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133.jpg" ContentType="image/pn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handoutMasterIdLst>
    <p:handoutMasterId r:id="rId58"/>
  </p:handoutMasterIdLst>
  <p:sldIdLst>
    <p:sldId id="292" r:id="rId3"/>
    <p:sldId id="411" r:id="rId4"/>
    <p:sldId id="298" r:id="rId5"/>
    <p:sldId id="414" r:id="rId6"/>
    <p:sldId id="375" r:id="rId7"/>
    <p:sldId id="410" r:id="rId8"/>
    <p:sldId id="463" r:id="rId9"/>
    <p:sldId id="413" r:id="rId10"/>
    <p:sldId id="462" r:id="rId11"/>
    <p:sldId id="408" r:id="rId12"/>
    <p:sldId id="406" r:id="rId13"/>
    <p:sldId id="400" r:id="rId14"/>
    <p:sldId id="300" r:id="rId15"/>
    <p:sldId id="395" r:id="rId16"/>
    <p:sldId id="39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409" r:id="rId40"/>
    <p:sldId id="433" r:id="rId41"/>
    <p:sldId id="435" r:id="rId42"/>
    <p:sldId id="464" r:id="rId43"/>
    <p:sldId id="466" r:id="rId44"/>
    <p:sldId id="465" r:id="rId45"/>
    <p:sldId id="401" r:id="rId46"/>
    <p:sldId id="380" r:id="rId47"/>
    <p:sldId id="381" r:id="rId48"/>
    <p:sldId id="382" r:id="rId49"/>
    <p:sldId id="359" r:id="rId50"/>
    <p:sldId id="398" r:id="rId51"/>
    <p:sldId id="393" r:id="rId52"/>
    <p:sldId id="438" r:id="rId53"/>
    <p:sldId id="378" r:id="rId54"/>
    <p:sldId id="379" r:id="rId55"/>
    <p:sldId id="3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Abba" initials="AA" lastIdx="1" clrIdx="0">
    <p:extLst>
      <p:ext uri="{19B8F6BF-5375-455C-9EA6-DF929625EA0E}">
        <p15:presenceInfo xmlns:p15="http://schemas.microsoft.com/office/powerpoint/2012/main" userId="9ac420c1d61844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C7"/>
    <a:srgbClr val="D62BF3"/>
    <a:srgbClr val="54E6E3"/>
    <a:srgbClr val="70AD47"/>
    <a:srgbClr val="7F7F7F"/>
    <a:srgbClr val="5B9BD5"/>
    <a:srgbClr val="294475"/>
    <a:srgbClr val="0060F3"/>
    <a:srgbClr val="1888AC"/>
    <a:srgbClr val="4E7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8" autoAdjust="0"/>
    <p:restoredTop sz="86330" autoAdjust="0"/>
  </p:normalViewPr>
  <p:slideViewPr>
    <p:cSldViewPr snapToGrid="0">
      <p:cViewPr varScale="1">
        <p:scale>
          <a:sx n="152" d="100"/>
          <a:sy n="152" d="100"/>
        </p:scale>
        <p:origin x="108" y="-1878"/>
      </p:cViewPr>
      <p:guideLst/>
    </p:cSldViewPr>
  </p:slideViewPr>
  <p:notesTextViewPr>
    <p:cViewPr>
      <p:scale>
        <a:sx n="1" d="1"/>
        <a:sy n="1" d="1"/>
      </p:scale>
      <p:origin x="0" y="0"/>
    </p:cViewPr>
  </p:notesTextViewPr>
  <p:notesViewPr>
    <p:cSldViewPr snapToGrid="0">
      <p:cViewPr varScale="1">
        <p:scale>
          <a:sx n="196" d="100"/>
          <a:sy n="196" d="100"/>
        </p:scale>
        <p:origin x="7242"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F43846D-0010-5406-532D-D2BD9D9F58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9C80F7ED-DEE0-5D94-97B0-515B88E456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4EAA15-2187-4237-96CC-8686AD6140E2}" type="datetimeFigureOut">
              <a:rPr lang="en-GB" smtClean="0"/>
              <a:t>03/09/2025</a:t>
            </a:fld>
            <a:endParaRPr lang="en-GB"/>
          </a:p>
        </p:txBody>
      </p:sp>
      <p:sp>
        <p:nvSpPr>
          <p:cNvPr id="4" name="Segnaposto piè di pagina 3">
            <a:extLst>
              <a:ext uri="{FF2B5EF4-FFF2-40B4-BE49-F238E27FC236}">
                <a16:creationId xmlns:a16="http://schemas.microsoft.com/office/drawing/2014/main" id="{DFEEC2D4-1726-F1AF-0C03-D0FBCAB4AD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90FCBB27-D998-6EC5-B9F4-437F7D46F6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CE3613-D97D-48B4-BB4B-2883672571C7}" type="slidenum">
              <a:rPr lang="en-GB" smtClean="0"/>
              <a:t>‹N›</a:t>
            </a:fld>
            <a:endParaRPr lang="en-GB"/>
          </a:p>
        </p:txBody>
      </p:sp>
    </p:spTree>
    <p:extLst>
      <p:ext uri="{BB962C8B-B14F-4D97-AF65-F5344CB8AC3E}">
        <p14:creationId xmlns:p14="http://schemas.microsoft.com/office/powerpoint/2010/main" val="64421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6FA1D-24FD-47B5-9189-B33B7D5F1CCD}" type="datetimeFigureOut">
              <a:rPr lang="en-US" smtClean="0"/>
              <a:t>9/3/2025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81C00-9FE1-4A90-A388-6A29A015A70C}" type="slidenum">
              <a:rPr lang="en-US" smtClean="0"/>
              <a:t>‹N›</a:t>
            </a:fld>
            <a:endParaRPr lang="en-US"/>
          </a:p>
        </p:txBody>
      </p:sp>
    </p:spTree>
    <p:extLst>
      <p:ext uri="{BB962C8B-B14F-4D97-AF65-F5344CB8AC3E}">
        <p14:creationId xmlns:p14="http://schemas.microsoft.com/office/powerpoint/2010/main" val="413108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Today, we're diving into the world of Sci-Compiler, an ingenious tool that's revolutionizing the way we create, manage, and deploy firmware for cutting-edge scientific research. Whether you're a physicist seeking to unravel the mysteries of the cosmos, a medical researcher on the cusp of a new discovery, or an engineer designing the next generation of detectors, Sci-Compiler is your gateway to turning complex hardware into a symphony of synchronized signals and data.</a:t>
            </a:r>
            <a:endParaRPr lang="en-US"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a:t>
            </a:fld>
            <a:endParaRPr lang="en-US" dirty="0"/>
          </a:p>
        </p:txBody>
      </p:sp>
    </p:spTree>
    <p:extLst>
      <p:ext uri="{BB962C8B-B14F-4D97-AF65-F5344CB8AC3E}">
        <p14:creationId xmlns:p14="http://schemas.microsoft.com/office/powerpoint/2010/main" val="94867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4000" b="0" i="0" dirty="0">
                <a:effectLst/>
                <a:latin typeface="Söhne"/>
              </a:rPr>
              <a:t>Let's pivot to practical, real-world applications where </a:t>
            </a:r>
            <a:r>
              <a:rPr lang="en-US" sz="4000" b="0" i="0" dirty="0" err="1">
                <a:effectLst/>
                <a:latin typeface="Söhne"/>
              </a:rPr>
              <a:t>SciCompiler</a:t>
            </a:r>
            <a:r>
              <a:rPr lang="en-US" sz="4000" b="0" i="0" dirty="0">
                <a:effectLst/>
                <a:latin typeface="Söhne"/>
              </a:rPr>
              <a:t> has been utilized effectively. A prime example is '</a:t>
            </a:r>
            <a:r>
              <a:rPr lang="en-US" sz="4000" b="0" i="0" dirty="0" err="1">
                <a:effectLst/>
                <a:latin typeface="Söhne"/>
              </a:rPr>
              <a:t>Ardesia</a:t>
            </a:r>
            <a:r>
              <a:rPr lang="en-US" sz="4000" b="0" i="0" dirty="0">
                <a:effectLst/>
                <a:latin typeface="Söhne"/>
              </a:rPr>
              <a:t>', an X-ray spectrometer developed by the </a:t>
            </a:r>
            <a:r>
              <a:rPr lang="en-US" sz="4000" b="0" i="0" dirty="0" err="1">
                <a:effectLst/>
                <a:latin typeface="Söhne"/>
              </a:rPr>
              <a:t>Politecnico</a:t>
            </a:r>
            <a:r>
              <a:rPr lang="en-US" sz="4000" b="0" i="0" dirty="0">
                <a:effectLst/>
                <a:latin typeface="Söhne"/>
              </a:rPr>
              <a:t> di Milano. Leveraging </a:t>
            </a:r>
            <a:r>
              <a:rPr lang="en-US" sz="4000" b="0" i="0" dirty="0" err="1">
                <a:effectLst/>
                <a:latin typeface="Söhne"/>
              </a:rPr>
              <a:t>SciCompiler</a:t>
            </a:r>
            <a:r>
              <a:rPr lang="en-US" sz="4000" b="0" i="0" dirty="0">
                <a:effectLst/>
                <a:latin typeface="Söhne"/>
              </a:rPr>
              <a:t>, the team was able to develop firmware capable of high-rate X-ray spectroscopy.</a:t>
            </a:r>
          </a:p>
          <a:p>
            <a:pPr algn="l"/>
            <a:r>
              <a:rPr lang="en-US" sz="4000" b="0" i="0" dirty="0">
                <a:effectLst/>
                <a:latin typeface="Söhne"/>
              </a:rPr>
              <a:t>The instrument at the core of these tests was the DT5560. This particular hardware was chosen for its compatibility and ability to handle the demands of high-rate data acquisition. The firmware developed via </a:t>
            </a:r>
            <a:r>
              <a:rPr lang="en-US" sz="4000" b="0" i="0" dirty="0" err="1">
                <a:effectLst/>
                <a:latin typeface="Söhne"/>
              </a:rPr>
              <a:t>SciCompiler</a:t>
            </a:r>
            <a:r>
              <a:rPr lang="en-US" sz="4000" b="0" i="0" dirty="0">
                <a:effectLst/>
                <a:latin typeface="Söhne"/>
              </a:rPr>
              <a:t> for the DT5560 demonstrated remarkable performance: </a:t>
            </a:r>
            <a:r>
              <a:rPr lang="en-US" sz="5400" b="0" i="0" dirty="0">
                <a:solidFill>
                  <a:srgbClr val="ECECF1"/>
                </a:solidFill>
                <a:effectLst/>
                <a:latin typeface="Söhne"/>
              </a:rPr>
              <a:t>the system was tested to nearly 2.7 million counts per second; despite these high count rates, the spectrometer maintained a good resolution and a deadtime near to 0.</a:t>
            </a:r>
          </a:p>
          <a:p>
            <a:pPr algn="l"/>
            <a:endParaRPr lang="en-US" sz="4000" b="0" i="0" dirty="0">
              <a:effectLst/>
              <a:latin typeface="Söhne"/>
            </a:endParaRPr>
          </a:p>
          <a:p>
            <a:endParaRPr lang="it-IT" sz="280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10</a:t>
            </a:fld>
            <a:endParaRPr lang="en-US"/>
          </a:p>
        </p:txBody>
      </p:sp>
    </p:spTree>
    <p:extLst>
      <p:ext uri="{BB962C8B-B14F-4D97-AF65-F5344CB8AC3E}">
        <p14:creationId xmlns:p14="http://schemas.microsoft.com/office/powerpoint/2010/main" val="272102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4000" b="0" i="0" dirty="0">
                <a:effectLst/>
                <a:latin typeface="Söhne"/>
              </a:rPr>
              <a:t>Let's pivot to practical, real-world applications where </a:t>
            </a:r>
            <a:r>
              <a:rPr lang="en-US" sz="4000" b="0" i="0" dirty="0" err="1">
                <a:effectLst/>
                <a:latin typeface="Söhne"/>
              </a:rPr>
              <a:t>SciCompiler</a:t>
            </a:r>
            <a:r>
              <a:rPr lang="en-US" sz="4000" b="0" i="0" dirty="0">
                <a:effectLst/>
                <a:latin typeface="Söhne"/>
              </a:rPr>
              <a:t> has been utilized effectively. A prime example is '</a:t>
            </a:r>
            <a:r>
              <a:rPr lang="en-US" sz="4000" b="0" i="0" dirty="0" err="1">
                <a:effectLst/>
                <a:latin typeface="Söhne"/>
              </a:rPr>
              <a:t>Ardesia</a:t>
            </a:r>
            <a:r>
              <a:rPr lang="en-US" sz="4000" b="0" i="0" dirty="0">
                <a:effectLst/>
                <a:latin typeface="Söhne"/>
              </a:rPr>
              <a:t>', an X-ray spectrometer developed by the </a:t>
            </a:r>
            <a:r>
              <a:rPr lang="en-US" sz="4000" b="0" i="0" dirty="0" err="1">
                <a:effectLst/>
                <a:latin typeface="Söhne"/>
              </a:rPr>
              <a:t>Politecnico</a:t>
            </a:r>
            <a:r>
              <a:rPr lang="en-US" sz="4000" b="0" i="0" dirty="0">
                <a:effectLst/>
                <a:latin typeface="Söhne"/>
              </a:rPr>
              <a:t> di Milano. Leveraging </a:t>
            </a:r>
            <a:r>
              <a:rPr lang="en-US" sz="4000" b="0" i="0" dirty="0" err="1">
                <a:effectLst/>
                <a:latin typeface="Söhne"/>
              </a:rPr>
              <a:t>SciCompiler</a:t>
            </a:r>
            <a:r>
              <a:rPr lang="en-US" sz="4000" b="0" i="0" dirty="0">
                <a:effectLst/>
                <a:latin typeface="Söhne"/>
              </a:rPr>
              <a:t>, the team was able to develop firmware capable of high-rate X-ray spectroscopy.</a:t>
            </a:r>
          </a:p>
          <a:p>
            <a:pPr algn="l"/>
            <a:r>
              <a:rPr lang="en-US" sz="4000" b="0" i="0" dirty="0">
                <a:effectLst/>
                <a:latin typeface="Söhne"/>
              </a:rPr>
              <a:t>The instrument at the core of these tests was the DT5560. This particular hardware was chosen for its compatibility and ability to handle the demands of high-rate data acquisition. The firmware developed via </a:t>
            </a:r>
            <a:r>
              <a:rPr lang="en-US" sz="4000" b="0" i="0" dirty="0" err="1">
                <a:effectLst/>
                <a:latin typeface="Söhne"/>
              </a:rPr>
              <a:t>SciCompiler</a:t>
            </a:r>
            <a:r>
              <a:rPr lang="en-US" sz="4000" b="0" i="0" dirty="0">
                <a:effectLst/>
                <a:latin typeface="Söhne"/>
              </a:rPr>
              <a:t> for the DT5560 demonstrated remarkable performance: </a:t>
            </a:r>
            <a:r>
              <a:rPr lang="en-US" sz="5400" b="0" i="0" dirty="0">
                <a:solidFill>
                  <a:srgbClr val="ECECF1"/>
                </a:solidFill>
                <a:effectLst/>
                <a:latin typeface="Söhne"/>
              </a:rPr>
              <a:t>the system was tested to nearly 2.7 million counts per second; despite these high count rates, the spectrometer maintained a good resolution and a deadtime near to 0.</a:t>
            </a:r>
          </a:p>
          <a:p>
            <a:pPr algn="l"/>
            <a:endParaRPr lang="en-US" sz="4000" b="0" i="0" dirty="0">
              <a:effectLst/>
              <a:latin typeface="Söhne"/>
            </a:endParaRPr>
          </a:p>
          <a:p>
            <a:endParaRPr lang="it-IT" sz="280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11</a:t>
            </a:fld>
            <a:endParaRPr lang="en-US"/>
          </a:p>
        </p:txBody>
      </p:sp>
    </p:spTree>
    <p:extLst>
      <p:ext uri="{BB962C8B-B14F-4D97-AF65-F5344CB8AC3E}">
        <p14:creationId xmlns:p14="http://schemas.microsoft.com/office/powerpoint/2010/main" val="401909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Let's clarify the division of the firmware in each open hardware card. The firmware is partitioned into two primary components: the framework and the processing logic.</a:t>
            </a:r>
          </a:p>
          <a:p>
            <a:pPr algn="l"/>
            <a:r>
              <a:rPr lang="en-US" b="0" i="0" dirty="0">
                <a:effectLst/>
                <a:latin typeface="Söhne"/>
              </a:rPr>
              <a:t>The framework acts as the backbone of the card, expertly handling the ADC and D to A, signal acquisition for both analog and digital inputs, memory management, and communication. It supports various communication protocols such as Ethernet, USB, or optical links, showcasing its versatile connectivity options.</a:t>
            </a:r>
          </a:p>
          <a:p>
            <a:pPr algn="l"/>
            <a:r>
              <a:rPr lang="en-US" b="0" i="0" dirty="0">
                <a:effectLst/>
                <a:latin typeface="Söhne"/>
              </a:rPr>
              <a:t>In essence, the framework is designed to manage the entire board seamlessly and transparently from the user's perspective. Users are not burdened with the intricacies of framework configuration; instead, they can dedicate their focus entirely to the development of their unique processing algorithms within the processing logic component.</a:t>
            </a:r>
          </a:p>
          <a:p>
            <a:pPr algn="l"/>
            <a:r>
              <a:rPr lang="en-US" b="0" i="0" dirty="0">
                <a:effectLst/>
                <a:latin typeface="Söhne"/>
              </a:rPr>
              <a:t>This is where Sci-Compiler steps in. It intelligently molds the framework to conform to the user's block diagram design. By doing so, Sci-Compiler bridges the gap between complex hardware management and the user's need for a tailored processing logic. It ensures that the user's algorithm is perfectly integrated within the hardware, functioning optimally within the predefined system architecture.</a:t>
            </a:r>
          </a:p>
          <a:p>
            <a:pPr algn="l"/>
            <a:r>
              <a:rPr lang="en-US" b="0" i="0" dirty="0">
                <a:effectLst/>
                <a:latin typeface="Söhne"/>
              </a:rPr>
              <a:t>This division not only optimizes the development workflow but also significantly reduces the time from concept to deployment, making it an efficient tool for innovators and researchers alike.</a:t>
            </a:r>
          </a:p>
          <a:p>
            <a:br>
              <a:rPr lang="en-US" dirty="0"/>
            </a:br>
            <a:endParaRPr lang="it-IT"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12</a:t>
            </a:fld>
            <a:endParaRPr lang="en-US"/>
          </a:p>
        </p:txBody>
      </p:sp>
    </p:spTree>
    <p:extLst>
      <p:ext uri="{BB962C8B-B14F-4D97-AF65-F5344CB8AC3E}">
        <p14:creationId xmlns:p14="http://schemas.microsoft.com/office/powerpoint/2010/main" val="81823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is integrated with a vast library of virtual instrument IPs, streamlining the firmware development process. Users design their firmware visually with a block diagram, which </a:t>
            </a:r>
            <a:r>
              <a:rPr lang="en-US" b="0" i="0" dirty="0" err="1">
                <a:solidFill>
                  <a:srgbClr val="ECECF1"/>
                </a:solidFill>
                <a:effectLst/>
                <a:latin typeface="Söhne"/>
              </a:rPr>
              <a:t>SciCompiler</a:t>
            </a:r>
            <a:r>
              <a:rPr lang="en-US" b="0" i="0" dirty="0">
                <a:solidFill>
                  <a:srgbClr val="ECECF1"/>
                </a:solidFill>
                <a:effectLst/>
                <a:latin typeface="Söhne"/>
              </a:rPr>
              <a:t> then expertly converts into VHDL code. It proceeds to compile the project utilizing industry-standard tools from Xilinx or Intel and seamlessly downloads the compiled firmware directly to the FPGA. </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13</a:t>
            </a:fld>
            <a:endParaRPr lang="en-US"/>
          </a:p>
        </p:txBody>
      </p:sp>
    </p:spTree>
    <p:extLst>
      <p:ext uri="{BB962C8B-B14F-4D97-AF65-F5344CB8AC3E}">
        <p14:creationId xmlns:p14="http://schemas.microsoft.com/office/powerpoint/2010/main" val="295537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Sci-Compiler is a versatile tool designed to enhance scientific research and data analysis. Let's delve into some practical examples of what Sci-Compiler can do for us.</a:t>
            </a:r>
          </a:p>
          <a:p>
            <a:pPr algn="l"/>
            <a:r>
              <a:rPr lang="en-US" b="0" i="0" dirty="0">
                <a:effectLst/>
                <a:latin typeface="Söhne"/>
              </a:rPr>
              <a:t>Imagine performing Pulse Height Analysis (PHA) with unparalleled precision. Sci-Compiler integrates a trapezoidal filter, charge integration and peak detection. Not only that, but it also allows the incorporation of user-custom algorithms, offering flexibility to meet specific experimental needs.</a:t>
            </a:r>
          </a:p>
          <a:p>
            <a:pPr algn="l"/>
            <a:r>
              <a:rPr lang="en-US" b="0" i="0" dirty="0">
                <a:effectLst/>
                <a:latin typeface="Söhne"/>
              </a:rPr>
              <a:t>In the realm of trigger logic, complexity is a common hurdle. Sci-Compiler elegantly converts intricate trigger sequences into a single-board, diagram-based design. This simplifies the setup without compromising the sophistication of your logic systems.</a:t>
            </a:r>
          </a:p>
          <a:p>
            <a:pPr algn="l"/>
            <a:r>
              <a:rPr lang="en-US" b="0" i="0" dirty="0">
                <a:effectLst/>
                <a:latin typeface="Söhne"/>
              </a:rPr>
              <a:t>Now, consider the real-time calculation of Pulse Shape Discrimination. Sci-Compiler does this using multiple algorithms that analyze both exponential tails, commonly found in scintillators, and rise time, essential for Helium-3 detectors. This functionality is critical for instantaneous analysis, which is essential in many advanced scientific applications.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14</a:t>
            </a:fld>
            <a:endParaRPr lang="en-US"/>
          </a:p>
        </p:txBody>
      </p:sp>
    </p:spTree>
    <p:extLst>
      <p:ext uri="{BB962C8B-B14F-4D97-AF65-F5344CB8AC3E}">
        <p14:creationId xmlns:p14="http://schemas.microsoft.com/office/powerpoint/2010/main" val="201251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15</a:t>
            </a:fld>
            <a:endParaRPr lang="en-US"/>
          </a:p>
        </p:txBody>
      </p:sp>
    </p:spTree>
    <p:extLst>
      <p:ext uri="{BB962C8B-B14F-4D97-AF65-F5344CB8AC3E}">
        <p14:creationId xmlns:p14="http://schemas.microsoft.com/office/powerpoint/2010/main" val="1138553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48D3-1EE5-44A7-09DD-CAA1517DC09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0EF65A-037A-FFBA-1C53-61197B284C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D11E3C5-46B4-25E9-D895-38D4FF558D41}"/>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A2C2A39E-3379-D25F-99F4-60FAE83974DC}"/>
              </a:ext>
            </a:extLst>
          </p:cNvPr>
          <p:cNvSpPr>
            <a:spLocks noGrp="1"/>
          </p:cNvSpPr>
          <p:nvPr>
            <p:ph type="sldNum" sz="quarter" idx="10"/>
          </p:nvPr>
        </p:nvSpPr>
        <p:spPr/>
        <p:txBody>
          <a:bodyPr/>
          <a:lstStyle/>
          <a:p>
            <a:fld id="{70581C00-9FE1-4A90-A388-6A29A015A70C}" type="slidenum">
              <a:rPr lang="en-US" smtClean="0"/>
              <a:t>16</a:t>
            </a:fld>
            <a:endParaRPr lang="en-US"/>
          </a:p>
        </p:txBody>
      </p:sp>
    </p:spTree>
    <p:extLst>
      <p:ext uri="{BB962C8B-B14F-4D97-AF65-F5344CB8AC3E}">
        <p14:creationId xmlns:p14="http://schemas.microsoft.com/office/powerpoint/2010/main" val="320844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5F40-32B9-AA2F-39E3-F02FE54E10E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24ACAC-5F6A-A913-FEE3-152716953CE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4971CA4-E20C-5D16-FB05-4CFB80C53A71}"/>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ACA83817-FDE3-D582-F38D-B08F7EF929B8}"/>
              </a:ext>
            </a:extLst>
          </p:cNvPr>
          <p:cNvSpPr>
            <a:spLocks noGrp="1"/>
          </p:cNvSpPr>
          <p:nvPr>
            <p:ph type="sldNum" sz="quarter" idx="10"/>
          </p:nvPr>
        </p:nvSpPr>
        <p:spPr/>
        <p:txBody>
          <a:bodyPr/>
          <a:lstStyle/>
          <a:p>
            <a:fld id="{70581C00-9FE1-4A90-A388-6A29A015A70C}" type="slidenum">
              <a:rPr lang="en-US" smtClean="0"/>
              <a:t>17</a:t>
            </a:fld>
            <a:endParaRPr lang="en-US"/>
          </a:p>
        </p:txBody>
      </p:sp>
    </p:spTree>
    <p:extLst>
      <p:ext uri="{BB962C8B-B14F-4D97-AF65-F5344CB8AC3E}">
        <p14:creationId xmlns:p14="http://schemas.microsoft.com/office/powerpoint/2010/main" val="415544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43F09-C237-148C-81EB-F5C13ED379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5D2682C-76ED-2861-FC0D-D863DD311A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F60466E-C498-D55C-D16D-EC319CF3754A}"/>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B151EC85-BD0D-F4AB-4D00-1042D299EF86}"/>
              </a:ext>
            </a:extLst>
          </p:cNvPr>
          <p:cNvSpPr>
            <a:spLocks noGrp="1"/>
          </p:cNvSpPr>
          <p:nvPr>
            <p:ph type="sldNum" sz="quarter" idx="10"/>
          </p:nvPr>
        </p:nvSpPr>
        <p:spPr/>
        <p:txBody>
          <a:bodyPr/>
          <a:lstStyle/>
          <a:p>
            <a:fld id="{70581C00-9FE1-4A90-A388-6A29A015A70C}" type="slidenum">
              <a:rPr lang="en-US" smtClean="0"/>
              <a:t>18</a:t>
            </a:fld>
            <a:endParaRPr lang="en-US"/>
          </a:p>
        </p:txBody>
      </p:sp>
    </p:spTree>
    <p:extLst>
      <p:ext uri="{BB962C8B-B14F-4D97-AF65-F5344CB8AC3E}">
        <p14:creationId xmlns:p14="http://schemas.microsoft.com/office/powerpoint/2010/main" val="2664063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6D673-29F4-AE85-A5AC-9B39743D3D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9E8A30B-4563-45A1-C27D-2AC6DEE7D30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45B3C9-74C2-C575-A2DF-5F262325EA53}"/>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2377DE02-D2E4-4410-61B2-143CAE1EBE97}"/>
              </a:ext>
            </a:extLst>
          </p:cNvPr>
          <p:cNvSpPr>
            <a:spLocks noGrp="1"/>
          </p:cNvSpPr>
          <p:nvPr>
            <p:ph type="sldNum" sz="quarter" idx="10"/>
          </p:nvPr>
        </p:nvSpPr>
        <p:spPr/>
        <p:txBody>
          <a:bodyPr/>
          <a:lstStyle/>
          <a:p>
            <a:fld id="{70581C00-9FE1-4A90-A388-6A29A015A70C}" type="slidenum">
              <a:rPr lang="en-US" smtClean="0"/>
              <a:t>19</a:t>
            </a:fld>
            <a:endParaRPr lang="en-US"/>
          </a:p>
        </p:txBody>
      </p:sp>
    </p:spTree>
    <p:extLst>
      <p:ext uri="{BB962C8B-B14F-4D97-AF65-F5344CB8AC3E}">
        <p14:creationId xmlns:p14="http://schemas.microsoft.com/office/powerpoint/2010/main" val="391602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1344-F961-DA3B-E642-FC5D033F397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9CEB189-C12A-E294-795E-04CA076E3F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A062AD7-FF01-D92E-9476-21290EFA4F0F}"/>
              </a:ext>
            </a:extLst>
          </p:cNvPr>
          <p:cNvSpPr>
            <a:spLocks noGrp="1"/>
          </p:cNvSpPr>
          <p:nvPr>
            <p:ph type="body" idx="1"/>
          </p:nvPr>
        </p:nvSpPr>
        <p:spPr/>
        <p:txBody>
          <a:bodyPr/>
          <a:lstStyle/>
          <a:p>
            <a:r>
              <a:rPr lang="en-US" noProof="0" dirty="0"/>
              <a:t>In the last 60 years of physics experiments traditional solution to implement trigger logic and readout systems involve the usage of several function specific modules connected each other with cables. The system function is indeed defined by the kind of module used  (for coincidence, delay, digitizer, oscilloscope, </a:t>
            </a:r>
            <a:r>
              <a:rPr lang="en-US" noProof="0" dirty="0" err="1"/>
              <a:t>tdc</a:t>
            </a:r>
            <a:r>
              <a:rPr lang="en-US" noProof="0" dirty="0"/>
              <a:t>) and the way they are interconnected. The large number of cables and the vendor specific module configuration made quite complex the debug and maintaining of complex system with a large number of channels </a:t>
            </a:r>
          </a:p>
        </p:txBody>
      </p:sp>
      <p:sp>
        <p:nvSpPr>
          <p:cNvPr id="4" name="Segnaposto numero diapositiva 3">
            <a:extLst>
              <a:ext uri="{FF2B5EF4-FFF2-40B4-BE49-F238E27FC236}">
                <a16:creationId xmlns:a16="http://schemas.microsoft.com/office/drawing/2014/main" id="{DCA52F85-C7A9-E00D-2E6D-DB1490E7EEAC}"/>
              </a:ext>
            </a:extLst>
          </p:cNvPr>
          <p:cNvSpPr>
            <a:spLocks noGrp="1"/>
          </p:cNvSpPr>
          <p:nvPr>
            <p:ph type="sldNum" sz="quarter" idx="10"/>
          </p:nvPr>
        </p:nvSpPr>
        <p:spPr/>
        <p:txBody>
          <a:bodyPr/>
          <a:lstStyle/>
          <a:p>
            <a:fld id="{70581C00-9FE1-4A90-A388-6A29A015A70C}" type="slidenum">
              <a:rPr lang="en-US" smtClean="0"/>
              <a:t>2</a:t>
            </a:fld>
            <a:endParaRPr lang="en-US"/>
          </a:p>
        </p:txBody>
      </p:sp>
    </p:spTree>
    <p:extLst>
      <p:ext uri="{BB962C8B-B14F-4D97-AF65-F5344CB8AC3E}">
        <p14:creationId xmlns:p14="http://schemas.microsoft.com/office/powerpoint/2010/main" val="1862300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BF66A-606D-C8DF-5076-4E63804A33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63B1072-C31B-22F6-2464-1F5A5CA7C64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619E49D-A0DE-F853-FDFC-C704BE5A2083}"/>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CC93AF98-4E6C-24FB-C84C-96BBEAFC2A7C}"/>
              </a:ext>
            </a:extLst>
          </p:cNvPr>
          <p:cNvSpPr>
            <a:spLocks noGrp="1"/>
          </p:cNvSpPr>
          <p:nvPr>
            <p:ph type="sldNum" sz="quarter" idx="10"/>
          </p:nvPr>
        </p:nvSpPr>
        <p:spPr/>
        <p:txBody>
          <a:bodyPr/>
          <a:lstStyle/>
          <a:p>
            <a:fld id="{70581C00-9FE1-4A90-A388-6A29A015A70C}" type="slidenum">
              <a:rPr lang="en-US" smtClean="0"/>
              <a:t>20</a:t>
            </a:fld>
            <a:endParaRPr lang="en-US"/>
          </a:p>
        </p:txBody>
      </p:sp>
    </p:spTree>
    <p:extLst>
      <p:ext uri="{BB962C8B-B14F-4D97-AF65-F5344CB8AC3E}">
        <p14:creationId xmlns:p14="http://schemas.microsoft.com/office/powerpoint/2010/main" val="180573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FEAA-5132-F7B3-03D2-7F8B5ADEAEE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0F27D63-5B41-D43A-5763-AB2A3089B5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1401D87-A0D1-0974-B24B-4B7CD99B2790}"/>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2BD974D2-F350-FB3E-8E13-54CC359C3FBE}"/>
              </a:ext>
            </a:extLst>
          </p:cNvPr>
          <p:cNvSpPr>
            <a:spLocks noGrp="1"/>
          </p:cNvSpPr>
          <p:nvPr>
            <p:ph type="sldNum" sz="quarter" idx="10"/>
          </p:nvPr>
        </p:nvSpPr>
        <p:spPr/>
        <p:txBody>
          <a:bodyPr/>
          <a:lstStyle/>
          <a:p>
            <a:fld id="{70581C00-9FE1-4A90-A388-6A29A015A70C}" type="slidenum">
              <a:rPr lang="en-US" smtClean="0"/>
              <a:t>21</a:t>
            </a:fld>
            <a:endParaRPr lang="en-US"/>
          </a:p>
        </p:txBody>
      </p:sp>
    </p:spTree>
    <p:extLst>
      <p:ext uri="{BB962C8B-B14F-4D97-AF65-F5344CB8AC3E}">
        <p14:creationId xmlns:p14="http://schemas.microsoft.com/office/powerpoint/2010/main" val="1436592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C61C-AA3D-C7BB-5907-C7B2D5EC3F5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091177-82D7-3199-46DD-499DE5A52F7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C14EB9F-46BA-8FE6-382C-9CD6F317A310}"/>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D87D74D7-B075-E3FE-5C22-D87659209355}"/>
              </a:ext>
            </a:extLst>
          </p:cNvPr>
          <p:cNvSpPr>
            <a:spLocks noGrp="1"/>
          </p:cNvSpPr>
          <p:nvPr>
            <p:ph type="sldNum" sz="quarter" idx="10"/>
          </p:nvPr>
        </p:nvSpPr>
        <p:spPr/>
        <p:txBody>
          <a:bodyPr/>
          <a:lstStyle/>
          <a:p>
            <a:fld id="{70581C00-9FE1-4A90-A388-6A29A015A70C}" type="slidenum">
              <a:rPr lang="en-US" smtClean="0"/>
              <a:t>22</a:t>
            </a:fld>
            <a:endParaRPr lang="en-US"/>
          </a:p>
        </p:txBody>
      </p:sp>
    </p:spTree>
    <p:extLst>
      <p:ext uri="{BB962C8B-B14F-4D97-AF65-F5344CB8AC3E}">
        <p14:creationId xmlns:p14="http://schemas.microsoft.com/office/powerpoint/2010/main" val="2792299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9F453-BFDC-CF85-C1BF-D04A3C0B5E7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223EE9-4ADE-16EE-0E0E-007A4C2B27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1790EA6-F71D-9086-CFF8-D7F4174B8A82}"/>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FACE314E-7C08-C6D0-790E-9F316D27B4E0}"/>
              </a:ext>
            </a:extLst>
          </p:cNvPr>
          <p:cNvSpPr>
            <a:spLocks noGrp="1"/>
          </p:cNvSpPr>
          <p:nvPr>
            <p:ph type="sldNum" sz="quarter" idx="10"/>
          </p:nvPr>
        </p:nvSpPr>
        <p:spPr/>
        <p:txBody>
          <a:bodyPr/>
          <a:lstStyle/>
          <a:p>
            <a:fld id="{70581C00-9FE1-4A90-A388-6A29A015A70C}" type="slidenum">
              <a:rPr lang="en-US" smtClean="0"/>
              <a:t>23</a:t>
            </a:fld>
            <a:endParaRPr lang="en-US"/>
          </a:p>
        </p:txBody>
      </p:sp>
    </p:spTree>
    <p:extLst>
      <p:ext uri="{BB962C8B-B14F-4D97-AF65-F5344CB8AC3E}">
        <p14:creationId xmlns:p14="http://schemas.microsoft.com/office/powerpoint/2010/main" val="4279100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02EA3-476D-B519-A3F9-DB952F0B939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D2808F-E34E-4BB8-2240-D1F09D333E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BC48C4F-3F1C-5132-DADC-3A1DDFEE9020}"/>
              </a:ext>
            </a:extLst>
          </p:cNvPr>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a:extLst>
              <a:ext uri="{FF2B5EF4-FFF2-40B4-BE49-F238E27FC236}">
                <a16:creationId xmlns:a16="http://schemas.microsoft.com/office/drawing/2014/main" id="{52F02BB6-445D-D892-169A-09E1754815C5}"/>
              </a:ext>
            </a:extLst>
          </p:cNvPr>
          <p:cNvSpPr>
            <a:spLocks noGrp="1"/>
          </p:cNvSpPr>
          <p:nvPr>
            <p:ph type="sldNum" sz="quarter" idx="10"/>
          </p:nvPr>
        </p:nvSpPr>
        <p:spPr/>
        <p:txBody>
          <a:bodyPr/>
          <a:lstStyle/>
          <a:p>
            <a:fld id="{70581C00-9FE1-4A90-A388-6A29A015A70C}" type="slidenum">
              <a:rPr lang="en-US" smtClean="0"/>
              <a:t>24</a:t>
            </a:fld>
            <a:endParaRPr lang="en-US"/>
          </a:p>
        </p:txBody>
      </p:sp>
    </p:spTree>
    <p:extLst>
      <p:ext uri="{BB962C8B-B14F-4D97-AF65-F5344CB8AC3E}">
        <p14:creationId xmlns:p14="http://schemas.microsoft.com/office/powerpoint/2010/main" val="40767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6A3F-707C-3555-CEAF-31B58F2CF57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AED3F73-3597-4FA7-EA7C-709808D8B3E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DB3C5D7-A1C9-156B-40FB-00A97F8FEC15}"/>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9718C831-3600-F708-EC12-6ACA8167AD5A}"/>
              </a:ext>
            </a:extLst>
          </p:cNvPr>
          <p:cNvSpPr>
            <a:spLocks noGrp="1"/>
          </p:cNvSpPr>
          <p:nvPr>
            <p:ph type="sldNum" sz="quarter" idx="10"/>
          </p:nvPr>
        </p:nvSpPr>
        <p:spPr/>
        <p:txBody>
          <a:bodyPr/>
          <a:lstStyle/>
          <a:p>
            <a:fld id="{70581C00-9FE1-4A90-A388-6A29A015A70C}" type="slidenum">
              <a:rPr lang="en-US" smtClean="0"/>
              <a:t>25</a:t>
            </a:fld>
            <a:endParaRPr lang="en-US"/>
          </a:p>
        </p:txBody>
      </p:sp>
    </p:spTree>
    <p:extLst>
      <p:ext uri="{BB962C8B-B14F-4D97-AF65-F5344CB8AC3E}">
        <p14:creationId xmlns:p14="http://schemas.microsoft.com/office/powerpoint/2010/main" val="710595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A5C8-553D-65AE-9C0D-1D5E335C6B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4590D58-F700-60FE-5BB8-9956562A9E6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F878DD3-505B-A08C-FC4E-1179E65AE345}"/>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DA4FBF0C-0936-EE75-2D5B-910341A5192A}"/>
              </a:ext>
            </a:extLst>
          </p:cNvPr>
          <p:cNvSpPr>
            <a:spLocks noGrp="1"/>
          </p:cNvSpPr>
          <p:nvPr>
            <p:ph type="sldNum" sz="quarter" idx="10"/>
          </p:nvPr>
        </p:nvSpPr>
        <p:spPr/>
        <p:txBody>
          <a:bodyPr/>
          <a:lstStyle/>
          <a:p>
            <a:fld id="{70581C00-9FE1-4A90-A388-6A29A015A70C}" type="slidenum">
              <a:rPr lang="en-US" smtClean="0"/>
              <a:t>26</a:t>
            </a:fld>
            <a:endParaRPr lang="en-US"/>
          </a:p>
        </p:txBody>
      </p:sp>
    </p:spTree>
    <p:extLst>
      <p:ext uri="{BB962C8B-B14F-4D97-AF65-F5344CB8AC3E}">
        <p14:creationId xmlns:p14="http://schemas.microsoft.com/office/powerpoint/2010/main" val="2323605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2335-8B03-46D1-6E9F-04B153D21BF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9F8A479-5093-F9D0-FB7C-06FDEBDF65E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BE91D52-CD31-D6F6-F449-5BC350AB2D7D}"/>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A69BCEFE-8E34-0FCD-02E0-ED6D0303116D}"/>
              </a:ext>
            </a:extLst>
          </p:cNvPr>
          <p:cNvSpPr>
            <a:spLocks noGrp="1"/>
          </p:cNvSpPr>
          <p:nvPr>
            <p:ph type="sldNum" sz="quarter" idx="10"/>
          </p:nvPr>
        </p:nvSpPr>
        <p:spPr/>
        <p:txBody>
          <a:bodyPr/>
          <a:lstStyle/>
          <a:p>
            <a:fld id="{70581C00-9FE1-4A90-A388-6A29A015A70C}" type="slidenum">
              <a:rPr lang="en-US" smtClean="0"/>
              <a:t>27</a:t>
            </a:fld>
            <a:endParaRPr lang="en-US"/>
          </a:p>
        </p:txBody>
      </p:sp>
    </p:spTree>
    <p:extLst>
      <p:ext uri="{BB962C8B-B14F-4D97-AF65-F5344CB8AC3E}">
        <p14:creationId xmlns:p14="http://schemas.microsoft.com/office/powerpoint/2010/main" val="3512204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5FDA-C47D-D7E8-7B6E-57117DD38E2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70FE00-E8BE-4FCA-D04B-5A07DD42115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D842B6A-5770-BAB7-0F19-61BF81705B28}"/>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0E932232-0057-A94A-E13C-2473BAB7F549}"/>
              </a:ext>
            </a:extLst>
          </p:cNvPr>
          <p:cNvSpPr>
            <a:spLocks noGrp="1"/>
          </p:cNvSpPr>
          <p:nvPr>
            <p:ph type="sldNum" sz="quarter" idx="10"/>
          </p:nvPr>
        </p:nvSpPr>
        <p:spPr/>
        <p:txBody>
          <a:bodyPr/>
          <a:lstStyle/>
          <a:p>
            <a:fld id="{70581C00-9FE1-4A90-A388-6A29A015A70C}" type="slidenum">
              <a:rPr lang="en-US" smtClean="0"/>
              <a:t>28</a:t>
            </a:fld>
            <a:endParaRPr lang="en-US"/>
          </a:p>
        </p:txBody>
      </p:sp>
    </p:spTree>
    <p:extLst>
      <p:ext uri="{BB962C8B-B14F-4D97-AF65-F5344CB8AC3E}">
        <p14:creationId xmlns:p14="http://schemas.microsoft.com/office/powerpoint/2010/main" val="2769349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A9E97-C448-AE4A-08C8-E019156C61D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D5849F-B476-048A-0017-E42A5A9B715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2200425-F41F-7EC2-8E55-3814A6541B82}"/>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7A589266-476C-85D4-9004-E8C1C1BCB7D8}"/>
              </a:ext>
            </a:extLst>
          </p:cNvPr>
          <p:cNvSpPr>
            <a:spLocks noGrp="1"/>
          </p:cNvSpPr>
          <p:nvPr>
            <p:ph type="sldNum" sz="quarter" idx="10"/>
          </p:nvPr>
        </p:nvSpPr>
        <p:spPr/>
        <p:txBody>
          <a:bodyPr/>
          <a:lstStyle/>
          <a:p>
            <a:fld id="{70581C00-9FE1-4A90-A388-6A29A015A70C}" type="slidenum">
              <a:rPr lang="en-US" smtClean="0"/>
              <a:t>29</a:t>
            </a:fld>
            <a:endParaRPr lang="en-US"/>
          </a:p>
        </p:txBody>
      </p:sp>
    </p:spTree>
    <p:extLst>
      <p:ext uri="{BB962C8B-B14F-4D97-AF65-F5344CB8AC3E}">
        <p14:creationId xmlns:p14="http://schemas.microsoft.com/office/powerpoint/2010/main" val="129895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Design firmware for FPGAs demands proficiency in specialized programming languages such as VHDL or Verilog, coupled with an in-depth understanding of the electronic circuits that materialize when the FPGA compiler transforms the human-designed firmware into a machine-configurable file, known as a bitstream. Typically, users articulate their desired logic functions or algorithms through code; however, the compiler's output more closely resembles an intricate electronic circuit rather than traditional software. This complexity significantly steepens the learning curve for those looking to harness the full potential of FPGA devices.</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a:t>
            </a:fld>
            <a:endParaRPr lang="en-US"/>
          </a:p>
        </p:txBody>
      </p:sp>
    </p:spTree>
    <p:extLst>
      <p:ext uri="{BB962C8B-B14F-4D97-AF65-F5344CB8AC3E}">
        <p14:creationId xmlns:p14="http://schemas.microsoft.com/office/powerpoint/2010/main" val="1672618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6C002-5CA9-11A6-850C-72179B5A30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66DE974-38A1-593B-4EA2-4C7AD5B3769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B5BFC4F-F701-CFDC-5BC8-4A2602B3D70F}"/>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8630417C-A1D2-2117-940D-FCBD310CFDEC}"/>
              </a:ext>
            </a:extLst>
          </p:cNvPr>
          <p:cNvSpPr>
            <a:spLocks noGrp="1"/>
          </p:cNvSpPr>
          <p:nvPr>
            <p:ph type="sldNum" sz="quarter" idx="10"/>
          </p:nvPr>
        </p:nvSpPr>
        <p:spPr/>
        <p:txBody>
          <a:bodyPr/>
          <a:lstStyle/>
          <a:p>
            <a:fld id="{70581C00-9FE1-4A90-A388-6A29A015A70C}" type="slidenum">
              <a:rPr lang="en-US" smtClean="0"/>
              <a:t>30</a:t>
            </a:fld>
            <a:endParaRPr lang="en-US"/>
          </a:p>
        </p:txBody>
      </p:sp>
    </p:spTree>
    <p:extLst>
      <p:ext uri="{BB962C8B-B14F-4D97-AF65-F5344CB8AC3E}">
        <p14:creationId xmlns:p14="http://schemas.microsoft.com/office/powerpoint/2010/main" val="1062506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D86AD-0F78-1CC9-92A1-F46B87BE597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870C563-09D5-0112-072F-758CA110AF7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21FDB29-8C16-B497-8D3F-54E3B6EE4859}"/>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3AC3E4EA-5A71-D718-11B8-7F00A02CA7BE}"/>
              </a:ext>
            </a:extLst>
          </p:cNvPr>
          <p:cNvSpPr>
            <a:spLocks noGrp="1"/>
          </p:cNvSpPr>
          <p:nvPr>
            <p:ph type="sldNum" sz="quarter" idx="10"/>
          </p:nvPr>
        </p:nvSpPr>
        <p:spPr/>
        <p:txBody>
          <a:bodyPr/>
          <a:lstStyle/>
          <a:p>
            <a:fld id="{70581C00-9FE1-4A90-A388-6A29A015A70C}" type="slidenum">
              <a:rPr lang="en-US" smtClean="0"/>
              <a:t>31</a:t>
            </a:fld>
            <a:endParaRPr lang="en-US"/>
          </a:p>
        </p:txBody>
      </p:sp>
    </p:spTree>
    <p:extLst>
      <p:ext uri="{BB962C8B-B14F-4D97-AF65-F5344CB8AC3E}">
        <p14:creationId xmlns:p14="http://schemas.microsoft.com/office/powerpoint/2010/main" val="238851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B5676-E8C4-5C2A-34A6-8877A009C3C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5DFEC92-2B5B-99D4-A2A1-CB681F3CDE9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D23C7A2-C272-49B6-DF04-D1C306227454}"/>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3CAEEEB8-9EF7-D597-2362-007B7293F05A}"/>
              </a:ext>
            </a:extLst>
          </p:cNvPr>
          <p:cNvSpPr>
            <a:spLocks noGrp="1"/>
          </p:cNvSpPr>
          <p:nvPr>
            <p:ph type="sldNum" sz="quarter" idx="10"/>
          </p:nvPr>
        </p:nvSpPr>
        <p:spPr/>
        <p:txBody>
          <a:bodyPr/>
          <a:lstStyle/>
          <a:p>
            <a:fld id="{70581C00-9FE1-4A90-A388-6A29A015A70C}" type="slidenum">
              <a:rPr lang="en-US" smtClean="0"/>
              <a:t>32</a:t>
            </a:fld>
            <a:endParaRPr lang="en-US"/>
          </a:p>
        </p:txBody>
      </p:sp>
    </p:spTree>
    <p:extLst>
      <p:ext uri="{BB962C8B-B14F-4D97-AF65-F5344CB8AC3E}">
        <p14:creationId xmlns:p14="http://schemas.microsoft.com/office/powerpoint/2010/main" val="3790664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66CE1-27A2-B09A-0953-B9583CF040F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6C136B3-F070-7DF6-A889-516EDE44C9A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4BEC1E1-7C3C-537A-3F6B-D7CACA88176E}"/>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FDCD38D8-61F0-C325-F2E3-0EF91DEB8584}"/>
              </a:ext>
            </a:extLst>
          </p:cNvPr>
          <p:cNvSpPr>
            <a:spLocks noGrp="1"/>
          </p:cNvSpPr>
          <p:nvPr>
            <p:ph type="sldNum" sz="quarter" idx="10"/>
          </p:nvPr>
        </p:nvSpPr>
        <p:spPr/>
        <p:txBody>
          <a:bodyPr/>
          <a:lstStyle/>
          <a:p>
            <a:fld id="{70581C00-9FE1-4A90-A388-6A29A015A70C}" type="slidenum">
              <a:rPr lang="en-US" smtClean="0"/>
              <a:t>33</a:t>
            </a:fld>
            <a:endParaRPr lang="en-US"/>
          </a:p>
        </p:txBody>
      </p:sp>
    </p:spTree>
    <p:extLst>
      <p:ext uri="{BB962C8B-B14F-4D97-AF65-F5344CB8AC3E}">
        <p14:creationId xmlns:p14="http://schemas.microsoft.com/office/powerpoint/2010/main" val="3022429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F8C7-1947-DF5B-1632-D3FE40F609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4843F84-6F06-F9E3-3B4C-A8769978B10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8FA6B2E-15FA-A2F5-B973-BB2A35FFE4AD}"/>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26570C93-0439-93C6-B61E-F29AA51D5B04}"/>
              </a:ext>
            </a:extLst>
          </p:cNvPr>
          <p:cNvSpPr>
            <a:spLocks noGrp="1"/>
          </p:cNvSpPr>
          <p:nvPr>
            <p:ph type="sldNum" sz="quarter" idx="10"/>
          </p:nvPr>
        </p:nvSpPr>
        <p:spPr/>
        <p:txBody>
          <a:bodyPr/>
          <a:lstStyle/>
          <a:p>
            <a:fld id="{70581C00-9FE1-4A90-A388-6A29A015A70C}" type="slidenum">
              <a:rPr lang="en-US" smtClean="0"/>
              <a:t>34</a:t>
            </a:fld>
            <a:endParaRPr lang="en-US"/>
          </a:p>
        </p:txBody>
      </p:sp>
    </p:spTree>
    <p:extLst>
      <p:ext uri="{BB962C8B-B14F-4D97-AF65-F5344CB8AC3E}">
        <p14:creationId xmlns:p14="http://schemas.microsoft.com/office/powerpoint/2010/main" val="3068265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98902-9719-BD04-1E3B-F150B0ED4E7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91A6792-DD2D-58E0-DB6C-FDAFE2EE47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A891507-8C76-BC49-5252-ADEED0B93B61}"/>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AC986ED5-88FE-747C-C291-8A427F65EC99}"/>
              </a:ext>
            </a:extLst>
          </p:cNvPr>
          <p:cNvSpPr>
            <a:spLocks noGrp="1"/>
          </p:cNvSpPr>
          <p:nvPr>
            <p:ph type="sldNum" sz="quarter" idx="10"/>
          </p:nvPr>
        </p:nvSpPr>
        <p:spPr/>
        <p:txBody>
          <a:bodyPr/>
          <a:lstStyle/>
          <a:p>
            <a:fld id="{70581C00-9FE1-4A90-A388-6A29A015A70C}" type="slidenum">
              <a:rPr lang="en-US" smtClean="0"/>
              <a:t>35</a:t>
            </a:fld>
            <a:endParaRPr lang="en-US"/>
          </a:p>
        </p:txBody>
      </p:sp>
    </p:spTree>
    <p:extLst>
      <p:ext uri="{BB962C8B-B14F-4D97-AF65-F5344CB8AC3E}">
        <p14:creationId xmlns:p14="http://schemas.microsoft.com/office/powerpoint/2010/main" val="3049583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84164-062F-3014-CEE3-FB939B473E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4EFC320-A6E3-60FA-40B4-9919E62447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BC2A2A7-4F1F-F72A-AE0C-E06EAB41EFC2}"/>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9F19416E-CD94-7849-243B-715300B23319}"/>
              </a:ext>
            </a:extLst>
          </p:cNvPr>
          <p:cNvSpPr>
            <a:spLocks noGrp="1"/>
          </p:cNvSpPr>
          <p:nvPr>
            <p:ph type="sldNum" sz="quarter" idx="10"/>
          </p:nvPr>
        </p:nvSpPr>
        <p:spPr/>
        <p:txBody>
          <a:bodyPr/>
          <a:lstStyle/>
          <a:p>
            <a:fld id="{70581C00-9FE1-4A90-A388-6A29A015A70C}" type="slidenum">
              <a:rPr lang="en-US" smtClean="0"/>
              <a:t>36</a:t>
            </a:fld>
            <a:endParaRPr lang="en-US"/>
          </a:p>
        </p:txBody>
      </p:sp>
    </p:spTree>
    <p:extLst>
      <p:ext uri="{BB962C8B-B14F-4D97-AF65-F5344CB8AC3E}">
        <p14:creationId xmlns:p14="http://schemas.microsoft.com/office/powerpoint/2010/main" val="2725632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4CC9B-25BD-0065-C119-8249BD0AD7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C4752D-1C09-9C5F-E389-545A21316A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C9767A0-FB85-AD76-38C5-EC6798F003A4}"/>
              </a:ext>
            </a:extLst>
          </p:cNvPr>
          <p:cNvSpPr>
            <a:spLocks noGrp="1"/>
          </p:cNvSpPr>
          <p:nvPr>
            <p:ph type="body" idx="1"/>
          </p:nvPr>
        </p:nvSpPr>
        <p:spPr/>
        <p:txBody>
          <a:bodyPr/>
          <a:lstStyle/>
          <a:p>
            <a:endParaRPr lang="en-US" noProof="0" dirty="0"/>
          </a:p>
        </p:txBody>
      </p:sp>
      <p:sp>
        <p:nvSpPr>
          <p:cNvPr id="4" name="Segnaposto numero diapositiva 3">
            <a:extLst>
              <a:ext uri="{FF2B5EF4-FFF2-40B4-BE49-F238E27FC236}">
                <a16:creationId xmlns:a16="http://schemas.microsoft.com/office/drawing/2014/main" id="{0FD10889-1EF3-CC24-FADA-5FCFD3F80988}"/>
              </a:ext>
            </a:extLst>
          </p:cNvPr>
          <p:cNvSpPr>
            <a:spLocks noGrp="1"/>
          </p:cNvSpPr>
          <p:nvPr>
            <p:ph type="sldNum" sz="quarter" idx="10"/>
          </p:nvPr>
        </p:nvSpPr>
        <p:spPr/>
        <p:txBody>
          <a:bodyPr/>
          <a:lstStyle/>
          <a:p>
            <a:fld id="{70581C00-9FE1-4A90-A388-6A29A015A70C}" type="slidenum">
              <a:rPr lang="en-US" smtClean="0"/>
              <a:t>37</a:t>
            </a:fld>
            <a:endParaRPr lang="en-US"/>
          </a:p>
        </p:txBody>
      </p:sp>
    </p:spTree>
    <p:extLst>
      <p:ext uri="{BB962C8B-B14F-4D97-AF65-F5344CB8AC3E}">
        <p14:creationId xmlns:p14="http://schemas.microsoft.com/office/powerpoint/2010/main" val="920301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p:cNvSpPr>
            <a:spLocks noGrp="1"/>
          </p:cNvSpPr>
          <p:nvPr>
            <p:ph type="sldNum" sz="quarter" idx="10"/>
          </p:nvPr>
        </p:nvSpPr>
        <p:spPr/>
        <p:txBody>
          <a:bodyPr/>
          <a:lstStyle/>
          <a:p>
            <a:fld id="{70581C00-9FE1-4A90-A388-6A29A015A70C}" type="slidenum">
              <a:rPr lang="en-US" smtClean="0"/>
              <a:t>38</a:t>
            </a:fld>
            <a:endParaRPr lang="en-US"/>
          </a:p>
        </p:txBody>
      </p:sp>
    </p:spTree>
    <p:extLst>
      <p:ext uri="{BB962C8B-B14F-4D97-AF65-F5344CB8AC3E}">
        <p14:creationId xmlns:p14="http://schemas.microsoft.com/office/powerpoint/2010/main" val="915851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CD2A8-5AC2-683E-80BA-B29800AAD7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9E5F931-3BCE-A409-39CC-5B448335D6D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8F2A895-5EB2-ABE7-97E4-33B5047B3EC2}"/>
              </a:ext>
            </a:extLst>
          </p:cNvPr>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a:extLst>
              <a:ext uri="{FF2B5EF4-FFF2-40B4-BE49-F238E27FC236}">
                <a16:creationId xmlns:a16="http://schemas.microsoft.com/office/drawing/2014/main" id="{DD23182A-4F74-0C09-3A1B-7DD3C06A9DF8}"/>
              </a:ext>
            </a:extLst>
          </p:cNvPr>
          <p:cNvSpPr>
            <a:spLocks noGrp="1"/>
          </p:cNvSpPr>
          <p:nvPr>
            <p:ph type="sldNum" sz="quarter" idx="10"/>
          </p:nvPr>
        </p:nvSpPr>
        <p:spPr/>
        <p:txBody>
          <a:bodyPr/>
          <a:lstStyle/>
          <a:p>
            <a:fld id="{70581C00-9FE1-4A90-A388-6A29A015A70C}" type="slidenum">
              <a:rPr lang="en-US" smtClean="0"/>
              <a:t>39</a:t>
            </a:fld>
            <a:endParaRPr lang="en-US"/>
          </a:p>
        </p:txBody>
      </p:sp>
    </p:spTree>
    <p:extLst>
      <p:ext uri="{BB962C8B-B14F-4D97-AF65-F5344CB8AC3E}">
        <p14:creationId xmlns:p14="http://schemas.microsoft.com/office/powerpoint/2010/main" val="139903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D31CA-4D88-C0A4-74E2-3C795401061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FC3EB74-F51A-8BF1-779E-825F0ABB0D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8C59C47-5942-EAEE-6A13-C69C2FEB805E}"/>
              </a:ext>
            </a:extLst>
          </p:cNvPr>
          <p:cNvSpPr>
            <a:spLocks noGrp="1"/>
          </p:cNvSpPr>
          <p:nvPr>
            <p:ph type="body" idx="1"/>
          </p:nvPr>
        </p:nvSpPr>
        <p:spPr/>
        <p:txBody>
          <a:bodyPr/>
          <a:lstStyle/>
          <a:p>
            <a:r>
              <a:rPr lang="en-US" b="0" i="0" dirty="0">
                <a:solidFill>
                  <a:srgbClr val="ECECF1"/>
                </a:solidFill>
                <a:effectLst/>
                <a:latin typeface="Söhne"/>
              </a:rPr>
              <a:t>Design firmware for FPGAs demands proficiency in specialized programming languages such as VHDL or Verilog, coupled with an in-depth understanding of the electronic circuits that materialize when the FPGA compiler transforms the human-designed firmware into a machine-configurable file, known as a bitstream. Typically, users articulate their desired logic functions or algorithms through code; however, the compiler's output more closely resembles an intricate electronic circuit rather than traditional software. This complexity significantly steepens the learning curve for those looking to harness the full potential of FPGA devices.</a:t>
            </a:r>
            <a:endParaRPr lang="en-US" noProof="0" dirty="0"/>
          </a:p>
        </p:txBody>
      </p:sp>
      <p:sp>
        <p:nvSpPr>
          <p:cNvPr id="4" name="Segnaposto numero diapositiva 3">
            <a:extLst>
              <a:ext uri="{FF2B5EF4-FFF2-40B4-BE49-F238E27FC236}">
                <a16:creationId xmlns:a16="http://schemas.microsoft.com/office/drawing/2014/main" id="{801F2D7A-435B-1EEC-2744-C08F4914D3CC}"/>
              </a:ext>
            </a:extLst>
          </p:cNvPr>
          <p:cNvSpPr>
            <a:spLocks noGrp="1"/>
          </p:cNvSpPr>
          <p:nvPr>
            <p:ph type="sldNum" sz="quarter" idx="10"/>
          </p:nvPr>
        </p:nvSpPr>
        <p:spPr/>
        <p:txBody>
          <a:bodyPr/>
          <a:lstStyle/>
          <a:p>
            <a:fld id="{70581C00-9FE1-4A90-A388-6A29A015A70C}" type="slidenum">
              <a:rPr lang="en-US" smtClean="0"/>
              <a:t>4</a:t>
            </a:fld>
            <a:endParaRPr lang="en-US"/>
          </a:p>
        </p:txBody>
      </p:sp>
    </p:spTree>
    <p:extLst>
      <p:ext uri="{BB962C8B-B14F-4D97-AF65-F5344CB8AC3E}">
        <p14:creationId xmlns:p14="http://schemas.microsoft.com/office/powerpoint/2010/main" val="3372702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98AA6-3F8A-E793-679B-BD705A94CEF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BA26E50-EAE8-CD8C-97B2-E8CB97D0B2A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633EF8F-270D-4268-7662-F89C9C707A35}"/>
              </a:ext>
            </a:extLst>
          </p:cNvPr>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a:extLst>
              <a:ext uri="{FF2B5EF4-FFF2-40B4-BE49-F238E27FC236}">
                <a16:creationId xmlns:a16="http://schemas.microsoft.com/office/drawing/2014/main" id="{355C5961-2DF8-10C3-26E3-1FE11D7E8648}"/>
              </a:ext>
            </a:extLst>
          </p:cNvPr>
          <p:cNvSpPr>
            <a:spLocks noGrp="1"/>
          </p:cNvSpPr>
          <p:nvPr>
            <p:ph type="sldNum" sz="quarter" idx="10"/>
          </p:nvPr>
        </p:nvSpPr>
        <p:spPr/>
        <p:txBody>
          <a:bodyPr/>
          <a:lstStyle/>
          <a:p>
            <a:fld id="{70581C00-9FE1-4A90-A388-6A29A015A70C}" type="slidenum">
              <a:rPr lang="en-US" smtClean="0"/>
              <a:t>40</a:t>
            </a:fld>
            <a:endParaRPr lang="en-US"/>
          </a:p>
        </p:txBody>
      </p:sp>
    </p:spTree>
    <p:extLst>
      <p:ext uri="{BB962C8B-B14F-4D97-AF65-F5344CB8AC3E}">
        <p14:creationId xmlns:p14="http://schemas.microsoft.com/office/powerpoint/2010/main" val="3985503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8E92-629F-6D37-39F3-3570250261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A6BD6AA-CC1E-D758-BA58-6356E871C5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568D099-D239-228C-C7F2-DB4CB38160E8}"/>
              </a:ext>
            </a:extLst>
          </p:cNvPr>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a:extLst>
              <a:ext uri="{FF2B5EF4-FFF2-40B4-BE49-F238E27FC236}">
                <a16:creationId xmlns:a16="http://schemas.microsoft.com/office/drawing/2014/main" id="{F4B1E8B1-9406-D3E0-B7E5-5C3E6C7BD7BD}"/>
              </a:ext>
            </a:extLst>
          </p:cNvPr>
          <p:cNvSpPr>
            <a:spLocks noGrp="1"/>
          </p:cNvSpPr>
          <p:nvPr>
            <p:ph type="sldNum" sz="quarter" idx="10"/>
          </p:nvPr>
        </p:nvSpPr>
        <p:spPr/>
        <p:txBody>
          <a:bodyPr/>
          <a:lstStyle/>
          <a:p>
            <a:fld id="{70581C00-9FE1-4A90-A388-6A29A015A70C}" type="slidenum">
              <a:rPr lang="en-US" smtClean="0"/>
              <a:t>41</a:t>
            </a:fld>
            <a:endParaRPr lang="en-US"/>
          </a:p>
        </p:txBody>
      </p:sp>
    </p:spTree>
    <p:extLst>
      <p:ext uri="{BB962C8B-B14F-4D97-AF65-F5344CB8AC3E}">
        <p14:creationId xmlns:p14="http://schemas.microsoft.com/office/powerpoint/2010/main" val="1759569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85563-1E6A-2253-BE7E-8946A29A1FF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00B8D68-3708-990C-6A12-25707D812B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8E5ACAA-84E2-318D-A107-B9AFFAF76511}"/>
              </a:ext>
            </a:extLst>
          </p:cNvPr>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a:extLst>
              <a:ext uri="{FF2B5EF4-FFF2-40B4-BE49-F238E27FC236}">
                <a16:creationId xmlns:a16="http://schemas.microsoft.com/office/drawing/2014/main" id="{0003F724-BBE9-025B-9FA8-5B048E28AE7C}"/>
              </a:ext>
            </a:extLst>
          </p:cNvPr>
          <p:cNvSpPr>
            <a:spLocks noGrp="1"/>
          </p:cNvSpPr>
          <p:nvPr>
            <p:ph type="sldNum" sz="quarter" idx="10"/>
          </p:nvPr>
        </p:nvSpPr>
        <p:spPr/>
        <p:txBody>
          <a:bodyPr/>
          <a:lstStyle/>
          <a:p>
            <a:fld id="{70581C00-9FE1-4A90-A388-6A29A015A70C}" type="slidenum">
              <a:rPr lang="en-US" smtClean="0"/>
              <a:t>42</a:t>
            </a:fld>
            <a:endParaRPr lang="en-US"/>
          </a:p>
        </p:txBody>
      </p:sp>
    </p:spTree>
    <p:extLst>
      <p:ext uri="{BB962C8B-B14F-4D97-AF65-F5344CB8AC3E}">
        <p14:creationId xmlns:p14="http://schemas.microsoft.com/office/powerpoint/2010/main" val="2500059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DC061-3686-B2C7-E093-78AA9A01FD3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191709-56AB-1BC4-E6F3-12D22D0680F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ADAD760-8DA3-EF59-96F8-6CC83632AA75}"/>
              </a:ext>
            </a:extLst>
          </p:cNvPr>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a:extLst>
              <a:ext uri="{FF2B5EF4-FFF2-40B4-BE49-F238E27FC236}">
                <a16:creationId xmlns:a16="http://schemas.microsoft.com/office/drawing/2014/main" id="{18C3F79A-F42D-2E28-9098-59A11FE8F65D}"/>
              </a:ext>
            </a:extLst>
          </p:cNvPr>
          <p:cNvSpPr>
            <a:spLocks noGrp="1"/>
          </p:cNvSpPr>
          <p:nvPr>
            <p:ph type="sldNum" sz="quarter" idx="10"/>
          </p:nvPr>
        </p:nvSpPr>
        <p:spPr/>
        <p:txBody>
          <a:bodyPr/>
          <a:lstStyle/>
          <a:p>
            <a:fld id="{70581C00-9FE1-4A90-A388-6A29A015A70C}" type="slidenum">
              <a:rPr lang="en-US" smtClean="0"/>
              <a:t>43</a:t>
            </a:fld>
            <a:endParaRPr lang="en-US"/>
          </a:p>
        </p:txBody>
      </p:sp>
    </p:spTree>
    <p:extLst>
      <p:ext uri="{BB962C8B-B14F-4D97-AF65-F5344CB8AC3E}">
        <p14:creationId xmlns:p14="http://schemas.microsoft.com/office/powerpoint/2010/main" val="252459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Sci-Compiler is a comprehensive suite composed of three interrelated tools, each serving a pivotal role in the workflow of firmware generation and data acquisition.</a:t>
            </a:r>
          </a:p>
          <a:p>
            <a:pPr algn="l"/>
            <a:r>
              <a:rPr lang="en-US" b="0" i="0" dirty="0">
                <a:effectLst/>
                <a:latin typeface="Söhne"/>
              </a:rPr>
              <a:t>First, we have the </a:t>
            </a:r>
            <a:r>
              <a:rPr lang="en-US" b="0" i="0" dirty="0" err="1">
                <a:effectLst/>
                <a:latin typeface="Söhne"/>
              </a:rPr>
              <a:t>SciCompiler</a:t>
            </a:r>
            <a:r>
              <a:rPr lang="en-US" b="0" i="0" dirty="0">
                <a:effectLst/>
                <a:latin typeface="Söhne"/>
              </a:rPr>
              <a:t> itself. This is the core engine where the design and generation of firmware take place transforming your block diagrams into real, executable firmware for your hardware.</a:t>
            </a:r>
          </a:p>
          <a:p>
            <a:pPr algn="l"/>
            <a:r>
              <a:rPr lang="en-US" b="0" i="0" dirty="0">
                <a:effectLst/>
                <a:latin typeface="Söhne"/>
              </a:rPr>
              <a:t>Next in our toolkit is the Resource Explorer. Consider this the diagnostician of the suite. The Resource Explorer is instrumental during the debugging phase</a:t>
            </a:r>
          </a:p>
          <a:p>
            <a:pPr algn="l"/>
            <a:r>
              <a:rPr lang="en-US" b="0" i="0" dirty="0">
                <a:effectLst/>
                <a:latin typeface="Söhne"/>
              </a:rPr>
              <a:t>Lastly, </a:t>
            </a:r>
            <a:r>
              <a:rPr lang="en-US" b="0" i="0" dirty="0" err="1">
                <a:effectLst/>
                <a:latin typeface="Söhne"/>
              </a:rPr>
              <a:t>SciSDK</a:t>
            </a:r>
            <a:r>
              <a:rPr lang="en-US" b="0" i="0" dirty="0">
                <a:effectLst/>
                <a:latin typeface="Söhne"/>
              </a:rPr>
              <a:t>, which stands for Sci-Compiler Software Development Kit. This library is essential for data readout</a:t>
            </a:r>
          </a:p>
          <a:p>
            <a:endParaRPr lang="it-IT"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44</a:t>
            </a:fld>
            <a:endParaRPr lang="en-US"/>
          </a:p>
        </p:txBody>
      </p:sp>
    </p:spTree>
    <p:extLst>
      <p:ext uri="{BB962C8B-B14F-4D97-AF65-F5344CB8AC3E}">
        <p14:creationId xmlns:p14="http://schemas.microsoft.com/office/powerpoint/2010/main" val="2353617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is not only a tool for firmware generation but also a powerful simulation platform. It enables users to simulate the generated code, which offers a multitude of benefits for the development and debugging process.</a:t>
            </a:r>
          </a:p>
          <a:p>
            <a:pPr algn="l">
              <a:buFont typeface="+mj-lt"/>
              <a:buAutoNum type="arabicPeriod"/>
            </a:pPr>
            <a:r>
              <a:rPr lang="en-US" b="1" i="0" dirty="0">
                <a:effectLst/>
                <a:latin typeface="Söhne"/>
              </a:rPr>
              <a:t>Time Efficiency</a:t>
            </a:r>
            <a:r>
              <a:rPr lang="en-US" b="0" i="0" dirty="0">
                <a:effectLst/>
                <a:latin typeface="Söhne"/>
              </a:rPr>
              <a:t>: Traditional compilation, especially for complex designs, can be a time-consuming process, often requiring several hours to complete. </a:t>
            </a:r>
            <a:r>
              <a:rPr lang="en-US" b="0" i="0" dirty="0" err="1">
                <a:effectLst/>
                <a:latin typeface="Söhne"/>
              </a:rPr>
              <a:t>SciCompiler's</a:t>
            </a:r>
            <a:r>
              <a:rPr lang="en-US" b="0" i="0" dirty="0">
                <a:effectLst/>
                <a:latin typeface="Söhne"/>
              </a:rPr>
              <a:t> simulation feature, however, can execute in a matter of seconds. This rapid turnaround saves valuable time, allowing for more iterations and faster progress in the development cycle.</a:t>
            </a:r>
          </a:p>
          <a:p>
            <a:pPr algn="l">
              <a:buFont typeface="+mj-lt"/>
              <a:buAutoNum type="arabicPeriod"/>
            </a:pPr>
            <a:r>
              <a:rPr lang="en-US" b="1" i="0" dirty="0">
                <a:effectLst/>
                <a:latin typeface="Söhne"/>
              </a:rPr>
              <a:t>Streamlined Debugging</a:t>
            </a:r>
            <a:r>
              <a:rPr lang="en-US" b="0" i="0" dirty="0">
                <a:effectLst/>
                <a:latin typeface="Söhne"/>
              </a:rPr>
              <a:t>: With the ability to simulate the code, debugging becomes a far simpler task. </a:t>
            </a:r>
            <a:r>
              <a:rPr lang="en-US" b="0" i="0" dirty="0" err="1">
                <a:effectLst/>
                <a:latin typeface="Söhne"/>
              </a:rPr>
              <a:t>SciCompiler</a:t>
            </a:r>
            <a:r>
              <a:rPr lang="en-US" b="0" i="0" dirty="0">
                <a:effectLst/>
                <a:latin typeface="Söhne"/>
              </a:rPr>
              <a:t> allows for the inspection of any net or signal within the design. This granular level of control and visibility means that potential issues can be identified and resolved with greater ease.</a:t>
            </a:r>
          </a:p>
          <a:p>
            <a:pPr algn="l">
              <a:buFont typeface="+mj-lt"/>
              <a:buAutoNum type="arabicPeriod"/>
            </a:pPr>
            <a:r>
              <a:rPr lang="en-US" b="1" i="0" dirty="0">
                <a:effectLst/>
                <a:latin typeface="Söhne"/>
              </a:rPr>
              <a:t>Enhanced Test Coverage</a:t>
            </a:r>
            <a:r>
              <a:rPr lang="en-US" b="0" i="0" dirty="0">
                <a:effectLst/>
                <a:latin typeface="Söhne"/>
              </a:rPr>
              <a:t>: A crucial aspect of firmware development is test coverage. </a:t>
            </a:r>
            <a:r>
              <a:rPr lang="en-US" b="0" i="0" dirty="0" err="1">
                <a:effectLst/>
                <a:latin typeface="Söhne"/>
              </a:rPr>
              <a:t>SciCompiler's</a:t>
            </a:r>
            <a:r>
              <a:rPr lang="en-US" b="0" i="0" dirty="0">
                <a:effectLst/>
                <a:latin typeface="Söhne"/>
              </a:rPr>
              <a:t> simulation capability enables the insertion of critical signals to test how the firmware will perform under specific conditions. This means that you can simulate edge cases and challenging scenarios, ensuring that the firmware is robust and reliable before deployment.</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45</a:t>
            </a:fld>
            <a:endParaRPr lang="en-US"/>
          </a:p>
        </p:txBody>
      </p:sp>
    </p:spTree>
    <p:extLst>
      <p:ext uri="{BB962C8B-B14F-4D97-AF65-F5344CB8AC3E}">
        <p14:creationId xmlns:p14="http://schemas.microsoft.com/office/powerpoint/2010/main" val="2524793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solidFill>
                  <a:srgbClr val="ECECF1"/>
                </a:solidFill>
                <a:effectLst/>
                <a:latin typeface="Söhne"/>
              </a:rPr>
              <a:t>SciCompiler</a:t>
            </a:r>
            <a:r>
              <a:rPr lang="en-US" b="0" i="0" dirty="0">
                <a:solidFill>
                  <a:srgbClr val="ECECF1"/>
                </a:solidFill>
                <a:effectLst/>
                <a:latin typeface="Söhne"/>
              </a:rPr>
              <a:t> incorporates a comprehensive detector emulator, a sophisticated tool that generates test signals, or stimuli, simulating the behavior of real detectors connected to the firmware inputs.</a:t>
            </a:r>
          </a:p>
          <a:p>
            <a:pPr algn="l"/>
            <a:r>
              <a:rPr lang="en-US" b="0" i="0" dirty="0">
                <a:solidFill>
                  <a:srgbClr val="ECECF1"/>
                </a:solidFill>
                <a:effectLst/>
                <a:latin typeface="Söhne"/>
              </a:rPr>
              <a:t>Firmware ADC input can be replaced in simulation with different data sources:</a:t>
            </a:r>
          </a:p>
          <a:p>
            <a:pPr algn="l">
              <a:buFont typeface="Arial" panose="020B0604020202020204" pitchFamily="34" charset="0"/>
              <a:buChar char="•"/>
            </a:pPr>
            <a:r>
              <a:rPr lang="en-US" b="1" i="0" dirty="0">
                <a:solidFill>
                  <a:srgbClr val="ECECF1"/>
                </a:solidFill>
                <a:effectLst/>
                <a:latin typeface="Söhne"/>
              </a:rPr>
              <a:t>Data Sequences</a:t>
            </a:r>
            <a:r>
              <a:rPr lang="en-US" b="0" i="0" dirty="0">
                <a:solidFill>
                  <a:srgbClr val="ECECF1"/>
                </a:solidFill>
                <a:effectLst/>
                <a:latin typeface="Söhne"/>
              </a:rPr>
              <a:t>: Users can load sequences of data previously gathered from real acquisitions or software simulations. This feature is particularly useful for replaying real-world scenarios or testing the firmware's response to known conditions.</a:t>
            </a:r>
          </a:p>
          <a:p>
            <a:pPr algn="l">
              <a:buFont typeface="Arial" panose="020B0604020202020204" pitchFamily="34" charset="0"/>
              <a:buChar char="•"/>
            </a:pPr>
            <a:r>
              <a:rPr lang="en-US" b="1" i="0" dirty="0">
                <a:solidFill>
                  <a:srgbClr val="ECECF1"/>
                </a:solidFill>
                <a:effectLst/>
                <a:latin typeface="Söhne"/>
              </a:rPr>
              <a:t>Signal Generation</a:t>
            </a:r>
            <a:r>
              <a:rPr lang="en-US" b="0" i="0" dirty="0">
                <a:solidFill>
                  <a:srgbClr val="ECECF1"/>
                </a:solidFill>
                <a:effectLst/>
                <a:latin typeface="Söhne"/>
              </a:rPr>
              <a:t>: For more dynamic testing, users can rely on the built-in signal generator (detector emulator). This component is capable of simulating various signal shapes, such as exponential decay or pulse signals, as well as more complex features like spectra, </a:t>
            </a:r>
            <a:r>
              <a:rPr lang="en-US" b="0" i="0" dirty="0" err="1">
                <a:solidFill>
                  <a:srgbClr val="ECECF1"/>
                </a:solidFill>
                <a:effectLst/>
                <a:latin typeface="Söhne"/>
              </a:rPr>
              <a:t>Poissonian</a:t>
            </a:r>
            <a:r>
              <a:rPr lang="en-US" b="0" i="0" dirty="0">
                <a:solidFill>
                  <a:srgbClr val="ECECF1"/>
                </a:solidFill>
                <a:effectLst/>
                <a:latin typeface="Söhne"/>
              </a:rPr>
              <a:t> temporal distributions, pileup effects, and noise..</a:t>
            </a:r>
          </a:p>
          <a:p>
            <a:pPr algn="l">
              <a:buFont typeface="Arial" panose="020B0604020202020204" pitchFamily="34" charset="0"/>
              <a:buNone/>
            </a:pPr>
            <a:endParaRPr lang="en-US" b="0" i="0" dirty="0">
              <a:solidFill>
                <a:srgbClr val="ECECF1"/>
              </a:solidFill>
              <a:effectLst/>
              <a:latin typeface="Söhne"/>
            </a:endParaRPr>
          </a:p>
          <a:p>
            <a:pPr algn="l">
              <a:buFont typeface="Arial" panose="020B0604020202020204" pitchFamily="34" charset="0"/>
              <a:buNone/>
            </a:pPr>
            <a:r>
              <a:rPr lang="en-US" b="0" i="0" dirty="0">
                <a:solidFill>
                  <a:srgbClr val="ECECF1"/>
                </a:solidFill>
                <a:effectLst/>
                <a:latin typeface="Söhne"/>
              </a:rPr>
              <a:t>Users have the option to write simple scripts in VBA. These scripts can simulate configuration register accesses, allowing users to mimic the way the firmware would be interacted with in the readout software.</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46</a:t>
            </a:fld>
            <a:endParaRPr lang="en-US"/>
          </a:p>
        </p:txBody>
      </p:sp>
    </p:spTree>
    <p:extLst>
      <p:ext uri="{BB962C8B-B14F-4D97-AF65-F5344CB8AC3E}">
        <p14:creationId xmlns:p14="http://schemas.microsoft.com/office/powerpoint/2010/main" val="2071514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output of the simulation can be graphically visualized or dumped on file.</a:t>
            </a:r>
          </a:p>
        </p:txBody>
      </p:sp>
      <p:sp>
        <p:nvSpPr>
          <p:cNvPr id="4" name="Segnaposto numero diapositiva 3"/>
          <p:cNvSpPr>
            <a:spLocks noGrp="1"/>
          </p:cNvSpPr>
          <p:nvPr>
            <p:ph type="sldNum" sz="quarter" idx="10"/>
          </p:nvPr>
        </p:nvSpPr>
        <p:spPr/>
        <p:txBody>
          <a:bodyPr/>
          <a:lstStyle/>
          <a:p>
            <a:fld id="{70581C00-9FE1-4A90-A388-6A29A015A70C}" type="slidenum">
              <a:rPr lang="en-US" smtClean="0"/>
              <a:t>47</a:t>
            </a:fld>
            <a:endParaRPr lang="en-US"/>
          </a:p>
        </p:txBody>
      </p:sp>
    </p:spTree>
    <p:extLst>
      <p:ext uri="{BB962C8B-B14F-4D97-AF65-F5344CB8AC3E}">
        <p14:creationId xmlns:p14="http://schemas.microsoft.com/office/powerpoint/2010/main" val="1312773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Turning our attention to the Resource Explorer, this is a simply graphical software that serves as the window into the firmware's soul. With its intuitive graphical user interface, the Resource Explorer enumerates all the endpoints embedded within the firmware. The true power of the Resource Explorer lies in its ability to interact with these endpoints. Whether it's performing a readout of data or configuring settings, all of this can be done directly within the interface. And the most striking feature? All this functionality is at your fingertips without writing a single line of code.</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48</a:t>
            </a:fld>
            <a:endParaRPr lang="en-US"/>
          </a:p>
        </p:txBody>
      </p:sp>
    </p:spTree>
    <p:extLst>
      <p:ext uri="{BB962C8B-B14F-4D97-AF65-F5344CB8AC3E}">
        <p14:creationId xmlns:p14="http://schemas.microsoft.com/office/powerpoint/2010/main" val="2321083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SciSDK</a:t>
            </a:r>
            <a:r>
              <a:rPr lang="en-US" b="0" i="0" dirty="0">
                <a:effectLst/>
                <a:latin typeface="Söhne"/>
              </a:rPr>
              <a:t> stands as the gateway for data acquisition from all compatible open hardware boards. This library is a testament to the open-source community, as it is freely available on GitHub for anyone to use, modify, and distribute.</a:t>
            </a:r>
          </a:p>
          <a:p>
            <a:pPr algn="l"/>
            <a:r>
              <a:rPr lang="en-US" b="0" i="0" dirty="0">
                <a:effectLst/>
                <a:latin typeface="Söhne"/>
              </a:rPr>
              <a:t>The accessibility of </a:t>
            </a:r>
            <a:r>
              <a:rPr lang="en-US" b="0" i="0" dirty="0" err="1">
                <a:effectLst/>
                <a:latin typeface="Söhne"/>
              </a:rPr>
              <a:t>SciSDK</a:t>
            </a:r>
            <a:r>
              <a:rPr lang="en-US" b="0" i="0" dirty="0">
                <a:effectLst/>
                <a:latin typeface="Söhne"/>
              </a:rPr>
              <a:t> is one of its strongest features. It is cross-platform, with availability for both Windows and Linux systems. Runs event on Raspberry PI. For Windows users, it is distributed as compiled binaries in the form of releases on GitHub. Linux users, specifically those using Ubuntu, can conveniently install it via the apt package manager.</a:t>
            </a:r>
          </a:p>
          <a:p>
            <a:pPr algn="l"/>
            <a:r>
              <a:rPr lang="en-US" b="0" i="0" dirty="0">
                <a:effectLst/>
                <a:latin typeface="Söhne"/>
              </a:rPr>
              <a:t>In Python, a wrapper for the library is provided on </a:t>
            </a:r>
            <a:r>
              <a:rPr lang="en-US" b="0" i="0" dirty="0" err="1">
                <a:effectLst/>
                <a:latin typeface="Söhne"/>
              </a:rPr>
              <a:t>PyPI</a:t>
            </a:r>
            <a:r>
              <a:rPr lang="en-US" b="0" i="0" dirty="0">
                <a:effectLst/>
                <a:latin typeface="Söhne"/>
              </a:rPr>
              <a:t>, ensuring easy integration into Python projects. Similarly, Node.js users can find the package on </a:t>
            </a:r>
            <a:r>
              <a:rPr lang="en-US" b="0" i="0" dirty="0" err="1">
                <a:effectLst/>
                <a:latin typeface="Söhne"/>
              </a:rPr>
              <a:t>npm</a:t>
            </a:r>
            <a:r>
              <a:rPr lang="en-US" b="0" i="0" dirty="0">
                <a:effectLst/>
                <a:latin typeface="Söhne"/>
              </a:rPr>
              <a:t>, and the Java community can access it through Ant. </a:t>
            </a:r>
          </a:p>
          <a:p>
            <a:pPr algn="l"/>
            <a:r>
              <a:rPr lang="en-US" b="0" i="0" dirty="0">
                <a:effectLst/>
                <a:latin typeface="Söhne"/>
              </a:rPr>
              <a:t>Diving deeper into the architecture of </a:t>
            </a:r>
            <a:r>
              <a:rPr lang="en-US" b="0" i="0" dirty="0" err="1">
                <a:effectLst/>
                <a:latin typeface="Söhne"/>
              </a:rPr>
              <a:t>SciSDK</a:t>
            </a:r>
            <a:r>
              <a:rPr lang="en-US" b="0" i="0" dirty="0">
                <a:effectLst/>
                <a:latin typeface="Söhne"/>
              </a:rPr>
              <a:t>, we find it is composed of several layers:</a:t>
            </a:r>
          </a:p>
          <a:p>
            <a:pPr algn="l">
              <a:buFont typeface="Arial" panose="020B0604020202020204" pitchFamily="34" charset="0"/>
              <a:buChar char="•"/>
            </a:pPr>
            <a:r>
              <a:rPr lang="en-US" b="0" i="0" dirty="0">
                <a:effectLst/>
                <a:latin typeface="Söhne"/>
              </a:rPr>
              <a:t>At the base, we have the Hardware Abstraction Layer (HAL), which utilizes device-specific libraries to perform low-level memory accesses on the instrument.</a:t>
            </a:r>
          </a:p>
          <a:p>
            <a:pPr algn="l">
              <a:buFont typeface="Arial" panose="020B0604020202020204" pitchFamily="34" charset="0"/>
              <a:buChar char="•"/>
            </a:pPr>
            <a:r>
              <a:rPr lang="en-US" b="0" i="0" dirty="0">
                <a:effectLst/>
                <a:latin typeface="Söhne"/>
              </a:rPr>
              <a:t>Above HAL, there are drivers that facilitate the interaction with endpoints generated by </a:t>
            </a:r>
            <a:r>
              <a:rPr lang="en-US" b="0" i="0" dirty="0" err="1">
                <a:effectLst/>
                <a:latin typeface="Söhne"/>
              </a:rPr>
              <a:t>SciCompiler</a:t>
            </a:r>
            <a:r>
              <a:rPr lang="en-US" b="0" i="0" dirty="0">
                <a:effectLst/>
                <a:latin typeface="Söhne"/>
              </a:rPr>
              <a:t>. These drivers are crucial as they decode the data into a usable form.</a:t>
            </a:r>
          </a:p>
          <a:p>
            <a:pPr algn="l">
              <a:buFont typeface="Arial" panose="020B0604020202020204" pitchFamily="34" charset="0"/>
              <a:buChar char="•"/>
            </a:pPr>
            <a:r>
              <a:rPr lang="en-US" b="0" i="0" dirty="0">
                <a:effectLst/>
                <a:latin typeface="Söhne"/>
              </a:rPr>
              <a:t>The firmware manager is an intelligent component that identifies the available endpoints in the firmware and instantiates the corresponding drivers to interact with them.</a:t>
            </a:r>
          </a:p>
          <a:p>
            <a:pPr algn="l"/>
            <a:r>
              <a:rPr lang="en-US" b="0" i="0" dirty="0">
                <a:effectLst/>
                <a:latin typeface="Söhne"/>
              </a:rPr>
              <a:t>Moreover, the library's versatility is highlighted by its compatibility with a plethora of programming languages and environments, including Python, C, C++, C#, VB.NET, LabVIEW, Node.js, Java, CERN's Root, and MATLAB..</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49</a:t>
            </a:fld>
            <a:endParaRPr lang="en-US"/>
          </a:p>
        </p:txBody>
      </p:sp>
    </p:spTree>
    <p:extLst>
      <p:ext uri="{BB962C8B-B14F-4D97-AF65-F5344CB8AC3E}">
        <p14:creationId xmlns:p14="http://schemas.microsoft.com/office/powerpoint/2010/main" val="2730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CAEN and Nuclear Instruments have pioneered a transformative solution that accelerates the transition from traditional electronics to FPGA based readout and processing systems. Together, we've unveiled a new generation of digitizers featuring open FPGAs. These digitizers are designed with the end-user in mind, offering the flexibility to reconfigure firmware with ease through our groundbreaking Sci-Compiler software, which utilizes intuitive visual programming. Users can concentrate solely on crafting their unique algorithms via a block diagram interface, while Sci-Compiler seamlessly translates this design into a functional bitstream, effectively bridging the gap between concept and execution.</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a:t>
            </a:fld>
            <a:endParaRPr lang="en-US"/>
          </a:p>
        </p:txBody>
      </p:sp>
    </p:spTree>
    <p:extLst>
      <p:ext uri="{BB962C8B-B14F-4D97-AF65-F5344CB8AC3E}">
        <p14:creationId xmlns:p14="http://schemas.microsoft.com/office/powerpoint/2010/main" val="4052339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Utilizing </a:t>
            </a:r>
            <a:r>
              <a:rPr lang="en-US" b="0" i="0" dirty="0" err="1">
                <a:solidFill>
                  <a:srgbClr val="ECECF1"/>
                </a:solidFill>
                <a:effectLst/>
                <a:latin typeface="Söhne"/>
              </a:rPr>
              <a:t>SciSDK</a:t>
            </a:r>
            <a:r>
              <a:rPr lang="en-US" b="0" i="0" dirty="0">
                <a:solidFill>
                  <a:srgbClr val="ECECF1"/>
                </a:solidFill>
                <a:effectLst/>
                <a:latin typeface="Söhne"/>
              </a:rPr>
              <a:t> within LabVIEW allows users to leverage the advanced data processing and analysis power of custom firmware, generated with Sci-Compiler, while benefiting from LabVIEW's intuitive drag-and-drop interface and its vast library of pre-built functions and subroutines. This integration is particularly advantageous for engineers and scientists who are accustomed to LabVIEW's environment but wish to extend their system's capabilities with sophisticated, tailor-made firmware.</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50</a:t>
            </a:fld>
            <a:endParaRPr lang="en-US"/>
          </a:p>
        </p:txBody>
      </p:sp>
    </p:spTree>
    <p:extLst>
      <p:ext uri="{BB962C8B-B14F-4D97-AF65-F5344CB8AC3E}">
        <p14:creationId xmlns:p14="http://schemas.microsoft.com/office/powerpoint/2010/main" val="3736898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6409-7CF7-F6BE-AB2C-6E42202C720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D4F6F0-F45E-2525-6EA1-5ECCCAFD11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69A8C4-6D13-E08E-9280-0AD8DFE085DF}"/>
              </a:ext>
            </a:extLst>
          </p:cNvPr>
          <p:cNvSpPr>
            <a:spLocks noGrp="1"/>
          </p:cNvSpPr>
          <p:nvPr>
            <p:ph type="body" idx="1"/>
          </p:nvPr>
        </p:nvSpPr>
        <p:spPr/>
        <p:txBody>
          <a:bodyPr/>
          <a:lstStyle/>
          <a:p>
            <a:r>
              <a:rPr lang="en-US" b="0" i="0" dirty="0">
                <a:solidFill>
                  <a:srgbClr val="ECECF1"/>
                </a:solidFill>
                <a:effectLst/>
                <a:latin typeface="Söhne"/>
              </a:rPr>
              <a:t>Utilizing </a:t>
            </a:r>
            <a:r>
              <a:rPr lang="en-US" b="0" i="0" dirty="0" err="1">
                <a:solidFill>
                  <a:srgbClr val="ECECF1"/>
                </a:solidFill>
                <a:effectLst/>
                <a:latin typeface="Söhne"/>
              </a:rPr>
              <a:t>SciSDK</a:t>
            </a:r>
            <a:r>
              <a:rPr lang="en-US" b="0" i="0" dirty="0">
                <a:solidFill>
                  <a:srgbClr val="ECECF1"/>
                </a:solidFill>
                <a:effectLst/>
                <a:latin typeface="Söhne"/>
              </a:rPr>
              <a:t> within LabVIEW allows users to leverage the advanced data processing and analysis power of custom firmware, generated with Sci-Compiler, while benefiting from LabVIEW's intuitive drag-and-drop interface and its vast library of pre-built functions and subroutines. This integration is particularly advantageous for engineers and scientists who are accustomed to LabVIEW's environment but wish to extend their system's capabilities with sophisticated, tailor-made firmware.</a:t>
            </a:r>
            <a:endParaRPr lang="en-US" noProof="0" dirty="0"/>
          </a:p>
        </p:txBody>
      </p:sp>
      <p:sp>
        <p:nvSpPr>
          <p:cNvPr id="4" name="Segnaposto numero diapositiva 3">
            <a:extLst>
              <a:ext uri="{FF2B5EF4-FFF2-40B4-BE49-F238E27FC236}">
                <a16:creationId xmlns:a16="http://schemas.microsoft.com/office/drawing/2014/main" id="{50C8DA00-8400-8C9F-CAB4-09C7CC304315}"/>
              </a:ext>
            </a:extLst>
          </p:cNvPr>
          <p:cNvSpPr>
            <a:spLocks noGrp="1"/>
          </p:cNvSpPr>
          <p:nvPr>
            <p:ph type="sldNum" sz="quarter" idx="10"/>
          </p:nvPr>
        </p:nvSpPr>
        <p:spPr/>
        <p:txBody>
          <a:bodyPr/>
          <a:lstStyle/>
          <a:p>
            <a:fld id="{70581C00-9FE1-4A90-A388-6A29A015A70C}" type="slidenum">
              <a:rPr lang="en-US" smtClean="0"/>
              <a:t>51</a:t>
            </a:fld>
            <a:endParaRPr lang="en-US"/>
          </a:p>
        </p:txBody>
      </p:sp>
    </p:spTree>
    <p:extLst>
      <p:ext uri="{BB962C8B-B14F-4D97-AF65-F5344CB8AC3E}">
        <p14:creationId xmlns:p14="http://schemas.microsoft.com/office/powerpoint/2010/main" val="4199551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introduces an innovative solution to overcome the challenges of lengthy compilation times and the substantial disk space required for FPGA compiler installations. This is achieved through a service known as remote customization.</a:t>
            </a:r>
          </a:p>
          <a:p>
            <a:pPr algn="l"/>
            <a:r>
              <a:rPr lang="en-US" b="0" i="0" dirty="0">
                <a:effectLst/>
                <a:latin typeface="Söhne"/>
              </a:rPr>
              <a:t>The concept is straightforward yet powerful. Instead of compiling projects locally on your own machine, </a:t>
            </a:r>
            <a:r>
              <a:rPr lang="en-US" b="0" i="0" dirty="0" err="1">
                <a:effectLst/>
                <a:latin typeface="Söhne"/>
              </a:rPr>
              <a:t>SciCompiler</a:t>
            </a:r>
            <a:r>
              <a:rPr lang="en-US" b="0" i="0" dirty="0">
                <a:effectLst/>
                <a:latin typeface="Söhne"/>
              </a:rPr>
              <a:t> allows you to send your project to a dedicated CAEN server. This server is optimized for FPGA compilation tasks. </a:t>
            </a:r>
            <a:r>
              <a:rPr lang="en-US" b="0" i="0" dirty="0">
                <a:solidFill>
                  <a:srgbClr val="ECECF1"/>
                </a:solidFill>
                <a:effectLst/>
                <a:latin typeface="Söhne"/>
              </a:rPr>
              <a:t>By utilizing remote compilation, you save on both the computational resources of your local machine and the disk space that would otherwise be consumed by the installation of a full-fledged FPGA compiler. This process is handled entirely within the </a:t>
            </a:r>
            <a:r>
              <a:rPr lang="en-US" b="0" i="0" dirty="0" err="1">
                <a:solidFill>
                  <a:srgbClr val="ECECF1"/>
                </a:solidFill>
                <a:effectLst/>
                <a:latin typeface="Söhne"/>
              </a:rPr>
              <a:t>SciCompiler</a:t>
            </a:r>
            <a:r>
              <a:rPr lang="en-US" b="0" i="0" dirty="0">
                <a:solidFill>
                  <a:srgbClr val="ECECF1"/>
                </a:solidFill>
                <a:effectLst/>
                <a:latin typeface="Söhne"/>
              </a:rPr>
              <a:t> environment, providing a seamless experience. You continue to work on your designs locally, and with just a few clicks, you can offload the heavy lifting of compilation to the remote server. he transmission of your project to the CAEN server is secured, ensuring that your proprietary designs are protected</a:t>
            </a:r>
            <a:endParaRPr lang="en-US" b="0" i="0" dirty="0">
              <a:effectLst/>
              <a:latin typeface="Söhne"/>
            </a:endParaRP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52</a:t>
            </a:fld>
            <a:endParaRPr lang="en-US"/>
          </a:p>
        </p:txBody>
      </p:sp>
    </p:spTree>
    <p:extLst>
      <p:ext uri="{BB962C8B-B14F-4D97-AF65-F5344CB8AC3E}">
        <p14:creationId xmlns:p14="http://schemas.microsoft.com/office/powerpoint/2010/main" val="3744927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will notify you that the compilation process is complete. This notification can happen within the </a:t>
            </a:r>
            <a:r>
              <a:rPr lang="en-US" b="0" i="0" dirty="0" err="1">
                <a:solidFill>
                  <a:srgbClr val="ECECF1"/>
                </a:solidFill>
                <a:effectLst/>
                <a:latin typeface="Söhne"/>
              </a:rPr>
              <a:t>SciCompiler</a:t>
            </a:r>
            <a:r>
              <a:rPr lang="en-US" b="0" i="0" dirty="0">
                <a:solidFill>
                  <a:srgbClr val="ECECF1"/>
                </a:solidFill>
                <a:effectLst/>
                <a:latin typeface="Söhne"/>
              </a:rPr>
              <a:t> interface or on </a:t>
            </a:r>
            <a:r>
              <a:rPr lang="en-US" b="0" i="0" dirty="0" err="1">
                <a:solidFill>
                  <a:srgbClr val="ECECF1"/>
                </a:solidFill>
                <a:effectLst/>
                <a:latin typeface="Söhne"/>
              </a:rPr>
              <a:t>MyCAEN</a:t>
            </a:r>
            <a:r>
              <a:rPr lang="en-US" b="0" i="0" dirty="0">
                <a:solidFill>
                  <a:srgbClr val="ECECF1"/>
                </a:solidFill>
                <a:effectLst/>
                <a:latin typeface="Söhne"/>
              </a:rPr>
              <a:t>. Within the </a:t>
            </a:r>
            <a:r>
              <a:rPr lang="en-US" b="0" i="0" dirty="0" err="1">
                <a:solidFill>
                  <a:srgbClr val="ECECF1"/>
                </a:solidFill>
                <a:effectLst/>
                <a:latin typeface="Söhne"/>
              </a:rPr>
              <a:t>SciCompiler</a:t>
            </a:r>
            <a:r>
              <a:rPr lang="en-US" b="0" i="0" dirty="0">
                <a:solidFill>
                  <a:srgbClr val="ECECF1"/>
                </a:solidFill>
                <a:effectLst/>
                <a:latin typeface="Söhne"/>
              </a:rPr>
              <a:t> environment, you will have the option to download the newly compiled firmware. With the firmware downloaded, </a:t>
            </a:r>
            <a:r>
              <a:rPr lang="en-US" b="0" i="0" dirty="0" err="1">
                <a:solidFill>
                  <a:srgbClr val="ECECF1"/>
                </a:solidFill>
                <a:effectLst/>
                <a:latin typeface="Söhne"/>
              </a:rPr>
              <a:t>SciCompiler</a:t>
            </a:r>
            <a:r>
              <a:rPr lang="en-US" b="0" i="0" dirty="0">
                <a:solidFill>
                  <a:srgbClr val="ECECF1"/>
                </a:solidFill>
                <a:effectLst/>
                <a:latin typeface="Söhne"/>
              </a:rPr>
              <a:t> facilitates the programming of the target device.</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53</a:t>
            </a:fld>
            <a:endParaRPr lang="en-US"/>
          </a:p>
        </p:txBody>
      </p:sp>
    </p:spTree>
    <p:extLst>
      <p:ext uri="{BB962C8B-B14F-4D97-AF65-F5344CB8AC3E}">
        <p14:creationId xmlns:p14="http://schemas.microsoft.com/office/powerpoint/2010/main" val="579582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supports a diverse array of open FPGA boards, catering to a wide range of applications and performance requirements. The compatibility spectrum includes boards varying from single-channel modules to those offering up to 128 channels per module. This variety ensures that whether you're dealing with small-scale experiments or large, complex systems, there's a board that fits the need.</a:t>
            </a:r>
          </a:p>
          <a:p>
            <a:pPr algn="l"/>
            <a:r>
              <a:rPr lang="en-US" b="0" i="0" dirty="0">
                <a:effectLst/>
                <a:latin typeface="Söhne"/>
              </a:rPr>
              <a:t>The sampling rates of these boards are just as varied, ranging from 65 MSPS (Mega-Samples Per Second) to a robust 500 MSPS. This range allows for precise selection based on the temporal resolution and signal speed required for your specific detector</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54</a:t>
            </a:fld>
            <a:endParaRPr lang="en-US"/>
          </a:p>
        </p:txBody>
      </p:sp>
    </p:spTree>
    <p:extLst>
      <p:ext uri="{BB962C8B-B14F-4D97-AF65-F5344CB8AC3E}">
        <p14:creationId xmlns:p14="http://schemas.microsoft.com/office/powerpoint/2010/main" val="15778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The European Spallation Source has strategically embraced the capabilities of the R5560 module, enhanced by the versatility of </a:t>
            </a:r>
            <a:r>
              <a:rPr lang="en-US" b="0" i="0" dirty="0" err="1">
                <a:effectLst/>
                <a:latin typeface="Söhne"/>
              </a:rPr>
              <a:t>SciCompiler</a:t>
            </a:r>
            <a:r>
              <a:rPr lang="en-US" b="0" i="0" dirty="0">
                <a:effectLst/>
                <a:latin typeface="Söhne"/>
              </a:rPr>
              <a:t>, to the data acquisition systems for a suite of their instruments. These include the likes of LOKI, BIFROST, MIRACLES, and VESPA, each a cornerstone in their exploration of neutron science.</a:t>
            </a:r>
          </a:p>
          <a:p>
            <a:pPr algn="l"/>
            <a:r>
              <a:rPr lang="en-US" b="0" i="0" dirty="0">
                <a:effectLst/>
                <a:latin typeface="Söhne"/>
              </a:rPr>
              <a:t>At the heart of this technological symphony is the R5560 with a firmware that has been tailored using </a:t>
            </a:r>
            <a:r>
              <a:rPr lang="en-US" b="0" i="0" dirty="0" err="1">
                <a:effectLst/>
                <a:latin typeface="Söhne"/>
              </a:rPr>
              <a:t>SciCompiler</a:t>
            </a:r>
            <a:r>
              <a:rPr lang="en-US" b="0" i="0" dirty="0">
                <a:effectLst/>
                <a:latin typeface="Söhne"/>
              </a:rPr>
              <a:t> to meet the intricate demands of neutron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You can see the straw tubes testing system, the digitizer rack and the validation test results on LARMOR, ISIS performed last year. </a:t>
            </a:r>
          </a:p>
          <a:p>
            <a:pPr algn="l"/>
            <a:endParaRPr lang="en-US" b="0" i="0" dirty="0">
              <a:effectLst/>
              <a:latin typeface="Söhne"/>
            </a:endParaRPr>
          </a:p>
          <a:p>
            <a:pPr algn="l"/>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6</a:t>
            </a:fld>
            <a:endParaRPr lang="en-US"/>
          </a:p>
        </p:txBody>
      </p:sp>
    </p:spTree>
    <p:extLst>
      <p:ext uri="{BB962C8B-B14F-4D97-AF65-F5344CB8AC3E}">
        <p14:creationId xmlns:p14="http://schemas.microsoft.com/office/powerpoint/2010/main" val="1375553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8406-2AA6-E5E4-4FAA-52315CDA153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0CAE76-7477-8582-CC94-4E551BC8EF7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9C53B84-5458-2562-3D63-114B9D8D5878}"/>
              </a:ext>
            </a:extLst>
          </p:cNvPr>
          <p:cNvSpPr>
            <a:spLocks noGrp="1"/>
          </p:cNvSpPr>
          <p:nvPr>
            <p:ph type="body" idx="1"/>
          </p:nvPr>
        </p:nvSpPr>
        <p:spPr/>
        <p:txBody>
          <a:bodyPr/>
          <a:lstStyle/>
          <a:p>
            <a:pPr algn="l"/>
            <a:r>
              <a:rPr lang="en-US" b="0" i="0" dirty="0">
                <a:effectLst/>
                <a:latin typeface="Söhne"/>
              </a:rPr>
              <a:t>The European Spallation Source has strategically embraced the capabilities of the R5560 module, enhanced by the versatility of </a:t>
            </a:r>
            <a:r>
              <a:rPr lang="en-US" b="0" i="0" dirty="0" err="1">
                <a:effectLst/>
                <a:latin typeface="Söhne"/>
              </a:rPr>
              <a:t>SciCompiler</a:t>
            </a:r>
            <a:r>
              <a:rPr lang="en-US" b="0" i="0" dirty="0">
                <a:effectLst/>
                <a:latin typeface="Söhne"/>
              </a:rPr>
              <a:t>, to the data acquisition systems for a suite of their instruments. These include the likes of LOKI, BIFROST, MIRACLES, and VESPA, each a cornerstone in their exploration of neutron science.</a:t>
            </a:r>
          </a:p>
          <a:p>
            <a:pPr algn="l"/>
            <a:r>
              <a:rPr lang="en-US" b="0" i="0" dirty="0">
                <a:effectLst/>
                <a:latin typeface="Söhne"/>
              </a:rPr>
              <a:t>At the heart of this technological symphony is the R5560 with a firmware that has been tailored using </a:t>
            </a:r>
            <a:r>
              <a:rPr lang="en-US" b="0" i="0" dirty="0" err="1">
                <a:effectLst/>
                <a:latin typeface="Söhne"/>
              </a:rPr>
              <a:t>SciCompiler</a:t>
            </a:r>
            <a:r>
              <a:rPr lang="en-US" b="0" i="0" dirty="0">
                <a:effectLst/>
                <a:latin typeface="Söhne"/>
              </a:rPr>
              <a:t> to meet the intricate demands of neutron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You can see the straw tubes testing system, the digitizer rack and the validation test results on LARMOR, ISIS performed last year. </a:t>
            </a:r>
          </a:p>
          <a:p>
            <a:pPr algn="l"/>
            <a:endParaRPr lang="en-US" b="0" i="0" dirty="0">
              <a:effectLst/>
              <a:latin typeface="Söhne"/>
            </a:endParaRPr>
          </a:p>
          <a:p>
            <a:pPr algn="l"/>
            <a:endParaRPr lang="en-US" noProof="0" dirty="0"/>
          </a:p>
        </p:txBody>
      </p:sp>
      <p:sp>
        <p:nvSpPr>
          <p:cNvPr id="4" name="Segnaposto numero diapositiva 3">
            <a:extLst>
              <a:ext uri="{FF2B5EF4-FFF2-40B4-BE49-F238E27FC236}">
                <a16:creationId xmlns:a16="http://schemas.microsoft.com/office/drawing/2014/main" id="{DD7263A2-1B69-5B0E-4CCB-BBD8FFD17113}"/>
              </a:ext>
            </a:extLst>
          </p:cNvPr>
          <p:cNvSpPr>
            <a:spLocks noGrp="1"/>
          </p:cNvSpPr>
          <p:nvPr>
            <p:ph type="sldNum" sz="quarter" idx="10"/>
          </p:nvPr>
        </p:nvSpPr>
        <p:spPr/>
        <p:txBody>
          <a:bodyPr/>
          <a:lstStyle/>
          <a:p>
            <a:fld id="{70581C00-9FE1-4A90-A388-6A29A015A70C}" type="slidenum">
              <a:rPr lang="en-US" smtClean="0"/>
              <a:t>7</a:t>
            </a:fld>
            <a:endParaRPr lang="en-US"/>
          </a:p>
        </p:txBody>
      </p:sp>
    </p:spTree>
    <p:extLst>
      <p:ext uri="{BB962C8B-B14F-4D97-AF65-F5344CB8AC3E}">
        <p14:creationId xmlns:p14="http://schemas.microsoft.com/office/powerpoint/2010/main" val="165384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386C-84EC-456C-A9E4-9D6CD15AA0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FF4892D-9ED7-F60C-F100-E9B61849BE6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688180F-048C-8316-8BD9-92DEC16A7E78}"/>
              </a:ext>
            </a:extLst>
          </p:cNvPr>
          <p:cNvSpPr>
            <a:spLocks noGrp="1"/>
          </p:cNvSpPr>
          <p:nvPr>
            <p:ph type="body" idx="1"/>
          </p:nvPr>
        </p:nvSpPr>
        <p:spPr/>
        <p:txBody>
          <a:bodyPr/>
          <a:lstStyle/>
          <a:p>
            <a:pPr algn="l"/>
            <a:r>
              <a:rPr lang="en-US" b="0" i="0" dirty="0">
                <a:effectLst/>
                <a:latin typeface="Söhne"/>
              </a:rPr>
              <a:t>The European Spallation Source has strategically embraced the capabilities of the R5560 module, enhanced by the versatility of </a:t>
            </a:r>
            <a:r>
              <a:rPr lang="en-US" b="0" i="0" dirty="0" err="1">
                <a:effectLst/>
                <a:latin typeface="Söhne"/>
              </a:rPr>
              <a:t>SciCompiler</a:t>
            </a:r>
            <a:r>
              <a:rPr lang="en-US" b="0" i="0" dirty="0">
                <a:effectLst/>
                <a:latin typeface="Söhne"/>
              </a:rPr>
              <a:t>, to the data acquisition systems for a suite of their instruments. These include the likes of LOKI, BIFROST, MIRACLES, and VESPA, each a cornerstone in their exploration of neutron science.</a:t>
            </a:r>
          </a:p>
          <a:p>
            <a:pPr algn="l"/>
            <a:r>
              <a:rPr lang="en-US" b="0" i="0" dirty="0">
                <a:effectLst/>
                <a:latin typeface="Söhne"/>
              </a:rPr>
              <a:t>At the heart of this technological symphony is the R5560 with a firmware that has been tailored using </a:t>
            </a:r>
            <a:r>
              <a:rPr lang="en-US" b="0" i="0" dirty="0" err="1">
                <a:effectLst/>
                <a:latin typeface="Söhne"/>
              </a:rPr>
              <a:t>SciCompiler</a:t>
            </a:r>
            <a:r>
              <a:rPr lang="en-US" b="0" i="0" dirty="0">
                <a:effectLst/>
                <a:latin typeface="Söhne"/>
              </a:rPr>
              <a:t> to meet the intricate demands of neutron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You can see the straw tubes testing system, the digitizer rack and the validation test results on LARMOR, ISIS performed last year. </a:t>
            </a:r>
          </a:p>
          <a:p>
            <a:pPr algn="l"/>
            <a:endParaRPr lang="en-US" b="0" i="0" dirty="0">
              <a:effectLst/>
              <a:latin typeface="Söhne"/>
            </a:endParaRPr>
          </a:p>
          <a:p>
            <a:pPr algn="l"/>
            <a:endParaRPr lang="en-US" noProof="0" dirty="0"/>
          </a:p>
        </p:txBody>
      </p:sp>
      <p:sp>
        <p:nvSpPr>
          <p:cNvPr id="4" name="Segnaposto numero diapositiva 3">
            <a:extLst>
              <a:ext uri="{FF2B5EF4-FFF2-40B4-BE49-F238E27FC236}">
                <a16:creationId xmlns:a16="http://schemas.microsoft.com/office/drawing/2014/main" id="{3DF84D84-F93F-4D6F-195F-24E061F71D5C}"/>
              </a:ext>
            </a:extLst>
          </p:cNvPr>
          <p:cNvSpPr>
            <a:spLocks noGrp="1"/>
          </p:cNvSpPr>
          <p:nvPr>
            <p:ph type="sldNum" sz="quarter" idx="10"/>
          </p:nvPr>
        </p:nvSpPr>
        <p:spPr/>
        <p:txBody>
          <a:bodyPr/>
          <a:lstStyle/>
          <a:p>
            <a:fld id="{70581C00-9FE1-4A90-A388-6A29A015A70C}" type="slidenum">
              <a:rPr lang="en-US" smtClean="0"/>
              <a:t>8</a:t>
            </a:fld>
            <a:endParaRPr lang="en-US"/>
          </a:p>
        </p:txBody>
      </p:sp>
    </p:spTree>
    <p:extLst>
      <p:ext uri="{BB962C8B-B14F-4D97-AF65-F5344CB8AC3E}">
        <p14:creationId xmlns:p14="http://schemas.microsoft.com/office/powerpoint/2010/main" val="233671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7F6A-B617-8EB7-5AE1-2ED973D9961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947FE3E-855C-1EB3-598C-002C5C6E5EA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E158A0-2A68-559C-611C-64F372516D2E}"/>
              </a:ext>
            </a:extLst>
          </p:cNvPr>
          <p:cNvSpPr>
            <a:spLocks noGrp="1"/>
          </p:cNvSpPr>
          <p:nvPr>
            <p:ph type="body" idx="1"/>
          </p:nvPr>
        </p:nvSpPr>
        <p:spPr/>
        <p:txBody>
          <a:bodyPr/>
          <a:lstStyle/>
          <a:p>
            <a:pPr algn="l"/>
            <a:r>
              <a:rPr lang="en-US" sz="4000" b="0" i="0" dirty="0">
                <a:effectLst/>
                <a:latin typeface="Söhne"/>
              </a:rPr>
              <a:t>Let's pivot to practical, real-world applications where </a:t>
            </a:r>
            <a:r>
              <a:rPr lang="en-US" sz="4000" b="0" i="0" dirty="0" err="1">
                <a:effectLst/>
                <a:latin typeface="Söhne"/>
              </a:rPr>
              <a:t>SciCompiler</a:t>
            </a:r>
            <a:r>
              <a:rPr lang="en-US" sz="4000" b="0" i="0" dirty="0">
                <a:effectLst/>
                <a:latin typeface="Söhne"/>
              </a:rPr>
              <a:t> has been utilized effectively. A prime example is '</a:t>
            </a:r>
            <a:r>
              <a:rPr lang="en-US" sz="4000" b="0" i="0" dirty="0" err="1">
                <a:effectLst/>
                <a:latin typeface="Söhne"/>
              </a:rPr>
              <a:t>Ardesia</a:t>
            </a:r>
            <a:r>
              <a:rPr lang="en-US" sz="4000" b="0" i="0" dirty="0">
                <a:effectLst/>
                <a:latin typeface="Söhne"/>
              </a:rPr>
              <a:t>', an X-ray spectrometer developed by the </a:t>
            </a:r>
            <a:r>
              <a:rPr lang="en-US" sz="4000" b="0" i="0" dirty="0" err="1">
                <a:effectLst/>
                <a:latin typeface="Söhne"/>
              </a:rPr>
              <a:t>Politecnico</a:t>
            </a:r>
            <a:r>
              <a:rPr lang="en-US" sz="4000" b="0" i="0" dirty="0">
                <a:effectLst/>
                <a:latin typeface="Söhne"/>
              </a:rPr>
              <a:t> di Milano. Leveraging </a:t>
            </a:r>
            <a:r>
              <a:rPr lang="en-US" sz="4000" b="0" i="0" dirty="0" err="1">
                <a:effectLst/>
                <a:latin typeface="Söhne"/>
              </a:rPr>
              <a:t>SciCompiler</a:t>
            </a:r>
            <a:r>
              <a:rPr lang="en-US" sz="4000" b="0" i="0" dirty="0">
                <a:effectLst/>
                <a:latin typeface="Söhne"/>
              </a:rPr>
              <a:t>, the team was able to develop firmware capable of high-rate X-ray spectroscopy.</a:t>
            </a:r>
          </a:p>
          <a:p>
            <a:pPr algn="l"/>
            <a:r>
              <a:rPr lang="en-US" sz="4000" b="0" i="0" dirty="0">
                <a:effectLst/>
                <a:latin typeface="Söhne"/>
              </a:rPr>
              <a:t>The instrument at the core of these tests was the DT5560. This particular hardware was chosen for its compatibility and ability to handle the demands of high-rate data acquisition. The firmware developed via </a:t>
            </a:r>
            <a:r>
              <a:rPr lang="en-US" sz="4000" b="0" i="0" dirty="0" err="1">
                <a:effectLst/>
                <a:latin typeface="Söhne"/>
              </a:rPr>
              <a:t>SciCompiler</a:t>
            </a:r>
            <a:r>
              <a:rPr lang="en-US" sz="4000" b="0" i="0" dirty="0">
                <a:effectLst/>
                <a:latin typeface="Söhne"/>
              </a:rPr>
              <a:t> for the DT5560 demonstrated remarkable performance: </a:t>
            </a:r>
            <a:r>
              <a:rPr lang="en-US" sz="5400" b="0" i="0" dirty="0">
                <a:solidFill>
                  <a:srgbClr val="ECECF1"/>
                </a:solidFill>
                <a:effectLst/>
                <a:latin typeface="Söhne"/>
              </a:rPr>
              <a:t>the system was tested to nearly 2.7 million counts per second; despite these high count rates, the spectrometer maintained a good resolution and a deadtime near to 0.</a:t>
            </a:r>
          </a:p>
          <a:p>
            <a:pPr algn="l"/>
            <a:endParaRPr lang="en-US" sz="4000" b="0" i="0" dirty="0">
              <a:effectLst/>
              <a:latin typeface="Söhne"/>
            </a:endParaRPr>
          </a:p>
          <a:p>
            <a:endParaRPr lang="it-IT" sz="2800" dirty="0"/>
          </a:p>
        </p:txBody>
      </p:sp>
      <p:sp>
        <p:nvSpPr>
          <p:cNvPr id="4" name="Segnaposto numero diapositiva 3">
            <a:extLst>
              <a:ext uri="{FF2B5EF4-FFF2-40B4-BE49-F238E27FC236}">
                <a16:creationId xmlns:a16="http://schemas.microsoft.com/office/drawing/2014/main" id="{3513D4C6-F777-8D5A-9D95-95C82CC4CDAB}"/>
              </a:ext>
            </a:extLst>
          </p:cNvPr>
          <p:cNvSpPr>
            <a:spLocks noGrp="1"/>
          </p:cNvSpPr>
          <p:nvPr>
            <p:ph type="sldNum" sz="quarter" idx="10"/>
          </p:nvPr>
        </p:nvSpPr>
        <p:spPr/>
        <p:txBody>
          <a:bodyPr/>
          <a:lstStyle/>
          <a:p>
            <a:fld id="{70581C00-9FE1-4A90-A388-6A29A015A70C}" type="slidenum">
              <a:rPr lang="en-US" smtClean="0"/>
              <a:t>9</a:t>
            </a:fld>
            <a:endParaRPr lang="en-US"/>
          </a:p>
        </p:txBody>
      </p:sp>
    </p:spTree>
    <p:extLst>
      <p:ext uri="{BB962C8B-B14F-4D97-AF65-F5344CB8AC3E}">
        <p14:creationId xmlns:p14="http://schemas.microsoft.com/office/powerpoint/2010/main" val="2978750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Rettangolo 6">
            <a:extLst>
              <a:ext uri="{FF2B5EF4-FFF2-40B4-BE49-F238E27FC236}">
                <a16:creationId xmlns:a16="http://schemas.microsoft.com/office/drawing/2014/main" id="{BC827EBF-9A2A-B928-ECC4-09BE77078411}"/>
              </a:ext>
            </a:extLst>
          </p:cNvPr>
          <p:cNvSpPr/>
          <p:nvPr userDrawn="1"/>
        </p:nvSpPr>
        <p:spPr>
          <a:xfrm>
            <a:off x="0" y="625642"/>
            <a:ext cx="12192000" cy="5539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AAE093F9-5C5E-2017-BAA5-043F88B581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2784" t="85123" b="2728"/>
          <a:stretch/>
        </p:blipFill>
        <p:spPr>
          <a:xfrm>
            <a:off x="1" y="6483351"/>
            <a:ext cx="1504949" cy="377896"/>
          </a:xfrm>
          <a:prstGeom prst="rect">
            <a:avLst/>
          </a:prstGeom>
        </p:spPr>
      </p:pic>
      <p:pic>
        <p:nvPicPr>
          <p:cNvPr id="9" name="Picture 13">
            <a:extLst>
              <a:ext uri="{FF2B5EF4-FFF2-40B4-BE49-F238E27FC236}">
                <a16:creationId xmlns:a16="http://schemas.microsoft.com/office/drawing/2014/main" id="{04251BF9-AFFF-C759-FAB1-86C75EA876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737" t="41146" r="70958" b="13762"/>
          <a:stretch/>
        </p:blipFill>
        <p:spPr>
          <a:xfrm>
            <a:off x="1470660" y="6486934"/>
            <a:ext cx="1591377" cy="371066"/>
          </a:xfrm>
          <a:prstGeom prst="rect">
            <a:avLst/>
          </a:prstGeom>
        </p:spPr>
      </p:pic>
      <p:sp>
        <p:nvSpPr>
          <p:cNvPr id="10" name="Rettangolo 9">
            <a:extLst>
              <a:ext uri="{FF2B5EF4-FFF2-40B4-BE49-F238E27FC236}">
                <a16:creationId xmlns:a16="http://schemas.microsoft.com/office/drawing/2014/main" id="{B51A6AA0-10D3-C239-3C79-64A808FF07EB}"/>
              </a:ext>
            </a:extLst>
          </p:cNvPr>
          <p:cNvSpPr/>
          <p:nvPr userDrawn="1"/>
        </p:nvSpPr>
        <p:spPr>
          <a:xfrm>
            <a:off x="2804160" y="6483350"/>
            <a:ext cx="9387839" cy="374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bg1"/>
                </a:solidFill>
              </a:rPr>
              <a:t>www.sci-compiler.com</a:t>
            </a:r>
          </a:p>
        </p:txBody>
      </p:sp>
    </p:spTree>
    <p:extLst>
      <p:ext uri="{BB962C8B-B14F-4D97-AF65-F5344CB8AC3E}">
        <p14:creationId xmlns:p14="http://schemas.microsoft.com/office/powerpoint/2010/main" val="68105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31791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3187287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248620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AE093F9-5C5E-2017-BAA5-043F88B581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2784" t="85123" b="2728"/>
          <a:stretch/>
        </p:blipFill>
        <p:spPr>
          <a:xfrm>
            <a:off x="1" y="6483351"/>
            <a:ext cx="1504949" cy="377896"/>
          </a:xfrm>
          <a:prstGeom prst="rect">
            <a:avLst/>
          </a:prstGeom>
        </p:spPr>
      </p:pic>
      <p:pic>
        <p:nvPicPr>
          <p:cNvPr id="9" name="Picture 13">
            <a:extLst>
              <a:ext uri="{FF2B5EF4-FFF2-40B4-BE49-F238E27FC236}">
                <a16:creationId xmlns:a16="http://schemas.microsoft.com/office/drawing/2014/main" id="{04251BF9-AFFF-C759-FAB1-86C75EA876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737" t="41146" r="70958" b="13762"/>
          <a:stretch/>
        </p:blipFill>
        <p:spPr>
          <a:xfrm>
            <a:off x="1470660" y="6486934"/>
            <a:ext cx="1591377" cy="371066"/>
          </a:xfrm>
          <a:prstGeom prst="rect">
            <a:avLst/>
          </a:prstGeom>
        </p:spPr>
      </p:pic>
      <p:sp>
        <p:nvSpPr>
          <p:cNvPr id="10" name="Rettangolo 9">
            <a:extLst>
              <a:ext uri="{FF2B5EF4-FFF2-40B4-BE49-F238E27FC236}">
                <a16:creationId xmlns:a16="http://schemas.microsoft.com/office/drawing/2014/main" id="{B51A6AA0-10D3-C239-3C79-64A808FF07EB}"/>
              </a:ext>
            </a:extLst>
          </p:cNvPr>
          <p:cNvSpPr/>
          <p:nvPr userDrawn="1"/>
        </p:nvSpPr>
        <p:spPr>
          <a:xfrm>
            <a:off x="2804160" y="6483350"/>
            <a:ext cx="9387839" cy="374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bg1"/>
                </a:solidFill>
              </a:rPr>
              <a:t>www.sci-compiler.com</a:t>
            </a:r>
          </a:p>
        </p:txBody>
      </p:sp>
    </p:spTree>
    <p:extLst>
      <p:ext uri="{BB962C8B-B14F-4D97-AF65-F5344CB8AC3E}">
        <p14:creationId xmlns:p14="http://schemas.microsoft.com/office/powerpoint/2010/main" val="266804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380472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53095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61972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8" name="Segnaposto piè di pagina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egnaposto numero diapositiva 8"/>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372144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egnaposto numero diapositiva 4"/>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32909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egnaposto numero diapositiva 3"/>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1736991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9/3/2025</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‹N›</a:t>
            </a:fld>
            <a:endParaRPr lang="en-US"/>
          </a:p>
        </p:txBody>
      </p:sp>
    </p:spTree>
    <p:extLst>
      <p:ext uri="{BB962C8B-B14F-4D97-AF65-F5344CB8AC3E}">
        <p14:creationId xmlns:p14="http://schemas.microsoft.com/office/powerpoint/2010/main" val="277535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41A14-77AA-408D-B566-C43844501083}" type="slidenum">
              <a:rPr lang="en-US" smtClean="0"/>
              <a:t>‹N›</a:t>
            </a:fld>
            <a:endParaRPr lang="en-US"/>
          </a:p>
        </p:txBody>
      </p:sp>
    </p:spTree>
    <p:extLst>
      <p:ext uri="{BB962C8B-B14F-4D97-AF65-F5344CB8AC3E}">
        <p14:creationId xmlns:p14="http://schemas.microsoft.com/office/powerpoint/2010/main" val="19042099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1193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4.jpg"/><Relationship Id="rId7" Type="http://schemas.openxmlformats.org/officeDocument/2006/relationships/image" Target="../media/image51.png"/><Relationship Id="rId12"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jpeg"/><Relationship Id="rId11" Type="http://schemas.openxmlformats.org/officeDocument/2006/relationships/image" Target="../media/image56.jpg"/><Relationship Id="rId5" Type="http://schemas.openxmlformats.org/officeDocument/2006/relationships/image" Target="../media/image49.png"/><Relationship Id="rId10" Type="http://schemas.openxmlformats.org/officeDocument/2006/relationships/image" Target="../media/image55.jpe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microsoft.com/office/2007/relationships/hdphoto" Target="../media/hdphoto8.wdp"/><Relationship Id="rId4" Type="http://schemas.openxmlformats.org/officeDocument/2006/relationships/image" Target="../media/image77.png"/><Relationship Id="rId9" Type="http://schemas.openxmlformats.org/officeDocument/2006/relationships/image" Target="../media/image82.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gi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9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1.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png"/><Relationship Id="rId18" Type="http://schemas.openxmlformats.org/officeDocument/2006/relationships/image" Target="../media/image1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image" Target="../media/image13.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png"/><Relationship Id="rId5" Type="http://schemas.microsoft.com/office/2007/relationships/media" Target="../media/media3.mp4"/><Relationship Id="rId15" Type="http://schemas.openxmlformats.org/officeDocument/2006/relationships/image" Target="../media/image12.png"/><Relationship Id="rId10" Type="http://schemas.openxmlformats.org/officeDocument/2006/relationships/notesSlide" Target="../notesSlides/notesSlide2.xml"/><Relationship Id="rId4" Type="http://schemas.openxmlformats.org/officeDocument/2006/relationships/video" Target="../media/media2.mp4"/><Relationship Id="rId9" Type="http://schemas.openxmlformats.org/officeDocument/2006/relationships/slideLayout" Target="../slideLayouts/slideLayout8.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5.png"/><Relationship Id="rId7" Type="http://schemas.microsoft.com/office/2007/relationships/hdphoto" Target="../media/hdphoto6.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112.jpeg"/><Relationship Id="rId5" Type="http://schemas.openxmlformats.org/officeDocument/2006/relationships/image" Target="../media/image97.png"/><Relationship Id="rId10"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5.png"/><Relationship Id="rId7"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6.jpeg"/><Relationship Id="rId5" Type="http://schemas.openxmlformats.org/officeDocument/2006/relationships/image" Target="../media/image97.png"/><Relationship Id="rId10" Type="http://schemas.microsoft.com/office/2007/relationships/hdphoto" Target="../media/hdphoto6.wdp"/><Relationship Id="rId4" Type="http://schemas.openxmlformats.org/officeDocument/2006/relationships/image" Target="../media/image96.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9.emf"/></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jpeg"/><Relationship Id="rId7" Type="http://schemas.openxmlformats.org/officeDocument/2006/relationships/image" Target="../media/image141.png"/><Relationship Id="rId12" Type="http://schemas.microsoft.com/office/2007/relationships/hdphoto" Target="../media/hdphoto6.wdp"/><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35.png"/><Relationship Id="rId5" Type="http://schemas.openxmlformats.org/officeDocument/2006/relationships/image" Target="../media/image140.png"/><Relationship Id="rId10" Type="http://schemas.openxmlformats.org/officeDocument/2006/relationships/image" Target="../media/image143.jpeg"/><Relationship Id="rId4" Type="http://schemas.openxmlformats.org/officeDocument/2006/relationships/image" Target="../media/image139.jpeg"/><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5.jpeg"/><Relationship Id="rId5" Type="http://schemas.openxmlformats.org/officeDocument/2006/relationships/image" Target="../media/image15.png"/><Relationship Id="rId10" Type="http://schemas.microsoft.com/office/2007/relationships/hdphoto" Target="../media/hdphoto6.wdp"/><Relationship Id="rId4" Type="http://schemas.openxmlformats.org/officeDocument/2006/relationships/notesSlide" Target="../notesSlides/notesSlide40.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5.png"/><Relationship Id="rId18" Type="http://schemas.openxmlformats.org/officeDocument/2006/relationships/image" Target="../media/image180.jpeg"/><Relationship Id="rId3" Type="http://schemas.openxmlformats.org/officeDocument/2006/relationships/image" Target="../media/image155.png"/><Relationship Id="rId7" Type="http://schemas.openxmlformats.org/officeDocument/2006/relationships/image" Target="../media/image170.png"/><Relationship Id="rId12" Type="http://schemas.openxmlformats.org/officeDocument/2006/relationships/image" Target="../media/image21.png"/><Relationship Id="rId17" Type="http://schemas.openxmlformats.org/officeDocument/2006/relationships/image" Target="../media/image179.png"/><Relationship Id="rId2" Type="http://schemas.openxmlformats.org/officeDocument/2006/relationships/notesSlide" Target="../notesSlides/notesSlide49.xml"/><Relationship Id="rId16"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74.jpeg"/><Relationship Id="rId5" Type="http://schemas.openxmlformats.org/officeDocument/2006/relationships/image" Target="../media/image169.jpeg"/><Relationship Id="rId15" Type="http://schemas.openxmlformats.org/officeDocument/2006/relationships/image" Target="../media/image177.png"/><Relationship Id="rId10" Type="http://schemas.openxmlformats.org/officeDocument/2006/relationships/image" Target="../media/image173.png"/><Relationship Id="rId4" Type="http://schemas.openxmlformats.org/officeDocument/2006/relationships/image" Target="../media/image168.png"/><Relationship Id="rId9" Type="http://schemas.openxmlformats.org/officeDocument/2006/relationships/image" Target="../media/image172.png"/><Relationship Id="rId14" Type="http://schemas.openxmlformats.org/officeDocument/2006/relationships/image" Target="../media/image176.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23.png"/><Relationship Id="rId21" Type="http://schemas.openxmlformats.org/officeDocument/2006/relationships/image" Target="../media/image2.png"/><Relationship Id="rId7" Type="http://schemas.openxmlformats.org/officeDocument/2006/relationships/image" Target="../media/image26.png"/><Relationship Id="rId12" Type="http://schemas.microsoft.com/office/2007/relationships/hdphoto" Target="../media/hdphoto4.wdp"/><Relationship Id="rId17" Type="http://schemas.openxmlformats.org/officeDocument/2006/relationships/image" Target="../media/image32.jpeg"/><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5.png"/><Relationship Id="rId15" Type="http://schemas.microsoft.com/office/2007/relationships/hdphoto" Target="../media/hdphoto5.wdp"/><Relationship Id="rId23" Type="http://schemas.microsoft.com/office/2007/relationships/hdphoto" Target="../media/hdphoto6.wdp"/><Relationship Id="rId10" Type="http://schemas.microsoft.com/office/2007/relationships/hdphoto" Target="../media/hdphoto3.wdp"/><Relationship Id="rId19"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2.png"/><Relationship Id="rId7" Type="http://schemas.openxmlformats.org/officeDocument/2006/relationships/image" Target="../media/image18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82.png"/><Relationship Id="rId4" Type="http://schemas.openxmlformats.org/officeDocument/2006/relationships/image" Target="../media/image181.gif"/></Relationships>
</file>

<file path=ppt/slides/_rels/slide51.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24.png"/><Relationship Id="rId4" Type="http://schemas.openxmlformats.org/officeDocument/2006/relationships/image" Target="../media/image185.jpeg"/></Relationships>
</file>

<file path=ppt/slides/_rels/slide52.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5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6.jpeg"/><Relationship Id="rId7" Type="http://schemas.openxmlformats.org/officeDocument/2006/relationships/image" Target="../media/image185.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94.jpeg"/><Relationship Id="rId5" Type="http://schemas.openxmlformats.org/officeDocument/2006/relationships/image" Target="../media/image193.png"/><Relationship Id="rId10" Type="http://schemas.openxmlformats.org/officeDocument/2006/relationships/image" Target="../media/image191.jpeg"/><Relationship Id="rId4" Type="http://schemas.openxmlformats.org/officeDocument/2006/relationships/image" Target="../media/image192.png"/><Relationship Id="rId9" Type="http://schemas.openxmlformats.org/officeDocument/2006/relationships/image" Target="../media/image196.png"/></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97.png"/><Relationship Id="rId2" Type="http://schemas.openxmlformats.org/officeDocument/2006/relationships/notesSlide" Target="../notesSlides/notesSlide54.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35.png"/><Relationship Id="rId10" Type="http://schemas.openxmlformats.org/officeDocument/2006/relationships/image" Target="../media/image28.png"/><Relationship Id="rId19" Type="http://schemas.openxmlformats.org/officeDocument/2006/relationships/image" Target="../media/image2.png"/><Relationship Id="rId4" Type="http://schemas.openxmlformats.org/officeDocument/2006/relationships/image" Target="../media/image25.png"/><Relationship Id="rId9" Type="http://schemas.microsoft.com/office/2007/relationships/hdphoto" Target="../media/hdphoto3.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jpeg"/><Relationship Id="rId5" Type="http://schemas.microsoft.com/office/2007/relationships/hdphoto" Target="../media/hdphoto7.wdp"/><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592A835-FAAA-474C-8579-F6C20B9334EC}"/>
              </a:ext>
            </a:extLst>
          </p:cNvPr>
          <p:cNvPicPr>
            <a:picLocks noChangeAspect="1"/>
          </p:cNvPicPr>
          <p:nvPr/>
        </p:nvPicPr>
        <p:blipFill rotWithShape="1">
          <a:blip r:embed="rId3">
            <a:extLst>
              <a:ext uri="{28A0092B-C50C-407E-A947-70E740481C1C}">
                <a14:useLocalDpi xmlns:a14="http://schemas.microsoft.com/office/drawing/2010/main"/>
              </a:ext>
            </a:extLst>
          </a:blip>
          <a:srcRect l="2737" t="24923" r="70958"/>
          <a:stretch/>
        </p:blipFill>
        <p:spPr>
          <a:xfrm>
            <a:off x="0" y="5950124"/>
            <a:ext cx="2238555" cy="869055"/>
          </a:xfrm>
          <a:prstGeom prst="rect">
            <a:avLst/>
          </a:prstGeom>
        </p:spPr>
      </p:pic>
      <p:pic>
        <p:nvPicPr>
          <p:cNvPr id="3" name="Picture 2">
            <a:extLst>
              <a:ext uri="{FF2B5EF4-FFF2-40B4-BE49-F238E27FC236}">
                <a16:creationId xmlns:a16="http://schemas.microsoft.com/office/drawing/2014/main" id="{338646CD-8143-AEFA-B3C4-71551C1036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2241"/>
          <a:stretch/>
        </p:blipFill>
        <p:spPr>
          <a:xfrm>
            <a:off x="-624074" y="109572"/>
            <a:ext cx="2485260" cy="808670"/>
          </a:xfrm>
          <a:prstGeom prst="rect">
            <a:avLst/>
          </a:prstGeom>
        </p:spPr>
      </p:pic>
      <p:pic>
        <p:nvPicPr>
          <p:cNvPr id="2" name="Picture 2" descr="Download Wave Particles Physics Royalty-Free Stock Illustration Image -  Pixabay">
            <a:extLst>
              <a:ext uri="{FF2B5EF4-FFF2-40B4-BE49-F238E27FC236}">
                <a16:creationId xmlns:a16="http://schemas.microsoft.com/office/drawing/2014/main" id="{AF2CBBC1-14D5-45CD-F722-87C7B0CB776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74709"/>
            <a:ext cx="12192000" cy="1722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D5A8399-B3A6-B7A5-9EA3-CD1B2ECB0D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6257"/>
          <a:stretch/>
        </p:blipFill>
        <p:spPr>
          <a:xfrm>
            <a:off x="1119277" y="209323"/>
            <a:ext cx="4464092" cy="508979"/>
          </a:xfrm>
          <a:prstGeom prst="rect">
            <a:avLst/>
          </a:prstGeom>
        </p:spPr>
      </p:pic>
      <p:pic>
        <p:nvPicPr>
          <p:cNvPr id="5" name="Picture 13">
            <a:extLst>
              <a:ext uri="{FF2B5EF4-FFF2-40B4-BE49-F238E27FC236}">
                <a16:creationId xmlns:a16="http://schemas.microsoft.com/office/drawing/2014/main" id="{F6CF71CA-C502-679C-8B16-7D0378DDC913}"/>
              </a:ext>
            </a:extLst>
          </p:cNvPr>
          <p:cNvPicPr>
            <a:picLocks noChangeAspect="1"/>
          </p:cNvPicPr>
          <p:nvPr/>
        </p:nvPicPr>
        <p:blipFill rotWithShape="1">
          <a:blip r:embed="rId3">
            <a:extLst>
              <a:ext uri="{28A0092B-C50C-407E-A947-70E740481C1C}">
                <a14:useLocalDpi xmlns:a14="http://schemas.microsoft.com/office/drawing/2010/main"/>
              </a:ext>
            </a:extLst>
          </a:blip>
          <a:srcRect l="72107" t="24923"/>
          <a:stretch/>
        </p:blipFill>
        <p:spPr>
          <a:xfrm>
            <a:off x="9818299" y="5950123"/>
            <a:ext cx="2373701" cy="869055"/>
          </a:xfrm>
          <a:prstGeom prst="rect">
            <a:avLst/>
          </a:prstGeom>
        </p:spPr>
      </p:pic>
      <p:sp>
        <p:nvSpPr>
          <p:cNvPr id="7" name="Rettangolo 6">
            <a:extLst>
              <a:ext uri="{FF2B5EF4-FFF2-40B4-BE49-F238E27FC236}">
                <a16:creationId xmlns:a16="http://schemas.microsoft.com/office/drawing/2014/main" id="{DEB69293-A2B9-0C97-EE4B-CD884089CB6A}"/>
              </a:ext>
            </a:extLst>
          </p:cNvPr>
          <p:cNvSpPr/>
          <p:nvPr/>
        </p:nvSpPr>
        <p:spPr>
          <a:xfrm>
            <a:off x="10226842" y="1014662"/>
            <a:ext cx="1965158" cy="4878806"/>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 Abba </a:t>
            </a:r>
          </a:p>
          <a:p>
            <a:r>
              <a:rPr lang="en-US" dirty="0">
                <a:solidFill>
                  <a:schemeClr val="tx1"/>
                </a:solidFill>
              </a:rPr>
              <a:t>F. </a:t>
            </a:r>
            <a:r>
              <a:rPr lang="en-US" dirty="0" err="1">
                <a:solidFill>
                  <a:schemeClr val="tx1"/>
                </a:solidFill>
              </a:rPr>
              <a:t>Caponio</a:t>
            </a:r>
            <a:r>
              <a:rPr lang="en-US" dirty="0">
                <a:solidFill>
                  <a:schemeClr val="tx1"/>
                </a:solidFill>
              </a:rPr>
              <a:t> </a:t>
            </a:r>
          </a:p>
          <a:p>
            <a:r>
              <a:rPr lang="en-US" dirty="0">
                <a:solidFill>
                  <a:schemeClr val="tx1"/>
                </a:solidFill>
              </a:rPr>
              <a:t>S. </a:t>
            </a:r>
            <a:r>
              <a:rPr lang="en-US" dirty="0" err="1">
                <a:solidFill>
                  <a:schemeClr val="tx1"/>
                </a:solidFill>
              </a:rPr>
              <a:t>Carsi</a:t>
            </a:r>
            <a:endParaRPr lang="en-US" dirty="0">
              <a:solidFill>
                <a:schemeClr val="tx1"/>
              </a:solidFill>
            </a:endParaRPr>
          </a:p>
          <a:p>
            <a:r>
              <a:rPr lang="en-US" dirty="0">
                <a:solidFill>
                  <a:schemeClr val="tx1"/>
                </a:solidFill>
              </a:rPr>
              <a:t>D. Bianchi</a:t>
            </a:r>
            <a:br>
              <a:rPr lang="en-US" dirty="0">
                <a:solidFill>
                  <a:schemeClr val="tx1"/>
                </a:solidFill>
              </a:rPr>
            </a:br>
            <a:r>
              <a:rPr lang="en-US" dirty="0">
                <a:solidFill>
                  <a:schemeClr val="tx1"/>
                </a:solidFill>
              </a:rPr>
              <a:t>V. Arosio</a:t>
            </a:r>
          </a:p>
          <a:p>
            <a:r>
              <a:rPr lang="en-US" dirty="0">
                <a:solidFill>
                  <a:schemeClr val="tx1"/>
                </a:solidFill>
              </a:rPr>
              <a:t>M. Petruzzo</a:t>
            </a:r>
            <a:br>
              <a:rPr lang="en-US" dirty="0">
                <a:solidFill>
                  <a:schemeClr val="tx1"/>
                </a:solidFill>
              </a:rPr>
            </a:br>
            <a:r>
              <a:rPr lang="en-US" dirty="0">
                <a:solidFill>
                  <a:schemeClr val="tx1"/>
                </a:solidFill>
              </a:rPr>
              <a:t>C. Tintori</a:t>
            </a:r>
            <a:br>
              <a:rPr lang="en-US" dirty="0">
                <a:solidFill>
                  <a:schemeClr val="tx1"/>
                </a:solidFill>
              </a:rPr>
            </a:br>
            <a:r>
              <a:rPr lang="en-US" dirty="0">
                <a:solidFill>
                  <a:schemeClr val="tx1"/>
                </a:solidFill>
              </a:rPr>
              <a:t>L. Colombini</a:t>
            </a:r>
          </a:p>
          <a:p>
            <a:r>
              <a:rPr lang="en-US" dirty="0">
                <a:solidFill>
                  <a:schemeClr val="tx1"/>
                </a:solidFill>
              </a:rPr>
              <a:t>M. Bianchini</a:t>
            </a:r>
          </a:p>
          <a:p>
            <a:r>
              <a:rPr lang="en-US" dirty="0">
                <a:solidFill>
                  <a:schemeClr val="tx1"/>
                </a:solidFill>
              </a:rPr>
              <a:t>V. Bottiglieri</a:t>
            </a:r>
            <a:br>
              <a:rPr lang="en-US" dirty="0">
                <a:solidFill>
                  <a:schemeClr val="tx1"/>
                </a:solidFill>
              </a:rPr>
            </a:br>
            <a:r>
              <a:rPr lang="en-US" dirty="0">
                <a:solidFill>
                  <a:schemeClr val="tx1"/>
                </a:solidFill>
              </a:rPr>
              <a:t>Y. Venturini</a:t>
            </a:r>
            <a:br>
              <a:rPr lang="en-US" dirty="0">
                <a:solidFill>
                  <a:schemeClr val="tx1"/>
                </a:solidFill>
              </a:rPr>
            </a:br>
            <a:r>
              <a:rPr lang="en-US" dirty="0">
                <a:solidFill>
                  <a:schemeClr val="tx1"/>
                </a:solidFill>
              </a:rPr>
              <a:t>A. Cusimano</a:t>
            </a:r>
          </a:p>
        </p:txBody>
      </p:sp>
      <p:pic>
        <p:nvPicPr>
          <p:cNvPr id="12" name="Immagine 11">
            <a:extLst>
              <a:ext uri="{FF2B5EF4-FFF2-40B4-BE49-F238E27FC236}">
                <a16:creationId xmlns:a16="http://schemas.microsoft.com/office/drawing/2014/main" id="{0D8F7D39-2F91-BBE5-9CB5-5F6A7772F09F}"/>
              </a:ext>
            </a:extLst>
          </p:cNvPr>
          <p:cNvPicPr>
            <a:picLocks noChangeAspect="1"/>
          </p:cNvPicPr>
          <p:nvPr/>
        </p:nvPicPr>
        <p:blipFill>
          <a:blip r:embed="rId6"/>
          <a:stretch>
            <a:fillRect/>
          </a:stretch>
        </p:blipFill>
        <p:spPr>
          <a:xfrm>
            <a:off x="0" y="1961707"/>
            <a:ext cx="3628055"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magine 16">
            <a:extLst>
              <a:ext uri="{FF2B5EF4-FFF2-40B4-BE49-F238E27FC236}">
                <a16:creationId xmlns:a16="http://schemas.microsoft.com/office/drawing/2014/main" id="{4C63FF4F-739E-A91F-8360-3FB1F68E1D12}"/>
              </a:ext>
            </a:extLst>
          </p:cNvPr>
          <p:cNvPicPr>
            <a:picLocks noChangeAspect="1"/>
          </p:cNvPicPr>
          <p:nvPr/>
        </p:nvPicPr>
        <p:blipFill>
          <a:blip r:embed="rId7"/>
          <a:stretch>
            <a:fillRect/>
          </a:stretch>
        </p:blipFill>
        <p:spPr>
          <a:xfrm>
            <a:off x="3351323" y="1359232"/>
            <a:ext cx="4199893" cy="2727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asellaDiTesto 7">
            <a:extLst>
              <a:ext uri="{FF2B5EF4-FFF2-40B4-BE49-F238E27FC236}">
                <a16:creationId xmlns:a16="http://schemas.microsoft.com/office/drawing/2014/main" id="{45BD3934-3F8F-AC11-683C-1BA74820F346}"/>
              </a:ext>
            </a:extLst>
          </p:cNvPr>
          <p:cNvSpPr txBox="1"/>
          <p:nvPr/>
        </p:nvSpPr>
        <p:spPr>
          <a:xfrm>
            <a:off x="5993658" y="192281"/>
            <a:ext cx="6340730" cy="646331"/>
          </a:xfrm>
          <a:prstGeom prst="rect">
            <a:avLst/>
          </a:prstGeom>
          <a:noFill/>
        </p:spPr>
        <p:txBody>
          <a:bodyPr wrap="square">
            <a:spAutoFit/>
          </a:bodyPr>
          <a:lstStyle/>
          <a:p>
            <a:pPr algn="l"/>
            <a:r>
              <a:rPr lang="en-US" sz="1800" b="1" i="0" dirty="0">
                <a:solidFill>
                  <a:srgbClr val="333333"/>
                </a:solidFill>
                <a:effectLst/>
                <a:latin typeface="Source Sans Pro" panose="020B0503030403020204" pitchFamily="34" charset="0"/>
              </a:rPr>
              <a:t>Sci-Compiler: A Flexible Tool for Designing Complex Multi-Channel Readout Systems</a:t>
            </a:r>
            <a:endParaRPr lang="en-US" sz="1800" b="0" i="0" dirty="0">
              <a:solidFill>
                <a:srgbClr val="333333"/>
              </a:solidFill>
              <a:effectLst/>
              <a:latin typeface="Source Sans Pro" panose="020B0503030403020204" pitchFamily="34" charset="0"/>
            </a:endParaRPr>
          </a:p>
        </p:txBody>
      </p:sp>
      <p:pic>
        <p:nvPicPr>
          <p:cNvPr id="10" name="Immagine 9" descr="Immagine che contiene testo, schermata, diagramma, schermo&#10;&#10;Il contenuto generato dall'IA potrebbe non essere corretto.">
            <a:extLst>
              <a:ext uri="{FF2B5EF4-FFF2-40B4-BE49-F238E27FC236}">
                <a16:creationId xmlns:a16="http://schemas.microsoft.com/office/drawing/2014/main" id="{6DE9C2A2-53F1-3903-1511-7606EF5A822F}"/>
              </a:ext>
            </a:extLst>
          </p:cNvPr>
          <p:cNvPicPr>
            <a:picLocks noChangeAspect="1"/>
          </p:cNvPicPr>
          <p:nvPr/>
        </p:nvPicPr>
        <p:blipFill>
          <a:blip r:embed="rId8"/>
          <a:stretch>
            <a:fillRect/>
          </a:stretch>
        </p:blipFill>
        <p:spPr>
          <a:xfrm>
            <a:off x="6372007" y="2099433"/>
            <a:ext cx="3628055" cy="2307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magine 8">
            <a:extLst>
              <a:ext uri="{FF2B5EF4-FFF2-40B4-BE49-F238E27FC236}">
                <a16:creationId xmlns:a16="http://schemas.microsoft.com/office/drawing/2014/main" id="{A85A8341-4705-EE5C-54C4-3AA42B8BCE3A}"/>
              </a:ext>
            </a:extLst>
          </p:cNvPr>
          <p:cNvPicPr>
            <a:picLocks noChangeAspect="1"/>
          </p:cNvPicPr>
          <p:nvPr/>
        </p:nvPicPr>
        <p:blipFill>
          <a:blip r:embed="rId9"/>
          <a:stretch>
            <a:fillRect/>
          </a:stretch>
        </p:blipFill>
        <p:spPr>
          <a:xfrm>
            <a:off x="5583369" y="4335607"/>
            <a:ext cx="2602666" cy="2483571"/>
          </a:xfrm>
          <a:prstGeom prst="ellipse">
            <a:avLst/>
          </a:prstGeom>
          <a:ln>
            <a:noFill/>
          </a:ln>
          <a:effectLst>
            <a:softEdge rad="112500"/>
          </a:effectLst>
        </p:spPr>
      </p:pic>
    </p:spTree>
    <p:extLst>
      <p:ext uri="{BB962C8B-B14F-4D97-AF65-F5344CB8AC3E}">
        <p14:creationId xmlns:p14="http://schemas.microsoft.com/office/powerpoint/2010/main" val="1992703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908797" cy="584775"/>
          </a:xfrm>
          <a:prstGeom prst="rect">
            <a:avLst/>
          </a:prstGeom>
          <a:noFill/>
        </p:spPr>
        <p:txBody>
          <a:bodyPr wrap="none" rtlCol="0">
            <a:spAutoFit/>
          </a:bodyPr>
          <a:lstStyle/>
          <a:p>
            <a:r>
              <a:rPr lang="it-IT" sz="3200" dirty="0"/>
              <a:t>ISIS </a:t>
            </a:r>
            <a:r>
              <a:rPr lang="it-IT" sz="3200" dirty="0" err="1"/>
              <a:t>Fiber</a:t>
            </a:r>
            <a:r>
              <a:rPr lang="it-IT" sz="3200" dirty="0"/>
              <a:t> </a:t>
            </a:r>
            <a:r>
              <a:rPr lang="it-IT" sz="3200" dirty="0" err="1"/>
              <a:t>Hodoscope</a:t>
            </a:r>
            <a:r>
              <a:rPr lang="it-IT" sz="3200" dirty="0"/>
              <a:t> CHNET MAXI</a:t>
            </a:r>
          </a:p>
        </p:txBody>
      </p:sp>
      <p:sp>
        <p:nvSpPr>
          <p:cNvPr id="23" name="TextBox 22">
            <a:extLst>
              <a:ext uri="{FF2B5EF4-FFF2-40B4-BE49-F238E27FC236}">
                <a16:creationId xmlns:a16="http://schemas.microsoft.com/office/drawing/2014/main" id="{2D1C21F3-62DB-B862-7C18-C5C69398CCE5}"/>
              </a:ext>
            </a:extLst>
          </p:cNvPr>
          <p:cNvSpPr txBox="1"/>
          <p:nvPr/>
        </p:nvSpPr>
        <p:spPr>
          <a:xfrm>
            <a:off x="210948" y="812638"/>
            <a:ext cx="712204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32X + 32Y scintillating fiber</a:t>
            </a:r>
          </a:p>
          <a:p>
            <a:pPr marL="285750" indent="-285750">
              <a:buFont typeface="Arial" panose="020B0604020202020204" pitchFamily="34" charset="0"/>
              <a:buChar char="•"/>
            </a:pPr>
            <a:r>
              <a:rPr lang="en-US" dirty="0"/>
              <a:t>9 Germanium detector readout with online spectrum </a:t>
            </a:r>
          </a:p>
          <a:p>
            <a:r>
              <a:rPr lang="en-US" dirty="0"/>
              <a:t>calculation</a:t>
            </a:r>
          </a:p>
          <a:p>
            <a:pPr marL="285750" indent="-285750">
              <a:buFont typeface="Arial" panose="020B0604020202020204" pitchFamily="34" charset="0"/>
              <a:buChar char="•"/>
            </a:pPr>
            <a:r>
              <a:rPr lang="en-US" dirty="0"/>
              <a:t>4x4 Scintillator matrix readout</a:t>
            </a:r>
          </a:p>
          <a:p>
            <a:pPr marL="285750" indent="-285750">
              <a:buFont typeface="Arial" panose="020B0604020202020204" pitchFamily="34" charset="0"/>
              <a:buChar char="•"/>
            </a:pPr>
            <a:r>
              <a:rPr lang="en-US" dirty="0"/>
              <a:t>2 neutron monitor with PSD real-time processing</a:t>
            </a:r>
          </a:p>
          <a:p>
            <a:pPr marL="285750" indent="-285750">
              <a:buFont typeface="Arial" panose="020B0604020202020204" pitchFamily="34" charset="0"/>
              <a:buChar char="•"/>
            </a:pPr>
            <a:r>
              <a:rPr lang="en-US" dirty="0"/>
              <a:t>Readout using R5560SE digitizer</a:t>
            </a:r>
          </a:p>
          <a:p>
            <a:pPr marL="285750" indent="-285750">
              <a:buFont typeface="Arial" panose="020B0604020202020204" pitchFamily="34" charset="0"/>
              <a:buChar char="•"/>
            </a:pPr>
            <a:r>
              <a:rPr lang="en-US" dirty="0"/>
              <a:t>Installed and test on CRONOS ISIS detector</a:t>
            </a:r>
          </a:p>
          <a:p>
            <a:endParaRPr lang="it-IT" dirty="0"/>
          </a:p>
        </p:txBody>
      </p:sp>
      <p:pic>
        <p:nvPicPr>
          <p:cNvPr id="16" name="Immagine 15" descr="Immagine che contiene interno, computer, persona, computer&#10;&#10;Descrizione generata automaticamente">
            <a:extLst>
              <a:ext uri="{FF2B5EF4-FFF2-40B4-BE49-F238E27FC236}">
                <a16:creationId xmlns:a16="http://schemas.microsoft.com/office/drawing/2014/main" id="{19A2AE32-B1BA-6C61-AE0C-9058A696F817}"/>
              </a:ext>
            </a:extLst>
          </p:cNvPr>
          <p:cNvPicPr>
            <a:picLocks noChangeAspect="1"/>
          </p:cNvPicPr>
          <p:nvPr/>
        </p:nvPicPr>
        <p:blipFill>
          <a:blip r:embed="rId3" cstate="print">
            <a:extLst>
              <a:ext uri="{28A0092B-C50C-407E-A947-70E740481C1C}">
                <a14:useLocalDpi xmlns:a14="http://schemas.microsoft.com/office/drawing/2010/main" val="0"/>
              </a:ext>
            </a:extLst>
          </a:blip>
          <a:srcRect b="38551"/>
          <a:stretch>
            <a:fillRect/>
          </a:stretch>
        </p:blipFill>
        <p:spPr>
          <a:xfrm>
            <a:off x="9154168" y="902032"/>
            <a:ext cx="2889752" cy="3154036"/>
          </a:xfrm>
          <a:prstGeom prst="rect">
            <a:avLst/>
          </a:prstGeom>
        </p:spPr>
      </p:pic>
      <p:pic>
        <p:nvPicPr>
          <p:cNvPr id="1030" name="Picture 6" descr="Istituto Nazionale di Fisica Nucleare - INFN - Sezione di ...">
            <a:extLst>
              <a:ext uri="{FF2B5EF4-FFF2-40B4-BE49-F238E27FC236}">
                <a16:creationId xmlns:a16="http://schemas.microsoft.com/office/drawing/2014/main" id="{CCFBBB62-CD9A-DC03-FD1D-8A27BCF0F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12" y="5802158"/>
            <a:ext cx="1088530" cy="6366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a:extLst>
              <a:ext uri="{FF2B5EF4-FFF2-40B4-BE49-F238E27FC236}">
                <a16:creationId xmlns:a16="http://schemas.microsoft.com/office/drawing/2014/main" id="{0AF29252-B786-2D5A-DE1A-7A3330AA99BC}"/>
              </a:ext>
            </a:extLst>
          </p:cNvPr>
          <p:cNvSpPr txBox="1"/>
          <p:nvPr/>
        </p:nvSpPr>
        <p:spPr>
          <a:xfrm>
            <a:off x="8628912" y="195877"/>
            <a:ext cx="3295133" cy="369332"/>
          </a:xfrm>
          <a:prstGeom prst="rect">
            <a:avLst/>
          </a:prstGeom>
          <a:noFill/>
        </p:spPr>
        <p:txBody>
          <a:bodyPr wrap="none" rtlCol="0">
            <a:spAutoFit/>
          </a:bodyPr>
          <a:lstStyle/>
          <a:p>
            <a:r>
              <a:rPr lang="en-US" i="1" u="sng" dirty="0"/>
              <a:t>Massimiliano </a:t>
            </a:r>
            <a:r>
              <a:rPr lang="en-US" i="1" u="sng" dirty="0" err="1"/>
              <a:t>Clemenza</a:t>
            </a:r>
            <a:r>
              <a:rPr lang="en-US" i="1" u="sng" dirty="0"/>
              <a:t> - UNIMIB</a:t>
            </a:r>
            <a:endParaRPr lang="it-IT" i="1" u="sng" dirty="0"/>
          </a:p>
        </p:txBody>
      </p:sp>
      <p:pic>
        <p:nvPicPr>
          <p:cNvPr id="1032" name="Picture 8" descr="Scienze e Tecnologie Chimiche - Università degli Studi di Milano-Bicocca">
            <a:extLst>
              <a:ext uri="{FF2B5EF4-FFF2-40B4-BE49-F238E27FC236}">
                <a16:creationId xmlns:a16="http://schemas.microsoft.com/office/drawing/2014/main" id="{0B2B4487-5EDF-3CB8-3692-C6FD273B9E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2342" y="5837569"/>
            <a:ext cx="529245" cy="5658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of Sassari - SISS">
            <a:extLst>
              <a:ext uri="{FF2B5EF4-FFF2-40B4-BE49-F238E27FC236}">
                <a16:creationId xmlns:a16="http://schemas.microsoft.com/office/drawing/2014/main" id="{C7F1FFC6-3D94-8002-40D7-93219C0E6B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6270" y="5890007"/>
            <a:ext cx="1400507" cy="470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and Identity | Università di Pavia">
            <a:extLst>
              <a:ext uri="{FF2B5EF4-FFF2-40B4-BE49-F238E27FC236}">
                <a16:creationId xmlns:a16="http://schemas.microsoft.com/office/drawing/2014/main" id="{6A90BA16-63D8-6D89-FB69-F0F73877F1E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47" t="7735" r="33663" b="5355"/>
          <a:stretch/>
        </p:blipFill>
        <p:spPr bwMode="auto">
          <a:xfrm>
            <a:off x="3261460" y="5879286"/>
            <a:ext cx="1187586" cy="4815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SIS Events">
            <a:extLst>
              <a:ext uri="{FF2B5EF4-FFF2-40B4-BE49-F238E27FC236}">
                <a16:creationId xmlns:a16="http://schemas.microsoft.com/office/drawing/2014/main" id="{B2DAF5AD-9191-E24B-2F77-A1C34BBB88A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614" b="16626"/>
          <a:stretch/>
        </p:blipFill>
        <p:spPr bwMode="auto">
          <a:xfrm>
            <a:off x="4523729" y="5880733"/>
            <a:ext cx="607762" cy="478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0A578227-B1E1-F17D-BE42-8E8700B46E1F}"/>
              </a:ext>
            </a:extLst>
          </p:cNvPr>
          <p:cNvPicPr>
            <a:picLocks noChangeAspect="1"/>
          </p:cNvPicPr>
          <p:nvPr/>
        </p:nvPicPr>
        <p:blipFill>
          <a:blip r:embed="rId9"/>
          <a:stretch>
            <a:fillRect/>
          </a:stretch>
        </p:blipFill>
        <p:spPr>
          <a:xfrm>
            <a:off x="165461" y="2865077"/>
            <a:ext cx="5125447" cy="2860069"/>
          </a:xfrm>
          <a:prstGeom prst="rect">
            <a:avLst/>
          </a:prstGeom>
        </p:spPr>
      </p:pic>
      <p:pic>
        <p:nvPicPr>
          <p:cNvPr id="7" name="Immagine 6" descr="Immagine che contiene schermata, testo, Modifica, Software multimediale&#10;&#10;Il contenuto generato dall'IA potrebbe non essere corretto.">
            <a:extLst>
              <a:ext uri="{FF2B5EF4-FFF2-40B4-BE49-F238E27FC236}">
                <a16:creationId xmlns:a16="http://schemas.microsoft.com/office/drawing/2014/main" id="{226AC0BC-82B3-4DF4-9C96-0FE4855031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1537" y="1115081"/>
            <a:ext cx="3227274" cy="2764324"/>
          </a:xfrm>
          <a:prstGeom prst="rect">
            <a:avLst/>
          </a:prstGeom>
        </p:spPr>
      </p:pic>
      <p:pic>
        <p:nvPicPr>
          <p:cNvPr id="11" name="Immagine 10" descr="Immagine che contiene Software multimediale, schermata, Software per la grafica, software&#10;&#10;Il contenuto generato dall'IA potrebbe non essere corretto.">
            <a:extLst>
              <a:ext uri="{FF2B5EF4-FFF2-40B4-BE49-F238E27FC236}">
                <a16:creationId xmlns:a16="http://schemas.microsoft.com/office/drawing/2014/main" id="{350E9ED8-85DB-299D-DF1C-8E92A6B6B012}"/>
              </a:ext>
            </a:extLst>
          </p:cNvPr>
          <p:cNvPicPr>
            <a:picLocks noChangeAspect="1"/>
          </p:cNvPicPr>
          <p:nvPr/>
        </p:nvPicPr>
        <p:blipFill>
          <a:blip r:embed="rId11">
            <a:extLst>
              <a:ext uri="{28A0092B-C50C-407E-A947-70E740481C1C}">
                <a14:useLocalDpi xmlns:a14="http://schemas.microsoft.com/office/drawing/2010/main" val="0"/>
              </a:ext>
            </a:extLst>
          </a:blip>
          <a:srcRect l="10465" r="19722"/>
          <a:stretch>
            <a:fillRect/>
          </a:stretch>
        </p:blipFill>
        <p:spPr>
          <a:xfrm>
            <a:off x="5514715" y="4291821"/>
            <a:ext cx="3885010" cy="1973822"/>
          </a:xfrm>
          <a:prstGeom prst="rect">
            <a:avLst/>
          </a:prstGeom>
        </p:spPr>
      </p:pic>
      <p:pic>
        <p:nvPicPr>
          <p:cNvPr id="12" name="Segnaposto contenuto 4" descr="Immagine che contiene schermata, Software multimediale, Software per la grafica, Modifica&#10;&#10;Il contenuto generato dall'IA potrebbe non essere corretto.">
            <a:extLst>
              <a:ext uri="{FF2B5EF4-FFF2-40B4-BE49-F238E27FC236}">
                <a16:creationId xmlns:a16="http://schemas.microsoft.com/office/drawing/2014/main" id="{6B55F463-E169-A820-074E-DDC5003171A4}"/>
              </a:ext>
            </a:extLst>
          </p:cNvPr>
          <p:cNvPicPr>
            <a:picLocks noGrp="1" noChangeAspect="1"/>
          </p:cNvPicPr>
          <p:nvPr/>
        </p:nvPicPr>
        <p:blipFill>
          <a:blip r:embed="rId12">
            <a:extLst>
              <a:ext uri="{28A0092B-C50C-407E-A947-70E740481C1C}">
                <a14:useLocalDpi xmlns:a14="http://schemas.microsoft.com/office/drawing/2010/main" val="0"/>
              </a:ext>
            </a:extLst>
          </a:blip>
          <a:srcRect l="15606" t="2802" r="1009" b="4063"/>
          <a:stretch>
            <a:fillRect/>
          </a:stretch>
        </p:blipFill>
        <p:spPr>
          <a:xfrm>
            <a:off x="9461655" y="4154066"/>
            <a:ext cx="2582265" cy="2249332"/>
          </a:xfrm>
          <a:prstGeom prst="rect">
            <a:avLst/>
          </a:prstGeom>
        </p:spPr>
      </p:pic>
    </p:spTree>
    <p:extLst>
      <p:ext uri="{BB962C8B-B14F-4D97-AF65-F5344CB8AC3E}">
        <p14:creationId xmlns:p14="http://schemas.microsoft.com/office/powerpoint/2010/main" val="827015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843459" cy="584775"/>
          </a:xfrm>
          <a:prstGeom prst="rect">
            <a:avLst/>
          </a:prstGeom>
          <a:noFill/>
        </p:spPr>
        <p:txBody>
          <a:bodyPr wrap="none" rtlCol="0">
            <a:spAutoFit/>
          </a:bodyPr>
          <a:lstStyle/>
          <a:p>
            <a:r>
              <a:rPr lang="it-IT" sz="3200" dirty="0"/>
              <a:t>Ardesia 16 </a:t>
            </a:r>
            <a:r>
              <a:rPr lang="it-IT" sz="3200" dirty="0" err="1"/>
              <a:t>channels</a:t>
            </a:r>
            <a:r>
              <a:rPr lang="it-IT" sz="3200" dirty="0"/>
              <a:t> SDD </a:t>
            </a:r>
            <a:r>
              <a:rPr lang="it-IT" sz="3200" dirty="0" err="1"/>
              <a:t>read</a:t>
            </a:r>
            <a:r>
              <a:rPr lang="it-IT" sz="3200" dirty="0"/>
              <a:t>-out</a:t>
            </a:r>
          </a:p>
        </p:txBody>
      </p:sp>
      <p:sp>
        <p:nvSpPr>
          <p:cNvPr id="23" name="TextBox 22">
            <a:extLst>
              <a:ext uri="{FF2B5EF4-FFF2-40B4-BE49-F238E27FC236}">
                <a16:creationId xmlns:a16="http://schemas.microsoft.com/office/drawing/2014/main" id="{2D1C21F3-62DB-B862-7C18-C5C69398CCE5}"/>
              </a:ext>
            </a:extLst>
          </p:cNvPr>
          <p:cNvSpPr txBox="1"/>
          <p:nvPr/>
        </p:nvSpPr>
        <p:spPr>
          <a:xfrm>
            <a:off x="230989" y="1093632"/>
            <a:ext cx="712204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SDD (Silicon Drift Detector) matrix 4x4 detector </a:t>
            </a:r>
          </a:p>
          <a:p>
            <a:pPr marL="285750" indent="-285750">
              <a:buFont typeface="Arial" panose="020B0604020202020204" pitchFamily="34" charset="0"/>
              <a:buChar char="•"/>
            </a:pPr>
            <a:r>
              <a:rPr lang="en-US" dirty="0"/>
              <a:t>Front end: 4 channel Cube ASIC designed at </a:t>
            </a:r>
            <a:r>
              <a:rPr lang="en-US" dirty="0" err="1"/>
              <a:t>PoliMI</a:t>
            </a:r>
            <a:endParaRPr lang="en-US" dirty="0"/>
          </a:p>
          <a:p>
            <a:pPr marL="285750" indent="-285750">
              <a:buFont typeface="Arial" panose="020B0604020202020204" pitchFamily="34" charset="0"/>
              <a:buChar char="•"/>
            </a:pPr>
            <a:r>
              <a:rPr lang="en-US" dirty="0"/>
              <a:t>Achieving high throughput with minimal dead time </a:t>
            </a:r>
          </a:p>
          <a:p>
            <a:pPr marL="285750" indent="-285750">
              <a:buFont typeface="Arial" panose="020B0604020202020204" pitchFamily="34" charset="0"/>
              <a:buChar char="•"/>
            </a:pPr>
            <a:r>
              <a:rPr lang="en-US" dirty="0"/>
              <a:t>Good energy resolution. </a:t>
            </a:r>
          </a:p>
          <a:p>
            <a:endParaRPr lang="it-IT" dirty="0"/>
          </a:p>
        </p:txBody>
      </p:sp>
      <p:pic>
        <p:nvPicPr>
          <p:cNvPr id="5" name="Immagine 4" descr="Immagine che contiene elettronica, Impianto elettrico, Ingegneria elettronica, cavo&#10;&#10;Descrizione generata automaticamente">
            <a:extLst>
              <a:ext uri="{FF2B5EF4-FFF2-40B4-BE49-F238E27FC236}">
                <a16:creationId xmlns:a16="http://schemas.microsoft.com/office/drawing/2014/main" id="{DC6523DF-5C08-530D-5386-6D985B64A8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0636" y="2707901"/>
            <a:ext cx="5723890" cy="2921158"/>
          </a:xfrm>
          <a:prstGeom prst="rect">
            <a:avLst/>
          </a:prstGeom>
        </p:spPr>
      </p:pic>
      <p:pic>
        <p:nvPicPr>
          <p:cNvPr id="6" name="Immagine 5" descr="Immagine che contiene testo, diagramma, Diagramma, linea&#10;&#10;Descrizione generata automaticamente">
            <a:extLst>
              <a:ext uri="{FF2B5EF4-FFF2-40B4-BE49-F238E27FC236}">
                <a16:creationId xmlns:a16="http://schemas.microsoft.com/office/drawing/2014/main" id="{4508624C-F740-D15B-720A-EF91EDFC4C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3799637"/>
            <a:ext cx="2018460" cy="1829422"/>
          </a:xfrm>
          <a:prstGeom prst="rect">
            <a:avLst/>
          </a:prstGeom>
        </p:spPr>
      </p:pic>
      <p:pic>
        <p:nvPicPr>
          <p:cNvPr id="8" name="Immagine 7" descr="Immagine che contiene testo, linea, schermata, diagramma&#10;&#10;Descrizione generata automaticamente">
            <a:extLst>
              <a:ext uri="{FF2B5EF4-FFF2-40B4-BE49-F238E27FC236}">
                <a16:creationId xmlns:a16="http://schemas.microsoft.com/office/drawing/2014/main" id="{BA8BB2DA-3C52-3240-5BB0-770D5F8E89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0409" y="866036"/>
            <a:ext cx="3956095" cy="2496404"/>
          </a:xfrm>
          <a:prstGeom prst="rect">
            <a:avLst/>
          </a:prstGeom>
        </p:spPr>
      </p:pic>
      <p:pic>
        <p:nvPicPr>
          <p:cNvPr id="10" name="Immagine 9">
            <a:extLst>
              <a:ext uri="{FF2B5EF4-FFF2-40B4-BE49-F238E27FC236}">
                <a16:creationId xmlns:a16="http://schemas.microsoft.com/office/drawing/2014/main" id="{DB8DD87C-5C53-EB4B-F754-2F40509E521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177475" y="1246626"/>
            <a:ext cx="1687304" cy="1693711"/>
          </a:xfrm>
          <a:prstGeom prst="rect">
            <a:avLst/>
          </a:prstGeom>
        </p:spPr>
      </p:pic>
      <p:pic>
        <p:nvPicPr>
          <p:cNvPr id="14" name="Immagine 13" descr="Immagine che contiene testo, linea, schermata, Diagramma&#10;&#10;Descrizione generata automaticamente">
            <a:extLst>
              <a:ext uri="{FF2B5EF4-FFF2-40B4-BE49-F238E27FC236}">
                <a16:creationId xmlns:a16="http://schemas.microsoft.com/office/drawing/2014/main" id="{AC59B0FE-3729-724D-C3E2-220CDED4F0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90326" y="3417625"/>
            <a:ext cx="3750822" cy="2343940"/>
          </a:xfrm>
          <a:prstGeom prst="rect">
            <a:avLst/>
          </a:prstGeom>
        </p:spPr>
      </p:pic>
      <p:sp>
        <p:nvSpPr>
          <p:cNvPr id="3" name="CasellaDiTesto 2">
            <a:extLst>
              <a:ext uri="{FF2B5EF4-FFF2-40B4-BE49-F238E27FC236}">
                <a16:creationId xmlns:a16="http://schemas.microsoft.com/office/drawing/2014/main" id="{258214D0-BE93-C1D2-BDA6-82F769D68B72}"/>
              </a:ext>
            </a:extLst>
          </p:cNvPr>
          <p:cNvSpPr txBox="1"/>
          <p:nvPr/>
        </p:nvSpPr>
        <p:spPr>
          <a:xfrm>
            <a:off x="8770146" y="3684719"/>
            <a:ext cx="3482620" cy="830997"/>
          </a:xfrm>
          <a:prstGeom prst="rect">
            <a:avLst/>
          </a:prstGeom>
          <a:noFill/>
        </p:spPr>
        <p:txBody>
          <a:bodyPr wrap="none" rtlCol="0">
            <a:spAutoFit/>
          </a:bodyPr>
          <a:lstStyle/>
          <a:p>
            <a:r>
              <a:rPr lang="it-IT" sz="1600" dirty="0"/>
              <a:t>1% dead time, 250 eV @ 2.5 </a:t>
            </a:r>
            <a:r>
              <a:rPr lang="it-IT" sz="1600" dirty="0" err="1"/>
              <a:t>Mcps</a:t>
            </a:r>
            <a:r>
              <a:rPr lang="it-IT" sz="1600" dirty="0"/>
              <a:t> OCR</a:t>
            </a:r>
          </a:p>
          <a:p>
            <a:r>
              <a:rPr lang="it-IT" sz="1600" b="1" dirty="0"/>
              <a:t>7% dead time, 230 eV @ 2.4 </a:t>
            </a:r>
            <a:r>
              <a:rPr lang="it-IT" sz="1600" b="1" dirty="0" err="1"/>
              <a:t>Mcps</a:t>
            </a:r>
            <a:r>
              <a:rPr lang="it-IT" sz="1600" b="1" dirty="0"/>
              <a:t> OCR</a:t>
            </a:r>
          </a:p>
          <a:p>
            <a:r>
              <a:rPr lang="it-IT" sz="1600" dirty="0"/>
              <a:t>19% dead time, 200 eV @ 2 </a:t>
            </a:r>
            <a:r>
              <a:rPr lang="it-IT" sz="1600" dirty="0" err="1"/>
              <a:t>Mcps</a:t>
            </a:r>
            <a:r>
              <a:rPr lang="it-IT" sz="1600" dirty="0"/>
              <a:t> OCR </a:t>
            </a:r>
          </a:p>
        </p:txBody>
      </p:sp>
      <p:sp>
        <p:nvSpPr>
          <p:cNvPr id="12" name="CasellaDiTesto 11">
            <a:extLst>
              <a:ext uri="{FF2B5EF4-FFF2-40B4-BE49-F238E27FC236}">
                <a16:creationId xmlns:a16="http://schemas.microsoft.com/office/drawing/2014/main" id="{718389D0-4DA5-50E0-C77C-075A30FB21D3}"/>
              </a:ext>
            </a:extLst>
          </p:cNvPr>
          <p:cNvSpPr txBox="1"/>
          <p:nvPr/>
        </p:nvSpPr>
        <p:spPr>
          <a:xfrm>
            <a:off x="6383847" y="3525112"/>
            <a:ext cx="1516569" cy="369332"/>
          </a:xfrm>
          <a:prstGeom prst="rect">
            <a:avLst/>
          </a:prstGeom>
          <a:noFill/>
        </p:spPr>
        <p:txBody>
          <a:bodyPr wrap="none" rtlCol="0">
            <a:spAutoFit/>
          </a:bodyPr>
          <a:lstStyle/>
          <a:p>
            <a:r>
              <a:rPr lang="it-IT" dirty="0"/>
              <a:t>Fe</a:t>
            </a:r>
            <a:r>
              <a:rPr lang="it-IT" baseline="30000" dirty="0"/>
              <a:t>55</a:t>
            </a:r>
            <a:r>
              <a:rPr lang="it-IT" dirty="0"/>
              <a:t> Spectrum</a:t>
            </a:r>
          </a:p>
        </p:txBody>
      </p:sp>
      <p:pic>
        <p:nvPicPr>
          <p:cNvPr id="5122" name="Picture 2" descr="Electronics">
            <a:extLst>
              <a:ext uri="{FF2B5EF4-FFF2-40B4-BE49-F238E27FC236}">
                <a16:creationId xmlns:a16="http://schemas.microsoft.com/office/drawing/2014/main" id="{D002E2A3-AD54-1E4D-11B3-042D54FCCA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3620" y="5812855"/>
            <a:ext cx="1977494" cy="5808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partimento di Elettronica, Informazione e Bioingegneria | Milan">
            <a:extLst>
              <a:ext uri="{FF2B5EF4-FFF2-40B4-BE49-F238E27FC236}">
                <a16:creationId xmlns:a16="http://schemas.microsoft.com/office/drawing/2014/main" id="{4DA2D10C-7DA1-4043-344A-994A0940C62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420" t="14638" r="13154" b="13932"/>
          <a:stretch/>
        </p:blipFill>
        <p:spPr bwMode="auto">
          <a:xfrm>
            <a:off x="8382709" y="5812855"/>
            <a:ext cx="639348" cy="6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498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283178" cy="584775"/>
          </a:xfrm>
          <a:prstGeom prst="rect">
            <a:avLst/>
          </a:prstGeom>
          <a:noFill/>
        </p:spPr>
        <p:txBody>
          <a:bodyPr wrap="none" rtlCol="0">
            <a:spAutoFit/>
          </a:bodyPr>
          <a:lstStyle/>
          <a:p>
            <a:r>
              <a:rPr lang="it-IT" sz="3200" dirty="0"/>
              <a:t>Open-FPGA Board </a:t>
            </a:r>
            <a:r>
              <a:rPr lang="it-IT" sz="3200" dirty="0" err="1"/>
              <a:t>architecture</a:t>
            </a:r>
            <a:endParaRPr lang="it-IT" sz="3200" dirty="0"/>
          </a:p>
        </p:txBody>
      </p:sp>
      <p:sp>
        <p:nvSpPr>
          <p:cNvPr id="3" name="CasellaDiTesto 2">
            <a:extLst>
              <a:ext uri="{FF2B5EF4-FFF2-40B4-BE49-F238E27FC236}">
                <a16:creationId xmlns:a16="http://schemas.microsoft.com/office/drawing/2014/main" id="{2029E334-0862-EFD7-F0C0-389B4D787FAE}"/>
              </a:ext>
            </a:extLst>
          </p:cNvPr>
          <p:cNvSpPr txBox="1"/>
          <p:nvPr/>
        </p:nvSpPr>
        <p:spPr>
          <a:xfrm>
            <a:off x="267955" y="1147730"/>
            <a:ext cx="3131370" cy="369332"/>
          </a:xfrm>
          <a:prstGeom prst="rect">
            <a:avLst/>
          </a:prstGeom>
          <a:noFill/>
        </p:spPr>
        <p:txBody>
          <a:bodyPr wrap="none" rtlCol="0">
            <a:spAutoFit/>
          </a:bodyPr>
          <a:lstStyle/>
          <a:p>
            <a:r>
              <a:rPr lang="it-IT" u="sng" dirty="0" err="1"/>
              <a:t>Primary</a:t>
            </a:r>
            <a:r>
              <a:rPr lang="it-IT" u="sng" dirty="0"/>
              <a:t> </a:t>
            </a:r>
            <a:r>
              <a:rPr lang="it-IT" u="sng" dirty="0" err="1"/>
              <a:t>function</a:t>
            </a:r>
            <a:r>
              <a:rPr lang="it-IT" u="sng" dirty="0"/>
              <a:t> of a firmware:</a:t>
            </a:r>
          </a:p>
        </p:txBody>
      </p:sp>
      <p:pic>
        <p:nvPicPr>
          <p:cNvPr id="8" name="Picture 2">
            <a:extLst>
              <a:ext uri="{FF2B5EF4-FFF2-40B4-BE49-F238E27FC236}">
                <a16:creationId xmlns:a16="http://schemas.microsoft.com/office/drawing/2014/main" id="{2A452EAD-D45B-4369-E4AB-ECBA29CE42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391" y="1625338"/>
            <a:ext cx="832945" cy="832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 process - Free arrows icons">
            <a:extLst>
              <a:ext uri="{FF2B5EF4-FFF2-40B4-BE49-F238E27FC236}">
                <a16:creationId xmlns:a16="http://schemas.microsoft.com/office/drawing/2014/main" id="{A75C02E0-B44D-6735-E4F4-B25A40F6A4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319" y="2566558"/>
            <a:ext cx="778208" cy="778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fer - Free arrows icons">
            <a:extLst>
              <a:ext uri="{FF2B5EF4-FFF2-40B4-BE49-F238E27FC236}">
                <a16:creationId xmlns:a16="http://schemas.microsoft.com/office/drawing/2014/main" id="{B8578635-1907-D8E9-8ADB-DB0D9229D39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500319" y="3485278"/>
            <a:ext cx="742250" cy="74225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982B0370-FE84-78D5-2016-E0EAA339B805}"/>
              </a:ext>
            </a:extLst>
          </p:cNvPr>
          <p:cNvSpPr txBox="1"/>
          <p:nvPr/>
        </p:nvSpPr>
        <p:spPr>
          <a:xfrm>
            <a:off x="1278527" y="1857144"/>
            <a:ext cx="3775839" cy="369332"/>
          </a:xfrm>
          <a:prstGeom prst="rect">
            <a:avLst/>
          </a:prstGeom>
          <a:noFill/>
        </p:spPr>
        <p:txBody>
          <a:bodyPr wrap="square">
            <a:spAutoFit/>
          </a:bodyPr>
          <a:lstStyle/>
          <a:p>
            <a:r>
              <a:rPr lang="it-IT" dirty="0"/>
              <a:t>Control the board </a:t>
            </a:r>
            <a:r>
              <a:rPr lang="it-IT" dirty="0" err="1"/>
              <a:t>acquisition</a:t>
            </a:r>
            <a:r>
              <a:rPr lang="it-IT" dirty="0"/>
              <a:t> </a:t>
            </a:r>
            <a:r>
              <a:rPr lang="it-IT" dirty="0" err="1"/>
              <a:t>process</a:t>
            </a:r>
            <a:endParaRPr lang="it-IT" dirty="0"/>
          </a:p>
        </p:txBody>
      </p:sp>
      <p:sp>
        <p:nvSpPr>
          <p:cNvPr id="16" name="CasellaDiTesto 15">
            <a:extLst>
              <a:ext uri="{FF2B5EF4-FFF2-40B4-BE49-F238E27FC236}">
                <a16:creationId xmlns:a16="http://schemas.microsoft.com/office/drawing/2014/main" id="{119D8316-4F62-F9E4-2A02-D866313D1293}"/>
              </a:ext>
            </a:extLst>
          </p:cNvPr>
          <p:cNvSpPr txBox="1"/>
          <p:nvPr/>
        </p:nvSpPr>
        <p:spPr>
          <a:xfrm>
            <a:off x="1299326" y="2758518"/>
            <a:ext cx="1707406" cy="369332"/>
          </a:xfrm>
          <a:prstGeom prst="rect">
            <a:avLst/>
          </a:prstGeom>
          <a:noFill/>
        </p:spPr>
        <p:txBody>
          <a:bodyPr wrap="square">
            <a:spAutoFit/>
          </a:bodyPr>
          <a:lstStyle/>
          <a:p>
            <a:r>
              <a:rPr lang="it-IT" b="1" dirty="0"/>
              <a:t>Processing data</a:t>
            </a:r>
          </a:p>
        </p:txBody>
      </p:sp>
      <p:sp>
        <p:nvSpPr>
          <p:cNvPr id="22" name="CasellaDiTesto 21">
            <a:extLst>
              <a:ext uri="{FF2B5EF4-FFF2-40B4-BE49-F238E27FC236}">
                <a16:creationId xmlns:a16="http://schemas.microsoft.com/office/drawing/2014/main" id="{43E0E8BD-ADB8-4557-31E1-DF87877950CE}"/>
              </a:ext>
            </a:extLst>
          </p:cNvPr>
          <p:cNvSpPr txBox="1"/>
          <p:nvPr/>
        </p:nvSpPr>
        <p:spPr>
          <a:xfrm>
            <a:off x="1307514" y="3556868"/>
            <a:ext cx="3605023" cy="646331"/>
          </a:xfrm>
          <a:prstGeom prst="rect">
            <a:avLst/>
          </a:prstGeom>
          <a:noFill/>
        </p:spPr>
        <p:txBody>
          <a:bodyPr wrap="square">
            <a:spAutoFit/>
          </a:bodyPr>
          <a:lstStyle/>
          <a:p>
            <a:r>
              <a:rPr lang="it-IT" dirty="0"/>
              <a:t>Transfer data to and from </a:t>
            </a:r>
            <a:r>
              <a:rPr lang="it-IT" dirty="0" err="1"/>
              <a:t>readout</a:t>
            </a:r>
            <a:r>
              <a:rPr lang="it-IT" dirty="0"/>
              <a:t> PC/Server</a:t>
            </a:r>
          </a:p>
        </p:txBody>
      </p:sp>
      <p:sp>
        <p:nvSpPr>
          <p:cNvPr id="23" name="Rettangolo 22">
            <a:extLst>
              <a:ext uri="{FF2B5EF4-FFF2-40B4-BE49-F238E27FC236}">
                <a16:creationId xmlns:a16="http://schemas.microsoft.com/office/drawing/2014/main" id="{BED9DB0B-1B4A-2994-FB8F-617666D3E69C}"/>
              </a:ext>
            </a:extLst>
          </p:cNvPr>
          <p:cNvSpPr/>
          <p:nvPr/>
        </p:nvSpPr>
        <p:spPr>
          <a:xfrm>
            <a:off x="6342404" y="2483163"/>
            <a:ext cx="3373820" cy="8329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FRAMEWORK</a:t>
            </a:r>
          </a:p>
        </p:txBody>
      </p:sp>
      <p:sp>
        <p:nvSpPr>
          <p:cNvPr id="39" name="Rettangolo 38">
            <a:extLst>
              <a:ext uri="{FF2B5EF4-FFF2-40B4-BE49-F238E27FC236}">
                <a16:creationId xmlns:a16="http://schemas.microsoft.com/office/drawing/2014/main" id="{A88C9886-2AE5-7ABC-E916-9D54A5D13FC2}"/>
              </a:ext>
            </a:extLst>
          </p:cNvPr>
          <p:cNvSpPr/>
          <p:nvPr/>
        </p:nvSpPr>
        <p:spPr>
          <a:xfrm>
            <a:off x="6342404" y="3641637"/>
            <a:ext cx="3373820" cy="19287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USER DEFINED </a:t>
            </a:r>
          </a:p>
          <a:p>
            <a:pPr algn="ctr"/>
            <a:r>
              <a:rPr lang="it-IT" dirty="0"/>
              <a:t>PROCESSING LOGIC</a:t>
            </a:r>
          </a:p>
          <a:p>
            <a:pPr algn="ctr"/>
            <a:endParaRPr lang="it-IT" dirty="0"/>
          </a:p>
          <a:p>
            <a:pPr algn="ctr"/>
            <a:endParaRPr lang="it-IT" dirty="0"/>
          </a:p>
          <a:p>
            <a:pPr algn="ctr"/>
            <a:endParaRPr lang="it-IT" dirty="0"/>
          </a:p>
          <a:p>
            <a:pPr algn="ctr"/>
            <a:endParaRPr lang="it-IT" dirty="0"/>
          </a:p>
          <a:p>
            <a:pPr algn="ctr"/>
            <a:endParaRPr lang="it-IT" dirty="0"/>
          </a:p>
        </p:txBody>
      </p:sp>
      <p:sp>
        <p:nvSpPr>
          <p:cNvPr id="40" name="Freccia in giù 39">
            <a:extLst>
              <a:ext uri="{FF2B5EF4-FFF2-40B4-BE49-F238E27FC236}">
                <a16:creationId xmlns:a16="http://schemas.microsoft.com/office/drawing/2014/main" id="{8716A7E4-C617-B399-E02B-705F14A51F13}"/>
              </a:ext>
            </a:extLst>
          </p:cNvPr>
          <p:cNvSpPr/>
          <p:nvPr/>
        </p:nvSpPr>
        <p:spPr>
          <a:xfrm>
            <a:off x="6720776" y="3279902"/>
            <a:ext cx="353147" cy="4478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D8AEE8F7-95DF-AC26-E33C-233DE80A0D12}"/>
              </a:ext>
            </a:extLst>
          </p:cNvPr>
          <p:cNvSpPr txBox="1"/>
          <p:nvPr/>
        </p:nvSpPr>
        <p:spPr>
          <a:xfrm>
            <a:off x="5629804" y="3340333"/>
            <a:ext cx="1170513" cy="261610"/>
          </a:xfrm>
          <a:prstGeom prst="rect">
            <a:avLst/>
          </a:prstGeom>
          <a:noFill/>
        </p:spPr>
        <p:txBody>
          <a:bodyPr wrap="none" rtlCol="0">
            <a:spAutoFit/>
          </a:bodyPr>
          <a:lstStyle/>
          <a:p>
            <a:r>
              <a:rPr lang="it-IT" sz="1050" dirty="0"/>
              <a:t>CONFIGURATION</a:t>
            </a:r>
          </a:p>
        </p:txBody>
      </p:sp>
      <p:sp>
        <p:nvSpPr>
          <p:cNvPr id="43" name="Freccia in giù 42">
            <a:extLst>
              <a:ext uri="{FF2B5EF4-FFF2-40B4-BE49-F238E27FC236}">
                <a16:creationId xmlns:a16="http://schemas.microsoft.com/office/drawing/2014/main" id="{23EAF225-5D72-A141-95AD-E97DFE1B6ABF}"/>
              </a:ext>
            </a:extLst>
          </p:cNvPr>
          <p:cNvSpPr/>
          <p:nvPr/>
        </p:nvSpPr>
        <p:spPr>
          <a:xfrm rot="10800000">
            <a:off x="8954224" y="3245183"/>
            <a:ext cx="353147" cy="447809"/>
          </a:xfrm>
          <a:prstGeom prst="down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id="{9940C633-74F6-D9F0-27DF-F9EDBBC8FB3C}"/>
              </a:ext>
            </a:extLst>
          </p:cNvPr>
          <p:cNvSpPr txBox="1"/>
          <p:nvPr/>
        </p:nvSpPr>
        <p:spPr>
          <a:xfrm>
            <a:off x="9307371" y="3332268"/>
            <a:ext cx="728084" cy="253916"/>
          </a:xfrm>
          <a:prstGeom prst="rect">
            <a:avLst/>
          </a:prstGeom>
          <a:noFill/>
        </p:spPr>
        <p:txBody>
          <a:bodyPr wrap="none" rtlCol="0">
            <a:spAutoFit/>
          </a:bodyPr>
          <a:lstStyle/>
          <a:p>
            <a:r>
              <a:rPr lang="it-IT" sz="1050" dirty="0"/>
              <a:t>READOUT</a:t>
            </a:r>
          </a:p>
        </p:txBody>
      </p:sp>
      <p:pic>
        <p:nvPicPr>
          <p:cNvPr id="1032" name="Picture 8" descr="Ethernet - Free technology icons">
            <a:extLst>
              <a:ext uri="{FF2B5EF4-FFF2-40B4-BE49-F238E27FC236}">
                <a16:creationId xmlns:a16="http://schemas.microsoft.com/office/drawing/2014/main" id="{99AEE2C5-822E-6A5E-BB9C-B25DF1ED697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89021" y="936874"/>
            <a:ext cx="649539" cy="649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B 3.0 | Brands of the World™ | Download vector logos and logotypes">
            <a:extLst>
              <a:ext uri="{FF2B5EF4-FFF2-40B4-BE49-F238E27FC236}">
                <a16:creationId xmlns:a16="http://schemas.microsoft.com/office/drawing/2014/main" id="{ACC21BFF-B7BA-3E16-22FE-037EFD41514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0662" b="29428"/>
          <a:stretch/>
        </p:blipFill>
        <p:spPr bwMode="auto">
          <a:xfrm>
            <a:off x="10689021" y="1708651"/>
            <a:ext cx="744132" cy="2969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lo10G (10GBASE-T 10Gb Ethernet Thunderbolt 2 Adapter) - Sonnet">
            <a:extLst>
              <a:ext uri="{FF2B5EF4-FFF2-40B4-BE49-F238E27FC236}">
                <a16:creationId xmlns:a16="http://schemas.microsoft.com/office/drawing/2014/main" id="{3C61E479-AB8D-9363-4794-543A4268131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62215" y="2159131"/>
            <a:ext cx="503149" cy="5031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cept de logo &quot;Fibre Optique&quot; : image vectorielle de stock (libre de  droits) 256291429 | Shutterstock">
            <a:extLst>
              <a:ext uri="{FF2B5EF4-FFF2-40B4-BE49-F238E27FC236}">
                <a16:creationId xmlns:a16="http://schemas.microsoft.com/office/drawing/2014/main" id="{56FF0B37-F7C0-098A-10A2-4D4E3E6D27DE}"/>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0603712" y="2830624"/>
            <a:ext cx="820153" cy="562936"/>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ttore 2 48">
            <a:extLst>
              <a:ext uri="{FF2B5EF4-FFF2-40B4-BE49-F238E27FC236}">
                <a16:creationId xmlns:a16="http://schemas.microsoft.com/office/drawing/2014/main" id="{89CECB4C-5A00-1220-D967-F8E11F97700E}"/>
              </a:ext>
            </a:extLst>
          </p:cNvPr>
          <p:cNvCxnSpPr>
            <a:stCxn id="23" idx="3"/>
            <a:endCxn id="1032" idx="1"/>
          </p:cNvCxnSpPr>
          <p:nvPr/>
        </p:nvCxnSpPr>
        <p:spPr>
          <a:xfrm flipV="1">
            <a:off x="9716224" y="1261644"/>
            <a:ext cx="972797" cy="1637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6D9729E9-16F5-8A34-EEBD-3B665DC944F0}"/>
              </a:ext>
            </a:extLst>
          </p:cNvPr>
          <p:cNvCxnSpPr>
            <a:stCxn id="23" idx="3"/>
            <a:endCxn id="1034" idx="1"/>
          </p:cNvCxnSpPr>
          <p:nvPr/>
        </p:nvCxnSpPr>
        <p:spPr>
          <a:xfrm flipV="1">
            <a:off x="9716224" y="1857144"/>
            <a:ext cx="972797" cy="1042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0B5630AD-26E7-1056-2320-BBE51D8769B5}"/>
              </a:ext>
            </a:extLst>
          </p:cNvPr>
          <p:cNvCxnSpPr>
            <a:stCxn id="23" idx="3"/>
            <a:endCxn id="1036" idx="1"/>
          </p:cNvCxnSpPr>
          <p:nvPr/>
        </p:nvCxnSpPr>
        <p:spPr>
          <a:xfrm flipV="1">
            <a:off x="9716224" y="2410706"/>
            <a:ext cx="1045991" cy="488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1AB15A94-8727-209D-0389-D440BD5F51D6}"/>
              </a:ext>
            </a:extLst>
          </p:cNvPr>
          <p:cNvCxnSpPr>
            <a:stCxn id="23" idx="3"/>
            <a:endCxn id="1038" idx="1"/>
          </p:cNvCxnSpPr>
          <p:nvPr/>
        </p:nvCxnSpPr>
        <p:spPr>
          <a:xfrm>
            <a:off x="9716224" y="2899636"/>
            <a:ext cx="887488" cy="21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0" name="Picture 16" descr="ADC Sampling Rate | Advanced PCB Design Blog | Cadence">
            <a:extLst>
              <a:ext uri="{FF2B5EF4-FFF2-40B4-BE49-F238E27FC236}">
                <a16:creationId xmlns:a16="http://schemas.microsoft.com/office/drawing/2014/main" id="{17983ECB-81EE-E525-8A9B-DFEAE9B38A5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251256" y="1744939"/>
            <a:ext cx="1049700"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ech ram - Download free icons">
            <a:extLst>
              <a:ext uri="{FF2B5EF4-FFF2-40B4-BE49-F238E27FC236}">
                <a16:creationId xmlns:a16="http://schemas.microsoft.com/office/drawing/2014/main" id="{854D30E1-BBA2-DBDA-A9D9-FEB6ECDA5067}"/>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2080" b="20502"/>
          <a:stretch/>
        </p:blipFill>
        <p:spPr bwMode="auto">
          <a:xfrm>
            <a:off x="7554539" y="1621582"/>
            <a:ext cx="873647" cy="50164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nc - Free electronics icons">
            <a:extLst>
              <a:ext uri="{FF2B5EF4-FFF2-40B4-BE49-F238E27FC236}">
                <a16:creationId xmlns:a16="http://schemas.microsoft.com/office/drawing/2014/main" id="{9B96E396-69F3-6296-206F-783B1C17A52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923760" y="1546734"/>
            <a:ext cx="576492" cy="576492"/>
          </a:xfrm>
          <a:prstGeom prst="rect">
            <a:avLst/>
          </a:prstGeom>
          <a:noFill/>
          <a:extLst>
            <a:ext uri="{909E8E84-426E-40DD-AFC4-6F175D3DCCD1}">
              <a14:hiddenFill xmlns:a14="http://schemas.microsoft.com/office/drawing/2010/main">
                <a:solidFill>
                  <a:srgbClr val="FFFFFF"/>
                </a:solidFill>
              </a14:hiddenFill>
            </a:ext>
          </a:extLst>
        </p:spPr>
      </p:pic>
      <p:sp>
        <p:nvSpPr>
          <p:cNvPr id="58" name="CasellaDiTesto 57">
            <a:extLst>
              <a:ext uri="{FF2B5EF4-FFF2-40B4-BE49-F238E27FC236}">
                <a16:creationId xmlns:a16="http://schemas.microsoft.com/office/drawing/2014/main" id="{863BF32E-3707-4AC8-031E-6E7F0331D44F}"/>
              </a:ext>
            </a:extLst>
          </p:cNvPr>
          <p:cNvSpPr txBox="1"/>
          <p:nvPr/>
        </p:nvSpPr>
        <p:spPr>
          <a:xfrm>
            <a:off x="6266484" y="1218117"/>
            <a:ext cx="1067665" cy="369332"/>
          </a:xfrm>
          <a:prstGeom prst="rect">
            <a:avLst/>
          </a:prstGeom>
          <a:noFill/>
        </p:spPr>
        <p:txBody>
          <a:bodyPr wrap="none" rtlCol="0">
            <a:spAutoFit/>
          </a:bodyPr>
          <a:lstStyle/>
          <a:p>
            <a:r>
              <a:rPr lang="it-IT" dirty="0"/>
              <a:t>ADC/DAC</a:t>
            </a:r>
          </a:p>
        </p:txBody>
      </p:sp>
      <p:sp>
        <p:nvSpPr>
          <p:cNvPr id="59" name="CasellaDiTesto 58">
            <a:extLst>
              <a:ext uri="{FF2B5EF4-FFF2-40B4-BE49-F238E27FC236}">
                <a16:creationId xmlns:a16="http://schemas.microsoft.com/office/drawing/2014/main" id="{0F45C033-401C-593F-DCA7-426B65277697}"/>
              </a:ext>
            </a:extLst>
          </p:cNvPr>
          <p:cNvSpPr txBox="1"/>
          <p:nvPr/>
        </p:nvSpPr>
        <p:spPr>
          <a:xfrm>
            <a:off x="7490641" y="1218117"/>
            <a:ext cx="1077346" cy="369332"/>
          </a:xfrm>
          <a:prstGeom prst="rect">
            <a:avLst/>
          </a:prstGeom>
          <a:noFill/>
        </p:spPr>
        <p:txBody>
          <a:bodyPr wrap="none" rtlCol="0">
            <a:spAutoFit/>
          </a:bodyPr>
          <a:lstStyle/>
          <a:p>
            <a:r>
              <a:rPr lang="it-IT" dirty="0"/>
              <a:t>MEMORY</a:t>
            </a:r>
          </a:p>
        </p:txBody>
      </p:sp>
      <p:sp>
        <p:nvSpPr>
          <p:cNvPr id="61" name="CasellaDiTesto 60">
            <a:extLst>
              <a:ext uri="{FF2B5EF4-FFF2-40B4-BE49-F238E27FC236}">
                <a16:creationId xmlns:a16="http://schemas.microsoft.com/office/drawing/2014/main" id="{7F810FF8-CB42-3F24-0BC3-32E99BA172ED}"/>
              </a:ext>
            </a:extLst>
          </p:cNvPr>
          <p:cNvSpPr txBox="1"/>
          <p:nvPr/>
        </p:nvSpPr>
        <p:spPr>
          <a:xfrm>
            <a:off x="8970755" y="1218117"/>
            <a:ext cx="484428" cy="369332"/>
          </a:xfrm>
          <a:prstGeom prst="rect">
            <a:avLst/>
          </a:prstGeom>
          <a:noFill/>
        </p:spPr>
        <p:txBody>
          <a:bodyPr wrap="none" rtlCol="0">
            <a:spAutoFit/>
          </a:bodyPr>
          <a:lstStyle/>
          <a:p>
            <a:r>
              <a:rPr lang="it-IT" dirty="0"/>
              <a:t>I/O</a:t>
            </a:r>
          </a:p>
        </p:txBody>
      </p:sp>
      <p:cxnSp>
        <p:nvCxnSpPr>
          <p:cNvPr id="63" name="Connettore 2 62">
            <a:extLst>
              <a:ext uri="{FF2B5EF4-FFF2-40B4-BE49-F238E27FC236}">
                <a16:creationId xmlns:a16="http://schemas.microsoft.com/office/drawing/2014/main" id="{C9210603-349E-F3FC-89DB-5972288AF73A}"/>
              </a:ext>
            </a:extLst>
          </p:cNvPr>
          <p:cNvCxnSpPr>
            <a:stCxn id="1040" idx="2"/>
          </p:cNvCxnSpPr>
          <p:nvPr/>
        </p:nvCxnSpPr>
        <p:spPr>
          <a:xfrm>
            <a:off x="6776106" y="2114271"/>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D0BDAB9C-4FFD-57F9-2BE8-E5765C5DF771}"/>
              </a:ext>
            </a:extLst>
          </p:cNvPr>
          <p:cNvCxnSpPr/>
          <p:nvPr/>
        </p:nvCxnSpPr>
        <p:spPr>
          <a:xfrm>
            <a:off x="7991362" y="2123226"/>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id="{74F15658-D046-BFEB-4B84-4FA82A02ED3D}"/>
              </a:ext>
            </a:extLst>
          </p:cNvPr>
          <p:cNvCxnSpPr/>
          <p:nvPr/>
        </p:nvCxnSpPr>
        <p:spPr>
          <a:xfrm>
            <a:off x="9212006" y="2124050"/>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7" name="Connettore 2 66">
            <a:extLst>
              <a:ext uri="{FF2B5EF4-FFF2-40B4-BE49-F238E27FC236}">
                <a16:creationId xmlns:a16="http://schemas.microsoft.com/office/drawing/2014/main" id="{EFF6174A-FA08-6DED-C69E-9157768BD5FC}"/>
              </a:ext>
            </a:extLst>
          </p:cNvPr>
          <p:cNvCxnSpPr>
            <a:endCxn id="23" idx="1"/>
          </p:cNvCxnSpPr>
          <p:nvPr/>
        </p:nvCxnSpPr>
        <p:spPr>
          <a:xfrm>
            <a:off x="4912537" y="2080640"/>
            <a:ext cx="1429867" cy="81899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D0C99BE7-9D5D-28D2-2C94-77C3C8395785}"/>
              </a:ext>
            </a:extLst>
          </p:cNvPr>
          <p:cNvCxnSpPr>
            <a:cxnSpLocks/>
          </p:cNvCxnSpPr>
          <p:nvPr/>
        </p:nvCxnSpPr>
        <p:spPr>
          <a:xfrm flipV="1">
            <a:off x="4614199" y="3025708"/>
            <a:ext cx="1689560" cy="93265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892AEC7A-ED06-ED82-89F1-318EF08F8B61}"/>
              </a:ext>
            </a:extLst>
          </p:cNvPr>
          <p:cNvSpPr/>
          <p:nvPr/>
        </p:nvSpPr>
        <p:spPr>
          <a:xfrm>
            <a:off x="267955" y="2458283"/>
            <a:ext cx="3821395" cy="9707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56A12CD1-835C-5AF3-8B4F-7CD4F565B95F}"/>
              </a:ext>
            </a:extLst>
          </p:cNvPr>
          <p:cNvSpPr txBox="1"/>
          <p:nvPr/>
        </p:nvSpPr>
        <p:spPr>
          <a:xfrm>
            <a:off x="800100" y="4914900"/>
            <a:ext cx="5049497" cy="1200329"/>
          </a:xfrm>
          <a:prstGeom prst="rect">
            <a:avLst/>
          </a:prstGeom>
          <a:noFill/>
        </p:spPr>
        <p:txBody>
          <a:bodyPr wrap="square" rtlCol="0">
            <a:spAutoFit/>
          </a:bodyPr>
          <a:lstStyle/>
          <a:p>
            <a:pPr algn="ctr"/>
            <a:r>
              <a:rPr lang="en-US" dirty="0">
                <a:solidFill>
                  <a:srgbClr val="FF0000"/>
                </a:solidFill>
                <a:highlight>
                  <a:srgbClr val="FFFF00"/>
                </a:highlight>
              </a:rPr>
              <a:t>Sci-Compiler lets the developer think only about the core algorithm — everything else, from framework to readout, is handled automatically with high-level abstraction blocks.</a:t>
            </a:r>
          </a:p>
        </p:txBody>
      </p:sp>
      <p:cxnSp>
        <p:nvCxnSpPr>
          <p:cNvPr id="7" name="Connettore 2 6">
            <a:extLst>
              <a:ext uri="{FF2B5EF4-FFF2-40B4-BE49-F238E27FC236}">
                <a16:creationId xmlns:a16="http://schemas.microsoft.com/office/drawing/2014/main" id="{1CE4A22B-D381-7ECA-4427-61603E06AA76}"/>
              </a:ext>
            </a:extLst>
          </p:cNvPr>
          <p:cNvCxnSpPr>
            <a:stCxn id="5" idx="0"/>
          </p:cNvCxnSpPr>
          <p:nvPr/>
        </p:nvCxnSpPr>
        <p:spPr>
          <a:xfrm flipH="1" flipV="1">
            <a:off x="2809875" y="3485278"/>
            <a:ext cx="514974" cy="14296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7B8BD186-707F-587B-31FA-444BDEABC2C2}"/>
              </a:ext>
            </a:extLst>
          </p:cNvPr>
          <p:cNvPicPr>
            <a:picLocks noChangeAspect="1"/>
          </p:cNvPicPr>
          <p:nvPr/>
        </p:nvPicPr>
        <p:blipFill>
          <a:blip r:embed="rId13"/>
          <a:stretch>
            <a:fillRect/>
          </a:stretch>
        </p:blipFill>
        <p:spPr>
          <a:xfrm>
            <a:off x="6535520" y="4168408"/>
            <a:ext cx="2953250" cy="12764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6444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983561" cy="584775"/>
          </a:xfrm>
          <a:prstGeom prst="rect">
            <a:avLst/>
          </a:prstGeom>
          <a:noFill/>
        </p:spPr>
        <p:txBody>
          <a:bodyPr wrap="none" rtlCol="0">
            <a:spAutoFit/>
          </a:bodyPr>
          <a:lstStyle/>
          <a:p>
            <a:r>
              <a:rPr lang="it-IT" sz="3200" dirty="0" err="1"/>
              <a:t>SciCompiler</a:t>
            </a:r>
            <a:r>
              <a:rPr lang="it-IT" sz="3200" dirty="0"/>
              <a:t>: </a:t>
            </a:r>
            <a:r>
              <a:rPr lang="it-IT" sz="3200" dirty="0" err="1"/>
              <a:t>ip</a:t>
            </a:r>
            <a:r>
              <a:rPr lang="it-IT" sz="3200" dirty="0"/>
              <a:t> integrator software</a:t>
            </a:r>
          </a:p>
        </p:txBody>
      </p:sp>
      <p:pic>
        <p:nvPicPr>
          <p:cNvPr id="38" name="Immagine 2">
            <a:extLst>
              <a:ext uri="{FF2B5EF4-FFF2-40B4-BE49-F238E27FC236}">
                <a16:creationId xmlns:a16="http://schemas.microsoft.com/office/drawing/2014/main" id="{0F3DBECF-FC38-468D-ABBE-468146C9F350}"/>
              </a:ext>
            </a:extLst>
          </p:cNvPr>
          <p:cNvPicPr>
            <a:picLocks noChangeAspect="1"/>
          </p:cNvPicPr>
          <p:nvPr/>
        </p:nvPicPr>
        <p:blipFill>
          <a:blip r:embed="rId3"/>
          <a:stretch>
            <a:fillRect/>
          </a:stretch>
        </p:blipFill>
        <p:spPr>
          <a:xfrm>
            <a:off x="134686" y="4462154"/>
            <a:ext cx="4306958" cy="1721045"/>
          </a:xfrm>
          <a:prstGeom prst="rect">
            <a:avLst/>
          </a:prstGeom>
          <a:ln w="3810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pic>
      <p:sp>
        <p:nvSpPr>
          <p:cNvPr id="3" name="TextBox 2">
            <a:extLst>
              <a:ext uri="{FF2B5EF4-FFF2-40B4-BE49-F238E27FC236}">
                <a16:creationId xmlns:a16="http://schemas.microsoft.com/office/drawing/2014/main" id="{A8074264-1A79-482E-8C61-FF913D62A618}"/>
              </a:ext>
            </a:extLst>
          </p:cNvPr>
          <p:cNvSpPr txBox="1"/>
          <p:nvPr/>
        </p:nvSpPr>
        <p:spPr>
          <a:xfrm>
            <a:off x="3088037" y="4486408"/>
            <a:ext cx="1439177" cy="369332"/>
          </a:xfrm>
          <a:prstGeom prst="rect">
            <a:avLst/>
          </a:prstGeom>
          <a:noFill/>
        </p:spPr>
        <p:txBody>
          <a:bodyPr wrap="none" rtlCol="0">
            <a:spAutoFit/>
          </a:bodyPr>
          <a:lstStyle/>
          <a:p>
            <a:r>
              <a:rPr lang="en-US" dirty="0"/>
              <a:t>USER DESIGN</a:t>
            </a:r>
          </a:p>
        </p:txBody>
      </p:sp>
      <p:pic>
        <p:nvPicPr>
          <p:cNvPr id="9" name="Picture 8">
            <a:extLst>
              <a:ext uri="{FF2B5EF4-FFF2-40B4-BE49-F238E27FC236}">
                <a16:creationId xmlns:a16="http://schemas.microsoft.com/office/drawing/2014/main" id="{0B4379CA-AFE6-450E-B211-5415BB0F8526}"/>
              </a:ext>
            </a:extLst>
          </p:cNvPr>
          <p:cNvPicPr>
            <a:picLocks noChangeAspect="1"/>
          </p:cNvPicPr>
          <p:nvPr/>
        </p:nvPicPr>
        <p:blipFill>
          <a:blip r:embed="rId4"/>
          <a:stretch>
            <a:fillRect/>
          </a:stretch>
        </p:blipFill>
        <p:spPr>
          <a:xfrm>
            <a:off x="118063" y="900875"/>
            <a:ext cx="5961314" cy="3103760"/>
          </a:xfrm>
          <a:prstGeom prst="rect">
            <a:avLst/>
          </a:prstGeom>
        </p:spPr>
      </p:pic>
      <p:pic>
        <p:nvPicPr>
          <p:cNvPr id="11" name="Picture 10">
            <a:extLst>
              <a:ext uri="{FF2B5EF4-FFF2-40B4-BE49-F238E27FC236}">
                <a16:creationId xmlns:a16="http://schemas.microsoft.com/office/drawing/2014/main" id="{12C87A5E-5886-42C9-B927-F6B08248C00D}"/>
              </a:ext>
            </a:extLst>
          </p:cNvPr>
          <p:cNvPicPr>
            <a:picLocks noChangeAspect="1"/>
          </p:cNvPicPr>
          <p:nvPr/>
        </p:nvPicPr>
        <p:blipFill rotWithShape="1">
          <a:blip r:embed="rId5">
            <a:extLst>
              <a:ext uri="{28A0092B-C50C-407E-A947-70E740481C1C}">
                <a14:useLocalDpi xmlns:a14="http://schemas.microsoft.com/office/drawing/2010/main"/>
              </a:ext>
            </a:extLst>
          </a:blip>
          <a:srcRect b="-1"/>
          <a:stretch/>
        </p:blipFill>
        <p:spPr>
          <a:xfrm>
            <a:off x="6120700" y="942414"/>
            <a:ext cx="5961314" cy="3020681"/>
          </a:xfrm>
          <a:prstGeom prst="rect">
            <a:avLst/>
          </a:prstGeom>
        </p:spPr>
      </p:pic>
      <p:pic>
        <p:nvPicPr>
          <p:cNvPr id="4098" name="Picture 2" descr="28,962 Gear Teeth Stock Photos and Images - 123RF">
            <a:extLst>
              <a:ext uri="{FF2B5EF4-FFF2-40B4-BE49-F238E27FC236}">
                <a16:creationId xmlns:a16="http://schemas.microsoft.com/office/drawing/2014/main" id="{BE6EB02C-254C-4EE3-A4EC-350A69CBA82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773914" y="4590027"/>
            <a:ext cx="2195290" cy="149497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B47663C7-7095-47C5-A364-BDA4CBE9CFD6}"/>
              </a:ext>
            </a:extLst>
          </p:cNvPr>
          <p:cNvSpPr/>
          <p:nvPr/>
        </p:nvSpPr>
        <p:spPr>
          <a:xfrm>
            <a:off x="5742459" y="4092058"/>
            <a:ext cx="484632" cy="597587"/>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C8D1D9-7936-4C1C-88BC-8AEB37475E3E}"/>
              </a:ext>
            </a:extLst>
          </p:cNvPr>
          <p:cNvSpPr/>
          <p:nvPr/>
        </p:nvSpPr>
        <p:spPr>
          <a:xfrm>
            <a:off x="54033" y="900875"/>
            <a:ext cx="12107487" cy="31642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E8C260-267A-4E4E-8F74-454DD62B251D}"/>
              </a:ext>
            </a:extLst>
          </p:cNvPr>
          <p:cNvSpPr txBox="1"/>
          <p:nvPr/>
        </p:nvSpPr>
        <p:spPr>
          <a:xfrm>
            <a:off x="9680205" y="3671523"/>
            <a:ext cx="2393732" cy="369332"/>
          </a:xfrm>
          <a:prstGeom prst="rect">
            <a:avLst/>
          </a:prstGeom>
          <a:noFill/>
        </p:spPr>
        <p:txBody>
          <a:bodyPr wrap="none" rtlCol="0">
            <a:spAutoFit/>
          </a:bodyPr>
          <a:lstStyle/>
          <a:p>
            <a:r>
              <a:rPr lang="en-US" dirty="0"/>
              <a:t>IP – Virtual Instruments</a:t>
            </a:r>
          </a:p>
        </p:txBody>
      </p:sp>
      <p:sp>
        <p:nvSpPr>
          <p:cNvPr id="15" name="TextBox 14">
            <a:extLst>
              <a:ext uri="{FF2B5EF4-FFF2-40B4-BE49-F238E27FC236}">
                <a16:creationId xmlns:a16="http://schemas.microsoft.com/office/drawing/2014/main" id="{27E8A919-273C-44BB-98E6-DE8870CC02A8}"/>
              </a:ext>
            </a:extLst>
          </p:cNvPr>
          <p:cNvSpPr txBox="1"/>
          <p:nvPr/>
        </p:nvSpPr>
        <p:spPr>
          <a:xfrm>
            <a:off x="4908665" y="6011939"/>
            <a:ext cx="1771639" cy="369332"/>
          </a:xfrm>
          <a:prstGeom prst="rect">
            <a:avLst/>
          </a:prstGeom>
          <a:noFill/>
        </p:spPr>
        <p:txBody>
          <a:bodyPr wrap="none" rtlCol="0">
            <a:spAutoFit/>
          </a:bodyPr>
          <a:lstStyle/>
          <a:p>
            <a:r>
              <a:rPr lang="en-US" dirty="0"/>
              <a:t>BUILDER ENGINE</a:t>
            </a:r>
          </a:p>
        </p:txBody>
      </p:sp>
      <p:sp>
        <p:nvSpPr>
          <p:cNvPr id="52" name="Arrow: Down 51">
            <a:extLst>
              <a:ext uri="{FF2B5EF4-FFF2-40B4-BE49-F238E27FC236}">
                <a16:creationId xmlns:a16="http://schemas.microsoft.com/office/drawing/2014/main" id="{BB30FB0D-9D79-47F2-ABBC-2C93D7AEB144}"/>
              </a:ext>
            </a:extLst>
          </p:cNvPr>
          <p:cNvSpPr/>
          <p:nvPr/>
        </p:nvSpPr>
        <p:spPr>
          <a:xfrm rot="16200000">
            <a:off x="4531598" y="4961695"/>
            <a:ext cx="484632" cy="597587"/>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HDL Binary Counter : r/FPGA">
            <a:extLst>
              <a:ext uri="{FF2B5EF4-FFF2-40B4-BE49-F238E27FC236}">
                <a16:creationId xmlns:a16="http://schemas.microsoft.com/office/drawing/2014/main" id="{B2F76609-0A65-490A-8CC4-F4CC14F44B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97584" y="4516431"/>
            <a:ext cx="2497361" cy="1630547"/>
          </a:xfrm>
          <a:prstGeom prst="rect">
            <a:avLst/>
          </a:prstGeom>
          <a:noFill/>
          <a:extLst>
            <a:ext uri="{909E8E84-426E-40DD-AFC4-6F175D3DCCD1}">
              <a14:hiddenFill xmlns:a14="http://schemas.microsoft.com/office/drawing/2010/main">
                <a:solidFill>
                  <a:srgbClr val="FFFFFF"/>
                </a:solidFill>
              </a14:hiddenFill>
            </a:ext>
          </a:extLst>
        </p:spPr>
      </p:pic>
      <p:sp>
        <p:nvSpPr>
          <p:cNvPr id="54" name="Arrow: Down 53">
            <a:extLst>
              <a:ext uri="{FF2B5EF4-FFF2-40B4-BE49-F238E27FC236}">
                <a16:creationId xmlns:a16="http://schemas.microsoft.com/office/drawing/2014/main" id="{B1543DD8-6B65-4CCE-9864-A119D7B30A74}"/>
              </a:ext>
            </a:extLst>
          </p:cNvPr>
          <p:cNvSpPr/>
          <p:nvPr/>
        </p:nvSpPr>
        <p:spPr>
          <a:xfrm rot="16200000">
            <a:off x="6908253" y="5038718"/>
            <a:ext cx="484632" cy="597587"/>
          </a:xfrm>
          <a:prstGeom prst="downArrow">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ow to Convert From Decimal to Binary : 8 Steps (with Pictures) -  Instructables">
            <a:extLst>
              <a:ext uri="{FF2B5EF4-FFF2-40B4-BE49-F238E27FC236}">
                <a16:creationId xmlns:a16="http://schemas.microsoft.com/office/drawing/2014/main" id="{90C1375D-6EB6-4B9D-809C-BCDEB6C4E0C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238088" y="4535319"/>
            <a:ext cx="1655091" cy="12051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XILINX XCKU035-1FBVA900C">
            <a:extLst>
              <a:ext uri="{FF2B5EF4-FFF2-40B4-BE49-F238E27FC236}">
                <a16:creationId xmlns:a16="http://schemas.microsoft.com/office/drawing/2014/main" id="{BB8C0F6B-0BF7-4676-9A91-DD54A4FED2D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500" b="90000" l="7113" r="93724">
                        <a14:foregroundMark x1="88285" y1="40500" x2="91213" y2="24000"/>
                        <a14:foregroundMark x1="94142" y1="24500" x2="94142" y2="24000"/>
                        <a14:foregroundMark x1="33473" y1="11500" x2="35146" y2="7500"/>
                        <a14:foregroundMark x1="7113" y1="65000" x2="8787" y2="58500"/>
                      </a14:backgroundRemoval>
                    </a14:imgEffect>
                  </a14:imgLayer>
                </a14:imgProps>
              </a:ext>
              <a:ext uri="{28A0092B-C50C-407E-A947-70E740481C1C}">
                <a14:useLocalDpi xmlns:a14="http://schemas.microsoft.com/office/drawing/2010/main"/>
              </a:ext>
            </a:extLst>
          </a:blip>
          <a:srcRect/>
          <a:stretch>
            <a:fillRect/>
          </a:stretch>
        </p:blipFill>
        <p:spPr bwMode="auto">
          <a:xfrm>
            <a:off x="10547125" y="5331705"/>
            <a:ext cx="1344358" cy="112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4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060027" cy="584775"/>
          </a:xfrm>
          <a:prstGeom prst="rect">
            <a:avLst/>
          </a:prstGeom>
          <a:noFill/>
        </p:spPr>
        <p:txBody>
          <a:bodyPr wrap="none" rtlCol="0">
            <a:spAutoFit/>
          </a:bodyPr>
          <a:lstStyle/>
          <a:p>
            <a:r>
              <a:rPr lang="it-IT" sz="3200" dirty="0" err="1"/>
              <a:t>Examples</a:t>
            </a:r>
            <a:r>
              <a:rPr lang="it-IT" sz="3200" dirty="0"/>
              <a:t> of </a:t>
            </a:r>
            <a:r>
              <a:rPr lang="it-IT" sz="3200" dirty="0" err="1"/>
              <a:t>what</a:t>
            </a:r>
            <a:r>
              <a:rPr lang="it-IT" sz="3200" dirty="0"/>
              <a:t> </a:t>
            </a:r>
            <a:r>
              <a:rPr lang="it-IT" sz="3200" dirty="0" err="1"/>
              <a:t>you</a:t>
            </a:r>
            <a:r>
              <a:rPr lang="it-IT" sz="3200" dirty="0"/>
              <a:t> can do with Sci-Compiler</a:t>
            </a:r>
          </a:p>
        </p:txBody>
      </p:sp>
      <p:pic>
        <p:nvPicPr>
          <p:cNvPr id="3" name="Picture 4">
            <a:extLst>
              <a:ext uri="{FF2B5EF4-FFF2-40B4-BE49-F238E27FC236}">
                <a16:creationId xmlns:a16="http://schemas.microsoft.com/office/drawing/2014/main" id="{D8CF1BE5-2212-BD36-4808-714A3F597DE8}"/>
              </a:ext>
            </a:extLst>
          </p:cNvPr>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a:ext>
            </a:extLst>
          </a:blip>
          <a:srcRect l="10326" t="5636" r="11714" b="12132"/>
          <a:stretch/>
        </p:blipFill>
        <p:spPr bwMode="auto">
          <a:xfrm>
            <a:off x="361168" y="1321139"/>
            <a:ext cx="2524002" cy="185114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10C009C7-2651-BBD0-4636-9D779542CDAD}"/>
              </a:ext>
            </a:extLst>
          </p:cNvPr>
          <p:cNvPicPr>
            <a:picLocks noChangeAspect="1"/>
          </p:cNvPicPr>
          <p:nvPr/>
        </p:nvPicPr>
        <p:blipFill>
          <a:blip r:embed="rId4"/>
          <a:srcRect t="8752"/>
          <a:stretch/>
        </p:blipFill>
        <p:spPr>
          <a:xfrm>
            <a:off x="9420643" y="1186789"/>
            <a:ext cx="2771357" cy="2219123"/>
          </a:xfrm>
          <a:prstGeom prst="rect">
            <a:avLst/>
          </a:prstGeom>
        </p:spPr>
      </p:pic>
      <p:pic>
        <p:nvPicPr>
          <p:cNvPr id="2052" name="Picture 4" descr="Measurement of neutron total cross sections at the VESUVIO spectrometer -  ScienceDirect">
            <a:extLst>
              <a:ext uri="{FF2B5EF4-FFF2-40B4-BE49-F238E27FC236}">
                <a16:creationId xmlns:a16="http://schemas.microsoft.com/office/drawing/2014/main" id="{5414CD48-F3B1-E707-F69B-3A2C89044DF9}"/>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6357" b="6410"/>
          <a:stretch/>
        </p:blipFill>
        <p:spPr bwMode="auto">
          <a:xfrm>
            <a:off x="6564104" y="3583069"/>
            <a:ext cx="2378555" cy="19093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gital Logic Analyzer">
            <a:extLst>
              <a:ext uri="{FF2B5EF4-FFF2-40B4-BE49-F238E27FC236}">
                <a16:creationId xmlns:a16="http://schemas.microsoft.com/office/drawing/2014/main" id="{93658CC6-433A-6436-A9D0-2558DF3A0B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4643" y="906565"/>
            <a:ext cx="2771358" cy="19920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oosing FIR or IIR ? Understand design perspective - GaussianWaves">
            <a:extLst>
              <a:ext uri="{FF2B5EF4-FFF2-40B4-BE49-F238E27FC236}">
                <a16:creationId xmlns:a16="http://schemas.microsoft.com/office/drawing/2014/main" id="{51B5F7FC-36C2-A290-F801-BAEC082A92B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47110" t="11868" r="6335" b="10195"/>
          <a:stretch/>
        </p:blipFill>
        <p:spPr bwMode="auto">
          <a:xfrm>
            <a:off x="3800010" y="4123739"/>
            <a:ext cx="2063703" cy="1827696"/>
          </a:xfrm>
          <a:prstGeom prst="rect">
            <a:avLst/>
          </a:prstGeom>
        </p:spPr>
        <p:style>
          <a:lnRef idx="2">
            <a:schemeClr val="accent2"/>
          </a:lnRef>
          <a:fillRef idx="1">
            <a:schemeClr val="lt1"/>
          </a:fillRef>
          <a:effectRef idx="0">
            <a:schemeClr val="accent2"/>
          </a:effectRef>
          <a:fontRef idx="minor">
            <a:schemeClr val="dk1"/>
          </a:fontRef>
        </p:style>
      </p:pic>
      <p:pic>
        <p:nvPicPr>
          <p:cNvPr id="13" name="Picture 8" descr="Do You Understand the Variance In Your Data?">
            <a:extLst>
              <a:ext uri="{FF2B5EF4-FFF2-40B4-BE49-F238E27FC236}">
                <a16:creationId xmlns:a16="http://schemas.microsoft.com/office/drawing/2014/main" id="{A7394512-3AF2-8F43-81B2-20D8DED9F5F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836519" y="4396142"/>
            <a:ext cx="1873477" cy="1621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ircraft-vibration-analysis-plots">
            <a:extLst>
              <a:ext uri="{FF2B5EF4-FFF2-40B4-BE49-F238E27FC236}">
                <a16:creationId xmlns:a16="http://schemas.microsoft.com/office/drawing/2014/main" id="{6151B5A0-8E1F-90E2-ADB6-A5E21046D5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684" t="16923" r="715" b="15128"/>
          <a:stretch/>
        </p:blipFill>
        <p:spPr bwMode="auto">
          <a:xfrm>
            <a:off x="6310853" y="968923"/>
            <a:ext cx="2900758" cy="16478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me Resolved SANS on superconducting vortex lattices and skyrmion lattices  in chiral magnets">
            <a:extLst>
              <a:ext uri="{FF2B5EF4-FFF2-40B4-BE49-F238E27FC236}">
                <a16:creationId xmlns:a16="http://schemas.microsoft.com/office/drawing/2014/main" id="{3C4E7949-8104-26D2-3274-A620575472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5" y="383157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TA/GAMMA DISK SOURCES">
            <a:extLst>
              <a:ext uri="{FF2B5EF4-FFF2-40B4-BE49-F238E27FC236}">
                <a16:creationId xmlns:a16="http://schemas.microsoft.com/office/drawing/2014/main" id="{B967B96B-BB44-CF6F-E327-31273008EA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9502" y="1186789"/>
            <a:ext cx="1126722" cy="101765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E09A520B-3E36-0D92-F9BC-C859A26AE587}"/>
              </a:ext>
            </a:extLst>
          </p:cNvPr>
          <p:cNvSpPr txBox="1"/>
          <p:nvPr/>
        </p:nvSpPr>
        <p:spPr>
          <a:xfrm>
            <a:off x="1332865" y="3145377"/>
            <a:ext cx="580608" cy="369332"/>
          </a:xfrm>
          <a:prstGeom prst="rect">
            <a:avLst/>
          </a:prstGeom>
          <a:noFill/>
        </p:spPr>
        <p:txBody>
          <a:bodyPr wrap="none" rtlCol="0">
            <a:spAutoFit/>
          </a:bodyPr>
          <a:lstStyle/>
          <a:p>
            <a:r>
              <a:rPr lang="en-US" dirty="0"/>
              <a:t>PHA</a:t>
            </a:r>
          </a:p>
        </p:txBody>
      </p:sp>
      <p:sp>
        <p:nvSpPr>
          <p:cNvPr id="17" name="CasellaDiTesto 16">
            <a:extLst>
              <a:ext uri="{FF2B5EF4-FFF2-40B4-BE49-F238E27FC236}">
                <a16:creationId xmlns:a16="http://schemas.microsoft.com/office/drawing/2014/main" id="{1025B832-2C45-CA30-78B0-0B13D501C635}"/>
              </a:ext>
            </a:extLst>
          </p:cNvPr>
          <p:cNvSpPr txBox="1"/>
          <p:nvPr/>
        </p:nvSpPr>
        <p:spPr>
          <a:xfrm>
            <a:off x="670048" y="5932129"/>
            <a:ext cx="2067489" cy="369332"/>
          </a:xfrm>
          <a:prstGeom prst="rect">
            <a:avLst/>
          </a:prstGeom>
          <a:noFill/>
        </p:spPr>
        <p:txBody>
          <a:bodyPr wrap="none" rtlCol="0">
            <a:spAutoFit/>
          </a:bodyPr>
          <a:lstStyle/>
          <a:p>
            <a:r>
              <a:rPr lang="en-US" dirty="0"/>
              <a:t>NEUTRON IMAGING</a:t>
            </a:r>
          </a:p>
        </p:txBody>
      </p:sp>
      <p:sp>
        <p:nvSpPr>
          <p:cNvPr id="18" name="CasellaDiTesto 17">
            <a:extLst>
              <a:ext uri="{FF2B5EF4-FFF2-40B4-BE49-F238E27FC236}">
                <a16:creationId xmlns:a16="http://schemas.microsoft.com/office/drawing/2014/main" id="{2387B865-7BB4-65DE-69E1-F738FF37C61A}"/>
              </a:ext>
            </a:extLst>
          </p:cNvPr>
          <p:cNvSpPr txBox="1"/>
          <p:nvPr/>
        </p:nvSpPr>
        <p:spPr>
          <a:xfrm>
            <a:off x="6977184" y="5492423"/>
            <a:ext cx="1745863" cy="369332"/>
          </a:xfrm>
          <a:prstGeom prst="rect">
            <a:avLst/>
          </a:prstGeom>
          <a:noFill/>
        </p:spPr>
        <p:txBody>
          <a:bodyPr wrap="none" rtlCol="0">
            <a:spAutoFit/>
          </a:bodyPr>
          <a:lstStyle/>
          <a:p>
            <a:r>
              <a:rPr lang="en-US" dirty="0"/>
              <a:t>SUB-ns TOF TDC </a:t>
            </a:r>
          </a:p>
        </p:txBody>
      </p:sp>
      <p:sp>
        <p:nvSpPr>
          <p:cNvPr id="19" name="CasellaDiTesto 18">
            <a:extLst>
              <a:ext uri="{FF2B5EF4-FFF2-40B4-BE49-F238E27FC236}">
                <a16:creationId xmlns:a16="http://schemas.microsoft.com/office/drawing/2014/main" id="{EA163A03-F18F-AA50-D85A-1A7AA1F070F9}"/>
              </a:ext>
            </a:extLst>
          </p:cNvPr>
          <p:cNvSpPr txBox="1"/>
          <p:nvPr/>
        </p:nvSpPr>
        <p:spPr>
          <a:xfrm>
            <a:off x="3631397" y="6017204"/>
            <a:ext cx="2464649" cy="369332"/>
          </a:xfrm>
          <a:prstGeom prst="rect">
            <a:avLst/>
          </a:prstGeom>
          <a:noFill/>
        </p:spPr>
        <p:txBody>
          <a:bodyPr wrap="none" rtlCol="0">
            <a:spAutoFit/>
          </a:bodyPr>
          <a:lstStyle/>
          <a:p>
            <a:r>
              <a:rPr lang="en-US" dirty="0"/>
              <a:t>REALTIME IIR-FIR FILTER </a:t>
            </a:r>
          </a:p>
        </p:txBody>
      </p:sp>
      <p:sp>
        <p:nvSpPr>
          <p:cNvPr id="20" name="CasellaDiTesto 19">
            <a:extLst>
              <a:ext uri="{FF2B5EF4-FFF2-40B4-BE49-F238E27FC236}">
                <a16:creationId xmlns:a16="http://schemas.microsoft.com/office/drawing/2014/main" id="{67CEE1E2-F2AB-A7F4-4BDA-5E0DB1E50C3D}"/>
              </a:ext>
            </a:extLst>
          </p:cNvPr>
          <p:cNvSpPr txBox="1"/>
          <p:nvPr/>
        </p:nvSpPr>
        <p:spPr>
          <a:xfrm>
            <a:off x="3324643" y="2970195"/>
            <a:ext cx="2606098" cy="369332"/>
          </a:xfrm>
          <a:prstGeom prst="rect">
            <a:avLst/>
          </a:prstGeom>
          <a:noFill/>
        </p:spPr>
        <p:txBody>
          <a:bodyPr wrap="none" rtlCol="0">
            <a:spAutoFit/>
          </a:bodyPr>
          <a:lstStyle/>
          <a:p>
            <a:r>
              <a:rPr lang="en-US" dirty="0"/>
              <a:t>COMPLEX TRIGGER LOGIC</a:t>
            </a:r>
          </a:p>
        </p:txBody>
      </p:sp>
      <p:sp>
        <p:nvSpPr>
          <p:cNvPr id="21" name="CasellaDiTesto 20">
            <a:extLst>
              <a:ext uri="{FF2B5EF4-FFF2-40B4-BE49-F238E27FC236}">
                <a16:creationId xmlns:a16="http://schemas.microsoft.com/office/drawing/2014/main" id="{9F2BDF15-89B4-5586-88D8-8513D84FCCC6}"/>
              </a:ext>
            </a:extLst>
          </p:cNvPr>
          <p:cNvSpPr txBox="1"/>
          <p:nvPr/>
        </p:nvSpPr>
        <p:spPr>
          <a:xfrm>
            <a:off x="9557804" y="6021990"/>
            <a:ext cx="2152192" cy="369332"/>
          </a:xfrm>
          <a:prstGeom prst="rect">
            <a:avLst/>
          </a:prstGeom>
          <a:noFill/>
        </p:spPr>
        <p:txBody>
          <a:bodyPr wrap="none" rtlCol="0">
            <a:spAutoFit/>
          </a:bodyPr>
          <a:lstStyle/>
          <a:p>
            <a:r>
              <a:rPr lang="en-US" dirty="0"/>
              <a:t>REALTIME STATISTICS</a:t>
            </a:r>
          </a:p>
        </p:txBody>
      </p:sp>
      <p:sp>
        <p:nvSpPr>
          <p:cNvPr id="22" name="CasellaDiTesto 21">
            <a:extLst>
              <a:ext uri="{FF2B5EF4-FFF2-40B4-BE49-F238E27FC236}">
                <a16:creationId xmlns:a16="http://schemas.microsoft.com/office/drawing/2014/main" id="{57948F31-48BF-7943-B39F-43BB93A95637}"/>
              </a:ext>
            </a:extLst>
          </p:cNvPr>
          <p:cNvSpPr txBox="1"/>
          <p:nvPr/>
        </p:nvSpPr>
        <p:spPr>
          <a:xfrm>
            <a:off x="10497380" y="3323039"/>
            <a:ext cx="551754" cy="369332"/>
          </a:xfrm>
          <a:prstGeom prst="rect">
            <a:avLst/>
          </a:prstGeom>
          <a:noFill/>
        </p:spPr>
        <p:txBody>
          <a:bodyPr wrap="none" rtlCol="0">
            <a:spAutoFit/>
          </a:bodyPr>
          <a:lstStyle/>
          <a:p>
            <a:r>
              <a:rPr lang="en-US" dirty="0"/>
              <a:t>PSD</a:t>
            </a:r>
          </a:p>
        </p:txBody>
      </p:sp>
      <p:sp>
        <p:nvSpPr>
          <p:cNvPr id="23" name="CasellaDiTesto 22">
            <a:extLst>
              <a:ext uri="{FF2B5EF4-FFF2-40B4-BE49-F238E27FC236}">
                <a16:creationId xmlns:a16="http://schemas.microsoft.com/office/drawing/2014/main" id="{35028F1B-F06E-6A3C-62E6-8E34EDC4433E}"/>
              </a:ext>
            </a:extLst>
          </p:cNvPr>
          <p:cNvSpPr txBox="1"/>
          <p:nvPr/>
        </p:nvSpPr>
        <p:spPr>
          <a:xfrm>
            <a:off x="6924640" y="2713957"/>
            <a:ext cx="1489318" cy="369332"/>
          </a:xfrm>
          <a:prstGeom prst="rect">
            <a:avLst/>
          </a:prstGeom>
          <a:noFill/>
        </p:spPr>
        <p:txBody>
          <a:bodyPr wrap="none" rtlCol="0">
            <a:spAutoFit/>
          </a:bodyPr>
          <a:lstStyle/>
          <a:p>
            <a:r>
              <a:rPr lang="en-US" dirty="0"/>
              <a:t>REALTIME FFT</a:t>
            </a:r>
          </a:p>
        </p:txBody>
      </p:sp>
    </p:spTree>
    <p:extLst>
      <p:ext uri="{BB962C8B-B14F-4D97-AF65-F5344CB8AC3E}">
        <p14:creationId xmlns:p14="http://schemas.microsoft.com/office/powerpoint/2010/main" val="55712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783186" cy="584775"/>
          </a:xfrm>
          <a:prstGeom prst="rect">
            <a:avLst/>
          </a:prstGeom>
          <a:noFill/>
        </p:spPr>
        <p:txBody>
          <a:bodyPr wrap="none" rtlCol="0">
            <a:spAutoFit/>
          </a:bodyPr>
          <a:lstStyle/>
          <a:p>
            <a:r>
              <a:rPr lang="it-IT" sz="3200" dirty="0"/>
              <a:t>Sci-Compiler </a:t>
            </a:r>
            <a:r>
              <a:rPr lang="it-IT" sz="3200" dirty="0" err="1"/>
              <a:t>generates</a:t>
            </a:r>
            <a:r>
              <a:rPr lang="it-IT" sz="3200" dirty="0"/>
              <a:t> firmware</a:t>
            </a:r>
          </a:p>
        </p:txBody>
      </p:sp>
      <p:pic>
        <p:nvPicPr>
          <p:cNvPr id="1034" name="Picture 10" descr="تمرير البطاقة إلى مكانها.">
            <a:extLst>
              <a:ext uri="{FF2B5EF4-FFF2-40B4-BE49-F238E27FC236}">
                <a16:creationId xmlns:a16="http://schemas.microsoft.com/office/drawing/2014/main" id="{8D9B3A7D-7A93-586B-750A-110C67F829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6972" y="2998848"/>
            <a:ext cx="2454643" cy="27715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hat is LabVIEW? Graphical Programming for Test &amp; Measurement - NI">
            <a:extLst>
              <a:ext uri="{FF2B5EF4-FFF2-40B4-BE49-F238E27FC236}">
                <a16:creationId xmlns:a16="http://schemas.microsoft.com/office/drawing/2014/main" id="{640BEB63-3C21-045E-4A9A-8BDF4A4682D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38715" y="1084668"/>
            <a:ext cx="2381014" cy="18035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D44E6601-1C20-82E7-7CB9-31F133D9CB4E}"/>
              </a:ext>
            </a:extLst>
          </p:cNvPr>
          <p:cNvCxnSpPr>
            <a:cxnSpLocks/>
            <a:stCxn id="1036" idx="2"/>
          </p:cNvCxnSpPr>
          <p:nvPr/>
        </p:nvCxnSpPr>
        <p:spPr>
          <a:xfrm flipH="1">
            <a:off x="2560320" y="2888244"/>
            <a:ext cx="168902" cy="162069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4504961C-55CB-6385-48A2-B3C12D587E02}"/>
              </a:ext>
            </a:extLst>
          </p:cNvPr>
          <p:cNvSpPr txBox="1"/>
          <p:nvPr/>
        </p:nvSpPr>
        <p:spPr>
          <a:xfrm>
            <a:off x="3738215" y="4229755"/>
            <a:ext cx="609911" cy="369332"/>
          </a:xfrm>
          <a:prstGeom prst="rect">
            <a:avLst/>
          </a:prstGeom>
          <a:noFill/>
        </p:spPr>
        <p:txBody>
          <a:bodyPr wrap="none" rtlCol="0">
            <a:spAutoFit/>
          </a:bodyPr>
          <a:lstStyle/>
          <a:p>
            <a:r>
              <a:rPr lang="it-IT" dirty="0"/>
              <a:t>DAQ</a:t>
            </a:r>
          </a:p>
        </p:txBody>
      </p:sp>
      <p:sp>
        <p:nvSpPr>
          <p:cNvPr id="14" name="CasellaDiTesto 13">
            <a:extLst>
              <a:ext uri="{FF2B5EF4-FFF2-40B4-BE49-F238E27FC236}">
                <a16:creationId xmlns:a16="http://schemas.microsoft.com/office/drawing/2014/main" id="{CDBA901E-2FBD-3AC6-A3CE-4FF320661358}"/>
              </a:ext>
            </a:extLst>
          </p:cNvPr>
          <p:cNvSpPr txBox="1"/>
          <p:nvPr/>
        </p:nvSpPr>
        <p:spPr>
          <a:xfrm>
            <a:off x="413297" y="5755153"/>
            <a:ext cx="4631849" cy="646331"/>
          </a:xfrm>
          <a:prstGeom prst="rect">
            <a:avLst/>
          </a:prstGeom>
          <a:noFill/>
        </p:spPr>
        <p:txBody>
          <a:bodyPr wrap="square" rtlCol="0">
            <a:spAutoFit/>
          </a:bodyPr>
          <a:lstStyle/>
          <a:p>
            <a:r>
              <a:rPr lang="it-IT" dirty="0" err="1"/>
              <a:t>Other</a:t>
            </a:r>
            <a:r>
              <a:rPr lang="it-IT" dirty="0"/>
              <a:t> VPL (like </a:t>
            </a:r>
            <a:r>
              <a:rPr lang="it-IT" dirty="0" err="1"/>
              <a:t>Labview</a:t>
            </a:r>
            <a:r>
              <a:rPr lang="it-IT" dirty="0"/>
              <a:t>) generate code for CPU</a:t>
            </a:r>
            <a:br>
              <a:rPr lang="it-IT" dirty="0"/>
            </a:br>
            <a:r>
              <a:rPr lang="it-IT" dirty="0"/>
              <a:t>running inside DAQ computer</a:t>
            </a:r>
          </a:p>
        </p:txBody>
      </p:sp>
      <p:pic>
        <p:nvPicPr>
          <p:cNvPr id="1028" name="Picture 4">
            <a:extLst>
              <a:ext uri="{FF2B5EF4-FFF2-40B4-BE49-F238E27FC236}">
                <a16:creationId xmlns:a16="http://schemas.microsoft.com/office/drawing/2014/main" id="{DE02A63D-F1D5-4412-972C-0B25C7FB5E1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88176" y="3201453"/>
            <a:ext cx="3653482" cy="243678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DAF5CA2-8404-6886-4426-C75DF6A53F01}"/>
              </a:ext>
            </a:extLst>
          </p:cNvPr>
          <p:cNvSpPr txBox="1"/>
          <p:nvPr/>
        </p:nvSpPr>
        <p:spPr>
          <a:xfrm>
            <a:off x="6543981" y="5723855"/>
            <a:ext cx="4631849" cy="646331"/>
          </a:xfrm>
          <a:prstGeom prst="rect">
            <a:avLst/>
          </a:prstGeom>
          <a:noFill/>
        </p:spPr>
        <p:txBody>
          <a:bodyPr wrap="square" rtlCol="0">
            <a:spAutoFit/>
          </a:bodyPr>
          <a:lstStyle/>
          <a:p>
            <a:r>
              <a:rPr lang="it-IT" dirty="0"/>
              <a:t>Generate FPGA firmware </a:t>
            </a:r>
            <a:r>
              <a:rPr lang="it-IT" dirty="0" err="1"/>
              <a:t>that</a:t>
            </a:r>
            <a:r>
              <a:rPr lang="it-IT" dirty="0"/>
              <a:t> «</a:t>
            </a:r>
            <a:r>
              <a:rPr lang="it-IT" dirty="0" err="1"/>
              <a:t>runs</a:t>
            </a:r>
            <a:r>
              <a:rPr lang="it-IT" dirty="0"/>
              <a:t>» </a:t>
            </a:r>
            <a:r>
              <a:rPr lang="it-IT" dirty="0" err="1"/>
              <a:t>directly</a:t>
            </a:r>
            <a:r>
              <a:rPr lang="it-IT" dirty="0"/>
              <a:t> inside the DAQ</a:t>
            </a:r>
          </a:p>
        </p:txBody>
      </p:sp>
      <p:pic>
        <p:nvPicPr>
          <p:cNvPr id="4" name="Picture 12" descr="What is LabVIEW? Graphical Programming for Test &amp; Measurement - NI">
            <a:extLst>
              <a:ext uri="{FF2B5EF4-FFF2-40B4-BE49-F238E27FC236}">
                <a16:creationId xmlns:a16="http://schemas.microsoft.com/office/drawing/2014/main" id="{AF7867D2-00F7-3757-DE79-2EF554BAC40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97669" y="1084668"/>
            <a:ext cx="2381014" cy="180357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F216B7F1-F185-2010-88E0-FC691B19BAE1}"/>
              </a:ext>
            </a:extLst>
          </p:cNvPr>
          <p:cNvPicPr>
            <a:picLocks noChangeAspect="1"/>
          </p:cNvPicPr>
          <p:nvPr/>
        </p:nvPicPr>
        <p:blipFill>
          <a:blip r:embed="rId6"/>
          <a:stretch>
            <a:fillRect/>
          </a:stretch>
        </p:blipFill>
        <p:spPr>
          <a:xfrm>
            <a:off x="5916719" y="1110297"/>
            <a:ext cx="2312881" cy="1325722"/>
          </a:xfrm>
          <a:prstGeom prst="rect">
            <a:avLst/>
          </a:prstGeom>
        </p:spPr>
      </p:pic>
      <p:pic>
        <p:nvPicPr>
          <p:cNvPr id="1030" name="Picture 6" descr="Binary Comparators">
            <a:extLst>
              <a:ext uri="{FF2B5EF4-FFF2-40B4-BE49-F238E27FC236}">
                <a16:creationId xmlns:a16="http://schemas.microsoft.com/office/drawing/2014/main" id="{B6318753-27BC-6560-392A-0845D00C6E1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97199" y="859568"/>
            <a:ext cx="1744459" cy="219145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a:extLst>
              <a:ext uri="{FF2B5EF4-FFF2-40B4-BE49-F238E27FC236}">
                <a16:creationId xmlns:a16="http://schemas.microsoft.com/office/drawing/2014/main" id="{66333273-9516-A411-B3DE-087376A595D0}"/>
              </a:ext>
            </a:extLst>
          </p:cNvPr>
          <p:cNvCxnSpPr>
            <a:cxnSpLocks/>
          </p:cNvCxnSpPr>
          <p:nvPr/>
        </p:nvCxnSpPr>
        <p:spPr>
          <a:xfrm>
            <a:off x="8229600" y="1707538"/>
            <a:ext cx="767599"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EB3104C-3F4B-D9BF-B4AA-7CC7F4E4B0BB}"/>
              </a:ext>
            </a:extLst>
          </p:cNvPr>
          <p:cNvCxnSpPr>
            <a:cxnSpLocks/>
          </p:cNvCxnSpPr>
          <p:nvPr/>
        </p:nvCxnSpPr>
        <p:spPr>
          <a:xfrm flipH="1">
            <a:off x="8793480" y="3029986"/>
            <a:ext cx="922744" cy="156910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01627A28-C52A-B76B-E8BB-998876B75BA1}"/>
              </a:ext>
            </a:extLst>
          </p:cNvPr>
          <p:cNvSpPr/>
          <p:nvPr/>
        </p:nvSpPr>
        <p:spPr>
          <a:xfrm>
            <a:off x="167954" y="3309321"/>
            <a:ext cx="2041243" cy="101042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Limited parallelism</a:t>
            </a:r>
          </a:p>
          <a:p>
            <a:pPr algn="ctr"/>
            <a:endParaRPr lang="en-US" dirty="0"/>
          </a:p>
          <a:p>
            <a:pPr algn="ctr"/>
            <a:r>
              <a:rPr lang="en-US" dirty="0"/>
              <a:t>High delay (</a:t>
            </a:r>
            <a:r>
              <a:rPr lang="en-US" dirty="0" err="1"/>
              <a:t>ms</a:t>
            </a:r>
            <a:r>
              <a:rPr lang="en-US" dirty="0"/>
              <a:t>)</a:t>
            </a:r>
          </a:p>
        </p:txBody>
      </p:sp>
      <p:sp>
        <p:nvSpPr>
          <p:cNvPr id="15" name="Rettangolo 14">
            <a:extLst>
              <a:ext uri="{FF2B5EF4-FFF2-40B4-BE49-F238E27FC236}">
                <a16:creationId xmlns:a16="http://schemas.microsoft.com/office/drawing/2014/main" id="{7A2156D3-3947-76D9-815A-ACBF2C4CC13E}"/>
              </a:ext>
            </a:extLst>
          </p:cNvPr>
          <p:cNvSpPr/>
          <p:nvPr/>
        </p:nvSpPr>
        <p:spPr>
          <a:xfrm>
            <a:off x="10113904" y="3222487"/>
            <a:ext cx="2041243" cy="1010429"/>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Full parallelism</a:t>
            </a:r>
          </a:p>
          <a:p>
            <a:pPr algn="ctr"/>
            <a:endParaRPr lang="en-US" dirty="0"/>
          </a:p>
          <a:p>
            <a:pPr algn="ctr"/>
            <a:r>
              <a:rPr lang="en-US" dirty="0"/>
              <a:t>Low delay (ns)</a:t>
            </a:r>
          </a:p>
        </p:txBody>
      </p:sp>
    </p:spTree>
    <p:extLst>
      <p:ext uri="{BB962C8B-B14F-4D97-AF65-F5344CB8AC3E}">
        <p14:creationId xmlns:p14="http://schemas.microsoft.com/office/powerpoint/2010/main" val="386362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BA6B-AEF5-A90A-0D1C-2552C10C83C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091A98D-A064-AABE-1B99-E04BAAEF0B0F}"/>
              </a:ext>
            </a:extLst>
          </p:cNvPr>
          <p:cNvSpPr txBox="1"/>
          <p:nvPr/>
        </p:nvSpPr>
        <p:spPr>
          <a:xfrm>
            <a:off x="267955" y="77076"/>
            <a:ext cx="3528915" cy="584775"/>
          </a:xfrm>
          <a:prstGeom prst="rect">
            <a:avLst/>
          </a:prstGeom>
          <a:noFill/>
        </p:spPr>
        <p:txBody>
          <a:bodyPr wrap="none" rtlCol="0">
            <a:spAutoFit/>
          </a:bodyPr>
          <a:lstStyle/>
          <a:p>
            <a:r>
              <a:rPr lang="it-IT" sz="3200" dirty="0"/>
              <a:t>High Speed </a:t>
            </a:r>
            <a:r>
              <a:rPr lang="it-IT" sz="3200" dirty="0" err="1"/>
              <a:t>Digitizer</a:t>
            </a:r>
            <a:endParaRPr lang="it-IT" sz="3200" dirty="0"/>
          </a:p>
        </p:txBody>
      </p:sp>
      <p:sp>
        <p:nvSpPr>
          <p:cNvPr id="7" name="Rectangle 21">
            <a:extLst>
              <a:ext uri="{FF2B5EF4-FFF2-40B4-BE49-F238E27FC236}">
                <a16:creationId xmlns:a16="http://schemas.microsoft.com/office/drawing/2014/main" id="{E5F16D59-9F28-362C-970C-E85F172B5FDE}"/>
              </a:ext>
            </a:extLst>
          </p:cNvPr>
          <p:cNvSpPr/>
          <p:nvPr/>
        </p:nvSpPr>
        <p:spPr>
          <a:xfrm rot="6852">
            <a:off x="1054946" y="1095067"/>
            <a:ext cx="729051"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effectLst>
                  <a:outerShdw blurRad="63500" sx="102000" sy="102000" algn="ctr" rotWithShape="0">
                    <a:prstClr val="black">
                      <a:alpha val="40000"/>
                    </a:prstClr>
                  </a:outerShdw>
                </a:effectLst>
              </a:rPr>
              <a:t>DT5571</a:t>
            </a:r>
          </a:p>
        </p:txBody>
      </p:sp>
      <p:pic>
        <p:nvPicPr>
          <p:cNvPr id="10" name="Immagine 9" descr="Immagine che contiene elettronica, cavo, rosso&#10;&#10;Descrizione generata automaticamente">
            <a:extLst>
              <a:ext uri="{FF2B5EF4-FFF2-40B4-BE49-F238E27FC236}">
                <a16:creationId xmlns:a16="http://schemas.microsoft.com/office/drawing/2014/main" id="{1EF3D3BD-A19B-936B-3B83-2AE310156ADB}"/>
              </a:ext>
            </a:extLst>
          </p:cNvPr>
          <p:cNvPicPr>
            <a:picLocks noChangeAspect="1"/>
          </p:cNvPicPr>
          <p:nvPr/>
        </p:nvPicPr>
        <p:blipFill>
          <a:blip r:embed="rId3" cstate="print">
            <a:extLst>
              <a:ext uri="{28A0092B-C50C-407E-A947-70E740481C1C}">
                <a14:useLocalDpi xmlns:a14="http://schemas.microsoft.com/office/drawing/2010/main" val="0"/>
              </a:ext>
            </a:extLst>
          </a:blip>
          <a:srcRect l="1372" t="25396" r="23765" b="34157"/>
          <a:stretch/>
        </p:blipFill>
        <p:spPr>
          <a:xfrm>
            <a:off x="806532" y="1372792"/>
            <a:ext cx="1225880" cy="676233"/>
          </a:xfrm>
          <a:prstGeom prst="rect">
            <a:avLst/>
          </a:prstGeom>
        </p:spPr>
      </p:pic>
      <p:sp>
        <p:nvSpPr>
          <p:cNvPr id="12" name="Triangolo isoscele 11">
            <a:extLst>
              <a:ext uri="{FF2B5EF4-FFF2-40B4-BE49-F238E27FC236}">
                <a16:creationId xmlns:a16="http://schemas.microsoft.com/office/drawing/2014/main" id="{047BD77D-FD84-4391-ABEE-3D6EB244364D}"/>
              </a:ext>
            </a:extLst>
          </p:cNvPr>
          <p:cNvSpPr/>
          <p:nvPr/>
        </p:nvSpPr>
        <p:spPr>
          <a:xfrm rot="16200000">
            <a:off x="2677941" y="1372791"/>
            <a:ext cx="712601" cy="676233"/>
          </a:xfrm>
          <a:prstGeom prst="triangl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ttore 2 16">
            <a:extLst>
              <a:ext uri="{FF2B5EF4-FFF2-40B4-BE49-F238E27FC236}">
                <a16:creationId xmlns:a16="http://schemas.microsoft.com/office/drawing/2014/main" id="{F39F89F1-534F-475F-BE2F-AE1A2EE8B3E7}"/>
              </a:ext>
            </a:extLst>
          </p:cNvPr>
          <p:cNvCxnSpPr>
            <a:stCxn id="12" idx="3"/>
          </p:cNvCxnSpPr>
          <p:nvPr/>
        </p:nvCxnSpPr>
        <p:spPr>
          <a:xfrm>
            <a:off x="3372358" y="1710907"/>
            <a:ext cx="4933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rapezio 17">
            <a:extLst>
              <a:ext uri="{FF2B5EF4-FFF2-40B4-BE49-F238E27FC236}">
                <a16:creationId xmlns:a16="http://schemas.microsoft.com/office/drawing/2014/main" id="{AF27E693-48D5-DD8E-5698-48DCCB518839}"/>
              </a:ext>
            </a:extLst>
          </p:cNvPr>
          <p:cNvSpPr/>
          <p:nvPr/>
        </p:nvSpPr>
        <p:spPr>
          <a:xfrm rot="5400000">
            <a:off x="3702724" y="1430003"/>
            <a:ext cx="908094" cy="582132"/>
          </a:xfrm>
          <a:prstGeom prst="trapezoid">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sellaDiTesto 18">
            <a:extLst>
              <a:ext uri="{FF2B5EF4-FFF2-40B4-BE49-F238E27FC236}">
                <a16:creationId xmlns:a16="http://schemas.microsoft.com/office/drawing/2014/main" id="{50F1964A-FDAD-242B-E675-ADA88E88B881}"/>
              </a:ext>
            </a:extLst>
          </p:cNvPr>
          <p:cNvSpPr txBox="1"/>
          <p:nvPr/>
        </p:nvSpPr>
        <p:spPr>
          <a:xfrm>
            <a:off x="3864023" y="1536403"/>
            <a:ext cx="583814" cy="369332"/>
          </a:xfrm>
          <a:prstGeom prst="rect">
            <a:avLst/>
          </a:prstGeom>
          <a:noFill/>
        </p:spPr>
        <p:txBody>
          <a:bodyPr wrap="none" rtlCol="0">
            <a:spAutoFit/>
          </a:bodyPr>
          <a:lstStyle/>
          <a:p>
            <a:r>
              <a:rPr lang="en-US" dirty="0">
                <a:solidFill>
                  <a:schemeClr val="bg1"/>
                </a:solidFill>
              </a:rPr>
              <a:t>ADC</a:t>
            </a:r>
          </a:p>
        </p:txBody>
      </p:sp>
      <p:sp>
        <p:nvSpPr>
          <p:cNvPr id="20" name="CasellaDiTesto 19">
            <a:extLst>
              <a:ext uri="{FF2B5EF4-FFF2-40B4-BE49-F238E27FC236}">
                <a16:creationId xmlns:a16="http://schemas.microsoft.com/office/drawing/2014/main" id="{3E4E5A39-44D7-CB9F-9194-45D2C9F02EAD}"/>
              </a:ext>
            </a:extLst>
          </p:cNvPr>
          <p:cNvSpPr txBox="1"/>
          <p:nvPr/>
        </p:nvSpPr>
        <p:spPr>
          <a:xfrm>
            <a:off x="2924348" y="1526241"/>
            <a:ext cx="402674" cy="369332"/>
          </a:xfrm>
          <a:prstGeom prst="rect">
            <a:avLst/>
          </a:prstGeom>
          <a:noFill/>
        </p:spPr>
        <p:txBody>
          <a:bodyPr wrap="none" rtlCol="0">
            <a:spAutoFit/>
          </a:bodyPr>
          <a:lstStyle/>
          <a:p>
            <a:r>
              <a:rPr lang="en-US" dirty="0">
                <a:solidFill>
                  <a:schemeClr val="bg1"/>
                </a:solidFill>
              </a:rPr>
              <a:t>FE</a:t>
            </a:r>
          </a:p>
        </p:txBody>
      </p:sp>
      <p:cxnSp>
        <p:nvCxnSpPr>
          <p:cNvPr id="22" name="Connettore 2 21">
            <a:extLst>
              <a:ext uri="{FF2B5EF4-FFF2-40B4-BE49-F238E27FC236}">
                <a16:creationId xmlns:a16="http://schemas.microsoft.com/office/drawing/2014/main" id="{5C2CF164-1502-921F-E9F7-58DBFB75A7EE}"/>
              </a:ext>
            </a:extLst>
          </p:cNvPr>
          <p:cNvCxnSpPr>
            <a:stCxn id="19" idx="3"/>
          </p:cNvCxnSpPr>
          <p:nvPr/>
        </p:nvCxnSpPr>
        <p:spPr>
          <a:xfrm flipV="1">
            <a:off x="4447837" y="1710907"/>
            <a:ext cx="716946" cy="10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A8CEFF01-500A-8430-AC32-E56DD1C47D11}"/>
              </a:ext>
            </a:extLst>
          </p:cNvPr>
          <p:cNvSpPr/>
          <p:nvPr/>
        </p:nvSpPr>
        <p:spPr>
          <a:xfrm>
            <a:off x="5164783" y="1393057"/>
            <a:ext cx="851338" cy="6356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TRIGGER</a:t>
            </a:r>
          </a:p>
          <a:p>
            <a:pPr algn="ctr"/>
            <a:endParaRPr lang="en-US" sz="1200" dirty="0"/>
          </a:p>
          <a:p>
            <a:pPr algn="ctr"/>
            <a:endParaRPr lang="en-US" sz="1200" dirty="0"/>
          </a:p>
        </p:txBody>
      </p:sp>
      <p:sp>
        <p:nvSpPr>
          <p:cNvPr id="24" name="Rettangolo 23">
            <a:extLst>
              <a:ext uri="{FF2B5EF4-FFF2-40B4-BE49-F238E27FC236}">
                <a16:creationId xmlns:a16="http://schemas.microsoft.com/office/drawing/2014/main" id="{93BF0938-5FF6-FBF3-02CC-285C7AF58329}"/>
              </a:ext>
            </a:extLst>
          </p:cNvPr>
          <p:cNvSpPr/>
          <p:nvPr/>
        </p:nvSpPr>
        <p:spPr>
          <a:xfrm>
            <a:off x="6389624" y="1393057"/>
            <a:ext cx="1098330" cy="635699"/>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QDC</a:t>
            </a:r>
          </a:p>
          <a:p>
            <a:pPr algn="ctr"/>
            <a:endParaRPr lang="en-US" sz="1200" dirty="0"/>
          </a:p>
          <a:p>
            <a:pPr algn="ctr"/>
            <a:endParaRPr lang="en-US" sz="1200" dirty="0"/>
          </a:p>
        </p:txBody>
      </p:sp>
      <p:cxnSp>
        <p:nvCxnSpPr>
          <p:cNvPr id="26" name="Connettore 2 25">
            <a:extLst>
              <a:ext uri="{FF2B5EF4-FFF2-40B4-BE49-F238E27FC236}">
                <a16:creationId xmlns:a16="http://schemas.microsoft.com/office/drawing/2014/main" id="{E3682518-5FDA-782D-DA15-83A8B84A3BAD}"/>
              </a:ext>
            </a:extLst>
          </p:cNvPr>
          <p:cNvCxnSpPr>
            <a:stCxn id="23" idx="3"/>
            <a:endCxn id="24" idx="1"/>
          </p:cNvCxnSpPr>
          <p:nvPr/>
        </p:nvCxnSpPr>
        <p:spPr>
          <a:xfrm>
            <a:off x="6016121" y="1710907"/>
            <a:ext cx="373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68E55C80-29A7-83EA-8517-253F21729ABF}"/>
              </a:ext>
            </a:extLst>
          </p:cNvPr>
          <p:cNvSpPr/>
          <p:nvPr/>
        </p:nvSpPr>
        <p:spPr>
          <a:xfrm>
            <a:off x="7861457" y="1393057"/>
            <a:ext cx="1098330" cy="63569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SPECTRUM</a:t>
            </a:r>
          </a:p>
          <a:p>
            <a:pPr algn="ctr"/>
            <a:endParaRPr lang="en-US" sz="1200" dirty="0"/>
          </a:p>
          <a:p>
            <a:pPr algn="ctr"/>
            <a:endParaRPr lang="en-US" sz="1200" dirty="0"/>
          </a:p>
        </p:txBody>
      </p:sp>
      <p:cxnSp>
        <p:nvCxnSpPr>
          <p:cNvPr id="29" name="Connettore 2 28">
            <a:extLst>
              <a:ext uri="{FF2B5EF4-FFF2-40B4-BE49-F238E27FC236}">
                <a16:creationId xmlns:a16="http://schemas.microsoft.com/office/drawing/2014/main" id="{BD1DC4D8-BA51-B40E-5BF6-5C3A73F28B4D}"/>
              </a:ext>
            </a:extLst>
          </p:cNvPr>
          <p:cNvCxnSpPr/>
          <p:nvPr/>
        </p:nvCxnSpPr>
        <p:spPr>
          <a:xfrm>
            <a:off x="7487954" y="1707931"/>
            <a:ext cx="373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Parentesi graffa chiusa 29">
            <a:extLst>
              <a:ext uri="{FF2B5EF4-FFF2-40B4-BE49-F238E27FC236}">
                <a16:creationId xmlns:a16="http://schemas.microsoft.com/office/drawing/2014/main" id="{C8187CBF-8E67-033E-FAE6-65BDD1ECCF1D}"/>
              </a:ext>
            </a:extLst>
          </p:cNvPr>
          <p:cNvSpPr/>
          <p:nvPr/>
        </p:nvSpPr>
        <p:spPr>
          <a:xfrm rot="16200000">
            <a:off x="6923058" y="-727491"/>
            <a:ext cx="278458" cy="379500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CasellaDiTesto 30">
            <a:extLst>
              <a:ext uri="{FF2B5EF4-FFF2-40B4-BE49-F238E27FC236}">
                <a16:creationId xmlns:a16="http://schemas.microsoft.com/office/drawing/2014/main" id="{2C3F029D-B241-530D-61C2-F695A7F77E80}"/>
              </a:ext>
            </a:extLst>
          </p:cNvPr>
          <p:cNvSpPr txBox="1"/>
          <p:nvPr/>
        </p:nvSpPr>
        <p:spPr>
          <a:xfrm>
            <a:off x="6325126" y="795234"/>
            <a:ext cx="1596912" cy="276999"/>
          </a:xfrm>
          <a:prstGeom prst="rect">
            <a:avLst/>
          </a:prstGeom>
          <a:noFill/>
        </p:spPr>
        <p:txBody>
          <a:bodyPr wrap="none" rtlCol="0">
            <a:spAutoFit/>
          </a:bodyPr>
          <a:lstStyle/>
          <a:p>
            <a:r>
              <a:rPr lang="en-US" sz="1200" dirty="0"/>
              <a:t>Sci-Compiler Firmware</a:t>
            </a:r>
          </a:p>
        </p:txBody>
      </p:sp>
      <p:pic>
        <p:nvPicPr>
          <p:cNvPr id="2050" name="Picture 2" descr="Generazione immagine completata">
            <a:extLst>
              <a:ext uri="{FF2B5EF4-FFF2-40B4-BE49-F238E27FC236}">
                <a16:creationId xmlns:a16="http://schemas.microsoft.com/office/drawing/2014/main" id="{A2997120-DD0F-AB3D-E6A7-E24E2766D8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55" t="8737" r="18429" b="29011"/>
          <a:stretch>
            <a:fillRect/>
          </a:stretch>
        </p:blipFill>
        <p:spPr bwMode="auto">
          <a:xfrm>
            <a:off x="5450874" y="1707931"/>
            <a:ext cx="279156" cy="2710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zione immagine completata">
            <a:extLst>
              <a:ext uri="{FF2B5EF4-FFF2-40B4-BE49-F238E27FC236}">
                <a16:creationId xmlns:a16="http://schemas.microsoft.com/office/drawing/2014/main" id="{2BF2A718-4606-F520-A305-15F90484EE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40" t="11596" r="19073" b="34712"/>
          <a:stretch>
            <a:fillRect/>
          </a:stretch>
        </p:blipFill>
        <p:spPr bwMode="auto">
          <a:xfrm>
            <a:off x="6750260" y="1639614"/>
            <a:ext cx="440314" cy="376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nerazione immagine completata">
            <a:extLst>
              <a:ext uri="{FF2B5EF4-FFF2-40B4-BE49-F238E27FC236}">
                <a16:creationId xmlns:a16="http://schemas.microsoft.com/office/drawing/2014/main" id="{4C7D776C-2C2D-5DEE-5CFF-EDB38C78961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63" t="17287" r="19900" b="32414"/>
          <a:stretch>
            <a:fillRect/>
          </a:stretch>
        </p:blipFill>
        <p:spPr bwMode="auto">
          <a:xfrm>
            <a:off x="8111118" y="1617655"/>
            <a:ext cx="476426" cy="398488"/>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descr="Immagine che contiene linea, Diagramma, diagramma&#10;&#10;Il contenuto generato dall'IA potrebbe non essere corretto.">
            <a:extLst>
              <a:ext uri="{FF2B5EF4-FFF2-40B4-BE49-F238E27FC236}">
                <a16:creationId xmlns:a16="http://schemas.microsoft.com/office/drawing/2014/main" id="{E935527F-CF8B-5467-245F-CC9B688EA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12" y="2503072"/>
            <a:ext cx="4914544" cy="1602269"/>
          </a:xfrm>
          <a:prstGeom prst="rect">
            <a:avLst/>
          </a:prstGeom>
        </p:spPr>
      </p:pic>
      <p:pic>
        <p:nvPicPr>
          <p:cNvPr id="39" name="Immagine 38" descr="Immagine che contiene linea, testo, Diagramma, diagramma&#10;&#10;Il contenuto generato dall'IA potrebbe non essere corretto.">
            <a:extLst>
              <a:ext uri="{FF2B5EF4-FFF2-40B4-BE49-F238E27FC236}">
                <a16:creationId xmlns:a16="http://schemas.microsoft.com/office/drawing/2014/main" id="{AAF73E34-36A7-10F3-EE5F-3E480EBD54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7539" y="2427446"/>
            <a:ext cx="5811125" cy="1894577"/>
          </a:xfrm>
          <a:prstGeom prst="rect">
            <a:avLst/>
          </a:prstGeom>
        </p:spPr>
      </p:pic>
      <p:pic>
        <p:nvPicPr>
          <p:cNvPr id="41" name="Immagine 40" descr="Immagine che contiene linea, testo, diagramma, Diagramma&#10;&#10;Il contenuto generato dall'IA potrebbe non essere corretto.">
            <a:extLst>
              <a:ext uri="{FF2B5EF4-FFF2-40B4-BE49-F238E27FC236}">
                <a16:creationId xmlns:a16="http://schemas.microsoft.com/office/drawing/2014/main" id="{B3C89C16-77C2-D97E-B85A-0C02542FCF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1977" y="4441595"/>
            <a:ext cx="5906687" cy="1894580"/>
          </a:xfrm>
          <a:prstGeom prst="rect">
            <a:avLst/>
          </a:prstGeom>
        </p:spPr>
      </p:pic>
      <p:sp>
        <p:nvSpPr>
          <p:cNvPr id="42" name="Freccia a destra 41">
            <a:extLst>
              <a:ext uri="{FF2B5EF4-FFF2-40B4-BE49-F238E27FC236}">
                <a16:creationId xmlns:a16="http://schemas.microsoft.com/office/drawing/2014/main" id="{47AAFEAD-4E6F-DF61-2322-6E74462E16F8}"/>
              </a:ext>
            </a:extLst>
          </p:cNvPr>
          <p:cNvSpPr/>
          <p:nvPr/>
        </p:nvSpPr>
        <p:spPr>
          <a:xfrm>
            <a:off x="4382815" y="2964305"/>
            <a:ext cx="1388566"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200 </a:t>
            </a:r>
            <a:r>
              <a:rPr lang="en-US" dirty="0" err="1"/>
              <a:t>Msps</a:t>
            </a:r>
            <a:endParaRPr lang="en-US" dirty="0"/>
          </a:p>
        </p:txBody>
      </p:sp>
      <p:sp>
        <p:nvSpPr>
          <p:cNvPr id="43" name="Rettangolo con angoli arrotondati 42">
            <a:extLst>
              <a:ext uri="{FF2B5EF4-FFF2-40B4-BE49-F238E27FC236}">
                <a16:creationId xmlns:a16="http://schemas.microsoft.com/office/drawing/2014/main" id="{4D314828-E643-3431-EEA1-A2AD46E3C6F3}"/>
              </a:ext>
            </a:extLst>
          </p:cNvPr>
          <p:cNvSpPr/>
          <p:nvPr/>
        </p:nvSpPr>
        <p:spPr>
          <a:xfrm>
            <a:off x="8280050" y="4521550"/>
            <a:ext cx="353148" cy="19916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36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0D69-2CC0-5147-A662-2084777631C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97CDD96-8C53-BA93-5333-0E6665F65BFE}"/>
              </a:ext>
            </a:extLst>
          </p:cNvPr>
          <p:cNvSpPr txBox="1"/>
          <p:nvPr/>
        </p:nvSpPr>
        <p:spPr>
          <a:xfrm>
            <a:off x="267955" y="77076"/>
            <a:ext cx="3528915" cy="584775"/>
          </a:xfrm>
          <a:prstGeom prst="rect">
            <a:avLst/>
          </a:prstGeom>
          <a:noFill/>
        </p:spPr>
        <p:txBody>
          <a:bodyPr wrap="none" rtlCol="0">
            <a:spAutoFit/>
          </a:bodyPr>
          <a:lstStyle/>
          <a:p>
            <a:r>
              <a:rPr lang="it-IT" sz="3200" dirty="0"/>
              <a:t>High Speed </a:t>
            </a:r>
            <a:r>
              <a:rPr lang="it-IT" sz="3200" dirty="0" err="1"/>
              <a:t>Digitizer</a:t>
            </a:r>
            <a:endParaRPr lang="it-IT" sz="3200" dirty="0"/>
          </a:p>
        </p:txBody>
      </p:sp>
      <p:sp>
        <p:nvSpPr>
          <p:cNvPr id="3" name="Trapezio 2">
            <a:extLst>
              <a:ext uri="{FF2B5EF4-FFF2-40B4-BE49-F238E27FC236}">
                <a16:creationId xmlns:a16="http://schemas.microsoft.com/office/drawing/2014/main" id="{70273080-FC75-2478-AF33-C8A778C1F0F4}"/>
              </a:ext>
            </a:extLst>
          </p:cNvPr>
          <p:cNvSpPr/>
          <p:nvPr/>
        </p:nvSpPr>
        <p:spPr>
          <a:xfrm rot="5400000">
            <a:off x="104771" y="1864468"/>
            <a:ext cx="1129336" cy="582132"/>
          </a:xfrm>
          <a:prstGeom prst="trapezoid">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ccia a destra 3">
            <a:extLst>
              <a:ext uri="{FF2B5EF4-FFF2-40B4-BE49-F238E27FC236}">
                <a16:creationId xmlns:a16="http://schemas.microsoft.com/office/drawing/2014/main" id="{4142EA3E-8613-54C7-77B4-C2ADDDA8D7D5}"/>
              </a:ext>
            </a:extLst>
          </p:cNvPr>
          <p:cNvSpPr/>
          <p:nvPr/>
        </p:nvSpPr>
        <p:spPr>
          <a:xfrm>
            <a:off x="960505" y="1917353"/>
            <a:ext cx="1415015"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14 bit</a:t>
            </a:r>
          </a:p>
        </p:txBody>
      </p:sp>
      <p:sp>
        <p:nvSpPr>
          <p:cNvPr id="5" name="CasellaDiTesto 4">
            <a:extLst>
              <a:ext uri="{FF2B5EF4-FFF2-40B4-BE49-F238E27FC236}">
                <a16:creationId xmlns:a16="http://schemas.microsoft.com/office/drawing/2014/main" id="{7F46FCEB-5D43-06E2-2E94-752ADE1DF04E}"/>
              </a:ext>
            </a:extLst>
          </p:cNvPr>
          <p:cNvSpPr txBox="1"/>
          <p:nvPr/>
        </p:nvSpPr>
        <p:spPr>
          <a:xfrm>
            <a:off x="267955" y="2677357"/>
            <a:ext cx="2107565" cy="369332"/>
          </a:xfrm>
          <a:prstGeom prst="rect">
            <a:avLst/>
          </a:prstGeom>
          <a:noFill/>
        </p:spPr>
        <p:txBody>
          <a:bodyPr wrap="square" rtlCol="0">
            <a:spAutoFit/>
          </a:bodyPr>
          <a:lstStyle/>
          <a:p>
            <a:r>
              <a:rPr lang="en-US" dirty="0"/>
              <a:t>1 sample/clock cycle</a:t>
            </a:r>
          </a:p>
        </p:txBody>
      </p:sp>
      <p:sp>
        <p:nvSpPr>
          <p:cNvPr id="6" name="CasellaDiTesto 5">
            <a:extLst>
              <a:ext uri="{FF2B5EF4-FFF2-40B4-BE49-F238E27FC236}">
                <a16:creationId xmlns:a16="http://schemas.microsoft.com/office/drawing/2014/main" id="{2A2F37D9-E957-B2B6-02D2-F133C9382FB6}"/>
              </a:ext>
            </a:extLst>
          </p:cNvPr>
          <p:cNvSpPr txBox="1"/>
          <p:nvPr/>
        </p:nvSpPr>
        <p:spPr>
          <a:xfrm>
            <a:off x="338003" y="1964231"/>
            <a:ext cx="583814" cy="369332"/>
          </a:xfrm>
          <a:prstGeom prst="rect">
            <a:avLst/>
          </a:prstGeom>
          <a:noFill/>
        </p:spPr>
        <p:txBody>
          <a:bodyPr wrap="square" rtlCol="0">
            <a:spAutoFit/>
          </a:bodyPr>
          <a:lstStyle/>
          <a:p>
            <a:r>
              <a:rPr lang="en-US" dirty="0">
                <a:solidFill>
                  <a:schemeClr val="bg1"/>
                </a:solidFill>
              </a:rPr>
              <a:t>ADC</a:t>
            </a:r>
          </a:p>
        </p:txBody>
      </p:sp>
      <p:sp>
        <p:nvSpPr>
          <p:cNvPr id="8" name="Triangolo isoscele 7">
            <a:extLst>
              <a:ext uri="{FF2B5EF4-FFF2-40B4-BE49-F238E27FC236}">
                <a16:creationId xmlns:a16="http://schemas.microsoft.com/office/drawing/2014/main" id="{5EF55A3F-B1A7-F5E0-56F0-5542A14F1D97}"/>
              </a:ext>
            </a:extLst>
          </p:cNvPr>
          <p:cNvSpPr/>
          <p:nvPr/>
        </p:nvSpPr>
        <p:spPr>
          <a:xfrm rot="5400000">
            <a:off x="2678981" y="1409722"/>
            <a:ext cx="1668257" cy="1431469"/>
          </a:xfrm>
          <a:prstGeom prst="triangle">
            <a:avLst/>
          </a:prstGeom>
          <a:solidFill>
            <a:schemeClr val="accent4"/>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Rettangolo 8">
            <a:extLst>
              <a:ext uri="{FF2B5EF4-FFF2-40B4-BE49-F238E27FC236}">
                <a16:creationId xmlns:a16="http://schemas.microsoft.com/office/drawing/2014/main" id="{0D4D375E-D6C9-9433-19BF-44189C589981}"/>
              </a:ext>
            </a:extLst>
          </p:cNvPr>
          <p:cNvSpPr/>
          <p:nvPr/>
        </p:nvSpPr>
        <p:spPr>
          <a:xfrm>
            <a:off x="4578305" y="1800821"/>
            <a:ext cx="1059443" cy="649273"/>
          </a:xfrm>
          <a:prstGeom prst="rect">
            <a:avLst/>
          </a:prstGeom>
          <a:solidFill>
            <a:schemeClr val="accent4"/>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EDGE</a:t>
            </a:r>
          </a:p>
          <a:p>
            <a:pPr algn="ctr"/>
            <a:r>
              <a:rPr lang="en-US" sz="1200" dirty="0"/>
              <a:t>DETECTOR</a:t>
            </a:r>
          </a:p>
        </p:txBody>
      </p:sp>
      <p:sp>
        <p:nvSpPr>
          <p:cNvPr id="11" name="CasellaDiTesto 10">
            <a:extLst>
              <a:ext uri="{FF2B5EF4-FFF2-40B4-BE49-F238E27FC236}">
                <a16:creationId xmlns:a16="http://schemas.microsoft.com/office/drawing/2014/main" id="{5FC4A8E6-70C5-7BAC-9D45-B055527D557D}"/>
              </a:ext>
            </a:extLst>
          </p:cNvPr>
          <p:cNvSpPr txBox="1"/>
          <p:nvPr/>
        </p:nvSpPr>
        <p:spPr>
          <a:xfrm>
            <a:off x="2842830" y="1964231"/>
            <a:ext cx="1431468" cy="307777"/>
          </a:xfrm>
          <a:prstGeom prst="rect">
            <a:avLst/>
          </a:prstGeom>
          <a:noFill/>
        </p:spPr>
        <p:txBody>
          <a:bodyPr wrap="square" rtlCol="0">
            <a:spAutoFit/>
          </a:bodyPr>
          <a:lstStyle/>
          <a:p>
            <a:r>
              <a:rPr lang="en-US" sz="1400" dirty="0">
                <a:solidFill>
                  <a:schemeClr val="bg1"/>
                </a:solidFill>
              </a:rPr>
              <a:t>COMPARATOR</a:t>
            </a:r>
          </a:p>
        </p:txBody>
      </p:sp>
      <p:cxnSp>
        <p:nvCxnSpPr>
          <p:cNvPr id="14" name="Connettore 2 13">
            <a:extLst>
              <a:ext uri="{FF2B5EF4-FFF2-40B4-BE49-F238E27FC236}">
                <a16:creationId xmlns:a16="http://schemas.microsoft.com/office/drawing/2014/main" id="{6E2FAD66-FDA5-28BF-FB21-E88402A27E77}"/>
              </a:ext>
            </a:extLst>
          </p:cNvPr>
          <p:cNvCxnSpPr>
            <a:cxnSpLocks/>
            <a:stCxn id="4" idx="3"/>
            <a:endCxn id="8" idx="3"/>
          </p:cNvCxnSpPr>
          <p:nvPr/>
        </p:nvCxnSpPr>
        <p:spPr>
          <a:xfrm flipV="1">
            <a:off x="2375520" y="2125457"/>
            <a:ext cx="42185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EA46C714-E92E-0016-E189-4272337AB83F}"/>
              </a:ext>
            </a:extLst>
          </p:cNvPr>
          <p:cNvCxnSpPr>
            <a:cxnSpLocks/>
            <a:stCxn id="8" idx="0"/>
            <a:endCxn id="9" idx="1"/>
          </p:cNvCxnSpPr>
          <p:nvPr/>
        </p:nvCxnSpPr>
        <p:spPr>
          <a:xfrm>
            <a:off x="4228844" y="2125457"/>
            <a:ext cx="3494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C69D7629-9D8D-27E8-074A-D72A2AD40225}"/>
              </a:ext>
            </a:extLst>
          </p:cNvPr>
          <p:cNvCxnSpPr>
            <a:stCxn id="9" idx="3"/>
          </p:cNvCxnSpPr>
          <p:nvPr/>
        </p:nvCxnSpPr>
        <p:spPr>
          <a:xfrm flipV="1">
            <a:off x="5637748" y="2118119"/>
            <a:ext cx="800889" cy="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O 39">
            <a:extLst>
              <a:ext uri="{FF2B5EF4-FFF2-40B4-BE49-F238E27FC236}">
                <a16:creationId xmlns:a16="http://schemas.microsoft.com/office/drawing/2014/main" id="{5C1BC8EE-A474-E05A-F6F8-ECCAD8A7DBA7}"/>
              </a:ext>
            </a:extLst>
          </p:cNvPr>
          <p:cNvSpPr/>
          <p:nvPr/>
        </p:nvSpPr>
        <p:spPr>
          <a:xfrm>
            <a:off x="4061197" y="3867415"/>
            <a:ext cx="611702" cy="573862"/>
          </a:xfrm>
          <a:prstGeom prst="flowChartOr">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40">
            <a:extLst>
              <a:ext uri="{FF2B5EF4-FFF2-40B4-BE49-F238E27FC236}">
                <a16:creationId xmlns:a16="http://schemas.microsoft.com/office/drawing/2014/main" id="{6D03EA9C-3C4A-BAC7-4763-BFD260130CC6}"/>
              </a:ext>
            </a:extLst>
          </p:cNvPr>
          <p:cNvSpPr/>
          <p:nvPr/>
        </p:nvSpPr>
        <p:spPr>
          <a:xfrm>
            <a:off x="4762236" y="2959585"/>
            <a:ext cx="1059443" cy="649273"/>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ACC</a:t>
            </a:r>
          </a:p>
          <a:p>
            <a:pPr algn="ctr"/>
            <a:r>
              <a:rPr lang="en-US" sz="1200" dirty="0"/>
              <a:t>REGISTER</a:t>
            </a:r>
          </a:p>
        </p:txBody>
      </p:sp>
      <p:cxnSp>
        <p:nvCxnSpPr>
          <p:cNvPr id="45" name="Connettore a gomito 44">
            <a:extLst>
              <a:ext uri="{FF2B5EF4-FFF2-40B4-BE49-F238E27FC236}">
                <a16:creationId xmlns:a16="http://schemas.microsoft.com/office/drawing/2014/main" id="{39FC789B-4D0A-78FA-3052-97A4C423FB4F}"/>
              </a:ext>
            </a:extLst>
          </p:cNvPr>
          <p:cNvCxnSpPr>
            <a:endCxn id="41" idx="0"/>
          </p:cNvCxnSpPr>
          <p:nvPr/>
        </p:nvCxnSpPr>
        <p:spPr>
          <a:xfrm rot="5400000">
            <a:off x="5177067" y="2240348"/>
            <a:ext cx="834129" cy="604345"/>
          </a:xfrm>
          <a:prstGeom prst="bentConnector3">
            <a:avLst>
              <a:gd name="adj1" fmla="val 6965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ttore a gomito 47">
            <a:extLst>
              <a:ext uri="{FF2B5EF4-FFF2-40B4-BE49-F238E27FC236}">
                <a16:creationId xmlns:a16="http://schemas.microsoft.com/office/drawing/2014/main" id="{97E63BB6-6AE1-25D4-4011-4DECE2477B8F}"/>
              </a:ext>
            </a:extLst>
          </p:cNvPr>
          <p:cNvCxnSpPr>
            <a:endCxn id="40" idx="2"/>
          </p:cNvCxnSpPr>
          <p:nvPr/>
        </p:nvCxnSpPr>
        <p:spPr>
          <a:xfrm rot="16200000" flipH="1">
            <a:off x="2277395" y="2370544"/>
            <a:ext cx="2028890" cy="153871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Connettore a gomito 49">
            <a:extLst>
              <a:ext uri="{FF2B5EF4-FFF2-40B4-BE49-F238E27FC236}">
                <a16:creationId xmlns:a16="http://schemas.microsoft.com/office/drawing/2014/main" id="{2495A877-17D1-1DF3-ED82-8BBCE9F8789E}"/>
              </a:ext>
            </a:extLst>
          </p:cNvPr>
          <p:cNvCxnSpPr>
            <a:stCxn id="41" idx="1"/>
            <a:endCxn id="40" idx="0"/>
          </p:cNvCxnSpPr>
          <p:nvPr/>
        </p:nvCxnSpPr>
        <p:spPr>
          <a:xfrm rot="10800000" flipV="1">
            <a:off x="4367048" y="3284221"/>
            <a:ext cx="395188" cy="58319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Connettore a gomito 51">
            <a:extLst>
              <a:ext uri="{FF2B5EF4-FFF2-40B4-BE49-F238E27FC236}">
                <a16:creationId xmlns:a16="http://schemas.microsoft.com/office/drawing/2014/main" id="{1D572C94-1206-141B-9B4A-F8056D441551}"/>
              </a:ext>
            </a:extLst>
          </p:cNvPr>
          <p:cNvCxnSpPr>
            <a:stCxn id="40" idx="6"/>
            <a:endCxn id="41" idx="3"/>
          </p:cNvCxnSpPr>
          <p:nvPr/>
        </p:nvCxnSpPr>
        <p:spPr>
          <a:xfrm flipV="1">
            <a:off x="4672899" y="3284222"/>
            <a:ext cx="1148780" cy="870124"/>
          </a:xfrm>
          <a:prstGeom prst="bentConnector3">
            <a:avLst>
              <a:gd name="adj1" fmla="val 119899"/>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Rettangolo 52">
            <a:extLst>
              <a:ext uri="{FF2B5EF4-FFF2-40B4-BE49-F238E27FC236}">
                <a16:creationId xmlns:a16="http://schemas.microsoft.com/office/drawing/2014/main" id="{B2F86792-3F49-F02D-9984-B97D78993B0C}"/>
              </a:ext>
            </a:extLst>
          </p:cNvPr>
          <p:cNvSpPr/>
          <p:nvPr/>
        </p:nvSpPr>
        <p:spPr>
          <a:xfrm>
            <a:off x="6438637" y="1800821"/>
            <a:ext cx="952238" cy="649273"/>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DELAY</a:t>
            </a:r>
          </a:p>
          <a:p>
            <a:pPr algn="ctr"/>
            <a:r>
              <a:rPr lang="en-US" sz="1200" dirty="0"/>
              <a:t>(INT TIME)</a:t>
            </a:r>
            <a:endParaRPr lang="en-US" dirty="0"/>
          </a:p>
        </p:txBody>
      </p:sp>
      <p:sp>
        <p:nvSpPr>
          <p:cNvPr id="54" name="Rettangolo 53">
            <a:extLst>
              <a:ext uri="{FF2B5EF4-FFF2-40B4-BE49-F238E27FC236}">
                <a16:creationId xmlns:a16="http://schemas.microsoft.com/office/drawing/2014/main" id="{4EA8FAFF-65DA-0534-AD0B-0132732CEB40}"/>
              </a:ext>
            </a:extLst>
          </p:cNvPr>
          <p:cNvSpPr/>
          <p:nvPr/>
        </p:nvSpPr>
        <p:spPr>
          <a:xfrm>
            <a:off x="7699879" y="3829709"/>
            <a:ext cx="781970" cy="649273"/>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LATCH</a:t>
            </a:r>
            <a:endParaRPr lang="en-US" dirty="0"/>
          </a:p>
        </p:txBody>
      </p:sp>
      <p:cxnSp>
        <p:nvCxnSpPr>
          <p:cNvPr id="56" name="Connettore a gomito 55">
            <a:extLst>
              <a:ext uri="{FF2B5EF4-FFF2-40B4-BE49-F238E27FC236}">
                <a16:creationId xmlns:a16="http://schemas.microsoft.com/office/drawing/2014/main" id="{621E2D27-5D8B-0CEE-0B7C-1DAF202F3A1B}"/>
              </a:ext>
            </a:extLst>
          </p:cNvPr>
          <p:cNvCxnSpPr>
            <a:stCxn id="53" idx="3"/>
            <a:endCxn id="54" idx="0"/>
          </p:cNvCxnSpPr>
          <p:nvPr/>
        </p:nvCxnSpPr>
        <p:spPr>
          <a:xfrm>
            <a:off x="7390875" y="2125458"/>
            <a:ext cx="699989" cy="17042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5F97BE0B-4B20-BBE5-869D-EED1064CD625}"/>
              </a:ext>
            </a:extLst>
          </p:cNvPr>
          <p:cNvCxnSpPr>
            <a:stCxn id="40" idx="6"/>
            <a:endCxn id="54" idx="1"/>
          </p:cNvCxnSpPr>
          <p:nvPr/>
        </p:nvCxnSpPr>
        <p:spPr>
          <a:xfrm>
            <a:off x="4672899" y="4154346"/>
            <a:ext cx="30269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3" name="Rettangolo 62">
            <a:extLst>
              <a:ext uri="{FF2B5EF4-FFF2-40B4-BE49-F238E27FC236}">
                <a16:creationId xmlns:a16="http://schemas.microsoft.com/office/drawing/2014/main" id="{449DC2A7-D0A4-7CCA-A0BE-A3F2CF22C9CB}"/>
              </a:ext>
            </a:extLst>
          </p:cNvPr>
          <p:cNvSpPr/>
          <p:nvPr/>
        </p:nvSpPr>
        <p:spPr>
          <a:xfrm>
            <a:off x="9204679" y="3829709"/>
            <a:ext cx="1098330" cy="63569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SPECTRUM</a:t>
            </a:r>
          </a:p>
          <a:p>
            <a:pPr algn="ctr"/>
            <a:endParaRPr lang="en-US" sz="1200" dirty="0"/>
          </a:p>
          <a:p>
            <a:pPr algn="ctr"/>
            <a:endParaRPr lang="en-US" sz="1200" dirty="0"/>
          </a:p>
        </p:txBody>
      </p:sp>
      <p:pic>
        <p:nvPicPr>
          <p:cNvPr id="2048" name="Picture 6" descr="Generazione immagine completata">
            <a:extLst>
              <a:ext uri="{FF2B5EF4-FFF2-40B4-BE49-F238E27FC236}">
                <a16:creationId xmlns:a16="http://schemas.microsoft.com/office/drawing/2014/main" id="{23FFE37F-987C-7291-F825-E3CADCDE27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63" t="17287" r="19900" b="32414"/>
          <a:stretch>
            <a:fillRect/>
          </a:stretch>
        </p:blipFill>
        <p:spPr bwMode="auto">
          <a:xfrm>
            <a:off x="9454340" y="4054307"/>
            <a:ext cx="476426" cy="398488"/>
          </a:xfrm>
          <a:prstGeom prst="rect">
            <a:avLst/>
          </a:prstGeom>
          <a:noFill/>
          <a:extLst>
            <a:ext uri="{909E8E84-426E-40DD-AFC4-6F175D3DCCD1}">
              <a14:hiddenFill xmlns:a14="http://schemas.microsoft.com/office/drawing/2010/main">
                <a:solidFill>
                  <a:srgbClr val="FFFFFF"/>
                </a:solidFill>
              </a14:hiddenFill>
            </a:ext>
          </a:extLst>
        </p:spPr>
      </p:pic>
      <p:cxnSp>
        <p:nvCxnSpPr>
          <p:cNvPr id="2051" name="Connettore 2 2050">
            <a:extLst>
              <a:ext uri="{FF2B5EF4-FFF2-40B4-BE49-F238E27FC236}">
                <a16:creationId xmlns:a16="http://schemas.microsoft.com/office/drawing/2014/main" id="{EBCFF707-08F9-128A-8048-D2757EFB0CAC}"/>
              </a:ext>
            </a:extLst>
          </p:cNvPr>
          <p:cNvCxnSpPr>
            <a:stCxn id="54" idx="3"/>
            <a:endCxn id="63" idx="1"/>
          </p:cNvCxnSpPr>
          <p:nvPr/>
        </p:nvCxnSpPr>
        <p:spPr>
          <a:xfrm flipV="1">
            <a:off x="8481849" y="4147559"/>
            <a:ext cx="722830" cy="67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53" name="CasellaDiTesto 2052">
            <a:extLst>
              <a:ext uri="{FF2B5EF4-FFF2-40B4-BE49-F238E27FC236}">
                <a16:creationId xmlns:a16="http://schemas.microsoft.com/office/drawing/2014/main" id="{5707A99A-7F58-1812-CD71-20CE78C3480F}"/>
              </a:ext>
            </a:extLst>
          </p:cNvPr>
          <p:cNvSpPr txBox="1"/>
          <p:nvPr/>
        </p:nvSpPr>
        <p:spPr>
          <a:xfrm>
            <a:off x="4774851" y="2697975"/>
            <a:ext cx="532518" cy="261610"/>
          </a:xfrm>
          <a:prstGeom prst="rect">
            <a:avLst/>
          </a:prstGeom>
          <a:noFill/>
        </p:spPr>
        <p:txBody>
          <a:bodyPr wrap="none" rtlCol="0">
            <a:spAutoFit/>
          </a:bodyPr>
          <a:lstStyle/>
          <a:p>
            <a:r>
              <a:rPr lang="en-US" sz="1050" dirty="0"/>
              <a:t>RESET</a:t>
            </a:r>
          </a:p>
        </p:txBody>
      </p:sp>
      <p:cxnSp>
        <p:nvCxnSpPr>
          <p:cNvPr id="2055" name="Connettore 2 2054">
            <a:extLst>
              <a:ext uri="{FF2B5EF4-FFF2-40B4-BE49-F238E27FC236}">
                <a16:creationId xmlns:a16="http://schemas.microsoft.com/office/drawing/2014/main" id="{B0DD6403-1012-F444-11F9-118398FB534A}"/>
              </a:ext>
            </a:extLst>
          </p:cNvPr>
          <p:cNvCxnSpPr/>
          <p:nvPr/>
        </p:nvCxnSpPr>
        <p:spPr>
          <a:xfrm>
            <a:off x="1923393" y="1538714"/>
            <a:ext cx="87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6" name="CasellaDiTesto 2055">
            <a:extLst>
              <a:ext uri="{FF2B5EF4-FFF2-40B4-BE49-F238E27FC236}">
                <a16:creationId xmlns:a16="http://schemas.microsoft.com/office/drawing/2014/main" id="{F826EAD9-802F-9973-8698-774E9FC41012}"/>
              </a:ext>
            </a:extLst>
          </p:cNvPr>
          <p:cNvSpPr txBox="1"/>
          <p:nvPr/>
        </p:nvSpPr>
        <p:spPr>
          <a:xfrm>
            <a:off x="1861152" y="1269803"/>
            <a:ext cx="848309" cy="253916"/>
          </a:xfrm>
          <a:prstGeom prst="rect">
            <a:avLst/>
          </a:prstGeom>
          <a:noFill/>
        </p:spPr>
        <p:txBody>
          <a:bodyPr wrap="none" rtlCol="0">
            <a:spAutoFit/>
          </a:bodyPr>
          <a:lstStyle/>
          <a:p>
            <a:r>
              <a:rPr lang="en-US" sz="1050" dirty="0"/>
              <a:t>THRESHOLD</a:t>
            </a:r>
          </a:p>
        </p:txBody>
      </p:sp>
    </p:spTree>
    <p:extLst>
      <p:ext uri="{BB962C8B-B14F-4D97-AF65-F5344CB8AC3E}">
        <p14:creationId xmlns:p14="http://schemas.microsoft.com/office/powerpoint/2010/main" val="194197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CBF9-ECC7-9DA5-863B-4D02D835A37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A932D58-0983-BBFB-E9EC-BAC42B26677D}"/>
              </a:ext>
            </a:extLst>
          </p:cNvPr>
          <p:cNvSpPr txBox="1"/>
          <p:nvPr/>
        </p:nvSpPr>
        <p:spPr>
          <a:xfrm>
            <a:off x="267955" y="77076"/>
            <a:ext cx="3528915" cy="584775"/>
          </a:xfrm>
          <a:prstGeom prst="rect">
            <a:avLst/>
          </a:prstGeom>
          <a:noFill/>
        </p:spPr>
        <p:txBody>
          <a:bodyPr wrap="none" rtlCol="0">
            <a:spAutoFit/>
          </a:bodyPr>
          <a:lstStyle/>
          <a:p>
            <a:r>
              <a:rPr lang="it-IT" sz="3200" dirty="0"/>
              <a:t>High Speed </a:t>
            </a:r>
            <a:r>
              <a:rPr lang="it-IT" sz="3200" dirty="0" err="1"/>
              <a:t>Digitizer</a:t>
            </a:r>
            <a:endParaRPr lang="it-IT" sz="3200" dirty="0"/>
          </a:p>
        </p:txBody>
      </p:sp>
      <p:sp>
        <p:nvSpPr>
          <p:cNvPr id="7" name="Rectangle 21">
            <a:extLst>
              <a:ext uri="{FF2B5EF4-FFF2-40B4-BE49-F238E27FC236}">
                <a16:creationId xmlns:a16="http://schemas.microsoft.com/office/drawing/2014/main" id="{FCF7BFC6-F29F-A1EA-5674-06D774EC7496}"/>
              </a:ext>
            </a:extLst>
          </p:cNvPr>
          <p:cNvSpPr/>
          <p:nvPr/>
        </p:nvSpPr>
        <p:spPr>
          <a:xfrm rot="6852">
            <a:off x="857731" y="894077"/>
            <a:ext cx="3298069" cy="830997"/>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00" b="1" dirty="0">
                <a:effectLst>
                  <a:outerShdw blurRad="63500" sx="102000" sy="102000" algn="ctr" rotWithShape="0">
                    <a:prstClr val="black">
                      <a:alpha val="40000"/>
                    </a:prstClr>
                  </a:outerShdw>
                </a:effectLst>
              </a:rPr>
              <a:t>Nuclear Instruments</a:t>
            </a:r>
          </a:p>
          <a:p>
            <a:pPr algn="ctr"/>
            <a:r>
              <a:rPr lang="en-US" sz="1800" b="1" dirty="0">
                <a:effectLst>
                  <a:outerShdw blurRad="63500" sx="102000" sy="102000" algn="ctr" rotWithShape="0">
                    <a:prstClr val="black">
                      <a:alpha val="40000"/>
                    </a:prstClr>
                  </a:outerShdw>
                </a:effectLst>
              </a:rPr>
              <a:t>DAQ 121 - DAQ 122</a:t>
            </a:r>
          </a:p>
          <a:p>
            <a:pPr algn="ctr"/>
            <a:r>
              <a:rPr lang="en-US" sz="1800" b="1" dirty="0">
                <a:effectLst>
                  <a:outerShdw blurRad="63500" sx="102000" sy="102000" algn="ctr" rotWithShape="0">
                    <a:prstClr val="black">
                      <a:alpha val="40000"/>
                    </a:prstClr>
                  </a:outerShdw>
                </a:effectLst>
              </a:rPr>
              <a:t>1 </a:t>
            </a:r>
            <a:r>
              <a:rPr lang="en-US" sz="1800" b="1" dirty="0" err="1">
                <a:effectLst>
                  <a:outerShdw blurRad="63500" sx="102000" sy="102000" algn="ctr" rotWithShape="0">
                    <a:prstClr val="black">
                      <a:alpha val="40000"/>
                    </a:prstClr>
                  </a:outerShdw>
                </a:effectLst>
              </a:rPr>
              <a:t>Gsps</a:t>
            </a:r>
            <a:r>
              <a:rPr lang="en-US" sz="1800" b="1" dirty="0">
                <a:effectLst>
                  <a:outerShdw blurRad="63500" sx="102000" sy="102000" algn="ctr" rotWithShape="0">
                    <a:prstClr val="black">
                      <a:alpha val="40000"/>
                    </a:prstClr>
                  </a:outerShdw>
                </a:effectLst>
              </a:rPr>
              <a:t>, 32 channel, 12/14 bit</a:t>
            </a:r>
          </a:p>
        </p:txBody>
      </p:sp>
      <p:pic>
        <p:nvPicPr>
          <p:cNvPr id="3" name="Picture 4">
            <a:extLst>
              <a:ext uri="{FF2B5EF4-FFF2-40B4-BE49-F238E27FC236}">
                <a16:creationId xmlns:a16="http://schemas.microsoft.com/office/drawing/2014/main" id="{1D9D8D1C-8CFF-69BD-FE90-C421E9193A5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56756" y="1660029"/>
            <a:ext cx="5218392" cy="1433225"/>
          </a:xfrm>
          <a:prstGeom prst="rect">
            <a:avLst/>
          </a:prstGeom>
          <a:ln>
            <a:noFill/>
          </a:ln>
          <a:effectLst>
            <a:outerShdw blurRad="292100" dist="139700" dir="2700000" algn="tl" rotWithShape="0">
              <a:srgbClr val="333333">
                <a:alpha val="65000"/>
              </a:srgbClr>
            </a:outerShdw>
          </a:effectLst>
        </p:spPr>
      </p:pic>
      <p:pic>
        <p:nvPicPr>
          <p:cNvPr id="4098" name="Picture 2">
            <a:extLst>
              <a:ext uri="{FF2B5EF4-FFF2-40B4-BE49-F238E27FC236}">
                <a16:creationId xmlns:a16="http://schemas.microsoft.com/office/drawing/2014/main" id="{CB9EB0EA-CB0C-1BF6-1256-0E0AFC07C9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23" t="4689" r="36176" b="5380"/>
          <a:stretch>
            <a:fillRect/>
          </a:stretch>
        </p:blipFill>
        <p:spPr bwMode="auto">
          <a:xfrm>
            <a:off x="1462233" y="3983576"/>
            <a:ext cx="806911" cy="24432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1">
            <a:extLst>
              <a:ext uri="{FF2B5EF4-FFF2-40B4-BE49-F238E27FC236}">
                <a16:creationId xmlns:a16="http://schemas.microsoft.com/office/drawing/2014/main" id="{A6B6B9F9-8F29-1805-73E8-DA6549EDCC6E}"/>
              </a:ext>
            </a:extLst>
          </p:cNvPr>
          <p:cNvSpPr/>
          <p:nvPr/>
        </p:nvSpPr>
        <p:spPr>
          <a:xfrm rot="6852">
            <a:off x="482758" y="3433215"/>
            <a:ext cx="4229951" cy="55399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00" b="1" dirty="0">
                <a:effectLst>
                  <a:outerShdw blurRad="63500" sx="102000" sy="102000" algn="ctr" rotWithShape="0">
                    <a:prstClr val="black">
                      <a:alpha val="40000"/>
                    </a:prstClr>
                  </a:outerShdw>
                </a:effectLst>
              </a:rPr>
              <a:t>CAEN V2730 - 500 </a:t>
            </a:r>
            <a:r>
              <a:rPr lang="en-US" sz="1800" b="1" dirty="0" err="1">
                <a:effectLst>
                  <a:outerShdw blurRad="63500" sx="102000" sy="102000" algn="ctr" rotWithShape="0">
                    <a:prstClr val="black">
                      <a:alpha val="40000"/>
                    </a:prstClr>
                  </a:outerShdw>
                </a:effectLst>
              </a:rPr>
              <a:t>Msps</a:t>
            </a:r>
            <a:r>
              <a:rPr lang="en-US" sz="1800" b="1" dirty="0">
                <a:effectLst>
                  <a:outerShdw blurRad="63500" sx="102000" sy="102000" algn="ctr" rotWithShape="0">
                    <a:prstClr val="black">
                      <a:alpha val="40000"/>
                    </a:prstClr>
                  </a:outerShdw>
                </a:effectLst>
              </a:rPr>
              <a:t>, 32 channel, 14 bit</a:t>
            </a:r>
          </a:p>
          <a:p>
            <a:pPr algn="ctr"/>
            <a:r>
              <a:rPr lang="en-US" sz="1800" b="1" dirty="0">
                <a:effectLst>
                  <a:outerShdw blurRad="63500" sx="102000" sy="102000" algn="ctr" rotWithShape="0">
                    <a:prstClr val="black">
                      <a:alpha val="40000"/>
                    </a:prstClr>
                  </a:outerShdw>
                </a:effectLst>
              </a:rPr>
              <a:t>CAEN V2751 - 1 </a:t>
            </a:r>
            <a:r>
              <a:rPr lang="en-US" sz="1800" b="1" dirty="0" err="1">
                <a:effectLst>
                  <a:outerShdw blurRad="63500" sx="102000" sy="102000" algn="ctr" rotWithShape="0">
                    <a:prstClr val="black">
                      <a:alpha val="40000"/>
                    </a:prstClr>
                  </a:outerShdw>
                </a:effectLst>
              </a:rPr>
              <a:t>Gsps</a:t>
            </a:r>
            <a:r>
              <a:rPr lang="en-US" sz="1800" b="1" dirty="0">
                <a:effectLst>
                  <a:outerShdw blurRad="63500" sx="102000" sy="102000" algn="ctr" rotWithShape="0">
                    <a:prstClr val="black">
                      <a:alpha val="40000"/>
                    </a:prstClr>
                  </a:outerShdw>
                </a:effectLst>
              </a:rPr>
              <a:t>, 16 channel, 14 bit</a:t>
            </a:r>
          </a:p>
        </p:txBody>
      </p:sp>
      <p:sp>
        <p:nvSpPr>
          <p:cNvPr id="8" name="Triangolo isoscele 7">
            <a:extLst>
              <a:ext uri="{FF2B5EF4-FFF2-40B4-BE49-F238E27FC236}">
                <a16:creationId xmlns:a16="http://schemas.microsoft.com/office/drawing/2014/main" id="{D39003B2-AC26-9C39-2AB2-FB6F806E0BD7}"/>
              </a:ext>
            </a:extLst>
          </p:cNvPr>
          <p:cNvSpPr/>
          <p:nvPr/>
        </p:nvSpPr>
        <p:spPr>
          <a:xfrm rot="16200000">
            <a:off x="5641858" y="2626675"/>
            <a:ext cx="712601" cy="676233"/>
          </a:xfrm>
          <a:prstGeom prst="triangl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a:extLst>
              <a:ext uri="{FF2B5EF4-FFF2-40B4-BE49-F238E27FC236}">
                <a16:creationId xmlns:a16="http://schemas.microsoft.com/office/drawing/2014/main" id="{D4444880-E7D3-CE65-4414-A82D07BB7EB8}"/>
              </a:ext>
            </a:extLst>
          </p:cNvPr>
          <p:cNvCxnSpPr>
            <a:stCxn id="8" idx="3"/>
          </p:cNvCxnSpPr>
          <p:nvPr/>
        </p:nvCxnSpPr>
        <p:spPr>
          <a:xfrm>
            <a:off x="6336275" y="2964791"/>
            <a:ext cx="4933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rapezio 10">
            <a:extLst>
              <a:ext uri="{FF2B5EF4-FFF2-40B4-BE49-F238E27FC236}">
                <a16:creationId xmlns:a16="http://schemas.microsoft.com/office/drawing/2014/main" id="{D5C20C01-EE5B-0CE2-7DC5-1886A46034A9}"/>
              </a:ext>
            </a:extLst>
          </p:cNvPr>
          <p:cNvSpPr/>
          <p:nvPr/>
        </p:nvSpPr>
        <p:spPr>
          <a:xfrm rot="5400000">
            <a:off x="5534678" y="2789518"/>
            <a:ext cx="3172019" cy="582132"/>
          </a:xfrm>
          <a:prstGeom prst="trapezoid">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asellaDiTesto 12">
            <a:extLst>
              <a:ext uri="{FF2B5EF4-FFF2-40B4-BE49-F238E27FC236}">
                <a16:creationId xmlns:a16="http://schemas.microsoft.com/office/drawing/2014/main" id="{A308D514-7B4E-7CD0-5406-EAF734257039}"/>
              </a:ext>
            </a:extLst>
          </p:cNvPr>
          <p:cNvSpPr txBox="1"/>
          <p:nvPr/>
        </p:nvSpPr>
        <p:spPr>
          <a:xfrm>
            <a:off x="6827940" y="2790287"/>
            <a:ext cx="583814" cy="369332"/>
          </a:xfrm>
          <a:prstGeom prst="rect">
            <a:avLst/>
          </a:prstGeom>
          <a:noFill/>
        </p:spPr>
        <p:txBody>
          <a:bodyPr wrap="none" rtlCol="0">
            <a:spAutoFit/>
          </a:bodyPr>
          <a:lstStyle/>
          <a:p>
            <a:r>
              <a:rPr lang="en-US" dirty="0">
                <a:solidFill>
                  <a:schemeClr val="bg1"/>
                </a:solidFill>
              </a:rPr>
              <a:t>ADC</a:t>
            </a:r>
          </a:p>
        </p:txBody>
      </p:sp>
      <p:sp>
        <p:nvSpPr>
          <p:cNvPr id="14" name="CasellaDiTesto 13">
            <a:extLst>
              <a:ext uri="{FF2B5EF4-FFF2-40B4-BE49-F238E27FC236}">
                <a16:creationId xmlns:a16="http://schemas.microsoft.com/office/drawing/2014/main" id="{04DCA5A9-E7BC-4484-2A31-070785C322C0}"/>
              </a:ext>
            </a:extLst>
          </p:cNvPr>
          <p:cNvSpPr txBox="1"/>
          <p:nvPr/>
        </p:nvSpPr>
        <p:spPr>
          <a:xfrm>
            <a:off x="5888265" y="2780125"/>
            <a:ext cx="402674" cy="369332"/>
          </a:xfrm>
          <a:prstGeom prst="rect">
            <a:avLst/>
          </a:prstGeom>
          <a:noFill/>
        </p:spPr>
        <p:txBody>
          <a:bodyPr wrap="none" rtlCol="0">
            <a:spAutoFit/>
          </a:bodyPr>
          <a:lstStyle/>
          <a:p>
            <a:r>
              <a:rPr lang="en-US" dirty="0">
                <a:solidFill>
                  <a:schemeClr val="bg1"/>
                </a:solidFill>
              </a:rPr>
              <a:t>FE</a:t>
            </a:r>
          </a:p>
        </p:txBody>
      </p:sp>
      <p:sp>
        <p:nvSpPr>
          <p:cNvPr id="16" name="Rettangolo 15">
            <a:extLst>
              <a:ext uri="{FF2B5EF4-FFF2-40B4-BE49-F238E27FC236}">
                <a16:creationId xmlns:a16="http://schemas.microsoft.com/office/drawing/2014/main" id="{092E8F9E-FF0A-AC0B-763D-BAED1DC7C13D}"/>
              </a:ext>
            </a:extLst>
          </p:cNvPr>
          <p:cNvSpPr/>
          <p:nvPr/>
        </p:nvSpPr>
        <p:spPr>
          <a:xfrm>
            <a:off x="6309499" y="5266301"/>
            <a:ext cx="1620696" cy="9110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CLOCK</a:t>
            </a:r>
          </a:p>
          <a:p>
            <a:pPr algn="ctr"/>
            <a:r>
              <a:rPr lang="en-US" dirty="0"/>
              <a:t>GENERATOR</a:t>
            </a:r>
          </a:p>
        </p:txBody>
      </p:sp>
      <p:cxnSp>
        <p:nvCxnSpPr>
          <p:cNvPr id="25" name="Connettore 2 24">
            <a:extLst>
              <a:ext uri="{FF2B5EF4-FFF2-40B4-BE49-F238E27FC236}">
                <a16:creationId xmlns:a16="http://schemas.microsoft.com/office/drawing/2014/main" id="{54CE42BD-5D59-15BF-CD2C-8CE8ABE8D7EB}"/>
              </a:ext>
            </a:extLst>
          </p:cNvPr>
          <p:cNvCxnSpPr>
            <a:cxnSpLocks/>
            <a:stCxn id="16" idx="0"/>
            <a:endCxn id="11" idx="3"/>
          </p:cNvCxnSpPr>
          <p:nvPr/>
        </p:nvCxnSpPr>
        <p:spPr>
          <a:xfrm flipV="1">
            <a:off x="7119847" y="4593828"/>
            <a:ext cx="841" cy="67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Freccia a destra 33">
            <a:extLst>
              <a:ext uri="{FF2B5EF4-FFF2-40B4-BE49-F238E27FC236}">
                <a16:creationId xmlns:a16="http://schemas.microsoft.com/office/drawing/2014/main" id="{00D98A2D-4D0A-FAD0-6ABD-8A9E745DBE3B}"/>
              </a:ext>
            </a:extLst>
          </p:cNvPr>
          <p:cNvSpPr/>
          <p:nvPr/>
        </p:nvSpPr>
        <p:spPr>
          <a:xfrm>
            <a:off x="7411754" y="2756686"/>
            <a:ext cx="1415015" cy="416210"/>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JESD 204B</a:t>
            </a:r>
          </a:p>
        </p:txBody>
      </p:sp>
      <p:sp>
        <p:nvSpPr>
          <p:cNvPr id="41" name="Rettangolo 40">
            <a:extLst>
              <a:ext uri="{FF2B5EF4-FFF2-40B4-BE49-F238E27FC236}">
                <a16:creationId xmlns:a16="http://schemas.microsoft.com/office/drawing/2014/main" id="{7AB90602-46A6-C1EB-7FFC-419E346F50A2}"/>
              </a:ext>
            </a:extLst>
          </p:cNvPr>
          <p:cNvSpPr/>
          <p:nvPr/>
        </p:nvSpPr>
        <p:spPr>
          <a:xfrm>
            <a:off x="8842427" y="1590663"/>
            <a:ext cx="1254935" cy="276692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JESD IP</a:t>
            </a:r>
          </a:p>
          <a:p>
            <a:pPr algn="ctr"/>
            <a:r>
              <a:rPr lang="en-US" dirty="0"/>
              <a:t>RX</a:t>
            </a:r>
          </a:p>
        </p:txBody>
      </p:sp>
      <p:sp>
        <p:nvSpPr>
          <p:cNvPr id="42" name="Freccia a destra 41">
            <a:extLst>
              <a:ext uri="{FF2B5EF4-FFF2-40B4-BE49-F238E27FC236}">
                <a16:creationId xmlns:a16="http://schemas.microsoft.com/office/drawing/2014/main" id="{DB519614-351E-0560-9456-1DFA8AAF5E67}"/>
              </a:ext>
            </a:extLst>
          </p:cNvPr>
          <p:cNvSpPr/>
          <p:nvPr/>
        </p:nvSpPr>
        <p:spPr>
          <a:xfrm>
            <a:off x="10100408" y="2010277"/>
            <a:ext cx="1415015"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14 bit</a:t>
            </a:r>
          </a:p>
        </p:txBody>
      </p:sp>
      <p:sp>
        <p:nvSpPr>
          <p:cNvPr id="43" name="CasellaDiTesto 42">
            <a:extLst>
              <a:ext uri="{FF2B5EF4-FFF2-40B4-BE49-F238E27FC236}">
                <a16:creationId xmlns:a16="http://schemas.microsoft.com/office/drawing/2014/main" id="{1878FEE7-B12F-CF1A-5BDF-F768B2F5197C}"/>
              </a:ext>
            </a:extLst>
          </p:cNvPr>
          <p:cNvSpPr txBox="1"/>
          <p:nvPr/>
        </p:nvSpPr>
        <p:spPr>
          <a:xfrm>
            <a:off x="7459124" y="2458892"/>
            <a:ext cx="1069524" cy="369332"/>
          </a:xfrm>
          <a:prstGeom prst="rect">
            <a:avLst/>
          </a:prstGeom>
          <a:noFill/>
        </p:spPr>
        <p:txBody>
          <a:bodyPr wrap="none" rtlCol="0">
            <a:spAutoFit/>
          </a:bodyPr>
          <a:lstStyle/>
          <a:p>
            <a:r>
              <a:rPr lang="en-US" dirty="0"/>
              <a:t>4x12 GHz</a:t>
            </a:r>
          </a:p>
        </p:txBody>
      </p:sp>
      <p:sp>
        <p:nvSpPr>
          <p:cNvPr id="44" name="Freccia a destra 43">
            <a:extLst>
              <a:ext uri="{FF2B5EF4-FFF2-40B4-BE49-F238E27FC236}">
                <a16:creationId xmlns:a16="http://schemas.microsoft.com/office/drawing/2014/main" id="{5C98B9AE-FAAD-8CAA-8AFA-1CAAB76E954B}"/>
              </a:ext>
            </a:extLst>
          </p:cNvPr>
          <p:cNvSpPr/>
          <p:nvPr/>
        </p:nvSpPr>
        <p:spPr>
          <a:xfrm>
            <a:off x="10100408" y="2539124"/>
            <a:ext cx="1415015"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14 bit</a:t>
            </a:r>
          </a:p>
        </p:txBody>
      </p:sp>
      <p:sp>
        <p:nvSpPr>
          <p:cNvPr id="45" name="Freccia a destra 44">
            <a:extLst>
              <a:ext uri="{FF2B5EF4-FFF2-40B4-BE49-F238E27FC236}">
                <a16:creationId xmlns:a16="http://schemas.microsoft.com/office/drawing/2014/main" id="{9D61F1AB-DBA2-59BC-ECE1-31593B176FD6}"/>
              </a:ext>
            </a:extLst>
          </p:cNvPr>
          <p:cNvSpPr/>
          <p:nvPr/>
        </p:nvSpPr>
        <p:spPr>
          <a:xfrm>
            <a:off x="10100408" y="3023888"/>
            <a:ext cx="1415015"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14 bit</a:t>
            </a:r>
          </a:p>
        </p:txBody>
      </p:sp>
      <p:sp>
        <p:nvSpPr>
          <p:cNvPr id="46" name="Freccia a destra 45">
            <a:extLst>
              <a:ext uri="{FF2B5EF4-FFF2-40B4-BE49-F238E27FC236}">
                <a16:creationId xmlns:a16="http://schemas.microsoft.com/office/drawing/2014/main" id="{CA706B7B-A9AF-E5B4-564B-25B85652D30D}"/>
              </a:ext>
            </a:extLst>
          </p:cNvPr>
          <p:cNvSpPr/>
          <p:nvPr/>
        </p:nvSpPr>
        <p:spPr>
          <a:xfrm>
            <a:off x="10100408" y="3504910"/>
            <a:ext cx="1415015"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14 bit</a:t>
            </a:r>
          </a:p>
        </p:txBody>
      </p:sp>
      <p:sp>
        <p:nvSpPr>
          <p:cNvPr id="47" name="Rettangolo con angoli arrotondati 46">
            <a:extLst>
              <a:ext uri="{FF2B5EF4-FFF2-40B4-BE49-F238E27FC236}">
                <a16:creationId xmlns:a16="http://schemas.microsoft.com/office/drawing/2014/main" id="{CF075814-0B2F-1CED-2F53-7D14596FFA2C}"/>
              </a:ext>
            </a:extLst>
          </p:cNvPr>
          <p:cNvSpPr/>
          <p:nvPr/>
        </p:nvSpPr>
        <p:spPr>
          <a:xfrm>
            <a:off x="8576018" y="1198179"/>
            <a:ext cx="3435624" cy="3569313"/>
          </a:xfrm>
          <a:prstGeom prst="roundRect">
            <a:avLst/>
          </a:prstGeom>
          <a:no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sellaDiTesto 47">
            <a:extLst>
              <a:ext uri="{FF2B5EF4-FFF2-40B4-BE49-F238E27FC236}">
                <a16:creationId xmlns:a16="http://schemas.microsoft.com/office/drawing/2014/main" id="{EB2D0DF7-7AC3-ACD3-51B4-F660B808A2C3}"/>
              </a:ext>
            </a:extLst>
          </p:cNvPr>
          <p:cNvSpPr txBox="1"/>
          <p:nvPr/>
        </p:nvSpPr>
        <p:spPr>
          <a:xfrm>
            <a:off x="7194096" y="4760401"/>
            <a:ext cx="736099" cy="369332"/>
          </a:xfrm>
          <a:prstGeom prst="rect">
            <a:avLst/>
          </a:prstGeom>
          <a:noFill/>
        </p:spPr>
        <p:txBody>
          <a:bodyPr wrap="none" rtlCol="0">
            <a:spAutoFit/>
          </a:bodyPr>
          <a:lstStyle/>
          <a:p>
            <a:r>
              <a:rPr lang="en-US" dirty="0"/>
              <a:t>1 GHz</a:t>
            </a:r>
          </a:p>
        </p:txBody>
      </p:sp>
      <p:cxnSp>
        <p:nvCxnSpPr>
          <p:cNvPr id="50" name="Connettore a gomito 49">
            <a:extLst>
              <a:ext uri="{FF2B5EF4-FFF2-40B4-BE49-F238E27FC236}">
                <a16:creationId xmlns:a16="http://schemas.microsoft.com/office/drawing/2014/main" id="{3CB8BAC9-B631-FF0A-35B0-11AFBFF35C4B}"/>
              </a:ext>
            </a:extLst>
          </p:cNvPr>
          <p:cNvCxnSpPr>
            <a:stCxn id="16" idx="3"/>
            <a:endCxn id="41" idx="2"/>
          </p:cNvCxnSpPr>
          <p:nvPr/>
        </p:nvCxnSpPr>
        <p:spPr>
          <a:xfrm flipV="1">
            <a:off x="7930195" y="4357591"/>
            <a:ext cx="1539700" cy="13642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D430B3C7-7EE3-55F9-1B20-B19AE6946153}"/>
              </a:ext>
            </a:extLst>
          </p:cNvPr>
          <p:cNvSpPr txBox="1"/>
          <p:nvPr/>
        </p:nvSpPr>
        <p:spPr>
          <a:xfrm>
            <a:off x="8761914" y="5721818"/>
            <a:ext cx="1021433" cy="369332"/>
          </a:xfrm>
          <a:prstGeom prst="rect">
            <a:avLst/>
          </a:prstGeom>
          <a:noFill/>
        </p:spPr>
        <p:txBody>
          <a:bodyPr wrap="none" rtlCol="0">
            <a:spAutoFit/>
          </a:bodyPr>
          <a:lstStyle/>
          <a:p>
            <a:r>
              <a:rPr lang="en-US" dirty="0"/>
              <a:t>250 MHz</a:t>
            </a:r>
          </a:p>
        </p:txBody>
      </p:sp>
      <p:cxnSp>
        <p:nvCxnSpPr>
          <p:cNvPr id="53" name="Connettore 2 52">
            <a:extLst>
              <a:ext uri="{FF2B5EF4-FFF2-40B4-BE49-F238E27FC236}">
                <a16:creationId xmlns:a16="http://schemas.microsoft.com/office/drawing/2014/main" id="{41B7487F-DF1A-653D-F9AF-DFF537663ED4}"/>
              </a:ext>
            </a:extLst>
          </p:cNvPr>
          <p:cNvCxnSpPr/>
          <p:nvPr/>
        </p:nvCxnSpPr>
        <p:spPr>
          <a:xfrm>
            <a:off x="10097362" y="4136872"/>
            <a:ext cx="1373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3690C8A0-386D-7A8F-2B1B-E436057D9487}"/>
              </a:ext>
            </a:extLst>
          </p:cNvPr>
          <p:cNvSpPr txBox="1"/>
          <p:nvPr/>
        </p:nvSpPr>
        <p:spPr>
          <a:xfrm>
            <a:off x="10257218" y="4136872"/>
            <a:ext cx="1021433" cy="369332"/>
          </a:xfrm>
          <a:prstGeom prst="rect">
            <a:avLst/>
          </a:prstGeom>
          <a:noFill/>
        </p:spPr>
        <p:txBody>
          <a:bodyPr wrap="none" rtlCol="0">
            <a:spAutoFit/>
          </a:bodyPr>
          <a:lstStyle/>
          <a:p>
            <a:r>
              <a:rPr lang="en-US" dirty="0"/>
              <a:t>250 MHz</a:t>
            </a:r>
          </a:p>
        </p:txBody>
      </p:sp>
      <p:pic>
        <p:nvPicPr>
          <p:cNvPr id="4102" name="Picture 6" descr="VX2730 - 32 Channel 14 bit 500 MS/s Digitizer with programmable Input Gain  - CAEN - Tools for Discovery">
            <a:extLst>
              <a:ext uri="{FF2B5EF4-FFF2-40B4-BE49-F238E27FC236}">
                <a16:creationId xmlns:a16="http://schemas.microsoft.com/office/drawing/2014/main" id="{12793900-ED88-5C7B-9368-B5E09A6612D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848" t="4000" r="35762" b="1124"/>
          <a:stretch>
            <a:fillRect/>
          </a:stretch>
        </p:blipFill>
        <p:spPr bwMode="auto">
          <a:xfrm>
            <a:off x="535892" y="3983574"/>
            <a:ext cx="806911" cy="2519153"/>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94D20A3C-D6B8-5F51-D06C-EC95AB695BCA}"/>
              </a:ext>
            </a:extLst>
          </p:cNvPr>
          <p:cNvSpPr txBox="1"/>
          <p:nvPr/>
        </p:nvSpPr>
        <p:spPr>
          <a:xfrm>
            <a:off x="8967674" y="744168"/>
            <a:ext cx="609911" cy="369332"/>
          </a:xfrm>
          <a:prstGeom prst="rect">
            <a:avLst/>
          </a:prstGeom>
          <a:noFill/>
        </p:spPr>
        <p:txBody>
          <a:bodyPr wrap="none" rtlCol="0">
            <a:spAutoFit/>
          </a:bodyPr>
          <a:lstStyle/>
          <a:p>
            <a:r>
              <a:rPr lang="en-US" dirty="0"/>
              <a:t>DAQ</a:t>
            </a:r>
          </a:p>
        </p:txBody>
      </p:sp>
      <p:pic>
        <p:nvPicPr>
          <p:cNvPr id="2050" name="Picture 2">
            <a:extLst>
              <a:ext uri="{FF2B5EF4-FFF2-40B4-BE49-F238E27FC236}">
                <a16:creationId xmlns:a16="http://schemas.microsoft.com/office/drawing/2014/main" id="{9D7EBC69-602F-5E1E-DD37-C39F0BEFD8F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78" t="32552" r="6488" b="32578"/>
          <a:stretch>
            <a:fillRect/>
          </a:stretch>
        </p:blipFill>
        <p:spPr bwMode="auto">
          <a:xfrm>
            <a:off x="2467693" y="4806748"/>
            <a:ext cx="2600118" cy="103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701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B1C7-36EA-9170-7E69-ECF97B0172C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8410E4F-8731-2A38-C69C-AF98DF4B1C54}"/>
              </a:ext>
            </a:extLst>
          </p:cNvPr>
          <p:cNvSpPr txBox="1"/>
          <p:nvPr/>
        </p:nvSpPr>
        <p:spPr>
          <a:xfrm>
            <a:off x="267955" y="77076"/>
            <a:ext cx="3528915" cy="584775"/>
          </a:xfrm>
          <a:prstGeom prst="rect">
            <a:avLst/>
          </a:prstGeom>
          <a:noFill/>
        </p:spPr>
        <p:txBody>
          <a:bodyPr wrap="none" rtlCol="0">
            <a:spAutoFit/>
          </a:bodyPr>
          <a:lstStyle/>
          <a:p>
            <a:r>
              <a:rPr lang="it-IT" sz="3200" dirty="0"/>
              <a:t>High Speed </a:t>
            </a:r>
            <a:r>
              <a:rPr lang="it-IT" sz="3200" dirty="0" err="1"/>
              <a:t>Digitizer</a:t>
            </a:r>
            <a:endParaRPr lang="it-IT" sz="3200" dirty="0"/>
          </a:p>
        </p:txBody>
      </p:sp>
      <p:pic>
        <p:nvPicPr>
          <p:cNvPr id="6" name="Immagine 5">
            <a:extLst>
              <a:ext uri="{FF2B5EF4-FFF2-40B4-BE49-F238E27FC236}">
                <a16:creationId xmlns:a16="http://schemas.microsoft.com/office/drawing/2014/main" id="{4D72188F-A80C-E5CE-A3D0-CF7C12EF41FF}"/>
              </a:ext>
            </a:extLst>
          </p:cNvPr>
          <p:cNvPicPr>
            <a:picLocks noChangeAspect="1"/>
          </p:cNvPicPr>
          <p:nvPr/>
        </p:nvPicPr>
        <p:blipFill>
          <a:blip r:embed="rId3"/>
          <a:stretch>
            <a:fillRect/>
          </a:stretch>
        </p:blipFill>
        <p:spPr>
          <a:xfrm rot="5400000">
            <a:off x="4327126" y="-1039760"/>
            <a:ext cx="3112913" cy="9762842"/>
          </a:xfrm>
          <a:prstGeom prst="rect">
            <a:avLst/>
          </a:prstGeom>
        </p:spPr>
      </p:pic>
      <p:sp>
        <p:nvSpPr>
          <p:cNvPr id="10" name="CasellaDiTesto 9">
            <a:extLst>
              <a:ext uri="{FF2B5EF4-FFF2-40B4-BE49-F238E27FC236}">
                <a16:creationId xmlns:a16="http://schemas.microsoft.com/office/drawing/2014/main" id="{9598D416-7354-CF3A-5524-EA7CA13517F5}"/>
              </a:ext>
            </a:extLst>
          </p:cNvPr>
          <p:cNvSpPr txBox="1"/>
          <p:nvPr/>
        </p:nvSpPr>
        <p:spPr>
          <a:xfrm>
            <a:off x="498190" y="1008993"/>
            <a:ext cx="1983235" cy="369332"/>
          </a:xfrm>
          <a:prstGeom prst="rect">
            <a:avLst/>
          </a:prstGeom>
          <a:noFill/>
        </p:spPr>
        <p:txBody>
          <a:bodyPr wrap="none" rtlCol="0">
            <a:spAutoFit/>
          </a:bodyPr>
          <a:lstStyle/>
          <a:p>
            <a:r>
              <a:rPr lang="en-US" dirty="0"/>
              <a:t>8 Channels module</a:t>
            </a:r>
          </a:p>
        </p:txBody>
      </p:sp>
      <p:cxnSp>
        <p:nvCxnSpPr>
          <p:cNvPr id="15" name="Connettore 2 14">
            <a:extLst>
              <a:ext uri="{FF2B5EF4-FFF2-40B4-BE49-F238E27FC236}">
                <a16:creationId xmlns:a16="http://schemas.microsoft.com/office/drawing/2014/main" id="{332A07D1-0BE9-8381-E6C9-D5409FFA86CE}"/>
              </a:ext>
            </a:extLst>
          </p:cNvPr>
          <p:cNvCxnSpPr/>
          <p:nvPr/>
        </p:nvCxnSpPr>
        <p:spPr>
          <a:xfrm flipH="1" flipV="1">
            <a:off x="3304452" y="4073810"/>
            <a:ext cx="492418" cy="178465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08D3E12F-0032-46A0-BB24-D0D1FD51F2AA}"/>
              </a:ext>
            </a:extLst>
          </p:cNvPr>
          <p:cNvCxnSpPr>
            <a:cxnSpLocks/>
          </p:cNvCxnSpPr>
          <p:nvPr/>
        </p:nvCxnSpPr>
        <p:spPr>
          <a:xfrm flipH="1" flipV="1">
            <a:off x="3304719" y="3110012"/>
            <a:ext cx="492151" cy="273899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A8B3F758-19C0-D416-575A-F9A0FA41573B}"/>
              </a:ext>
            </a:extLst>
          </p:cNvPr>
          <p:cNvCxnSpPr>
            <a:cxnSpLocks/>
          </p:cNvCxnSpPr>
          <p:nvPr/>
        </p:nvCxnSpPr>
        <p:spPr>
          <a:xfrm flipV="1">
            <a:off x="3796870" y="3100553"/>
            <a:ext cx="239102" cy="274845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79F423F0-48B0-D235-D6BF-7EF9E2511673}"/>
              </a:ext>
            </a:extLst>
          </p:cNvPr>
          <p:cNvCxnSpPr>
            <a:cxnSpLocks/>
          </p:cNvCxnSpPr>
          <p:nvPr/>
        </p:nvCxnSpPr>
        <p:spPr>
          <a:xfrm flipV="1">
            <a:off x="3796870" y="4124259"/>
            <a:ext cx="385790" cy="172474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F1B4E1E4-4465-26F1-F0EB-7A679B156650}"/>
              </a:ext>
            </a:extLst>
          </p:cNvPr>
          <p:cNvSpPr txBox="1"/>
          <p:nvPr/>
        </p:nvSpPr>
        <p:spPr>
          <a:xfrm>
            <a:off x="2837793" y="5844135"/>
            <a:ext cx="2012539" cy="369332"/>
          </a:xfrm>
          <a:prstGeom prst="rect">
            <a:avLst/>
          </a:prstGeom>
          <a:noFill/>
        </p:spPr>
        <p:txBody>
          <a:bodyPr wrap="none" rtlCol="0">
            <a:spAutoFit/>
          </a:bodyPr>
          <a:lstStyle/>
          <a:p>
            <a:r>
              <a:rPr lang="en-US" dirty="0"/>
              <a:t>ADC 1 </a:t>
            </a:r>
            <a:r>
              <a:rPr lang="en-US" dirty="0" err="1"/>
              <a:t>Gsps</a:t>
            </a:r>
            <a:r>
              <a:rPr lang="en-US" dirty="0"/>
              <a:t> – 14 bit</a:t>
            </a:r>
          </a:p>
        </p:txBody>
      </p:sp>
      <p:sp>
        <p:nvSpPr>
          <p:cNvPr id="27" name="CasellaDiTesto 26">
            <a:extLst>
              <a:ext uri="{FF2B5EF4-FFF2-40B4-BE49-F238E27FC236}">
                <a16:creationId xmlns:a16="http://schemas.microsoft.com/office/drawing/2014/main" id="{98CB1A65-5FA3-907C-7111-40E59FB1B95C}"/>
              </a:ext>
            </a:extLst>
          </p:cNvPr>
          <p:cNvSpPr txBox="1"/>
          <p:nvPr/>
        </p:nvSpPr>
        <p:spPr>
          <a:xfrm>
            <a:off x="4238392" y="1692864"/>
            <a:ext cx="2796471" cy="369332"/>
          </a:xfrm>
          <a:prstGeom prst="rect">
            <a:avLst/>
          </a:prstGeom>
          <a:noFill/>
        </p:spPr>
        <p:txBody>
          <a:bodyPr wrap="none" rtlCol="0">
            <a:spAutoFit/>
          </a:bodyPr>
          <a:lstStyle/>
          <a:p>
            <a:r>
              <a:rPr lang="en-US" dirty="0"/>
              <a:t>Clock Generator/Distributor</a:t>
            </a:r>
          </a:p>
        </p:txBody>
      </p:sp>
      <p:cxnSp>
        <p:nvCxnSpPr>
          <p:cNvPr id="28" name="Connettore 2 27">
            <a:extLst>
              <a:ext uri="{FF2B5EF4-FFF2-40B4-BE49-F238E27FC236}">
                <a16:creationId xmlns:a16="http://schemas.microsoft.com/office/drawing/2014/main" id="{C37AE47A-6783-CF4F-9D4C-EDFE47054B31}"/>
              </a:ext>
            </a:extLst>
          </p:cNvPr>
          <p:cNvCxnSpPr>
            <a:cxnSpLocks/>
          </p:cNvCxnSpPr>
          <p:nvPr/>
        </p:nvCxnSpPr>
        <p:spPr>
          <a:xfrm>
            <a:off x="5164783" y="2011680"/>
            <a:ext cx="191883" cy="125020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D240743B-5625-776B-7D95-14259CD062FC}"/>
              </a:ext>
            </a:extLst>
          </p:cNvPr>
          <p:cNvSpPr txBox="1"/>
          <p:nvPr/>
        </p:nvSpPr>
        <p:spPr>
          <a:xfrm>
            <a:off x="6557736" y="5621126"/>
            <a:ext cx="2886111" cy="369332"/>
          </a:xfrm>
          <a:prstGeom prst="rect">
            <a:avLst/>
          </a:prstGeom>
          <a:noFill/>
        </p:spPr>
        <p:txBody>
          <a:bodyPr wrap="none" rtlCol="0">
            <a:spAutoFit/>
          </a:bodyPr>
          <a:lstStyle/>
          <a:p>
            <a:r>
              <a:rPr lang="en-US" dirty="0"/>
              <a:t>FPGA ( Zynq </a:t>
            </a:r>
            <a:r>
              <a:rPr lang="en-US" dirty="0" err="1"/>
              <a:t>Ultrascale</a:t>
            </a:r>
            <a:r>
              <a:rPr lang="en-US" dirty="0"/>
              <a:t>+ SoC)</a:t>
            </a:r>
          </a:p>
        </p:txBody>
      </p:sp>
      <p:cxnSp>
        <p:nvCxnSpPr>
          <p:cNvPr id="31" name="Connettore 2 30">
            <a:extLst>
              <a:ext uri="{FF2B5EF4-FFF2-40B4-BE49-F238E27FC236}">
                <a16:creationId xmlns:a16="http://schemas.microsoft.com/office/drawing/2014/main" id="{4B5ABBC2-96BD-8FD6-FB9E-48DB934F6497}"/>
              </a:ext>
            </a:extLst>
          </p:cNvPr>
          <p:cNvCxnSpPr>
            <a:cxnSpLocks/>
            <a:stCxn id="30" idx="0"/>
          </p:cNvCxnSpPr>
          <p:nvPr/>
        </p:nvCxnSpPr>
        <p:spPr>
          <a:xfrm flipH="1" flipV="1">
            <a:off x="8000791" y="3956619"/>
            <a:ext cx="1" cy="166450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25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1D7F-C832-327E-7C86-92355264ADF4}"/>
            </a:ext>
          </a:extLst>
        </p:cNvPr>
        <p:cNvGrpSpPr/>
        <p:nvPr/>
      </p:nvGrpSpPr>
      <p:grpSpPr>
        <a:xfrm>
          <a:off x="0" y="0"/>
          <a:ext cx="0" cy="0"/>
          <a:chOff x="0" y="0"/>
          <a:chExt cx="0" cy="0"/>
        </a:xfrm>
      </p:grpSpPr>
      <p:pic>
        <p:nvPicPr>
          <p:cNvPr id="2" name="Andrea Abba's Video - 28 ott 2024-VEED">
            <a:hlinkClick r:id="" action="ppaction://media"/>
            <a:extLst>
              <a:ext uri="{FF2B5EF4-FFF2-40B4-BE49-F238E27FC236}">
                <a16:creationId xmlns:a16="http://schemas.microsoft.com/office/drawing/2014/main" id="{5DD8E45A-0DFD-810B-210E-784A5B87F92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92000" cy="6858000"/>
          </a:xfrm>
          <a:prstGeom prst="rect">
            <a:avLst/>
          </a:prstGeom>
        </p:spPr>
      </p:pic>
      <p:pic>
        <p:nvPicPr>
          <p:cNvPr id="4" name="Moduli NIM_low">
            <a:hlinkClick r:id="" action="ppaction://media"/>
            <a:extLst>
              <a:ext uri="{FF2B5EF4-FFF2-40B4-BE49-F238E27FC236}">
                <a16:creationId xmlns:a16="http://schemas.microsoft.com/office/drawing/2014/main" id="{8B663D8C-753C-3B80-ED56-69A82C03F4A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74625" y="95250"/>
            <a:ext cx="4086578" cy="2298700"/>
          </a:xfrm>
          <a:prstGeom prst="rect">
            <a:avLst/>
          </a:prstGeom>
        </p:spPr>
      </p:pic>
      <p:sp>
        <p:nvSpPr>
          <p:cNvPr id="5" name="Freccia a destra 4">
            <a:extLst>
              <a:ext uri="{FF2B5EF4-FFF2-40B4-BE49-F238E27FC236}">
                <a16:creationId xmlns:a16="http://schemas.microsoft.com/office/drawing/2014/main" id="{91562669-D6FB-3410-B7FB-99F116E729BB}"/>
              </a:ext>
            </a:extLst>
          </p:cNvPr>
          <p:cNvSpPr/>
          <p:nvPr/>
        </p:nvSpPr>
        <p:spPr>
          <a:xfrm rot="2225066">
            <a:off x="4260551" y="2082714"/>
            <a:ext cx="1069622" cy="12700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E56665FD-EA5D-72D8-ADAD-4D4BB5EAB0E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32241"/>
          <a:stretch/>
        </p:blipFill>
        <p:spPr>
          <a:xfrm>
            <a:off x="4795362" y="3005790"/>
            <a:ext cx="2601276" cy="846420"/>
          </a:xfrm>
          <a:prstGeom prst="rect">
            <a:avLst/>
          </a:prstGeom>
        </p:spPr>
      </p:pic>
      <p:grpSp>
        <p:nvGrpSpPr>
          <p:cNvPr id="20" name="Gruppo 19">
            <a:extLst>
              <a:ext uri="{FF2B5EF4-FFF2-40B4-BE49-F238E27FC236}">
                <a16:creationId xmlns:a16="http://schemas.microsoft.com/office/drawing/2014/main" id="{59F698EC-38AB-389F-E903-A09EFB974796}"/>
              </a:ext>
            </a:extLst>
          </p:cNvPr>
          <p:cNvGrpSpPr/>
          <p:nvPr/>
        </p:nvGrpSpPr>
        <p:grpSpPr>
          <a:xfrm>
            <a:off x="7092977" y="2628899"/>
            <a:ext cx="4997803" cy="4605805"/>
            <a:chOff x="2762250" y="95250"/>
            <a:chExt cx="6667500" cy="6667500"/>
          </a:xfrm>
        </p:grpSpPr>
        <p:pic>
          <p:nvPicPr>
            <p:cNvPr id="5122" name="Picture 2" descr="4K Ultra HD LCD monitor 278E1A/27 | Philips">
              <a:extLst>
                <a:ext uri="{FF2B5EF4-FFF2-40B4-BE49-F238E27FC236}">
                  <a16:creationId xmlns:a16="http://schemas.microsoft.com/office/drawing/2014/main" id="{358BD129-0261-1078-8702-FD5F07D7EE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2250" y="95250"/>
              <a:ext cx="6667500" cy="6667500"/>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B92E146D-B5ED-763E-C9B5-E90059507C2B}"/>
                </a:ext>
              </a:extLst>
            </p:cNvPr>
            <p:cNvSpPr/>
            <p:nvPr/>
          </p:nvSpPr>
          <p:spPr>
            <a:xfrm>
              <a:off x="2952750" y="1028700"/>
              <a:ext cx="6267450" cy="35147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8">
              <a:extLst>
                <a:ext uri="{FF2B5EF4-FFF2-40B4-BE49-F238E27FC236}">
                  <a16:creationId xmlns:a16="http://schemas.microsoft.com/office/drawing/2014/main" id="{D4D16C18-0C24-0232-70DF-4A445EDBC00C}"/>
                </a:ext>
              </a:extLst>
            </p:cNvPr>
            <p:cNvPicPr>
              <a:picLocks noChangeAspect="1"/>
            </p:cNvPicPr>
            <p:nvPr/>
          </p:nvPicPr>
          <p:blipFill>
            <a:blip r:embed="rId15"/>
            <a:stretch>
              <a:fillRect/>
            </a:stretch>
          </p:blipFill>
          <p:spPr>
            <a:xfrm>
              <a:off x="3114973" y="1829875"/>
              <a:ext cx="2981028" cy="1939831"/>
            </a:xfrm>
            <a:prstGeom prst="rect">
              <a:avLst/>
            </a:prstGeom>
          </p:spPr>
        </p:pic>
        <p:pic>
          <p:nvPicPr>
            <p:cNvPr id="16" name="Immagine 15">
              <a:extLst>
                <a:ext uri="{FF2B5EF4-FFF2-40B4-BE49-F238E27FC236}">
                  <a16:creationId xmlns:a16="http://schemas.microsoft.com/office/drawing/2014/main" id="{296DB886-CD0E-072D-C3AC-E4C281AB9217}"/>
                </a:ext>
              </a:extLst>
            </p:cNvPr>
            <p:cNvPicPr>
              <a:picLocks noChangeAspect="1"/>
            </p:cNvPicPr>
            <p:nvPr/>
          </p:nvPicPr>
          <p:blipFill>
            <a:blip r:embed="rId16"/>
            <a:srcRect t="1791" r="2703" b="1689"/>
            <a:stretch/>
          </p:blipFill>
          <p:spPr>
            <a:xfrm>
              <a:off x="6117407" y="1423987"/>
              <a:ext cx="3003147" cy="2724150"/>
            </a:xfrm>
            <a:prstGeom prst="rect">
              <a:avLst/>
            </a:prstGeom>
          </p:spPr>
        </p:pic>
      </p:grpSp>
      <p:pic>
        <p:nvPicPr>
          <p:cNvPr id="21" name="ScopeCropped">
            <a:hlinkClick r:id="" action="ppaction://media"/>
            <a:extLst>
              <a:ext uri="{FF2B5EF4-FFF2-40B4-BE49-F238E27FC236}">
                <a16:creationId xmlns:a16="http://schemas.microsoft.com/office/drawing/2014/main" id="{C356E3A7-F8B0-F02E-0362-DC9DEB211865}"/>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8066398" y="4077801"/>
            <a:ext cx="1464761" cy="1039121"/>
          </a:xfrm>
          <a:prstGeom prst="rect">
            <a:avLst/>
          </a:prstGeom>
        </p:spPr>
      </p:pic>
      <p:pic>
        <p:nvPicPr>
          <p:cNvPr id="22" name="PSD_cropped">
            <a:hlinkClick r:id="" action="ppaction://media"/>
            <a:extLst>
              <a:ext uri="{FF2B5EF4-FFF2-40B4-BE49-F238E27FC236}">
                <a16:creationId xmlns:a16="http://schemas.microsoft.com/office/drawing/2014/main" id="{E9AC4A92-F252-3F47-DF54-9E9E681159AE}"/>
              </a:ext>
            </a:extLst>
          </p:cNvPr>
          <p:cNvPicPr>
            <a:picLocks noChangeAspect="1"/>
          </p:cNvPicPr>
          <p:nvPr>
            <a:videoFile r:link="rId8"/>
            <p:extLst>
              <p:ext uri="{DAA4B4D4-6D71-4841-9C94-3DE7FCFB9230}">
                <p14:media xmlns:p14="http://schemas.microsoft.com/office/powerpoint/2010/main" r:embed="rId7"/>
              </p:ext>
            </p:extLst>
          </p:nvPr>
        </p:nvPicPr>
        <p:blipFill>
          <a:blip r:embed="rId18"/>
          <a:srcRect l="61049" t="6448" r="5544" b="52758"/>
          <a:stretch/>
        </p:blipFill>
        <p:spPr>
          <a:xfrm>
            <a:off x="9658907" y="3954712"/>
            <a:ext cx="2200107" cy="1392707"/>
          </a:xfrm>
          <a:prstGeom prst="rect">
            <a:avLst/>
          </a:prstGeom>
        </p:spPr>
      </p:pic>
    </p:spTree>
    <p:extLst>
      <p:ext uri="{BB962C8B-B14F-4D97-AF65-F5344CB8AC3E}">
        <p14:creationId xmlns:p14="http://schemas.microsoft.com/office/powerpoint/2010/main" val="15799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4" fill="hold"/>
                                        <p:tgtEl>
                                          <p:spTgt spid="2"/>
                                        </p:tgtEl>
                                      </p:cBhvr>
                                    </p:cmd>
                                  </p:childTnLst>
                                </p:cTn>
                              </p:par>
                              <p:par>
                                <p:cTn id="7" presetID="1" presetClass="mediacall" presetSubtype="0" fill="hold" nodeType="withEffect">
                                  <p:stCondLst>
                                    <p:cond delay="0"/>
                                  </p:stCondLst>
                                  <p:childTnLst>
                                    <p:cmd type="call" cmd="playFrom(0.0)">
                                      <p:cBhvr>
                                        <p:cTn id="8" dur="36700" fill="hold"/>
                                        <p:tgtEl>
                                          <p:spTgt spid="4"/>
                                        </p:tgtEl>
                                      </p:cBhvr>
                                    </p:cmd>
                                  </p:childTnLst>
                                </p:cTn>
                              </p:par>
                              <p:par>
                                <p:cTn id="9" presetID="1" presetClass="mediacall" presetSubtype="0" fill="hold" nodeType="withEffect">
                                  <p:stCondLst>
                                    <p:cond delay="0"/>
                                  </p:stCondLst>
                                  <p:childTnLst>
                                    <p:cmd type="call" cmd="playFrom(0.0)">
                                      <p:cBhvr>
                                        <p:cTn id="10" dur="10285" fill="hold"/>
                                        <p:tgtEl>
                                          <p:spTgt spid="21"/>
                                        </p:tgtEl>
                                      </p:cBhvr>
                                    </p:cmd>
                                  </p:childTnLst>
                                </p:cTn>
                              </p:par>
                              <p:par>
                                <p:cTn id="11" presetID="1" presetClass="mediacall" presetSubtype="0" fill="hold" nodeType="withEffect">
                                  <p:stCondLst>
                                    <p:cond delay="0"/>
                                  </p:stCondLst>
                                  <p:childTnLst>
                                    <p:cmd type="call" cmd="playFrom(0.0)">
                                      <p:cBhvr>
                                        <p:cTn id="12" dur="1923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p:cTn id="19" repeatCount="indefinite" fill="remove"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p:cTn id="25" repeatCount="indefinite" fill="hold" display="0">
                  <p:stCondLst>
                    <p:cond delay="indefinite"/>
                  </p:stCondLst>
                </p:cTn>
                <p:tgtEl>
                  <p:spTgt spid="21"/>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p:cTn id="31" repeatCount="indefinite" fill="hold" display="0">
                  <p:stCondLst>
                    <p:cond delay="indefinite"/>
                  </p:stCondLst>
                </p:cTn>
                <p:tgtEl>
                  <p:spTgt spid="22"/>
                </p:tgtEl>
              </p:cMediaNode>
            </p:vide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9529-2998-8279-E83F-966799FDA2A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035754B-F644-60DB-8EBE-140E7EC7A6EE}"/>
              </a:ext>
            </a:extLst>
          </p:cNvPr>
          <p:cNvSpPr txBox="1"/>
          <p:nvPr/>
        </p:nvSpPr>
        <p:spPr>
          <a:xfrm>
            <a:off x="267955" y="77076"/>
            <a:ext cx="7801751" cy="584775"/>
          </a:xfrm>
          <a:prstGeom prst="rect">
            <a:avLst/>
          </a:prstGeom>
          <a:noFill/>
        </p:spPr>
        <p:txBody>
          <a:bodyPr wrap="none" rtlCol="0">
            <a:spAutoFit/>
          </a:bodyPr>
          <a:lstStyle/>
          <a:p>
            <a:r>
              <a:rPr lang="it-IT" sz="3200" dirty="0"/>
              <a:t>High Speed </a:t>
            </a:r>
            <a:r>
              <a:rPr lang="it-IT" sz="3200" dirty="0" err="1"/>
              <a:t>Digitizer</a:t>
            </a:r>
            <a:r>
              <a:rPr lang="it-IT" sz="3200" dirty="0"/>
              <a:t>: Serial data link JED204.B</a:t>
            </a:r>
          </a:p>
        </p:txBody>
      </p:sp>
      <p:grpSp>
        <p:nvGrpSpPr>
          <p:cNvPr id="49" name="Gruppo 48">
            <a:extLst>
              <a:ext uri="{FF2B5EF4-FFF2-40B4-BE49-F238E27FC236}">
                <a16:creationId xmlns:a16="http://schemas.microsoft.com/office/drawing/2014/main" id="{AE641BAF-C3FD-EDF3-B8D4-734A635BAAEA}"/>
              </a:ext>
            </a:extLst>
          </p:cNvPr>
          <p:cNvGrpSpPr/>
          <p:nvPr/>
        </p:nvGrpSpPr>
        <p:grpSpPr>
          <a:xfrm>
            <a:off x="132430" y="1727901"/>
            <a:ext cx="11477297" cy="4168401"/>
            <a:chOff x="1529255" y="2093660"/>
            <a:chExt cx="7929718" cy="2788396"/>
          </a:xfrm>
        </p:grpSpPr>
        <p:sp>
          <p:nvSpPr>
            <p:cNvPr id="3" name="Rettangolo 2">
              <a:extLst>
                <a:ext uri="{FF2B5EF4-FFF2-40B4-BE49-F238E27FC236}">
                  <a16:creationId xmlns:a16="http://schemas.microsoft.com/office/drawing/2014/main" id="{E24D678C-F801-F0E2-A0F0-32E82339C7BB}"/>
                </a:ext>
              </a:extLst>
            </p:cNvPr>
            <p:cNvSpPr/>
            <p:nvPr/>
          </p:nvSpPr>
          <p:spPr>
            <a:xfrm>
              <a:off x="1529255" y="209366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Analog to Digital Converter</a:t>
              </a:r>
            </a:p>
          </p:txBody>
        </p:sp>
        <p:sp>
          <p:nvSpPr>
            <p:cNvPr id="4" name="Rettangolo 3">
              <a:extLst>
                <a:ext uri="{FF2B5EF4-FFF2-40B4-BE49-F238E27FC236}">
                  <a16:creationId xmlns:a16="http://schemas.microsoft.com/office/drawing/2014/main" id="{365087A2-6A77-C190-FA87-32563189CDBF}"/>
                </a:ext>
              </a:extLst>
            </p:cNvPr>
            <p:cNvSpPr/>
            <p:nvPr/>
          </p:nvSpPr>
          <p:spPr>
            <a:xfrm>
              <a:off x="3317066" y="2093660"/>
              <a:ext cx="863950" cy="933320"/>
            </a:xfrm>
            <a:prstGeom prst="rect">
              <a:avLst/>
            </a:prstGeom>
            <a:solidFill>
              <a:schemeClr val="accent2">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Tx Application Layer</a:t>
              </a:r>
            </a:p>
          </p:txBody>
        </p:sp>
        <p:sp>
          <p:nvSpPr>
            <p:cNvPr id="5" name="Rettangolo 4">
              <a:extLst>
                <a:ext uri="{FF2B5EF4-FFF2-40B4-BE49-F238E27FC236}">
                  <a16:creationId xmlns:a16="http://schemas.microsoft.com/office/drawing/2014/main" id="{B6410A7D-8FC1-5CBF-6624-FBAFCC23C7E1}"/>
                </a:ext>
              </a:extLst>
            </p:cNvPr>
            <p:cNvSpPr/>
            <p:nvPr/>
          </p:nvSpPr>
          <p:spPr>
            <a:xfrm>
              <a:off x="4377560" y="2093660"/>
              <a:ext cx="863950" cy="9333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dirty="0"/>
                <a:t>Data</a:t>
              </a:r>
            </a:p>
            <a:p>
              <a:pPr algn="ctr"/>
              <a:r>
                <a:rPr lang="en-US" sz="1600" dirty="0"/>
                <a:t>Framing</a:t>
              </a:r>
            </a:p>
          </p:txBody>
        </p:sp>
        <p:sp>
          <p:nvSpPr>
            <p:cNvPr id="6" name="Rettangolo 5">
              <a:extLst>
                <a:ext uri="{FF2B5EF4-FFF2-40B4-BE49-F238E27FC236}">
                  <a16:creationId xmlns:a16="http://schemas.microsoft.com/office/drawing/2014/main" id="{7675017A-BF7D-FD83-038E-3F347059BF66}"/>
                </a:ext>
              </a:extLst>
            </p:cNvPr>
            <p:cNvSpPr/>
            <p:nvPr/>
          </p:nvSpPr>
          <p:spPr>
            <a:xfrm>
              <a:off x="5438054" y="2093660"/>
              <a:ext cx="863950" cy="93332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Frame Lane Alignment Symbol Generator</a:t>
              </a:r>
            </a:p>
          </p:txBody>
        </p:sp>
        <p:sp>
          <p:nvSpPr>
            <p:cNvPr id="7" name="Rettangolo 6">
              <a:extLst>
                <a:ext uri="{FF2B5EF4-FFF2-40B4-BE49-F238E27FC236}">
                  <a16:creationId xmlns:a16="http://schemas.microsoft.com/office/drawing/2014/main" id="{89D07E08-D935-8AC9-E6B6-C58760BDA5DA}"/>
                </a:ext>
              </a:extLst>
            </p:cNvPr>
            <p:cNvSpPr/>
            <p:nvPr/>
          </p:nvSpPr>
          <p:spPr>
            <a:xfrm>
              <a:off x="6448723" y="2093660"/>
              <a:ext cx="863950" cy="93332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8/10b Encoder</a:t>
              </a:r>
            </a:p>
          </p:txBody>
        </p:sp>
        <p:sp>
          <p:nvSpPr>
            <p:cNvPr id="8" name="Rettangolo 7">
              <a:extLst>
                <a:ext uri="{FF2B5EF4-FFF2-40B4-BE49-F238E27FC236}">
                  <a16:creationId xmlns:a16="http://schemas.microsoft.com/office/drawing/2014/main" id="{8CFBBFA9-1B40-FEF3-1E01-853CFF7D7C87}"/>
                </a:ext>
              </a:extLst>
            </p:cNvPr>
            <p:cNvSpPr/>
            <p:nvPr/>
          </p:nvSpPr>
          <p:spPr>
            <a:xfrm>
              <a:off x="7515523" y="2093660"/>
              <a:ext cx="863950" cy="93332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Serializer</a:t>
              </a:r>
            </a:p>
          </p:txBody>
        </p:sp>
        <p:sp>
          <p:nvSpPr>
            <p:cNvPr id="9" name="Rettangolo 8">
              <a:extLst>
                <a:ext uri="{FF2B5EF4-FFF2-40B4-BE49-F238E27FC236}">
                  <a16:creationId xmlns:a16="http://schemas.microsoft.com/office/drawing/2014/main" id="{AA3DC3B0-5D6B-DEFF-2358-94BB9EA1FB3A}"/>
                </a:ext>
              </a:extLst>
            </p:cNvPr>
            <p:cNvSpPr/>
            <p:nvPr/>
          </p:nvSpPr>
          <p:spPr>
            <a:xfrm>
              <a:off x="8582323" y="2093660"/>
              <a:ext cx="863950" cy="93332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Tx Driver</a:t>
              </a:r>
            </a:p>
          </p:txBody>
        </p:sp>
        <p:sp>
          <p:nvSpPr>
            <p:cNvPr id="18" name="Rettangolo 17">
              <a:extLst>
                <a:ext uri="{FF2B5EF4-FFF2-40B4-BE49-F238E27FC236}">
                  <a16:creationId xmlns:a16="http://schemas.microsoft.com/office/drawing/2014/main" id="{0CC89213-9C00-86A1-6240-68AA473FA4E5}"/>
                </a:ext>
              </a:extLst>
            </p:cNvPr>
            <p:cNvSpPr/>
            <p:nvPr/>
          </p:nvSpPr>
          <p:spPr>
            <a:xfrm>
              <a:off x="3329766" y="3948736"/>
              <a:ext cx="863950" cy="933320"/>
            </a:xfrm>
            <a:prstGeom prst="rect">
              <a:avLst/>
            </a:prstGeom>
            <a:solidFill>
              <a:schemeClr val="accent2">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Rx Application</a:t>
              </a:r>
            </a:p>
          </p:txBody>
        </p:sp>
        <p:sp>
          <p:nvSpPr>
            <p:cNvPr id="19" name="Rettangolo 18">
              <a:extLst>
                <a:ext uri="{FF2B5EF4-FFF2-40B4-BE49-F238E27FC236}">
                  <a16:creationId xmlns:a16="http://schemas.microsoft.com/office/drawing/2014/main" id="{3812F1FA-EEB0-2B78-C7E3-04425C2B02E6}"/>
                </a:ext>
              </a:extLst>
            </p:cNvPr>
            <p:cNvSpPr/>
            <p:nvPr/>
          </p:nvSpPr>
          <p:spPr>
            <a:xfrm>
              <a:off x="4390260" y="3948736"/>
              <a:ext cx="863950" cy="9333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dirty="0"/>
                <a:t>Data</a:t>
              </a:r>
            </a:p>
            <a:p>
              <a:pPr algn="ctr"/>
              <a:r>
                <a:rPr lang="en-US" sz="1600" dirty="0" err="1"/>
                <a:t>Deframing</a:t>
              </a:r>
              <a:endParaRPr lang="en-US" sz="1600" dirty="0"/>
            </a:p>
          </p:txBody>
        </p:sp>
        <p:sp>
          <p:nvSpPr>
            <p:cNvPr id="20" name="Rettangolo 19">
              <a:extLst>
                <a:ext uri="{FF2B5EF4-FFF2-40B4-BE49-F238E27FC236}">
                  <a16:creationId xmlns:a16="http://schemas.microsoft.com/office/drawing/2014/main" id="{6F3E8005-D525-FBEC-8C15-41E663B92707}"/>
                </a:ext>
              </a:extLst>
            </p:cNvPr>
            <p:cNvSpPr/>
            <p:nvPr/>
          </p:nvSpPr>
          <p:spPr>
            <a:xfrm>
              <a:off x="5450754" y="3948736"/>
              <a:ext cx="863950" cy="93332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Frame Lane Alignment Logic</a:t>
              </a:r>
            </a:p>
          </p:txBody>
        </p:sp>
        <p:sp>
          <p:nvSpPr>
            <p:cNvPr id="21" name="Rettangolo 20">
              <a:extLst>
                <a:ext uri="{FF2B5EF4-FFF2-40B4-BE49-F238E27FC236}">
                  <a16:creationId xmlns:a16="http://schemas.microsoft.com/office/drawing/2014/main" id="{42C6DB02-D3B2-6A9D-096D-05CE5F2D93EA}"/>
                </a:ext>
              </a:extLst>
            </p:cNvPr>
            <p:cNvSpPr/>
            <p:nvPr/>
          </p:nvSpPr>
          <p:spPr>
            <a:xfrm>
              <a:off x="6461423" y="3948736"/>
              <a:ext cx="863950" cy="93332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8/10b Decoder</a:t>
              </a:r>
            </a:p>
          </p:txBody>
        </p:sp>
        <p:sp>
          <p:nvSpPr>
            <p:cNvPr id="22" name="Rettangolo 21">
              <a:extLst>
                <a:ext uri="{FF2B5EF4-FFF2-40B4-BE49-F238E27FC236}">
                  <a16:creationId xmlns:a16="http://schemas.microsoft.com/office/drawing/2014/main" id="{7CBC8D74-767A-D174-7939-26551C910647}"/>
                </a:ext>
              </a:extLst>
            </p:cNvPr>
            <p:cNvSpPr/>
            <p:nvPr/>
          </p:nvSpPr>
          <p:spPr>
            <a:xfrm>
              <a:off x="7528223" y="3948736"/>
              <a:ext cx="863950" cy="93332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Deserializer</a:t>
              </a:r>
              <a:endParaRPr lang="en-US" sz="1600" dirty="0"/>
            </a:p>
          </p:txBody>
        </p:sp>
        <p:sp>
          <p:nvSpPr>
            <p:cNvPr id="23" name="Rettangolo 22">
              <a:extLst>
                <a:ext uri="{FF2B5EF4-FFF2-40B4-BE49-F238E27FC236}">
                  <a16:creationId xmlns:a16="http://schemas.microsoft.com/office/drawing/2014/main" id="{AD29ACDA-6B79-3BA6-E4A4-4559533B452B}"/>
                </a:ext>
              </a:extLst>
            </p:cNvPr>
            <p:cNvSpPr/>
            <p:nvPr/>
          </p:nvSpPr>
          <p:spPr>
            <a:xfrm>
              <a:off x="8595023" y="3948736"/>
              <a:ext cx="863950" cy="93332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Rx Receiver</a:t>
              </a:r>
            </a:p>
          </p:txBody>
        </p:sp>
        <p:sp>
          <p:nvSpPr>
            <p:cNvPr id="24" name="Freccia a destra 23">
              <a:extLst>
                <a:ext uri="{FF2B5EF4-FFF2-40B4-BE49-F238E27FC236}">
                  <a16:creationId xmlns:a16="http://schemas.microsoft.com/office/drawing/2014/main" id="{9D2CFB41-0C24-2DBF-DB77-BB80FDC50692}"/>
                </a:ext>
              </a:extLst>
            </p:cNvPr>
            <p:cNvSpPr/>
            <p:nvPr/>
          </p:nvSpPr>
          <p:spPr>
            <a:xfrm>
              <a:off x="2465727" y="2233335"/>
              <a:ext cx="851339" cy="63504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Parallel data</a:t>
              </a:r>
            </a:p>
          </p:txBody>
        </p:sp>
        <p:sp>
          <p:nvSpPr>
            <p:cNvPr id="25" name="Freccia a destra 24">
              <a:extLst>
                <a:ext uri="{FF2B5EF4-FFF2-40B4-BE49-F238E27FC236}">
                  <a16:creationId xmlns:a16="http://schemas.microsoft.com/office/drawing/2014/main" id="{23259F65-3C7D-5091-1DF7-72FD232F61ED}"/>
                </a:ext>
              </a:extLst>
            </p:cNvPr>
            <p:cNvSpPr/>
            <p:nvPr/>
          </p:nvSpPr>
          <p:spPr>
            <a:xfrm flipH="1">
              <a:off x="2343683" y="4105641"/>
              <a:ext cx="986083" cy="63504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Parallel data</a:t>
              </a:r>
            </a:p>
          </p:txBody>
        </p:sp>
        <p:cxnSp>
          <p:nvCxnSpPr>
            <p:cNvPr id="27" name="Connettore a gomito 26">
              <a:extLst>
                <a:ext uri="{FF2B5EF4-FFF2-40B4-BE49-F238E27FC236}">
                  <a16:creationId xmlns:a16="http://schemas.microsoft.com/office/drawing/2014/main" id="{9B1BE4F5-A579-A770-55A3-3C343A0E61BE}"/>
                </a:ext>
              </a:extLst>
            </p:cNvPr>
            <p:cNvCxnSpPr>
              <a:stCxn id="9" idx="3"/>
              <a:endCxn id="23" idx="3"/>
            </p:cNvCxnSpPr>
            <p:nvPr/>
          </p:nvCxnSpPr>
          <p:spPr>
            <a:xfrm>
              <a:off x="9446273" y="2560320"/>
              <a:ext cx="12700" cy="1855076"/>
            </a:xfrm>
            <a:prstGeom prst="bentConnector3">
              <a:avLst>
                <a:gd name="adj1" fmla="val 19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59E3C8BF-67A1-71C6-C381-3863AB12D390}"/>
                </a:ext>
              </a:extLst>
            </p:cNvPr>
            <p:cNvCxnSpPr>
              <a:stCxn id="4" idx="3"/>
              <a:endCxn id="5" idx="1"/>
            </p:cNvCxnSpPr>
            <p:nvPr/>
          </p:nvCxnSpPr>
          <p:spPr>
            <a:xfrm>
              <a:off x="4181016" y="2560320"/>
              <a:ext cx="196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75D7C5D4-27CA-5B3E-ED1F-93D7840B0620}"/>
                </a:ext>
              </a:extLst>
            </p:cNvPr>
            <p:cNvCxnSpPr>
              <a:stCxn id="5" idx="3"/>
              <a:endCxn id="6" idx="1"/>
            </p:cNvCxnSpPr>
            <p:nvPr/>
          </p:nvCxnSpPr>
          <p:spPr>
            <a:xfrm>
              <a:off x="5241510" y="2560320"/>
              <a:ext cx="196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E8B48024-56CF-A005-6B3D-463604D31892}"/>
                </a:ext>
              </a:extLst>
            </p:cNvPr>
            <p:cNvCxnSpPr>
              <a:stCxn id="6" idx="3"/>
              <a:endCxn id="7" idx="1"/>
            </p:cNvCxnSpPr>
            <p:nvPr/>
          </p:nvCxnSpPr>
          <p:spPr>
            <a:xfrm>
              <a:off x="6302004" y="2560320"/>
              <a:ext cx="146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DF727BC4-91D8-3990-3CC1-B41DF98198C9}"/>
                </a:ext>
              </a:extLst>
            </p:cNvPr>
            <p:cNvCxnSpPr>
              <a:stCxn id="7" idx="3"/>
              <a:endCxn id="8" idx="1"/>
            </p:cNvCxnSpPr>
            <p:nvPr/>
          </p:nvCxnSpPr>
          <p:spPr>
            <a:xfrm>
              <a:off x="7312673" y="2560320"/>
              <a:ext cx="20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B827A92D-0481-5F0A-DB3B-F69B4B6C1503}"/>
                </a:ext>
              </a:extLst>
            </p:cNvPr>
            <p:cNvCxnSpPr>
              <a:stCxn id="8" idx="3"/>
              <a:endCxn id="9" idx="1"/>
            </p:cNvCxnSpPr>
            <p:nvPr/>
          </p:nvCxnSpPr>
          <p:spPr>
            <a:xfrm>
              <a:off x="8379473" y="2560320"/>
              <a:ext cx="20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0E2AB0F0-08D4-448D-CD7F-F85EE130493D}"/>
                </a:ext>
              </a:extLst>
            </p:cNvPr>
            <p:cNvCxnSpPr>
              <a:stCxn id="23" idx="1"/>
              <a:endCxn id="22" idx="3"/>
            </p:cNvCxnSpPr>
            <p:nvPr/>
          </p:nvCxnSpPr>
          <p:spPr>
            <a:xfrm flipH="1">
              <a:off x="8392173" y="4415396"/>
              <a:ext cx="20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A3A93B46-BD72-A1DF-A38E-64417D536DB1}"/>
                </a:ext>
              </a:extLst>
            </p:cNvPr>
            <p:cNvCxnSpPr>
              <a:stCxn id="22" idx="1"/>
              <a:endCxn id="21" idx="3"/>
            </p:cNvCxnSpPr>
            <p:nvPr/>
          </p:nvCxnSpPr>
          <p:spPr>
            <a:xfrm flipH="1">
              <a:off x="7325373" y="4415396"/>
              <a:ext cx="20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4EEEF8A6-9F74-E07E-02F1-487D2AFD69FB}"/>
                </a:ext>
              </a:extLst>
            </p:cNvPr>
            <p:cNvCxnSpPr>
              <a:stCxn id="21" idx="1"/>
              <a:endCxn id="20" idx="3"/>
            </p:cNvCxnSpPr>
            <p:nvPr/>
          </p:nvCxnSpPr>
          <p:spPr>
            <a:xfrm flipH="1">
              <a:off x="6314704" y="4415396"/>
              <a:ext cx="146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7A71C366-58B5-80DD-2F88-C125EB860FE3}"/>
                </a:ext>
              </a:extLst>
            </p:cNvPr>
            <p:cNvCxnSpPr>
              <a:stCxn id="20" idx="1"/>
              <a:endCxn id="19" idx="3"/>
            </p:cNvCxnSpPr>
            <p:nvPr/>
          </p:nvCxnSpPr>
          <p:spPr>
            <a:xfrm flipH="1">
              <a:off x="5254210" y="4415396"/>
              <a:ext cx="196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559B811A-5E61-B65F-6399-1AB05E34A5C4}"/>
                </a:ext>
              </a:extLst>
            </p:cNvPr>
            <p:cNvCxnSpPr>
              <a:stCxn id="19" idx="1"/>
              <a:endCxn id="18" idx="3"/>
            </p:cNvCxnSpPr>
            <p:nvPr/>
          </p:nvCxnSpPr>
          <p:spPr>
            <a:xfrm flipH="1">
              <a:off x="4193716" y="4415396"/>
              <a:ext cx="196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0" name="CasellaDiTesto 49">
            <a:extLst>
              <a:ext uri="{FF2B5EF4-FFF2-40B4-BE49-F238E27FC236}">
                <a16:creationId xmlns:a16="http://schemas.microsoft.com/office/drawing/2014/main" id="{F823BB4D-F1CE-BAD5-2BDC-C62AC1D7C741}"/>
              </a:ext>
            </a:extLst>
          </p:cNvPr>
          <p:cNvSpPr txBox="1"/>
          <p:nvPr/>
        </p:nvSpPr>
        <p:spPr>
          <a:xfrm>
            <a:off x="10676408" y="3812102"/>
            <a:ext cx="1132041" cy="369332"/>
          </a:xfrm>
          <a:prstGeom prst="rect">
            <a:avLst/>
          </a:prstGeom>
          <a:noFill/>
        </p:spPr>
        <p:txBody>
          <a:bodyPr wrap="none" rtlCol="0">
            <a:spAutoFit/>
          </a:bodyPr>
          <a:lstStyle/>
          <a:p>
            <a:r>
              <a:rPr lang="en-US" dirty="0"/>
              <a:t>Serial Link</a:t>
            </a:r>
          </a:p>
        </p:txBody>
      </p:sp>
      <p:sp>
        <p:nvSpPr>
          <p:cNvPr id="51" name="CasellaDiTesto 50">
            <a:extLst>
              <a:ext uri="{FF2B5EF4-FFF2-40B4-BE49-F238E27FC236}">
                <a16:creationId xmlns:a16="http://schemas.microsoft.com/office/drawing/2014/main" id="{83218088-5ADF-C9E3-70DB-12DC3107C036}"/>
              </a:ext>
            </a:extLst>
          </p:cNvPr>
          <p:cNvSpPr txBox="1"/>
          <p:nvPr/>
        </p:nvSpPr>
        <p:spPr>
          <a:xfrm>
            <a:off x="85423" y="4821141"/>
            <a:ext cx="1281120" cy="646331"/>
          </a:xfrm>
          <a:prstGeom prst="rect">
            <a:avLst/>
          </a:prstGeom>
          <a:noFill/>
        </p:spPr>
        <p:txBody>
          <a:bodyPr wrap="none" rtlCol="0">
            <a:spAutoFit/>
          </a:bodyPr>
          <a:lstStyle/>
          <a:p>
            <a:r>
              <a:rPr lang="en-US" dirty="0"/>
              <a:t>4x14 bit</a:t>
            </a:r>
          </a:p>
          <a:p>
            <a:r>
              <a:rPr lang="en-US" dirty="0"/>
              <a:t>@ 250 MHz</a:t>
            </a:r>
          </a:p>
        </p:txBody>
      </p:sp>
      <p:sp>
        <p:nvSpPr>
          <p:cNvPr id="52" name="CasellaDiTesto 51">
            <a:extLst>
              <a:ext uri="{FF2B5EF4-FFF2-40B4-BE49-F238E27FC236}">
                <a16:creationId xmlns:a16="http://schemas.microsoft.com/office/drawing/2014/main" id="{978276A8-C1ED-E111-2D6E-B3379C46BB40}"/>
              </a:ext>
            </a:extLst>
          </p:cNvPr>
          <p:cNvSpPr txBox="1"/>
          <p:nvPr/>
        </p:nvSpPr>
        <p:spPr>
          <a:xfrm>
            <a:off x="1429821" y="3050144"/>
            <a:ext cx="1323482" cy="646331"/>
          </a:xfrm>
          <a:prstGeom prst="rect">
            <a:avLst/>
          </a:prstGeom>
          <a:noFill/>
        </p:spPr>
        <p:txBody>
          <a:bodyPr wrap="square" rtlCol="0">
            <a:spAutoFit/>
          </a:bodyPr>
          <a:lstStyle/>
          <a:p>
            <a:r>
              <a:rPr lang="en-US" dirty="0"/>
              <a:t>14 bit</a:t>
            </a:r>
          </a:p>
          <a:p>
            <a:r>
              <a:rPr lang="en-US" dirty="0"/>
              <a:t>@ 1 GHz</a:t>
            </a:r>
          </a:p>
        </p:txBody>
      </p:sp>
    </p:spTree>
    <p:extLst>
      <p:ext uri="{BB962C8B-B14F-4D97-AF65-F5344CB8AC3E}">
        <p14:creationId xmlns:p14="http://schemas.microsoft.com/office/powerpoint/2010/main" val="345689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531F1-B325-D3FA-D25E-AAA38A10EE5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B1FEA38-EFD8-7CF8-8F9E-424EDBEAC78E}"/>
              </a:ext>
            </a:extLst>
          </p:cNvPr>
          <p:cNvSpPr txBox="1"/>
          <p:nvPr/>
        </p:nvSpPr>
        <p:spPr>
          <a:xfrm>
            <a:off x="267955" y="77076"/>
            <a:ext cx="7404399"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data </a:t>
            </a:r>
            <a:r>
              <a:rPr lang="it-IT" sz="3200" dirty="0" err="1"/>
              <a:t>decoding</a:t>
            </a:r>
            <a:endParaRPr lang="it-IT" sz="3200" dirty="0"/>
          </a:p>
        </p:txBody>
      </p:sp>
      <p:sp>
        <p:nvSpPr>
          <p:cNvPr id="5" name="Rettangolo 4">
            <a:extLst>
              <a:ext uri="{FF2B5EF4-FFF2-40B4-BE49-F238E27FC236}">
                <a16:creationId xmlns:a16="http://schemas.microsoft.com/office/drawing/2014/main" id="{BF7A8E53-C3AA-3D84-F6C5-D1DE6783F881}"/>
              </a:ext>
            </a:extLst>
          </p:cNvPr>
          <p:cNvSpPr/>
          <p:nvPr/>
        </p:nvSpPr>
        <p:spPr>
          <a:xfrm>
            <a:off x="1094163" y="1335654"/>
            <a:ext cx="1261495"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0</a:t>
            </a:r>
          </a:p>
        </p:txBody>
      </p:sp>
      <p:sp>
        <p:nvSpPr>
          <p:cNvPr id="7" name="Rettangolo 6">
            <a:extLst>
              <a:ext uri="{FF2B5EF4-FFF2-40B4-BE49-F238E27FC236}">
                <a16:creationId xmlns:a16="http://schemas.microsoft.com/office/drawing/2014/main" id="{7035A17A-74D0-9C53-F47F-28212A67551F}"/>
              </a:ext>
            </a:extLst>
          </p:cNvPr>
          <p:cNvSpPr/>
          <p:nvPr/>
        </p:nvSpPr>
        <p:spPr>
          <a:xfrm>
            <a:off x="2355658" y="1335654"/>
            <a:ext cx="1261495"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1</a:t>
            </a:r>
          </a:p>
        </p:txBody>
      </p:sp>
      <p:sp>
        <p:nvSpPr>
          <p:cNvPr id="8" name="Rettangolo 7">
            <a:extLst>
              <a:ext uri="{FF2B5EF4-FFF2-40B4-BE49-F238E27FC236}">
                <a16:creationId xmlns:a16="http://schemas.microsoft.com/office/drawing/2014/main" id="{7C36159A-2E0D-3948-BEAA-7C6EDB029878}"/>
              </a:ext>
            </a:extLst>
          </p:cNvPr>
          <p:cNvSpPr/>
          <p:nvPr/>
        </p:nvSpPr>
        <p:spPr>
          <a:xfrm>
            <a:off x="3617153" y="1335653"/>
            <a:ext cx="1261495"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2</a:t>
            </a:r>
          </a:p>
        </p:txBody>
      </p:sp>
      <p:sp>
        <p:nvSpPr>
          <p:cNvPr id="9" name="Rettangolo 8">
            <a:extLst>
              <a:ext uri="{FF2B5EF4-FFF2-40B4-BE49-F238E27FC236}">
                <a16:creationId xmlns:a16="http://schemas.microsoft.com/office/drawing/2014/main" id="{9AEB3B99-B0C0-72E7-ABEB-6D05676BFFAE}"/>
              </a:ext>
            </a:extLst>
          </p:cNvPr>
          <p:cNvSpPr/>
          <p:nvPr/>
        </p:nvSpPr>
        <p:spPr>
          <a:xfrm>
            <a:off x="4878648" y="1335653"/>
            <a:ext cx="1261495"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3</a:t>
            </a:r>
          </a:p>
        </p:txBody>
      </p:sp>
      <p:sp>
        <p:nvSpPr>
          <p:cNvPr id="3" name="Rettangolo 2">
            <a:extLst>
              <a:ext uri="{FF2B5EF4-FFF2-40B4-BE49-F238E27FC236}">
                <a16:creationId xmlns:a16="http://schemas.microsoft.com/office/drawing/2014/main" id="{416816D4-8F9F-28D3-1653-9F16BA1D4DB7}"/>
              </a:ext>
            </a:extLst>
          </p:cNvPr>
          <p:cNvSpPr/>
          <p:nvPr/>
        </p:nvSpPr>
        <p:spPr>
          <a:xfrm>
            <a:off x="1094164"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ttangolo 3">
            <a:extLst>
              <a:ext uri="{FF2B5EF4-FFF2-40B4-BE49-F238E27FC236}">
                <a16:creationId xmlns:a16="http://schemas.microsoft.com/office/drawing/2014/main" id="{4B5D49EC-833B-29C7-25BA-F1C050CA1414}"/>
              </a:ext>
            </a:extLst>
          </p:cNvPr>
          <p:cNvSpPr/>
          <p:nvPr/>
        </p:nvSpPr>
        <p:spPr>
          <a:xfrm>
            <a:off x="1217097"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ttangolo 5">
            <a:extLst>
              <a:ext uri="{FF2B5EF4-FFF2-40B4-BE49-F238E27FC236}">
                <a16:creationId xmlns:a16="http://schemas.microsoft.com/office/drawing/2014/main" id="{4679F005-2757-EBEF-D09E-DD7B139314D1}"/>
              </a:ext>
            </a:extLst>
          </p:cNvPr>
          <p:cNvSpPr/>
          <p:nvPr/>
        </p:nvSpPr>
        <p:spPr>
          <a:xfrm>
            <a:off x="1340030"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ttangolo 9">
            <a:extLst>
              <a:ext uri="{FF2B5EF4-FFF2-40B4-BE49-F238E27FC236}">
                <a16:creationId xmlns:a16="http://schemas.microsoft.com/office/drawing/2014/main" id="{B4EC7C22-CB12-2568-68FA-8C7CB821CA6F}"/>
              </a:ext>
            </a:extLst>
          </p:cNvPr>
          <p:cNvSpPr/>
          <p:nvPr/>
        </p:nvSpPr>
        <p:spPr>
          <a:xfrm>
            <a:off x="1462963"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ttangolo 10">
            <a:extLst>
              <a:ext uri="{FF2B5EF4-FFF2-40B4-BE49-F238E27FC236}">
                <a16:creationId xmlns:a16="http://schemas.microsoft.com/office/drawing/2014/main" id="{6915D138-C23B-10D8-91C7-C44E17E57B03}"/>
              </a:ext>
            </a:extLst>
          </p:cNvPr>
          <p:cNvSpPr/>
          <p:nvPr/>
        </p:nvSpPr>
        <p:spPr>
          <a:xfrm>
            <a:off x="1585896"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ttangolo 11">
            <a:extLst>
              <a:ext uri="{FF2B5EF4-FFF2-40B4-BE49-F238E27FC236}">
                <a16:creationId xmlns:a16="http://schemas.microsoft.com/office/drawing/2014/main" id="{B76ACBCE-C897-ACE7-B2A7-A8C2E2378BD4}"/>
              </a:ext>
            </a:extLst>
          </p:cNvPr>
          <p:cNvSpPr/>
          <p:nvPr/>
        </p:nvSpPr>
        <p:spPr>
          <a:xfrm>
            <a:off x="1708829"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ttangolo 12">
            <a:extLst>
              <a:ext uri="{FF2B5EF4-FFF2-40B4-BE49-F238E27FC236}">
                <a16:creationId xmlns:a16="http://schemas.microsoft.com/office/drawing/2014/main" id="{0B62653B-74C3-C164-AFFF-8F8FF8C7968C}"/>
              </a:ext>
            </a:extLst>
          </p:cNvPr>
          <p:cNvSpPr/>
          <p:nvPr/>
        </p:nvSpPr>
        <p:spPr>
          <a:xfrm>
            <a:off x="1831762"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ttangolo 13">
            <a:extLst>
              <a:ext uri="{FF2B5EF4-FFF2-40B4-BE49-F238E27FC236}">
                <a16:creationId xmlns:a16="http://schemas.microsoft.com/office/drawing/2014/main" id="{66DDF31B-3F2F-F92C-F0D8-0F1278FB4E6E}"/>
              </a:ext>
            </a:extLst>
          </p:cNvPr>
          <p:cNvSpPr/>
          <p:nvPr/>
        </p:nvSpPr>
        <p:spPr>
          <a:xfrm>
            <a:off x="1954695"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ttangolo 14">
            <a:extLst>
              <a:ext uri="{FF2B5EF4-FFF2-40B4-BE49-F238E27FC236}">
                <a16:creationId xmlns:a16="http://schemas.microsoft.com/office/drawing/2014/main" id="{999067CA-A10E-2E21-E8FB-BCB801732230}"/>
              </a:ext>
            </a:extLst>
          </p:cNvPr>
          <p:cNvSpPr/>
          <p:nvPr/>
        </p:nvSpPr>
        <p:spPr>
          <a:xfrm>
            <a:off x="2077628"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ttangolo 15">
            <a:extLst>
              <a:ext uri="{FF2B5EF4-FFF2-40B4-BE49-F238E27FC236}">
                <a16:creationId xmlns:a16="http://schemas.microsoft.com/office/drawing/2014/main" id="{40583592-8087-E877-6A8F-5F3D82599721}"/>
              </a:ext>
            </a:extLst>
          </p:cNvPr>
          <p:cNvSpPr/>
          <p:nvPr/>
        </p:nvSpPr>
        <p:spPr>
          <a:xfrm>
            <a:off x="2200561" y="1936809"/>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ttangolo 16">
            <a:extLst>
              <a:ext uri="{FF2B5EF4-FFF2-40B4-BE49-F238E27FC236}">
                <a16:creationId xmlns:a16="http://schemas.microsoft.com/office/drawing/2014/main" id="{0F7C1B86-D8B3-4619-16DB-5C637EAFC074}"/>
              </a:ext>
            </a:extLst>
          </p:cNvPr>
          <p:cNvSpPr/>
          <p:nvPr/>
        </p:nvSpPr>
        <p:spPr>
          <a:xfrm>
            <a:off x="2355658"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ttangolo 17">
            <a:extLst>
              <a:ext uri="{FF2B5EF4-FFF2-40B4-BE49-F238E27FC236}">
                <a16:creationId xmlns:a16="http://schemas.microsoft.com/office/drawing/2014/main" id="{FD19EB53-27F9-2368-046F-A641ADC5F7B6}"/>
              </a:ext>
            </a:extLst>
          </p:cNvPr>
          <p:cNvSpPr/>
          <p:nvPr/>
        </p:nvSpPr>
        <p:spPr>
          <a:xfrm>
            <a:off x="2478591"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ttangolo 18">
            <a:extLst>
              <a:ext uri="{FF2B5EF4-FFF2-40B4-BE49-F238E27FC236}">
                <a16:creationId xmlns:a16="http://schemas.microsoft.com/office/drawing/2014/main" id="{BFA75789-0C3F-6115-D123-DB8B62991B40}"/>
              </a:ext>
            </a:extLst>
          </p:cNvPr>
          <p:cNvSpPr/>
          <p:nvPr/>
        </p:nvSpPr>
        <p:spPr>
          <a:xfrm>
            <a:off x="2601524"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ttangolo 19">
            <a:extLst>
              <a:ext uri="{FF2B5EF4-FFF2-40B4-BE49-F238E27FC236}">
                <a16:creationId xmlns:a16="http://schemas.microsoft.com/office/drawing/2014/main" id="{C162D73F-30C1-B714-0CEB-EC2663EDC9BB}"/>
              </a:ext>
            </a:extLst>
          </p:cNvPr>
          <p:cNvSpPr/>
          <p:nvPr/>
        </p:nvSpPr>
        <p:spPr>
          <a:xfrm>
            <a:off x="2724457"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20">
            <a:extLst>
              <a:ext uri="{FF2B5EF4-FFF2-40B4-BE49-F238E27FC236}">
                <a16:creationId xmlns:a16="http://schemas.microsoft.com/office/drawing/2014/main" id="{35DB88FA-26E5-643C-EF40-E834D1186263}"/>
              </a:ext>
            </a:extLst>
          </p:cNvPr>
          <p:cNvSpPr/>
          <p:nvPr/>
        </p:nvSpPr>
        <p:spPr>
          <a:xfrm>
            <a:off x="2847390"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ttangolo 21">
            <a:extLst>
              <a:ext uri="{FF2B5EF4-FFF2-40B4-BE49-F238E27FC236}">
                <a16:creationId xmlns:a16="http://schemas.microsoft.com/office/drawing/2014/main" id="{4B00A907-F73D-BF29-DEF2-7FB560826F9E}"/>
              </a:ext>
            </a:extLst>
          </p:cNvPr>
          <p:cNvSpPr/>
          <p:nvPr/>
        </p:nvSpPr>
        <p:spPr>
          <a:xfrm>
            <a:off x="2970323"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ttangolo 22">
            <a:extLst>
              <a:ext uri="{FF2B5EF4-FFF2-40B4-BE49-F238E27FC236}">
                <a16:creationId xmlns:a16="http://schemas.microsoft.com/office/drawing/2014/main" id="{E5F0DD63-0540-A289-0890-67B206B0D0B5}"/>
              </a:ext>
            </a:extLst>
          </p:cNvPr>
          <p:cNvSpPr/>
          <p:nvPr/>
        </p:nvSpPr>
        <p:spPr>
          <a:xfrm>
            <a:off x="3093256"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ttangolo 23">
            <a:extLst>
              <a:ext uri="{FF2B5EF4-FFF2-40B4-BE49-F238E27FC236}">
                <a16:creationId xmlns:a16="http://schemas.microsoft.com/office/drawing/2014/main" id="{CD3EDDBF-4D26-B1E0-2FD7-E800C3599719}"/>
              </a:ext>
            </a:extLst>
          </p:cNvPr>
          <p:cNvSpPr/>
          <p:nvPr/>
        </p:nvSpPr>
        <p:spPr>
          <a:xfrm>
            <a:off x="3216189"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ttangolo 24">
            <a:extLst>
              <a:ext uri="{FF2B5EF4-FFF2-40B4-BE49-F238E27FC236}">
                <a16:creationId xmlns:a16="http://schemas.microsoft.com/office/drawing/2014/main" id="{0F8C9032-3394-1342-D7B1-F45568838589}"/>
              </a:ext>
            </a:extLst>
          </p:cNvPr>
          <p:cNvSpPr/>
          <p:nvPr/>
        </p:nvSpPr>
        <p:spPr>
          <a:xfrm>
            <a:off x="3339122"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ttangolo 25">
            <a:extLst>
              <a:ext uri="{FF2B5EF4-FFF2-40B4-BE49-F238E27FC236}">
                <a16:creationId xmlns:a16="http://schemas.microsoft.com/office/drawing/2014/main" id="{C7BB5551-4986-765C-21B8-DAEDB695776D}"/>
              </a:ext>
            </a:extLst>
          </p:cNvPr>
          <p:cNvSpPr/>
          <p:nvPr/>
        </p:nvSpPr>
        <p:spPr>
          <a:xfrm>
            <a:off x="3462055" y="1936809"/>
            <a:ext cx="122933" cy="40965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ttangolo 26">
            <a:extLst>
              <a:ext uri="{FF2B5EF4-FFF2-40B4-BE49-F238E27FC236}">
                <a16:creationId xmlns:a16="http://schemas.microsoft.com/office/drawing/2014/main" id="{85AE7629-7A52-9549-C52B-1EC007AC5256}"/>
              </a:ext>
            </a:extLst>
          </p:cNvPr>
          <p:cNvSpPr/>
          <p:nvPr/>
        </p:nvSpPr>
        <p:spPr>
          <a:xfrm>
            <a:off x="3622925"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ttangolo 27">
            <a:extLst>
              <a:ext uri="{FF2B5EF4-FFF2-40B4-BE49-F238E27FC236}">
                <a16:creationId xmlns:a16="http://schemas.microsoft.com/office/drawing/2014/main" id="{B479AE07-5502-12BB-BCF1-04E118CAB64F}"/>
              </a:ext>
            </a:extLst>
          </p:cNvPr>
          <p:cNvSpPr/>
          <p:nvPr/>
        </p:nvSpPr>
        <p:spPr>
          <a:xfrm>
            <a:off x="3745858"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ttangolo 28">
            <a:extLst>
              <a:ext uri="{FF2B5EF4-FFF2-40B4-BE49-F238E27FC236}">
                <a16:creationId xmlns:a16="http://schemas.microsoft.com/office/drawing/2014/main" id="{B96C3D54-3C67-0B94-FC78-A860714192D0}"/>
              </a:ext>
            </a:extLst>
          </p:cNvPr>
          <p:cNvSpPr/>
          <p:nvPr/>
        </p:nvSpPr>
        <p:spPr>
          <a:xfrm>
            <a:off x="3868791"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ttangolo 29">
            <a:extLst>
              <a:ext uri="{FF2B5EF4-FFF2-40B4-BE49-F238E27FC236}">
                <a16:creationId xmlns:a16="http://schemas.microsoft.com/office/drawing/2014/main" id="{0B990737-06D2-1750-16AF-5130EBA52DE7}"/>
              </a:ext>
            </a:extLst>
          </p:cNvPr>
          <p:cNvSpPr/>
          <p:nvPr/>
        </p:nvSpPr>
        <p:spPr>
          <a:xfrm>
            <a:off x="3991724"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ttangolo 30">
            <a:extLst>
              <a:ext uri="{FF2B5EF4-FFF2-40B4-BE49-F238E27FC236}">
                <a16:creationId xmlns:a16="http://schemas.microsoft.com/office/drawing/2014/main" id="{6F604F3B-022A-0416-622C-5292DAE5D48B}"/>
              </a:ext>
            </a:extLst>
          </p:cNvPr>
          <p:cNvSpPr/>
          <p:nvPr/>
        </p:nvSpPr>
        <p:spPr>
          <a:xfrm>
            <a:off x="4114657"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ttangolo 31">
            <a:extLst>
              <a:ext uri="{FF2B5EF4-FFF2-40B4-BE49-F238E27FC236}">
                <a16:creationId xmlns:a16="http://schemas.microsoft.com/office/drawing/2014/main" id="{5B0919CC-0A74-547A-2DF1-3B3A82CFA0E7}"/>
              </a:ext>
            </a:extLst>
          </p:cNvPr>
          <p:cNvSpPr/>
          <p:nvPr/>
        </p:nvSpPr>
        <p:spPr>
          <a:xfrm>
            <a:off x="4237590"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ttangolo 32">
            <a:extLst>
              <a:ext uri="{FF2B5EF4-FFF2-40B4-BE49-F238E27FC236}">
                <a16:creationId xmlns:a16="http://schemas.microsoft.com/office/drawing/2014/main" id="{511A9EB1-9D31-89C9-2BAA-61A84289C22D}"/>
              </a:ext>
            </a:extLst>
          </p:cNvPr>
          <p:cNvSpPr/>
          <p:nvPr/>
        </p:nvSpPr>
        <p:spPr>
          <a:xfrm>
            <a:off x="4360523"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ttangolo 33">
            <a:extLst>
              <a:ext uri="{FF2B5EF4-FFF2-40B4-BE49-F238E27FC236}">
                <a16:creationId xmlns:a16="http://schemas.microsoft.com/office/drawing/2014/main" id="{8A0EF9C7-FDAC-E430-4901-2DF7AB027BC3}"/>
              </a:ext>
            </a:extLst>
          </p:cNvPr>
          <p:cNvSpPr/>
          <p:nvPr/>
        </p:nvSpPr>
        <p:spPr>
          <a:xfrm>
            <a:off x="4483456"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ttangolo 34">
            <a:extLst>
              <a:ext uri="{FF2B5EF4-FFF2-40B4-BE49-F238E27FC236}">
                <a16:creationId xmlns:a16="http://schemas.microsoft.com/office/drawing/2014/main" id="{8710093E-52B9-594E-8767-4107A1008E7E}"/>
              </a:ext>
            </a:extLst>
          </p:cNvPr>
          <p:cNvSpPr/>
          <p:nvPr/>
        </p:nvSpPr>
        <p:spPr>
          <a:xfrm>
            <a:off x="4606389"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ttangolo 35">
            <a:extLst>
              <a:ext uri="{FF2B5EF4-FFF2-40B4-BE49-F238E27FC236}">
                <a16:creationId xmlns:a16="http://schemas.microsoft.com/office/drawing/2014/main" id="{481A0953-238A-4DD0-A6A3-85D4077FCA57}"/>
              </a:ext>
            </a:extLst>
          </p:cNvPr>
          <p:cNvSpPr/>
          <p:nvPr/>
        </p:nvSpPr>
        <p:spPr>
          <a:xfrm>
            <a:off x="4729322" y="1936809"/>
            <a:ext cx="122933" cy="40965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ttangolo 36">
            <a:extLst>
              <a:ext uri="{FF2B5EF4-FFF2-40B4-BE49-F238E27FC236}">
                <a16:creationId xmlns:a16="http://schemas.microsoft.com/office/drawing/2014/main" id="{B2EE8BC5-C170-3735-9069-EB9360A516E1}"/>
              </a:ext>
            </a:extLst>
          </p:cNvPr>
          <p:cNvSpPr/>
          <p:nvPr/>
        </p:nvSpPr>
        <p:spPr>
          <a:xfrm>
            <a:off x="4878648"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ttangolo 37">
            <a:extLst>
              <a:ext uri="{FF2B5EF4-FFF2-40B4-BE49-F238E27FC236}">
                <a16:creationId xmlns:a16="http://schemas.microsoft.com/office/drawing/2014/main" id="{D29A887A-4178-8315-403F-15155C703838}"/>
              </a:ext>
            </a:extLst>
          </p:cNvPr>
          <p:cNvSpPr/>
          <p:nvPr/>
        </p:nvSpPr>
        <p:spPr>
          <a:xfrm>
            <a:off x="5001581"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ttangolo 38">
            <a:extLst>
              <a:ext uri="{FF2B5EF4-FFF2-40B4-BE49-F238E27FC236}">
                <a16:creationId xmlns:a16="http://schemas.microsoft.com/office/drawing/2014/main" id="{6F64EBCF-49E3-2FC9-7CD3-CA228212DDC8}"/>
              </a:ext>
            </a:extLst>
          </p:cNvPr>
          <p:cNvSpPr/>
          <p:nvPr/>
        </p:nvSpPr>
        <p:spPr>
          <a:xfrm>
            <a:off x="5124514"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ttangolo 39">
            <a:extLst>
              <a:ext uri="{FF2B5EF4-FFF2-40B4-BE49-F238E27FC236}">
                <a16:creationId xmlns:a16="http://schemas.microsoft.com/office/drawing/2014/main" id="{7C8C1C8C-412A-2CC4-DE6C-D6F03836DFC8}"/>
              </a:ext>
            </a:extLst>
          </p:cNvPr>
          <p:cNvSpPr/>
          <p:nvPr/>
        </p:nvSpPr>
        <p:spPr>
          <a:xfrm>
            <a:off x="5247447"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ttangolo 40">
            <a:extLst>
              <a:ext uri="{FF2B5EF4-FFF2-40B4-BE49-F238E27FC236}">
                <a16:creationId xmlns:a16="http://schemas.microsoft.com/office/drawing/2014/main" id="{947B3007-A842-6A08-3834-9B9959C9FD29}"/>
              </a:ext>
            </a:extLst>
          </p:cNvPr>
          <p:cNvSpPr/>
          <p:nvPr/>
        </p:nvSpPr>
        <p:spPr>
          <a:xfrm>
            <a:off x="5370380"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ttangolo 41">
            <a:extLst>
              <a:ext uri="{FF2B5EF4-FFF2-40B4-BE49-F238E27FC236}">
                <a16:creationId xmlns:a16="http://schemas.microsoft.com/office/drawing/2014/main" id="{72B0F64D-D152-7543-600A-E4EF9636ACD1}"/>
              </a:ext>
            </a:extLst>
          </p:cNvPr>
          <p:cNvSpPr/>
          <p:nvPr/>
        </p:nvSpPr>
        <p:spPr>
          <a:xfrm>
            <a:off x="5493313"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ttangolo 42">
            <a:extLst>
              <a:ext uri="{FF2B5EF4-FFF2-40B4-BE49-F238E27FC236}">
                <a16:creationId xmlns:a16="http://schemas.microsoft.com/office/drawing/2014/main" id="{EDF7B6E2-AE6C-9A1B-65E3-040D09119680}"/>
              </a:ext>
            </a:extLst>
          </p:cNvPr>
          <p:cNvSpPr/>
          <p:nvPr/>
        </p:nvSpPr>
        <p:spPr>
          <a:xfrm>
            <a:off x="5616246"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ttangolo 43">
            <a:extLst>
              <a:ext uri="{FF2B5EF4-FFF2-40B4-BE49-F238E27FC236}">
                <a16:creationId xmlns:a16="http://schemas.microsoft.com/office/drawing/2014/main" id="{9F5757CB-220B-9EF1-44E9-F7ECC3F15E21}"/>
              </a:ext>
            </a:extLst>
          </p:cNvPr>
          <p:cNvSpPr/>
          <p:nvPr/>
        </p:nvSpPr>
        <p:spPr>
          <a:xfrm>
            <a:off x="5739179"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ttangolo 44">
            <a:extLst>
              <a:ext uri="{FF2B5EF4-FFF2-40B4-BE49-F238E27FC236}">
                <a16:creationId xmlns:a16="http://schemas.microsoft.com/office/drawing/2014/main" id="{DD77D382-EB01-8C9D-1A4D-58501578B6B9}"/>
              </a:ext>
            </a:extLst>
          </p:cNvPr>
          <p:cNvSpPr/>
          <p:nvPr/>
        </p:nvSpPr>
        <p:spPr>
          <a:xfrm>
            <a:off x="5862112"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ttangolo 45">
            <a:extLst>
              <a:ext uri="{FF2B5EF4-FFF2-40B4-BE49-F238E27FC236}">
                <a16:creationId xmlns:a16="http://schemas.microsoft.com/office/drawing/2014/main" id="{0D929421-902F-3F1C-5649-54759DD4B23F}"/>
              </a:ext>
            </a:extLst>
          </p:cNvPr>
          <p:cNvSpPr/>
          <p:nvPr/>
        </p:nvSpPr>
        <p:spPr>
          <a:xfrm>
            <a:off x="5985045" y="1936809"/>
            <a:ext cx="122933" cy="4096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a:extLst>
              <a:ext uri="{FF2B5EF4-FFF2-40B4-BE49-F238E27FC236}">
                <a16:creationId xmlns:a16="http://schemas.microsoft.com/office/drawing/2014/main" id="{36524601-63A4-BA32-FD2C-6FBCAE1B2B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8" y="1657720"/>
            <a:ext cx="1161138" cy="366675"/>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ttore 2 48">
            <a:extLst>
              <a:ext uri="{FF2B5EF4-FFF2-40B4-BE49-F238E27FC236}">
                <a16:creationId xmlns:a16="http://schemas.microsoft.com/office/drawing/2014/main" id="{E0EBD56D-EE8B-22FA-3CD2-8A3CF572C206}"/>
              </a:ext>
            </a:extLst>
          </p:cNvPr>
          <p:cNvCxnSpPr/>
          <p:nvPr/>
        </p:nvCxnSpPr>
        <p:spPr>
          <a:xfrm>
            <a:off x="3617153" y="2434195"/>
            <a:ext cx="0" cy="6243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Connettore diritto 50">
            <a:extLst>
              <a:ext uri="{FF2B5EF4-FFF2-40B4-BE49-F238E27FC236}">
                <a16:creationId xmlns:a16="http://schemas.microsoft.com/office/drawing/2014/main" id="{F68180BD-82E8-2A4E-4180-E99E806097BA}"/>
              </a:ext>
            </a:extLst>
          </p:cNvPr>
          <p:cNvCxnSpPr>
            <a:cxnSpLocks/>
          </p:cNvCxnSpPr>
          <p:nvPr/>
        </p:nvCxnSpPr>
        <p:spPr>
          <a:xfrm>
            <a:off x="1094163" y="1254935"/>
            <a:ext cx="430266"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DC3CA06A-4F5E-8D1C-BC99-4FB25707EC68}"/>
              </a:ext>
            </a:extLst>
          </p:cNvPr>
          <p:cNvCxnSpPr/>
          <p:nvPr/>
        </p:nvCxnSpPr>
        <p:spPr>
          <a:xfrm flipV="1">
            <a:off x="1518123" y="920706"/>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diritto 54">
            <a:extLst>
              <a:ext uri="{FF2B5EF4-FFF2-40B4-BE49-F238E27FC236}">
                <a16:creationId xmlns:a16="http://schemas.microsoft.com/office/drawing/2014/main" id="{2A0425D8-E7F5-75AE-7204-5E939DDDF761}"/>
              </a:ext>
            </a:extLst>
          </p:cNvPr>
          <p:cNvCxnSpPr>
            <a:cxnSpLocks/>
          </p:cNvCxnSpPr>
          <p:nvPr/>
        </p:nvCxnSpPr>
        <p:spPr>
          <a:xfrm>
            <a:off x="1948389" y="1254934"/>
            <a:ext cx="860532"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diritto 56">
            <a:extLst>
              <a:ext uri="{FF2B5EF4-FFF2-40B4-BE49-F238E27FC236}">
                <a16:creationId xmlns:a16="http://schemas.microsoft.com/office/drawing/2014/main" id="{FFE0DE63-1283-903B-116F-E2FC83A753E2}"/>
              </a:ext>
            </a:extLst>
          </p:cNvPr>
          <p:cNvCxnSpPr>
            <a:cxnSpLocks/>
          </p:cNvCxnSpPr>
          <p:nvPr/>
        </p:nvCxnSpPr>
        <p:spPr>
          <a:xfrm>
            <a:off x="1514739" y="920706"/>
            <a:ext cx="430266"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E99CAA34-ADD4-9378-7761-E83A368F7F76}"/>
              </a:ext>
            </a:extLst>
          </p:cNvPr>
          <p:cNvCxnSpPr/>
          <p:nvPr/>
        </p:nvCxnSpPr>
        <p:spPr>
          <a:xfrm flipV="1">
            <a:off x="1945005" y="920705"/>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12613245-53E8-7BDA-F67E-F372D2D6F98A}"/>
              </a:ext>
            </a:extLst>
          </p:cNvPr>
          <p:cNvCxnSpPr/>
          <p:nvPr/>
        </p:nvCxnSpPr>
        <p:spPr>
          <a:xfrm flipV="1">
            <a:off x="2829292" y="914400"/>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EBE24A7D-C068-173C-6F67-A3388025BB23}"/>
              </a:ext>
            </a:extLst>
          </p:cNvPr>
          <p:cNvCxnSpPr>
            <a:cxnSpLocks/>
          </p:cNvCxnSpPr>
          <p:nvPr/>
        </p:nvCxnSpPr>
        <p:spPr>
          <a:xfrm>
            <a:off x="3259558" y="1248628"/>
            <a:ext cx="860532"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2" name="Connettore diritto 61">
            <a:extLst>
              <a:ext uri="{FF2B5EF4-FFF2-40B4-BE49-F238E27FC236}">
                <a16:creationId xmlns:a16="http://schemas.microsoft.com/office/drawing/2014/main" id="{E1AC50D1-654A-F1D2-FD4F-E51AECF4FFE7}"/>
              </a:ext>
            </a:extLst>
          </p:cNvPr>
          <p:cNvCxnSpPr>
            <a:cxnSpLocks/>
          </p:cNvCxnSpPr>
          <p:nvPr/>
        </p:nvCxnSpPr>
        <p:spPr>
          <a:xfrm>
            <a:off x="2825908" y="914400"/>
            <a:ext cx="430266"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Connettore diritto 62">
            <a:extLst>
              <a:ext uri="{FF2B5EF4-FFF2-40B4-BE49-F238E27FC236}">
                <a16:creationId xmlns:a16="http://schemas.microsoft.com/office/drawing/2014/main" id="{A34FF025-CE03-4B0D-D9E4-782563E8D6E6}"/>
              </a:ext>
            </a:extLst>
          </p:cNvPr>
          <p:cNvCxnSpPr/>
          <p:nvPr/>
        </p:nvCxnSpPr>
        <p:spPr>
          <a:xfrm flipV="1">
            <a:off x="3256174" y="914399"/>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68" name="Connettore diritto 7167">
            <a:extLst>
              <a:ext uri="{FF2B5EF4-FFF2-40B4-BE49-F238E27FC236}">
                <a16:creationId xmlns:a16="http://schemas.microsoft.com/office/drawing/2014/main" id="{C140C19B-7EDA-6EAB-8C1F-F6A78DFA0313}"/>
              </a:ext>
            </a:extLst>
          </p:cNvPr>
          <p:cNvCxnSpPr/>
          <p:nvPr/>
        </p:nvCxnSpPr>
        <p:spPr>
          <a:xfrm flipV="1">
            <a:off x="4118040" y="908094"/>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69" name="Connettore diritto 7168">
            <a:extLst>
              <a:ext uri="{FF2B5EF4-FFF2-40B4-BE49-F238E27FC236}">
                <a16:creationId xmlns:a16="http://schemas.microsoft.com/office/drawing/2014/main" id="{39D1B3F6-3910-BC4F-55C6-ED2AADA7B362}"/>
              </a:ext>
            </a:extLst>
          </p:cNvPr>
          <p:cNvCxnSpPr>
            <a:cxnSpLocks/>
          </p:cNvCxnSpPr>
          <p:nvPr/>
        </p:nvCxnSpPr>
        <p:spPr>
          <a:xfrm>
            <a:off x="4548306" y="1242322"/>
            <a:ext cx="860532"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0" name="Connettore diritto 7169">
            <a:extLst>
              <a:ext uri="{FF2B5EF4-FFF2-40B4-BE49-F238E27FC236}">
                <a16:creationId xmlns:a16="http://schemas.microsoft.com/office/drawing/2014/main" id="{FD72622F-0D95-E088-2475-F2C1DCD227BE}"/>
              </a:ext>
            </a:extLst>
          </p:cNvPr>
          <p:cNvCxnSpPr>
            <a:cxnSpLocks/>
          </p:cNvCxnSpPr>
          <p:nvPr/>
        </p:nvCxnSpPr>
        <p:spPr>
          <a:xfrm>
            <a:off x="4114656" y="908094"/>
            <a:ext cx="430266"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1" name="Connettore diritto 7170">
            <a:extLst>
              <a:ext uri="{FF2B5EF4-FFF2-40B4-BE49-F238E27FC236}">
                <a16:creationId xmlns:a16="http://schemas.microsoft.com/office/drawing/2014/main" id="{77F2B3EB-7FF3-494F-5EFD-D0BD65ED88D9}"/>
              </a:ext>
            </a:extLst>
          </p:cNvPr>
          <p:cNvCxnSpPr/>
          <p:nvPr/>
        </p:nvCxnSpPr>
        <p:spPr>
          <a:xfrm flipV="1">
            <a:off x="4544922" y="908093"/>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3" name="Connettore diritto 7172">
            <a:extLst>
              <a:ext uri="{FF2B5EF4-FFF2-40B4-BE49-F238E27FC236}">
                <a16:creationId xmlns:a16="http://schemas.microsoft.com/office/drawing/2014/main" id="{200FEEC2-ABEF-4631-2A23-D9A9B0DB867E}"/>
              </a:ext>
            </a:extLst>
          </p:cNvPr>
          <p:cNvCxnSpPr/>
          <p:nvPr/>
        </p:nvCxnSpPr>
        <p:spPr>
          <a:xfrm flipV="1">
            <a:off x="5415510" y="901788"/>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4" name="Connettore diritto 7173">
            <a:extLst>
              <a:ext uri="{FF2B5EF4-FFF2-40B4-BE49-F238E27FC236}">
                <a16:creationId xmlns:a16="http://schemas.microsoft.com/office/drawing/2014/main" id="{B6BF8667-0537-504F-9D88-197AFED415C7}"/>
              </a:ext>
            </a:extLst>
          </p:cNvPr>
          <p:cNvCxnSpPr>
            <a:cxnSpLocks/>
          </p:cNvCxnSpPr>
          <p:nvPr/>
        </p:nvCxnSpPr>
        <p:spPr>
          <a:xfrm>
            <a:off x="5845776" y="1236016"/>
            <a:ext cx="294367"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5" name="Connettore diritto 7174">
            <a:extLst>
              <a:ext uri="{FF2B5EF4-FFF2-40B4-BE49-F238E27FC236}">
                <a16:creationId xmlns:a16="http://schemas.microsoft.com/office/drawing/2014/main" id="{68E68248-4154-417D-017E-E87598752714}"/>
              </a:ext>
            </a:extLst>
          </p:cNvPr>
          <p:cNvCxnSpPr>
            <a:cxnSpLocks/>
          </p:cNvCxnSpPr>
          <p:nvPr/>
        </p:nvCxnSpPr>
        <p:spPr>
          <a:xfrm>
            <a:off x="5412126" y="901788"/>
            <a:ext cx="430266"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76" name="Connettore diritto 7175">
            <a:extLst>
              <a:ext uri="{FF2B5EF4-FFF2-40B4-BE49-F238E27FC236}">
                <a16:creationId xmlns:a16="http://schemas.microsoft.com/office/drawing/2014/main" id="{D449EAD5-BD37-0862-CE13-49D552A82A04}"/>
              </a:ext>
            </a:extLst>
          </p:cNvPr>
          <p:cNvCxnSpPr/>
          <p:nvPr/>
        </p:nvCxnSpPr>
        <p:spPr>
          <a:xfrm flipV="1">
            <a:off x="5842392" y="901787"/>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7178" name="CasellaDiTesto 7177">
            <a:extLst>
              <a:ext uri="{FF2B5EF4-FFF2-40B4-BE49-F238E27FC236}">
                <a16:creationId xmlns:a16="http://schemas.microsoft.com/office/drawing/2014/main" id="{68EF4888-86F2-DD19-CC47-515BFB12E1E9}"/>
              </a:ext>
            </a:extLst>
          </p:cNvPr>
          <p:cNvSpPr txBox="1"/>
          <p:nvPr/>
        </p:nvSpPr>
        <p:spPr>
          <a:xfrm>
            <a:off x="357940" y="870570"/>
            <a:ext cx="736099" cy="369332"/>
          </a:xfrm>
          <a:prstGeom prst="rect">
            <a:avLst/>
          </a:prstGeom>
          <a:noFill/>
        </p:spPr>
        <p:txBody>
          <a:bodyPr wrap="none" rtlCol="0">
            <a:spAutoFit/>
          </a:bodyPr>
          <a:lstStyle/>
          <a:p>
            <a:r>
              <a:rPr lang="en-US" dirty="0"/>
              <a:t>1 GHz</a:t>
            </a:r>
          </a:p>
        </p:txBody>
      </p:sp>
      <p:sp>
        <p:nvSpPr>
          <p:cNvPr id="7179" name="CasellaDiTesto 7178">
            <a:extLst>
              <a:ext uri="{FF2B5EF4-FFF2-40B4-BE49-F238E27FC236}">
                <a16:creationId xmlns:a16="http://schemas.microsoft.com/office/drawing/2014/main" id="{08EDB523-1AF3-5F85-A236-9DB15CBA3791}"/>
              </a:ext>
            </a:extLst>
          </p:cNvPr>
          <p:cNvSpPr txBox="1"/>
          <p:nvPr/>
        </p:nvSpPr>
        <p:spPr>
          <a:xfrm>
            <a:off x="3890492" y="2637361"/>
            <a:ext cx="1132041" cy="369332"/>
          </a:xfrm>
          <a:prstGeom prst="rect">
            <a:avLst/>
          </a:prstGeom>
          <a:noFill/>
        </p:spPr>
        <p:txBody>
          <a:bodyPr wrap="none" rtlCol="0">
            <a:spAutoFit/>
          </a:bodyPr>
          <a:lstStyle/>
          <a:p>
            <a:r>
              <a:rPr lang="en-US" dirty="0"/>
              <a:t>Serial Link</a:t>
            </a:r>
          </a:p>
        </p:txBody>
      </p:sp>
      <p:sp>
        <p:nvSpPr>
          <p:cNvPr id="7180" name="Rettangolo 7179">
            <a:extLst>
              <a:ext uri="{FF2B5EF4-FFF2-40B4-BE49-F238E27FC236}">
                <a16:creationId xmlns:a16="http://schemas.microsoft.com/office/drawing/2014/main" id="{14A5B7C6-6B0A-B243-852B-945E3B012392}"/>
              </a:ext>
            </a:extLst>
          </p:cNvPr>
          <p:cNvSpPr/>
          <p:nvPr/>
        </p:nvSpPr>
        <p:spPr>
          <a:xfrm>
            <a:off x="3041041" y="3134185"/>
            <a:ext cx="1205799" cy="238816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JESD RX</a:t>
            </a:r>
          </a:p>
        </p:txBody>
      </p:sp>
      <p:sp>
        <p:nvSpPr>
          <p:cNvPr id="7181" name="Freccia a destra 7180">
            <a:extLst>
              <a:ext uri="{FF2B5EF4-FFF2-40B4-BE49-F238E27FC236}">
                <a16:creationId xmlns:a16="http://schemas.microsoft.com/office/drawing/2014/main" id="{D06D6A45-5D25-2AB0-7611-93A683954784}"/>
              </a:ext>
            </a:extLst>
          </p:cNvPr>
          <p:cNvSpPr/>
          <p:nvPr/>
        </p:nvSpPr>
        <p:spPr>
          <a:xfrm>
            <a:off x="4246840" y="3134184"/>
            <a:ext cx="1849160" cy="519174"/>
          </a:xfrm>
          <a:prstGeom prst="rightArrow">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0</a:t>
            </a:r>
          </a:p>
        </p:txBody>
      </p:sp>
      <p:sp>
        <p:nvSpPr>
          <p:cNvPr id="7182" name="Freccia a destra 7181">
            <a:extLst>
              <a:ext uri="{FF2B5EF4-FFF2-40B4-BE49-F238E27FC236}">
                <a16:creationId xmlns:a16="http://schemas.microsoft.com/office/drawing/2014/main" id="{F56D6838-304F-9187-256E-B1BC04DBE464}"/>
              </a:ext>
            </a:extLst>
          </p:cNvPr>
          <p:cNvSpPr/>
          <p:nvPr/>
        </p:nvSpPr>
        <p:spPr>
          <a:xfrm>
            <a:off x="4246840" y="3780849"/>
            <a:ext cx="1849160" cy="51917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1</a:t>
            </a:r>
          </a:p>
        </p:txBody>
      </p:sp>
      <p:sp>
        <p:nvSpPr>
          <p:cNvPr id="7183" name="Freccia a destra 7182">
            <a:extLst>
              <a:ext uri="{FF2B5EF4-FFF2-40B4-BE49-F238E27FC236}">
                <a16:creationId xmlns:a16="http://schemas.microsoft.com/office/drawing/2014/main" id="{0A52D298-1191-EE1A-6069-A3860F30F170}"/>
              </a:ext>
            </a:extLst>
          </p:cNvPr>
          <p:cNvSpPr/>
          <p:nvPr/>
        </p:nvSpPr>
        <p:spPr>
          <a:xfrm>
            <a:off x="4248788" y="4392010"/>
            <a:ext cx="1849160" cy="519174"/>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2</a:t>
            </a:r>
          </a:p>
        </p:txBody>
      </p:sp>
      <p:sp>
        <p:nvSpPr>
          <p:cNvPr id="7184" name="Freccia a destra 7183">
            <a:extLst>
              <a:ext uri="{FF2B5EF4-FFF2-40B4-BE49-F238E27FC236}">
                <a16:creationId xmlns:a16="http://schemas.microsoft.com/office/drawing/2014/main" id="{3872EEEF-1442-F7A7-9DE7-7C5AF56C3268}"/>
              </a:ext>
            </a:extLst>
          </p:cNvPr>
          <p:cNvSpPr/>
          <p:nvPr/>
        </p:nvSpPr>
        <p:spPr>
          <a:xfrm>
            <a:off x="4246840" y="5003171"/>
            <a:ext cx="1849160" cy="51917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Sample 3</a:t>
            </a:r>
          </a:p>
        </p:txBody>
      </p:sp>
      <p:grpSp>
        <p:nvGrpSpPr>
          <p:cNvPr id="7195" name="Gruppo 7194">
            <a:extLst>
              <a:ext uri="{FF2B5EF4-FFF2-40B4-BE49-F238E27FC236}">
                <a16:creationId xmlns:a16="http://schemas.microsoft.com/office/drawing/2014/main" id="{E8A95376-BE20-21A5-A0C9-06942AF74112}"/>
              </a:ext>
            </a:extLst>
          </p:cNvPr>
          <p:cNvGrpSpPr/>
          <p:nvPr/>
        </p:nvGrpSpPr>
        <p:grpSpPr>
          <a:xfrm>
            <a:off x="3093256" y="3297594"/>
            <a:ext cx="1044930" cy="172891"/>
            <a:chOff x="960465" y="3339666"/>
            <a:chExt cx="1229330" cy="409651"/>
          </a:xfrm>
        </p:grpSpPr>
        <p:sp>
          <p:nvSpPr>
            <p:cNvPr id="7185" name="Rettangolo 7184">
              <a:extLst>
                <a:ext uri="{FF2B5EF4-FFF2-40B4-BE49-F238E27FC236}">
                  <a16:creationId xmlns:a16="http://schemas.microsoft.com/office/drawing/2014/main" id="{5F8EBA36-A171-2EF2-BB9B-68740203B19E}"/>
                </a:ext>
              </a:extLst>
            </p:cNvPr>
            <p:cNvSpPr/>
            <p:nvPr/>
          </p:nvSpPr>
          <p:spPr>
            <a:xfrm>
              <a:off x="960465"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6" name="Rettangolo 7185">
              <a:extLst>
                <a:ext uri="{FF2B5EF4-FFF2-40B4-BE49-F238E27FC236}">
                  <a16:creationId xmlns:a16="http://schemas.microsoft.com/office/drawing/2014/main" id="{45937667-460C-64FA-D153-80E5D0C5E2DC}"/>
                </a:ext>
              </a:extLst>
            </p:cNvPr>
            <p:cNvSpPr/>
            <p:nvPr/>
          </p:nvSpPr>
          <p:spPr>
            <a:xfrm>
              <a:off x="1083398"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7" name="Rettangolo 7186">
              <a:extLst>
                <a:ext uri="{FF2B5EF4-FFF2-40B4-BE49-F238E27FC236}">
                  <a16:creationId xmlns:a16="http://schemas.microsoft.com/office/drawing/2014/main" id="{10A9EB60-85AB-99A2-B620-CC740A862ADC}"/>
                </a:ext>
              </a:extLst>
            </p:cNvPr>
            <p:cNvSpPr/>
            <p:nvPr/>
          </p:nvSpPr>
          <p:spPr>
            <a:xfrm>
              <a:off x="1206331"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8" name="Rettangolo 7187">
              <a:extLst>
                <a:ext uri="{FF2B5EF4-FFF2-40B4-BE49-F238E27FC236}">
                  <a16:creationId xmlns:a16="http://schemas.microsoft.com/office/drawing/2014/main" id="{6F4A3D9F-5788-F99C-6B9E-3D9230F6597D}"/>
                </a:ext>
              </a:extLst>
            </p:cNvPr>
            <p:cNvSpPr/>
            <p:nvPr/>
          </p:nvSpPr>
          <p:spPr>
            <a:xfrm>
              <a:off x="1329264"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9" name="Rettangolo 7188">
              <a:extLst>
                <a:ext uri="{FF2B5EF4-FFF2-40B4-BE49-F238E27FC236}">
                  <a16:creationId xmlns:a16="http://schemas.microsoft.com/office/drawing/2014/main" id="{E8B66303-6754-C2A9-65BA-520E608D48AB}"/>
                </a:ext>
              </a:extLst>
            </p:cNvPr>
            <p:cNvSpPr/>
            <p:nvPr/>
          </p:nvSpPr>
          <p:spPr>
            <a:xfrm>
              <a:off x="1452197"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0" name="Rettangolo 7189">
              <a:extLst>
                <a:ext uri="{FF2B5EF4-FFF2-40B4-BE49-F238E27FC236}">
                  <a16:creationId xmlns:a16="http://schemas.microsoft.com/office/drawing/2014/main" id="{B20AD8DC-2BF4-7EE1-3A64-5BA04FFDEFFE}"/>
                </a:ext>
              </a:extLst>
            </p:cNvPr>
            <p:cNvSpPr/>
            <p:nvPr/>
          </p:nvSpPr>
          <p:spPr>
            <a:xfrm>
              <a:off x="1575130"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1" name="Rettangolo 7190">
              <a:extLst>
                <a:ext uri="{FF2B5EF4-FFF2-40B4-BE49-F238E27FC236}">
                  <a16:creationId xmlns:a16="http://schemas.microsoft.com/office/drawing/2014/main" id="{BA1B5A85-5CC0-C468-7704-E659CE25871B}"/>
                </a:ext>
              </a:extLst>
            </p:cNvPr>
            <p:cNvSpPr/>
            <p:nvPr/>
          </p:nvSpPr>
          <p:spPr>
            <a:xfrm>
              <a:off x="1698063"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2" name="Rettangolo 7191">
              <a:extLst>
                <a:ext uri="{FF2B5EF4-FFF2-40B4-BE49-F238E27FC236}">
                  <a16:creationId xmlns:a16="http://schemas.microsoft.com/office/drawing/2014/main" id="{F3E9FAB9-4764-7E75-B36B-9030E72CEF83}"/>
                </a:ext>
              </a:extLst>
            </p:cNvPr>
            <p:cNvSpPr/>
            <p:nvPr/>
          </p:nvSpPr>
          <p:spPr>
            <a:xfrm>
              <a:off x="1820996"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3" name="Rettangolo 7192">
              <a:extLst>
                <a:ext uri="{FF2B5EF4-FFF2-40B4-BE49-F238E27FC236}">
                  <a16:creationId xmlns:a16="http://schemas.microsoft.com/office/drawing/2014/main" id="{9DB32698-EA48-6A98-7BBD-1F83D05FC204}"/>
                </a:ext>
              </a:extLst>
            </p:cNvPr>
            <p:cNvSpPr/>
            <p:nvPr/>
          </p:nvSpPr>
          <p:spPr>
            <a:xfrm>
              <a:off x="1943929"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4" name="Rettangolo 7193">
              <a:extLst>
                <a:ext uri="{FF2B5EF4-FFF2-40B4-BE49-F238E27FC236}">
                  <a16:creationId xmlns:a16="http://schemas.microsoft.com/office/drawing/2014/main" id="{58560EA1-084F-D481-24A7-55035DF7AFFA}"/>
                </a:ext>
              </a:extLst>
            </p:cNvPr>
            <p:cNvSpPr/>
            <p:nvPr/>
          </p:nvSpPr>
          <p:spPr>
            <a:xfrm>
              <a:off x="2066862" y="3339666"/>
              <a:ext cx="122933" cy="409651"/>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96" name="Gruppo 7195">
            <a:extLst>
              <a:ext uri="{FF2B5EF4-FFF2-40B4-BE49-F238E27FC236}">
                <a16:creationId xmlns:a16="http://schemas.microsoft.com/office/drawing/2014/main" id="{A224336A-A6CD-E7C6-93ED-027DB38290AC}"/>
              </a:ext>
            </a:extLst>
          </p:cNvPr>
          <p:cNvGrpSpPr/>
          <p:nvPr/>
        </p:nvGrpSpPr>
        <p:grpSpPr>
          <a:xfrm>
            <a:off x="3101152" y="3953990"/>
            <a:ext cx="1044930" cy="172891"/>
            <a:chOff x="960465" y="3339666"/>
            <a:chExt cx="1229330" cy="409651"/>
          </a:xfrm>
          <a:solidFill>
            <a:srgbClr val="00B0F0"/>
          </a:solidFill>
        </p:grpSpPr>
        <p:sp>
          <p:nvSpPr>
            <p:cNvPr id="7197" name="Rettangolo 7196">
              <a:extLst>
                <a:ext uri="{FF2B5EF4-FFF2-40B4-BE49-F238E27FC236}">
                  <a16:creationId xmlns:a16="http://schemas.microsoft.com/office/drawing/2014/main" id="{964A9D78-E707-F797-7D7F-A049B46D0816}"/>
                </a:ext>
              </a:extLst>
            </p:cNvPr>
            <p:cNvSpPr/>
            <p:nvPr/>
          </p:nvSpPr>
          <p:spPr>
            <a:xfrm>
              <a:off x="960465"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8" name="Rettangolo 7197">
              <a:extLst>
                <a:ext uri="{FF2B5EF4-FFF2-40B4-BE49-F238E27FC236}">
                  <a16:creationId xmlns:a16="http://schemas.microsoft.com/office/drawing/2014/main" id="{E44BB502-654B-3714-6B7F-E4EA9AD2F7F3}"/>
                </a:ext>
              </a:extLst>
            </p:cNvPr>
            <p:cNvSpPr/>
            <p:nvPr/>
          </p:nvSpPr>
          <p:spPr>
            <a:xfrm>
              <a:off x="1083398"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9" name="Rettangolo 7198">
              <a:extLst>
                <a:ext uri="{FF2B5EF4-FFF2-40B4-BE49-F238E27FC236}">
                  <a16:creationId xmlns:a16="http://schemas.microsoft.com/office/drawing/2014/main" id="{6E442B6D-286B-1F7A-9F9D-C99D7AE8230F}"/>
                </a:ext>
              </a:extLst>
            </p:cNvPr>
            <p:cNvSpPr/>
            <p:nvPr/>
          </p:nvSpPr>
          <p:spPr>
            <a:xfrm>
              <a:off x="1206331"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0" name="Rettangolo 7199">
              <a:extLst>
                <a:ext uri="{FF2B5EF4-FFF2-40B4-BE49-F238E27FC236}">
                  <a16:creationId xmlns:a16="http://schemas.microsoft.com/office/drawing/2014/main" id="{14876E6C-F33B-8BD9-0BDC-B58894E4A8F8}"/>
                </a:ext>
              </a:extLst>
            </p:cNvPr>
            <p:cNvSpPr/>
            <p:nvPr/>
          </p:nvSpPr>
          <p:spPr>
            <a:xfrm>
              <a:off x="1329264"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1" name="Rettangolo 7200">
              <a:extLst>
                <a:ext uri="{FF2B5EF4-FFF2-40B4-BE49-F238E27FC236}">
                  <a16:creationId xmlns:a16="http://schemas.microsoft.com/office/drawing/2014/main" id="{61BA2689-AB5F-5B3D-07E8-AA2766FD3CAA}"/>
                </a:ext>
              </a:extLst>
            </p:cNvPr>
            <p:cNvSpPr/>
            <p:nvPr/>
          </p:nvSpPr>
          <p:spPr>
            <a:xfrm>
              <a:off x="1452197"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2" name="Rettangolo 7201">
              <a:extLst>
                <a:ext uri="{FF2B5EF4-FFF2-40B4-BE49-F238E27FC236}">
                  <a16:creationId xmlns:a16="http://schemas.microsoft.com/office/drawing/2014/main" id="{BDDC38A9-EAB7-F75A-FF8B-1134DB78632A}"/>
                </a:ext>
              </a:extLst>
            </p:cNvPr>
            <p:cNvSpPr/>
            <p:nvPr/>
          </p:nvSpPr>
          <p:spPr>
            <a:xfrm>
              <a:off x="1575130"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3" name="Rettangolo 7202">
              <a:extLst>
                <a:ext uri="{FF2B5EF4-FFF2-40B4-BE49-F238E27FC236}">
                  <a16:creationId xmlns:a16="http://schemas.microsoft.com/office/drawing/2014/main" id="{526532BC-8812-1A6A-8A70-CBA9CF8492E9}"/>
                </a:ext>
              </a:extLst>
            </p:cNvPr>
            <p:cNvSpPr/>
            <p:nvPr/>
          </p:nvSpPr>
          <p:spPr>
            <a:xfrm>
              <a:off x="1698063"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4" name="Rettangolo 7203">
              <a:extLst>
                <a:ext uri="{FF2B5EF4-FFF2-40B4-BE49-F238E27FC236}">
                  <a16:creationId xmlns:a16="http://schemas.microsoft.com/office/drawing/2014/main" id="{67FAD38C-25D5-C662-6188-2702D2FDB3B4}"/>
                </a:ext>
              </a:extLst>
            </p:cNvPr>
            <p:cNvSpPr/>
            <p:nvPr/>
          </p:nvSpPr>
          <p:spPr>
            <a:xfrm>
              <a:off x="1820996"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5" name="Rettangolo 7204">
              <a:extLst>
                <a:ext uri="{FF2B5EF4-FFF2-40B4-BE49-F238E27FC236}">
                  <a16:creationId xmlns:a16="http://schemas.microsoft.com/office/drawing/2014/main" id="{3ABAFA86-A32E-82FE-B6DF-6D38BD1CE3B2}"/>
                </a:ext>
              </a:extLst>
            </p:cNvPr>
            <p:cNvSpPr/>
            <p:nvPr/>
          </p:nvSpPr>
          <p:spPr>
            <a:xfrm>
              <a:off x="1943929"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6" name="Rettangolo 7205">
              <a:extLst>
                <a:ext uri="{FF2B5EF4-FFF2-40B4-BE49-F238E27FC236}">
                  <a16:creationId xmlns:a16="http://schemas.microsoft.com/office/drawing/2014/main" id="{A37E953B-0217-A253-ECB2-F28F1D0063B6}"/>
                </a:ext>
              </a:extLst>
            </p:cNvPr>
            <p:cNvSpPr/>
            <p:nvPr/>
          </p:nvSpPr>
          <p:spPr>
            <a:xfrm>
              <a:off x="2066862"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07" name="Gruppo 7206">
            <a:extLst>
              <a:ext uri="{FF2B5EF4-FFF2-40B4-BE49-F238E27FC236}">
                <a16:creationId xmlns:a16="http://schemas.microsoft.com/office/drawing/2014/main" id="{C2781797-0258-9B40-B36B-D5D31A44C9A5}"/>
              </a:ext>
            </a:extLst>
          </p:cNvPr>
          <p:cNvGrpSpPr/>
          <p:nvPr/>
        </p:nvGrpSpPr>
        <p:grpSpPr>
          <a:xfrm>
            <a:off x="3100994" y="4565151"/>
            <a:ext cx="1044930" cy="172891"/>
            <a:chOff x="960465" y="3339666"/>
            <a:chExt cx="1229330" cy="409651"/>
          </a:xfrm>
          <a:solidFill>
            <a:srgbClr val="00B050"/>
          </a:solidFill>
        </p:grpSpPr>
        <p:sp>
          <p:nvSpPr>
            <p:cNvPr id="7208" name="Rettangolo 7207">
              <a:extLst>
                <a:ext uri="{FF2B5EF4-FFF2-40B4-BE49-F238E27FC236}">
                  <a16:creationId xmlns:a16="http://schemas.microsoft.com/office/drawing/2014/main" id="{2DAB4FD7-5C02-FB8F-A7EB-BC9F9F1D1588}"/>
                </a:ext>
              </a:extLst>
            </p:cNvPr>
            <p:cNvSpPr/>
            <p:nvPr/>
          </p:nvSpPr>
          <p:spPr>
            <a:xfrm>
              <a:off x="960465"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9" name="Rettangolo 7208">
              <a:extLst>
                <a:ext uri="{FF2B5EF4-FFF2-40B4-BE49-F238E27FC236}">
                  <a16:creationId xmlns:a16="http://schemas.microsoft.com/office/drawing/2014/main" id="{BE48D6DA-6E1F-B807-5A61-0598B244FF1B}"/>
                </a:ext>
              </a:extLst>
            </p:cNvPr>
            <p:cNvSpPr/>
            <p:nvPr/>
          </p:nvSpPr>
          <p:spPr>
            <a:xfrm>
              <a:off x="1083398"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0" name="Rettangolo 7209">
              <a:extLst>
                <a:ext uri="{FF2B5EF4-FFF2-40B4-BE49-F238E27FC236}">
                  <a16:creationId xmlns:a16="http://schemas.microsoft.com/office/drawing/2014/main" id="{F703BA24-B34B-F60B-DAE6-BC8A86FF868F}"/>
                </a:ext>
              </a:extLst>
            </p:cNvPr>
            <p:cNvSpPr/>
            <p:nvPr/>
          </p:nvSpPr>
          <p:spPr>
            <a:xfrm>
              <a:off x="1206331"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1" name="Rettangolo 7210">
              <a:extLst>
                <a:ext uri="{FF2B5EF4-FFF2-40B4-BE49-F238E27FC236}">
                  <a16:creationId xmlns:a16="http://schemas.microsoft.com/office/drawing/2014/main" id="{89E68AD1-DD10-5A9E-6653-FD30FDBA05FC}"/>
                </a:ext>
              </a:extLst>
            </p:cNvPr>
            <p:cNvSpPr/>
            <p:nvPr/>
          </p:nvSpPr>
          <p:spPr>
            <a:xfrm>
              <a:off x="1329264"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2" name="Rettangolo 7211">
              <a:extLst>
                <a:ext uri="{FF2B5EF4-FFF2-40B4-BE49-F238E27FC236}">
                  <a16:creationId xmlns:a16="http://schemas.microsoft.com/office/drawing/2014/main" id="{7043EEE9-07D6-E06C-0714-B9925DAE6342}"/>
                </a:ext>
              </a:extLst>
            </p:cNvPr>
            <p:cNvSpPr/>
            <p:nvPr/>
          </p:nvSpPr>
          <p:spPr>
            <a:xfrm>
              <a:off x="1452197"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3" name="Rettangolo 7212">
              <a:extLst>
                <a:ext uri="{FF2B5EF4-FFF2-40B4-BE49-F238E27FC236}">
                  <a16:creationId xmlns:a16="http://schemas.microsoft.com/office/drawing/2014/main" id="{A49E4FAB-805B-ABDE-EE12-F8C6A36B784A}"/>
                </a:ext>
              </a:extLst>
            </p:cNvPr>
            <p:cNvSpPr/>
            <p:nvPr/>
          </p:nvSpPr>
          <p:spPr>
            <a:xfrm>
              <a:off x="1575130"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4" name="Rettangolo 7213">
              <a:extLst>
                <a:ext uri="{FF2B5EF4-FFF2-40B4-BE49-F238E27FC236}">
                  <a16:creationId xmlns:a16="http://schemas.microsoft.com/office/drawing/2014/main" id="{6C4AA517-3454-2A70-5E83-BEB235D7F443}"/>
                </a:ext>
              </a:extLst>
            </p:cNvPr>
            <p:cNvSpPr/>
            <p:nvPr/>
          </p:nvSpPr>
          <p:spPr>
            <a:xfrm>
              <a:off x="1698063"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5" name="Rettangolo 7214">
              <a:extLst>
                <a:ext uri="{FF2B5EF4-FFF2-40B4-BE49-F238E27FC236}">
                  <a16:creationId xmlns:a16="http://schemas.microsoft.com/office/drawing/2014/main" id="{85FC47EC-30B2-0C05-BCE8-F3C9D2E3B710}"/>
                </a:ext>
              </a:extLst>
            </p:cNvPr>
            <p:cNvSpPr/>
            <p:nvPr/>
          </p:nvSpPr>
          <p:spPr>
            <a:xfrm>
              <a:off x="1820996"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6" name="Rettangolo 7215">
              <a:extLst>
                <a:ext uri="{FF2B5EF4-FFF2-40B4-BE49-F238E27FC236}">
                  <a16:creationId xmlns:a16="http://schemas.microsoft.com/office/drawing/2014/main" id="{CAAD9F07-D137-9B6D-1B54-8F8E6ADB9CC2}"/>
                </a:ext>
              </a:extLst>
            </p:cNvPr>
            <p:cNvSpPr/>
            <p:nvPr/>
          </p:nvSpPr>
          <p:spPr>
            <a:xfrm>
              <a:off x="1943929"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7" name="Rettangolo 7216">
              <a:extLst>
                <a:ext uri="{FF2B5EF4-FFF2-40B4-BE49-F238E27FC236}">
                  <a16:creationId xmlns:a16="http://schemas.microsoft.com/office/drawing/2014/main" id="{026879A1-3604-2D69-A6A9-6861227F980C}"/>
                </a:ext>
              </a:extLst>
            </p:cNvPr>
            <p:cNvSpPr/>
            <p:nvPr/>
          </p:nvSpPr>
          <p:spPr>
            <a:xfrm>
              <a:off x="2066862"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18" name="Gruppo 7217">
            <a:extLst>
              <a:ext uri="{FF2B5EF4-FFF2-40B4-BE49-F238E27FC236}">
                <a16:creationId xmlns:a16="http://schemas.microsoft.com/office/drawing/2014/main" id="{5D708F81-CECC-D982-98BB-126AC300E614}"/>
              </a:ext>
            </a:extLst>
          </p:cNvPr>
          <p:cNvGrpSpPr/>
          <p:nvPr/>
        </p:nvGrpSpPr>
        <p:grpSpPr>
          <a:xfrm>
            <a:off x="3094688" y="5176312"/>
            <a:ext cx="1044930" cy="172891"/>
            <a:chOff x="960465" y="3339666"/>
            <a:chExt cx="1229330" cy="409651"/>
          </a:xfrm>
          <a:solidFill>
            <a:srgbClr val="FF0000"/>
          </a:solidFill>
        </p:grpSpPr>
        <p:sp>
          <p:nvSpPr>
            <p:cNvPr id="7219" name="Rettangolo 7218">
              <a:extLst>
                <a:ext uri="{FF2B5EF4-FFF2-40B4-BE49-F238E27FC236}">
                  <a16:creationId xmlns:a16="http://schemas.microsoft.com/office/drawing/2014/main" id="{41481616-E45C-C0D9-727A-5C32F9BBF000}"/>
                </a:ext>
              </a:extLst>
            </p:cNvPr>
            <p:cNvSpPr/>
            <p:nvPr/>
          </p:nvSpPr>
          <p:spPr>
            <a:xfrm>
              <a:off x="960465"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0" name="Rettangolo 7219">
              <a:extLst>
                <a:ext uri="{FF2B5EF4-FFF2-40B4-BE49-F238E27FC236}">
                  <a16:creationId xmlns:a16="http://schemas.microsoft.com/office/drawing/2014/main" id="{2AB0D5ED-C20E-5265-37F2-3C44A907E1F3}"/>
                </a:ext>
              </a:extLst>
            </p:cNvPr>
            <p:cNvSpPr/>
            <p:nvPr/>
          </p:nvSpPr>
          <p:spPr>
            <a:xfrm>
              <a:off x="1083398"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1" name="Rettangolo 7220">
              <a:extLst>
                <a:ext uri="{FF2B5EF4-FFF2-40B4-BE49-F238E27FC236}">
                  <a16:creationId xmlns:a16="http://schemas.microsoft.com/office/drawing/2014/main" id="{75855107-3C5D-4251-7C40-22DA0F50C384}"/>
                </a:ext>
              </a:extLst>
            </p:cNvPr>
            <p:cNvSpPr/>
            <p:nvPr/>
          </p:nvSpPr>
          <p:spPr>
            <a:xfrm>
              <a:off x="1206331"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2" name="Rettangolo 7221">
              <a:extLst>
                <a:ext uri="{FF2B5EF4-FFF2-40B4-BE49-F238E27FC236}">
                  <a16:creationId xmlns:a16="http://schemas.microsoft.com/office/drawing/2014/main" id="{37BCA804-21B3-D0CD-47C0-08E5BA2E2DE3}"/>
                </a:ext>
              </a:extLst>
            </p:cNvPr>
            <p:cNvSpPr/>
            <p:nvPr/>
          </p:nvSpPr>
          <p:spPr>
            <a:xfrm>
              <a:off x="1329264"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3" name="Rettangolo 7222">
              <a:extLst>
                <a:ext uri="{FF2B5EF4-FFF2-40B4-BE49-F238E27FC236}">
                  <a16:creationId xmlns:a16="http://schemas.microsoft.com/office/drawing/2014/main" id="{B45B3A73-C77B-A6D4-857F-8047D9DC11B6}"/>
                </a:ext>
              </a:extLst>
            </p:cNvPr>
            <p:cNvSpPr/>
            <p:nvPr/>
          </p:nvSpPr>
          <p:spPr>
            <a:xfrm>
              <a:off x="1452197"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4" name="Rettangolo 7223">
              <a:extLst>
                <a:ext uri="{FF2B5EF4-FFF2-40B4-BE49-F238E27FC236}">
                  <a16:creationId xmlns:a16="http://schemas.microsoft.com/office/drawing/2014/main" id="{43FBAB7E-8A85-3E25-9042-F4B4B5116441}"/>
                </a:ext>
              </a:extLst>
            </p:cNvPr>
            <p:cNvSpPr/>
            <p:nvPr/>
          </p:nvSpPr>
          <p:spPr>
            <a:xfrm>
              <a:off x="1575130"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5" name="Rettangolo 7224">
              <a:extLst>
                <a:ext uri="{FF2B5EF4-FFF2-40B4-BE49-F238E27FC236}">
                  <a16:creationId xmlns:a16="http://schemas.microsoft.com/office/drawing/2014/main" id="{73A6BCFC-5449-4692-017C-B6E17CC69C89}"/>
                </a:ext>
              </a:extLst>
            </p:cNvPr>
            <p:cNvSpPr/>
            <p:nvPr/>
          </p:nvSpPr>
          <p:spPr>
            <a:xfrm>
              <a:off x="1698063"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6" name="Rettangolo 7225">
              <a:extLst>
                <a:ext uri="{FF2B5EF4-FFF2-40B4-BE49-F238E27FC236}">
                  <a16:creationId xmlns:a16="http://schemas.microsoft.com/office/drawing/2014/main" id="{E550DE9B-7891-7AD7-7AA8-DCFD82538BF4}"/>
                </a:ext>
              </a:extLst>
            </p:cNvPr>
            <p:cNvSpPr/>
            <p:nvPr/>
          </p:nvSpPr>
          <p:spPr>
            <a:xfrm>
              <a:off x="1820996"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7" name="Rettangolo 7226">
              <a:extLst>
                <a:ext uri="{FF2B5EF4-FFF2-40B4-BE49-F238E27FC236}">
                  <a16:creationId xmlns:a16="http://schemas.microsoft.com/office/drawing/2014/main" id="{CA673A5A-9C57-D224-C6A1-D5449FC5E47E}"/>
                </a:ext>
              </a:extLst>
            </p:cNvPr>
            <p:cNvSpPr/>
            <p:nvPr/>
          </p:nvSpPr>
          <p:spPr>
            <a:xfrm>
              <a:off x="1943929"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8" name="Rettangolo 7227">
              <a:extLst>
                <a:ext uri="{FF2B5EF4-FFF2-40B4-BE49-F238E27FC236}">
                  <a16:creationId xmlns:a16="http://schemas.microsoft.com/office/drawing/2014/main" id="{4DDBF59C-DE65-7DB7-CAD9-3E9697F8172B}"/>
                </a:ext>
              </a:extLst>
            </p:cNvPr>
            <p:cNvSpPr/>
            <p:nvPr/>
          </p:nvSpPr>
          <p:spPr>
            <a:xfrm>
              <a:off x="2066862" y="3339666"/>
              <a:ext cx="122933" cy="40965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230" name="Connettore diritto 7229">
            <a:extLst>
              <a:ext uri="{FF2B5EF4-FFF2-40B4-BE49-F238E27FC236}">
                <a16:creationId xmlns:a16="http://schemas.microsoft.com/office/drawing/2014/main" id="{7181FF56-830B-EC5C-3558-BA2EDBBA885C}"/>
              </a:ext>
            </a:extLst>
          </p:cNvPr>
          <p:cNvCxnSpPr>
            <a:cxnSpLocks/>
          </p:cNvCxnSpPr>
          <p:nvPr/>
        </p:nvCxnSpPr>
        <p:spPr>
          <a:xfrm>
            <a:off x="1247830" y="6111765"/>
            <a:ext cx="1415160"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20" name="Connettore diritto 5119">
            <a:extLst>
              <a:ext uri="{FF2B5EF4-FFF2-40B4-BE49-F238E27FC236}">
                <a16:creationId xmlns:a16="http://schemas.microsoft.com/office/drawing/2014/main" id="{78E3110A-BB1C-726A-DE57-5A16D41BF1B6}"/>
              </a:ext>
            </a:extLst>
          </p:cNvPr>
          <p:cNvCxnSpPr/>
          <p:nvPr/>
        </p:nvCxnSpPr>
        <p:spPr>
          <a:xfrm flipV="1">
            <a:off x="2675764" y="5771230"/>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21" name="Connettore diritto 5120">
            <a:extLst>
              <a:ext uri="{FF2B5EF4-FFF2-40B4-BE49-F238E27FC236}">
                <a16:creationId xmlns:a16="http://schemas.microsoft.com/office/drawing/2014/main" id="{B21347A3-A758-EE1E-5B48-9F545CD90E2F}"/>
              </a:ext>
            </a:extLst>
          </p:cNvPr>
          <p:cNvCxnSpPr>
            <a:cxnSpLocks/>
          </p:cNvCxnSpPr>
          <p:nvPr/>
        </p:nvCxnSpPr>
        <p:spPr>
          <a:xfrm>
            <a:off x="2675764" y="5771230"/>
            <a:ext cx="1881932"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26" name="Connettore diritto 5125">
            <a:extLst>
              <a:ext uri="{FF2B5EF4-FFF2-40B4-BE49-F238E27FC236}">
                <a16:creationId xmlns:a16="http://schemas.microsoft.com/office/drawing/2014/main" id="{39D3CD9F-D20E-69FD-1655-2EF274DB24C5}"/>
              </a:ext>
            </a:extLst>
          </p:cNvPr>
          <p:cNvCxnSpPr>
            <a:cxnSpLocks/>
          </p:cNvCxnSpPr>
          <p:nvPr/>
        </p:nvCxnSpPr>
        <p:spPr>
          <a:xfrm>
            <a:off x="4557696" y="6101253"/>
            <a:ext cx="1415160"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27" name="Connettore diritto 5126">
            <a:extLst>
              <a:ext uri="{FF2B5EF4-FFF2-40B4-BE49-F238E27FC236}">
                <a16:creationId xmlns:a16="http://schemas.microsoft.com/office/drawing/2014/main" id="{2BA04C41-520F-658A-9342-1B2CB1F89DA1}"/>
              </a:ext>
            </a:extLst>
          </p:cNvPr>
          <p:cNvCxnSpPr/>
          <p:nvPr/>
        </p:nvCxnSpPr>
        <p:spPr>
          <a:xfrm flipV="1">
            <a:off x="4557696" y="5773332"/>
            <a:ext cx="0" cy="34053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128" name="CasellaDiTesto 5127">
            <a:extLst>
              <a:ext uri="{FF2B5EF4-FFF2-40B4-BE49-F238E27FC236}">
                <a16:creationId xmlns:a16="http://schemas.microsoft.com/office/drawing/2014/main" id="{2BA6BB1F-4927-9170-BF35-59EC30720F4F}"/>
              </a:ext>
            </a:extLst>
          </p:cNvPr>
          <p:cNvSpPr txBox="1"/>
          <p:nvPr/>
        </p:nvSpPr>
        <p:spPr>
          <a:xfrm>
            <a:off x="357940" y="5731921"/>
            <a:ext cx="1021433" cy="369332"/>
          </a:xfrm>
          <a:prstGeom prst="rect">
            <a:avLst/>
          </a:prstGeom>
          <a:noFill/>
        </p:spPr>
        <p:txBody>
          <a:bodyPr wrap="none" rtlCol="0">
            <a:spAutoFit/>
          </a:bodyPr>
          <a:lstStyle/>
          <a:p>
            <a:r>
              <a:rPr lang="en-US" dirty="0"/>
              <a:t>250 MHz</a:t>
            </a:r>
          </a:p>
        </p:txBody>
      </p:sp>
      <p:pic>
        <p:nvPicPr>
          <p:cNvPr id="5130" name="Immagine 5129" descr="Immagine che contiene testo, linea, Diagramma, schermata&#10;&#10;Il contenuto generato dall'IA potrebbe non essere corretto.">
            <a:extLst>
              <a:ext uri="{FF2B5EF4-FFF2-40B4-BE49-F238E27FC236}">
                <a16:creationId xmlns:a16="http://schemas.microsoft.com/office/drawing/2014/main" id="{72636572-9704-8925-F550-3F9B6E970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774" y="1055236"/>
            <a:ext cx="5825429" cy="1665108"/>
          </a:xfrm>
          <a:prstGeom prst="rect">
            <a:avLst/>
          </a:prstGeom>
        </p:spPr>
      </p:pic>
      <p:pic>
        <p:nvPicPr>
          <p:cNvPr id="5134" name="Immagine 5133" descr="Immagine che contiene testo, linea, Diagramma, schermata&#10;&#10;Il contenuto generato dall'IA potrebbe non essere corretto.">
            <a:extLst>
              <a:ext uri="{FF2B5EF4-FFF2-40B4-BE49-F238E27FC236}">
                <a16:creationId xmlns:a16="http://schemas.microsoft.com/office/drawing/2014/main" id="{49750853-D6C2-B243-52AA-FD2F78982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165" y="3525955"/>
            <a:ext cx="5836272" cy="1815402"/>
          </a:xfrm>
          <a:prstGeom prst="rect">
            <a:avLst/>
          </a:prstGeom>
        </p:spPr>
      </p:pic>
      <p:sp>
        <p:nvSpPr>
          <p:cNvPr id="5135" name="Freccia a destra 5134">
            <a:extLst>
              <a:ext uri="{FF2B5EF4-FFF2-40B4-BE49-F238E27FC236}">
                <a16:creationId xmlns:a16="http://schemas.microsoft.com/office/drawing/2014/main" id="{669B2837-52B2-1F7E-498A-1899674E5EAB}"/>
              </a:ext>
            </a:extLst>
          </p:cNvPr>
          <p:cNvSpPr/>
          <p:nvPr/>
        </p:nvSpPr>
        <p:spPr>
          <a:xfrm rot="5400000">
            <a:off x="9352104" y="2850405"/>
            <a:ext cx="309004" cy="41621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849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4FCD-CD5E-7F90-98B5-912FB90613A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4745616-A798-002A-EBAB-02DD34593CC4}"/>
              </a:ext>
            </a:extLst>
          </p:cNvPr>
          <p:cNvSpPr txBox="1"/>
          <p:nvPr/>
        </p:nvSpPr>
        <p:spPr>
          <a:xfrm>
            <a:off x="267955" y="77076"/>
            <a:ext cx="7502760" cy="584775"/>
          </a:xfrm>
          <a:prstGeom prst="rect">
            <a:avLst/>
          </a:prstGeom>
          <a:noFill/>
        </p:spPr>
        <p:txBody>
          <a:bodyPr wrap="none" rtlCol="0">
            <a:spAutoFit/>
          </a:bodyPr>
          <a:lstStyle/>
          <a:p>
            <a:r>
              <a:rPr lang="it-IT" sz="3200" dirty="0"/>
              <a:t>High Speed </a:t>
            </a:r>
            <a:r>
              <a:rPr lang="it-IT" sz="3200" dirty="0" err="1"/>
              <a:t>Digitizer</a:t>
            </a:r>
            <a:r>
              <a:rPr lang="it-IT" sz="3200" dirty="0"/>
              <a:t>: FPGA clock speed </a:t>
            </a:r>
            <a:r>
              <a:rPr lang="it-IT" sz="3200" dirty="0" err="1"/>
              <a:t>limit</a:t>
            </a:r>
            <a:endParaRPr lang="it-IT" sz="3200" dirty="0"/>
          </a:p>
        </p:txBody>
      </p:sp>
      <p:pic>
        <p:nvPicPr>
          <p:cNvPr id="7177" name="Immagine 7176" descr="Immagine che contiene testo, diagramma, Piano, schermata&#10;&#10;Il contenuto generato dall'IA potrebbe non essere corretto.">
            <a:extLst>
              <a:ext uri="{FF2B5EF4-FFF2-40B4-BE49-F238E27FC236}">
                <a16:creationId xmlns:a16="http://schemas.microsoft.com/office/drawing/2014/main" id="{B48190B7-EEAF-C68F-E842-F1CDCE15E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5" y="798452"/>
            <a:ext cx="6153968" cy="5532024"/>
          </a:xfrm>
          <a:prstGeom prst="rect">
            <a:avLst/>
          </a:prstGeom>
        </p:spPr>
      </p:pic>
      <p:sp>
        <p:nvSpPr>
          <p:cNvPr id="7229" name="CasellaDiTesto 7228">
            <a:extLst>
              <a:ext uri="{FF2B5EF4-FFF2-40B4-BE49-F238E27FC236}">
                <a16:creationId xmlns:a16="http://schemas.microsoft.com/office/drawing/2014/main" id="{0D0CB935-B36A-007B-2E20-F9D36D8ADDDE}"/>
              </a:ext>
            </a:extLst>
          </p:cNvPr>
          <p:cNvSpPr txBox="1"/>
          <p:nvPr/>
        </p:nvSpPr>
        <p:spPr>
          <a:xfrm>
            <a:off x="7125005" y="943660"/>
            <a:ext cx="495970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Programmable FPGA architecture limits maximum clock speed</a:t>
            </a:r>
          </a:p>
          <a:p>
            <a:pPr marL="285750" indent="-285750">
              <a:buFont typeface="Arial" panose="020B0604020202020204" pitchFamily="34" charset="0"/>
              <a:buChar char="•"/>
            </a:pPr>
            <a:r>
              <a:rPr lang="en-US" dirty="0"/>
              <a:t>Modern FPGA optimized designed may operate in the range 250 – 400 MHz</a:t>
            </a:r>
          </a:p>
          <a:p>
            <a:pPr marL="285750" indent="-285750">
              <a:buFont typeface="Arial" panose="020B0604020202020204" pitchFamily="34" charset="0"/>
              <a:buChar char="•"/>
            </a:pPr>
            <a:r>
              <a:rPr lang="en-US" dirty="0"/>
              <a:t>Congestion in the device reduce maximum speed</a:t>
            </a:r>
          </a:p>
          <a:p>
            <a:pPr marL="285750" indent="-285750">
              <a:buFont typeface="Arial" panose="020B0604020202020204" pitchFamily="34" charset="0"/>
              <a:buChar char="•"/>
            </a:pPr>
            <a:r>
              <a:rPr lang="en-US" dirty="0"/>
              <a:t>Safe margin must be considered for “open hardware” configurable application   </a:t>
            </a:r>
          </a:p>
        </p:txBody>
      </p:sp>
    </p:spTree>
    <p:extLst>
      <p:ext uri="{BB962C8B-B14F-4D97-AF65-F5344CB8AC3E}">
        <p14:creationId xmlns:p14="http://schemas.microsoft.com/office/powerpoint/2010/main" val="151993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308DA-628C-FEA4-1321-D98E158DE01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6184DB3-7619-D7FA-4E31-F9248A1508AB}"/>
              </a:ext>
            </a:extLst>
          </p:cNvPr>
          <p:cNvSpPr txBox="1"/>
          <p:nvPr/>
        </p:nvSpPr>
        <p:spPr>
          <a:xfrm>
            <a:off x="267955" y="77076"/>
            <a:ext cx="8559779"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QDC </a:t>
            </a:r>
            <a:r>
              <a:rPr lang="it-IT" sz="3200" dirty="0" err="1"/>
              <a:t>implementation</a:t>
            </a:r>
            <a:endParaRPr lang="it-IT" sz="3200" dirty="0"/>
          </a:p>
        </p:txBody>
      </p:sp>
      <p:sp>
        <p:nvSpPr>
          <p:cNvPr id="7" name="Rectangle 21">
            <a:extLst>
              <a:ext uri="{FF2B5EF4-FFF2-40B4-BE49-F238E27FC236}">
                <a16:creationId xmlns:a16="http://schemas.microsoft.com/office/drawing/2014/main" id="{D003FB22-EE2D-9BCC-E695-E5079F32D4EE}"/>
              </a:ext>
            </a:extLst>
          </p:cNvPr>
          <p:cNvSpPr/>
          <p:nvPr/>
        </p:nvSpPr>
        <p:spPr>
          <a:xfrm rot="6852">
            <a:off x="592782" y="799900"/>
            <a:ext cx="1197529"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effectLst>
                  <a:outerShdw blurRad="63500" sx="102000" sy="102000" algn="ctr" rotWithShape="0">
                    <a:prstClr val="black">
                      <a:alpha val="40000"/>
                    </a:prstClr>
                  </a:outerShdw>
                </a:effectLst>
              </a:rPr>
              <a:t>NI-DAQ 122</a:t>
            </a:r>
          </a:p>
        </p:txBody>
      </p:sp>
      <p:sp>
        <p:nvSpPr>
          <p:cNvPr id="12" name="Triangolo isoscele 11">
            <a:extLst>
              <a:ext uri="{FF2B5EF4-FFF2-40B4-BE49-F238E27FC236}">
                <a16:creationId xmlns:a16="http://schemas.microsoft.com/office/drawing/2014/main" id="{2CFD62F8-26B2-DC8B-BDD3-B986AE94F7DD}"/>
              </a:ext>
            </a:extLst>
          </p:cNvPr>
          <p:cNvSpPr/>
          <p:nvPr/>
        </p:nvSpPr>
        <p:spPr>
          <a:xfrm rot="16200000">
            <a:off x="2677941" y="1372791"/>
            <a:ext cx="712601" cy="676233"/>
          </a:xfrm>
          <a:prstGeom prst="triangl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ttore 2 16">
            <a:extLst>
              <a:ext uri="{FF2B5EF4-FFF2-40B4-BE49-F238E27FC236}">
                <a16:creationId xmlns:a16="http://schemas.microsoft.com/office/drawing/2014/main" id="{0CE0023C-812B-06AB-B0CB-36F7F7804EC4}"/>
              </a:ext>
            </a:extLst>
          </p:cNvPr>
          <p:cNvCxnSpPr>
            <a:stCxn id="12" idx="3"/>
          </p:cNvCxnSpPr>
          <p:nvPr/>
        </p:nvCxnSpPr>
        <p:spPr>
          <a:xfrm>
            <a:off x="3372358" y="1710907"/>
            <a:ext cx="4933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rapezio 17">
            <a:extLst>
              <a:ext uri="{FF2B5EF4-FFF2-40B4-BE49-F238E27FC236}">
                <a16:creationId xmlns:a16="http://schemas.microsoft.com/office/drawing/2014/main" id="{D0B664FA-4E2A-5B80-234C-8CEEAF7F582A}"/>
              </a:ext>
            </a:extLst>
          </p:cNvPr>
          <p:cNvSpPr/>
          <p:nvPr/>
        </p:nvSpPr>
        <p:spPr>
          <a:xfrm rot="5400000">
            <a:off x="3702724" y="1430003"/>
            <a:ext cx="908094" cy="582132"/>
          </a:xfrm>
          <a:prstGeom prst="trapezoid">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sellaDiTesto 18">
            <a:extLst>
              <a:ext uri="{FF2B5EF4-FFF2-40B4-BE49-F238E27FC236}">
                <a16:creationId xmlns:a16="http://schemas.microsoft.com/office/drawing/2014/main" id="{47A40E8D-1653-3CAD-680A-4ADC0A4C3E6B}"/>
              </a:ext>
            </a:extLst>
          </p:cNvPr>
          <p:cNvSpPr txBox="1"/>
          <p:nvPr/>
        </p:nvSpPr>
        <p:spPr>
          <a:xfrm>
            <a:off x="3864023" y="1536403"/>
            <a:ext cx="583814" cy="369332"/>
          </a:xfrm>
          <a:prstGeom prst="rect">
            <a:avLst/>
          </a:prstGeom>
          <a:noFill/>
        </p:spPr>
        <p:txBody>
          <a:bodyPr wrap="none" rtlCol="0">
            <a:spAutoFit/>
          </a:bodyPr>
          <a:lstStyle/>
          <a:p>
            <a:r>
              <a:rPr lang="en-US" dirty="0">
                <a:solidFill>
                  <a:schemeClr val="bg1"/>
                </a:solidFill>
              </a:rPr>
              <a:t>ADC</a:t>
            </a:r>
          </a:p>
        </p:txBody>
      </p:sp>
      <p:sp>
        <p:nvSpPr>
          <p:cNvPr id="20" name="CasellaDiTesto 19">
            <a:extLst>
              <a:ext uri="{FF2B5EF4-FFF2-40B4-BE49-F238E27FC236}">
                <a16:creationId xmlns:a16="http://schemas.microsoft.com/office/drawing/2014/main" id="{76A3828C-8C53-A75C-2231-76F706F97E9A}"/>
              </a:ext>
            </a:extLst>
          </p:cNvPr>
          <p:cNvSpPr txBox="1"/>
          <p:nvPr/>
        </p:nvSpPr>
        <p:spPr>
          <a:xfrm>
            <a:off x="2924348" y="1526241"/>
            <a:ext cx="402674" cy="369332"/>
          </a:xfrm>
          <a:prstGeom prst="rect">
            <a:avLst/>
          </a:prstGeom>
          <a:noFill/>
        </p:spPr>
        <p:txBody>
          <a:bodyPr wrap="none" rtlCol="0">
            <a:spAutoFit/>
          </a:bodyPr>
          <a:lstStyle/>
          <a:p>
            <a:r>
              <a:rPr lang="en-US" dirty="0">
                <a:solidFill>
                  <a:schemeClr val="bg1"/>
                </a:solidFill>
              </a:rPr>
              <a:t>FE</a:t>
            </a:r>
          </a:p>
        </p:txBody>
      </p:sp>
      <p:cxnSp>
        <p:nvCxnSpPr>
          <p:cNvPr id="22" name="Connettore 2 21">
            <a:extLst>
              <a:ext uri="{FF2B5EF4-FFF2-40B4-BE49-F238E27FC236}">
                <a16:creationId xmlns:a16="http://schemas.microsoft.com/office/drawing/2014/main" id="{556DDB68-927F-947F-584A-46766F1E7FB3}"/>
              </a:ext>
            </a:extLst>
          </p:cNvPr>
          <p:cNvCxnSpPr>
            <a:cxnSpLocks/>
          </p:cNvCxnSpPr>
          <p:nvPr/>
        </p:nvCxnSpPr>
        <p:spPr>
          <a:xfrm flipV="1">
            <a:off x="4447837" y="1515842"/>
            <a:ext cx="716946" cy="10162"/>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E764B932-ADAB-5BDF-D208-E9152D052239}"/>
              </a:ext>
            </a:extLst>
          </p:cNvPr>
          <p:cNvSpPr/>
          <p:nvPr/>
        </p:nvSpPr>
        <p:spPr>
          <a:xfrm>
            <a:off x="5164783" y="1393057"/>
            <a:ext cx="851338" cy="6356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TRIGGER</a:t>
            </a:r>
          </a:p>
          <a:p>
            <a:pPr algn="ctr"/>
            <a:endParaRPr lang="en-US" sz="1200" dirty="0"/>
          </a:p>
          <a:p>
            <a:pPr algn="ctr"/>
            <a:endParaRPr lang="en-US" sz="1200" dirty="0"/>
          </a:p>
        </p:txBody>
      </p:sp>
      <p:sp>
        <p:nvSpPr>
          <p:cNvPr id="24" name="Rettangolo 23">
            <a:extLst>
              <a:ext uri="{FF2B5EF4-FFF2-40B4-BE49-F238E27FC236}">
                <a16:creationId xmlns:a16="http://schemas.microsoft.com/office/drawing/2014/main" id="{A2343C69-9C46-9BF4-6B0D-691081E2C79F}"/>
              </a:ext>
            </a:extLst>
          </p:cNvPr>
          <p:cNvSpPr/>
          <p:nvPr/>
        </p:nvSpPr>
        <p:spPr>
          <a:xfrm>
            <a:off x="7480597" y="1386081"/>
            <a:ext cx="1098330" cy="635699"/>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QDC</a:t>
            </a:r>
          </a:p>
          <a:p>
            <a:pPr algn="ctr"/>
            <a:endParaRPr lang="en-US" sz="1200" dirty="0"/>
          </a:p>
          <a:p>
            <a:pPr algn="ctr"/>
            <a:endParaRPr lang="en-US" sz="1200" dirty="0"/>
          </a:p>
        </p:txBody>
      </p:sp>
      <p:sp>
        <p:nvSpPr>
          <p:cNvPr id="28" name="Rettangolo 27">
            <a:extLst>
              <a:ext uri="{FF2B5EF4-FFF2-40B4-BE49-F238E27FC236}">
                <a16:creationId xmlns:a16="http://schemas.microsoft.com/office/drawing/2014/main" id="{680F0108-764C-03A1-D417-46913E8A9B30}"/>
              </a:ext>
            </a:extLst>
          </p:cNvPr>
          <p:cNvSpPr/>
          <p:nvPr/>
        </p:nvSpPr>
        <p:spPr>
          <a:xfrm>
            <a:off x="8952430" y="1386081"/>
            <a:ext cx="1098330" cy="63569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SPECTRUM</a:t>
            </a:r>
          </a:p>
          <a:p>
            <a:pPr algn="ctr"/>
            <a:endParaRPr lang="en-US" sz="1200" dirty="0"/>
          </a:p>
          <a:p>
            <a:pPr algn="ctr"/>
            <a:endParaRPr lang="en-US" sz="1200" dirty="0"/>
          </a:p>
        </p:txBody>
      </p:sp>
      <p:cxnSp>
        <p:nvCxnSpPr>
          <p:cNvPr id="29" name="Connettore 2 28">
            <a:extLst>
              <a:ext uri="{FF2B5EF4-FFF2-40B4-BE49-F238E27FC236}">
                <a16:creationId xmlns:a16="http://schemas.microsoft.com/office/drawing/2014/main" id="{34F65865-2EF9-9A41-0291-6AEC8D20F372}"/>
              </a:ext>
            </a:extLst>
          </p:cNvPr>
          <p:cNvCxnSpPr/>
          <p:nvPr/>
        </p:nvCxnSpPr>
        <p:spPr>
          <a:xfrm>
            <a:off x="8578927" y="1700955"/>
            <a:ext cx="373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Parentesi graffa chiusa 29">
            <a:extLst>
              <a:ext uri="{FF2B5EF4-FFF2-40B4-BE49-F238E27FC236}">
                <a16:creationId xmlns:a16="http://schemas.microsoft.com/office/drawing/2014/main" id="{2DF08BF6-AE4A-7A0F-7EFB-AAEFC4A2FCA2}"/>
              </a:ext>
            </a:extLst>
          </p:cNvPr>
          <p:cNvSpPr/>
          <p:nvPr/>
        </p:nvSpPr>
        <p:spPr>
          <a:xfrm rot="16200000">
            <a:off x="7468545" y="-1272977"/>
            <a:ext cx="278458" cy="488597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CasellaDiTesto 30">
            <a:extLst>
              <a:ext uri="{FF2B5EF4-FFF2-40B4-BE49-F238E27FC236}">
                <a16:creationId xmlns:a16="http://schemas.microsoft.com/office/drawing/2014/main" id="{646CF741-A685-41D9-0493-8DBF26A57B25}"/>
              </a:ext>
            </a:extLst>
          </p:cNvPr>
          <p:cNvSpPr txBox="1"/>
          <p:nvPr/>
        </p:nvSpPr>
        <p:spPr>
          <a:xfrm>
            <a:off x="6809318" y="763498"/>
            <a:ext cx="1596912" cy="276999"/>
          </a:xfrm>
          <a:prstGeom prst="rect">
            <a:avLst/>
          </a:prstGeom>
          <a:noFill/>
        </p:spPr>
        <p:txBody>
          <a:bodyPr wrap="none" rtlCol="0">
            <a:spAutoFit/>
          </a:bodyPr>
          <a:lstStyle/>
          <a:p>
            <a:r>
              <a:rPr lang="en-US" sz="1200" dirty="0"/>
              <a:t>Sci-Compiler Firmware</a:t>
            </a:r>
          </a:p>
        </p:txBody>
      </p:sp>
      <p:pic>
        <p:nvPicPr>
          <p:cNvPr id="2050" name="Picture 2" descr="Generazione immagine completata">
            <a:extLst>
              <a:ext uri="{FF2B5EF4-FFF2-40B4-BE49-F238E27FC236}">
                <a16:creationId xmlns:a16="http://schemas.microsoft.com/office/drawing/2014/main" id="{DC5BEE33-196D-D81D-6DC2-8EB7AEC888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5" t="8737" r="18429" b="29011"/>
          <a:stretch>
            <a:fillRect/>
          </a:stretch>
        </p:blipFill>
        <p:spPr bwMode="auto">
          <a:xfrm>
            <a:off x="5450874" y="1707931"/>
            <a:ext cx="279156" cy="2710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zione immagine completata">
            <a:extLst>
              <a:ext uri="{FF2B5EF4-FFF2-40B4-BE49-F238E27FC236}">
                <a16:creationId xmlns:a16="http://schemas.microsoft.com/office/drawing/2014/main" id="{661DB723-A42A-0B33-ED5B-4E72A78ED3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40" t="11596" r="19073" b="34712"/>
          <a:stretch>
            <a:fillRect/>
          </a:stretch>
        </p:blipFill>
        <p:spPr bwMode="auto">
          <a:xfrm>
            <a:off x="7841233" y="1632638"/>
            <a:ext cx="440314" cy="376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nerazione immagine completata">
            <a:extLst>
              <a:ext uri="{FF2B5EF4-FFF2-40B4-BE49-F238E27FC236}">
                <a16:creationId xmlns:a16="http://schemas.microsoft.com/office/drawing/2014/main" id="{7EF32B44-A2FD-A00D-12F2-0E043B6398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63" t="17287" r="19900" b="32414"/>
          <a:stretch>
            <a:fillRect/>
          </a:stretch>
        </p:blipFill>
        <p:spPr bwMode="auto">
          <a:xfrm>
            <a:off x="9202091" y="1610679"/>
            <a:ext cx="476426" cy="398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69E188E-AB55-4845-4E9D-6375D94F8E0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259037" y="1159314"/>
            <a:ext cx="2146022" cy="589402"/>
          </a:xfrm>
          <a:prstGeom prst="rect">
            <a:avLst/>
          </a:prstGeom>
          <a:ln>
            <a:noFill/>
          </a:ln>
          <a:effectLst>
            <a:outerShdw blurRad="292100" dist="139700" dir="2700000" algn="tl" rotWithShape="0">
              <a:srgbClr val="333333">
                <a:alpha val="65000"/>
              </a:srgbClr>
            </a:outerShdw>
          </a:effectLst>
        </p:spPr>
      </p:pic>
      <p:cxnSp>
        <p:nvCxnSpPr>
          <p:cNvPr id="4" name="Connettore 2 3">
            <a:extLst>
              <a:ext uri="{FF2B5EF4-FFF2-40B4-BE49-F238E27FC236}">
                <a16:creationId xmlns:a16="http://schemas.microsoft.com/office/drawing/2014/main" id="{A4834B18-65FE-2AD5-8581-43DB8CE9E21F}"/>
              </a:ext>
            </a:extLst>
          </p:cNvPr>
          <p:cNvCxnSpPr>
            <a:cxnSpLocks/>
          </p:cNvCxnSpPr>
          <p:nvPr/>
        </p:nvCxnSpPr>
        <p:spPr>
          <a:xfrm flipV="1">
            <a:off x="4440322" y="1638627"/>
            <a:ext cx="716946" cy="101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94D8A027-1B4D-2139-34D4-F6697FE25920}"/>
              </a:ext>
            </a:extLst>
          </p:cNvPr>
          <p:cNvCxnSpPr>
            <a:cxnSpLocks/>
          </p:cNvCxnSpPr>
          <p:nvPr/>
        </p:nvCxnSpPr>
        <p:spPr>
          <a:xfrm flipV="1">
            <a:off x="4436434" y="1768896"/>
            <a:ext cx="716946" cy="1016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3A373673-5C54-EE2A-39C9-542E1ACBE56C}"/>
              </a:ext>
            </a:extLst>
          </p:cNvPr>
          <p:cNvCxnSpPr>
            <a:cxnSpLocks/>
          </p:cNvCxnSpPr>
          <p:nvPr/>
        </p:nvCxnSpPr>
        <p:spPr>
          <a:xfrm flipV="1">
            <a:off x="4447837" y="1905368"/>
            <a:ext cx="716946" cy="10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B0C307CC-FCC0-F2C2-BA49-3033536630DF}"/>
              </a:ext>
            </a:extLst>
          </p:cNvPr>
          <p:cNvCxnSpPr>
            <a:stCxn id="23" idx="3"/>
            <a:endCxn id="24" idx="1"/>
          </p:cNvCxnSpPr>
          <p:nvPr/>
        </p:nvCxnSpPr>
        <p:spPr>
          <a:xfrm flipV="1">
            <a:off x="6016121" y="1703931"/>
            <a:ext cx="1464476" cy="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51870855-9F41-8256-31DC-2AC8AE4B909C}"/>
              </a:ext>
            </a:extLst>
          </p:cNvPr>
          <p:cNvSpPr txBox="1"/>
          <p:nvPr/>
        </p:nvSpPr>
        <p:spPr>
          <a:xfrm>
            <a:off x="6061240" y="1707419"/>
            <a:ext cx="1276311" cy="261610"/>
          </a:xfrm>
          <a:prstGeom prst="rect">
            <a:avLst/>
          </a:prstGeom>
          <a:noFill/>
        </p:spPr>
        <p:txBody>
          <a:bodyPr wrap="none" rtlCol="0">
            <a:spAutoFit/>
          </a:bodyPr>
          <a:lstStyle/>
          <a:p>
            <a:r>
              <a:rPr lang="en-US" sz="1100" dirty="0"/>
              <a:t>TRIGGER POSITION</a:t>
            </a:r>
          </a:p>
        </p:txBody>
      </p:sp>
      <p:cxnSp>
        <p:nvCxnSpPr>
          <p:cNvPr id="16" name="Connettore 2 15">
            <a:extLst>
              <a:ext uri="{FF2B5EF4-FFF2-40B4-BE49-F238E27FC236}">
                <a16:creationId xmlns:a16="http://schemas.microsoft.com/office/drawing/2014/main" id="{C3633EC2-176F-633F-6FC1-7BE64E283015}"/>
              </a:ext>
            </a:extLst>
          </p:cNvPr>
          <p:cNvCxnSpPr>
            <a:cxnSpLocks/>
          </p:cNvCxnSpPr>
          <p:nvPr/>
        </p:nvCxnSpPr>
        <p:spPr>
          <a:xfrm flipV="1">
            <a:off x="7607774" y="2024113"/>
            <a:ext cx="0" cy="498370"/>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65231FEC-1430-7EF4-8803-08C220C37BB1}"/>
              </a:ext>
            </a:extLst>
          </p:cNvPr>
          <p:cNvCxnSpPr>
            <a:cxnSpLocks/>
          </p:cNvCxnSpPr>
          <p:nvPr/>
        </p:nvCxnSpPr>
        <p:spPr>
          <a:xfrm flipV="1">
            <a:off x="7734722" y="2028756"/>
            <a:ext cx="0" cy="56940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297549C9-6920-5148-B3B2-BA2009DE9A0D}"/>
              </a:ext>
            </a:extLst>
          </p:cNvPr>
          <p:cNvCxnSpPr>
            <a:cxnSpLocks/>
          </p:cNvCxnSpPr>
          <p:nvPr/>
        </p:nvCxnSpPr>
        <p:spPr>
          <a:xfrm flipV="1">
            <a:off x="7865348" y="2028086"/>
            <a:ext cx="0" cy="68358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E5D74E84-07AC-7BBA-EB55-2EA55D271C83}"/>
              </a:ext>
            </a:extLst>
          </p:cNvPr>
          <p:cNvCxnSpPr>
            <a:cxnSpLocks/>
          </p:cNvCxnSpPr>
          <p:nvPr/>
        </p:nvCxnSpPr>
        <p:spPr>
          <a:xfrm flipV="1">
            <a:off x="7993360" y="2034392"/>
            <a:ext cx="0" cy="771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a gomito 46">
            <a:extLst>
              <a:ext uri="{FF2B5EF4-FFF2-40B4-BE49-F238E27FC236}">
                <a16:creationId xmlns:a16="http://schemas.microsoft.com/office/drawing/2014/main" id="{26824A15-50A7-3CBD-F56C-E7914B02B806}"/>
              </a:ext>
            </a:extLst>
          </p:cNvPr>
          <p:cNvCxnSpPr/>
          <p:nvPr/>
        </p:nvCxnSpPr>
        <p:spPr>
          <a:xfrm>
            <a:off x="4950372" y="1515842"/>
            <a:ext cx="2657402" cy="1006641"/>
          </a:xfrm>
          <a:prstGeom prst="bentConnector3">
            <a:avLst>
              <a:gd name="adj1" fmla="val -72"/>
            </a:avLst>
          </a:prstGeom>
          <a:ln>
            <a:solidFill>
              <a:srgbClr val="D62BF3"/>
            </a:solidFill>
          </a:ln>
        </p:spPr>
        <p:style>
          <a:lnRef idx="1">
            <a:schemeClr val="accent1"/>
          </a:lnRef>
          <a:fillRef idx="0">
            <a:schemeClr val="accent1"/>
          </a:fillRef>
          <a:effectRef idx="0">
            <a:schemeClr val="accent1"/>
          </a:effectRef>
          <a:fontRef idx="minor">
            <a:schemeClr val="tx1"/>
          </a:fontRef>
        </p:style>
      </p:cxnSp>
      <p:cxnSp>
        <p:nvCxnSpPr>
          <p:cNvPr id="50" name="Connettore a gomito 49">
            <a:extLst>
              <a:ext uri="{FF2B5EF4-FFF2-40B4-BE49-F238E27FC236}">
                <a16:creationId xmlns:a16="http://schemas.microsoft.com/office/drawing/2014/main" id="{3817B384-E150-B88B-DDD9-F6EEC89F2D3D}"/>
              </a:ext>
            </a:extLst>
          </p:cNvPr>
          <p:cNvCxnSpPr/>
          <p:nvPr/>
        </p:nvCxnSpPr>
        <p:spPr>
          <a:xfrm>
            <a:off x="4806310" y="1643708"/>
            <a:ext cx="2928412" cy="954449"/>
          </a:xfrm>
          <a:prstGeom prst="bentConnector3">
            <a:avLst>
              <a:gd name="adj1" fmla="val 90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48" name="Connettore a gomito 2047">
            <a:extLst>
              <a:ext uri="{FF2B5EF4-FFF2-40B4-BE49-F238E27FC236}">
                <a16:creationId xmlns:a16="http://schemas.microsoft.com/office/drawing/2014/main" id="{E2B46DB0-0A69-3730-BC22-A8E0448E4437}"/>
              </a:ext>
            </a:extLst>
          </p:cNvPr>
          <p:cNvCxnSpPr/>
          <p:nvPr/>
        </p:nvCxnSpPr>
        <p:spPr>
          <a:xfrm>
            <a:off x="4723349" y="1779058"/>
            <a:ext cx="3141999" cy="932611"/>
          </a:xfrm>
          <a:prstGeom prst="bentConnector3">
            <a:avLst>
              <a:gd name="adj1" fmla="val -177"/>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56" name="Connettore a gomito 2055">
            <a:extLst>
              <a:ext uri="{FF2B5EF4-FFF2-40B4-BE49-F238E27FC236}">
                <a16:creationId xmlns:a16="http://schemas.microsoft.com/office/drawing/2014/main" id="{E5596FE0-9ABF-A721-C0F6-CB5D390ADC1B}"/>
              </a:ext>
            </a:extLst>
          </p:cNvPr>
          <p:cNvCxnSpPr/>
          <p:nvPr/>
        </p:nvCxnSpPr>
        <p:spPr>
          <a:xfrm>
            <a:off x="4616143" y="1915530"/>
            <a:ext cx="3377217" cy="890732"/>
          </a:xfrm>
          <a:prstGeom prst="bentConnector3">
            <a:avLst>
              <a:gd name="adj1" fmla="val -4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8" name="Connettore 2 2057">
            <a:extLst>
              <a:ext uri="{FF2B5EF4-FFF2-40B4-BE49-F238E27FC236}">
                <a16:creationId xmlns:a16="http://schemas.microsoft.com/office/drawing/2014/main" id="{A2F3B605-1064-1421-0DF3-2EEB8F4E5F25}"/>
              </a:ext>
            </a:extLst>
          </p:cNvPr>
          <p:cNvCxnSpPr/>
          <p:nvPr/>
        </p:nvCxnSpPr>
        <p:spPr>
          <a:xfrm flipV="1">
            <a:off x="6016120" y="1546003"/>
            <a:ext cx="1464476" cy="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9" name="CasellaDiTesto 2058">
            <a:extLst>
              <a:ext uri="{FF2B5EF4-FFF2-40B4-BE49-F238E27FC236}">
                <a16:creationId xmlns:a16="http://schemas.microsoft.com/office/drawing/2014/main" id="{0B964AD1-E089-F7D0-90DE-81B917CD0A62}"/>
              </a:ext>
            </a:extLst>
          </p:cNvPr>
          <p:cNvSpPr txBox="1"/>
          <p:nvPr/>
        </p:nvSpPr>
        <p:spPr>
          <a:xfrm>
            <a:off x="6061240" y="1346535"/>
            <a:ext cx="691215" cy="261610"/>
          </a:xfrm>
          <a:prstGeom prst="rect">
            <a:avLst/>
          </a:prstGeom>
          <a:noFill/>
        </p:spPr>
        <p:txBody>
          <a:bodyPr wrap="none" rtlCol="0">
            <a:spAutoFit/>
          </a:bodyPr>
          <a:lstStyle/>
          <a:p>
            <a:r>
              <a:rPr lang="en-US" sz="1100" dirty="0"/>
              <a:t>TRIGGER</a:t>
            </a:r>
          </a:p>
        </p:txBody>
      </p:sp>
      <p:pic>
        <p:nvPicPr>
          <p:cNvPr id="2061" name="Immagine 2060" descr="Immagine che contiene testo, linea, Diagramma, schermata&#10;&#10;Il contenuto generato dall'IA potrebbe non essere corretto.">
            <a:extLst>
              <a:ext uri="{FF2B5EF4-FFF2-40B4-BE49-F238E27FC236}">
                <a16:creationId xmlns:a16="http://schemas.microsoft.com/office/drawing/2014/main" id="{EB93F651-93A1-7318-6ADE-3AF961348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57" y="3571539"/>
            <a:ext cx="5006652" cy="1832446"/>
          </a:xfrm>
          <a:prstGeom prst="rect">
            <a:avLst/>
          </a:prstGeom>
        </p:spPr>
      </p:pic>
      <p:pic>
        <p:nvPicPr>
          <p:cNvPr id="2063" name="Immagine 2062" descr="Immagine che contiene testo, linea, Diagramma, schermata&#10;&#10;Il contenuto generato dall'IA potrebbe non essere corretto.">
            <a:extLst>
              <a:ext uri="{FF2B5EF4-FFF2-40B4-BE49-F238E27FC236}">
                <a16:creationId xmlns:a16="http://schemas.microsoft.com/office/drawing/2014/main" id="{54ADC638-DCCF-A01C-6BF2-BB6ACB5495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1230" y="2881049"/>
            <a:ext cx="6035393" cy="1877340"/>
          </a:xfrm>
          <a:prstGeom prst="rect">
            <a:avLst/>
          </a:prstGeom>
        </p:spPr>
      </p:pic>
      <p:pic>
        <p:nvPicPr>
          <p:cNvPr id="2065" name="Immagine 2064" descr="Immagine che contiene testo, linea, schermata, Diagramma&#10;&#10;Il contenuto generato dall'IA potrebbe non essere corretto.">
            <a:extLst>
              <a:ext uri="{FF2B5EF4-FFF2-40B4-BE49-F238E27FC236}">
                <a16:creationId xmlns:a16="http://schemas.microsoft.com/office/drawing/2014/main" id="{9F0CD032-AA57-3A05-CB1E-06DC6FFB43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1962" y="4651280"/>
            <a:ext cx="6410867" cy="1832446"/>
          </a:xfrm>
          <a:prstGeom prst="rect">
            <a:avLst/>
          </a:prstGeom>
        </p:spPr>
      </p:pic>
      <p:sp>
        <p:nvSpPr>
          <p:cNvPr id="2066" name="Freccia a destra 2065">
            <a:extLst>
              <a:ext uri="{FF2B5EF4-FFF2-40B4-BE49-F238E27FC236}">
                <a16:creationId xmlns:a16="http://schemas.microsoft.com/office/drawing/2014/main" id="{74B896A2-C5A8-16D4-AEC7-A16B8E4DABFF}"/>
              </a:ext>
            </a:extLst>
          </p:cNvPr>
          <p:cNvSpPr/>
          <p:nvPr/>
        </p:nvSpPr>
        <p:spPr>
          <a:xfrm>
            <a:off x="2850407" y="4204386"/>
            <a:ext cx="1388566" cy="4162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1G x 14 bit</a:t>
            </a:r>
          </a:p>
        </p:txBody>
      </p:sp>
      <p:sp>
        <p:nvSpPr>
          <p:cNvPr id="2067" name="Freccia a destra 2066">
            <a:extLst>
              <a:ext uri="{FF2B5EF4-FFF2-40B4-BE49-F238E27FC236}">
                <a16:creationId xmlns:a16="http://schemas.microsoft.com/office/drawing/2014/main" id="{3E088213-A020-A660-6E18-2F2DABF560C7}"/>
              </a:ext>
            </a:extLst>
          </p:cNvPr>
          <p:cNvSpPr/>
          <p:nvPr/>
        </p:nvSpPr>
        <p:spPr>
          <a:xfrm>
            <a:off x="4304607" y="3831125"/>
            <a:ext cx="1388566" cy="11377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250 M</a:t>
            </a:r>
          </a:p>
          <a:p>
            <a:pPr algn="ctr"/>
            <a:r>
              <a:rPr lang="en-US" dirty="0"/>
              <a:t>4 x 14 bit</a:t>
            </a:r>
          </a:p>
        </p:txBody>
      </p:sp>
      <p:sp>
        <p:nvSpPr>
          <p:cNvPr id="10" name="Rectangle 21">
            <a:extLst>
              <a:ext uri="{FF2B5EF4-FFF2-40B4-BE49-F238E27FC236}">
                <a16:creationId xmlns:a16="http://schemas.microsoft.com/office/drawing/2014/main" id="{2F54D885-965B-CA61-E48D-9D2B92797C11}"/>
              </a:ext>
            </a:extLst>
          </p:cNvPr>
          <p:cNvSpPr/>
          <p:nvPr/>
        </p:nvSpPr>
        <p:spPr>
          <a:xfrm rot="6852">
            <a:off x="690836" y="1838347"/>
            <a:ext cx="1353175"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effectLst>
                  <a:outerShdw blurRad="63500" sx="102000" sy="102000" algn="ctr" rotWithShape="0">
                    <a:prstClr val="black">
                      <a:alpha val="40000"/>
                    </a:prstClr>
                  </a:outerShdw>
                </a:effectLst>
              </a:rPr>
              <a:t>CAEN DT2730</a:t>
            </a:r>
          </a:p>
        </p:txBody>
      </p:sp>
      <p:pic>
        <p:nvPicPr>
          <p:cNvPr id="14" name="Picture 2">
            <a:extLst>
              <a:ext uri="{FF2B5EF4-FFF2-40B4-BE49-F238E27FC236}">
                <a16:creationId xmlns:a16="http://schemas.microsoft.com/office/drawing/2014/main" id="{42F3431F-936A-B672-4AD9-406B7AC64A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678" t="32552" r="6488" b="32578"/>
          <a:stretch>
            <a:fillRect/>
          </a:stretch>
        </p:blipFill>
        <p:spPr bwMode="auto">
          <a:xfrm>
            <a:off x="156845" y="2275127"/>
            <a:ext cx="2248214" cy="89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10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0CB7-7122-05E8-E23D-96A4C947C35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9553FCF-2C1F-D9A1-264B-E3C27EB7722A}"/>
              </a:ext>
            </a:extLst>
          </p:cNvPr>
          <p:cNvSpPr txBox="1"/>
          <p:nvPr/>
        </p:nvSpPr>
        <p:spPr>
          <a:xfrm>
            <a:off x="267955" y="77076"/>
            <a:ext cx="8559779"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QDC </a:t>
            </a:r>
            <a:r>
              <a:rPr lang="it-IT" sz="3200" dirty="0" err="1"/>
              <a:t>implementation</a:t>
            </a:r>
            <a:endParaRPr lang="it-IT" sz="3200" dirty="0"/>
          </a:p>
        </p:txBody>
      </p:sp>
      <p:sp>
        <p:nvSpPr>
          <p:cNvPr id="12" name="Triangolo isoscele 11">
            <a:extLst>
              <a:ext uri="{FF2B5EF4-FFF2-40B4-BE49-F238E27FC236}">
                <a16:creationId xmlns:a16="http://schemas.microsoft.com/office/drawing/2014/main" id="{649D754C-E7B0-3066-F860-A47F9A8CB724}"/>
              </a:ext>
            </a:extLst>
          </p:cNvPr>
          <p:cNvSpPr/>
          <p:nvPr/>
        </p:nvSpPr>
        <p:spPr>
          <a:xfrm rot="16200000">
            <a:off x="2677941" y="1372791"/>
            <a:ext cx="712601" cy="676233"/>
          </a:xfrm>
          <a:prstGeom prst="triangl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ttore 2 16">
            <a:extLst>
              <a:ext uri="{FF2B5EF4-FFF2-40B4-BE49-F238E27FC236}">
                <a16:creationId xmlns:a16="http://schemas.microsoft.com/office/drawing/2014/main" id="{CC5EC176-5A8A-E9C2-6BBF-3D7F3A5B87C2}"/>
              </a:ext>
            </a:extLst>
          </p:cNvPr>
          <p:cNvCxnSpPr>
            <a:stCxn id="12" idx="3"/>
          </p:cNvCxnSpPr>
          <p:nvPr/>
        </p:nvCxnSpPr>
        <p:spPr>
          <a:xfrm>
            <a:off x="3372358" y="1710907"/>
            <a:ext cx="4933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rapezio 17">
            <a:extLst>
              <a:ext uri="{FF2B5EF4-FFF2-40B4-BE49-F238E27FC236}">
                <a16:creationId xmlns:a16="http://schemas.microsoft.com/office/drawing/2014/main" id="{8F849331-DCED-8B64-4597-859B29076466}"/>
              </a:ext>
            </a:extLst>
          </p:cNvPr>
          <p:cNvSpPr/>
          <p:nvPr/>
        </p:nvSpPr>
        <p:spPr>
          <a:xfrm rot="5400000">
            <a:off x="3702724" y="1430003"/>
            <a:ext cx="908094" cy="582132"/>
          </a:xfrm>
          <a:prstGeom prst="trapezoid">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sellaDiTesto 18">
            <a:extLst>
              <a:ext uri="{FF2B5EF4-FFF2-40B4-BE49-F238E27FC236}">
                <a16:creationId xmlns:a16="http://schemas.microsoft.com/office/drawing/2014/main" id="{35EC8E0C-D8ED-9984-64AE-FD393EFEE3C4}"/>
              </a:ext>
            </a:extLst>
          </p:cNvPr>
          <p:cNvSpPr txBox="1"/>
          <p:nvPr/>
        </p:nvSpPr>
        <p:spPr>
          <a:xfrm>
            <a:off x="3864023" y="1536403"/>
            <a:ext cx="583814" cy="369332"/>
          </a:xfrm>
          <a:prstGeom prst="rect">
            <a:avLst/>
          </a:prstGeom>
          <a:noFill/>
        </p:spPr>
        <p:txBody>
          <a:bodyPr wrap="none" rtlCol="0">
            <a:spAutoFit/>
          </a:bodyPr>
          <a:lstStyle/>
          <a:p>
            <a:r>
              <a:rPr lang="en-US" dirty="0">
                <a:solidFill>
                  <a:schemeClr val="bg1"/>
                </a:solidFill>
              </a:rPr>
              <a:t>ADC</a:t>
            </a:r>
          </a:p>
        </p:txBody>
      </p:sp>
      <p:sp>
        <p:nvSpPr>
          <p:cNvPr id="20" name="CasellaDiTesto 19">
            <a:extLst>
              <a:ext uri="{FF2B5EF4-FFF2-40B4-BE49-F238E27FC236}">
                <a16:creationId xmlns:a16="http://schemas.microsoft.com/office/drawing/2014/main" id="{94C0EC14-2C99-5DDF-C5C7-1B88149BA609}"/>
              </a:ext>
            </a:extLst>
          </p:cNvPr>
          <p:cNvSpPr txBox="1"/>
          <p:nvPr/>
        </p:nvSpPr>
        <p:spPr>
          <a:xfrm>
            <a:off x="2924348" y="1526241"/>
            <a:ext cx="402674" cy="369332"/>
          </a:xfrm>
          <a:prstGeom prst="rect">
            <a:avLst/>
          </a:prstGeom>
          <a:noFill/>
        </p:spPr>
        <p:txBody>
          <a:bodyPr wrap="none" rtlCol="0">
            <a:spAutoFit/>
          </a:bodyPr>
          <a:lstStyle/>
          <a:p>
            <a:r>
              <a:rPr lang="en-US" dirty="0">
                <a:solidFill>
                  <a:schemeClr val="bg1"/>
                </a:solidFill>
              </a:rPr>
              <a:t>FE</a:t>
            </a:r>
          </a:p>
        </p:txBody>
      </p:sp>
      <p:cxnSp>
        <p:nvCxnSpPr>
          <p:cNvPr id="22" name="Connettore 2 21">
            <a:extLst>
              <a:ext uri="{FF2B5EF4-FFF2-40B4-BE49-F238E27FC236}">
                <a16:creationId xmlns:a16="http://schemas.microsoft.com/office/drawing/2014/main" id="{C87D7697-CF6D-16A5-AA59-17E4C5ABB67A}"/>
              </a:ext>
            </a:extLst>
          </p:cNvPr>
          <p:cNvCxnSpPr>
            <a:cxnSpLocks/>
          </p:cNvCxnSpPr>
          <p:nvPr/>
        </p:nvCxnSpPr>
        <p:spPr>
          <a:xfrm flipV="1">
            <a:off x="4447837" y="1515842"/>
            <a:ext cx="716946" cy="10162"/>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85202078-0B5B-88F7-7735-50F3AD3381E1}"/>
              </a:ext>
            </a:extLst>
          </p:cNvPr>
          <p:cNvSpPr/>
          <p:nvPr/>
        </p:nvSpPr>
        <p:spPr>
          <a:xfrm>
            <a:off x="5164783" y="1393057"/>
            <a:ext cx="851338" cy="6356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TRIGGER</a:t>
            </a:r>
          </a:p>
          <a:p>
            <a:pPr algn="ctr"/>
            <a:endParaRPr lang="en-US" sz="1200" dirty="0"/>
          </a:p>
          <a:p>
            <a:pPr algn="ctr"/>
            <a:endParaRPr lang="en-US" sz="1200" dirty="0"/>
          </a:p>
        </p:txBody>
      </p:sp>
      <p:sp>
        <p:nvSpPr>
          <p:cNvPr id="24" name="Rettangolo 23">
            <a:extLst>
              <a:ext uri="{FF2B5EF4-FFF2-40B4-BE49-F238E27FC236}">
                <a16:creationId xmlns:a16="http://schemas.microsoft.com/office/drawing/2014/main" id="{3CD0B75B-BC7B-2105-3716-7D137500A8A6}"/>
              </a:ext>
            </a:extLst>
          </p:cNvPr>
          <p:cNvSpPr/>
          <p:nvPr/>
        </p:nvSpPr>
        <p:spPr>
          <a:xfrm>
            <a:off x="7480597" y="1386081"/>
            <a:ext cx="1098330" cy="635699"/>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QDC</a:t>
            </a:r>
          </a:p>
          <a:p>
            <a:pPr algn="ctr"/>
            <a:endParaRPr lang="en-US" sz="1200" dirty="0"/>
          </a:p>
          <a:p>
            <a:pPr algn="ctr"/>
            <a:endParaRPr lang="en-US" sz="1200" dirty="0"/>
          </a:p>
        </p:txBody>
      </p:sp>
      <p:sp>
        <p:nvSpPr>
          <p:cNvPr id="28" name="Rettangolo 27">
            <a:extLst>
              <a:ext uri="{FF2B5EF4-FFF2-40B4-BE49-F238E27FC236}">
                <a16:creationId xmlns:a16="http://schemas.microsoft.com/office/drawing/2014/main" id="{C319D1F0-C86D-468C-A9F7-4D29319AE91D}"/>
              </a:ext>
            </a:extLst>
          </p:cNvPr>
          <p:cNvSpPr/>
          <p:nvPr/>
        </p:nvSpPr>
        <p:spPr>
          <a:xfrm>
            <a:off x="8952430" y="1386081"/>
            <a:ext cx="1098330" cy="63569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SPECTRUM</a:t>
            </a:r>
          </a:p>
          <a:p>
            <a:pPr algn="ctr"/>
            <a:endParaRPr lang="en-US" sz="1200" dirty="0"/>
          </a:p>
          <a:p>
            <a:pPr algn="ctr"/>
            <a:endParaRPr lang="en-US" sz="1200" dirty="0"/>
          </a:p>
        </p:txBody>
      </p:sp>
      <p:cxnSp>
        <p:nvCxnSpPr>
          <p:cNvPr id="29" name="Connettore 2 28">
            <a:extLst>
              <a:ext uri="{FF2B5EF4-FFF2-40B4-BE49-F238E27FC236}">
                <a16:creationId xmlns:a16="http://schemas.microsoft.com/office/drawing/2014/main" id="{0B1E76FD-EA4C-045B-92F4-56D275660137}"/>
              </a:ext>
            </a:extLst>
          </p:cNvPr>
          <p:cNvCxnSpPr/>
          <p:nvPr/>
        </p:nvCxnSpPr>
        <p:spPr>
          <a:xfrm>
            <a:off x="8578927" y="1700955"/>
            <a:ext cx="373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Parentesi graffa chiusa 29">
            <a:extLst>
              <a:ext uri="{FF2B5EF4-FFF2-40B4-BE49-F238E27FC236}">
                <a16:creationId xmlns:a16="http://schemas.microsoft.com/office/drawing/2014/main" id="{4CF8D486-D36D-D816-1E3D-16BD6E69AC9F}"/>
              </a:ext>
            </a:extLst>
          </p:cNvPr>
          <p:cNvSpPr/>
          <p:nvPr/>
        </p:nvSpPr>
        <p:spPr>
          <a:xfrm rot="16200000">
            <a:off x="7468545" y="-1272977"/>
            <a:ext cx="278458" cy="488597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CasellaDiTesto 30">
            <a:extLst>
              <a:ext uri="{FF2B5EF4-FFF2-40B4-BE49-F238E27FC236}">
                <a16:creationId xmlns:a16="http://schemas.microsoft.com/office/drawing/2014/main" id="{2E01C298-4E7F-F939-FBCD-22F19DEA147B}"/>
              </a:ext>
            </a:extLst>
          </p:cNvPr>
          <p:cNvSpPr txBox="1"/>
          <p:nvPr/>
        </p:nvSpPr>
        <p:spPr>
          <a:xfrm>
            <a:off x="6809318" y="763498"/>
            <a:ext cx="1596912" cy="276999"/>
          </a:xfrm>
          <a:prstGeom prst="rect">
            <a:avLst/>
          </a:prstGeom>
          <a:noFill/>
        </p:spPr>
        <p:txBody>
          <a:bodyPr wrap="none" rtlCol="0">
            <a:spAutoFit/>
          </a:bodyPr>
          <a:lstStyle/>
          <a:p>
            <a:r>
              <a:rPr lang="en-US" sz="1200" dirty="0"/>
              <a:t>Sci-Compiler Firmware</a:t>
            </a:r>
          </a:p>
        </p:txBody>
      </p:sp>
      <p:pic>
        <p:nvPicPr>
          <p:cNvPr id="2050" name="Picture 2" descr="Generazione immagine completata">
            <a:extLst>
              <a:ext uri="{FF2B5EF4-FFF2-40B4-BE49-F238E27FC236}">
                <a16:creationId xmlns:a16="http://schemas.microsoft.com/office/drawing/2014/main" id="{8149B4FA-7DB5-E300-2D6C-BD9355B4FF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5" t="8737" r="18429" b="29011"/>
          <a:stretch>
            <a:fillRect/>
          </a:stretch>
        </p:blipFill>
        <p:spPr bwMode="auto">
          <a:xfrm>
            <a:off x="5450874" y="1707931"/>
            <a:ext cx="279156" cy="2710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zione immagine completata">
            <a:extLst>
              <a:ext uri="{FF2B5EF4-FFF2-40B4-BE49-F238E27FC236}">
                <a16:creationId xmlns:a16="http://schemas.microsoft.com/office/drawing/2014/main" id="{B409F622-F9DD-6F16-1308-0ABC1F0C89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40" t="11596" r="19073" b="34712"/>
          <a:stretch>
            <a:fillRect/>
          </a:stretch>
        </p:blipFill>
        <p:spPr bwMode="auto">
          <a:xfrm>
            <a:off x="7841233" y="1632638"/>
            <a:ext cx="440314" cy="376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nerazione immagine completata">
            <a:extLst>
              <a:ext uri="{FF2B5EF4-FFF2-40B4-BE49-F238E27FC236}">
                <a16:creationId xmlns:a16="http://schemas.microsoft.com/office/drawing/2014/main" id="{1753C5B5-D3B2-15FD-0DFC-5B9B79F01C5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63" t="17287" r="19900" b="32414"/>
          <a:stretch>
            <a:fillRect/>
          </a:stretch>
        </p:blipFill>
        <p:spPr bwMode="auto">
          <a:xfrm>
            <a:off x="9202091" y="1610679"/>
            <a:ext cx="476426" cy="3984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2 3">
            <a:extLst>
              <a:ext uri="{FF2B5EF4-FFF2-40B4-BE49-F238E27FC236}">
                <a16:creationId xmlns:a16="http://schemas.microsoft.com/office/drawing/2014/main" id="{F4E64B9E-B88F-E72E-6A80-1C8D981A2DCE}"/>
              </a:ext>
            </a:extLst>
          </p:cNvPr>
          <p:cNvCxnSpPr>
            <a:cxnSpLocks/>
          </p:cNvCxnSpPr>
          <p:nvPr/>
        </p:nvCxnSpPr>
        <p:spPr>
          <a:xfrm flipV="1">
            <a:off x="4440322" y="1638627"/>
            <a:ext cx="716946" cy="101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F8E36090-E08D-F302-416C-301D603F2766}"/>
              </a:ext>
            </a:extLst>
          </p:cNvPr>
          <p:cNvCxnSpPr>
            <a:cxnSpLocks/>
          </p:cNvCxnSpPr>
          <p:nvPr/>
        </p:nvCxnSpPr>
        <p:spPr>
          <a:xfrm flipV="1">
            <a:off x="4436434" y="1768896"/>
            <a:ext cx="716946" cy="1016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AE4877D4-B939-C531-3B66-2B1C71B238B0}"/>
              </a:ext>
            </a:extLst>
          </p:cNvPr>
          <p:cNvCxnSpPr>
            <a:cxnSpLocks/>
          </p:cNvCxnSpPr>
          <p:nvPr/>
        </p:nvCxnSpPr>
        <p:spPr>
          <a:xfrm flipV="1">
            <a:off x="4447837" y="1905368"/>
            <a:ext cx="716946" cy="10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94C3776-BF7F-554A-005D-DC72AD2605B4}"/>
              </a:ext>
            </a:extLst>
          </p:cNvPr>
          <p:cNvCxnSpPr>
            <a:stCxn id="23" idx="3"/>
            <a:endCxn id="24" idx="1"/>
          </p:cNvCxnSpPr>
          <p:nvPr/>
        </p:nvCxnSpPr>
        <p:spPr>
          <a:xfrm flipV="1">
            <a:off x="6016121" y="1703931"/>
            <a:ext cx="1464476" cy="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A5FF3981-8DA2-09C7-54FE-BDF509D35BC2}"/>
              </a:ext>
            </a:extLst>
          </p:cNvPr>
          <p:cNvSpPr txBox="1"/>
          <p:nvPr/>
        </p:nvSpPr>
        <p:spPr>
          <a:xfrm>
            <a:off x="6061240" y="1707419"/>
            <a:ext cx="1032655" cy="261610"/>
          </a:xfrm>
          <a:prstGeom prst="rect">
            <a:avLst/>
          </a:prstGeom>
          <a:noFill/>
        </p:spPr>
        <p:txBody>
          <a:bodyPr wrap="none" rtlCol="0">
            <a:spAutoFit/>
          </a:bodyPr>
          <a:lstStyle/>
          <a:p>
            <a:r>
              <a:rPr lang="en-US" sz="1100" dirty="0"/>
              <a:t>TRIGGER GATE</a:t>
            </a:r>
          </a:p>
        </p:txBody>
      </p:sp>
      <p:cxnSp>
        <p:nvCxnSpPr>
          <p:cNvPr id="16" name="Connettore 2 15">
            <a:extLst>
              <a:ext uri="{FF2B5EF4-FFF2-40B4-BE49-F238E27FC236}">
                <a16:creationId xmlns:a16="http://schemas.microsoft.com/office/drawing/2014/main" id="{61DC7369-22A2-96CC-1723-7D37E02AA1A1}"/>
              </a:ext>
            </a:extLst>
          </p:cNvPr>
          <p:cNvCxnSpPr>
            <a:cxnSpLocks/>
          </p:cNvCxnSpPr>
          <p:nvPr/>
        </p:nvCxnSpPr>
        <p:spPr>
          <a:xfrm flipV="1">
            <a:off x="7607774" y="2024113"/>
            <a:ext cx="0" cy="498370"/>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BC753D0-09A7-AED3-CE3E-92C5DA47122C}"/>
              </a:ext>
            </a:extLst>
          </p:cNvPr>
          <p:cNvCxnSpPr>
            <a:cxnSpLocks/>
          </p:cNvCxnSpPr>
          <p:nvPr/>
        </p:nvCxnSpPr>
        <p:spPr>
          <a:xfrm flipV="1">
            <a:off x="7734722" y="2028756"/>
            <a:ext cx="0" cy="56940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58E42EFA-889B-9B95-F131-A20161CD4E93}"/>
              </a:ext>
            </a:extLst>
          </p:cNvPr>
          <p:cNvCxnSpPr>
            <a:cxnSpLocks/>
          </p:cNvCxnSpPr>
          <p:nvPr/>
        </p:nvCxnSpPr>
        <p:spPr>
          <a:xfrm flipV="1">
            <a:off x="7865348" y="2028086"/>
            <a:ext cx="0" cy="68358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F07DF886-4138-9F3C-27A0-E94FD328679D}"/>
              </a:ext>
            </a:extLst>
          </p:cNvPr>
          <p:cNvCxnSpPr>
            <a:cxnSpLocks/>
          </p:cNvCxnSpPr>
          <p:nvPr/>
        </p:nvCxnSpPr>
        <p:spPr>
          <a:xfrm flipV="1">
            <a:off x="7993360" y="2034392"/>
            <a:ext cx="0" cy="771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a gomito 46">
            <a:extLst>
              <a:ext uri="{FF2B5EF4-FFF2-40B4-BE49-F238E27FC236}">
                <a16:creationId xmlns:a16="http://schemas.microsoft.com/office/drawing/2014/main" id="{E77ACB3E-D46D-5528-E70E-E53D2ECC4F52}"/>
              </a:ext>
            </a:extLst>
          </p:cNvPr>
          <p:cNvCxnSpPr/>
          <p:nvPr/>
        </p:nvCxnSpPr>
        <p:spPr>
          <a:xfrm>
            <a:off x="4950372" y="1515842"/>
            <a:ext cx="2657402" cy="1006641"/>
          </a:xfrm>
          <a:prstGeom prst="bentConnector3">
            <a:avLst>
              <a:gd name="adj1" fmla="val -72"/>
            </a:avLst>
          </a:prstGeom>
          <a:ln>
            <a:solidFill>
              <a:srgbClr val="D62BF3"/>
            </a:solidFill>
          </a:ln>
        </p:spPr>
        <p:style>
          <a:lnRef idx="1">
            <a:schemeClr val="accent1"/>
          </a:lnRef>
          <a:fillRef idx="0">
            <a:schemeClr val="accent1"/>
          </a:fillRef>
          <a:effectRef idx="0">
            <a:schemeClr val="accent1"/>
          </a:effectRef>
          <a:fontRef idx="minor">
            <a:schemeClr val="tx1"/>
          </a:fontRef>
        </p:style>
      </p:cxnSp>
      <p:cxnSp>
        <p:nvCxnSpPr>
          <p:cNvPr id="50" name="Connettore a gomito 49">
            <a:extLst>
              <a:ext uri="{FF2B5EF4-FFF2-40B4-BE49-F238E27FC236}">
                <a16:creationId xmlns:a16="http://schemas.microsoft.com/office/drawing/2014/main" id="{701AB3D4-BEA1-1493-F96A-83B7F06CDACF}"/>
              </a:ext>
            </a:extLst>
          </p:cNvPr>
          <p:cNvCxnSpPr/>
          <p:nvPr/>
        </p:nvCxnSpPr>
        <p:spPr>
          <a:xfrm>
            <a:off x="4806310" y="1643708"/>
            <a:ext cx="2928412" cy="954449"/>
          </a:xfrm>
          <a:prstGeom prst="bentConnector3">
            <a:avLst>
              <a:gd name="adj1" fmla="val 90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48" name="Connettore a gomito 2047">
            <a:extLst>
              <a:ext uri="{FF2B5EF4-FFF2-40B4-BE49-F238E27FC236}">
                <a16:creationId xmlns:a16="http://schemas.microsoft.com/office/drawing/2014/main" id="{FE021BC1-7513-8D8D-A5E8-BB0C023A143D}"/>
              </a:ext>
            </a:extLst>
          </p:cNvPr>
          <p:cNvCxnSpPr/>
          <p:nvPr/>
        </p:nvCxnSpPr>
        <p:spPr>
          <a:xfrm>
            <a:off x="4723349" y="1779058"/>
            <a:ext cx="3141999" cy="932611"/>
          </a:xfrm>
          <a:prstGeom prst="bentConnector3">
            <a:avLst>
              <a:gd name="adj1" fmla="val -177"/>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56" name="Connettore a gomito 2055">
            <a:extLst>
              <a:ext uri="{FF2B5EF4-FFF2-40B4-BE49-F238E27FC236}">
                <a16:creationId xmlns:a16="http://schemas.microsoft.com/office/drawing/2014/main" id="{35F1FF62-6025-70A5-4B7D-D7FA7598C295}"/>
              </a:ext>
            </a:extLst>
          </p:cNvPr>
          <p:cNvCxnSpPr/>
          <p:nvPr/>
        </p:nvCxnSpPr>
        <p:spPr>
          <a:xfrm>
            <a:off x="4616143" y="1915530"/>
            <a:ext cx="3377217" cy="890732"/>
          </a:xfrm>
          <a:prstGeom prst="bentConnector3">
            <a:avLst>
              <a:gd name="adj1" fmla="val -4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8" name="Connettore 2 2057">
            <a:extLst>
              <a:ext uri="{FF2B5EF4-FFF2-40B4-BE49-F238E27FC236}">
                <a16:creationId xmlns:a16="http://schemas.microsoft.com/office/drawing/2014/main" id="{30C1F2A4-CDE1-3607-0D4C-E4A656251D3A}"/>
              </a:ext>
            </a:extLst>
          </p:cNvPr>
          <p:cNvCxnSpPr/>
          <p:nvPr/>
        </p:nvCxnSpPr>
        <p:spPr>
          <a:xfrm flipV="1">
            <a:off x="6016120" y="1546003"/>
            <a:ext cx="1464476" cy="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9" name="CasellaDiTesto 2058">
            <a:extLst>
              <a:ext uri="{FF2B5EF4-FFF2-40B4-BE49-F238E27FC236}">
                <a16:creationId xmlns:a16="http://schemas.microsoft.com/office/drawing/2014/main" id="{0BB111AC-9614-68EE-74A3-D505610DF1BA}"/>
              </a:ext>
            </a:extLst>
          </p:cNvPr>
          <p:cNvSpPr txBox="1"/>
          <p:nvPr/>
        </p:nvSpPr>
        <p:spPr>
          <a:xfrm>
            <a:off x="6061240" y="1346535"/>
            <a:ext cx="691215" cy="261610"/>
          </a:xfrm>
          <a:prstGeom prst="rect">
            <a:avLst/>
          </a:prstGeom>
          <a:noFill/>
        </p:spPr>
        <p:txBody>
          <a:bodyPr wrap="none" rtlCol="0">
            <a:spAutoFit/>
          </a:bodyPr>
          <a:lstStyle/>
          <a:p>
            <a:r>
              <a:rPr lang="en-US" sz="1100" dirty="0"/>
              <a:t>TRIGGER</a:t>
            </a:r>
          </a:p>
        </p:txBody>
      </p:sp>
      <p:pic>
        <p:nvPicPr>
          <p:cNvPr id="2063" name="Immagine 2062" descr="Immagine che contiene testo, linea, Diagramma, schermata&#10;&#10;Il contenuto generato dall'IA potrebbe non essere corretto.">
            <a:extLst>
              <a:ext uri="{FF2B5EF4-FFF2-40B4-BE49-F238E27FC236}">
                <a16:creationId xmlns:a16="http://schemas.microsoft.com/office/drawing/2014/main" id="{E78FE270-A336-6E92-97F3-641A87BF7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723" y="2907485"/>
            <a:ext cx="5476128" cy="1703378"/>
          </a:xfrm>
          <a:prstGeom prst="rect">
            <a:avLst/>
          </a:prstGeom>
        </p:spPr>
      </p:pic>
      <p:pic>
        <p:nvPicPr>
          <p:cNvPr id="10" name="Immagine 9" descr="Immagine che contiene testo, linea, schermata, diagramma&#10;&#10;Il contenuto generato dall'IA potrebbe non essere corretto.">
            <a:extLst>
              <a:ext uri="{FF2B5EF4-FFF2-40B4-BE49-F238E27FC236}">
                <a16:creationId xmlns:a16="http://schemas.microsoft.com/office/drawing/2014/main" id="{E1D26FA8-0969-90C6-90DF-74918D9A65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923" y="4612578"/>
            <a:ext cx="5400928" cy="1703378"/>
          </a:xfrm>
          <a:prstGeom prst="rect">
            <a:avLst/>
          </a:prstGeom>
        </p:spPr>
      </p:pic>
      <p:cxnSp>
        <p:nvCxnSpPr>
          <p:cNvPr id="14" name="Connettore diritto 13">
            <a:extLst>
              <a:ext uri="{FF2B5EF4-FFF2-40B4-BE49-F238E27FC236}">
                <a16:creationId xmlns:a16="http://schemas.microsoft.com/office/drawing/2014/main" id="{B37DAAEA-B43E-899B-F172-33F1EF0AB77D}"/>
              </a:ext>
            </a:extLst>
          </p:cNvPr>
          <p:cNvCxnSpPr/>
          <p:nvPr/>
        </p:nvCxnSpPr>
        <p:spPr>
          <a:xfrm>
            <a:off x="2398745" y="4666593"/>
            <a:ext cx="0" cy="1406284"/>
          </a:xfrm>
          <a:prstGeom prst="line">
            <a:avLst/>
          </a:prstGeom>
          <a:ln w="38100"/>
        </p:spPr>
        <p:style>
          <a:lnRef idx="1">
            <a:schemeClr val="dk1"/>
          </a:lnRef>
          <a:fillRef idx="0">
            <a:schemeClr val="dk1"/>
          </a:fillRef>
          <a:effectRef idx="0">
            <a:schemeClr val="dk1"/>
          </a:effectRef>
          <a:fontRef idx="minor">
            <a:schemeClr val="tx1"/>
          </a:fontRef>
        </p:style>
      </p:cxnSp>
      <p:sp>
        <p:nvSpPr>
          <p:cNvPr id="15" name="O 14">
            <a:extLst>
              <a:ext uri="{FF2B5EF4-FFF2-40B4-BE49-F238E27FC236}">
                <a16:creationId xmlns:a16="http://schemas.microsoft.com/office/drawing/2014/main" id="{64CD2351-8087-DB90-181F-F69A0F869C88}"/>
              </a:ext>
            </a:extLst>
          </p:cNvPr>
          <p:cNvSpPr/>
          <p:nvPr/>
        </p:nvSpPr>
        <p:spPr>
          <a:xfrm>
            <a:off x="6488260" y="5150581"/>
            <a:ext cx="321058" cy="305289"/>
          </a:xfrm>
          <a:prstGeom prst="flowChar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 44">
            <a:extLst>
              <a:ext uri="{FF2B5EF4-FFF2-40B4-BE49-F238E27FC236}">
                <a16:creationId xmlns:a16="http://schemas.microsoft.com/office/drawing/2014/main" id="{C51EA31C-F1AB-B33E-61A1-322C000FBC28}"/>
              </a:ext>
            </a:extLst>
          </p:cNvPr>
          <p:cNvSpPr/>
          <p:nvPr/>
        </p:nvSpPr>
        <p:spPr>
          <a:xfrm>
            <a:off x="6488260" y="5674573"/>
            <a:ext cx="321058" cy="305289"/>
          </a:xfrm>
          <a:prstGeom prst="flowChar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8" name="Connettore 2 47">
            <a:extLst>
              <a:ext uri="{FF2B5EF4-FFF2-40B4-BE49-F238E27FC236}">
                <a16:creationId xmlns:a16="http://schemas.microsoft.com/office/drawing/2014/main" id="{950A4590-339D-FC81-35BE-B11E0709F14B}"/>
              </a:ext>
            </a:extLst>
          </p:cNvPr>
          <p:cNvCxnSpPr>
            <a:endCxn id="15" idx="1"/>
          </p:cNvCxnSpPr>
          <p:nvPr/>
        </p:nvCxnSpPr>
        <p:spPr>
          <a:xfrm>
            <a:off x="2398745" y="4792717"/>
            <a:ext cx="4136533" cy="40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BA954615-C54C-463F-A304-01B948DBA75A}"/>
              </a:ext>
            </a:extLst>
          </p:cNvPr>
          <p:cNvCxnSpPr>
            <a:endCxn id="15" idx="3"/>
          </p:cNvCxnSpPr>
          <p:nvPr/>
        </p:nvCxnSpPr>
        <p:spPr>
          <a:xfrm>
            <a:off x="2398745" y="5019741"/>
            <a:ext cx="4136533" cy="391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53DEB8A9-CA7E-172B-C33F-91BEDE8CD385}"/>
              </a:ext>
            </a:extLst>
          </p:cNvPr>
          <p:cNvCxnSpPr>
            <a:endCxn id="45" idx="1"/>
          </p:cNvCxnSpPr>
          <p:nvPr/>
        </p:nvCxnSpPr>
        <p:spPr>
          <a:xfrm>
            <a:off x="2398745" y="5195290"/>
            <a:ext cx="4136533" cy="523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7B339E32-4A2F-1EBB-04E9-BB75949553C2}"/>
              </a:ext>
            </a:extLst>
          </p:cNvPr>
          <p:cNvCxnSpPr>
            <a:endCxn id="45" idx="3"/>
          </p:cNvCxnSpPr>
          <p:nvPr/>
        </p:nvCxnSpPr>
        <p:spPr>
          <a:xfrm>
            <a:off x="2398745" y="5369735"/>
            <a:ext cx="4136533" cy="565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O 55">
            <a:extLst>
              <a:ext uri="{FF2B5EF4-FFF2-40B4-BE49-F238E27FC236}">
                <a16:creationId xmlns:a16="http://schemas.microsoft.com/office/drawing/2014/main" id="{D4A43550-34D3-64C0-E55B-67D576539403}"/>
              </a:ext>
            </a:extLst>
          </p:cNvPr>
          <p:cNvSpPr/>
          <p:nvPr/>
        </p:nvSpPr>
        <p:spPr>
          <a:xfrm>
            <a:off x="7072845" y="5411161"/>
            <a:ext cx="321058" cy="305289"/>
          </a:xfrm>
          <a:prstGeom prst="flowChar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8" name="Connettore a gomito 57">
            <a:extLst>
              <a:ext uri="{FF2B5EF4-FFF2-40B4-BE49-F238E27FC236}">
                <a16:creationId xmlns:a16="http://schemas.microsoft.com/office/drawing/2014/main" id="{D40D2A0D-A814-425F-91F6-E09411E2B8B4}"/>
              </a:ext>
            </a:extLst>
          </p:cNvPr>
          <p:cNvCxnSpPr>
            <a:stCxn id="15" idx="6"/>
            <a:endCxn id="56" idx="0"/>
          </p:cNvCxnSpPr>
          <p:nvPr/>
        </p:nvCxnSpPr>
        <p:spPr>
          <a:xfrm>
            <a:off x="6809318" y="5303226"/>
            <a:ext cx="424056" cy="1079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ttore a gomito 61">
            <a:extLst>
              <a:ext uri="{FF2B5EF4-FFF2-40B4-BE49-F238E27FC236}">
                <a16:creationId xmlns:a16="http://schemas.microsoft.com/office/drawing/2014/main" id="{6519F155-8316-9981-FE6D-6743A5FB77CE}"/>
              </a:ext>
            </a:extLst>
          </p:cNvPr>
          <p:cNvCxnSpPr>
            <a:stCxn id="45" idx="6"/>
            <a:endCxn id="56" idx="4"/>
          </p:cNvCxnSpPr>
          <p:nvPr/>
        </p:nvCxnSpPr>
        <p:spPr>
          <a:xfrm flipV="1">
            <a:off x="6809318" y="5716450"/>
            <a:ext cx="424056" cy="1107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63" name="Immagine 62" descr="Immagine che contiene testo, linea, diagramma, Diagramma&#10;&#10;Il contenuto generato dall'IA potrebbe non essere corretto.">
            <a:extLst>
              <a:ext uri="{FF2B5EF4-FFF2-40B4-BE49-F238E27FC236}">
                <a16:creationId xmlns:a16="http://schemas.microsoft.com/office/drawing/2014/main" id="{1CA507C7-EF7D-D1B7-D98D-893E2FD8D1DD}"/>
              </a:ext>
            </a:extLst>
          </p:cNvPr>
          <p:cNvPicPr>
            <a:picLocks noChangeAspect="1"/>
          </p:cNvPicPr>
          <p:nvPr/>
        </p:nvPicPr>
        <p:blipFill>
          <a:blip r:embed="rId8" cstate="print">
            <a:extLst>
              <a:ext uri="{28A0092B-C50C-407E-A947-70E740481C1C}">
                <a14:useLocalDpi xmlns:a14="http://schemas.microsoft.com/office/drawing/2010/main" val="0"/>
              </a:ext>
            </a:extLst>
          </a:blip>
          <a:srcRect r="52068"/>
          <a:stretch>
            <a:fillRect/>
          </a:stretch>
        </p:blipFill>
        <p:spPr>
          <a:xfrm>
            <a:off x="7770941" y="3429000"/>
            <a:ext cx="4157003" cy="2985695"/>
          </a:xfrm>
          <a:prstGeom prst="rect">
            <a:avLst/>
          </a:prstGeom>
        </p:spPr>
      </p:pic>
      <p:cxnSp>
        <p:nvCxnSpPr>
          <p:cNvPr id="2051" name="Connettore 2 2050">
            <a:extLst>
              <a:ext uri="{FF2B5EF4-FFF2-40B4-BE49-F238E27FC236}">
                <a16:creationId xmlns:a16="http://schemas.microsoft.com/office/drawing/2014/main" id="{FD9807F3-CC21-8CD2-F733-206CA3C1525E}"/>
              </a:ext>
            </a:extLst>
          </p:cNvPr>
          <p:cNvCxnSpPr>
            <a:stCxn id="56" idx="6"/>
          </p:cNvCxnSpPr>
          <p:nvPr/>
        </p:nvCxnSpPr>
        <p:spPr>
          <a:xfrm flipV="1">
            <a:off x="7393903" y="5563805"/>
            <a:ext cx="3408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21">
            <a:extLst>
              <a:ext uri="{FF2B5EF4-FFF2-40B4-BE49-F238E27FC236}">
                <a16:creationId xmlns:a16="http://schemas.microsoft.com/office/drawing/2014/main" id="{A3F61CAA-CFE0-04D2-D512-3B598F2579B5}"/>
              </a:ext>
            </a:extLst>
          </p:cNvPr>
          <p:cNvSpPr/>
          <p:nvPr/>
        </p:nvSpPr>
        <p:spPr>
          <a:xfrm rot="6852">
            <a:off x="592782" y="799900"/>
            <a:ext cx="1197529"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effectLst>
                  <a:outerShdw blurRad="63500" sx="102000" sy="102000" algn="ctr" rotWithShape="0">
                    <a:prstClr val="black">
                      <a:alpha val="40000"/>
                    </a:prstClr>
                  </a:outerShdw>
                </a:effectLst>
              </a:rPr>
              <a:t>NI-DAQ 122</a:t>
            </a:r>
          </a:p>
        </p:txBody>
      </p:sp>
      <p:pic>
        <p:nvPicPr>
          <p:cNvPr id="11" name="Picture 4">
            <a:extLst>
              <a:ext uri="{FF2B5EF4-FFF2-40B4-BE49-F238E27FC236}">
                <a16:creationId xmlns:a16="http://schemas.microsoft.com/office/drawing/2014/main" id="{596B6B8C-C618-4945-30DA-3A19DE6058D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259037" y="1159314"/>
            <a:ext cx="2146022" cy="589402"/>
          </a:xfrm>
          <a:prstGeom prst="rect">
            <a:avLst/>
          </a:prstGeom>
          <a:ln>
            <a:noFill/>
          </a:ln>
          <a:effectLst>
            <a:outerShdw blurRad="292100" dist="139700" dir="2700000" algn="tl" rotWithShape="0">
              <a:srgbClr val="333333">
                <a:alpha val="65000"/>
              </a:srgbClr>
            </a:outerShdw>
          </a:effectLst>
        </p:spPr>
      </p:pic>
      <p:pic>
        <p:nvPicPr>
          <p:cNvPr id="26" name="Picture 4">
            <a:extLst>
              <a:ext uri="{FF2B5EF4-FFF2-40B4-BE49-F238E27FC236}">
                <a16:creationId xmlns:a16="http://schemas.microsoft.com/office/drawing/2014/main" id="{B88CD77B-BAD6-5465-007D-527D3D8F455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318" t="31060" r="11625" b="29012"/>
          <a:stretch>
            <a:fillRect/>
          </a:stretch>
        </p:blipFill>
        <p:spPr bwMode="auto">
          <a:xfrm>
            <a:off x="410444" y="2166182"/>
            <a:ext cx="1696368" cy="87899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1">
            <a:extLst>
              <a:ext uri="{FF2B5EF4-FFF2-40B4-BE49-F238E27FC236}">
                <a16:creationId xmlns:a16="http://schemas.microsoft.com/office/drawing/2014/main" id="{71C3B452-5F81-4CB3-6971-923338EF4F9D}"/>
              </a:ext>
            </a:extLst>
          </p:cNvPr>
          <p:cNvSpPr/>
          <p:nvPr/>
        </p:nvSpPr>
        <p:spPr>
          <a:xfrm rot="6852">
            <a:off x="690836" y="1838347"/>
            <a:ext cx="1353175"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effectLst>
                  <a:outerShdw blurRad="63500" sx="102000" sy="102000" algn="ctr" rotWithShape="0">
                    <a:prstClr val="black">
                      <a:alpha val="40000"/>
                    </a:prstClr>
                  </a:outerShdw>
                </a:effectLst>
              </a:rPr>
              <a:t>CAEN DT2730</a:t>
            </a:r>
          </a:p>
        </p:txBody>
      </p:sp>
    </p:spTree>
    <p:extLst>
      <p:ext uri="{BB962C8B-B14F-4D97-AF65-F5344CB8AC3E}">
        <p14:creationId xmlns:p14="http://schemas.microsoft.com/office/powerpoint/2010/main" val="89336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39444-F2DC-974A-8DFF-69006020821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7764F28-C3D1-550A-4094-1E836784B7D7}"/>
              </a:ext>
            </a:extLst>
          </p:cNvPr>
          <p:cNvSpPr txBox="1"/>
          <p:nvPr/>
        </p:nvSpPr>
        <p:spPr>
          <a:xfrm>
            <a:off x="267955" y="77076"/>
            <a:ext cx="8559779"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QDC </a:t>
            </a:r>
            <a:r>
              <a:rPr lang="it-IT" sz="3200" dirty="0" err="1"/>
              <a:t>implementation</a:t>
            </a:r>
            <a:endParaRPr lang="it-IT" sz="3200" dirty="0"/>
          </a:p>
        </p:txBody>
      </p:sp>
      <p:sp>
        <p:nvSpPr>
          <p:cNvPr id="8" name="Triangolo isoscele 7">
            <a:extLst>
              <a:ext uri="{FF2B5EF4-FFF2-40B4-BE49-F238E27FC236}">
                <a16:creationId xmlns:a16="http://schemas.microsoft.com/office/drawing/2014/main" id="{E598E526-E426-D97E-150B-F5B9B5A0E6E2}"/>
              </a:ext>
            </a:extLst>
          </p:cNvPr>
          <p:cNvSpPr/>
          <p:nvPr/>
        </p:nvSpPr>
        <p:spPr>
          <a:xfrm rot="5400000">
            <a:off x="2770521" y="630805"/>
            <a:ext cx="980679" cy="1431469"/>
          </a:xfrm>
          <a:prstGeom prst="triangle">
            <a:avLst/>
          </a:prstGeom>
          <a:solidFill>
            <a:srgbClr val="D62B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6" name="CasellaDiTesto 25">
            <a:extLst>
              <a:ext uri="{FF2B5EF4-FFF2-40B4-BE49-F238E27FC236}">
                <a16:creationId xmlns:a16="http://schemas.microsoft.com/office/drawing/2014/main" id="{D9461DBE-E4AD-C900-91CA-3916890CEF2E}"/>
              </a:ext>
            </a:extLst>
          </p:cNvPr>
          <p:cNvSpPr txBox="1"/>
          <p:nvPr/>
        </p:nvSpPr>
        <p:spPr>
          <a:xfrm>
            <a:off x="2545127" y="1195457"/>
            <a:ext cx="1431468" cy="307777"/>
          </a:xfrm>
          <a:prstGeom prst="rect">
            <a:avLst/>
          </a:prstGeom>
          <a:noFill/>
        </p:spPr>
        <p:txBody>
          <a:bodyPr wrap="square" rtlCol="0">
            <a:spAutoFit/>
          </a:bodyPr>
          <a:lstStyle/>
          <a:p>
            <a:r>
              <a:rPr lang="en-US" sz="1400" dirty="0">
                <a:solidFill>
                  <a:schemeClr val="bg1"/>
                </a:solidFill>
              </a:rPr>
              <a:t>COMPARATOR</a:t>
            </a:r>
          </a:p>
        </p:txBody>
      </p:sp>
      <p:cxnSp>
        <p:nvCxnSpPr>
          <p:cNvPr id="32" name="Connettore 2 31">
            <a:extLst>
              <a:ext uri="{FF2B5EF4-FFF2-40B4-BE49-F238E27FC236}">
                <a16:creationId xmlns:a16="http://schemas.microsoft.com/office/drawing/2014/main" id="{365BDF7B-226A-3163-0763-7F3F1D27BCC9}"/>
              </a:ext>
            </a:extLst>
          </p:cNvPr>
          <p:cNvCxnSpPr>
            <a:cxnSpLocks/>
            <a:endCxn id="8" idx="3"/>
          </p:cNvCxnSpPr>
          <p:nvPr/>
        </p:nvCxnSpPr>
        <p:spPr>
          <a:xfrm>
            <a:off x="1154036" y="1335977"/>
            <a:ext cx="1391090" cy="10563"/>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B08E25AA-6192-EE1B-CE71-93F77A654074}"/>
              </a:ext>
            </a:extLst>
          </p:cNvPr>
          <p:cNvCxnSpPr/>
          <p:nvPr/>
        </p:nvCxnSpPr>
        <p:spPr>
          <a:xfrm>
            <a:off x="1671145" y="1103586"/>
            <a:ext cx="87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27041AFC-2099-CF05-5C81-43C44750AD26}"/>
              </a:ext>
            </a:extLst>
          </p:cNvPr>
          <p:cNvSpPr txBox="1"/>
          <p:nvPr/>
        </p:nvSpPr>
        <p:spPr>
          <a:xfrm>
            <a:off x="1608904" y="834675"/>
            <a:ext cx="848309" cy="253916"/>
          </a:xfrm>
          <a:prstGeom prst="rect">
            <a:avLst/>
          </a:prstGeom>
          <a:noFill/>
        </p:spPr>
        <p:txBody>
          <a:bodyPr wrap="none" rtlCol="0">
            <a:spAutoFit/>
          </a:bodyPr>
          <a:lstStyle/>
          <a:p>
            <a:r>
              <a:rPr lang="en-US" sz="1050" dirty="0"/>
              <a:t>THRESHOLD</a:t>
            </a:r>
          </a:p>
        </p:txBody>
      </p:sp>
      <p:sp>
        <p:nvSpPr>
          <p:cNvPr id="37" name="Rettangolo 36">
            <a:extLst>
              <a:ext uri="{FF2B5EF4-FFF2-40B4-BE49-F238E27FC236}">
                <a16:creationId xmlns:a16="http://schemas.microsoft.com/office/drawing/2014/main" id="{8DE5FA58-5574-F0FA-5992-0E571C265121}"/>
              </a:ext>
            </a:extLst>
          </p:cNvPr>
          <p:cNvSpPr/>
          <p:nvPr/>
        </p:nvSpPr>
        <p:spPr>
          <a:xfrm>
            <a:off x="6360860" y="5498574"/>
            <a:ext cx="1059443" cy="649273"/>
          </a:xfrm>
          <a:prstGeom prst="rect">
            <a:avLst/>
          </a:prstGeom>
          <a:solidFill>
            <a:schemeClr val="accent4"/>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EDGE</a:t>
            </a:r>
          </a:p>
          <a:p>
            <a:pPr algn="ctr"/>
            <a:r>
              <a:rPr lang="en-US" sz="1200" dirty="0"/>
              <a:t>DETECTOR</a:t>
            </a:r>
          </a:p>
        </p:txBody>
      </p:sp>
      <p:sp>
        <p:nvSpPr>
          <p:cNvPr id="46" name="Triangolo isoscele 45">
            <a:extLst>
              <a:ext uri="{FF2B5EF4-FFF2-40B4-BE49-F238E27FC236}">
                <a16:creationId xmlns:a16="http://schemas.microsoft.com/office/drawing/2014/main" id="{BA113870-B67C-E363-59F0-1095119B7339}"/>
              </a:ext>
            </a:extLst>
          </p:cNvPr>
          <p:cNvSpPr/>
          <p:nvPr/>
        </p:nvSpPr>
        <p:spPr>
          <a:xfrm rot="5400000">
            <a:off x="2770520" y="1743383"/>
            <a:ext cx="980679" cy="1431469"/>
          </a:xfrm>
          <a:prstGeom prst="triangle">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9" name="CasellaDiTesto 48">
            <a:extLst>
              <a:ext uri="{FF2B5EF4-FFF2-40B4-BE49-F238E27FC236}">
                <a16:creationId xmlns:a16="http://schemas.microsoft.com/office/drawing/2014/main" id="{2A1F2D47-B29A-AD2F-9551-BA65BDC6759D}"/>
              </a:ext>
            </a:extLst>
          </p:cNvPr>
          <p:cNvSpPr txBox="1"/>
          <p:nvPr/>
        </p:nvSpPr>
        <p:spPr>
          <a:xfrm>
            <a:off x="2545126" y="2308035"/>
            <a:ext cx="1431468" cy="307777"/>
          </a:xfrm>
          <a:prstGeom prst="rect">
            <a:avLst/>
          </a:prstGeom>
          <a:noFill/>
        </p:spPr>
        <p:txBody>
          <a:bodyPr wrap="square" rtlCol="0">
            <a:spAutoFit/>
          </a:bodyPr>
          <a:lstStyle/>
          <a:p>
            <a:r>
              <a:rPr lang="en-US" sz="1400" dirty="0">
                <a:solidFill>
                  <a:schemeClr val="bg1"/>
                </a:solidFill>
              </a:rPr>
              <a:t>COMPARATOR</a:t>
            </a:r>
          </a:p>
        </p:txBody>
      </p:sp>
      <p:sp>
        <p:nvSpPr>
          <p:cNvPr id="52" name="Triangolo isoscele 51">
            <a:extLst>
              <a:ext uri="{FF2B5EF4-FFF2-40B4-BE49-F238E27FC236}">
                <a16:creationId xmlns:a16="http://schemas.microsoft.com/office/drawing/2014/main" id="{346208EE-1FC6-F564-4C15-EB6EFDD8378D}"/>
              </a:ext>
            </a:extLst>
          </p:cNvPr>
          <p:cNvSpPr/>
          <p:nvPr/>
        </p:nvSpPr>
        <p:spPr>
          <a:xfrm rot="5400000">
            <a:off x="2784463" y="2875143"/>
            <a:ext cx="980679" cy="1431469"/>
          </a:xfrm>
          <a:prstGeom prst="triangl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4" name="CasellaDiTesto 53">
            <a:extLst>
              <a:ext uri="{FF2B5EF4-FFF2-40B4-BE49-F238E27FC236}">
                <a16:creationId xmlns:a16="http://schemas.microsoft.com/office/drawing/2014/main" id="{2BE93D9A-1454-EDC6-E25B-25D606BE731E}"/>
              </a:ext>
            </a:extLst>
          </p:cNvPr>
          <p:cNvSpPr txBox="1"/>
          <p:nvPr/>
        </p:nvSpPr>
        <p:spPr>
          <a:xfrm>
            <a:off x="2559069" y="3439795"/>
            <a:ext cx="1431468" cy="307777"/>
          </a:xfrm>
          <a:prstGeom prst="rect">
            <a:avLst/>
          </a:prstGeom>
          <a:noFill/>
        </p:spPr>
        <p:txBody>
          <a:bodyPr wrap="square" rtlCol="0">
            <a:spAutoFit/>
          </a:bodyPr>
          <a:lstStyle/>
          <a:p>
            <a:r>
              <a:rPr lang="en-US" sz="1400" dirty="0">
                <a:solidFill>
                  <a:schemeClr val="bg1"/>
                </a:solidFill>
              </a:rPr>
              <a:t>COMPARATOR</a:t>
            </a:r>
          </a:p>
        </p:txBody>
      </p:sp>
      <p:sp>
        <p:nvSpPr>
          <p:cNvPr id="57" name="Triangolo isoscele 56">
            <a:extLst>
              <a:ext uri="{FF2B5EF4-FFF2-40B4-BE49-F238E27FC236}">
                <a16:creationId xmlns:a16="http://schemas.microsoft.com/office/drawing/2014/main" id="{0071E80B-DEB5-C2D6-5207-F496593308B7}"/>
              </a:ext>
            </a:extLst>
          </p:cNvPr>
          <p:cNvSpPr/>
          <p:nvPr/>
        </p:nvSpPr>
        <p:spPr>
          <a:xfrm rot="5400000">
            <a:off x="2784463" y="4028155"/>
            <a:ext cx="980679" cy="1431469"/>
          </a:xfrm>
          <a:prstGeom prst="triangle">
            <a:avLst/>
          </a:prstGeom>
          <a:solidFill>
            <a:srgbClr val="FF0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9" name="CasellaDiTesto 58">
            <a:extLst>
              <a:ext uri="{FF2B5EF4-FFF2-40B4-BE49-F238E27FC236}">
                <a16:creationId xmlns:a16="http://schemas.microsoft.com/office/drawing/2014/main" id="{86EB863F-B1D5-EAD2-F790-0018F5BA0FA2}"/>
              </a:ext>
            </a:extLst>
          </p:cNvPr>
          <p:cNvSpPr txBox="1"/>
          <p:nvPr/>
        </p:nvSpPr>
        <p:spPr>
          <a:xfrm>
            <a:off x="2559069" y="4592807"/>
            <a:ext cx="1431468" cy="307777"/>
          </a:xfrm>
          <a:prstGeom prst="rect">
            <a:avLst/>
          </a:prstGeom>
          <a:noFill/>
        </p:spPr>
        <p:txBody>
          <a:bodyPr wrap="square" rtlCol="0">
            <a:spAutoFit/>
          </a:bodyPr>
          <a:lstStyle/>
          <a:p>
            <a:r>
              <a:rPr lang="en-US" sz="1400" dirty="0">
                <a:solidFill>
                  <a:schemeClr val="bg1"/>
                </a:solidFill>
              </a:rPr>
              <a:t>COMPARATOR</a:t>
            </a:r>
          </a:p>
        </p:txBody>
      </p:sp>
      <p:cxnSp>
        <p:nvCxnSpPr>
          <p:cNvPr id="60" name="Connettore 2 59">
            <a:extLst>
              <a:ext uri="{FF2B5EF4-FFF2-40B4-BE49-F238E27FC236}">
                <a16:creationId xmlns:a16="http://schemas.microsoft.com/office/drawing/2014/main" id="{D74F704D-FC87-3E28-E3F6-0473678F96E6}"/>
              </a:ext>
            </a:extLst>
          </p:cNvPr>
          <p:cNvCxnSpPr>
            <a:cxnSpLocks/>
          </p:cNvCxnSpPr>
          <p:nvPr/>
        </p:nvCxnSpPr>
        <p:spPr>
          <a:xfrm>
            <a:off x="1154034" y="2447703"/>
            <a:ext cx="1391090" cy="105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ttore 2 60">
            <a:extLst>
              <a:ext uri="{FF2B5EF4-FFF2-40B4-BE49-F238E27FC236}">
                <a16:creationId xmlns:a16="http://schemas.microsoft.com/office/drawing/2014/main" id="{8ABC3437-4045-9F3F-967E-12AD1F39B2CA}"/>
              </a:ext>
            </a:extLst>
          </p:cNvPr>
          <p:cNvCxnSpPr>
            <a:cxnSpLocks/>
          </p:cNvCxnSpPr>
          <p:nvPr/>
        </p:nvCxnSpPr>
        <p:spPr>
          <a:xfrm>
            <a:off x="1154034" y="3591769"/>
            <a:ext cx="1391090" cy="105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515DCFCC-F491-985E-DECF-61FCEE13BA10}"/>
              </a:ext>
            </a:extLst>
          </p:cNvPr>
          <p:cNvCxnSpPr>
            <a:cxnSpLocks/>
          </p:cNvCxnSpPr>
          <p:nvPr/>
        </p:nvCxnSpPr>
        <p:spPr>
          <a:xfrm>
            <a:off x="1167977" y="4743889"/>
            <a:ext cx="1391090" cy="105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51" name="Rettangolo 2050">
            <a:extLst>
              <a:ext uri="{FF2B5EF4-FFF2-40B4-BE49-F238E27FC236}">
                <a16:creationId xmlns:a16="http://schemas.microsoft.com/office/drawing/2014/main" id="{582BDD9A-0C6A-5648-D80B-405B8244B791}"/>
              </a:ext>
            </a:extLst>
          </p:cNvPr>
          <p:cNvSpPr/>
          <p:nvPr/>
        </p:nvSpPr>
        <p:spPr>
          <a:xfrm>
            <a:off x="6571068" y="834675"/>
            <a:ext cx="794582" cy="4393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CasellaDiTesto 2052">
            <a:extLst>
              <a:ext uri="{FF2B5EF4-FFF2-40B4-BE49-F238E27FC236}">
                <a16:creationId xmlns:a16="http://schemas.microsoft.com/office/drawing/2014/main" id="{DC33BD97-7E7F-4B0B-7CF1-163C59C3D1A1}"/>
              </a:ext>
            </a:extLst>
          </p:cNvPr>
          <p:cNvSpPr txBox="1"/>
          <p:nvPr/>
        </p:nvSpPr>
        <p:spPr>
          <a:xfrm>
            <a:off x="6519357" y="2877689"/>
            <a:ext cx="898003" cy="307777"/>
          </a:xfrm>
          <a:prstGeom prst="rect">
            <a:avLst/>
          </a:prstGeom>
          <a:noFill/>
        </p:spPr>
        <p:txBody>
          <a:bodyPr wrap="none" rtlCol="0">
            <a:spAutoFit/>
          </a:bodyPr>
          <a:lstStyle/>
          <a:p>
            <a:r>
              <a:rPr lang="en-US" sz="1400" dirty="0">
                <a:solidFill>
                  <a:schemeClr val="bg1"/>
                </a:solidFill>
              </a:rPr>
              <a:t>ENCODER</a:t>
            </a:r>
          </a:p>
        </p:txBody>
      </p:sp>
      <p:cxnSp>
        <p:nvCxnSpPr>
          <p:cNvPr id="2055" name="Connettore 2 2054">
            <a:extLst>
              <a:ext uri="{FF2B5EF4-FFF2-40B4-BE49-F238E27FC236}">
                <a16:creationId xmlns:a16="http://schemas.microsoft.com/office/drawing/2014/main" id="{1D4D1E97-621B-D582-F198-1DA4D6E68FC1}"/>
              </a:ext>
            </a:extLst>
          </p:cNvPr>
          <p:cNvCxnSpPr>
            <a:cxnSpLocks/>
          </p:cNvCxnSpPr>
          <p:nvPr/>
        </p:nvCxnSpPr>
        <p:spPr>
          <a:xfrm flipV="1">
            <a:off x="3976594" y="1335977"/>
            <a:ext cx="2580532" cy="6613"/>
          </a:xfrm>
          <a:prstGeom prst="straightConnector1">
            <a:avLst/>
          </a:prstGeom>
          <a:ln w="19050">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062" name="Connettore 2 2061">
            <a:extLst>
              <a:ext uri="{FF2B5EF4-FFF2-40B4-BE49-F238E27FC236}">
                <a16:creationId xmlns:a16="http://schemas.microsoft.com/office/drawing/2014/main" id="{C7522AC3-C76C-0E0F-4C23-5B85A6F9F06A}"/>
              </a:ext>
            </a:extLst>
          </p:cNvPr>
          <p:cNvCxnSpPr>
            <a:cxnSpLocks/>
          </p:cNvCxnSpPr>
          <p:nvPr/>
        </p:nvCxnSpPr>
        <p:spPr>
          <a:xfrm>
            <a:off x="3976594" y="2461101"/>
            <a:ext cx="258053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65" name="Connettore 2 2064">
            <a:extLst>
              <a:ext uri="{FF2B5EF4-FFF2-40B4-BE49-F238E27FC236}">
                <a16:creationId xmlns:a16="http://schemas.microsoft.com/office/drawing/2014/main" id="{02B48DDC-1607-E76B-17A1-9A155C809513}"/>
              </a:ext>
            </a:extLst>
          </p:cNvPr>
          <p:cNvCxnSpPr>
            <a:cxnSpLocks/>
          </p:cNvCxnSpPr>
          <p:nvPr/>
        </p:nvCxnSpPr>
        <p:spPr>
          <a:xfrm flipV="1">
            <a:off x="3976594" y="3596222"/>
            <a:ext cx="2594474" cy="82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67" name="Connettore 2 2066">
            <a:extLst>
              <a:ext uri="{FF2B5EF4-FFF2-40B4-BE49-F238E27FC236}">
                <a16:creationId xmlns:a16="http://schemas.microsoft.com/office/drawing/2014/main" id="{29F0CC15-B51D-7838-328F-BDCCBFFD0E04}"/>
              </a:ext>
            </a:extLst>
          </p:cNvPr>
          <p:cNvCxnSpPr>
            <a:cxnSpLocks/>
          </p:cNvCxnSpPr>
          <p:nvPr/>
        </p:nvCxnSpPr>
        <p:spPr>
          <a:xfrm>
            <a:off x="3990536" y="4755280"/>
            <a:ext cx="258053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Connettore diritto 2069">
            <a:extLst>
              <a:ext uri="{FF2B5EF4-FFF2-40B4-BE49-F238E27FC236}">
                <a16:creationId xmlns:a16="http://schemas.microsoft.com/office/drawing/2014/main" id="{A00C545E-49D5-8212-996F-0A164374773A}"/>
              </a:ext>
            </a:extLst>
          </p:cNvPr>
          <p:cNvCxnSpPr>
            <a:cxnSpLocks/>
          </p:cNvCxnSpPr>
          <p:nvPr/>
        </p:nvCxnSpPr>
        <p:spPr>
          <a:xfrm>
            <a:off x="4754880" y="1349345"/>
            <a:ext cx="0" cy="4307323"/>
          </a:xfrm>
          <a:prstGeom prst="line">
            <a:avLst/>
          </a:prstGeom>
          <a:ln w="19050">
            <a:solidFill>
              <a:srgbClr val="D62BF3"/>
            </a:solidFill>
          </a:ln>
        </p:spPr>
        <p:style>
          <a:lnRef idx="1">
            <a:schemeClr val="accent1"/>
          </a:lnRef>
          <a:fillRef idx="0">
            <a:schemeClr val="accent1"/>
          </a:fillRef>
          <a:effectRef idx="0">
            <a:schemeClr val="accent1"/>
          </a:effectRef>
          <a:fontRef idx="minor">
            <a:schemeClr val="tx1"/>
          </a:fontRef>
        </p:style>
      </p:cxnSp>
      <p:cxnSp>
        <p:nvCxnSpPr>
          <p:cNvPr id="2072" name="Connettore diritto 2071">
            <a:extLst>
              <a:ext uri="{FF2B5EF4-FFF2-40B4-BE49-F238E27FC236}">
                <a16:creationId xmlns:a16="http://schemas.microsoft.com/office/drawing/2014/main" id="{27C917EF-891C-B115-1DAB-F8A3AFF6F0C6}"/>
              </a:ext>
            </a:extLst>
          </p:cNvPr>
          <p:cNvCxnSpPr>
            <a:cxnSpLocks/>
          </p:cNvCxnSpPr>
          <p:nvPr/>
        </p:nvCxnSpPr>
        <p:spPr>
          <a:xfrm>
            <a:off x="4629806" y="2445451"/>
            <a:ext cx="0" cy="331211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74" name="Connettore diritto 2073">
            <a:extLst>
              <a:ext uri="{FF2B5EF4-FFF2-40B4-BE49-F238E27FC236}">
                <a16:creationId xmlns:a16="http://schemas.microsoft.com/office/drawing/2014/main" id="{07A9DE02-F070-4199-251D-A98D8DC83271}"/>
              </a:ext>
            </a:extLst>
          </p:cNvPr>
          <p:cNvCxnSpPr>
            <a:cxnSpLocks/>
          </p:cNvCxnSpPr>
          <p:nvPr/>
        </p:nvCxnSpPr>
        <p:spPr>
          <a:xfrm>
            <a:off x="4498427" y="3590878"/>
            <a:ext cx="0" cy="2292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7" name="Connettore diritto 2076">
            <a:extLst>
              <a:ext uri="{FF2B5EF4-FFF2-40B4-BE49-F238E27FC236}">
                <a16:creationId xmlns:a16="http://schemas.microsoft.com/office/drawing/2014/main" id="{E2343222-5B6D-39D0-F593-0874D5D70180}"/>
              </a:ext>
            </a:extLst>
          </p:cNvPr>
          <p:cNvCxnSpPr>
            <a:cxnSpLocks/>
          </p:cNvCxnSpPr>
          <p:nvPr/>
        </p:nvCxnSpPr>
        <p:spPr>
          <a:xfrm>
            <a:off x="4498427" y="3608045"/>
            <a:ext cx="0" cy="229281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81" name="Connettore diritto 2080">
            <a:extLst>
              <a:ext uri="{FF2B5EF4-FFF2-40B4-BE49-F238E27FC236}">
                <a16:creationId xmlns:a16="http://schemas.microsoft.com/office/drawing/2014/main" id="{03569BDC-3A6F-6007-B401-08CADBF5DAEE}"/>
              </a:ext>
            </a:extLst>
          </p:cNvPr>
          <p:cNvCxnSpPr>
            <a:cxnSpLocks/>
          </p:cNvCxnSpPr>
          <p:nvPr/>
        </p:nvCxnSpPr>
        <p:spPr>
          <a:xfrm>
            <a:off x="4354436" y="4737284"/>
            <a:ext cx="0" cy="13103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3" name="Connettore diritto 2082">
            <a:extLst>
              <a:ext uri="{FF2B5EF4-FFF2-40B4-BE49-F238E27FC236}">
                <a16:creationId xmlns:a16="http://schemas.microsoft.com/office/drawing/2014/main" id="{62D68E24-9060-13BB-A001-FAA97C5AAA85}"/>
              </a:ext>
            </a:extLst>
          </p:cNvPr>
          <p:cNvCxnSpPr>
            <a:cxnSpLocks/>
          </p:cNvCxnSpPr>
          <p:nvPr/>
        </p:nvCxnSpPr>
        <p:spPr>
          <a:xfrm flipH="1">
            <a:off x="4354436" y="6040118"/>
            <a:ext cx="8523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6" name="Connettore diritto 2085">
            <a:extLst>
              <a:ext uri="{FF2B5EF4-FFF2-40B4-BE49-F238E27FC236}">
                <a16:creationId xmlns:a16="http://schemas.microsoft.com/office/drawing/2014/main" id="{65D8D5DF-19E9-1ED3-4ECB-BB2442F7E864}"/>
              </a:ext>
            </a:extLst>
          </p:cNvPr>
          <p:cNvCxnSpPr>
            <a:cxnSpLocks/>
          </p:cNvCxnSpPr>
          <p:nvPr/>
        </p:nvCxnSpPr>
        <p:spPr>
          <a:xfrm flipH="1">
            <a:off x="4498427" y="5900858"/>
            <a:ext cx="85232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87" name="Connettore diritto 2086">
            <a:extLst>
              <a:ext uri="{FF2B5EF4-FFF2-40B4-BE49-F238E27FC236}">
                <a16:creationId xmlns:a16="http://schemas.microsoft.com/office/drawing/2014/main" id="{49E6C445-FB95-BC0B-E060-54EF69ADC6A1}"/>
              </a:ext>
            </a:extLst>
          </p:cNvPr>
          <p:cNvCxnSpPr>
            <a:cxnSpLocks/>
          </p:cNvCxnSpPr>
          <p:nvPr/>
        </p:nvCxnSpPr>
        <p:spPr>
          <a:xfrm flipH="1">
            <a:off x="4629806" y="5751261"/>
            <a:ext cx="85232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88" name="Connettore diritto 2087">
            <a:extLst>
              <a:ext uri="{FF2B5EF4-FFF2-40B4-BE49-F238E27FC236}">
                <a16:creationId xmlns:a16="http://schemas.microsoft.com/office/drawing/2014/main" id="{159E28B4-6354-25F1-EB02-097D45DD8AF7}"/>
              </a:ext>
            </a:extLst>
          </p:cNvPr>
          <p:cNvCxnSpPr>
            <a:cxnSpLocks/>
          </p:cNvCxnSpPr>
          <p:nvPr/>
        </p:nvCxnSpPr>
        <p:spPr>
          <a:xfrm flipH="1">
            <a:off x="4754880" y="5656668"/>
            <a:ext cx="852327" cy="0"/>
          </a:xfrm>
          <a:prstGeom prst="line">
            <a:avLst/>
          </a:prstGeom>
          <a:ln w="19050">
            <a:solidFill>
              <a:srgbClr val="D62BF3"/>
            </a:solidFill>
          </a:ln>
        </p:spPr>
        <p:style>
          <a:lnRef idx="1">
            <a:schemeClr val="accent1"/>
          </a:lnRef>
          <a:fillRef idx="0">
            <a:schemeClr val="accent1"/>
          </a:fillRef>
          <a:effectRef idx="0">
            <a:schemeClr val="accent1"/>
          </a:effectRef>
          <a:fontRef idx="minor">
            <a:schemeClr val="tx1"/>
          </a:fontRef>
        </p:style>
      </p:cxnSp>
      <p:sp>
        <p:nvSpPr>
          <p:cNvPr id="2049" name="Luna 2048">
            <a:extLst>
              <a:ext uri="{FF2B5EF4-FFF2-40B4-BE49-F238E27FC236}">
                <a16:creationId xmlns:a16="http://schemas.microsoft.com/office/drawing/2014/main" id="{9B499167-4A42-64B5-C4AA-47276A5FA3C3}"/>
              </a:ext>
            </a:extLst>
          </p:cNvPr>
          <p:cNvSpPr/>
          <p:nvPr/>
        </p:nvSpPr>
        <p:spPr>
          <a:xfrm rot="10800000">
            <a:off x="5110130" y="5443724"/>
            <a:ext cx="639029" cy="758973"/>
          </a:xfrm>
          <a:prstGeom prst="moon">
            <a:avLst>
              <a:gd name="adj" fmla="val 766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0" name="Connettore 2 2089">
            <a:extLst>
              <a:ext uri="{FF2B5EF4-FFF2-40B4-BE49-F238E27FC236}">
                <a16:creationId xmlns:a16="http://schemas.microsoft.com/office/drawing/2014/main" id="{2419FAD3-EA14-D419-0799-9E3176ECB213}"/>
              </a:ext>
            </a:extLst>
          </p:cNvPr>
          <p:cNvCxnSpPr>
            <a:stCxn id="2049" idx="1"/>
            <a:endCxn id="37" idx="1"/>
          </p:cNvCxnSpPr>
          <p:nvPr/>
        </p:nvCxnSpPr>
        <p:spPr>
          <a:xfrm>
            <a:off x="5749159" y="5823210"/>
            <a:ext cx="61170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1" name="Connettore 2 2090">
            <a:extLst>
              <a:ext uri="{FF2B5EF4-FFF2-40B4-BE49-F238E27FC236}">
                <a16:creationId xmlns:a16="http://schemas.microsoft.com/office/drawing/2014/main" id="{B6B46C77-5909-A5FD-1220-97881247EFE5}"/>
              </a:ext>
            </a:extLst>
          </p:cNvPr>
          <p:cNvCxnSpPr/>
          <p:nvPr/>
        </p:nvCxnSpPr>
        <p:spPr>
          <a:xfrm>
            <a:off x="7424507" y="5823210"/>
            <a:ext cx="61170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3" name="Connettore a gomito 2092">
            <a:extLst>
              <a:ext uri="{FF2B5EF4-FFF2-40B4-BE49-F238E27FC236}">
                <a16:creationId xmlns:a16="http://schemas.microsoft.com/office/drawing/2014/main" id="{4537D07D-CE48-6CD1-E0B6-B695E939DE05}"/>
              </a:ext>
            </a:extLst>
          </p:cNvPr>
          <p:cNvCxnSpPr/>
          <p:nvPr/>
        </p:nvCxnSpPr>
        <p:spPr>
          <a:xfrm>
            <a:off x="5997203" y="5823210"/>
            <a:ext cx="971155" cy="609121"/>
          </a:xfrm>
          <a:prstGeom prst="bentConnector3">
            <a:avLst>
              <a:gd name="adj1" fmla="val 649"/>
            </a:avLst>
          </a:prstGeom>
          <a:ln>
            <a:tailEnd type="triangle"/>
          </a:ln>
        </p:spPr>
        <p:style>
          <a:lnRef idx="1">
            <a:schemeClr val="accent1"/>
          </a:lnRef>
          <a:fillRef idx="0">
            <a:schemeClr val="accent1"/>
          </a:fillRef>
          <a:effectRef idx="0">
            <a:schemeClr val="accent1"/>
          </a:effectRef>
          <a:fontRef idx="minor">
            <a:schemeClr val="tx1"/>
          </a:fontRef>
        </p:style>
      </p:cxnSp>
      <p:sp>
        <p:nvSpPr>
          <p:cNvPr id="2095" name="CasellaDiTesto 2094">
            <a:extLst>
              <a:ext uri="{FF2B5EF4-FFF2-40B4-BE49-F238E27FC236}">
                <a16:creationId xmlns:a16="http://schemas.microsoft.com/office/drawing/2014/main" id="{861DD0C4-2ECB-C601-1B31-73C65EC9165A}"/>
              </a:ext>
            </a:extLst>
          </p:cNvPr>
          <p:cNvSpPr txBox="1"/>
          <p:nvPr/>
        </p:nvSpPr>
        <p:spPr>
          <a:xfrm>
            <a:off x="6906964" y="6200370"/>
            <a:ext cx="510396" cy="369332"/>
          </a:xfrm>
          <a:prstGeom prst="rect">
            <a:avLst/>
          </a:prstGeom>
          <a:noFill/>
        </p:spPr>
        <p:txBody>
          <a:bodyPr wrap="none" rtlCol="0">
            <a:spAutoFit/>
          </a:bodyPr>
          <a:lstStyle/>
          <a:p>
            <a:r>
              <a:rPr lang="en-US" dirty="0" err="1"/>
              <a:t>ToT</a:t>
            </a:r>
            <a:endParaRPr lang="en-US" dirty="0"/>
          </a:p>
        </p:txBody>
      </p:sp>
      <p:cxnSp>
        <p:nvCxnSpPr>
          <p:cNvPr id="2097" name="Connettore 2 2096">
            <a:extLst>
              <a:ext uri="{FF2B5EF4-FFF2-40B4-BE49-F238E27FC236}">
                <a16:creationId xmlns:a16="http://schemas.microsoft.com/office/drawing/2014/main" id="{041F6AFB-4B7C-BE5F-C22B-31C423DBD193}"/>
              </a:ext>
            </a:extLst>
          </p:cNvPr>
          <p:cNvCxnSpPr>
            <a:cxnSpLocks/>
            <a:stCxn id="2053" idx="3"/>
          </p:cNvCxnSpPr>
          <p:nvPr/>
        </p:nvCxnSpPr>
        <p:spPr>
          <a:xfrm flipV="1">
            <a:off x="7417360" y="3031577"/>
            <a:ext cx="61884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00" name="CasellaDiTesto 2099">
            <a:extLst>
              <a:ext uri="{FF2B5EF4-FFF2-40B4-BE49-F238E27FC236}">
                <a16:creationId xmlns:a16="http://schemas.microsoft.com/office/drawing/2014/main" id="{69F60079-AD58-2D90-8873-EB89A17BF7C5}"/>
              </a:ext>
            </a:extLst>
          </p:cNvPr>
          <p:cNvSpPr txBox="1"/>
          <p:nvPr/>
        </p:nvSpPr>
        <p:spPr>
          <a:xfrm>
            <a:off x="7636817" y="3100538"/>
            <a:ext cx="936667" cy="646331"/>
          </a:xfrm>
          <a:prstGeom prst="rect">
            <a:avLst/>
          </a:prstGeom>
          <a:noFill/>
        </p:spPr>
        <p:txBody>
          <a:bodyPr wrap="none" rtlCol="0">
            <a:spAutoFit/>
          </a:bodyPr>
          <a:lstStyle/>
          <a:p>
            <a:r>
              <a:rPr lang="en-US" dirty="0"/>
              <a:t>Trigger</a:t>
            </a:r>
          </a:p>
          <a:p>
            <a:r>
              <a:rPr lang="en-US" dirty="0"/>
              <a:t>Position</a:t>
            </a:r>
          </a:p>
        </p:txBody>
      </p:sp>
      <p:sp>
        <p:nvSpPr>
          <p:cNvPr id="2101" name="CasellaDiTesto 2100">
            <a:extLst>
              <a:ext uri="{FF2B5EF4-FFF2-40B4-BE49-F238E27FC236}">
                <a16:creationId xmlns:a16="http://schemas.microsoft.com/office/drawing/2014/main" id="{9E6E868A-B280-F9D2-13AD-780B1568DA66}"/>
              </a:ext>
            </a:extLst>
          </p:cNvPr>
          <p:cNvSpPr txBox="1"/>
          <p:nvPr/>
        </p:nvSpPr>
        <p:spPr>
          <a:xfrm>
            <a:off x="7625879" y="5823210"/>
            <a:ext cx="829394" cy="369332"/>
          </a:xfrm>
          <a:prstGeom prst="rect">
            <a:avLst/>
          </a:prstGeom>
          <a:noFill/>
        </p:spPr>
        <p:txBody>
          <a:bodyPr wrap="none" rtlCol="0">
            <a:spAutoFit/>
          </a:bodyPr>
          <a:lstStyle/>
          <a:p>
            <a:r>
              <a:rPr lang="en-US" dirty="0"/>
              <a:t>Trigger</a:t>
            </a:r>
          </a:p>
        </p:txBody>
      </p:sp>
      <p:cxnSp>
        <p:nvCxnSpPr>
          <p:cNvPr id="2102" name="Connettore 2 2101">
            <a:extLst>
              <a:ext uri="{FF2B5EF4-FFF2-40B4-BE49-F238E27FC236}">
                <a16:creationId xmlns:a16="http://schemas.microsoft.com/office/drawing/2014/main" id="{A960231E-3E06-576C-B302-34562103D3A0}"/>
              </a:ext>
            </a:extLst>
          </p:cNvPr>
          <p:cNvCxnSpPr/>
          <p:nvPr/>
        </p:nvCxnSpPr>
        <p:spPr>
          <a:xfrm>
            <a:off x="1671145" y="2190009"/>
            <a:ext cx="87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03" name="CasellaDiTesto 2102">
            <a:extLst>
              <a:ext uri="{FF2B5EF4-FFF2-40B4-BE49-F238E27FC236}">
                <a16:creationId xmlns:a16="http://schemas.microsoft.com/office/drawing/2014/main" id="{DB612C60-4E6C-BA24-1C2C-D7599400E47D}"/>
              </a:ext>
            </a:extLst>
          </p:cNvPr>
          <p:cNvSpPr txBox="1"/>
          <p:nvPr/>
        </p:nvSpPr>
        <p:spPr>
          <a:xfrm>
            <a:off x="1608904" y="1921098"/>
            <a:ext cx="848309" cy="253916"/>
          </a:xfrm>
          <a:prstGeom prst="rect">
            <a:avLst/>
          </a:prstGeom>
          <a:noFill/>
        </p:spPr>
        <p:txBody>
          <a:bodyPr wrap="none" rtlCol="0">
            <a:spAutoFit/>
          </a:bodyPr>
          <a:lstStyle/>
          <a:p>
            <a:r>
              <a:rPr lang="en-US" sz="1050" dirty="0"/>
              <a:t>THRESHOLD</a:t>
            </a:r>
          </a:p>
        </p:txBody>
      </p:sp>
      <p:cxnSp>
        <p:nvCxnSpPr>
          <p:cNvPr id="2104" name="Connettore 2 2103">
            <a:extLst>
              <a:ext uri="{FF2B5EF4-FFF2-40B4-BE49-F238E27FC236}">
                <a16:creationId xmlns:a16="http://schemas.microsoft.com/office/drawing/2014/main" id="{62D6B164-CF65-566E-5EE3-5241DA1FB9A2}"/>
              </a:ext>
            </a:extLst>
          </p:cNvPr>
          <p:cNvCxnSpPr/>
          <p:nvPr/>
        </p:nvCxnSpPr>
        <p:spPr>
          <a:xfrm>
            <a:off x="1663271" y="3300488"/>
            <a:ext cx="87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05" name="CasellaDiTesto 2104">
            <a:extLst>
              <a:ext uri="{FF2B5EF4-FFF2-40B4-BE49-F238E27FC236}">
                <a16:creationId xmlns:a16="http://schemas.microsoft.com/office/drawing/2014/main" id="{242CF41C-0243-D3A2-A101-269DDCF744D7}"/>
              </a:ext>
            </a:extLst>
          </p:cNvPr>
          <p:cNvSpPr txBox="1"/>
          <p:nvPr/>
        </p:nvSpPr>
        <p:spPr>
          <a:xfrm>
            <a:off x="1601030" y="3031577"/>
            <a:ext cx="848309" cy="253916"/>
          </a:xfrm>
          <a:prstGeom prst="rect">
            <a:avLst/>
          </a:prstGeom>
          <a:noFill/>
        </p:spPr>
        <p:txBody>
          <a:bodyPr wrap="none" rtlCol="0">
            <a:spAutoFit/>
          </a:bodyPr>
          <a:lstStyle/>
          <a:p>
            <a:r>
              <a:rPr lang="en-US" sz="1050" dirty="0"/>
              <a:t>THRESHOLD</a:t>
            </a:r>
          </a:p>
        </p:txBody>
      </p:sp>
      <p:cxnSp>
        <p:nvCxnSpPr>
          <p:cNvPr id="2106" name="Connettore 2 2105">
            <a:extLst>
              <a:ext uri="{FF2B5EF4-FFF2-40B4-BE49-F238E27FC236}">
                <a16:creationId xmlns:a16="http://schemas.microsoft.com/office/drawing/2014/main" id="{C0E65BAA-BB69-8EAC-9BAE-227B6A13B338}"/>
              </a:ext>
            </a:extLst>
          </p:cNvPr>
          <p:cNvCxnSpPr/>
          <p:nvPr/>
        </p:nvCxnSpPr>
        <p:spPr>
          <a:xfrm>
            <a:off x="1663271" y="4442045"/>
            <a:ext cx="87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07" name="CasellaDiTesto 2106">
            <a:extLst>
              <a:ext uri="{FF2B5EF4-FFF2-40B4-BE49-F238E27FC236}">
                <a16:creationId xmlns:a16="http://schemas.microsoft.com/office/drawing/2014/main" id="{399172DC-BDC2-2381-C66E-F029EE06498A}"/>
              </a:ext>
            </a:extLst>
          </p:cNvPr>
          <p:cNvSpPr txBox="1"/>
          <p:nvPr/>
        </p:nvSpPr>
        <p:spPr>
          <a:xfrm>
            <a:off x="1601030" y="4173134"/>
            <a:ext cx="848309" cy="253916"/>
          </a:xfrm>
          <a:prstGeom prst="rect">
            <a:avLst/>
          </a:prstGeom>
          <a:noFill/>
        </p:spPr>
        <p:txBody>
          <a:bodyPr wrap="none" rtlCol="0">
            <a:spAutoFit/>
          </a:bodyPr>
          <a:lstStyle/>
          <a:p>
            <a:r>
              <a:rPr lang="en-US" sz="1050" dirty="0"/>
              <a:t>THRESHOLD</a:t>
            </a:r>
          </a:p>
        </p:txBody>
      </p:sp>
      <p:sp>
        <p:nvSpPr>
          <p:cNvPr id="2108" name="Ovale 2107">
            <a:extLst>
              <a:ext uri="{FF2B5EF4-FFF2-40B4-BE49-F238E27FC236}">
                <a16:creationId xmlns:a16="http://schemas.microsoft.com/office/drawing/2014/main" id="{98C34477-723A-08AB-9B72-EE75AF678F6D}"/>
              </a:ext>
            </a:extLst>
          </p:cNvPr>
          <p:cNvSpPr/>
          <p:nvPr/>
        </p:nvSpPr>
        <p:spPr>
          <a:xfrm>
            <a:off x="5482133" y="1103586"/>
            <a:ext cx="138798" cy="3888699"/>
          </a:xfrm>
          <a:prstGeom prst="ellipse">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 name="CasellaDiTesto 2108">
            <a:extLst>
              <a:ext uri="{FF2B5EF4-FFF2-40B4-BE49-F238E27FC236}">
                <a16:creationId xmlns:a16="http://schemas.microsoft.com/office/drawing/2014/main" id="{2A8A42EF-632C-1B9B-456B-FED158D8CDA4}"/>
              </a:ext>
            </a:extLst>
          </p:cNvPr>
          <p:cNvSpPr txBox="1"/>
          <p:nvPr/>
        </p:nvSpPr>
        <p:spPr>
          <a:xfrm>
            <a:off x="5551532" y="1570855"/>
            <a:ext cx="829394" cy="646331"/>
          </a:xfrm>
          <a:prstGeom prst="rect">
            <a:avLst/>
          </a:prstGeom>
          <a:noFill/>
        </p:spPr>
        <p:txBody>
          <a:bodyPr wrap="none" rtlCol="0">
            <a:spAutoFit/>
          </a:bodyPr>
          <a:lstStyle/>
          <a:p>
            <a:r>
              <a:rPr lang="en-US" dirty="0"/>
              <a:t>Trigger</a:t>
            </a:r>
          </a:p>
          <a:p>
            <a:r>
              <a:rPr lang="en-US" dirty="0"/>
              <a:t>Gate</a:t>
            </a:r>
          </a:p>
        </p:txBody>
      </p:sp>
    </p:spTree>
    <p:extLst>
      <p:ext uri="{BB962C8B-B14F-4D97-AF65-F5344CB8AC3E}">
        <p14:creationId xmlns:p14="http://schemas.microsoft.com/office/powerpoint/2010/main" val="895631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5DAD2-E3FF-BA66-50A8-8FE8E79F24C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EFA7B11-9CF3-5C33-4024-19F14DFD97FE}"/>
              </a:ext>
            </a:extLst>
          </p:cNvPr>
          <p:cNvSpPr txBox="1"/>
          <p:nvPr/>
        </p:nvSpPr>
        <p:spPr>
          <a:xfrm>
            <a:off x="267955" y="77076"/>
            <a:ext cx="8652753"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QDC </a:t>
            </a:r>
            <a:r>
              <a:rPr lang="it-IT" sz="3200" dirty="0" err="1"/>
              <a:t>implementation</a:t>
            </a:r>
            <a:endParaRPr lang="it-IT" sz="3200" dirty="0"/>
          </a:p>
        </p:txBody>
      </p:sp>
      <p:sp>
        <p:nvSpPr>
          <p:cNvPr id="4" name="O 3">
            <a:extLst>
              <a:ext uri="{FF2B5EF4-FFF2-40B4-BE49-F238E27FC236}">
                <a16:creationId xmlns:a16="http://schemas.microsoft.com/office/drawing/2014/main" id="{D19BD10B-5B2B-2B21-7DD2-FF2E68866E6C}"/>
              </a:ext>
            </a:extLst>
          </p:cNvPr>
          <p:cNvSpPr/>
          <p:nvPr/>
        </p:nvSpPr>
        <p:spPr>
          <a:xfrm>
            <a:off x="6965856" y="2121811"/>
            <a:ext cx="487535" cy="465735"/>
          </a:xfrm>
          <a:prstGeom prst="flowChartOr">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ttangolo 4">
            <a:extLst>
              <a:ext uri="{FF2B5EF4-FFF2-40B4-BE49-F238E27FC236}">
                <a16:creationId xmlns:a16="http://schemas.microsoft.com/office/drawing/2014/main" id="{BE65C4B0-04DF-5160-D02D-DD0D69E5F3D5}"/>
              </a:ext>
            </a:extLst>
          </p:cNvPr>
          <p:cNvSpPr/>
          <p:nvPr/>
        </p:nvSpPr>
        <p:spPr>
          <a:xfrm>
            <a:off x="7524594" y="1385034"/>
            <a:ext cx="844392" cy="526937"/>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ACC</a:t>
            </a:r>
          </a:p>
          <a:p>
            <a:pPr algn="ctr"/>
            <a:r>
              <a:rPr lang="en-US" sz="1050" dirty="0"/>
              <a:t>REGISTER</a:t>
            </a:r>
          </a:p>
        </p:txBody>
      </p:sp>
      <p:cxnSp>
        <p:nvCxnSpPr>
          <p:cNvPr id="6" name="Connettore a gomito 5">
            <a:extLst>
              <a:ext uri="{FF2B5EF4-FFF2-40B4-BE49-F238E27FC236}">
                <a16:creationId xmlns:a16="http://schemas.microsoft.com/office/drawing/2014/main" id="{EF3AD855-F2B0-0C66-C0E3-7C0D21BD03DF}"/>
              </a:ext>
            </a:extLst>
          </p:cNvPr>
          <p:cNvCxnSpPr>
            <a:stCxn id="5" idx="1"/>
            <a:endCxn id="4" idx="0"/>
          </p:cNvCxnSpPr>
          <p:nvPr/>
        </p:nvCxnSpPr>
        <p:spPr>
          <a:xfrm rot="10800000" flipV="1">
            <a:off x="7209624" y="1648502"/>
            <a:ext cx="314971" cy="47330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ttore a gomito 6">
            <a:extLst>
              <a:ext uri="{FF2B5EF4-FFF2-40B4-BE49-F238E27FC236}">
                <a16:creationId xmlns:a16="http://schemas.microsoft.com/office/drawing/2014/main" id="{93D8689B-A59B-20E7-356A-31B12E0F4361}"/>
              </a:ext>
            </a:extLst>
          </p:cNvPr>
          <p:cNvCxnSpPr>
            <a:stCxn id="4" idx="6"/>
            <a:endCxn id="5" idx="3"/>
          </p:cNvCxnSpPr>
          <p:nvPr/>
        </p:nvCxnSpPr>
        <p:spPr>
          <a:xfrm flipV="1">
            <a:off x="7453392" y="1648503"/>
            <a:ext cx="915594" cy="706175"/>
          </a:xfrm>
          <a:prstGeom prst="bentConnector3">
            <a:avLst>
              <a:gd name="adj1" fmla="val 119899"/>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itardo 8">
            <a:extLst>
              <a:ext uri="{FF2B5EF4-FFF2-40B4-BE49-F238E27FC236}">
                <a16:creationId xmlns:a16="http://schemas.microsoft.com/office/drawing/2014/main" id="{36EF9139-1915-612F-E8C3-A4036BA9339D}"/>
              </a:ext>
            </a:extLst>
          </p:cNvPr>
          <p:cNvSpPr/>
          <p:nvPr/>
        </p:nvSpPr>
        <p:spPr>
          <a:xfrm>
            <a:off x="6335076" y="2155716"/>
            <a:ext cx="387013" cy="397924"/>
          </a:xfrm>
          <a:prstGeom prst="flowChartDelay">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 name="Connettore 2 10">
            <a:extLst>
              <a:ext uri="{FF2B5EF4-FFF2-40B4-BE49-F238E27FC236}">
                <a16:creationId xmlns:a16="http://schemas.microsoft.com/office/drawing/2014/main" id="{62B52802-FF06-004C-F9F9-8EFE6CEDF9E4}"/>
              </a:ext>
            </a:extLst>
          </p:cNvPr>
          <p:cNvCxnSpPr>
            <a:stCxn id="9" idx="3"/>
            <a:endCxn id="4" idx="2"/>
          </p:cNvCxnSpPr>
          <p:nvPr/>
        </p:nvCxnSpPr>
        <p:spPr>
          <a:xfrm>
            <a:off x="6722088" y="2354678"/>
            <a:ext cx="2437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229C85E8-C9A4-A272-EC44-32931AAA7141}"/>
              </a:ext>
            </a:extLst>
          </p:cNvPr>
          <p:cNvCxnSpPr>
            <a:cxnSpLocks/>
          </p:cNvCxnSpPr>
          <p:nvPr/>
        </p:nvCxnSpPr>
        <p:spPr>
          <a:xfrm>
            <a:off x="5850053" y="2256183"/>
            <a:ext cx="485022" cy="0"/>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22F3F2F-5445-5E29-E46C-44D5C3013F10}"/>
              </a:ext>
            </a:extLst>
          </p:cNvPr>
          <p:cNvCxnSpPr>
            <a:cxnSpLocks/>
          </p:cNvCxnSpPr>
          <p:nvPr/>
        </p:nvCxnSpPr>
        <p:spPr>
          <a:xfrm>
            <a:off x="5845027" y="2447463"/>
            <a:ext cx="485022" cy="0"/>
          </a:xfrm>
          <a:prstGeom prst="straightConnector1">
            <a:avLst/>
          </a:prstGeom>
          <a:ln w="19050">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08FAD28D-881E-BD91-D9A1-49D01CA238BB}"/>
              </a:ext>
            </a:extLst>
          </p:cNvPr>
          <p:cNvSpPr txBox="1"/>
          <p:nvPr/>
        </p:nvSpPr>
        <p:spPr>
          <a:xfrm>
            <a:off x="5666085" y="1995884"/>
            <a:ext cx="663964" cy="261610"/>
          </a:xfrm>
          <a:prstGeom prst="rect">
            <a:avLst/>
          </a:prstGeom>
          <a:noFill/>
        </p:spPr>
        <p:txBody>
          <a:bodyPr wrap="none" rtlCol="0">
            <a:spAutoFit/>
          </a:bodyPr>
          <a:lstStyle/>
          <a:p>
            <a:r>
              <a:rPr lang="en-US" sz="1100" dirty="0"/>
              <a:t>PHASE 0</a:t>
            </a:r>
          </a:p>
        </p:txBody>
      </p:sp>
      <p:sp>
        <p:nvSpPr>
          <p:cNvPr id="18" name="CasellaDiTesto 17">
            <a:extLst>
              <a:ext uri="{FF2B5EF4-FFF2-40B4-BE49-F238E27FC236}">
                <a16:creationId xmlns:a16="http://schemas.microsoft.com/office/drawing/2014/main" id="{7447EE98-0E05-75D3-287D-170443CF296D}"/>
              </a:ext>
            </a:extLst>
          </p:cNvPr>
          <p:cNvSpPr txBox="1"/>
          <p:nvPr/>
        </p:nvSpPr>
        <p:spPr>
          <a:xfrm>
            <a:off x="393617" y="2303780"/>
            <a:ext cx="865943" cy="261610"/>
          </a:xfrm>
          <a:prstGeom prst="rect">
            <a:avLst/>
          </a:prstGeom>
          <a:noFill/>
        </p:spPr>
        <p:txBody>
          <a:bodyPr wrap="none" rtlCol="0">
            <a:spAutoFit/>
          </a:bodyPr>
          <a:lstStyle/>
          <a:p>
            <a:r>
              <a:rPr lang="en-US" sz="1100" dirty="0"/>
              <a:t>TRG GATE 0</a:t>
            </a:r>
          </a:p>
        </p:txBody>
      </p:sp>
      <p:sp>
        <p:nvSpPr>
          <p:cNvPr id="2114" name="Rettangolo 2113">
            <a:extLst>
              <a:ext uri="{FF2B5EF4-FFF2-40B4-BE49-F238E27FC236}">
                <a16:creationId xmlns:a16="http://schemas.microsoft.com/office/drawing/2014/main" id="{4BB60AAF-2924-9078-D8BA-A3EAF6D58318}"/>
              </a:ext>
            </a:extLst>
          </p:cNvPr>
          <p:cNvSpPr/>
          <p:nvPr/>
        </p:nvSpPr>
        <p:spPr>
          <a:xfrm>
            <a:off x="5351731" y="2353111"/>
            <a:ext cx="485022"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FF</a:t>
            </a:r>
          </a:p>
        </p:txBody>
      </p:sp>
      <p:sp>
        <p:nvSpPr>
          <p:cNvPr id="2115" name="Rettangolo 2114">
            <a:extLst>
              <a:ext uri="{FF2B5EF4-FFF2-40B4-BE49-F238E27FC236}">
                <a16:creationId xmlns:a16="http://schemas.microsoft.com/office/drawing/2014/main" id="{8FD11BCB-7AB6-465F-3F2D-6D3EFE6E7F2E}"/>
              </a:ext>
            </a:extLst>
          </p:cNvPr>
          <p:cNvSpPr/>
          <p:nvPr/>
        </p:nvSpPr>
        <p:spPr>
          <a:xfrm>
            <a:off x="2727276" y="2564209"/>
            <a:ext cx="971926"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100" dirty="0"/>
              <a:t>COUNTER</a:t>
            </a:r>
          </a:p>
          <a:p>
            <a:pPr algn="ctr"/>
            <a:r>
              <a:rPr lang="en-US" sz="1100" dirty="0"/>
              <a:t>INT TIME</a:t>
            </a:r>
          </a:p>
        </p:txBody>
      </p:sp>
      <p:sp>
        <p:nvSpPr>
          <p:cNvPr id="2116" name="Rettangolo 2115">
            <a:extLst>
              <a:ext uri="{FF2B5EF4-FFF2-40B4-BE49-F238E27FC236}">
                <a16:creationId xmlns:a16="http://schemas.microsoft.com/office/drawing/2014/main" id="{B23D22DE-0E97-2927-627C-3D7324EBFCC6}"/>
              </a:ext>
            </a:extLst>
          </p:cNvPr>
          <p:cNvSpPr/>
          <p:nvPr/>
        </p:nvSpPr>
        <p:spPr>
          <a:xfrm>
            <a:off x="1511583" y="2240749"/>
            <a:ext cx="971926"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100" dirty="0"/>
              <a:t>RISE EDGE DET</a:t>
            </a:r>
          </a:p>
        </p:txBody>
      </p:sp>
      <p:cxnSp>
        <p:nvCxnSpPr>
          <p:cNvPr id="2118" name="Connettore 2 2117">
            <a:extLst>
              <a:ext uri="{FF2B5EF4-FFF2-40B4-BE49-F238E27FC236}">
                <a16:creationId xmlns:a16="http://schemas.microsoft.com/office/drawing/2014/main" id="{88FC4A45-B661-70AE-DF6B-213AD3B33DA0}"/>
              </a:ext>
            </a:extLst>
          </p:cNvPr>
          <p:cNvCxnSpPr>
            <a:cxnSpLocks/>
            <a:stCxn id="2116" idx="3"/>
          </p:cNvCxnSpPr>
          <p:nvPr/>
        </p:nvCxnSpPr>
        <p:spPr>
          <a:xfrm>
            <a:off x="2483509" y="2439710"/>
            <a:ext cx="2859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23" name="Connettore a gomito 2122">
            <a:extLst>
              <a:ext uri="{FF2B5EF4-FFF2-40B4-BE49-F238E27FC236}">
                <a16:creationId xmlns:a16="http://schemas.microsoft.com/office/drawing/2014/main" id="{101957CB-D1EA-F07F-2F09-C6DD1486D66C}"/>
              </a:ext>
            </a:extLst>
          </p:cNvPr>
          <p:cNvCxnSpPr>
            <a:cxnSpLocks/>
            <a:stCxn id="2116" idx="3"/>
            <a:endCxn id="2115" idx="1"/>
          </p:cNvCxnSpPr>
          <p:nvPr/>
        </p:nvCxnSpPr>
        <p:spPr>
          <a:xfrm>
            <a:off x="2483509" y="2439710"/>
            <a:ext cx="243767" cy="3234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27" name="Connettore 2 2126">
            <a:extLst>
              <a:ext uri="{FF2B5EF4-FFF2-40B4-BE49-F238E27FC236}">
                <a16:creationId xmlns:a16="http://schemas.microsoft.com/office/drawing/2014/main" id="{0C93F9AD-9D33-7516-BF72-35FF4CE9559C}"/>
              </a:ext>
            </a:extLst>
          </p:cNvPr>
          <p:cNvCxnSpPr>
            <a:cxnSpLocks/>
            <a:stCxn id="18" idx="3"/>
            <a:endCxn id="2116" idx="1"/>
          </p:cNvCxnSpPr>
          <p:nvPr/>
        </p:nvCxnSpPr>
        <p:spPr>
          <a:xfrm>
            <a:off x="1259560" y="2434585"/>
            <a:ext cx="252023" cy="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30" name="Rettangolo 2129">
            <a:extLst>
              <a:ext uri="{FF2B5EF4-FFF2-40B4-BE49-F238E27FC236}">
                <a16:creationId xmlns:a16="http://schemas.microsoft.com/office/drawing/2014/main" id="{33E72A91-E2D6-EEA4-0B3F-5810E2B36C12}"/>
              </a:ext>
            </a:extLst>
          </p:cNvPr>
          <p:cNvSpPr/>
          <p:nvPr/>
        </p:nvSpPr>
        <p:spPr>
          <a:xfrm>
            <a:off x="3859608" y="2564209"/>
            <a:ext cx="971926"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100" dirty="0"/>
              <a:t>FALL EDGE DET</a:t>
            </a:r>
          </a:p>
        </p:txBody>
      </p:sp>
      <p:cxnSp>
        <p:nvCxnSpPr>
          <p:cNvPr id="2133" name="Connettore 2 2132">
            <a:extLst>
              <a:ext uri="{FF2B5EF4-FFF2-40B4-BE49-F238E27FC236}">
                <a16:creationId xmlns:a16="http://schemas.microsoft.com/office/drawing/2014/main" id="{3D937242-1119-2D3C-9E98-91C77889E79D}"/>
              </a:ext>
            </a:extLst>
          </p:cNvPr>
          <p:cNvCxnSpPr>
            <a:stCxn id="2115" idx="3"/>
            <a:endCxn id="2130" idx="1"/>
          </p:cNvCxnSpPr>
          <p:nvPr/>
        </p:nvCxnSpPr>
        <p:spPr>
          <a:xfrm>
            <a:off x="3699202" y="2763170"/>
            <a:ext cx="1604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35" name="Connettore a gomito 2134">
            <a:extLst>
              <a:ext uri="{FF2B5EF4-FFF2-40B4-BE49-F238E27FC236}">
                <a16:creationId xmlns:a16="http://schemas.microsoft.com/office/drawing/2014/main" id="{2DF166FD-8EC3-BF30-4292-26719AF9117B}"/>
              </a:ext>
            </a:extLst>
          </p:cNvPr>
          <p:cNvCxnSpPr>
            <a:stCxn id="2130" idx="3"/>
            <a:endCxn id="2114" idx="1"/>
          </p:cNvCxnSpPr>
          <p:nvPr/>
        </p:nvCxnSpPr>
        <p:spPr>
          <a:xfrm flipV="1">
            <a:off x="4831534" y="2552072"/>
            <a:ext cx="520197" cy="211098"/>
          </a:xfrm>
          <a:prstGeom prst="bentConnector3">
            <a:avLst>
              <a:gd name="adj1" fmla="val 12420"/>
            </a:avLst>
          </a:prstGeom>
          <a:ln>
            <a:tailEnd type="triangle"/>
          </a:ln>
        </p:spPr>
        <p:style>
          <a:lnRef idx="1">
            <a:schemeClr val="accent1"/>
          </a:lnRef>
          <a:fillRef idx="0">
            <a:schemeClr val="accent1"/>
          </a:fillRef>
          <a:effectRef idx="0">
            <a:schemeClr val="accent1"/>
          </a:effectRef>
          <a:fontRef idx="minor">
            <a:schemeClr val="tx1"/>
          </a:fontRef>
        </p:style>
      </p:cxnSp>
      <p:sp>
        <p:nvSpPr>
          <p:cNvPr id="2136" name="CasellaDiTesto 2135">
            <a:extLst>
              <a:ext uri="{FF2B5EF4-FFF2-40B4-BE49-F238E27FC236}">
                <a16:creationId xmlns:a16="http://schemas.microsoft.com/office/drawing/2014/main" id="{D8B4B590-1A12-A3FB-FC7C-5152C4462721}"/>
              </a:ext>
            </a:extLst>
          </p:cNvPr>
          <p:cNvSpPr txBox="1"/>
          <p:nvPr/>
        </p:nvSpPr>
        <p:spPr>
          <a:xfrm>
            <a:off x="4947158" y="2212136"/>
            <a:ext cx="386644" cy="261610"/>
          </a:xfrm>
          <a:prstGeom prst="rect">
            <a:avLst/>
          </a:prstGeom>
          <a:noFill/>
        </p:spPr>
        <p:txBody>
          <a:bodyPr wrap="none" rtlCol="0">
            <a:spAutoFit/>
          </a:bodyPr>
          <a:lstStyle/>
          <a:p>
            <a:r>
              <a:rPr lang="en-US" sz="1100" dirty="0"/>
              <a:t>SET</a:t>
            </a:r>
          </a:p>
        </p:txBody>
      </p:sp>
      <p:sp>
        <p:nvSpPr>
          <p:cNvPr id="2137" name="CasellaDiTesto 2136">
            <a:extLst>
              <a:ext uri="{FF2B5EF4-FFF2-40B4-BE49-F238E27FC236}">
                <a16:creationId xmlns:a16="http://schemas.microsoft.com/office/drawing/2014/main" id="{F05238F5-43B7-27E5-374D-8BC7F152E08F}"/>
              </a:ext>
            </a:extLst>
          </p:cNvPr>
          <p:cNvSpPr txBox="1"/>
          <p:nvPr/>
        </p:nvSpPr>
        <p:spPr>
          <a:xfrm>
            <a:off x="4872556" y="2526816"/>
            <a:ext cx="532518" cy="261610"/>
          </a:xfrm>
          <a:prstGeom prst="rect">
            <a:avLst/>
          </a:prstGeom>
          <a:noFill/>
        </p:spPr>
        <p:txBody>
          <a:bodyPr wrap="none" rtlCol="0">
            <a:spAutoFit/>
          </a:bodyPr>
          <a:lstStyle/>
          <a:p>
            <a:r>
              <a:rPr lang="en-US" sz="1100" dirty="0"/>
              <a:t>RESET</a:t>
            </a:r>
          </a:p>
        </p:txBody>
      </p:sp>
      <p:cxnSp>
        <p:nvCxnSpPr>
          <p:cNvPr id="2153" name="Connettore 2 2152">
            <a:extLst>
              <a:ext uri="{FF2B5EF4-FFF2-40B4-BE49-F238E27FC236}">
                <a16:creationId xmlns:a16="http://schemas.microsoft.com/office/drawing/2014/main" id="{7399AA5A-AD3B-4486-2EB9-48181D63E831}"/>
              </a:ext>
            </a:extLst>
          </p:cNvPr>
          <p:cNvCxnSpPr>
            <a:endCxn id="5" idx="0"/>
          </p:cNvCxnSpPr>
          <p:nvPr/>
        </p:nvCxnSpPr>
        <p:spPr>
          <a:xfrm>
            <a:off x="7946790" y="958334"/>
            <a:ext cx="0" cy="426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54" name="CasellaDiTesto 2153">
            <a:extLst>
              <a:ext uri="{FF2B5EF4-FFF2-40B4-BE49-F238E27FC236}">
                <a16:creationId xmlns:a16="http://schemas.microsoft.com/office/drawing/2014/main" id="{E5F3B154-7AD0-26E7-9A4F-D78D28EF240D}"/>
              </a:ext>
            </a:extLst>
          </p:cNvPr>
          <p:cNvSpPr txBox="1"/>
          <p:nvPr/>
        </p:nvSpPr>
        <p:spPr>
          <a:xfrm>
            <a:off x="7604247" y="750416"/>
            <a:ext cx="691215" cy="261610"/>
          </a:xfrm>
          <a:prstGeom prst="rect">
            <a:avLst/>
          </a:prstGeom>
          <a:noFill/>
        </p:spPr>
        <p:txBody>
          <a:bodyPr wrap="none" rtlCol="0">
            <a:spAutoFit/>
          </a:bodyPr>
          <a:lstStyle/>
          <a:p>
            <a:r>
              <a:rPr lang="en-US" sz="1100" dirty="0"/>
              <a:t>TRIGGER</a:t>
            </a:r>
          </a:p>
        </p:txBody>
      </p:sp>
      <p:sp>
        <p:nvSpPr>
          <p:cNvPr id="2155" name="CasellaDiTesto 2154">
            <a:extLst>
              <a:ext uri="{FF2B5EF4-FFF2-40B4-BE49-F238E27FC236}">
                <a16:creationId xmlns:a16="http://schemas.microsoft.com/office/drawing/2014/main" id="{FF917805-0903-F6E5-69EF-1EEC6D713D2D}"/>
              </a:ext>
            </a:extLst>
          </p:cNvPr>
          <p:cNvSpPr txBox="1"/>
          <p:nvPr/>
        </p:nvSpPr>
        <p:spPr>
          <a:xfrm>
            <a:off x="7952846" y="1031059"/>
            <a:ext cx="832279" cy="261610"/>
          </a:xfrm>
          <a:prstGeom prst="rect">
            <a:avLst/>
          </a:prstGeom>
          <a:noFill/>
        </p:spPr>
        <p:txBody>
          <a:bodyPr wrap="none" rtlCol="0">
            <a:spAutoFit/>
          </a:bodyPr>
          <a:lstStyle/>
          <a:p>
            <a:r>
              <a:rPr lang="en-US" sz="1100" dirty="0"/>
              <a:t>ACC. RESET</a:t>
            </a:r>
          </a:p>
        </p:txBody>
      </p:sp>
      <p:sp>
        <p:nvSpPr>
          <p:cNvPr id="2165" name="Rettangolo 2164">
            <a:extLst>
              <a:ext uri="{FF2B5EF4-FFF2-40B4-BE49-F238E27FC236}">
                <a16:creationId xmlns:a16="http://schemas.microsoft.com/office/drawing/2014/main" id="{645A3A1A-3015-E78D-0B4F-ABE2D21BB047}"/>
              </a:ext>
            </a:extLst>
          </p:cNvPr>
          <p:cNvSpPr/>
          <p:nvPr/>
        </p:nvSpPr>
        <p:spPr>
          <a:xfrm>
            <a:off x="9289736" y="2000023"/>
            <a:ext cx="863256" cy="706175"/>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LATCH</a:t>
            </a:r>
          </a:p>
        </p:txBody>
      </p:sp>
      <p:cxnSp>
        <p:nvCxnSpPr>
          <p:cNvPr id="2170" name="Connettore 2 2169">
            <a:extLst>
              <a:ext uri="{FF2B5EF4-FFF2-40B4-BE49-F238E27FC236}">
                <a16:creationId xmlns:a16="http://schemas.microsoft.com/office/drawing/2014/main" id="{15F3E84C-9B22-D2E6-11EA-FE849E1C3760}"/>
              </a:ext>
            </a:extLst>
          </p:cNvPr>
          <p:cNvCxnSpPr>
            <a:cxnSpLocks/>
            <a:stCxn id="4" idx="6"/>
            <a:endCxn id="2165" idx="1"/>
          </p:cNvCxnSpPr>
          <p:nvPr/>
        </p:nvCxnSpPr>
        <p:spPr>
          <a:xfrm flipV="1">
            <a:off x="7453391" y="2353111"/>
            <a:ext cx="1836345" cy="15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80" name="Connettore 2 2179">
            <a:extLst>
              <a:ext uri="{FF2B5EF4-FFF2-40B4-BE49-F238E27FC236}">
                <a16:creationId xmlns:a16="http://schemas.microsoft.com/office/drawing/2014/main" id="{40D034A0-64E7-B883-32D3-00A94B5E3EAE}"/>
              </a:ext>
            </a:extLst>
          </p:cNvPr>
          <p:cNvCxnSpPr>
            <a:stCxn id="2165" idx="3"/>
          </p:cNvCxnSpPr>
          <p:nvPr/>
        </p:nvCxnSpPr>
        <p:spPr>
          <a:xfrm>
            <a:off x="10152992" y="2353111"/>
            <a:ext cx="75674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85" name="CasellaDiTesto 2184">
            <a:extLst>
              <a:ext uri="{FF2B5EF4-FFF2-40B4-BE49-F238E27FC236}">
                <a16:creationId xmlns:a16="http://schemas.microsoft.com/office/drawing/2014/main" id="{51E1DA8B-2FAB-6F1E-D5BF-A217CA6A6337}"/>
              </a:ext>
            </a:extLst>
          </p:cNvPr>
          <p:cNvSpPr txBox="1"/>
          <p:nvPr/>
        </p:nvSpPr>
        <p:spPr>
          <a:xfrm>
            <a:off x="10152992" y="2353110"/>
            <a:ext cx="877163" cy="430887"/>
          </a:xfrm>
          <a:prstGeom prst="rect">
            <a:avLst/>
          </a:prstGeom>
          <a:noFill/>
        </p:spPr>
        <p:txBody>
          <a:bodyPr wrap="none" rtlCol="0">
            <a:spAutoFit/>
          </a:bodyPr>
          <a:lstStyle/>
          <a:p>
            <a:r>
              <a:rPr lang="en-US" sz="1100" dirty="0"/>
              <a:t>PARTIAL</a:t>
            </a:r>
          </a:p>
          <a:p>
            <a:r>
              <a:rPr lang="en-US" sz="1100" dirty="0"/>
              <a:t>ACC RESULT</a:t>
            </a:r>
          </a:p>
        </p:txBody>
      </p:sp>
      <p:sp>
        <p:nvSpPr>
          <p:cNvPr id="2186" name="Rettangolo 2185">
            <a:extLst>
              <a:ext uri="{FF2B5EF4-FFF2-40B4-BE49-F238E27FC236}">
                <a16:creationId xmlns:a16="http://schemas.microsoft.com/office/drawing/2014/main" id="{17133DE9-06C4-CCF0-C835-858144308214}"/>
              </a:ext>
            </a:extLst>
          </p:cNvPr>
          <p:cNvSpPr/>
          <p:nvPr/>
        </p:nvSpPr>
        <p:spPr>
          <a:xfrm>
            <a:off x="6976814" y="2788426"/>
            <a:ext cx="754594"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DELAY</a:t>
            </a:r>
          </a:p>
        </p:txBody>
      </p:sp>
      <p:cxnSp>
        <p:nvCxnSpPr>
          <p:cNvPr id="2188" name="Connettore a gomito 2187">
            <a:extLst>
              <a:ext uri="{FF2B5EF4-FFF2-40B4-BE49-F238E27FC236}">
                <a16:creationId xmlns:a16="http://schemas.microsoft.com/office/drawing/2014/main" id="{9E67B4E9-9F7C-7037-E7E2-F23F6291C899}"/>
              </a:ext>
            </a:extLst>
          </p:cNvPr>
          <p:cNvCxnSpPr>
            <a:stCxn id="2130" idx="3"/>
            <a:endCxn id="2186" idx="1"/>
          </p:cNvCxnSpPr>
          <p:nvPr/>
        </p:nvCxnSpPr>
        <p:spPr>
          <a:xfrm>
            <a:off x="4831534" y="2763170"/>
            <a:ext cx="2145280" cy="224217"/>
          </a:xfrm>
          <a:prstGeom prst="bentConnector3">
            <a:avLst>
              <a:gd name="adj1" fmla="val 29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91" name="Connettore a gomito 2190">
            <a:extLst>
              <a:ext uri="{FF2B5EF4-FFF2-40B4-BE49-F238E27FC236}">
                <a16:creationId xmlns:a16="http://schemas.microsoft.com/office/drawing/2014/main" id="{C4185A0D-3D8C-5285-3784-3BF5B4C6D22C}"/>
              </a:ext>
            </a:extLst>
          </p:cNvPr>
          <p:cNvCxnSpPr>
            <a:endCxn id="2165" idx="2"/>
          </p:cNvCxnSpPr>
          <p:nvPr/>
        </p:nvCxnSpPr>
        <p:spPr>
          <a:xfrm flipV="1">
            <a:off x="7731408" y="2706198"/>
            <a:ext cx="1989956" cy="25593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92" name="Rettangolo 2191">
            <a:extLst>
              <a:ext uri="{FF2B5EF4-FFF2-40B4-BE49-F238E27FC236}">
                <a16:creationId xmlns:a16="http://schemas.microsoft.com/office/drawing/2014/main" id="{61DB4F6A-6ABF-9A98-6276-5366F008EEE9}"/>
              </a:ext>
            </a:extLst>
          </p:cNvPr>
          <p:cNvSpPr/>
          <p:nvPr/>
        </p:nvSpPr>
        <p:spPr>
          <a:xfrm>
            <a:off x="3913484" y="3607150"/>
            <a:ext cx="2617075" cy="566049"/>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INTEGRATOR 0</a:t>
            </a:r>
          </a:p>
        </p:txBody>
      </p:sp>
      <p:sp>
        <p:nvSpPr>
          <p:cNvPr id="2193" name="Rettangolo 2192">
            <a:extLst>
              <a:ext uri="{FF2B5EF4-FFF2-40B4-BE49-F238E27FC236}">
                <a16:creationId xmlns:a16="http://schemas.microsoft.com/office/drawing/2014/main" id="{70B7130A-8F38-A112-D5FB-4E5CB4790D61}"/>
              </a:ext>
            </a:extLst>
          </p:cNvPr>
          <p:cNvSpPr/>
          <p:nvPr/>
        </p:nvSpPr>
        <p:spPr>
          <a:xfrm>
            <a:off x="3913484" y="4238822"/>
            <a:ext cx="2617075" cy="56604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INTEGRATOR 1</a:t>
            </a:r>
          </a:p>
        </p:txBody>
      </p:sp>
      <p:sp>
        <p:nvSpPr>
          <p:cNvPr id="2194" name="Rettangolo 2193">
            <a:extLst>
              <a:ext uri="{FF2B5EF4-FFF2-40B4-BE49-F238E27FC236}">
                <a16:creationId xmlns:a16="http://schemas.microsoft.com/office/drawing/2014/main" id="{CF6A9C7A-1C3B-6A48-4C8E-32449DF6F51A}"/>
              </a:ext>
            </a:extLst>
          </p:cNvPr>
          <p:cNvSpPr/>
          <p:nvPr/>
        </p:nvSpPr>
        <p:spPr>
          <a:xfrm>
            <a:off x="3911508" y="4870494"/>
            <a:ext cx="2617075" cy="566049"/>
          </a:xfrm>
          <a:prstGeom prst="rect">
            <a:avLst/>
          </a:prstGeom>
          <a:solidFill>
            <a:srgbClr val="70AD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INTEGRATOR 2</a:t>
            </a:r>
          </a:p>
        </p:txBody>
      </p:sp>
      <p:sp>
        <p:nvSpPr>
          <p:cNvPr id="2195" name="Rettangolo 2194">
            <a:extLst>
              <a:ext uri="{FF2B5EF4-FFF2-40B4-BE49-F238E27FC236}">
                <a16:creationId xmlns:a16="http://schemas.microsoft.com/office/drawing/2014/main" id="{78E834E6-89AC-980C-7235-817796BB4BDF}"/>
              </a:ext>
            </a:extLst>
          </p:cNvPr>
          <p:cNvSpPr/>
          <p:nvPr/>
        </p:nvSpPr>
        <p:spPr>
          <a:xfrm>
            <a:off x="3905857" y="5522432"/>
            <a:ext cx="2617075" cy="56604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INTEGRATOR 3</a:t>
            </a:r>
          </a:p>
        </p:txBody>
      </p:sp>
      <p:cxnSp>
        <p:nvCxnSpPr>
          <p:cNvPr id="2199" name="Connettore 2 2198">
            <a:extLst>
              <a:ext uri="{FF2B5EF4-FFF2-40B4-BE49-F238E27FC236}">
                <a16:creationId xmlns:a16="http://schemas.microsoft.com/office/drawing/2014/main" id="{31BBEC08-1E80-EE91-46CB-F7ECD01E2F87}"/>
              </a:ext>
            </a:extLst>
          </p:cNvPr>
          <p:cNvCxnSpPr>
            <a:cxnSpLocks/>
          </p:cNvCxnSpPr>
          <p:nvPr/>
        </p:nvCxnSpPr>
        <p:spPr>
          <a:xfrm>
            <a:off x="3428461" y="3641237"/>
            <a:ext cx="485022" cy="0"/>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200" name="CasellaDiTesto 2199">
            <a:extLst>
              <a:ext uri="{FF2B5EF4-FFF2-40B4-BE49-F238E27FC236}">
                <a16:creationId xmlns:a16="http://schemas.microsoft.com/office/drawing/2014/main" id="{22060114-F9D4-6464-251E-CB046BB8DFD3}"/>
              </a:ext>
            </a:extLst>
          </p:cNvPr>
          <p:cNvSpPr txBox="1"/>
          <p:nvPr/>
        </p:nvSpPr>
        <p:spPr>
          <a:xfrm>
            <a:off x="2787890" y="3495104"/>
            <a:ext cx="663964" cy="261610"/>
          </a:xfrm>
          <a:prstGeom prst="rect">
            <a:avLst/>
          </a:prstGeom>
          <a:noFill/>
        </p:spPr>
        <p:txBody>
          <a:bodyPr wrap="none" rtlCol="0">
            <a:spAutoFit/>
          </a:bodyPr>
          <a:lstStyle/>
          <a:p>
            <a:r>
              <a:rPr lang="en-US" sz="1100" dirty="0"/>
              <a:t>PHASE 0</a:t>
            </a:r>
          </a:p>
        </p:txBody>
      </p:sp>
      <p:sp>
        <p:nvSpPr>
          <p:cNvPr id="2201" name="CasellaDiTesto 2200">
            <a:extLst>
              <a:ext uri="{FF2B5EF4-FFF2-40B4-BE49-F238E27FC236}">
                <a16:creationId xmlns:a16="http://schemas.microsoft.com/office/drawing/2014/main" id="{E3F24CB7-796D-171A-E4C7-1422C133B6DA}"/>
              </a:ext>
            </a:extLst>
          </p:cNvPr>
          <p:cNvSpPr txBox="1"/>
          <p:nvPr/>
        </p:nvSpPr>
        <p:spPr>
          <a:xfrm>
            <a:off x="2585912" y="3759531"/>
            <a:ext cx="865943" cy="261610"/>
          </a:xfrm>
          <a:prstGeom prst="rect">
            <a:avLst/>
          </a:prstGeom>
          <a:noFill/>
        </p:spPr>
        <p:txBody>
          <a:bodyPr wrap="none" rtlCol="0">
            <a:spAutoFit/>
          </a:bodyPr>
          <a:lstStyle/>
          <a:p>
            <a:r>
              <a:rPr lang="en-US" sz="1100" dirty="0"/>
              <a:t>TRG GATE 0</a:t>
            </a:r>
          </a:p>
        </p:txBody>
      </p:sp>
      <p:cxnSp>
        <p:nvCxnSpPr>
          <p:cNvPr id="2202" name="Connettore 2 2201">
            <a:extLst>
              <a:ext uri="{FF2B5EF4-FFF2-40B4-BE49-F238E27FC236}">
                <a16:creationId xmlns:a16="http://schemas.microsoft.com/office/drawing/2014/main" id="{C7A9A353-E55D-FBB5-6443-FA581DDC5463}"/>
              </a:ext>
            </a:extLst>
          </p:cNvPr>
          <p:cNvCxnSpPr>
            <a:cxnSpLocks/>
          </p:cNvCxnSpPr>
          <p:nvPr/>
        </p:nvCxnSpPr>
        <p:spPr>
          <a:xfrm flipV="1">
            <a:off x="3451854" y="3820597"/>
            <a:ext cx="461629" cy="161"/>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207" name="Connettore 2 2206">
            <a:extLst>
              <a:ext uri="{FF2B5EF4-FFF2-40B4-BE49-F238E27FC236}">
                <a16:creationId xmlns:a16="http://schemas.microsoft.com/office/drawing/2014/main" id="{9A307A26-81BB-8CFD-949B-BE015D04CD80}"/>
              </a:ext>
            </a:extLst>
          </p:cNvPr>
          <p:cNvCxnSpPr>
            <a:cxnSpLocks/>
          </p:cNvCxnSpPr>
          <p:nvPr/>
        </p:nvCxnSpPr>
        <p:spPr>
          <a:xfrm>
            <a:off x="3421368" y="4326038"/>
            <a:ext cx="485022" cy="0"/>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208" name="CasellaDiTesto 2207">
            <a:extLst>
              <a:ext uri="{FF2B5EF4-FFF2-40B4-BE49-F238E27FC236}">
                <a16:creationId xmlns:a16="http://schemas.microsoft.com/office/drawing/2014/main" id="{7347542C-9E52-AB93-27C0-83CB1A354F67}"/>
              </a:ext>
            </a:extLst>
          </p:cNvPr>
          <p:cNvSpPr txBox="1"/>
          <p:nvPr/>
        </p:nvSpPr>
        <p:spPr>
          <a:xfrm>
            <a:off x="2780797" y="4179905"/>
            <a:ext cx="663964" cy="261610"/>
          </a:xfrm>
          <a:prstGeom prst="rect">
            <a:avLst/>
          </a:prstGeom>
          <a:noFill/>
        </p:spPr>
        <p:txBody>
          <a:bodyPr wrap="none" rtlCol="0">
            <a:spAutoFit/>
          </a:bodyPr>
          <a:lstStyle/>
          <a:p>
            <a:r>
              <a:rPr lang="en-US" sz="1100" dirty="0"/>
              <a:t>PHASE 0</a:t>
            </a:r>
          </a:p>
        </p:txBody>
      </p:sp>
      <p:sp>
        <p:nvSpPr>
          <p:cNvPr id="2209" name="CasellaDiTesto 2208">
            <a:extLst>
              <a:ext uri="{FF2B5EF4-FFF2-40B4-BE49-F238E27FC236}">
                <a16:creationId xmlns:a16="http://schemas.microsoft.com/office/drawing/2014/main" id="{43843423-2171-51EC-C164-3AD3CC15BB70}"/>
              </a:ext>
            </a:extLst>
          </p:cNvPr>
          <p:cNvSpPr txBox="1"/>
          <p:nvPr/>
        </p:nvSpPr>
        <p:spPr>
          <a:xfrm>
            <a:off x="2578818" y="4374754"/>
            <a:ext cx="865943" cy="261610"/>
          </a:xfrm>
          <a:prstGeom prst="rect">
            <a:avLst/>
          </a:prstGeom>
          <a:noFill/>
        </p:spPr>
        <p:txBody>
          <a:bodyPr wrap="none" rtlCol="0">
            <a:spAutoFit/>
          </a:bodyPr>
          <a:lstStyle/>
          <a:p>
            <a:r>
              <a:rPr lang="en-US" sz="1100" dirty="0"/>
              <a:t>TRG GATE 0</a:t>
            </a:r>
          </a:p>
        </p:txBody>
      </p:sp>
      <p:cxnSp>
        <p:nvCxnSpPr>
          <p:cNvPr id="2210" name="Connettore 2 2209">
            <a:extLst>
              <a:ext uri="{FF2B5EF4-FFF2-40B4-BE49-F238E27FC236}">
                <a16:creationId xmlns:a16="http://schemas.microsoft.com/office/drawing/2014/main" id="{845D1376-C643-BF60-9AB1-154B09174E0E}"/>
              </a:ext>
            </a:extLst>
          </p:cNvPr>
          <p:cNvCxnSpPr>
            <a:cxnSpLocks/>
            <a:stCxn id="2209" idx="3"/>
          </p:cNvCxnSpPr>
          <p:nvPr/>
        </p:nvCxnSpPr>
        <p:spPr>
          <a:xfrm flipV="1">
            <a:off x="3444761" y="4505398"/>
            <a:ext cx="461629" cy="161"/>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211" name="Connettore 2 2210">
            <a:extLst>
              <a:ext uri="{FF2B5EF4-FFF2-40B4-BE49-F238E27FC236}">
                <a16:creationId xmlns:a16="http://schemas.microsoft.com/office/drawing/2014/main" id="{28C40A35-14B1-1CD6-D1FC-663EFCC73660}"/>
              </a:ext>
            </a:extLst>
          </p:cNvPr>
          <p:cNvCxnSpPr>
            <a:cxnSpLocks/>
          </p:cNvCxnSpPr>
          <p:nvPr/>
        </p:nvCxnSpPr>
        <p:spPr>
          <a:xfrm>
            <a:off x="3411375" y="4973785"/>
            <a:ext cx="485022" cy="0"/>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212" name="CasellaDiTesto 2211">
            <a:extLst>
              <a:ext uri="{FF2B5EF4-FFF2-40B4-BE49-F238E27FC236}">
                <a16:creationId xmlns:a16="http://schemas.microsoft.com/office/drawing/2014/main" id="{87C2E88C-AFDA-74E1-0B96-3D0E98689029}"/>
              </a:ext>
            </a:extLst>
          </p:cNvPr>
          <p:cNvSpPr txBox="1"/>
          <p:nvPr/>
        </p:nvSpPr>
        <p:spPr>
          <a:xfrm>
            <a:off x="2770804" y="4827652"/>
            <a:ext cx="663964" cy="261610"/>
          </a:xfrm>
          <a:prstGeom prst="rect">
            <a:avLst/>
          </a:prstGeom>
          <a:noFill/>
        </p:spPr>
        <p:txBody>
          <a:bodyPr wrap="none" rtlCol="0">
            <a:spAutoFit/>
          </a:bodyPr>
          <a:lstStyle/>
          <a:p>
            <a:r>
              <a:rPr lang="en-US" sz="1100" dirty="0"/>
              <a:t>PHASE 0</a:t>
            </a:r>
          </a:p>
        </p:txBody>
      </p:sp>
      <p:sp>
        <p:nvSpPr>
          <p:cNvPr id="2213" name="CasellaDiTesto 2212">
            <a:extLst>
              <a:ext uri="{FF2B5EF4-FFF2-40B4-BE49-F238E27FC236}">
                <a16:creationId xmlns:a16="http://schemas.microsoft.com/office/drawing/2014/main" id="{3198D507-0B35-465B-3F87-26CCD11A2931}"/>
              </a:ext>
            </a:extLst>
          </p:cNvPr>
          <p:cNvSpPr txBox="1"/>
          <p:nvPr/>
        </p:nvSpPr>
        <p:spPr>
          <a:xfrm>
            <a:off x="2568825" y="5022501"/>
            <a:ext cx="865943" cy="261610"/>
          </a:xfrm>
          <a:prstGeom prst="rect">
            <a:avLst/>
          </a:prstGeom>
          <a:noFill/>
        </p:spPr>
        <p:txBody>
          <a:bodyPr wrap="none" rtlCol="0">
            <a:spAutoFit/>
          </a:bodyPr>
          <a:lstStyle/>
          <a:p>
            <a:r>
              <a:rPr lang="en-US" sz="1100" dirty="0"/>
              <a:t>TRG GATE 0</a:t>
            </a:r>
          </a:p>
        </p:txBody>
      </p:sp>
      <p:cxnSp>
        <p:nvCxnSpPr>
          <p:cNvPr id="2214" name="Connettore 2 2213">
            <a:extLst>
              <a:ext uri="{FF2B5EF4-FFF2-40B4-BE49-F238E27FC236}">
                <a16:creationId xmlns:a16="http://schemas.microsoft.com/office/drawing/2014/main" id="{739B9E10-F90B-562E-92E7-9009F3DC39CC}"/>
              </a:ext>
            </a:extLst>
          </p:cNvPr>
          <p:cNvCxnSpPr>
            <a:cxnSpLocks/>
            <a:stCxn id="2213" idx="3"/>
          </p:cNvCxnSpPr>
          <p:nvPr/>
        </p:nvCxnSpPr>
        <p:spPr>
          <a:xfrm flipV="1">
            <a:off x="3434768" y="5153145"/>
            <a:ext cx="461629" cy="161"/>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215" name="Connettore 2 2214">
            <a:extLst>
              <a:ext uri="{FF2B5EF4-FFF2-40B4-BE49-F238E27FC236}">
                <a16:creationId xmlns:a16="http://schemas.microsoft.com/office/drawing/2014/main" id="{858D6824-ED2F-90A2-FAB1-925A956A639E}"/>
              </a:ext>
            </a:extLst>
          </p:cNvPr>
          <p:cNvCxnSpPr>
            <a:cxnSpLocks/>
          </p:cNvCxnSpPr>
          <p:nvPr/>
        </p:nvCxnSpPr>
        <p:spPr>
          <a:xfrm>
            <a:off x="3402983" y="5629823"/>
            <a:ext cx="485022" cy="0"/>
          </a:xfrm>
          <a:prstGeom prst="straightConnector1">
            <a:avLst/>
          </a:prstGeom>
          <a:ln w="38100">
            <a:solidFill>
              <a:srgbClr val="D62BF3"/>
            </a:solidFill>
            <a:tailEnd type="triangle"/>
          </a:ln>
        </p:spPr>
        <p:style>
          <a:lnRef idx="1">
            <a:schemeClr val="accent1"/>
          </a:lnRef>
          <a:fillRef idx="0">
            <a:schemeClr val="accent1"/>
          </a:fillRef>
          <a:effectRef idx="0">
            <a:schemeClr val="accent1"/>
          </a:effectRef>
          <a:fontRef idx="minor">
            <a:schemeClr val="tx1"/>
          </a:fontRef>
        </p:style>
      </p:cxnSp>
      <p:sp>
        <p:nvSpPr>
          <p:cNvPr id="2216" name="CasellaDiTesto 2215">
            <a:extLst>
              <a:ext uri="{FF2B5EF4-FFF2-40B4-BE49-F238E27FC236}">
                <a16:creationId xmlns:a16="http://schemas.microsoft.com/office/drawing/2014/main" id="{4668926B-8A64-E5CF-92B4-C6CFE9A79486}"/>
              </a:ext>
            </a:extLst>
          </p:cNvPr>
          <p:cNvSpPr txBox="1"/>
          <p:nvPr/>
        </p:nvSpPr>
        <p:spPr>
          <a:xfrm>
            <a:off x="2762412" y="5483690"/>
            <a:ext cx="663964" cy="261610"/>
          </a:xfrm>
          <a:prstGeom prst="rect">
            <a:avLst/>
          </a:prstGeom>
          <a:noFill/>
        </p:spPr>
        <p:txBody>
          <a:bodyPr wrap="none" rtlCol="0">
            <a:spAutoFit/>
          </a:bodyPr>
          <a:lstStyle/>
          <a:p>
            <a:r>
              <a:rPr lang="en-US" sz="1100" dirty="0"/>
              <a:t>PHASE 0</a:t>
            </a:r>
          </a:p>
        </p:txBody>
      </p:sp>
      <p:sp>
        <p:nvSpPr>
          <p:cNvPr id="2217" name="CasellaDiTesto 2216">
            <a:extLst>
              <a:ext uri="{FF2B5EF4-FFF2-40B4-BE49-F238E27FC236}">
                <a16:creationId xmlns:a16="http://schemas.microsoft.com/office/drawing/2014/main" id="{FFE5C97F-460A-2F81-9A85-18FEE76C589B}"/>
              </a:ext>
            </a:extLst>
          </p:cNvPr>
          <p:cNvSpPr txBox="1"/>
          <p:nvPr/>
        </p:nvSpPr>
        <p:spPr>
          <a:xfrm>
            <a:off x="2560433" y="5678539"/>
            <a:ext cx="865943" cy="261610"/>
          </a:xfrm>
          <a:prstGeom prst="rect">
            <a:avLst/>
          </a:prstGeom>
          <a:noFill/>
        </p:spPr>
        <p:txBody>
          <a:bodyPr wrap="none" rtlCol="0">
            <a:spAutoFit/>
          </a:bodyPr>
          <a:lstStyle/>
          <a:p>
            <a:r>
              <a:rPr lang="en-US" sz="1100" dirty="0"/>
              <a:t>TRG GATE 0</a:t>
            </a:r>
          </a:p>
        </p:txBody>
      </p:sp>
      <p:cxnSp>
        <p:nvCxnSpPr>
          <p:cNvPr id="2218" name="Connettore 2 2217">
            <a:extLst>
              <a:ext uri="{FF2B5EF4-FFF2-40B4-BE49-F238E27FC236}">
                <a16:creationId xmlns:a16="http://schemas.microsoft.com/office/drawing/2014/main" id="{97841638-387D-0873-BE30-D61779729F7C}"/>
              </a:ext>
            </a:extLst>
          </p:cNvPr>
          <p:cNvCxnSpPr>
            <a:cxnSpLocks/>
            <a:stCxn id="2217" idx="3"/>
          </p:cNvCxnSpPr>
          <p:nvPr/>
        </p:nvCxnSpPr>
        <p:spPr>
          <a:xfrm flipV="1">
            <a:off x="3426376" y="5809183"/>
            <a:ext cx="461629" cy="161"/>
          </a:xfrm>
          <a:prstGeom prst="straightConnector1">
            <a:avLst/>
          </a:prstGeom>
          <a:ln>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220" name="Connettore 2 2219">
            <a:extLst>
              <a:ext uri="{FF2B5EF4-FFF2-40B4-BE49-F238E27FC236}">
                <a16:creationId xmlns:a16="http://schemas.microsoft.com/office/drawing/2014/main" id="{2C3D18C9-EFB9-2709-F40C-67BF30C2E7BB}"/>
              </a:ext>
            </a:extLst>
          </p:cNvPr>
          <p:cNvCxnSpPr/>
          <p:nvPr/>
        </p:nvCxnSpPr>
        <p:spPr>
          <a:xfrm>
            <a:off x="1582858" y="6249451"/>
            <a:ext cx="538299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22" name="Connettore a gomito 2221">
            <a:extLst>
              <a:ext uri="{FF2B5EF4-FFF2-40B4-BE49-F238E27FC236}">
                <a16:creationId xmlns:a16="http://schemas.microsoft.com/office/drawing/2014/main" id="{95504DDF-1914-E5F1-51F7-48C80A937C71}"/>
              </a:ext>
            </a:extLst>
          </p:cNvPr>
          <p:cNvCxnSpPr/>
          <p:nvPr/>
        </p:nvCxnSpPr>
        <p:spPr>
          <a:xfrm rot="5400000" flipH="1" flipV="1">
            <a:off x="2647078" y="5000132"/>
            <a:ext cx="2228310" cy="270328"/>
          </a:xfrm>
          <a:prstGeom prst="bentConnector3">
            <a:avLst>
              <a:gd name="adj1" fmla="val 9980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25" name="Connettore diritto 2224">
            <a:extLst>
              <a:ext uri="{FF2B5EF4-FFF2-40B4-BE49-F238E27FC236}">
                <a16:creationId xmlns:a16="http://schemas.microsoft.com/office/drawing/2014/main" id="{02F07893-A442-9221-63E0-A36125A7FB61}"/>
              </a:ext>
            </a:extLst>
          </p:cNvPr>
          <p:cNvCxnSpPr/>
          <p:nvPr/>
        </p:nvCxnSpPr>
        <p:spPr>
          <a:xfrm>
            <a:off x="3626069" y="4636364"/>
            <a:ext cx="28741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26" name="Connettore diritto 2225">
            <a:extLst>
              <a:ext uri="{FF2B5EF4-FFF2-40B4-BE49-F238E27FC236}">
                <a16:creationId xmlns:a16="http://schemas.microsoft.com/office/drawing/2014/main" id="{E5DC73DC-0E3E-0A9A-512A-798BC0672273}"/>
              </a:ext>
            </a:extLst>
          </p:cNvPr>
          <p:cNvCxnSpPr/>
          <p:nvPr/>
        </p:nvCxnSpPr>
        <p:spPr>
          <a:xfrm>
            <a:off x="3611967" y="5284111"/>
            <a:ext cx="28741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27" name="Connettore diritto 2226">
            <a:extLst>
              <a:ext uri="{FF2B5EF4-FFF2-40B4-BE49-F238E27FC236}">
                <a16:creationId xmlns:a16="http://schemas.microsoft.com/office/drawing/2014/main" id="{1FD336D0-A303-4D57-A107-A4CEB13AE9C9}"/>
              </a:ext>
            </a:extLst>
          </p:cNvPr>
          <p:cNvCxnSpPr/>
          <p:nvPr/>
        </p:nvCxnSpPr>
        <p:spPr>
          <a:xfrm>
            <a:off x="3618442" y="5940149"/>
            <a:ext cx="28741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28" name="Rettangolo 2227">
            <a:extLst>
              <a:ext uri="{FF2B5EF4-FFF2-40B4-BE49-F238E27FC236}">
                <a16:creationId xmlns:a16="http://schemas.microsoft.com/office/drawing/2014/main" id="{17D11BB7-83C8-1017-D629-E0F6E9B764E6}"/>
              </a:ext>
            </a:extLst>
          </p:cNvPr>
          <p:cNvSpPr/>
          <p:nvPr/>
        </p:nvSpPr>
        <p:spPr>
          <a:xfrm>
            <a:off x="6979959" y="6038006"/>
            <a:ext cx="1268560"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COUNTER</a:t>
            </a:r>
          </a:p>
          <a:p>
            <a:pPr algn="ctr"/>
            <a:r>
              <a:rPr lang="en-US" sz="1200" dirty="0"/>
              <a:t>INT TIME</a:t>
            </a:r>
          </a:p>
        </p:txBody>
      </p:sp>
      <p:sp>
        <p:nvSpPr>
          <p:cNvPr id="2229" name="O 2228">
            <a:extLst>
              <a:ext uri="{FF2B5EF4-FFF2-40B4-BE49-F238E27FC236}">
                <a16:creationId xmlns:a16="http://schemas.microsoft.com/office/drawing/2014/main" id="{DC57592C-0855-9265-E808-85E88C6B6418}"/>
              </a:ext>
            </a:extLst>
          </p:cNvPr>
          <p:cNvSpPr/>
          <p:nvPr/>
        </p:nvSpPr>
        <p:spPr>
          <a:xfrm>
            <a:off x="7299268" y="4082969"/>
            <a:ext cx="314971" cy="291785"/>
          </a:xfrm>
          <a:prstGeom prst="flowChar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31" name="O 2230">
            <a:extLst>
              <a:ext uri="{FF2B5EF4-FFF2-40B4-BE49-F238E27FC236}">
                <a16:creationId xmlns:a16="http://schemas.microsoft.com/office/drawing/2014/main" id="{A3D1DA59-B4B3-E2CE-BDB9-05D52A3C13D7}"/>
              </a:ext>
            </a:extLst>
          </p:cNvPr>
          <p:cNvSpPr/>
          <p:nvPr/>
        </p:nvSpPr>
        <p:spPr>
          <a:xfrm>
            <a:off x="8125218" y="4637626"/>
            <a:ext cx="487535" cy="465735"/>
          </a:xfrm>
          <a:prstGeom prst="flowChar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233" name="Connettore a gomito 2232">
            <a:extLst>
              <a:ext uri="{FF2B5EF4-FFF2-40B4-BE49-F238E27FC236}">
                <a16:creationId xmlns:a16="http://schemas.microsoft.com/office/drawing/2014/main" id="{4B8D8F0E-682B-BFD4-B9F7-2F2940EA6A17}"/>
              </a:ext>
            </a:extLst>
          </p:cNvPr>
          <p:cNvCxnSpPr>
            <a:cxnSpLocks/>
            <a:stCxn id="2192" idx="3"/>
            <a:endCxn id="2229" idx="0"/>
          </p:cNvCxnSpPr>
          <p:nvPr/>
        </p:nvCxnSpPr>
        <p:spPr>
          <a:xfrm>
            <a:off x="6530559" y="3890175"/>
            <a:ext cx="926195" cy="192794"/>
          </a:xfrm>
          <a:prstGeom prst="bentConnector2">
            <a:avLst/>
          </a:prstGeom>
          <a:ln w="19050">
            <a:solidFill>
              <a:srgbClr val="D62BF3"/>
            </a:solidFill>
            <a:tailEnd type="triangle"/>
          </a:ln>
        </p:spPr>
        <p:style>
          <a:lnRef idx="1">
            <a:schemeClr val="accent1"/>
          </a:lnRef>
          <a:fillRef idx="0">
            <a:schemeClr val="accent1"/>
          </a:fillRef>
          <a:effectRef idx="0">
            <a:schemeClr val="accent1"/>
          </a:effectRef>
          <a:fontRef idx="minor">
            <a:schemeClr val="tx1"/>
          </a:fontRef>
        </p:style>
      </p:cxnSp>
      <p:cxnSp>
        <p:nvCxnSpPr>
          <p:cNvPr id="2235" name="Connettore a gomito 2234">
            <a:extLst>
              <a:ext uri="{FF2B5EF4-FFF2-40B4-BE49-F238E27FC236}">
                <a16:creationId xmlns:a16="http://schemas.microsoft.com/office/drawing/2014/main" id="{E467F689-457C-EC83-FE61-9F4397313216}"/>
              </a:ext>
            </a:extLst>
          </p:cNvPr>
          <p:cNvCxnSpPr>
            <a:cxnSpLocks/>
            <a:stCxn id="2193" idx="3"/>
            <a:endCxn id="2229" idx="4"/>
          </p:cNvCxnSpPr>
          <p:nvPr/>
        </p:nvCxnSpPr>
        <p:spPr>
          <a:xfrm flipV="1">
            <a:off x="6530559" y="4374754"/>
            <a:ext cx="926195" cy="147093"/>
          </a:xfrm>
          <a:prstGeom prst="bentConnector2">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42" name="O 2241">
            <a:extLst>
              <a:ext uri="{FF2B5EF4-FFF2-40B4-BE49-F238E27FC236}">
                <a16:creationId xmlns:a16="http://schemas.microsoft.com/office/drawing/2014/main" id="{31CC53C3-4176-69B1-2BCA-7E3650EE21AD}"/>
              </a:ext>
            </a:extLst>
          </p:cNvPr>
          <p:cNvSpPr/>
          <p:nvPr/>
        </p:nvSpPr>
        <p:spPr>
          <a:xfrm>
            <a:off x="7295906" y="5338038"/>
            <a:ext cx="314971" cy="291785"/>
          </a:xfrm>
          <a:prstGeom prst="flowChar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246" name="Connettore a gomito 2245">
            <a:extLst>
              <a:ext uri="{FF2B5EF4-FFF2-40B4-BE49-F238E27FC236}">
                <a16:creationId xmlns:a16="http://schemas.microsoft.com/office/drawing/2014/main" id="{D72608FC-6CDD-A896-F33F-238EFC1E105D}"/>
              </a:ext>
            </a:extLst>
          </p:cNvPr>
          <p:cNvCxnSpPr>
            <a:stCxn id="2194" idx="3"/>
            <a:endCxn id="2242" idx="0"/>
          </p:cNvCxnSpPr>
          <p:nvPr/>
        </p:nvCxnSpPr>
        <p:spPr>
          <a:xfrm>
            <a:off x="6528583" y="5153519"/>
            <a:ext cx="924809" cy="184519"/>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48" name="Connettore a gomito 2247">
            <a:extLst>
              <a:ext uri="{FF2B5EF4-FFF2-40B4-BE49-F238E27FC236}">
                <a16:creationId xmlns:a16="http://schemas.microsoft.com/office/drawing/2014/main" id="{2F7647B3-6781-3089-C16A-00FE1F4495A5}"/>
              </a:ext>
            </a:extLst>
          </p:cNvPr>
          <p:cNvCxnSpPr>
            <a:stCxn id="2195" idx="3"/>
            <a:endCxn id="2242" idx="4"/>
          </p:cNvCxnSpPr>
          <p:nvPr/>
        </p:nvCxnSpPr>
        <p:spPr>
          <a:xfrm flipV="1">
            <a:off x="6522932" y="5629823"/>
            <a:ext cx="930460" cy="175634"/>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0" name="Connettore a gomito 2249">
            <a:extLst>
              <a:ext uri="{FF2B5EF4-FFF2-40B4-BE49-F238E27FC236}">
                <a16:creationId xmlns:a16="http://schemas.microsoft.com/office/drawing/2014/main" id="{1EA4B0C1-DC8E-6D3F-4E67-AE4771AC53E7}"/>
              </a:ext>
            </a:extLst>
          </p:cNvPr>
          <p:cNvCxnSpPr>
            <a:stCxn id="2229" idx="6"/>
            <a:endCxn id="2231" idx="0"/>
          </p:cNvCxnSpPr>
          <p:nvPr/>
        </p:nvCxnSpPr>
        <p:spPr>
          <a:xfrm>
            <a:off x="7614239" y="4228862"/>
            <a:ext cx="754747" cy="40876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2" name="Connettore a gomito 2251">
            <a:extLst>
              <a:ext uri="{FF2B5EF4-FFF2-40B4-BE49-F238E27FC236}">
                <a16:creationId xmlns:a16="http://schemas.microsoft.com/office/drawing/2014/main" id="{168E69F6-6B31-7802-0D3B-2F56A1EBEFB1}"/>
              </a:ext>
            </a:extLst>
          </p:cNvPr>
          <p:cNvCxnSpPr>
            <a:stCxn id="2242" idx="6"/>
            <a:endCxn id="2231" idx="4"/>
          </p:cNvCxnSpPr>
          <p:nvPr/>
        </p:nvCxnSpPr>
        <p:spPr>
          <a:xfrm flipV="1">
            <a:off x="7610877" y="5103361"/>
            <a:ext cx="758109" cy="38057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3" name="Rettangolo 2252">
            <a:extLst>
              <a:ext uri="{FF2B5EF4-FFF2-40B4-BE49-F238E27FC236}">
                <a16:creationId xmlns:a16="http://schemas.microsoft.com/office/drawing/2014/main" id="{E92B2F42-0C1B-0FB5-3487-AF99D085AE98}"/>
              </a:ext>
            </a:extLst>
          </p:cNvPr>
          <p:cNvSpPr/>
          <p:nvPr/>
        </p:nvSpPr>
        <p:spPr>
          <a:xfrm>
            <a:off x="8879965" y="4641696"/>
            <a:ext cx="841400" cy="46166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LATCH</a:t>
            </a:r>
          </a:p>
        </p:txBody>
      </p:sp>
      <p:cxnSp>
        <p:nvCxnSpPr>
          <p:cNvPr id="2255" name="Connettore 2 2254">
            <a:extLst>
              <a:ext uri="{FF2B5EF4-FFF2-40B4-BE49-F238E27FC236}">
                <a16:creationId xmlns:a16="http://schemas.microsoft.com/office/drawing/2014/main" id="{C09B1AE7-BC1F-96C1-7F3F-8BC92A78C4FD}"/>
              </a:ext>
            </a:extLst>
          </p:cNvPr>
          <p:cNvCxnSpPr>
            <a:stCxn id="2231" idx="6"/>
            <a:endCxn id="2253" idx="1"/>
          </p:cNvCxnSpPr>
          <p:nvPr/>
        </p:nvCxnSpPr>
        <p:spPr>
          <a:xfrm>
            <a:off x="8612753" y="4870494"/>
            <a:ext cx="267212" cy="2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6" name="Connettore 2 2255">
            <a:extLst>
              <a:ext uri="{FF2B5EF4-FFF2-40B4-BE49-F238E27FC236}">
                <a16:creationId xmlns:a16="http://schemas.microsoft.com/office/drawing/2014/main" id="{3D7BFE5B-5FA6-86D4-76D1-E4C6A08E7C8F}"/>
              </a:ext>
            </a:extLst>
          </p:cNvPr>
          <p:cNvCxnSpPr/>
          <p:nvPr/>
        </p:nvCxnSpPr>
        <p:spPr>
          <a:xfrm>
            <a:off x="9721365" y="4884844"/>
            <a:ext cx="756744"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57" name="CasellaDiTesto 2256">
            <a:extLst>
              <a:ext uri="{FF2B5EF4-FFF2-40B4-BE49-F238E27FC236}">
                <a16:creationId xmlns:a16="http://schemas.microsoft.com/office/drawing/2014/main" id="{EF2850CD-3079-F34B-7204-35CA0E9201EB}"/>
              </a:ext>
            </a:extLst>
          </p:cNvPr>
          <p:cNvSpPr txBox="1"/>
          <p:nvPr/>
        </p:nvSpPr>
        <p:spPr>
          <a:xfrm>
            <a:off x="9721365" y="4884843"/>
            <a:ext cx="901209" cy="261610"/>
          </a:xfrm>
          <a:prstGeom prst="rect">
            <a:avLst/>
          </a:prstGeom>
          <a:noFill/>
        </p:spPr>
        <p:txBody>
          <a:bodyPr wrap="none" rtlCol="0">
            <a:spAutoFit/>
          </a:bodyPr>
          <a:lstStyle/>
          <a:p>
            <a:r>
              <a:rPr lang="en-US" sz="1100" dirty="0"/>
              <a:t>QDC RESULT</a:t>
            </a:r>
          </a:p>
        </p:txBody>
      </p:sp>
      <p:sp>
        <p:nvSpPr>
          <p:cNvPr id="2258" name="Rettangolo 2257">
            <a:extLst>
              <a:ext uri="{FF2B5EF4-FFF2-40B4-BE49-F238E27FC236}">
                <a16:creationId xmlns:a16="http://schemas.microsoft.com/office/drawing/2014/main" id="{CBCE78BB-B211-0AB3-E0CD-11B0E395AD4F}"/>
              </a:ext>
            </a:extLst>
          </p:cNvPr>
          <p:cNvSpPr/>
          <p:nvPr/>
        </p:nvSpPr>
        <p:spPr>
          <a:xfrm>
            <a:off x="8934525" y="6037878"/>
            <a:ext cx="754594" cy="3979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DELAY</a:t>
            </a:r>
          </a:p>
        </p:txBody>
      </p:sp>
      <p:cxnSp>
        <p:nvCxnSpPr>
          <p:cNvPr id="2260" name="Connettore 2 2259">
            <a:extLst>
              <a:ext uri="{FF2B5EF4-FFF2-40B4-BE49-F238E27FC236}">
                <a16:creationId xmlns:a16="http://schemas.microsoft.com/office/drawing/2014/main" id="{FC14BEE1-6109-980C-C2A3-9AE2D306A52F}"/>
              </a:ext>
            </a:extLst>
          </p:cNvPr>
          <p:cNvCxnSpPr>
            <a:stCxn id="2228" idx="3"/>
            <a:endCxn id="2258" idx="1"/>
          </p:cNvCxnSpPr>
          <p:nvPr/>
        </p:nvCxnSpPr>
        <p:spPr>
          <a:xfrm flipV="1">
            <a:off x="8248519" y="6236839"/>
            <a:ext cx="686006" cy="1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262" name="Connettore 2 2261">
            <a:extLst>
              <a:ext uri="{FF2B5EF4-FFF2-40B4-BE49-F238E27FC236}">
                <a16:creationId xmlns:a16="http://schemas.microsoft.com/office/drawing/2014/main" id="{04618F34-E9A4-7EAF-F178-BFEEA89BBC04}"/>
              </a:ext>
            </a:extLst>
          </p:cNvPr>
          <p:cNvCxnSpPr>
            <a:stCxn id="2258" idx="0"/>
            <a:endCxn id="2253" idx="2"/>
          </p:cNvCxnSpPr>
          <p:nvPr/>
        </p:nvCxnSpPr>
        <p:spPr>
          <a:xfrm flipH="1" flipV="1">
            <a:off x="9300665" y="5103361"/>
            <a:ext cx="11157" cy="93451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263" name="CasellaDiTesto 2262">
            <a:extLst>
              <a:ext uri="{FF2B5EF4-FFF2-40B4-BE49-F238E27FC236}">
                <a16:creationId xmlns:a16="http://schemas.microsoft.com/office/drawing/2014/main" id="{45BB3A37-2804-82D6-FCCE-66C9E1410202}"/>
              </a:ext>
            </a:extLst>
          </p:cNvPr>
          <p:cNvSpPr txBox="1"/>
          <p:nvPr/>
        </p:nvSpPr>
        <p:spPr>
          <a:xfrm>
            <a:off x="1494264" y="6004909"/>
            <a:ext cx="691215" cy="261610"/>
          </a:xfrm>
          <a:prstGeom prst="rect">
            <a:avLst/>
          </a:prstGeom>
          <a:noFill/>
        </p:spPr>
        <p:txBody>
          <a:bodyPr wrap="none" rtlCol="0">
            <a:spAutoFit/>
          </a:bodyPr>
          <a:lstStyle/>
          <a:p>
            <a:r>
              <a:rPr lang="en-US" sz="1100" dirty="0"/>
              <a:t>TRIGGER</a:t>
            </a:r>
          </a:p>
        </p:txBody>
      </p:sp>
      <p:sp>
        <p:nvSpPr>
          <p:cNvPr id="2264" name="Rettangolo 2263">
            <a:extLst>
              <a:ext uri="{FF2B5EF4-FFF2-40B4-BE49-F238E27FC236}">
                <a16:creationId xmlns:a16="http://schemas.microsoft.com/office/drawing/2014/main" id="{C80FAA0F-DD90-9219-4A00-48067238B281}"/>
              </a:ext>
            </a:extLst>
          </p:cNvPr>
          <p:cNvSpPr/>
          <p:nvPr/>
        </p:nvSpPr>
        <p:spPr>
          <a:xfrm>
            <a:off x="176574" y="750416"/>
            <a:ext cx="11237660" cy="2646183"/>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6" name="Connettore 2 2265">
            <a:extLst>
              <a:ext uri="{FF2B5EF4-FFF2-40B4-BE49-F238E27FC236}">
                <a16:creationId xmlns:a16="http://schemas.microsoft.com/office/drawing/2014/main" id="{9FFEF57D-E3D0-0305-4CBB-4B80607DA552}"/>
              </a:ext>
            </a:extLst>
          </p:cNvPr>
          <p:cNvCxnSpPr>
            <a:cxnSpLocks/>
            <a:stCxn id="2264" idx="2"/>
          </p:cNvCxnSpPr>
          <p:nvPr/>
        </p:nvCxnSpPr>
        <p:spPr>
          <a:xfrm flipH="1">
            <a:off x="5222022" y="3396599"/>
            <a:ext cx="573382" cy="474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7" name="Connettore 2 2266">
            <a:extLst>
              <a:ext uri="{FF2B5EF4-FFF2-40B4-BE49-F238E27FC236}">
                <a16:creationId xmlns:a16="http://schemas.microsoft.com/office/drawing/2014/main" id="{0F76FF24-8271-3619-A6B2-CA0D9C530819}"/>
              </a:ext>
            </a:extLst>
          </p:cNvPr>
          <p:cNvCxnSpPr>
            <a:cxnSpLocks/>
            <a:stCxn id="2264" idx="2"/>
          </p:cNvCxnSpPr>
          <p:nvPr/>
        </p:nvCxnSpPr>
        <p:spPr>
          <a:xfrm flipH="1">
            <a:off x="5222021" y="3396599"/>
            <a:ext cx="573383" cy="1125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1" name="Connettore 2 2270">
            <a:extLst>
              <a:ext uri="{FF2B5EF4-FFF2-40B4-BE49-F238E27FC236}">
                <a16:creationId xmlns:a16="http://schemas.microsoft.com/office/drawing/2014/main" id="{39F9A298-6581-3BFE-4557-DF824C6A9FA2}"/>
              </a:ext>
            </a:extLst>
          </p:cNvPr>
          <p:cNvCxnSpPr>
            <a:cxnSpLocks/>
            <a:stCxn id="2264" idx="2"/>
          </p:cNvCxnSpPr>
          <p:nvPr/>
        </p:nvCxnSpPr>
        <p:spPr>
          <a:xfrm flipH="1">
            <a:off x="5222021" y="3396599"/>
            <a:ext cx="573383" cy="1713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4" name="Connettore 2 2273">
            <a:extLst>
              <a:ext uri="{FF2B5EF4-FFF2-40B4-BE49-F238E27FC236}">
                <a16:creationId xmlns:a16="http://schemas.microsoft.com/office/drawing/2014/main" id="{62730439-2843-1119-0AD5-BE9A28BC950E}"/>
              </a:ext>
            </a:extLst>
          </p:cNvPr>
          <p:cNvCxnSpPr>
            <a:cxnSpLocks/>
            <a:stCxn id="2264" idx="2"/>
          </p:cNvCxnSpPr>
          <p:nvPr/>
        </p:nvCxnSpPr>
        <p:spPr>
          <a:xfrm flipH="1">
            <a:off x="5204935" y="3396599"/>
            <a:ext cx="590469" cy="2281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63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F4133-5DE0-08C2-6399-B827941BB6D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754A2F4-49D1-FF84-9F1A-61924BD04B0F}"/>
              </a:ext>
            </a:extLst>
          </p:cNvPr>
          <p:cNvSpPr txBox="1"/>
          <p:nvPr/>
        </p:nvSpPr>
        <p:spPr>
          <a:xfrm>
            <a:off x="267955" y="77076"/>
            <a:ext cx="8652753"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QDC </a:t>
            </a:r>
            <a:r>
              <a:rPr lang="it-IT" sz="3200" dirty="0" err="1"/>
              <a:t>implementation</a:t>
            </a:r>
            <a:endParaRPr lang="it-IT" sz="3200" dirty="0"/>
          </a:p>
        </p:txBody>
      </p:sp>
      <p:pic>
        <p:nvPicPr>
          <p:cNvPr id="8" name="Immagine 7" descr="Immagine che contiene testo, linea, diagramma, Diagramma&#10;&#10;Il contenuto generato dall'IA potrebbe non essere corretto.">
            <a:extLst>
              <a:ext uri="{FF2B5EF4-FFF2-40B4-BE49-F238E27FC236}">
                <a16:creationId xmlns:a16="http://schemas.microsoft.com/office/drawing/2014/main" id="{8539A288-5C42-158E-1772-86A623B55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508618"/>
            <a:ext cx="8672735" cy="2985695"/>
          </a:xfrm>
          <a:prstGeom prst="rect">
            <a:avLst/>
          </a:prstGeom>
        </p:spPr>
      </p:pic>
      <p:pic>
        <p:nvPicPr>
          <p:cNvPr id="16" name="Immagine 15" descr="Immagine che contiene testo, linea, Diagramma, schermata&#10;&#10;Il contenuto generato dall'IA potrebbe non essere corretto.">
            <a:extLst>
              <a:ext uri="{FF2B5EF4-FFF2-40B4-BE49-F238E27FC236}">
                <a16:creationId xmlns:a16="http://schemas.microsoft.com/office/drawing/2014/main" id="{BEFC4A92-E083-8709-0093-53A200874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224" y="810920"/>
            <a:ext cx="8672735" cy="2697698"/>
          </a:xfrm>
          <a:prstGeom prst="rect">
            <a:avLst/>
          </a:prstGeom>
        </p:spPr>
      </p:pic>
      <p:cxnSp>
        <p:nvCxnSpPr>
          <p:cNvPr id="20" name="Connettore diritto 19">
            <a:extLst>
              <a:ext uri="{FF2B5EF4-FFF2-40B4-BE49-F238E27FC236}">
                <a16:creationId xmlns:a16="http://schemas.microsoft.com/office/drawing/2014/main" id="{E49B8402-9356-9493-3C77-260D13CD436C}"/>
              </a:ext>
            </a:extLst>
          </p:cNvPr>
          <p:cNvCxnSpPr>
            <a:cxnSpLocks/>
          </p:cNvCxnSpPr>
          <p:nvPr/>
        </p:nvCxnSpPr>
        <p:spPr>
          <a:xfrm>
            <a:off x="2869809" y="902362"/>
            <a:ext cx="0" cy="52452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CEE1160C-AFD0-9368-F3EA-E8F24F52D12C}"/>
              </a:ext>
            </a:extLst>
          </p:cNvPr>
          <p:cNvCxnSpPr>
            <a:cxnSpLocks/>
          </p:cNvCxnSpPr>
          <p:nvPr/>
        </p:nvCxnSpPr>
        <p:spPr>
          <a:xfrm>
            <a:off x="2944835" y="900014"/>
            <a:ext cx="0" cy="524522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8411FDB5-6BEB-B95D-DCA7-524914190878}"/>
              </a:ext>
            </a:extLst>
          </p:cNvPr>
          <p:cNvCxnSpPr>
            <a:cxnSpLocks/>
          </p:cNvCxnSpPr>
          <p:nvPr/>
        </p:nvCxnSpPr>
        <p:spPr>
          <a:xfrm>
            <a:off x="3026897" y="900014"/>
            <a:ext cx="0" cy="52452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2AF0CA19-2DF5-F651-44CC-1DD4159CD8B1}"/>
              </a:ext>
            </a:extLst>
          </p:cNvPr>
          <p:cNvCxnSpPr>
            <a:cxnSpLocks/>
          </p:cNvCxnSpPr>
          <p:nvPr/>
        </p:nvCxnSpPr>
        <p:spPr>
          <a:xfrm>
            <a:off x="3094890" y="890318"/>
            <a:ext cx="0" cy="5245222"/>
          </a:xfrm>
          <a:prstGeom prst="line">
            <a:avLst/>
          </a:prstGeom>
          <a:ln w="28575">
            <a:solidFill>
              <a:srgbClr val="D62BF3"/>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4FF9B6F-C3AF-F090-7BD5-B9E6A52E87FB}"/>
              </a:ext>
            </a:extLst>
          </p:cNvPr>
          <p:cNvCxnSpPr>
            <a:cxnSpLocks/>
          </p:cNvCxnSpPr>
          <p:nvPr/>
        </p:nvCxnSpPr>
        <p:spPr>
          <a:xfrm flipH="1">
            <a:off x="2869809" y="5240615"/>
            <a:ext cx="1195754" cy="0"/>
          </a:xfrm>
          <a:prstGeom prst="line">
            <a:avLst/>
          </a:prstGeom>
          <a:ln w="127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8797DC45-A0F3-FC9E-7D37-7541FA899C8C}"/>
              </a:ext>
            </a:extLst>
          </p:cNvPr>
          <p:cNvCxnSpPr>
            <a:cxnSpLocks/>
          </p:cNvCxnSpPr>
          <p:nvPr/>
        </p:nvCxnSpPr>
        <p:spPr>
          <a:xfrm flipH="1">
            <a:off x="2944835" y="5371914"/>
            <a:ext cx="1205134" cy="0"/>
          </a:xfrm>
          <a:prstGeom prst="line">
            <a:avLst/>
          </a:prstGeom>
          <a:ln w="127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7639617E-602C-6F88-E192-F88F3E8D3CDC}"/>
              </a:ext>
            </a:extLst>
          </p:cNvPr>
          <p:cNvCxnSpPr>
            <a:cxnSpLocks/>
          </p:cNvCxnSpPr>
          <p:nvPr/>
        </p:nvCxnSpPr>
        <p:spPr>
          <a:xfrm flipH="1">
            <a:off x="3026897" y="5489145"/>
            <a:ext cx="1186377" cy="0"/>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0B16A036-1E71-C68C-D1EA-45E6C9121B4C}"/>
              </a:ext>
            </a:extLst>
          </p:cNvPr>
          <p:cNvCxnSpPr>
            <a:cxnSpLocks/>
          </p:cNvCxnSpPr>
          <p:nvPr/>
        </p:nvCxnSpPr>
        <p:spPr>
          <a:xfrm flipH="1">
            <a:off x="3094890" y="5578241"/>
            <a:ext cx="1174655" cy="0"/>
          </a:xfrm>
          <a:prstGeom prst="line">
            <a:avLst/>
          </a:prstGeom>
          <a:ln w="12700">
            <a:solidFill>
              <a:srgbClr val="D62BF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id="{1C23F105-D8E0-FBD4-CF38-35CE8E305643}"/>
              </a:ext>
            </a:extLst>
          </p:cNvPr>
          <p:cNvCxnSpPr/>
          <p:nvPr/>
        </p:nvCxnSpPr>
        <p:spPr>
          <a:xfrm>
            <a:off x="4269545" y="3429000"/>
            <a:ext cx="0" cy="27959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887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3304-2363-C2D1-105D-6F6223FF9B9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1BD80E9-88DC-03BF-9F52-DF5F24EFEF17}"/>
              </a:ext>
            </a:extLst>
          </p:cNvPr>
          <p:cNvSpPr txBox="1"/>
          <p:nvPr/>
        </p:nvSpPr>
        <p:spPr>
          <a:xfrm>
            <a:off x="267955" y="77076"/>
            <a:ext cx="9668416"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9220" name="Picture 4" descr="Inorganic Scintillator Detectors - CAEN SyS">
            <a:extLst>
              <a:ext uri="{FF2B5EF4-FFF2-40B4-BE49-F238E27FC236}">
                <a16:creationId xmlns:a16="http://schemas.microsoft.com/office/drawing/2014/main" id="{04B1DA9D-34D9-83A1-26DA-8316D7C5B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9" r="61199"/>
          <a:stretch>
            <a:fillRect/>
          </a:stretch>
        </p:blipFill>
        <p:spPr bwMode="auto">
          <a:xfrm>
            <a:off x="142062" y="3052306"/>
            <a:ext cx="777272" cy="2365947"/>
          </a:xfrm>
          <a:prstGeom prst="rect">
            <a:avLst/>
          </a:prstGeom>
          <a:noFill/>
          <a:extLst>
            <a:ext uri="{909E8E84-426E-40DD-AFC4-6F175D3DCCD1}">
              <a14:hiddenFill xmlns:a14="http://schemas.microsoft.com/office/drawing/2010/main">
                <a:solidFill>
                  <a:srgbClr val="FFFFFF"/>
                </a:solidFill>
              </a14:hiddenFill>
            </a:ext>
          </a:extLst>
        </p:spPr>
      </p:pic>
      <p:sp>
        <p:nvSpPr>
          <p:cNvPr id="3" name="Triangolo isoscele 2">
            <a:extLst>
              <a:ext uri="{FF2B5EF4-FFF2-40B4-BE49-F238E27FC236}">
                <a16:creationId xmlns:a16="http://schemas.microsoft.com/office/drawing/2014/main" id="{4CE4582A-BBD5-8890-4E34-194638599E4A}"/>
              </a:ext>
            </a:extLst>
          </p:cNvPr>
          <p:cNvSpPr/>
          <p:nvPr/>
        </p:nvSpPr>
        <p:spPr>
          <a:xfrm rot="5400000">
            <a:off x="1225043" y="2450200"/>
            <a:ext cx="891914" cy="602106"/>
          </a:xfrm>
          <a:prstGeom prst="triangl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Connettore a gomito 4">
            <a:extLst>
              <a:ext uri="{FF2B5EF4-FFF2-40B4-BE49-F238E27FC236}">
                <a16:creationId xmlns:a16="http://schemas.microsoft.com/office/drawing/2014/main" id="{20A7B503-E3E2-BD8D-0885-A1AC31A44B50}"/>
              </a:ext>
            </a:extLst>
          </p:cNvPr>
          <p:cNvCxnSpPr>
            <a:stCxn id="9220" idx="0"/>
            <a:endCxn id="3" idx="3"/>
          </p:cNvCxnSpPr>
          <p:nvPr/>
        </p:nvCxnSpPr>
        <p:spPr>
          <a:xfrm rot="5400000" flipH="1" flipV="1">
            <a:off x="799796" y="2482156"/>
            <a:ext cx="301053" cy="8392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rapezio 5">
            <a:extLst>
              <a:ext uri="{FF2B5EF4-FFF2-40B4-BE49-F238E27FC236}">
                <a16:creationId xmlns:a16="http://schemas.microsoft.com/office/drawing/2014/main" id="{7DE69AE3-F2A9-5FDE-186B-5404372B1202}"/>
              </a:ext>
            </a:extLst>
          </p:cNvPr>
          <p:cNvSpPr/>
          <p:nvPr/>
        </p:nvSpPr>
        <p:spPr>
          <a:xfrm rot="16200000">
            <a:off x="2166236" y="2494820"/>
            <a:ext cx="777272" cy="512865"/>
          </a:xfrm>
          <a:prstGeom prst="trapezoid">
            <a:avLst/>
          </a:prstGeom>
          <a:solidFill>
            <a:srgbClr val="0074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a:extLst>
              <a:ext uri="{FF2B5EF4-FFF2-40B4-BE49-F238E27FC236}">
                <a16:creationId xmlns:a16="http://schemas.microsoft.com/office/drawing/2014/main" id="{53B87F99-60CC-8E8E-F587-8B6DDEB567AE}"/>
              </a:ext>
            </a:extLst>
          </p:cNvPr>
          <p:cNvCxnSpPr>
            <a:cxnSpLocks/>
            <a:stCxn id="3" idx="0"/>
            <a:endCxn id="6" idx="0"/>
          </p:cNvCxnSpPr>
          <p:nvPr/>
        </p:nvCxnSpPr>
        <p:spPr>
          <a:xfrm>
            <a:off x="1972053" y="2751253"/>
            <a:ext cx="3263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F014E7E8-6017-4D0B-7960-6C5D0F637921}"/>
              </a:ext>
            </a:extLst>
          </p:cNvPr>
          <p:cNvSpPr txBox="1"/>
          <p:nvPr/>
        </p:nvSpPr>
        <p:spPr>
          <a:xfrm>
            <a:off x="2262965" y="2566586"/>
            <a:ext cx="583814" cy="369332"/>
          </a:xfrm>
          <a:prstGeom prst="rect">
            <a:avLst/>
          </a:prstGeom>
          <a:noFill/>
        </p:spPr>
        <p:txBody>
          <a:bodyPr wrap="none" rtlCol="0">
            <a:spAutoFit/>
          </a:bodyPr>
          <a:lstStyle/>
          <a:p>
            <a:r>
              <a:rPr lang="en-US" dirty="0">
                <a:solidFill>
                  <a:schemeClr val="bg1"/>
                </a:solidFill>
              </a:rPr>
              <a:t>ADC</a:t>
            </a:r>
          </a:p>
        </p:txBody>
      </p:sp>
      <p:sp>
        <p:nvSpPr>
          <p:cNvPr id="12" name="CasellaDiTesto 11">
            <a:extLst>
              <a:ext uri="{FF2B5EF4-FFF2-40B4-BE49-F238E27FC236}">
                <a16:creationId xmlns:a16="http://schemas.microsoft.com/office/drawing/2014/main" id="{C6498532-E773-068D-61E0-EF8AB58229EC}"/>
              </a:ext>
            </a:extLst>
          </p:cNvPr>
          <p:cNvSpPr txBox="1"/>
          <p:nvPr/>
        </p:nvSpPr>
        <p:spPr>
          <a:xfrm>
            <a:off x="1325510" y="2549276"/>
            <a:ext cx="540533" cy="369332"/>
          </a:xfrm>
          <a:prstGeom prst="rect">
            <a:avLst/>
          </a:prstGeom>
          <a:noFill/>
        </p:spPr>
        <p:txBody>
          <a:bodyPr wrap="none" rtlCol="0">
            <a:spAutoFit/>
          </a:bodyPr>
          <a:lstStyle/>
          <a:p>
            <a:r>
              <a:rPr lang="en-US" dirty="0">
                <a:solidFill>
                  <a:schemeClr val="bg1"/>
                </a:solidFill>
              </a:rPr>
              <a:t>PRE</a:t>
            </a:r>
          </a:p>
        </p:txBody>
      </p:sp>
      <p:sp>
        <p:nvSpPr>
          <p:cNvPr id="13" name="Rettangolo 12">
            <a:extLst>
              <a:ext uri="{FF2B5EF4-FFF2-40B4-BE49-F238E27FC236}">
                <a16:creationId xmlns:a16="http://schemas.microsoft.com/office/drawing/2014/main" id="{E4BA384E-58D5-4D0B-F27E-C81D00D4BC83}"/>
              </a:ext>
            </a:extLst>
          </p:cNvPr>
          <p:cNvSpPr/>
          <p:nvPr/>
        </p:nvSpPr>
        <p:spPr>
          <a:xfrm>
            <a:off x="3678701" y="1448216"/>
            <a:ext cx="115355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FAST</a:t>
            </a:r>
          </a:p>
          <a:p>
            <a:pPr algn="ctr"/>
            <a:r>
              <a:rPr lang="en-US" sz="1400" dirty="0"/>
              <a:t>SHAPER</a:t>
            </a:r>
          </a:p>
        </p:txBody>
      </p:sp>
      <p:sp>
        <p:nvSpPr>
          <p:cNvPr id="14" name="Triangolo isoscele 13">
            <a:extLst>
              <a:ext uri="{FF2B5EF4-FFF2-40B4-BE49-F238E27FC236}">
                <a16:creationId xmlns:a16="http://schemas.microsoft.com/office/drawing/2014/main" id="{117EA94E-0606-E023-3C0D-6E1928B579FD}"/>
              </a:ext>
            </a:extLst>
          </p:cNvPr>
          <p:cNvSpPr/>
          <p:nvPr/>
        </p:nvSpPr>
        <p:spPr>
          <a:xfrm rot="5400000">
            <a:off x="5500469" y="1448216"/>
            <a:ext cx="1060704" cy="914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sellaDiTesto 14">
            <a:extLst>
              <a:ext uri="{FF2B5EF4-FFF2-40B4-BE49-F238E27FC236}">
                <a16:creationId xmlns:a16="http://schemas.microsoft.com/office/drawing/2014/main" id="{8CB1622B-63D3-2F5A-B3A2-78C6603F7D93}"/>
              </a:ext>
            </a:extLst>
          </p:cNvPr>
          <p:cNvSpPr txBox="1"/>
          <p:nvPr/>
        </p:nvSpPr>
        <p:spPr>
          <a:xfrm>
            <a:off x="5543141" y="1643806"/>
            <a:ext cx="659027" cy="523220"/>
          </a:xfrm>
          <a:prstGeom prst="rect">
            <a:avLst/>
          </a:prstGeom>
          <a:noFill/>
        </p:spPr>
        <p:txBody>
          <a:bodyPr wrap="none" rtlCol="0">
            <a:spAutoFit/>
          </a:bodyPr>
          <a:lstStyle/>
          <a:p>
            <a:r>
              <a:rPr lang="en-US" sz="1400" dirty="0">
                <a:solidFill>
                  <a:schemeClr val="bg1"/>
                </a:solidFill>
              </a:rPr>
              <a:t>ZERO</a:t>
            </a:r>
          </a:p>
          <a:p>
            <a:r>
              <a:rPr lang="en-US" sz="1400" dirty="0">
                <a:solidFill>
                  <a:schemeClr val="bg1"/>
                </a:solidFill>
              </a:rPr>
              <a:t>CROSS</a:t>
            </a:r>
          </a:p>
        </p:txBody>
      </p:sp>
      <p:sp>
        <p:nvSpPr>
          <p:cNvPr id="17" name="Rettangolo 16">
            <a:extLst>
              <a:ext uri="{FF2B5EF4-FFF2-40B4-BE49-F238E27FC236}">
                <a16:creationId xmlns:a16="http://schemas.microsoft.com/office/drawing/2014/main" id="{078179B7-0CEA-0ACD-CF4D-B8870C1C4548}"/>
              </a:ext>
            </a:extLst>
          </p:cNvPr>
          <p:cNvSpPr/>
          <p:nvPr/>
        </p:nvSpPr>
        <p:spPr>
          <a:xfrm>
            <a:off x="3678701" y="3492721"/>
            <a:ext cx="115355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SLOW</a:t>
            </a:r>
          </a:p>
          <a:p>
            <a:pPr algn="ctr"/>
            <a:r>
              <a:rPr lang="en-US" sz="1400" dirty="0"/>
              <a:t>SHAPER</a:t>
            </a:r>
          </a:p>
        </p:txBody>
      </p:sp>
      <p:sp>
        <p:nvSpPr>
          <p:cNvPr id="18" name="Rettangolo 17">
            <a:extLst>
              <a:ext uri="{FF2B5EF4-FFF2-40B4-BE49-F238E27FC236}">
                <a16:creationId xmlns:a16="http://schemas.microsoft.com/office/drawing/2014/main" id="{3D5BEC11-F141-89C3-8A6E-321134CA3479}"/>
              </a:ext>
            </a:extLst>
          </p:cNvPr>
          <p:cNvSpPr/>
          <p:nvPr/>
        </p:nvSpPr>
        <p:spPr>
          <a:xfrm>
            <a:off x="6586028" y="3492721"/>
            <a:ext cx="115355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BASELINE</a:t>
            </a:r>
          </a:p>
          <a:p>
            <a:pPr algn="ctr"/>
            <a:r>
              <a:rPr lang="en-US" sz="1400" dirty="0"/>
              <a:t>RESTORER</a:t>
            </a:r>
          </a:p>
        </p:txBody>
      </p:sp>
      <p:sp>
        <p:nvSpPr>
          <p:cNvPr id="19" name="Rettangolo 18">
            <a:extLst>
              <a:ext uri="{FF2B5EF4-FFF2-40B4-BE49-F238E27FC236}">
                <a16:creationId xmlns:a16="http://schemas.microsoft.com/office/drawing/2014/main" id="{64AB1BA8-B3D6-BAAD-D147-44A698FD8FD4}"/>
              </a:ext>
            </a:extLst>
          </p:cNvPr>
          <p:cNvSpPr/>
          <p:nvPr/>
        </p:nvSpPr>
        <p:spPr>
          <a:xfrm>
            <a:off x="8936501" y="4994447"/>
            <a:ext cx="115355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ENERGY</a:t>
            </a:r>
          </a:p>
          <a:p>
            <a:pPr algn="ctr"/>
            <a:r>
              <a:rPr lang="en-US" sz="1400" dirty="0"/>
              <a:t>SAMPLING</a:t>
            </a:r>
          </a:p>
        </p:txBody>
      </p:sp>
      <p:cxnSp>
        <p:nvCxnSpPr>
          <p:cNvPr id="22" name="Connettore a gomito 21">
            <a:extLst>
              <a:ext uri="{FF2B5EF4-FFF2-40B4-BE49-F238E27FC236}">
                <a16:creationId xmlns:a16="http://schemas.microsoft.com/office/drawing/2014/main" id="{53211568-4A90-D492-6282-28196F1A7D78}"/>
              </a:ext>
            </a:extLst>
          </p:cNvPr>
          <p:cNvCxnSpPr>
            <a:cxnSpLocks/>
            <a:stCxn id="6" idx="2"/>
            <a:endCxn id="13" idx="1"/>
          </p:cNvCxnSpPr>
          <p:nvPr/>
        </p:nvCxnSpPr>
        <p:spPr>
          <a:xfrm flipV="1">
            <a:off x="2811305" y="1905416"/>
            <a:ext cx="867396" cy="8458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a gomito 34">
            <a:extLst>
              <a:ext uri="{FF2B5EF4-FFF2-40B4-BE49-F238E27FC236}">
                <a16:creationId xmlns:a16="http://schemas.microsoft.com/office/drawing/2014/main" id="{E48A9D2A-96AD-6193-B1F0-FED6BB899248}"/>
              </a:ext>
            </a:extLst>
          </p:cNvPr>
          <p:cNvCxnSpPr>
            <a:stCxn id="6" idx="2"/>
            <a:endCxn id="17" idx="1"/>
          </p:cNvCxnSpPr>
          <p:nvPr/>
        </p:nvCxnSpPr>
        <p:spPr>
          <a:xfrm>
            <a:off x="2811305" y="2751253"/>
            <a:ext cx="867396" cy="11986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915E7C53-7639-1CB6-8FF1-FECB312C3EEA}"/>
              </a:ext>
            </a:extLst>
          </p:cNvPr>
          <p:cNvCxnSpPr>
            <a:stCxn id="13" idx="3"/>
            <a:endCxn id="15" idx="1"/>
          </p:cNvCxnSpPr>
          <p:nvPr/>
        </p:nvCxnSpPr>
        <p:spPr>
          <a:xfrm>
            <a:off x="4832252" y="1905416"/>
            <a:ext cx="7108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a gomito 38">
            <a:extLst>
              <a:ext uri="{FF2B5EF4-FFF2-40B4-BE49-F238E27FC236}">
                <a16:creationId xmlns:a16="http://schemas.microsoft.com/office/drawing/2014/main" id="{CD7B4DA2-B8B1-C152-3F27-1BBD37315125}"/>
              </a:ext>
            </a:extLst>
          </p:cNvPr>
          <p:cNvCxnSpPr>
            <a:stCxn id="14" idx="0"/>
            <a:endCxn id="18" idx="0"/>
          </p:cNvCxnSpPr>
          <p:nvPr/>
        </p:nvCxnSpPr>
        <p:spPr>
          <a:xfrm>
            <a:off x="6488021" y="1905416"/>
            <a:ext cx="674783" cy="158730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776A0F1E-29D5-0CA0-BBF2-D302221AD3E4}"/>
              </a:ext>
            </a:extLst>
          </p:cNvPr>
          <p:cNvCxnSpPr>
            <a:stCxn id="17" idx="3"/>
            <a:endCxn id="18" idx="1"/>
          </p:cNvCxnSpPr>
          <p:nvPr/>
        </p:nvCxnSpPr>
        <p:spPr>
          <a:xfrm>
            <a:off x="4832252" y="3949921"/>
            <a:ext cx="1753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e 44">
            <a:extLst>
              <a:ext uri="{FF2B5EF4-FFF2-40B4-BE49-F238E27FC236}">
                <a16:creationId xmlns:a16="http://schemas.microsoft.com/office/drawing/2014/main" id="{823BAC76-9679-C831-F9B0-B911C106338E}"/>
              </a:ext>
            </a:extLst>
          </p:cNvPr>
          <p:cNvSpPr/>
          <p:nvPr/>
        </p:nvSpPr>
        <p:spPr>
          <a:xfrm>
            <a:off x="8032652" y="4994447"/>
            <a:ext cx="330591" cy="3587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7" name="Connettore a gomito 46">
            <a:extLst>
              <a:ext uri="{FF2B5EF4-FFF2-40B4-BE49-F238E27FC236}">
                <a16:creationId xmlns:a16="http://schemas.microsoft.com/office/drawing/2014/main" id="{D79F3E23-C723-A27B-A6AB-7901D642B701}"/>
              </a:ext>
            </a:extLst>
          </p:cNvPr>
          <p:cNvCxnSpPr>
            <a:stCxn id="18" idx="3"/>
            <a:endCxn id="45" idx="0"/>
          </p:cNvCxnSpPr>
          <p:nvPr/>
        </p:nvCxnSpPr>
        <p:spPr>
          <a:xfrm>
            <a:off x="7739579" y="3949921"/>
            <a:ext cx="458369" cy="10445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ttore a gomito 48">
            <a:extLst>
              <a:ext uri="{FF2B5EF4-FFF2-40B4-BE49-F238E27FC236}">
                <a16:creationId xmlns:a16="http://schemas.microsoft.com/office/drawing/2014/main" id="{F7327CBA-6DAE-BC24-368E-19680432B8B8}"/>
              </a:ext>
            </a:extLst>
          </p:cNvPr>
          <p:cNvCxnSpPr>
            <a:stCxn id="17" idx="3"/>
            <a:endCxn id="45" idx="2"/>
          </p:cNvCxnSpPr>
          <p:nvPr/>
        </p:nvCxnSpPr>
        <p:spPr>
          <a:xfrm>
            <a:off x="4832252" y="3949921"/>
            <a:ext cx="3200400" cy="1223889"/>
          </a:xfrm>
          <a:prstGeom prst="bentConnector3">
            <a:avLst>
              <a:gd name="adj1" fmla="val 280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ttore a gomito 51">
            <a:extLst>
              <a:ext uri="{FF2B5EF4-FFF2-40B4-BE49-F238E27FC236}">
                <a16:creationId xmlns:a16="http://schemas.microsoft.com/office/drawing/2014/main" id="{A88AC2E4-18E0-CB77-B430-1BBCE712B7B3}"/>
              </a:ext>
            </a:extLst>
          </p:cNvPr>
          <p:cNvCxnSpPr>
            <a:stCxn id="45" idx="6"/>
            <a:endCxn id="19" idx="1"/>
          </p:cNvCxnSpPr>
          <p:nvPr/>
        </p:nvCxnSpPr>
        <p:spPr>
          <a:xfrm>
            <a:off x="8363243" y="5173810"/>
            <a:ext cx="573258" cy="2778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ttangolo 54">
            <a:extLst>
              <a:ext uri="{FF2B5EF4-FFF2-40B4-BE49-F238E27FC236}">
                <a16:creationId xmlns:a16="http://schemas.microsoft.com/office/drawing/2014/main" id="{176AD70E-6188-8E32-FB95-98CB5019124F}"/>
              </a:ext>
            </a:extLst>
          </p:cNvPr>
          <p:cNvSpPr/>
          <p:nvPr/>
        </p:nvSpPr>
        <p:spPr>
          <a:xfrm>
            <a:off x="10528499" y="4994447"/>
            <a:ext cx="115355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SPECTRUM</a:t>
            </a:r>
          </a:p>
        </p:txBody>
      </p:sp>
      <p:cxnSp>
        <p:nvCxnSpPr>
          <p:cNvPr id="57" name="Connettore 2 56">
            <a:extLst>
              <a:ext uri="{FF2B5EF4-FFF2-40B4-BE49-F238E27FC236}">
                <a16:creationId xmlns:a16="http://schemas.microsoft.com/office/drawing/2014/main" id="{D6AE63AC-5DFE-07D3-8E47-4754BE9AB352}"/>
              </a:ext>
            </a:extLst>
          </p:cNvPr>
          <p:cNvCxnSpPr>
            <a:stCxn id="19" idx="3"/>
            <a:endCxn id="55" idx="1"/>
          </p:cNvCxnSpPr>
          <p:nvPr/>
        </p:nvCxnSpPr>
        <p:spPr>
          <a:xfrm>
            <a:off x="10090052" y="5451647"/>
            <a:ext cx="4384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Immagine 57">
            <a:extLst>
              <a:ext uri="{FF2B5EF4-FFF2-40B4-BE49-F238E27FC236}">
                <a16:creationId xmlns:a16="http://schemas.microsoft.com/office/drawing/2014/main" id="{0777E07A-C862-AD40-41DE-CA0A12B52598}"/>
              </a:ext>
            </a:extLst>
          </p:cNvPr>
          <p:cNvPicPr>
            <a:picLocks noChangeAspect="1"/>
          </p:cNvPicPr>
          <p:nvPr/>
        </p:nvPicPr>
        <p:blipFill>
          <a:blip r:embed="rId4"/>
          <a:stretch>
            <a:fillRect/>
          </a:stretch>
        </p:blipFill>
        <p:spPr>
          <a:xfrm>
            <a:off x="7402421" y="1005843"/>
            <a:ext cx="4600842" cy="2307516"/>
          </a:xfrm>
          <a:prstGeom prst="rect">
            <a:avLst/>
          </a:prstGeom>
        </p:spPr>
      </p:pic>
    </p:spTree>
    <p:extLst>
      <p:ext uri="{BB962C8B-B14F-4D97-AF65-F5344CB8AC3E}">
        <p14:creationId xmlns:p14="http://schemas.microsoft.com/office/powerpoint/2010/main" val="378080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C3C87-7F07-C0E9-BB2D-E2DA571ECB0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2225559-2887-187E-34D2-8EFC3CEDB43B}"/>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15362" name="Picture 2">
            <a:extLst>
              <a:ext uri="{FF2B5EF4-FFF2-40B4-BE49-F238E27FC236}">
                <a16:creationId xmlns:a16="http://schemas.microsoft.com/office/drawing/2014/main" id="{2E912CB7-C137-417D-B986-71B428A91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66" y="656092"/>
            <a:ext cx="6689816" cy="2212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pic>
        <p:nvPicPr>
          <p:cNvPr id="4" name="Immagine 3">
            <a:extLst>
              <a:ext uri="{FF2B5EF4-FFF2-40B4-BE49-F238E27FC236}">
                <a16:creationId xmlns:a16="http://schemas.microsoft.com/office/drawing/2014/main" id="{BCD6BB17-8962-E8BE-C1FB-2314FD835314}"/>
              </a:ext>
            </a:extLst>
          </p:cNvPr>
          <p:cNvPicPr/>
          <p:nvPr/>
        </p:nvPicPr>
        <p:blipFill rotWithShape="1">
          <a:blip r:embed="rId4">
            <a:extLst>
              <a:ext uri="{28A0092B-C50C-407E-A947-70E740481C1C}">
                <a14:useLocalDpi xmlns:a14="http://schemas.microsoft.com/office/drawing/2010/main" val="0"/>
              </a:ext>
            </a:extLst>
          </a:blip>
          <a:srcRect l="9370" t="6322" r="6452" b="52088"/>
          <a:stretch>
            <a:fillRect/>
          </a:stretch>
        </p:blipFill>
        <p:spPr bwMode="auto">
          <a:xfrm>
            <a:off x="1571470" y="2810134"/>
            <a:ext cx="4189750" cy="3400292"/>
          </a:xfrm>
          <a:prstGeom prst="rect">
            <a:avLst/>
          </a:prstGeom>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6D8B4685-B089-6340-D162-8201641FB995}"/>
              </a:ext>
            </a:extLst>
          </p:cNvPr>
          <p:cNvPicPr/>
          <p:nvPr/>
        </p:nvPicPr>
        <p:blipFill rotWithShape="1">
          <a:blip r:embed="rId4">
            <a:extLst>
              <a:ext uri="{28A0092B-C50C-407E-A947-70E740481C1C}">
                <a14:useLocalDpi xmlns:a14="http://schemas.microsoft.com/office/drawing/2010/main" val="0"/>
              </a:ext>
            </a:extLst>
          </a:blip>
          <a:srcRect l="7952" t="48927" r="5999" b="22992"/>
          <a:stretch>
            <a:fillRect/>
          </a:stretch>
        </p:blipFill>
        <p:spPr bwMode="auto">
          <a:xfrm>
            <a:off x="6430781" y="2805636"/>
            <a:ext cx="4684425" cy="2328495"/>
          </a:xfrm>
          <a:prstGeom prst="rect">
            <a:avLst/>
          </a:prstGeom>
          <a:ln>
            <a:noFill/>
          </a:ln>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E6373AC0-079A-EDF3-F37C-58D6A4F5EF07}"/>
              </a:ext>
            </a:extLst>
          </p:cNvPr>
          <p:cNvPicPr/>
          <p:nvPr/>
        </p:nvPicPr>
        <p:blipFill rotWithShape="1">
          <a:blip r:embed="rId4">
            <a:extLst>
              <a:ext uri="{28A0092B-C50C-407E-A947-70E740481C1C}">
                <a14:useLocalDpi xmlns:a14="http://schemas.microsoft.com/office/drawing/2010/main" val="0"/>
              </a:ext>
            </a:extLst>
          </a:blip>
          <a:srcRect l="655" t="77690" r="-655" b="9106"/>
          <a:stretch/>
        </p:blipFill>
        <p:spPr bwMode="auto">
          <a:xfrm>
            <a:off x="5978974" y="5134131"/>
            <a:ext cx="5535502" cy="1128760"/>
          </a:xfrm>
          <a:prstGeom prst="rect">
            <a:avLst/>
          </a:prstGeom>
          <a:ln>
            <a:noFill/>
          </a:ln>
          <a:extLst>
            <a:ext uri="{53640926-AAD7-44D8-BBD7-CCE9431645EC}">
              <a14:shadowObscured xmlns:a14="http://schemas.microsoft.com/office/drawing/2010/main"/>
            </a:ext>
          </a:extLst>
        </p:spPr>
      </p:pic>
      <p:sp>
        <p:nvSpPr>
          <p:cNvPr id="20" name="Ovale 19">
            <a:extLst>
              <a:ext uri="{FF2B5EF4-FFF2-40B4-BE49-F238E27FC236}">
                <a16:creationId xmlns:a16="http://schemas.microsoft.com/office/drawing/2014/main" id="{5E9FECF2-C055-0B6A-3E35-DFC5212B688E}"/>
              </a:ext>
            </a:extLst>
          </p:cNvPr>
          <p:cNvSpPr/>
          <p:nvPr/>
        </p:nvSpPr>
        <p:spPr>
          <a:xfrm>
            <a:off x="2982351" y="1596683"/>
            <a:ext cx="91440" cy="10550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FF76BDD2-79B2-7E73-C851-308775DF57E9}"/>
              </a:ext>
            </a:extLst>
          </p:cNvPr>
          <p:cNvSpPr/>
          <p:nvPr/>
        </p:nvSpPr>
        <p:spPr>
          <a:xfrm>
            <a:off x="5441853" y="3050344"/>
            <a:ext cx="91440" cy="10550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Ovale 22">
            <a:extLst>
              <a:ext uri="{FF2B5EF4-FFF2-40B4-BE49-F238E27FC236}">
                <a16:creationId xmlns:a16="http://schemas.microsoft.com/office/drawing/2014/main" id="{BBE12674-8931-B67C-1648-DAEB8DD7BF9E}"/>
              </a:ext>
            </a:extLst>
          </p:cNvPr>
          <p:cNvSpPr/>
          <p:nvPr/>
        </p:nvSpPr>
        <p:spPr>
          <a:xfrm>
            <a:off x="4602481" y="1596683"/>
            <a:ext cx="91440" cy="10550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e 23">
            <a:extLst>
              <a:ext uri="{FF2B5EF4-FFF2-40B4-BE49-F238E27FC236}">
                <a16:creationId xmlns:a16="http://schemas.microsoft.com/office/drawing/2014/main" id="{72DC97F2-FF78-155F-969F-FEAD5F93986D}"/>
              </a:ext>
            </a:extLst>
          </p:cNvPr>
          <p:cNvSpPr/>
          <p:nvPr/>
        </p:nvSpPr>
        <p:spPr>
          <a:xfrm>
            <a:off x="5487573" y="4211041"/>
            <a:ext cx="91440" cy="10550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e 24">
            <a:extLst>
              <a:ext uri="{FF2B5EF4-FFF2-40B4-BE49-F238E27FC236}">
                <a16:creationId xmlns:a16="http://schemas.microsoft.com/office/drawing/2014/main" id="{9486069F-FB70-C412-0B51-9DE46E1095E9}"/>
              </a:ext>
            </a:extLst>
          </p:cNvPr>
          <p:cNvSpPr/>
          <p:nvPr/>
        </p:nvSpPr>
        <p:spPr>
          <a:xfrm>
            <a:off x="6505136" y="1596683"/>
            <a:ext cx="91440" cy="105508"/>
          </a:xfrm>
          <a:prstGeom prst="ellipse">
            <a:avLst/>
          </a:prstGeom>
          <a:solidFill>
            <a:srgbClr val="D62B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e 26">
            <a:extLst>
              <a:ext uri="{FF2B5EF4-FFF2-40B4-BE49-F238E27FC236}">
                <a16:creationId xmlns:a16="http://schemas.microsoft.com/office/drawing/2014/main" id="{7D78CA21-3DD8-B14F-3EE6-10118482E27F}"/>
              </a:ext>
            </a:extLst>
          </p:cNvPr>
          <p:cNvSpPr/>
          <p:nvPr/>
        </p:nvSpPr>
        <p:spPr>
          <a:xfrm>
            <a:off x="5487573" y="5371738"/>
            <a:ext cx="91440" cy="105508"/>
          </a:xfrm>
          <a:prstGeom prst="ellipse">
            <a:avLst/>
          </a:prstGeom>
          <a:solidFill>
            <a:srgbClr val="D62B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e 27">
            <a:extLst>
              <a:ext uri="{FF2B5EF4-FFF2-40B4-BE49-F238E27FC236}">
                <a16:creationId xmlns:a16="http://schemas.microsoft.com/office/drawing/2014/main" id="{CBDE59D9-C90C-4FA6-E2FC-B67ABB01162A}"/>
              </a:ext>
            </a:extLst>
          </p:cNvPr>
          <p:cNvSpPr/>
          <p:nvPr/>
        </p:nvSpPr>
        <p:spPr>
          <a:xfrm>
            <a:off x="10732477" y="3050344"/>
            <a:ext cx="91440" cy="105508"/>
          </a:xfrm>
          <a:prstGeom prst="ellipse">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e 28">
            <a:extLst>
              <a:ext uri="{FF2B5EF4-FFF2-40B4-BE49-F238E27FC236}">
                <a16:creationId xmlns:a16="http://schemas.microsoft.com/office/drawing/2014/main" id="{8298589E-895B-BADB-F2CE-3D016D64E74C}"/>
              </a:ext>
            </a:extLst>
          </p:cNvPr>
          <p:cNvSpPr/>
          <p:nvPr/>
        </p:nvSpPr>
        <p:spPr>
          <a:xfrm>
            <a:off x="7881425" y="1985889"/>
            <a:ext cx="91440" cy="105508"/>
          </a:xfrm>
          <a:prstGeom prst="ellipse">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3EE2F9E9-E6CC-3B4A-39B6-70BD43979697}"/>
              </a:ext>
            </a:extLst>
          </p:cNvPr>
          <p:cNvSpPr/>
          <p:nvPr/>
        </p:nvSpPr>
        <p:spPr>
          <a:xfrm>
            <a:off x="10778197" y="4263795"/>
            <a:ext cx="91440" cy="105508"/>
          </a:xfrm>
          <a:prstGeom prst="ellipse">
            <a:avLst/>
          </a:prstGeom>
          <a:solidFill>
            <a:schemeClr val="bg1">
              <a:lumMod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e 30">
            <a:extLst>
              <a:ext uri="{FF2B5EF4-FFF2-40B4-BE49-F238E27FC236}">
                <a16:creationId xmlns:a16="http://schemas.microsoft.com/office/drawing/2014/main" id="{516C1932-D3D3-E742-AA56-20E7D5E41BD1}"/>
              </a:ext>
            </a:extLst>
          </p:cNvPr>
          <p:cNvSpPr/>
          <p:nvPr/>
        </p:nvSpPr>
        <p:spPr>
          <a:xfrm>
            <a:off x="8095957" y="1588635"/>
            <a:ext cx="91440" cy="105508"/>
          </a:xfrm>
          <a:prstGeom prst="ellipse">
            <a:avLst/>
          </a:prstGeom>
          <a:solidFill>
            <a:schemeClr val="bg1">
              <a:lumMod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e 31">
            <a:extLst>
              <a:ext uri="{FF2B5EF4-FFF2-40B4-BE49-F238E27FC236}">
                <a16:creationId xmlns:a16="http://schemas.microsoft.com/office/drawing/2014/main" id="{9C5D8B49-32D9-658D-FB76-4146CE92961B}"/>
              </a:ext>
            </a:extLst>
          </p:cNvPr>
          <p:cNvSpPr/>
          <p:nvPr/>
        </p:nvSpPr>
        <p:spPr>
          <a:xfrm>
            <a:off x="8772993" y="1571368"/>
            <a:ext cx="91440" cy="105508"/>
          </a:xfrm>
          <a:prstGeom prst="ellipse">
            <a:avLst/>
          </a:prstGeom>
          <a:solidFill>
            <a:srgbClr val="FF0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Ovale 32">
            <a:extLst>
              <a:ext uri="{FF2B5EF4-FFF2-40B4-BE49-F238E27FC236}">
                <a16:creationId xmlns:a16="http://schemas.microsoft.com/office/drawing/2014/main" id="{C44EBCF9-2EA3-78E3-4771-5C09E23B3E3F}"/>
              </a:ext>
            </a:extLst>
          </p:cNvPr>
          <p:cNvSpPr/>
          <p:nvPr/>
        </p:nvSpPr>
        <p:spPr>
          <a:xfrm>
            <a:off x="10778197" y="5397253"/>
            <a:ext cx="91440" cy="105508"/>
          </a:xfrm>
          <a:prstGeom prst="ellipse">
            <a:avLst/>
          </a:prstGeom>
          <a:solidFill>
            <a:srgbClr val="FF0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60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AL Software">
            <a:extLst>
              <a:ext uri="{FF2B5EF4-FFF2-40B4-BE49-F238E27FC236}">
                <a16:creationId xmlns:a16="http://schemas.microsoft.com/office/drawing/2014/main" id="{93194BDD-307F-A2CC-4B9A-E716015BDA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189519"/>
            <a:ext cx="5101511" cy="322732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67955" y="77076"/>
            <a:ext cx="10720435" cy="584775"/>
          </a:xfrm>
          <a:prstGeom prst="rect">
            <a:avLst/>
          </a:prstGeom>
          <a:noFill/>
        </p:spPr>
        <p:txBody>
          <a:bodyPr wrap="none" rtlCol="0">
            <a:spAutoFit/>
          </a:bodyPr>
          <a:lstStyle/>
          <a:p>
            <a:r>
              <a:rPr lang="en-US" sz="3200" dirty="0"/>
              <a:t>From Concept to Creation: </a:t>
            </a:r>
            <a:r>
              <a:rPr lang="en-US" sz="3200" dirty="0" err="1"/>
              <a:t>SciCompiler</a:t>
            </a:r>
            <a:r>
              <a:rPr lang="en-US" sz="3200" dirty="0"/>
              <a:t> Brings Your Ideas to Life</a:t>
            </a:r>
            <a:endParaRPr lang="it-IT" sz="3200" dirty="0"/>
          </a:p>
        </p:txBody>
      </p:sp>
      <p:sp>
        <p:nvSpPr>
          <p:cNvPr id="4" name="Segno di moltiplicazione 3">
            <a:extLst>
              <a:ext uri="{FF2B5EF4-FFF2-40B4-BE49-F238E27FC236}">
                <a16:creationId xmlns:a16="http://schemas.microsoft.com/office/drawing/2014/main" id="{24E64599-AC27-CA23-FDF0-D9D8C321A708}"/>
              </a:ext>
            </a:extLst>
          </p:cNvPr>
          <p:cNvSpPr/>
          <p:nvPr/>
        </p:nvSpPr>
        <p:spPr>
          <a:xfrm>
            <a:off x="701599" y="2053463"/>
            <a:ext cx="3898900" cy="3499433"/>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ccia a destra 51">
            <a:extLst>
              <a:ext uri="{FF2B5EF4-FFF2-40B4-BE49-F238E27FC236}">
                <a16:creationId xmlns:a16="http://schemas.microsoft.com/office/drawing/2014/main" id="{2D134474-60CF-8B78-E7B9-FE7FE976AA51}"/>
              </a:ext>
            </a:extLst>
          </p:cNvPr>
          <p:cNvSpPr/>
          <p:nvPr/>
        </p:nvSpPr>
        <p:spPr>
          <a:xfrm>
            <a:off x="5438984" y="3244559"/>
            <a:ext cx="1020417" cy="7905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Immagine 53">
            <a:extLst>
              <a:ext uri="{FF2B5EF4-FFF2-40B4-BE49-F238E27FC236}">
                <a16:creationId xmlns:a16="http://schemas.microsoft.com/office/drawing/2014/main" id="{EF91B9E1-4918-577D-5311-0F985A9832D5}"/>
              </a:ext>
            </a:extLst>
          </p:cNvPr>
          <p:cNvPicPr>
            <a:picLocks noChangeAspect="1"/>
          </p:cNvPicPr>
          <p:nvPr/>
        </p:nvPicPr>
        <p:blipFill>
          <a:blip r:embed="rId4"/>
          <a:stretch>
            <a:fillRect/>
          </a:stretch>
        </p:blipFill>
        <p:spPr>
          <a:xfrm>
            <a:off x="6625424" y="2601621"/>
            <a:ext cx="5210422" cy="2076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 name="CasellaDiTesto 56">
            <a:extLst>
              <a:ext uri="{FF2B5EF4-FFF2-40B4-BE49-F238E27FC236}">
                <a16:creationId xmlns:a16="http://schemas.microsoft.com/office/drawing/2014/main" id="{68CC2D97-27BF-170E-A814-243ACB5E666A}"/>
              </a:ext>
            </a:extLst>
          </p:cNvPr>
          <p:cNvSpPr txBox="1"/>
          <p:nvPr/>
        </p:nvSpPr>
        <p:spPr>
          <a:xfrm>
            <a:off x="267955" y="1012935"/>
            <a:ext cx="11144250" cy="646331"/>
          </a:xfrm>
          <a:prstGeom prst="rect">
            <a:avLst/>
          </a:prstGeom>
          <a:noFill/>
        </p:spPr>
        <p:txBody>
          <a:bodyPr wrap="square" rtlCol="0">
            <a:spAutoFit/>
          </a:bodyPr>
          <a:lstStyle/>
          <a:p>
            <a:r>
              <a:rPr lang="en-US" dirty="0"/>
              <a:t>Design as easily as sketching your ideas – no need to learn complex languages like VHDL or Verilog; </a:t>
            </a:r>
            <a:r>
              <a:rPr lang="en-US" dirty="0" err="1"/>
              <a:t>SciCompiler</a:t>
            </a:r>
            <a:r>
              <a:rPr lang="en-US" dirty="0"/>
              <a:t> takes care of it for you.</a:t>
            </a:r>
          </a:p>
        </p:txBody>
      </p:sp>
      <p:pic>
        <p:nvPicPr>
          <p:cNvPr id="58" name="Picture 2">
            <a:extLst>
              <a:ext uri="{FF2B5EF4-FFF2-40B4-BE49-F238E27FC236}">
                <a16:creationId xmlns:a16="http://schemas.microsoft.com/office/drawing/2014/main" id="{AC42EB0E-C284-2186-8079-038C89F0E0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2241"/>
          <a:stretch/>
        </p:blipFill>
        <p:spPr>
          <a:xfrm>
            <a:off x="5676411" y="4811756"/>
            <a:ext cx="2485260" cy="808670"/>
          </a:xfrm>
          <a:prstGeom prst="rect">
            <a:avLst/>
          </a:prstGeom>
        </p:spPr>
      </p:pic>
      <p:pic>
        <p:nvPicPr>
          <p:cNvPr id="59" name="Picture 2">
            <a:extLst>
              <a:ext uri="{FF2B5EF4-FFF2-40B4-BE49-F238E27FC236}">
                <a16:creationId xmlns:a16="http://schemas.microsoft.com/office/drawing/2014/main" id="{B1939D21-A47F-9D79-179D-44E1423E9F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6257"/>
          <a:stretch/>
        </p:blipFill>
        <p:spPr>
          <a:xfrm>
            <a:off x="7480748" y="4885928"/>
            <a:ext cx="4464092" cy="508979"/>
          </a:xfrm>
          <a:prstGeom prst="rect">
            <a:avLst/>
          </a:prstGeom>
        </p:spPr>
      </p:pic>
      <p:sp>
        <p:nvSpPr>
          <p:cNvPr id="60" name="CasellaDiTesto 59">
            <a:extLst>
              <a:ext uri="{FF2B5EF4-FFF2-40B4-BE49-F238E27FC236}">
                <a16:creationId xmlns:a16="http://schemas.microsoft.com/office/drawing/2014/main" id="{B6FC4880-646D-E143-1FE9-C5478FE0B5D6}"/>
              </a:ext>
            </a:extLst>
          </p:cNvPr>
          <p:cNvSpPr txBox="1"/>
          <p:nvPr/>
        </p:nvSpPr>
        <p:spPr>
          <a:xfrm>
            <a:off x="7833522" y="2098604"/>
            <a:ext cx="2794226" cy="369332"/>
          </a:xfrm>
          <a:prstGeom prst="rect">
            <a:avLst/>
          </a:prstGeom>
          <a:noFill/>
        </p:spPr>
        <p:txBody>
          <a:bodyPr wrap="none" rtlCol="0">
            <a:spAutoFit/>
          </a:bodyPr>
          <a:lstStyle/>
          <a:p>
            <a:r>
              <a:rPr lang="en-US" dirty="0"/>
              <a:t>Develop with block diagram</a:t>
            </a:r>
          </a:p>
        </p:txBody>
      </p:sp>
    </p:spTree>
    <p:extLst>
      <p:ext uri="{BB962C8B-B14F-4D97-AF65-F5344CB8AC3E}">
        <p14:creationId xmlns:p14="http://schemas.microsoft.com/office/powerpoint/2010/main" val="3155061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7B92-5F71-7C1D-6412-03CD9D1E87A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0CA08B7-3DFA-A020-137B-02212D61C7BB}"/>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3" name="Immagine 2" descr="Immagine che contiene Ingegneria elettronica, elettronica, Componente elettrico, Componente di circuito&#10;&#10;Descrizione generata automaticamente">
            <a:extLst>
              <a:ext uri="{FF2B5EF4-FFF2-40B4-BE49-F238E27FC236}">
                <a16:creationId xmlns:a16="http://schemas.microsoft.com/office/drawing/2014/main" id="{7C8E270F-7ADD-8E2B-B315-2A6E9CF9515E}"/>
              </a:ext>
            </a:extLst>
          </p:cNvPr>
          <p:cNvPicPr>
            <a:picLocks noChangeAspect="1"/>
          </p:cNvPicPr>
          <p:nvPr/>
        </p:nvPicPr>
        <p:blipFill>
          <a:blip r:embed="rId3"/>
          <a:srcRect t="30129" b="13680"/>
          <a:stretch/>
        </p:blipFill>
        <p:spPr>
          <a:xfrm>
            <a:off x="377253" y="2196773"/>
            <a:ext cx="4905166" cy="2114975"/>
          </a:xfrm>
          <a:prstGeom prst="rect">
            <a:avLst/>
          </a:prstGeom>
        </p:spPr>
      </p:pic>
      <p:pic>
        <p:nvPicPr>
          <p:cNvPr id="5" name="Immagine 4" descr="Immagine che contiene elettronico&#10;&#10;Descrizione generata automaticamente">
            <a:extLst>
              <a:ext uri="{FF2B5EF4-FFF2-40B4-BE49-F238E27FC236}">
                <a16:creationId xmlns:a16="http://schemas.microsoft.com/office/drawing/2014/main" id="{596E7AB1-4D34-A64A-C7C6-C27BD6DFF960}"/>
              </a:ext>
            </a:extLst>
          </p:cNvPr>
          <p:cNvPicPr>
            <a:picLocks noChangeAspect="1"/>
          </p:cNvPicPr>
          <p:nvPr/>
        </p:nvPicPr>
        <p:blipFill>
          <a:blip r:embed="rId4"/>
          <a:stretch>
            <a:fillRect/>
          </a:stretch>
        </p:blipFill>
        <p:spPr>
          <a:xfrm>
            <a:off x="3338095" y="4614201"/>
            <a:ext cx="2179760" cy="1634200"/>
          </a:xfrm>
          <a:prstGeom prst="rect">
            <a:avLst/>
          </a:prstGeom>
          <a:ln>
            <a:noFill/>
          </a:ln>
          <a:effectLst>
            <a:outerShdw blurRad="292100" dist="139700" dir="2700000" algn="tl" rotWithShape="0">
              <a:srgbClr val="333333">
                <a:alpha val="65000"/>
              </a:srgbClr>
            </a:outerShdw>
          </a:effectLst>
        </p:spPr>
      </p:pic>
      <p:cxnSp>
        <p:nvCxnSpPr>
          <p:cNvPr id="9" name="Connettore 2 8">
            <a:extLst>
              <a:ext uri="{FF2B5EF4-FFF2-40B4-BE49-F238E27FC236}">
                <a16:creationId xmlns:a16="http://schemas.microsoft.com/office/drawing/2014/main" id="{E6761C01-FECA-604D-23D9-567BA11A3144}"/>
              </a:ext>
            </a:extLst>
          </p:cNvPr>
          <p:cNvCxnSpPr>
            <a:cxnSpLocks/>
            <a:stCxn id="5" idx="1"/>
          </p:cNvCxnSpPr>
          <p:nvPr/>
        </p:nvCxnSpPr>
        <p:spPr>
          <a:xfrm flipV="1">
            <a:off x="3338095" y="3977640"/>
            <a:ext cx="1332965" cy="145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04B5194-B5F2-3E66-1A5F-8419A668BBCB}"/>
              </a:ext>
            </a:extLst>
          </p:cNvPr>
          <p:cNvSpPr txBox="1"/>
          <p:nvPr/>
        </p:nvSpPr>
        <p:spPr>
          <a:xfrm>
            <a:off x="214303" y="985799"/>
            <a:ext cx="3315844" cy="830997"/>
          </a:xfrm>
          <a:prstGeom prst="rect">
            <a:avLst/>
          </a:prstGeom>
          <a:noFill/>
        </p:spPr>
        <p:txBody>
          <a:bodyPr wrap="none" rtlCol="0">
            <a:spAutoFit/>
          </a:bodyPr>
          <a:lstStyle/>
          <a:p>
            <a:r>
              <a:rPr lang="en-US" sz="2400" dirty="0">
                <a:solidFill>
                  <a:srgbClr val="C00000"/>
                </a:solidFill>
              </a:rPr>
              <a:t>DT9000 </a:t>
            </a:r>
            <a:r>
              <a:rPr lang="en-US" sz="2400" dirty="0">
                <a:solidFill>
                  <a:srgbClr val="C00000"/>
                </a:solidFill>
                <a:sym typeface="Wingdings" panose="05000000000000000000" pitchFamily="2" charset="2"/>
              </a:rPr>
              <a:t> 5 </a:t>
            </a:r>
            <a:r>
              <a:rPr lang="en-US" sz="2400" dirty="0" err="1">
                <a:solidFill>
                  <a:srgbClr val="C00000"/>
                </a:solidFill>
                <a:sym typeface="Wingdings" panose="05000000000000000000" pitchFamily="2" charset="2"/>
              </a:rPr>
              <a:t>Gsps</a:t>
            </a:r>
            <a:r>
              <a:rPr lang="en-US" sz="2400" dirty="0">
                <a:solidFill>
                  <a:srgbClr val="C00000"/>
                </a:solidFill>
                <a:sym typeface="Wingdings" panose="05000000000000000000" pitchFamily="2" charset="2"/>
              </a:rPr>
              <a:t> </a:t>
            </a:r>
          </a:p>
          <a:p>
            <a:r>
              <a:rPr lang="en-US" sz="2400" dirty="0">
                <a:solidFill>
                  <a:srgbClr val="C00000"/>
                </a:solidFill>
                <a:sym typeface="Wingdings" panose="05000000000000000000" pitchFamily="2" charset="2"/>
              </a:rPr>
              <a:t>upcoming digitizer family</a:t>
            </a:r>
            <a:endParaRPr lang="en-US" sz="2400" dirty="0">
              <a:solidFill>
                <a:srgbClr val="C00000"/>
              </a:solidFill>
            </a:endParaRPr>
          </a:p>
        </p:txBody>
      </p:sp>
      <p:sp>
        <p:nvSpPr>
          <p:cNvPr id="12" name="CasellaDiTesto 11">
            <a:extLst>
              <a:ext uri="{FF2B5EF4-FFF2-40B4-BE49-F238E27FC236}">
                <a16:creationId xmlns:a16="http://schemas.microsoft.com/office/drawing/2014/main" id="{D5ECC9B3-EFC8-2B07-61CF-C0B15B8C8091}"/>
              </a:ext>
            </a:extLst>
          </p:cNvPr>
          <p:cNvSpPr txBox="1"/>
          <p:nvPr/>
        </p:nvSpPr>
        <p:spPr>
          <a:xfrm>
            <a:off x="1295935" y="5421309"/>
            <a:ext cx="1914755" cy="369332"/>
          </a:xfrm>
          <a:prstGeom prst="rect">
            <a:avLst/>
          </a:prstGeom>
          <a:noFill/>
        </p:spPr>
        <p:txBody>
          <a:bodyPr wrap="none" rtlCol="0">
            <a:spAutoFit/>
          </a:bodyPr>
          <a:lstStyle/>
          <a:p>
            <a:r>
              <a:rPr lang="en-US" dirty="0"/>
              <a:t>Diamond Detector</a:t>
            </a:r>
          </a:p>
        </p:txBody>
      </p:sp>
      <p:sp>
        <p:nvSpPr>
          <p:cNvPr id="15" name="Rectangle 1">
            <a:extLst>
              <a:ext uri="{FF2B5EF4-FFF2-40B4-BE49-F238E27FC236}">
                <a16:creationId xmlns:a16="http://schemas.microsoft.com/office/drawing/2014/main" id="{DA27F659-4AC7-84C4-1998-30318BF355E1}"/>
              </a:ext>
            </a:extLst>
          </p:cNvPr>
          <p:cNvSpPr>
            <a:spLocks noChangeArrowheads="1"/>
          </p:cNvSpPr>
          <p:nvPr/>
        </p:nvSpPr>
        <p:spPr bwMode="auto">
          <a:xfrm>
            <a:off x="5815901" y="1046571"/>
            <a:ext cx="616273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Arial" panose="020B0604020202020204" pitchFamily="34" charset="0"/>
              </a:rPr>
              <a:t>High-Energy </a:t>
            </a:r>
            <a:r>
              <a:rPr kumimoji="0" lang="it-IT" altLang="it-IT" sz="1600" b="1" i="0" u="none" strike="noStrike" cap="none" normalizeH="0" baseline="0" dirty="0" err="1">
                <a:ln>
                  <a:noFill/>
                </a:ln>
                <a:solidFill>
                  <a:schemeClr val="tx1"/>
                </a:solidFill>
                <a:effectLst/>
                <a:latin typeface="Arial" panose="020B0604020202020204" pitchFamily="34" charset="0"/>
              </a:rPr>
              <a:t>Physics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Particle</a:t>
            </a:r>
            <a:r>
              <a:rPr kumimoji="0" lang="it-IT" altLang="it-IT" sz="1600" b="0" i="0" u="none" strike="noStrike" cap="none" normalizeH="0" baseline="0" dirty="0">
                <a:ln>
                  <a:noFill/>
                </a:ln>
                <a:solidFill>
                  <a:schemeClr val="tx1"/>
                </a:solidFill>
                <a:effectLst/>
                <a:latin typeface="Arial" panose="020B0604020202020204" pitchFamily="34" charset="0"/>
              </a:rPr>
              <a:t> tracking in collider </a:t>
            </a:r>
            <a:r>
              <a:rPr kumimoji="0" lang="it-IT" altLang="it-IT" sz="1600" b="0" i="0" u="none" strike="noStrike" cap="none" normalizeH="0" baseline="0" dirty="0" err="1">
                <a:ln>
                  <a:noFill/>
                </a:ln>
                <a:solidFill>
                  <a:schemeClr val="tx1"/>
                </a:solidFill>
                <a:effectLst/>
                <a:latin typeface="Arial" panose="020B0604020202020204" pitchFamily="34" charset="0"/>
              </a:rPr>
              <a:t>experiments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-hard </a:t>
            </a:r>
            <a:r>
              <a:rPr kumimoji="0" lang="it-IT" altLang="it-IT" sz="1600" b="0" i="0" u="none" strike="noStrike" cap="none" normalizeH="0" baseline="0" dirty="0" err="1">
                <a:ln>
                  <a:noFill/>
                </a:ln>
                <a:solidFill>
                  <a:schemeClr val="tx1"/>
                </a:solidFill>
                <a:effectLst/>
                <a:latin typeface="Arial" panose="020B0604020202020204" pitchFamily="34" charset="0"/>
              </a:rPr>
              <a:t>sensors</a:t>
            </a:r>
            <a:r>
              <a:rPr kumimoji="0" lang="it-IT" altLang="it-IT" sz="1600" b="0" i="0" u="none" strike="noStrike" cap="none" normalizeH="0" baseline="0" dirty="0">
                <a:ln>
                  <a:noFill/>
                </a:ln>
                <a:solidFill>
                  <a:schemeClr val="tx1"/>
                </a:solidFill>
                <a:effectLst/>
                <a:latin typeface="Arial" panose="020B0604020202020204" pitchFamily="34" charset="0"/>
              </a:rPr>
              <a:t> for </a:t>
            </a:r>
            <a:r>
              <a:rPr kumimoji="0" lang="it-IT" altLang="it-IT" sz="1600" b="0" i="0" u="none" strike="noStrike" cap="none" normalizeH="0" baseline="0" dirty="0" err="1">
                <a:ln>
                  <a:noFill/>
                </a:ln>
                <a:solidFill>
                  <a:schemeClr val="tx1"/>
                </a:solidFill>
                <a:effectLst/>
                <a:latin typeface="Arial" panose="020B0604020202020204" pitchFamily="34" charset="0"/>
              </a:rPr>
              <a:t>extreme</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environments</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err="1">
                <a:ln>
                  <a:noFill/>
                </a:ln>
                <a:solidFill>
                  <a:schemeClr val="tx1"/>
                </a:solidFill>
                <a:effectLst/>
                <a:latin typeface="Arial" panose="020B0604020202020204" pitchFamily="34" charset="0"/>
              </a:rPr>
              <a:t>Nuclear</a:t>
            </a:r>
            <a:r>
              <a:rPr kumimoji="0" lang="it-IT" altLang="it-IT" sz="1600" b="1" i="0" u="none" strike="noStrike" cap="none" normalizeH="0" baseline="0" dirty="0">
                <a:ln>
                  <a:noFill/>
                </a:ln>
                <a:solidFill>
                  <a:schemeClr val="tx1"/>
                </a:solidFill>
                <a:effectLst/>
                <a:latin typeface="Arial" panose="020B0604020202020204" pitchFamily="34" charset="0"/>
              </a:rPr>
              <a:t> </a:t>
            </a:r>
            <a:r>
              <a:rPr kumimoji="0" lang="it-IT" altLang="it-IT" sz="1600" b="1" i="0" u="none" strike="noStrike" cap="none" normalizeH="0" baseline="0" dirty="0" err="1">
                <a:ln>
                  <a:noFill/>
                </a:ln>
                <a:solidFill>
                  <a:schemeClr val="tx1"/>
                </a:solidFill>
                <a:effectLst/>
                <a:latin typeface="Arial" panose="020B0604020202020204" pitchFamily="34" charset="0"/>
              </a:rPr>
              <a:t>Physics</a:t>
            </a:r>
            <a:r>
              <a:rPr kumimoji="0" lang="it-IT" altLang="it-IT" sz="1600" b="1" i="0" u="none" strike="noStrike" cap="none" normalizeH="0" baseline="0" dirty="0">
                <a:ln>
                  <a:noFill/>
                </a:ln>
                <a:solidFill>
                  <a:schemeClr val="tx1"/>
                </a:solidFill>
                <a:effectLst/>
                <a:latin typeface="Arial" panose="020B0604020202020204" pitchFamily="34" charset="0"/>
              </a:rPr>
              <a:t> &amp; Fusion</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Neutron</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detection</a:t>
            </a:r>
            <a:r>
              <a:rPr kumimoji="0" lang="it-IT" altLang="it-IT" sz="1600" b="0" i="0" u="none" strike="noStrike" cap="none" normalizeH="0" baseline="0" dirty="0">
                <a:ln>
                  <a:noFill/>
                </a:ln>
                <a:solidFill>
                  <a:schemeClr val="tx1"/>
                </a:solidFill>
                <a:effectLst/>
                <a:latin typeface="Arial" panose="020B0604020202020204" pitchFamily="34" charset="0"/>
              </a:rPr>
              <a:t> and </a:t>
            </a:r>
            <a:r>
              <a:rPr kumimoji="0" lang="it-IT" altLang="it-IT" sz="1600" b="0" i="0" u="none" strike="noStrike" cap="none" normalizeH="0" baseline="0" dirty="0" err="1">
                <a:ln>
                  <a:noFill/>
                </a:ln>
                <a:solidFill>
                  <a:schemeClr val="tx1"/>
                </a:solidFill>
                <a:effectLst/>
                <a:latin typeface="Arial" panose="020B0604020202020204" pitchFamily="34" charset="0"/>
              </a:rPr>
              <a:t>spectroscopy</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Monitoring of intense </a:t>
            </a: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 fields in fusion </a:t>
            </a:r>
            <a:r>
              <a:rPr kumimoji="0" lang="it-IT" altLang="it-IT" sz="1600" b="0" i="0" u="none" strike="noStrike" cap="none" normalizeH="0" baseline="0" dirty="0" err="1">
                <a:ln>
                  <a:noFill/>
                </a:ln>
                <a:solidFill>
                  <a:schemeClr val="tx1"/>
                </a:solidFill>
                <a:effectLst/>
                <a:latin typeface="Arial" panose="020B0604020202020204" pitchFamily="34" charset="0"/>
              </a:rPr>
              <a:t>reactors</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endParaRPr kumimoji="0" lang="it-IT" altLang="it-IT"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err="1">
                <a:ln>
                  <a:noFill/>
                </a:ln>
                <a:solidFill>
                  <a:schemeClr val="tx1"/>
                </a:solidFill>
                <a:effectLst/>
                <a:latin typeface="Arial" panose="020B0604020202020204" pitchFamily="34" charset="0"/>
              </a:rPr>
              <a:t>Medical</a:t>
            </a:r>
            <a:r>
              <a:rPr kumimoji="0" lang="it-IT" altLang="it-IT" sz="1600" b="1" i="0" u="none" strike="noStrike" cap="none" normalizeH="0" baseline="0" dirty="0">
                <a:ln>
                  <a:noFill/>
                </a:ln>
                <a:solidFill>
                  <a:schemeClr val="tx1"/>
                </a:solidFill>
                <a:effectLst/>
                <a:latin typeface="Arial" panose="020B0604020202020204" pitchFamily="34" charset="0"/>
              </a:rPr>
              <a:t> </a:t>
            </a:r>
            <a:r>
              <a:rPr kumimoji="0" lang="it-IT" altLang="it-IT" sz="1600" b="1" i="0" u="none" strike="noStrike" cap="none" normalizeH="0" baseline="0" dirty="0" err="1">
                <a:ln>
                  <a:noFill/>
                </a:ln>
                <a:solidFill>
                  <a:schemeClr val="tx1"/>
                </a:solidFill>
                <a:effectLst/>
                <a:latin typeface="Arial" panose="020B0604020202020204" pitchFamily="34" charset="0"/>
              </a:rPr>
              <a:t>Physics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Dosimetry</a:t>
            </a:r>
            <a:r>
              <a:rPr kumimoji="0" lang="it-IT" altLang="it-IT" sz="1600" b="0" i="0" u="none" strike="noStrike" cap="none" normalizeH="0" baseline="0" dirty="0">
                <a:ln>
                  <a:noFill/>
                </a:ln>
                <a:solidFill>
                  <a:schemeClr val="tx1"/>
                </a:solidFill>
                <a:effectLst/>
                <a:latin typeface="Arial" panose="020B0604020202020204" pitchFamily="34" charset="0"/>
              </a:rPr>
              <a:t> for </a:t>
            </a:r>
            <a:r>
              <a:rPr kumimoji="0" lang="it-IT" altLang="it-IT" sz="1600" b="0" i="0" u="none" strike="noStrike" cap="none" normalizeH="0" baseline="0" dirty="0" err="1">
                <a:ln>
                  <a:noFill/>
                </a:ln>
                <a:solidFill>
                  <a:schemeClr val="tx1"/>
                </a:solidFill>
                <a:effectLst/>
                <a:latin typeface="Arial" panose="020B0604020202020204" pitchFamily="34" charset="0"/>
              </a:rPr>
              <a:t>radiotherapy</a:t>
            </a:r>
            <a:r>
              <a:rPr kumimoji="0" lang="it-IT" altLang="it-IT" sz="1600" b="0" i="0" u="none" strike="noStrike" cap="none" normalizeH="0" baseline="0" dirty="0">
                <a:ln>
                  <a:noFill/>
                </a:ln>
                <a:solidFill>
                  <a:schemeClr val="tx1"/>
                </a:solidFill>
                <a:effectLst/>
                <a:latin typeface="Arial" panose="020B0604020202020204" pitchFamily="34" charset="0"/>
              </a:rPr>
              <a:t> and </a:t>
            </a:r>
            <a:r>
              <a:rPr kumimoji="0" lang="it-IT" altLang="it-IT" sz="1600" b="0" i="0" u="none" strike="noStrike" cap="none" normalizeH="0" baseline="0" dirty="0" err="1">
                <a:ln>
                  <a:noFill/>
                </a:ln>
                <a:solidFill>
                  <a:schemeClr val="tx1"/>
                </a:solidFill>
                <a:effectLst/>
                <a:latin typeface="Arial" panose="020B0604020202020204" pitchFamily="34" charset="0"/>
              </a:rPr>
              <a:t>proton</a:t>
            </a:r>
            <a:r>
              <a:rPr kumimoji="0" lang="it-IT" altLang="it-IT" sz="1600" b="0" i="0" u="none" strike="noStrike" cap="none" normalizeH="0" baseline="0" dirty="0">
                <a:ln>
                  <a:noFill/>
                </a:ln>
                <a:solidFill>
                  <a:schemeClr val="tx1"/>
                </a:solidFill>
                <a:effectLst/>
                <a:latin typeface="Arial" panose="020B0604020202020204" pitchFamily="34" charset="0"/>
              </a:rPr>
              <a:t> therapy (high </a:t>
            </a:r>
            <a:r>
              <a:rPr kumimoji="0" lang="it-IT" altLang="it-IT" sz="1600" b="0" i="0" u="none" strike="noStrike" cap="none" normalizeH="0" baseline="0" dirty="0" err="1">
                <a:ln>
                  <a:noFill/>
                </a:ln>
                <a:solidFill>
                  <a:schemeClr val="tx1"/>
                </a:solidFill>
                <a:effectLst/>
                <a:latin typeface="Arial" panose="020B0604020202020204" pitchFamily="34" charset="0"/>
              </a:rPr>
              <a:t>precision</a:t>
            </a:r>
            <a:r>
              <a:rPr kumimoji="0" lang="it-IT" altLang="it-IT" sz="1600" b="0" i="0" u="none" strike="noStrike" cap="none" normalizeH="0" baseline="0" dirty="0">
                <a:ln>
                  <a:noFill/>
                </a:ln>
                <a:solidFill>
                  <a:schemeClr val="tx1"/>
                </a:solidFill>
                <a:effectLst/>
                <a:latin typeface="Arial" panose="020B0604020202020204" pitchFamily="34" charset="0"/>
              </a:rPr>
              <a:t> and </a:t>
            </a: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hardness</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Real-time monitoring of </a:t>
            </a:r>
            <a:r>
              <a:rPr kumimoji="0" lang="it-IT" altLang="it-IT" sz="1600" b="0" i="0" u="none" strike="noStrike" cap="none" normalizeH="0" baseline="0" dirty="0" err="1">
                <a:ln>
                  <a:noFill/>
                </a:ln>
                <a:solidFill>
                  <a:schemeClr val="tx1"/>
                </a:solidFill>
                <a:effectLst/>
                <a:latin typeface="Arial" panose="020B0604020202020204" pitchFamily="34" charset="0"/>
              </a:rPr>
              <a:t>therapeutic</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beams</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endParaRPr kumimoji="0" lang="it-IT" altLang="it-IT"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Arial" panose="020B0604020202020204" pitchFamily="34" charset="0"/>
              </a:rPr>
              <a:t>Space &amp; </a:t>
            </a:r>
            <a:r>
              <a:rPr kumimoji="0" lang="it-IT" altLang="it-IT" sz="1600" b="1" i="0" u="none" strike="noStrike" cap="none" normalizeH="0" baseline="0" dirty="0" err="1">
                <a:ln>
                  <a:noFill/>
                </a:ln>
                <a:solidFill>
                  <a:schemeClr val="tx1"/>
                </a:solidFill>
                <a:effectLst/>
                <a:latin typeface="Arial" panose="020B0604020202020204" pitchFamily="34" charset="0"/>
              </a:rPr>
              <a:t>Astrophysics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 monitoring in </a:t>
            </a:r>
            <a:r>
              <a:rPr kumimoji="0" lang="it-IT" altLang="it-IT" sz="1600" b="0" i="0" u="none" strike="noStrike" cap="none" normalizeH="0" baseline="0" dirty="0" err="1">
                <a:ln>
                  <a:noFill/>
                </a:ln>
                <a:solidFill>
                  <a:schemeClr val="tx1"/>
                </a:solidFill>
                <a:effectLst/>
                <a:latin typeface="Arial" panose="020B0604020202020204" pitchFamily="34" charset="0"/>
              </a:rPr>
              <a:t>satellites</a:t>
            </a:r>
            <a:r>
              <a:rPr kumimoji="0" lang="it-IT" altLang="it-IT" sz="1600" b="0" i="0" u="none" strike="noStrike" cap="none" normalizeH="0" baseline="0" dirty="0">
                <a:ln>
                  <a:noFill/>
                </a:ln>
                <a:solidFill>
                  <a:schemeClr val="tx1"/>
                </a:solidFill>
                <a:effectLst/>
                <a:latin typeface="Arial" panose="020B0604020202020204" pitchFamily="34" charset="0"/>
              </a:rPr>
              <a:t> and </a:t>
            </a:r>
            <a:r>
              <a:rPr kumimoji="0" lang="it-IT" altLang="it-IT" sz="1600" b="0" i="0" u="none" strike="noStrike" cap="none" normalizeH="0" baseline="0" dirty="0" err="1">
                <a:ln>
                  <a:noFill/>
                </a:ln>
                <a:solidFill>
                  <a:schemeClr val="tx1"/>
                </a:solidFill>
                <a:effectLst/>
                <a:latin typeface="Arial" panose="020B0604020202020204" pitchFamily="34" charset="0"/>
              </a:rPr>
              <a:t>space</a:t>
            </a:r>
            <a:r>
              <a:rPr kumimoji="0" lang="it-IT" altLang="it-IT" sz="1600" b="0" i="0" u="none" strike="noStrike" cap="none" normalizeH="0" baseline="0" dirty="0">
                <a:ln>
                  <a:noFill/>
                </a:ln>
                <a:solidFill>
                  <a:schemeClr val="tx1"/>
                </a:solidFill>
                <a:effectLst/>
                <a:latin typeface="Arial" panose="020B0604020202020204" pitchFamily="34" charset="0"/>
              </a:rPr>
              <a:t> missions.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Detection</a:t>
            </a:r>
            <a:r>
              <a:rPr kumimoji="0" lang="it-IT" altLang="it-IT" sz="1600" b="0" i="0" u="none" strike="noStrike" cap="none" normalizeH="0" baseline="0" dirty="0">
                <a:ln>
                  <a:noFill/>
                </a:ln>
                <a:solidFill>
                  <a:schemeClr val="tx1"/>
                </a:solidFill>
                <a:effectLst/>
                <a:latin typeface="Arial" panose="020B0604020202020204" pitchFamily="34" charset="0"/>
              </a:rPr>
              <a:t> of </a:t>
            </a:r>
            <a:r>
              <a:rPr kumimoji="0" lang="it-IT" altLang="it-IT" sz="1600" b="0" i="0" u="none" strike="noStrike" cap="none" normalizeH="0" baseline="0" dirty="0" err="1">
                <a:ln>
                  <a:noFill/>
                </a:ln>
                <a:solidFill>
                  <a:schemeClr val="tx1"/>
                </a:solidFill>
                <a:effectLst/>
                <a:latin typeface="Arial" panose="020B0604020202020204" pitchFamily="34" charset="0"/>
              </a:rPr>
              <a:t>cosmic</a:t>
            </a:r>
            <a:r>
              <a:rPr kumimoji="0" lang="it-IT" altLang="it-IT" sz="1600" b="0" i="0" u="none" strike="noStrike" cap="none" normalizeH="0" baseline="0" dirty="0">
                <a:ln>
                  <a:noFill/>
                </a:ln>
                <a:solidFill>
                  <a:schemeClr val="tx1"/>
                </a:solidFill>
                <a:effectLst/>
                <a:latin typeface="Arial" panose="020B0604020202020204" pitchFamily="34" charset="0"/>
              </a:rPr>
              <a:t> rays and solar </a:t>
            </a:r>
            <a:r>
              <a:rPr kumimoji="0" lang="it-IT" altLang="it-IT" sz="1600" b="0" i="0" u="none" strike="noStrike" cap="none" normalizeH="0" baseline="0" dirty="0" err="1">
                <a:ln>
                  <a:noFill/>
                </a:ln>
                <a:solidFill>
                  <a:schemeClr val="tx1"/>
                </a:solidFill>
                <a:effectLst/>
                <a:latin typeface="Arial" panose="020B0604020202020204" pitchFamily="34" charset="0"/>
              </a:rPr>
              <a:t>particle</a:t>
            </a:r>
            <a:r>
              <a:rPr kumimoji="0" lang="it-IT" altLang="it-IT" sz="1600" b="0" i="0" u="none" strike="noStrike" cap="none" normalizeH="0" baseline="0" dirty="0">
                <a:ln>
                  <a:noFill/>
                </a:ln>
                <a:solidFill>
                  <a:schemeClr val="tx1"/>
                </a:solidFill>
                <a:effectLst/>
                <a:latin typeface="Arial" panose="020B0604020202020204" pitchFamily="34" charset="0"/>
              </a:rPr>
              <a:t> events.</a:t>
            </a:r>
          </a:p>
          <a:p>
            <a:pPr marL="0" marR="0" lvl="0" indent="0" algn="l" defTabSz="914400" rtl="0" eaLnBrk="0" fontAlgn="base" latinLnBrk="0" hangingPunct="0">
              <a:lnSpc>
                <a:spcPct val="100000"/>
              </a:lnSpc>
              <a:spcBef>
                <a:spcPct val="0"/>
              </a:spcBef>
              <a:spcAft>
                <a:spcPct val="0"/>
              </a:spcAft>
              <a:buClrTx/>
              <a:buSzTx/>
              <a:tabLst/>
            </a:pPr>
            <a:endParaRPr lang="it-IT" altLang="it-IT" sz="16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it-IT" altLang="it-IT" sz="1600" b="1" dirty="0">
                <a:latin typeface="Arial" panose="020B0604020202020204" pitchFamily="34" charset="0"/>
              </a:rPr>
              <a:t>I</a:t>
            </a:r>
            <a:r>
              <a:rPr kumimoji="0" lang="it-IT" altLang="it-IT" sz="1600" b="1" i="0" u="none" strike="noStrike" cap="none" normalizeH="0" baseline="0" dirty="0">
                <a:ln>
                  <a:noFill/>
                </a:ln>
                <a:solidFill>
                  <a:schemeClr val="tx1"/>
                </a:solidFill>
                <a:effectLst/>
                <a:latin typeface="Arial" panose="020B0604020202020204" pitchFamily="34" charset="0"/>
              </a:rPr>
              <a:t>ndustrial &amp; Security Applications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Beam</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diagnostics</a:t>
            </a:r>
            <a:r>
              <a:rPr kumimoji="0" lang="it-IT" altLang="it-IT" sz="1600" b="0" i="0" u="none" strike="noStrike" cap="none" normalizeH="0" baseline="0" dirty="0">
                <a:ln>
                  <a:noFill/>
                </a:ln>
                <a:solidFill>
                  <a:schemeClr val="tx1"/>
                </a:solidFill>
                <a:effectLst/>
                <a:latin typeface="Arial" panose="020B0604020202020204" pitchFamily="34" charset="0"/>
              </a:rPr>
              <a:t> in </a:t>
            </a:r>
            <a:r>
              <a:rPr kumimoji="0" lang="it-IT" altLang="it-IT" sz="1600" b="0" i="0" u="none" strike="noStrike" cap="none" normalizeH="0" baseline="0" dirty="0" err="1">
                <a:ln>
                  <a:noFill/>
                </a:ln>
                <a:solidFill>
                  <a:schemeClr val="tx1"/>
                </a:solidFill>
                <a:effectLst/>
                <a:latin typeface="Arial" panose="020B0604020202020204" pitchFamily="34" charset="0"/>
              </a:rPr>
              <a:t>accelerators</a:t>
            </a:r>
            <a:r>
              <a:rPr kumimoji="0" lang="it-IT" altLang="it-IT" sz="1600" b="0" i="0" u="none" strike="noStrike" cap="none" normalizeH="0" baseline="0" dirty="0">
                <a:ln>
                  <a:noFill/>
                </a:ln>
                <a:solidFill>
                  <a:schemeClr val="tx1"/>
                </a:solidFill>
                <a:effectLst/>
                <a:latin typeface="Arial" panose="020B0604020202020204" pitchFamily="34" charset="0"/>
              </a:rPr>
              <a:t> and </a:t>
            </a:r>
            <a:r>
              <a:rPr kumimoji="0" lang="it-IT" altLang="it-IT" sz="1600" b="0" i="0" u="none" strike="noStrike" cap="none" normalizeH="0" baseline="0" dirty="0" err="1">
                <a:ln>
                  <a:noFill/>
                </a:ln>
                <a:solidFill>
                  <a:schemeClr val="tx1"/>
                </a:solidFill>
                <a:effectLst/>
                <a:latin typeface="Arial" panose="020B0604020202020204" pitchFamily="34" charset="0"/>
              </a:rPr>
              <a:t>synchrotrons</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Non-</a:t>
            </a:r>
            <a:r>
              <a:rPr kumimoji="0" lang="it-IT" altLang="it-IT" sz="1600" b="0" i="0" u="none" strike="noStrike" cap="none" normalizeH="0" baseline="0" dirty="0" err="1">
                <a:ln>
                  <a:noFill/>
                </a:ln>
                <a:solidFill>
                  <a:schemeClr val="tx1"/>
                </a:solidFill>
                <a:effectLst/>
                <a:latin typeface="Arial" panose="020B0604020202020204" pitchFamily="34" charset="0"/>
              </a:rPr>
              <a:t>destructive</a:t>
            </a:r>
            <a:r>
              <a:rPr kumimoji="0" lang="it-IT" altLang="it-IT" sz="1600" b="0" i="0" u="none" strike="noStrike" cap="none" normalizeH="0" baseline="0" dirty="0">
                <a:ln>
                  <a:noFill/>
                </a:ln>
                <a:solidFill>
                  <a:schemeClr val="tx1"/>
                </a:solidFill>
                <a:effectLst/>
                <a:latin typeface="Arial" panose="020B0604020202020204" pitchFamily="34" charset="0"/>
              </a:rPr>
              <a:t> testing </a:t>
            </a:r>
            <a:r>
              <a:rPr kumimoji="0" lang="it-IT" altLang="it-IT" sz="1600" b="0" i="0" u="none" strike="noStrike" cap="none" normalizeH="0" baseline="0" dirty="0" err="1">
                <a:ln>
                  <a:noFill/>
                </a:ln>
                <a:solidFill>
                  <a:schemeClr val="tx1"/>
                </a:solidFill>
                <a:effectLst/>
                <a:latin typeface="Arial" panose="020B0604020202020204" pitchFamily="34" charset="0"/>
              </a:rPr>
              <a:t>using</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Radiation</a:t>
            </a:r>
            <a:r>
              <a:rPr kumimoji="0" lang="it-IT" altLang="it-IT" sz="1600" b="0" i="0" u="none" strike="noStrike" cap="none" normalizeH="0" baseline="0" dirty="0">
                <a:ln>
                  <a:noFill/>
                </a:ln>
                <a:solidFill>
                  <a:schemeClr val="tx1"/>
                </a:solidFill>
                <a:effectLst/>
                <a:latin typeface="Arial" panose="020B0604020202020204" pitchFamily="34" charset="0"/>
              </a:rPr>
              <a:t> monitoring in </a:t>
            </a:r>
            <a:r>
              <a:rPr kumimoji="0" lang="it-IT" altLang="it-IT" sz="1600" b="0" i="0" u="none" strike="noStrike" cap="none" normalizeH="0" baseline="0" dirty="0" err="1">
                <a:ln>
                  <a:noFill/>
                </a:ln>
                <a:solidFill>
                  <a:schemeClr val="tx1"/>
                </a:solidFill>
                <a:effectLst/>
                <a:latin typeface="Arial" panose="020B0604020202020204" pitchFamily="34" charset="0"/>
              </a:rPr>
              <a:t>nuclear</a:t>
            </a:r>
            <a:r>
              <a:rPr kumimoji="0" lang="it-IT" altLang="it-IT" sz="1600" b="0" i="0" u="none" strike="noStrike" cap="none" normalizeH="0" baseline="0" dirty="0">
                <a:ln>
                  <a:noFill/>
                </a:ln>
                <a:solidFill>
                  <a:schemeClr val="tx1"/>
                </a:solidFill>
                <a:effectLst/>
                <a:latin typeface="Arial" panose="020B0604020202020204" pitchFamily="34" charset="0"/>
              </a:rPr>
              <a:t> facilities.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67834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3B0A8-4134-0391-AAC0-473F0A08B0C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BD9C82B-04ED-627B-E824-EEAEF659CFEF}"/>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3" name="Immagine 2" descr="Immagine che contiene Ingegneria elettronica, elettronica, Componente elettrico, Componente di circuito&#10;&#10;Descrizione generata automaticamente">
            <a:extLst>
              <a:ext uri="{FF2B5EF4-FFF2-40B4-BE49-F238E27FC236}">
                <a16:creationId xmlns:a16="http://schemas.microsoft.com/office/drawing/2014/main" id="{699C3D2B-01AF-9618-9708-31E9CA618E02}"/>
              </a:ext>
            </a:extLst>
          </p:cNvPr>
          <p:cNvPicPr>
            <a:picLocks noChangeAspect="1"/>
          </p:cNvPicPr>
          <p:nvPr/>
        </p:nvPicPr>
        <p:blipFill>
          <a:blip r:embed="rId3"/>
          <a:srcRect t="30129" b="13680"/>
          <a:stretch/>
        </p:blipFill>
        <p:spPr>
          <a:xfrm>
            <a:off x="377253" y="2196773"/>
            <a:ext cx="4905166" cy="2114975"/>
          </a:xfrm>
          <a:prstGeom prst="rect">
            <a:avLst/>
          </a:prstGeom>
        </p:spPr>
      </p:pic>
      <p:pic>
        <p:nvPicPr>
          <p:cNvPr id="5" name="Immagine 4" descr="Immagine che contiene elettronico&#10;&#10;Descrizione generata automaticamente">
            <a:extLst>
              <a:ext uri="{FF2B5EF4-FFF2-40B4-BE49-F238E27FC236}">
                <a16:creationId xmlns:a16="http://schemas.microsoft.com/office/drawing/2014/main" id="{AEE951C0-167C-6E82-DE03-AF41F8789082}"/>
              </a:ext>
            </a:extLst>
          </p:cNvPr>
          <p:cNvPicPr>
            <a:picLocks noChangeAspect="1"/>
          </p:cNvPicPr>
          <p:nvPr/>
        </p:nvPicPr>
        <p:blipFill>
          <a:blip r:embed="rId4"/>
          <a:stretch>
            <a:fillRect/>
          </a:stretch>
        </p:blipFill>
        <p:spPr>
          <a:xfrm>
            <a:off x="3338095" y="4614201"/>
            <a:ext cx="2179760" cy="1634200"/>
          </a:xfrm>
          <a:prstGeom prst="rect">
            <a:avLst/>
          </a:prstGeom>
          <a:ln>
            <a:noFill/>
          </a:ln>
          <a:effectLst>
            <a:outerShdw blurRad="292100" dist="139700" dir="2700000" algn="tl" rotWithShape="0">
              <a:srgbClr val="333333">
                <a:alpha val="65000"/>
              </a:srgbClr>
            </a:outerShdw>
          </a:effectLst>
        </p:spPr>
      </p:pic>
      <p:cxnSp>
        <p:nvCxnSpPr>
          <p:cNvPr id="9" name="Connettore 2 8">
            <a:extLst>
              <a:ext uri="{FF2B5EF4-FFF2-40B4-BE49-F238E27FC236}">
                <a16:creationId xmlns:a16="http://schemas.microsoft.com/office/drawing/2014/main" id="{5DBAA77F-F8FB-8A5B-8DA8-63957335BE1B}"/>
              </a:ext>
            </a:extLst>
          </p:cNvPr>
          <p:cNvCxnSpPr>
            <a:cxnSpLocks/>
            <a:stCxn id="5" idx="1"/>
          </p:cNvCxnSpPr>
          <p:nvPr/>
        </p:nvCxnSpPr>
        <p:spPr>
          <a:xfrm flipV="1">
            <a:off x="3338095" y="3977640"/>
            <a:ext cx="1332965" cy="145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F0FFAA80-DEDF-E6C5-47B2-7BD6E1307CB2}"/>
              </a:ext>
            </a:extLst>
          </p:cNvPr>
          <p:cNvSpPr txBox="1"/>
          <p:nvPr/>
        </p:nvSpPr>
        <p:spPr>
          <a:xfrm>
            <a:off x="464234" y="1252025"/>
            <a:ext cx="4260205" cy="369332"/>
          </a:xfrm>
          <a:prstGeom prst="rect">
            <a:avLst/>
          </a:prstGeom>
          <a:noFill/>
        </p:spPr>
        <p:txBody>
          <a:bodyPr wrap="none" rtlCol="0">
            <a:spAutoFit/>
          </a:bodyPr>
          <a:lstStyle/>
          <a:p>
            <a:r>
              <a:rPr lang="en-US" dirty="0"/>
              <a:t>DT9000 </a:t>
            </a:r>
            <a:r>
              <a:rPr lang="en-US" dirty="0">
                <a:sym typeface="Wingdings" panose="05000000000000000000" pitchFamily="2" charset="2"/>
              </a:rPr>
              <a:t> 5 </a:t>
            </a:r>
            <a:r>
              <a:rPr lang="en-US" dirty="0" err="1">
                <a:sym typeface="Wingdings" panose="05000000000000000000" pitchFamily="2" charset="2"/>
              </a:rPr>
              <a:t>Gsps</a:t>
            </a:r>
            <a:r>
              <a:rPr lang="en-US" dirty="0">
                <a:sym typeface="Wingdings" panose="05000000000000000000" pitchFamily="2" charset="2"/>
              </a:rPr>
              <a:t> upcoming digitizer family</a:t>
            </a:r>
            <a:endParaRPr lang="en-US" dirty="0"/>
          </a:p>
        </p:txBody>
      </p:sp>
      <p:sp>
        <p:nvSpPr>
          <p:cNvPr id="12" name="CasellaDiTesto 11">
            <a:extLst>
              <a:ext uri="{FF2B5EF4-FFF2-40B4-BE49-F238E27FC236}">
                <a16:creationId xmlns:a16="http://schemas.microsoft.com/office/drawing/2014/main" id="{63ADD12B-E921-4B52-D92F-F725D02AD128}"/>
              </a:ext>
            </a:extLst>
          </p:cNvPr>
          <p:cNvSpPr txBox="1"/>
          <p:nvPr/>
        </p:nvSpPr>
        <p:spPr>
          <a:xfrm>
            <a:off x="1295935" y="5421309"/>
            <a:ext cx="1914755" cy="369332"/>
          </a:xfrm>
          <a:prstGeom prst="rect">
            <a:avLst/>
          </a:prstGeom>
          <a:noFill/>
        </p:spPr>
        <p:txBody>
          <a:bodyPr wrap="none" rtlCol="0">
            <a:spAutoFit/>
          </a:bodyPr>
          <a:lstStyle/>
          <a:p>
            <a:r>
              <a:rPr lang="en-US" dirty="0"/>
              <a:t>Diamond Detector</a:t>
            </a:r>
          </a:p>
        </p:txBody>
      </p:sp>
      <p:pic>
        <p:nvPicPr>
          <p:cNvPr id="4" name="Immagine 3" descr="Immagine che contiene schermata, testo, spazio, astronomia&#10;&#10;Descrizione generata automaticamente">
            <a:extLst>
              <a:ext uri="{FF2B5EF4-FFF2-40B4-BE49-F238E27FC236}">
                <a16:creationId xmlns:a16="http://schemas.microsoft.com/office/drawing/2014/main" id="{43961132-B3AE-5E20-BFE5-659DEB8CFC0F}"/>
              </a:ext>
            </a:extLst>
          </p:cNvPr>
          <p:cNvPicPr>
            <a:picLocks noChangeAspect="1"/>
          </p:cNvPicPr>
          <p:nvPr/>
        </p:nvPicPr>
        <p:blipFill>
          <a:blip r:embed="rId5"/>
          <a:stretch>
            <a:fillRect/>
          </a:stretch>
        </p:blipFill>
        <p:spPr>
          <a:xfrm>
            <a:off x="5517855" y="809266"/>
            <a:ext cx="6663427" cy="3888734"/>
          </a:xfrm>
          <a:prstGeom prst="rect">
            <a:avLst/>
          </a:prstGeom>
        </p:spPr>
      </p:pic>
      <p:sp>
        <p:nvSpPr>
          <p:cNvPr id="6" name="CasellaDiTesto 5">
            <a:extLst>
              <a:ext uri="{FF2B5EF4-FFF2-40B4-BE49-F238E27FC236}">
                <a16:creationId xmlns:a16="http://schemas.microsoft.com/office/drawing/2014/main" id="{3A6CBEB2-0E0E-1D89-3E1F-08782B20B89D}"/>
              </a:ext>
            </a:extLst>
          </p:cNvPr>
          <p:cNvSpPr txBox="1"/>
          <p:nvPr/>
        </p:nvSpPr>
        <p:spPr>
          <a:xfrm>
            <a:off x="8983758" y="2120400"/>
            <a:ext cx="1218603" cy="369332"/>
          </a:xfrm>
          <a:prstGeom prst="rect">
            <a:avLst/>
          </a:prstGeom>
          <a:noFill/>
        </p:spPr>
        <p:txBody>
          <a:bodyPr wrap="none" rtlCol="0">
            <a:spAutoFit/>
          </a:bodyPr>
          <a:lstStyle/>
          <a:p>
            <a:r>
              <a:rPr lang="en-US" dirty="0">
                <a:solidFill>
                  <a:srgbClr val="FF0000"/>
                </a:solidFill>
              </a:rPr>
              <a:t>8ns FWHM</a:t>
            </a:r>
          </a:p>
        </p:txBody>
      </p:sp>
      <p:sp>
        <p:nvSpPr>
          <p:cNvPr id="7" name="Freccia in giù 6">
            <a:extLst>
              <a:ext uri="{FF2B5EF4-FFF2-40B4-BE49-F238E27FC236}">
                <a16:creationId xmlns:a16="http://schemas.microsoft.com/office/drawing/2014/main" id="{8DA6047C-9E48-6CBF-9D2D-9596D0F2D66F}"/>
              </a:ext>
            </a:extLst>
          </p:cNvPr>
          <p:cNvSpPr/>
          <p:nvPr/>
        </p:nvSpPr>
        <p:spPr>
          <a:xfrm>
            <a:off x="9098280" y="3543300"/>
            <a:ext cx="396240" cy="14859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17F33A5E-EBB3-3981-1A2D-30ED444A1BB9}"/>
              </a:ext>
            </a:extLst>
          </p:cNvPr>
          <p:cNvSpPr txBox="1"/>
          <p:nvPr/>
        </p:nvSpPr>
        <p:spPr>
          <a:xfrm>
            <a:off x="8010887" y="5029200"/>
            <a:ext cx="2571025" cy="369332"/>
          </a:xfrm>
          <a:prstGeom prst="rect">
            <a:avLst/>
          </a:prstGeom>
          <a:noFill/>
        </p:spPr>
        <p:txBody>
          <a:bodyPr wrap="none" rtlCol="0">
            <a:spAutoFit/>
          </a:bodyPr>
          <a:lstStyle/>
          <a:p>
            <a:r>
              <a:rPr lang="en-US" dirty="0"/>
              <a:t>Ultra Fast signal response</a:t>
            </a:r>
          </a:p>
        </p:txBody>
      </p:sp>
      <p:sp>
        <p:nvSpPr>
          <p:cNvPr id="10" name="Freccia in giù 9">
            <a:extLst>
              <a:ext uri="{FF2B5EF4-FFF2-40B4-BE49-F238E27FC236}">
                <a16:creationId xmlns:a16="http://schemas.microsoft.com/office/drawing/2014/main" id="{12463AB0-B74B-2E8E-2299-5E5384DF5CEA}"/>
              </a:ext>
            </a:extLst>
          </p:cNvPr>
          <p:cNvSpPr/>
          <p:nvPr/>
        </p:nvSpPr>
        <p:spPr>
          <a:xfrm>
            <a:off x="9098280" y="5431301"/>
            <a:ext cx="396240" cy="5036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499D74A0-1556-86B9-B2CA-C3AA15202646}"/>
              </a:ext>
            </a:extLst>
          </p:cNvPr>
          <p:cNvSpPr txBox="1"/>
          <p:nvPr/>
        </p:nvSpPr>
        <p:spPr>
          <a:xfrm>
            <a:off x="7075610" y="5934984"/>
            <a:ext cx="4290060" cy="369332"/>
          </a:xfrm>
          <a:prstGeom prst="rect">
            <a:avLst/>
          </a:prstGeom>
          <a:noFill/>
        </p:spPr>
        <p:txBody>
          <a:bodyPr wrap="square" rtlCol="0">
            <a:spAutoFit/>
          </a:bodyPr>
          <a:lstStyle/>
          <a:p>
            <a:r>
              <a:rPr lang="en-US" dirty="0"/>
              <a:t>Fast digitizer and new processing algorithms</a:t>
            </a:r>
          </a:p>
        </p:txBody>
      </p:sp>
    </p:spTree>
    <p:extLst>
      <p:ext uri="{BB962C8B-B14F-4D97-AF65-F5344CB8AC3E}">
        <p14:creationId xmlns:p14="http://schemas.microsoft.com/office/powerpoint/2010/main" val="2275587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6833-B867-BF7F-51D2-45C69A534BB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B36DE7C-F5A4-577D-C890-077B2C81877E}"/>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17410" name="Picture 2">
            <a:extLst>
              <a:ext uri="{FF2B5EF4-FFF2-40B4-BE49-F238E27FC236}">
                <a16:creationId xmlns:a16="http://schemas.microsoft.com/office/drawing/2014/main" id="{6E19792A-CC17-49B9-D103-2ACB779AC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54" y="1344909"/>
            <a:ext cx="11562761" cy="2663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cxnSp>
        <p:nvCxnSpPr>
          <p:cNvPr id="15" name="Connettore 2 14">
            <a:extLst>
              <a:ext uri="{FF2B5EF4-FFF2-40B4-BE49-F238E27FC236}">
                <a16:creationId xmlns:a16="http://schemas.microsoft.com/office/drawing/2014/main" id="{6AC8778D-8CC3-9C49-3972-752C320F764E}"/>
              </a:ext>
            </a:extLst>
          </p:cNvPr>
          <p:cNvCxnSpPr/>
          <p:nvPr/>
        </p:nvCxnSpPr>
        <p:spPr>
          <a:xfrm flipH="1">
            <a:off x="1874520" y="1344909"/>
            <a:ext cx="472440" cy="445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772A2FAF-65EF-7B7F-7813-9815C86112BB}"/>
              </a:ext>
            </a:extLst>
          </p:cNvPr>
          <p:cNvSpPr txBox="1"/>
          <p:nvPr/>
        </p:nvSpPr>
        <p:spPr>
          <a:xfrm>
            <a:off x="2346960" y="1082040"/>
            <a:ext cx="800668" cy="369332"/>
          </a:xfrm>
          <a:prstGeom prst="rect">
            <a:avLst/>
          </a:prstGeom>
          <a:noFill/>
        </p:spPr>
        <p:txBody>
          <a:bodyPr wrap="none" rtlCol="0">
            <a:spAutoFit/>
          </a:bodyPr>
          <a:lstStyle/>
          <a:p>
            <a:r>
              <a:rPr lang="en-US" dirty="0"/>
              <a:t>5 </a:t>
            </a:r>
            <a:r>
              <a:rPr lang="en-US" dirty="0" err="1"/>
              <a:t>Gsps</a:t>
            </a:r>
            <a:endParaRPr lang="en-US" dirty="0"/>
          </a:p>
        </p:txBody>
      </p:sp>
      <p:pic>
        <p:nvPicPr>
          <p:cNvPr id="17411" name="Picture 3">
            <a:extLst>
              <a:ext uri="{FF2B5EF4-FFF2-40B4-BE49-F238E27FC236}">
                <a16:creationId xmlns:a16="http://schemas.microsoft.com/office/drawing/2014/main" id="{C3591D99-6328-1AA4-275D-64310B589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41" r="26361"/>
          <a:stretch>
            <a:fillRect/>
          </a:stretch>
        </p:blipFill>
        <p:spPr bwMode="auto">
          <a:xfrm>
            <a:off x="446405" y="2977676"/>
            <a:ext cx="5649595" cy="3427003"/>
          </a:xfrm>
          <a:prstGeom prst="rect">
            <a:avLst/>
          </a:prstGeom>
          <a:noFill/>
          <a:ln w="25400" algn="ctr">
            <a:solidFill>
              <a:srgbClr val="000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E6"/>
                  </a:outerShdw>
                </a:effectLst>
              </a14:hiddenEffects>
            </a:ext>
          </a:extLst>
        </p:spPr>
      </p:pic>
      <p:cxnSp>
        <p:nvCxnSpPr>
          <p:cNvPr id="18" name="Connettore 2 17">
            <a:extLst>
              <a:ext uri="{FF2B5EF4-FFF2-40B4-BE49-F238E27FC236}">
                <a16:creationId xmlns:a16="http://schemas.microsoft.com/office/drawing/2014/main" id="{6AB29495-38CC-8DDE-12C4-7AFC13B5B762}"/>
              </a:ext>
            </a:extLst>
          </p:cNvPr>
          <p:cNvCxnSpPr/>
          <p:nvPr/>
        </p:nvCxnSpPr>
        <p:spPr>
          <a:xfrm>
            <a:off x="4373880" y="2293620"/>
            <a:ext cx="220980" cy="64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412" name="Picture 4">
            <a:extLst>
              <a:ext uri="{FF2B5EF4-FFF2-40B4-BE49-F238E27FC236}">
                <a16:creationId xmlns:a16="http://schemas.microsoft.com/office/drawing/2014/main" id="{FA85CFEF-E737-F830-E058-FC603A7C58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21552"/>
          <a:stretch>
            <a:fillRect/>
          </a:stretch>
        </p:blipFill>
        <p:spPr bwMode="auto">
          <a:xfrm>
            <a:off x="6542404" y="4471772"/>
            <a:ext cx="5649596" cy="119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6750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C50E-E664-4B14-E722-914C6120BB2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26211B1-5928-7BB0-06D9-64A2F6A851D5}"/>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4" name="Immagine 3" descr="Immagine che contiene linea, Diagramma, testo, diagramma&#10;&#10;Il contenuto generato dall'IA potrebbe non essere corretto.">
            <a:extLst>
              <a:ext uri="{FF2B5EF4-FFF2-40B4-BE49-F238E27FC236}">
                <a16:creationId xmlns:a16="http://schemas.microsoft.com/office/drawing/2014/main" id="{07E46303-C136-0191-57F0-9198B8B74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1548"/>
            <a:ext cx="12192000" cy="2596822"/>
          </a:xfrm>
          <a:prstGeom prst="rect">
            <a:avLst/>
          </a:prstGeom>
        </p:spPr>
      </p:pic>
      <p:pic>
        <p:nvPicPr>
          <p:cNvPr id="6" name="Immagine 5" descr="Immagine che contiene linea, diagramma, testo, Diagramma&#10;&#10;Il contenuto generato dall'IA potrebbe non essere corretto.">
            <a:extLst>
              <a:ext uri="{FF2B5EF4-FFF2-40B4-BE49-F238E27FC236}">
                <a16:creationId xmlns:a16="http://schemas.microsoft.com/office/drawing/2014/main" id="{88491CFC-6C7C-011C-20E2-295BE1A9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614" y="800271"/>
            <a:ext cx="7228571" cy="2742857"/>
          </a:xfrm>
          <a:prstGeom prst="rect">
            <a:avLst/>
          </a:prstGeom>
        </p:spPr>
      </p:pic>
    </p:spTree>
    <p:extLst>
      <p:ext uri="{BB962C8B-B14F-4D97-AF65-F5344CB8AC3E}">
        <p14:creationId xmlns:p14="http://schemas.microsoft.com/office/powerpoint/2010/main" val="3256603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BA52-ABA1-CC46-918A-BC13441ACB3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2F91678-D1E3-EED9-AF64-4C551B65E343}"/>
              </a:ext>
            </a:extLst>
          </p:cNvPr>
          <p:cNvSpPr txBox="1"/>
          <p:nvPr/>
        </p:nvSpPr>
        <p:spPr>
          <a:xfrm>
            <a:off x="267955" y="77076"/>
            <a:ext cx="9761390" cy="584775"/>
          </a:xfrm>
          <a:prstGeom prst="rect">
            <a:avLst/>
          </a:prstGeom>
          <a:noFill/>
        </p:spPr>
        <p:txBody>
          <a:bodyPr wrap="none" rtlCol="0">
            <a:spAutoFit/>
          </a:bodyPr>
          <a:lstStyle/>
          <a:p>
            <a:r>
              <a:rPr lang="it-IT" sz="3200" dirty="0"/>
              <a:t>High Speed </a:t>
            </a:r>
            <a:r>
              <a:rPr lang="it-IT" sz="3200" dirty="0" err="1"/>
              <a:t>Digitizer</a:t>
            </a:r>
            <a:r>
              <a:rPr lang="it-IT" sz="3200" dirty="0"/>
              <a:t>: </a:t>
            </a:r>
            <a:r>
              <a:rPr lang="it-IT" sz="3200" dirty="0" err="1"/>
              <a:t>Parallel</a:t>
            </a:r>
            <a:r>
              <a:rPr lang="it-IT" sz="3200" dirty="0"/>
              <a:t> </a:t>
            </a:r>
            <a:r>
              <a:rPr lang="it-IT" sz="3200" dirty="0" err="1"/>
              <a:t>trapezoidal</a:t>
            </a:r>
            <a:r>
              <a:rPr lang="it-IT" sz="3200" dirty="0"/>
              <a:t> </a:t>
            </a:r>
            <a:r>
              <a:rPr lang="it-IT" sz="3200" dirty="0" err="1"/>
              <a:t>implementation</a:t>
            </a:r>
            <a:endParaRPr lang="it-IT" sz="3200" dirty="0"/>
          </a:p>
        </p:txBody>
      </p:sp>
      <p:pic>
        <p:nvPicPr>
          <p:cNvPr id="8" name="Immagine 7" descr="Immagine che contiene testo, diagramma, Diagramma, linea&#10;&#10;Il contenuto generato dall'IA potrebbe non essere corretto.">
            <a:extLst>
              <a:ext uri="{FF2B5EF4-FFF2-40B4-BE49-F238E27FC236}">
                <a16:creationId xmlns:a16="http://schemas.microsoft.com/office/drawing/2014/main" id="{F9578AC6-0152-F469-5E74-D0CD57A00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618" y="1963001"/>
            <a:ext cx="5523809" cy="4342857"/>
          </a:xfrm>
          <a:prstGeom prst="rect">
            <a:avLst/>
          </a:prstGeom>
        </p:spPr>
      </p:pic>
      <p:sp>
        <p:nvSpPr>
          <p:cNvPr id="10" name="Control 1">
            <a:extLst>
              <a:ext uri="{FF2B5EF4-FFF2-40B4-BE49-F238E27FC236}">
                <a16:creationId xmlns:a16="http://schemas.microsoft.com/office/drawing/2014/main" id="{C2A4E115-8BD3-2A27-CB3F-D0F13806F3A8}"/>
              </a:ext>
            </a:extLst>
          </p:cNvPr>
          <p:cNvSpPr>
            <a:spLocks noChangeArrowheads="1" noChangeShapeType="1"/>
          </p:cNvSpPr>
          <p:nvPr/>
        </p:nvSpPr>
        <p:spPr bwMode="auto">
          <a:xfrm>
            <a:off x="18776950" y="22004338"/>
            <a:ext cx="6611938" cy="2174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3" name="CasellaDiTesto 12">
            <a:extLst>
              <a:ext uri="{FF2B5EF4-FFF2-40B4-BE49-F238E27FC236}">
                <a16:creationId xmlns:a16="http://schemas.microsoft.com/office/drawing/2014/main" id="{19922FF6-4A33-17CA-4650-A51990840991}"/>
              </a:ext>
            </a:extLst>
          </p:cNvPr>
          <p:cNvSpPr txBox="1"/>
          <p:nvPr/>
        </p:nvSpPr>
        <p:spPr>
          <a:xfrm>
            <a:off x="441960" y="1127760"/>
            <a:ext cx="11465126" cy="369332"/>
          </a:xfrm>
          <a:prstGeom prst="rect">
            <a:avLst/>
          </a:prstGeom>
          <a:noFill/>
        </p:spPr>
        <p:txBody>
          <a:bodyPr wrap="none" rtlCol="0">
            <a:spAutoFit/>
          </a:bodyPr>
          <a:lstStyle/>
          <a:p>
            <a:r>
              <a:rPr lang="en-US" dirty="0"/>
              <a:t>Resolution comparison at different sampling rate and constant shaping time for 20ns decay signal from diamond detector</a:t>
            </a:r>
          </a:p>
        </p:txBody>
      </p:sp>
      <p:cxnSp>
        <p:nvCxnSpPr>
          <p:cNvPr id="15" name="Connettore 2 14">
            <a:extLst>
              <a:ext uri="{FF2B5EF4-FFF2-40B4-BE49-F238E27FC236}">
                <a16:creationId xmlns:a16="http://schemas.microsoft.com/office/drawing/2014/main" id="{20F3C86A-D17D-0451-8A6B-32F0C441A0D9}"/>
              </a:ext>
            </a:extLst>
          </p:cNvPr>
          <p:cNvCxnSpPr>
            <a:cxnSpLocks/>
            <a:stCxn id="16" idx="1"/>
          </p:cNvCxnSpPr>
          <p:nvPr/>
        </p:nvCxnSpPr>
        <p:spPr>
          <a:xfrm flipH="1">
            <a:off x="7018020" y="1808815"/>
            <a:ext cx="868680" cy="88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44BCABDC-0621-28A4-9C64-908DA8F8620C}"/>
              </a:ext>
            </a:extLst>
          </p:cNvPr>
          <p:cNvSpPr txBox="1"/>
          <p:nvPr/>
        </p:nvSpPr>
        <p:spPr>
          <a:xfrm>
            <a:off x="7886700" y="1624149"/>
            <a:ext cx="1985415" cy="369332"/>
          </a:xfrm>
          <a:prstGeom prst="rect">
            <a:avLst/>
          </a:prstGeom>
          <a:noFill/>
        </p:spPr>
        <p:txBody>
          <a:bodyPr wrap="none" rtlCol="0">
            <a:spAutoFit/>
          </a:bodyPr>
          <a:lstStyle/>
          <a:p>
            <a:r>
              <a:rPr lang="en-US" dirty="0"/>
              <a:t>Am</a:t>
            </a:r>
            <a:r>
              <a:rPr lang="en-US" baseline="30000" dirty="0"/>
              <a:t>241</a:t>
            </a:r>
            <a:r>
              <a:rPr lang="en-US" dirty="0"/>
              <a:t> – 59 keV line</a:t>
            </a:r>
          </a:p>
        </p:txBody>
      </p:sp>
    </p:spTree>
    <p:extLst>
      <p:ext uri="{BB962C8B-B14F-4D97-AF65-F5344CB8AC3E}">
        <p14:creationId xmlns:p14="http://schemas.microsoft.com/office/powerpoint/2010/main" val="242681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CB95A-286E-D3AF-EE6B-7857E979B15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2950DBE-DEA6-DF0B-C54E-A53709CF5288}"/>
              </a:ext>
            </a:extLst>
          </p:cNvPr>
          <p:cNvSpPr txBox="1"/>
          <p:nvPr/>
        </p:nvSpPr>
        <p:spPr>
          <a:xfrm>
            <a:off x="267955" y="77076"/>
            <a:ext cx="4137671" cy="584775"/>
          </a:xfrm>
          <a:prstGeom prst="rect">
            <a:avLst/>
          </a:prstGeom>
          <a:noFill/>
        </p:spPr>
        <p:txBody>
          <a:bodyPr wrap="none" rtlCol="0">
            <a:spAutoFit/>
          </a:bodyPr>
          <a:lstStyle/>
          <a:p>
            <a:r>
              <a:rPr lang="it-IT" sz="3200" dirty="0"/>
              <a:t>Sci-Compiler TM </a:t>
            </a:r>
            <a:r>
              <a:rPr lang="it-IT" sz="3200" dirty="0" err="1"/>
              <a:t>signals</a:t>
            </a:r>
            <a:endParaRPr lang="it-IT" sz="3200" dirty="0"/>
          </a:p>
        </p:txBody>
      </p:sp>
      <p:sp>
        <p:nvSpPr>
          <p:cNvPr id="10" name="Control 1">
            <a:extLst>
              <a:ext uri="{FF2B5EF4-FFF2-40B4-BE49-F238E27FC236}">
                <a16:creationId xmlns:a16="http://schemas.microsoft.com/office/drawing/2014/main" id="{A18341B6-A63C-CD68-86CB-1D81CAF8D446}"/>
              </a:ext>
            </a:extLst>
          </p:cNvPr>
          <p:cNvSpPr>
            <a:spLocks noChangeArrowheads="1" noChangeShapeType="1"/>
          </p:cNvSpPr>
          <p:nvPr/>
        </p:nvSpPr>
        <p:spPr bwMode="auto">
          <a:xfrm>
            <a:off x="18776950" y="22004338"/>
            <a:ext cx="6611938" cy="2174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4" name="Immagine 3" descr="Immagine che contiene testo, schermata, numero&#10;&#10;Il contenuto generato dall'IA potrebbe non essere corretto.">
            <a:extLst>
              <a:ext uri="{FF2B5EF4-FFF2-40B4-BE49-F238E27FC236}">
                <a16:creationId xmlns:a16="http://schemas.microsoft.com/office/drawing/2014/main" id="{B757ECBB-49F6-8ED9-A505-75F23ECEC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034" y="910772"/>
            <a:ext cx="9288171" cy="4582164"/>
          </a:xfrm>
          <a:prstGeom prst="rect">
            <a:avLst/>
          </a:prstGeom>
        </p:spPr>
      </p:pic>
      <p:pic>
        <p:nvPicPr>
          <p:cNvPr id="6" name="Immagine 5" descr="Immagine che contiene schermata, testo, Carattere, Elementi grafici&#10;&#10;Il contenuto generato dall'IA potrebbe non essere corretto.">
            <a:extLst>
              <a:ext uri="{FF2B5EF4-FFF2-40B4-BE49-F238E27FC236}">
                <a16:creationId xmlns:a16="http://schemas.microsoft.com/office/drawing/2014/main" id="{5DF7EA8E-9DBA-2436-7DAB-A40348427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 y="3939540"/>
            <a:ext cx="7063740" cy="2063936"/>
          </a:xfrm>
          <a:prstGeom prst="rect">
            <a:avLst/>
          </a:prstGeom>
        </p:spPr>
      </p:pic>
      <p:cxnSp>
        <p:nvCxnSpPr>
          <p:cNvPr id="9" name="Connettore 2 8">
            <a:extLst>
              <a:ext uri="{FF2B5EF4-FFF2-40B4-BE49-F238E27FC236}">
                <a16:creationId xmlns:a16="http://schemas.microsoft.com/office/drawing/2014/main" id="{6DCC6FB1-8B51-8B1C-29AF-316021088817}"/>
              </a:ext>
            </a:extLst>
          </p:cNvPr>
          <p:cNvCxnSpPr/>
          <p:nvPr/>
        </p:nvCxnSpPr>
        <p:spPr>
          <a:xfrm flipH="1">
            <a:off x="5486400" y="2720340"/>
            <a:ext cx="1074420" cy="133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697D1647-9E85-D36D-D86A-35677DCECDAE}"/>
              </a:ext>
            </a:extLst>
          </p:cNvPr>
          <p:cNvSpPr txBox="1"/>
          <p:nvPr/>
        </p:nvSpPr>
        <p:spPr>
          <a:xfrm>
            <a:off x="5393325" y="1370233"/>
            <a:ext cx="2411301" cy="369332"/>
          </a:xfrm>
          <a:prstGeom prst="rect">
            <a:avLst/>
          </a:prstGeom>
          <a:noFill/>
        </p:spPr>
        <p:txBody>
          <a:bodyPr wrap="none" rtlCol="0">
            <a:spAutoFit/>
          </a:bodyPr>
          <a:lstStyle/>
          <a:p>
            <a:r>
              <a:rPr lang="en-US" dirty="0"/>
              <a:t>Time Multiplexed signal</a:t>
            </a:r>
          </a:p>
        </p:txBody>
      </p:sp>
      <p:sp>
        <p:nvSpPr>
          <p:cNvPr id="5" name="Ovale 4">
            <a:extLst>
              <a:ext uri="{FF2B5EF4-FFF2-40B4-BE49-F238E27FC236}">
                <a16:creationId xmlns:a16="http://schemas.microsoft.com/office/drawing/2014/main" id="{8F694173-C1B8-263B-FCCD-E5D8B4CA9D10}"/>
              </a:ext>
            </a:extLst>
          </p:cNvPr>
          <p:cNvSpPr/>
          <p:nvPr/>
        </p:nvSpPr>
        <p:spPr>
          <a:xfrm>
            <a:off x="5145865" y="1740513"/>
            <a:ext cx="950135" cy="4981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893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959F-8040-896C-ED77-7DC66A6BBBA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A5B448C-EB2E-891C-8E39-35C8BABF2774}"/>
              </a:ext>
            </a:extLst>
          </p:cNvPr>
          <p:cNvSpPr txBox="1"/>
          <p:nvPr/>
        </p:nvSpPr>
        <p:spPr>
          <a:xfrm>
            <a:off x="267955" y="77076"/>
            <a:ext cx="4137671" cy="584775"/>
          </a:xfrm>
          <a:prstGeom prst="rect">
            <a:avLst/>
          </a:prstGeom>
          <a:noFill/>
        </p:spPr>
        <p:txBody>
          <a:bodyPr wrap="none" rtlCol="0">
            <a:spAutoFit/>
          </a:bodyPr>
          <a:lstStyle/>
          <a:p>
            <a:r>
              <a:rPr lang="it-IT" sz="3200" dirty="0"/>
              <a:t>Sci-Compiler TM </a:t>
            </a:r>
            <a:r>
              <a:rPr lang="it-IT" sz="3200" dirty="0" err="1"/>
              <a:t>signals</a:t>
            </a:r>
            <a:endParaRPr lang="it-IT" sz="3200" dirty="0"/>
          </a:p>
        </p:txBody>
      </p:sp>
      <p:sp>
        <p:nvSpPr>
          <p:cNvPr id="10" name="Control 1">
            <a:extLst>
              <a:ext uri="{FF2B5EF4-FFF2-40B4-BE49-F238E27FC236}">
                <a16:creationId xmlns:a16="http://schemas.microsoft.com/office/drawing/2014/main" id="{A4E7D13A-4F44-1FA3-B469-38BF3F592DA1}"/>
              </a:ext>
            </a:extLst>
          </p:cNvPr>
          <p:cNvSpPr>
            <a:spLocks noChangeArrowheads="1" noChangeShapeType="1"/>
          </p:cNvSpPr>
          <p:nvPr/>
        </p:nvSpPr>
        <p:spPr bwMode="auto">
          <a:xfrm>
            <a:off x="18776950" y="22004338"/>
            <a:ext cx="6611938" cy="2174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8" name="Immagine 7" descr="Immagine che contiene testo, diagramma, schermata, Piano&#10;&#10;Il contenuto generato dall'IA potrebbe non essere corretto.">
            <a:extLst>
              <a:ext uri="{FF2B5EF4-FFF2-40B4-BE49-F238E27FC236}">
                <a16:creationId xmlns:a16="http://schemas.microsoft.com/office/drawing/2014/main" id="{F4B195C5-8252-7E3B-4A37-5555EDD41B45}"/>
              </a:ext>
            </a:extLst>
          </p:cNvPr>
          <p:cNvPicPr>
            <a:picLocks noChangeAspect="1"/>
          </p:cNvPicPr>
          <p:nvPr/>
        </p:nvPicPr>
        <p:blipFill>
          <a:blip r:embed="rId3">
            <a:extLst>
              <a:ext uri="{28A0092B-C50C-407E-A947-70E740481C1C}">
                <a14:useLocalDpi xmlns:a14="http://schemas.microsoft.com/office/drawing/2010/main" val="0"/>
              </a:ext>
            </a:extLst>
          </a:blip>
          <a:srcRect l="8909" t="19582" r="2037" b="20030"/>
          <a:stretch>
            <a:fillRect/>
          </a:stretch>
        </p:blipFill>
        <p:spPr>
          <a:xfrm>
            <a:off x="121920" y="767654"/>
            <a:ext cx="10028252" cy="4185345"/>
          </a:xfrm>
          <a:prstGeom prst="rect">
            <a:avLst/>
          </a:prstGeom>
        </p:spPr>
      </p:pic>
      <p:pic>
        <p:nvPicPr>
          <p:cNvPr id="21506" name="Picture 2" descr="PSD identification plot. The line drawn in red separates γ events (top)...  | Download Scientific Diagram">
            <a:extLst>
              <a:ext uri="{FF2B5EF4-FFF2-40B4-BE49-F238E27FC236}">
                <a16:creationId xmlns:a16="http://schemas.microsoft.com/office/drawing/2014/main" id="{F9358BDF-DBCF-E494-77EC-25B2E4AFE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519" y="4053016"/>
            <a:ext cx="3583305" cy="222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14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2A8C-9859-768C-1BCC-48B31F23977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EA07CC5-CD90-1312-20E8-BDCC90E8F9EA}"/>
              </a:ext>
            </a:extLst>
          </p:cNvPr>
          <p:cNvSpPr txBox="1"/>
          <p:nvPr/>
        </p:nvSpPr>
        <p:spPr>
          <a:xfrm>
            <a:off x="267955" y="77076"/>
            <a:ext cx="4137671" cy="584775"/>
          </a:xfrm>
          <a:prstGeom prst="rect">
            <a:avLst/>
          </a:prstGeom>
          <a:noFill/>
        </p:spPr>
        <p:txBody>
          <a:bodyPr wrap="none" rtlCol="0">
            <a:spAutoFit/>
          </a:bodyPr>
          <a:lstStyle/>
          <a:p>
            <a:r>
              <a:rPr lang="it-IT" sz="3200" dirty="0"/>
              <a:t>Sci-Compiler TM </a:t>
            </a:r>
            <a:r>
              <a:rPr lang="it-IT" sz="3200" dirty="0" err="1"/>
              <a:t>signals</a:t>
            </a:r>
            <a:endParaRPr lang="it-IT" sz="3200" dirty="0"/>
          </a:p>
        </p:txBody>
      </p:sp>
      <p:sp>
        <p:nvSpPr>
          <p:cNvPr id="10" name="Control 1">
            <a:extLst>
              <a:ext uri="{FF2B5EF4-FFF2-40B4-BE49-F238E27FC236}">
                <a16:creationId xmlns:a16="http://schemas.microsoft.com/office/drawing/2014/main" id="{355F1F7D-9898-35B9-8E9D-8CA46FFCA8A8}"/>
              </a:ext>
            </a:extLst>
          </p:cNvPr>
          <p:cNvSpPr>
            <a:spLocks noChangeArrowheads="1" noChangeShapeType="1"/>
          </p:cNvSpPr>
          <p:nvPr/>
        </p:nvSpPr>
        <p:spPr bwMode="auto">
          <a:xfrm>
            <a:off x="18776950" y="22004338"/>
            <a:ext cx="6611938" cy="2174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6" name="Immagine 5" descr="Immagine che contiene linea, Diagramma, testo, diagramma&#10;&#10;Il contenuto generato dall'IA potrebbe non essere corretto.">
            <a:extLst>
              <a:ext uri="{FF2B5EF4-FFF2-40B4-BE49-F238E27FC236}">
                <a16:creationId xmlns:a16="http://schemas.microsoft.com/office/drawing/2014/main" id="{74AD2E79-CAA6-4C94-F4C5-E82A4B9CE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5797" y="929641"/>
            <a:ext cx="5977324" cy="1859277"/>
          </a:xfrm>
          <a:prstGeom prst="rect">
            <a:avLst/>
          </a:prstGeom>
        </p:spPr>
      </p:pic>
      <p:pic>
        <p:nvPicPr>
          <p:cNvPr id="8" name="Immagine 7" descr="Immagine che contiene testo, linea, Diagramma, ricevuta&#10;&#10;Il contenuto generato dall'IA potrebbe non essere corretto.">
            <a:extLst>
              <a:ext uri="{FF2B5EF4-FFF2-40B4-BE49-F238E27FC236}">
                <a16:creationId xmlns:a16="http://schemas.microsoft.com/office/drawing/2014/main" id="{1FAB4F61-A4BE-0D1C-087D-F93B191EC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078" y="3505103"/>
            <a:ext cx="5977323" cy="1859277"/>
          </a:xfrm>
          <a:prstGeom prst="rect">
            <a:avLst/>
          </a:prstGeom>
        </p:spPr>
      </p:pic>
      <p:sp>
        <p:nvSpPr>
          <p:cNvPr id="9" name="Freccia in giù 8">
            <a:extLst>
              <a:ext uri="{FF2B5EF4-FFF2-40B4-BE49-F238E27FC236}">
                <a16:creationId xmlns:a16="http://schemas.microsoft.com/office/drawing/2014/main" id="{977EDA40-2B47-8E52-A891-4071DF368890}"/>
              </a:ext>
            </a:extLst>
          </p:cNvPr>
          <p:cNvSpPr/>
          <p:nvPr/>
        </p:nvSpPr>
        <p:spPr>
          <a:xfrm>
            <a:off x="8984459" y="2846043"/>
            <a:ext cx="388620" cy="5181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E3DF35AF-FD0D-91D1-4E5A-7198BEC93F13}"/>
              </a:ext>
            </a:extLst>
          </p:cNvPr>
          <p:cNvSpPr txBox="1"/>
          <p:nvPr/>
        </p:nvSpPr>
        <p:spPr>
          <a:xfrm>
            <a:off x="9458638" y="2880656"/>
            <a:ext cx="2456763" cy="369332"/>
          </a:xfrm>
          <a:prstGeom prst="rect">
            <a:avLst/>
          </a:prstGeom>
          <a:noFill/>
        </p:spPr>
        <p:txBody>
          <a:bodyPr wrap="none" rtlCol="0">
            <a:spAutoFit/>
          </a:bodyPr>
          <a:lstStyle/>
          <a:p>
            <a:r>
              <a:rPr lang="en-US" dirty="0"/>
              <a:t>Sub-sample interpolator</a:t>
            </a:r>
          </a:p>
        </p:txBody>
      </p:sp>
      <p:pic>
        <p:nvPicPr>
          <p:cNvPr id="13" name="Immagine 12">
            <a:extLst>
              <a:ext uri="{FF2B5EF4-FFF2-40B4-BE49-F238E27FC236}">
                <a16:creationId xmlns:a16="http://schemas.microsoft.com/office/drawing/2014/main" id="{BA6D92D7-F42E-2D11-011C-AE2EB403A597}"/>
              </a:ext>
            </a:extLst>
          </p:cNvPr>
          <p:cNvPicPr>
            <a:picLocks noChangeAspect="1"/>
          </p:cNvPicPr>
          <p:nvPr/>
        </p:nvPicPr>
        <p:blipFill>
          <a:blip r:embed="rId5"/>
          <a:stretch>
            <a:fillRect/>
          </a:stretch>
        </p:blipFill>
        <p:spPr>
          <a:xfrm>
            <a:off x="72626" y="1706880"/>
            <a:ext cx="5705501" cy="3253740"/>
          </a:xfrm>
          <a:prstGeom prst="rect">
            <a:avLst/>
          </a:prstGeom>
        </p:spPr>
      </p:pic>
    </p:spTree>
    <p:extLst>
      <p:ext uri="{BB962C8B-B14F-4D97-AF65-F5344CB8AC3E}">
        <p14:creationId xmlns:p14="http://schemas.microsoft.com/office/powerpoint/2010/main" val="3412557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1460573" cy="584775"/>
          </a:xfrm>
          <a:prstGeom prst="rect">
            <a:avLst/>
          </a:prstGeom>
          <a:noFill/>
        </p:spPr>
        <p:txBody>
          <a:bodyPr wrap="none" rtlCol="0">
            <a:spAutoFit/>
          </a:bodyPr>
          <a:lstStyle/>
          <a:p>
            <a:r>
              <a:rPr lang="it-IT" sz="3200" dirty="0"/>
              <a:t>(ISIS) </a:t>
            </a:r>
            <a:r>
              <a:rPr lang="it-IT" sz="3200" dirty="0" err="1"/>
              <a:t>Realtime</a:t>
            </a:r>
            <a:r>
              <a:rPr lang="it-IT" sz="3200" dirty="0"/>
              <a:t> PSD on GS20 </a:t>
            </a:r>
            <a:r>
              <a:rPr lang="it-IT" sz="3200" dirty="0" err="1"/>
              <a:t>scintillator</a:t>
            </a:r>
            <a:r>
              <a:rPr lang="it-IT" sz="3200" dirty="0"/>
              <a:t> and </a:t>
            </a:r>
            <a:r>
              <a:rPr lang="it-IT" sz="3200" dirty="0" err="1"/>
              <a:t>Nanoparticles</a:t>
            </a:r>
            <a:r>
              <a:rPr lang="it-IT" sz="3200" dirty="0"/>
              <a:t> detectors</a:t>
            </a:r>
          </a:p>
        </p:txBody>
      </p:sp>
      <p:pic>
        <p:nvPicPr>
          <p:cNvPr id="9" name="Picture 2" descr="https://lh3.googleusercontent.com/pw/AP1GczOSmSN5VrpYwXdd6dlOBzvZH5ITsxb9cRK1pGUPmzqYKs-NPvquwPJZ96xY8afUpBxlvvwL4t3XgK-2zHMgTtAHDdwa-1s7nnYeIBglNyUF_HXnodk12Q1nV-yfCqBfBzQEKTwvrlDbau-sD1fAboShH4bngKNBFzCSJodWoTDHK_7tbrdfR7V96LDF1PmSbYPK7p33Q5W_czhIrvBNWqM-VwjXuwTyr86wMmB89eGFnPINYY_88dMhAXjGxthCvv1ztSiKXTZHpq5ulmC1BrosYV00Czc2VA5IumnUdRlpCDzzxB5Lf4aOj4tnlKfYvIlnOYh_0DHyqJEU4zgKmk3wsgPyyjzYaC6y1zOZt2M8_KATcYY_n5qB1Dj3jTRBkVFsM9fdBnAmjCjozugMc996BHfvPbJOm2o2Z3Cq7cgN7i_pb759wOm0PxohH7wukMorKA6G8CBw6Bort6F-5nQfHEouunR46mnym6BCOOIzASl1coquZ3VRIgpZBaE_3miTcujEinimapYrmVelg_hHZcxYISOyvXuyuouGNTzag62n2c3xYD2F0CWc7W-C6Wb3xPA6lFLhV6q8KhHjadJQn-cA6q3CUYDrAwpBeYlVGgKqWr5nvMQkWSBab_qRXUY0zDeYpgfPsM9CJsLDbV0PZ5J1ynVx6FRgU0_FlYPvNn9oEFAVOeY81kmyb64bRMMxENkKlnVTSvbB3RWeILMVxEBCeuKUz5WPq7Iy0yvNveO_GqophgluM0gbuv8owAK4ZRG7KmsrRntbGhHP0swYZXtXkkqPLln47UPLfQeChpejPY8Gx9VgL-8A7TzUwUnR6hn30-N6NVAvgV8U27J0qICdtfgkLlPIEjDAAvqleUANFKfGk0sPASKdXWnie2xA3EDjbXQgQFJA-gayiw8K=w1225-h923-s-no-gm?authuser=0">
            <a:extLst>
              <a:ext uri="{FF2B5EF4-FFF2-40B4-BE49-F238E27FC236}">
                <a16:creationId xmlns:a16="http://schemas.microsoft.com/office/drawing/2014/main" id="{9AC2FC8D-FC95-56D0-45BB-F465475771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902" b="35922"/>
          <a:stretch/>
        </p:blipFill>
        <p:spPr bwMode="auto">
          <a:xfrm>
            <a:off x="383239" y="4882471"/>
            <a:ext cx="4466174" cy="121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3.googleusercontent.com/pw/AP1GczN-BvqvGxRGaM1l1HeMxgfPavReJcHy7n_WucbDWbIkKGIVUrryzXARN0ti5ukiGt51hJyHzvpJ5wwSV0jdgcUw5SSBFmd8cTfJChac5ASQvAF6rmP2Dqsxqzd5k4D-tX2XoC5EtX0A1VandkASOCORbIcWsJ00wPWNasditQqxjIleAEgEAi7CYuelG0Imn5v1ykreu_6tOgt5dNfsLEp78Z4BjbGDABxA9RN4sdaES69nGhjcotzKN0M-kZaFyJ2MNxmj1WEmRBwYtiwv0Oqoz7GK50WdI4-0uMd0meSMQI9obhwx_w81Mmk22d_GMAx-XtXnH5tiJ9llU5m9OLOQI2ZfVH1iMHqccx6ZCtHyPZZhKssO4zu3rrPX7LjyCrpdGYDIEC-by0EE_bCB86oL-PWwg2iXZi6H7Bqdvb1CpkApXuQuEGhR-5diIbf2eOsosg-5T_Terzp2gp_lsKrlkUw83CeCI-1DwBsGYnlpEAzIJHJLGaT2emjOg5D4oYRZefVv1zQ8MsNuzSRT_lDP2iVcGO4z9NuuNnzJfBinotkuiV9EPJiWUUhLGMiLF-9dwxGi71ggGUwnXqqYJI6JoYPVRzw3FxqyADD1OkCapPHC9bqbjXlkAwvV58B4uD3Lx9FH-L88EIuxfEnESZg0Lg4IGrRtKdgfXyEhwkLhE_ROH0kPUoyEXTLq-ueOtkaPVPUXWyJTzIJ597UVm_rQC9B8YeLVoy5-tLZsiCCDIWq-wXLWki6vBq6l5omk4RzexYBhjGZp3iu_eA-FcDZ3QZ9ZPSd9J8GVc3u1siqYOqqTrx32qtiCnorqVytyP_tpdoLQIcDLdyrVlTnbAcv5by0M86kzvGnBBodvpyDO8ZnFKkGbfCBC6KnnS_JEFxC_yOfTD1r4WAc3cmhe8E5n=w1225-h923-s-no-gm?authuser=0">
            <a:extLst>
              <a:ext uri="{FF2B5EF4-FFF2-40B4-BE49-F238E27FC236}">
                <a16:creationId xmlns:a16="http://schemas.microsoft.com/office/drawing/2014/main" id="{ACEE1715-8B2C-53DD-0406-53A70B971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3" t="23482" r="14811" b="16491"/>
          <a:stretch/>
        </p:blipFill>
        <p:spPr bwMode="auto">
          <a:xfrm>
            <a:off x="363206" y="2164789"/>
            <a:ext cx="4446142" cy="26069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313D4B2F-742F-3DDD-723C-49CFA17F9835}"/>
              </a:ext>
            </a:extLst>
          </p:cNvPr>
          <p:cNvPicPr>
            <a:picLocks noChangeAspect="1"/>
          </p:cNvPicPr>
          <p:nvPr/>
        </p:nvPicPr>
        <p:blipFill rotWithShape="1">
          <a:blip r:embed="rId5"/>
          <a:srcRect l="681" t="59054" r="56665" b="1516"/>
          <a:stretch/>
        </p:blipFill>
        <p:spPr>
          <a:xfrm>
            <a:off x="5143667" y="3691989"/>
            <a:ext cx="4864046" cy="2504160"/>
          </a:xfrm>
          <a:prstGeom prst="rect">
            <a:avLst/>
          </a:prstGeom>
        </p:spPr>
      </p:pic>
      <p:pic>
        <p:nvPicPr>
          <p:cNvPr id="19" name="Immagine 18">
            <a:extLst>
              <a:ext uri="{FF2B5EF4-FFF2-40B4-BE49-F238E27FC236}">
                <a16:creationId xmlns:a16="http://schemas.microsoft.com/office/drawing/2014/main" id="{5BA727BA-C70A-4079-51F1-C9195F0770F0}"/>
              </a:ext>
            </a:extLst>
          </p:cNvPr>
          <p:cNvPicPr>
            <a:picLocks noChangeAspect="1"/>
          </p:cNvPicPr>
          <p:nvPr/>
        </p:nvPicPr>
        <p:blipFill>
          <a:blip r:embed="rId6"/>
          <a:stretch>
            <a:fillRect/>
          </a:stretch>
        </p:blipFill>
        <p:spPr>
          <a:xfrm>
            <a:off x="10240026" y="2970584"/>
            <a:ext cx="1717393" cy="427582"/>
          </a:xfrm>
          <a:prstGeom prst="rect">
            <a:avLst/>
          </a:prstGeom>
        </p:spPr>
      </p:pic>
      <p:pic>
        <p:nvPicPr>
          <p:cNvPr id="24" name="Immagine 23">
            <a:extLst>
              <a:ext uri="{FF2B5EF4-FFF2-40B4-BE49-F238E27FC236}">
                <a16:creationId xmlns:a16="http://schemas.microsoft.com/office/drawing/2014/main" id="{47FB9BA9-4439-93FB-0D67-6D8C9A35FD7F}"/>
              </a:ext>
            </a:extLst>
          </p:cNvPr>
          <p:cNvPicPr>
            <a:picLocks noChangeAspect="1"/>
          </p:cNvPicPr>
          <p:nvPr/>
        </p:nvPicPr>
        <p:blipFill>
          <a:blip r:embed="rId7"/>
          <a:stretch>
            <a:fillRect/>
          </a:stretch>
        </p:blipFill>
        <p:spPr>
          <a:xfrm>
            <a:off x="10189411" y="4414516"/>
            <a:ext cx="1716770" cy="581682"/>
          </a:xfrm>
          <a:prstGeom prst="rect">
            <a:avLst/>
          </a:prstGeom>
        </p:spPr>
      </p:pic>
      <p:pic>
        <p:nvPicPr>
          <p:cNvPr id="26" name="Immagine 25">
            <a:extLst>
              <a:ext uri="{FF2B5EF4-FFF2-40B4-BE49-F238E27FC236}">
                <a16:creationId xmlns:a16="http://schemas.microsoft.com/office/drawing/2014/main" id="{D26EE915-83A9-066A-9206-68C5200A6CDE}"/>
              </a:ext>
            </a:extLst>
          </p:cNvPr>
          <p:cNvPicPr>
            <a:picLocks noChangeAspect="1"/>
          </p:cNvPicPr>
          <p:nvPr/>
        </p:nvPicPr>
        <p:blipFill>
          <a:blip r:embed="rId8"/>
          <a:stretch>
            <a:fillRect/>
          </a:stretch>
        </p:blipFill>
        <p:spPr>
          <a:xfrm>
            <a:off x="10240026" y="5035650"/>
            <a:ext cx="1231068" cy="588378"/>
          </a:xfrm>
          <a:prstGeom prst="rect">
            <a:avLst/>
          </a:prstGeom>
        </p:spPr>
      </p:pic>
      <p:pic>
        <p:nvPicPr>
          <p:cNvPr id="27" name="Picture 13">
            <a:extLst>
              <a:ext uri="{FF2B5EF4-FFF2-40B4-BE49-F238E27FC236}">
                <a16:creationId xmlns:a16="http://schemas.microsoft.com/office/drawing/2014/main" id="{A1EC0498-F4E7-64B6-41E1-C2D355FED16A}"/>
              </a:ext>
            </a:extLst>
          </p:cNvPr>
          <p:cNvPicPr>
            <a:picLocks noChangeAspect="1"/>
          </p:cNvPicPr>
          <p:nvPr/>
        </p:nvPicPr>
        <p:blipFill rotWithShape="1">
          <a:blip r:embed="rId9">
            <a:extLst>
              <a:ext uri="{28A0092B-C50C-407E-A947-70E740481C1C}">
                <a14:useLocalDpi xmlns:a14="http://schemas.microsoft.com/office/drawing/2010/main"/>
              </a:ext>
            </a:extLst>
          </a:blip>
          <a:srcRect l="72107" t="24923"/>
          <a:stretch/>
        </p:blipFill>
        <p:spPr>
          <a:xfrm>
            <a:off x="10240026" y="5712147"/>
            <a:ext cx="1507441" cy="551902"/>
          </a:xfrm>
          <a:prstGeom prst="rect">
            <a:avLst/>
          </a:prstGeom>
        </p:spPr>
      </p:pic>
      <p:pic>
        <p:nvPicPr>
          <p:cNvPr id="2050" name="Picture 2" descr="ISIS Events">
            <a:extLst>
              <a:ext uri="{FF2B5EF4-FFF2-40B4-BE49-F238E27FC236}">
                <a16:creationId xmlns:a16="http://schemas.microsoft.com/office/drawing/2014/main" id="{858A6B7C-18B0-E288-F179-E7401C10B61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614" b="16626"/>
          <a:stretch/>
        </p:blipFill>
        <p:spPr bwMode="auto">
          <a:xfrm>
            <a:off x="10271235" y="3483165"/>
            <a:ext cx="1074597" cy="8463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a:extLst>
              <a:ext uri="{FF2B5EF4-FFF2-40B4-BE49-F238E27FC236}">
                <a16:creationId xmlns:a16="http://schemas.microsoft.com/office/drawing/2014/main" id="{B3728124-A77F-4B31-6A80-1494C2390559}"/>
              </a:ext>
            </a:extLst>
          </p:cNvPr>
          <p:cNvSpPr txBox="1"/>
          <p:nvPr/>
        </p:nvSpPr>
        <p:spPr>
          <a:xfrm>
            <a:off x="267955" y="821355"/>
            <a:ext cx="512876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DAQ 121, 1 GSPS 12 bits Advanced DSP</a:t>
            </a:r>
          </a:p>
          <a:p>
            <a:pPr marL="285750" indent="-285750">
              <a:buFont typeface="Arial" panose="020B0604020202020204" pitchFamily="34" charset="0"/>
              <a:buChar char="•"/>
            </a:pPr>
            <a:r>
              <a:rPr lang="en-US" dirty="0"/>
              <a:t>Innovative Neutron detectors test beam with good gamma/neutron separation</a:t>
            </a:r>
          </a:p>
          <a:p>
            <a:pPr marL="285750" indent="-285750">
              <a:buFont typeface="Arial" panose="020B0604020202020204" pitchFamily="34" charset="0"/>
              <a:buChar char="•"/>
            </a:pPr>
            <a:r>
              <a:rPr lang="en-US" dirty="0" err="1"/>
              <a:t>Reatime</a:t>
            </a:r>
            <a:r>
              <a:rPr lang="en-US" dirty="0"/>
              <a:t> PSD </a:t>
            </a:r>
            <a:r>
              <a:rPr lang="en-US" dirty="0" err="1"/>
              <a:t>SciCompiler</a:t>
            </a:r>
            <a:r>
              <a:rPr lang="en-US" dirty="0"/>
              <a:t> Firmware</a:t>
            </a:r>
          </a:p>
          <a:p>
            <a:endParaRPr lang="it-IT" dirty="0"/>
          </a:p>
        </p:txBody>
      </p:sp>
      <p:pic>
        <p:nvPicPr>
          <p:cNvPr id="29" name="Picture 4">
            <a:extLst>
              <a:ext uri="{FF2B5EF4-FFF2-40B4-BE49-F238E27FC236}">
                <a16:creationId xmlns:a16="http://schemas.microsoft.com/office/drawing/2014/main" id="{63688E46-4B92-AEFB-0121-802164F858E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5143667" y="1620873"/>
            <a:ext cx="4914316" cy="1349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847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098A9-D70D-A90B-8C36-38044C75096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21AE06D-58D7-30F7-45D8-ED02C3E1AA72}"/>
              </a:ext>
            </a:extLst>
          </p:cNvPr>
          <p:cNvSpPr txBox="1"/>
          <p:nvPr/>
        </p:nvSpPr>
        <p:spPr>
          <a:xfrm>
            <a:off x="267955" y="77076"/>
            <a:ext cx="11460573" cy="584775"/>
          </a:xfrm>
          <a:prstGeom prst="rect">
            <a:avLst/>
          </a:prstGeom>
          <a:noFill/>
        </p:spPr>
        <p:txBody>
          <a:bodyPr wrap="none" rtlCol="0">
            <a:spAutoFit/>
          </a:bodyPr>
          <a:lstStyle/>
          <a:p>
            <a:r>
              <a:rPr lang="it-IT" sz="3200" dirty="0"/>
              <a:t>(ISIS) </a:t>
            </a:r>
            <a:r>
              <a:rPr lang="it-IT" sz="3200" dirty="0" err="1"/>
              <a:t>Realtime</a:t>
            </a:r>
            <a:r>
              <a:rPr lang="it-IT" sz="3200" dirty="0"/>
              <a:t> PSD on GS20 </a:t>
            </a:r>
            <a:r>
              <a:rPr lang="it-IT" sz="3200" dirty="0" err="1"/>
              <a:t>scintillator</a:t>
            </a:r>
            <a:r>
              <a:rPr lang="it-IT" sz="3200" dirty="0"/>
              <a:t> and </a:t>
            </a:r>
            <a:r>
              <a:rPr lang="it-IT" sz="3200" dirty="0" err="1"/>
              <a:t>Nanoparticles</a:t>
            </a:r>
            <a:r>
              <a:rPr lang="it-IT" sz="3200" dirty="0"/>
              <a:t> detectors</a:t>
            </a:r>
          </a:p>
        </p:txBody>
      </p:sp>
      <p:pic>
        <p:nvPicPr>
          <p:cNvPr id="3" name="Picture 4">
            <a:extLst>
              <a:ext uri="{FF2B5EF4-FFF2-40B4-BE49-F238E27FC236}">
                <a16:creationId xmlns:a16="http://schemas.microsoft.com/office/drawing/2014/main" id="{E3078CCB-1796-CFF4-2944-FFEAE732FE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72357"/>
            <a:ext cx="12192000" cy="471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85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45BB-6989-A0A2-D932-355E84894F2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19A54CF-6080-BCD8-A5F6-15F0AF65813A}"/>
              </a:ext>
            </a:extLst>
          </p:cNvPr>
          <p:cNvSpPr txBox="1"/>
          <p:nvPr/>
        </p:nvSpPr>
        <p:spPr>
          <a:xfrm>
            <a:off x="267955" y="77076"/>
            <a:ext cx="9020290" cy="584775"/>
          </a:xfrm>
          <a:prstGeom prst="rect">
            <a:avLst/>
          </a:prstGeom>
          <a:noFill/>
        </p:spPr>
        <p:txBody>
          <a:bodyPr wrap="none" rtlCol="0">
            <a:spAutoFit/>
          </a:bodyPr>
          <a:lstStyle/>
          <a:p>
            <a:r>
              <a:rPr lang="it-IT" sz="3200" dirty="0"/>
              <a:t>Sci-Compiler generate for </a:t>
            </a:r>
            <a:r>
              <a:rPr lang="it-IT" sz="3200" dirty="0" err="1"/>
              <a:t>you</a:t>
            </a:r>
            <a:r>
              <a:rPr lang="it-IT" sz="3200" dirty="0"/>
              <a:t> firmware and software</a:t>
            </a:r>
          </a:p>
        </p:txBody>
      </p:sp>
      <p:pic>
        <p:nvPicPr>
          <p:cNvPr id="4098" name="Picture 2" descr="System-on-Chip FPGAs | Microchip Technology">
            <a:extLst>
              <a:ext uri="{FF2B5EF4-FFF2-40B4-BE49-F238E27FC236}">
                <a16:creationId xmlns:a16="http://schemas.microsoft.com/office/drawing/2014/main" id="{4A3F6C2A-0A92-6A93-D879-FD89F91AB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5" y="1781175"/>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a destra 4">
            <a:extLst>
              <a:ext uri="{FF2B5EF4-FFF2-40B4-BE49-F238E27FC236}">
                <a16:creationId xmlns:a16="http://schemas.microsoft.com/office/drawing/2014/main" id="{0D5CE30D-CFD7-0DCE-2967-085F19C1BC78}"/>
              </a:ext>
            </a:extLst>
          </p:cNvPr>
          <p:cNvSpPr/>
          <p:nvPr/>
        </p:nvSpPr>
        <p:spPr>
          <a:xfrm rot="10800000">
            <a:off x="3730216" y="3552825"/>
            <a:ext cx="695325"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8">
            <a:extLst>
              <a:ext uri="{FF2B5EF4-FFF2-40B4-BE49-F238E27FC236}">
                <a16:creationId xmlns:a16="http://schemas.microsoft.com/office/drawing/2014/main" id="{89B917F7-6100-8FBD-C47E-5C75C4801A04}"/>
              </a:ext>
            </a:extLst>
          </p:cNvPr>
          <p:cNvPicPr>
            <a:picLocks noChangeAspect="1"/>
          </p:cNvPicPr>
          <p:nvPr/>
        </p:nvPicPr>
        <p:blipFill>
          <a:blip r:embed="rId4"/>
          <a:stretch>
            <a:fillRect/>
          </a:stretch>
        </p:blipFill>
        <p:spPr>
          <a:xfrm>
            <a:off x="4758079" y="828462"/>
            <a:ext cx="2981027" cy="1939831"/>
          </a:xfrm>
          <a:prstGeom prst="rect">
            <a:avLst/>
          </a:prstGeom>
        </p:spPr>
      </p:pic>
      <p:pic>
        <p:nvPicPr>
          <p:cNvPr id="8" name="Immagine 7">
            <a:extLst>
              <a:ext uri="{FF2B5EF4-FFF2-40B4-BE49-F238E27FC236}">
                <a16:creationId xmlns:a16="http://schemas.microsoft.com/office/drawing/2014/main" id="{A1CA28B1-5C5D-ABC6-6683-003BEA16776C}"/>
              </a:ext>
            </a:extLst>
          </p:cNvPr>
          <p:cNvPicPr>
            <a:picLocks noChangeAspect="1"/>
          </p:cNvPicPr>
          <p:nvPr/>
        </p:nvPicPr>
        <p:blipFill>
          <a:blip r:embed="rId5"/>
          <a:stretch>
            <a:fillRect/>
          </a:stretch>
        </p:blipFill>
        <p:spPr>
          <a:xfrm>
            <a:off x="437795" y="2238194"/>
            <a:ext cx="2780725" cy="2815979"/>
          </a:xfrm>
          <a:prstGeom prst="rect">
            <a:avLst/>
          </a:prstGeom>
        </p:spPr>
      </p:pic>
      <p:sp>
        <p:nvSpPr>
          <p:cNvPr id="9" name="CasellaDiTesto 8">
            <a:extLst>
              <a:ext uri="{FF2B5EF4-FFF2-40B4-BE49-F238E27FC236}">
                <a16:creationId xmlns:a16="http://schemas.microsoft.com/office/drawing/2014/main" id="{DD6B2E1C-0701-C046-F5B4-3136E2FD11F3}"/>
              </a:ext>
            </a:extLst>
          </p:cNvPr>
          <p:cNvSpPr txBox="1"/>
          <p:nvPr/>
        </p:nvSpPr>
        <p:spPr>
          <a:xfrm>
            <a:off x="1211724" y="5364420"/>
            <a:ext cx="1235403" cy="369332"/>
          </a:xfrm>
          <a:prstGeom prst="rect">
            <a:avLst/>
          </a:prstGeom>
          <a:noFill/>
        </p:spPr>
        <p:txBody>
          <a:bodyPr wrap="none" rtlCol="0">
            <a:spAutoFit/>
          </a:bodyPr>
          <a:lstStyle/>
          <a:p>
            <a:r>
              <a:rPr lang="en-US" dirty="0"/>
              <a:t>FIRMWARE</a:t>
            </a:r>
          </a:p>
        </p:txBody>
      </p:sp>
      <p:sp>
        <p:nvSpPr>
          <p:cNvPr id="10" name="CasellaDiTesto 9">
            <a:extLst>
              <a:ext uri="{FF2B5EF4-FFF2-40B4-BE49-F238E27FC236}">
                <a16:creationId xmlns:a16="http://schemas.microsoft.com/office/drawing/2014/main" id="{2C1AF9FC-DCF0-5513-99CA-EAED775B37C9}"/>
              </a:ext>
            </a:extLst>
          </p:cNvPr>
          <p:cNvSpPr txBox="1"/>
          <p:nvPr/>
        </p:nvSpPr>
        <p:spPr>
          <a:xfrm>
            <a:off x="6632008" y="2748110"/>
            <a:ext cx="1365182" cy="369332"/>
          </a:xfrm>
          <a:prstGeom prst="rect">
            <a:avLst/>
          </a:prstGeom>
          <a:noFill/>
        </p:spPr>
        <p:txBody>
          <a:bodyPr wrap="none" rtlCol="0">
            <a:spAutoFit/>
          </a:bodyPr>
          <a:lstStyle/>
          <a:p>
            <a:r>
              <a:rPr lang="en-US" dirty="0"/>
              <a:t>READOUT UI</a:t>
            </a:r>
          </a:p>
        </p:txBody>
      </p:sp>
      <p:grpSp>
        <p:nvGrpSpPr>
          <p:cNvPr id="13" name="Gruppo 12">
            <a:extLst>
              <a:ext uri="{FF2B5EF4-FFF2-40B4-BE49-F238E27FC236}">
                <a16:creationId xmlns:a16="http://schemas.microsoft.com/office/drawing/2014/main" id="{C79BB187-8827-4A85-12D9-85DBC1E20AE0}"/>
              </a:ext>
            </a:extLst>
          </p:cNvPr>
          <p:cNvGrpSpPr/>
          <p:nvPr/>
        </p:nvGrpSpPr>
        <p:grpSpPr>
          <a:xfrm>
            <a:off x="4044156" y="3466592"/>
            <a:ext cx="4110224" cy="552960"/>
            <a:chOff x="4214626" y="3989957"/>
            <a:chExt cx="6207443" cy="808670"/>
          </a:xfrm>
        </p:grpSpPr>
        <p:pic>
          <p:nvPicPr>
            <p:cNvPr id="11" name="Picture 2">
              <a:extLst>
                <a:ext uri="{FF2B5EF4-FFF2-40B4-BE49-F238E27FC236}">
                  <a16:creationId xmlns:a16="http://schemas.microsoft.com/office/drawing/2014/main" id="{9E14584B-4098-699C-FC48-33572209FCC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32241"/>
            <a:stretch/>
          </p:blipFill>
          <p:spPr>
            <a:xfrm>
              <a:off x="4214626" y="3989957"/>
              <a:ext cx="2485260" cy="808670"/>
            </a:xfrm>
            <a:prstGeom prst="rect">
              <a:avLst/>
            </a:prstGeom>
          </p:spPr>
        </p:pic>
        <p:pic>
          <p:nvPicPr>
            <p:cNvPr id="12" name="Picture 2">
              <a:extLst>
                <a:ext uri="{FF2B5EF4-FFF2-40B4-BE49-F238E27FC236}">
                  <a16:creationId xmlns:a16="http://schemas.microsoft.com/office/drawing/2014/main" id="{38FE0ACD-08B6-BA5B-58B0-5452DF5B08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6257"/>
            <a:stretch/>
          </p:blipFill>
          <p:spPr>
            <a:xfrm>
              <a:off x="5957977" y="4089708"/>
              <a:ext cx="4464092" cy="508979"/>
            </a:xfrm>
            <a:prstGeom prst="rect">
              <a:avLst/>
            </a:prstGeom>
          </p:spPr>
        </p:pic>
      </p:grpSp>
      <p:sp>
        <p:nvSpPr>
          <p:cNvPr id="14" name="Freccia a destra 13">
            <a:extLst>
              <a:ext uri="{FF2B5EF4-FFF2-40B4-BE49-F238E27FC236}">
                <a16:creationId xmlns:a16="http://schemas.microsoft.com/office/drawing/2014/main" id="{9822D040-B881-CB7B-3D61-1D128B5B35B3}"/>
              </a:ext>
            </a:extLst>
          </p:cNvPr>
          <p:cNvSpPr/>
          <p:nvPr/>
        </p:nvSpPr>
        <p:spPr>
          <a:xfrm rot="16200000">
            <a:off x="6125081" y="2947831"/>
            <a:ext cx="418088"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ccia a destra 14">
            <a:extLst>
              <a:ext uri="{FF2B5EF4-FFF2-40B4-BE49-F238E27FC236}">
                <a16:creationId xmlns:a16="http://schemas.microsoft.com/office/drawing/2014/main" id="{4288AAF7-C9B7-4C96-97C1-71FDEB52932E}"/>
              </a:ext>
            </a:extLst>
          </p:cNvPr>
          <p:cNvSpPr/>
          <p:nvPr/>
        </p:nvSpPr>
        <p:spPr>
          <a:xfrm>
            <a:off x="8299201" y="3556419"/>
            <a:ext cx="418088"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ccia a destra 15">
            <a:extLst>
              <a:ext uri="{FF2B5EF4-FFF2-40B4-BE49-F238E27FC236}">
                <a16:creationId xmlns:a16="http://schemas.microsoft.com/office/drawing/2014/main" id="{2A36C7B7-09A6-F1B7-6109-461FFB0ED155}"/>
              </a:ext>
            </a:extLst>
          </p:cNvPr>
          <p:cNvSpPr/>
          <p:nvPr/>
        </p:nvSpPr>
        <p:spPr>
          <a:xfrm rot="5400000">
            <a:off x="6125081" y="4032990"/>
            <a:ext cx="418088"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a:extLst>
              <a:ext uri="{FF2B5EF4-FFF2-40B4-BE49-F238E27FC236}">
                <a16:creationId xmlns:a16="http://schemas.microsoft.com/office/drawing/2014/main" id="{9124A927-ABEE-B3B6-F008-83EF3078A4CA}"/>
              </a:ext>
            </a:extLst>
          </p:cNvPr>
          <p:cNvSpPr txBox="1"/>
          <p:nvPr/>
        </p:nvSpPr>
        <p:spPr>
          <a:xfrm>
            <a:off x="6632008" y="4027949"/>
            <a:ext cx="1130053" cy="369332"/>
          </a:xfrm>
          <a:prstGeom prst="rect">
            <a:avLst/>
          </a:prstGeom>
          <a:noFill/>
        </p:spPr>
        <p:txBody>
          <a:bodyPr wrap="none" rtlCol="0">
            <a:spAutoFit/>
          </a:bodyPr>
          <a:lstStyle/>
          <a:p>
            <a:r>
              <a:rPr lang="en-US" dirty="0"/>
              <a:t>SIMULATE</a:t>
            </a:r>
          </a:p>
        </p:txBody>
      </p:sp>
      <p:pic>
        <p:nvPicPr>
          <p:cNvPr id="18" name="Picture 56">
            <a:extLst>
              <a:ext uri="{FF2B5EF4-FFF2-40B4-BE49-F238E27FC236}">
                <a16:creationId xmlns:a16="http://schemas.microsoft.com/office/drawing/2014/main" id="{3F93C689-958F-7D4B-5EBA-72CAE6683F27}"/>
              </a:ext>
            </a:extLst>
          </p:cNvPr>
          <p:cNvPicPr>
            <a:picLocks noChangeAspect="1"/>
          </p:cNvPicPr>
          <p:nvPr/>
        </p:nvPicPr>
        <p:blipFill>
          <a:blip r:embed="rId7"/>
          <a:stretch>
            <a:fillRect/>
          </a:stretch>
        </p:blipFill>
        <p:spPr>
          <a:xfrm>
            <a:off x="8962193" y="2825902"/>
            <a:ext cx="3136473" cy="1765832"/>
          </a:xfrm>
          <a:prstGeom prst="rect">
            <a:avLst/>
          </a:prstGeom>
        </p:spPr>
      </p:pic>
      <p:pic>
        <p:nvPicPr>
          <p:cNvPr id="19" name="Picture 18" descr="Che cos&amp;#39;è e a cosa serve un SDK (Software Development Kit) | Informatica e  Ingegneria Online">
            <a:extLst>
              <a:ext uri="{FF2B5EF4-FFF2-40B4-BE49-F238E27FC236}">
                <a16:creationId xmlns:a16="http://schemas.microsoft.com/office/drawing/2014/main" id="{81209EFD-A681-E9A1-5D0C-0EC30010EE7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77176" y="2180360"/>
            <a:ext cx="2699113" cy="1881074"/>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C7345A16-E981-BE63-DE9B-2AB6F9E648CE}"/>
              </a:ext>
            </a:extLst>
          </p:cNvPr>
          <p:cNvSpPr txBox="1"/>
          <p:nvPr/>
        </p:nvSpPr>
        <p:spPr>
          <a:xfrm>
            <a:off x="9202336" y="4591734"/>
            <a:ext cx="2723374" cy="369332"/>
          </a:xfrm>
          <a:prstGeom prst="rect">
            <a:avLst/>
          </a:prstGeom>
          <a:noFill/>
        </p:spPr>
        <p:txBody>
          <a:bodyPr wrap="none" rtlCol="0">
            <a:spAutoFit/>
          </a:bodyPr>
          <a:lstStyle/>
          <a:p>
            <a:r>
              <a:rPr lang="en-US" dirty="0"/>
              <a:t>WINDOWS AND LINUX SDK</a:t>
            </a:r>
          </a:p>
        </p:txBody>
      </p:sp>
      <p:pic>
        <p:nvPicPr>
          <p:cNvPr id="22" name="Immagine 21">
            <a:extLst>
              <a:ext uri="{FF2B5EF4-FFF2-40B4-BE49-F238E27FC236}">
                <a16:creationId xmlns:a16="http://schemas.microsoft.com/office/drawing/2014/main" id="{520BF114-18A8-F4FB-FE47-7F08814CA15D}"/>
              </a:ext>
            </a:extLst>
          </p:cNvPr>
          <p:cNvPicPr>
            <a:picLocks noChangeAspect="1"/>
          </p:cNvPicPr>
          <p:nvPr/>
        </p:nvPicPr>
        <p:blipFill>
          <a:blip r:embed="rId9"/>
          <a:stretch>
            <a:fillRect/>
          </a:stretch>
        </p:blipFill>
        <p:spPr>
          <a:xfrm>
            <a:off x="4248811" y="4649343"/>
            <a:ext cx="4513528" cy="1732407"/>
          </a:xfrm>
          <a:prstGeom prst="rect">
            <a:avLst/>
          </a:prstGeom>
        </p:spPr>
      </p:pic>
    </p:spTree>
    <p:extLst>
      <p:ext uri="{BB962C8B-B14F-4D97-AF65-F5344CB8AC3E}">
        <p14:creationId xmlns:p14="http://schemas.microsoft.com/office/powerpoint/2010/main" val="175947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80940-93BE-DACC-964E-338361F344C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BA2BE7A-FE46-090A-6321-69B59B992582}"/>
              </a:ext>
            </a:extLst>
          </p:cNvPr>
          <p:cNvSpPr txBox="1"/>
          <p:nvPr/>
        </p:nvSpPr>
        <p:spPr>
          <a:xfrm>
            <a:off x="267955" y="77076"/>
            <a:ext cx="11460573" cy="584775"/>
          </a:xfrm>
          <a:prstGeom prst="rect">
            <a:avLst/>
          </a:prstGeom>
          <a:noFill/>
        </p:spPr>
        <p:txBody>
          <a:bodyPr wrap="none" rtlCol="0">
            <a:spAutoFit/>
          </a:bodyPr>
          <a:lstStyle/>
          <a:p>
            <a:r>
              <a:rPr lang="it-IT" sz="3200" dirty="0"/>
              <a:t>(ISIS) </a:t>
            </a:r>
            <a:r>
              <a:rPr lang="it-IT" sz="3200" dirty="0" err="1"/>
              <a:t>Realtime</a:t>
            </a:r>
            <a:r>
              <a:rPr lang="it-IT" sz="3200" dirty="0"/>
              <a:t> PSD on GS20 </a:t>
            </a:r>
            <a:r>
              <a:rPr lang="it-IT" sz="3200" dirty="0" err="1"/>
              <a:t>scintillator</a:t>
            </a:r>
            <a:r>
              <a:rPr lang="it-IT" sz="3200" dirty="0"/>
              <a:t> and </a:t>
            </a:r>
            <a:r>
              <a:rPr lang="it-IT" sz="3200" dirty="0" err="1"/>
              <a:t>Nanoparticles</a:t>
            </a:r>
            <a:r>
              <a:rPr lang="it-IT" sz="3200" dirty="0"/>
              <a:t> detectors</a:t>
            </a:r>
          </a:p>
        </p:txBody>
      </p:sp>
      <p:pic>
        <p:nvPicPr>
          <p:cNvPr id="3" name="PSD_cropped">
            <a:hlinkClick r:id="" action="ppaction://media"/>
            <a:extLst>
              <a:ext uri="{FF2B5EF4-FFF2-40B4-BE49-F238E27FC236}">
                <a16:creationId xmlns:a16="http://schemas.microsoft.com/office/drawing/2014/main" id="{485F306D-3EC2-A62B-5C53-7DC5476D14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9800" y="2162175"/>
            <a:ext cx="7598841" cy="4274348"/>
          </a:xfrm>
          <a:prstGeom prst="rect">
            <a:avLst/>
          </a:prstGeom>
        </p:spPr>
      </p:pic>
      <p:grpSp>
        <p:nvGrpSpPr>
          <p:cNvPr id="8" name="Group 25">
            <a:extLst>
              <a:ext uri="{FF2B5EF4-FFF2-40B4-BE49-F238E27FC236}">
                <a16:creationId xmlns:a16="http://schemas.microsoft.com/office/drawing/2014/main" id="{C8E2F90D-A32A-A90C-8A5E-AB5157ECCF23}"/>
              </a:ext>
            </a:extLst>
          </p:cNvPr>
          <p:cNvGrpSpPr/>
          <p:nvPr/>
        </p:nvGrpSpPr>
        <p:grpSpPr>
          <a:xfrm>
            <a:off x="501572" y="769017"/>
            <a:ext cx="2752725" cy="1285991"/>
            <a:chOff x="-1155730" y="1638299"/>
            <a:chExt cx="5892800" cy="2374674"/>
          </a:xfrm>
        </p:grpSpPr>
        <p:pic>
          <p:nvPicPr>
            <p:cNvPr id="9" name="Picture 23">
              <a:extLst>
                <a:ext uri="{FF2B5EF4-FFF2-40B4-BE49-F238E27FC236}">
                  <a16:creationId xmlns:a16="http://schemas.microsoft.com/office/drawing/2014/main" id="{F7659D77-2DC0-3518-0281-2660B570F0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5730" y="1638301"/>
              <a:ext cx="5892800" cy="2374672"/>
            </a:xfrm>
            <a:prstGeom prst="rect">
              <a:avLst/>
            </a:prstGeom>
          </p:spPr>
        </p:pic>
        <p:pic>
          <p:nvPicPr>
            <p:cNvPr id="10" name="Picture 24">
              <a:extLst>
                <a:ext uri="{FF2B5EF4-FFF2-40B4-BE49-F238E27FC236}">
                  <a16:creationId xmlns:a16="http://schemas.microsoft.com/office/drawing/2014/main" id="{FB43DA09-FDF7-069A-4AF4-0B822BC26D7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1155729" y="1638299"/>
              <a:ext cx="2191430" cy="2369101"/>
            </a:xfrm>
            <a:prstGeom prst="rect">
              <a:avLst/>
            </a:prstGeom>
          </p:spPr>
        </p:pic>
      </p:grpSp>
      <p:pic>
        <p:nvPicPr>
          <p:cNvPr id="14" name="Picture 4">
            <a:extLst>
              <a:ext uri="{FF2B5EF4-FFF2-40B4-BE49-F238E27FC236}">
                <a16:creationId xmlns:a16="http://schemas.microsoft.com/office/drawing/2014/main" id="{F5B87061-7C4D-B724-F147-351B54FDB1E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3781592" y="769017"/>
            <a:ext cx="3943183" cy="1082990"/>
          </a:xfrm>
          <a:prstGeom prst="rect">
            <a:avLst/>
          </a:prstGeom>
          <a:ln>
            <a:noFill/>
          </a:ln>
          <a:effectLst>
            <a:outerShdw blurRad="292100" dist="139700" dir="2700000" algn="tl" rotWithShape="0">
              <a:srgbClr val="333333">
                <a:alpha val="65000"/>
              </a:srgbClr>
            </a:outerShdw>
          </a:effectLst>
        </p:spPr>
      </p:pic>
      <p:cxnSp>
        <p:nvCxnSpPr>
          <p:cNvPr id="16" name="Connettore 2 15">
            <a:extLst>
              <a:ext uri="{FF2B5EF4-FFF2-40B4-BE49-F238E27FC236}">
                <a16:creationId xmlns:a16="http://schemas.microsoft.com/office/drawing/2014/main" id="{F454C39B-94A3-2681-6C6B-0E967F08B11E}"/>
              </a:ext>
            </a:extLst>
          </p:cNvPr>
          <p:cNvCxnSpPr/>
          <p:nvPr/>
        </p:nvCxnSpPr>
        <p:spPr>
          <a:xfrm>
            <a:off x="2981325" y="1439078"/>
            <a:ext cx="13335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784EB80B-758D-EFB7-5F69-FB1E458FF199}"/>
              </a:ext>
            </a:extLst>
          </p:cNvPr>
          <p:cNvCxnSpPr/>
          <p:nvPr/>
        </p:nvCxnSpPr>
        <p:spPr>
          <a:xfrm>
            <a:off x="1143000" y="1384947"/>
            <a:ext cx="106680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7C9E0C49-A0BF-F58D-70C0-5C92044F0C83}"/>
              </a:ext>
            </a:extLst>
          </p:cNvPr>
          <p:cNvSpPr txBox="1"/>
          <p:nvPr/>
        </p:nvSpPr>
        <p:spPr>
          <a:xfrm>
            <a:off x="651434" y="1356664"/>
            <a:ext cx="1782604" cy="369332"/>
          </a:xfrm>
          <a:prstGeom prst="rect">
            <a:avLst/>
          </a:prstGeom>
          <a:noFill/>
        </p:spPr>
        <p:txBody>
          <a:bodyPr wrap="none" rtlCol="0">
            <a:spAutoFit/>
          </a:bodyPr>
          <a:lstStyle/>
          <a:p>
            <a:r>
              <a:rPr lang="en-US" b="1" dirty="0">
                <a:solidFill>
                  <a:srgbClr val="92D050"/>
                </a:solidFill>
              </a:rPr>
              <a:t>NEUTRON BEAM</a:t>
            </a:r>
          </a:p>
        </p:txBody>
      </p:sp>
      <p:sp>
        <p:nvSpPr>
          <p:cNvPr id="20" name="Rettangolo 19">
            <a:extLst>
              <a:ext uri="{FF2B5EF4-FFF2-40B4-BE49-F238E27FC236}">
                <a16:creationId xmlns:a16="http://schemas.microsoft.com/office/drawing/2014/main" id="{7B454958-A2F5-CD69-3FC5-1E9AB4A1BE0E}"/>
              </a:ext>
            </a:extLst>
          </p:cNvPr>
          <p:cNvSpPr/>
          <p:nvPr/>
        </p:nvSpPr>
        <p:spPr>
          <a:xfrm>
            <a:off x="9988280" y="743460"/>
            <a:ext cx="342900" cy="128297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ttore 2 20">
            <a:extLst>
              <a:ext uri="{FF2B5EF4-FFF2-40B4-BE49-F238E27FC236}">
                <a16:creationId xmlns:a16="http://schemas.microsoft.com/office/drawing/2014/main" id="{A80368CA-A603-AF71-321D-790D86D17429}"/>
              </a:ext>
            </a:extLst>
          </p:cNvPr>
          <p:cNvCxnSpPr>
            <a:cxnSpLocks/>
          </p:cNvCxnSpPr>
          <p:nvPr/>
        </p:nvCxnSpPr>
        <p:spPr>
          <a:xfrm>
            <a:off x="7610475" y="1468456"/>
            <a:ext cx="2377805"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B3E843C7-C074-4173-07F3-287EA1ED181C}"/>
              </a:ext>
            </a:extLst>
          </p:cNvPr>
          <p:cNvSpPr txBox="1"/>
          <p:nvPr/>
        </p:nvSpPr>
        <p:spPr>
          <a:xfrm>
            <a:off x="10503623" y="1254412"/>
            <a:ext cx="949106" cy="369332"/>
          </a:xfrm>
          <a:prstGeom prst="rect">
            <a:avLst/>
          </a:prstGeom>
          <a:noFill/>
        </p:spPr>
        <p:txBody>
          <a:bodyPr wrap="none" rtlCol="0">
            <a:spAutoFit/>
          </a:bodyPr>
          <a:lstStyle/>
          <a:p>
            <a:r>
              <a:rPr lang="en-US" dirty="0"/>
              <a:t>ISIS DAE</a:t>
            </a:r>
          </a:p>
        </p:txBody>
      </p:sp>
      <p:sp>
        <p:nvSpPr>
          <p:cNvPr id="24" name="CasellaDiTesto 23">
            <a:extLst>
              <a:ext uri="{FF2B5EF4-FFF2-40B4-BE49-F238E27FC236}">
                <a16:creationId xmlns:a16="http://schemas.microsoft.com/office/drawing/2014/main" id="{DFA76C05-3778-BA7C-BC4F-EE7C0C18991A}"/>
              </a:ext>
            </a:extLst>
          </p:cNvPr>
          <p:cNvSpPr txBox="1"/>
          <p:nvPr/>
        </p:nvSpPr>
        <p:spPr>
          <a:xfrm>
            <a:off x="7865590" y="725579"/>
            <a:ext cx="1573059" cy="646331"/>
          </a:xfrm>
          <a:prstGeom prst="rect">
            <a:avLst/>
          </a:prstGeom>
          <a:noFill/>
        </p:spPr>
        <p:txBody>
          <a:bodyPr wrap="none" rtlCol="0">
            <a:spAutoFit/>
          </a:bodyPr>
          <a:lstStyle/>
          <a:p>
            <a:r>
              <a:rPr lang="en-US" dirty="0"/>
              <a:t>220 ns Latency</a:t>
            </a:r>
          </a:p>
          <a:p>
            <a:r>
              <a:rPr lang="en-US" dirty="0"/>
              <a:t>Up to 50 </a:t>
            </a:r>
            <a:r>
              <a:rPr lang="en-US" dirty="0" err="1"/>
              <a:t>Mcps</a:t>
            </a:r>
            <a:endParaRPr lang="en-US" dirty="0"/>
          </a:p>
        </p:txBody>
      </p:sp>
      <p:cxnSp>
        <p:nvCxnSpPr>
          <p:cNvPr id="28" name="Connettore a gomito 27">
            <a:extLst>
              <a:ext uri="{FF2B5EF4-FFF2-40B4-BE49-F238E27FC236}">
                <a16:creationId xmlns:a16="http://schemas.microsoft.com/office/drawing/2014/main" id="{54491354-4086-8296-B1B9-945B7C492B0A}"/>
              </a:ext>
            </a:extLst>
          </p:cNvPr>
          <p:cNvCxnSpPr>
            <a:stCxn id="20" idx="2"/>
            <a:endCxn id="3" idx="3"/>
          </p:cNvCxnSpPr>
          <p:nvPr/>
        </p:nvCxnSpPr>
        <p:spPr>
          <a:xfrm rot="5400000">
            <a:off x="8847728" y="2987347"/>
            <a:ext cx="2272916" cy="351089"/>
          </a:xfrm>
          <a:prstGeom prst="bentConnector2">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F57CBD0D-5862-43FF-18AA-900587F5E848}"/>
              </a:ext>
            </a:extLst>
          </p:cNvPr>
          <p:cNvSpPr txBox="1"/>
          <p:nvPr/>
        </p:nvSpPr>
        <p:spPr>
          <a:xfrm>
            <a:off x="4253465" y="1773581"/>
            <a:ext cx="2948949" cy="369332"/>
          </a:xfrm>
          <a:prstGeom prst="rect">
            <a:avLst/>
          </a:prstGeom>
          <a:noFill/>
        </p:spPr>
        <p:txBody>
          <a:bodyPr wrap="none" rtlCol="0">
            <a:spAutoFit/>
          </a:bodyPr>
          <a:lstStyle/>
          <a:p>
            <a:r>
              <a:rPr lang="en-US" dirty="0"/>
              <a:t>DAQ 121 Real Time Processor</a:t>
            </a:r>
          </a:p>
        </p:txBody>
      </p:sp>
    </p:spTree>
    <p:extLst>
      <p:ext uri="{BB962C8B-B14F-4D97-AF65-F5344CB8AC3E}">
        <p14:creationId xmlns:p14="http://schemas.microsoft.com/office/powerpoint/2010/main" val="30665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57DE-90EB-9F80-94C6-C7614885E62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1596D83-985A-EB18-9B7D-DFC0575FAA9B}"/>
              </a:ext>
            </a:extLst>
          </p:cNvPr>
          <p:cNvSpPr txBox="1"/>
          <p:nvPr/>
        </p:nvSpPr>
        <p:spPr>
          <a:xfrm>
            <a:off x="267955" y="77076"/>
            <a:ext cx="3878947" cy="584775"/>
          </a:xfrm>
          <a:prstGeom prst="rect">
            <a:avLst/>
          </a:prstGeom>
          <a:noFill/>
        </p:spPr>
        <p:txBody>
          <a:bodyPr wrap="none" rtlCol="0">
            <a:spAutoFit/>
          </a:bodyPr>
          <a:lstStyle/>
          <a:p>
            <a:r>
              <a:rPr lang="it-IT" sz="3200" dirty="0"/>
              <a:t>RFX </a:t>
            </a:r>
            <a:r>
              <a:rPr lang="it-IT" sz="3200" dirty="0" err="1"/>
              <a:t>Neutron</a:t>
            </a:r>
            <a:r>
              <a:rPr lang="it-IT" sz="3200" dirty="0"/>
              <a:t> Monitor</a:t>
            </a:r>
          </a:p>
        </p:txBody>
      </p:sp>
      <p:sp>
        <p:nvSpPr>
          <p:cNvPr id="3" name="Rectangle 1">
            <a:extLst>
              <a:ext uri="{FF2B5EF4-FFF2-40B4-BE49-F238E27FC236}">
                <a16:creationId xmlns:a16="http://schemas.microsoft.com/office/drawing/2014/main" id="{755A8549-2A86-62B7-B41D-D61BD8E73872}"/>
              </a:ext>
            </a:extLst>
          </p:cNvPr>
          <p:cNvSpPr>
            <a:spLocks noChangeArrowheads="1"/>
          </p:cNvSpPr>
          <p:nvPr/>
        </p:nvSpPr>
        <p:spPr bwMode="auto">
          <a:xfrm rot="10800000" flipV="1">
            <a:off x="167639" y="277130"/>
            <a:ext cx="7469177"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it-IT" altLang="it-IT"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rPr>
              <a:t>Scientific goals</a:t>
            </a:r>
            <a:endParaRPr kumimoji="0" lang="it-IT" altLang="it-IT" sz="16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rPr>
              <a:t>Neutron</a:t>
            </a:r>
            <a:r>
              <a:rPr kumimoji="0" lang="it-IT" altLang="it-IT" sz="1600" b="0" i="0" u="none" strike="noStrike" cap="none" normalizeH="0" baseline="0" dirty="0">
                <a:ln>
                  <a:noFill/>
                </a:ln>
                <a:solidFill>
                  <a:schemeClr val="tx1"/>
                </a:solidFill>
                <a:effectLst/>
              </a:rPr>
              <a:t> </a:t>
            </a:r>
            <a:r>
              <a:rPr kumimoji="0" lang="it-IT" altLang="it-IT" sz="1600" b="0" i="0" u="none" strike="noStrike" cap="none" normalizeH="0" baseline="0" dirty="0" err="1">
                <a:ln>
                  <a:noFill/>
                </a:ln>
                <a:solidFill>
                  <a:schemeClr val="tx1"/>
                </a:solidFill>
                <a:effectLst/>
              </a:rPr>
              <a:t>measurement</a:t>
            </a:r>
            <a:r>
              <a:rPr kumimoji="0" lang="it-IT" altLang="it-IT" sz="1600" b="0" i="0" u="none" strike="noStrike" cap="none" normalizeH="0" baseline="0" dirty="0">
                <a:ln>
                  <a:noFill/>
                </a:ln>
                <a:solidFill>
                  <a:schemeClr val="tx1"/>
                </a:solidFill>
                <a:effectLst/>
              </a:rPr>
              <a:t> → </a:t>
            </a:r>
            <a:r>
              <a:rPr kumimoji="0" lang="it-IT" altLang="it-IT" sz="1600" b="0" i="0" u="none" strike="noStrike" cap="none" normalizeH="0" baseline="0" dirty="0" err="1">
                <a:ln>
                  <a:noFill/>
                </a:ln>
                <a:solidFill>
                  <a:schemeClr val="tx1"/>
                </a:solidFill>
                <a:effectLst/>
              </a:rPr>
              <a:t>direct</a:t>
            </a:r>
            <a:r>
              <a:rPr kumimoji="0" lang="it-IT" altLang="it-IT" sz="1600" b="0" i="0" u="none" strike="noStrike" cap="none" normalizeH="0" baseline="0" dirty="0">
                <a:ln>
                  <a:noFill/>
                </a:ln>
                <a:solidFill>
                  <a:schemeClr val="tx1"/>
                </a:solidFill>
                <a:effectLst/>
              </a:rPr>
              <a:t> </a:t>
            </a:r>
            <a:r>
              <a:rPr kumimoji="0" lang="it-IT" altLang="it-IT" sz="1600" b="0" i="0" u="none" strike="noStrike" cap="none" normalizeH="0" baseline="0" dirty="0" err="1">
                <a:ln>
                  <a:noFill/>
                </a:ln>
                <a:solidFill>
                  <a:schemeClr val="tx1"/>
                </a:solidFill>
                <a:effectLst/>
              </a:rPr>
              <a:t>indicator</a:t>
            </a:r>
            <a:r>
              <a:rPr kumimoji="0" lang="it-IT" altLang="it-IT" sz="1600" b="0" i="0" u="none" strike="noStrike" cap="none" normalizeH="0" baseline="0" dirty="0">
                <a:ln>
                  <a:noFill/>
                </a:ln>
                <a:solidFill>
                  <a:schemeClr val="tx1"/>
                </a:solidFill>
                <a:effectLst/>
              </a:rPr>
              <a:t> of fusion reaction rate and fusion power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rPr>
              <a:t>Requires</a:t>
            </a:r>
            <a:r>
              <a:rPr kumimoji="0" lang="it-IT" altLang="it-IT" sz="1600" b="0" i="0" u="none" strike="noStrike" cap="none" normalizeH="0" baseline="0" dirty="0">
                <a:ln>
                  <a:noFill/>
                </a:ln>
                <a:solidFill>
                  <a:schemeClr val="tx1"/>
                </a:solidFill>
                <a:effectLst/>
              </a:rPr>
              <a:t> accurate </a:t>
            </a:r>
            <a:r>
              <a:rPr kumimoji="0" lang="it-IT" altLang="it-IT" sz="1600" b="1" i="0" u="none" strike="noStrike" cap="none" normalizeH="0" baseline="0" dirty="0" err="1">
                <a:ln>
                  <a:noFill/>
                </a:ln>
                <a:solidFill>
                  <a:schemeClr val="tx1"/>
                </a:solidFill>
                <a:effectLst/>
              </a:rPr>
              <a:t>neutron</a:t>
            </a:r>
            <a:r>
              <a:rPr kumimoji="0" lang="it-IT" altLang="it-IT" sz="1600" b="1" i="0" u="none" strike="noStrike" cap="none" normalizeH="0" baseline="0" dirty="0">
                <a:ln>
                  <a:noFill/>
                </a:ln>
                <a:solidFill>
                  <a:schemeClr val="tx1"/>
                </a:solidFill>
                <a:effectLst/>
              </a:rPr>
              <a:t>/gamma </a:t>
            </a:r>
            <a:r>
              <a:rPr kumimoji="0" lang="it-IT" altLang="it-IT" sz="1600" b="1" i="0" u="none" strike="noStrike" cap="none" normalizeH="0" baseline="0" dirty="0" err="1">
                <a:ln>
                  <a:noFill/>
                </a:ln>
                <a:solidFill>
                  <a:schemeClr val="tx1"/>
                </a:solidFill>
                <a:effectLst/>
              </a:rPr>
              <a:t>discrimination</a:t>
            </a:r>
            <a:r>
              <a:rPr kumimoji="0" lang="it-IT" altLang="it-IT" sz="1600" b="1" i="0" u="none" strike="noStrike" cap="none" normalizeH="0" baseline="0" dirty="0">
                <a:ln>
                  <a:noFill/>
                </a:ln>
                <a:solidFill>
                  <a:schemeClr val="tx1"/>
                </a:solidFill>
                <a:effectLst/>
              </a:rPr>
              <a:t> (PSD)</a:t>
            </a:r>
          </a:p>
          <a:p>
            <a:pPr marR="0" lvl="0" algn="l" defTabSz="914400" rtl="0" eaLnBrk="0" fontAlgn="base" latinLnBrk="0" hangingPunct="0">
              <a:lnSpc>
                <a:spcPct val="100000"/>
              </a:lnSpc>
              <a:spcBef>
                <a:spcPct val="0"/>
              </a:spcBef>
              <a:spcAft>
                <a:spcPct val="0"/>
              </a:spcAft>
              <a:buClrTx/>
              <a:buSzTx/>
              <a:tabLst/>
            </a:pPr>
            <a:endParaRPr lang="it-IT" altLang="it-IT" sz="1600" b="1" dirty="0"/>
          </a:p>
          <a:p>
            <a:r>
              <a:rPr lang="it-IT" sz="1600" b="1" dirty="0" err="1"/>
              <a:t>Geometry</a:t>
            </a:r>
            <a:r>
              <a:rPr lang="it-IT" sz="1600" b="1" dirty="0"/>
              <a:t> and </a:t>
            </a:r>
            <a:r>
              <a:rPr lang="it-IT" sz="1600" b="1" dirty="0" err="1"/>
              <a:t>installation</a:t>
            </a:r>
            <a:endParaRPr lang="it-IT" sz="1600" dirty="0"/>
          </a:p>
          <a:p>
            <a:pPr marL="285750" indent="-285750">
              <a:buFont typeface="Arial" panose="020B0604020202020204" pitchFamily="34" charset="0"/>
              <a:buChar char="•"/>
            </a:pPr>
            <a:r>
              <a:rPr lang="it-IT" sz="1600" dirty="0"/>
              <a:t>3 </a:t>
            </a:r>
            <a:r>
              <a:rPr lang="it-IT" sz="1600" dirty="0" err="1"/>
              <a:t>scintillator-based</a:t>
            </a:r>
            <a:r>
              <a:rPr lang="it-IT" sz="1600" dirty="0"/>
              <a:t> detectors </a:t>
            </a:r>
            <a:r>
              <a:rPr lang="it-IT" sz="1600" dirty="0" err="1"/>
              <a:t>installed</a:t>
            </a:r>
            <a:r>
              <a:rPr lang="it-IT" sz="1600" dirty="0"/>
              <a:t> </a:t>
            </a:r>
            <a:r>
              <a:rPr lang="it-IT" sz="1600" dirty="0" err="1"/>
              <a:t>below</a:t>
            </a:r>
            <a:r>
              <a:rPr lang="it-IT" sz="1600" dirty="0"/>
              <a:t> the vacuum vessel.</a:t>
            </a:r>
          </a:p>
          <a:p>
            <a:pPr marL="285750" indent="-285750">
              <a:buFont typeface="Arial" panose="020B0604020202020204" pitchFamily="34" charset="0"/>
              <a:buChar char="•"/>
            </a:pPr>
            <a:r>
              <a:rPr lang="it-IT" sz="1600" dirty="0"/>
              <a:t>Modular </a:t>
            </a:r>
            <a:r>
              <a:rPr lang="it-IT" sz="1600" dirty="0" err="1"/>
              <a:t>shielding</a:t>
            </a:r>
            <a:r>
              <a:rPr lang="it-IT" sz="1600" dirty="0"/>
              <a:t>: </a:t>
            </a:r>
            <a:r>
              <a:rPr lang="it-IT" sz="1600" b="1" dirty="0" err="1"/>
              <a:t>borated</a:t>
            </a:r>
            <a:r>
              <a:rPr lang="it-IT" sz="1600" b="1" dirty="0"/>
              <a:t> </a:t>
            </a:r>
            <a:r>
              <a:rPr lang="it-IT" sz="1600" b="1" dirty="0" err="1"/>
              <a:t>polyethylene</a:t>
            </a:r>
            <a:r>
              <a:rPr lang="it-IT" sz="1600" b="1" dirty="0"/>
              <a:t> (</a:t>
            </a:r>
            <a:r>
              <a:rPr lang="it-IT" sz="1600" b="1" dirty="0" err="1"/>
              <a:t>outer</a:t>
            </a:r>
            <a:r>
              <a:rPr lang="it-IT" sz="1600" b="1" dirty="0"/>
              <a:t> </a:t>
            </a:r>
            <a:r>
              <a:rPr lang="it-IT" sz="1600" b="1" dirty="0" err="1"/>
              <a:t>layer</a:t>
            </a:r>
            <a:r>
              <a:rPr lang="it-IT" sz="1600" b="1" dirty="0"/>
              <a:t>)</a:t>
            </a:r>
            <a:r>
              <a:rPr lang="it-IT" sz="1600" dirty="0"/>
              <a:t> + </a:t>
            </a:r>
            <a:r>
              <a:rPr lang="it-IT" sz="1600" b="1" dirty="0"/>
              <a:t>lead (</a:t>
            </a:r>
            <a:r>
              <a:rPr lang="it-IT" sz="1600" b="1" dirty="0" err="1"/>
              <a:t>inner</a:t>
            </a:r>
            <a:r>
              <a:rPr lang="it-IT" sz="1600" b="1" dirty="0"/>
              <a:t> </a:t>
            </a:r>
            <a:r>
              <a:rPr lang="it-IT" sz="1600" b="1" dirty="0" err="1"/>
              <a:t>layer</a:t>
            </a:r>
            <a:r>
              <a:rPr lang="it-IT" sz="1600" b="1" dirty="0"/>
              <a:t>)</a:t>
            </a:r>
            <a:r>
              <a:rPr lang="it-IT" sz="1600" dirty="0"/>
              <a:t>.</a:t>
            </a:r>
          </a:p>
          <a:p>
            <a:pPr marL="285750" indent="-285750">
              <a:buFont typeface="Arial" panose="020B0604020202020204" pitchFamily="34" charset="0"/>
              <a:buChar char="•"/>
            </a:pPr>
            <a:endParaRPr lang="it-IT" sz="1600" dirty="0"/>
          </a:p>
          <a:p>
            <a:r>
              <a:rPr lang="it-IT" sz="1600" b="1" dirty="0" err="1"/>
              <a:t>Scintillators</a:t>
            </a:r>
            <a:endParaRPr lang="it-IT" sz="1600" dirty="0"/>
          </a:p>
          <a:p>
            <a:pPr marL="342900" indent="-342900">
              <a:buFont typeface="+mj-lt"/>
              <a:buAutoNum type="arabicPeriod"/>
            </a:pPr>
            <a:r>
              <a:rPr lang="it-IT" sz="1600" b="1" dirty="0"/>
              <a:t>EJ276D</a:t>
            </a:r>
            <a:r>
              <a:rPr lang="it-IT" sz="1600" dirty="0"/>
              <a:t> (25×25×100 mm, </a:t>
            </a:r>
            <a:r>
              <a:rPr lang="it-IT" sz="1600" dirty="0" err="1"/>
              <a:t>plastic</a:t>
            </a:r>
            <a:r>
              <a:rPr lang="it-IT" sz="1600" dirty="0"/>
              <a:t>):</a:t>
            </a:r>
          </a:p>
          <a:p>
            <a:pPr lvl="1"/>
            <a:r>
              <a:rPr lang="it-IT" sz="1600" dirty="0"/>
              <a:t>Fast </a:t>
            </a:r>
            <a:r>
              <a:rPr lang="it-IT" sz="1600" dirty="0" err="1"/>
              <a:t>response</a:t>
            </a:r>
            <a:r>
              <a:rPr lang="it-IT" sz="1600" dirty="0"/>
              <a:t>, </a:t>
            </a:r>
            <a:r>
              <a:rPr lang="it-IT" sz="1600" dirty="0" err="1"/>
              <a:t>excellent</a:t>
            </a:r>
            <a:r>
              <a:rPr lang="it-IT" sz="1600" dirty="0"/>
              <a:t> n/</a:t>
            </a:r>
            <a:r>
              <a:rPr lang="el-GR" sz="1600" dirty="0"/>
              <a:t>γ </a:t>
            </a:r>
            <a:r>
              <a:rPr lang="it-IT" sz="1600" dirty="0" err="1"/>
              <a:t>discrimination</a:t>
            </a:r>
            <a:r>
              <a:rPr lang="it-IT" sz="1600" dirty="0"/>
              <a:t>.</a:t>
            </a:r>
          </a:p>
          <a:p>
            <a:pPr lvl="1"/>
            <a:r>
              <a:rPr lang="it-IT" sz="1600" dirty="0" err="1"/>
              <a:t>Efficient</a:t>
            </a:r>
            <a:r>
              <a:rPr lang="it-IT" sz="1600" dirty="0"/>
              <a:t> for fast </a:t>
            </a:r>
            <a:r>
              <a:rPr lang="it-IT" sz="1600" dirty="0" err="1"/>
              <a:t>neutrons</a:t>
            </a:r>
            <a:r>
              <a:rPr lang="it-IT" sz="1600" dirty="0"/>
              <a:t>, </a:t>
            </a:r>
            <a:r>
              <a:rPr lang="it-IT" sz="1600" dirty="0" err="1"/>
              <a:t>but</a:t>
            </a:r>
            <a:r>
              <a:rPr lang="it-IT" sz="1600" dirty="0"/>
              <a:t> </a:t>
            </a:r>
            <a:r>
              <a:rPr lang="it-IT" sz="1600" b="1" dirty="0"/>
              <a:t>no </a:t>
            </a:r>
            <a:r>
              <a:rPr lang="it-IT" sz="1600" b="1" dirty="0" err="1"/>
              <a:t>spectral</a:t>
            </a:r>
            <a:r>
              <a:rPr lang="it-IT" sz="1600" b="1" dirty="0"/>
              <a:t> information</a:t>
            </a:r>
            <a:r>
              <a:rPr lang="it-IT" sz="1600" dirty="0"/>
              <a:t> (H-scattering).</a:t>
            </a:r>
          </a:p>
          <a:p>
            <a:pPr marL="342900" indent="-342900">
              <a:buFont typeface="+mj-lt"/>
              <a:buAutoNum type="arabicPeriod"/>
            </a:pPr>
            <a:r>
              <a:rPr lang="it-IT" sz="1600" b="1" dirty="0" err="1"/>
              <a:t>LaCl</a:t>
            </a:r>
            <a:r>
              <a:rPr lang="it-IT" sz="1600" b="1" dirty="0"/>
              <a:t>₃</a:t>
            </a:r>
            <a:r>
              <a:rPr lang="it-IT" sz="1600" dirty="0"/>
              <a:t> (Ø1” × 1”):</a:t>
            </a:r>
          </a:p>
          <a:p>
            <a:pPr lvl="1"/>
            <a:r>
              <a:rPr lang="it-IT" sz="1600" dirty="0" err="1"/>
              <a:t>Provides</a:t>
            </a:r>
            <a:r>
              <a:rPr lang="it-IT" sz="1600" dirty="0"/>
              <a:t> </a:t>
            </a:r>
            <a:r>
              <a:rPr lang="it-IT" sz="1600" dirty="0" err="1"/>
              <a:t>spectral</a:t>
            </a:r>
            <a:r>
              <a:rPr lang="it-IT" sz="1600" dirty="0"/>
              <a:t> information (discrete energy </a:t>
            </a:r>
            <a:r>
              <a:rPr lang="it-IT" sz="1600" dirty="0" err="1"/>
              <a:t>peak</a:t>
            </a:r>
            <a:r>
              <a:rPr lang="it-IT" sz="1600" dirty="0"/>
              <a:t>).</a:t>
            </a:r>
          </a:p>
          <a:p>
            <a:pPr lvl="1"/>
            <a:r>
              <a:rPr lang="it-IT" sz="1600" dirty="0"/>
              <a:t>Fast </a:t>
            </a:r>
            <a:r>
              <a:rPr lang="it-IT" sz="1600" dirty="0" err="1"/>
              <a:t>signals</a:t>
            </a:r>
            <a:r>
              <a:rPr lang="it-IT" sz="1600" dirty="0"/>
              <a:t> (~50 ns), </a:t>
            </a:r>
            <a:r>
              <a:rPr lang="it-IT" sz="1600" dirty="0" err="1"/>
              <a:t>but</a:t>
            </a:r>
            <a:r>
              <a:rPr lang="it-IT" sz="1600" dirty="0"/>
              <a:t> </a:t>
            </a:r>
            <a:r>
              <a:rPr lang="it-IT" sz="1600" b="1" dirty="0" err="1"/>
              <a:t>poor</a:t>
            </a:r>
            <a:r>
              <a:rPr lang="it-IT" sz="1600" b="1" dirty="0"/>
              <a:t> n/</a:t>
            </a:r>
            <a:r>
              <a:rPr lang="el-GR" sz="1600" b="1" dirty="0"/>
              <a:t>γ </a:t>
            </a:r>
            <a:r>
              <a:rPr lang="it-IT" sz="1600" b="1" dirty="0" err="1"/>
              <a:t>discrimination</a:t>
            </a:r>
            <a:r>
              <a:rPr lang="it-IT" sz="1600" dirty="0"/>
              <a:t> → </a:t>
            </a:r>
            <a:r>
              <a:rPr lang="it-IT" sz="1600" dirty="0" err="1"/>
              <a:t>requires</a:t>
            </a:r>
            <a:r>
              <a:rPr lang="it-IT" sz="1600" dirty="0"/>
              <a:t> </a:t>
            </a:r>
            <a:r>
              <a:rPr lang="it-IT" sz="1600" dirty="0" err="1"/>
              <a:t>advanced</a:t>
            </a:r>
            <a:r>
              <a:rPr lang="it-IT" sz="1600" dirty="0"/>
              <a:t> </a:t>
            </a:r>
            <a:r>
              <a:rPr lang="it-IT" sz="1600" dirty="0" err="1"/>
              <a:t>algorithms</a:t>
            </a:r>
            <a:r>
              <a:rPr lang="it-IT" sz="1600" dirty="0"/>
              <a:t>.</a:t>
            </a:r>
          </a:p>
          <a:p>
            <a:pPr lvl="1"/>
            <a:endParaRPr lang="it-IT" sz="1600" dirty="0"/>
          </a:p>
          <a:p>
            <a:r>
              <a:rPr lang="it-IT" sz="1600" b="1" dirty="0" err="1"/>
              <a:t>Readout</a:t>
            </a:r>
            <a:endParaRPr lang="it-IT" sz="1600" dirty="0"/>
          </a:p>
          <a:p>
            <a:pPr lvl="1"/>
            <a:r>
              <a:rPr lang="it-IT" sz="1600" dirty="0" err="1"/>
              <a:t>All</a:t>
            </a:r>
            <a:r>
              <a:rPr lang="it-IT" sz="1600" dirty="0"/>
              <a:t> </a:t>
            </a:r>
            <a:r>
              <a:rPr lang="it-IT" sz="1600" dirty="0" err="1"/>
              <a:t>crystals</a:t>
            </a:r>
            <a:r>
              <a:rPr lang="it-IT" sz="1600" dirty="0"/>
              <a:t> </a:t>
            </a:r>
            <a:r>
              <a:rPr lang="it-IT" sz="1600" dirty="0" err="1"/>
              <a:t>coupled</a:t>
            </a:r>
            <a:r>
              <a:rPr lang="it-IT" sz="1600" dirty="0"/>
              <a:t> to </a:t>
            </a:r>
            <a:r>
              <a:rPr lang="it-IT" sz="1600" b="1" dirty="0" err="1"/>
              <a:t>SiPMs</a:t>
            </a:r>
            <a:r>
              <a:rPr lang="it-IT" sz="1600" dirty="0"/>
              <a:t>.</a:t>
            </a:r>
          </a:p>
          <a:p>
            <a:pPr lvl="1"/>
            <a:endParaRPr lang="it-IT" sz="1600" dirty="0"/>
          </a:p>
          <a:p>
            <a:r>
              <a:rPr lang="it-IT" sz="1600" b="1" dirty="0" err="1"/>
              <a:t>Experimental</a:t>
            </a:r>
            <a:r>
              <a:rPr lang="it-IT" sz="1600" b="1" dirty="0"/>
              <a:t> </a:t>
            </a:r>
            <a:r>
              <a:rPr lang="it-IT" sz="1600" b="1" dirty="0" err="1"/>
              <a:t>requirements</a:t>
            </a:r>
            <a:endParaRPr lang="it-IT" sz="1600" dirty="0"/>
          </a:p>
          <a:p>
            <a:pPr lvl="1"/>
            <a:r>
              <a:rPr lang="it-IT" sz="1600" dirty="0" err="1"/>
              <a:t>Typical</a:t>
            </a:r>
            <a:r>
              <a:rPr lang="it-IT" sz="1600" dirty="0"/>
              <a:t> </a:t>
            </a:r>
            <a:r>
              <a:rPr lang="it-IT" sz="1600" dirty="0" err="1"/>
              <a:t>discharge</a:t>
            </a:r>
            <a:r>
              <a:rPr lang="it-IT" sz="1600" dirty="0"/>
              <a:t>: 1 s duration.</a:t>
            </a:r>
          </a:p>
          <a:p>
            <a:pPr lvl="1"/>
            <a:r>
              <a:rPr lang="it-IT" sz="1600" dirty="0" err="1"/>
              <a:t>Average</a:t>
            </a:r>
            <a:r>
              <a:rPr lang="it-IT" sz="1600" dirty="0"/>
              <a:t> </a:t>
            </a:r>
            <a:r>
              <a:rPr lang="it-IT" sz="1600" dirty="0" err="1"/>
              <a:t>count</a:t>
            </a:r>
            <a:r>
              <a:rPr lang="it-IT" sz="1600" dirty="0"/>
              <a:t> rate ~1 kHz, with short spikes (100 µs – 1 </a:t>
            </a:r>
            <a:r>
              <a:rPr lang="it-IT" sz="1600" dirty="0" err="1"/>
              <a:t>ms</a:t>
            </a:r>
            <a:r>
              <a:rPr lang="it-IT" sz="1600" dirty="0"/>
              <a:t>).</a:t>
            </a:r>
          </a:p>
          <a:p>
            <a:pPr lvl="1"/>
            <a:r>
              <a:rPr lang="it-IT" sz="1600" dirty="0"/>
              <a:t>Detectors must follow </a:t>
            </a:r>
            <a:r>
              <a:rPr lang="it-IT" sz="1600" dirty="0" err="1"/>
              <a:t>rapid</a:t>
            </a:r>
            <a:r>
              <a:rPr lang="it-IT" sz="1600" dirty="0"/>
              <a:t> </a:t>
            </a:r>
            <a:r>
              <a:rPr lang="it-IT" sz="1600" dirty="0" err="1"/>
              <a:t>neutron</a:t>
            </a:r>
            <a:r>
              <a:rPr lang="it-IT" sz="1600" dirty="0"/>
              <a:t> bursts from </a:t>
            </a:r>
            <a:r>
              <a:rPr lang="it-IT" sz="1600" b="1" dirty="0" err="1"/>
              <a:t>magnetic</a:t>
            </a:r>
            <a:r>
              <a:rPr lang="it-IT" sz="1600" b="1" dirty="0"/>
              <a:t> </a:t>
            </a:r>
            <a:r>
              <a:rPr lang="it-IT" sz="1600" b="1" dirty="0" err="1"/>
              <a:t>reconnection</a:t>
            </a:r>
            <a:r>
              <a:rPr lang="it-IT" sz="1600" b="1" dirty="0"/>
              <a:t> events</a:t>
            </a:r>
            <a:r>
              <a:rPr lang="it-IT" sz="1600" dirty="0"/>
              <a:t>.</a:t>
            </a:r>
          </a:p>
          <a:p>
            <a:pPr marR="0" lvl="0" algn="l" defTabSz="914400" rtl="0" eaLnBrk="0" fontAlgn="base" latinLnBrk="0" hangingPunct="0">
              <a:lnSpc>
                <a:spcPct val="100000"/>
              </a:lnSpc>
              <a:spcBef>
                <a:spcPct val="0"/>
              </a:spcBef>
              <a:spcAft>
                <a:spcPct val="0"/>
              </a:spcAft>
              <a:buClrTx/>
              <a:buSzTx/>
              <a:tabLst/>
            </a:pPr>
            <a:br>
              <a:rPr kumimoji="0" lang="it-IT" altLang="it-IT" sz="1600" b="1" i="0" u="none" strike="noStrike" cap="none" normalizeH="0" baseline="0" dirty="0">
                <a:ln>
                  <a:noFill/>
                </a:ln>
                <a:solidFill>
                  <a:schemeClr val="tx1"/>
                </a:solidFill>
                <a:effectLst/>
              </a:rPr>
            </a:br>
            <a:endParaRPr kumimoji="0" lang="it-IT" altLang="it-IT" sz="1600" b="0" i="0" u="none" strike="noStrike" cap="none" normalizeH="0" baseline="0" dirty="0">
              <a:ln>
                <a:noFill/>
              </a:ln>
              <a:solidFill>
                <a:schemeClr val="tx1"/>
              </a:solidFill>
              <a:effectLst/>
            </a:endParaRPr>
          </a:p>
        </p:txBody>
      </p:sp>
      <p:pic>
        <p:nvPicPr>
          <p:cNvPr id="25603" name="Picture 3" descr="La scienza nascosta nei luoghi di Padova: il Consorzio Rfx e ...">
            <a:extLst>
              <a:ext uri="{FF2B5EF4-FFF2-40B4-BE49-F238E27FC236}">
                <a16:creationId xmlns:a16="http://schemas.microsoft.com/office/drawing/2014/main" id="{F37158D5-EC82-ACC7-98BA-E5A80FB42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6817" y="830579"/>
            <a:ext cx="4387544" cy="2444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7721A30-5DB6-5B75-2365-449072C05EA7}"/>
              </a:ext>
            </a:extLst>
          </p:cNvPr>
          <p:cNvPicPr>
            <a:picLocks noChangeAspect="1"/>
          </p:cNvPicPr>
          <p:nvPr/>
        </p:nvPicPr>
        <p:blipFill>
          <a:blip r:embed="rId4"/>
          <a:stretch>
            <a:fillRect/>
          </a:stretch>
        </p:blipFill>
        <p:spPr>
          <a:xfrm>
            <a:off x="7636816" y="3360762"/>
            <a:ext cx="4555183" cy="2444116"/>
          </a:xfrm>
          <a:prstGeom prst="rect">
            <a:avLst/>
          </a:prstGeom>
        </p:spPr>
      </p:pic>
    </p:spTree>
    <p:extLst>
      <p:ext uri="{BB962C8B-B14F-4D97-AF65-F5344CB8AC3E}">
        <p14:creationId xmlns:p14="http://schemas.microsoft.com/office/powerpoint/2010/main" val="232002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08C7-5E43-ED98-FFF1-DD834CA938C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C3C9874-1BC1-FEE6-B3AA-B89CF13EB2C2}"/>
              </a:ext>
            </a:extLst>
          </p:cNvPr>
          <p:cNvSpPr txBox="1"/>
          <p:nvPr/>
        </p:nvSpPr>
        <p:spPr>
          <a:xfrm>
            <a:off x="267955" y="77076"/>
            <a:ext cx="3878947" cy="584775"/>
          </a:xfrm>
          <a:prstGeom prst="rect">
            <a:avLst/>
          </a:prstGeom>
          <a:noFill/>
        </p:spPr>
        <p:txBody>
          <a:bodyPr wrap="none" rtlCol="0">
            <a:spAutoFit/>
          </a:bodyPr>
          <a:lstStyle/>
          <a:p>
            <a:r>
              <a:rPr lang="it-IT" sz="3200" dirty="0"/>
              <a:t>RFX </a:t>
            </a:r>
            <a:r>
              <a:rPr lang="it-IT" sz="3200" dirty="0" err="1"/>
              <a:t>Neutron</a:t>
            </a:r>
            <a:r>
              <a:rPr lang="it-IT" sz="3200" dirty="0"/>
              <a:t> Monitor</a:t>
            </a:r>
          </a:p>
        </p:txBody>
      </p:sp>
      <p:sp>
        <p:nvSpPr>
          <p:cNvPr id="3" name="Rectangle 1">
            <a:extLst>
              <a:ext uri="{FF2B5EF4-FFF2-40B4-BE49-F238E27FC236}">
                <a16:creationId xmlns:a16="http://schemas.microsoft.com/office/drawing/2014/main" id="{EA2FB8AF-9D80-91B9-1F19-0F77523559AB}"/>
              </a:ext>
            </a:extLst>
          </p:cNvPr>
          <p:cNvSpPr>
            <a:spLocks noChangeArrowheads="1"/>
          </p:cNvSpPr>
          <p:nvPr/>
        </p:nvSpPr>
        <p:spPr bwMode="auto">
          <a:xfrm rot="10800000" flipV="1">
            <a:off x="237007" y="848943"/>
            <a:ext cx="480372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Arial" panose="020B0604020202020204" pitchFamily="34" charset="0"/>
              </a:rPr>
              <a:t>Detector system</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Three </a:t>
            </a:r>
            <a:r>
              <a:rPr kumimoji="0" lang="it-IT" altLang="it-IT" sz="1600" b="0" i="0" u="none" strike="noStrike" cap="none" normalizeH="0" baseline="0" dirty="0" err="1">
                <a:ln>
                  <a:noFill/>
                </a:ln>
                <a:solidFill>
                  <a:schemeClr val="tx1"/>
                </a:solidFill>
                <a:effectLst/>
                <a:latin typeface="Arial" panose="020B0604020202020204" pitchFamily="34" charset="0"/>
              </a:rPr>
              <a:t>scintillator</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crystals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Each</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read</a:t>
            </a:r>
            <a:r>
              <a:rPr kumimoji="0" lang="it-IT" altLang="it-IT" sz="1600" b="0" i="0" u="none" strike="noStrike" cap="none" normalizeH="0" baseline="0" dirty="0">
                <a:ln>
                  <a:noFill/>
                </a:ln>
                <a:solidFill>
                  <a:schemeClr val="tx1"/>
                </a:solidFill>
                <a:effectLst/>
                <a:latin typeface="Arial" panose="020B0604020202020204" pitchFamily="34" charset="0"/>
              </a:rPr>
              <a:t> by </a:t>
            </a:r>
            <a:r>
              <a:rPr kumimoji="0" lang="it-IT" altLang="it-IT" sz="1600" b="1" i="0" u="none" strike="noStrike" cap="none" normalizeH="0" baseline="0" dirty="0" err="1">
                <a:ln>
                  <a:noFill/>
                </a:ln>
                <a:solidFill>
                  <a:schemeClr val="tx1"/>
                </a:solidFill>
                <a:effectLst/>
                <a:latin typeface="Arial" panose="020B0604020202020204" pitchFamily="34" charset="0"/>
              </a:rPr>
              <a:t>SiPM</a:t>
            </a:r>
            <a:r>
              <a:rPr kumimoji="0" lang="it-IT" altLang="it-IT" sz="1600" b="1" i="0" u="none" strike="noStrike" cap="none" normalizeH="0" baseline="0" dirty="0">
                <a:ln>
                  <a:noFill/>
                </a:ln>
                <a:solidFill>
                  <a:schemeClr val="tx1"/>
                </a:solidFill>
                <a:effectLst/>
                <a:latin typeface="Arial" panose="020B0604020202020204" pitchFamily="34" charset="0"/>
              </a:rPr>
              <a:t> arrays (4×4)</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Arrays </a:t>
            </a:r>
            <a:r>
              <a:rPr kumimoji="0" lang="it-IT" altLang="it-IT" sz="1600" b="0" i="0" u="none" strike="noStrike" cap="none" normalizeH="0" baseline="0" dirty="0" err="1">
                <a:ln>
                  <a:noFill/>
                </a:ln>
                <a:solidFill>
                  <a:schemeClr val="tx1"/>
                </a:solidFill>
                <a:effectLst/>
                <a:latin typeface="Arial" panose="020B0604020202020204" pitchFamily="34" charset="0"/>
              </a:rPr>
              <a:t>divided</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into</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1" i="0" u="none" strike="noStrike" cap="none" normalizeH="0" baseline="0" dirty="0">
                <a:ln>
                  <a:noFill/>
                </a:ln>
                <a:solidFill>
                  <a:schemeClr val="tx1"/>
                </a:solidFill>
                <a:effectLst/>
                <a:latin typeface="Arial" panose="020B0604020202020204" pitchFamily="34" charset="0"/>
              </a:rPr>
              <a:t>4 groups with 2 </a:t>
            </a:r>
            <a:r>
              <a:rPr kumimoji="0" lang="it-IT" altLang="it-IT" sz="1600" b="1" i="0" u="none" strike="noStrike" cap="none" normalizeH="0" baseline="0" dirty="0" err="1">
                <a:ln>
                  <a:noFill/>
                </a:ln>
                <a:solidFill>
                  <a:schemeClr val="tx1"/>
                </a:solidFill>
                <a:effectLst/>
                <a:latin typeface="Arial" panose="020B0604020202020204" pitchFamily="34" charset="0"/>
              </a:rPr>
              <a:t>SiPM</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summed</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analogically</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Signals</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sampled</a:t>
            </a:r>
            <a:r>
              <a:rPr kumimoji="0" lang="it-IT" altLang="it-IT" sz="1600" b="0" i="0" u="none" strike="noStrike" cap="none" normalizeH="0" baseline="0" dirty="0">
                <a:ln>
                  <a:noFill/>
                </a:ln>
                <a:solidFill>
                  <a:schemeClr val="tx1"/>
                </a:solidFill>
                <a:effectLst/>
                <a:latin typeface="Arial" panose="020B0604020202020204" pitchFamily="34" charset="0"/>
              </a:rPr>
              <a:t> by </a:t>
            </a:r>
            <a:r>
              <a:rPr kumimoji="0" lang="it-IT" altLang="it-IT" sz="1600" b="1" i="0" u="none" strike="noStrike" cap="none" normalizeH="0" baseline="0" dirty="0">
                <a:ln>
                  <a:noFill/>
                </a:ln>
                <a:solidFill>
                  <a:schemeClr val="tx1"/>
                </a:solidFill>
                <a:effectLst/>
                <a:latin typeface="Arial" panose="020B0604020202020204" pitchFamily="34" charset="0"/>
              </a:rPr>
              <a:t>NI DAQ121</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it-IT" altLang="it-IT" sz="1600" b="1"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br>
              <a:rPr kumimoji="0" lang="it-IT" altLang="it-IT" sz="1600" b="1" i="0" u="none" strike="noStrike" cap="none" normalizeH="0" baseline="0" dirty="0">
                <a:ln>
                  <a:noFill/>
                </a:ln>
                <a:solidFill>
                  <a:schemeClr val="tx1"/>
                </a:solidFill>
                <a:effectLst/>
                <a:latin typeface="Arial" panose="020B0604020202020204" pitchFamily="34" charset="0"/>
              </a:rPr>
            </a:br>
            <a:endParaRPr kumimoji="0" lang="it-IT" altLang="it-IT" sz="1600" b="0" i="0" u="none" strike="noStrike" cap="none" normalizeH="0" baseline="0" dirty="0">
              <a:ln>
                <a:noFill/>
              </a:ln>
              <a:solidFill>
                <a:schemeClr val="tx1"/>
              </a:solidFill>
              <a:effectLst/>
              <a:latin typeface="Arial" panose="020B0604020202020204" pitchFamily="34" charset="0"/>
            </a:endParaRPr>
          </a:p>
        </p:txBody>
      </p:sp>
      <p:pic>
        <p:nvPicPr>
          <p:cNvPr id="7" name="Immagine 6">
            <a:extLst>
              <a:ext uri="{FF2B5EF4-FFF2-40B4-BE49-F238E27FC236}">
                <a16:creationId xmlns:a16="http://schemas.microsoft.com/office/drawing/2014/main" id="{0CFF0322-0738-D70C-0171-54DFDA5BEEFC}"/>
              </a:ext>
            </a:extLst>
          </p:cNvPr>
          <p:cNvPicPr>
            <a:picLocks noChangeAspect="1"/>
          </p:cNvPicPr>
          <p:nvPr/>
        </p:nvPicPr>
        <p:blipFill>
          <a:blip r:embed="rId3"/>
          <a:stretch>
            <a:fillRect/>
          </a:stretch>
        </p:blipFill>
        <p:spPr>
          <a:xfrm>
            <a:off x="9843989" y="802269"/>
            <a:ext cx="2111004" cy="2900616"/>
          </a:xfrm>
          <a:prstGeom prst="rect">
            <a:avLst/>
          </a:prstGeom>
        </p:spPr>
      </p:pic>
      <p:pic>
        <p:nvPicPr>
          <p:cNvPr id="5" name="Immagine 4">
            <a:extLst>
              <a:ext uri="{FF2B5EF4-FFF2-40B4-BE49-F238E27FC236}">
                <a16:creationId xmlns:a16="http://schemas.microsoft.com/office/drawing/2014/main" id="{E2F0751E-8959-5A50-F064-FEE057937BBB}"/>
              </a:ext>
            </a:extLst>
          </p:cNvPr>
          <p:cNvPicPr>
            <a:picLocks noChangeAspect="1"/>
          </p:cNvPicPr>
          <p:nvPr/>
        </p:nvPicPr>
        <p:blipFill>
          <a:blip r:embed="rId4"/>
          <a:stretch>
            <a:fillRect/>
          </a:stretch>
        </p:blipFill>
        <p:spPr>
          <a:xfrm>
            <a:off x="5415998" y="914898"/>
            <a:ext cx="4427991" cy="5028204"/>
          </a:xfrm>
          <a:prstGeom prst="rect">
            <a:avLst/>
          </a:prstGeom>
        </p:spPr>
      </p:pic>
      <p:pic>
        <p:nvPicPr>
          <p:cNvPr id="8" name="Immagine 7">
            <a:extLst>
              <a:ext uri="{FF2B5EF4-FFF2-40B4-BE49-F238E27FC236}">
                <a16:creationId xmlns:a16="http://schemas.microsoft.com/office/drawing/2014/main" id="{C44F5CE6-8A4D-7DF6-6E81-6C3237D2EC6D}"/>
              </a:ext>
            </a:extLst>
          </p:cNvPr>
          <p:cNvPicPr>
            <a:picLocks noChangeAspect="1"/>
          </p:cNvPicPr>
          <p:nvPr/>
        </p:nvPicPr>
        <p:blipFill>
          <a:blip r:embed="rId5"/>
          <a:stretch>
            <a:fillRect/>
          </a:stretch>
        </p:blipFill>
        <p:spPr>
          <a:xfrm>
            <a:off x="9848985" y="3752193"/>
            <a:ext cx="2106008" cy="2238704"/>
          </a:xfrm>
          <a:prstGeom prst="rect">
            <a:avLst/>
          </a:prstGeom>
        </p:spPr>
      </p:pic>
      <p:sp>
        <p:nvSpPr>
          <p:cNvPr id="10" name="Rectangle 2">
            <a:extLst>
              <a:ext uri="{FF2B5EF4-FFF2-40B4-BE49-F238E27FC236}">
                <a16:creationId xmlns:a16="http://schemas.microsoft.com/office/drawing/2014/main" id="{67C8791E-961A-7889-1DFE-4FCC23FF1FDD}"/>
              </a:ext>
            </a:extLst>
          </p:cNvPr>
          <p:cNvSpPr>
            <a:spLocks noChangeArrowheads="1"/>
          </p:cNvSpPr>
          <p:nvPr/>
        </p:nvSpPr>
        <p:spPr bwMode="auto">
          <a:xfrm rot="10800000" flipV="1">
            <a:off x="170268" y="2878098"/>
            <a:ext cx="584112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err="1">
                <a:ln>
                  <a:noFill/>
                </a:ln>
                <a:solidFill>
                  <a:schemeClr val="tx1"/>
                </a:solidFill>
                <a:effectLst/>
                <a:latin typeface="Arial" panose="020B0604020202020204" pitchFamily="34" charset="0"/>
              </a:rPr>
              <a:t>Acquisition</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Full </a:t>
            </a:r>
            <a:r>
              <a:rPr kumimoji="0" lang="it-IT" altLang="it-IT" sz="1600" b="0" i="0" u="none" strike="noStrike" cap="none" normalizeH="0" baseline="0" dirty="0" err="1">
                <a:ln>
                  <a:noFill/>
                </a:ln>
                <a:solidFill>
                  <a:schemeClr val="tx1"/>
                </a:solidFill>
                <a:effectLst/>
                <a:latin typeface="Arial" panose="020B0604020202020204" pitchFamily="34" charset="0"/>
              </a:rPr>
              <a:t>waveform</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readout</a:t>
            </a:r>
            <a:r>
              <a:rPr kumimoji="0" lang="it-IT" altLang="it-IT" sz="1600" b="0" i="0" u="none" strike="noStrike" cap="none" normalizeH="0" baseline="0" dirty="0">
                <a:ln>
                  <a:noFill/>
                </a:ln>
                <a:solidFill>
                  <a:schemeClr val="tx1"/>
                </a:solidFill>
                <a:effectLst/>
                <a:latin typeface="Arial" panose="020B0604020202020204" pitchFamily="34" charset="0"/>
              </a:rPr>
              <a:t> (128 samples @ 1 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Arial" panose="020B0604020202020204" pitchFamily="34" charset="0"/>
              </a:rPr>
              <a:t>Standard PSD </a:t>
            </a:r>
            <a:r>
              <a:rPr kumimoji="0" lang="it-IT" altLang="it-IT" sz="1600" b="1" i="0" u="none" strike="noStrike" cap="none" normalizeH="0" baseline="0" dirty="0" err="1">
                <a:ln>
                  <a:noFill/>
                </a:ln>
                <a:solidFill>
                  <a:schemeClr val="tx1"/>
                </a:solidFill>
                <a:effectLst/>
                <a:latin typeface="Arial" panose="020B0604020202020204" pitchFamily="34" charset="0"/>
              </a:rPr>
              <a:t>methods</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Traditional</a:t>
            </a:r>
            <a:r>
              <a:rPr kumimoji="0" lang="it-IT" altLang="it-IT" sz="1600" b="0" i="0" u="none" strike="noStrike" cap="none" normalizeH="0" baseline="0" dirty="0">
                <a:ln>
                  <a:noFill/>
                </a:ln>
                <a:solidFill>
                  <a:schemeClr val="tx1"/>
                </a:solidFill>
                <a:effectLst/>
                <a:latin typeface="Arial" panose="020B0604020202020204" pitchFamily="34" charset="0"/>
              </a:rPr>
              <a:t> n/γ PSD </a:t>
            </a:r>
            <a:r>
              <a:rPr kumimoji="0" lang="it-IT" altLang="it-IT" sz="1600" b="0" i="0" u="none" strike="noStrike" cap="none" normalizeH="0" baseline="0" dirty="0" err="1">
                <a:ln>
                  <a:noFill/>
                </a:ln>
                <a:solidFill>
                  <a:schemeClr val="tx1"/>
                </a:solidFill>
                <a:effectLst/>
                <a:latin typeface="Arial" panose="020B0604020202020204" pitchFamily="34" charset="0"/>
              </a:rPr>
              <a:t>algorithms</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tested</a:t>
            </a:r>
            <a:r>
              <a:rPr kumimoji="0" lang="it-IT" altLang="it-IT" sz="1600" b="0" i="0" u="none" strike="noStrike" cap="none" normalizeH="0" baseline="0" dirty="0">
                <a:ln>
                  <a:noFill/>
                </a:ln>
                <a:solidFill>
                  <a:schemeClr val="tx1"/>
                </a:solidFill>
                <a:effectLst/>
                <a:latin typeface="Arial" panose="020B0604020202020204" pitchFamily="34" charset="0"/>
              </a:rPr>
              <a:t> → </a:t>
            </a:r>
            <a:r>
              <a:rPr kumimoji="0" lang="it-IT" altLang="it-IT" sz="1600" b="0" i="0" u="none" strike="noStrike" cap="none" normalizeH="0" baseline="0" dirty="0" err="1">
                <a:ln>
                  <a:noFill/>
                </a:ln>
                <a:solidFill>
                  <a:schemeClr val="tx1"/>
                </a:solidFill>
                <a:effectLst/>
                <a:latin typeface="Arial" panose="020B0604020202020204" pitchFamily="34" charset="0"/>
              </a:rPr>
              <a:t>ineffective</a:t>
            </a:r>
            <a:r>
              <a:rPr kumimoji="0" lang="it-IT" altLang="it-IT" sz="1600" b="0" i="0" u="none" strike="noStrike" cap="none" normalizeH="0" baseline="0" dirty="0">
                <a:ln>
                  <a:noFill/>
                </a:ln>
                <a:solidFill>
                  <a:schemeClr val="tx1"/>
                </a:solidFill>
                <a:effectLst/>
                <a:latin typeface="Arial" panose="020B0604020202020204" pitchFamily="34" charset="0"/>
              </a:rPr>
              <a:t> for </a:t>
            </a:r>
            <a:r>
              <a:rPr kumimoji="0" lang="it-IT" altLang="it-IT" sz="1600" b="0" i="0" u="none" strike="noStrike" cap="none" normalizeH="0" baseline="0" dirty="0" err="1">
                <a:ln>
                  <a:noFill/>
                </a:ln>
                <a:solidFill>
                  <a:schemeClr val="tx1"/>
                </a:solidFill>
                <a:effectLst/>
                <a:latin typeface="Arial" panose="020B0604020202020204" pitchFamily="34" charset="0"/>
              </a:rPr>
              <a:t>LaCl</a:t>
            </a:r>
            <a:r>
              <a:rPr kumimoji="0" lang="it-IT" altLang="it-IT" sz="1600" b="0" i="0" u="none" strike="noStrike" cap="none" normalizeH="0" baseline="0" dirty="0">
                <a:ln>
                  <a:noFill/>
                </a:ln>
                <a:solidFill>
                  <a:schemeClr val="tx1"/>
                </a:solidFill>
                <a:effectLst/>
                <a:latin typeface="Arial" panose="020B0604020202020204" pitchFamily="34" charset="0"/>
              </a:rPr>
              <a:t>₃.</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Arial" panose="020B0604020202020204" pitchFamily="34" charset="0"/>
              </a:rPr>
              <a:t>FFT-</a:t>
            </a:r>
            <a:r>
              <a:rPr kumimoji="0" lang="it-IT" altLang="it-IT" sz="1600" b="1" i="0" u="none" strike="noStrike" cap="none" normalizeH="0" baseline="0" dirty="0" err="1">
                <a:ln>
                  <a:noFill/>
                </a:ln>
                <a:solidFill>
                  <a:schemeClr val="tx1"/>
                </a:solidFill>
                <a:effectLst/>
                <a:latin typeface="Arial" panose="020B0604020202020204" pitchFamily="34" charset="0"/>
              </a:rPr>
              <a:t>based</a:t>
            </a:r>
            <a:r>
              <a:rPr kumimoji="0" lang="it-IT" altLang="it-IT" sz="1600" b="1" i="0" u="none" strike="noStrike" cap="none" normalizeH="0" baseline="0" dirty="0">
                <a:ln>
                  <a:noFill/>
                </a:ln>
                <a:solidFill>
                  <a:schemeClr val="tx1"/>
                </a:solidFill>
                <a:effectLst/>
                <a:latin typeface="Arial" panose="020B0604020202020204" pitchFamily="34" charset="0"/>
              </a:rPr>
              <a:t> </a:t>
            </a:r>
            <a:r>
              <a:rPr kumimoji="0" lang="it-IT" altLang="it-IT" sz="1600" b="1" i="0" u="none" strike="noStrike" cap="none" normalizeH="0" baseline="0" dirty="0" err="1">
                <a:ln>
                  <a:noFill/>
                </a:ln>
                <a:solidFill>
                  <a:schemeClr val="tx1"/>
                </a:solidFill>
                <a:effectLst/>
                <a:latin typeface="Arial" panose="020B0604020202020204" pitchFamily="34" charset="0"/>
              </a:rPr>
              <a:t>method</a:t>
            </a: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a:ln>
                  <a:noFill/>
                </a:ln>
                <a:solidFill>
                  <a:schemeClr val="tx1"/>
                </a:solidFill>
                <a:effectLst/>
                <a:latin typeface="Arial" panose="020B0604020202020204" pitchFamily="34" charset="0"/>
              </a:rPr>
              <a:t>Compute FFT for </a:t>
            </a:r>
            <a:r>
              <a:rPr kumimoji="0" lang="it-IT" altLang="it-IT" sz="1600" b="0" i="0" u="none" strike="noStrike" cap="none" normalizeH="0" baseline="0" dirty="0" err="1">
                <a:ln>
                  <a:noFill/>
                </a:ln>
                <a:solidFill>
                  <a:schemeClr val="tx1"/>
                </a:solidFill>
                <a:effectLst/>
                <a:latin typeface="Arial" panose="020B0604020202020204" pitchFamily="34" charset="0"/>
              </a:rPr>
              <a:t>each</a:t>
            </a:r>
            <a:r>
              <a:rPr kumimoji="0" lang="it-IT" altLang="it-IT" sz="1600" b="0" i="0" u="none" strike="noStrike" cap="none" normalizeH="0" baseline="0" dirty="0">
                <a:ln>
                  <a:noFill/>
                </a:ln>
                <a:solidFill>
                  <a:schemeClr val="tx1"/>
                </a:solidFill>
                <a:effectLst/>
                <a:latin typeface="Arial" panose="020B0604020202020204" pitchFamily="34" charset="0"/>
              </a:rPr>
              <a:t> event.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Evaluate</a:t>
            </a:r>
            <a:r>
              <a:rPr kumimoji="0" lang="it-IT" altLang="it-IT" sz="1600" b="0" i="0" u="none" strike="noStrike" cap="none" normalizeH="0" baseline="0" dirty="0">
                <a:ln>
                  <a:noFill/>
                </a:ln>
                <a:solidFill>
                  <a:schemeClr val="tx1"/>
                </a:solidFill>
                <a:effectLst/>
                <a:latin typeface="Arial" panose="020B0604020202020204" pitchFamily="34" charset="0"/>
              </a:rPr>
              <a:t> ratio:</a:t>
            </a:r>
            <a:br>
              <a:rPr kumimoji="0" lang="it-IT" altLang="it-IT" sz="1600" b="0" i="0" u="none" strike="noStrike" cap="none" normalizeH="0" baseline="0" dirty="0">
                <a:ln>
                  <a:noFill/>
                </a:ln>
                <a:solidFill>
                  <a:schemeClr val="tx1"/>
                </a:solidFill>
                <a:effectLst/>
                <a:latin typeface="Arial" panose="020B0604020202020204" pitchFamily="34" charset="0"/>
              </a:rPr>
            </a:b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it-IT" altLang="it-IT" sz="16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600" b="0" i="0" u="none" strike="noStrike" cap="none" normalizeH="0" baseline="0" dirty="0" err="1">
                <a:ln>
                  <a:noFill/>
                </a:ln>
                <a:solidFill>
                  <a:schemeClr val="tx1"/>
                </a:solidFill>
                <a:effectLst/>
                <a:latin typeface="Arial" panose="020B0604020202020204" pitchFamily="34" charset="0"/>
              </a:rPr>
              <a:t>Provides</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reasonable</a:t>
            </a:r>
            <a:r>
              <a:rPr kumimoji="0" lang="it-IT" altLang="it-IT" sz="1600" b="0" i="0" u="none" strike="noStrike" cap="none" normalizeH="0" baseline="0" dirty="0">
                <a:ln>
                  <a:noFill/>
                </a:ln>
                <a:solidFill>
                  <a:schemeClr val="tx1"/>
                </a:solidFill>
                <a:effectLst/>
                <a:latin typeface="Arial" panose="020B0604020202020204" pitchFamily="34" charset="0"/>
              </a:rPr>
              <a:t> </a:t>
            </a:r>
            <a:r>
              <a:rPr kumimoji="0" lang="it-IT" altLang="it-IT" sz="1600" b="0" i="0" u="none" strike="noStrike" cap="none" normalizeH="0" baseline="0" dirty="0" err="1">
                <a:ln>
                  <a:noFill/>
                </a:ln>
                <a:solidFill>
                  <a:schemeClr val="tx1"/>
                </a:solidFill>
                <a:effectLst/>
                <a:latin typeface="Arial" panose="020B0604020202020204" pitchFamily="34" charset="0"/>
              </a:rPr>
              <a:t>separation</a:t>
            </a:r>
            <a:endParaRPr kumimoji="0" lang="it-IT" altLang="it-IT" sz="1600" b="0" i="0" u="none" strike="noStrike" cap="none" normalizeH="0" baseline="0" dirty="0">
              <a:ln>
                <a:noFill/>
              </a:ln>
              <a:solidFill>
                <a:schemeClr val="tx1"/>
              </a:solidFill>
              <a:effectLst/>
              <a:latin typeface="Arial" panose="020B0604020202020204" pitchFamily="34" charset="0"/>
            </a:endParaRPr>
          </a:p>
        </p:txBody>
      </p:sp>
      <p:pic>
        <p:nvPicPr>
          <p:cNvPr id="12" name="Immagine 11">
            <a:extLst>
              <a:ext uri="{FF2B5EF4-FFF2-40B4-BE49-F238E27FC236}">
                <a16:creationId xmlns:a16="http://schemas.microsoft.com/office/drawing/2014/main" id="{08A93D1E-5D0F-F7ED-2DF8-3729FC4842D1}"/>
              </a:ext>
            </a:extLst>
          </p:cNvPr>
          <p:cNvPicPr>
            <a:picLocks noChangeAspect="1"/>
          </p:cNvPicPr>
          <p:nvPr/>
        </p:nvPicPr>
        <p:blipFill>
          <a:blip r:embed="rId6"/>
          <a:stretch>
            <a:fillRect/>
          </a:stretch>
        </p:blipFill>
        <p:spPr>
          <a:xfrm>
            <a:off x="1002602" y="5507287"/>
            <a:ext cx="3581061" cy="308453"/>
          </a:xfrm>
          <a:prstGeom prst="rect">
            <a:avLst/>
          </a:prstGeom>
        </p:spPr>
      </p:pic>
    </p:spTree>
    <p:extLst>
      <p:ext uri="{BB962C8B-B14F-4D97-AF65-F5344CB8AC3E}">
        <p14:creationId xmlns:p14="http://schemas.microsoft.com/office/powerpoint/2010/main" val="2789845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623C-BA62-31D7-0BE9-943E2FDAA4C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ACC389C-248A-53AF-FC48-375116EFD9BB}"/>
              </a:ext>
            </a:extLst>
          </p:cNvPr>
          <p:cNvSpPr txBox="1"/>
          <p:nvPr/>
        </p:nvSpPr>
        <p:spPr>
          <a:xfrm>
            <a:off x="267955" y="77076"/>
            <a:ext cx="5536452" cy="584775"/>
          </a:xfrm>
          <a:prstGeom prst="rect">
            <a:avLst/>
          </a:prstGeom>
          <a:noFill/>
        </p:spPr>
        <p:txBody>
          <a:bodyPr wrap="none" rtlCol="0">
            <a:spAutoFit/>
          </a:bodyPr>
          <a:lstStyle/>
          <a:p>
            <a:r>
              <a:rPr lang="it-IT" sz="3200" dirty="0"/>
              <a:t>RFX </a:t>
            </a:r>
            <a:r>
              <a:rPr lang="it-IT" sz="3200" dirty="0" err="1"/>
              <a:t>Neutron</a:t>
            </a:r>
            <a:r>
              <a:rPr lang="it-IT" sz="3200" dirty="0"/>
              <a:t> Monitor: Firmware</a:t>
            </a:r>
          </a:p>
        </p:txBody>
      </p:sp>
      <p:pic>
        <p:nvPicPr>
          <p:cNvPr id="4" name="Picture 4">
            <a:extLst>
              <a:ext uri="{FF2B5EF4-FFF2-40B4-BE49-F238E27FC236}">
                <a16:creationId xmlns:a16="http://schemas.microsoft.com/office/drawing/2014/main" id="{47C6D4BD-DAFB-AB72-8C91-B162C0C40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129707" y="3249804"/>
            <a:ext cx="2616199" cy="718536"/>
          </a:xfrm>
          <a:prstGeom prst="rect">
            <a:avLst/>
          </a:prstGeom>
          <a:ln>
            <a:noFill/>
          </a:ln>
          <a:effectLst>
            <a:outerShdw blurRad="292100" dist="139700" dir="2700000" algn="tl" rotWithShape="0">
              <a:srgbClr val="333333">
                <a:alpha val="65000"/>
              </a:srgbClr>
            </a:outerShdw>
          </a:effectLst>
        </p:spPr>
      </p:pic>
      <p:sp>
        <p:nvSpPr>
          <p:cNvPr id="6" name="Trapezio 5">
            <a:extLst>
              <a:ext uri="{FF2B5EF4-FFF2-40B4-BE49-F238E27FC236}">
                <a16:creationId xmlns:a16="http://schemas.microsoft.com/office/drawing/2014/main" id="{B7F32825-4EA1-4046-D26E-B2B19B60914C}"/>
              </a:ext>
            </a:extLst>
          </p:cNvPr>
          <p:cNvSpPr/>
          <p:nvPr/>
        </p:nvSpPr>
        <p:spPr>
          <a:xfrm rot="5400000">
            <a:off x="2994370" y="1508763"/>
            <a:ext cx="502923" cy="472440"/>
          </a:xfrm>
          <a:prstGeom prst="trapezoi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asellaDiTesto 8">
            <a:extLst>
              <a:ext uri="{FF2B5EF4-FFF2-40B4-BE49-F238E27FC236}">
                <a16:creationId xmlns:a16="http://schemas.microsoft.com/office/drawing/2014/main" id="{A808CAA5-9542-2E83-18A8-4599370A83D4}"/>
              </a:ext>
            </a:extLst>
          </p:cNvPr>
          <p:cNvSpPr txBox="1"/>
          <p:nvPr/>
        </p:nvSpPr>
        <p:spPr>
          <a:xfrm>
            <a:off x="2963542" y="1606483"/>
            <a:ext cx="564578" cy="276999"/>
          </a:xfrm>
          <a:prstGeom prst="rect">
            <a:avLst/>
          </a:prstGeom>
          <a:noFill/>
        </p:spPr>
        <p:txBody>
          <a:bodyPr wrap="none" rtlCol="0">
            <a:spAutoFit/>
          </a:bodyPr>
          <a:lstStyle/>
          <a:p>
            <a:r>
              <a:rPr lang="en-US" sz="1200" dirty="0">
                <a:solidFill>
                  <a:schemeClr val="bg1"/>
                </a:solidFill>
              </a:rPr>
              <a:t>ADC 0</a:t>
            </a:r>
          </a:p>
        </p:txBody>
      </p:sp>
      <p:sp>
        <p:nvSpPr>
          <p:cNvPr id="10" name="Trapezio 9">
            <a:extLst>
              <a:ext uri="{FF2B5EF4-FFF2-40B4-BE49-F238E27FC236}">
                <a16:creationId xmlns:a16="http://schemas.microsoft.com/office/drawing/2014/main" id="{91523578-5631-AA68-870D-CC57D48A521F}"/>
              </a:ext>
            </a:extLst>
          </p:cNvPr>
          <p:cNvSpPr/>
          <p:nvPr/>
        </p:nvSpPr>
        <p:spPr>
          <a:xfrm rot="5400000">
            <a:off x="2994370" y="2063678"/>
            <a:ext cx="502923" cy="472440"/>
          </a:xfrm>
          <a:prstGeom prst="trapezoi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asellaDiTesto 10">
            <a:extLst>
              <a:ext uri="{FF2B5EF4-FFF2-40B4-BE49-F238E27FC236}">
                <a16:creationId xmlns:a16="http://schemas.microsoft.com/office/drawing/2014/main" id="{95F40E75-595F-F5F0-484D-5DA8FF7F1454}"/>
              </a:ext>
            </a:extLst>
          </p:cNvPr>
          <p:cNvSpPr txBox="1"/>
          <p:nvPr/>
        </p:nvSpPr>
        <p:spPr>
          <a:xfrm>
            <a:off x="2963542" y="2161398"/>
            <a:ext cx="564578" cy="276999"/>
          </a:xfrm>
          <a:prstGeom prst="rect">
            <a:avLst/>
          </a:prstGeom>
          <a:noFill/>
        </p:spPr>
        <p:txBody>
          <a:bodyPr wrap="none" rtlCol="0">
            <a:spAutoFit/>
          </a:bodyPr>
          <a:lstStyle/>
          <a:p>
            <a:r>
              <a:rPr lang="en-US" sz="1200" dirty="0">
                <a:solidFill>
                  <a:schemeClr val="bg1"/>
                </a:solidFill>
              </a:rPr>
              <a:t>ADC 1</a:t>
            </a:r>
          </a:p>
        </p:txBody>
      </p:sp>
      <p:sp>
        <p:nvSpPr>
          <p:cNvPr id="12" name="Trapezio 11">
            <a:extLst>
              <a:ext uri="{FF2B5EF4-FFF2-40B4-BE49-F238E27FC236}">
                <a16:creationId xmlns:a16="http://schemas.microsoft.com/office/drawing/2014/main" id="{F1AFEE60-BBA6-FA86-616D-F959E150A5CB}"/>
              </a:ext>
            </a:extLst>
          </p:cNvPr>
          <p:cNvSpPr/>
          <p:nvPr/>
        </p:nvSpPr>
        <p:spPr>
          <a:xfrm rot="5400000">
            <a:off x="2987098" y="2640123"/>
            <a:ext cx="502923" cy="472440"/>
          </a:xfrm>
          <a:prstGeom prst="trapezoi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asellaDiTesto 12">
            <a:extLst>
              <a:ext uri="{FF2B5EF4-FFF2-40B4-BE49-F238E27FC236}">
                <a16:creationId xmlns:a16="http://schemas.microsoft.com/office/drawing/2014/main" id="{201CCE16-28C4-893F-51F4-2D60068853D7}"/>
              </a:ext>
            </a:extLst>
          </p:cNvPr>
          <p:cNvSpPr txBox="1"/>
          <p:nvPr/>
        </p:nvSpPr>
        <p:spPr>
          <a:xfrm>
            <a:off x="2956270" y="2737843"/>
            <a:ext cx="564578" cy="276999"/>
          </a:xfrm>
          <a:prstGeom prst="rect">
            <a:avLst/>
          </a:prstGeom>
          <a:noFill/>
        </p:spPr>
        <p:txBody>
          <a:bodyPr wrap="none" rtlCol="0">
            <a:spAutoFit/>
          </a:bodyPr>
          <a:lstStyle/>
          <a:p>
            <a:r>
              <a:rPr lang="en-US" sz="1200" dirty="0">
                <a:solidFill>
                  <a:schemeClr val="bg1"/>
                </a:solidFill>
              </a:rPr>
              <a:t>ADC 2</a:t>
            </a:r>
          </a:p>
        </p:txBody>
      </p:sp>
      <p:sp>
        <p:nvSpPr>
          <p:cNvPr id="14" name="Trapezio 13">
            <a:extLst>
              <a:ext uri="{FF2B5EF4-FFF2-40B4-BE49-F238E27FC236}">
                <a16:creationId xmlns:a16="http://schemas.microsoft.com/office/drawing/2014/main" id="{0605C7F8-6DD6-A3EF-E7E7-85C4017F79FE}"/>
              </a:ext>
            </a:extLst>
          </p:cNvPr>
          <p:cNvSpPr/>
          <p:nvPr/>
        </p:nvSpPr>
        <p:spPr>
          <a:xfrm rot="5400000">
            <a:off x="2987098" y="3195038"/>
            <a:ext cx="502923" cy="472440"/>
          </a:xfrm>
          <a:prstGeom prst="trapezoid">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sellaDiTesto 14">
            <a:extLst>
              <a:ext uri="{FF2B5EF4-FFF2-40B4-BE49-F238E27FC236}">
                <a16:creationId xmlns:a16="http://schemas.microsoft.com/office/drawing/2014/main" id="{1B7C80FB-8BA4-76B0-6574-F4FB60C5A2E1}"/>
              </a:ext>
            </a:extLst>
          </p:cNvPr>
          <p:cNvSpPr txBox="1"/>
          <p:nvPr/>
        </p:nvSpPr>
        <p:spPr>
          <a:xfrm>
            <a:off x="2956270" y="3292758"/>
            <a:ext cx="564578" cy="276999"/>
          </a:xfrm>
          <a:prstGeom prst="rect">
            <a:avLst/>
          </a:prstGeom>
          <a:noFill/>
        </p:spPr>
        <p:txBody>
          <a:bodyPr wrap="none" rtlCol="0">
            <a:spAutoFit/>
          </a:bodyPr>
          <a:lstStyle/>
          <a:p>
            <a:r>
              <a:rPr lang="en-US" sz="1200" dirty="0">
                <a:solidFill>
                  <a:schemeClr val="bg1"/>
                </a:solidFill>
              </a:rPr>
              <a:t>ADC 3</a:t>
            </a:r>
          </a:p>
        </p:txBody>
      </p:sp>
      <p:sp>
        <p:nvSpPr>
          <p:cNvPr id="16" name="Trapezio 15">
            <a:extLst>
              <a:ext uri="{FF2B5EF4-FFF2-40B4-BE49-F238E27FC236}">
                <a16:creationId xmlns:a16="http://schemas.microsoft.com/office/drawing/2014/main" id="{70842377-EE94-E2F9-B92C-A15E5CF2B800}"/>
              </a:ext>
            </a:extLst>
          </p:cNvPr>
          <p:cNvSpPr/>
          <p:nvPr/>
        </p:nvSpPr>
        <p:spPr>
          <a:xfrm rot="5400000">
            <a:off x="2987098" y="3771483"/>
            <a:ext cx="502923" cy="472440"/>
          </a:xfrm>
          <a:prstGeom prst="trapezoid">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sellaDiTesto 16">
            <a:extLst>
              <a:ext uri="{FF2B5EF4-FFF2-40B4-BE49-F238E27FC236}">
                <a16:creationId xmlns:a16="http://schemas.microsoft.com/office/drawing/2014/main" id="{763778FB-A057-5F3B-2E81-D9A48012BC77}"/>
              </a:ext>
            </a:extLst>
          </p:cNvPr>
          <p:cNvSpPr txBox="1"/>
          <p:nvPr/>
        </p:nvSpPr>
        <p:spPr>
          <a:xfrm>
            <a:off x="2956270" y="3869203"/>
            <a:ext cx="564578" cy="276999"/>
          </a:xfrm>
          <a:prstGeom prst="rect">
            <a:avLst/>
          </a:prstGeom>
          <a:noFill/>
        </p:spPr>
        <p:txBody>
          <a:bodyPr wrap="none" rtlCol="0">
            <a:spAutoFit/>
          </a:bodyPr>
          <a:lstStyle/>
          <a:p>
            <a:r>
              <a:rPr lang="en-US" sz="1200" dirty="0">
                <a:solidFill>
                  <a:schemeClr val="bg1"/>
                </a:solidFill>
              </a:rPr>
              <a:t>ADC 4</a:t>
            </a:r>
          </a:p>
        </p:txBody>
      </p:sp>
      <p:sp>
        <p:nvSpPr>
          <p:cNvPr id="18" name="Trapezio 17">
            <a:extLst>
              <a:ext uri="{FF2B5EF4-FFF2-40B4-BE49-F238E27FC236}">
                <a16:creationId xmlns:a16="http://schemas.microsoft.com/office/drawing/2014/main" id="{9A8E0F1B-0B79-ED39-77E6-D521C5BA7EDF}"/>
              </a:ext>
            </a:extLst>
          </p:cNvPr>
          <p:cNvSpPr/>
          <p:nvPr/>
        </p:nvSpPr>
        <p:spPr>
          <a:xfrm rot="5400000">
            <a:off x="2987098" y="4326398"/>
            <a:ext cx="502923" cy="472440"/>
          </a:xfrm>
          <a:prstGeom prst="trapezoid">
            <a:avLst/>
          </a:prstGeom>
          <a:solidFill>
            <a:srgbClr val="54E6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sellaDiTesto 18">
            <a:extLst>
              <a:ext uri="{FF2B5EF4-FFF2-40B4-BE49-F238E27FC236}">
                <a16:creationId xmlns:a16="http://schemas.microsoft.com/office/drawing/2014/main" id="{ED893097-5263-F7E5-C94A-05AED93B881F}"/>
              </a:ext>
            </a:extLst>
          </p:cNvPr>
          <p:cNvSpPr txBox="1"/>
          <p:nvPr/>
        </p:nvSpPr>
        <p:spPr>
          <a:xfrm>
            <a:off x="2956270" y="4424118"/>
            <a:ext cx="564578" cy="276999"/>
          </a:xfrm>
          <a:prstGeom prst="rect">
            <a:avLst/>
          </a:prstGeom>
          <a:noFill/>
        </p:spPr>
        <p:txBody>
          <a:bodyPr wrap="none" rtlCol="0">
            <a:spAutoFit/>
          </a:bodyPr>
          <a:lstStyle/>
          <a:p>
            <a:r>
              <a:rPr lang="en-US" sz="1200" dirty="0">
                <a:solidFill>
                  <a:schemeClr val="bg1"/>
                </a:solidFill>
              </a:rPr>
              <a:t>ADC 5</a:t>
            </a:r>
          </a:p>
        </p:txBody>
      </p:sp>
      <p:sp>
        <p:nvSpPr>
          <p:cNvPr id="20" name="Trapezio 19">
            <a:extLst>
              <a:ext uri="{FF2B5EF4-FFF2-40B4-BE49-F238E27FC236}">
                <a16:creationId xmlns:a16="http://schemas.microsoft.com/office/drawing/2014/main" id="{DA49D8B8-4E03-E543-6EBC-1FAE80304DBE}"/>
              </a:ext>
            </a:extLst>
          </p:cNvPr>
          <p:cNvSpPr/>
          <p:nvPr/>
        </p:nvSpPr>
        <p:spPr>
          <a:xfrm rot="5400000">
            <a:off x="2979826" y="4902843"/>
            <a:ext cx="502923" cy="472440"/>
          </a:xfrm>
          <a:prstGeom prst="trapezoid">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asellaDiTesto 20">
            <a:extLst>
              <a:ext uri="{FF2B5EF4-FFF2-40B4-BE49-F238E27FC236}">
                <a16:creationId xmlns:a16="http://schemas.microsoft.com/office/drawing/2014/main" id="{356A183A-750D-A3AE-5876-9CD481A55657}"/>
              </a:ext>
            </a:extLst>
          </p:cNvPr>
          <p:cNvSpPr txBox="1"/>
          <p:nvPr/>
        </p:nvSpPr>
        <p:spPr>
          <a:xfrm>
            <a:off x="2948998" y="5000563"/>
            <a:ext cx="564578" cy="276999"/>
          </a:xfrm>
          <a:prstGeom prst="rect">
            <a:avLst/>
          </a:prstGeom>
          <a:noFill/>
        </p:spPr>
        <p:txBody>
          <a:bodyPr wrap="none" rtlCol="0">
            <a:spAutoFit/>
          </a:bodyPr>
          <a:lstStyle/>
          <a:p>
            <a:r>
              <a:rPr lang="en-US" sz="1200" dirty="0">
                <a:solidFill>
                  <a:schemeClr val="bg1"/>
                </a:solidFill>
              </a:rPr>
              <a:t>ADC 6</a:t>
            </a:r>
          </a:p>
        </p:txBody>
      </p:sp>
      <p:sp>
        <p:nvSpPr>
          <p:cNvPr id="22" name="Trapezio 21">
            <a:extLst>
              <a:ext uri="{FF2B5EF4-FFF2-40B4-BE49-F238E27FC236}">
                <a16:creationId xmlns:a16="http://schemas.microsoft.com/office/drawing/2014/main" id="{BA495065-DAF4-2225-34EB-F8A306CFEC34}"/>
              </a:ext>
            </a:extLst>
          </p:cNvPr>
          <p:cNvSpPr/>
          <p:nvPr/>
        </p:nvSpPr>
        <p:spPr>
          <a:xfrm rot="5400000">
            <a:off x="2979826" y="5457758"/>
            <a:ext cx="502923" cy="472440"/>
          </a:xfrm>
          <a:prstGeom prst="trapezoid">
            <a:avLst/>
          </a:prstGeom>
          <a:solidFill>
            <a:srgbClr val="0074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asellaDiTesto 22">
            <a:extLst>
              <a:ext uri="{FF2B5EF4-FFF2-40B4-BE49-F238E27FC236}">
                <a16:creationId xmlns:a16="http://schemas.microsoft.com/office/drawing/2014/main" id="{9AF79F55-4E95-B4C6-CF38-B1440F41C547}"/>
              </a:ext>
            </a:extLst>
          </p:cNvPr>
          <p:cNvSpPr txBox="1"/>
          <p:nvPr/>
        </p:nvSpPr>
        <p:spPr>
          <a:xfrm>
            <a:off x="2948998" y="5555478"/>
            <a:ext cx="564578" cy="276999"/>
          </a:xfrm>
          <a:prstGeom prst="rect">
            <a:avLst/>
          </a:prstGeom>
          <a:noFill/>
        </p:spPr>
        <p:txBody>
          <a:bodyPr wrap="none" rtlCol="0">
            <a:spAutoFit/>
          </a:bodyPr>
          <a:lstStyle/>
          <a:p>
            <a:r>
              <a:rPr lang="en-US" sz="1200" dirty="0">
                <a:solidFill>
                  <a:schemeClr val="bg1"/>
                </a:solidFill>
              </a:rPr>
              <a:t>ADC 7</a:t>
            </a:r>
          </a:p>
        </p:txBody>
      </p:sp>
      <p:sp>
        <p:nvSpPr>
          <p:cNvPr id="24" name="Rettangolo 23">
            <a:extLst>
              <a:ext uri="{FF2B5EF4-FFF2-40B4-BE49-F238E27FC236}">
                <a16:creationId xmlns:a16="http://schemas.microsoft.com/office/drawing/2014/main" id="{B54BA10F-2F5B-1F08-F467-F8EC60A98B69}"/>
              </a:ext>
            </a:extLst>
          </p:cNvPr>
          <p:cNvSpPr/>
          <p:nvPr/>
        </p:nvSpPr>
        <p:spPr>
          <a:xfrm>
            <a:off x="373380" y="929546"/>
            <a:ext cx="472441" cy="50292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A844F9D8-CF57-774E-F4F3-633F2EA48D04}"/>
              </a:ext>
            </a:extLst>
          </p:cNvPr>
          <p:cNvSpPr/>
          <p:nvPr/>
        </p:nvSpPr>
        <p:spPr>
          <a:xfrm>
            <a:off x="845821" y="929546"/>
            <a:ext cx="472441" cy="50292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 25">
            <a:extLst>
              <a:ext uri="{FF2B5EF4-FFF2-40B4-BE49-F238E27FC236}">
                <a16:creationId xmlns:a16="http://schemas.microsoft.com/office/drawing/2014/main" id="{40A3EE20-61FD-FBC9-022C-51703B06B572}"/>
              </a:ext>
            </a:extLst>
          </p:cNvPr>
          <p:cNvSpPr/>
          <p:nvPr/>
        </p:nvSpPr>
        <p:spPr>
          <a:xfrm>
            <a:off x="3771612" y="1884399"/>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 26">
            <a:extLst>
              <a:ext uri="{FF2B5EF4-FFF2-40B4-BE49-F238E27FC236}">
                <a16:creationId xmlns:a16="http://schemas.microsoft.com/office/drawing/2014/main" id="{0564874E-042D-3F1F-3C1A-8E8A208A25AD}"/>
              </a:ext>
            </a:extLst>
          </p:cNvPr>
          <p:cNvSpPr/>
          <p:nvPr/>
        </p:nvSpPr>
        <p:spPr>
          <a:xfrm>
            <a:off x="3758625" y="3011952"/>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 27">
            <a:extLst>
              <a:ext uri="{FF2B5EF4-FFF2-40B4-BE49-F238E27FC236}">
                <a16:creationId xmlns:a16="http://schemas.microsoft.com/office/drawing/2014/main" id="{170BA7FB-C727-2AA8-76C5-229B1255A922}"/>
              </a:ext>
            </a:extLst>
          </p:cNvPr>
          <p:cNvSpPr/>
          <p:nvPr/>
        </p:nvSpPr>
        <p:spPr>
          <a:xfrm>
            <a:off x="3771612" y="4139506"/>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 28">
            <a:extLst>
              <a:ext uri="{FF2B5EF4-FFF2-40B4-BE49-F238E27FC236}">
                <a16:creationId xmlns:a16="http://schemas.microsoft.com/office/drawing/2014/main" id="{FCB7AEBE-35C7-9200-4259-5165D0CB69CD}"/>
              </a:ext>
            </a:extLst>
          </p:cNvPr>
          <p:cNvSpPr/>
          <p:nvPr/>
        </p:nvSpPr>
        <p:spPr>
          <a:xfrm>
            <a:off x="3771612" y="5304016"/>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nettore a gomito 30">
            <a:extLst>
              <a:ext uri="{FF2B5EF4-FFF2-40B4-BE49-F238E27FC236}">
                <a16:creationId xmlns:a16="http://schemas.microsoft.com/office/drawing/2014/main" id="{69CF49DE-4502-6782-DA45-E45902DA24ED}"/>
              </a:ext>
            </a:extLst>
          </p:cNvPr>
          <p:cNvCxnSpPr>
            <a:stCxn id="9" idx="3"/>
            <a:endCxn id="26" idx="0"/>
          </p:cNvCxnSpPr>
          <p:nvPr/>
        </p:nvCxnSpPr>
        <p:spPr>
          <a:xfrm>
            <a:off x="3528120" y="1744983"/>
            <a:ext cx="414942" cy="1394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a gomito 32">
            <a:extLst>
              <a:ext uri="{FF2B5EF4-FFF2-40B4-BE49-F238E27FC236}">
                <a16:creationId xmlns:a16="http://schemas.microsoft.com/office/drawing/2014/main" id="{387AD4D4-3B63-1709-4FB5-8AFC7D87C493}"/>
              </a:ext>
            </a:extLst>
          </p:cNvPr>
          <p:cNvCxnSpPr>
            <a:stCxn id="11" idx="3"/>
            <a:endCxn id="26" idx="4"/>
          </p:cNvCxnSpPr>
          <p:nvPr/>
        </p:nvCxnSpPr>
        <p:spPr>
          <a:xfrm flipV="1">
            <a:off x="3528120" y="2161398"/>
            <a:ext cx="414942" cy="1385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a gomito 36">
            <a:extLst>
              <a:ext uri="{FF2B5EF4-FFF2-40B4-BE49-F238E27FC236}">
                <a16:creationId xmlns:a16="http://schemas.microsoft.com/office/drawing/2014/main" id="{08F3376D-A048-D29A-77E5-382DB67D0955}"/>
              </a:ext>
            </a:extLst>
          </p:cNvPr>
          <p:cNvCxnSpPr>
            <a:stCxn id="13" idx="3"/>
            <a:endCxn id="27" idx="0"/>
          </p:cNvCxnSpPr>
          <p:nvPr/>
        </p:nvCxnSpPr>
        <p:spPr>
          <a:xfrm>
            <a:off x="3520848" y="2876343"/>
            <a:ext cx="409227" cy="1356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a gomito 38">
            <a:extLst>
              <a:ext uri="{FF2B5EF4-FFF2-40B4-BE49-F238E27FC236}">
                <a16:creationId xmlns:a16="http://schemas.microsoft.com/office/drawing/2014/main" id="{22BC6259-F8BF-0F3F-FC28-4AED194D74F7}"/>
              </a:ext>
            </a:extLst>
          </p:cNvPr>
          <p:cNvCxnSpPr>
            <a:stCxn id="15" idx="3"/>
            <a:endCxn id="27" idx="4"/>
          </p:cNvCxnSpPr>
          <p:nvPr/>
        </p:nvCxnSpPr>
        <p:spPr>
          <a:xfrm flipV="1">
            <a:off x="3520848" y="3288951"/>
            <a:ext cx="409227" cy="14230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a gomito 40">
            <a:extLst>
              <a:ext uri="{FF2B5EF4-FFF2-40B4-BE49-F238E27FC236}">
                <a16:creationId xmlns:a16="http://schemas.microsoft.com/office/drawing/2014/main" id="{3488D35E-C82B-7DB6-1EE8-764BF5022DB5}"/>
              </a:ext>
            </a:extLst>
          </p:cNvPr>
          <p:cNvCxnSpPr>
            <a:stCxn id="17" idx="3"/>
            <a:endCxn id="28" idx="0"/>
          </p:cNvCxnSpPr>
          <p:nvPr/>
        </p:nvCxnSpPr>
        <p:spPr>
          <a:xfrm>
            <a:off x="3520848" y="4007703"/>
            <a:ext cx="422214" cy="1318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ttore a gomito 42">
            <a:extLst>
              <a:ext uri="{FF2B5EF4-FFF2-40B4-BE49-F238E27FC236}">
                <a16:creationId xmlns:a16="http://schemas.microsoft.com/office/drawing/2014/main" id="{B2480CAA-29CA-5ED0-9E3C-918D0DE455C4}"/>
              </a:ext>
            </a:extLst>
          </p:cNvPr>
          <p:cNvCxnSpPr>
            <a:stCxn id="19" idx="3"/>
            <a:endCxn id="28" idx="4"/>
          </p:cNvCxnSpPr>
          <p:nvPr/>
        </p:nvCxnSpPr>
        <p:spPr>
          <a:xfrm flipV="1">
            <a:off x="3520848" y="4416505"/>
            <a:ext cx="422214" cy="1461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ttore a gomito 48">
            <a:extLst>
              <a:ext uri="{FF2B5EF4-FFF2-40B4-BE49-F238E27FC236}">
                <a16:creationId xmlns:a16="http://schemas.microsoft.com/office/drawing/2014/main" id="{AFDED3F4-DA62-42AA-4137-E494E05C79F1}"/>
              </a:ext>
            </a:extLst>
          </p:cNvPr>
          <p:cNvCxnSpPr>
            <a:stCxn id="21" idx="3"/>
            <a:endCxn id="29" idx="0"/>
          </p:cNvCxnSpPr>
          <p:nvPr/>
        </p:nvCxnSpPr>
        <p:spPr>
          <a:xfrm>
            <a:off x="3513576" y="5139063"/>
            <a:ext cx="429486" cy="1649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a gomito 50">
            <a:extLst>
              <a:ext uri="{FF2B5EF4-FFF2-40B4-BE49-F238E27FC236}">
                <a16:creationId xmlns:a16="http://schemas.microsoft.com/office/drawing/2014/main" id="{287E3CF2-954D-220B-97C3-F3F463E23366}"/>
              </a:ext>
            </a:extLst>
          </p:cNvPr>
          <p:cNvCxnSpPr>
            <a:stCxn id="23" idx="3"/>
            <a:endCxn id="29" idx="4"/>
          </p:cNvCxnSpPr>
          <p:nvPr/>
        </p:nvCxnSpPr>
        <p:spPr>
          <a:xfrm flipV="1">
            <a:off x="3513576" y="5581015"/>
            <a:ext cx="429486" cy="11296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O 52">
            <a:extLst>
              <a:ext uri="{FF2B5EF4-FFF2-40B4-BE49-F238E27FC236}">
                <a16:creationId xmlns:a16="http://schemas.microsoft.com/office/drawing/2014/main" id="{F49E7782-AB49-294C-0E0A-D3B6FA2F11A0}"/>
              </a:ext>
            </a:extLst>
          </p:cNvPr>
          <p:cNvSpPr/>
          <p:nvPr/>
        </p:nvSpPr>
        <p:spPr>
          <a:xfrm>
            <a:off x="4457412" y="2460844"/>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 53">
            <a:extLst>
              <a:ext uri="{FF2B5EF4-FFF2-40B4-BE49-F238E27FC236}">
                <a16:creationId xmlns:a16="http://schemas.microsoft.com/office/drawing/2014/main" id="{018508B5-E450-3977-7F7A-14FAC7EEFDFB}"/>
              </a:ext>
            </a:extLst>
          </p:cNvPr>
          <p:cNvSpPr/>
          <p:nvPr/>
        </p:nvSpPr>
        <p:spPr>
          <a:xfrm>
            <a:off x="4457412" y="4725824"/>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 54">
            <a:extLst>
              <a:ext uri="{FF2B5EF4-FFF2-40B4-BE49-F238E27FC236}">
                <a16:creationId xmlns:a16="http://schemas.microsoft.com/office/drawing/2014/main" id="{0F62ECC4-DBFA-9B53-2301-719E43E39B57}"/>
              </a:ext>
            </a:extLst>
          </p:cNvPr>
          <p:cNvSpPr/>
          <p:nvPr/>
        </p:nvSpPr>
        <p:spPr>
          <a:xfrm>
            <a:off x="5135592" y="3458225"/>
            <a:ext cx="342900" cy="276999"/>
          </a:xfrm>
          <a:prstGeom prst="flowChar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Connettore a gomito 56">
            <a:extLst>
              <a:ext uri="{FF2B5EF4-FFF2-40B4-BE49-F238E27FC236}">
                <a16:creationId xmlns:a16="http://schemas.microsoft.com/office/drawing/2014/main" id="{D70B049C-2E8B-F878-0CA7-86004A0A7658}"/>
              </a:ext>
            </a:extLst>
          </p:cNvPr>
          <p:cNvCxnSpPr>
            <a:stCxn id="26" idx="6"/>
            <a:endCxn id="53" idx="0"/>
          </p:cNvCxnSpPr>
          <p:nvPr/>
        </p:nvCxnSpPr>
        <p:spPr>
          <a:xfrm>
            <a:off x="4114512" y="2022899"/>
            <a:ext cx="514350" cy="43794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ttore a gomito 58">
            <a:extLst>
              <a:ext uri="{FF2B5EF4-FFF2-40B4-BE49-F238E27FC236}">
                <a16:creationId xmlns:a16="http://schemas.microsoft.com/office/drawing/2014/main" id="{08ADC67C-AFA6-1865-9B8D-0C8A026D963E}"/>
              </a:ext>
            </a:extLst>
          </p:cNvPr>
          <p:cNvCxnSpPr>
            <a:stCxn id="27" idx="6"/>
            <a:endCxn id="53" idx="4"/>
          </p:cNvCxnSpPr>
          <p:nvPr/>
        </p:nvCxnSpPr>
        <p:spPr>
          <a:xfrm flipV="1">
            <a:off x="4101525" y="2737843"/>
            <a:ext cx="527337" cy="4126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ttore a gomito 60">
            <a:extLst>
              <a:ext uri="{FF2B5EF4-FFF2-40B4-BE49-F238E27FC236}">
                <a16:creationId xmlns:a16="http://schemas.microsoft.com/office/drawing/2014/main" id="{356B59D0-BA3D-2904-1989-81CB7EBA84D8}"/>
              </a:ext>
            </a:extLst>
          </p:cNvPr>
          <p:cNvCxnSpPr>
            <a:stCxn id="28" idx="6"/>
            <a:endCxn id="54" idx="0"/>
          </p:cNvCxnSpPr>
          <p:nvPr/>
        </p:nvCxnSpPr>
        <p:spPr>
          <a:xfrm>
            <a:off x="4114512" y="4278006"/>
            <a:ext cx="514350" cy="44781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ttore a gomito 62">
            <a:extLst>
              <a:ext uri="{FF2B5EF4-FFF2-40B4-BE49-F238E27FC236}">
                <a16:creationId xmlns:a16="http://schemas.microsoft.com/office/drawing/2014/main" id="{23548173-EEF3-A1D0-1A94-E8FBECF6C742}"/>
              </a:ext>
            </a:extLst>
          </p:cNvPr>
          <p:cNvCxnSpPr>
            <a:stCxn id="29" idx="6"/>
            <a:endCxn id="54" idx="4"/>
          </p:cNvCxnSpPr>
          <p:nvPr/>
        </p:nvCxnSpPr>
        <p:spPr>
          <a:xfrm flipV="1">
            <a:off x="4114512" y="5002823"/>
            <a:ext cx="514350" cy="43969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01" name="Connettore a gomito 25600">
            <a:extLst>
              <a:ext uri="{FF2B5EF4-FFF2-40B4-BE49-F238E27FC236}">
                <a16:creationId xmlns:a16="http://schemas.microsoft.com/office/drawing/2014/main" id="{E6E8405C-F409-6664-69AE-A80D8604D0B6}"/>
              </a:ext>
            </a:extLst>
          </p:cNvPr>
          <p:cNvCxnSpPr>
            <a:stCxn id="53" idx="6"/>
            <a:endCxn id="55" idx="0"/>
          </p:cNvCxnSpPr>
          <p:nvPr/>
        </p:nvCxnSpPr>
        <p:spPr>
          <a:xfrm>
            <a:off x="4800312" y="2599344"/>
            <a:ext cx="506730" cy="85888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04" name="Connettore a gomito 25603">
            <a:extLst>
              <a:ext uri="{FF2B5EF4-FFF2-40B4-BE49-F238E27FC236}">
                <a16:creationId xmlns:a16="http://schemas.microsoft.com/office/drawing/2014/main" id="{7B36828A-8BE5-721A-FCD2-7FF0D460508F}"/>
              </a:ext>
            </a:extLst>
          </p:cNvPr>
          <p:cNvCxnSpPr>
            <a:stCxn id="54" idx="6"/>
            <a:endCxn id="55" idx="4"/>
          </p:cNvCxnSpPr>
          <p:nvPr/>
        </p:nvCxnSpPr>
        <p:spPr>
          <a:xfrm flipV="1">
            <a:off x="4800312" y="3735224"/>
            <a:ext cx="506730" cy="11291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605" name="Rettangolo 25604">
            <a:extLst>
              <a:ext uri="{FF2B5EF4-FFF2-40B4-BE49-F238E27FC236}">
                <a16:creationId xmlns:a16="http://schemas.microsoft.com/office/drawing/2014/main" id="{DF89DABF-5FE8-C908-FC29-90F6C2DECD0A}"/>
              </a:ext>
            </a:extLst>
          </p:cNvPr>
          <p:cNvSpPr/>
          <p:nvPr/>
        </p:nvSpPr>
        <p:spPr>
          <a:xfrm>
            <a:off x="5818515" y="3137759"/>
            <a:ext cx="114933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FFT</a:t>
            </a:r>
          </a:p>
        </p:txBody>
      </p:sp>
      <p:cxnSp>
        <p:nvCxnSpPr>
          <p:cNvPr id="25607" name="Connettore 2 25606">
            <a:extLst>
              <a:ext uri="{FF2B5EF4-FFF2-40B4-BE49-F238E27FC236}">
                <a16:creationId xmlns:a16="http://schemas.microsoft.com/office/drawing/2014/main" id="{DB96C8E4-C3C5-CED9-6D4B-895F9D052DD2}"/>
              </a:ext>
            </a:extLst>
          </p:cNvPr>
          <p:cNvCxnSpPr>
            <a:stCxn id="55" idx="6"/>
            <a:endCxn id="25605" idx="1"/>
          </p:cNvCxnSpPr>
          <p:nvPr/>
        </p:nvCxnSpPr>
        <p:spPr>
          <a:xfrm flipV="1">
            <a:off x="5478492" y="3594959"/>
            <a:ext cx="340023" cy="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610" name="Rettangolo 25609">
            <a:extLst>
              <a:ext uri="{FF2B5EF4-FFF2-40B4-BE49-F238E27FC236}">
                <a16:creationId xmlns:a16="http://schemas.microsoft.com/office/drawing/2014/main" id="{A9843E58-8985-7433-DDEE-05D3FDA3DE4C}"/>
              </a:ext>
            </a:extLst>
          </p:cNvPr>
          <p:cNvSpPr/>
          <p:nvPr/>
        </p:nvSpPr>
        <p:spPr>
          <a:xfrm>
            <a:off x="10605541" y="4933325"/>
            <a:ext cx="114933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Digitizer</a:t>
            </a:r>
          </a:p>
        </p:txBody>
      </p:sp>
      <p:sp>
        <p:nvSpPr>
          <p:cNvPr id="25611" name="Rettangolo 25610">
            <a:extLst>
              <a:ext uri="{FF2B5EF4-FFF2-40B4-BE49-F238E27FC236}">
                <a16:creationId xmlns:a16="http://schemas.microsoft.com/office/drawing/2014/main" id="{60A2987D-ACBC-DE05-7459-B202A370C7FA}"/>
              </a:ext>
            </a:extLst>
          </p:cNvPr>
          <p:cNvSpPr/>
          <p:nvPr/>
        </p:nvSpPr>
        <p:spPr>
          <a:xfrm>
            <a:off x="373380" y="1432470"/>
            <a:ext cx="472441" cy="50292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2" name="Rettangolo 25611">
            <a:extLst>
              <a:ext uri="{FF2B5EF4-FFF2-40B4-BE49-F238E27FC236}">
                <a16:creationId xmlns:a16="http://schemas.microsoft.com/office/drawing/2014/main" id="{C7EA19D2-3831-A595-035E-66AC3A3C1344}"/>
              </a:ext>
            </a:extLst>
          </p:cNvPr>
          <p:cNvSpPr/>
          <p:nvPr/>
        </p:nvSpPr>
        <p:spPr>
          <a:xfrm>
            <a:off x="845821" y="1432470"/>
            <a:ext cx="472441" cy="50292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3" name="Rettangolo 25612">
            <a:extLst>
              <a:ext uri="{FF2B5EF4-FFF2-40B4-BE49-F238E27FC236}">
                <a16:creationId xmlns:a16="http://schemas.microsoft.com/office/drawing/2014/main" id="{874418D7-75AF-D27B-B375-07797ACB959E}"/>
              </a:ext>
            </a:extLst>
          </p:cNvPr>
          <p:cNvSpPr/>
          <p:nvPr/>
        </p:nvSpPr>
        <p:spPr>
          <a:xfrm>
            <a:off x="1321719" y="929546"/>
            <a:ext cx="472441" cy="50292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Rettangolo 25613">
            <a:extLst>
              <a:ext uri="{FF2B5EF4-FFF2-40B4-BE49-F238E27FC236}">
                <a16:creationId xmlns:a16="http://schemas.microsoft.com/office/drawing/2014/main" id="{DC9A081C-E063-483A-CA1B-F62250F1724D}"/>
              </a:ext>
            </a:extLst>
          </p:cNvPr>
          <p:cNvSpPr/>
          <p:nvPr/>
        </p:nvSpPr>
        <p:spPr>
          <a:xfrm>
            <a:off x="1794160" y="929546"/>
            <a:ext cx="472441" cy="50292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Rettangolo 25614">
            <a:extLst>
              <a:ext uri="{FF2B5EF4-FFF2-40B4-BE49-F238E27FC236}">
                <a16:creationId xmlns:a16="http://schemas.microsoft.com/office/drawing/2014/main" id="{9F7817C0-D5C2-A26C-931C-C74C1E2901F1}"/>
              </a:ext>
            </a:extLst>
          </p:cNvPr>
          <p:cNvSpPr/>
          <p:nvPr/>
        </p:nvSpPr>
        <p:spPr>
          <a:xfrm>
            <a:off x="1321719" y="1432470"/>
            <a:ext cx="472441" cy="502924"/>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Rettangolo 25615">
            <a:extLst>
              <a:ext uri="{FF2B5EF4-FFF2-40B4-BE49-F238E27FC236}">
                <a16:creationId xmlns:a16="http://schemas.microsoft.com/office/drawing/2014/main" id="{F792097C-4B34-C6B5-BB91-C601549B7CB4}"/>
              </a:ext>
            </a:extLst>
          </p:cNvPr>
          <p:cNvSpPr/>
          <p:nvPr/>
        </p:nvSpPr>
        <p:spPr>
          <a:xfrm>
            <a:off x="1794160" y="1432470"/>
            <a:ext cx="472441" cy="502924"/>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7" name="Rettangolo 25616">
            <a:extLst>
              <a:ext uri="{FF2B5EF4-FFF2-40B4-BE49-F238E27FC236}">
                <a16:creationId xmlns:a16="http://schemas.microsoft.com/office/drawing/2014/main" id="{B7CC8A86-8CB9-7860-5728-9C984B65592B}"/>
              </a:ext>
            </a:extLst>
          </p:cNvPr>
          <p:cNvSpPr/>
          <p:nvPr/>
        </p:nvSpPr>
        <p:spPr>
          <a:xfrm>
            <a:off x="373380" y="1935394"/>
            <a:ext cx="472441" cy="50292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8" name="Rettangolo 25617">
            <a:extLst>
              <a:ext uri="{FF2B5EF4-FFF2-40B4-BE49-F238E27FC236}">
                <a16:creationId xmlns:a16="http://schemas.microsoft.com/office/drawing/2014/main" id="{5565674F-C98A-4916-30C9-07B067769CBA}"/>
              </a:ext>
            </a:extLst>
          </p:cNvPr>
          <p:cNvSpPr/>
          <p:nvPr/>
        </p:nvSpPr>
        <p:spPr>
          <a:xfrm>
            <a:off x="845821" y="1935394"/>
            <a:ext cx="472441" cy="50292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9" name="Rettangolo 25618">
            <a:extLst>
              <a:ext uri="{FF2B5EF4-FFF2-40B4-BE49-F238E27FC236}">
                <a16:creationId xmlns:a16="http://schemas.microsoft.com/office/drawing/2014/main" id="{57B581B6-74EF-4A52-F094-EF2F42F14281}"/>
              </a:ext>
            </a:extLst>
          </p:cNvPr>
          <p:cNvSpPr/>
          <p:nvPr/>
        </p:nvSpPr>
        <p:spPr>
          <a:xfrm>
            <a:off x="373380" y="2438318"/>
            <a:ext cx="472441" cy="502924"/>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0" name="Rettangolo 25619">
            <a:extLst>
              <a:ext uri="{FF2B5EF4-FFF2-40B4-BE49-F238E27FC236}">
                <a16:creationId xmlns:a16="http://schemas.microsoft.com/office/drawing/2014/main" id="{2441B6BB-AD04-5A75-857D-9B191C76E5EB}"/>
              </a:ext>
            </a:extLst>
          </p:cNvPr>
          <p:cNvSpPr/>
          <p:nvPr/>
        </p:nvSpPr>
        <p:spPr>
          <a:xfrm>
            <a:off x="845821" y="2438318"/>
            <a:ext cx="472441" cy="502924"/>
          </a:xfrm>
          <a:prstGeom prst="rect">
            <a:avLst/>
          </a:prstGeom>
          <a:solidFill>
            <a:srgbClr val="D62B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Rettangolo 25620">
            <a:extLst>
              <a:ext uri="{FF2B5EF4-FFF2-40B4-BE49-F238E27FC236}">
                <a16:creationId xmlns:a16="http://schemas.microsoft.com/office/drawing/2014/main" id="{2370C4C4-0BD4-8556-35E8-E01FDF57895E}"/>
              </a:ext>
            </a:extLst>
          </p:cNvPr>
          <p:cNvSpPr/>
          <p:nvPr/>
        </p:nvSpPr>
        <p:spPr>
          <a:xfrm>
            <a:off x="1322068" y="1935394"/>
            <a:ext cx="472441" cy="502924"/>
          </a:xfrm>
          <a:prstGeom prst="rect">
            <a:avLst/>
          </a:prstGeom>
          <a:solidFill>
            <a:srgbClr val="54E6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2" name="Rettangolo 25621">
            <a:extLst>
              <a:ext uri="{FF2B5EF4-FFF2-40B4-BE49-F238E27FC236}">
                <a16:creationId xmlns:a16="http://schemas.microsoft.com/office/drawing/2014/main" id="{AA43F406-6445-D24C-9CBC-57CA91B1D1E4}"/>
              </a:ext>
            </a:extLst>
          </p:cNvPr>
          <p:cNvSpPr/>
          <p:nvPr/>
        </p:nvSpPr>
        <p:spPr>
          <a:xfrm>
            <a:off x="1794509" y="1935394"/>
            <a:ext cx="472441" cy="502924"/>
          </a:xfrm>
          <a:prstGeom prst="rect">
            <a:avLst/>
          </a:prstGeom>
          <a:solidFill>
            <a:srgbClr val="54E6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3" name="Rettangolo 25622">
            <a:extLst>
              <a:ext uri="{FF2B5EF4-FFF2-40B4-BE49-F238E27FC236}">
                <a16:creationId xmlns:a16="http://schemas.microsoft.com/office/drawing/2014/main" id="{41C4BEFE-83F5-3AE3-42D4-A08653E4C477}"/>
              </a:ext>
            </a:extLst>
          </p:cNvPr>
          <p:cNvSpPr/>
          <p:nvPr/>
        </p:nvSpPr>
        <p:spPr>
          <a:xfrm>
            <a:off x="1322068" y="2438318"/>
            <a:ext cx="472441" cy="502924"/>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4" name="Rettangolo 25623">
            <a:extLst>
              <a:ext uri="{FF2B5EF4-FFF2-40B4-BE49-F238E27FC236}">
                <a16:creationId xmlns:a16="http://schemas.microsoft.com/office/drawing/2014/main" id="{78AA9109-2769-C654-0F1A-928BCECDAAC0}"/>
              </a:ext>
            </a:extLst>
          </p:cNvPr>
          <p:cNvSpPr/>
          <p:nvPr/>
        </p:nvSpPr>
        <p:spPr>
          <a:xfrm>
            <a:off x="1794509" y="2438318"/>
            <a:ext cx="472441" cy="502924"/>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7" name="Rettangolo 25626">
            <a:extLst>
              <a:ext uri="{FF2B5EF4-FFF2-40B4-BE49-F238E27FC236}">
                <a16:creationId xmlns:a16="http://schemas.microsoft.com/office/drawing/2014/main" id="{AAD6971E-6A8C-C666-518B-C694E76E8E55}"/>
              </a:ext>
            </a:extLst>
          </p:cNvPr>
          <p:cNvSpPr/>
          <p:nvPr/>
        </p:nvSpPr>
        <p:spPr>
          <a:xfrm>
            <a:off x="7548254" y="2665004"/>
            <a:ext cx="1709757" cy="704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TOTAL SUM OF ARMONICS </a:t>
            </a:r>
          </a:p>
        </p:txBody>
      </p:sp>
      <p:sp>
        <p:nvSpPr>
          <p:cNvPr id="25628" name="Rettangolo 25627">
            <a:extLst>
              <a:ext uri="{FF2B5EF4-FFF2-40B4-BE49-F238E27FC236}">
                <a16:creationId xmlns:a16="http://schemas.microsoft.com/office/drawing/2014/main" id="{9BBBD5FF-CFC7-86D8-0584-CC3F9181E19B}"/>
              </a:ext>
            </a:extLst>
          </p:cNvPr>
          <p:cNvSpPr/>
          <p:nvPr/>
        </p:nvSpPr>
        <p:spPr>
          <a:xfrm>
            <a:off x="7548255" y="3721116"/>
            <a:ext cx="1709757" cy="704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SUM &gt;30</a:t>
            </a:r>
            <a:r>
              <a:rPr lang="en-US" baseline="30000" dirty="0"/>
              <a:t>th</a:t>
            </a:r>
            <a:r>
              <a:rPr lang="en-US" dirty="0"/>
              <a:t> ARMONICS </a:t>
            </a:r>
          </a:p>
        </p:txBody>
      </p:sp>
      <p:cxnSp>
        <p:nvCxnSpPr>
          <p:cNvPr id="25630" name="Connettore a gomito 25629">
            <a:extLst>
              <a:ext uri="{FF2B5EF4-FFF2-40B4-BE49-F238E27FC236}">
                <a16:creationId xmlns:a16="http://schemas.microsoft.com/office/drawing/2014/main" id="{C9539656-ABCE-E827-5173-1016E3A38B98}"/>
              </a:ext>
            </a:extLst>
          </p:cNvPr>
          <p:cNvCxnSpPr>
            <a:stCxn id="25605" idx="3"/>
            <a:endCxn id="25627" idx="1"/>
          </p:cNvCxnSpPr>
          <p:nvPr/>
        </p:nvCxnSpPr>
        <p:spPr>
          <a:xfrm flipV="1">
            <a:off x="6967854" y="3017492"/>
            <a:ext cx="580400" cy="5774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32" name="Connettore a gomito 25631">
            <a:extLst>
              <a:ext uri="{FF2B5EF4-FFF2-40B4-BE49-F238E27FC236}">
                <a16:creationId xmlns:a16="http://schemas.microsoft.com/office/drawing/2014/main" id="{ED2397B6-55FA-75E7-0494-EF89A89F5CB5}"/>
              </a:ext>
            </a:extLst>
          </p:cNvPr>
          <p:cNvCxnSpPr>
            <a:stCxn id="25605" idx="3"/>
            <a:endCxn id="25628" idx="1"/>
          </p:cNvCxnSpPr>
          <p:nvPr/>
        </p:nvCxnSpPr>
        <p:spPr>
          <a:xfrm>
            <a:off x="6967854" y="3594959"/>
            <a:ext cx="580401" cy="4786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634" name="Segno di divisione 25633">
            <a:extLst>
              <a:ext uri="{FF2B5EF4-FFF2-40B4-BE49-F238E27FC236}">
                <a16:creationId xmlns:a16="http://schemas.microsoft.com/office/drawing/2014/main" id="{E515FFD7-C13D-5F6D-D45D-7957FCD1AFE0}"/>
              </a:ext>
            </a:extLst>
          </p:cNvPr>
          <p:cNvSpPr/>
          <p:nvPr/>
        </p:nvSpPr>
        <p:spPr>
          <a:xfrm>
            <a:off x="9381211" y="3231483"/>
            <a:ext cx="580400" cy="577467"/>
          </a:xfrm>
          <a:prstGeom prst="mathDivid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36" name="Connettore a gomito 25635">
            <a:extLst>
              <a:ext uri="{FF2B5EF4-FFF2-40B4-BE49-F238E27FC236}">
                <a16:creationId xmlns:a16="http://schemas.microsoft.com/office/drawing/2014/main" id="{EA4CC0BB-DFF5-B636-3233-BC759DC0C7D6}"/>
              </a:ext>
            </a:extLst>
          </p:cNvPr>
          <p:cNvCxnSpPr>
            <a:cxnSpLocks/>
            <a:stCxn id="25627" idx="3"/>
            <a:endCxn id="25634" idx="3"/>
          </p:cNvCxnSpPr>
          <p:nvPr/>
        </p:nvCxnSpPr>
        <p:spPr>
          <a:xfrm>
            <a:off x="9258011" y="3017492"/>
            <a:ext cx="413400" cy="2820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42" name="Connettore a gomito 25641">
            <a:extLst>
              <a:ext uri="{FF2B5EF4-FFF2-40B4-BE49-F238E27FC236}">
                <a16:creationId xmlns:a16="http://schemas.microsoft.com/office/drawing/2014/main" id="{18784DDF-8429-E449-049B-063AAC2BB6EE}"/>
              </a:ext>
            </a:extLst>
          </p:cNvPr>
          <p:cNvCxnSpPr>
            <a:stCxn id="25628" idx="3"/>
            <a:endCxn id="25634" idx="1"/>
          </p:cNvCxnSpPr>
          <p:nvPr/>
        </p:nvCxnSpPr>
        <p:spPr>
          <a:xfrm flipV="1">
            <a:off x="9258012" y="3740867"/>
            <a:ext cx="413399" cy="33273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645" name="Triangolo isoscele 25644">
            <a:extLst>
              <a:ext uri="{FF2B5EF4-FFF2-40B4-BE49-F238E27FC236}">
                <a16:creationId xmlns:a16="http://schemas.microsoft.com/office/drawing/2014/main" id="{D2012E80-D13D-0C72-D467-2647154EE6B2}"/>
              </a:ext>
            </a:extLst>
          </p:cNvPr>
          <p:cNvSpPr/>
          <p:nvPr/>
        </p:nvSpPr>
        <p:spPr>
          <a:xfrm rot="5400000">
            <a:off x="10027893" y="3249556"/>
            <a:ext cx="655153" cy="54132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647" name="Connettore 2 25646">
            <a:extLst>
              <a:ext uri="{FF2B5EF4-FFF2-40B4-BE49-F238E27FC236}">
                <a16:creationId xmlns:a16="http://schemas.microsoft.com/office/drawing/2014/main" id="{B04C70D9-927A-8C82-537A-CBE4B7F52A08}"/>
              </a:ext>
            </a:extLst>
          </p:cNvPr>
          <p:cNvCxnSpPr>
            <a:stCxn id="25634" idx="0"/>
            <a:endCxn id="25645" idx="3"/>
          </p:cNvCxnSpPr>
          <p:nvPr/>
        </p:nvCxnSpPr>
        <p:spPr>
          <a:xfrm>
            <a:off x="9884679" y="3520217"/>
            <a:ext cx="200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50" name="Connettore a gomito 25649">
            <a:extLst>
              <a:ext uri="{FF2B5EF4-FFF2-40B4-BE49-F238E27FC236}">
                <a16:creationId xmlns:a16="http://schemas.microsoft.com/office/drawing/2014/main" id="{B7C6B453-4850-4825-24BE-A6C1568C8637}"/>
              </a:ext>
            </a:extLst>
          </p:cNvPr>
          <p:cNvCxnSpPr>
            <a:stCxn id="55" idx="6"/>
            <a:endCxn id="25610" idx="1"/>
          </p:cNvCxnSpPr>
          <p:nvPr/>
        </p:nvCxnSpPr>
        <p:spPr>
          <a:xfrm>
            <a:off x="5478492" y="3596725"/>
            <a:ext cx="5127049" cy="1793800"/>
          </a:xfrm>
          <a:prstGeom prst="bentConnector3">
            <a:avLst>
              <a:gd name="adj1" fmla="val 125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53" name="Connettore a gomito 25652">
            <a:extLst>
              <a:ext uri="{FF2B5EF4-FFF2-40B4-BE49-F238E27FC236}">
                <a16:creationId xmlns:a16="http://schemas.microsoft.com/office/drawing/2014/main" id="{752E2716-3BCE-D9B7-EB5D-3F33741A35C3}"/>
              </a:ext>
            </a:extLst>
          </p:cNvPr>
          <p:cNvCxnSpPr>
            <a:cxnSpLocks/>
            <a:stCxn id="25645" idx="0"/>
            <a:endCxn id="25610" idx="0"/>
          </p:cNvCxnSpPr>
          <p:nvPr/>
        </p:nvCxnSpPr>
        <p:spPr>
          <a:xfrm>
            <a:off x="10626130" y="3520217"/>
            <a:ext cx="554081" cy="14131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654" name="CasellaDiTesto 25653">
            <a:extLst>
              <a:ext uri="{FF2B5EF4-FFF2-40B4-BE49-F238E27FC236}">
                <a16:creationId xmlns:a16="http://schemas.microsoft.com/office/drawing/2014/main" id="{24F9EA4F-9234-EEE3-C57C-CF0203849E59}"/>
              </a:ext>
            </a:extLst>
          </p:cNvPr>
          <p:cNvSpPr txBox="1"/>
          <p:nvPr/>
        </p:nvSpPr>
        <p:spPr>
          <a:xfrm>
            <a:off x="10040964" y="3363702"/>
            <a:ext cx="433132" cy="276999"/>
          </a:xfrm>
          <a:prstGeom prst="rect">
            <a:avLst/>
          </a:prstGeom>
          <a:noFill/>
        </p:spPr>
        <p:txBody>
          <a:bodyPr wrap="none" rtlCol="0">
            <a:spAutoFit/>
          </a:bodyPr>
          <a:lstStyle/>
          <a:p>
            <a:r>
              <a:rPr lang="en-US" sz="1200" dirty="0">
                <a:solidFill>
                  <a:schemeClr val="bg1"/>
                </a:solidFill>
              </a:rPr>
              <a:t>&gt;TH</a:t>
            </a:r>
          </a:p>
        </p:txBody>
      </p:sp>
    </p:spTree>
    <p:extLst>
      <p:ext uri="{BB962C8B-B14F-4D97-AF65-F5344CB8AC3E}">
        <p14:creationId xmlns:p14="http://schemas.microsoft.com/office/powerpoint/2010/main" val="1555616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469382" cy="584775"/>
          </a:xfrm>
          <a:prstGeom prst="rect">
            <a:avLst/>
          </a:prstGeom>
          <a:noFill/>
        </p:spPr>
        <p:txBody>
          <a:bodyPr wrap="none" rtlCol="0">
            <a:spAutoFit/>
          </a:bodyPr>
          <a:lstStyle/>
          <a:p>
            <a:r>
              <a:rPr lang="it-IT" sz="3200" dirty="0" err="1"/>
              <a:t>Integrated</a:t>
            </a:r>
            <a:r>
              <a:rPr lang="it-IT" sz="3200" dirty="0"/>
              <a:t> </a:t>
            </a:r>
            <a:r>
              <a:rPr lang="it-IT" sz="3200" dirty="0" err="1"/>
              <a:t>development</a:t>
            </a:r>
            <a:r>
              <a:rPr lang="it-IT" sz="3200" dirty="0"/>
              <a:t> system</a:t>
            </a:r>
          </a:p>
        </p:txBody>
      </p:sp>
      <p:pic>
        <p:nvPicPr>
          <p:cNvPr id="3" name="Picture 2">
            <a:extLst>
              <a:ext uri="{FF2B5EF4-FFF2-40B4-BE49-F238E27FC236}">
                <a16:creationId xmlns:a16="http://schemas.microsoft.com/office/drawing/2014/main" id="{0FDB784E-F56E-5B31-F3C8-D469105A28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631" y="958728"/>
            <a:ext cx="3422221" cy="1643393"/>
          </a:xfrm>
          <a:prstGeom prst="rect">
            <a:avLst/>
          </a:prstGeom>
        </p:spPr>
      </p:pic>
      <p:sp>
        <p:nvSpPr>
          <p:cNvPr id="8" name="Freccia a destra 7">
            <a:extLst>
              <a:ext uri="{FF2B5EF4-FFF2-40B4-BE49-F238E27FC236}">
                <a16:creationId xmlns:a16="http://schemas.microsoft.com/office/drawing/2014/main" id="{92AB1FA0-1175-61B3-2517-B07141CC5541}"/>
              </a:ext>
            </a:extLst>
          </p:cNvPr>
          <p:cNvSpPr/>
          <p:nvPr/>
        </p:nvSpPr>
        <p:spPr>
          <a:xfrm>
            <a:off x="4250383" y="1303139"/>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4A2D0EFC-AAA2-8C83-6F32-FDAFE12D2721}"/>
              </a:ext>
            </a:extLst>
          </p:cNvPr>
          <p:cNvSpPr txBox="1"/>
          <p:nvPr/>
        </p:nvSpPr>
        <p:spPr>
          <a:xfrm>
            <a:off x="5865136" y="1167111"/>
            <a:ext cx="4178644" cy="1200329"/>
          </a:xfrm>
          <a:prstGeom prst="rect">
            <a:avLst/>
          </a:prstGeom>
          <a:noFill/>
        </p:spPr>
        <p:txBody>
          <a:bodyPr wrap="none" rtlCol="0">
            <a:spAutoFit/>
          </a:bodyPr>
          <a:lstStyle/>
          <a:p>
            <a:r>
              <a:rPr lang="it-IT" sz="3600" dirty="0"/>
              <a:t>Simulate &amp; Generate </a:t>
            </a:r>
            <a:br>
              <a:rPr lang="it-IT" sz="3600" dirty="0"/>
            </a:br>
            <a:r>
              <a:rPr lang="it-IT" sz="3600" dirty="0"/>
              <a:t>Firmware</a:t>
            </a:r>
          </a:p>
        </p:txBody>
      </p:sp>
      <p:pic>
        <p:nvPicPr>
          <p:cNvPr id="14" name="Immagine 13" descr="Immagine che contiene Rettangolo, schermata, design&#10;&#10;Descrizione generata automaticamente">
            <a:extLst>
              <a:ext uri="{FF2B5EF4-FFF2-40B4-BE49-F238E27FC236}">
                <a16:creationId xmlns:a16="http://schemas.microsoft.com/office/drawing/2014/main" id="{28CCD93B-36AC-23DC-9B0D-095FF80EF2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1716" y="2984914"/>
            <a:ext cx="1091418" cy="1091418"/>
          </a:xfrm>
          <a:prstGeom prst="rect">
            <a:avLst/>
          </a:prstGeom>
        </p:spPr>
      </p:pic>
      <p:sp>
        <p:nvSpPr>
          <p:cNvPr id="16" name="CasellaDiTesto 15">
            <a:extLst>
              <a:ext uri="{FF2B5EF4-FFF2-40B4-BE49-F238E27FC236}">
                <a16:creationId xmlns:a16="http://schemas.microsoft.com/office/drawing/2014/main" id="{A596081E-BE7F-E10D-26C7-F0315BDFE6F8}"/>
              </a:ext>
            </a:extLst>
          </p:cNvPr>
          <p:cNvSpPr txBox="1"/>
          <p:nvPr/>
        </p:nvSpPr>
        <p:spPr>
          <a:xfrm>
            <a:off x="599090" y="4103877"/>
            <a:ext cx="3061928" cy="369332"/>
          </a:xfrm>
          <a:prstGeom prst="rect">
            <a:avLst/>
          </a:prstGeom>
          <a:noFill/>
        </p:spPr>
        <p:txBody>
          <a:bodyPr wrap="none" rtlCol="0">
            <a:spAutoFit/>
          </a:bodyPr>
          <a:lstStyle/>
          <a:p>
            <a:r>
              <a:rPr lang="it-IT" i="1" dirty="0">
                <a:solidFill>
                  <a:srgbClr val="0074C7"/>
                </a:solidFill>
                <a:latin typeface="Arial Black" panose="020B0A04020102020204" pitchFamily="34" charset="0"/>
              </a:rPr>
              <a:t>RESOURCE EXPLORER</a:t>
            </a:r>
          </a:p>
        </p:txBody>
      </p:sp>
      <p:sp>
        <p:nvSpPr>
          <p:cNvPr id="17" name="Freccia a destra 16">
            <a:extLst>
              <a:ext uri="{FF2B5EF4-FFF2-40B4-BE49-F238E27FC236}">
                <a16:creationId xmlns:a16="http://schemas.microsoft.com/office/drawing/2014/main" id="{27EE32B1-5363-6B0F-8396-CE294E363FBE}"/>
              </a:ext>
            </a:extLst>
          </p:cNvPr>
          <p:cNvSpPr/>
          <p:nvPr/>
        </p:nvSpPr>
        <p:spPr>
          <a:xfrm>
            <a:off x="4250383" y="3047474"/>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4F09EE09-722F-1880-5E38-DF58E2D5BC2A}"/>
              </a:ext>
            </a:extLst>
          </p:cNvPr>
          <p:cNvSpPr txBox="1"/>
          <p:nvPr/>
        </p:nvSpPr>
        <p:spPr>
          <a:xfrm>
            <a:off x="5865136" y="3047474"/>
            <a:ext cx="4498347" cy="646331"/>
          </a:xfrm>
          <a:prstGeom prst="rect">
            <a:avLst/>
          </a:prstGeom>
          <a:noFill/>
        </p:spPr>
        <p:txBody>
          <a:bodyPr wrap="none" rtlCol="0">
            <a:spAutoFit/>
          </a:bodyPr>
          <a:lstStyle/>
          <a:p>
            <a:r>
              <a:rPr lang="it-IT" sz="3600" dirty="0"/>
              <a:t>Visual Firmware Debug</a:t>
            </a:r>
          </a:p>
        </p:txBody>
      </p:sp>
      <p:pic>
        <p:nvPicPr>
          <p:cNvPr id="23" name="Immagine 22" descr="Immagine che contiene Elementi grafici, testo, grafica, Carattere&#10;&#10;Descrizione generata automaticamente">
            <a:extLst>
              <a:ext uri="{FF2B5EF4-FFF2-40B4-BE49-F238E27FC236}">
                <a16:creationId xmlns:a16="http://schemas.microsoft.com/office/drawing/2014/main" id="{27AA1BFA-7D7B-8D00-861E-0DC5A7420F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982" y="4586645"/>
            <a:ext cx="2235678" cy="1902619"/>
          </a:xfrm>
          <a:prstGeom prst="rect">
            <a:avLst/>
          </a:prstGeom>
        </p:spPr>
      </p:pic>
      <p:sp>
        <p:nvSpPr>
          <p:cNvPr id="39" name="Freccia a destra 38">
            <a:extLst>
              <a:ext uri="{FF2B5EF4-FFF2-40B4-BE49-F238E27FC236}">
                <a16:creationId xmlns:a16="http://schemas.microsoft.com/office/drawing/2014/main" id="{29926D58-F632-4680-4BC4-A8ABF9FB423A}"/>
              </a:ext>
            </a:extLst>
          </p:cNvPr>
          <p:cNvSpPr/>
          <p:nvPr/>
        </p:nvSpPr>
        <p:spPr>
          <a:xfrm>
            <a:off x="4250383" y="4867657"/>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6E4C8971-3C6B-1E1D-7B46-A02FBA00BCC4}"/>
              </a:ext>
            </a:extLst>
          </p:cNvPr>
          <p:cNvSpPr txBox="1"/>
          <p:nvPr/>
        </p:nvSpPr>
        <p:spPr>
          <a:xfrm>
            <a:off x="5865136" y="4844937"/>
            <a:ext cx="2732992" cy="646331"/>
          </a:xfrm>
          <a:prstGeom prst="rect">
            <a:avLst/>
          </a:prstGeom>
          <a:noFill/>
        </p:spPr>
        <p:txBody>
          <a:bodyPr wrap="none" rtlCol="0">
            <a:spAutoFit/>
          </a:bodyPr>
          <a:lstStyle/>
          <a:p>
            <a:r>
              <a:rPr lang="it-IT" sz="3600" dirty="0"/>
              <a:t>Data </a:t>
            </a:r>
            <a:r>
              <a:rPr lang="it-IT" sz="3600" dirty="0" err="1"/>
              <a:t>Readout</a:t>
            </a:r>
            <a:endParaRPr lang="it-IT" sz="3600" dirty="0"/>
          </a:p>
        </p:txBody>
      </p:sp>
      <p:pic>
        <p:nvPicPr>
          <p:cNvPr id="24578" name="Picture 2" descr="Firmware Icon Image. stock vector. Illustration of isolated - 290209368">
            <a:extLst>
              <a:ext uri="{FF2B5EF4-FFF2-40B4-BE49-F238E27FC236}">
                <a16:creationId xmlns:a16="http://schemas.microsoft.com/office/drawing/2014/main" id="{0DA13131-61DB-5E7B-45C0-5CF925A881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0340" y="932432"/>
            <a:ext cx="1669689" cy="166968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Debug - Free computer icons">
            <a:extLst>
              <a:ext uri="{FF2B5EF4-FFF2-40B4-BE49-F238E27FC236}">
                <a16:creationId xmlns:a16="http://schemas.microsoft.com/office/drawing/2014/main" id="{5595DBD4-1F5F-AA6E-7401-72DD87E4ED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6994" y="2670809"/>
            <a:ext cx="1516380" cy="151638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firmware software color icon vector illustration Stock Vector Image &amp; Art -  Alamy">
            <a:extLst>
              <a:ext uri="{FF2B5EF4-FFF2-40B4-BE49-F238E27FC236}">
                <a16:creationId xmlns:a16="http://schemas.microsoft.com/office/drawing/2014/main" id="{D2FBDF3D-0A87-48BF-D3DC-7A60CC59F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1298" y="4586645"/>
            <a:ext cx="1372076" cy="126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79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1335" y="5421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sp>
        <p:nvSpPr>
          <p:cNvPr id="3" name="TextBox 2">
            <a:extLst>
              <a:ext uri="{FF2B5EF4-FFF2-40B4-BE49-F238E27FC236}">
                <a16:creationId xmlns:a16="http://schemas.microsoft.com/office/drawing/2014/main" id="{F41F6595-395B-656A-F9DD-32DCD0652EEC}"/>
              </a:ext>
            </a:extLst>
          </p:cNvPr>
          <p:cNvSpPr txBox="1"/>
          <p:nvPr/>
        </p:nvSpPr>
        <p:spPr>
          <a:xfrm>
            <a:off x="336665" y="1045955"/>
            <a:ext cx="8395953" cy="923330"/>
          </a:xfrm>
          <a:prstGeom prst="rect">
            <a:avLst/>
          </a:prstGeom>
          <a:noFill/>
        </p:spPr>
        <p:txBody>
          <a:bodyPr wrap="none" rtlCol="0">
            <a:spAutoFit/>
          </a:bodyPr>
          <a:lstStyle/>
          <a:p>
            <a:pPr marL="285750" indent="-285750">
              <a:buFont typeface="Arial" panose="020B0604020202020204" pitchFamily="34" charset="0"/>
              <a:buChar char="•"/>
            </a:pPr>
            <a:r>
              <a:rPr lang="en-US" dirty="0"/>
              <a:t>Save your time </a:t>
            </a:r>
            <a:r>
              <a:rPr lang="en-US" dirty="0">
                <a:sym typeface="Wingdings" panose="05000000000000000000" pitchFamily="2" charset="2"/>
              </a:rPr>
              <a:t> Compile can require hours, simulation few seconds</a:t>
            </a:r>
          </a:p>
          <a:p>
            <a:pPr marL="285750" indent="-285750">
              <a:buFont typeface="Arial" panose="020B0604020202020204" pitchFamily="34" charset="0"/>
              <a:buChar char="•"/>
            </a:pPr>
            <a:r>
              <a:rPr lang="en-US" dirty="0">
                <a:sym typeface="Wingdings" panose="05000000000000000000" pitchFamily="2" charset="2"/>
              </a:rPr>
              <a:t>Simpler debug  You can inspect any net and signal</a:t>
            </a:r>
          </a:p>
          <a:p>
            <a:pPr marL="285750" indent="-285750">
              <a:buFont typeface="Arial" panose="020B0604020202020204" pitchFamily="34" charset="0"/>
              <a:buChar char="•"/>
            </a:pPr>
            <a:r>
              <a:rPr lang="en-US" dirty="0">
                <a:sym typeface="Wingdings" panose="05000000000000000000" pitchFamily="2" charset="2"/>
              </a:rPr>
              <a:t>Better test coverage  You can insert critical signal to check how firmware perform  </a:t>
            </a:r>
            <a:endParaRPr lang="it-IT" dirty="0"/>
          </a:p>
        </p:txBody>
      </p:sp>
      <p:pic>
        <p:nvPicPr>
          <p:cNvPr id="6" name="Picture 5">
            <a:extLst>
              <a:ext uri="{FF2B5EF4-FFF2-40B4-BE49-F238E27FC236}">
                <a16:creationId xmlns:a16="http://schemas.microsoft.com/office/drawing/2014/main" id="{08068A56-8F51-C9B1-ACF6-09B9ADCFDECC}"/>
              </a:ext>
            </a:extLst>
          </p:cNvPr>
          <p:cNvPicPr>
            <a:picLocks noChangeAspect="1"/>
          </p:cNvPicPr>
          <p:nvPr/>
        </p:nvPicPr>
        <p:blipFill>
          <a:blip r:embed="rId3"/>
          <a:stretch>
            <a:fillRect/>
          </a:stretch>
        </p:blipFill>
        <p:spPr>
          <a:xfrm>
            <a:off x="2178814" y="2048256"/>
            <a:ext cx="7663455" cy="3836278"/>
          </a:xfrm>
          <a:prstGeom prst="rect">
            <a:avLst/>
          </a:prstGeom>
        </p:spPr>
      </p:pic>
      <p:pic>
        <p:nvPicPr>
          <p:cNvPr id="4" name="Picture 2" descr="Firmware Icon Image. stock vector. Illustration of isolated - 290209368">
            <a:extLst>
              <a:ext uri="{FF2B5EF4-FFF2-40B4-BE49-F238E27FC236}">
                <a16:creationId xmlns:a16="http://schemas.microsoft.com/office/drawing/2014/main" id="{D47696BF-78EE-C376-A2D4-B94862328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95" y="54216"/>
            <a:ext cx="586740" cy="58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885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044EE-7FE9-FA19-79DF-3A7D1C65D2BA}"/>
              </a:ext>
            </a:extLst>
          </p:cNvPr>
          <p:cNvPicPr>
            <a:picLocks noChangeAspect="1"/>
          </p:cNvPicPr>
          <p:nvPr/>
        </p:nvPicPr>
        <p:blipFill>
          <a:blip r:embed="rId3"/>
          <a:stretch>
            <a:fillRect/>
          </a:stretch>
        </p:blipFill>
        <p:spPr>
          <a:xfrm>
            <a:off x="0" y="1919768"/>
            <a:ext cx="8138160" cy="3018464"/>
          </a:xfrm>
          <a:prstGeom prst="rect">
            <a:avLst/>
          </a:prstGeom>
        </p:spPr>
      </p:pic>
      <p:pic>
        <p:nvPicPr>
          <p:cNvPr id="8" name="Picture 7">
            <a:extLst>
              <a:ext uri="{FF2B5EF4-FFF2-40B4-BE49-F238E27FC236}">
                <a16:creationId xmlns:a16="http://schemas.microsoft.com/office/drawing/2014/main" id="{9B6C8035-AD4A-32F9-A6C1-741C65670DD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138160" y="1919767"/>
            <a:ext cx="3924704" cy="3018463"/>
          </a:xfrm>
          <a:prstGeom prst="rect">
            <a:avLst/>
          </a:prstGeom>
        </p:spPr>
      </p:pic>
      <p:sp>
        <p:nvSpPr>
          <p:cNvPr id="9" name="TextBox 8">
            <a:extLst>
              <a:ext uri="{FF2B5EF4-FFF2-40B4-BE49-F238E27FC236}">
                <a16:creationId xmlns:a16="http://schemas.microsoft.com/office/drawing/2014/main" id="{6057F5AD-30C7-2EAB-5B2F-00B7836712F5}"/>
              </a:ext>
            </a:extLst>
          </p:cNvPr>
          <p:cNvSpPr txBox="1"/>
          <p:nvPr/>
        </p:nvSpPr>
        <p:spPr>
          <a:xfrm>
            <a:off x="1280159" y="4990747"/>
            <a:ext cx="4944495" cy="369332"/>
          </a:xfrm>
          <a:prstGeom prst="rect">
            <a:avLst/>
          </a:prstGeom>
          <a:noFill/>
        </p:spPr>
        <p:txBody>
          <a:bodyPr wrap="none" rtlCol="0">
            <a:spAutoFit/>
          </a:bodyPr>
          <a:lstStyle/>
          <a:p>
            <a:r>
              <a:rPr lang="en-US" dirty="0"/>
              <a:t>Generate analog signal to replace ADC data stream</a:t>
            </a:r>
            <a:endParaRPr lang="it-IT" dirty="0"/>
          </a:p>
        </p:txBody>
      </p:sp>
      <p:sp>
        <p:nvSpPr>
          <p:cNvPr id="10" name="TextBox 9">
            <a:extLst>
              <a:ext uri="{FF2B5EF4-FFF2-40B4-BE49-F238E27FC236}">
                <a16:creationId xmlns:a16="http://schemas.microsoft.com/office/drawing/2014/main" id="{E065F8F3-4A63-BFB9-7813-4EDADECCC5C7}"/>
              </a:ext>
            </a:extLst>
          </p:cNvPr>
          <p:cNvSpPr txBox="1"/>
          <p:nvPr/>
        </p:nvSpPr>
        <p:spPr>
          <a:xfrm>
            <a:off x="9429404" y="5036914"/>
            <a:ext cx="2432589" cy="646331"/>
          </a:xfrm>
          <a:prstGeom prst="rect">
            <a:avLst/>
          </a:prstGeom>
          <a:noFill/>
        </p:spPr>
        <p:txBody>
          <a:bodyPr wrap="none" rtlCol="0">
            <a:spAutoFit/>
          </a:bodyPr>
          <a:lstStyle/>
          <a:p>
            <a:pPr algn="ctr"/>
            <a:r>
              <a:rPr lang="en-US" dirty="0"/>
              <a:t>Write script to simulate </a:t>
            </a:r>
          </a:p>
          <a:p>
            <a:pPr algn="ctr"/>
            <a:r>
              <a:rPr lang="en-US" dirty="0"/>
              <a:t>Register RW</a:t>
            </a:r>
            <a:endParaRPr lang="it-IT" dirty="0"/>
          </a:p>
        </p:txBody>
      </p:sp>
      <p:sp>
        <p:nvSpPr>
          <p:cNvPr id="3" name="CasellaDiTesto 2">
            <a:extLst>
              <a:ext uri="{FF2B5EF4-FFF2-40B4-BE49-F238E27FC236}">
                <a16:creationId xmlns:a16="http://schemas.microsoft.com/office/drawing/2014/main" id="{4C40C140-A0E2-A08A-A64B-3C534D3D1610}"/>
              </a:ext>
            </a:extLst>
          </p:cNvPr>
          <p:cNvSpPr txBox="1"/>
          <p:nvPr/>
        </p:nvSpPr>
        <p:spPr>
          <a:xfrm>
            <a:off x="641335" y="5421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pic>
        <p:nvPicPr>
          <p:cNvPr id="4" name="Picture 2" descr="Firmware Icon Image. stock vector. Illustration of isolated - 290209368">
            <a:extLst>
              <a:ext uri="{FF2B5EF4-FFF2-40B4-BE49-F238E27FC236}">
                <a16:creationId xmlns:a16="http://schemas.microsoft.com/office/drawing/2014/main" id="{D6B959CD-7656-429F-A734-C39F8247D3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95" y="54216"/>
            <a:ext cx="586740" cy="58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CBCE7-90F6-7018-8970-2CB7B7706DB0}"/>
              </a:ext>
            </a:extLst>
          </p:cNvPr>
          <p:cNvPicPr>
            <a:picLocks noChangeAspect="1"/>
          </p:cNvPicPr>
          <p:nvPr/>
        </p:nvPicPr>
        <p:blipFill>
          <a:blip r:embed="rId3"/>
          <a:stretch>
            <a:fillRect/>
          </a:stretch>
        </p:blipFill>
        <p:spPr>
          <a:xfrm>
            <a:off x="0" y="1146918"/>
            <a:ext cx="12192000" cy="4564163"/>
          </a:xfrm>
          <a:prstGeom prst="rect">
            <a:avLst/>
          </a:prstGeom>
        </p:spPr>
      </p:pic>
      <p:sp>
        <p:nvSpPr>
          <p:cNvPr id="3" name="CasellaDiTesto 2">
            <a:extLst>
              <a:ext uri="{FF2B5EF4-FFF2-40B4-BE49-F238E27FC236}">
                <a16:creationId xmlns:a16="http://schemas.microsoft.com/office/drawing/2014/main" id="{91C9FEA5-A031-6A32-BE49-B4459DE66CC1}"/>
              </a:ext>
            </a:extLst>
          </p:cNvPr>
          <p:cNvSpPr txBox="1"/>
          <p:nvPr/>
        </p:nvSpPr>
        <p:spPr>
          <a:xfrm>
            <a:off x="641335" y="5421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pic>
        <p:nvPicPr>
          <p:cNvPr id="5" name="Picture 2" descr="Firmware Icon Image. stock vector. Illustration of isolated - 290209368">
            <a:extLst>
              <a:ext uri="{FF2B5EF4-FFF2-40B4-BE49-F238E27FC236}">
                <a16:creationId xmlns:a16="http://schemas.microsoft.com/office/drawing/2014/main" id="{223C6680-2F9F-9F36-36DD-BAD82EAB06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95" y="54216"/>
            <a:ext cx="586740" cy="58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18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08660" y="61942"/>
            <a:ext cx="6507481" cy="584775"/>
          </a:xfrm>
          <a:prstGeom prst="rect">
            <a:avLst/>
          </a:prstGeom>
          <a:noFill/>
        </p:spPr>
        <p:txBody>
          <a:bodyPr wrap="square" rtlCol="0">
            <a:spAutoFit/>
          </a:bodyPr>
          <a:lstStyle/>
          <a:p>
            <a:r>
              <a:rPr lang="it-IT" sz="3200" dirty="0"/>
              <a:t>Resource Explorer: Debugging tool</a:t>
            </a:r>
          </a:p>
        </p:txBody>
      </p:sp>
      <p:pic>
        <p:nvPicPr>
          <p:cNvPr id="43" name="Picture 42">
            <a:extLst>
              <a:ext uri="{FF2B5EF4-FFF2-40B4-BE49-F238E27FC236}">
                <a16:creationId xmlns:a16="http://schemas.microsoft.com/office/drawing/2014/main" id="{71FC09A8-994C-46C3-8E70-4423A93CF46E}"/>
              </a:ext>
            </a:extLst>
          </p:cNvPr>
          <p:cNvPicPr>
            <a:picLocks noChangeAspect="1"/>
          </p:cNvPicPr>
          <p:nvPr/>
        </p:nvPicPr>
        <p:blipFill>
          <a:blip r:embed="rId3"/>
          <a:stretch>
            <a:fillRect/>
          </a:stretch>
        </p:blipFill>
        <p:spPr>
          <a:xfrm>
            <a:off x="143498" y="951806"/>
            <a:ext cx="2753487" cy="5161125"/>
          </a:xfrm>
          <a:prstGeom prst="rect">
            <a:avLst/>
          </a:prstGeom>
        </p:spPr>
      </p:pic>
      <p:pic>
        <p:nvPicPr>
          <p:cNvPr id="49" name="Picture 48">
            <a:extLst>
              <a:ext uri="{FF2B5EF4-FFF2-40B4-BE49-F238E27FC236}">
                <a16:creationId xmlns:a16="http://schemas.microsoft.com/office/drawing/2014/main" id="{7E1EF0A0-0FA3-45C8-B226-743EDE9F0290}"/>
              </a:ext>
            </a:extLst>
          </p:cNvPr>
          <p:cNvPicPr>
            <a:picLocks noChangeAspect="1"/>
          </p:cNvPicPr>
          <p:nvPr/>
        </p:nvPicPr>
        <p:blipFill>
          <a:blip r:embed="rId4"/>
          <a:stretch>
            <a:fillRect/>
          </a:stretch>
        </p:blipFill>
        <p:spPr>
          <a:xfrm>
            <a:off x="1757704" y="2892359"/>
            <a:ext cx="4267422" cy="2776922"/>
          </a:xfrm>
          <a:prstGeom prst="rect">
            <a:avLst/>
          </a:prstGeom>
        </p:spPr>
      </p:pic>
      <p:pic>
        <p:nvPicPr>
          <p:cNvPr id="5" name="Immagine 4">
            <a:extLst>
              <a:ext uri="{FF2B5EF4-FFF2-40B4-BE49-F238E27FC236}">
                <a16:creationId xmlns:a16="http://schemas.microsoft.com/office/drawing/2014/main" id="{83812C5D-0660-966A-E299-91878F6B9D02}"/>
              </a:ext>
            </a:extLst>
          </p:cNvPr>
          <p:cNvPicPr>
            <a:picLocks noChangeAspect="1"/>
          </p:cNvPicPr>
          <p:nvPr/>
        </p:nvPicPr>
        <p:blipFill>
          <a:blip r:embed="rId5"/>
          <a:stretch>
            <a:fillRect/>
          </a:stretch>
        </p:blipFill>
        <p:spPr>
          <a:xfrm>
            <a:off x="3449718" y="932869"/>
            <a:ext cx="4065157" cy="2170536"/>
          </a:xfrm>
          <a:prstGeom prst="rect">
            <a:avLst/>
          </a:prstGeom>
        </p:spPr>
      </p:pic>
      <p:pic>
        <p:nvPicPr>
          <p:cNvPr id="7" name="Immagine 6">
            <a:extLst>
              <a:ext uri="{FF2B5EF4-FFF2-40B4-BE49-F238E27FC236}">
                <a16:creationId xmlns:a16="http://schemas.microsoft.com/office/drawing/2014/main" id="{05A9D49C-37BF-1EA6-CED0-E540B86284CE}"/>
              </a:ext>
            </a:extLst>
          </p:cNvPr>
          <p:cNvPicPr>
            <a:picLocks noChangeAspect="1"/>
          </p:cNvPicPr>
          <p:nvPr/>
        </p:nvPicPr>
        <p:blipFill>
          <a:blip r:embed="rId6"/>
          <a:stretch>
            <a:fillRect/>
          </a:stretch>
        </p:blipFill>
        <p:spPr>
          <a:xfrm>
            <a:off x="4789989" y="5062895"/>
            <a:ext cx="4791196" cy="1319609"/>
          </a:xfrm>
          <a:prstGeom prst="rect">
            <a:avLst/>
          </a:prstGeom>
        </p:spPr>
      </p:pic>
      <p:pic>
        <p:nvPicPr>
          <p:cNvPr id="9" name="Immagine 8">
            <a:extLst>
              <a:ext uri="{FF2B5EF4-FFF2-40B4-BE49-F238E27FC236}">
                <a16:creationId xmlns:a16="http://schemas.microsoft.com/office/drawing/2014/main" id="{E1A23E9D-7E37-D020-A3BD-BE4B9BCC5F79}"/>
              </a:ext>
            </a:extLst>
          </p:cNvPr>
          <p:cNvPicPr>
            <a:picLocks noChangeAspect="1"/>
          </p:cNvPicPr>
          <p:nvPr/>
        </p:nvPicPr>
        <p:blipFill>
          <a:blip r:embed="rId7"/>
          <a:stretch>
            <a:fillRect/>
          </a:stretch>
        </p:blipFill>
        <p:spPr>
          <a:xfrm>
            <a:off x="7218461" y="1981460"/>
            <a:ext cx="4762315" cy="2822362"/>
          </a:xfrm>
          <a:prstGeom prst="rect">
            <a:avLst/>
          </a:prstGeom>
        </p:spPr>
      </p:pic>
      <p:pic>
        <p:nvPicPr>
          <p:cNvPr id="3" name="Picture 4" descr="Debug - Free computer icons">
            <a:extLst>
              <a:ext uri="{FF2B5EF4-FFF2-40B4-BE49-F238E27FC236}">
                <a16:creationId xmlns:a16="http://schemas.microsoft.com/office/drawing/2014/main" id="{E94F85A2-91DA-867B-1B0C-005BA82EA4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708660" cy="70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60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Elementi grafici, testo, grafica, Carattere&#10;&#10;Descrizione generata automaticamente">
            <a:extLst>
              <a:ext uri="{FF2B5EF4-FFF2-40B4-BE49-F238E27FC236}">
                <a16:creationId xmlns:a16="http://schemas.microsoft.com/office/drawing/2014/main" id="{9B364ACE-87FF-EB1C-9EDF-D737D599E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403" y="2807451"/>
            <a:ext cx="1565853" cy="1332581"/>
          </a:xfrm>
          <a:prstGeom prst="rect">
            <a:avLst/>
          </a:prstGeom>
        </p:spPr>
      </p:pic>
      <p:sp>
        <p:nvSpPr>
          <p:cNvPr id="3" name="CasellaDiTesto 2">
            <a:extLst>
              <a:ext uri="{FF2B5EF4-FFF2-40B4-BE49-F238E27FC236}">
                <a16:creationId xmlns:a16="http://schemas.microsoft.com/office/drawing/2014/main" id="{C1A94D41-BD05-3C06-08DF-900A2B76FFA3}"/>
              </a:ext>
            </a:extLst>
          </p:cNvPr>
          <p:cNvSpPr txBox="1"/>
          <p:nvPr/>
        </p:nvSpPr>
        <p:spPr>
          <a:xfrm>
            <a:off x="1983763" y="1317001"/>
            <a:ext cx="3341492" cy="369332"/>
          </a:xfrm>
          <a:prstGeom prst="rect">
            <a:avLst/>
          </a:prstGeom>
          <a:noFill/>
        </p:spPr>
        <p:txBody>
          <a:bodyPr wrap="none" rtlCol="0">
            <a:spAutoFit/>
          </a:bodyPr>
          <a:lstStyle/>
          <a:p>
            <a:r>
              <a:rPr lang="it-IT" b="1" dirty="0" err="1"/>
              <a:t>Available</a:t>
            </a:r>
            <a:r>
              <a:rPr lang="it-IT" b="1" dirty="0"/>
              <a:t> open source on </a:t>
            </a:r>
            <a:r>
              <a:rPr lang="it-IT" b="1" dirty="0" err="1"/>
              <a:t>GitHUB</a:t>
            </a:r>
            <a:endParaRPr lang="it-IT" b="1" dirty="0"/>
          </a:p>
        </p:txBody>
      </p:sp>
      <p:sp>
        <p:nvSpPr>
          <p:cNvPr id="6" name="CasellaDiTesto 5">
            <a:extLst>
              <a:ext uri="{FF2B5EF4-FFF2-40B4-BE49-F238E27FC236}">
                <a16:creationId xmlns:a16="http://schemas.microsoft.com/office/drawing/2014/main" id="{6B397685-7C74-07AF-D52D-91C063C3D2A2}"/>
              </a:ext>
            </a:extLst>
          </p:cNvPr>
          <p:cNvSpPr txBox="1"/>
          <p:nvPr/>
        </p:nvSpPr>
        <p:spPr>
          <a:xfrm>
            <a:off x="1983763" y="1966723"/>
            <a:ext cx="4714941" cy="369332"/>
          </a:xfrm>
          <a:prstGeom prst="rect">
            <a:avLst/>
          </a:prstGeom>
          <a:noFill/>
        </p:spPr>
        <p:txBody>
          <a:bodyPr wrap="square">
            <a:spAutoFit/>
          </a:bodyPr>
          <a:lstStyle/>
          <a:p>
            <a:r>
              <a:rPr lang="it-IT" dirty="0"/>
              <a:t>https://github.com/NuclearInstruments/SCISDK</a:t>
            </a:r>
          </a:p>
        </p:txBody>
      </p:sp>
      <p:pic>
        <p:nvPicPr>
          <p:cNvPr id="4098" name="Picture 2" descr="GitHub Logo and symbol, meaning, history, PNG, brand">
            <a:extLst>
              <a:ext uri="{FF2B5EF4-FFF2-40B4-BE49-F238E27FC236}">
                <a16:creationId xmlns:a16="http://schemas.microsoft.com/office/drawing/2014/main" id="{72A6C716-5268-5390-D204-957F50C9DD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7043" y="1053589"/>
            <a:ext cx="1503680" cy="84582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7509E1A-ED82-94D5-3F6E-9AE972907315}"/>
              </a:ext>
            </a:extLst>
          </p:cNvPr>
          <p:cNvSpPr txBox="1"/>
          <p:nvPr/>
        </p:nvSpPr>
        <p:spPr>
          <a:xfrm>
            <a:off x="1983763" y="2856241"/>
            <a:ext cx="3028906" cy="923330"/>
          </a:xfrm>
          <a:prstGeom prst="rect">
            <a:avLst/>
          </a:prstGeom>
          <a:noFill/>
        </p:spPr>
        <p:txBody>
          <a:bodyPr wrap="none" rtlCol="0">
            <a:spAutoFit/>
          </a:bodyPr>
          <a:lstStyle/>
          <a:p>
            <a:r>
              <a:rPr lang="it-IT" b="1" dirty="0"/>
              <a:t>Works on: Windows, Linux</a:t>
            </a:r>
          </a:p>
          <a:p>
            <a:r>
              <a:rPr lang="it-IT" b="1" dirty="0"/>
              <a:t>Compatible with </a:t>
            </a:r>
            <a:r>
              <a:rPr lang="it-IT" b="1" dirty="0" err="1"/>
              <a:t>Raspberry</a:t>
            </a:r>
            <a:r>
              <a:rPr lang="it-IT" b="1" dirty="0"/>
              <a:t> PI</a:t>
            </a:r>
          </a:p>
          <a:p>
            <a:endParaRPr lang="it-IT" b="1" dirty="0"/>
          </a:p>
        </p:txBody>
      </p:sp>
      <p:pic>
        <p:nvPicPr>
          <p:cNvPr id="4100" name="Picture 4">
            <a:extLst>
              <a:ext uri="{FF2B5EF4-FFF2-40B4-BE49-F238E27FC236}">
                <a16:creationId xmlns:a16="http://schemas.microsoft.com/office/drawing/2014/main" id="{7C2D691A-B4F1-B308-A8D0-087785E45B3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13247" y="2512204"/>
            <a:ext cx="1754021" cy="140321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D367DAB-2725-3AA6-12BF-02A6F42E6C86}"/>
              </a:ext>
            </a:extLst>
          </p:cNvPr>
          <p:cNvSpPr txBox="1"/>
          <p:nvPr/>
        </p:nvSpPr>
        <p:spPr>
          <a:xfrm flipH="1">
            <a:off x="1985960" y="4056116"/>
            <a:ext cx="4572003" cy="646331"/>
          </a:xfrm>
          <a:prstGeom prst="rect">
            <a:avLst/>
          </a:prstGeom>
          <a:noFill/>
        </p:spPr>
        <p:txBody>
          <a:bodyPr wrap="square" rtlCol="0">
            <a:spAutoFit/>
          </a:bodyPr>
          <a:lstStyle/>
          <a:p>
            <a:r>
              <a:rPr lang="it-IT" dirty="0" err="1"/>
              <a:t>Available</a:t>
            </a:r>
            <a:r>
              <a:rPr lang="it-IT" dirty="0"/>
              <a:t> on: PIP, NPM, and APT (for Ubuntu) and ANT (java)</a:t>
            </a:r>
          </a:p>
        </p:txBody>
      </p:sp>
      <p:sp>
        <p:nvSpPr>
          <p:cNvPr id="11" name="CasellaDiTesto 10">
            <a:extLst>
              <a:ext uri="{FF2B5EF4-FFF2-40B4-BE49-F238E27FC236}">
                <a16:creationId xmlns:a16="http://schemas.microsoft.com/office/drawing/2014/main" id="{216B20B5-B78C-673E-64D9-0FE8EDBE4ABE}"/>
              </a:ext>
            </a:extLst>
          </p:cNvPr>
          <p:cNvSpPr txBox="1"/>
          <p:nvPr/>
        </p:nvSpPr>
        <p:spPr>
          <a:xfrm>
            <a:off x="1949844" y="5639187"/>
            <a:ext cx="4699704" cy="646331"/>
          </a:xfrm>
          <a:prstGeom prst="rect">
            <a:avLst/>
          </a:prstGeom>
          <a:noFill/>
        </p:spPr>
        <p:txBody>
          <a:bodyPr wrap="square">
            <a:spAutoFit/>
          </a:bodyPr>
          <a:lstStyle/>
          <a:p>
            <a:r>
              <a:rPr lang="it-IT" dirty="0" err="1"/>
              <a:t>Documentation</a:t>
            </a:r>
            <a:r>
              <a:rPr lang="it-IT" dirty="0"/>
              <a:t> and </a:t>
            </a:r>
            <a:r>
              <a:rPr lang="it-IT" dirty="0" err="1"/>
              <a:t>examples</a:t>
            </a:r>
            <a:r>
              <a:rPr lang="it-IT" dirty="0"/>
              <a:t> </a:t>
            </a:r>
            <a:r>
              <a:rPr lang="it-IT" dirty="0" err="1"/>
              <a:t>available</a:t>
            </a:r>
            <a:r>
              <a:rPr lang="it-IT" dirty="0"/>
              <a:t> </a:t>
            </a:r>
            <a:r>
              <a:rPr lang="it-IT" dirty="0" err="1"/>
              <a:t>here</a:t>
            </a:r>
            <a:r>
              <a:rPr lang="it-IT" dirty="0"/>
              <a:t>:</a:t>
            </a:r>
          </a:p>
          <a:p>
            <a:r>
              <a:rPr lang="it-IT" dirty="0"/>
              <a:t>https://nuclearinstruments.github.io/SCISDK/</a:t>
            </a:r>
          </a:p>
        </p:txBody>
      </p:sp>
      <p:pic>
        <p:nvPicPr>
          <p:cNvPr id="5" name="Picture 56">
            <a:extLst>
              <a:ext uri="{FF2B5EF4-FFF2-40B4-BE49-F238E27FC236}">
                <a16:creationId xmlns:a16="http://schemas.microsoft.com/office/drawing/2014/main" id="{4D599250-595F-CA95-639A-636B9CBA8F32}"/>
              </a:ext>
            </a:extLst>
          </p:cNvPr>
          <p:cNvPicPr>
            <a:picLocks noChangeAspect="1"/>
          </p:cNvPicPr>
          <p:nvPr/>
        </p:nvPicPr>
        <p:blipFill>
          <a:blip r:embed="rId6"/>
          <a:stretch>
            <a:fillRect/>
          </a:stretch>
        </p:blipFill>
        <p:spPr>
          <a:xfrm>
            <a:off x="7108234" y="1032270"/>
            <a:ext cx="4741261" cy="2669327"/>
          </a:xfrm>
          <a:prstGeom prst="rect">
            <a:avLst/>
          </a:prstGeom>
        </p:spPr>
      </p:pic>
      <p:pic>
        <p:nvPicPr>
          <p:cNvPr id="9" name="Picture 2">
            <a:extLst>
              <a:ext uri="{FF2B5EF4-FFF2-40B4-BE49-F238E27FC236}">
                <a16:creationId xmlns:a16="http://schemas.microsoft.com/office/drawing/2014/main" id="{7CD8BBA7-F6EB-2180-7320-C7B4A280080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08302" y="3797908"/>
            <a:ext cx="635692" cy="715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 - Wikipedia">
            <a:extLst>
              <a:ext uri="{FF2B5EF4-FFF2-40B4-BE49-F238E27FC236}">
                <a16:creationId xmlns:a16="http://schemas.microsoft.com/office/drawing/2014/main" id="{572A1441-AD5A-6835-4723-82936A5FD39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22367" y="3766140"/>
            <a:ext cx="633557" cy="71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F7BFEF48-2AB4-3D68-D715-B25789BE87E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93415" y="3879993"/>
            <a:ext cx="2185449" cy="648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EE118B67-2641-BEE5-A66A-22CC84B5A39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608302" y="4576778"/>
            <a:ext cx="633854" cy="7121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ormazione e Corso VB.NET e Framework.NET | Real Comm srl">
            <a:extLst>
              <a:ext uri="{FF2B5EF4-FFF2-40B4-BE49-F238E27FC236}">
                <a16:creationId xmlns:a16="http://schemas.microsoft.com/office/drawing/2014/main" id="{C2040A66-1810-629A-E5BE-E69F11D56F7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534629" y="4702447"/>
            <a:ext cx="660804" cy="6020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Che cos&amp;#39;è e a cosa serve un SDK (Software Development Kit) | Informatica e  Ingegneria Online">
            <a:extLst>
              <a:ext uri="{FF2B5EF4-FFF2-40B4-BE49-F238E27FC236}">
                <a16:creationId xmlns:a16="http://schemas.microsoft.com/office/drawing/2014/main" id="{DD3C1A22-3C08-7D0A-2699-8BDEE887A3A1}"/>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639869" y="369463"/>
            <a:ext cx="4040693" cy="2816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abview">
            <a:extLst>
              <a:ext uri="{FF2B5EF4-FFF2-40B4-BE49-F238E27FC236}">
                <a16:creationId xmlns:a16="http://schemas.microsoft.com/office/drawing/2014/main" id="{CB1F6C72-A7CD-7DDC-7DE2-7C31EFD56F8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158382" y="4576778"/>
            <a:ext cx="979016" cy="7277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Java">
            <a:extLst>
              <a:ext uri="{FF2B5EF4-FFF2-40B4-BE49-F238E27FC236}">
                <a16:creationId xmlns:a16="http://schemas.microsoft.com/office/drawing/2014/main" id="{FEE839E5-945D-DE5C-1D80-512E01FB1D7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399527" y="5351153"/>
            <a:ext cx="1469397" cy="9183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oot">
            <a:extLst>
              <a:ext uri="{FF2B5EF4-FFF2-40B4-BE49-F238E27FC236}">
                <a16:creationId xmlns:a16="http://schemas.microsoft.com/office/drawing/2014/main" id="{137E83FA-3EAA-91FF-2510-F803BB0CEBD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060341" y="5628952"/>
            <a:ext cx="1662026" cy="4728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atlab">
            <a:extLst>
              <a:ext uri="{FF2B5EF4-FFF2-40B4-BE49-F238E27FC236}">
                <a16:creationId xmlns:a16="http://schemas.microsoft.com/office/drawing/2014/main" id="{079D2BF7-8BC9-810B-2ACF-7982EE1F3B7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913784" y="5524889"/>
            <a:ext cx="810349" cy="7277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12B6C69-F7BD-298A-CE49-1804DDE1CF8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0616428" y="4665360"/>
            <a:ext cx="1056572" cy="646331"/>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6DD6941E-71F9-2139-772C-D5813616A814}"/>
              </a:ext>
            </a:extLst>
          </p:cNvPr>
          <p:cNvSpPr txBox="1"/>
          <p:nvPr/>
        </p:nvSpPr>
        <p:spPr>
          <a:xfrm flipH="1">
            <a:off x="1949844" y="4899324"/>
            <a:ext cx="4572003" cy="646331"/>
          </a:xfrm>
          <a:prstGeom prst="rect">
            <a:avLst/>
          </a:prstGeom>
          <a:noFill/>
        </p:spPr>
        <p:txBody>
          <a:bodyPr wrap="square" rtlCol="0">
            <a:spAutoFit/>
          </a:bodyPr>
          <a:lstStyle/>
          <a:p>
            <a:r>
              <a:rPr lang="it-IT" b="1" dirty="0"/>
              <a:t>Works inside </a:t>
            </a:r>
            <a:r>
              <a:rPr lang="it-IT" b="1" dirty="0" err="1"/>
              <a:t>Jupyter</a:t>
            </a:r>
            <a:r>
              <a:rPr lang="it-IT" b="1" dirty="0"/>
              <a:t> Lab, </a:t>
            </a:r>
            <a:r>
              <a:rPr lang="it-IT" b="1" dirty="0" err="1"/>
              <a:t>pre</a:t>
            </a:r>
            <a:r>
              <a:rPr lang="it-IT" b="1" dirty="0"/>
              <a:t> </a:t>
            </a:r>
            <a:r>
              <a:rPr lang="it-IT" b="1" dirty="0" err="1"/>
              <a:t>installed</a:t>
            </a:r>
            <a:r>
              <a:rPr lang="it-IT" b="1" dirty="0"/>
              <a:t> on new </a:t>
            </a:r>
            <a:r>
              <a:rPr lang="it-IT" b="1" dirty="0" err="1"/>
              <a:t>instruments</a:t>
            </a:r>
            <a:endParaRPr lang="it-IT" b="1" dirty="0"/>
          </a:p>
        </p:txBody>
      </p:sp>
      <p:sp>
        <p:nvSpPr>
          <p:cNvPr id="20" name="CasellaDiTesto 19">
            <a:extLst>
              <a:ext uri="{FF2B5EF4-FFF2-40B4-BE49-F238E27FC236}">
                <a16:creationId xmlns:a16="http://schemas.microsoft.com/office/drawing/2014/main" id="{C8255727-0D91-27FF-DA89-A3EBD55766E5}"/>
              </a:ext>
            </a:extLst>
          </p:cNvPr>
          <p:cNvSpPr txBox="1"/>
          <p:nvPr/>
        </p:nvSpPr>
        <p:spPr>
          <a:xfrm>
            <a:off x="708660" y="61942"/>
            <a:ext cx="11079480" cy="584775"/>
          </a:xfrm>
          <a:prstGeom prst="rect">
            <a:avLst/>
          </a:prstGeom>
          <a:noFill/>
        </p:spPr>
        <p:txBody>
          <a:bodyPr wrap="square" rtlCol="0">
            <a:spAutoFit/>
          </a:bodyPr>
          <a:lstStyle/>
          <a:p>
            <a:r>
              <a:rPr lang="it-IT" sz="3200" dirty="0"/>
              <a:t>SCI-SDK: Multi-</a:t>
            </a:r>
            <a:r>
              <a:rPr lang="it-IT" sz="3200" dirty="0" err="1"/>
              <a:t>platform</a:t>
            </a:r>
            <a:r>
              <a:rPr lang="it-IT" sz="3200" dirty="0"/>
              <a:t> device </a:t>
            </a:r>
            <a:r>
              <a:rPr lang="it-IT" sz="3200" dirty="0" err="1"/>
              <a:t>indipendent</a:t>
            </a:r>
            <a:r>
              <a:rPr lang="it-IT" sz="3200" dirty="0"/>
              <a:t> </a:t>
            </a:r>
            <a:r>
              <a:rPr lang="it-IT" sz="3200" dirty="0" err="1"/>
              <a:t>readout</a:t>
            </a:r>
            <a:r>
              <a:rPr lang="it-IT" sz="3200" dirty="0"/>
              <a:t> library</a:t>
            </a:r>
          </a:p>
        </p:txBody>
      </p:sp>
      <p:pic>
        <p:nvPicPr>
          <p:cNvPr id="23" name="Picture 6" descr="firmware software color icon vector illustration Stock Vector Image &amp; Art -  Alamy">
            <a:extLst>
              <a:ext uri="{FF2B5EF4-FFF2-40B4-BE49-F238E27FC236}">
                <a16:creationId xmlns:a16="http://schemas.microsoft.com/office/drawing/2014/main" id="{AFDC700C-E541-D87C-36A0-84D74779FE3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4780" y="62810"/>
            <a:ext cx="556260" cy="51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4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2395766" cy="584775"/>
          </a:xfrm>
          <a:prstGeom prst="rect">
            <a:avLst/>
          </a:prstGeom>
          <a:noFill/>
        </p:spPr>
        <p:txBody>
          <a:bodyPr wrap="none" rtlCol="0">
            <a:spAutoFit/>
          </a:bodyPr>
          <a:lstStyle/>
          <a:p>
            <a:r>
              <a:rPr lang="it-IT" sz="3100" dirty="0"/>
              <a:t>NI/CAEN Solution: </a:t>
            </a:r>
            <a:r>
              <a:rPr lang="it-IT" sz="3100" dirty="0" err="1"/>
              <a:t>OpenFPGA</a:t>
            </a:r>
            <a:r>
              <a:rPr lang="it-IT" sz="3100" dirty="0"/>
              <a:t> </a:t>
            </a:r>
            <a:r>
              <a:rPr lang="it-IT" sz="3100" dirty="0" err="1"/>
              <a:t>digitizers</a:t>
            </a:r>
            <a:r>
              <a:rPr lang="it-IT" sz="3100" dirty="0"/>
              <a:t> + </a:t>
            </a:r>
            <a:r>
              <a:rPr lang="it-IT" sz="3100" dirty="0" err="1"/>
              <a:t>SciCompiler</a:t>
            </a:r>
            <a:r>
              <a:rPr lang="it-IT" sz="3100" dirty="0"/>
              <a:t> firmware generator</a:t>
            </a:r>
          </a:p>
        </p:txBody>
      </p:sp>
      <p:sp>
        <p:nvSpPr>
          <p:cNvPr id="4" name="Arrow: Down 3">
            <a:extLst>
              <a:ext uri="{FF2B5EF4-FFF2-40B4-BE49-F238E27FC236}">
                <a16:creationId xmlns:a16="http://schemas.microsoft.com/office/drawing/2014/main" id="{F3F463BC-DE38-7BB8-5B33-3D72B43C81F8}"/>
              </a:ext>
            </a:extLst>
          </p:cNvPr>
          <p:cNvSpPr/>
          <p:nvPr/>
        </p:nvSpPr>
        <p:spPr>
          <a:xfrm>
            <a:off x="8176502" y="4458317"/>
            <a:ext cx="588070" cy="925712"/>
          </a:xfrm>
          <a:prstGeom prst="downArrow">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Immagine 31">
            <a:extLst>
              <a:ext uri="{FF2B5EF4-FFF2-40B4-BE49-F238E27FC236}">
                <a16:creationId xmlns:a16="http://schemas.microsoft.com/office/drawing/2014/main" id="{0A5CBD73-073C-F74B-1F78-173ECB139233}"/>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9703737" y="4390101"/>
            <a:ext cx="2055327" cy="1043208"/>
          </a:xfrm>
          <a:prstGeom prst="rect">
            <a:avLst/>
          </a:prstGeom>
        </p:spPr>
      </p:pic>
      <p:grpSp>
        <p:nvGrpSpPr>
          <p:cNvPr id="58" name="Gruppo 57">
            <a:extLst>
              <a:ext uri="{FF2B5EF4-FFF2-40B4-BE49-F238E27FC236}">
                <a16:creationId xmlns:a16="http://schemas.microsoft.com/office/drawing/2014/main" id="{D8EC626E-3CA8-DF54-B6A0-8169582E96FD}"/>
              </a:ext>
            </a:extLst>
          </p:cNvPr>
          <p:cNvGrpSpPr/>
          <p:nvPr/>
        </p:nvGrpSpPr>
        <p:grpSpPr>
          <a:xfrm>
            <a:off x="348644" y="762884"/>
            <a:ext cx="4951306" cy="4670425"/>
            <a:chOff x="-6444036" y="730250"/>
            <a:chExt cx="6920346" cy="6393460"/>
          </a:xfrm>
        </p:grpSpPr>
        <p:grpSp>
          <p:nvGrpSpPr>
            <p:cNvPr id="5" name="Group 2">
              <a:extLst>
                <a:ext uri="{FF2B5EF4-FFF2-40B4-BE49-F238E27FC236}">
                  <a16:creationId xmlns:a16="http://schemas.microsoft.com/office/drawing/2014/main" id="{9E50B1D8-5CAC-C69E-2FFF-4FAD347B2C17}"/>
                </a:ext>
              </a:extLst>
            </p:cNvPr>
            <p:cNvGrpSpPr/>
            <p:nvPr/>
          </p:nvGrpSpPr>
          <p:grpSpPr>
            <a:xfrm>
              <a:off x="-6444036" y="730250"/>
              <a:ext cx="6920346" cy="6393460"/>
              <a:chOff x="3151094" y="484094"/>
              <a:chExt cx="5889813" cy="5889812"/>
            </a:xfrm>
          </p:grpSpPr>
          <p:grpSp>
            <p:nvGrpSpPr>
              <p:cNvPr id="8" name="Group 8">
                <a:extLst>
                  <a:ext uri="{FF2B5EF4-FFF2-40B4-BE49-F238E27FC236}">
                    <a16:creationId xmlns:a16="http://schemas.microsoft.com/office/drawing/2014/main" id="{5F08BA85-2E3F-7A37-51C7-5EA1673CA3C4}"/>
                  </a:ext>
                </a:extLst>
              </p:cNvPr>
              <p:cNvGrpSpPr/>
              <p:nvPr/>
            </p:nvGrpSpPr>
            <p:grpSpPr>
              <a:xfrm>
                <a:off x="3151094" y="484094"/>
                <a:ext cx="5889813" cy="5889812"/>
                <a:chOff x="2978552" y="311552"/>
                <a:chExt cx="6234896" cy="6234896"/>
              </a:xfrm>
            </p:grpSpPr>
            <p:grpSp>
              <p:nvGrpSpPr>
                <p:cNvPr id="38" name="Group 44">
                  <a:extLst>
                    <a:ext uri="{FF2B5EF4-FFF2-40B4-BE49-F238E27FC236}">
                      <a16:creationId xmlns:a16="http://schemas.microsoft.com/office/drawing/2014/main" id="{4FF504E1-8539-AF3D-A052-0CC5CB5AD1CD}"/>
                    </a:ext>
                  </a:extLst>
                </p:cNvPr>
                <p:cNvGrpSpPr/>
                <p:nvPr/>
              </p:nvGrpSpPr>
              <p:grpSpPr>
                <a:xfrm>
                  <a:off x="2978552" y="311552"/>
                  <a:ext cx="6234896" cy="6234896"/>
                  <a:chOff x="2978552" y="311552"/>
                  <a:chExt cx="6234896" cy="6234896"/>
                </a:xfrm>
              </p:grpSpPr>
              <p:sp>
                <p:nvSpPr>
                  <p:cNvPr id="40" name="Freeform 51">
                    <a:extLst>
                      <a:ext uri="{FF2B5EF4-FFF2-40B4-BE49-F238E27FC236}">
                        <a16:creationId xmlns:a16="http://schemas.microsoft.com/office/drawing/2014/main" id="{348E31A6-2E37-51C8-D102-FD13AE044FA7}"/>
                      </a:ext>
                    </a:extLst>
                  </p:cNvPr>
                  <p:cNvSpPr/>
                  <p:nvPr/>
                </p:nvSpPr>
                <p:spPr>
                  <a:xfrm>
                    <a:off x="4294630" y="311552"/>
                    <a:ext cx="1800585" cy="3116661"/>
                  </a:xfrm>
                  <a:custGeom>
                    <a:avLst/>
                    <a:gdLst>
                      <a:gd name="connsiteX0" fmla="*/ 1800585 w 1800585"/>
                      <a:gd name="connsiteY0" fmla="*/ 0 h 3116661"/>
                      <a:gd name="connsiteX1" fmla="*/ 1800585 w 1800585"/>
                      <a:gd name="connsiteY1" fmla="*/ 1315291 h 3116661"/>
                      <a:gd name="connsiteX2" fmla="*/ 1800584 w 1800585"/>
                      <a:gd name="connsiteY2" fmla="*/ 1315291 h 3116661"/>
                      <a:gd name="connsiteX3" fmla="*/ 1800584 w 1800585"/>
                      <a:gd name="connsiteY3" fmla="*/ 3116661 h 3116661"/>
                      <a:gd name="connsiteX4" fmla="*/ 0 w 1800585"/>
                      <a:gd name="connsiteY4" fmla="*/ 1316078 h 3116661"/>
                      <a:gd name="connsiteX5" fmla="*/ 845 w 1800585"/>
                      <a:gd name="connsiteY5" fmla="*/ 1315291 h 3116661"/>
                      <a:gd name="connsiteX6" fmla="*/ 0 w 1800585"/>
                      <a:gd name="connsiteY6" fmla="*/ 1315291 h 3116661"/>
                      <a:gd name="connsiteX7" fmla="*/ 10093 w 1800585"/>
                      <a:gd name="connsiteY7" fmla="*/ 1258072 h 3116661"/>
                      <a:gd name="connsiteX8" fmla="*/ 1699804 w 1800585"/>
                      <a:gd name="connsiteY8" fmla="*/ 4126 h 3116661"/>
                      <a:gd name="connsiteX9" fmla="*/ 1800585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800585" y="0"/>
                        </a:moveTo>
                        <a:lnTo>
                          <a:pt x="1800585" y="1315291"/>
                        </a:lnTo>
                        <a:lnTo>
                          <a:pt x="1800584" y="1315291"/>
                        </a:lnTo>
                        <a:lnTo>
                          <a:pt x="1800584" y="3116661"/>
                        </a:lnTo>
                        <a:lnTo>
                          <a:pt x="0" y="1316078"/>
                        </a:lnTo>
                        <a:lnTo>
                          <a:pt x="845" y="1315291"/>
                        </a:lnTo>
                        <a:lnTo>
                          <a:pt x="0" y="1315291"/>
                        </a:lnTo>
                        <a:lnTo>
                          <a:pt x="10093" y="1258072"/>
                        </a:lnTo>
                        <a:cubicBezTo>
                          <a:pt x="167977" y="590145"/>
                          <a:pt x="852467" y="73877"/>
                          <a:pt x="1699804" y="4126"/>
                        </a:cubicBezTo>
                        <a:lnTo>
                          <a:pt x="1800585" y="0"/>
                        </a:lnTo>
                        <a:close/>
                      </a:path>
                    </a:pathLst>
                  </a:cu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1" name="Freeform 50">
                    <a:extLst>
                      <a:ext uri="{FF2B5EF4-FFF2-40B4-BE49-F238E27FC236}">
                        <a16:creationId xmlns:a16="http://schemas.microsoft.com/office/drawing/2014/main" id="{3052E68A-8CE3-4222-FC03-0433C5A0E9EC}"/>
                      </a:ext>
                    </a:extLst>
                  </p:cNvPr>
                  <p:cNvSpPr/>
                  <p:nvPr/>
                </p:nvSpPr>
                <p:spPr>
                  <a:xfrm>
                    <a:off x="6096000" y="641526"/>
                    <a:ext cx="2203814" cy="2786362"/>
                  </a:xfrm>
                  <a:custGeom>
                    <a:avLst/>
                    <a:gdLst>
                      <a:gd name="connsiteX0" fmla="*/ 792374 w 2203814"/>
                      <a:gd name="connsiteY0" fmla="*/ 100 h 2786362"/>
                      <a:gd name="connsiteX1" fmla="*/ 2129633 w 2203814"/>
                      <a:gd name="connsiteY1" fmla="*/ 514204 h 2786362"/>
                      <a:gd name="connsiteX2" fmla="*/ 2203814 w 2203814"/>
                      <a:gd name="connsiteY2" fmla="*/ 582550 h 2786362"/>
                      <a:gd name="connsiteX3" fmla="*/ 1273763 w 2203814"/>
                      <a:gd name="connsiteY3" fmla="*/ 1512602 h 2786362"/>
                      <a:gd name="connsiteX4" fmla="*/ 1273762 w 2203814"/>
                      <a:gd name="connsiteY4" fmla="*/ 1512601 h 2786362"/>
                      <a:gd name="connsiteX5" fmla="*/ 1 w 2203814"/>
                      <a:gd name="connsiteY5" fmla="*/ 2786362 h 2786362"/>
                      <a:gd name="connsiteX6" fmla="*/ 0 w 2203814"/>
                      <a:gd name="connsiteY6" fmla="*/ 239952 h 2786362"/>
                      <a:gd name="connsiteX7" fmla="*/ 1154 w 2203814"/>
                      <a:gd name="connsiteY7" fmla="*/ 239993 h 2786362"/>
                      <a:gd name="connsiteX8" fmla="*/ 557 w 2203814"/>
                      <a:gd name="connsiteY8" fmla="*/ 239396 h 2786362"/>
                      <a:gd name="connsiteX9" fmla="*/ 48153 w 2203814"/>
                      <a:gd name="connsiteY9" fmla="*/ 206073 h 2786362"/>
                      <a:gd name="connsiteX10" fmla="*/ 792374 w 2203814"/>
                      <a:gd name="connsiteY10" fmla="*/ 100 h 27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814" h="2786362">
                        <a:moveTo>
                          <a:pt x="792374" y="100"/>
                        </a:moveTo>
                        <a:cubicBezTo>
                          <a:pt x="1240681" y="-4777"/>
                          <a:pt x="1724334" y="170557"/>
                          <a:pt x="2129633" y="514204"/>
                        </a:cubicBezTo>
                        <a:lnTo>
                          <a:pt x="2203814" y="582550"/>
                        </a:lnTo>
                        <a:lnTo>
                          <a:pt x="1273763" y="1512602"/>
                        </a:lnTo>
                        <a:lnTo>
                          <a:pt x="1273762" y="1512601"/>
                        </a:lnTo>
                        <a:lnTo>
                          <a:pt x="1" y="2786362"/>
                        </a:lnTo>
                        <a:lnTo>
                          <a:pt x="0" y="239952"/>
                        </a:lnTo>
                        <a:lnTo>
                          <a:pt x="1154" y="239993"/>
                        </a:lnTo>
                        <a:lnTo>
                          <a:pt x="557" y="239396"/>
                        </a:lnTo>
                        <a:lnTo>
                          <a:pt x="48153" y="206073"/>
                        </a:lnTo>
                        <a:cubicBezTo>
                          <a:pt x="267130" y="70827"/>
                          <a:pt x="523389" y="3026"/>
                          <a:pt x="792374" y="100"/>
                        </a:cubicBezTo>
                        <a:close/>
                      </a:path>
                    </a:pathLst>
                  </a:cu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2" name="Freeform 49">
                    <a:extLst>
                      <a:ext uri="{FF2B5EF4-FFF2-40B4-BE49-F238E27FC236}">
                        <a16:creationId xmlns:a16="http://schemas.microsoft.com/office/drawing/2014/main" id="{9B7DA256-E808-8701-093F-650C2EEA5BD4}"/>
                      </a:ext>
                    </a:extLst>
                  </p:cNvPr>
                  <p:cNvSpPr/>
                  <p:nvPr/>
                </p:nvSpPr>
                <p:spPr>
                  <a:xfrm>
                    <a:off x="3308527" y="1225187"/>
                    <a:ext cx="2786362" cy="2203813"/>
                  </a:xfrm>
                  <a:custGeom>
                    <a:avLst/>
                    <a:gdLst>
                      <a:gd name="connsiteX0" fmla="*/ 582550 w 2786362"/>
                      <a:gd name="connsiteY0" fmla="*/ 0 h 2203813"/>
                      <a:gd name="connsiteX1" fmla="*/ 1512602 w 2786362"/>
                      <a:gd name="connsiteY1" fmla="*/ 930051 h 2203813"/>
                      <a:gd name="connsiteX2" fmla="*/ 1512601 w 2786362"/>
                      <a:gd name="connsiteY2" fmla="*/ 930051 h 2203813"/>
                      <a:gd name="connsiteX3" fmla="*/ 2786362 w 2786362"/>
                      <a:gd name="connsiteY3" fmla="*/ 2203812 h 2203813"/>
                      <a:gd name="connsiteX4" fmla="*/ 239952 w 2786362"/>
                      <a:gd name="connsiteY4" fmla="*/ 2203813 h 2203813"/>
                      <a:gd name="connsiteX5" fmla="*/ 239993 w 2786362"/>
                      <a:gd name="connsiteY5" fmla="*/ 2202659 h 2203813"/>
                      <a:gd name="connsiteX6" fmla="*/ 239396 w 2786362"/>
                      <a:gd name="connsiteY6" fmla="*/ 2203257 h 2203813"/>
                      <a:gd name="connsiteX7" fmla="*/ 206073 w 2786362"/>
                      <a:gd name="connsiteY7" fmla="*/ 2155660 h 2203813"/>
                      <a:gd name="connsiteX8" fmla="*/ 514205 w 2786362"/>
                      <a:gd name="connsiteY8" fmla="*/ 74180 h 2203813"/>
                      <a:gd name="connsiteX9" fmla="*/ 582550 w 2786362"/>
                      <a:gd name="connsiteY9" fmla="*/ 0 h 22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2" h="2203813">
                        <a:moveTo>
                          <a:pt x="582550" y="0"/>
                        </a:moveTo>
                        <a:lnTo>
                          <a:pt x="1512602" y="930051"/>
                        </a:lnTo>
                        <a:lnTo>
                          <a:pt x="1512601" y="930051"/>
                        </a:lnTo>
                        <a:lnTo>
                          <a:pt x="2786362" y="2203812"/>
                        </a:lnTo>
                        <a:lnTo>
                          <a:pt x="239952" y="2203813"/>
                        </a:lnTo>
                        <a:lnTo>
                          <a:pt x="239993" y="2202659"/>
                        </a:lnTo>
                        <a:lnTo>
                          <a:pt x="239396" y="2203257"/>
                        </a:lnTo>
                        <a:lnTo>
                          <a:pt x="206073" y="2155660"/>
                        </a:lnTo>
                        <a:cubicBezTo>
                          <a:pt x="-154583" y="1571724"/>
                          <a:pt x="-35632" y="722660"/>
                          <a:pt x="514205" y="74180"/>
                        </a:cubicBezTo>
                        <a:lnTo>
                          <a:pt x="582550" y="0"/>
                        </a:lnTo>
                        <a:close/>
                      </a:path>
                    </a:pathLst>
                  </a:custGeom>
                  <a:solidFill>
                    <a:srgbClr val="3A434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3" name="Freeform 48">
                    <a:extLst>
                      <a:ext uri="{FF2B5EF4-FFF2-40B4-BE49-F238E27FC236}">
                        <a16:creationId xmlns:a16="http://schemas.microsoft.com/office/drawing/2014/main" id="{10C36526-5750-DC0A-A742-899E335DC3DC}"/>
                      </a:ext>
                    </a:extLst>
                  </p:cNvPr>
                  <p:cNvSpPr/>
                  <p:nvPr/>
                </p:nvSpPr>
                <p:spPr>
                  <a:xfrm>
                    <a:off x="6096787" y="1627630"/>
                    <a:ext cx="3116661" cy="1800585"/>
                  </a:xfrm>
                  <a:custGeom>
                    <a:avLst/>
                    <a:gdLst>
                      <a:gd name="connsiteX0" fmla="*/ 1800583 w 3116661"/>
                      <a:gd name="connsiteY0" fmla="*/ 0 h 1800585"/>
                      <a:gd name="connsiteX1" fmla="*/ 1801370 w 3116661"/>
                      <a:gd name="connsiteY1" fmla="*/ 845 h 1800585"/>
                      <a:gd name="connsiteX2" fmla="*/ 1801370 w 3116661"/>
                      <a:gd name="connsiteY2" fmla="*/ 0 h 1800585"/>
                      <a:gd name="connsiteX3" fmla="*/ 1858589 w 3116661"/>
                      <a:gd name="connsiteY3" fmla="*/ 10093 h 1800585"/>
                      <a:gd name="connsiteX4" fmla="*/ 3112535 w 3116661"/>
                      <a:gd name="connsiteY4" fmla="*/ 1699804 h 1800585"/>
                      <a:gd name="connsiteX5" fmla="*/ 3116661 w 3116661"/>
                      <a:gd name="connsiteY5" fmla="*/ 1800585 h 1800585"/>
                      <a:gd name="connsiteX6" fmla="*/ 1801370 w 3116661"/>
                      <a:gd name="connsiteY6" fmla="*/ 1800585 h 1800585"/>
                      <a:gd name="connsiteX7" fmla="*/ 1801370 w 3116661"/>
                      <a:gd name="connsiteY7" fmla="*/ 1800584 h 1800585"/>
                      <a:gd name="connsiteX8" fmla="*/ 0 w 3116661"/>
                      <a:gd name="connsiteY8" fmla="*/ 1800584 h 1800585"/>
                      <a:gd name="connsiteX9" fmla="*/ 1800583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1800583" y="0"/>
                        </a:moveTo>
                        <a:lnTo>
                          <a:pt x="1801370" y="845"/>
                        </a:lnTo>
                        <a:lnTo>
                          <a:pt x="1801370" y="0"/>
                        </a:lnTo>
                        <a:lnTo>
                          <a:pt x="1858589" y="10093"/>
                        </a:lnTo>
                        <a:cubicBezTo>
                          <a:pt x="2526516" y="167976"/>
                          <a:pt x="3042784" y="852466"/>
                          <a:pt x="3112535" y="1699804"/>
                        </a:cubicBezTo>
                        <a:lnTo>
                          <a:pt x="3116661" y="1800585"/>
                        </a:lnTo>
                        <a:lnTo>
                          <a:pt x="1801370" y="1800585"/>
                        </a:lnTo>
                        <a:lnTo>
                          <a:pt x="1801370" y="1800584"/>
                        </a:lnTo>
                        <a:lnTo>
                          <a:pt x="0" y="1800584"/>
                        </a:lnTo>
                        <a:lnTo>
                          <a:pt x="1800583" y="0"/>
                        </a:lnTo>
                        <a:close/>
                      </a:path>
                    </a:pathLst>
                  </a:custGeom>
                  <a:solidFill>
                    <a:schemeClr val="accent3"/>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4" name="Freeform 47">
                    <a:extLst>
                      <a:ext uri="{FF2B5EF4-FFF2-40B4-BE49-F238E27FC236}">
                        <a16:creationId xmlns:a16="http://schemas.microsoft.com/office/drawing/2014/main" id="{5AA87ABB-FF21-463F-9C0F-8E1D666E5CEC}"/>
                      </a:ext>
                    </a:extLst>
                  </p:cNvPr>
                  <p:cNvSpPr/>
                  <p:nvPr/>
                </p:nvSpPr>
                <p:spPr>
                  <a:xfrm>
                    <a:off x="6097111" y="3428999"/>
                    <a:ext cx="2786361" cy="2203814"/>
                  </a:xfrm>
                  <a:custGeom>
                    <a:avLst/>
                    <a:gdLst>
                      <a:gd name="connsiteX0" fmla="*/ 2546410 w 2786361"/>
                      <a:gd name="connsiteY0" fmla="*/ 0 h 2203814"/>
                      <a:gd name="connsiteX1" fmla="*/ 2546369 w 2786361"/>
                      <a:gd name="connsiteY1" fmla="*/ 1154 h 2203814"/>
                      <a:gd name="connsiteX2" fmla="*/ 2546966 w 2786361"/>
                      <a:gd name="connsiteY2" fmla="*/ 557 h 2203814"/>
                      <a:gd name="connsiteX3" fmla="*/ 2580289 w 2786361"/>
                      <a:gd name="connsiteY3" fmla="*/ 48153 h 2203814"/>
                      <a:gd name="connsiteX4" fmla="*/ 2272158 w 2786361"/>
                      <a:gd name="connsiteY4" fmla="*/ 2129633 h 2203814"/>
                      <a:gd name="connsiteX5" fmla="*/ 2203812 w 2786361"/>
                      <a:gd name="connsiteY5" fmla="*/ 2203814 h 2203814"/>
                      <a:gd name="connsiteX6" fmla="*/ 1273761 w 2786361"/>
                      <a:gd name="connsiteY6" fmla="*/ 1273763 h 2203814"/>
                      <a:gd name="connsiteX7" fmla="*/ 1273762 w 2786361"/>
                      <a:gd name="connsiteY7" fmla="*/ 1273762 h 2203814"/>
                      <a:gd name="connsiteX8" fmla="*/ 0 w 2786361"/>
                      <a:gd name="connsiteY8" fmla="*/ 1 h 2203814"/>
                      <a:gd name="connsiteX9" fmla="*/ 2546410 w 2786361"/>
                      <a:gd name="connsiteY9" fmla="*/ 0 h 22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1" h="2203814">
                        <a:moveTo>
                          <a:pt x="2546410" y="0"/>
                        </a:moveTo>
                        <a:lnTo>
                          <a:pt x="2546369" y="1154"/>
                        </a:lnTo>
                        <a:lnTo>
                          <a:pt x="2546966" y="557"/>
                        </a:lnTo>
                        <a:lnTo>
                          <a:pt x="2580289" y="48153"/>
                        </a:lnTo>
                        <a:cubicBezTo>
                          <a:pt x="2940945" y="632089"/>
                          <a:pt x="2821994" y="1481154"/>
                          <a:pt x="2272158" y="2129633"/>
                        </a:cubicBezTo>
                        <a:lnTo>
                          <a:pt x="2203812" y="2203814"/>
                        </a:lnTo>
                        <a:lnTo>
                          <a:pt x="1273761" y="1273763"/>
                        </a:lnTo>
                        <a:lnTo>
                          <a:pt x="1273762" y="1273762"/>
                        </a:lnTo>
                        <a:lnTo>
                          <a:pt x="0" y="1"/>
                        </a:lnTo>
                        <a:lnTo>
                          <a:pt x="2546410" y="0"/>
                        </a:lnTo>
                        <a:close/>
                      </a:path>
                    </a:pathLst>
                  </a:cu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5" name="Freeform 46">
                    <a:extLst>
                      <a:ext uri="{FF2B5EF4-FFF2-40B4-BE49-F238E27FC236}">
                        <a16:creationId xmlns:a16="http://schemas.microsoft.com/office/drawing/2014/main" id="{D074D3F4-6BDC-C324-F04E-3FD44799E5D8}"/>
                      </a:ext>
                    </a:extLst>
                  </p:cNvPr>
                  <p:cNvSpPr/>
                  <p:nvPr/>
                </p:nvSpPr>
                <p:spPr>
                  <a:xfrm>
                    <a:off x="2978552" y="3429784"/>
                    <a:ext cx="3116661" cy="1800585"/>
                  </a:xfrm>
                  <a:custGeom>
                    <a:avLst/>
                    <a:gdLst>
                      <a:gd name="connsiteX0" fmla="*/ 0 w 3116661"/>
                      <a:gd name="connsiteY0" fmla="*/ 0 h 1800585"/>
                      <a:gd name="connsiteX1" fmla="*/ 1315291 w 3116661"/>
                      <a:gd name="connsiteY1" fmla="*/ 0 h 1800585"/>
                      <a:gd name="connsiteX2" fmla="*/ 1315291 w 3116661"/>
                      <a:gd name="connsiteY2" fmla="*/ 1 h 1800585"/>
                      <a:gd name="connsiteX3" fmla="*/ 3116661 w 3116661"/>
                      <a:gd name="connsiteY3" fmla="*/ 1 h 1800585"/>
                      <a:gd name="connsiteX4" fmla="*/ 1316078 w 3116661"/>
                      <a:gd name="connsiteY4" fmla="*/ 1800585 h 1800585"/>
                      <a:gd name="connsiteX5" fmla="*/ 1315291 w 3116661"/>
                      <a:gd name="connsiteY5" fmla="*/ 1799740 h 1800585"/>
                      <a:gd name="connsiteX6" fmla="*/ 1315291 w 3116661"/>
                      <a:gd name="connsiteY6" fmla="*/ 1800585 h 1800585"/>
                      <a:gd name="connsiteX7" fmla="*/ 1258072 w 3116661"/>
                      <a:gd name="connsiteY7" fmla="*/ 1790492 h 1800585"/>
                      <a:gd name="connsiteX8" fmla="*/ 4126 w 3116661"/>
                      <a:gd name="connsiteY8" fmla="*/ 100782 h 1800585"/>
                      <a:gd name="connsiteX9" fmla="*/ 0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0" y="0"/>
                        </a:moveTo>
                        <a:lnTo>
                          <a:pt x="1315291" y="0"/>
                        </a:lnTo>
                        <a:lnTo>
                          <a:pt x="1315291" y="1"/>
                        </a:lnTo>
                        <a:lnTo>
                          <a:pt x="3116661" y="1"/>
                        </a:lnTo>
                        <a:lnTo>
                          <a:pt x="1316078" y="1800585"/>
                        </a:lnTo>
                        <a:lnTo>
                          <a:pt x="1315291" y="1799740"/>
                        </a:lnTo>
                        <a:lnTo>
                          <a:pt x="1315291" y="1800585"/>
                        </a:lnTo>
                        <a:lnTo>
                          <a:pt x="1258072" y="1790492"/>
                        </a:lnTo>
                        <a:cubicBezTo>
                          <a:pt x="590145" y="1632609"/>
                          <a:pt x="73877" y="948119"/>
                          <a:pt x="4126" y="100782"/>
                        </a:cubicBezTo>
                        <a:lnTo>
                          <a:pt x="0" y="0"/>
                        </a:lnTo>
                        <a:close/>
                      </a:path>
                    </a:pathLst>
                  </a:custGeom>
                  <a:solidFill>
                    <a:srgbClr val="15B58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6" name="Freeform 45">
                    <a:extLst>
                      <a:ext uri="{FF2B5EF4-FFF2-40B4-BE49-F238E27FC236}">
                        <a16:creationId xmlns:a16="http://schemas.microsoft.com/office/drawing/2014/main" id="{18B4EEBE-1809-9A15-7D50-2465DECA68EA}"/>
                      </a:ext>
                    </a:extLst>
                  </p:cNvPr>
                  <p:cNvSpPr/>
                  <p:nvPr/>
                </p:nvSpPr>
                <p:spPr>
                  <a:xfrm>
                    <a:off x="6096785" y="3429787"/>
                    <a:ext cx="1800585" cy="3116661"/>
                  </a:xfrm>
                  <a:custGeom>
                    <a:avLst/>
                    <a:gdLst>
                      <a:gd name="connsiteX0" fmla="*/ 1 w 1800585"/>
                      <a:gd name="connsiteY0" fmla="*/ 0 h 3116661"/>
                      <a:gd name="connsiteX1" fmla="*/ 1800585 w 1800585"/>
                      <a:gd name="connsiteY1" fmla="*/ 1800583 h 3116661"/>
                      <a:gd name="connsiteX2" fmla="*/ 1799740 w 1800585"/>
                      <a:gd name="connsiteY2" fmla="*/ 1801370 h 3116661"/>
                      <a:gd name="connsiteX3" fmla="*/ 1800585 w 1800585"/>
                      <a:gd name="connsiteY3" fmla="*/ 1801370 h 3116661"/>
                      <a:gd name="connsiteX4" fmla="*/ 1790492 w 1800585"/>
                      <a:gd name="connsiteY4" fmla="*/ 1858589 h 3116661"/>
                      <a:gd name="connsiteX5" fmla="*/ 100782 w 1800585"/>
                      <a:gd name="connsiteY5" fmla="*/ 3112535 h 3116661"/>
                      <a:gd name="connsiteX6" fmla="*/ 0 w 1800585"/>
                      <a:gd name="connsiteY6" fmla="*/ 3116661 h 3116661"/>
                      <a:gd name="connsiteX7" fmla="*/ 0 w 1800585"/>
                      <a:gd name="connsiteY7" fmla="*/ 1801370 h 3116661"/>
                      <a:gd name="connsiteX8" fmla="*/ 1 w 1800585"/>
                      <a:gd name="connsiteY8" fmla="*/ 1801370 h 3116661"/>
                      <a:gd name="connsiteX9" fmla="*/ 1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 y="0"/>
                        </a:moveTo>
                        <a:lnTo>
                          <a:pt x="1800585" y="1800583"/>
                        </a:lnTo>
                        <a:lnTo>
                          <a:pt x="1799740" y="1801370"/>
                        </a:lnTo>
                        <a:lnTo>
                          <a:pt x="1800585" y="1801370"/>
                        </a:lnTo>
                        <a:lnTo>
                          <a:pt x="1790492" y="1858589"/>
                        </a:lnTo>
                        <a:cubicBezTo>
                          <a:pt x="1632609" y="2526516"/>
                          <a:pt x="948119" y="3042784"/>
                          <a:pt x="100782" y="3112535"/>
                        </a:cubicBezTo>
                        <a:lnTo>
                          <a:pt x="0" y="3116661"/>
                        </a:lnTo>
                        <a:lnTo>
                          <a:pt x="0" y="1801370"/>
                        </a:lnTo>
                        <a:lnTo>
                          <a:pt x="1" y="1801370"/>
                        </a:lnTo>
                        <a:lnTo>
                          <a:pt x="1" y="0"/>
                        </a:lnTo>
                        <a:close/>
                      </a:path>
                    </a:pathLst>
                  </a:custGeom>
                  <a:solidFill>
                    <a:schemeClr val="accent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sp>
                <p:nvSpPr>
                  <p:cNvPr id="47" name="Freeform 44">
                    <a:extLst>
                      <a:ext uri="{FF2B5EF4-FFF2-40B4-BE49-F238E27FC236}">
                        <a16:creationId xmlns:a16="http://schemas.microsoft.com/office/drawing/2014/main" id="{CE0DAE55-78E8-BFD9-4434-087726930870}"/>
                      </a:ext>
                    </a:extLst>
                  </p:cNvPr>
                  <p:cNvSpPr/>
                  <p:nvPr/>
                </p:nvSpPr>
                <p:spPr>
                  <a:xfrm>
                    <a:off x="3892187" y="3430111"/>
                    <a:ext cx="2203813" cy="2786361"/>
                  </a:xfrm>
                  <a:custGeom>
                    <a:avLst/>
                    <a:gdLst>
                      <a:gd name="connsiteX0" fmla="*/ 2203813 w 2203813"/>
                      <a:gd name="connsiteY0" fmla="*/ 0 h 2786361"/>
                      <a:gd name="connsiteX1" fmla="*/ 2203813 w 2203813"/>
                      <a:gd name="connsiteY1" fmla="*/ 2546410 h 2786361"/>
                      <a:gd name="connsiteX2" fmla="*/ 2202659 w 2203813"/>
                      <a:gd name="connsiteY2" fmla="*/ 2546369 h 2786361"/>
                      <a:gd name="connsiteX3" fmla="*/ 2203257 w 2203813"/>
                      <a:gd name="connsiteY3" fmla="*/ 2546967 h 2786361"/>
                      <a:gd name="connsiteX4" fmla="*/ 2155660 w 2203813"/>
                      <a:gd name="connsiteY4" fmla="*/ 2580289 h 2786361"/>
                      <a:gd name="connsiteX5" fmla="*/ 74180 w 2203813"/>
                      <a:gd name="connsiteY5" fmla="*/ 2272158 h 2786361"/>
                      <a:gd name="connsiteX6" fmla="*/ 0 w 2203813"/>
                      <a:gd name="connsiteY6" fmla="*/ 2203812 h 2786361"/>
                      <a:gd name="connsiteX7" fmla="*/ 930051 w 2203813"/>
                      <a:gd name="connsiteY7" fmla="*/ 1273761 h 2786361"/>
                      <a:gd name="connsiteX8" fmla="*/ 930051 w 2203813"/>
                      <a:gd name="connsiteY8" fmla="*/ 1273762 h 2786361"/>
                      <a:gd name="connsiteX9" fmla="*/ 2203813 w 2203813"/>
                      <a:gd name="connsiteY9" fmla="*/ 0 h 27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13" h="2786361">
                        <a:moveTo>
                          <a:pt x="2203813" y="0"/>
                        </a:moveTo>
                        <a:lnTo>
                          <a:pt x="2203813" y="2546410"/>
                        </a:lnTo>
                        <a:lnTo>
                          <a:pt x="2202659" y="2546369"/>
                        </a:lnTo>
                        <a:lnTo>
                          <a:pt x="2203257" y="2546967"/>
                        </a:lnTo>
                        <a:lnTo>
                          <a:pt x="2155660" y="2580289"/>
                        </a:lnTo>
                        <a:cubicBezTo>
                          <a:pt x="1571724" y="2940945"/>
                          <a:pt x="722660" y="2821994"/>
                          <a:pt x="74180" y="2272158"/>
                        </a:cubicBezTo>
                        <a:lnTo>
                          <a:pt x="0" y="2203812"/>
                        </a:lnTo>
                        <a:lnTo>
                          <a:pt x="930051" y="1273761"/>
                        </a:lnTo>
                        <a:lnTo>
                          <a:pt x="930051" y="1273762"/>
                        </a:lnTo>
                        <a:lnTo>
                          <a:pt x="2203813" y="0"/>
                        </a:lnTo>
                        <a:close/>
                      </a:path>
                    </a:pathLst>
                  </a:custGeom>
                  <a:solidFill>
                    <a:schemeClr val="accent6"/>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grpSp>
            <p:sp>
              <p:nvSpPr>
                <p:cNvPr id="39" name="Oval 45">
                  <a:extLst>
                    <a:ext uri="{FF2B5EF4-FFF2-40B4-BE49-F238E27FC236}">
                      <a16:creationId xmlns:a16="http://schemas.microsoft.com/office/drawing/2014/main" id="{F201ED88-6EF3-C4E0-4603-A72724B9141D}"/>
                    </a:ext>
                  </a:extLst>
                </p:cNvPr>
                <p:cNvSpPr/>
                <p:nvPr/>
              </p:nvSpPr>
              <p:spPr>
                <a:xfrm>
                  <a:off x="4680995" y="2013995"/>
                  <a:ext cx="2830010" cy="2830010"/>
                </a:xfrm>
                <a:prstGeom prst="ellipse">
                  <a:avLst/>
                </a:prstGeom>
                <a:solidFill>
                  <a:schemeClr val="bg1"/>
                </a:solidFill>
                <a:ln>
                  <a:noFill/>
                </a:ln>
                <a:effectLst>
                  <a:outerShdw blurRad="254000" sx="102000" sy="102000" algn="ctr" rotWithShape="0">
                    <a:schemeClr val="tx1">
                      <a:lumMod val="90000"/>
                      <a:lumOff val="10000"/>
                      <a:alpha val="40000"/>
                    </a:scheme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1600"/>
                </a:p>
              </p:txBody>
            </p:sp>
          </p:grpSp>
          <p:sp>
            <p:nvSpPr>
              <p:cNvPr id="9" name="Freeform 16">
                <a:extLst>
                  <a:ext uri="{FF2B5EF4-FFF2-40B4-BE49-F238E27FC236}">
                    <a16:creationId xmlns:a16="http://schemas.microsoft.com/office/drawing/2014/main" id="{392E831E-383E-AD4B-AB5C-60FD50F9E9A3}"/>
                  </a:ext>
                </a:extLst>
              </p:cNvPr>
              <p:cNvSpPr>
                <a:spLocks/>
              </p:cNvSpPr>
              <p:nvPr/>
            </p:nvSpPr>
            <p:spPr bwMode="auto">
              <a:xfrm>
                <a:off x="6096000" y="2313271"/>
                <a:ext cx="789074" cy="405908"/>
              </a:xfrm>
              <a:custGeom>
                <a:avLst/>
                <a:gdLst>
                  <a:gd name="T0" fmla="*/ 2289 w 2289"/>
                  <a:gd name="T1" fmla="*/ 946 h 1177"/>
                  <a:gd name="T2" fmla="*/ 2172 w 2289"/>
                  <a:gd name="T3" fmla="*/ 837 h 1177"/>
                  <a:gd name="T4" fmla="*/ 2051 w 2289"/>
                  <a:gd name="T5" fmla="*/ 731 h 1177"/>
                  <a:gd name="T6" fmla="*/ 1926 w 2289"/>
                  <a:gd name="T7" fmla="*/ 633 h 1177"/>
                  <a:gd name="T8" fmla="*/ 1795 w 2289"/>
                  <a:gd name="T9" fmla="*/ 543 h 1177"/>
                  <a:gd name="T10" fmla="*/ 1661 w 2289"/>
                  <a:gd name="T11" fmla="*/ 459 h 1177"/>
                  <a:gd name="T12" fmla="*/ 1525 w 2289"/>
                  <a:gd name="T13" fmla="*/ 380 h 1177"/>
                  <a:gd name="T14" fmla="*/ 1382 w 2289"/>
                  <a:gd name="T15" fmla="*/ 309 h 1177"/>
                  <a:gd name="T16" fmla="*/ 1238 w 2289"/>
                  <a:gd name="T17" fmla="*/ 245 h 1177"/>
                  <a:gd name="T18" fmla="*/ 1091 w 2289"/>
                  <a:gd name="T19" fmla="*/ 188 h 1177"/>
                  <a:gd name="T20" fmla="*/ 941 w 2289"/>
                  <a:gd name="T21" fmla="*/ 138 h 1177"/>
                  <a:gd name="T22" fmla="*/ 789 w 2289"/>
                  <a:gd name="T23" fmla="*/ 96 h 1177"/>
                  <a:gd name="T24" fmla="*/ 634 w 2289"/>
                  <a:gd name="T25" fmla="*/ 61 h 1177"/>
                  <a:gd name="T26" fmla="*/ 478 w 2289"/>
                  <a:gd name="T27" fmla="*/ 34 h 1177"/>
                  <a:gd name="T28" fmla="*/ 399 w 2289"/>
                  <a:gd name="T29" fmla="*/ 23 h 1177"/>
                  <a:gd name="T30" fmla="*/ 319 w 2289"/>
                  <a:gd name="T31" fmla="*/ 15 h 1177"/>
                  <a:gd name="T32" fmla="*/ 240 w 2289"/>
                  <a:gd name="T33" fmla="*/ 7 h 1177"/>
                  <a:gd name="T34" fmla="*/ 159 w 2289"/>
                  <a:gd name="T35" fmla="*/ 3 h 1177"/>
                  <a:gd name="T36" fmla="*/ 79 w 2289"/>
                  <a:gd name="T37" fmla="*/ 0 h 1177"/>
                  <a:gd name="T38" fmla="*/ 0 w 2289"/>
                  <a:gd name="T39" fmla="*/ 0 h 1177"/>
                  <a:gd name="T40" fmla="*/ 0 w 2289"/>
                  <a:gd name="T41" fmla="*/ 322 h 1177"/>
                  <a:gd name="T42" fmla="*/ 144 w 2289"/>
                  <a:gd name="T43" fmla="*/ 326 h 1177"/>
                  <a:gd name="T44" fmla="*/ 288 w 2289"/>
                  <a:gd name="T45" fmla="*/ 338 h 1177"/>
                  <a:gd name="T46" fmla="*/ 430 w 2289"/>
                  <a:gd name="T47" fmla="*/ 355 h 1177"/>
                  <a:gd name="T48" fmla="*/ 570 w 2289"/>
                  <a:gd name="T49" fmla="*/ 380 h 1177"/>
                  <a:gd name="T50" fmla="*/ 710 w 2289"/>
                  <a:gd name="T51" fmla="*/ 411 h 1177"/>
                  <a:gd name="T52" fmla="*/ 847 w 2289"/>
                  <a:gd name="T53" fmla="*/ 449 h 1177"/>
                  <a:gd name="T54" fmla="*/ 981 w 2289"/>
                  <a:gd name="T55" fmla="*/ 493 h 1177"/>
                  <a:gd name="T56" fmla="*/ 1114 w 2289"/>
                  <a:gd name="T57" fmla="*/ 545 h 1177"/>
                  <a:gd name="T58" fmla="*/ 1244 w 2289"/>
                  <a:gd name="T59" fmla="*/ 603 h 1177"/>
                  <a:gd name="T60" fmla="*/ 1371 w 2289"/>
                  <a:gd name="T61" fmla="*/ 666 h 1177"/>
                  <a:gd name="T62" fmla="*/ 1496 w 2289"/>
                  <a:gd name="T63" fmla="*/ 735 h 1177"/>
                  <a:gd name="T64" fmla="*/ 1617 w 2289"/>
                  <a:gd name="T65" fmla="*/ 812 h 1177"/>
                  <a:gd name="T66" fmla="*/ 1732 w 2289"/>
                  <a:gd name="T67" fmla="*/ 894 h 1177"/>
                  <a:gd name="T68" fmla="*/ 1845 w 2289"/>
                  <a:gd name="T69" fmla="*/ 983 h 1177"/>
                  <a:gd name="T70" fmla="*/ 1955 w 2289"/>
                  <a:gd name="T71" fmla="*/ 1077 h 1177"/>
                  <a:gd name="T72" fmla="*/ 2060 w 2289"/>
                  <a:gd name="T73" fmla="*/ 1177 h 1177"/>
                  <a:gd name="T74" fmla="*/ 2289 w 2289"/>
                  <a:gd name="T75" fmla="*/ 946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2289" y="946"/>
                    </a:moveTo>
                    <a:lnTo>
                      <a:pt x="2172" y="837"/>
                    </a:lnTo>
                    <a:lnTo>
                      <a:pt x="2051" y="731"/>
                    </a:lnTo>
                    <a:lnTo>
                      <a:pt x="1926" y="633"/>
                    </a:lnTo>
                    <a:lnTo>
                      <a:pt x="1795" y="543"/>
                    </a:lnTo>
                    <a:lnTo>
                      <a:pt x="1661" y="459"/>
                    </a:lnTo>
                    <a:lnTo>
                      <a:pt x="1525" y="380"/>
                    </a:lnTo>
                    <a:lnTo>
                      <a:pt x="1382" y="309"/>
                    </a:lnTo>
                    <a:lnTo>
                      <a:pt x="1238" y="245"/>
                    </a:lnTo>
                    <a:lnTo>
                      <a:pt x="1091" y="188"/>
                    </a:lnTo>
                    <a:lnTo>
                      <a:pt x="941" y="138"/>
                    </a:lnTo>
                    <a:lnTo>
                      <a:pt x="789" y="96"/>
                    </a:lnTo>
                    <a:lnTo>
                      <a:pt x="634" y="61"/>
                    </a:lnTo>
                    <a:lnTo>
                      <a:pt x="478" y="34"/>
                    </a:lnTo>
                    <a:lnTo>
                      <a:pt x="399" y="23"/>
                    </a:lnTo>
                    <a:lnTo>
                      <a:pt x="319" y="15"/>
                    </a:lnTo>
                    <a:lnTo>
                      <a:pt x="240" y="7"/>
                    </a:lnTo>
                    <a:lnTo>
                      <a:pt x="159" y="3"/>
                    </a:lnTo>
                    <a:lnTo>
                      <a:pt x="79" y="0"/>
                    </a:lnTo>
                    <a:lnTo>
                      <a:pt x="0" y="0"/>
                    </a:lnTo>
                    <a:lnTo>
                      <a:pt x="0" y="322"/>
                    </a:lnTo>
                    <a:lnTo>
                      <a:pt x="144" y="326"/>
                    </a:lnTo>
                    <a:lnTo>
                      <a:pt x="288" y="338"/>
                    </a:lnTo>
                    <a:lnTo>
                      <a:pt x="430" y="355"/>
                    </a:lnTo>
                    <a:lnTo>
                      <a:pt x="570" y="380"/>
                    </a:lnTo>
                    <a:lnTo>
                      <a:pt x="710" y="411"/>
                    </a:lnTo>
                    <a:lnTo>
                      <a:pt x="847" y="449"/>
                    </a:lnTo>
                    <a:lnTo>
                      <a:pt x="981" y="493"/>
                    </a:lnTo>
                    <a:lnTo>
                      <a:pt x="1114" y="545"/>
                    </a:lnTo>
                    <a:lnTo>
                      <a:pt x="1244" y="603"/>
                    </a:lnTo>
                    <a:lnTo>
                      <a:pt x="1371" y="666"/>
                    </a:lnTo>
                    <a:lnTo>
                      <a:pt x="1496" y="735"/>
                    </a:lnTo>
                    <a:lnTo>
                      <a:pt x="1617" y="812"/>
                    </a:lnTo>
                    <a:lnTo>
                      <a:pt x="1732" y="894"/>
                    </a:lnTo>
                    <a:lnTo>
                      <a:pt x="1845" y="983"/>
                    </a:lnTo>
                    <a:lnTo>
                      <a:pt x="1955" y="1077"/>
                    </a:lnTo>
                    <a:lnTo>
                      <a:pt x="2060" y="1177"/>
                    </a:lnTo>
                    <a:lnTo>
                      <a:pt x="2289" y="946"/>
                    </a:lnTo>
                    <a:close/>
                  </a:path>
                </a:pathLst>
              </a:custGeom>
              <a:solidFill>
                <a:schemeClr val="accent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14" name="Freeform 17">
                <a:extLst>
                  <a:ext uri="{FF2B5EF4-FFF2-40B4-BE49-F238E27FC236}">
                    <a16:creationId xmlns:a16="http://schemas.microsoft.com/office/drawing/2014/main" id="{42CDA804-A0A3-E7C3-F916-9ADCCD780D25}"/>
                  </a:ext>
                </a:extLst>
              </p:cNvPr>
              <p:cNvSpPr>
                <a:spLocks/>
              </p:cNvSpPr>
              <p:nvPr/>
            </p:nvSpPr>
            <p:spPr bwMode="auto">
              <a:xfrm>
                <a:off x="6806511" y="2639926"/>
                <a:ext cx="405218" cy="789074"/>
              </a:xfrm>
              <a:custGeom>
                <a:avLst/>
                <a:gdLst>
                  <a:gd name="T0" fmla="*/ 1177 w 1177"/>
                  <a:gd name="T1" fmla="*/ 2291 h 2291"/>
                  <a:gd name="T2" fmla="*/ 1175 w 1177"/>
                  <a:gd name="T3" fmla="*/ 2210 h 2291"/>
                  <a:gd name="T4" fmla="*/ 1173 w 1177"/>
                  <a:gd name="T5" fmla="*/ 2130 h 2291"/>
                  <a:gd name="T6" fmla="*/ 1168 w 1177"/>
                  <a:gd name="T7" fmla="*/ 2049 h 2291"/>
                  <a:gd name="T8" fmla="*/ 1162 w 1177"/>
                  <a:gd name="T9" fmla="*/ 1970 h 2291"/>
                  <a:gd name="T10" fmla="*/ 1152 w 1177"/>
                  <a:gd name="T11" fmla="*/ 1892 h 2291"/>
                  <a:gd name="T12" fmla="*/ 1141 w 1177"/>
                  <a:gd name="T13" fmla="*/ 1813 h 2291"/>
                  <a:gd name="T14" fmla="*/ 1114 w 1177"/>
                  <a:gd name="T15" fmla="*/ 1655 h 2291"/>
                  <a:gd name="T16" fmla="*/ 1079 w 1177"/>
                  <a:gd name="T17" fmla="*/ 1502 h 2291"/>
                  <a:gd name="T18" fmla="*/ 1037 w 1177"/>
                  <a:gd name="T19" fmla="*/ 1348 h 2291"/>
                  <a:gd name="T20" fmla="*/ 987 w 1177"/>
                  <a:gd name="T21" fmla="*/ 1198 h 2291"/>
                  <a:gd name="T22" fmla="*/ 932 w 1177"/>
                  <a:gd name="T23" fmla="*/ 1052 h 2291"/>
                  <a:gd name="T24" fmla="*/ 866 w 1177"/>
                  <a:gd name="T25" fmla="*/ 907 h 2291"/>
                  <a:gd name="T26" fmla="*/ 795 w 1177"/>
                  <a:gd name="T27" fmla="*/ 766 h 2291"/>
                  <a:gd name="T28" fmla="*/ 718 w 1177"/>
                  <a:gd name="T29" fmla="*/ 628 h 2291"/>
                  <a:gd name="T30" fmla="*/ 634 w 1177"/>
                  <a:gd name="T31" fmla="*/ 494 h 2291"/>
                  <a:gd name="T32" fmla="*/ 542 w 1177"/>
                  <a:gd name="T33" fmla="*/ 365 h 2291"/>
                  <a:gd name="T34" fmla="*/ 444 w 1177"/>
                  <a:gd name="T35" fmla="*/ 238 h 2291"/>
                  <a:gd name="T36" fmla="*/ 340 w 1177"/>
                  <a:gd name="T37" fmla="*/ 117 h 2291"/>
                  <a:gd name="T38" fmla="*/ 229 w 1177"/>
                  <a:gd name="T39" fmla="*/ 0 h 2291"/>
                  <a:gd name="T40" fmla="*/ 0 w 1177"/>
                  <a:gd name="T41" fmla="*/ 231 h 2291"/>
                  <a:gd name="T42" fmla="*/ 100 w 1177"/>
                  <a:gd name="T43" fmla="*/ 334 h 2291"/>
                  <a:gd name="T44" fmla="*/ 194 w 1177"/>
                  <a:gd name="T45" fmla="*/ 444 h 2291"/>
                  <a:gd name="T46" fmla="*/ 283 w 1177"/>
                  <a:gd name="T47" fmla="*/ 557 h 2291"/>
                  <a:gd name="T48" fmla="*/ 363 w 1177"/>
                  <a:gd name="T49" fmla="*/ 674 h 2291"/>
                  <a:gd name="T50" fmla="*/ 440 w 1177"/>
                  <a:gd name="T51" fmla="*/ 795 h 2291"/>
                  <a:gd name="T52" fmla="*/ 509 w 1177"/>
                  <a:gd name="T53" fmla="*/ 918 h 2291"/>
                  <a:gd name="T54" fmla="*/ 574 w 1177"/>
                  <a:gd name="T55" fmla="*/ 1045 h 2291"/>
                  <a:gd name="T56" fmla="*/ 632 w 1177"/>
                  <a:gd name="T57" fmla="*/ 1175 h 2291"/>
                  <a:gd name="T58" fmla="*/ 682 w 1177"/>
                  <a:gd name="T59" fmla="*/ 1308 h 2291"/>
                  <a:gd name="T60" fmla="*/ 728 w 1177"/>
                  <a:gd name="T61" fmla="*/ 1442 h 2291"/>
                  <a:gd name="T62" fmla="*/ 764 w 1177"/>
                  <a:gd name="T63" fmla="*/ 1581 h 2291"/>
                  <a:gd name="T64" fmla="*/ 797 w 1177"/>
                  <a:gd name="T65" fmla="*/ 1719 h 2291"/>
                  <a:gd name="T66" fmla="*/ 822 w 1177"/>
                  <a:gd name="T67" fmla="*/ 1861 h 2291"/>
                  <a:gd name="T68" fmla="*/ 839 w 1177"/>
                  <a:gd name="T69" fmla="*/ 2003 h 2291"/>
                  <a:gd name="T70" fmla="*/ 849 w 1177"/>
                  <a:gd name="T71" fmla="*/ 2145 h 2291"/>
                  <a:gd name="T72" fmla="*/ 853 w 1177"/>
                  <a:gd name="T73" fmla="*/ 2291 h 2291"/>
                  <a:gd name="T74" fmla="*/ 1177 w 1177"/>
                  <a:gd name="T75"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91">
                    <a:moveTo>
                      <a:pt x="1177" y="2291"/>
                    </a:moveTo>
                    <a:lnTo>
                      <a:pt x="1175" y="2210"/>
                    </a:lnTo>
                    <a:lnTo>
                      <a:pt x="1173" y="2130"/>
                    </a:lnTo>
                    <a:lnTo>
                      <a:pt x="1168" y="2049"/>
                    </a:lnTo>
                    <a:lnTo>
                      <a:pt x="1162" y="1970"/>
                    </a:lnTo>
                    <a:lnTo>
                      <a:pt x="1152" y="1892"/>
                    </a:lnTo>
                    <a:lnTo>
                      <a:pt x="1141" y="1813"/>
                    </a:lnTo>
                    <a:lnTo>
                      <a:pt x="1114" y="1655"/>
                    </a:lnTo>
                    <a:lnTo>
                      <a:pt x="1079" y="1502"/>
                    </a:lnTo>
                    <a:lnTo>
                      <a:pt x="1037" y="1348"/>
                    </a:lnTo>
                    <a:lnTo>
                      <a:pt x="987" y="1198"/>
                    </a:lnTo>
                    <a:lnTo>
                      <a:pt x="932" y="1052"/>
                    </a:lnTo>
                    <a:lnTo>
                      <a:pt x="866" y="907"/>
                    </a:lnTo>
                    <a:lnTo>
                      <a:pt x="795" y="766"/>
                    </a:lnTo>
                    <a:lnTo>
                      <a:pt x="718" y="628"/>
                    </a:lnTo>
                    <a:lnTo>
                      <a:pt x="634" y="494"/>
                    </a:lnTo>
                    <a:lnTo>
                      <a:pt x="542" y="365"/>
                    </a:lnTo>
                    <a:lnTo>
                      <a:pt x="444" y="238"/>
                    </a:lnTo>
                    <a:lnTo>
                      <a:pt x="340" y="117"/>
                    </a:lnTo>
                    <a:lnTo>
                      <a:pt x="229" y="0"/>
                    </a:lnTo>
                    <a:lnTo>
                      <a:pt x="0" y="231"/>
                    </a:lnTo>
                    <a:lnTo>
                      <a:pt x="100" y="334"/>
                    </a:lnTo>
                    <a:lnTo>
                      <a:pt x="194" y="444"/>
                    </a:lnTo>
                    <a:lnTo>
                      <a:pt x="283" y="557"/>
                    </a:lnTo>
                    <a:lnTo>
                      <a:pt x="363" y="674"/>
                    </a:lnTo>
                    <a:lnTo>
                      <a:pt x="440" y="795"/>
                    </a:lnTo>
                    <a:lnTo>
                      <a:pt x="509" y="918"/>
                    </a:lnTo>
                    <a:lnTo>
                      <a:pt x="574" y="1045"/>
                    </a:lnTo>
                    <a:lnTo>
                      <a:pt x="632" y="1175"/>
                    </a:lnTo>
                    <a:lnTo>
                      <a:pt x="682" y="1308"/>
                    </a:lnTo>
                    <a:lnTo>
                      <a:pt x="728" y="1442"/>
                    </a:lnTo>
                    <a:lnTo>
                      <a:pt x="764" y="1581"/>
                    </a:lnTo>
                    <a:lnTo>
                      <a:pt x="797" y="1719"/>
                    </a:lnTo>
                    <a:lnTo>
                      <a:pt x="822" y="1861"/>
                    </a:lnTo>
                    <a:lnTo>
                      <a:pt x="839" y="2003"/>
                    </a:lnTo>
                    <a:lnTo>
                      <a:pt x="849" y="2145"/>
                    </a:lnTo>
                    <a:lnTo>
                      <a:pt x="853" y="2291"/>
                    </a:lnTo>
                    <a:lnTo>
                      <a:pt x="1177" y="2291"/>
                    </a:lnTo>
                    <a:close/>
                  </a:path>
                </a:pathLst>
              </a:custGeom>
              <a:solidFill>
                <a:schemeClr val="accent3"/>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15" name="Freeform 18">
                <a:extLst>
                  <a:ext uri="{FF2B5EF4-FFF2-40B4-BE49-F238E27FC236}">
                    <a16:creationId xmlns:a16="http://schemas.microsoft.com/office/drawing/2014/main" id="{09CBCCD7-34AA-6128-7652-A2144935ECAB}"/>
                  </a:ext>
                </a:extLst>
              </p:cNvPr>
              <p:cNvSpPr>
                <a:spLocks/>
              </p:cNvSpPr>
              <p:nvPr/>
            </p:nvSpPr>
            <p:spPr bwMode="auto">
              <a:xfrm>
                <a:off x="6806511" y="3429000"/>
                <a:ext cx="405218" cy="788385"/>
              </a:xfrm>
              <a:custGeom>
                <a:avLst/>
                <a:gdLst>
                  <a:gd name="T0" fmla="*/ 229 w 1177"/>
                  <a:gd name="T1" fmla="*/ 2289 h 2289"/>
                  <a:gd name="T2" fmla="*/ 340 w 1177"/>
                  <a:gd name="T3" fmla="*/ 2174 h 2289"/>
                  <a:gd name="T4" fmla="*/ 444 w 1177"/>
                  <a:gd name="T5" fmla="*/ 2051 h 2289"/>
                  <a:gd name="T6" fmla="*/ 542 w 1177"/>
                  <a:gd name="T7" fmla="*/ 1926 h 2289"/>
                  <a:gd name="T8" fmla="*/ 634 w 1177"/>
                  <a:gd name="T9" fmla="*/ 1795 h 2289"/>
                  <a:gd name="T10" fmla="*/ 718 w 1177"/>
                  <a:gd name="T11" fmla="*/ 1663 h 2289"/>
                  <a:gd name="T12" fmla="*/ 795 w 1177"/>
                  <a:gd name="T13" fmla="*/ 1525 h 2289"/>
                  <a:gd name="T14" fmla="*/ 866 w 1177"/>
                  <a:gd name="T15" fmla="*/ 1382 h 2289"/>
                  <a:gd name="T16" fmla="*/ 932 w 1177"/>
                  <a:gd name="T17" fmla="*/ 1238 h 2289"/>
                  <a:gd name="T18" fmla="*/ 987 w 1177"/>
                  <a:gd name="T19" fmla="*/ 1091 h 2289"/>
                  <a:gd name="T20" fmla="*/ 1037 w 1177"/>
                  <a:gd name="T21" fmla="*/ 941 h 2289"/>
                  <a:gd name="T22" fmla="*/ 1079 w 1177"/>
                  <a:gd name="T23" fmla="*/ 789 h 2289"/>
                  <a:gd name="T24" fmla="*/ 1114 w 1177"/>
                  <a:gd name="T25" fmla="*/ 634 h 2289"/>
                  <a:gd name="T26" fmla="*/ 1141 w 1177"/>
                  <a:gd name="T27" fmla="*/ 478 h 2289"/>
                  <a:gd name="T28" fmla="*/ 1152 w 1177"/>
                  <a:gd name="T29" fmla="*/ 399 h 2289"/>
                  <a:gd name="T30" fmla="*/ 1162 w 1177"/>
                  <a:gd name="T31" fmla="*/ 319 h 2289"/>
                  <a:gd name="T32" fmla="*/ 1168 w 1177"/>
                  <a:gd name="T33" fmla="*/ 240 h 2289"/>
                  <a:gd name="T34" fmla="*/ 1173 w 1177"/>
                  <a:gd name="T35" fmla="*/ 159 h 2289"/>
                  <a:gd name="T36" fmla="*/ 1175 w 1177"/>
                  <a:gd name="T37" fmla="*/ 81 h 2289"/>
                  <a:gd name="T38" fmla="*/ 1177 w 1177"/>
                  <a:gd name="T39" fmla="*/ 0 h 2289"/>
                  <a:gd name="T40" fmla="*/ 853 w 1177"/>
                  <a:gd name="T41" fmla="*/ 0 h 2289"/>
                  <a:gd name="T42" fmla="*/ 849 w 1177"/>
                  <a:gd name="T43" fmla="*/ 144 h 2289"/>
                  <a:gd name="T44" fmla="*/ 839 w 1177"/>
                  <a:gd name="T45" fmla="*/ 288 h 2289"/>
                  <a:gd name="T46" fmla="*/ 822 w 1177"/>
                  <a:gd name="T47" fmla="*/ 430 h 2289"/>
                  <a:gd name="T48" fmla="*/ 797 w 1177"/>
                  <a:gd name="T49" fmla="*/ 570 h 2289"/>
                  <a:gd name="T50" fmla="*/ 764 w 1177"/>
                  <a:gd name="T51" fmla="*/ 710 h 2289"/>
                  <a:gd name="T52" fmla="*/ 728 w 1177"/>
                  <a:gd name="T53" fmla="*/ 847 h 2289"/>
                  <a:gd name="T54" fmla="*/ 682 w 1177"/>
                  <a:gd name="T55" fmla="*/ 981 h 2289"/>
                  <a:gd name="T56" fmla="*/ 632 w 1177"/>
                  <a:gd name="T57" fmla="*/ 1114 h 2289"/>
                  <a:gd name="T58" fmla="*/ 574 w 1177"/>
                  <a:gd name="T59" fmla="*/ 1244 h 2289"/>
                  <a:gd name="T60" fmla="*/ 509 w 1177"/>
                  <a:gd name="T61" fmla="*/ 1371 h 2289"/>
                  <a:gd name="T62" fmla="*/ 440 w 1177"/>
                  <a:gd name="T63" fmla="*/ 1496 h 2289"/>
                  <a:gd name="T64" fmla="*/ 363 w 1177"/>
                  <a:gd name="T65" fmla="*/ 1617 h 2289"/>
                  <a:gd name="T66" fmla="*/ 283 w 1177"/>
                  <a:gd name="T67" fmla="*/ 1734 h 2289"/>
                  <a:gd name="T68" fmla="*/ 194 w 1177"/>
                  <a:gd name="T69" fmla="*/ 1847 h 2289"/>
                  <a:gd name="T70" fmla="*/ 100 w 1177"/>
                  <a:gd name="T71" fmla="*/ 1955 h 2289"/>
                  <a:gd name="T72" fmla="*/ 0 w 1177"/>
                  <a:gd name="T73" fmla="*/ 2060 h 2289"/>
                  <a:gd name="T74" fmla="*/ 229 w 1177"/>
                  <a:gd name="T75" fmla="*/ 2289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229" y="2289"/>
                    </a:moveTo>
                    <a:lnTo>
                      <a:pt x="340" y="2174"/>
                    </a:lnTo>
                    <a:lnTo>
                      <a:pt x="444" y="2051"/>
                    </a:lnTo>
                    <a:lnTo>
                      <a:pt x="542" y="1926"/>
                    </a:lnTo>
                    <a:lnTo>
                      <a:pt x="634" y="1795"/>
                    </a:lnTo>
                    <a:lnTo>
                      <a:pt x="718" y="1663"/>
                    </a:lnTo>
                    <a:lnTo>
                      <a:pt x="795" y="1525"/>
                    </a:lnTo>
                    <a:lnTo>
                      <a:pt x="866" y="1382"/>
                    </a:lnTo>
                    <a:lnTo>
                      <a:pt x="932" y="1238"/>
                    </a:lnTo>
                    <a:lnTo>
                      <a:pt x="987" y="1091"/>
                    </a:lnTo>
                    <a:lnTo>
                      <a:pt x="1037" y="941"/>
                    </a:lnTo>
                    <a:lnTo>
                      <a:pt x="1079" y="789"/>
                    </a:lnTo>
                    <a:lnTo>
                      <a:pt x="1114" y="634"/>
                    </a:lnTo>
                    <a:lnTo>
                      <a:pt x="1141" y="478"/>
                    </a:lnTo>
                    <a:lnTo>
                      <a:pt x="1152" y="399"/>
                    </a:lnTo>
                    <a:lnTo>
                      <a:pt x="1162" y="319"/>
                    </a:lnTo>
                    <a:lnTo>
                      <a:pt x="1168" y="240"/>
                    </a:lnTo>
                    <a:lnTo>
                      <a:pt x="1173" y="159"/>
                    </a:lnTo>
                    <a:lnTo>
                      <a:pt x="1175" y="81"/>
                    </a:lnTo>
                    <a:lnTo>
                      <a:pt x="1177" y="0"/>
                    </a:lnTo>
                    <a:lnTo>
                      <a:pt x="853" y="0"/>
                    </a:lnTo>
                    <a:lnTo>
                      <a:pt x="849" y="144"/>
                    </a:lnTo>
                    <a:lnTo>
                      <a:pt x="839" y="288"/>
                    </a:lnTo>
                    <a:lnTo>
                      <a:pt x="822" y="430"/>
                    </a:lnTo>
                    <a:lnTo>
                      <a:pt x="797" y="570"/>
                    </a:lnTo>
                    <a:lnTo>
                      <a:pt x="764" y="710"/>
                    </a:lnTo>
                    <a:lnTo>
                      <a:pt x="728" y="847"/>
                    </a:lnTo>
                    <a:lnTo>
                      <a:pt x="682" y="981"/>
                    </a:lnTo>
                    <a:lnTo>
                      <a:pt x="632" y="1114"/>
                    </a:lnTo>
                    <a:lnTo>
                      <a:pt x="574" y="1244"/>
                    </a:lnTo>
                    <a:lnTo>
                      <a:pt x="509" y="1371"/>
                    </a:lnTo>
                    <a:lnTo>
                      <a:pt x="440" y="1496"/>
                    </a:lnTo>
                    <a:lnTo>
                      <a:pt x="363" y="1617"/>
                    </a:lnTo>
                    <a:lnTo>
                      <a:pt x="283" y="1734"/>
                    </a:lnTo>
                    <a:lnTo>
                      <a:pt x="194" y="1847"/>
                    </a:lnTo>
                    <a:lnTo>
                      <a:pt x="100" y="1955"/>
                    </a:lnTo>
                    <a:lnTo>
                      <a:pt x="0" y="2060"/>
                    </a:lnTo>
                    <a:lnTo>
                      <a:pt x="229" y="2289"/>
                    </a:lnTo>
                    <a:close/>
                  </a:path>
                </a:pathLst>
              </a:custGeom>
              <a:solidFill>
                <a:schemeClr val="accent4"/>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17" name="Freeform 19">
                <a:extLst>
                  <a:ext uri="{FF2B5EF4-FFF2-40B4-BE49-F238E27FC236}">
                    <a16:creationId xmlns:a16="http://schemas.microsoft.com/office/drawing/2014/main" id="{031E5EC6-8DAE-E855-F092-1F0075D3BD9B}"/>
                  </a:ext>
                </a:extLst>
              </p:cNvPr>
              <p:cNvSpPr>
                <a:spLocks/>
              </p:cNvSpPr>
              <p:nvPr/>
            </p:nvSpPr>
            <p:spPr bwMode="auto">
              <a:xfrm>
                <a:off x="6096000" y="4138822"/>
                <a:ext cx="789074" cy="405908"/>
              </a:xfrm>
              <a:custGeom>
                <a:avLst/>
                <a:gdLst>
                  <a:gd name="T0" fmla="*/ 0 w 2289"/>
                  <a:gd name="T1" fmla="*/ 1177 h 1177"/>
                  <a:gd name="T2" fmla="*/ 79 w 2289"/>
                  <a:gd name="T3" fmla="*/ 1175 h 1177"/>
                  <a:gd name="T4" fmla="*/ 159 w 2289"/>
                  <a:gd name="T5" fmla="*/ 1173 h 1177"/>
                  <a:gd name="T6" fmla="*/ 240 w 2289"/>
                  <a:gd name="T7" fmla="*/ 1168 h 1177"/>
                  <a:gd name="T8" fmla="*/ 319 w 2289"/>
                  <a:gd name="T9" fmla="*/ 1160 h 1177"/>
                  <a:gd name="T10" fmla="*/ 399 w 2289"/>
                  <a:gd name="T11" fmla="*/ 1152 h 1177"/>
                  <a:gd name="T12" fmla="*/ 478 w 2289"/>
                  <a:gd name="T13" fmla="*/ 1141 h 1177"/>
                  <a:gd name="T14" fmla="*/ 634 w 2289"/>
                  <a:gd name="T15" fmla="*/ 1114 h 1177"/>
                  <a:gd name="T16" fmla="*/ 789 w 2289"/>
                  <a:gd name="T17" fmla="*/ 1079 h 1177"/>
                  <a:gd name="T18" fmla="*/ 941 w 2289"/>
                  <a:gd name="T19" fmla="*/ 1037 h 1177"/>
                  <a:gd name="T20" fmla="*/ 1091 w 2289"/>
                  <a:gd name="T21" fmla="*/ 987 h 1177"/>
                  <a:gd name="T22" fmla="*/ 1238 w 2289"/>
                  <a:gd name="T23" fmla="*/ 930 h 1177"/>
                  <a:gd name="T24" fmla="*/ 1382 w 2289"/>
                  <a:gd name="T25" fmla="*/ 866 h 1177"/>
                  <a:gd name="T26" fmla="*/ 1525 w 2289"/>
                  <a:gd name="T27" fmla="*/ 795 h 1177"/>
                  <a:gd name="T28" fmla="*/ 1661 w 2289"/>
                  <a:gd name="T29" fmla="*/ 718 h 1177"/>
                  <a:gd name="T30" fmla="*/ 1795 w 2289"/>
                  <a:gd name="T31" fmla="*/ 632 h 1177"/>
                  <a:gd name="T32" fmla="*/ 1926 w 2289"/>
                  <a:gd name="T33" fmla="*/ 542 h 1177"/>
                  <a:gd name="T34" fmla="*/ 2051 w 2289"/>
                  <a:gd name="T35" fmla="*/ 444 h 1177"/>
                  <a:gd name="T36" fmla="*/ 2172 w 2289"/>
                  <a:gd name="T37" fmla="*/ 340 h 1177"/>
                  <a:gd name="T38" fmla="*/ 2289 w 2289"/>
                  <a:gd name="T39" fmla="*/ 229 h 1177"/>
                  <a:gd name="T40" fmla="*/ 2060 w 2289"/>
                  <a:gd name="T41" fmla="*/ 0 h 1177"/>
                  <a:gd name="T42" fmla="*/ 1955 w 2289"/>
                  <a:gd name="T43" fmla="*/ 100 h 1177"/>
                  <a:gd name="T44" fmla="*/ 1845 w 2289"/>
                  <a:gd name="T45" fmla="*/ 192 h 1177"/>
                  <a:gd name="T46" fmla="*/ 1732 w 2289"/>
                  <a:gd name="T47" fmla="*/ 281 h 1177"/>
                  <a:gd name="T48" fmla="*/ 1617 w 2289"/>
                  <a:gd name="T49" fmla="*/ 363 h 1177"/>
                  <a:gd name="T50" fmla="*/ 1496 w 2289"/>
                  <a:gd name="T51" fmla="*/ 440 h 1177"/>
                  <a:gd name="T52" fmla="*/ 1371 w 2289"/>
                  <a:gd name="T53" fmla="*/ 509 h 1177"/>
                  <a:gd name="T54" fmla="*/ 1244 w 2289"/>
                  <a:gd name="T55" fmla="*/ 574 h 1177"/>
                  <a:gd name="T56" fmla="*/ 1114 w 2289"/>
                  <a:gd name="T57" fmla="*/ 632 h 1177"/>
                  <a:gd name="T58" fmla="*/ 981 w 2289"/>
                  <a:gd name="T59" fmla="*/ 682 h 1177"/>
                  <a:gd name="T60" fmla="*/ 847 w 2289"/>
                  <a:gd name="T61" fmla="*/ 728 h 1177"/>
                  <a:gd name="T62" fmla="*/ 710 w 2289"/>
                  <a:gd name="T63" fmla="*/ 764 h 1177"/>
                  <a:gd name="T64" fmla="*/ 570 w 2289"/>
                  <a:gd name="T65" fmla="*/ 797 h 1177"/>
                  <a:gd name="T66" fmla="*/ 430 w 2289"/>
                  <a:gd name="T67" fmla="*/ 820 h 1177"/>
                  <a:gd name="T68" fmla="*/ 288 w 2289"/>
                  <a:gd name="T69" fmla="*/ 839 h 1177"/>
                  <a:gd name="T70" fmla="*/ 144 w 2289"/>
                  <a:gd name="T71" fmla="*/ 849 h 1177"/>
                  <a:gd name="T72" fmla="*/ 0 w 2289"/>
                  <a:gd name="T73" fmla="*/ 853 h 1177"/>
                  <a:gd name="T74" fmla="*/ 0 w 2289"/>
                  <a:gd name="T75"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0" y="1177"/>
                    </a:moveTo>
                    <a:lnTo>
                      <a:pt x="79" y="1175"/>
                    </a:lnTo>
                    <a:lnTo>
                      <a:pt x="159" y="1173"/>
                    </a:lnTo>
                    <a:lnTo>
                      <a:pt x="240" y="1168"/>
                    </a:lnTo>
                    <a:lnTo>
                      <a:pt x="319" y="1160"/>
                    </a:lnTo>
                    <a:lnTo>
                      <a:pt x="399" y="1152"/>
                    </a:lnTo>
                    <a:lnTo>
                      <a:pt x="478" y="1141"/>
                    </a:lnTo>
                    <a:lnTo>
                      <a:pt x="634" y="1114"/>
                    </a:lnTo>
                    <a:lnTo>
                      <a:pt x="789" y="1079"/>
                    </a:lnTo>
                    <a:lnTo>
                      <a:pt x="941" y="1037"/>
                    </a:lnTo>
                    <a:lnTo>
                      <a:pt x="1091" y="987"/>
                    </a:lnTo>
                    <a:lnTo>
                      <a:pt x="1238" y="930"/>
                    </a:lnTo>
                    <a:lnTo>
                      <a:pt x="1382" y="866"/>
                    </a:lnTo>
                    <a:lnTo>
                      <a:pt x="1525" y="795"/>
                    </a:lnTo>
                    <a:lnTo>
                      <a:pt x="1661" y="718"/>
                    </a:lnTo>
                    <a:lnTo>
                      <a:pt x="1795" y="632"/>
                    </a:lnTo>
                    <a:lnTo>
                      <a:pt x="1926" y="542"/>
                    </a:lnTo>
                    <a:lnTo>
                      <a:pt x="2051" y="444"/>
                    </a:lnTo>
                    <a:lnTo>
                      <a:pt x="2172" y="340"/>
                    </a:lnTo>
                    <a:lnTo>
                      <a:pt x="2289" y="229"/>
                    </a:lnTo>
                    <a:lnTo>
                      <a:pt x="2060" y="0"/>
                    </a:lnTo>
                    <a:lnTo>
                      <a:pt x="1955" y="100"/>
                    </a:lnTo>
                    <a:lnTo>
                      <a:pt x="1845" y="192"/>
                    </a:lnTo>
                    <a:lnTo>
                      <a:pt x="1732" y="281"/>
                    </a:lnTo>
                    <a:lnTo>
                      <a:pt x="1617" y="363"/>
                    </a:lnTo>
                    <a:lnTo>
                      <a:pt x="1496" y="440"/>
                    </a:lnTo>
                    <a:lnTo>
                      <a:pt x="1371" y="509"/>
                    </a:lnTo>
                    <a:lnTo>
                      <a:pt x="1244" y="574"/>
                    </a:lnTo>
                    <a:lnTo>
                      <a:pt x="1114" y="632"/>
                    </a:lnTo>
                    <a:lnTo>
                      <a:pt x="981" y="682"/>
                    </a:lnTo>
                    <a:lnTo>
                      <a:pt x="847" y="728"/>
                    </a:lnTo>
                    <a:lnTo>
                      <a:pt x="710" y="764"/>
                    </a:lnTo>
                    <a:lnTo>
                      <a:pt x="570" y="797"/>
                    </a:lnTo>
                    <a:lnTo>
                      <a:pt x="430" y="820"/>
                    </a:lnTo>
                    <a:lnTo>
                      <a:pt x="288" y="839"/>
                    </a:lnTo>
                    <a:lnTo>
                      <a:pt x="144" y="849"/>
                    </a:lnTo>
                    <a:lnTo>
                      <a:pt x="0" y="853"/>
                    </a:lnTo>
                    <a:lnTo>
                      <a:pt x="0" y="1177"/>
                    </a:lnTo>
                    <a:close/>
                  </a:path>
                </a:pathLst>
              </a:custGeom>
              <a:solidFill>
                <a:schemeClr val="accent5"/>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18" name="Freeform 20">
                <a:extLst>
                  <a:ext uri="{FF2B5EF4-FFF2-40B4-BE49-F238E27FC236}">
                    <a16:creationId xmlns:a16="http://schemas.microsoft.com/office/drawing/2014/main" id="{6D1D9B00-8B15-22EF-F6F9-EC77D4B95DFD}"/>
                  </a:ext>
                </a:extLst>
              </p:cNvPr>
              <p:cNvSpPr>
                <a:spLocks/>
              </p:cNvSpPr>
              <p:nvPr/>
            </p:nvSpPr>
            <p:spPr bwMode="auto">
              <a:xfrm>
                <a:off x="5306926" y="4138822"/>
                <a:ext cx="789074" cy="405908"/>
              </a:xfrm>
              <a:custGeom>
                <a:avLst/>
                <a:gdLst>
                  <a:gd name="T0" fmla="*/ 0 w 2291"/>
                  <a:gd name="T1" fmla="*/ 229 h 1177"/>
                  <a:gd name="T2" fmla="*/ 117 w 2291"/>
                  <a:gd name="T3" fmla="*/ 340 h 1177"/>
                  <a:gd name="T4" fmla="*/ 238 w 2291"/>
                  <a:gd name="T5" fmla="*/ 444 h 1177"/>
                  <a:gd name="T6" fmla="*/ 363 w 2291"/>
                  <a:gd name="T7" fmla="*/ 542 h 1177"/>
                  <a:gd name="T8" fmla="*/ 494 w 2291"/>
                  <a:gd name="T9" fmla="*/ 632 h 1177"/>
                  <a:gd name="T10" fmla="*/ 628 w 2291"/>
                  <a:gd name="T11" fmla="*/ 718 h 1177"/>
                  <a:gd name="T12" fmla="*/ 766 w 2291"/>
                  <a:gd name="T13" fmla="*/ 795 h 1177"/>
                  <a:gd name="T14" fmla="*/ 907 w 2291"/>
                  <a:gd name="T15" fmla="*/ 866 h 1177"/>
                  <a:gd name="T16" fmla="*/ 1051 w 2291"/>
                  <a:gd name="T17" fmla="*/ 930 h 1177"/>
                  <a:gd name="T18" fmla="*/ 1198 w 2291"/>
                  <a:gd name="T19" fmla="*/ 987 h 1177"/>
                  <a:gd name="T20" fmla="*/ 1348 w 2291"/>
                  <a:gd name="T21" fmla="*/ 1037 h 1177"/>
                  <a:gd name="T22" fmla="*/ 1502 w 2291"/>
                  <a:gd name="T23" fmla="*/ 1079 h 1177"/>
                  <a:gd name="T24" fmla="*/ 1655 w 2291"/>
                  <a:gd name="T25" fmla="*/ 1114 h 1177"/>
                  <a:gd name="T26" fmla="*/ 1813 w 2291"/>
                  <a:gd name="T27" fmla="*/ 1141 h 1177"/>
                  <a:gd name="T28" fmla="*/ 1892 w 2291"/>
                  <a:gd name="T29" fmla="*/ 1152 h 1177"/>
                  <a:gd name="T30" fmla="*/ 1970 w 2291"/>
                  <a:gd name="T31" fmla="*/ 1160 h 1177"/>
                  <a:gd name="T32" fmla="*/ 2049 w 2291"/>
                  <a:gd name="T33" fmla="*/ 1168 h 1177"/>
                  <a:gd name="T34" fmla="*/ 2130 w 2291"/>
                  <a:gd name="T35" fmla="*/ 1173 h 1177"/>
                  <a:gd name="T36" fmla="*/ 2210 w 2291"/>
                  <a:gd name="T37" fmla="*/ 1175 h 1177"/>
                  <a:gd name="T38" fmla="*/ 2291 w 2291"/>
                  <a:gd name="T39" fmla="*/ 1177 h 1177"/>
                  <a:gd name="T40" fmla="*/ 2291 w 2291"/>
                  <a:gd name="T41" fmla="*/ 853 h 1177"/>
                  <a:gd name="T42" fmla="*/ 2145 w 2291"/>
                  <a:gd name="T43" fmla="*/ 849 h 1177"/>
                  <a:gd name="T44" fmla="*/ 2003 w 2291"/>
                  <a:gd name="T45" fmla="*/ 839 h 1177"/>
                  <a:gd name="T46" fmla="*/ 1861 w 2291"/>
                  <a:gd name="T47" fmla="*/ 820 h 1177"/>
                  <a:gd name="T48" fmla="*/ 1719 w 2291"/>
                  <a:gd name="T49" fmla="*/ 797 h 1177"/>
                  <a:gd name="T50" fmla="*/ 1581 w 2291"/>
                  <a:gd name="T51" fmla="*/ 764 h 1177"/>
                  <a:gd name="T52" fmla="*/ 1442 w 2291"/>
                  <a:gd name="T53" fmla="*/ 728 h 1177"/>
                  <a:gd name="T54" fmla="*/ 1308 w 2291"/>
                  <a:gd name="T55" fmla="*/ 682 h 1177"/>
                  <a:gd name="T56" fmla="*/ 1175 w 2291"/>
                  <a:gd name="T57" fmla="*/ 632 h 1177"/>
                  <a:gd name="T58" fmla="*/ 1045 w 2291"/>
                  <a:gd name="T59" fmla="*/ 574 h 1177"/>
                  <a:gd name="T60" fmla="*/ 918 w 2291"/>
                  <a:gd name="T61" fmla="*/ 509 h 1177"/>
                  <a:gd name="T62" fmla="*/ 795 w 2291"/>
                  <a:gd name="T63" fmla="*/ 440 h 1177"/>
                  <a:gd name="T64" fmla="*/ 674 w 2291"/>
                  <a:gd name="T65" fmla="*/ 363 h 1177"/>
                  <a:gd name="T66" fmla="*/ 557 w 2291"/>
                  <a:gd name="T67" fmla="*/ 281 h 1177"/>
                  <a:gd name="T68" fmla="*/ 444 w 2291"/>
                  <a:gd name="T69" fmla="*/ 192 h 1177"/>
                  <a:gd name="T70" fmla="*/ 334 w 2291"/>
                  <a:gd name="T71" fmla="*/ 100 h 1177"/>
                  <a:gd name="T72" fmla="*/ 231 w 2291"/>
                  <a:gd name="T73" fmla="*/ 0 h 1177"/>
                  <a:gd name="T74" fmla="*/ 0 w 2291"/>
                  <a:gd name="T75" fmla="*/ 229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0" y="229"/>
                    </a:moveTo>
                    <a:lnTo>
                      <a:pt x="117" y="340"/>
                    </a:lnTo>
                    <a:lnTo>
                      <a:pt x="238" y="444"/>
                    </a:lnTo>
                    <a:lnTo>
                      <a:pt x="363" y="542"/>
                    </a:lnTo>
                    <a:lnTo>
                      <a:pt x="494" y="632"/>
                    </a:lnTo>
                    <a:lnTo>
                      <a:pt x="628" y="718"/>
                    </a:lnTo>
                    <a:lnTo>
                      <a:pt x="766" y="795"/>
                    </a:lnTo>
                    <a:lnTo>
                      <a:pt x="907" y="866"/>
                    </a:lnTo>
                    <a:lnTo>
                      <a:pt x="1051" y="930"/>
                    </a:lnTo>
                    <a:lnTo>
                      <a:pt x="1198" y="987"/>
                    </a:lnTo>
                    <a:lnTo>
                      <a:pt x="1348" y="1037"/>
                    </a:lnTo>
                    <a:lnTo>
                      <a:pt x="1502" y="1079"/>
                    </a:lnTo>
                    <a:lnTo>
                      <a:pt x="1655" y="1114"/>
                    </a:lnTo>
                    <a:lnTo>
                      <a:pt x="1813" y="1141"/>
                    </a:lnTo>
                    <a:lnTo>
                      <a:pt x="1892" y="1152"/>
                    </a:lnTo>
                    <a:lnTo>
                      <a:pt x="1970" y="1160"/>
                    </a:lnTo>
                    <a:lnTo>
                      <a:pt x="2049" y="1168"/>
                    </a:lnTo>
                    <a:lnTo>
                      <a:pt x="2130" y="1173"/>
                    </a:lnTo>
                    <a:lnTo>
                      <a:pt x="2210" y="1175"/>
                    </a:lnTo>
                    <a:lnTo>
                      <a:pt x="2291" y="1177"/>
                    </a:lnTo>
                    <a:lnTo>
                      <a:pt x="2291" y="853"/>
                    </a:lnTo>
                    <a:lnTo>
                      <a:pt x="2145" y="849"/>
                    </a:lnTo>
                    <a:lnTo>
                      <a:pt x="2003" y="839"/>
                    </a:lnTo>
                    <a:lnTo>
                      <a:pt x="1861" y="820"/>
                    </a:lnTo>
                    <a:lnTo>
                      <a:pt x="1719" y="797"/>
                    </a:lnTo>
                    <a:lnTo>
                      <a:pt x="1581" y="764"/>
                    </a:lnTo>
                    <a:lnTo>
                      <a:pt x="1442" y="728"/>
                    </a:lnTo>
                    <a:lnTo>
                      <a:pt x="1308" y="682"/>
                    </a:lnTo>
                    <a:lnTo>
                      <a:pt x="1175" y="632"/>
                    </a:lnTo>
                    <a:lnTo>
                      <a:pt x="1045" y="574"/>
                    </a:lnTo>
                    <a:lnTo>
                      <a:pt x="918" y="509"/>
                    </a:lnTo>
                    <a:lnTo>
                      <a:pt x="795" y="440"/>
                    </a:lnTo>
                    <a:lnTo>
                      <a:pt x="674" y="363"/>
                    </a:lnTo>
                    <a:lnTo>
                      <a:pt x="557" y="281"/>
                    </a:lnTo>
                    <a:lnTo>
                      <a:pt x="444" y="192"/>
                    </a:lnTo>
                    <a:lnTo>
                      <a:pt x="334" y="100"/>
                    </a:lnTo>
                    <a:lnTo>
                      <a:pt x="231" y="0"/>
                    </a:lnTo>
                    <a:lnTo>
                      <a:pt x="0" y="229"/>
                    </a:lnTo>
                    <a:close/>
                  </a:path>
                </a:pathLst>
              </a:custGeom>
              <a:solidFill>
                <a:schemeClr val="accent6"/>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19" name="Freeform 21">
                <a:extLst>
                  <a:ext uri="{FF2B5EF4-FFF2-40B4-BE49-F238E27FC236}">
                    <a16:creationId xmlns:a16="http://schemas.microsoft.com/office/drawing/2014/main" id="{ECD81EE7-B7F7-3CC8-C5ED-DBCDAE279C84}"/>
                  </a:ext>
                </a:extLst>
              </p:cNvPr>
              <p:cNvSpPr>
                <a:spLocks/>
              </p:cNvSpPr>
              <p:nvPr/>
            </p:nvSpPr>
            <p:spPr bwMode="auto">
              <a:xfrm>
                <a:off x="4980960" y="3429000"/>
                <a:ext cx="405218" cy="788385"/>
              </a:xfrm>
              <a:custGeom>
                <a:avLst/>
                <a:gdLst>
                  <a:gd name="T0" fmla="*/ 0 w 1177"/>
                  <a:gd name="T1" fmla="*/ 0 h 2289"/>
                  <a:gd name="T2" fmla="*/ 0 w 1177"/>
                  <a:gd name="T3" fmla="*/ 79 h 2289"/>
                  <a:gd name="T4" fmla="*/ 3 w 1177"/>
                  <a:gd name="T5" fmla="*/ 159 h 2289"/>
                  <a:gd name="T6" fmla="*/ 7 w 1177"/>
                  <a:gd name="T7" fmla="*/ 240 h 2289"/>
                  <a:gd name="T8" fmla="*/ 15 w 1177"/>
                  <a:gd name="T9" fmla="*/ 319 h 2289"/>
                  <a:gd name="T10" fmla="*/ 23 w 1177"/>
                  <a:gd name="T11" fmla="*/ 399 h 2289"/>
                  <a:gd name="T12" fmla="*/ 34 w 1177"/>
                  <a:gd name="T13" fmla="*/ 478 h 2289"/>
                  <a:gd name="T14" fmla="*/ 61 w 1177"/>
                  <a:gd name="T15" fmla="*/ 634 h 2289"/>
                  <a:gd name="T16" fmla="*/ 96 w 1177"/>
                  <a:gd name="T17" fmla="*/ 789 h 2289"/>
                  <a:gd name="T18" fmla="*/ 138 w 1177"/>
                  <a:gd name="T19" fmla="*/ 941 h 2289"/>
                  <a:gd name="T20" fmla="*/ 188 w 1177"/>
                  <a:gd name="T21" fmla="*/ 1091 h 2289"/>
                  <a:gd name="T22" fmla="*/ 245 w 1177"/>
                  <a:gd name="T23" fmla="*/ 1238 h 2289"/>
                  <a:gd name="T24" fmla="*/ 309 w 1177"/>
                  <a:gd name="T25" fmla="*/ 1382 h 2289"/>
                  <a:gd name="T26" fmla="*/ 380 w 1177"/>
                  <a:gd name="T27" fmla="*/ 1525 h 2289"/>
                  <a:gd name="T28" fmla="*/ 459 w 1177"/>
                  <a:gd name="T29" fmla="*/ 1661 h 2289"/>
                  <a:gd name="T30" fmla="*/ 543 w 1177"/>
                  <a:gd name="T31" fmla="*/ 1795 h 2289"/>
                  <a:gd name="T32" fmla="*/ 633 w 1177"/>
                  <a:gd name="T33" fmla="*/ 1926 h 2289"/>
                  <a:gd name="T34" fmla="*/ 731 w 1177"/>
                  <a:gd name="T35" fmla="*/ 2051 h 2289"/>
                  <a:gd name="T36" fmla="*/ 837 w 1177"/>
                  <a:gd name="T37" fmla="*/ 2172 h 2289"/>
                  <a:gd name="T38" fmla="*/ 946 w 1177"/>
                  <a:gd name="T39" fmla="*/ 2289 h 2289"/>
                  <a:gd name="T40" fmla="*/ 1177 w 1177"/>
                  <a:gd name="T41" fmla="*/ 2060 h 2289"/>
                  <a:gd name="T42" fmla="*/ 1077 w 1177"/>
                  <a:gd name="T43" fmla="*/ 1955 h 2289"/>
                  <a:gd name="T44" fmla="*/ 983 w 1177"/>
                  <a:gd name="T45" fmla="*/ 1845 h 2289"/>
                  <a:gd name="T46" fmla="*/ 894 w 1177"/>
                  <a:gd name="T47" fmla="*/ 1732 h 2289"/>
                  <a:gd name="T48" fmla="*/ 812 w 1177"/>
                  <a:gd name="T49" fmla="*/ 1617 h 2289"/>
                  <a:gd name="T50" fmla="*/ 735 w 1177"/>
                  <a:gd name="T51" fmla="*/ 1496 h 2289"/>
                  <a:gd name="T52" fmla="*/ 666 w 1177"/>
                  <a:gd name="T53" fmla="*/ 1371 h 2289"/>
                  <a:gd name="T54" fmla="*/ 603 w 1177"/>
                  <a:gd name="T55" fmla="*/ 1244 h 2289"/>
                  <a:gd name="T56" fmla="*/ 545 w 1177"/>
                  <a:gd name="T57" fmla="*/ 1114 h 2289"/>
                  <a:gd name="T58" fmla="*/ 493 w 1177"/>
                  <a:gd name="T59" fmla="*/ 981 h 2289"/>
                  <a:gd name="T60" fmla="*/ 449 w 1177"/>
                  <a:gd name="T61" fmla="*/ 847 h 2289"/>
                  <a:gd name="T62" fmla="*/ 411 w 1177"/>
                  <a:gd name="T63" fmla="*/ 710 h 2289"/>
                  <a:gd name="T64" fmla="*/ 380 w 1177"/>
                  <a:gd name="T65" fmla="*/ 570 h 2289"/>
                  <a:gd name="T66" fmla="*/ 355 w 1177"/>
                  <a:gd name="T67" fmla="*/ 430 h 2289"/>
                  <a:gd name="T68" fmla="*/ 338 w 1177"/>
                  <a:gd name="T69" fmla="*/ 288 h 2289"/>
                  <a:gd name="T70" fmla="*/ 326 w 1177"/>
                  <a:gd name="T71" fmla="*/ 144 h 2289"/>
                  <a:gd name="T72" fmla="*/ 322 w 1177"/>
                  <a:gd name="T73" fmla="*/ 0 h 2289"/>
                  <a:gd name="T74" fmla="*/ 0 w 1177"/>
                  <a:gd name="T75" fmla="*/ 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0" y="0"/>
                    </a:moveTo>
                    <a:lnTo>
                      <a:pt x="0" y="79"/>
                    </a:lnTo>
                    <a:lnTo>
                      <a:pt x="3" y="159"/>
                    </a:lnTo>
                    <a:lnTo>
                      <a:pt x="7" y="240"/>
                    </a:lnTo>
                    <a:lnTo>
                      <a:pt x="15" y="319"/>
                    </a:lnTo>
                    <a:lnTo>
                      <a:pt x="23" y="399"/>
                    </a:lnTo>
                    <a:lnTo>
                      <a:pt x="34" y="478"/>
                    </a:lnTo>
                    <a:lnTo>
                      <a:pt x="61" y="634"/>
                    </a:lnTo>
                    <a:lnTo>
                      <a:pt x="96" y="789"/>
                    </a:lnTo>
                    <a:lnTo>
                      <a:pt x="138" y="941"/>
                    </a:lnTo>
                    <a:lnTo>
                      <a:pt x="188" y="1091"/>
                    </a:lnTo>
                    <a:lnTo>
                      <a:pt x="245" y="1238"/>
                    </a:lnTo>
                    <a:lnTo>
                      <a:pt x="309" y="1382"/>
                    </a:lnTo>
                    <a:lnTo>
                      <a:pt x="380" y="1525"/>
                    </a:lnTo>
                    <a:lnTo>
                      <a:pt x="459" y="1661"/>
                    </a:lnTo>
                    <a:lnTo>
                      <a:pt x="543" y="1795"/>
                    </a:lnTo>
                    <a:lnTo>
                      <a:pt x="633" y="1926"/>
                    </a:lnTo>
                    <a:lnTo>
                      <a:pt x="731" y="2051"/>
                    </a:lnTo>
                    <a:lnTo>
                      <a:pt x="837" y="2172"/>
                    </a:lnTo>
                    <a:lnTo>
                      <a:pt x="946" y="2289"/>
                    </a:lnTo>
                    <a:lnTo>
                      <a:pt x="1177" y="2060"/>
                    </a:lnTo>
                    <a:lnTo>
                      <a:pt x="1077" y="1955"/>
                    </a:lnTo>
                    <a:lnTo>
                      <a:pt x="983" y="1845"/>
                    </a:lnTo>
                    <a:lnTo>
                      <a:pt x="894" y="1732"/>
                    </a:lnTo>
                    <a:lnTo>
                      <a:pt x="812" y="1617"/>
                    </a:lnTo>
                    <a:lnTo>
                      <a:pt x="735" y="1496"/>
                    </a:lnTo>
                    <a:lnTo>
                      <a:pt x="666" y="1371"/>
                    </a:lnTo>
                    <a:lnTo>
                      <a:pt x="603" y="1244"/>
                    </a:lnTo>
                    <a:lnTo>
                      <a:pt x="545" y="1114"/>
                    </a:lnTo>
                    <a:lnTo>
                      <a:pt x="493" y="981"/>
                    </a:lnTo>
                    <a:lnTo>
                      <a:pt x="449" y="847"/>
                    </a:lnTo>
                    <a:lnTo>
                      <a:pt x="411" y="710"/>
                    </a:lnTo>
                    <a:lnTo>
                      <a:pt x="380" y="570"/>
                    </a:lnTo>
                    <a:lnTo>
                      <a:pt x="355" y="430"/>
                    </a:lnTo>
                    <a:lnTo>
                      <a:pt x="338" y="288"/>
                    </a:lnTo>
                    <a:lnTo>
                      <a:pt x="326" y="144"/>
                    </a:lnTo>
                    <a:lnTo>
                      <a:pt x="322" y="0"/>
                    </a:lnTo>
                    <a:lnTo>
                      <a:pt x="0" y="0"/>
                    </a:lnTo>
                    <a:close/>
                  </a:path>
                </a:pathLst>
              </a:custGeom>
              <a:solidFill>
                <a:srgbClr val="15B58E"/>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20" name="Freeform 22">
                <a:extLst>
                  <a:ext uri="{FF2B5EF4-FFF2-40B4-BE49-F238E27FC236}">
                    <a16:creationId xmlns:a16="http://schemas.microsoft.com/office/drawing/2014/main" id="{DB2ECA70-E0BC-2026-3015-086A73130B84}"/>
                  </a:ext>
                </a:extLst>
              </p:cNvPr>
              <p:cNvSpPr>
                <a:spLocks/>
              </p:cNvSpPr>
              <p:nvPr/>
            </p:nvSpPr>
            <p:spPr bwMode="auto">
              <a:xfrm>
                <a:off x="4980271" y="2639926"/>
                <a:ext cx="405908" cy="789074"/>
              </a:xfrm>
              <a:custGeom>
                <a:avLst/>
                <a:gdLst>
                  <a:gd name="T0" fmla="*/ 948 w 1179"/>
                  <a:gd name="T1" fmla="*/ 0 h 2291"/>
                  <a:gd name="T2" fmla="*/ 839 w 1179"/>
                  <a:gd name="T3" fmla="*/ 117 h 2291"/>
                  <a:gd name="T4" fmla="*/ 733 w 1179"/>
                  <a:gd name="T5" fmla="*/ 238 h 2291"/>
                  <a:gd name="T6" fmla="*/ 635 w 1179"/>
                  <a:gd name="T7" fmla="*/ 363 h 2291"/>
                  <a:gd name="T8" fmla="*/ 545 w 1179"/>
                  <a:gd name="T9" fmla="*/ 494 h 2291"/>
                  <a:gd name="T10" fmla="*/ 461 w 1179"/>
                  <a:gd name="T11" fmla="*/ 628 h 2291"/>
                  <a:gd name="T12" fmla="*/ 382 w 1179"/>
                  <a:gd name="T13" fmla="*/ 766 h 2291"/>
                  <a:gd name="T14" fmla="*/ 311 w 1179"/>
                  <a:gd name="T15" fmla="*/ 907 h 2291"/>
                  <a:gd name="T16" fmla="*/ 247 w 1179"/>
                  <a:gd name="T17" fmla="*/ 1051 h 2291"/>
                  <a:gd name="T18" fmla="*/ 190 w 1179"/>
                  <a:gd name="T19" fmla="*/ 1198 h 2291"/>
                  <a:gd name="T20" fmla="*/ 140 w 1179"/>
                  <a:gd name="T21" fmla="*/ 1348 h 2291"/>
                  <a:gd name="T22" fmla="*/ 98 w 1179"/>
                  <a:gd name="T23" fmla="*/ 1502 h 2291"/>
                  <a:gd name="T24" fmla="*/ 63 w 1179"/>
                  <a:gd name="T25" fmla="*/ 1655 h 2291"/>
                  <a:gd name="T26" fmla="*/ 36 w 1179"/>
                  <a:gd name="T27" fmla="*/ 1813 h 2291"/>
                  <a:gd name="T28" fmla="*/ 25 w 1179"/>
                  <a:gd name="T29" fmla="*/ 1892 h 2291"/>
                  <a:gd name="T30" fmla="*/ 17 w 1179"/>
                  <a:gd name="T31" fmla="*/ 1970 h 2291"/>
                  <a:gd name="T32" fmla="*/ 9 w 1179"/>
                  <a:gd name="T33" fmla="*/ 2049 h 2291"/>
                  <a:gd name="T34" fmla="*/ 5 w 1179"/>
                  <a:gd name="T35" fmla="*/ 2130 h 2291"/>
                  <a:gd name="T36" fmla="*/ 2 w 1179"/>
                  <a:gd name="T37" fmla="*/ 2210 h 2291"/>
                  <a:gd name="T38" fmla="*/ 0 w 1179"/>
                  <a:gd name="T39" fmla="*/ 2291 h 2291"/>
                  <a:gd name="T40" fmla="*/ 324 w 1179"/>
                  <a:gd name="T41" fmla="*/ 2291 h 2291"/>
                  <a:gd name="T42" fmla="*/ 328 w 1179"/>
                  <a:gd name="T43" fmla="*/ 2145 h 2291"/>
                  <a:gd name="T44" fmla="*/ 338 w 1179"/>
                  <a:gd name="T45" fmla="*/ 2003 h 2291"/>
                  <a:gd name="T46" fmla="*/ 357 w 1179"/>
                  <a:gd name="T47" fmla="*/ 1859 h 2291"/>
                  <a:gd name="T48" fmla="*/ 380 w 1179"/>
                  <a:gd name="T49" fmla="*/ 1719 h 2291"/>
                  <a:gd name="T50" fmla="*/ 413 w 1179"/>
                  <a:gd name="T51" fmla="*/ 1581 h 2291"/>
                  <a:gd name="T52" fmla="*/ 451 w 1179"/>
                  <a:gd name="T53" fmla="*/ 1442 h 2291"/>
                  <a:gd name="T54" fmla="*/ 495 w 1179"/>
                  <a:gd name="T55" fmla="*/ 1308 h 2291"/>
                  <a:gd name="T56" fmla="*/ 547 w 1179"/>
                  <a:gd name="T57" fmla="*/ 1175 h 2291"/>
                  <a:gd name="T58" fmla="*/ 605 w 1179"/>
                  <a:gd name="T59" fmla="*/ 1045 h 2291"/>
                  <a:gd name="T60" fmla="*/ 668 w 1179"/>
                  <a:gd name="T61" fmla="*/ 918 h 2291"/>
                  <a:gd name="T62" fmla="*/ 737 w 1179"/>
                  <a:gd name="T63" fmla="*/ 793 h 2291"/>
                  <a:gd name="T64" fmla="*/ 814 w 1179"/>
                  <a:gd name="T65" fmla="*/ 674 h 2291"/>
                  <a:gd name="T66" fmla="*/ 896 w 1179"/>
                  <a:gd name="T67" fmla="*/ 557 h 2291"/>
                  <a:gd name="T68" fmla="*/ 985 w 1179"/>
                  <a:gd name="T69" fmla="*/ 444 h 2291"/>
                  <a:gd name="T70" fmla="*/ 1079 w 1179"/>
                  <a:gd name="T71" fmla="*/ 334 h 2291"/>
                  <a:gd name="T72" fmla="*/ 1179 w 1179"/>
                  <a:gd name="T73" fmla="*/ 231 h 2291"/>
                  <a:gd name="T74" fmla="*/ 948 w 1179"/>
                  <a:gd name="T75" fmla="*/ 0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9" h="2291">
                    <a:moveTo>
                      <a:pt x="948" y="0"/>
                    </a:moveTo>
                    <a:lnTo>
                      <a:pt x="839" y="117"/>
                    </a:lnTo>
                    <a:lnTo>
                      <a:pt x="733" y="238"/>
                    </a:lnTo>
                    <a:lnTo>
                      <a:pt x="635" y="363"/>
                    </a:lnTo>
                    <a:lnTo>
                      <a:pt x="545" y="494"/>
                    </a:lnTo>
                    <a:lnTo>
                      <a:pt x="461" y="628"/>
                    </a:lnTo>
                    <a:lnTo>
                      <a:pt x="382" y="766"/>
                    </a:lnTo>
                    <a:lnTo>
                      <a:pt x="311" y="907"/>
                    </a:lnTo>
                    <a:lnTo>
                      <a:pt x="247" y="1051"/>
                    </a:lnTo>
                    <a:lnTo>
                      <a:pt x="190" y="1198"/>
                    </a:lnTo>
                    <a:lnTo>
                      <a:pt x="140" y="1348"/>
                    </a:lnTo>
                    <a:lnTo>
                      <a:pt x="98" y="1502"/>
                    </a:lnTo>
                    <a:lnTo>
                      <a:pt x="63" y="1655"/>
                    </a:lnTo>
                    <a:lnTo>
                      <a:pt x="36" y="1813"/>
                    </a:lnTo>
                    <a:lnTo>
                      <a:pt x="25" y="1892"/>
                    </a:lnTo>
                    <a:lnTo>
                      <a:pt x="17" y="1970"/>
                    </a:lnTo>
                    <a:lnTo>
                      <a:pt x="9" y="2049"/>
                    </a:lnTo>
                    <a:lnTo>
                      <a:pt x="5" y="2130"/>
                    </a:lnTo>
                    <a:lnTo>
                      <a:pt x="2" y="2210"/>
                    </a:lnTo>
                    <a:lnTo>
                      <a:pt x="0" y="2291"/>
                    </a:lnTo>
                    <a:lnTo>
                      <a:pt x="324" y="2291"/>
                    </a:lnTo>
                    <a:lnTo>
                      <a:pt x="328" y="2145"/>
                    </a:lnTo>
                    <a:lnTo>
                      <a:pt x="338" y="2003"/>
                    </a:lnTo>
                    <a:lnTo>
                      <a:pt x="357" y="1859"/>
                    </a:lnTo>
                    <a:lnTo>
                      <a:pt x="380" y="1719"/>
                    </a:lnTo>
                    <a:lnTo>
                      <a:pt x="413" y="1581"/>
                    </a:lnTo>
                    <a:lnTo>
                      <a:pt x="451" y="1442"/>
                    </a:lnTo>
                    <a:lnTo>
                      <a:pt x="495" y="1308"/>
                    </a:lnTo>
                    <a:lnTo>
                      <a:pt x="547" y="1175"/>
                    </a:lnTo>
                    <a:lnTo>
                      <a:pt x="605" y="1045"/>
                    </a:lnTo>
                    <a:lnTo>
                      <a:pt x="668" y="918"/>
                    </a:lnTo>
                    <a:lnTo>
                      <a:pt x="737" y="793"/>
                    </a:lnTo>
                    <a:lnTo>
                      <a:pt x="814" y="674"/>
                    </a:lnTo>
                    <a:lnTo>
                      <a:pt x="896" y="557"/>
                    </a:lnTo>
                    <a:lnTo>
                      <a:pt x="985" y="444"/>
                    </a:lnTo>
                    <a:lnTo>
                      <a:pt x="1079" y="334"/>
                    </a:lnTo>
                    <a:lnTo>
                      <a:pt x="1179" y="231"/>
                    </a:lnTo>
                    <a:lnTo>
                      <a:pt x="948" y="0"/>
                    </a:lnTo>
                    <a:close/>
                  </a:path>
                </a:pathLst>
              </a:custGeom>
              <a:solidFill>
                <a:srgbClr val="3A434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21" name="Freeform 23">
                <a:extLst>
                  <a:ext uri="{FF2B5EF4-FFF2-40B4-BE49-F238E27FC236}">
                    <a16:creationId xmlns:a16="http://schemas.microsoft.com/office/drawing/2014/main" id="{58252116-5B2E-BA15-ABEE-9F6A5DFFB43D}"/>
                  </a:ext>
                </a:extLst>
              </p:cNvPr>
              <p:cNvSpPr>
                <a:spLocks/>
              </p:cNvSpPr>
              <p:nvPr/>
            </p:nvSpPr>
            <p:spPr bwMode="auto">
              <a:xfrm>
                <a:off x="5306926" y="2313271"/>
                <a:ext cx="789074" cy="405908"/>
              </a:xfrm>
              <a:custGeom>
                <a:avLst/>
                <a:gdLst>
                  <a:gd name="T0" fmla="*/ 2291 w 2291"/>
                  <a:gd name="T1" fmla="*/ 0 h 1177"/>
                  <a:gd name="T2" fmla="*/ 2210 w 2291"/>
                  <a:gd name="T3" fmla="*/ 0 h 1177"/>
                  <a:gd name="T4" fmla="*/ 2130 w 2291"/>
                  <a:gd name="T5" fmla="*/ 3 h 1177"/>
                  <a:gd name="T6" fmla="*/ 2049 w 2291"/>
                  <a:gd name="T7" fmla="*/ 7 h 1177"/>
                  <a:gd name="T8" fmla="*/ 1970 w 2291"/>
                  <a:gd name="T9" fmla="*/ 15 h 1177"/>
                  <a:gd name="T10" fmla="*/ 1892 w 2291"/>
                  <a:gd name="T11" fmla="*/ 23 h 1177"/>
                  <a:gd name="T12" fmla="*/ 1813 w 2291"/>
                  <a:gd name="T13" fmla="*/ 34 h 1177"/>
                  <a:gd name="T14" fmla="*/ 1655 w 2291"/>
                  <a:gd name="T15" fmla="*/ 61 h 1177"/>
                  <a:gd name="T16" fmla="*/ 1502 w 2291"/>
                  <a:gd name="T17" fmla="*/ 96 h 1177"/>
                  <a:gd name="T18" fmla="*/ 1348 w 2291"/>
                  <a:gd name="T19" fmla="*/ 138 h 1177"/>
                  <a:gd name="T20" fmla="*/ 1198 w 2291"/>
                  <a:gd name="T21" fmla="*/ 188 h 1177"/>
                  <a:gd name="T22" fmla="*/ 1051 w 2291"/>
                  <a:gd name="T23" fmla="*/ 245 h 1177"/>
                  <a:gd name="T24" fmla="*/ 907 w 2291"/>
                  <a:gd name="T25" fmla="*/ 309 h 1177"/>
                  <a:gd name="T26" fmla="*/ 766 w 2291"/>
                  <a:gd name="T27" fmla="*/ 380 h 1177"/>
                  <a:gd name="T28" fmla="*/ 628 w 2291"/>
                  <a:gd name="T29" fmla="*/ 459 h 1177"/>
                  <a:gd name="T30" fmla="*/ 494 w 2291"/>
                  <a:gd name="T31" fmla="*/ 543 h 1177"/>
                  <a:gd name="T32" fmla="*/ 363 w 2291"/>
                  <a:gd name="T33" fmla="*/ 633 h 1177"/>
                  <a:gd name="T34" fmla="*/ 238 w 2291"/>
                  <a:gd name="T35" fmla="*/ 731 h 1177"/>
                  <a:gd name="T36" fmla="*/ 117 w 2291"/>
                  <a:gd name="T37" fmla="*/ 837 h 1177"/>
                  <a:gd name="T38" fmla="*/ 0 w 2291"/>
                  <a:gd name="T39" fmla="*/ 946 h 1177"/>
                  <a:gd name="T40" fmla="*/ 231 w 2291"/>
                  <a:gd name="T41" fmla="*/ 1177 h 1177"/>
                  <a:gd name="T42" fmla="*/ 334 w 2291"/>
                  <a:gd name="T43" fmla="*/ 1077 h 1177"/>
                  <a:gd name="T44" fmla="*/ 444 w 2291"/>
                  <a:gd name="T45" fmla="*/ 983 h 1177"/>
                  <a:gd name="T46" fmla="*/ 557 w 2291"/>
                  <a:gd name="T47" fmla="*/ 894 h 1177"/>
                  <a:gd name="T48" fmla="*/ 674 w 2291"/>
                  <a:gd name="T49" fmla="*/ 812 h 1177"/>
                  <a:gd name="T50" fmla="*/ 795 w 2291"/>
                  <a:gd name="T51" fmla="*/ 735 h 1177"/>
                  <a:gd name="T52" fmla="*/ 918 w 2291"/>
                  <a:gd name="T53" fmla="*/ 666 h 1177"/>
                  <a:gd name="T54" fmla="*/ 1045 w 2291"/>
                  <a:gd name="T55" fmla="*/ 603 h 1177"/>
                  <a:gd name="T56" fmla="*/ 1175 w 2291"/>
                  <a:gd name="T57" fmla="*/ 545 h 1177"/>
                  <a:gd name="T58" fmla="*/ 1308 w 2291"/>
                  <a:gd name="T59" fmla="*/ 493 h 1177"/>
                  <a:gd name="T60" fmla="*/ 1442 w 2291"/>
                  <a:gd name="T61" fmla="*/ 449 h 1177"/>
                  <a:gd name="T62" fmla="*/ 1581 w 2291"/>
                  <a:gd name="T63" fmla="*/ 411 h 1177"/>
                  <a:gd name="T64" fmla="*/ 1719 w 2291"/>
                  <a:gd name="T65" fmla="*/ 380 h 1177"/>
                  <a:gd name="T66" fmla="*/ 1861 w 2291"/>
                  <a:gd name="T67" fmla="*/ 355 h 1177"/>
                  <a:gd name="T68" fmla="*/ 2003 w 2291"/>
                  <a:gd name="T69" fmla="*/ 338 h 1177"/>
                  <a:gd name="T70" fmla="*/ 2145 w 2291"/>
                  <a:gd name="T71" fmla="*/ 326 h 1177"/>
                  <a:gd name="T72" fmla="*/ 2291 w 2291"/>
                  <a:gd name="T73" fmla="*/ 322 h 1177"/>
                  <a:gd name="T74" fmla="*/ 2291 w 2291"/>
                  <a:gd name="T75" fmla="*/ 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2291" y="0"/>
                    </a:moveTo>
                    <a:lnTo>
                      <a:pt x="2210" y="0"/>
                    </a:lnTo>
                    <a:lnTo>
                      <a:pt x="2130" y="3"/>
                    </a:lnTo>
                    <a:lnTo>
                      <a:pt x="2049" y="7"/>
                    </a:lnTo>
                    <a:lnTo>
                      <a:pt x="1970" y="15"/>
                    </a:lnTo>
                    <a:lnTo>
                      <a:pt x="1892" y="23"/>
                    </a:lnTo>
                    <a:lnTo>
                      <a:pt x="1813" y="34"/>
                    </a:lnTo>
                    <a:lnTo>
                      <a:pt x="1655" y="61"/>
                    </a:lnTo>
                    <a:lnTo>
                      <a:pt x="1502" y="96"/>
                    </a:lnTo>
                    <a:lnTo>
                      <a:pt x="1348" y="138"/>
                    </a:lnTo>
                    <a:lnTo>
                      <a:pt x="1198" y="188"/>
                    </a:lnTo>
                    <a:lnTo>
                      <a:pt x="1051" y="245"/>
                    </a:lnTo>
                    <a:lnTo>
                      <a:pt x="907" y="309"/>
                    </a:lnTo>
                    <a:lnTo>
                      <a:pt x="766" y="380"/>
                    </a:lnTo>
                    <a:lnTo>
                      <a:pt x="628" y="459"/>
                    </a:lnTo>
                    <a:lnTo>
                      <a:pt x="494" y="543"/>
                    </a:lnTo>
                    <a:lnTo>
                      <a:pt x="363" y="633"/>
                    </a:lnTo>
                    <a:lnTo>
                      <a:pt x="238" y="731"/>
                    </a:lnTo>
                    <a:lnTo>
                      <a:pt x="117" y="837"/>
                    </a:lnTo>
                    <a:lnTo>
                      <a:pt x="0" y="946"/>
                    </a:lnTo>
                    <a:lnTo>
                      <a:pt x="231" y="1177"/>
                    </a:lnTo>
                    <a:lnTo>
                      <a:pt x="334" y="1077"/>
                    </a:lnTo>
                    <a:lnTo>
                      <a:pt x="444" y="983"/>
                    </a:lnTo>
                    <a:lnTo>
                      <a:pt x="557" y="894"/>
                    </a:lnTo>
                    <a:lnTo>
                      <a:pt x="674" y="812"/>
                    </a:lnTo>
                    <a:lnTo>
                      <a:pt x="795" y="735"/>
                    </a:lnTo>
                    <a:lnTo>
                      <a:pt x="918" y="666"/>
                    </a:lnTo>
                    <a:lnTo>
                      <a:pt x="1045" y="603"/>
                    </a:lnTo>
                    <a:lnTo>
                      <a:pt x="1175" y="545"/>
                    </a:lnTo>
                    <a:lnTo>
                      <a:pt x="1308" y="493"/>
                    </a:lnTo>
                    <a:lnTo>
                      <a:pt x="1442" y="449"/>
                    </a:lnTo>
                    <a:lnTo>
                      <a:pt x="1581" y="411"/>
                    </a:lnTo>
                    <a:lnTo>
                      <a:pt x="1719" y="380"/>
                    </a:lnTo>
                    <a:lnTo>
                      <a:pt x="1861" y="355"/>
                    </a:lnTo>
                    <a:lnTo>
                      <a:pt x="2003" y="338"/>
                    </a:lnTo>
                    <a:lnTo>
                      <a:pt x="2145" y="326"/>
                    </a:lnTo>
                    <a:lnTo>
                      <a:pt x="2291" y="322"/>
                    </a:lnTo>
                    <a:lnTo>
                      <a:pt x="2291" y="0"/>
                    </a:lnTo>
                    <a:close/>
                  </a:path>
                </a:pathLst>
              </a:custGeom>
              <a:solidFill>
                <a:schemeClr val="accent1"/>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600"/>
              </a:p>
            </p:txBody>
          </p:sp>
          <p:sp>
            <p:nvSpPr>
              <p:cNvPr id="23" name="Rectangle 21">
                <a:extLst>
                  <a:ext uri="{FF2B5EF4-FFF2-40B4-BE49-F238E27FC236}">
                    <a16:creationId xmlns:a16="http://schemas.microsoft.com/office/drawing/2014/main" id="{E29FE0F4-801B-0B2F-7F35-4561545D84DD}"/>
                  </a:ext>
                </a:extLst>
              </p:cNvPr>
              <p:cNvSpPr/>
              <p:nvPr/>
            </p:nvSpPr>
            <p:spPr>
              <a:xfrm rot="6852">
                <a:off x="5066649" y="980346"/>
                <a:ext cx="867241" cy="349320"/>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solidFill>
                      <a:schemeClr val="bg1"/>
                    </a:solidFill>
                    <a:effectLst>
                      <a:outerShdw blurRad="63500" sx="102000" sy="102000" algn="ctr" rotWithShape="0">
                        <a:prstClr val="black">
                          <a:alpha val="40000"/>
                        </a:prstClr>
                      </a:outerShdw>
                    </a:effectLst>
                  </a:rPr>
                  <a:t>DT5571</a:t>
                </a:r>
              </a:p>
            </p:txBody>
          </p:sp>
          <p:sp>
            <p:nvSpPr>
              <p:cNvPr id="24" name="Rectangle 23">
                <a:extLst>
                  <a:ext uri="{FF2B5EF4-FFF2-40B4-BE49-F238E27FC236}">
                    <a16:creationId xmlns:a16="http://schemas.microsoft.com/office/drawing/2014/main" id="{D1344365-6336-E998-EF33-7572D15EAD29}"/>
                  </a:ext>
                </a:extLst>
              </p:cNvPr>
              <p:cNvSpPr/>
              <p:nvPr/>
            </p:nvSpPr>
            <p:spPr>
              <a:xfrm rot="2495918">
                <a:off x="6797904" y="1021124"/>
                <a:ext cx="1051000" cy="349320"/>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solidFill>
                      <a:schemeClr val="bg1"/>
                    </a:solidFill>
                    <a:effectLst>
                      <a:outerShdw blurRad="63500" sx="102000" sy="102000" algn="ctr" rotWithShape="0">
                        <a:prstClr val="black">
                          <a:alpha val="40000"/>
                        </a:prstClr>
                      </a:outerShdw>
                    </a:effectLst>
                  </a:rPr>
                  <a:t>DT5560</a:t>
                </a:r>
              </a:p>
            </p:txBody>
          </p:sp>
          <p:sp>
            <p:nvSpPr>
              <p:cNvPr id="25" name="Rectangle 25">
                <a:extLst>
                  <a:ext uri="{FF2B5EF4-FFF2-40B4-BE49-F238E27FC236}">
                    <a16:creationId xmlns:a16="http://schemas.microsoft.com/office/drawing/2014/main" id="{2CC61961-1EB5-2EAA-C7A3-CE7B60B4F125}"/>
                  </a:ext>
                </a:extLst>
              </p:cNvPr>
              <p:cNvSpPr/>
              <p:nvPr/>
            </p:nvSpPr>
            <p:spPr>
              <a:xfrm rot="5400000">
                <a:off x="7998469" y="2622884"/>
                <a:ext cx="953365" cy="320261"/>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solidFill>
                      <a:schemeClr val="bg1"/>
                    </a:solidFill>
                    <a:effectLst>
                      <a:outerShdw blurRad="63500" sx="102000" sy="102000" algn="ctr" rotWithShape="0">
                        <a:prstClr val="black">
                          <a:alpha val="40000"/>
                        </a:prstClr>
                      </a:outerShdw>
                    </a:effectLst>
                  </a:rPr>
                  <a:t>V2495</a:t>
                </a:r>
              </a:p>
            </p:txBody>
          </p:sp>
          <p:sp>
            <p:nvSpPr>
              <p:cNvPr id="26" name="Rectangle 27">
                <a:extLst>
                  <a:ext uri="{FF2B5EF4-FFF2-40B4-BE49-F238E27FC236}">
                    <a16:creationId xmlns:a16="http://schemas.microsoft.com/office/drawing/2014/main" id="{999D4BFE-E38F-466A-66C1-591986C2256A}"/>
                  </a:ext>
                </a:extLst>
              </p:cNvPr>
              <p:cNvSpPr/>
              <p:nvPr/>
            </p:nvSpPr>
            <p:spPr>
              <a:xfrm rot="18900000">
                <a:off x="7764812" y="4427498"/>
                <a:ext cx="1013155" cy="349320"/>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dirty="0">
                    <a:solidFill>
                      <a:schemeClr val="bg1"/>
                    </a:solidFill>
                    <a:effectLst>
                      <a:outerShdw blurRad="63500" sx="102000" sy="102000" algn="ctr" rotWithShape="0">
                        <a:prstClr val="black">
                          <a:alpha val="40000"/>
                        </a:prstClr>
                      </a:outerShdw>
                    </a:effectLst>
                  </a:rPr>
                  <a:t>DT550W</a:t>
                </a:r>
              </a:p>
            </p:txBody>
          </p:sp>
          <p:sp>
            <p:nvSpPr>
              <p:cNvPr id="27" name="Rectangle 29">
                <a:extLst>
                  <a:ext uri="{FF2B5EF4-FFF2-40B4-BE49-F238E27FC236}">
                    <a16:creationId xmlns:a16="http://schemas.microsoft.com/office/drawing/2014/main" id="{B91CE098-A7BC-5914-859C-DD5E4D9C6643}"/>
                  </a:ext>
                </a:extLst>
              </p:cNvPr>
              <p:cNvSpPr/>
              <p:nvPr/>
            </p:nvSpPr>
            <p:spPr>
              <a:xfrm>
                <a:off x="6179933" y="5891955"/>
                <a:ext cx="848120" cy="349320"/>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dirty="0">
                    <a:solidFill>
                      <a:schemeClr val="bg1"/>
                    </a:solidFill>
                    <a:effectLst>
                      <a:outerShdw blurRad="63500" sx="102000" sy="102000" algn="ctr" rotWithShape="0">
                        <a:prstClr val="black">
                          <a:alpha val="40000"/>
                        </a:prstClr>
                      </a:outerShdw>
                    </a:effectLst>
                  </a:rPr>
                  <a:t>R5560</a:t>
                </a:r>
              </a:p>
            </p:txBody>
          </p:sp>
          <p:sp>
            <p:nvSpPr>
              <p:cNvPr id="28" name="Rectangle 31">
                <a:extLst>
                  <a:ext uri="{FF2B5EF4-FFF2-40B4-BE49-F238E27FC236}">
                    <a16:creationId xmlns:a16="http://schemas.microsoft.com/office/drawing/2014/main" id="{D1C80687-D02D-EEC1-F5F5-98A6A51CBCB2}"/>
                  </a:ext>
                </a:extLst>
              </p:cNvPr>
              <p:cNvSpPr/>
              <p:nvPr/>
            </p:nvSpPr>
            <p:spPr>
              <a:xfrm rot="2212249">
                <a:off x="4450052" y="5532825"/>
                <a:ext cx="1101015" cy="349320"/>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dirty="0">
                    <a:solidFill>
                      <a:schemeClr val="bg1"/>
                    </a:solidFill>
                    <a:effectLst>
                      <a:outerShdw blurRad="63500" sx="102000" sy="102000" algn="ctr" rotWithShape="0">
                        <a:prstClr val="black">
                          <a:alpha val="40000"/>
                        </a:prstClr>
                      </a:outerShdw>
                    </a:effectLst>
                  </a:rPr>
                  <a:t>20 bit !!</a:t>
                </a:r>
              </a:p>
            </p:txBody>
          </p:sp>
          <p:sp>
            <p:nvSpPr>
              <p:cNvPr id="29" name="Rectangle 33">
                <a:extLst>
                  <a:ext uri="{FF2B5EF4-FFF2-40B4-BE49-F238E27FC236}">
                    <a16:creationId xmlns:a16="http://schemas.microsoft.com/office/drawing/2014/main" id="{F2A7FC78-626A-5008-D3DD-0E7D338059D1}"/>
                  </a:ext>
                </a:extLst>
              </p:cNvPr>
              <p:cNvSpPr/>
              <p:nvPr/>
            </p:nvSpPr>
            <p:spPr>
              <a:xfrm rot="16200000">
                <a:off x="3091785" y="3813018"/>
                <a:ext cx="1225682" cy="64052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solidFill>
                      <a:schemeClr val="bg1"/>
                    </a:solidFill>
                    <a:effectLst>
                      <a:outerShdw blurRad="63500" sx="102000" sy="102000" algn="ctr" rotWithShape="0">
                        <a:prstClr val="black">
                          <a:alpha val="40000"/>
                        </a:prstClr>
                      </a:outerShdw>
                    </a:effectLst>
                  </a:rPr>
                  <a:t>V2730</a:t>
                </a:r>
                <a:br>
                  <a:rPr lang="en-US" sz="1800" b="1" dirty="0">
                    <a:solidFill>
                      <a:schemeClr val="bg1"/>
                    </a:solidFill>
                    <a:effectLst>
                      <a:outerShdw blurRad="63500" sx="102000" sy="102000" algn="ctr" rotWithShape="0">
                        <a:prstClr val="black">
                          <a:alpha val="40000"/>
                        </a:prstClr>
                      </a:outerShdw>
                    </a:effectLst>
                  </a:rPr>
                </a:br>
                <a:r>
                  <a:rPr lang="en-US" sz="1800" b="1" dirty="0">
                    <a:solidFill>
                      <a:schemeClr val="bg1"/>
                    </a:solidFill>
                    <a:effectLst>
                      <a:outerShdw blurRad="63500" sx="102000" sy="102000" algn="ctr" rotWithShape="0">
                        <a:prstClr val="black">
                          <a:alpha val="40000"/>
                        </a:prstClr>
                      </a:outerShdw>
                    </a:effectLst>
                  </a:rPr>
                  <a:t>V2740/5</a:t>
                </a:r>
              </a:p>
            </p:txBody>
          </p:sp>
          <p:sp>
            <p:nvSpPr>
              <p:cNvPr id="30" name="Rectangle 36">
                <a:extLst>
                  <a:ext uri="{FF2B5EF4-FFF2-40B4-BE49-F238E27FC236}">
                    <a16:creationId xmlns:a16="http://schemas.microsoft.com/office/drawing/2014/main" id="{BB12B0EB-9356-5F36-5EB1-BFB4111731A2}"/>
                  </a:ext>
                </a:extLst>
              </p:cNvPr>
              <p:cNvSpPr/>
              <p:nvPr/>
            </p:nvSpPr>
            <p:spPr>
              <a:xfrm rot="18812547">
                <a:off x="3288231" y="2023942"/>
                <a:ext cx="1226175" cy="320261"/>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800" b="1" dirty="0">
                    <a:solidFill>
                      <a:schemeClr val="bg1"/>
                    </a:solidFill>
                    <a:effectLst>
                      <a:outerShdw blurRad="63500" sx="102000" sy="102000" algn="ctr" rotWithShape="0">
                        <a:prstClr val="black">
                          <a:alpha val="40000"/>
                        </a:prstClr>
                      </a:outerShdw>
                    </a:effectLst>
                  </a:rPr>
                  <a:t>DT1260</a:t>
                </a:r>
              </a:p>
            </p:txBody>
          </p:sp>
          <p:grpSp>
            <p:nvGrpSpPr>
              <p:cNvPr id="31" name="Group 37">
                <a:extLst>
                  <a:ext uri="{FF2B5EF4-FFF2-40B4-BE49-F238E27FC236}">
                    <a16:creationId xmlns:a16="http://schemas.microsoft.com/office/drawing/2014/main" id="{46560004-20D8-9211-C31D-F420D9E9C5EA}"/>
                  </a:ext>
                </a:extLst>
              </p:cNvPr>
              <p:cNvGrpSpPr/>
              <p:nvPr/>
            </p:nvGrpSpPr>
            <p:grpSpPr>
              <a:xfrm>
                <a:off x="5385393" y="2992847"/>
                <a:ext cx="1422715" cy="749811"/>
                <a:chOff x="3818963" y="2055931"/>
                <a:chExt cx="1506072" cy="793743"/>
              </a:xfrm>
            </p:grpSpPr>
            <p:sp>
              <p:nvSpPr>
                <p:cNvPr id="32" name="Rectangle 38">
                  <a:extLst>
                    <a:ext uri="{FF2B5EF4-FFF2-40B4-BE49-F238E27FC236}">
                      <a16:creationId xmlns:a16="http://schemas.microsoft.com/office/drawing/2014/main" id="{616741AC-574A-1D63-9DA0-22D1DD93F1AD}"/>
                    </a:ext>
                  </a:extLst>
                </p:cNvPr>
                <p:cNvSpPr/>
                <p:nvPr/>
              </p:nvSpPr>
              <p:spPr>
                <a:xfrm>
                  <a:off x="3818963" y="2055931"/>
                  <a:ext cx="1506072" cy="739574"/>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900" dirty="0">
                      <a:solidFill>
                        <a:schemeClr val="tx1">
                          <a:lumMod val="75000"/>
                          <a:lumOff val="25000"/>
                        </a:schemeClr>
                      </a:solidFill>
                      <a:latin typeface="Roboto (Body)"/>
                    </a:rPr>
                    <a:t>SCICOMPILER</a:t>
                  </a:r>
                </a:p>
                <a:p>
                  <a:pPr algn="ctr"/>
                  <a:r>
                    <a:rPr lang="en-US" sz="900" dirty="0">
                      <a:solidFill>
                        <a:schemeClr val="tx1">
                          <a:lumMod val="75000"/>
                          <a:lumOff val="25000"/>
                        </a:schemeClr>
                      </a:solidFill>
                      <a:latin typeface="Roboto (Body)"/>
                    </a:rPr>
                    <a:t>OPENFPGA</a:t>
                  </a:r>
                </a:p>
                <a:p>
                  <a:pPr algn="ctr"/>
                  <a:r>
                    <a:rPr lang="en-US" sz="900" dirty="0">
                      <a:solidFill>
                        <a:schemeClr val="tx1">
                          <a:lumMod val="75000"/>
                          <a:lumOff val="25000"/>
                        </a:schemeClr>
                      </a:solidFill>
                      <a:latin typeface="Roboto (Body)"/>
                    </a:rPr>
                    <a:t>HARDWARE PLATFORMS</a:t>
                  </a:r>
                </a:p>
              </p:txBody>
            </p:sp>
            <p:grpSp>
              <p:nvGrpSpPr>
                <p:cNvPr id="33" name="Group 39">
                  <a:extLst>
                    <a:ext uri="{FF2B5EF4-FFF2-40B4-BE49-F238E27FC236}">
                      <a16:creationId xmlns:a16="http://schemas.microsoft.com/office/drawing/2014/main" id="{F3E62376-6373-328D-4385-48DC830ABE81}"/>
                    </a:ext>
                  </a:extLst>
                </p:cNvPr>
                <p:cNvGrpSpPr/>
                <p:nvPr/>
              </p:nvGrpSpPr>
              <p:grpSpPr>
                <a:xfrm>
                  <a:off x="4381499" y="2776014"/>
                  <a:ext cx="381000" cy="73660"/>
                  <a:chOff x="4381499" y="2776014"/>
                  <a:chExt cx="381000" cy="73660"/>
                </a:xfrm>
              </p:grpSpPr>
              <p:sp>
                <p:nvSpPr>
                  <p:cNvPr id="34" name="Oval 40">
                    <a:extLst>
                      <a:ext uri="{FF2B5EF4-FFF2-40B4-BE49-F238E27FC236}">
                        <a16:creationId xmlns:a16="http://schemas.microsoft.com/office/drawing/2014/main" id="{C896AB9B-5795-7AF8-87E1-B618C99A1F4C}"/>
                      </a:ext>
                    </a:extLst>
                  </p:cNvPr>
                  <p:cNvSpPr/>
                  <p:nvPr/>
                </p:nvSpPr>
                <p:spPr bwMode="auto">
                  <a:xfrm>
                    <a:off x="4381499" y="2776014"/>
                    <a:ext cx="73660" cy="73660"/>
                  </a:xfrm>
                  <a:prstGeom prst="ellips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a:solidFill>
                        <a:schemeClr val="tx1">
                          <a:lumMod val="75000"/>
                          <a:lumOff val="25000"/>
                        </a:schemeClr>
                      </a:solidFill>
                    </a:endParaRPr>
                  </a:p>
                </p:txBody>
              </p:sp>
              <p:sp>
                <p:nvSpPr>
                  <p:cNvPr id="35" name="Oval 41">
                    <a:extLst>
                      <a:ext uri="{FF2B5EF4-FFF2-40B4-BE49-F238E27FC236}">
                        <a16:creationId xmlns:a16="http://schemas.microsoft.com/office/drawing/2014/main" id="{E04B1451-7DAB-3542-7CBE-470E55F7BE9E}"/>
                      </a:ext>
                    </a:extLst>
                  </p:cNvPr>
                  <p:cNvSpPr/>
                  <p:nvPr/>
                </p:nvSpPr>
                <p:spPr bwMode="auto">
                  <a:xfrm>
                    <a:off x="4483946" y="2776014"/>
                    <a:ext cx="73660" cy="73660"/>
                  </a:xfrm>
                  <a:prstGeom prst="ellips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a:solidFill>
                        <a:schemeClr val="tx1">
                          <a:lumMod val="75000"/>
                          <a:lumOff val="25000"/>
                        </a:schemeClr>
                      </a:solidFill>
                    </a:endParaRPr>
                  </a:p>
                </p:txBody>
              </p:sp>
              <p:sp>
                <p:nvSpPr>
                  <p:cNvPr id="36" name="Oval 42">
                    <a:extLst>
                      <a:ext uri="{FF2B5EF4-FFF2-40B4-BE49-F238E27FC236}">
                        <a16:creationId xmlns:a16="http://schemas.microsoft.com/office/drawing/2014/main" id="{74311193-90D4-A4B8-6D5A-15B05EFCE5EB}"/>
                      </a:ext>
                    </a:extLst>
                  </p:cNvPr>
                  <p:cNvSpPr/>
                  <p:nvPr/>
                </p:nvSpPr>
                <p:spPr bwMode="auto">
                  <a:xfrm>
                    <a:off x="4586393" y="2776014"/>
                    <a:ext cx="73660" cy="73660"/>
                  </a:xfrm>
                  <a:prstGeom prst="ellipse">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a:solidFill>
                        <a:schemeClr val="tx1">
                          <a:lumMod val="75000"/>
                          <a:lumOff val="25000"/>
                        </a:schemeClr>
                      </a:solidFill>
                    </a:endParaRPr>
                  </a:p>
                </p:txBody>
              </p:sp>
              <p:sp>
                <p:nvSpPr>
                  <p:cNvPr id="37" name="Oval 43">
                    <a:extLst>
                      <a:ext uri="{FF2B5EF4-FFF2-40B4-BE49-F238E27FC236}">
                        <a16:creationId xmlns:a16="http://schemas.microsoft.com/office/drawing/2014/main" id="{0B70DAAD-7AE5-DA9E-6BD0-1CB871B8B028}"/>
                      </a:ext>
                    </a:extLst>
                  </p:cNvPr>
                  <p:cNvSpPr/>
                  <p:nvPr/>
                </p:nvSpPr>
                <p:spPr bwMode="auto">
                  <a:xfrm>
                    <a:off x="4688839" y="2776014"/>
                    <a:ext cx="73660" cy="73660"/>
                  </a:xfrm>
                  <a:prstGeom prst="ellipse">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a:solidFill>
                        <a:schemeClr val="tx1">
                          <a:lumMod val="75000"/>
                          <a:lumOff val="25000"/>
                        </a:schemeClr>
                      </a:solidFill>
                    </a:endParaRPr>
                  </a:p>
                </p:txBody>
              </p:sp>
            </p:grpSp>
          </p:grpSp>
        </p:grpSp>
        <p:pic>
          <p:nvPicPr>
            <p:cNvPr id="48" name="Picture 2" descr="Educational Kits - CAEN - Tools for Discovery">
              <a:extLst>
                <a:ext uri="{FF2B5EF4-FFF2-40B4-BE49-F238E27FC236}">
                  <a16:creationId xmlns:a16="http://schemas.microsoft.com/office/drawing/2014/main" id="{4B4E4A5D-DE9E-6014-8A95-7513FB38EC4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01378" y="2720003"/>
              <a:ext cx="1701323" cy="8107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819F86D5-1DD6-8FEB-29BF-1518B8B076E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13" b="89942" l="6706" r="90671">
                          <a14:foregroundMark x1="12245" y1="47959" x2="9621" y2="65452"/>
                          <a14:foregroundMark x1="9621" y1="65452" x2="76239" y2="77405"/>
                          <a14:foregroundMark x1="76239" y1="77405" x2="90671" y2="38776"/>
                          <a14:foregroundMark x1="90671" y1="38776" x2="82945" y2="31924"/>
                          <a14:foregroundMark x1="9475" y1="56851" x2="10496" y2="69825"/>
                          <a14:foregroundMark x1="8309" y1="62974" x2="10058" y2="69825"/>
                          <a14:foregroundMark x1="8455" y1="68805" x2="6706" y2="67638"/>
                          <a14:foregroundMark x1="8892" y1="71283" x2="9621" y2="71866"/>
                        </a14:backgroundRemoval>
                      </a14:imgEffect>
                    </a14:imgLayer>
                  </a14:imgProps>
                </a:ext>
                <a:ext uri="{28A0092B-C50C-407E-A947-70E740481C1C}">
                  <a14:useLocalDpi xmlns:a14="http://schemas.microsoft.com/office/drawing/2010/main"/>
                </a:ext>
              </a:extLst>
            </a:blip>
            <a:srcRect/>
            <a:stretch>
              <a:fillRect/>
            </a:stretch>
          </p:blipFill>
          <p:spPr bwMode="auto">
            <a:xfrm>
              <a:off x="-3012771" y="1336650"/>
              <a:ext cx="1371660" cy="13716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Overview">
              <a:extLst>
                <a:ext uri="{FF2B5EF4-FFF2-40B4-BE49-F238E27FC236}">
                  <a16:creationId xmlns:a16="http://schemas.microsoft.com/office/drawing/2014/main" id="{A26B2BC5-6D0D-A02B-E02A-861A349EEEF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56" b="89825" l="2316" r="97158">
                          <a14:foregroundMark x1="2421" y1="83509" x2="60211" y2="80000"/>
                          <a14:foregroundMark x1="60211" y1="80000" x2="97368" y2="84912"/>
                          <a14:foregroundMark x1="66105" y1="63158" x2="40842" y2="50526"/>
                          <a14:foregroundMark x1="40842" y1="50526" x2="38421" y2="64211"/>
                          <a14:foregroundMark x1="6632" y1="84912" x2="2421" y2="88070"/>
                          <a14:foregroundMark x1="61684" y1="85614" x2="80842" y2="84211"/>
                          <a14:foregroundMark x1="80842" y1="84211" x2="90737" y2="84211"/>
                          <a14:foregroundMark x1="61474" y1="85965" x2="12421" y2="84211"/>
                          <a14:foregroundMark x1="16632" y1="88772" x2="38947" y2="86316"/>
                          <a14:foregroundMark x1="12737" y1="4912" x2="36421" y2="15088"/>
                          <a14:foregroundMark x1="36421" y1="15088" x2="19895" y2="8772"/>
                          <a14:foregroundMark x1="13895" y1="3860" x2="34526" y2="6667"/>
                          <a14:foregroundMark x1="34526" y1="6667" x2="37789" y2="5965"/>
                          <a14:foregroundMark x1="54632" y1="8070" x2="76421" y2="6667"/>
                          <a14:foregroundMark x1="76421" y1="6667" x2="80947" y2="7719"/>
                          <a14:foregroundMark x1="39368" y1="5614" x2="39368" y2="4211"/>
                          <a14:foregroundMark x1="53684" y1="4211" x2="57158" y2="2456"/>
                          <a14:foregroundMark x1="54421" y1="8772" x2="54632" y2="14737"/>
                          <a14:foregroundMark x1="45684" y1="16140" x2="54947" y2="17895"/>
                        </a14:backgroundRemoval>
                      </a14:imgEffect>
                    </a14:imgLayer>
                  </a14:imgProps>
                </a:ext>
                <a:ext uri="{28A0092B-C50C-407E-A947-70E740481C1C}">
                  <a14:useLocalDpi xmlns:a14="http://schemas.microsoft.com/office/drawing/2010/main"/>
                </a:ext>
              </a:extLst>
            </a:blip>
            <a:srcRect/>
            <a:stretch>
              <a:fillRect/>
            </a:stretch>
          </p:blipFill>
          <p:spPr bwMode="auto">
            <a:xfrm rot="5400000">
              <a:off x="-1698952" y="2844365"/>
              <a:ext cx="1649702" cy="494911"/>
            </a:xfrm>
            <a:prstGeom prst="rect">
              <a:avLst/>
            </a:prstGeom>
            <a:noFill/>
            <a:extLst>
              <a:ext uri="{909E8E84-426E-40DD-AFC4-6F175D3DCCD1}">
                <a14:hiddenFill xmlns:a14="http://schemas.microsoft.com/office/drawing/2010/main">
                  <a:solidFill>
                    <a:srgbClr val="FFFFFF"/>
                  </a:solidFill>
                </a14:hiddenFill>
              </a:ext>
            </a:extLst>
          </p:spPr>
        </p:pic>
        <p:pic>
          <p:nvPicPr>
            <p:cNvPr id="51" name="Immagine 7" descr="Immagine che contiene circuito&#10;&#10;Descrizione generata automaticamente">
              <a:extLst>
                <a:ext uri="{FF2B5EF4-FFF2-40B4-BE49-F238E27FC236}">
                  <a16:creationId xmlns:a16="http://schemas.microsoft.com/office/drawing/2014/main" id="{DE68F7E3-7F57-1E44-628F-DEAF768B373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14" b="89943" l="6159" r="94442">
                          <a14:foregroundMark x1="12268" y1="65948" x2="10516" y2="82471"/>
                          <a14:foregroundMark x1="10516" y1="82471" x2="6209" y2="71695"/>
                          <a14:foregroundMark x1="93841" y1="64655" x2="94442" y2="63218"/>
                        </a14:backgroundRemoval>
                      </a14:imgEffect>
                    </a14:imgLayer>
                  </a14:imgProps>
                </a:ext>
                <a:ext uri="{28A0092B-C50C-407E-A947-70E740481C1C}">
                  <a14:useLocalDpi xmlns:a14="http://schemas.microsoft.com/office/drawing/2010/main"/>
                </a:ext>
              </a:extLst>
            </a:blip>
            <a:stretch>
              <a:fillRect/>
            </a:stretch>
          </p:blipFill>
          <p:spPr>
            <a:xfrm>
              <a:off x="-2949951" y="5359226"/>
              <a:ext cx="1934476" cy="673970"/>
            </a:xfrm>
            <a:prstGeom prst="rect">
              <a:avLst/>
            </a:prstGeom>
          </p:spPr>
        </p:pic>
        <p:pic>
          <p:nvPicPr>
            <p:cNvPr id="52" name="Picture 2">
              <a:extLst>
                <a:ext uri="{FF2B5EF4-FFF2-40B4-BE49-F238E27FC236}">
                  <a16:creationId xmlns:a16="http://schemas.microsoft.com/office/drawing/2014/main" id="{C5110E75-DB32-4B4F-5E95-D51585B0555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70" b="89655" l="9808" r="89979">
                          <a14:foregroundMark x1="39019" y1="16667" x2="83156" y2="28161"/>
                          <a14:foregroundMark x1="10448" y1="41954" x2="10874" y2="58621"/>
                          <a14:foregroundMark x1="26226" y1="22414" x2="36674" y2="17816"/>
                          <a14:foregroundMark x1="63539" y1="89655" x2="83795" y2="86207"/>
                          <a14:foregroundMark x1="83795" y1="86207" x2="71215" y2="89655"/>
                        </a14:backgroundRemoval>
                      </a14:imgEffect>
                    </a14:imgLayer>
                  </a14:imgProps>
                </a:ext>
                <a:ext uri="{28A0092B-C50C-407E-A947-70E740481C1C}">
                  <a14:useLocalDpi xmlns:a14="http://schemas.microsoft.com/office/drawing/2010/main"/>
                </a:ext>
              </a:extLst>
            </a:blip>
            <a:srcRect/>
            <a:stretch/>
          </p:blipFill>
          <p:spPr bwMode="auto">
            <a:xfrm>
              <a:off x="-3123277" y="5956956"/>
              <a:ext cx="1948485" cy="722710"/>
            </a:xfrm>
            <a:prstGeom prst="rect">
              <a:avLst/>
            </a:prstGeom>
            <a:noFill/>
            <a:extLst>
              <a:ext uri="{909E8E84-426E-40DD-AFC4-6F175D3DCCD1}">
                <a14:hiddenFill xmlns:a14="http://schemas.microsoft.com/office/drawing/2010/main">
                  <a:solidFill>
                    <a:srgbClr val="FFFFFF"/>
                  </a:solidFill>
                </a14:hiddenFill>
              </a:ext>
            </a:extLst>
          </p:spPr>
        </p:pic>
        <p:pic>
          <p:nvPicPr>
            <p:cNvPr id="54" name="Immagine 7">
              <a:extLst>
                <a:ext uri="{FF2B5EF4-FFF2-40B4-BE49-F238E27FC236}">
                  <a16:creationId xmlns:a16="http://schemas.microsoft.com/office/drawing/2014/main" id="{74320E2A-F58C-EBAD-878E-664B9DBA9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981754">
              <a:off x="-1626753" y="4257556"/>
              <a:ext cx="1502539" cy="782110"/>
            </a:xfrm>
            <a:prstGeom prst="rect">
              <a:avLst/>
            </a:prstGeom>
          </p:spPr>
        </p:pic>
        <p:pic>
          <p:nvPicPr>
            <p:cNvPr id="55" name="Picture 2">
              <a:extLst>
                <a:ext uri="{FF2B5EF4-FFF2-40B4-BE49-F238E27FC236}">
                  <a16:creationId xmlns:a16="http://schemas.microsoft.com/office/drawing/2014/main" id="{9F6EC965-4D6A-5EE1-0D7D-C7BCE64909C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5469" b="95000" l="10000" r="90000">
                          <a14:foregroundMark x1="41979" y1="5469" x2="44948" y2="9479"/>
                          <a14:foregroundMark x1="42135" y1="95000" x2="44948" y2="91458"/>
                        </a14:backgroundRemoval>
                      </a14:imgEffect>
                    </a14:imgLayer>
                  </a14:imgProps>
                </a:ext>
                <a:ext uri="{28A0092B-C50C-407E-A947-70E740481C1C}">
                  <a14:useLocalDpi xmlns:a14="http://schemas.microsoft.com/office/drawing/2010/main"/>
                </a:ext>
              </a:extLst>
            </a:blip>
            <a:srcRect/>
            <a:stretch>
              <a:fillRect/>
            </a:stretch>
          </p:blipFill>
          <p:spPr bwMode="auto">
            <a:xfrm>
              <a:off x="-5925946" y="3950465"/>
              <a:ext cx="1739916" cy="1739916"/>
            </a:xfrm>
            <a:prstGeom prst="rect">
              <a:avLst/>
            </a:prstGeom>
            <a:noFill/>
            <a:extLst>
              <a:ext uri="{909E8E84-426E-40DD-AFC4-6F175D3DCCD1}">
                <a14:hiddenFill xmlns:a14="http://schemas.microsoft.com/office/drawing/2010/main">
                  <a:solidFill>
                    <a:srgbClr val="FFFFFF"/>
                  </a:solidFill>
                </a14:hiddenFill>
              </a:ext>
            </a:extLst>
          </p:spPr>
        </p:pic>
        <p:pic>
          <p:nvPicPr>
            <p:cNvPr id="57" name="Immagine 56" descr="Immagine che contiene elettronica, cavo, rosso&#10;&#10;Descrizione generata automaticamente">
              <a:extLst>
                <a:ext uri="{FF2B5EF4-FFF2-40B4-BE49-F238E27FC236}">
                  <a16:creationId xmlns:a16="http://schemas.microsoft.com/office/drawing/2014/main" id="{2D77D334-DF45-6834-A232-AE245045F784}"/>
                </a:ext>
              </a:extLst>
            </p:cNvPr>
            <p:cNvPicPr>
              <a:picLocks noChangeAspect="1"/>
            </p:cNvPicPr>
            <p:nvPr/>
          </p:nvPicPr>
          <p:blipFill>
            <a:blip r:embed="rId16" cstate="print">
              <a:extLst>
                <a:ext uri="{28A0092B-C50C-407E-A947-70E740481C1C}">
                  <a14:useLocalDpi xmlns:a14="http://schemas.microsoft.com/office/drawing/2010/main" val="0"/>
                </a:ext>
              </a:extLst>
            </a:blip>
            <a:srcRect l="1372" t="25396" r="23765" b="34157"/>
            <a:stretch/>
          </p:blipFill>
          <p:spPr>
            <a:xfrm>
              <a:off x="-4875663" y="1539269"/>
              <a:ext cx="1713389" cy="925712"/>
            </a:xfrm>
            <a:prstGeom prst="rect">
              <a:avLst/>
            </a:prstGeom>
          </p:spPr>
        </p:pic>
      </p:grpSp>
      <p:pic>
        <p:nvPicPr>
          <p:cNvPr id="59" name="Picture 12" descr="What is LabVIEW? Graphical Programming for Test &amp; Measurement - NI">
            <a:extLst>
              <a:ext uri="{FF2B5EF4-FFF2-40B4-BE49-F238E27FC236}">
                <a16:creationId xmlns:a16="http://schemas.microsoft.com/office/drawing/2014/main" id="{3406579F-73F1-283C-CE7C-136AACF9FE7C}"/>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6993422" y="1799615"/>
            <a:ext cx="4951306" cy="3750527"/>
          </a:xfrm>
          <a:prstGeom prst="rect">
            <a:avLst/>
          </a:prstGeom>
          <a:noFill/>
          <a:extLst>
            <a:ext uri="{909E8E84-426E-40DD-AFC4-6F175D3DCCD1}">
              <a14:hiddenFill xmlns:a14="http://schemas.microsoft.com/office/drawing/2010/main">
                <a:solidFill>
                  <a:srgbClr val="FFFFFF"/>
                </a:solidFill>
              </a14:hiddenFill>
            </a:ext>
          </a:extLst>
        </p:spPr>
      </p:pic>
      <p:pic>
        <p:nvPicPr>
          <p:cNvPr id="60" name="Immagine 59">
            <a:extLst>
              <a:ext uri="{FF2B5EF4-FFF2-40B4-BE49-F238E27FC236}">
                <a16:creationId xmlns:a16="http://schemas.microsoft.com/office/drawing/2014/main" id="{18EC19A0-EDB4-DAD9-B6DE-33AB373C50A9}"/>
              </a:ext>
            </a:extLst>
          </p:cNvPr>
          <p:cNvPicPr>
            <a:picLocks noChangeAspect="1"/>
          </p:cNvPicPr>
          <p:nvPr/>
        </p:nvPicPr>
        <p:blipFill>
          <a:blip r:embed="rId18"/>
          <a:stretch>
            <a:fillRect/>
          </a:stretch>
        </p:blipFill>
        <p:spPr>
          <a:xfrm>
            <a:off x="7012472" y="1825245"/>
            <a:ext cx="4809624" cy="2756832"/>
          </a:xfrm>
          <a:prstGeom prst="rect">
            <a:avLst/>
          </a:prstGeom>
        </p:spPr>
      </p:pic>
      <p:pic>
        <p:nvPicPr>
          <p:cNvPr id="61" name="Picture 2">
            <a:extLst>
              <a:ext uri="{FF2B5EF4-FFF2-40B4-BE49-F238E27FC236}">
                <a16:creationId xmlns:a16="http://schemas.microsoft.com/office/drawing/2014/main" id="{924F1D20-2C7A-69EE-79C3-FA2D6F2C1FA8}"/>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b="32241"/>
          <a:stretch/>
        </p:blipFill>
        <p:spPr>
          <a:xfrm>
            <a:off x="7374704" y="4051259"/>
            <a:ext cx="1401088" cy="455895"/>
          </a:xfrm>
          <a:prstGeom prst="rect">
            <a:avLst/>
          </a:prstGeom>
        </p:spPr>
      </p:pic>
      <p:pic>
        <p:nvPicPr>
          <p:cNvPr id="62" name="Picture 2">
            <a:extLst>
              <a:ext uri="{FF2B5EF4-FFF2-40B4-BE49-F238E27FC236}">
                <a16:creationId xmlns:a16="http://schemas.microsoft.com/office/drawing/2014/main" id="{DB441EA2-160F-634C-6C0F-BD3ED761CD7F}"/>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257"/>
          <a:stretch/>
        </p:blipFill>
        <p:spPr>
          <a:xfrm>
            <a:off x="8401986" y="4042284"/>
            <a:ext cx="3420109" cy="389948"/>
          </a:xfrm>
          <a:prstGeom prst="rect">
            <a:avLst/>
          </a:prstGeom>
        </p:spPr>
      </p:pic>
      <p:sp>
        <p:nvSpPr>
          <p:cNvPr id="1024" name="Segno di addizione 1023">
            <a:extLst>
              <a:ext uri="{FF2B5EF4-FFF2-40B4-BE49-F238E27FC236}">
                <a16:creationId xmlns:a16="http://schemas.microsoft.com/office/drawing/2014/main" id="{83B1295F-1CEE-926B-234F-E431A4183355}"/>
              </a:ext>
            </a:extLst>
          </p:cNvPr>
          <p:cNvSpPr/>
          <p:nvPr/>
        </p:nvSpPr>
        <p:spPr>
          <a:xfrm>
            <a:off x="5489579" y="2737863"/>
            <a:ext cx="1206879" cy="1110237"/>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ccia in giù 1024">
            <a:extLst>
              <a:ext uri="{FF2B5EF4-FFF2-40B4-BE49-F238E27FC236}">
                <a16:creationId xmlns:a16="http://schemas.microsoft.com/office/drawing/2014/main" id="{97CBFDBA-42A0-CD81-81A2-9B0EA653EB36}"/>
              </a:ext>
            </a:extLst>
          </p:cNvPr>
          <p:cNvSpPr/>
          <p:nvPr/>
        </p:nvSpPr>
        <p:spPr>
          <a:xfrm>
            <a:off x="5340163" y="4564676"/>
            <a:ext cx="1511673" cy="227592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strumento, metro, design, rosso&#10;&#10;Il contenuto generato dall'IA potrebbe non essere corretto.">
            <a:extLst>
              <a:ext uri="{FF2B5EF4-FFF2-40B4-BE49-F238E27FC236}">
                <a16:creationId xmlns:a16="http://schemas.microsoft.com/office/drawing/2014/main" id="{6CEC4C18-8197-6F62-F03D-B9097D1B45E6}"/>
              </a:ext>
            </a:extLst>
          </p:cNvPr>
          <p:cNvPicPr>
            <a:picLocks noChangeAspect="1"/>
          </p:cNvPicPr>
          <p:nvPr/>
        </p:nvPicPr>
        <p:blipFill>
          <a:blip r:embed="rId20"/>
          <a:stretch>
            <a:fillRect/>
          </a:stretch>
        </p:blipFill>
        <p:spPr>
          <a:xfrm>
            <a:off x="1741501" y="4077982"/>
            <a:ext cx="1024830" cy="825478"/>
          </a:xfrm>
          <a:prstGeom prst="rect">
            <a:avLst/>
          </a:prstGeom>
        </p:spPr>
      </p:pic>
      <p:pic>
        <p:nvPicPr>
          <p:cNvPr id="10" name="Picture 13">
            <a:extLst>
              <a:ext uri="{FF2B5EF4-FFF2-40B4-BE49-F238E27FC236}">
                <a16:creationId xmlns:a16="http://schemas.microsoft.com/office/drawing/2014/main" id="{CA8472DB-2188-7B35-A5D8-0105A16DE3AB}"/>
              </a:ext>
            </a:extLst>
          </p:cNvPr>
          <p:cNvPicPr>
            <a:picLocks noChangeAspect="1"/>
          </p:cNvPicPr>
          <p:nvPr/>
        </p:nvPicPr>
        <p:blipFill rotWithShape="1">
          <a:blip r:embed="rId21">
            <a:extLst>
              <a:ext uri="{28A0092B-C50C-407E-A947-70E740481C1C}">
                <a14:useLocalDpi xmlns:a14="http://schemas.microsoft.com/office/drawing/2010/main"/>
              </a:ext>
            </a:extLst>
          </a:blip>
          <a:srcRect l="3626" t="42091" r="75097" b="12173"/>
          <a:stretch>
            <a:fillRect/>
          </a:stretch>
        </p:blipFill>
        <p:spPr>
          <a:xfrm>
            <a:off x="2360574" y="3436028"/>
            <a:ext cx="964296" cy="281944"/>
          </a:xfrm>
          <a:prstGeom prst="rect">
            <a:avLst/>
          </a:prstGeom>
        </p:spPr>
      </p:pic>
      <p:pic>
        <p:nvPicPr>
          <p:cNvPr id="11" name="Picture 13">
            <a:extLst>
              <a:ext uri="{FF2B5EF4-FFF2-40B4-BE49-F238E27FC236}">
                <a16:creationId xmlns:a16="http://schemas.microsoft.com/office/drawing/2014/main" id="{2F5BC000-A294-1E55-9832-29EDAA4E7607}"/>
              </a:ext>
            </a:extLst>
          </p:cNvPr>
          <p:cNvPicPr>
            <a:picLocks noChangeAspect="1"/>
          </p:cNvPicPr>
          <p:nvPr/>
        </p:nvPicPr>
        <p:blipFill rotWithShape="1">
          <a:blip r:embed="rId21">
            <a:extLst>
              <a:ext uri="{28A0092B-C50C-407E-A947-70E740481C1C}">
                <a14:useLocalDpi xmlns:a14="http://schemas.microsoft.com/office/drawing/2010/main"/>
              </a:ext>
            </a:extLst>
          </a:blip>
          <a:srcRect l="72107" t="24923"/>
          <a:stretch/>
        </p:blipFill>
        <p:spPr>
          <a:xfrm>
            <a:off x="2466498" y="2405364"/>
            <a:ext cx="820272" cy="300316"/>
          </a:xfrm>
          <a:prstGeom prst="rect">
            <a:avLst/>
          </a:prstGeom>
        </p:spPr>
      </p:pic>
      <p:pic>
        <p:nvPicPr>
          <p:cNvPr id="12" name="Picture 4">
            <a:extLst>
              <a:ext uri="{FF2B5EF4-FFF2-40B4-BE49-F238E27FC236}">
                <a16:creationId xmlns:a16="http://schemas.microsoft.com/office/drawing/2014/main" id="{3D9CFD94-3982-C651-9529-9907930DC745}"/>
              </a:ext>
            </a:extLst>
          </p:cNvPr>
          <p:cNvPicPr>
            <a:picLocks noChangeAspect="1"/>
          </p:cNvPicPr>
          <p:nvPr/>
        </p:nvPicPr>
        <p:blipFill rotWithShape="1">
          <a:blip r:embed="rId22">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0" y="5522520"/>
            <a:ext cx="3109826" cy="854110"/>
          </a:xfrm>
          <a:prstGeom prst="rect">
            <a:avLst/>
          </a:prstGeom>
          <a:ln>
            <a:noFill/>
          </a:ln>
          <a:effectLst>
            <a:outerShdw blurRad="292100" dist="139700" dir="2700000" algn="tl" rotWithShape="0">
              <a:srgbClr val="333333">
                <a:alpha val="65000"/>
              </a:srgbClr>
            </a:outerShdw>
          </a:effectLst>
        </p:spPr>
      </p:pic>
      <p:sp>
        <p:nvSpPr>
          <p:cNvPr id="13" name="Rectangle 21">
            <a:extLst>
              <a:ext uri="{FF2B5EF4-FFF2-40B4-BE49-F238E27FC236}">
                <a16:creationId xmlns:a16="http://schemas.microsoft.com/office/drawing/2014/main" id="{70E565FB-3ABB-DF3D-5AE4-788780F22C4E}"/>
              </a:ext>
            </a:extLst>
          </p:cNvPr>
          <p:cNvSpPr/>
          <p:nvPr/>
        </p:nvSpPr>
        <p:spPr>
          <a:xfrm rot="6852">
            <a:off x="3212214" y="5598026"/>
            <a:ext cx="2128464" cy="276999"/>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dirty="0">
                <a:effectLst>
                  <a:outerShdw blurRad="63500" sx="102000" sy="102000" algn="ctr" rotWithShape="0">
                    <a:prstClr val="black">
                      <a:alpha val="40000"/>
                    </a:prstClr>
                  </a:outerShdw>
                </a:effectLst>
              </a:rPr>
              <a:t>DAQ 121 / DAQ 122</a:t>
            </a:r>
          </a:p>
        </p:txBody>
      </p:sp>
      <p:sp>
        <p:nvSpPr>
          <p:cNvPr id="16" name="CasellaDiTesto 15">
            <a:extLst>
              <a:ext uri="{FF2B5EF4-FFF2-40B4-BE49-F238E27FC236}">
                <a16:creationId xmlns:a16="http://schemas.microsoft.com/office/drawing/2014/main" id="{EAFEE5A6-3B6C-8A18-B435-759A927821FE}"/>
              </a:ext>
            </a:extLst>
          </p:cNvPr>
          <p:cNvSpPr txBox="1"/>
          <p:nvPr/>
        </p:nvSpPr>
        <p:spPr>
          <a:xfrm>
            <a:off x="3120287" y="5869951"/>
            <a:ext cx="1884298" cy="646331"/>
          </a:xfrm>
          <a:prstGeom prst="rect">
            <a:avLst/>
          </a:prstGeom>
          <a:noFill/>
        </p:spPr>
        <p:txBody>
          <a:bodyPr wrap="none" rtlCol="0">
            <a:spAutoFit/>
          </a:bodyPr>
          <a:lstStyle/>
          <a:p>
            <a:r>
              <a:rPr lang="en-US" dirty="0"/>
              <a:t>12/14 bit – 1 </a:t>
            </a:r>
            <a:r>
              <a:rPr lang="en-US" dirty="0" err="1"/>
              <a:t>Gsps</a:t>
            </a:r>
            <a:endParaRPr lang="en-US" dirty="0"/>
          </a:p>
          <a:p>
            <a:r>
              <a:rPr lang="en-US" dirty="0"/>
              <a:t>32 channels</a:t>
            </a:r>
          </a:p>
        </p:txBody>
      </p:sp>
    </p:spTree>
    <p:extLst>
      <p:ext uri="{BB962C8B-B14F-4D97-AF65-F5344CB8AC3E}">
        <p14:creationId xmlns:p14="http://schemas.microsoft.com/office/powerpoint/2010/main" val="2002533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a:extLst>
              <a:ext uri="{FF2B5EF4-FFF2-40B4-BE49-F238E27FC236}">
                <a16:creationId xmlns:a16="http://schemas.microsoft.com/office/drawing/2014/main" id="{90DE3F8F-BECA-4DB3-B83C-C3C5A5134A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93920" y="1092623"/>
            <a:ext cx="2185449" cy="6483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01CFCD40-CC04-3422-1531-D6ABCD67ED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707" y="873222"/>
            <a:ext cx="5328392" cy="3001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D1507A-E11E-0A29-18D9-74E52D9997C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06581" y="4062239"/>
            <a:ext cx="10720807" cy="21339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bview">
            <a:extLst>
              <a:ext uri="{FF2B5EF4-FFF2-40B4-BE49-F238E27FC236}">
                <a16:creationId xmlns:a16="http://schemas.microsoft.com/office/drawing/2014/main" id="{1ABBD803-E4D0-D795-3EBB-2CCCDCBC7C0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7955" y="5414898"/>
            <a:ext cx="1208449" cy="89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2AAB8C-077F-1A4F-8E27-6F5CA6B1588D}"/>
              </a:ext>
            </a:extLst>
          </p:cNvPr>
          <p:cNvPicPr>
            <a:picLocks noChangeAspect="1"/>
          </p:cNvPicPr>
          <p:nvPr/>
        </p:nvPicPr>
        <p:blipFill>
          <a:blip r:embed="rId7"/>
          <a:stretch>
            <a:fillRect/>
          </a:stretch>
        </p:blipFill>
        <p:spPr>
          <a:xfrm>
            <a:off x="8868520" y="4238866"/>
            <a:ext cx="3323480" cy="2013904"/>
          </a:xfrm>
          <a:prstGeom prst="rect">
            <a:avLst/>
          </a:prstGeom>
        </p:spPr>
      </p:pic>
      <p:sp>
        <p:nvSpPr>
          <p:cNvPr id="3" name="CasellaDiTesto 2">
            <a:extLst>
              <a:ext uri="{FF2B5EF4-FFF2-40B4-BE49-F238E27FC236}">
                <a16:creationId xmlns:a16="http://schemas.microsoft.com/office/drawing/2014/main" id="{137BA3F9-CF42-184C-A730-0C49D041BF84}"/>
              </a:ext>
            </a:extLst>
          </p:cNvPr>
          <p:cNvSpPr txBox="1"/>
          <p:nvPr/>
        </p:nvSpPr>
        <p:spPr>
          <a:xfrm>
            <a:off x="6793920" y="2148840"/>
            <a:ext cx="4611391" cy="923330"/>
          </a:xfrm>
          <a:prstGeom prst="rect">
            <a:avLst/>
          </a:prstGeom>
          <a:noFill/>
        </p:spPr>
        <p:txBody>
          <a:bodyPr wrap="none" rtlCol="0">
            <a:spAutoFit/>
          </a:bodyPr>
          <a:lstStyle/>
          <a:p>
            <a:r>
              <a:rPr lang="it-IT" dirty="0"/>
              <a:t>Just </a:t>
            </a:r>
            <a:r>
              <a:rPr lang="it-IT" dirty="0" err="1"/>
              <a:t>enter</a:t>
            </a:r>
            <a:r>
              <a:rPr lang="it-IT" dirty="0"/>
              <a:t> in </a:t>
            </a:r>
            <a:r>
              <a:rPr lang="it-IT" dirty="0" err="1"/>
              <a:t>your</a:t>
            </a:r>
            <a:r>
              <a:rPr lang="it-IT" dirty="0"/>
              <a:t> terminal to start </a:t>
            </a:r>
            <a:r>
              <a:rPr lang="it-IT" dirty="0" err="1"/>
              <a:t>using</a:t>
            </a:r>
            <a:r>
              <a:rPr lang="it-IT" dirty="0"/>
              <a:t> </a:t>
            </a:r>
            <a:r>
              <a:rPr lang="it-IT" dirty="0" err="1"/>
              <a:t>SciSDK</a:t>
            </a:r>
            <a:endParaRPr lang="it-IT" dirty="0"/>
          </a:p>
          <a:p>
            <a:endParaRPr lang="it-IT" dirty="0"/>
          </a:p>
          <a:p>
            <a:r>
              <a:rPr lang="it-IT" i="1" dirty="0" err="1">
                <a:latin typeface="Lucida Console" panose="020B0609040504020204" pitchFamily="49" charset="0"/>
              </a:rPr>
              <a:t>pip</a:t>
            </a:r>
            <a:r>
              <a:rPr lang="it-IT" i="1" dirty="0">
                <a:latin typeface="Lucida Console" panose="020B0609040504020204" pitchFamily="49" charset="0"/>
              </a:rPr>
              <a:t> </a:t>
            </a:r>
            <a:r>
              <a:rPr lang="it-IT" i="1" dirty="0" err="1">
                <a:latin typeface="Lucida Console" panose="020B0609040504020204" pitchFamily="49" charset="0"/>
              </a:rPr>
              <a:t>install</a:t>
            </a:r>
            <a:r>
              <a:rPr lang="it-IT" i="1" dirty="0">
                <a:latin typeface="Lucida Console" panose="020B0609040504020204" pitchFamily="49" charset="0"/>
              </a:rPr>
              <a:t> </a:t>
            </a:r>
            <a:r>
              <a:rPr lang="it-IT" i="1" dirty="0" err="1">
                <a:latin typeface="Lucida Console" panose="020B0609040504020204" pitchFamily="49" charset="0"/>
              </a:rPr>
              <a:t>scisdk</a:t>
            </a:r>
            <a:r>
              <a:rPr lang="it-IT" i="1" dirty="0">
                <a:latin typeface="Lucida Console" panose="020B0609040504020204" pitchFamily="49" charset="0"/>
              </a:rPr>
              <a:t> </a:t>
            </a:r>
          </a:p>
        </p:txBody>
      </p:sp>
      <p:sp>
        <p:nvSpPr>
          <p:cNvPr id="6" name="CasellaDiTesto 5">
            <a:extLst>
              <a:ext uri="{FF2B5EF4-FFF2-40B4-BE49-F238E27FC236}">
                <a16:creationId xmlns:a16="http://schemas.microsoft.com/office/drawing/2014/main" id="{CDD118C9-BF01-578A-431D-7E42FB557777}"/>
              </a:ext>
            </a:extLst>
          </p:cNvPr>
          <p:cNvSpPr txBox="1"/>
          <p:nvPr/>
        </p:nvSpPr>
        <p:spPr>
          <a:xfrm>
            <a:off x="708660" y="61942"/>
            <a:ext cx="11079480" cy="584775"/>
          </a:xfrm>
          <a:prstGeom prst="rect">
            <a:avLst/>
          </a:prstGeom>
          <a:noFill/>
        </p:spPr>
        <p:txBody>
          <a:bodyPr wrap="square" rtlCol="0">
            <a:spAutoFit/>
          </a:bodyPr>
          <a:lstStyle/>
          <a:p>
            <a:r>
              <a:rPr lang="it-IT" sz="3200" dirty="0"/>
              <a:t>SCI-SDK: Multi-</a:t>
            </a:r>
            <a:r>
              <a:rPr lang="it-IT" sz="3200" dirty="0" err="1"/>
              <a:t>platform</a:t>
            </a:r>
            <a:r>
              <a:rPr lang="it-IT" sz="3200" dirty="0"/>
              <a:t> device </a:t>
            </a:r>
            <a:r>
              <a:rPr lang="it-IT" sz="3200" dirty="0" err="1"/>
              <a:t>indipendent</a:t>
            </a:r>
            <a:r>
              <a:rPr lang="it-IT" sz="3200" dirty="0"/>
              <a:t> </a:t>
            </a:r>
            <a:r>
              <a:rPr lang="it-IT" sz="3200" dirty="0" err="1"/>
              <a:t>readout</a:t>
            </a:r>
            <a:r>
              <a:rPr lang="it-IT" sz="3200" dirty="0"/>
              <a:t> library</a:t>
            </a:r>
          </a:p>
        </p:txBody>
      </p:sp>
      <p:pic>
        <p:nvPicPr>
          <p:cNvPr id="7" name="Picture 6" descr="firmware software color icon vector illustration Stock Vector Image &amp; Art -  Alamy">
            <a:extLst>
              <a:ext uri="{FF2B5EF4-FFF2-40B4-BE49-F238E27FC236}">
                <a16:creationId xmlns:a16="http://schemas.microsoft.com/office/drawing/2014/main" id="{144140FB-321F-94C0-C012-D5F7BE1B92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 y="62810"/>
            <a:ext cx="556260" cy="51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81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26CB-ECAD-4D0F-8567-982D5EED4F43}"/>
            </a:ext>
          </a:extLst>
        </p:cNvPr>
        <p:cNvGrpSpPr/>
        <p:nvPr/>
      </p:nvGrpSpPr>
      <p:grpSpPr>
        <a:xfrm>
          <a:off x="0" y="0"/>
          <a:ext cx="0" cy="0"/>
          <a:chOff x="0" y="0"/>
          <a:chExt cx="0" cy="0"/>
        </a:xfrm>
      </p:grpSpPr>
      <p:pic>
        <p:nvPicPr>
          <p:cNvPr id="5" name="Immagine 4" descr="Immagine che contiene circuito&#10;&#10;Descrizione generata automaticamente">
            <a:extLst>
              <a:ext uri="{FF2B5EF4-FFF2-40B4-BE49-F238E27FC236}">
                <a16:creationId xmlns:a16="http://schemas.microsoft.com/office/drawing/2014/main" id="{B2009F6F-9022-CD50-ADA6-C688D6FDF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b="6332"/>
          <a:stretch/>
        </p:blipFill>
        <p:spPr>
          <a:xfrm>
            <a:off x="936770" y="940389"/>
            <a:ext cx="3371850" cy="915562"/>
          </a:xfrm>
          <a:prstGeom prst="rect">
            <a:avLst/>
          </a:prstGeom>
        </p:spPr>
      </p:pic>
      <p:pic>
        <p:nvPicPr>
          <p:cNvPr id="6" name="Picture 10" descr="DT2740 - 64 Channel 16 bit 125 MS/s Digitizer - CAEN - Tools for Discovery">
            <a:extLst>
              <a:ext uri="{FF2B5EF4-FFF2-40B4-BE49-F238E27FC236}">
                <a16:creationId xmlns:a16="http://schemas.microsoft.com/office/drawing/2014/main" id="{55787E20-97F9-9C72-35CC-88AB6EEA8B4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10786" y="2642076"/>
            <a:ext cx="3297834" cy="11778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ducational Kits - CAEN - Tools for Discovery">
            <a:extLst>
              <a:ext uri="{FF2B5EF4-FFF2-40B4-BE49-F238E27FC236}">
                <a16:creationId xmlns:a16="http://schemas.microsoft.com/office/drawing/2014/main" id="{82380F5E-A6D5-7A8F-B54E-5C8DE9E134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65230" y="4594880"/>
            <a:ext cx="2076829" cy="98973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Elementi grafici, testo, grafica, Carattere&#10;&#10;Descrizione generata automaticamente">
            <a:extLst>
              <a:ext uri="{FF2B5EF4-FFF2-40B4-BE49-F238E27FC236}">
                <a16:creationId xmlns:a16="http://schemas.microsoft.com/office/drawing/2014/main" id="{1D35B8BC-A718-E17B-A91B-C1E5CFAC8C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5319" y="2564707"/>
            <a:ext cx="1565853" cy="1332581"/>
          </a:xfrm>
          <a:prstGeom prst="rect">
            <a:avLst/>
          </a:prstGeom>
          <a:ln w="19050">
            <a:solidFill>
              <a:srgbClr val="00B050"/>
            </a:solidFill>
          </a:ln>
        </p:spPr>
      </p:pic>
      <p:sp>
        <p:nvSpPr>
          <p:cNvPr id="11" name="CasellaDiTesto 10">
            <a:extLst>
              <a:ext uri="{FF2B5EF4-FFF2-40B4-BE49-F238E27FC236}">
                <a16:creationId xmlns:a16="http://schemas.microsoft.com/office/drawing/2014/main" id="{66F560E0-B072-E8E0-7304-9714FF6B478A}"/>
              </a:ext>
            </a:extLst>
          </p:cNvPr>
          <p:cNvSpPr txBox="1"/>
          <p:nvPr/>
        </p:nvSpPr>
        <p:spPr>
          <a:xfrm>
            <a:off x="2193699" y="1793887"/>
            <a:ext cx="857992" cy="369332"/>
          </a:xfrm>
          <a:prstGeom prst="rect">
            <a:avLst/>
          </a:prstGeom>
          <a:noFill/>
        </p:spPr>
        <p:txBody>
          <a:bodyPr wrap="none" rtlCol="0">
            <a:spAutoFit/>
          </a:bodyPr>
          <a:lstStyle/>
          <a:p>
            <a:r>
              <a:rPr lang="en-US" dirty="0"/>
              <a:t>Board0</a:t>
            </a:r>
          </a:p>
        </p:txBody>
      </p:sp>
      <p:sp>
        <p:nvSpPr>
          <p:cNvPr id="12" name="CasellaDiTesto 11">
            <a:extLst>
              <a:ext uri="{FF2B5EF4-FFF2-40B4-BE49-F238E27FC236}">
                <a16:creationId xmlns:a16="http://schemas.microsoft.com/office/drawing/2014/main" id="{6C13A1AA-62E2-C959-F4D8-2AC6851F9BA3}"/>
              </a:ext>
            </a:extLst>
          </p:cNvPr>
          <p:cNvSpPr txBox="1"/>
          <p:nvPr/>
        </p:nvSpPr>
        <p:spPr>
          <a:xfrm>
            <a:off x="2136219" y="3681247"/>
            <a:ext cx="857992" cy="369332"/>
          </a:xfrm>
          <a:prstGeom prst="rect">
            <a:avLst/>
          </a:prstGeom>
          <a:noFill/>
        </p:spPr>
        <p:txBody>
          <a:bodyPr wrap="none" rtlCol="0">
            <a:spAutoFit/>
          </a:bodyPr>
          <a:lstStyle/>
          <a:p>
            <a:r>
              <a:rPr lang="en-US" dirty="0"/>
              <a:t>Board1</a:t>
            </a:r>
          </a:p>
        </p:txBody>
      </p:sp>
      <p:sp>
        <p:nvSpPr>
          <p:cNvPr id="13" name="CasellaDiTesto 12">
            <a:extLst>
              <a:ext uri="{FF2B5EF4-FFF2-40B4-BE49-F238E27FC236}">
                <a16:creationId xmlns:a16="http://schemas.microsoft.com/office/drawing/2014/main" id="{56247A7E-077E-4DBA-9BC4-0DE46C16776E}"/>
              </a:ext>
            </a:extLst>
          </p:cNvPr>
          <p:cNvSpPr txBox="1"/>
          <p:nvPr/>
        </p:nvSpPr>
        <p:spPr>
          <a:xfrm>
            <a:off x="2209764" y="5655898"/>
            <a:ext cx="857992" cy="369332"/>
          </a:xfrm>
          <a:prstGeom prst="rect">
            <a:avLst/>
          </a:prstGeom>
          <a:noFill/>
        </p:spPr>
        <p:txBody>
          <a:bodyPr wrap="none" rtlCol="0">
            <a:spAutoFit/>
          </a:bodyPr>
          <a:lstStyle/>
          <a:p>
            <a:r>
              <a:rPr lang="en-US" dirty="0"/>
              <a:t>Board2</a:t>
            </a:r>
          </a:p>
        </p:txBody>
      </p:sp>
      <p:cxnSp>
        <p:nvCxnSpPr>
          <p:cNvPr id="15" name="Connettore a gomito 14">
            <a:extLst>
              <a:ext uri="{FF2B5EF4-FFF2-40B4-BE49-F238E27FC236}">
                <a16:creationId xmlns:a16="http://schemas.microsoft.com/office/drawing/2014/main" id="{DE400897-6DE8-8827-258E-C438F149BBB8}"/>
              </a:ext>
            </a:extLst>
          </p:cNvPr>
          <p:cNvCxnSpPr>
            <a:stCxn id="10" idx="0"/>
          </p:cNvCxnSpPr>
          <p:nvPr/>
        </p:nvCxnSpPr>
        <p:spPr>
          <a:xfrm rot="16200000" flipV="1">
            <a:off x="4467999" y="1224459"/>
            <a:ext cx="1123388" cy="1557107"/>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19DB2B31-C65D-D30F-8DA6-7E5ABD59D942}"/>
              </a:ext>
            </a:extLst>
          </p:cNvPr>
          <p:cNvCxnSpPr>
            <a:stCxn id="10" idx="1"/>
            <a:endCxn id="6" idx="3"/>
          </p:cNvCxnSpPr>
          <p:nvPr/>
        </p:nvCxnSpPr>
        <p:spPr>
          <a:xfrm flipH="1">
            <a:off x="4308620" y="3230998"/>
            <a:ext cx="716699"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a gomito 19">
            <a:extLst>
              <a:ext uri="{FF2B5EF4-FFF2-40B4-BE49-F238E27FC236}">
                <a16:creationId xmlns:a16="http://schemas.microsoft.com/office/drawing/2014/main" id="{793B708E-289C-63FA-1BB9-9B143A2EB5EB}"/>
              </a:ext>
            </a:extLst>
          </p:cNvPr>
          <p:cNvCxnSpPr>
            <a:stCxn id="10" idx="2"/>
            <a:endCxn id="7" idx="3"/>
          </p:cNvCxnSpPr>
          <p:nvPr/>
        </p:nvCxnSpPr>
        <p:spPr>
          <a:xfrm rot="5400000">
            <a:off x="4128922" y="3410426"/>
            <a:ext cx="1192462" cy="2166187"/>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005744EB-44D1-B71D-6793-53FAE23FBFB6}"/>
              </a:ext>
            </a:extLst>
          </p:cNvPr>
          <p:cNvCxnSpPr>
            <a:stCxn id="10" idx="3"/>
          </p:cNvCxnSpPr>
          <p:nvPr/>
        </p:nvCxnSpPr>
        <p:spPr>
          <a:xfrm>
            <a:off x="6591172" y="3230998"/>
            <a:ext cx="609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46406BCB-82EF-5900-917C-8467ECA00A11}"/>
              </a:ext>
            </a:extLst>
          </p:cNvPr>
          <p:cNvSpPr txBox="1"/>
          <p:nvPr/>
        </p:nvSpPr>
        <p:spPr>
          <a:xfrm>
            <a:off x="7219673" y="2907831"/>
            <a:ext cx="4996881" cy="646331"/>
          </a:xfrm>
          <a:prstGeom prst="rect">
            <a:avLst/>
          </a:prstGeom>
          <a:noFill/>
        </p:spPr>
        <p:txBody>
          <a:bodyPr wrap="none" rtlCol="0">
            <a:spAutoFit/>
          </a:bodyPr>
          <a:lstStyle/>
          <a:p>
            <a:r>
              <a:rPr lang="en-US" dirty="0" err="1">
                <a:latin typeface="Consolas" panose="020B0609020204030204" pitchFamily="49" charset="0"/>
              </a:rPr>
              <a:t>sdk.</a:t>
            </a:r>
            <a:r>
              <a:rPr lang="en-US" b="1" dirty="0" err="1">
                <a:solidFill>
                  <a:schemeClr val="accent1">
                    <a:lumMod val="75000"/>
                  </a:schemeClr>
                </a:solidFill>
                <a:latin typeface="Consolas" panose="020B0609020204030204" pitchFamily="49" charset="0"/>
              </a:rPr>
              <a:t>ReadData</a:t>
            </a:r>
            <a:r>
              <a:rPr lang="en-US" dirty="0">
                <a:solidFill>
                  <a:schemeClr val="accent4">
                    <a:lumMod val="75000"/>
                  </a:schemeClr>
                </a:solidFill>
                <a:latin typeface="Consolas" panose="020B0609020204030204" pitchFamily="49" charset="0"/>
              </a:rPr>
              <a:t>(“board0:/Oscilloscope_0”</a:t>
            </a:r>
            <a:r>
              <a:rPr lang="en-US" dirty="0">
                <a:latin typeface="Consolas" panose="020B0609020204030204" pitchFamily="49" charset="0"/>
              </a:rPr>
              <a:t>)</a:t>
            </a:r>
          </a:p>
          <a:p>
            <a:r>
              <a:rPr lang="en-US" dirty="0" err="1">
                <a:latin typeface="Consolas" panose="020B0609020204030204" pitchFamily="49" charset="0"/>
              </a:rPr>
              <a:t>sdk.</a:t>
            </a:r>
            <a:r>
              <a:rPr lang="en-US" b="1" dirty="0" err="1">
                <a:solidFill>
                  <a:schemeClr val="accent1">
                    <a:lumMod val="75000"/>
                  </a:schemeClr>
                </a:solidFill>
                <a:latin typeface="Consolas" panose="020B0609020204030204" pitchFamily="49" charset="0"/>
              </a:rPr>
              <a:t>ReadData</a:t>
            </a:r>
            <a:r>
              <a:rPr lang="en-US" dirty="0">
                <a:solidFill>
                  <a:schemeClr val="accent4">
                    <a:lumMod val="75000"/>
                  </a:schemeClr>
                </a:solidFill>
                <a:latin typeface="Consolas" panose="020B0609020204030204" pitchFamily="49" charset="0"/>
              </a:rPr>
              <a:t>(“board1:/Spectrum_0”</a:t>
            </a:r>
            <a:r>
              <a:rPr lang="en-US" dirty="0">
                <a:latin typeface="Consolas" panose="020B0609020204030204" pitchFamily="49" charset="0"/>
              </a:rPr>
              <a:t>)</a:t>
            </a:r>
          </a:p>
        </p:txBody>
      </p:sp>
      <p:sp>
        <p:nvSpPr>
          <p:cNvPr id="3" name="CasellaDiTesto 2">
            <a:extLst>
              <a:ext uri="{FF2B5EF4-FFF2-40B4-BE49-F238E27FC236}">
                <a16:creationId xmlns:a16="http://schemas.microsoft.com/office/drawing/2014/main" id="{B73B8703-EC8A-8556-4D89-D8741CCAB63E}"/>
              </a:ext>
            </a:extLst>
          </p:cNvPr>
          <p:cNvSpPr txBox="1"/>
          <p:nvPr/>
        </p:nvSpPr>
        <p:spPr>
          <a:xfrm>
            <a:off x="708660" y="61942"/>
            <a:ext cx="11079480" cy="584775"/>
          </a:xfrm>
          <a:prstGeom prst="rect">
            <a:avLst/>
          </a:prstGeom>
          <a:noFill/>
        </p:spPr>
        <p:txBody>
          <a:bodyPr wrap="square" rtlCol="0">
            <a:spAutoFit/>
          </a:bodyPr>
          <a:lstStyle/>
          <a:p>
            <a:r>
              <a:rPr lang="it-IT" sz="3200" dirty="0"/>
              <a:t>SCI-SDK: Multi-</a:t>
            </a:r>
            <a:r>
              <a:rPr lang="it-IT" sz="3200" dirty="0" err="1"/>
              <a:t>platform</a:t>
            </a:r>
            <a:r>
              <a:rPr lang="it-IT" sz="3200" dirty="0"/>
              <a:t> device </a:t>
            </a:r>
            <a:r>
              <a:rPr lang="it-IT" sz="3200" dirty="0" err="1"/>
              <a:t>indipendent</a:t>
            </a:r>
            <a:r>
              <a:rPr lang="it-IT" sz="3200" dirty="0"/>
              <a:t> </a:t>
            </a:r>
            <a:r>
              <a:rPr lang="it-IT" sz="3200" dirty="0" err="1"/>
              <a:t>readout</a:t>
            </a:r>
            <a:r>
              <a:rPr lang="it-IT" sz="3200" dirty="0"/>
              <a:t> library</a:t>
            </a:r>
          </a:p>
        </p:txBody>
      </p:sp>
      <p:pic>
        <p:nvPicPr>
          <p:cNvPr id="4" name="Picture 6" descr="firmware software color icon vector illustration Stock Vector Image &amp; Art -  Alamy">
            <a:extLst>
              <a:ext uri="{FF2B5EF4-FFF2-40B4-BE49-F238E27FC236}">
                <a16:creationId xmlns:a16="http://schemas.microsoft.com/office/drawing/2014/main" id="{6948D3F7-9FDC-3ABE-C235-F2C5ADBE4A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 y="62810"/>
            <a:ext cx="556260" cy="51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98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2940" y="77076"/>
            <a:ext cx="10133364" cy="584775"/>
          </a:xfrm>
          <a:prstGeom prst="rect">
            <a:avLst/>
          </a:prstGeom>
          <a:noFill/>
        </p:spPr>
        <p:txBody>
          <a:bodyPr wrap="square" rtlCol="0">
            <a:spAutoFit/>
          </a:bodyPr>
          <a:lstStyle/>
          <a:p>
            <a:r>
              <a:rPr lang="it-IT" sz="3200" dirty="0"/>
              <a:t>Remote Compile Service </a:t>
            </a:r>
            <a:r>
              <a:rPr lang="it-IT" sz="3200" dirty="0" err="1"/>
              <a:t>based</a:t>
            </a:r>
            <a:r>
              <a:rPr lang="it-IT" sz="3200" dirty="0"/>
              <a:t> on My SCI-Compiler Cloud</a:t>
            </a:r>
          </a:p>
        </p:txBody>
      </p:sp>
      <p:pic>
        <p:nvPicPr>
          <p:cNvPr id="1026" name="Picture 2" descr="2,403,862 Pc Images, Stock Photos &amp; Vectors | Shutterstock">
            <a:extLst>
              <a:ext uri="{FF2B5EF4-FFF2-40B4-BE49-F238E27FC236}">
                <a16:creationId xmlns:a16="http://schemas.microsoft.com/office/drawing/2014/main" id="{EDE6CD89-5CC3-C766-CC83-1C1568F8477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6199" y="2821709"/>
            <a:ext cx="4009493" cy="265475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21">
            <a:extLst>
              <a:ext uri="{FF2B5EF4-FFF2-40B4-BE49-F238E27FC236}">
                <a16:creationId xmlns:a16="http://schemas.microsoft.com/office/drawing/2014/main" id="{37021FD0-479A-62CC-D910-908B384288DB}"/>
              </a:ext>
            </a:extLst>
          </p:cNvPr>
          <p:cNvPicPr>
            <a:picLocks noChangeAspect="1"/>
          </p:cNvPicPr>
          <p:nvPr/>
        </p:nvPicPr>
        <p:blipFill>
          <a:blip r:embed="rId4"/>
          <a:stretch>
            <a:fillRect/>
          </a:stretch>
        </p:blipFill>
        <p:spPr>
          <a:xfrm>
            <a:off x="940988" y="3525710"/>
            <a:ext cx="2412075" cy="646911"/>
          </a:xfrm>
          <a:prstGeom prst="rect">
            <a:avLst/>
          </a:prstGeom>
        </p:spPr>
      </p:pic>
      <p:grpSp>
        <p:nvGrpSpPr>
          <p:cNvPr id="12" name="Group 11">
            <a:extLst>
              <a:ext uri="{FF2B5EF4-FFF2-40B4-BE49-F238E27FC236}">
                <a16:creationId xmlns:a16="http://schemas.microsoft.com/office/drawing/2014/main" id="{AF0A3E71-AB2F-0633-90E2-9DEF62956EA4}"/>
              </a:ext>
            </a:extLst>
          </p:cNvPr>
          <p:cNvGrpSpPr/>
          <p:nvPr/>
        </p:nvGrpSpPr>
        <p:grpSpPr>
          <a:xfrm>
            <a:off x="3687129" y="2821709"/>
            <a:ext cx="4009493" cy="2654754"/>
            <a:chOff x="3732848" y="1866708"/>
            <a:chExt cx="4009493" cy="2654754"/>
          </a:xfrm>
        </p:grpSpPr>
        <p:pic>
          <p:nvPicPr>
            <p:cNvPr id="11" name="Picture 2" descr="2,403,862 Pc Images, Stock Photos &amp; Vectors | Shutterstock">
              <a:extLst>
                <a:ext uri="{FF2B5EF4-FFF2-40B4-BE49-F238E27FC236}">
                  <a16:creationId xmlns:a16="http://schemas.microsoft.com/office/drawing/2014/main" id="{6DBCA283-34D8-70CE-6693-DFFD1A5501C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732848" y="1866708"/>
              <a:ext cx="4009493" cy="26547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BF65826-C540-0793-9B78-BDB1BD589617}"/>
                </a:ext>
              </a:extLst>
            </p:cNvPr>
            <p:cNvPicPr>
              <a:picLocks noChangeAspect="1"/>
            </p:cNvPicPr>
            <p:nvPr/>
          </p:nvPicPr>
          <p:blipFill>
            <a:blip r:embed="rId5"/>
            <a:stretch>
              <a:fillRect/>
            </a:stretch>
          </p:blipFill>
          <p:spPr>
            <a:xfrm>
              <a:off x="4507476" y="2250950"/>
              <a:ext cx="2405413" cy="1363658"/>
            </a:xfrm>
            <a:prstGeom prst="rect">
              <a:avLst/>
            </a:prstGeom>
          </p:spPr>
        </p:pic>
      </p:grpSp>
      <p:grpSp>
        <p:nvGrpSpPr>
          <p:cNvPr id="13" name="Gruppo 11">
            <a:extLst>
              <a:ext uri="{FF2B5EF4-FFF2-40B4-BE49-F238E27FC236}">
                <a16:creationId xmlns:a16="http://schemas.microsoft.com/office/drawing/2014/main" id="{45159527-2B1F-E843-1711-9D8312E6C98E}"/>
              </a:ext>
            </a:extLst>
          </p:cNvPr>
          <p:cNvGrpSpPr/>
          <p:nvPr/>
        </p:nvGrpSpPr>
        <p:grpSpPr>
          <a:xfrm>
            <a:off x="1159667" y="1403998"/>
            <a:ext cx="2173796" cy="744554"/>
            <a:chOff x="6130311" y="3101708"/>
            <a:chExt cx="3511529" cy="1202746"/>
          </a:xfrm>
          <a:solidFill>
            <a:schemeClr val="accent1">
              <a:lumMod val="20000"/>
              <a:lumOff val="80000"/>
            </a:schemeClr>
          </a:solidFill>
        </p:grpSpPr>
        <p:grpSp>
          <p:nvGrpSpPr>
            <p:cNvPr id="15" name="Gruppo 12">
              <a:extLst>
                <a:ext uri="{FF2B5EF4-FFF2-40B4-BE49-F238E27FC236}">
                  <a16:creationId xmlns:a16="http://schemas.microsoft.com/office/drawing/2014/main" id="{56B14AC1-891C-AE56-D2E8-0D5075298E8F}"/>
                </a:ext>
              </a:extLst>
            </p:cNvPr>
            <p:cNvGrpSpPr/>
            <p:nvPr/>
          </p:nvGrpSpPr>
          <p:grpSpPr>
            <a:xfrm>
              <a:off x="6130311" y="3526907"/>
              <a:ext cx="1241414" cy="492158"/>
              <a:chOff x="6439546" y="3084162"/>
              <a:chExt cx="2286000" cy="606524"/>
            </a:xfrm>
            <a:grpFill/>
          </p:grpSpPr>
          <p:sp>
            <p:nvSpPr>
              <p:cNvPr id="31" name="Rettangolo con angoli arrotondati 24">
                <a:extLst>
                  <a:ext uri="{FF2B5EF4-FFF2-40B4-BE49-F238E27FC236}">
                    <a16:creationId xmlns:a16="http://schemas.microsoft.com/office/drawing/2014/main" id="{4ABC1BEF-D39B-4D5D-17CE-E0A655DCAF6A}"/>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25">
                <a:extLst>
                  <a:ext uri="{FF2B5EF4-FFF2-40B4-BE49-F238E27FC236}">
                    <a16:creationId xmlns:a16="http://schemas.microsoft.com/office/drawing/2014/main" id="{33E2CCC6-17DF-D483-44F8-1C7B75ED8EED}"/>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3">
              <a:extLst>
                <a:ext uri="{FF2B5EF4-FFF2-40B4-BE49-F238E27FC236}">
                  <a16:creationId xmlns:a16="http://schemas.microsoft.com/office/drawing/2014/main" id="{BCF44A17-815C-4DA5-5081-924458EB2287}"/>
                </a:ext>
              </a:extLst>
            </p:cNvPr>
            <p:cNvGrpSpPr/>
            <p:nvPr/>
          </p:nvGrpSpPr>
          <p:grpSpPr>
            <a:xfrm>
              <a:off x="8400426" y="3101708"/>
              <a:ext cx="1241414" cy="492158"/>
              <a:chOff x="6439546" y="3084162"/>
              <a:chExt cx="2286000" cy="606524"/>
            </a:xfrm>
            <a:grpFill/>
          </p:grpSpPr>
          <p:sp>
            <p:nvSpPr>
              <p:cNvPr id="28" name="Rettangolo con angoli arrotondati 22">
                <a:extLst>
                  <a:ext uri="{FF2B5EF4-FFF2-40B4-BE49-F238E27FC236}">
                    <a16:creationId xmlns:a16="http://schemas.microsoft.com/office/drawing/2014/main" id="{6E0FB0AF-FA09-4A95-1BE1-7DAD93E56BA3}"/>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con angoli arrotondati 23">
                <a:extLst>
                  <a:ext uri="{FF2B5EF4-FFF2-40B4-BE49-F238E27FC236}">
                    <a16:creationId xmlns:a16="http://schemas.microsoft.com/office/drawing/2014/main" id="{1158FFB0-4F7D-53A0-1724-4E2A572D629D}"/>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 name="Gruppo 14">
              <a:extLst>
                <a:ext uri="{FF2B5EF4-FFF2-40B4-BE49-F238E27FC236}">
                  <a16:creationId xmlns:a16="http://schemas.microsoft.com/office/drawing/2014/main" id="{5CD21E57-4BF3-CA2A-D347-A6BE9B119ABE}"/>
                </a:ext>
              </a:extLst>
            </p:cNvPr>
            <p:cNvGrpSpPr/>
            <p:nvPr/>
          </p:nvGrpSpPr>
          <p:grpSpPr>
            <a:xfrm>
              <a:off x="8017733" y="3812296"/>
              <a:ext cx="1241414" cy="492158"/>
              <a:chOff x="6439546" y="3084162"/>
              <a:chExt cx="2286000" cy="606524"/>
            </a:xfrm>
            <a:grpFill/>
          </p:grpSpPr>
          <p:sp>
            <p:nvSpPr>
              <p:cNvPr id="25" name="Rettangolo con angoli arrotondati 17">
                <a:extLst>
                  <a:ext uri="{FF2B5EF4-FFF2-40B4-BE49-F238E27FC236}">
                    <a16:creationId xmlns:a16="http://schemas.microsoft.com/office/drawing/2014/main" id="{64628DF2-B729-AAFA-9D53-637DBDA56E12}"/>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18">
                <a:extLst>
                  <a:ext uri="{FF2B5EF4-FFF2-40B4-BE49-F238E27FC236}">
                    <a16:creationId xmlns:a16="http://schemas.microsoft.com/office/drawing/2014/main" id="{279189F5-04DC-C3AF-D4AE-BEED26A4C684}"/>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9" name="Connettore a gomito 15">
              <a:extLst>
                <a:ext uri="{FF2B5EF4-FFF2-40B4-BE49-F238E27FC236}">
                  <a16:creationId xmlns:a16="http://schemas.microsoft.com/office/drawing/2014/main" id="{2881B33B-4700-8D50-92C0-88B0B32A23C1}"/>
                </a:ext>
              </a:extLst>
            </p:cNvPr>
            <p:cNvCxnSpPr>
              <a:stCxn id="31" idx="3"/>
              <a:endCxn id="28" idx="1"/>
            </p:cNvCxnSpPr>
            <p:nvPr/>
          </p:nvCxnSpPr>
          <p:spPr>
            <a:xfrm flipV="1">
              <a:off x="7371725" y="3347788"/>
              <a:ext cx="1028701" cy="425199"/>
            </a:xfrm>
            <a:prstGeom prst="bentConnector3">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a gomito 16">
              <a:extLst>
                <a:ext uri="{FF2B5EF4-FFF2-40B4-BE49-F238E27FC236}">
                  <a16:creationId xmlns:a16="http://schemas.microsoft.com/office/drawing/2014/main" id="{54498E77-02B6-C80A-2085-025736152F3E}"/>
                </a:ext>
              </a:extLst>
            </p:cNvPr>
            <p:cNvCxnSpPr>
              <a:stCxn id="31" idx="3"/>
              <a:endCxn id="25" idx="1"/>
            </p:cNvCxnSpPr>
            <p:nvPr/>
          </p:nvCxnSpPr>
          <p:spPr>
            <a:xfrm>
              <a:off x="7371725" y="3772987"/>
              <a:ext cx="646008" cy="285389"/>
            </a:xfrm>
            <a:prstGeom prst="bentConnector3">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1028" name="Picture 4" descr="Upload Cloud Icon Flat - Icon Shop - Download free icons for commercial use">
            <a:extLst>
              <a:ext uri="{FF2B5EF4-FFF2-40B4-BE49-F238E27FC236}">
                <a16:creationId xmlns:a16="http://schemas.microsoft.com/office/drawing/2014/main" id="{F97084ED-E195-7910-AF1D-B15C6A2D2D5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17485" y="112171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2FF825-77CF-21B2-E123-7057529E8A9F}"/>
              </a:ext>
            </a:extLst>
          </p:cNvPr>
          <p:cNvSpPr txBox="1"/>
          <p:nvPr/>
        </p:nvSpPr>
        <p:spPr>
          <a:xfrm>
            <a:off x="695669" y="2463030"/>
            <a:ext cx="2998578" cy="369332"/>
          </a:xfrm>
          <a:prstGeom prst="rect">
            <a:avLst/>
          </a:prstGeom>
          <a:noFill/>
        </p:spPr>
        <p:txBody>
          <a:bodyPr wrap="none" rtlCol="0">
            <a:spAutoFit/>
          </a:bodyPr>
          <a:lstStyle/>
          <a:p>
            <a:r>
              <a:rPr lang="en-US" dirty="0"/>
              <a:t>Design entry with </a:t>
            </a:r>
            <a:r>
              <a:rPr lang="en-US" dirty="0" err="1"/>
              <a:t>SciCompiler</a:t>
            </a:r>
            <a:endParaRPr lang="it-IT" dirty="0"/>
          </a:p>
        </p:txBody>
      </p:sp>
      <p:sp>
        <p:nvSpPr>
          <p:cNvPr id="34" name="TextBox 33">
            <a:extLst>
              <a:ext uri="{FF2B5EF4-FFF2-40B4-BE49-F238E27FC236}">
                <a16:creationId xmlns:a16="http://schemas.microsoft.com/office/drawing/2014/main" id="{F8E808EB-6B82-3AD9-C704-1113B64DE982}"/>
              </a:ext>
            </a:extLst>
          </p:cNvPr>
          <p:cNvSpPr txBox="1"/>
          <p:nvPr/>
        </p:nvSpPr>
        <p:spPr>
          <a:xfrm>
            <a:off x="4334070" y="2452377"/>
            <a:ext cx="2811475" cy="369332"/>
          </a:xfrm>
          <a:prstGeom prst="rect">
            <a:avLst/>
          </a:prstGeom>
          <a:noFill/>
        </p:spPr>
        <p:txBody>
          <a:bodyPr wrap="none" rtlCol="0">
            <a:spAutoFit/>
          </a:bodyPr>
          <a:lstStyle/>
          <a:p>
            <a:r>
              <a:rPr lang="en-US" dirty="0"/>
              <a:t>Upload project on the cloud</a:t>
            </a:r>
            <a:endParaRPr lang="it-IT" dirty="0"/>
          </a:p>
        </p:txBody>
      </p:sp>
      <p:pic>
        <p:nvPicPr>
          <p:cNvPr id="37" name="Picture 36">
            <a:extLst>
              <a:ext uri="{FF2B5EF4-FFF2-40B4-BE49-F238E27FC236}">
                <a16:creationId xmlns:a16="http://schemas.microsoft.com/office/drawing/2014/main" id="{3DAD0487-EBD4-18A5-6869-9C71021E83F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0388" y="2601764"/>
            <a:ext cx="2555916" cy="3935690"/>
          </a:xfrm>
          <a:prstGeom prst="rect">
            <a:avLst/>
          </a:prstGeom>
        </p:spPr>
      </p:pic>
      <p:sp>
        <p:nvSpPr>
          <p:cNvPr id="38" name="Arrow: Right 37">
            <a:extLst>
              <a:ext uri="{FF2B5EF4-FFF2-40B4-BE49-F238E27FC236}">
                <a16:creationId xmlns:a16="http://schemas.microsoft.com/office/drawing/2014/main" id="{53959494-5CEF-106A-CD30-D6C447890B51}"/>
              </a:ext>
            </a:extLst>
          </p:cNvPr>
          <p:cNvSpPr/>
          <p:nvPr/>
        </p:nvSpPr>
        <p:spPr>
          <a:xfrm>
            <a:off x="3595360"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Arrow: Right 38">
            <a:extLst>
              <a:ext uri="{FF2B5EF4-FFF2-40B4-BE49-F238E27FC236}">
                <a16:creationId xmlns:a16="http://schemas.microsoft.com/office/drawing/2014/main" id="{49357D9E-0BE0-1115-F423-033A0A54683D}"/>
              </a:ext>
            </a:extLst>
          </p:cNvPr>
          <p:cNvSpPr/>
          <p:nvPr/>
        </p:nvSpPr>
        <p:spPr>
          <a:xfrm>
            <a:off x="7351233" y="3606312"/>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TextBox 39">
            <a:extLst>
              <a:ext uri="{FF2B5EF4-FFF2-40B4-BE49-F238E27FC236}">
                <a16:creationId xmlns:a16="http://schemas.microsoft.com/office/drawing/2014/main" id="{7D4A171C-E201-C95A-802F-C25E8E619C7E}"/>
              </a:ext>
            </a:extLst>
          </p:cNvPr>
          <p:cNvSpPr txBox="1"/>
          <p:nvPr/>
        </p:nvSpPr>
        <p:spPr>
          <a:xfrm>
            <a:off x="8310486" y="2452377"/>
            <a:ext cx="2917658" cy="369332"/>
          </a:xfrm>
          <a:prstGeom prst="rect">
            <a:avLst/>
          </a:prstGeom>
          <a:noFill/>
        </p:spPr>
        <p:txBody>
          <a:bodyPr wrap="none" rtlCol="0">
            <a:spAutoFit/>
          </a:bodyPr>
          <a:lstStyle/>
          <a:p>
            <a:r>
              <a:rPr lang="en-US" dirty="0"/>
              <a:t>Remote Compile on </a:t>
            </a:r>
            <a:r>
              <a:rPr lang="en-US" dirty="0" err="1"/>
              <a:t>MyCaen</a:t>
            </a:r>
            <a:endParaRPr lang="it-IT" dirty="0"/>
          </a:p>
        </p:txBody>
      </p:sp>
      <p:pic>
        <p:nvPicPr>
          <p:cNvPr id="1030" name="Picture 6" descr="Gears. Cloud computing. Stock Photo by ©maxxyustas 29966251">
            <a:extLst>
              <a:ext uri="{FF2B5EF4-FFF2-40B4-BE49-F238E27FC236}">
                <a16:creationId xmlns:a16="http://schemas.microsoft.com/office/drawing/2014/main" id="{EA90C6B5-7855-575B-6E59-C32B23D76AD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604396" y="1141904"/>
            <a:ext cx="2223655" cy="1289688"/>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Right 40">
            <a:extLst>
              <a:ext uri="{FF2B5EF4-FFF2-40B4-BE49-F238E27FC236}">
                <a16:creationId xmlns:a16="http://schemas.microsoft.com/office/drawing/2014/main" id="{93BAECD7-9704-E74B-BD05-4F5C5F650761}"/>
              </a:ext>
            </a:extLst>
          </p:cNvPr>
          <p:cNvSpPr/>
          <p:nvPr/>
        </p:nvSpPr>
        <p:spPr>
          <a:xfrm>
            <a:off x="10994681"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6" descr="Gears. Cloud computing. Stock Photo by ©maxxyustas 29966251">
            <a:extLst>
              <a:ext uri="{FF2B5EF4-FFF2-40B4-BE49-F238E27FC236}">
                <a16:creationId xmlns:a16="http://schemas.microsoft.com/office/drawing/2014/main" id="{4E12AB8D-BF14-0E94-6C49-E2188FA0873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8856" y="184792"/>
            <a:ext cx="636813" cy="36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02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403,862 Pc Images, Stock Photos &amp; Vectors | Shutterstock">
            <a:extLst>
              <a:ext uri="{FF2B5EF4-FFF2-40B4-BE49-F238E27FC236}">
                <a16:creationId xmlns:a16="http://schemas.microsoft.com/office/drawing/2014/main" id="{EDE6CD89-5CC3-C766-CC83-1C1568F8477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6199" y="2821709"/>
            <a:ext cx="4009493" cy="26547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2FF825-77CF-21B2-E123-7057529E8A9F}"/>
              </a:ext>
            </a:extLst>
          </p:cNvPr>
          <p:cNvSpPr txBox="1"/>
          <p:nvPr/>
        </p:nvSpPr>
        <p:spPr>
          <a:xfrm>
            <a:off x="527867" y="2475665"/>
            <a:ext cx="3334182" cy="369332"/>
          </a:xfrm>
          <a:prstGeom prst="rect">
            <a:avLst/>
          </a:prstGeom>
          <a:noFill/>
        </p:spPr>
        <p:txBody>
          <a:bodyPr wrap="none" rtlCol="0">
            <a:spAutoFit/>
          </a:bodyPr>
          <a:lstStyle/>
          <a:p>
            <a:r>
              <a:rPr lang="en-US" dirty="0"/>
              <a:t>Download the firmware compiled</a:t>
            </a:r>
            <a:endParaRPr lang="it-IT" dirty="0"/>
          </a:p>
        </p:txBody>
      </p:sp>
      <p:sp>
        <p:nvSpPr>
          <p:cNvPr id="38" name="Arrow: Right 37">
            <a:extLst>
              <a:ext uri="{FF2B5EF4-FFF2-40B4-BE49-F238E27FC236}">
                <a16:creationId xmlns:a16="http://schemas.microsoft.com/office/drawing/2014/main" id="{53959494-5CEF-106A-CD30-D6C447890B51}"/>
              </a:ext>
            </a:extLst>
          </p:cNvPr>
          <p:cNvSpPr/>
          <p:nvPr/>
        </p:nvSpPr>
        <p:spPr>
          <a:xfrm>
            <a:off x="3595360"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Download Cloud Icon Flat - Icon Shop - Download free icons for commercial  use">
            <a:extLst>
              <a:ext uri="{FF2B5EF4-FFF2-40B4-BE49-F238E27FC236}">
                <a16:creationId xmlns:a16="http://schemas.microsoft.com/office/drawing/2014/main" id="{36C1AEFF-EF10-9DC5-E0BF-A9E322D8DB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7368" y="1128386"/>
            <a:ext cx="1215179" cy="1215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1D2BC-FFEE-6B32-85F1-9AA1A9BC3FE3}"/>
              </a:ext>
            </a:extLst>
          </p:cNvPr>
          <p:cNvPicPr>
            <a:picLocks noChangeAspect="1"/>
          </p:cNvPicPr>
          <p:nvPr/>
        </p:nvPicPr>
        <p:blipFill>
          <a:blip r:embed="rId5"/>
          <a:stretch>
            <a:fillRect/>
          </a:stretch>
        </p:blipFill>
        <p:spPr>
          <a:xfrm>
            <a:off x="877537" y="3205698"/>
            <a:ext cx="2523601" cy="1438242"/>
          </a:xfrm>
          <a:prstGeom prst="rect">
            <a:avLst/>
          </a:prstGeom>
        </p:spPr>
      </p:pic>
      <p:pic>
        <p:nvPicPr>
          <p:cNvPr id="2052" name="Picture 4" descr="R5560 - 128 Channel 14 bit 125 MS/s Open FPGA Digitizer - CAEN - Tools for  Discovery">
            <a:extLst>
              <a:ext uri="{FF2B5EF4-FFF2-40B4-BE49-F238E27FC236}">
                <a16:creationId xmlns:a16="http://schemas.microsoft.com/office/drawing/2014/main" id="{A1473965-38FE-20B0-DEA2-19B93B4A14C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451242" y="2948143"/>
            <a:ext cx="3545602" cy="751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D184C3-C1B4-E980-75E4-CA29FBF69C75}"/>
              </a:ext>
            </a:extLst>
          </p:cNvPr>
          <p:cNvSpPr txBox="1"/>
          <p:nvPr/>
        </p:nvSpPr>
        <p:spPr>
          <a:xfrm>
            <a:off x="4658689" y="2420692"/>
            <a:ext cx="3336876" cy="369332"/>
          </a:xfrm>
          <a:prstGeom prst="rect">
            <a:avLst/>
          </a:prstGeom>
          <a:noFill/>
        </p:spPr>
        <p:txBody>
          <a:bodyPr wrap="none" rtlCol="0">
            <a:spAutoFit/>
          </a:bodyPr>
          <a:lstStyle/>
          <a:p>
            <a:r>
              <a:rPr lang="en-US" dirty="0"/>
              <a:t>Install the firmware on the device</a:t>
            </a:r>
            <a:endParaRPr lang="it-IT" dirty="0"/>
          </a:p>
        </p:txBody>
      </p:sp>
      <p:pic>
        <p:nvPicPr>
          <p:cNvPr id="2058" name="Picture 10" descr="DT2740 - 64 Channel 16 bit 125 MS/s Digitizer - CAEN - Tools for Discovery">
            <a:extLst>
              <a:ext uri="{FF2B5EF4-FFF2-40B4-BE49-F238E27FC236}">
                <a16:creationId xmlns:a16="http://schemas.microsoft.com/office/drawing/2014/main" id="{583D7463-4244-E2EB-0425-1918EDA58EE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38447" y="3939401"/>
            <a:ext cx="3297834" cy="117784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F9D29DC5-12FE-1A58-7F3F-1926A3FE1D99}"/>
              </a:ext>
            </a:extLst>
          </p:cNvPr>
          <p:cNvSpPr/>
          <p:nvPr/>
        </p:nvSpPr>
        <p:spPr>
          <a:xfrm>
            <a:off x="8195070" y="369996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2B2FAF37-152D-78D9-42FC-655AD3BCD3C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928448" y="1879620"/>
            <a:ext cx="3128866" cy="4119562"/>
          </a:xfrm>
          <a:prstGeom prst="rect">
            <a:avLst/>
          </a:prstGeom>
        </p:spPr>
      </p:pic>
      <p:pic>
        <p:nvPicPr>
          <p:cNvPr id="2060" name="Picture 12" descr="Coding, develop, development, firmware, programming, progress, update icon  - Download on Iconfinder">
            <a:extLst>
              <a:ext uri="{FF2B5EF4-FFF2-40B4-BE49-F238E27FC236}">
                <a16:creationId xmlns:a16="http://schemas.microsoft.com/office/drawing/2014/main" id="{2B688F9B-0FEE-CCE7-2AE7-1CAB82B9EAD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66265" y="1128386"/>
            <a:ext cx="1283175" cy="128317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42D8C03-21A5-DE65-FDED-B1FAF8347142}"/>
              </a:ext>
            </a:extLst>
          </p:cNvPr>
          <p:cNvSpPr txBox="1"/>
          <p:nvPr/>
        </p:nvSpPr>
        <p:spPr>
          <a:xfrm>
            <a:off x="662940" y="77076"/>
            <a:ext cx="10133364" cy="584775"/>
          </a:xfrm>
          <a:prstGeom prst="rect">
            <a:avLst/>
          </a:prstGeom>
          <a:noFill/>
        </p:spPr>
        <p:txBody>
          <a:bodyPr wrap="square" rtlCol="0">
            <a:spAutoFit/>
          </a:bodyPr>
          <a:lstStyle/>
          <a:p>
            <a:r>
              <a:rPr lang="it-IT" sz="3200" dirty="0"/>
              <a:t>Remote Compile Service </a:t>
            </a:r>
            <a:r>
              <a:rPr lang="it-IT" sz="3200" dirty="0" err="1"/>
              <a:t>based</a:t>
            </a:r>
            <a:r>
              <a:rPr lang="it-IT" sz="3200" dirty="0"/>
              <a:t> on My SCI-Compiler Cloud</a:t>
            </a:r>
          </a:p>
        </p:txBody>
      </p:sp>
      <p:pic>
        <p:nvPicPr>
          <p:cNvPr id="4" name="Picture 6" descr="Gears. Cloud computing. Stock Photo by ©maxxyustas 29966251">
            <a:extLst>
              <a:ext uri="{FF2B5EF4-FFF2-40B4-BE49-F238E27FC236}">
                <a16:creationId xmlns:a16="http://schemas.microsoft.com/office/drawing/2014/main" id="{664C42B7-D739-5204-2609-CDA5ECD9B4EC}"/>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8856" y="184792"/>
            <a:ext cx="636813" cy="36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32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DC022AD7-CE63-6237-1EBC-F0A87A2EA460}"/>
              </a:ext>
            </a:extLst>
          </p:cNvPr>
          <p:cNvSpPr/>
          <p:nvPr/>
        </p:nvSpPr>
        <p:spPr>
          <a:xfrm>
            <a:off x="7300385" y="547999"/>
            <a:ext cx="4738163" cy="285288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F4ABC9F-C1B0-741F-991B-4A0928B0C382}"/>
              </a:ext>
            </a:extLst>
          </p:cNvPr>
          <p:cNvGrpSpPr/>
          <p:nvPr/>
        </p:nvGrpSpPr>
        <p:grpSpPr>
          <a:xfrm>
            <a:off x="226739" y="56038"/>
            <a:ext cx="6920346" cy="6393460"/>
            <a:chOff x="3151094" y="484094"/>
            <a:chExt cx="5889813" cy="5889812"/>
          </a:xfrm>
        </p:grpSpPr>
        <p:grpSp>
          <p:nvGrpSpPr>
            <p:cNvPr id="9" name="Group 8">
              <a:extLst>
                <a:ext uri="{FF2B5EF4-FFF2-40B4-BE49-F238E27FC236}">
                  <a16:creationId xmlns:a16="http://schemas.microsoft.com/office/drawing/2014/main" id="{34359E14-EA67-E9C1-DE38-338FC8E84FCA}"/>
                </a:ext>
              </a:extLst>
            </p:cNvPr>
            <p:cNvGrpSpPr/>
            <p:nvPr/>
          </p:nvGrpSpPr>
          <p:grpSpPr>
            <a:xfrm>
              <a:off x="3151094" y="484094"/>
              <a:ext cx="5889813" cy="5889812"/>
              <a:chOff x="2978552" y="311552"/>
              <a:chExt cx="6234896" cy="6234896"/>
            </a:xfrm>
          </p:grpSpPr>
          <p:grpSp>
            <p:nvGrpSpPr>
              <p:cNvPr id="45" name="Group 44">
                <a:extLst>
                  <a:ext uri="{FF2B5EF4-FFF2-40B4-BE49-F238E27FC236}">
                    <a16:creationId xmlns:a16="http://schemas.microsoft.com/office/drawing/2014/main" id="{154D3BA3-815E-FE58-CD74-7C08DFEDBED6}"/>
                  </a:ext>
                </a:extLst>
              </p:cNvPr>
              <p:cNvGrpSpPr/>
              <p:nvPr/>
            </p:nvGrpSpPr>
            <p:grpSpPr>
              <a:xfrm>
                <a:off x="2978552" y="311552"/>
                <a:ext cx="6234896" cy="6234896"/>
                <a:chOff x="2978552" y="311552"/>
                <a:chExt cx="6234896" cy="6234896"/>
              </a:xfrm>
            </p:grpSpPr>
            <p:sp>
              <p:nvSpPr>
                <p:cNvPr id="47" name="Freeform 51">
                  <a:extLst>
                    <a:ext uri="{FF2B5EF4-FFF2-40B4-BE49-F238E27FC236}">
                      <a16:creationId xmlns:a16="http://schemas.microsoft.com/office/drawing/2014/main" id="{8263CF53-F4C3-0A3D-F252-A4695FE02FB2}"/>
                    </a:ext>
                  </a:extLst>
                </p:cNvPr>
                <p:cNvSpPr/>
                <p:nvPr/>
              </p:nvSpPr>
              <p:spPr>
                <a:xfrm>
                  <a:off x="4294630" y="311552"/>
                  <a:ext cx="1800585" cy="3116661"/>
                </a:xfrm>
                <a:custGeom>
                  <a:avLst/>
                  <a:gdLst>
                    <a:gd name="connsiteX0" fmla="*/ 1800585 w 1800585"/>
                    <a:gd name="connsiteY0" fmla="*/ 0 h 3116661"/>
                    <a:gd name="connsiteX1" fmla="*/ 1800585 w 1800585"/>
                    <a:gd name="connsiteY1" fmla="*/ 1315291 h 3116661"/>
                    <a:gd name="connsiteX2" fmla="*/ 1800584 w 1800585"/>
                    <a:gd name="connsiteY2" fmla="*/ 1315291 h 3116661"/>
                    <a:gd name="connsiteX3" fmla="*/ 1800584 w 1800585"/>
                    <a:gd name="connsiteY3" fmla="*/ 3116661 h 3116661"/>
                    <a:gd name="connsiteX4" fmla="*/ 0 w 1800585"/>
                    <a:gd name="connsiteY4" fmla="*/ 1316078 h 3116661"/>
                    <a:gd name="connsiteX5" fmla="*/ 845 w 1800585"/>
                    <a:gd name="connsiteY5" fmla="*/ 1315291 h 3116661"/>
                    <a:gd name="connsiteX6" fmla="*/ 0 w 1800585"/>
                    <a:gd name="connsiteY6" fmla="*/ 1315291 h 3116661"/>
                    <a:gd name="connsiteX7" fmla="*/ 10093 w 1800585"/>
                    <a:gd name="connsiteY7" fmla="*/ 1258072 h 3116661"/>
                    <a:gd name="connsiteX8" fmla="*/ 1699804 w 1800585"/>
                    <a:gd name="connsiteY8" fmla="*/ 4126 h 3116661"/>
                    <a:gd name="connsiteX9" fmla="*/ 1800585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800585" y="0"/>
                      </a:moveTo>
                      <a:lnTo>
                        <a:pt x="1800585" y="1315291"/>
                      </a:lnTo>
                      <a:lnTo>
                        <a:pt x="1800584" y="1315291"/>
                      </a:lnTo>
                      <a:lnTo>
                        <a:pt x="1800584" y="3116661"/>
                      </a:lnTo>
                      <a:lnTo>
                        <a:pt x="0" y="1316078"/>
                      </a:lnTo>
                      <a:lnTo>
                        <a:pt x="845" y="1315291"/>
                      </a:lnTo>
                      <a:lnTo>
                        <a:pt x="0" y="1315291"/>
                      </a:lnTo>
                      <a:lnTo>
                        <a:pt x="10093" y="1258072"/>
                      </a:lnTo>
                      <a:cubicBezTo>
                        <a:pt x="167977" y="590145"/>
                        <a:pt x="852467" y="73877"/>
                        <a:pt x="1699804" y="4126"/>
                      </a:cubicBezTo>
                      <a:lnTo>
                        <a:pt x="1800585" y="0"/>
                      </a:lnTo>
                      <a:close/>
                    </a:path>
                  </a:pathLst>
                </a:cu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8" name="Freeform 50">
                  <a:extLst>
                    <a:ext uri="{FF2B5EF4-FFF2-40B4-BE49-F238E27FC236}">
                      <a16:creationId xmlns:a16="http://schemas.microsoft.com/office/drawing/2014/main" id="{6963E6E5-345C-7418-EDDF-F0A55CEB0E60}"/>
                    </a:ext>
                  </a:extLst>
                </p:cNvPr>
                <p:cNvSpPr/>
                <p:nvPr/>
              </p:nvSpPr>
              <p:spPr>
                <a:xfrm>
                  <a:off x="6096000" y="641526"/>
                  <a:ext cx="2203814" cy="2786362"/>
                </a:xfrm>
                <a:custGeom>
                  <a:avLst/>
                  <a:gdLst>
                    <a:gd name="connsiteX0" fmla="*/ 792374 w 2203814"/>
                    <a:gd name="connsiteY0" fmla="*/ 100 h 2786362"/>
                    <a:gd name="connsiteX1" fmla="*/ 2129633 w 2203814"/>
                    <a:gd name="connsiteY1" fmla="*/ 514204 h 2786362"/>
                    <a:gd name="connsiteX2" fmla="*/ 2203814 w 2203814"/>
                    <a:gd name="connsiteY2" fmla="*/ 582550 h 2786362"/>
                    <a:gd name="connsiteX3" fmla="*/ 1273763 w 2203814"/>
                    <a:gd name="connsiteY3" fmla="*/ 1512602 h 2786362"/>
                    <a:gd name="connsiteX4" fmla="*/ 1273762 w 2203814"/>
                    <a:gd name="connsiteY4" fmla="*/ 1512601 h 2786362"/>
                    <a:gd name="connsiteX5" fmla="*/ 1 w 2203814"/>
                    <a:gd name="connsiteY5" fmla="*/ 2786362 h 2786362"/>
                    <a:gd name="connsiteX6" fmla="*/ 0 w 2203814"/>
                    <a:gd name="connsiteY6" fmla="*/ 239952 h 2786362"/>
                    <a:gd name="connsiteX7" fmla="*/ 1154 w 2203814"/>
                    <a:gd name="connsiteY7" fmla="*/ 239993 h 2786362"/>
                    <a:gd name="connsiteX8" fmla="*/ 557 w 2203814"/>
                    <a:gd name="connsiteY8" fmla="*/ 239396 h 2786362"/>
                    <a:gd name="connsiteX9" fmla="*/ 48153 w 2203814"/>
                    <a:gd name="connsiteY9" fmla="*/ 206073 h 2786362"/>
                    <a:gd name="connsiteX10" fmla="*/ 792374 w 2203814"/>
                    <a:gd name="connsiteY10" fmla="*/ 100 h 27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814" h="2786362">
                      <a:moveTo>
                        <a:pt x="792374" y="100"/>
                      </a:moveTo>
                      <a:cubicBezTo>
                        <a:pt x="1240681" y="-4777"/>
                        <a:pt x="1724334" y="170557"/>
                        <a:pt x="2129633" y="514204"/>
                      </a:cubicBezTo>
                      <a:lnTo>
                        <a:pt x="2203814" y="582550"/>
                      </a:lnTo>
                      <a:lnTo>
                        <a:pt x="1273763" y="1512602"/>
                      </a:lnTo>
                      <a:lnTo>
                        <a:pt x="1273762" y="1512601"/>
                      </a:lnTo>
                      <a:lnTo>
                        <a:pt x="1" y="2786362"/>
                      </a:lnTo>
                      <a:lnTo>
                        <a:pt x="0" y="239952"/>
                      </a:lnTo>
                      <a:lnTo>
                        <a:pt x="1154" y="239993"/>
                      </a:lnTo>
                      <a:lnTo>
                        <a:pt x="557" y="239396"/>
                      </a:lnTo>
                      <a:lnTo>
                        <a:pt x="48153" y="206073"/>
                      </a:lnTo>
                      <a:cubicBezTo>
                        <a:pt x="267130" y="70827"/>
                        <a:pt x="523389" y="3026"/>
                        <a:pt x="792374" y="100"/>
                      </a:cubicBezTo>
                      <a:close/>
                    </a:path>
                  </a:pathLst>
                </a:cu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9" name="Freeform 49">
                  <a:extLst>
                    <a:ext uri="{FF2B5EF4-FFF2-40B4-BE49-F238E27FC236}">
                      <a16:creationId xmlns:a16="http://schemas.microsoft.com/office/drawing/2014/main" id="{DD41D88D-FFD7-2190-44CD-4048E4C0521C}"/>
                    </a:ext>
                  </a:extLst>
                </p:cNvPr>
                <p:cNvSpPr/>
                <p:nvPr/>
              </p:nvSpPr>
              <p:spPr>
                <a:xfrm>
                  <a:off x="3308527" y="1225187"/>
                  <a:ext cx="2786362" cy="2203813"/>
                </a:xfrm>
                <a:custGeom>
                  <a:avLst/>
                  <a:gdLst>
                    <a:gd name="connsiteX0" fmla="*/ 582550 w 2786362"/>
                    <a:gd name="connsiteY0" fmla="*/ 0 h 2203813"/>
                    <a:gd name="connsiteX1" fmla="*/ 1512602 w 2786362"/>
                    <a:gd name="connsiteY1" fmla="*/ 930051 h 2203813"/>
                    <a:gd name="connsiteX2" fmla="*/ 1512601 w 2786362"/>
                    <a:gd name="connsiteY2" fmla="*/ 930051 h 2203813"/>
                    <a:gd name="connsiteX3" fmla="*/ 2786362 w 2786362"/>
                    <a:gd name="connsiteY3" fmla="*/ 2203812 h 2203813"/>
                    <a:gd name="connsiteX4" fmla="*/ 239952 w 2786362"/>
                    <a:gd name="connsiteY4" fmla="*/ 2203813 h 2203813"/>
                    <a:gd name="connsiteX5" fmla="*/ 239993 w 2786362"/>
                    <a:gd name="connsiteY5" fmla="*/ 2202659 h 2203813"/>
                    <a:gd name="connsiteX6" fmla="*/ 239396 w 2786362"/>
                    <a:gd name="connsiteY6" fmla="*/ 2203257 h 2203813"/>
                    <a:gd name="connsiteX7" fmla="*/ 206073 w 2786362"/>
                    <a:gd name="connsiteY7" fmla="*/ 2155660 h 2203813"/>
                    <a:gd name="connsiteX8" fmla="*/ 514205 w 2786362"/>
                    <a:gd name="connsiteY8" fmla="*/ 74180 h 2203813"/>
                    <a:gd name="connsiteX9" fmla="*/ 582550 w 2786362"/>
                    <a:gd name="connsiteY9" fmla="*/ 0 h 22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2" h="2203813">
                      <a:moveTo>
                        <a:pt x="582550" y="0"/>
                      </a:moveTo>
                      <a:lnTo>
                        <a:pt x="1512602" y="930051"/>
                      </a:lnTo>
                      <a:lnTo>
                        <a:pt x="1512601" y="930051"/>
                      </a:lnTo>
                      <a:lnTo>
                        <a:pt x="2786362" y="2203812"/>
                      </a:lnTo>
                      <a:lnTo>
                        <a:pt x="239952" y="2203813"/>
                      </a:lnTo>
                      <a:lnTo>
                        <a:pt x="239993" y="2202659"/>
                      </a:lnTo>
                      <a:lnTo>
                        <a:pt x="239396" y="2203257"/>
                      </a:lnTo>
                      <a:lnTo>
                        <a:pt x="206073" y="2155660"/>
                      </a:lnTo>
                      <a:cubicBezTo>
                        <a:pt x="-154583" y="1571724"/>
                        <a:pt x="-35632" y="722660"/>
                        <a:pt x="514205" y="74180"/>
                      </a:cubicBezTo>
                      <a:lnTo>
                        <a:pt x="582550" y="0"/>
                      </a:lnTo>
                      <a:close/>
                    </a:path>
                  </a:pathLst>
                </a:custGeom>
                <a:solidFill>
                  <a:srgbClr val="3A434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0" name="Freeform 48">
                  <a:extLst>
                    <a:ext uri="{FF2B5EF4-FFF2-40B4-BE49-F238E27FC236}">
                      <a16:creationId xmlns:a16="http://schemas.microsoft.com/office/drawing/2014/main" id="{9929EBAB-21F7-88A0-80EF-C0BD03C2ECAB}"/>
                    </a:ext>
                  </a:extLst>
                </p:cNvPr>
                <p:cNvSpPr/>
                <p:nvPr/>
              </p:nvSpPr>
              <p:spPr>
                <a:xfrm>
                  <a:off x="6096787" y="1627630"/>
                  <a:ext cx="3116661" cy="1800585"/>
                </a:xfrm>
                <a:custGeom>
                  <a:avLst/>
                  <a:gdLst>
                    <a:gd name="connsiteX0" fmla="*/ 1800583 w 3116661"/>
                    <a:gd name="connsiteY0" fmla="*/ 0 h 1800585"/>
                    <a:gd name="connsiteX1" fmla="*/ 1801370 w 3116661"/>
                    <a:gd name="connsiteY1" fmla="*/ 845 h 1800585"/>
                    <a:gd name="connsiteX2" fmla="*/ 1801370 w 3116661"/>
                    <a:gd name="connsiteY2" fmla="*/ 0 h 1800585"/>
                    <a:gd name="connsiteX3" fmla="*/ 1858589 w 3116661"/>
                    <a:gd name="connsiteY3" fmla="*/ 10093 h 1800585"/>
                    <a:gd name="connsiteX4" fmla="*/ 3112535 w 3116661"/>
                    <a:gd name="connsiteY4" fmla="*/ 1699804 h 1800585"/>
                    <a:gd name="connsiteX5" fmla="*/ 3116661 w 3116661"/>
                    <a:gd name="connsiteY5" fmla="*/ 1800585 h 1800585"/>
                    <a:gd name="connsiteX6" fmla="*/ 1801370 w 3116661"/>
                    <a:gd name="connsiteY6" fmla="*/ 1800585 h 1800585"/>
                    <a:gd name="connsiteX7" fmla="*/ 1801370 w 3116661"/>
                    <a:gd name="connsiteY7" fmla="*/ 1800584 h 1800585"/>
                    <a:gd name="connsiteX8" fmla="*/ 0 w 3116661"/>
                    <a:gd name="connsiteY8" fmla="*/ 1800584 h 1800585"/>
                    <a:gd name="connsiteX9" fmla="*/ 1800583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1800583" y="0"/>
                      </a:moveTo>
                      <a:lnTo>
                        <a:pt x="1801370" y="845"/>
                      </a:lnTo>
                      <a:lnTo>
                        <a:pt x="1801370" y="0"/>
                      </a:lnTo>
                      <a:lnTo>
                        <a:pt x="1858589" y="10093"/>
                      </a:lnTo>
                      <a:cubicBezTo>
                        <a:pt x="2526516" y="167976"/>
                        <a:pt x="3042784" y="852466"/>
                        <a:pt x="3112535" y="1699804"/>
                      </a:cubicBezTo>
                      <a:lnTo>
                        <a:pt x="3116661" y="1800585"/>
                      </a:lnTo>
                      <a:lnTo>
                        <a:pt x="1801370" y="1800585"/>
                      </a:lnTo>
                      <a:lnTo>
                        <a:pt x="1801370" y="1800584"/>
                      </a:lnTo>
                      <a:lnTo>
                        <a:pt x="0" y="1800584"/>
                      </a:lnTo>
                      <a:lnTo>
                        <a:pt x="1800583" y="0"/>
                      </a:lnTo>
                      <a:close/>
                    </a:path>
                  </a:pathLst>
                </a:custGeom>
                <a:solidFill>
                  <a:schemeClr val="accent3"/>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1" name="Freeform 47">
                  <a:extLst>
                    <a:ext uri="{FF2B5EF4-FFF2-40B4-BE49-F238E27FC236}">
                      <a16:creationId xmlns:a16="http://schemas.microsoft.com/office/drawing/2014/main" id="{704508A3-2839-6139-548B-D6F6A0E22EE3}"/>
                    </a:ext>
                  </a:extLst>
                </p:cNvPr>
                <p:cNvSpPr/>
                <p:nvPr/>
              </p:nvSpPr>
              <p:spPr>
                <a:xfrm>
                  <a:off x="6097111" y="3428999"/>
                  <a:ext cx="2786361" cy="2203814"/>
                </a:xfrm>
                <a:custGeom>
                  <a:avLst/>
                  <a:gdLst>
                    <a:gd name="connsiteX0" fmla="*/ 2546410 w 2786361"/>
                    <a:gd name="connsiteY0" fmla="*/ 0 h 2203814"/>
                    <a:gd name="connsiteX1" fmla="*/ 2546369 w 2786361"/>
                    <a:gd name="connsiteY1" fmla="*/ 1154 h 2203814"/>
                    <a:gd name="connsiteX2" fmla="*/ 2546966 w 2786361"/>
                    <a:gd name="connsiteY2" fmla="*/ 557 h 2203814"/>
                    <a:gd name="connsiteX3" fmla="*/ 2580289 w 2786361"/>
                    <a:gd name="connsiteY3" fmla="*/ 48153 h 2203814"/>
                    <a:gd name="connsiteX4" fmla="*/ 2272158 w 2786361"/>
                    <a:gd name="connsiteY4" fmla="*/ 2129633 h 2203814"/>
                    <a:gd name="connsiteX5" fmla="*/ 2203812 w 2786361"/>
                    <a:gd name="connsiteY5" fmla="*/ 2203814 h 2203814"/>
                    <a:gd name="connsiteX6" fmla="*/ 1273761 w 2786361"/>
                    <a:gd name="connsiteY6" fmla="*/ 1273763 h 2203814"/>
                    <a:gd name="connsiteX7" fmla="*/ 1273762 w 2786361"/>
                    <a:gd name="connsiteY7" fmla="*/ 1273762 h 2203814"/>
                    <a:gd name="connsiteX8" fmla="*/ 0 w 2786361"/>
                    <a:gd name="connsiteY8" fmla="*/ 1 h 2203814"/>
                    <a:gd name="connsiteX9" fmla="*/ 2546410 w 2786361"/>
                    <a:gd name="connsiteY9" fmla="*/ 0 h 22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1" h="2203814">
                      <a:moveTo>
                        <a:pt x="2546410" y="0"/>
                      </a:moveTo>
                      <a:lnTo>
                        <a:pt x="2546369" y="1154"/>
                      </a:lnTo>
                      <a:lnTo>
                        <a:pt x="2546966" y="557"/>
                      </a:lnTo>
                      <a:lnTo>
                        <a:pt x="2580289" y="48153"/>
                      </a:lnTo>
                      <a:cubicBezTo>
                        <a:pt x="2940945" y="632089"/>
                        <a:pt x="2821994" y="1481154"/>
                        <a:pt x="2272158" y="2129633"/>
                      </a:cubicBezTo>
                      <a:lnTo>
                        <a:pt x="2203812" y="2203814"/>
                      </a:lnTo>
                      <a:lnTo>
                        <a:pt x="1273761" y="1273763"/>
                      </a:lnTo>
                      <a:lnTo>
                        <a:pt x="1273762" y="1273762"/>
                      </a:lnTo>
                      <a:lnTo>
                        <a:pt x="0" y="1"/>
                      </a:lnTo>
                      <a:lnTo>
                        <a:pt x="2546410" y="0"/>
                      </a:lnTo>
                      <a:close/>
                    </a:path>
                  </a:pathLst>
                </a:cu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2" name="Freeform 46">
                  <a:extLst>
                    <a:ext uri="{FF2B5EF4-FFF2-40B4-BE49-F238E27FC236}">
                      <a16:creationId xmlns:a16="http://schemas.microsoft.com/office/drawing/2014/main" id="{8CB6BD84-C8EE-6592-ADCE-8EE158920B01}"/>
                    </a:ext>
                  </a:extLst>
                </p:cNvPr>
                <p:cNvSpPr/>
                <p:nvPr/>
              </p:nvSpPr>
              <p:spPr>
                <a:xfrm>
                  <a:off x="2978552" y="3429784"/>
                  <a:ext cx="3116661" cy="1800585"/>
                </a:xfrm>
                <a:custGeom>
                  <a:avLst/>
                  <a:gdLst>
                    <a:gd name="connsiteX0" fmla="*/ 0 w 3116661"/>
                    <a:gd name="connsiteY0" fmla="*/ 0 h 1800585"/>
                    <a:gd name="connsiteX1" fmla="*/ 1315291 w 3116661"/>
                    <a:gd name="connsiteY1" fmla="*/ 0 h 1800585"/>
                    <a:gd name="connsiteX2" fmla="*/ 1315291 w 3116661"/>
                    <a:gd name="connsiteY2" fmla="*/ 1 h 1800585"/>
                    <a:gd name="connsiteX3" fmla="*/ 3116661 w 3116661"/>
                    <a:gd name="connsiteY3" fmla="*/ 1 h 1800585"/>
                    <a:gd name="connsiteX4" fmla="*/ 1316078 w 3116661"/>
                    <a:gd name="connsiteY4" fmla="*/ 1800585 h 1800585"/>
                    <a:gd name="connsiteX5" fmla="*/ 1315291 w 3116661"/>
                    <a:gd name="connsiteY5" fmla="*/ 1799740 h 1800585"/>
                    <a:gd name="connsiteX6" fmla="*/ 1315291 w 3116661"/>
                    <a:gd name="connsiteY6" fmla="*/ 1800585 h 1800585"/>
                    <a:gd name="connsiteX7" fmla="*/ 1258072 w 3116661"/>
                    <a:gd name="connsiteY7" fmla="*/ 1790492 h 1800585"/>
                    <a:gd name="connsiteX8" fmla="*/ 4126 w 3116661"/>
                    <a:gd name="connsiteY8" fmla="*/ 100782 h 1800585"/>
                    <a:gd name="connsiteX9" fmla="*/ 0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0" y="0"/>
                      </a:moveTo>
                      <a:lnTo>
                        <a:pt x="1315291" y="0"/>
                      </a:lnTo>
                      <a:lnTo>
                        <a:pt x="1315291" y="1"/>
                      </a:lnTo>
                      <a:lnTo>
                        <a:pt x="3116661" y="1"/>
                      </a:lnTo>
                      <a:lnTo>
                        <a:pt x="1316078" y="1800585"/>
                      </a:lnTo>
                      <a:lnTo>
                        <a:pt x="1315291" y="1799740"/>
                      </a:lnTo>
                      <a:lnTo>
                        <a:pt x="1315291" y="1800585"/>
                      </a:lnTo>
                      <a:lnTo>
                        <a:pt x="1258072" y="1790492"/>
                      </a:lnTo>
                      <a:cubicBezTo>
                        <a:pt x="590145" y="1632609"/>
                        <a:pt x="73877" y="948119"/>
                        <a:pt x="4126" y="100782"/>
                      </a:cubicBezTo>
                      <a:lnTo>
                        <a:pt x="0" y="0"/>
                      </a:lnTo>
                      <a:close/>
                    </a:path>
                  </a:pathLst>
                </a:custGeom>
                <a:solidFill>
                  <a:srgbClr val="15B58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3" name="Freeform 45">
                  <a:extLst>
                    <a:ext uri="{FF2B5EF4-FFF2-40B4-BE49-F238E27FC236}">
                      <a16:creationId xmlns:a16="http://schemas.microsoft.com/office/drawing/2014/main" id="{2B6CB43C-4824-4DFB-8FAA-0C9E86098A8E}"/>
                    </a:ext>
                  </a:extLst>
                </p:cNvPr>
                <p:cNvSpPr/>
                <p:nvPr/>
              </p:nvSpPr>
              <p:spPr>
                <a:xfrm>
                  <a:off x="6096785" y="3429787"/>
                  <a:ext cx="1800585" cy="3116661"/>
                </a:xfrm>
                <a:custGeom>
                  <a:avLst/>
                  <a:gdLst>
                    <a:gd name="connsiteX0" fmla="*/ 1 w 1800585"/>
                    <a:gd name="connsiteY0" fmla="*/ 0 h 3116661"/>
                    <a:gd name="connsiteX1" fmla="*/ 1800585 w 1800585"/>
                    <a:gd name="connsiteY1" fmla="*/ 1800583 h 3116661"/>
                    <a:gd name="connsiteX2" fmla="*/ 1799740 w 1800585"/>
                    <a:gd name="connsiteY2" fmla="*/ 1801370 h 3116661"/>
                    <a:gd name="connsiteX3" fmla="*/ 1800585 w 1800585"/>
                    <a:gd name="connsiteY3" fmla="*/ 1801370 h 3116661"/>
                    <a:gd name="connsiteX4" fmla="*/ 1790492 w 1800585"/>
                    <a:gd name="connsiteY4" fmla="*/ 1858589 h 3116661"/>
                    <a:gd name="connsiteX5" fmla="*/ 100782 w 1800585"/>
                    <a:gd name="connsiteY5" fmla="*/ 3112535 h 3116661"/>
                    <a:gd name="connsiteX6" fmla="*/ 0 w 1800585"/>
                    <a:gd name="connsiteY6" fmla="*/ 3116661 h 3116661"/>
                    <a:gd name="connsiteX7" fmla="*/ 0 w 1800585"/>
                    <a:gd name="connsiteY7" fmla="*/ 1801370 h 3116661"/>
                    <a:gd name="connsiteX8" fmla="*/ 1 w 1800585"/>
                    <a:gd name="connsiteY8" fmla="*/ 1801370 h 3116661"/>
                    <a:gd name="connsiteX9" fmla="*/ 1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 y="0"/>
                      </a:moveTo>
                      <a:lnTo>
                        <a:pt x="1800585" y="1800583"/>
                      </a:lnTo>
                      <a:lnTo>
                        <a:pt x="1799740" y="1801370"/>
                      </a:lnTo>
                      <a:lnTo>
                        <a:pt x="1800585" y="1801370"/>
                      </a:lnTo>
                      <a:lnTo>
                        <a:pt x="1790492" y="1858589"/>
                      </a:lnTo>
                      <a:cubicBezTo>
                        <a:pt x="1632609" y="2526516"/>
                        <a:pt x="948119" y="3042784"/>
                        <a:pt x="100782" y="3112535"/>
                      </a:cubicBezTo>
                      <a:lnTo>
                        <a:pt x="0" y="3116661"/>
                      </a:lnTo>
                      <a:lnTo>
                        <a:pt x="0" y="1801370"/>
                      </a:lnTo>
                      <a:lnTo>
                        <a:pt x="1" y="1801370"/>
                      </a:lnTo>
                      <a:lnTo>
                        <a:pt x="1" y="0"/>
                      </a:lnTo>
                      <a:close/>
                    </a:path>
                  </a:pathLst>
                </a:custGeom>
                <a:solidFill>
                  <a:schemeClr val="accent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4" name="Freeform 44">
                  <a:extLst>
                    <a:ext uri="{FF2B5EF4-FFF2-40B4-BE49-F238E27FC236}">
                      <a16:creationId xmlns:a16="http://schemas.microsoft.com/office/drawing/2014/main" id="{3DCEA256-6074-4154-70CE-B5855C3A2B99}"/>
                    </a:ext>
                  </a:extLst>
                </p:cNvPr>
                <p:cNvSpPr/>
                <p:nvPr/>
              </p:nvSpPr>
              <p:spPr>
                <a:xfrm>
                  <a:off x="3892187" y="3430111"/>
                  <a:ext cx="2203813" cy="2786361"/>
                </a:xfrm>
                <a:custGeom>
                  <a:avLst/>
                  <a:gdLst>
                    <a:gd name="connsiteX0" fmla="*/ 2203813 w 2203813"/>
                    <a:gd name="connsiteY0" fmla="*/ 0 h 2786361"/>
                    <a:gd name="connsiteX1" fmla="*/ 2203813 w 2203813"/>
                    <a:gd name="connsiteY1" fmla="*/ 2546410 h 2786361"/>
                    <a:gd name="connsiteX2" fmla="*/ 2202659 w 2203813"/>
                    <a:gd name="connsiteY2" fmla="*/ 2546369 h 2786361"/>
                    <a:gd name="connsiteX3" fmla="*/ 2203257 w 2203813"/>
                    <a:gd name="connsiteY3" fmla="*/ 2546967 h 2786361"/>
                    <a:gd name="connsiteX4" fmla="*/ 2155660 w 2203813"/>
                    <a:gd name="connsiteY4" fmla="*/ 2580289 h 2786361"/>
                    <a:gd name="connsiteX5" fmla="*/ 74180 w 2203813"/>
                    <a:gd name="connsiteY5" fmla="*/ 2272158 h 2786361"/>
                    <a:gd name="connsiteX6" fmla="*/ 0 w 2203813"/>
                    <a:gd name="connsiteY6" fmla="*/ 2203812 h 2786361"/>
                    <a:gd name="connsiteX7" fmla="*/ 930051 w 2203813"/>
                    <a:gd name="connsiteY7" fmla="*/ 1273761 h 2786361"/>
                    <a:gd name="connsiteX8" fmla="*/ 930051 w 2203813"/>
                    <a:gd name="connsiteY8" fmla="*/ 1273762 h 2786361"/>
                    <a:gd name="connsiteX9" fmla="*/ 2203813 w 2203813"/>
                    <a:gd name="connsiteY9" fmla="*/ 0 h 27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13" h="2786361">
                      <a:moveTo>
                        <a:pt x="2203813" y="0"/>
                      </a:moveTo>
                      <a:lnTo>
                        <a:pt x="2203813" y="2546410"/>
                      </a:lnTo>
                      <a:lnTo>
                        <a:pt x="2202659" y="2546369"/>
                      </a:lnTo>
                      <a:lnTo>
                        <a:pt x="2203257" y="2546967"/>
                      </a:lnTo>
                      <a:lnTo>
                        <a:pt x="2155660" y="2580289"/>
                      </a:lnTo>
                      <a:cubicBezTo>
                        <a:pt x="1571724" y="2940945"/>
                        <a:pt x="722660" y="2821994"/>
                        <a:pt x="74180" y="2272158"/>
                      </a:cubicBezTo>
                      <a:lnTo>
                        <a:pt x="0" y="2203812"/>
                      </a:lnTo>
                      <a:lnTo>
                        <a:pt x="930051" y="1273761"/>
                      </a:lnTo>
                      <a:lnTo>
                        <a:pt x="930051" y="1273762"/>
                      </a:lnTo>
                      <a:lnTo>
                        <a:pt x="2203813" y="0"/>
                      </a:lnTo>
                      <a:close/>
                    </a:path>
                  </a:pathLst>
                </a:custGeom>
                <a:solidFill>
                  <a:schemeClr val="accent6"/>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46" name="Oval 45">
                <a:extLst>
                  <a:ext uri="{FF2B5EF4-FFF2-40B4-BE49-F238E27FC236}">
                    <a16:creationId xmlns:a16="http://schemas.microsoft.com/office/drawing/2014/main" id="{77782DAA-21D2-BEB2-6125-7324D75A82B8}"/>
                  </a:ext>
                </a:extLst>
              </p:cNvPr>
              <p:cNvSpPr/>
              <p:nvPr/>
            </p:nvSpPr>
            <p:spPr>
              <a:xfrm>
                <a:off x="4680995" y="2013995"/>
                <a:ext cx="2830010" cy="2830010"/>
              </a:xfrm>
              <a:prstGeom prst="ellipse">
                <a:avLst/>
              </a:prstGeom>
              <a:solidFill>
                <a:schemeClr val="bg1"/>
              </a:solidFill>
              <a:ln>
                <a:noFill/>
              </a:ln>
              <a:effectLst>
                <a:outerShdw blurRad="254000" sx="102000" sy="102000" algn="ctr" rotWithShape="0">
                  <a:schemeClr val="tx1">
                    <a:lumMod val="90000"/>
                    <a:lumOff val="10000"/>
                    <a:alpha val="40000"/>
                  </a:scheme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11" name="Freeform 16">
              <a:extLst>
                <a:ext uri="{FF2B5EF4-FFF2-40B4-BE49-F238E27FC236}">
                  <a16:creationId xmlns:a16="http://schemas.microsoft.com/office/drawing/2014/main" id="{565F92AF-0D1F-6C84-9B17-18197AD5EE93}"/>
                </a:ext>
              </a:extLst>
            </p:cNvPr>
            <p:cNvSpPr>
              <a:spLocks/>
            </p:cNvSpPr>
            <p:nvPr/>
          </p:nvSpPr>
          <p:spPr bwMode="auto">
            <a:xfrm>
              <a:off x="6096000" y="2313271"/>
              <a:ext cx="789074" cy="405908"/>
            </a:xfrm>
            <a:custGeom>
              <a:avLst/>
              <a:gdLst>
                <a:gd name="T0" fmla="*/ 2289 w 2289"/>
                <a:gd name="T1" fmla="*/ 946 h 1177"/>
                <a:gd name="T2" fmla="*/ 2172 w 2289"/>
                <a:gd name="T3" fmla="*/ 837 h 1177"/>
                <a:gd name="T4" fmla="*/ 2051 w 2289"/>
                <a:gd name="T5" fmla="*/ 731 h 1177"/>
                <a:gd name="T6" fmla="*/ 1926 w 2289"/>
                <a:gd name="T7" fmla="*/ 633 h 1177"/>
                <a:gd name="T8" fmla="*/ 1795 w 2289"/>
                <a:gd name="T9" fmla="*/ 543 h 1177"/>
                <a:gd name="T10" fmla="*/ 1661 w 2289"/>
                <a:gd name="T11" fmla="*/ 459 h 1177"/>
                <a:gd name="T12" fmla="*/ 1525 w 2289"/>
                <a:gd name="T13" fmla="*/ 380 h 1177"/>
                <a:gd name="T14" fmla="*/ 1382 w 2289"/>
                <a:gd name="T15" fmla="*/ 309 h 1177"/>
                <a:gd name="T16" fmla="*/ 1238 w 2289"/>
                <a:gd name="T17" fmla="*/ 245 h 1177"/>
                <a:gd name="T18" fmla="*/ 1091 w 2289"/>
                <a:gd name="T19" fmla="*/ 188 h 1177"/>
                <a:gd name="T20" fmla="*/ 941 w 2289"/>
                <a:gd name="T21" fmla="*/ 138 h 1177"/>
                <a:gd name="T22" fmla="*/ 789 w 2289"/>
                <a:gd name="T23" fmla="*/ 96 h 1177"/>
                <a:gd name="T24" fmla="*/ 634 w 2289"/>
                <a:gd name="T25" fmla="*/ 61 h 1177"/>
                <a:gd name="T26" fmla="*/ 478 w 2289"/>
                <a:gd name="T27" fmla="*/ 34 h 1177"/>
                <a:gd name="T28" fmla="*/ 399 w 2289"/>
                <a:gd name="T29" fmla="*/ 23 h 1177"/>
                <a:gd name="T30" fmla="*/ 319 w 2289"/>
                <a:gd name="T31" fmla="*/ 15 h 1177"/>
                <a:gd name="T32" fmla="*/ 240 w 2289"/>
                <a:gd name="T33" fmla="*/ 7 h 1177"/>
                <a:gd name="T34" fmla="*/ 159 w 2289"/>
                <a:gd name="T35" fmla="*/ 3 h 1177"/>
                <a:gd name="T36" fmla="*/ 79 w 2289"/>
                <a:gd name="T37" fmla="*/ 0 h 1177"/>
                <a:gd name="T38" fmla="*/ 0 w 2289"/>
                <a:gd name="T39" fmla="*/ 0 h 1177"/>
                <a:gd name="T40" fmla="*/ 0 w 2289"/>
                <a:gd name="T41" fmla="*/ 322 h 1177"/>
                <a:gd name="T42" fmla="*/ 144 w 2289"/>
                <a:gd name="T43" fmla="*/ 326 h 1177"/>
                <a:gd name="T44" fmla="*/ 288 w 2289"/>
                <a:gd name="T45" fmla="*/ 338 h 1177"/>
                <a:gd name="T46" fmla="*/ 430 w 2289"/>
                <a:gd name="T47" fmla="*/ 355 h 1177"/>
                <a:gd name="T48" fmla="*/ 570 w 2289"/>
                <a:gd name="T49" fmla="*/ 380 h 1177"/>
                <a:gd name="T50" fmla="*/ 710 w 2289"/>
                <a:gd name="T51" fmla="*/ 411 h 1177"/>
                <a:gd name="T52" fmla="*/ 847 w 2289"/>
                <a:gd name="T53" fmla="*/ 449 h 1177"/>
                <a:gd name="T54" fmla="*/ 981 w 2289"/>
                <a:gd name="T55" fmla="*/ 493 h 1177"/>
                <a:gd name="T56" fmla="*/ 1114 w 2289"/>
                <a:gd name="T57" fmla="*/ 545 h 1177"/>
                <a:gd name="T58" fmla="*/ 1244 w 2289"/>
                <a:gd name="T59" fmla="*/ 603 h 1177"/>
                <a:gd name="T60" fmla="*/ 1371 w 2289"/>
                <a:gd name="T61" fmla="*/ 666 h 1177"/>
                <a:gd name="T62" fmla="*/ 1496 w 2289"/>
                <a:gd name="T63" fmla="*/ 735 h 1177"/>
                <a:gd name="T64" fmla="*/ 1617 w 2289"/>
                <a:gd name="T65" fmla="*/ 812 h 1177"/>
                <a:gd name="T66" fmla="*/ 1732 w 2289"/>
                <a:gd name="T67" fmla="*/ 894 h 1177"/>
                <a:gd name="T68" fmla="*/ 1845 w 2289"/>
                <a:gd name="T69" fmla="*/ 983 h 1177"/>
                <a:gd name="T70" fmla="*/ 1955 w 2289"/>
                <a:gd name="T71" fmla="*/ 1077 h 1177"/>
                <a:gd name="T72" fmla="*/ 2060 w 2289"/>
                <a:gd name="T73" fmla="*/ 1177 h 1177"/>
                <a:gd name="T74" fmla="*/ 2289 w 2289"/>
                <a:gd name="T75" fmla="*/ 946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2289" y="946"/>
                  </a:moveTo>
                  <a:lnTo>
                    <a:pt x="2172" y="837"/>
                  </a:lnTo>
                  <a:lnTo>
                    <a:pt x="2051" y="731"/>
                  </a:lnTo>
                  <a:lnTo>
                    <a:pt x="1926" y="633"/>
                  </a:lnTo>
                  <a:lnTo>
                    <a:pt x="1795" y="543"/>
                  </a:lnTo>
                  <a:lnTo>
                    <a:pt x="1661" y="459"/>
                  </a:lnTo>
                  <a:lnTo>
                    <a:pt x="1525" y="380"/>
                  </a:lnTo>
                  <a:lnTo>
                    <a:pt x="1382" y="309"/>
                  </a:lnTo>
                  <a:lnTo>
                    <a:pt x="1238" y="245"/>
                  </a:lnTo>
                  <a:lnTo>
                    <a:pt x="1091" y="188"/>
                  </a:lnTo>
                  <a:lnTo>
                    <a:pt x="941" y="138"/>
                  </a:lnTo>
                  <a:lnTo>
                    <a:pt x="789" y="96"/>
                  </a:lnTo>
                  <a:lnTo>
                    <a:pt x="634" y="61"/>
                  </a:lnTo>
                  <a:lnTo>
                    <a:pt x="478" y="34"/>
                  </a:lnTo>
                  <a:lnTo>
                    <a:pt x="399" y="23"/>
                  </a:lnTo>
                  <a:lnTo>
                    <a:pt x="319" y="15"/>
                  </a:lnTo>
                  <a:lnTo>
                    <a:pt x="240" y="7"/>
                  </a:lnTo>
                  <a:lnTo>
                    <a:pt x="159" y="3"/>
                  </a:lnTo>
                  <a:lnTo>
                    <a:pt x="79" y="0"/>
                  </a:lnTo>
                  <a:lnTo>
                    <a:pt x="0" y="0"/>
                  </a:lnTo>
                  <a:lnTo>
                    <a:pt x="0" y="322"/>
                  </a:lnTo>
                  <a:lnTo>
                    <a:pt x="144" y="326"/>
                  </a:lnTo>
                  <a:lnTo>
                    <a:pt x="288" y="338"/>
                  </a:lnTo>
                  <a:lnTo>
                    <a:pt x="430" y="355"/>
                  </a:lnTo>
                  <a:lnTo>
                    <a:pt x="570" y="380"/>
                  </a:lnTo>
                  <a:lnTo>
                    <a:pt x="710" y="411"/>
                  </a:lnTo>
                  <a:lnTo>
                    <a:pt x="847" y="449"/>
                  </a:lnTo>
                  <a:lnTo>
                    <a:pt x="981" y="493"/>
                  </a:lnTo>
                  <a:lnTo>
                    <a:pt x="1114" y="545"/>
                  </a:lnTo>
                  <a:lnTo>
                    <a:pt x="1244" y="603"/>
                  </a:lnTo>
                  <a:lnTo>
                    <a:pt x="1371" y="666"/>
                  </a:lnTo>
                  <a:lnTo>
                    <a:pt x="1496" y="735"/>
                  </a:lnTo>
                  <a:lnTo>
                    <a:pt x="1617" y="812"/>
                  </a:lnTo>
                  <a:lnTo>
                    <a:pt x="1732" y="894"/>
                  </a:lnTo>
                  <a:lnTo>
                    <a:pt x="1845" y="983"/>
                  </a:lnTo>
                  <a:lnTo>
                    <a:pt x="1955" y="1077"/>
                  </a:lnTo>
                  <a:lnTo>
                    <a:pt x="2060" y="1177"/>
                  </a:lnTo>
                  <a:lnTo>
                    <a:pt x="2289" y="946"/>
                  </a:lnTo>
                  <a:close/>
                </a:path>
              </a:pathLst>
            </a:custGeom>
            <a:solidFill>
              <a:schemeClr val="accent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2" name="Freeform 17">
              <a:extLst>
                <a:ext uri="{FF2B5EF4-FFF2-40B4-BE49-F238E27FC236}">
                  <a16:creationId xmlns:a16="http://schemas.microsoft.com/office/drawing/2014/main" id="{05C12689-5056-A77C-6C52-7ED88CC6610C}"/>
                </a:ext>
              </a:extLst>
            </p:cNvPr>
            <p:cNvSpPr>
              <a:spLocks/>
            </p:cNvSpPr>
            <p:nvPr/>
          </p:nvSpPr>
          <p:spPr bwMode="auto">
            <a:xfrm>
              <a:off x="6806511" y="2639926"/>
              <a:ext cx="405218" cy="789074"/>
            </a:xfrm>
            <a:custGeom>
              <a:avLst/>
              <a:gdLst>
                <a:gd name="T0" fmla="*/ 1177 w 1177"/>
                <a:gd name="T1" fmla="*/ 2291 h 2291"/>
                <a:gd name="T2" fmla="*/ 1175 w 1177"/>
                <a:gd name="T3" fmla="*/ 2210 h 2291"/>
                <a:gd name="T4" fmla="*/ 1173 w 1177"/>
                <a:gd name="T5" fmla="*/ 2130 h 2291"/>
                <a:gd name="T6" fmla="*/ 1168 w 1177"/>
                <a:gd name="T7" fmla="*/ 2049 h 2291"/>
                <a:gd name="T8" fmla="*/ 1162 w 1177"/>
                <a:gd name="T9" fmla="*/ 1970 h 2291"/>
                <a:gd name="T10" fmla="*/ 1152 w 1177"/>
                <a:gd name="T11" fmla="*/ 1892 h 2291"/>
                <a:gd name="T12" fmla="*/ 1141 w 1177"/>
                <a:gd name="T13" fmla="*/ 1813 h 2291"/>
                <a:gd name="T14" fmla="*/ 1114 w 1177"/>
                <a:gd name="T15" fmla="*/ 1655 h 2291"/>
                <a:gd name="T16" fmla="*/ 1079 w 1177"/>
                <a:gd name="T17" fmla="*/ 1502 h 2291"/>
                <a:gd name="T18" fmla="*/ 1037 w 1177"/>
                <a:gd name="T19" fmla="*/ 1348 h 2291"/>
                <a:gd name="T20" fmla="*/ 987 w 1177"/>
                <a:gd name="T21" fmla="*/ 1198 h 2291"/>
                <a:gd name="T22" fmla="*/ 932 w 1177"/>
                <a:gd name="T23" fmla="*/ 1052 h 2291"/>
                <a:gd name="T24" fmla="*/ 866 w 1177"/>
                <a:gd name="T25" fmla="*/ 907 h 2291"/>
                <a:gd name="T26" fmla="*/ 795 w 1177"/>
                <a:gd name="T27" fmla="*/ 766 h 2291"/>
                <a:gd name="T28" fmla="*/ 718 w 1177"/>
                <a:gd name="T29" fmla="*/ 628 h 2291"/>
                <a:gd name="T30" fmla="*/ 634 w 1177"/>
                <a:gd name="T31" fmla="*/ 494 h 2291"/>
                <a:gd name="T32" fmla="*/ 542 w 1177"/>
                <a:gd name="T33" fmla="*/ 365 h 2291"/>
                <a:gd name="T34" fmla="*/ 444 w 1177"/>
                <a:gd name="T35" fmla="*/ 238 h 2291"/>
                <a:gd name="T36" fmla="*/ 340 w 1177"/>
                <a:gd name="T37" fmla="*/ 117 h 2291"/>
                <a:gd name="T38" fmla="*/ 229 w 1177"/>
                <a:gd name="T39" fmla="*/ 0 h 2291"/>
                <a:gd name="T40" fmla="*/ 0 w 1177"/>
                <a:gd name="T41" fmla="*/ 231 h 2291"/>
                <a:gd name="T42" fmla="*/ 100 w 1177"/>
                <a:gd name="T43" fmla="*/ 334 h 2291"/>
                <a:gd name="T44" fmla="*/ 194 w 1177"/>
                <a:gd name="T45" fmla="*/ 444 h 2291"/>
                <a:gd name="T46" fmla="*/ 283 w 1177"/>
                <a:gd name="T47" fmla="*/ 557 h 2291"/>
                <a:gd name="T48" fmla="*/ 363 w 1177"/>
                <a:gd name="T49" fmla="*/ 674 h 2291"/>
                <a:gd name="T50" fmla="*/ 440 w 1177"/>
                <a:gd name="T51" fmla="*/ 795 h 2291"/>
                <a:gd name="T52" fmla="*/ 509 w 1177"/>
                <a:gd name="T53" fmla="*/ 918 h 2291"/>
                <a:gd name="T54" fmla="*/ 574 w 1177"/>
                <a:gd name="T55" fmla="*/ 1045 h 2291"/>
                <a:gd name="T56" fmla="*/ 632 w 1177"/>
                <a:gd name="T57" fmla="*/ 1175 h 2291"/>
                <a:gd name="T58" fmla="*/ 682 w 1177"/>
                <a:gd name="T59" fmla="*/ 1308 h 2291"/>
                <a:gd name="T60" fmla="*/ 728 w 1177"/>
                <a:gd name="T61" fmla="*/ 1442 h 2291"/>
                <a:gd name="T62" fmla="*/ 764 w 1177"/>
                <a:gd name="T63" fmla="*/ 1581 h 2291"/>
                <a:gd name="T64" fmla="*/ 797 w 1177"/>
                <a:gd name="T65" fmla="*/ 1719 h 2291"/>
                <a:gd name="T66" fmla="*/ 822 w 1177"/>
                <a:gd name="T67" fmla="*/ 1861 h 2291"/>
                <a:gd name="T68" fmla="*/ 839 w 1177"/>
                <a:gd name="T69" fmla="*/ 2003 h 2291"/>
                <a:gd name="T70" fmla="*/ 849 w 1177"/>
                <a:gd name="T71" fmla="*/ 2145 h 2291"/>
                <a:gd name="T72" fmla="*/ 853 w 1177"/>
                <a:gd name="T73" fmla="*/ 2291 h 2291"/>
                <a:gd name="T74" fmla="*/ 1177 w 1177"/>
                <a:gd name="T75"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91">
                  <a:moveTo>
                    <a:pt x="1177" y="2291"/>
                  </a:moveTo>
                  <a:lnTo>
                    <a:pt x="1175" y="2210"/>
                  </a:lnTo>
                  <a:lnTo>
                    <a:pt x="1173" y="2130"/>
                  </a:lnTo>
                  <a:lnTo>
                    <a:pt x="1168" y="2049"/>
                  </a:lnTo>
                  <a:lnTo>
                    <a:pt x="1162" y="1970"/>
                  </a:lnTo>
                  <a:lnTo>
                    <a:pt x="1152" y="1892"/>
                  </a:lnTo>
                  <a:lnTo>
                    <a:pt x="1141" y="1813"/>
                  </a:lnTo>
                  <a:lnTo>
                    <a:pt x="1114" y="1655"/>
                  </a:lnTo>
                  <a:lnTo>
                    <a:pt x="1079" y="1502"/>
                  </a:lnTo>
                  <a:lnTo>
                    <a:pt x="1037" y="1348"/>
                  </a:lnTo>
                  <a:lnTo>
                    <a:pt x="987" y="1198"/>
                  </a:lnTo>
                  <a:lnTo>
                    <a:pt x="932" y="1052"/>
                  </a:lnTo>
                  <a:lnTo>
                    <a:pt x="866" y="907"/>
                  </a:lnTo>
                  <a:lnTo>
                    <a:pt x="795" y="766"/>
                  </a:lnTo>
                  <a:lnTo>
                    <a:pt x="718" y="628"/>
                  </a:lnTo>
                  <a:lnTo>
                    <a:pt x="634" y="494"/>
                  </a:lnTo>
                  <a:lnTo>
                    <a:pt x="542" y="365"/>
                  </a:lnTo>
                  <a:lnTo>
                    <a:pt x="444" y="238"/>
                  </a:lnTo>
                  <a:lnTo>
                    <a:pt x="340" y="117"/>
                  </a:lnTo>
                  <a:lnTo>
                    <a:pt x="229" y="0"/>
                  </a:lnTo>
                  <a:lnTo>
                    <a:pt x="0" y="231"/>
                  </a:lnTo>
                  <a:lnTo>
                    <a:pt x="100" y="334"/>
                  </a:lnTo>
                  <a:lnTo>
                    <a:pt x="194" y="444"/>
                  </a:lnTo>
                  <a:lnTo>
                    <a:pt x="283" y="557"/>
                  </a:lnTo>
                  <a:lnTo>
                    <a:pt x="363" y="674"/>
                  </a:lnTo>
                  <a:lnTo>
                    <a:pt x="440" y="795"/>
                  </a:lnTo>
                  <a:lnTo>
                    <a:pt x="509" y="918"/>
                  </a:lnTo>
                  <a:lnTo>
                    <a:pt x="574" y="1045"/>
                  </a:lnTo>
                  <a:lnTo>
                    <a:pt x="632" y="1175"/>
                  </a:lnTo>
                  <a:lnTo>
                    <a:pt x="682" y="1308"/>
                  </a:lnTo>
                  <a:lnTo>
                    <a:pt x="728" y="1442"/>
                  </a:lnTo>
                  <a:lnTo>
                    <a:pt x="764" y="1581"/>
                  </a:lnTo>
                  <a:lnTo>
                    <a:pt x="797" y="1719"/>
                  </a:lnTo>
                  <a:lnTo>
                    <a:pt x="822" y="1861"/>
                  </a:lnTo>
                  <a:lnTo>
                    <a:pt x="839" y="2003"/>
                  </a:lnTo>
                  <a:lnTo>
                    <a:pt x="849" y="2145"/>
                  </a:lnTo>
                  <a:lnTo>
                    <a:pt x="853" y="2291"/>
                  </a:lnTo>
                  <a:lnTo>
                    <a:pt x="1177" y="2291"/>
                  </a:lnTo>
                  <a:close/>
                </a:path>
              </a:pathLst>
            </a:custGeom>
            <a:solidFill>
              <a:schemeClr val="accent3"/>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3" name="Freeform 18">
              <a:extLst>
                <a:ext uri="{FF2B5EF4-FFF2-40B4-BE49-F238E27FC236}">
                  <a16:creationId xmlns:a16="http://schemas.microsoft.com/office/drawing/2014/main" id="{DBA6B246-D592-B9EF-5441-A7AAB3277BBB}"/>
                </a:ext>
              </a:extLst>
            </p:cNvPr>
            <p:cNvSpPr>
              <a:spLocks/>
            </p:cNvSpPr>
            <p:nvPr/>
          </p:nvSpPr>
          <p:spPr bwMode="auto">
            <a:xfrm>
              <a:off x="6806511" y="3429000"/>
              <a:ext cx="405218" cy="788385"/>
            </a:xfrm>
            <a:custGeom>
              <a:avLst/>
              <a:gdLst>
                <a:gd name="T0" fmla="*/ 229 w 1177"/>
                <a:gd name="T1" fmla="*/ 2289 h 2289"/>
                <a:gd name="T2" fmla="*/ 340 w 1177"/>
                <a:gd name="T3" fmla="*/ 2174 h 2289"/>
                <a:gd name="T4" fmla="*/ 444 w 1177"/>
                <a:gd name="T5" fmla="*/ 2051 h 2289"/>
                <a:gd name="T6" fmla="*/ 542 w 1177"/>
                <a:gd name="T7" fmla="*/ 1926 h 2289"/>
                <a:gd name="T8" fmla="*/ 634 w 1177"/>
                <a:gd name="T9" fmla="*/ 1795 h 2289"/>
                <a:gd name="T10" fmla="*/ 718 w 1177"/>
                <a:gd name="T11" fmla="*/ 1663 h 2289"/>
                <a:gd name="T12" fmla="*/ 795 w 1177"/>
                <a:gd name="T13" fmla="*/ 1525 h 2289"/>
                <a:gd name="T14" fmla="*/ 866 w 1177"/>
                <a:gd name="T15" fmla="*/ 1382 h 2289"/>
                <a:gd name="T16" fmla="*/ 932 w 1177"/>
                <a:gd name="T17" fmla="*/ 1238 h 2289"/>
                <a:gd name="T18" fmla="*/ 987 w 1177"/>
                <a:gd name="T19" fmla="*/ 1091 h 2289"/>
                <a:gd name="T20" fmla="*/ 1037 w 1177"/>
                <a:gd name="T21" fmla="*/ 941 h 2289"/>
                <a:gd name="T22" fmla="*/ 1079 w 1177"/>
                <a:gd name="T23" fmla="*/ 789 h 2289"/>
                <a:gd name="T24" fmla="*/ 1114 w 1177"/>
                <a:gd name="T25" fmla="*/ 634 h 2289"/>
                <a:gd name="T26" fmla="*/ 1141 w 1177"/>
                <a:gd name="T27" fmla="*/ 478 h 2289"/>
                <a:gd name="T28" fmla="*/ 1152 w 1177"/>
                <a:gd name="T29" fmla="*/ 399 h 2289"/>
                <a:gd name="T30" fmla="*/ 1162 w 1177"/>
                <a:gd name="T31" fmla="*/ 319 h 2289"/>
                <a:gd name="T32" fmla="*/ 1168 w 1177"/>
                <a:gd name="T33" fmla="*/ 240 h 2289"/>
                <a:gd name="T34" fmla="*/ 1173 w 1177"/>
                <a:gd name="T35" fmla="*/ 159 h 2289"/>
                <a:gd name="T36" fmla="*/ 1175 w 1177"/>
                <a:gd name="T37" fmla="*/ 81 h 2289"/>
                <a:gd name="T38" fmla="*/ 1177 w 1177"/>
                <a:gd name="T39" fmla="*/ 0 h 2289"/>
                <a:gd name="T40" fmla="*/ 853 w 1177"/>
                <a:gd name="T41" fmla="*/ 0 h 2289"/>
                <a:gd name="T42" fmla="*/ 849 w 1177"/>
                <a:gd name="T43" fmla="*/ 144 h 2289"/>
                <a:gd name="T44" fmla="*/ 839 w 1177"/>
                <a:gd name="T45" fmla="*/ 288 h 2289"/>
                <a:gd name="T46" fmla="*/ 822 w 1177"/>
                <a:gd name="T47" fmla="*/ 430 h 2289"/>
                <a:gd name="T48" fmla="*/ 797 w 1177"/>
                <a:gd name="T49" fmla="*/ 570 h 2289"/>
                <a:gd name="T50" fmla="*/ 764 w 1177"/>
                <a:gd name="T51" fmla="*/ 710 h 2289"/>
                <a:gd name="T52" fmla="*/ 728 w 1177"/>
                <a:gd name="T53" fmla="*/ 847 h 2289"/>
                <a:gd name="T54" fmla="*/ 682 w 1177"/>
                <a:gd name="T55" fmla="*/ 981 h 2289"/>
                <a:gd name="T56" fmla="*/ 632 w 1177"/>
                <a:gd name="T57" fmla="*/ 1114 h 2289"/>
                <a:gd name="T58" fmla="*/ 574 w 1177"/>
                <a:gd name="T59" fmla="*/ 1244 h 2289"/>
                <a:gd name="T60" fmla="*/ 509 w 1177"/>
                <a:gd name="T61" fmla="*/ 1371 h 2289"/>
                <a:gd name="T62" fmla="*/ 440 w 1177"/>
                <a:gd name="T63" fmla="*/ 1496 h 2289"/>
                <a:gd name="T64" fmla="*/ 363 w 1177"/>
                <a:gd name="T65" fmla="*/ 1617 h 2289"/>
                <a:gd name="T66" fmla="*/ 283 w 1177"/>
                <a:gd name="T67" fmla="*/ 1734 h 2289"/>
                <a:gd name="T68" fmla="*/ 194 w 1177"/>
                <a:gd name="T69" fmla="*/ 1847 h 2289"/>
                <a:gd name="T70" fmla="*/ 100 w 1177"/>
                <a:gd name="T71" fmla="*/ 1955 h 2289"/>
                <a:gd name="T72" fmla="*/ 0 w 1177"/>
                <a:gd name="T73" fmla="*/ 2060 h 2289"/>
                <a:gd name="T74" fmla="*/ 229 w 1177"/>
                <a:gd name="T75" fmla="*/ 2289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229" y="2289"/>
                  </a:moveTo>
                  <a:lnTo>
                    <a:pt x="340" y="2174"/>
                  </a:lnTo>
                  <a:lnTo>
                    <a:pt x="444" y="2051"/>
                  </a:lnTo>
                  <a:lnTo>
                    <a:pt x="542" y="1926"/>
                  </a:lnTo>
                  <a:lnTo>
                    <a:pt x="634" y="1795"/>
                  </a:lnTo>
                  <a:lnTo>
                    <a:pt x="718" y="1663"/>
                  </a:lnTo>
                  <a:lnTo>
                    <a:pt x="795" y="1525"/>
                  </a:lnTo>
                  <a:lnTo>
                    <a:pt x="866" y="1382"/>
                  </a:lnTo>
                  <a:lnTo>
                    <a:pt x="932" y="1238"/>
                  </a:lnTo>
                  <a:lnTo>
                    <a:pt x="987" y="1091"/>
                  </a:lnTo>
                  <a:lnTo>
                    <a:pt x="1037" y="941"/>
                  </a:lnTo>
                  <a:lnTo>
                    <a:pt x="1079" y="789"/>
                  </a:lnTo>
                  <a:lnTo>
                    <a:pt x="1114" y="634"/>
                  </a:lnTo>
                  <a:lnTo>
                    <a:pt x="1141" y="478"/>
                  </a:lnTo>
                  <a:lnTo>
                    <a:pt x="1152" y="399"/>
                  </a:lnTo>
                  <a:lnTo>
                    <a:pt x="1162" y="319"/>
                  </a:lnTo>
                  <a:lnTo>
                    <a:pt x="1168" y="240"/>
                  </a:lnTo>
                  <a:lnTo>
                    <a:pt x="1173" y="159"/>
                  </a:lnTo>
                  <a:lnTo>
                    <a:pt x="1175" y="81"/>
                  </a:lnTo>
                  <a:lnTo>
                    <a:pt x="1177" y="0"/>
                  </a:lnTo>
                  <a:lnTo>
                    <a:pt x="853" y="0"/>
                  </a:lnTo>
                  <a:lnTo>
                    <a:pt x="849" y="144"/>
                  </a:lnTo>
                  <a:lnTo>
                    <a:pt x="839" y="288"/>
                  </a:lnTo>
                  <a:lnTo>
                    <a:pt x="822" y="430"/>
                  </a:lnTo>
                  <a:lnTo>
                    <a:pt x="797" y="570"/>
                  </a:lnTo>
                  <a:lnTo>
                    <a:pt x="764" y="710"/>
                  </a:lnTo>
                  <a:lnTo>
                    <a:pt x="728" y="847"/>
                  </a:lnTo>
                  <a:lnTo>
                    <a:pt x="682" y="981"/>
                  </a:lnTo>
                  <a:lnTo>
                    <a:pt x="632" y="1114"/>
                  </a:lnTo>
                  <a:lnTo>
                    <a:pt x="574" y="1244"/>
                  </a:lnTo>
                  <a:lnTo>
                    <a:pt x="509" y="1371"/>
                  </a:lnTo>
                  <a:lnTo>
                    <a:pt x="440" y="1496"/>
                  </a:lnTo>
                  <a:lnTo>
                    <a:pt x="363" y="1617"/>
                  </a:lnTo>
                  <a:lnTo>
                    <a:pt x="283" y="1734"/>
                  </a:lnTo>
                  <a:lnTo>
                    <a:pt x="194" y="1847"/>
                  </a:lnTo>
                  <a:lnTo>
                    <a:pt x="100" y="1955"/>
                  </a:lnTo>
                  <a:lnTo>
                    <a:pt x="0" y="2060"/>
                  </a:lnTo>
                  <a:lnTo>
                    <a:pt x="229" y="2289"/>
                  </a:lnTo>
                  <a:close/>
                </a:path>
              </a:pathLst>
            </a:custGeom>
            <a:solidFill>
              <a:schemeClr val="accent4"/>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4" name="Freeform 19">
              <a:extLst>
                <a:ext uri="{FF2B5EF4-FFF2-40B4-BE49-F238E27FC236}">
                  <a16:creationId xmlns:a16="http://schemas.microsoft.com/office/drawing/2014/main" id="{A7FA6244-FEBD-0F8C-3BCB-E7794582765C}"/>
                </a:ext>
              </a:extLst>
            </p:cNvPr>
            <p:cNvSpPr>
              <a:spLocks/>
            </p:cNvSpPr>
            <p:nvPr/>
          </p:nvSpPr>
          <p:spPr bwMode="auto">
            <a:xfrm>
              <a:off x="6096000" y="4138822"/>
              <a:ext cx="789074" cy="405908"/>
            </a:xfrm>
            <a:custGeom>
              <a:avLst/>
              <a:gdLst>
                <a:gd name="T0" fmla="*/ 0 w 2289"/>
                <a:gd name="T1" fmla="*/ 1177 h 1177"/>
                <a:gd name="T2" fmla="*/ 79 w 2289"/>
                <a:gd name="T3" fmla="*/ 1175 h 1177"/>
                <a:gd name="T4" fmla="*/ 159 w 2289"/>
                <a:gd name="T5" fmla="*/ 1173 h 1177"/>
                <a:gd name="T6" fmla="*/ 240 w 2289"/>
                <a:gd name="T7" fmla="*/ 1168 h 1177"/>
                <a:gd name="T8" fmla="*/ 319 w 2289"/>
                <a:gd name="T9" fmla="*/ 1160 h 1177"/>
                <a:gd name="T10" fmla="*/ 399 w 2289"/>
                <a:gd name="T11" fmla="*/ 1152 h 1177"/>
                <a:gd name="T12" fmla="*/ 478 w 2289"/>
                <a:gd name="T13" fmla="*/ 1141 h 1177"/>
                <a:gd name="T14" fmla="*/ 634 w 2289"/>
                <a:gd name="T15" fmla="*/ 1114 h 1177"/>
                <a:gd name="T16" fmla="*/ 789 w 2289"/>
                <a:gd name="T17" fmla="*/ 1079 h 1177"/>
                <a:gd name="T18" fmla="*/ 941 w 2289"/>
                <a:gd name="T19" fmla="*/ 1037 h 1177"/>
                <a:gd name="T20" fmla="*/ 1091 w 2289"/>
                <a:gd name="T21" fmla="*/ 987 h 1177"/>
                <a:gd name="T22" fmla="*/ 1238 w 2289"/>
                <a:gd name="T23" fmla="*/ 930 h 1177"/>
                <a:gd name="T24" fmla="*/ 1382 w 2289"/>
                <a:gd name="T25" fmla="*/ 866 h 1177"/>
                <a:gd name="T26" fmla="*/ 1525 w 2289"/>
                <a:gd name="T27" fmla="*/ 795 h 1177"/>
                <a:gd name="T28" fmla="*/ 1661 w 2289"/>
                <a:gd name="T29" fmla="*/ 718 h 1177"/>
                <a:gd name="T30" fmla="*/ 1795 w 2289"/>
                <a:gd name="T31" fmla="*/ 632 h 1177"/>
                <a:gd name="T32" fmla="*/ 1926 w 2289"/>
                <a:gd name="T33" fmla="*/ 542 h 1177"/>
                <a:gd name="T34" fmla="*/ 2051 w 2289"/>
                <a:gd name="T35" fmla="*/ 444 h 1177"/>
                <a:gd name="T36" fmla="*/ 2172 w 2289"/>
                <a:gd name="T37" fmla="*/ 340 h 1177"/>
                <a:gd name="T38" fmla="*/ 2289 w 2289"/>
                <a:gd name="T39" fmla="*/ 229 h 1177"/>
                <a:gd name="T40" fmla="*/ 2060 w 2289"/>
                <a:gd name="T41" fmla="*/ 0 h 1177"/>
                <a:gd name="T42" fmla="*/ 1955 w 2289"/>
                <a:gd name="T43" fmla="*/ 100 h 1177"/>
                <a:gd name="T44" fmla="*/ 1845 w 2289"/>
                <a:gd name="T45" fmla="*/ 192 h 1177"/>
                <a:gd name="T46" fmla="*/ 1732 w 2289"/>
                <a:gd name="T47" fmla="*/ 281 h 1177"/>
                <a:gd name="T48" fmla="*/ 1617 w 2289"/>
                <a:gd name="T49" fmla="*/ 363 h 1177"/>
                <a:gd name="T50" fmla="*/ 1496 w 2289"/>
                <a:gd name="T51" fmla="*/ 440 h 1177"/>
                <a:gd name="T52" fmla="*/ 1371 w 2289"/>
                <a:gd name="T53" fmla="*/ 509 h 1177"/>
                <a:gd name="T54" fmla="*/ 1244 w 2289"/>
                <a:gd name="T55" fmla="*/ 574 h 1177"/>
                <a:gd name="T56" fmla="*/ 1114 w 2289"/>
                <a:gd name="T57" fmla="*/ 632 h 1177"/>
                <a:gd name="T58" fmla="*/ 981 w 2289"/>
                <a:gd name="T59" fmla="*/ 682 h 1177"/>
                <a:gd name="T60" fmla="*/ 847 w 2289"/>
                <a:gd name="T61" fmla="*/ 728 h 1177"/>
                <a:gd name="T62" fmla="*/ 710 w 2289"/>
                <a:gd name="T63" fmla="*/ 764 h 1177"/>
                <a:gd name="T64" fmla="*/ 570 w 2289"/>
                <a:gd name="T65" fmla="*/ 797 h 1177"/>
                <a:gd name="T66" fmla="*/ 430 w 2289"/>
                <a:gd name="T67" fmla="*/ 820 h 1177"/>
                <a:gd name="T68" fmla="*/ 288 w 2289"/>
                <a:gd name="T69" fmla="*/ 839 h 1177"/>
                <a:gd name="T70" fmla="*/ 144 w 2289"/>
                <a:gd name="T71" fmla="*/ 849 h 1177"/>
                <a:gd name="T72" fmla="*/ 0 w 2289"/>
                <a:gd name="T73" fmla="*/ 853 h 1177"/>
                <a:gd name="T74" fmla="*/ 0 w 2289"/>
                <a:gd name="T75"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0" y="1177"/>
                  </a:moveTo>
                  <a:lnTo>
                    <a:pt x="79" y="1175"/>
                  </a:lnTo>
                  <a:lnTo>
                    <a:pt x="159" y="1173"/>
                  </a:lnTo>
                  <a:lnTo>
                    <a:pt x="240" y="1168"/>
                  </a:lnTo>
                  <a:lnTo>
                    <a:pt x="319" y="1160"/>
                  </a:lnTo>
                  <a:lnTo>
                    <a:pt x="399" y="1152"/>
                  </a:lnTo>
                  <a:lnTo>
                    <a:pt x="478" y="1141"/>
                  </a:lnTo>
                  <a:lnTo>
                    <a:pt x="634" y="1114"/>
                  </a:lnTo>
                  <a:lnTo>
                    <a:pt x="789" y="1079"/>
                  </a:lnTo>
                  <a:lnTo>
                    <a:pt x="941" y="1037"/>
                  </a:lnTo>
                  <a:lnTo>
                    <a:pt x="1091" y="987"/>
                  </a:lnTo>
                  <a:lnTo>
                    <a:pt x="1238" y="930"/>
                  </a:lnTo>
                  <a:lnTo>
                    <a:pt x="1382" y="866"/>
                  </a:lnTo>
                  <a:lnTo>
                    <a:pt x="1525" y="795"/>
                  </a:lnTo>
                  <a:lnTo>
                    <a:pt x="1661" y="718"/>
                  </a:lnTo>
                  <a:lnTo>
                    <a:pt x="1795" y="632"/>
                  </a:lnTo>
                  <a:lnTo>
                    <a:pt x="1926" y="542"/>
                  </a:lnTo>
                  <a:lnTo>
                    <a:pt x="2051" y="444"/>
                  </a:lnTo>
                  <a:lnTo>
                    <a:pt x="2172" y="340"/>
                  </a:lnTo>
                  <a:lnTo>
                    <a:pt x="2289" y="229"/>
                  </a:lnTo>
                  <a:lnTo>
                    <a:pt x="2060" y="0"/>
                  </a:lnTo>
                  <a:lnTo>
                    <a:pt x="1955" y="100"/>
                  </a:lnTo>
                  <a:lnTo>
                    <a:pt x="1845" y="192"/>
                  </a:lnTo>
                  <a:lnTo>
                    <a:pt x="1732" y="281"/>
                  </a:lnTo>
                  <a:lnTo>
                    <a:pt x="1617" y="363"/>
                  </a:lnTo>
                  <a:lnTo>
                    <a:pt x="1496" y="440"/>
                  </a:lnTo>
                  <a:lnTo>
                    <a:pt x="1371" y="509"/>
                  </a:lnTo>
                  <a:lnTo>
                    <a:pt x="1244" y="574"/>
                  </a:lnTo>
                  <a:lnTo>
                    <a:pt x="1114" y="632"/>
                  </a:lnTo>
                  <a:lnTo>
                    <a:pt x="981" y="682"/>
                  </a:lnTo>
                  <a:lnTo>
                    <a:pt x="847" y="728"/>
                  </a:lnTo>
                  <a:lnTo>
                    <a:pt x="710" y="764"/>
                  </a:lnTo>
                  <a:lnTo>
                    <a:pt x="570" y="797"/>
                  </a:lnTo>
                  <a:lnTo>
                    <a:pt x="430" y="820"/>
                  </a:lnTo>
                  <a:lnTo>
                    <a:pt x="288" y="839"/>
                  </a:lnTo>
                  <a:lnTo>
                    <a:pt x="144" y="849"/>
                  </a:lnTo>
                  <a:lnTo>
                    <a:pt x="0" y="853"/>
                  </a:lnTo>
                  <a:lnTo>
                    <a:pt x="0" y="1177"/>
                  </a:lnTo>
                  <a:close/>
                </a:path>
              </a:pathLst>
            </a:custGeom>
            <a:solidFill>
              <a:schemeClr val="accent5"/>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5" name="Freeform 20">
              <a:extLst>
                <a:ext uri="{FF2B5EF4-FFF2-40B4-BE49-F238E27FC236}">
                  <a16:creationId xmlns:a16="http://schemas.microsoft.com/office/drawing/2014/main" id="{C44C3D58-6269-F72D-F172-CE124A08891C}"/>
                </a:ext>
              </a:extLst>
            </p:cNvPr>
            <p:cNvSpPr>
              <a:spLocks/>
            </p:cNvSpPr>
            <p:nvPr/>
          </p:nvSpPr>
          <p:spPr bwMode="auto">
            <a:xfrm>
              <a:off x="5306926" y="4138822"/>
              <a:ext cx="789074" cy="405908"/>
            </a:xfrm>
            <a:custGeom>
              <a:avLst/>
              <a:gdLst>
                <a:gd name="T0" fmla="*/ 0 w 2291"/>
                <a:gd name="T1" fmla="*/ 229 h 1177"/>
                <a:gd name="T2" fmla="*/ 117 w 2291"/>
                <a:gd name="T3" fmla="*/ 340 h 1177"/>
                <a:gd name="T4" fmla="*/ 238 w 2291"/>
                <a:gd name="T5" fmla="*/ 444 h 1177"/>
                <a:gd name="T6" fmla="*/ 363 w 2291"/>
                <a:gd name="T7" fmla="*/ 542 h 1177"/>
                <a:gd name="T8" fmla="*/ 494 w 2291"/>
                <a:gd name="T9" fmla="*/ 632 h 1177"/>
                <a:gd name="T10" fmla="*/ 628 w 2291"/>
                <a:gd name="T11" fmla="*/ 718 h 1177"/>
                <a:gd name="T12" fmla="*/ 766 w 2291"/>
                <a:gd name="T13" fmla="*/ 795 h 1177"/>
                <a:gd name="T14" fmla="*/ 907 w 2291"/>
                <a:gd name="T15" fmla="*/ 866 h 1177"/>
                <a:gd name="T16" fmla="*/ 1051 w 2291"/>
                <a:gd name="T17" fmla="*/ 930 h 1177"/>
                <a:gd name="T18" fmla="*/ 1198 w 2291"/>
                <a:gd name="T19" fmla="*/ 987 h 1177"/>
                <a:gd name="T20" fmla="*/ 1348 w 2291"/>
                <a:gd name="T21" fmla="*/ 1037 h 1177"/>
                <a:gd name="T22" fmla="*/ 1502 w 2291"/>
                <a:gd name="T23" fmla="*/ 1079 h 1177"/>
                <a:gd name="T24" fmla="*/ 1655 w 2291"/>
                <a:gd name="T25" fmla="*/ 1114 h 1177"/>
                <a:gd name="T26" fmla="*/ 1813 w 2291"/>
                <a:gd name="T27" fmla="*/ 1141 h 1177"/>
                <a:gd name="T28" fmla="*/ 1892 w 2291"/>
                <a:gd name="T29" fmla="*/ 1152 h 1177"/>
                <a:gd name="T30" fmla="*/ 1970 w 2291"/>
                <a:gd name="T31" fmla="*/ 1160 h 1177"/>
                <a:gd name="T32" fmla="*/ 2049 w 2291"/>
                <a:gd name="T33" fmla="*/ 1168 h 1177"/>
                <a:gd name="T34" fmla="*/ 2130 w 2291"/>
                <a:gd name="T35" fmla="*/ 1173 h 1177"/>
                <a:gd name="T36" fmla="*/ 2210 w 2291"/>
                <a:gd name="T37" fmla="*/ 1175 h 1177"/>
                <a:gd name="T38" fmla="*/ 2291 w 2291"/>
                <a:gd name="T39" fmla="*/ 1177 h 1177"/>
                <a:gd name="T40" fmla="*/ 2291 w 2291"/>
                <a:gd name="T41" fmla="*/ 853 h 1177"/>
                <a:gd name="T42" fmla="*/ 2145 w 2291"/>
                <a:gd name="T43" fmla="*/ 849 h 1177"/>
                <a:gd name="T44" fmla="*/ 2003 w 2291"/>
                <a:gd name="T45" fmla="*/ 839 h 1177"/>
                <a:gd name="T46" fmla="*/ 1861 w 2291"/>
                <a:gd name="T47" fmla="*/ 820 h 1177"/>
                <a:gd name="T48" fmla="*/ 1719 w 2291"/>
                <a:gd name="T49" fmla="*/ 797 h 1177"/>
                <a:gd name="T50" fmla="*/ 1581 w 2291"/>
                <a:gd name="T51" fmla="*/ 764 h 1177"/>
                <a:gd name="T52" fmla="*/ 1442 w 2291"/>
                <a:gd name="T53" fmla="*/ 728 h 1177"/>
                <a:gd name="T54" fmla="*/ 1308 w 2291"/>
                <a:gd name="T55" fmla="*/ 682 h 1177"/>
                <a:gd name="T56" fmla="*/ 1175 w 2291"/>
                <a:gd name="T57" fmla="*/ 632 h 1177"/>
                <a:gd name="T58" fmla="*/ 1045 w 2291"/>
                <a:gd name="T59" fmla="*/ 574 h 1177"/>
                <a:gd name="T60" fmla="*/ 918 w 2291"/>
                <a:gd name="T61" fmla="*/ 509 h 1177"/>
                <a:gd name="T62" fmla="*/ 795 w 2291"/>
                <a:gd name="T63" fmla="*/ 440 h 1177"/>
                <a:gd name="T64" fmla="*/ 674 w 2291"/>
                <a:gd name="T65" fmla="*/ 363 h 1177"/>
                <a:gd name="T66" fmla="*/ 557 w 2291"/>
                <a:gd name="T67" fmla="*/ 281 h 1177"/>
                <a:gd name="T68" fmla="*/ 444 w 2291"/>
                <a:gd name="T69" fmla="*/ 192 h 1177"/>
                <a:gd name="T70" fmla="*/ 334 w 2291"/>
                <a:gd name="T71" fmla="*/ 100 h 1177"/>
                <a:gd name="T72" fmla="*/ 231 w 2291"/>
                <a:gd name="T73" fmla="*/ 0 h 1177"/>
                <a:gd name="T74" fmla="*/ 0 w 2291"/>
                <a:gd name="T75" fmla="*/ 229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0" y="229"/>
                  </a:moveTo>
                  <a:lnTo>
                    <a:pt x="117" y="340"/>
                  </a:lnTo>
                  <a:lnTo>
                    <a:pt x="238" y="444"/>
                  </a:lnTo>
                  <a:lnTo>
                    <a:pt x="363" y="542"/>
                  </a:lnTo>
                  <a:lnTo>
                    <a:pt x="494" y="632"/>
                  </a:lnTo>
                  <a:lnTo>
                    <a:pt x="628" y="718"/>
                  </a:lnTo>
                  <a:lnTo>
                    <a:pt x="766" y="795"/>
                  </a:lnTo>
                  <a:lnTo>
                    <a:pt x="907" y="866"/>
                  </a:lnTo>
                  <a:lnTo>
                    <a:pt x="1051" y="930"/>
                  </a:lnTo>
                  <a:lnTo>
                    <a:pt x="1198" y="987"/>
                  </a:lnTo>
                  <a:lnTo>
                    <a:pt x="1348" y="1037"/>
                  </a:lnTo>
                  <a:lnTo>
                    <a:pt x="1502" y="1079"/>
                  </a:lnTo>
                  <a:lnTo>
                    <a:pt x="1655" y="1114"/>
                  </a:lnTo>
                  <a:lnTo>
                    <a:pt x="1813" y="1141"/>
                  </a:lnTo>
                  <a:lnTo>
                    <a:pt x="1892" y="1152"/>
                  </a:lnTo>
                  <a:lnTo>
                    <a:pt x="1970" y="1160"/>
                  </a:lnTo>
                  <a:lnTo>
                    <a:pt x="2049" y="1168"/>
                  </a:lnTo>
                  <a:lnTo>
                    <a:pt x="2130" y="1173"/>
                  </a:lnTo>
                  <a:lnTo>
                    <a:pt x="2210" y="1175"/>
                  </a:lnTo>
                  <a:lnTo>
                    <a:pt x="2291" y="1177"/>
                  </a:lnTo>
                  <a:lnTo>
                    <a:pt x="2291" y="853"/>
                  </a:lnTo>
                  <a:lnTo>
                    <a:pt x="2145" y="849"/>
                  </a:lnTo>
                  <a:lnTo>
                    <a:pt x="2003" y="839"/>
                  </a:lnTo>
                  <a:lnTo>
                    <a:pt x="1861" y="820"/>
                  </a:lnTo>
                  <a:lnTo>
                    <a:pt x="1719" y="797"/>
                  </a:lnTo>
                  <a:lnTo>
                    <a:pt x="1581" y="764"/>
                  </a:lnTo>
                  <a:lnTo>
                    <a:pt x="1442" y="728"/>
                  </a:lnTo>
                  <a:lnTo>
                    <a:pt x="1308" y="682"/>
                  </a:lnTo>
                  <a:lnTo>
                    <a:pt x="1175" y="632"/>
                  </a:lnTo>
                  <a:lnTo>
                    <a:pt x="1045" y="574"/>
                  </a:lnTo>
                  <a:lnTo>
                    <a:pt x="918" y="509"/>
                  </a:lnTo>
                  <a:lnTo>
                    <a:pt x="795" y="440"/>
                  </a:lnTo>
                  <a:lnTo>
                    <a:pt x="674" y="363"/>
                  </a:lnTo>
                  <a:lnTo>
                    <a:pt x="557" y="281"/>
                  </a:lnTo>
                  <a:lnTo>
                    <a:pt x="444" y="192"/>
                  </a:lnTo>
                  <a:lnTo>
                    <a:pt x="334" y="100"/>
                  </a:lnTo>
                  <a:lnTo>
                    <a:pt x="231" y="0"/>
                  </a:lnTo>
                  <a:lnTo>
                    <a:pt x="0" y="229"/>
                  </a:lnTo>
                  <a:close/>
                </a:path>
              </a:pathLst>
            </a:custGeom>
            <a:solidFill>
              <a:schemeClr val="accent6"/>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6" name="Freeform 21">
              <a:extLst>
                <a:ext uri="{FF2B5EF4-FFF2-40B4-BE49-F238E27FC236}">
                  <a16:creationId xmlns:a16="http://schemas.microsoft.com/office/drawing/2014/main" id="{AEB7031E-3ED9-09C8-4561-EB8AB9792129}"/>
                </a:ext>
              </a:extLst>
            </p:cNvPr>
            <p:cNvSpPr>
              <a:spLocks/>
            </p:cNvSpPr>
            <p:nvPr/>
          </p:nvSpPr>
          <p:spPr bwMode="auto">
            <a:xfrm>
              <a:off x="4980960" y="3429000"/>
              <a:ext cx="405218" cy="788385"/>
            </a:xfrm>
            <a:custGeom>
              <a:avLst/>
              <a:gdLst>
                <a:gd name="T0" fmla="*/ 0 w 1177"/>
                <a:gd name="T1" fmla="*/ 0 h 2289"/>
                <a:gd name="T2" fmla="*/ 0 w 1177"/>
                <a:gd name="T3" fmla="*/ 79 h 2289"/>
                <a:gd name="T4" fmla="*/ 3 w 1177"/>
                <a:gd name="T5" fmla="*/ 159 h 2289"/>
                <a:gd name="T6" fmla="*/ 7 w 1177"/>
                <a:gd name="T7" fmla="*/ 240 h 2289"/>
                <a:gd name="T8" fmla="*/ 15 w 1177"/>
                <a:gd name="T9" fmla="*/ 319 h 2289"/>
                <a:gd name="T10" fmla="*/ 23 w 1177"/>
                <a:gd name="T11" fmla="*/ 399 h 2289"/>
                <a:gd name="T12" fmla="*/ 34 w 1177"/>
                <a:gd name="T13" fmla="*/ 478 h 2289"/>
                <a:gd name="T14" fmla="*/ 61 w 1177"/>
                <a:gd name="T15" fmla="*/ 634 h 2289"/>
                <a:gd name="T16" fmla="*/ 96 w 1177"/>
                <a:gd name="T17" fmla="*/ 789 h 2289"/>
                <a:gd name="T18" fmla="*/ 138 w 1177"/>
                <a:gd name="T19" fmla="*/ 941 h 2289"/>
                <a:gd name="T20" fmla="*/ 188 w 1177"/>
                <a:gd name="T21" fmla="*/ 1091 h 2289"/>
                <a:gd name="T22" fmla="*/ 245 w 1177"/>
                <a:gd name="T23" fmla="*/ 1238 h 2289"/>
                <a:gd name="T24" fmla="*/ 309 w 1177"/>
                <a:gd name="T25" fmla="*/ 1382 h 2289"/>
                <a:gd name="T26" fmla="*/ 380 w 1177"/>
                <a:gd name="T27" fmla="*/ 1525 h 2289"/>
                <a:gd name="T28" fmla="*/ 459 w 1177"/>
                <a:gd name="T29" fmla="*/ 1661 h 2289"/>
                <a:gd name="T30" fmla="*/ 543 w 1177"/>
                <a:gd name="T31" fmla="*/ 1795 h 2289"/>
                <a:gd name="T32" fmla="*/ 633 w 1177"/>
                <a:gd name="T33" fmla="*/ 1926 h 2289"/>
                <a:gd name="T34" fmla="*/ 731 w 1177"/>
                <a:gd name="T35" fmla="*/ 2051 h 2289"/>
                <a:gd name="T36" fmla="*/ 837 w 1177"/>
                <a:gd name="T37" fmla="*/ 2172 h 2289"/>
                <a:gd name="T38" fmla="*/ 946 w 1177"/>
                <a:gd name="T39" fmla="*/ 2289 h 2289"/>
                <a:gd name="T40" fmla="*/ 1177 w 1177"/>
                <a:gd name="T41" fmla="*/ 2060 h 2289"/>
                <a:gd name="T42" fmla="*/ 1077 w 1177"/>
                <a:gd name="T43" fmla="*/ 1955 h 2289"/>
                <a:gd name="T44" fmla="*/ 983 w 1177"/>
                <a:gd name="T45" fmla="*/ 1845 h 2289"/>
                <a:gd name="T46" fmla="*/ 894 w 1177"/>
                <a:gd name="T47" fmla="*/ 1732 h 2289"/>
                <a:gd name="T48" fmla="*/ 812 w 1177"/>
                <a:gd name="T49" fmla="*/ 1617 h 2289"/>
                <a:gd name="T50" fmla="*/ 735 w 1177"/>
                <a:gd name="T51" fmla="*/ 1496 h 2289"/>
                <a:gd name="T52" fmla="*/ 666 w 1177"/>
                <a:gd name="T53" fmla="*/ 1371 h 2289"/>
                <a:gd name="T54" fmla="*/ 603 w 1177"/>
                <a:gd name="T55" fmla="*/ 1244 h 2289"/>
                <a:gd name="T56" fmla="*/ 545 w 1177"/>
                <a:gd name="T57" fmla="*/ 1114 h 2289"/>
                <a:gd name="T58" fmla="*/ 493 w 1177"/>
                <a:gd name="T59" fmla="*/ 981 h 2289"/>
                <a:gd name="T60" fmla="*/ 449 w 1177"/>
                <a:gd name="T61" fmla="*/ 847 h 2289"/>
                <a:gd name="T62" fmla="*/ 411 w 1177"/>
                <a:gd name="T63" fmla="*/ 710 h 2289"/>
                <a:gd name="T64" fmla="*/ 380 w 1177"/>
                <a:gd name="T65" fmla="*/ 570 h 2289"/>
                <a:gd name="T66" fmla="*/ 355 w 1177"/>
                <a:gd name="T67" fmla="*/ 430 h 2289"/>
                <a:gd name="T68" fmla="*/ 338 w 1177"/>
                <a:gd name="T69" fmla="*/ 288 h 2289"/>
                <a:gd name="T70" fmla="*/ 326 w 1177"/>
                <a:gd name="T71" fmla="*/ 144 h 2289"/>
                <a:gd name="T72" fmla="*/ 322 w 1177"/>
                <a:gd name="T73" fmla="*/ 0 h 2289"/>
                <a:gd name="T74" fmla="*/ 0 w 1177"/>
                <a:gd name="T75" fmla="*/ 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0" y="0"/>
                  </a:moveTo>
                  <a:lnTo>
                    <a:pt x="0" y="79"/>
                  </a:lnTo>
                  <a:lnTo>
                    <a:pt x="3" y="159"/>
                  </a:lnTo>
                  <a:lnTo>
                    <a:pt x="7" y="240"/>
                  </a:lnTo>
                  <a:lnTo>
                    <a:pt x="15" y="319"/>
                  </a:lnTo>
                  <a:lnTo>
                    <a:pt x="23" y="399"/>
                  </a:lnTo>
                  <a:lnTo>
                    <a:pt x="34" y="478"/>
                  </a:lnTo>
                  <a:lnTo>
                    <a:pt x="61" y="634"/>
                  </a:lnTo>
                  <a:lnTo>
                    <a:pt x="96" y="789"/>
                  </a:lnTo>
                  <a:lnTo>
                    <a:pt x="138" y="941"/>
                  </a:lnTo>
                  <a:lnTo>
                    <a:pt x="188" y="1091"/>
                  </a:lnTo>
                  <a:lnTo>
                    <a:pt x="245" y="1238"/>
                  </a:lnTo>
                  <a:lnTo>
                    <a:pt x="309" y="1382"/>
                  </a:lnTo>
                  <a:lnTo>
                    <a:pt x="380" y="1525"/>
                  </a:lnTo>
                  <a:lnTo>
                    <a:pt x="459" y="1661"/>
                  </a:lnTo>
                  <a:lnTo>
                    <a:pt x="543" y="1795"/>
                  </a:lnTo>
                  <a:lnTo>
                    <a:pt x="633" y="1926"/>
                  </a:lnTo>
                  <a:lnTo>
                    <a:pt x="731" y="2051"/>
                  </a:lnTo>
                  <a:lnTo>
                    <a:pt x="837" y="2172"/>
                  </a:lnTo>
                  <a:lnTo>
                    <a:pt x="946" y="2289"/>
                  </a:lnTo>
                  <a:lnTo>
                    <a:pt x="1177" y="2060"/>
                  </a:lnTo>
                  <a:lnTo>
                    <a:pt x="1077" y="1955"/>
                  </a:lnTo>
                  <a:lnTo>
                    <a:pt x="983" y="1845"/>
                  </a:lnTo>
                  <a:lnTo>
                    <a:pt x="894" y="1732"/>
                  </a:lnTo>
                  <a:lnTo>
                    <a:pt x="812" y="1617"/>
                  </a:lnTo>
                  <a:lnTo>
                    <a:pt x="735" y="1496"/>
                  </a:lnTo>
                  <a:lnTo>
                    <a:pt x="666" y="1371"/>
                  </a:lnTo>
                  <a:lnTo>
                    <a:pt x="603" y="1244"/>
                  </a:lnTo>
                  <a:lnTo>
                    <a:pt x="545" y="1114"/>
                  </a:lnTo>
                  <a:lnTo>
                    <a:pt x="493" y="981"/>
                  </a:lnTo>
                  <a:lnTo>
                    <a:pt x="449" y="847"/>
                  </a:lnTo>
                  <a:lnTo>
                    <a:pt x="411" y="710"/>
                  </a:lnTo>
                  <a:lnTo>
                    <a:pt x="380" y="570"/>
                  </a:lnTo>
                  <a:lnTo>
                    <a:pt x="355" y="430"/>
                  </a:lnTo>
                  <a:lnTo>
                    <a:pt x="338" y="288"/>
                  </a:lnTo>
                  <a:lnTo>
                    <a:pt x="326" y="144"/>
                  </a:lnTo>
                  <a:lnTo>
                    <a:pt x="322" y="0"/>
                  </a:lnTo>
                  <a:lnTo>
                    <a:pt x="0" y="0"/>
                  </a:lnTo>
                  <a:close/>
                </a:path>
              </a:pathLst>
            </a:custGeom>
            <a:solidFill>
              <a:srgbClr val="15B58E"/>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7" name="Freeform 22">
              <a:extLst>
                <a:ext uri="{FF2B5EF4-FFF2-40B4-BE49-F238E27FC236}">
                  <a16:creationId xmlns:a16="http://schemas.microsoft.com/office/drawing/2014/main" id="{DE118447-731D-37E3-9FDF-976C4F22ACD3}"/>
                </a:ext>
              </a:extLst>
            </p:cNvPr>
            <p:cNvSpPr>
              <a:spLocks/>
            </p:cNvSpPr>
            <p:nvPr/>
          </p:nvSpPr>
          <p:spPr bwMode="auto">
            <a:xfrm>
              <a:off x="4980271" y="2639926"/>
              <a:ext cx="405908" cy="789074"/>
            </a:xfrm>
            <a:custGeom>
              <a:avLst/>
              <a:gdLst>
                <a:gd name="T0" fmla="*/ 948 w 1179"/>
                <a:gd name="T1" fmla="*/ 0 h 2291"/>
                <a:gd name="T2" fmla="*/ 839 w 1179"/>
                <a:gd name="T3" fmla="*/ 117 h 2291"/>
                <a:gd name="T4" fmla="*/ 733 w 1179"/>
                <a:gd name="T5" fmla="*/ 238 h 2291"/>
                <a:gd name="T6" fmla="*/ 635 w 1179"/>
                <a:gd name="T7" fmla="*/ 363 h 2291"/>
                <a:gd name="T8" fmla="*/ 545 w 1179"/>
                <a:gd name="T9" fmla="*/ 494 h 2291"/>
                <a:gd name="T10" fmla="*/ 461 w 1179"/>
                <a:gd name="T11" fmla="*/ 628 h 2291"/>
                <a:gd name="T12" fmla="*/ 382 w 1179"/>
                <a:gd name="T13" fmla="*/ 766 h 2291"/>
                <a:gd name="T14" fmla="*/ 311 w 1179"/>
                <a:gd name="T15" fmla="*/ 907 h 2291"/>
                <a:gd name="T16" fmla="*/ 247 w 1179"/>
                <a:gd name="T17" fmla="*/ 1051 h 2291"/>
                <a:gd name="T18" fmla="*/ 190 w 1179"/>
                <a:gd name="T19" fmla="*/ 1198 h 2291"/>
                <a:gd name="T20" fmla="*/ 140 w 1179"/>
                <a:gd name="T21" fmla="*/ 1348 h 2291"/>
                <a:gd name="T22" fmla="*/ 98 w 1179"/>
                <a:gd name="T23" fmla="*/ 1502 h 2291"/>
                <a:gd name="T24" fmla="*/ 63 w 1179"/>
                <a:gd name="T25" fmla="*/ 1655 h 2291"/>
                <a:gd name="T26" fmla="*/ 36 w 1179"/>
                <a:gd name="T27" fmla="*/ 1813 h 2291"/>
                <a:gd name="T28" fmla="*/ 25 w 1179"/>
                <a:gd name="T29" fmla="*/ 1892 h 2291"/>
                <a:gd name="T30" fmla="*/ 17 w 1179"/>
                <a:gd name="T31" fmla="*/ 1970 h 2291"/>
                <a:gd name="T32" fmla="*/ 9 w 1179"/>
                <a:gd name="T33" fmla="*/ 2049 h 2291"/>
                <a:gd name="T34" fmla="*/ 5 w 1179"/>
                <a:gd name="T35" fmla="*/ 2130 h 2291"/>
                <a:gd name="T36" fmla="*/ 2 w 1179"/>
                <a:gd name="T37" fmla="*/ 2210 h 2291"/>
                <a:gd name="T38" fmla="*/ 0 w 1179"/>
                <a:gd name="T39" fmla="*/ 2291 h 2291"/>
                <a:gd name="T40" fmla="*/ 324 w 1179"/>
                <a:gd name="T41" fmla="*/ 2291 h 2291"/>
                <a:gd name="T42" fmla="*/ 328 w 1179"/>
                <a:gd name="T43" fmla="*/ 2145 h 2291"/>
                <a:gd name="T44" fmla="*/ 338 w 1179"/>
                <a:gd name="T45" fmla="*/ 2003 h 2291"/>
                <a:gd name="T46" fmla="*/ 357 w 1179"/>
                <a:gd name="T47" fmla="*/ 1859 h 2291"/>
                <a:gd name="T48" fmla="*/ 380 w 1179"/>
                <a:gd name="T49" fmla="*/ 1719 h 2291"/>
                <a:gd name="T50" fmla="*/ 413 w 1179"/>
                <a:gd name="T51" fmla="*/ 1581 h 2291"/>
                <a:gd name="T52" fmla="*/ 451 w 1179"/>
                <a:gd name="T53" fmla="*/ 1442 h 2291"/>
                <a:gd name="T54" fmla="*/ 495 w 1179"/>
                <a:gd name="T55" fmla="*/ 1308 h 2291"/>
                <a:gd name="T56" fmla="*/ 547 w 1179"/>
                <a:gd name="T57" fmla="*/ 1175 h 2291"/>
                <a:gd name="T58" fmla="*/ 605 w 1179"/>
                <a:gd name="T59" fmla="*/ 1045 h 2291"/>
                <a:gd name="T60" fmla="*/ 668 w 1179"/>
                <a:gd name="T61" fmla="*/ 918 h 2291"/>
                <a:gd name="T62" fmla="*/ 737 w 1179"/>
                <a:gd name="T63" fmla="*/ 793 h 2291"/>
                <a:gd name="T64" fmla="*/ 814 w 1179"/>
                <a:gd name="T65" fmla="*/ 674 h 2291"/>
                <a:gd name="T66" fmla="*/ 896 w 1179"/>
                <a:gd name="T67" fmla="*/ 557 h 2291"/>
                <a:gd name="T68" fmla="*/ 985 w 1179"/>
                <a:gd name="T69" fmla="*/ 444 h 2291"/>
                <a:gd name="T70" fmla="*/ 1079 w 1179"/>
                <a:gd name="T71" fmla="*/ 334 h 2291"/>
                <a:gd name="T72" fmla="*/ 1179 w 1179"/>
                <a:gd name="T73" fmla="*/ 231 h 2291"/>
                <a:gd name="T74" fmla="*/ 948 w 1179"/>
                <a:gd name="T75" fmla="*/ 0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9" h="2291">
                  <a:moveTo>
                    <a:pt x="948" y="0"/>
                  </a:moveTo>
                  <a:lnTo>
                    <a:pt x="839" y="117"/>
                  </a:lnTo>
                  <a:lnTo>
                    <a:pt x="733" y="238"/>
                  </a:lnTo>
                  <a:lnTo>
                    <a:pt x="635" y="363"/>
                  </a:lnTo>
                  <a:lnTo>
                    <a:pt x="545" y="494"/>
                  </a:lnTo>
                  <a:lnTo>
                    <a:pt x="461" y="628"/>
                  </a:lnTo>
                  <a:lnTo>
                    <a:pt x="382" y="766"/>
                  </a:lnTo>
                  <a:lnTo>
                    <a:pt x="311" y="907"/>
                  </a:lnTo>
                  <a:lnTo>
                    <a:pt x="247" y="1051"/>
                  </a:lnTo>
                  <a:lnTo>
                    <a:pt x="190" y="1198"/>
                  </a:lnTo>
                  <a:lnTo>
                    <a:pt x="140" y="1348"/>
                  </a:lnTo>
                  <a:lnTo>
                    <a:pt x="98" y="1502"/>
                  </a:lnTo>
                  <a:lnTo>
                    <a:pt x="63" y="1655"/>
                  </a:lnTo>
                  <a:lnTo>
                    <a:pt x="36" y="1813"/>
                  </a:lnTo>
                  <a:lnTo>
                    <a:pt x="25" y="1892"/>
                  </a:lnTo>
                  <a:lnTo>
                    <a:pt x="17" y="1970"/>
                  </a:lnTo>
                  <a:lnTo>
                    <a:pt x="9" y="2049"/>
                  </a:lnTo>
                  <a:lnTo>
                    <a:pt x="5" y="2130"/>
                  </a:lnTo>
                  <a:lnTo>
                    <a:pt x="2" y="2210"/>
                  </a:lnTo>
                  <a:lnTo>
                    <a:pt x="0" y="2291"/>
                  </a:lnTo>
                  <a:lnTo>
                    <a:pt x="324" y="2291"/>
                  </a:lnTo>
                  <a:lnTo>
                    <a:pt x="328" y="2145"/>
                  </a:lnTo>
                  <a:lnTo>
                    <a:pt x="338" y="2003"/>
                  </a:lnTo>
                  <a:lnTo>
                    <a:pt x="357" y="1859"/>
                  </a:lnTo>
                  <a:lnTo>
                    <a:pt x="380" y="1719"/>
                  </a:lnTo>
                  <a:lnTo>
                    <a:pt x="413" y="1581"/>
                  </a:lnTo>
                  <a:lnTo>
                    <a:pt x="451" y="1442"/>
                  </a:lnTo>
                  <a:lnTo>
                    <a:pt x="495" y="1308"/>
                  </a:lnTo>
                  <a:lnTo>
                    <a:pt x="547" y="1175"/>
                  </a:lnTo>
                  <a:lnTo>
                    <a:pt x="605" y="1045"/>
                  </a:lnTo>
                  <a:lnTo>
                    <a:pt x="668" y="918"/>
                  </a:lnTo>
                  <a:lnTo>
                    <a:pt x="737" y="793"/>
                  </a:lnTo>
                  <a:lnTo>
                    <a:pt x="814" y="674"/>
                  </a:lnTo>
                  <a:lnTo>
                    <a:pt x="896" y="557"/>
                  </a:lnTo>
                  <a:lnTo>
                    <a:pt x="985" y="444"/>
                  </a:lnTo>
                  <a:lnTo>
                    <a:pt x="1079" y="334"/>
                  </a:lnTo>
                  <a:lnTo>
                    <a:pt x="1179" y="231"/>
                  </a:lnTo>
                  <a:lnTo>
                    <a:pt x="948" y="0"/>
                  </a:lnTo>
                  <a:close/>
                </a:path>
              </a:pathLst>
            </a:custGeom>
            <a:solidFill>
              <a:srgbClr val="3A434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8" name="Freeform 23">
              <a:extLst>
                <a:ext uri="{FF2B5EF4-FFF2-40B4-BE49-F238E27FC236}">
                  <a16:creationId xmlns:a16="http://schemas.microsoft.com/office/drawing/2014/main" id="{3391783E-E66A-19CC-818B-4D5BEB96AF97}"/>
                </a:ext>
              </a:extLst>
            </p:cNvPr>
            <p:cNvSpPr>
              <a:spLocks/>
            </p:cNvSpPr>
            <p:nvPr/>
          </p:nvSpPr>
          <p:spPr bwMode="auto">
            <a:xfrm>
              <a:off x="5306926" y="2313271"/>
              <a:ext cx="789074" cy="405908"/>
            </a:xfrm>
            <a:custGeom>
              <a:avLst/>
              <a:gdLst>
                <a:gd name="T0" fmla="*/ 2291 w 2291"/>
                <a:gd name="T1" fmla="*/ 0 h 1177"/>
                <a:gd name="T2" fmla="*/ 2210 w 2291"/>
                <a:gd name="T3" fmla="*/ 0 h 1177"/>
                <a:gd name="T4" fmla="*/ 2130 w 2291"/>
                <a:gd name="T5" fmla="*/ 3 h 1177"/>
                <a:gd name="T6" fmla="*/ 2049 w 2291"/>
                <a:gd name="T7" fmla="*/ 7 h 1177"/>
                <a:gd name="T8" fmla="*/ 1970 w 2291"/>
                <a:gd name="T9" fmla="*/ 15 h 1177"/>
                <a:gd name="T10" fmla="*/ 1892 w 2291"/>
                <a:gd name="T11" fmla="*/ 23 h 1177"/>
                <a:gd name="T12" fmla="*/ 1813 w 2291"/>
                <a:gd name="T13" fmla="*/ 34 h 1177"/>
                <a:gd name="T14" fmla="*/ 1655 w 2291"/>
                <a:gd name="T15" fmla="*/ 61 h 1177"/>
                <a:gd name="T16" fmla="*/ 1502 w 2291"/>
                <a:gd name="T17" fmla="*/ 96 h 1177"/>
                <a:gd name="T18" fmla="*/ 1348 w 2291"/>
                <a:gd name="T19" fmla="*/ 138 h 1177"/>
                <a:gd name="T20" fmla="*/ 1198 w 2291"/>
                <a:gd name="T21" fmla="*/ 188 h 1177"/>
                <a:gd name="T22" fmla="*/ 1051 w 2291"/>
                <a:gd name="T23" fmla="*/ 245 h 1177"/>
                <a:gd name="T24" fmla="*/ 907 w 2291"/>
                <a:gd name="T25" fmla="*/ 309 h 1177"/>
                <a:gd name="T26" fmla="*/ 766 w 2291"/>
                <a:gd name="T27" fmla="*/ 380 h 1177"/>
                <a:gd name="T28" fmla="*/ 628 w 2291"/>
                <a:gd name="T29" fmla="*/ 459 h 1177"/>
                <a:gd name="T30" fmla="*/ 494 w 2291"/>
                <a:gd name="T31" fmla="*/ 543 h 1177"/>
                <a:gd name="T32" fmla="*/ 363 w 2291"/>
                <a:gd name="T33" fmla="*/ 633 h 1177"/>
                <a:gd name="T34" fmla="*/ 238 w 2291"/>
                <a:gd name="T35" fmla="*/ 731 h 1177"/>
                <a:gd name="T36" fmla="*/ 117 w 2291"/>
                <a:gd name="T37" fmla="*/ 837 h 1177"/>
                <a:gd name="T38" fmla="*/ 0 w 2291"/>
                <a:gd name="T39" fmla="*/ 946 h 1177"/>
                <a:gd name="T40" fmla="*/ 231 w 2291"/>
                <a:gd name="T41" fmla="*/ 1177 h 1177"/>
                <a:gd name="T42" fmla="*/ 334 w 2291"/>
                <a:gd name="T43" fmla="*/ 1077 h 1177"/>
                <a:gd name="T44" fmla="*/ 444 w 2291"/>
                <a:gd name="T45" fmla="*/ 983 h 1177"/>
                <a:gd name="T46" fmla="*/ 557 w 2291"/>
                <a:gd name="T47" fmla="*/ 894 h 1177"/>
                <a:gd name="T48" fmla="*/ 674 w 2291"/>
                <a:gd name="T49" fmla="*/ 812 h 1177"/>
                <a:gd name="T50" fmla="*/ 795 w 2291"/>
                <a:gd name="T51" fmla="*/ 735 h 1177"/>
                <a:gd name="T52" fmla="*/ 918 w 2291"/>
                <a:gd name="T53" fmla="*/ 666 h 1177"/>
                <a:gd name="T54" fmla="*/ 1045 w 2291"/>
                <a:gd name="T55" fmla="*/ 603 h 1177"/>
                <a:gd name="T56" fmla="*/ 1175 w 2291"/>
                <a:gd name="T57" fmla="*/ 545 h 1177"/>
                <a:gd name="T58" fmla="*/ 1308 w 2291"/>
                <a:gd name="T59" fmla="*/ 493 h 1177"/>
                <a:gd name="T60" fmla="*/ 1442 w 2291"/>
                <a:gd name="T61" fmla="*/ 449 h 1177"/>
                <a:gd name="T62" fmla="*/ 1581 w 2291"/>
                <a:gd name="T63" fmla="*/ 411 h 1177"/>
                <a:gd name="T64" fmla="*/ 1719 w 2291"/>
                <a:gd name="T65" fmla="*/ 380 h 1177"/>
                <a:gd name="T66" fmla="*/ 1861 w 2291"/>
                <a:gd name="T67" fmla="*/ 355 h 1177"/>
                <a:gd name="T68" fmla="*/ 2003 w 2291"/>
                <a:gd name="T69" fmla="*/ 338 h 1177"/>
                <a:gd name="T70" fmla="*/ 2145 w 2291"/>
                <a:gd name="T71" fmla="*/ 326 h 1177"/>
                <a:gd name="T72" fmla="*/ 2291 w 2291"/>
                <a:gd name="T73" fmla="*/ 322 h 1177"/>
                <a:gd name="T74" fmla="*/ 2291 w 2291"/>
                <a:gd name="T75" fmla="*/ 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2291" y="0"/>
                  </a:moveTo>
                  <a:lnTo>
                    <a:pt x="2210" y="0"/>
                  </a:lnTo>
                  <a:lnTo>
                    <a:pt x="2130" y="3"/>
                  </a:lnTo>
                  <a:lnTo>
                    <a:pt x="2049" y="7"/>
                  </a:lnTo>
                  <a:lnTo>
                    <a:pt x="1970" y="15"/>
                  </a:lnTo>
                  <a:lnTo>
                    <a:pt x="1892" y="23"/>
                  </a:lnTo>
                  <a:lnTo>
                    <a:pt x="1813" y="34"/>
                  </a:lnTo>
                  <a:lnTo>
                    <a:pt x="1655" y="61"/>
                  </a:lnTo>
                  <a:lnTo>
                    <a:pt x="1502" y="96"/>
                  </a:lnTo>
                  <a:lnTo>
                    <a:pt x="1348" y="138"/>
                  </a:lnTo>
                  <a:lnTo>
                    <a:pt x="1198" y="188"/>
                  </a:lnTo>
                  <a:lnTo>
                    <a:pt x="1051" y="245"/>
                  </a:lnTo>
                  <a:lnTo>
                    <a:pt x="907" y="309"/>
                  </a:lnTo>
                  <a:lnTo>
                    <a:pt x="766" y="380"/>
                  </a:lnTo>
                  <a:lnTo>
                    <a:pt x="628" y="459"/>
                  </a:lnTo>
                  <a:lnTo>
                    <a:pt x="494" y="543"/>
                  </a:lnTo>
                  <a:lnTo>
                    <a:pt x="363" y="633"/>
                  </a:lnTo>
                  <a:lnTo>
                    <a:pt x="238" y="731"/>
                  </a:lnTo>
                  <a:lnTo>
                    <a:pt x="117" y="837"/>
                  </a:lnTo>
                  <a:lnTo>
                    <a:pt x="0" y="946"/>
                  </a:lnTo>
                  <a:lnTo>
                    <a:pt x="231" y="1177"/>
                  </a:lnTo>
                  <a:lnTo>
                    <a:pt x="334" y="1077"/>
                  </a:lnTo>
                  <a:lnTo>
                    <a:pt x="444" y="983"/>
                  </a:lnTo>
                  <a:lnTo>
                    <a:pt x="557" y="894"/>
                  </a:lnTo>
                  <a:lnTo>
                    <a:pt x="674" y="812"/>
                  </a:lnTo>
                  <a:lnTo>
                    <a:pt x="795" y="735"/>
                  </a:lnTo>
                  <a:lnTo>
                    <a:pt x="918" y="666"/>
                  </a:lnTo>
                  <a:lnTo>
                    <a:pt x="1045" y="603"/>
                  </a:lnTo>
                  <a:lnTo>
                    <a:pt x="1175" y="545"/>
                  </a:lnTo>
                  <a:lnTo>
                    <a:pt x="1308" y="493"/>
                  </a:lnTo>
                  <a:lnTo>
                    <a:pt x="1442" y="449"/>
                  </a:lnTo>
                  <a:lnTo>
                    <a:pt x="1581" y="411"/>
                  </a:lnTo>
                  <a:lnTo>
                    <a:pt x="1719" y="380"/>
                  </a:lnTo>
                  <a:lnTo>
                    <a:pt x="1861" y="355"/>
                  </a:lnTo>
                  <a:lnTo>
                    <a:pt x="2003" y="338"/>
                  </a:lnTo>
                  <a:lnTo>
                    <a:pt x="2145" y="326"/>
                  </a:lnTo>
                  <a:lnTo>
                    <a:pt x="2291" y="322"/>
                  </a:lnTo>
                  <a:lnTo>
                    <a:pt x="2291" y="0"/>
                  </a:lnTo>
                  <a:close/>
                </a:path>
              </a:pathLst>
            </a:custGeom>
            <a:solidFill>
              <a:schemeClr val="accent1"/>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22" name="Rectangle 21">
              <a:extLst>
                <a:ext uri="{FF2B5EF4-FFF2-40B4-BE49-F238E27FC236}">
                  <a16:creationId xmlns:a16="http://schemas.microsoft.com/office/drawing/2014/main" id="{4C3E33E3-EB64-0D95-846B-733744B3E0A4}"/>
                </a:ext>
              </a:extLst>
            </p:cNvPr>
            <p:cNvSpPr/>
            <p:nvPr/>
          </p:nvSpPr>
          <p:spPr>
            <a:xfrm rot="6852">
              <a:off x="5062415" y="860066"/>
              <a:ext cx="867241"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DT5571</a:t>
              </a:r>
            </a:p>
          </p:txBody>
        </p:sp>
        <p:sp>
          <p:nvSpPr>
            <p:cNvPr id="24" name="Rectangle 23">
              <a:extLst>
                <a:ext uri="{FF2B5EF4-FFF2-40B4-BE49-F238E27FC236}">
                  <a16:creationId xmlns:a16="http://schemas.microsoft.com/office/drawing/2014/main" id="{6C522664-C960-3FD6-27D4-94A231C33F38}"/>
                </a:ext>
              </a:extLst>
            </p:cNvPr>
            <p:cNvSpPr/>
            <p:nvPr/>
          </p:nvSpPr>
          <p:spPr>
            <a:xfrm rot="2495918">
              <a:off x="6731599" y="1042771"/>
              <a:ext cx="1050999"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DT5560</a:t>
              </a:r>
            </a:p>
          </p:txBody>
        </p:sp>
        <p:sp>
          <p:nvSpPr>
            <p:cNvPr id="26" name="Rectangle 25">
              <a:extLst>
                <a:ext uri="{FF2B5EF4-FFF2-40B4-BE49-F238E27FC236}">
                  <a16:creationId xmlns:a16="http://schemas.microsoft.com/office/drawing/2014/main" id="{4F81E66E-931B-9C75-18B4-7B7045C0308C}"/>
                </a:ext>
              </a:extLst>
            </p:cNvPr>
            <p:cNvSpPr/>
            <p:nvPr/>
          </p:nvSpPr>
          <p:spPr>
            <a:xfrm rot="5400000">
              <a:off x="7998469" y="2625848"/>
              <a:ext cx="95336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V2495</a:t>
              </a:r>
            </a:p>
          </p:txBody>
        </p:sp>
        <p:sp>
          <p:nvSpPr>
            <p:cNvPr id="28" name="Rectangle 27">
              <a:extLst>
                <a:ext uri="{FF2B5EF4-FFF2-40B4-BE49-F238E27FC236}">
                  <a16:creationId xmlns:a16="http://schemas.microsoft.com/office/drawing/2014/main" id="{360343C8-EBD9-2FE5-F6EC-1FBCE1386DD6}"/>
                </a:ext>
              </a:extLst>
            </p:cNvPr>
            <p:cNvSpPr/>
            <p:nvPr/>
          </p:nvSpPr>
          <p:spPr>
            <a:xfrm rot="18900000">
              <a:off x="7764812" y="4432038"/>
              <a:ext cx="1013154"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DT550W</a:t>
              </a:r>
            </a:p>
          </p:txBody>
        </p:sp>
        <p:sp>
          <p:nvSpPr>
            <p:cNvPr id="30" name="Rectangle 29">
              <a:extLst>
                <a:ext uri="{FF2B5EF4-FFF2-40B4-BE49-F238E27FC236}">
                  <a16:creationId xmlns:a16="http://schemas.microsoft.com/office/drawing/2014/main" id="{5A383DE5-BE42-F1F8-9814-B7836DBB2681}"/>
                </a:ext>
              </a:extLst>
            </p:cNvPr>
            <p:cNvSpPr/>
            <p:nvPr/>
          </p:nvSpPr>
          <p:spPr>
            <a:xfrm>
              <a:off x="6245825" y="5870051"/>
              <a:ext cx="848120"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R5560</a:t>
              </a:r>
            </a:p>
          </p:txBody>
        </p:sp>
        <p:sp>
          <p:nvSpPr>
            <p:cNvPr id="32" name="Rectangle 31">
              <a:extLst>
                <a:ext uri="{FF2B5EF4-FFF2-40B4-BE49-F238E27FC236}">
                  <a16:creationId xmlns:a16="http://schemas.microsoft.com/office/drawing/2014/main" id="{C6001ED0-E703-BE77-6C08-F60EC72DD789}"/>
                </a:ext>
              </a:extLst>
            </p:cNvPr>
            <p:cNvSpPr/>
            <p:nvPr/>
          </p:nvSpPr>
          <p:spPr>
            <a:xfrm rot="2212249">
              <a:off x="4450052" y="5537366"/>
              <a:ext cx="1101015"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20 bit !!</a:t>
              </a:r>
            </a:p>
          </p:txBody>
        </p:sp>
        <p:sp>
          <p:nvSpPr>
            <p:cNvPr id="34" name="Rectangle 33">
              <a:extLst>
                <a:ext uri="{FF2B5EF4-FFF2-40B4-BE49-F238E27FC236}">
                  <a16:creationId xmlns:a16="http://schemas.microsoft.com/office/drawing/2014/main" id="{D91813DA-DB9A-DFCB-72F0-D2A6F4E97DC0}"/>
                </a:ext>
              </a:extLst>
            </p:cNvPr>
            <p:cNvSpPr/>
            <p:nvPr/>
          </p:nvSpPr>
          <p:spPr>
            <a:xfrm rot="16200000">
              <a:off x="3091785" y="3818946"/>
              <a:ext cx="1225682" cy="628667"/>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V2730</a:t>
              </a:r>
              <a:br>
                <a:rPr lang="en-US" b="1" dirty="0">
                  <a:solidFill>
                    <a:schemeClr val="bg1"/>
                  </a:solidFill>
                  <a:effectLst>
                    <a:outerShdw blurRad="63500" sx="102000" sy="102000" algn="ctr" rotWithShape="0">
                      <a:prstClr val="black">
                        <a:alpha val="40000"/>
                      </a:prstClr>
                    </a:outerShdw>
                  </a:effectLst>
                </a:rPr>
              </a:br>
              <a:r>
                <a:rPr lang="en-US" b="1" dirty="0">
                  <a:solidFill>
                    <a:schemeClr val="bg1"/>
                  </a:solidFill>
                  <a:effectLst>
                    <a:outerShdw blurRad="63500" sx="102000" sy="102000" algn="ctr" rotWithShape="0">
                      <a:prstClr val="black">
                        <a:alpha val="40000"/>
                      </a:prstClr>
                    </a:outerShdw>
                  </a:effectLst>
                </a:rPr>
                <a:t>V2740/5</a:t>
              </a:r>
            </a:p>
          </p:txBody>
        </p:sp>
        <p:sp>
          <p:nvSpPr>
            <p:cNvPr id="37" name="Rectangle 36">
              <a:extLst>
                <a:ext uri="{FF2B5EF4-FFF2-40B4-BE49-F238E27FC236}">
                  <a16:creationId xmlns:a16="http://schemas.microsoft.com/office/drawing/2014/main" id="{D04C51C0-96C0-77C1-E393-D821EA17A3B8}"/>
                </a:ext>
              </a:extLst>
            </p:cNvPr>
            <p:cNvSpPr/>
            <p:nvPr/>
          </p:nvSpPr>
          <p:spPr>
            <a:xfrm rot="18812547">
              <a:off x="3288231" y="2026907"/>
              <a:ext cx="122617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DT1260</a:t>
              </a:r>
            </a:p>
          </p:txBody>
        </p:sp>
        <p:grpSp>
          <p:nvGrpSpPr>
            <p:cNvPr id="38" name="Group 37">
              <a:extLst>
                <a:ext uri="{FF2B5EF4-FFF2-40B4-BE49-F238E27FC236}">
                  <a16:creationId xmlns:a16="http://schemas.microsoft.com/office/drawing/2014/main" id="{C1B9E28A-D705-FE53-5461-6597B0F893AD}"/>
                </a:ext>
              </a:extLst>
            </p:cNvPr>
            <p:cNvGrpSpPr/>
            <p:nvPr/>
          </p:nvGrpSpPr>
          <p:grpSpPr>
            <a:xfrm>
              <a:off x="5385393" y="3118887"/>
              <a:ext cx="1422715" cy="623772"/>
              <a:chOff x="3818963" y="2189355"/>
              <a:chExt cx="1506072" cy="660319"/>
            </a:xfrm>
          </p:grpSpPr>
          <p:sp>
            <p:nvSpPr>
              <p:cNvPr id="39" name="Rectangle 38">
                <a:extLst>
                  <a:ext uri="{FF2B5EF4-FFF2-40B4-BE49-F238E27FC236}">
                    <a16:creationId xmlns:a16="http://schemas.microsoft.com/office/drawing/2014/main" id="{85B08313-16F4-2542-6A8C-3C1E4EC5BF2B}"/>
                  </a:ext>
                </a:extLst>
              </p:cNvPr>
              <p:cNvSpPr/>
              <p:nvPr/>
            </p:nvSpPr>
            <p:spPr>
              <a:xfrm>
                <a:off x="3818963" y="2189355"/>
                <a:ext cx="1506072" cy="472725"/>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Roboto (Body)"/>
                  </a:rPr>
                  <a:t>SCICOMPILER</a:t>
                </a:r>
              </a:p>
              <a:p>
                <a:pPr algn="ctr"/>
                <a:r>
                  <a:rPr lang="en-US" sz="1050" dirty="0">
                    <a:solidFill>
                      <a:schemeClr val="tx1">
                        <a:lumMod val="75000"/>
                        <a:lumOff val="25000"/>
                      </a:schemeClr>
                    </a:solidFill>
                    <a:latin typeface="Roboto (Body)"/>
                  </a:rPr>
                  <a:t>OPENFPGA</a:t>
                </a:r>
              </a:p>
              <a:p>
                <a:pPr algn="ctr"/>
                <a:r>
                  <a:rPr lang="en-US" sz="1050" dirty="0">
                    <a:solidFill>
                      <a:schemeClr val="tx1">
                        <a:lumMod val="75000"/>
                        <a:lumOff val="25000"/>
                      </a:schemeClr>
                    </a:solidFill>
                    <a:latin typeface="Roboto (Body)"/>
                  </a:rPr>
                  <a:t>HARDWARE PLATFORMS</a:t>
                </a:r>
              </a:p>
            </p:txBody>
          </p:sp>
          <p:grpSp>
            <p:nvGrpSpPr>
              <p:cNvPr id="40" name="Group 39">
                <a:extLst>
                  <a:ext uri="{FF2B5EF4-FFF2-40B4-BE49-F238E27FC236}">
                    <a16:creationId xmlns:a16="http://schemas.microsoft.com/office/drawing/2014/main" id="{89EDD4FC-89E3-1520-8F62-79E2EDD0DB1F}"/>
                  </a:ext>
                </a:extLst>
              </p:cNvPr>
              <p:cNvGrpSpPr/>
              <p:nvPr/>
            </p:nvGrpSpPr>
            <p:grpSpPr>
              <a:xfrm>
                <a:off x="4381499" y="2776014"/>
                <a:ext cx="381000" cy="73660"/>
                <a:chOff x="4381499" y="2776014"/>
                <a:chExt cx="381000" cy="73660"/>
              </a:xfrm>
            </p:grpSpPr>
            <p:sp>
              <p:nvSpPr>
                <p:cNvPr id="41" name="Oval 40">
                  <a:extLst>
                    <a:ext uri="{FF2B5EF4-FFF2-40B4-BE49-F238E27FC236}">
                      <a16:creationId xmlns:a16="http://schemas.microsoft.com/office/drawing/2014/main" id="{05F6ABB1-6DD2-CF6A-4734-1A73F1F9D07F}"/>
                    </a:ext>
                  </a:extLst>
                </p:cNvPr>
                <p:cNvSpPr/>
                <p:nvPr/>
              </p:nvSpPr>
              <p:spPr bwMode="auto">
                <a:xfrm>
                  <a:off x="4381499" y="2776014"/>
                  <a:ext cx="73660" cy="73660"/>
                </a:xfrm>
                <a:prstGeom prst="ellips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2" name="Oval 41">
                  <a:extLst>
                    <a:ext uri="{FF2B5EF4-FFF2-40B4-BE49-F238E27FC236}">
                      <a16:creationId xmlns:a16="http://schemas.microsoft.com/office/drawing/2014/main" id="{0F69D379-68D0-C93F-2761-B70246E6F21F}"/>
                    </a:ext>
                  </a:extLst>
                </p:cNvPr>
                <p:cNvSpPr/>
                <p:nvPr/>
              </p:nvSpPr>
              <p:spPr bwMode="auto">
                <a:xfrm>
                  <a:off x="4483946" y="2776014"/>
                  <a:ext cx="73660" cy="73660"/>
                </a:xfrm>
                <a:prstGeom prst="ellips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3" name="Oval 42">
                  <a:extLst>
                    <a:ext uri="{FF2B5EF4-FFF2-40B4-BE49-F238E27FC236}">
                      <a16:creationId xmlns:a16="http://schemas.microsoft.com/office/drawing/2014/main" id="{7F320007-1A5F-044D-7C5B-A5D064911A53}"/>
                    </a:ext>
                  </a:extLst>
                </p:cNvPr>
                <p:cNvSpPr/>
                <p:nvPr/>
              </p:nvSpPr>
              <p:spPr bwMode="auto">
                <a:xfrm>
                  <a:off x="4586393" y="2776014"/>
                  <a:ext cx="73660" cy="73660"/>
                </a:xfrm>
                <a:prstGeom prst="ellipse">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4" name="Oval 43">
                  <a:extLst>
                    <a:ext uri="{FF2B5EF4-FFF2-40B4-BE49-F238E27FC236}">
                      <a16:creationId xmlns:a16="http://schemas.microsoft.com/office/drawing/2014/main" id="{91C88645-7B64-19E3-4AC2-9E9E1B24A5A4}"/>
                    </a:ext>
                  </a:extLst>
                </p:cNvPr>
                <p:cNvSpPr/>
                <p:nvPr/>
              </p:nvSpPr>
              <p:spPr bwMode="auto">
                <a:xfrm>
                  <a:off x="4688839" y="2776014"/>
                  <a:ext cx="73660" cy="73660"/>
                </a:xfrm>
                <a:prstGeom prst="ellipse">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grpSp>
        </p:grpSp>
      </p:grpSp>
      <p:pic>
        <p:nvPicPr>
          <p:cNvPr id="55" name="Picture 2" descr="Educational Kits - CAEN - Tools for Discovery">
            <a:extLst>
              <a:ext uri="{FF2B5EF4-FFF2-40B4-BE49-F238E27FC236}">
                <a16:creationId xmlns:a16="http://schemas.microsoft.com/office/drawing/2014/main" id="{A7E6AC8A-D91D-FC5C-855C-63A533C8021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397" y="2045791"/>
            <a:ext cx="1701323" cy="8107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14C10102-658B-2D83-AD65-CCD1F1482FB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13" b="89942" l="6706" r="90671">
                        <a14:foregroundMark x1="12245" y1="47959" x2="9621" y2="65452"/>
                        <a14:foregroundMark x1="9621" y1="65452" x2="76239" y2="77405"/>
                        <a14:foregroundMark x1="76239" y1="77405" x2="90671" y2="38776"/>
                        <a14:foregroundMark x1="90671" y1="38776" x2="82945" y2="31924"/>
                        <a14:foregroundMark x1="9475" y1="56851" x2="10496" y2="69825"/>
                        <a14:foregroundMark x1="8309" y1="62974" x2="10058" y2="69825"/>
                        <a14:foregroundMark x1="8455" y1="68805" x2="6706" y2="67638"/>
                        <a14:foregroundMark x1="8892" y1="71283" x2="9621" y2="71866"/>
                      </a14:backgroundRemoval>
                    </a14:imgEffect>
                  </a14:imgLayer>
                </a14:imgProps>
              </a:ext>
              <a:ext uri="{28A0092B-C50C-407E-A947-70E740481C1C}">
                <a14:useLocalDpi xmlns:a14="http://schemas.microsoft.com/office/drawing/2010/main"/>
              </a:ext>
            </a:extLst>
          </a:blip>
          <a:srcRect/>
          <a:stretch>
            <a:fillRect/>
          </a:stretch>
        </p:blipFill>
        <p:spPr bwMode="auto">
          <a:xfrm>
            <a:off x="3658004" y="662438"/>
            <a:ext cx="1371660" cy="13716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Overview">
            <a:extLst>
              <a:ext uri="{FF2B5EF4-FFF2-40B4-BE49-F238E27FC236}">
                <a16:creationId xmlns:a16="http://schemas.microsoft.com/office/drawing/2014/main" id="{22DE4BCB-B684-7A6B-9E49-B555F79C3B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456" b="89825" l="2316" r="97158">
                        <a14:foregroundMark x1="2421" y1="83509" x2="60211" y2="80000"/>
                        <a14:foregroundMark x1="60211" y1="80000" x2="97368" y2="84912"/>
                        <a14:foregroundMark x1="66105" y1="63158" x2="40842" y2="50526"/>
                        <a14:foregroundMark x1="40842" y1="50526" x2="38421" y2="64211"/>
                        <a14:foregroundMark x1="6632" y1="84912" x2="2421" y2="88070"/>
                        <a14:foregroundMark x1="61684" y1="85614" x2="80842" y2="84211"/>
                        <a14:foregroundMark x1="80842" y1="84211" x2="90737" y2="84211"/>
                        <a14:foregroundMark x1="61474" y1="85965" x2="12421" y2="84211"/>
                        <a14:foregroundMark x1="16632" y1="88772" x2="38947" y2="86316"/>
                        <a14:foregroundMark x1="12737" y1="4912" x2="36421" y2="15088"/>
                        <a14:foregroundMark x1="36421" y1="15088" x2="19895" y2="8772"/>
                        <a14:foregroundMark x1="13895" y1="3860" x2="34526" y2="6667"/>
                        <a14:foregroundMark x1="34526" y1="6667" x2="37789" y2="5965"/>
                        <a14:foregroundMark x1="54632" y1="8070" x2="76421" y2="6667"/>
                        <a14:foregroundMark x1="76421" y1="6667" x2="80947" y2="7719"/>
                        <a14:foregroundMark x1="39368" y1="5614" x2="39368" y2="4211"/>
                        <a14:foregroundMark x1="53684" y1="4211" x2="57158" y2="2456"/>
                        <a14:foregroundMark x1="54421" y1="8772" x2="54632" y2="14737"/>
                        <a14:foregroundMark x1="45684" y1="16140" x2="54947" y2="17895"/>
                      </a14:backgroundRemoval>
                    </a14:imgEffect>
                  </a14:imgLayer>
                </a14:imgProps>
              </a:ext>
              <a:ext uri="{28A0092B-C50C-407E-A947-70E740481C1C}">
                <a14:useLocalDpi xmlns:a14="http://schemas.microsoft.com/office/drawing/2010/main"/>
              </a:ext>
            </a:extLst>
          </a:blip>
          <a:srcRect/>
          <a:stretch>
            <a:fillRect/>
          </a:stretch>
        </p:blipFill>
        <p:spPr bwMode="auto">
          <a:xfrm rot="5400000">
            <a:off x="4971823" y="2170153"/>
            <a:ext cx="1649702" cy="494911"/>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7" descr="Immagine che contiene circuito&#10;&#10;Descrizione generata automaticamente">
            <a:extLst>
              <a:ext uri="{FF2B5EF4-FFF2-40B4-BE49-F238E27FC236}">
                <a16:creationId xmlns:a16="http://schemas.microsoft.com/office/drawing/2014/main" id="{01AA2E00-C19E-E1B7-9DDE-437A8D14BD8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14" b="89943" l="6159" r="94442">
                        <a14:foregroundMark x1="12268" y1="65948" x2="10516" y2="82471"/>
                        <a14:foregroundMark x1="10516" y1="82471" x2="6209" y2="71695"/>
                        <a14:foregroundMark x1="93841" y1="64655" x2="94442" y2="63218"/>
                      </a14:backgroundRemoval>
                    </a14:imgEffect>
                  </a14:imgLayer>
                </a14:imgProps>
              </a:ext>
              <a:ext uri="{28A0092B-C50C-407E-A947-70E740481C1C}">
                <a14:useLocalDpi xmlns:a14="http://schemas.microsoft.com/office/drawing/2010/main"/>
              </a:ext>
            </a:extLst>
          </a:blip>
          <a:stretch>
            <a:fillRect/>
          </a:stretch>
        </p:blipFill>
        <p:spPr>
          <a:xfrm>
            <a:off x="3727762" y="4652193"/>
            <a:ext cx="1934476" cy="673970"/>
          </a:xfrm>
          <a:prstGeom prst="rect">
            <a:avLst/>
          </a:prstGeom>
        </p:spPr>
      </p:pic>
      <p:pic>
        <p:nvPicPr>
          <p:cNvPr id="59" name="Picture 2">
            <a:extLst>
              <a:ext uri="{FF2B5EF4-FFF2-40B4-BE49-F238E27FC236}">
                <a16:creationId xmlns:a16="http://schemas.microsoft.com/office/drawing/2014/main" id="{548C924F-1FF1-B7B9-E9A9-BDA33B9B8B64}"/>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770" b="89655" l="9808" r="89979">
                        <a14:foregroundMark x1="39019" y1="16667" x2="83156" y2="28161"/>
                        <a14:foregroundMark x1="10448" y1="41954" x2="10874" y2="58621"/>
                        <a14:foregroundMark x1="26226" y1="22414" x2="36674" y2="17816"/>
                        <a14:foregroundMark x1="63539" y1="89655" x2="83795" y2="86207"/>
                        <a14:foregroundMark x1="83795" y1="86207" x2="71215" y2="89655"/>
                      </a14:backgroundRemoval>
                    </a14:imgEffect>
                  </a14:imgLayer>
                </a14:imgProps>
              </a:ext>
              <a:ext uri="{28A0092B-C50C-407E-A947-70E740481C1C}">
                <a14:useLocalDpi xmlns:a14="http://schemas.microsoft.com/office/drawing/2010/main"/>
              </a:ext>
            </a:extLst>
          </a:blip>
          <a:srcRect/>
          <a:stretch/>
        </p:blipFill>
        <p:spPr bwMode="auto">
          <a:xfrm>
            <a:off x="3600734" y="5240078"/>
            <a:ext cx="1948484" cy="722710"/>
          </a:xfrm>
          <a:prstGeom prst="rect">
            <a:avLst/>
          </a:prstGeom>
          <a:noFill/>
          <a:extLst>
            <a:ext uri="{909E8E84-426E-40DD-AFC4-6F175D3DCCD1}">
              <a14:hiddenFill xmlns:a14="http://schemas.microsoft.com/office/drawing/2010/main">
                <a:solidFill>
                  <a:srgbClr val="FFFFFF"/>
                </a:solidFill>
              </a14:hiddenFill>
            </a:ext>
          </a:extLst>
        </p:spPr>
      </p:pic>
      <p:pic>
        <p:nvPicPr>
          <p:cNvPr id="61" name="Immagine 7">
            <a:extLst>
              <a:ext uri="{FF2B5EF4-FFF2-40B4-BE49-F238E27FC236}">
                <a16:creationId xmlns:a16="http://schemas.microsoft.com/office/drawing/2014/main" id="{87A9BEC2-2472-07CE-ADCD-66483C8B115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981754">
            <a:off x="5044022" y="3583344"/>
            <a:ext cx="1502539" cy="782110"/>
          </a:xfrm>
          <a:prstGeom prst="rect">
            <a:avLst/>
          </a:prstGeom>
        </p:spPr>
      </p:pic>
      <p:pic>
        <p:nvPicPr>
          <p:cNvPr id="1026" name="Picture 2">
            <a:extLst>
              <a:ext uri="{FF2B5EF4-FFF2-40B4-BE49-F238E27FC236}">
                <a16:creationId xmlns:a16="http://schemas.microsoft.com/office/drawing/2014/main" id="{CB31DA08-4773-1987-A9BF-A027569FC8A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469" b="95000" l="10000" r="90000">
                        <a14:foregroundMark x1="41979" y1="5469" x2="44948" y2="9479"/>
                        <a14:foregroundMark x1="42135" y1="95000" x2="44948" y2="91458"/>
                      </a14:backgroundRemoval>
                    </a14:imgEffect>
                  </a14:imgLayer>
                </a14:imgProps>
              </a:ext>
              <a:ext uri="{28A0092B-C50C-407E-A947-70E740481C1C}">
                <a14:useLocalDpi xmlns:a14="http://schemas.microsoft.com/office/drawing/2010/main"/>
              </a:ext>
            </a:extLst>
          </a:blip>
          <a:srcRect/>
          <a:stretch>
            <a:fillRect/>
          </a:stretch>
        </p:blipFill>
        <p:spPr bwMode="auto">
          <a:xfrm>
            <a:off x="744829" y="3276253"/>
            <a:ext cx="1739916" cy="17399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89AE8DD-0295-BBB0-4E95-B3F7924E85C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7482019" y="875352"/>
            <a:ext cx="4246438" cy="1166279"/>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F120FBFE-EA78-4333-9AAA-6A500E7FEF88}"/>
              </a:ext>
            </a:extLst>
          </p:cNvPr>
          <p:cNvSpPr txBox="1"/>
          <p:nvPr/>
        </p:nvSpPr>
        <p:spPr>
          <a:xfrm>
            <a:off x="7651678" y="2153801"/>
            <a:ext cx="3729804" cy="646331"/>
          </a:xfrm>
          <a:prstGeom prst="rect">
            <a:avLst/>
          </a:prstGeom>
          <a:noFill/>
        </p:spPr>
        <p:txBody>
          <a:bodyPr wrap="none" rtlCol="0">
            <a:spAutoFit/>
          </a:bodyPr>
          <a:lstStyle/>
          <a:p>
            <a:r>
              <a:rPr lang="en-US" dirty="0"/>
              <a:t>DAQ121 – 1 </a:t>
            </a:r>
            <a:r>
              <a:rPr lang="en-US" dirty="0" err="1"/>
              <a:t>Gsps</a:t>
            </a:r>
            <a:r>
              <a:rPr lang="en-US" dirty="0"/>
              <a:t> 32 channels – 12 bit</a:t>
            </a:r>
          </a:p>
          <a:p>
            <a:r>
              <a:rPr lang="en-US" dirty="0"/>
              <a:t>DAQ122 – 1 </a:t>
            </a:r>
            <a:r>
              <a:rPr lang="en-US" dirty="0" err="1"/>
              <a:t>Gsps</a:t>
            </a:r>
            <a:r>
              <a:rPr lang="en-US" dirty="0"/>
              <a:t> 32 channels – 14 bit</a:t>
            </a:r>
          </a:p>
        </p:txBody>
      </p:sp>
      <p:sp>
        <p:nvSpPr>
          <p:cNvPr id="19" name="CasellaDiTesto 18">
            <a:extLst>
              <a:ext uri="{FF2B5EF4-FFF2-40B4-BE49-F238E27FC236}">
                <a16:creationId xmlns:a16="http://schemas.microsoft.com/office/drawing/2014/main" id="{4E0F58DC-1CBD-031F-41B3-F3B8EFCB010A}"/>
              </a:ext>
            </a:extLst>
          </p:cNvPr>
          <p:cNvSpPr txBox="1"/>
          <p:nvPr/>
        </p:nvSpPr>
        <p:spPr>
          <a:xfrm>
            <a:off x="7553393" y="2915816"/>
            <a:ext cx="4030142" cy="369332"/>
          </a:xfrm>
          <a:prstGeom prst="rect">
            <a:avLst/>
          </a:prstGeom>
          <a:noFill/>
        </p:spPr>
        <p:txBody>
          <a:bodyPr wrap="none" rtlCol="0">
            <a:spAutoFit/>
          </a:bodyPr>
          <a:lstStyle/>
          <a:p>
            <a:r>
              <a:rPr lang="en-US" dirty="0"/>
              <a:t>(COMPATIBLE WITH ESS &amp; ISIS READOUT)</a:t>
            </a:r>
          </a:p>
        </p:txBody>
      </p:sp>
      <p:pic>
        <p:nvPicPr>
          <p:cNvPr id="2" name="Immagine 1" descr="Immagine che contiene elettronica, cavo, rosso&#10;&#10;Descrizione generata automaticamente">
            <a:extLst>
              <a:ext uri="{FF2B5EF4-FFF2-40B4-BE49-F238E27FC236}">
                <a16:creationId xmlns:a16="http://schemas.microsoft.com/office/drawing/2014/main" id="{E0D25936-6B6F-153C-CD91-0919F185A35A}"/>
              </a:ext>
            </a:extLst>
          </p:cNvPr>
          <p:cNvPicPr>
            <a:picLocks noChangeAspect="1"/>
          </p:cNvPicPr>
          <p:nvPr/>
        </p:nvPicPr>
        <p:blipFill>
          <a:blip r:embed="rId17">
            <a:extLst>
              <a:ext uri="{28A0092B-C50C-407E-A947-70E740481C1C}">
                <a14:useLocalDpi xmlns:a14="http://schemas.microsoft.com/office/drawing/2010/main" val="0"/>
              </a:ext>
            </a:extLst>
          </a:blip>
          <a:srcRect l="1372" t="25396" r="23765" b="34157"/>
          <a:stretch/>
        </p:blipFill>
        <p:spPr>
          <a:xfrm>
            <a:off x="1844719" y="833138"/>
            <a:ext cx="1713389" cy="925712"/>
          </a:xfrm>
          <a:prstGeom prst="rect">
            <a:avLst/>
          </a:prstGeom>
        </p:spPr>
      </p:pic>
      <p:pic>
        <p:nvPicPr>
          <p:cNvPr id="6" name="Immagine 5" descr="Immagine che contiene strumento, metro, design, rosso&#10;&#10;Il contenuto generato dall'IA potrebbe non essere corretto.">
            <a:extLst>
              <a:ext uri="{FF2B5EF4-FFF2-40B4-BE49-F238E27FC236}">
                <a16:creationId xmlns:a16="http://schemas.microsoft.com/office/drawing/2014/main" id="{702F7E3D-F385-8DE9-D032-42020914F6FF}"/>
              </a:ext>
            </a:extLst>
          </p:cNvPr>
          <p:cNvPicPr>
            <a:picLocks noChangeAspect="1"/>
          </p:cNvPicPr>
          <p:nvPr/>
        </p:nvPicPr>
        <p:blipFill>
          <a:blip r:embed="rId18"/>
          <a:stretch>
            <a:fillRect/>
          </a:stretch>
        </p:blipFill>
        <p:spPr>
          <a:xfrm>
            <a:off x="2260533" y="4621969"/>
            <a:ext cx="1397471" cy="1125632"/>
          </a:xfrm>
          <a:prstGeom prst="rect">
            <a:avLst/>
          </a:prstGeom>
        </p:spPr>
      </p:pic>
      <p:pic>
        <p:nvPicPr>
          <p:cNvPr id="23" name="Picture 13">
            <a:extLst>
              <a:ext uri="{FF2B5EF4-FFF2-40B4-BE49-F238E27FC236}">
                <a16:creationId xmlns:a16="http://schemas.microsoft.com/office/drawing/2014/main" id="{CBEFCE93-24F9-0312-B1B6-4CEB6270CD4C}"/>
              </a:ext>
            </a:extLst>
          </p:cNvPr>
          <p:cNvPicPr>
            <a:picLocks noChangeAspect="1"/>
          </p:cNvPicPr>
          <p:nvPr/>
        </p:nvPicPr>
        <p:blipFill rotWithShape="1">
          <a:blip r:embed="rId19">
            <a:extLst>
              <a:ext uri="{28A0092B-C50C-407E-A947-70E740481C1C}">
                <a14:useLocalDpi xmlns:a14="http://schemas.microsoft.com/office/drawing/2010/main"/>
              </a:ext>
            </a:extLst>
          </a:blip>
          <a:srcRect l="3626" t="42091" r="75097" b="12173"/>
          <a:stretch>
            <a:fillRect/>
          </a:stretch>
        </p:blipFill>
        <p:spPr>
          <a:xfrm>
            <a:off x="3244469" y="3608386"/>
            <a:ext cx="964296" cy="281944"/>
          </a:xfrm>
          <a:prstGeom prst="rect">
            <a:avLst/>
          </a:prstGeom>
        </p:spPr>
      </p:pic>
      <p:pic>
        <p:nvPicPr>
          <p:cNvPr id="25" name="Picture 13">
            <a:extLst>
              <a:ext uri="{FF2B5EF4-FFF2-40B4-BE49-F238E27FC236}">
                <a16:creationId xmlns:a16="http://schemas.microsoft.com/office/drawing/2014/main" id="{65453811-C26D-B537-5AD6-655C66F75CBA}"/>
              </a:ext>
            </a:extLst>
          </p:cNvPr>
          <p:cNvPicPr>
            <a:picLocks noChangeAspect="1"/>
          </p:cNvPicPr>
          <p:nvPr/>
        </p:nvPicPr>
        <p:blipFill rotWithShape="1">
          <a:blip r:embed="rId19">
            <a:extLst>
              <a:ext uri="{28A0092B-C50C-407E-A947-70E740481C1C}">
                <a14:useLocalDpi xmlns:a14="http://schemas.microsoft.com/office/drawing/2010/main"/>
              </a:ext>
            </a:extLst>
          </a:blip>
          <a:srcRect l="72107" t="24923"/>
          <a:stretch/>
        </p:blipFill>
        <p:spPr>
          <a:xfrm>
            <a:off x="3350393" y="2577722"/>
            <a:ext cx="820272" cy="300316"/>
          </a:xfrm>
          <a:prstGeom prst="rect">
            <a:avLst/>
          </a:prstGeom>
        </p:spPr>
      </p:pic>
      <p:pic>
        <p:nvPicPr>
          <p:cNvPr id="27" name="Picture 13">
            <a:extLst>
              <a:ext uri="{FF2B5EF4-FFF2-40B4-BE49-F238E27FC236}">
                <a16:creationId xmlns:a16="http://schemas.microsoft.com/office/drawing/2014/main" id="{83C8FCE4-AFA5-1741-6F92-BC77B2984B58}"/>
              </a:ext>
            </a:extLst>
          </p:cNvPr>
          <p:cNvPicPr>
            <a:picLocks noChangeAspect="1"/>
          </p:cNvPicPr>
          <p:nvPr/>
        </p:nvPicPr>
        <p:blipFill rotWithShape="1">
          <a:blip r:embed="rId19">
            <a:extLst>
              <a:ext uri="{28A0092B-C50C-407E-A947-70E740481C1C}">
                <a14:useLocalDpi xmlns:a14="http://schemas.microsoft.com/office/drawing/2010/main"/>
              </a:ext>
            </a:extLst>
          </a:blip>
          <a:srcRect l="72107" t="24923"/>
          <a:stretch/>
        </p:blipFill>
        <p:spPr>
          <a:xfrm>
            <a:off x="8789647" y="262861"/>
            <a:ext cx="1557634" cy="570277"/>
          </a:xfrm>
          <a:prstGeom prst="rect">
            <a:avLst/>
          </a:prstGeom>
        </p:spPr>
      </p:pic>
    </p:spTree>
    <p:extLst>
      <p:ext uri="{BB962C8B-B14F-4D97-AF65-F5344CB8AC3E}">
        <p14:creationId xmlns:p14="http://schemas.microsoft.com/office/powerpoint/2010/main" val="59964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1733405" cy="569387"/>
          </a:xfrm>
          <a:prstGeom prst="rect">
            <a:avLst/>
          </a:prstGeom>
          <a:noFill/>
        </p:spPr>
        <p:txBody>
          <a:bodyPr wrap="none" rtlCol="0">
            <a:spAutoFit/>
          </a:bodyPr>
          <a:lstStyle/>
          <a:p>
            <a:r>
              <a:rPr lang="it-IT" sz="3100" dirty="0"/>
              <a:t>Large Scale </a:t>
            </a:r>
            <a:r>
              <a:rPr lang="it-IT" sz="3100" dirty="0" err="1"/>
              <a:t>Experiments</a:t>
            </a:r>
            <a:r>
              <a:rPr lang="it-IT" sz="3100" dirty="0"/>
              <a:t> </a:t>
            </a:r>
            <a:r>
              <a:rPr lang="it-IT" sz="3100" dirty="0" err="1"/>
              <a:t>read</a:t>
            </a:r>
            <a:r>
              <a:rPr lang="it-IT" sz="3100" dirty="0"/>
              <a:t>-out system </a:t>
            </a:r>
            <a:r>
              <a:rPr lang="it-IT" sz="3100" dirty="0" err="1"/>
              <a:t>based</a:t>
            </a:r>
            <a:r>
              <a:rPr lang="it-IT" sz="3100" dirty="0"/>
              <a:t> on Sci-Compiler devices</a:t>
            </a:r>
          </a:p>
        </p:txBody>
      </p:sp>
      <p:sp>
        <p:nvSpPr>
          <p:cNvPr id="5" name="CasellaDiTesto 4">
            <a:extLst>
              <a:ext uri="{FF2B5EF4-FFF2-40B4-BE49-F238E27FC236}">
                <a16:creationId xmlns:a16="http://schemas.microsoft.com/office/drawing/2014/main" id="{A8A6BC3B-BAB4-2102-74E5-BBAC57726E9A}"/>
              </a:ext>
            </a:extLst>
          </p:cNvPr>
          <p:cNvSpPr txBox="1"/>
          <p:nvPr/>
        </p:nvSpPr>
        <p:spPr>
          <a:xfrm>
            <a:off x="114744" y="6051619"/>
            <a:ext cx="5028236" cy="369332"/>
          </a:xfrm>
          <a:prstGeom prst="rect">
            <a:avLst/>
          </a:prstGeom>
          <a:noFill/>
        </p:spPr>
        <p:txBody>
          <a:bodyPr wrap="none" rtlCol="0">
            <a:spAutoFit/>
          </a:bodyPr>
          <a:lstStyle/>
          <a:p>
            <a:r>
              <a:rPr lang="en-US" dirty="0"/>
              <a:t>LOKI SANS @ ESS, developed by UKRI – ISIS – R5560</a:t>
            </a:r>
          </a:p>
        </p:txBody>
      </p:sp>
      <p:pic>
        <p:nvPicPr>
          <p:cNvPr id="8" name="Immagine 7" descr="Immagine che contiene interno, distributore automatico, frigorifero, cibo&#10;&#10;Il contenuto generato dall'IA potrebbe non essere corretto.">
            <a:extLst>
              <a:ext uri="{FF2B5EF4-FFF2-40B4-BE49-F238E27FC236}">
                <a16:creationId xmlns:a16="http://schemas.microsoft.com/office/drawing/2014/main" id="{895363FA-384F-2D88-417A-81135CA6FAC0}"/>
              </a:ext>
            </a:extLst>
          </p:cNvPr>
          <p:cNvPicPr>
            <a:picLocks noChangeAspect="1"/>
          </p:cNvPicPr>
          <p:nvPr/>
        </p:nvPicPr>
        <p:blipFill>
          <a:blip r:embed="rId3">
            <a:extLst>
              <a:ext uri="{28A0092B-C50C-407E-A947-70E740481C1C}">
                <a14:useLocalDpi xmlns:a14="http://schemas.microsoft.com/office/drawing/2010/main" val="0"/>
              </a:ext>
            </a:extLst>
          </a:blip>
          <a:srcRect t="11779" b="-1"/>
          <a:stretch>
            <a:fillRect/>
          </a:stretch>
        </p:blipFill>
        <p:spPr>
          <a:xfrm>
            <a:off x="114744" y="750695"/>
            <a:ext cx="7877199" cy="5212080"/>
          </a:xfrm>
          <a:prstGeom prst="rect">
            <a:avLst/>
          </a:prstGeom>
        </p:spPr>
      </p:pic>
      <p:pic>
        <p:nvPicPr>
          <p:cNvPr id="11" name="Immagine 10" descr="Immagine che contiene elettronica, Impianto elettrico, Ingegneria elettronica, Alimentazione elettrica&#10;&#10;Il contenuto generato dall'IA potrebbe non essere corretto.">
            <a:extLst>
              <a:ext uri="{FF2B5EF4-FFF2-40B4-BE49-F238E27FC236}">
                <a16:creationId xmlns:a16="http://schemas.microsoft.com/office/drawing/2014/main" id="{74448301-0B96-2B03-170B-AF553CF3F31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107236" y="750695"/>
            <a:ext cx="3970020" cy="2233136"/>
          </a:xfrm>
          <a:prstGeom prst="rect">
            <a:avLst/>
          </a:prstGeom>
        </p:spPr>
      </p:pic>
      <p:sp>
        <p:nvSpPr>
          <p:cNvPr id="12" name="CasellaDiTesto 11">
            <a:extLst>
              <a:ext uri="{FF2B5EF4-FFF2-40B4-BE49-F238E27FC236}">
                <a16:creationId xmlns:a16="http://schemas.microsoft.com/office/drawing/2014/main" id="{0C4EA8BC-99C9-1C0B-52CB-0E76C07384A8}"/>
              </a:ext>
            </a:extLst>
          </p:cNvPr>
          <p:cNvSpPr txBox="1"/>
          <p:nvPr/>
        </p:nvSpPr>
        <p:spPr>
          <a:xfrm>
            <a:off x="9228264" y="2987403"/>
            <a:ext cx="1975669" cy="369332"/>
          </a:xfrm>
          <a:prstGeom prst="rect">
            <a:avLst/>
          </a:prstGeom>
          <a:noFill/>
        </p:spPr>
        <p:txBody>
          <a:bodyPr wrap="none" rtlCol="0">
            <a:spAutoFit/>
          </a:bodyPr>
          <a:lstStyle/>
          <a:p>
            <a:r>
              <a:rPr lang="en-US" dirty="0"/>
              <a:t>ISIS </a:t>
            </a:r>
            <a:r>
              <a:rPr lang="en-US" dirty="0" err="1"/>
              <a:t>HiFI</a:t>
            </a:r>
            <a:r>
              <a:rPr lang="en-US" dirty="0"/>
              <a:t> – DAQ 121</a:t>
            </a:r>
          </a:p>
        </p:txBody>
      </p:sp>
      <p:pic>
        <p:nvPicPr>
          <p:cNvPr id="14" name="Immagine 13" descr="Immagine che contiene testo, macchina, ingegneria, server&#10;&#10;Il contenuto generato dall'IA potrebbe non essere corretto.">
            <a:extLst>
              <a:ext uri="{FF2B5EF4-FFF2-40B4-BE49-F238E27FC236}">
                <a16:creationId xmlns:a16="http://schemas.microsoft.com/office/drawing/2014/main" id="{DDF1A1B1-4078-6A1A-9C09-DEFF85ECFC06}"/>
              </a:ext>
            </a:extLst>
          </p:cNvPr>
          <p:cNvPicPr>
            <a:picLocks noChangeAspect="1"/>
          </p:cNvPicPr>
          <p:nvPr/>
        </p:nvPicPr>
        <p:blipFill>
          <a:blip r:embed="rId6" cstate="print">
            <a:extLst>
              <a:ext uri="{28A0092B-C50C-407E-A947-70E740481C1C}">
                <a14:useLocalDpi xmlns:a14="http://schemas.microsoft.com/office/drawing/2010/main" val="0"/>
              </a:ext>
            </a:extLst>
          </a:blip>
          <a:srcRect b="10389"/>
          <a:stretch>
            <a:fillRect/>
          </a:stretch>
        </p:blipFill>
        <p:spPr>
          <a:xfrm>
            <a:off x="9319705" y="3373314"/>
            <a:ext cx="1681206" cy="2678305"/>
          </a:xfrm>
          <a:prstGeom prst="rect">
            <a:avLst/>
          </a:prstGeom>
        </p:spPr>
      </p:pic>
      <p:sp>
        <p:nvSpPr>
          <p:cNvPr id="15" name="CasellaDiTesto 14">
            <a:extLst>
              <a:ext uri="{FF2B5EF4-FFF2-40B4-BE49-F238E27FC236}">
                <a16:creationId xmlns:a16="http://schemas.microsoft.com/office/drawing/2014/main" id="{C15F568D-8928-3DF5-73BE-70D267267C71}"/>
              </a:ext>
            </a:extLst>
          </p:cNvPr>
          <p:cNvSpPr txBox="1"/>
          <p:nvPr/>
        </p:nvSpPr>
        <p:spPr>
          <a:xfrm>
            <a:off x="8848352" y="6107305"/>
            <a:ext cx="2735492" cy="369332"/>
          </a:xfrm>
          <a:prstGeom prst="rect">
            <a:avLst/>
          </a:prstGeom>
          <a:noFill/>
        </p:spPr>
        <p:txBody>
          <a:bodyPr wrap="none" rtlCol="0">
            <a:spAutoFit/>
          </a:bodyPr>
          <a:lstStyle/>
          <a:p>
            <a:r>
              <a:rPr lang="en-US" dirty="0"/>
              <a:t>ISIS </a:t>
            </a:r>
            <a:r>
              <a:rPr lang="en-US" dirty="0" err="1"/>
              <a:t>SuperMUSR</a:t>
            </a:r>
            <a:r>
              <a:rPr lang="en-US" dirty="0"/>
              <a:t> – DAQ 121</a:t>
            </a:r>
          </a:p>
        </p:txBody>
      </p:sp>
    </p:spTree>
    <p:extLst>
      <p:ext uri="{BB962C8B-B14F-4D97-AF65-F5344CB8AC3E}">
        <p14:creationId xmlns:p14="http://schemas.microsoft.com/office/powerpoint/2010/main" val="205962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DEDCE-3953-E6A9-B074-E3D4F999952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A7149F2-4B7A-59F8-A2B2-8229EBA95F5A}"/>
              </a:ext>
            </a:extLst>
          </p:cNvPr>
          <p:cNvSpPr txBox="1"/>
          <p:nvPr/>
        </p:nvSpPr>
        <p:spPr>
          <a:xfrm>
            <a:off x="267955" y="77076"/>
            <a:ext cx="11885048" cy="584775"/>
          </a:xfrm>
          <a:prstGeom prst="rect">
            <a:avLst/>
          </a:prstGeom>
          <a:noFill/>
        </p:spPr>
        <p:txBody>
          <a:bodyPr wrap="none" rtlCol="0">
            <a:spAutoFit/>
          </a:bodyPr>
          <a:lstStyle/>
          <a:p>
            <a:r>
              <a:rPr lang="it-IT" sz="3200" dirty="0"/>
              <a:t>(ESS) LOKI, BIFROST, MIRACLES, CSPEC, VESPA more </a:t>
            </a:r>
            <a:r>
              <a:rPr lang="it-IT" sz="3200" dirty="0" err="1"/>
              <a:t>than</a:t>
            </a:r>
            <a:r>
              <a:rPr lang="it-IT" sz="3200" dirty="0"/>
              <a:t> 10K </a:t>
            </a:r>
            <a:r>
              <a:rPr lang="it-IT" sz="3200" dirty="0" err="1"/>
              <a:t>channels</a:t>
            </a:r>
            <a:endParaRPr lang="it-IT" sz="3200" dirty="0"/>
          </a:p>
        </p:txBody>
      </p:sp>
      <p:pic>
        <p:nvPicPr>
          <p:cNvPr id="10242" name="Picture 2" descr="The instrument suite of the European Spallation Source ...">
            <a:extLst>
              <a:ext uri="{FF2B5EF4-FFF2-40B4-BE49-F238E27FC236}">
                <a16:creationId xmlns:a16="http://schemas.microsoft.com/office/drawing/2014/main" id="{E0717A78-6523-58F0-49FA-DBDAFA0BF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944" y="779009"/>
            <a:ext cx="7262812" cy="5520762"/>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F35F3527-E11E-E444-2DE1-3C4386091538}"/>
              </a:ext>
            </a:extLst>
          </p:cNvPr>
          <p:cNvSpPr/>
          <p:nvPr/>
        </p:nvSpPr>
        <p:spPr>
          <a:xfrm>
            <a:off x="3571875" y="1657350"/>
            <a:ext cx="885826" cy="285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id="{F532199B-8790-7C33-829D-CBF56FE4A326}"/>
              </a:ext>
            </a:extLst>
          </p:cNvPr>
          <p:cNvSpPr/>
          <p:nvPr/>
        </p:nvSpPr>
        <p:spPr>
          <a:xfrm>
            <a:off x="3370435" y="1992154"/>
            <a:ext cx="885826"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id="{008EE3A8-A9E5-8B05-4835-140A87077D87}"/>
              </a:ext>
            </a:extLst>
          </p:cNvPr>
          <p:cNvSpPr/>
          <p:nvPr/>
        </p:nvSpPr>
        <p:spPr>
          <a:xfrm>
            <a:off x="3724275" y="1317308"/>
            <a:ext cx="1114425"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a:extLst>
              <a:ext uri="{FF2B5EF4-FFF2-40B4-BE49-F238E27FC236}">
                <a16:creationId xmlns:a16="http://schemas.microsoft.com/office/drawing/2014/main" id="{FABB5131-C4C3-231C-1837-F897DD83F095}"/>
              </a:ext>
            </a:extLst>
          </p:cNvPr>
          <p:cNvSpPr/>
          <p:nvPr/>
        </p:nvSpPr>
        <p:spPr>
          <a:xfrm>
            <a:off x="6705600" y="5289233"/>
            <a:ext cx="733425"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459E05FF-5B31-4415-16BA-7180C483DA0A}"/>
              </a:ext>
            </a:extLst>
          </p:cNvPr>
          <p:cNvSpPr/>
          <p:nvPr/>
        </p:nvSpPr>
        <p:spPr>
          <a:xfrm>
            <a:off x="6991350" y="3539390"/>
            <a:ext cx="733425"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o 11">
            <a:extLst>
              <a:ext uri="{FF2B5EF4-FFF2-40B4-BE49-F238E27FC236}">
                <a16:creationId xmlns:a16="http://schemas.microsoft.com/office/drawing/2014/main" id="{BCD09485-FA72-B906-2D38-874E5B831471}"/>
              </a:ext>
            </a:extLst>
          </p:cNvPr>
          <p:cNvSpPr/>
          <p:nvPr/>
        </p:nvSpPr>
        <p:spPr>
          <a:xfrm rot="16200000">
            <a:off x="5057775" y="2342098"/>
            <a:ext cx="2847975" cy="2847975"/>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CasellaDiTesto 12">
            <a:extLst>
              <a:ext uri="{FF2B5EF4-FFF2-40B4-BE49-F238E27FC236}">
                <a16:creationId xmlns:a16="http://schemas.microsoft.com/office/drawing/2014/main" id="{9D030E21-6678-1F86-46C0-650D34902792}"/>
              </a:ext>
            </a:extLst>
          </p:cNvPr>
          <p:cNvSpPr txBox="1"/>
          <p:nvPr/>
        </p:nvSpPr>
        <p:spPr>
          <a:xfrm>
            <a:off x="6568145" y="2149304"/>
            <a:ext cx="1741759" cy="369332"/>
          </a:xfrm>
          <a:prstGeom prst="rect">
            <a:avLst/>
          </a:prstGeom>
          <a:noFill/>
        </p:spPr>
        <p:txBody>
          <a:bodyPr wrap="none" rtlCol="0">
            <a:spAutoFit/>
          </a:bodyPr>
          <a:lstStyle/>
          <a:p>
            <a:r>
              <a:rPr lang="en-US" dirty="0"/>
              <a:t>BEAM MONITOR</a:t>
            </a:r>
          </a:p>
        </p:txBody>
      </p:sp>
      <p:sp>
        <p:nvSpPr>
          <p:cNvPr id="14" name="Rettangolo 13">
            <a:extLst>
              <a:ext uri="{FF2B5EF4-FFF2-40B4-BE49-F238E27FC236}">
                <a16:creationId xmlns:a16="http://schemas.microsoft.com/office/drawing/2014/main" id="{BDCB96F4-8C38-2A69-57CB-845C119EE878}"/>
              </a:ext>
            </a:extLst>
          </p:cNvPr>
          <p:cNvSpPr/>
          <p:nvPr/>
        </p:nvSpPr>
        <p:spPr>
          <a:xfrm>
            <a:off x="6610350" y="2195413"/>
            <a:ext cx="1699554"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14">
            <a:extLst>
              <a:ext uri="{FF2B5EF4-FFF2-40B4-BE49-F238E27FC236}">
                <a16:creationId xmlns:a16="http://schemas.microsoft.com/office/drawing/2014/main" id="{3E041170-6F26-753E-5701-097427294EB2}"/>
              </a:ext>
            </a:extLst>
          </p:cNvPr>
          <p:cNvSpPr/>
          <p:nvPr/>
        </p:nvSpPr>
        <p:spPr>
          <a:xfrm>
            <a:off x="7390741" y="4044659"/>
            <a:ext cx="648359" cy="2695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European Spallation Source - Wikipedia">
            <a:extLst>
              <a:ext uri="{FF2B5EF4-FFF2-40B4-BE49-F238E27FC236}">
                <a16:creationId xmlns:a16="http://schemas.microsoft.com/office/drawing/2014/main" id="{9B25C520-9CF3-2B42-9646-4777FA992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3219"/>
            <a:ext cx="3707946"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descr="Immagine che contiene circuito&#10;&#10;Descrizione generata automaticamente">
            <a:extLst>
              <a:ext uri="{FF2B5EF4-FFF2-40B4-BE49-F238E27FC236}">
                <a16:creationId xmlns:a16="http://schemas.microsoft.com/office/drawing/2014/main" id="{2C72072B-E464-49A7-21C9-3526A819C8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731" b="6332"/>
          <a:stretch/>
        </p:blipFill>
        <p:spPr>
          <a:xfrm>
            <a:off x="8734425" y="2342098"/>
            <a:ext cx="3457575" cy="938840"/>
          </a:xfrm>
          <a:prstGeom prst="rect">
            <a:avLst/>
          </a:prstGeom>
        </p:spPr>
      </p:pic>
      <p:pic>
        <p:nvPicPr>
          <p:cNvPr id="17" name="Picture 2">
            <a:extLst>
              <a:ext uri="{FF2B5EF4-FFF2-40B4-BE49-F238E27FC236}">
                <a16:creationId xmlns:a16="http://schemas.microsoft.com/office/drawing/2014/main" id="{F8BD484E-E42C-6DEB-3265-6CBBCE8F8E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7592" y="3281557"/>
            <a:ext cx="2095310" cy="1127457"/>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C5EC6E55-D7A2-489D-87B8-5B16F3A4C257}"/>
              </a:ext>
            </a:extLst>
          </p:cNvPr>
          <p:cNvPicPr>
            <a:picLocks noChangeAspect="1"/>
          </p:cNvPicPr>
          <p:nvPr/>
        </p:nvPicPr>
        <p:blipFill>
          <a:blip r:embed="rId7"/>
          <a:stretch>
            <a:fillRect/>
          </a:stretch>
        </p:blipFill>
        <p:spPr>
          <a:xfrm>
            <a:off x="9686550" y="5210221"/>
            <a:ext cx="1717393" cy="427582"/>
          </a:xfrm>
          <a:prstGeom prst="rect">
            <a:avLst/>
          </a:prstGeom>
        </p:spPr>
      </p:pic>
      <p:pic>
        <p:nvPicPr>
          <p:cNvPr id="19" name="Picture 4" descr="Logo ILL | EIROforum">
            <a:extLst>
              <a:ext uri="{FF2B5EF4-FFF2-40B4-BE49-F238E27FC236}">
                <a16:creationId xmlns:a16="http://schemas.microsoft.com/office/drawing/2014/main" id="{E845C4B6-AEBF-2167-A0EA-5A9D1255FA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7592" y="5725677"/>
            <a:ext cx="986280" cy="6497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S Bilbao – Strategic hub for neutron science and technologies">
            <a:extLst>
              <a:ext uri="{FF2B5EF4-FFF2-40B4-BE49-F238E27FC236}">
                <a16:creationId xmlns:a16="http://schemas.microsoft.com/office/drawing/2014/main" id="{72514817-7ABA-FA29-92BE-06F2FEB896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1535" y="4501419"/>
            <a:ext cx="1396294" cy="55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1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7093C-52E7-67AB-4056-8B89666EFD1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FEE48FA-0549-0228-E94D-F7ECF27429DC}"/>
              </a:ext>
            </a:extLst>
          </p:cNvPr>
          <p:cNvSpPr txBox="1"/>
          <p:nvPr/>
        </p:nvSpPr>
        <p:spPr>
          <a:xfrm>
            <a:off x="267955" y="77076"/>
            <a:ext cx="7097584" cy="584775"/>
          </a:xfrm>
          <a:prstGeom prst="rect">
            <a:avLst/>
          </a:prstGeom>
          <a:noFill/>
        </p:spPr>
        <p:txBody>
          <a:bodyPr wrap="none" rtlCol="0">
            <a:spAutoFit/>
          </a:bodyPr>
          <a:lstStyle/>
          <a:p>
            <a:r>
              <a:rPr lang="it-IT" sz="3200" dirty="0"/>
              <a:t>Real-time monitor and SCADA </a:t>
            </a:r>
            <a:r>
              <a:rPr lang="it-IT" sz="3200" dirty="0" err="1"/>
              <a:t>integration</a:t>
            </a:r>
            <a:endParaRPr lang="it-IT" sz="3200" dirty="0"/>
          </a:p>
        </p:txBody>
      </p:sp>
      <p:pic>
        <p:nvPicPr>
          <p:cNvPr id="4" name="Immagine 3" descr="Immagine che contiene elettronica, Ingegneria elettronica, Software multimediale, circuito&#10;&#10;Descrizione generata automaticamente">
            <a:extLst>
              <a:ext uri="{FF2B5EF4-FFF2-40B4-BE49-F238E27FC236}">
                <a16:creationId xmlns:a16="http://schemas.microsoft.com/office/drawing/2014/main" id="{023EC7C9-81BA-B557-171F-C7E8482753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075" y="731774"/>
            <a:ext cx="7242565" cy="3474910"/>
          </a:xfrm>
          <a:prstGeom prst="rect">
            <a:avLst/>
          </a:prstGeom>
        </p:spPr>
      </p:pic>
      <p:pic>
        <p:nvPicPr>
          <p:cNvPr id="3" name="Immagine 2">
            <a:extLst>
              <a:ext uri="{FF2B5EF4-FFF2-40B4-BE49-F238E27FC236}">
                <a16:creationId xmlns:a16="http://schemas.microsoft.com/office/drawing/2014/main" id="{6B594E9D-EA58-5E63-8036-D134991848F6}"/>
              </a:ext>
            </a:extLst>
          </p:cNvPr>
          <p:cNvPicPr>
            <a:picLocks noChangeAspect="1"/>
          </p:cNvPicPr>
          <p:nvPr/>
        </p:nvPicPr>
        <p:blipFill>
          <a:blip r:embed="rId4"/>
          <a:stretch>
            <a:fillRect/>
          </a:stretch>
        </p:blipFill>
        <p:spPr>
          <a:xfrm>
            <a:off x="6106348" y="3177540"/>
            <a:ext cx="5940881" cy="3117161"/>
          </a:xfrm>
          <a:prstGeom prst="rect">
            <a:avLst/>
          </a:prstGeom>
        </p:spPr>
      </p:pic>
      <p:sp>
        <p:nvSpPr>
          <p:cNvPr id="5" name="CasellaDiTesto 4">
            <a:extLst>
              <a:ext uri="{FF2B5EF4-FFF2-40B4-BE49-F238E27FC236}">
                <a16:creationId xmlns:a16="http://schemas.microsoft.com/office/drawing/2014/main" id="{43494CA1-2957-E1AE-E131-5881CC2C6DDA}"/>
              </a:ext>
            </a:extLst>
          </p:cNvPr>
          <p:cNvSpPr txBox="1"/>
          <p:nvPr/>
        </p:nvSpPr>
        <p:spPr>
          <a:xfrm>
            <a:off x="267955" y="4584612"/>
            <a:ext cx="4418838" cy="1200329"/>
          </a:xfrm>
          <a:prstGeom prst="rect">
            <a:avLst/>
          </a:prstGeom>
          <a:noFill/>
        </p:spPr>
        <p:txBody>
          <a:bodyPr wrap="none" rtlCol="0">
            <a:spAutoFit/>
          </a:bodyPr>
          <a:lstStyle/>
          <a:p>
            <a:pPr marL="285750" indent="-285750">
              <a:buFont typeface="Arial" panose="020B0604020202020204" pitchFamily="34" charset="0"/>
              <a:buChar char="•"/>
            </a:pPr>
            <a:r>
              <a:rPr lang="en-US" dirty="0"/>
              <a:t>On-board signal probe with web interface</a:t>
            </a:r>
          </a:p>
          <a:p>
            <a:pPr marL="285750" indent="-285750">
              <a:buFont typeface="Arial" panose="020B0604020202020204" pitchFamily="34" charset="0"/>
              <a:buChar char="•"/>
            </a:pPr>
            <a:r>
              <a:rPr lang="en-US" dirty="0"/>
              <a:t>Influx DB connector (GRAFANA MONITOR)</a:t>
            </a:r>
          </a:p>
          <a:p>
            <a:pPr marL="285750" indent="-285750">
              <a:buFont typeface="Arial" panose="020B0604020202020204" pitchFamily="34" charset="0"/>
              <a:buChar char="•"/>
            </a:pPr>
            <a:r>
              <a:rPr lang="en-US" dirty="0"/>
              <a:t>On-board EPICS server</a:t>
            </a:r>
          </a:p>
          <a:p>
            <a:pPr marL="285750" indent="-285750">
              <a:buFont typeface="Arial" panose="020B0604020202020204" pitchFamily="34" charset="0"/>
              <a:buChar char="•"/>
            </a:pPr>
            <a:r>
              <a:rPr lang="en-US" dirty="0"/>
              <a:t>On-board UPCUA server </a:t>
            </a:r>
          </a:p>
        </p:txBody>
      </p:sp>
    </p:spTree>
    <p:extLst>
      <p:ext uri="{BB962C8B-B14F-4D97-AF65-F5344CB8AC3E}">
        <p14:creationId xmlns:p14="http://schemas.microsoft.com/office/powerpoint/2010/main" val="196918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71DE-C9F1-34F1-F730-AD33C3B3D5F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FB02BE1-2AA3-4550-8EE9-E71492DA5F3B}"/>
              </a:ext>
            </a:extLst>
          </p:cNvPr>
          <p:cNvSpPr txBox="1"/>
          <p:nvPr/>
        </p:nvSpPr>
        <p:spPr>
          <a:xfrm>
            <a:off x="267955" y="77076"/>
            <a:ext cx="5908797" cy="584775"/>
          </a:xfrm>
          <a:prstGeom prst="rect">
            <a:avLst/>
          </a:prstGeom>
          <a:noFill/>
        </p:spPr>
        <p:txBody>
          <a:bodyPr wrap="none" rtlCol="0">
            <a:spAutoFit/>
          </a:bodyPr>
          <a:lstStyle/>
          <a:p>
            <a:r>
              <a:rPr lang="it-IT" sz="3200" dirty="0"/>
              <a:t>ISIS </a:t>
            </a:r>
            <a:r>
              <a:rPr lang="it-IT" sz="3200" dirty="0" err="1"/>
              <a:t>Fiber</a:t>
            </a:r>
            <a:r>
              <a:rPr lang="it-IT" sz="3200" dirty="0"/>
              <a:t> </a:t>
            </a:r>
            <a:r>
              <a:rPr lang="it-IT" sz="3200" dirty="0" err="1"/>
              <a:t>Hodoscope</a:t>
            </a:r>
            <a:r>
              <a:rPr lang="it-IT" sz="3200" dirty="0"/>
              <a:t> CHNET MAXI</a:t>
            </a:r>
          </a:p>
        </p:txBody>
      </p:sp>
      <p:sp>
        <p:nvSpPr>
          <p:cNvPr id="23" name="TextBox 22">
            <a:extLst>
              <a:ext uri="{FF2B5EF4-FFF2-40B4-BE49-F238E27FC236}">
                <a16:creationId xmlns:a16="http://schemas.microsoft.com/office/drawing/2014/main" id="{A897EF65-3C66-A8F6-9153-8E69A5F1F16E}"/>
              </a:ext>
            </a:extLst>
          </p:cNvPr>
          <p:cNvSpPr txBox="1"/>
          <p:nvPr/>
        </p:nvSpPr>
        <p:spPr>
          <a:xfrm>
            <a:off x="210948" y="812638"/>
            <a:ext cx="712204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32X + 32Y scintillating fiber</a:t>
            </a:r>
          </a:p>
          <a:p>
            <a:pPr marL="285750" indent="-285750">
              <a:buFont typeface="Arial" panose="020B0604020202020204" pitchFamily="34" charset="0"/>
              <a:buChar char="•"/>
            </a:pPr>
            <a:r>
              <a:rPr lang="en-US" dirty="0"/>
              <a:t>9 Germanium detector readout with online spectrum </a:t>
            </a:r>
          </a:p>
          <a:p>
            <a:r>
              <a:rPr lang="en-US" dirty="0"/>
              <a:t>calculation</a:t>
            </a:r>
          </a:p>
          <a:p>
            <a:pPr marL="285750" indent="-285750">
              <a:buFont typeface="Arial" panose="020B0604020202020204" pitchFamily="34" charset="0"/>
              <a:buChar char="•"/>
            </a:pPr>
            <a:r>
              <a:rPr lang="en-US" dirty="0"/>
              <a:t>4x4 Scintillator matrix readout</a:t>
            </a:r>
          </a:p>
          <a:p>
            <a:pPr marL="285750" indent="-285750">
              <a:buFont typeface="Arial" panose="020B0604020202020204" pitchFamily="34" charset="0"/>
              <a:buChar char="•"/>
            </a:pPr>
            <a:r>
              <a:rPr lang="en-US" dirty="0"/>
              <a:t>2 neutron monitor with PSD real-time processing</a:t>
            </a:r>
          </a:p>
          <a:p>
            <a:pPr marL="285750" indent="-285750">
              <a:buFont typeface="Arial" panose="020B0604020202020204" pitchFamily="34" charset="0"/>
              <a:buChar char="•"/>
            </a:pPr>
            <a:r>
              <a:rPr lang="en-US" dirty="0"/>
              <a:t>Readout using R5560SE digitizer</a:t>
            </a:r>
          </a:p>
          <a:p>
            <a:pPr marL="285750" indent="-285750">
              <a:buFont typeface="Arial" panose="020B0604020202020204" pitchFamily="34" charset="0"/>
              <a:buChar char="•"/>
            </a:pPr>
            <a:r>
              <a:rPr lang="en-US" dirty="0"/>
              <a:t>Installed and test on CRONOS ISIS detector</a:t>
            </a:r>
          </a:p>
          <a:p>
            <a:endParaRPr lang="it-IT" dirty="0"/>
          </a:p>
        </p:txBody>
      </p:sp>
      <p:pic>
        <p:nvPicPr>
          <p:cNvPr id="1030" name="Picture 6" descr="Istituto Nazionale di Fisica Nucleare - INFN - Sezione di ...">
            <a:extLst>
              <a:ext uri="{FF2B5EF4-FFF2-40B4-BE49-F238E27FC236}">
                <a16:creationId xmlns:a16="http://schemas.microsoft.com/office/drawing/2014/main" id="{57F6954D-0E90-36F9-56F5-8EE1617614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12" y="5802158"/>
            <a:ext cx="1088530" cy="6366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a:extLst>
              <a:ext uri="{FF2B5EF4-FFF2-40B4-BE49-F238E27FC236}">
                <a16:creationId xmlns:a16="http://schemas.microsoft.com/office/drawing/2014/main" id="{095BDF4E-6575-3916-D91A-8C1DEC518EA3}"/>
              </a:ext>
            </a:extLst>
          </p:cNvPr>
          <p:cNvSpPr txBox="1"/>
          <p:nvPr/>
        </p:nvSpPr>
        <p:spPr>
          <a:xfrm>
            <a:off x="8628912" y="195877"/>
            <a:ext cx="3295133" cy="369332"/>
          </a:xfrm>
          <a:prstGeom prst="rect">
            <a:avLst/>
          </a:prstGeom>
          <a:noFill/>
        </p:spPr>
        <p:txBody>
          <a:bodyPr wrap="none" rtlCol="0">
            <a:spAutoFit/>
          </a:bodyPr>
          <a:lstStyle/>
          <a:p>
            <a:r>
              <a:rPr lang="en-US" i="1" u="sng" dirty="0"/>
              <a:t>Massimiliano </a:t>
            </a:r>
            <a:r>
              <a:rPr lang="en-US" i="1" u="sng" dirty="0" err="1"/>
              <a:t>Clemenza</a:t>
            </a:r>
            <a:r>
              <a:rPr lang="en-US" i="1" u="sng" dirty="0"/>
              <a:t> - UNIMIB</a:t>
            </a:r>
            <a:endParaRPr lang="it-IT" i="1" u="sng" dirty="0"/>
          </a:p>
        </p:txBody>
      </p:sp>
      <p:pic>
        <p:nvPicPr>
          <p:cNvPr id="1032" name="Picture 8" descr="Scienze e Tecnologie Chimiche - Università degli Studi di Milano-Bicocca">
            <a:extLst>
              <a:ext uri="{FF2B5EF4-FFF2-40B4-BE49-F238E27FC236}">
                <a16:creationId xmlns:a16="http://schemas.microsoft.com/office/drawing/2014/main" id="{E0B172DB-AC7B-70EC-40BF-3F5B5BB92B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2342" y="5837569"/>
            <a:ext cx="529245" cy="5658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of Sassari - SISS">
            <a:extLst>
              <a:ext uri="{FF2B5EF4-FFF2-40B4-BE49-F238E27FC236}">
                <a16:creationId xmlns:a16="http://schemas.microsoft.com/office/drawing/2014/main" id="{1C4ADF55-59E7-77F8-8A68-8134E0EB74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6270" y="5890007"/>
            <a:ext cx="1400507" cy="470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and Identity | Università di Pavia">
            <a:extLst>
              <a:ext uri="{FF2B5EF4-FFF2-40B4-BE49-F238E27FC236}">
                <a16:creationId xmlns:a16="http://schemas.microsoft.com/office/drawing/2014/main" id="{5730A35A-A274-2704-E081-10AB022803F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347" t="7735" r="33663" b="5355"/>
          <a:stretch/>
        </p:blipFill>
        <p:spPr bwMode="auto">
          <a:xfrm>
            <a:off x="3261460" y="5879286"/>
            <a:ext cx="1187586" cy="4815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SIS Events">
            <a:extLst>
              <a:ext uri="{FF2B5EF4-FFF2-40B4-BE49-F238E27FC236}">
                <a16:creationId xmlns:a16="http://schemas.microsoft.com/office/drawing/2014/main" id="{88859742-F15B-CE2F-2FF1-C995E2B6E3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614" b="16626"/>
          <a:stretch/>
        </p:blipFill>
        <p:spPr bwMode="auto">
          <a:xfrm>
            <a:off x="4523729" y="5880733"/>
            <a:ext cx="607762" cy="47867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BE3055B-6E54-7BD2-2AC6-7B4DBC265BDF}"/>
              </a:ext>
            </a:extLst>
          </p:cNvPr>
          <p:cNvPicPr>
            <a:picLocks noChangeAspect="1"/>
          </p:cNvPicPr>
          <p:nvPr/>
        </p:nvPicPr>
        <p:blipFill>
          <a:blip r:embed="rId8"/>
          <a:stretch>
            <a:fillRect/>
          </a:stretch>
        </p:blipFill>
        <p:spPr>
          <a:xfrm>
            <a:off x="165461" y="2865077"/>
            <a:ext cx="5125447" cy="2860069"/>
          </a:xfrm>
          <a:prstGeom prst="rect">
            <a:avLst/>
          </a:prstGeom>
        </p:spPr>
      </p:pic>
      <p:pic>
        <p:nvPicPr>
          <p:cNvPr id="3" name="Immagine 2">
            <a:extLst>
              <a:ext uri="{FF2B5EF4-FFF2-40B4-BE49-F238E27FC236}">
                <a16:creationId xmlns:a16="http://schemas.microsoft.com/office/drawing/2014/main" id="{9644FB71-E39F-B8B2-3150-9464A83856F4}"/>
              </a:ext>
            </a:extLst>
          </p:cNvPr>
          <p:cNvPicPr>
            <a:picLocks noChangeAspect="1"/>
          </p:cNvPicPr>
          <p:nvPr/>
        </p:nvPicPr>
        <p:blipFill>
          <a:blip r:embed="rId9"/>
          <a:stretch>
            <a:fillRect/>
          </a:stretch>
        </p:blipFill>
        <p:spPr>
          <a:xfrm>
            <a:off x="5820740" y="788101"/>
            <a:ext cx="5921679" cy="5650710"/>
          </a:xfrm>
          <a:prstGeom prst="rect">
            <a:avLst/>
          </a:prstGeom>
        </p:spPr>
      </p:pic>
      <p:cxnSp>
        <p:nvCxnSpPr>
          <p:cNvPr id="6" name="Connettore 2 5">
            <a:extLst>
              <a:ext uri="{FF2B5EF4-FFF2-40B4-BE49-F238E27FC236}">
                <a16:creationId xmlns:a16="http://schemas.microsoft.com/office/drawing/2014/main" id="{E819F8B6-FCE8-FCD5-3643-FA76B81A9D11}"/>
              </a:ext>
            </a:extLst>
          </p:cNvPr>
          <p:cNvCxnSpPr>
            <a:cxnSpLocks/>
          </p:cNvCxnSpPr>
          <p:nvPr/>
        </p:nvCxnSpPr>
        <p:spPr>
          <a:xfrm flipH="1">
            <a:off x="7155180" y="2064557"/>
            <a:ext cx="1115969" cy="876763"/>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8" name="CasellaDiTesto 7">
            <a:extLst>
              <a:ext uri="{FF2B5EF4-FFF2-40B4-BE49-F238E27FC236}">
                <a16:creationId xmlns:a16="http://schemas.microsoft.com/office/drawing/2014/main" id="{54BF7C59-F86B-44B5-992B-BB506A737420}"/>
              </a:ext>
            </a:extLst>
          </p:cNvPr>
          <p:cNvSpPr txBox="1"/>
          <p:nvPr/>
        </p:nvSpPr>
        <p:spPr>
          <a:xfrm>
            <a:off x="7546431" y="1670688"/>
            <a:ext cx="2261838" cy="369332"/>
          </a:xfrm>
          <a:prstGeom prst="rect">
            <a:avLst/>
          </a:prstGeom>
          <a:solidFill>
            <a:schemeClr val="bg1"/>
          </a:solidFill>
        </p:spPr>
        <p:txBody>
          <a:bodyPr wrap="none" rtlCol="0">
            <a:spAutoFit/>
          </a:bodyPr>
          <a:lstStyle/>
          <a:p>
            <a:r>
              <a:rPr lang="en-US" dirty="0"/>
              <a:t>Germanium Detectors</a:t>
            </a:r>
          </a:p>
        </p:txBody>
      </p:sp>
      <p:sp>
        <p:nvSpPr>
          <p:cNvPr id="10" name="CasellaDiTesto 9">
            <a:extLst>
              <a:ext uri="{FF2B5EF4-FFF2-40B4-BE49-F238E27FC236}">
                <a16:creationId xmlns:a16="http://schemas.microsoft.com/office/drawing/2014/main" id="{F0F191D7-E4EB-4340-8A50-D581C5F34D56}"/>
              </a:ext>
            </a:extLst>
          </p:cNvPr>
          <p:cNvSpPr txBox="1"/>
          <p:nvPr/>
        </p:nvSpPr>
        <p:spPr>
          <a:xfrm>
            <a:off x="7768680" y="5297808"/>
            <a:ext cx="2235933" cy="369332"/>
          </a:xfrm>
          <a:prstGeom prst="rect">
            <a:avLst/>
          </a:prstGeom>
          <a:solidFill>
            <a:schemeClr val="bg1"/>
          </a:solidFill>
        </p:spPr>
        <p:txBody>
          <a:bodyPr wrap="none" rtlCol="0">
            <a:spAutoFit/>
          </a:bodyPr>
          <a:lstStyle/>
          <a:p>
            <a:r>
              <a:rPr lang="en-US" dirty="0"/>
              <a:t>4x4 Scintillator Matrix</a:t>
            </a:r>
          </a:p>
        </p:txBody>
      </p:sp>
      <p:cxnSp>
        <p:nvCxnSpPr>
          <p:cNvPr id="13" name="Connettore 2 12">
            <a:extLst>
              <a:ext uri="{FF2B5EF4-FFF2-40B4-BE49-F238E27FC236}">
                <a16:creationId xmlns:a16="http://schemas.microsoft.com/office/drawing/2014/main" id="{0CD57832-C509-C054-58CC-466B21076FBF}"/>
              </a:ext>
            </a:extLst>
          </p:cNvPr>
          <p:cNvCxnSpPr>
            <a:cxnSpLocks/>
          </p:cNvCxnSpPr>
          <p:nvPr/>
        </p:nvCxnSpPr>
        <p:spPr>
          <a:xfrm flipV="1">
            <a:off x="8886646" y="4937760"/>
            <a:ext cx="109221" cy="360048"/>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20" name="CasellaDiTesto 19">
            <a:extLst>
              <a:ext uri="{FF2B5EF4-FFF2-40B4-BE49-F238E27FC236}">
                <a16:creationId xmlns:a16="http://schemas.microsoft.com/office/drawing/2014/main" id="{B30F8DE3-296D-E552-C4AB-53698B406BEF}"/>
              </a:ext>
            </a:extLst>
          </p:cNvPr>
          <p:cNvSpPr txBox="1"/>
          <p:nvPr/>
        </p:nvSpPr>
        <p:spPr>
          <a:xfrm>
            <a:off x="10332720" y="4295111"/>
            <a:ext cx="1239122" cy="646331"/>
          </a:xfrm>
          <a:prstGeom prst="rect">
            <a:avLst/>
          </a:prstGeom>
          <a:solidFill>
            <a:schemeClr val="bg1"/>
          </a:solidFill>
        </p:spPr>
        <p:txBody>
          <a:bodyPr wrap="square" rtlCol="0">
            <a:spAutoFit/>
          </a:bodyPr>
          <a:lstStyle/>
          <a:p>
            <a:r>
              <a:rPr lang="en-US" dirty="0"/>
              <a:t>Neutron Monitor</a:t>
            </a:r>
          </a:p>
        </p:txBody>
      </p:sp>
      <p:cxnSp>
        <p:nvCxnSpPr>
          <p:cNvPr id="21" name="Connettore 2 20">
            <a:extLst>
              <a:ext uri="{FF2B5EF4-FFF2-40B4-BE49-F238E27FC236}">
                <a16:creationId xmlns:a16="http://schemas.microsoft.com/office/drawing/2014/main" id="{70AAC959-A8B8-50F8-831A-3F7495E23A1B}"/>
              </a:ext>
            </a:extLst>
          </p:cNvPr>
          <p:cNvCxnSpPr>
            <a:cxnSpLocks/>
          </p:cNvCxnSpPr>
          <p:nvPr/>
        </p:nvCxnSpPr>
        <p:spPr>
          <a:xfrm flipH="1" flipV="1">
            <a:off x="9400061" y="4166089"/>
            <a:ext cx="932659" cy="470462"/>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24" name="CasellaDiTesto 23">
            <a:extLst>
              <a:ext uri="{FF2B5EF4-FFF2-40B4-BE49-F238E27FC236}">
                <a16:creationId xmlns:a16="http://schemas.microsoft.com/office/drawing/2014/main" id="{760F2727-7B3C-FA4E-0F79-874510B18D23}"/>
              </a:ext>
            </a:extLst>
          </p:cNvPr>
          <p:cNvSpPr txBox="1"/>
          <p:nvPr/>
        </p:nvSpPr>
        <p:spPr>
          <a:xfrm>
            <a:off x="9448800" y="2803179"/>
            <a:ext cx="1239122" cy="369332"/>
          </a:xfrm>
          <a:prstGeom prst="rect">
            <a:avLst/>
          </a:prstGeom>
          <a:solidFill>
            <a:schemeClr val="bg1"/>
          </a:solidFill>
        </p:spPr>
        <p:txBody>
          <a:bodyPr wrap="none" rtlCol="0">
            <a:spAutoFit/>
          </a:bodyPr>
          <a:lstStyle/>
          <a:p>
            <a:r>
              <a:rPr lang="en-US" dirty="0"/>
              <a:t>Hodoscope</a:t>
            </a:r>
          </a:p>
        </p:txBody>
      </p:sp>
      <p:cxnSp>
        <p:nvCxnSpPr>
          <p:cNvPr id="25" name="Connettore 2 24">
            <a:extLst>
              <a:ext uri="{FF2B5EF4-FFF2-40B4-BE49-F238E27FC236}">
                <a16:creationId xmlns:a16="http://schemas.microsoft.com/office/drawing/2014/main" id="{33D430A2-A33A-B33D-E29E-40B1D6A6E664}"/>
              </a:ext>
            </a:extLst>
          </p:cNvPr>
          <p:cNvCxnSpPr>
            <a:cxnSpLocks/>
          </p:cNvCxnSpPr>
          <p:nvPr/>
        </p:nvCxnSpPr>
        <p:spPr>
          <a:xfrm flipH="1">
            <a:off x="8890800" y="3172511"/>
            <a:ext cx="1113813" cy="470462"/>
          </a:xfrm>
          <a:prstGeom prst="straightConnector1">
            <a:avLst/>
          </a:prstGeom>
          <a:ln w="28575">
            <a:solidFill>
              <a:srgbClr val="FFC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2911306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3580</TotalTime>
  <Words>6249</Words>
  <Application>Microsoft Office PowerPoint</Application>
  <PresentationFormat>Widescreen</PresentationFormat>
  <Paragraphs>599</Paragraphs>
  <Slides>54</Slides>
  <Notes>54</Notes>
  <HiddenSlides>0</HiddenSlides>
  <MMClips>5</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54</vt:i4>
      </vt:variant>
    </vt:vector>
  </HeadingPairs>
  <TitlesOfParts>
    <vt:vector size="67" baseType="lpstr">
      <vt:lpstr>Aptos</vt:lpstr>
      <vt:lpstr>Arial</vt:lpstr>
      <vt:lpstr>Arial Black</vt:lpstr>
      <vt:lpstr>Calibri</vt:lpstr>
      <vt:lpstr>Calibri Light</vt:lpstr>
      <vt:lpstr>Consolas</vt:lpstr>
      <vt:lpstr>Lucida Console</vt:lpstr>
      <vt:lpstr>Roboto (Body)</vt:lpstr>
      <vt:lpstr>Söhne</vt:lpstr>
      <vt:lpstr>Source Sans Pro</vt:lpstr>
      <vt:lpstr>Wingdings</vt:lpstr>
      <vt:lpstr>Tema di Office</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Abba</dc:creator>
  <cp:lastModifiedBy>Andrea Abba</cp:lastModifiedBy>
  <cp:revision>250</cp:revision>
  <dcterms:created xsi:type="dcterms:W3CDTF">2016-05-25T14:28:26Z</dcterms:created>
  <dcterms:modified xsi:type="dcterms:W3CDTF">2025-09-03T10:46:55Z</dcterms:modified>
</cp:coreProperties>
</file>