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66" r:id="rId5"/>
    <p:sldId id="312" r:id="rId6"/>
    <p:sldId id="324" r:id="rId7"/>
    <p:sldId id="316" r:id="rId8"/>
    <p:sldId id="314" r:id="rId9"/>
    <p:sldId id="313" r:id="rId10"/>
    <p:sldId id="319" r:id="rId11"/>
    <p:sldId id="315" r:id="rId12"/>
    <p:sldId id="318" r:id="rId13"/>
    <p:sldId id="311" r:id="rId14"/>
    <p:sldId id="325" r:id="rId15"/>
    <p:sldId id="3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80555A-B15A-42B0-B233-845AE901E758}">
          <p14:sldIdLst>
            <p14:sldId id="266"/>
            <p14:sldId id="312"/>
            <p14:sldId id="324"/>
            <p14:sldId id="316"/>
            <p14:sldId id="314"/>
            <p14:sldId id="313"/>
            <p14:sldId id="319"/>
            <p14:sldId id="315"/>
            <p14:sldId id="318"/>
            <p14:sldId id="311"/>
            <p14:sldId id="325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don Sorbom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6096"/>
    <a:srgbClr val="C62525"/>
    <a:srgbClr val="34B6FF"/>
    <a:srgbClr val="C00000"/>
    <a:srgbClr val="494949"/>
    <a:srgbClr val="BB9471"/>
    <a:srgbClr val="5B9CC8"/>
    <a:srgbClr val="75C774"/>
    <a:srgbClr val="C3888A"/>
    <a:srgbClr val="1D7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89063" autoAdjust="0"/>
  </p:normalViewPr>
  <p:slideViewPr>
    <p:cSldViewPr snapToGrid="0" snapToObjects="1">
      <p:cViewPr varScale="1">
        <p:scale>
          <a:sx n="85" d="100"/>
          <a:sy n="85" d="100"/>
        </p:scale>
        <p:origin x="30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B595A-9AB7-A34F-BD7B-81EFAC706F47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30EFE-863A-6E4C-8D9F-BB9DD37E6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3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3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5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23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5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30EFE-863A-6E4C-8D9F-BB9DD37E6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0989BF6-AFF5-754B-B938-7BF5335A595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2" y="1006475"/>
            <a:ext cx="11528651" cy="5549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7EBBD93-66C7-6942-9229-E6345FF2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0728868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0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E752E33-EB24-134D-9EB0-43E563A3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2" y="298451"/>
            <a:ext cx="10728868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0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7263FA-7ED3-474E-A4F4-A88CACA78F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255520"/>
            <a:ext cx="5665694" cy="650686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0" indent="0">
              <a:buNone/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E90AA48-E0D2-D840-B974-678B7C1C26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02154"/>
            <a:ext cx="5665694" cy="522794"/>
          </a:xfrm>
          <a:prstGeom prst="rect">
            <a:avLst/>
          </a:prstGeom>
        </p:spPr>
        <p:txBody>
          <a:bodyPr lIns="100584" anchor="ctr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444A232-551B-D749-96C3-3600F8F8F1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3820896"/>
            <a:ext cx="5665694" cy="481430"/>
          </a:xfrm>
          <a:prstGeom prst="rect">
            <a:avLst/>
          </a:prstGeom>
        </p:spPr>
        <p:txBody>
          <a:bodyPr lIns="109728" anchor="ctr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Author(s)</a:t>
            </a:r>
          </a:p>
        </p:txBody>
      </p:sp>
      <p:pic>
        <p:nvPicPr>
          <p:cNvPr id="11" name="Picture 10" descr="sparc_logo.psd">
            <a:extLst>
              <a:ext uri="{FF2B5EF4-FFF2-40B4-BE49-F238E27FC236}">
                <a16:creationId xmlns:a16="http://schemas.microsoft.com/office/drawing/2014/main" id="{AAAB7F1C-6DFC-314E-BF0F-0ABF2BB51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7" y="1648428"/>
            <a:ext cx="5106509" cy="3474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68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A439-3F7D-354B-A372-3BA4E23B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1E7FFF-9F83-E14E-960B-F687853532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002309"/>
            <a:ext cx="5738813" cy="55572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A1FB-0E45-004E-B71A-12CBF26B6D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738" y="1002309"/>
            <a:ext cx="5713412" cy="5557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6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33E66E-5470-D743-B1E1-626A01D4CAEC}"/>
              </a:ext>
            </a:extLst>
          </p:cNvPr>
          <p:cNvSpPr/>
          <p:nvPr userDrawn="1"/>
        </p:nvSpPr>
        <p:spPr>
          <a:xfrm>
            <a:off x="10987088" y="0"/>
            <a:ext cx="1204912" cy="135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837F5C-88DB-174E-B6AA-36A5A2AF87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3297" y="2013994"/>
            <a:ext cx="6325404" cy="7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600"/>
            </a:lvl2pPr>
          </a:lstStyle>
          <a:p>
            <a:pPr lvl="0"/>
            <a:r>
              <a:rPr lang="en-US" dirty="0"/>
              <a:t>Transition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FB468D-DF6E-844F-A31A-BC27E2C4A4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3297" y="2743200"/>
            <a:ext cx="6325404" cy="195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  <p:pic>
        <p:nvPicPr>
          <p:cNvPr id="6" name="Picture 5" descr="sparc_logo_gray.png">
            <a:extLst>
              <a:ext uri="{FF2B5EF4-FFF2-40B4-BE49-F238E27FC236}">
                <a16:creationId xmlns:a16="http://schemas.microsoft.com/office/drawing/2014/main" id="{FC8E4F67-58B9-494A-838D-24CCE8A31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34015">
            <a:off x="5834848" y="-539049"/>
            <a:ext cx="6424252" cy="7775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505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/>
          <p:nvPr/>
        </p:nvSpPr>
        <p:spPr>
          <a:xfrm>
            <a:off x="10511897" y="15476"/>
            <a:ext cx="1680103" cy="1184694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1919" y="231083"/>
            <a:ext cx="2964427" cy="201868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5"/>
          <p:cNvSpPr txBox="1">
            <a:spLocks noGrp="1"/>
          </p:cNvSpPr>
          <p:nvPr>
            <p:ph type="body" idx="1" hasCustomPrompt="1"/>
          </p:nvPr>
        </p:nvSpPr>
        <p:spPr>
          <a:xfrm>
            <a:off x="541111" y="2656719"/>
            <a:ext cx="7773833" cy="65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2286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40"/>
              <a:buNone/>
              <a:defRPr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520"/>
              <a:buNone/>
              <a:defRPr sz="44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2" hasCustomPrompt="1"/>
          </p:nvPr>
        </p:nvSpPr>
        <p:spPr>
          <a:xfrm>
            <a:off x="541111" y="3478969"/>
            <a:ext cx="8231099" cy="52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45700" anchor="t" anchorCtr="0">
            <a:noAutofit/>
          </a:bodyPr>
          <a:lstStyle>
            <a:lvl1pPr marL="2286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3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520"/>
              <a:buNone/>
              <a:defRPr sz="44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Primary author</a:t>
            </a:r>
            <a:endParaRPr dirty="0"/>
          </a:p>
        </p:txBody>
      </p:sp>
      <p:sp>
        <p:nvSpPr>
          <p:cNvPr id="2" name="Google Shape;20;p5">
            <a:extLst>
              <a:ext uri="{FF2B5EF4-FFF2-40B4-BE49-F238E27FC236}">
                <a16:creationId xmlns:a16="http://schemas.microsoft.com/office/drawing/2014/main" id="{DECAAEDF-64C2-5101-088A-D2499B7FFE9C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41109" y="5516814"/>
            <a:ext cx="8231099" cy="52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45700" anchor="b" anchorCtr="0">
            <a:noAutofit/>
          </a:bodyPr>
          <a:lstStyle>
            <a:lvl1pPr marL="22860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520"/>
              <a:buNone/>
              <a:defRPr sz="44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Contributing authors </a:t>
            </a:r>
          </a:p>
          <a:p>
            <a:r>
              <a:rPr lang="en-US" dirty="0"/>
              <a:t>And the SPARC team</a:t>
            </a:r>
            <a:endParaRPr dirty="0"/>
          </a:p>
        </p:txBody>
      </p:sp>
      <p:sp>
        <p:nvSpPr>
          <p:cNvPr id="3" name="Google Shape;20;p5">
            <a:extLst>
              <a:ext uri="{FF2B5EF4-FFF2-40B4-BE49-F238E27FC236}">
                <a16:creationId xmlns:a16="http://schemas.microsoft.com/office/drawing/2014/main" id="{95A5171B-E81C-B9E3-FBA9-4C944B1DD00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41110" y="6039608"/>
            <a:ext cx="8231099" cy="52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45700" anchor="ctr" anchorCtr="0">
            <a:noAutofit/>
          </a:bodyPr>
          <a:lstStyle>
            <a:lvl1pPr marL="228600" lv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80"/>
              <a:buNone/>
              <a:defRPr sz="1200" b="0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520"/>
              <a:buNone/>
              <a:defRPr sz="44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[1] Institution one, [2] Institution two, …</a:t>
            </a:r>
          </a:p>
        </p:txBody>
      </p:sp>
      <p:sp>
        <p:nvSpPr>
          <p:cNvPr id="4" name="Google Shape;20;p5">
            <a:extLst>
              <a:ext uri="{FF2B5EF4-FFF2-40B4-BE49-F238E27FC236}">
                <a16:creationId xmlns:a16="http://schemas.microsoft.com/office/drawing/2014/main" id="{0BF573B4-8260-A7CB-89B7-F11ED09DDCC4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541109" y="4054346"/>
            <a:ext cx="8231099" cy="52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45700" anchor="t" anchorCtr="0">
            <a:noAutofit/>
          </a:bodyPr>
          <a:lstStyle>
            <a:lvl1pPr marL="2286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  <a:defRPr sz="2800" b="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520"/>
              <a:buNone/>
              <a:defRPr sz="44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Primary author institution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8726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parc_logo.psd">
            <a:extLst>
              <a:ext uri="{FF2B5EF4-FFF2-40B4-BE49-F238E27FC236}">
                <a16:creationId xmlns:a16="http://schemas.microsoft.com/office/drawing/2014/main" id="{AAAB7F1C-6DFC-314E-BF0F-0ABF2BB51E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8322" y="154170"/>
            <a:ext cx="973733" cy="6625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4FB7A4-D33C-7D42-8F02-D84FF9B3CD6B}"/>
              </a:ext>
            </a:extLst>
          </p:cNvPr>
          <p:cNvSpPr txBox="1"/>
          <p:nvPr userDrawn="1"/>
        </p:nvSpPr>
        <p:spPr>
          <a:xfrm>
            <a:off x="312514" y="6597445"/>
            <a:ext cx="4318000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September 3,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F12E27-F9B9-AA4E-BFF7-5460D976232E}"/>
              </a:ext>
            </a:extLst>
          </p:cNvPr>
          <p:cNvSpPr txBox="1"/>
          <p:nvPr userDrawn="1"/>
        </p:nvSpPr>
        <p:spPr>
          <a:xfrm>
            <a:off x="10096500" y="6597445"/>
            <a:ext cx="1742844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algn="r"/>
            <a:fld id="{3391FD47-5CAD-E949-B674-737EDCB2E420}" type="slidenum">
              <a:rPr lang="en-US" sz="900" b="0" i="0" smtClean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‹#›</a:t>
            </a:fld>
            <a:endParaRPr lang="en-US" sz="900" b="0" i="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DA20DE-9C89-304E-9F91-1059CB93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4" y="298451"/>
            <a:ext cx="10750444" cy="6302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3BB4AD-9822-404B-889A-69B9E6CFB0FB}"/>
              </a:ext>
            </a:extLst>
          </p:cNvPr>
          <p:cNvSpPr txBox="1"/>
          <p:nvPr userDrawn="1"/>
        </p:nvSpPr>
        <p:spPr>
          <a:xfrm>
            <a:off x="3937000" y="6597445"/>
            <a:ext cx="4318000" cy="264479"/>
          </a:xfrm>
          <a:prstGeom prst="rect">
            <a:avLst/>
          </a:prstGeom>
          <a:noFill/>
        </p:spPr>
        <p:txBody>
          <a:bodyPr wrap="square" tIns="0" bIns="0" rtlCol="0" anchor="ctr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International Conference on Fusion Reactor Diagnostics 2025 – The Burning Plasma Era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12050-ABDE-B749-8BEF-A147B394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514" y="1005839"/>
            <a:ext cx="11526830" cy="5553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8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3" r:id="rId4"/>
    <p:sldLayoutId id="2147483652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C258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shonmackie/MPR_Tool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D5856D-3BF5-350D-D17C-CB4ED160F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111" y="1994707"/>
            <a:ext cx="8948994" cy="650686"/>
          </a:xfrm>
        </p:spPr>
        <p:txBody>
          <a:bodyPr/>
          <a:lstStyle/>
          <a:p>
            <a:r>
              <a:rPr lang="en-US" sz="4000" dirty="0"/>
              <a:t>Status of the high-resolution magnetic proton recoil neutron spectrometer for SPARC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1A4C4-5B01-C0C5-0693-7396EF683C0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41111" y="2907985"/>
            <a:ext cx="8231099" cy="522794"/>
          </a:xfrm>
        </p:spPr>
        <p:txBody>
          <a:bodyPr/>
          <a:lstStyle/>
          <a:p>
            <a:r>
              <a:rPr lang="en-US" sz="3200" dirty="0"/>
              <a:t>Shon Mackie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05792-5530-8812-B896-2FB8E44102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41109" y="4556998"/>
            <a:ext cx="10742008" cy="522794"/>
          </a:xfrm>
        </p:spPr>
        <p:txBody>
          <a:bodyPr/>
          <a:lstStyle/>
          <a:p>
            <a:r>
              <a:rPr lang="en-US" sz="2400" dirty="0"/>
              <a:t>M. Dalla Rosa</a:t>
            </a:r>
            <a:r>
              <a:rPr lang="en-US" sz="2400" baseline="30000" dirty="0"/>
              <a:t>2</a:t>
            </a:r>
            <a:r>
              <a:rPr lang="en-US" sz="2400" dirty="0"/>
              <a:t>, J. L. Ball</a:t>
            </a:r>
            <a:r>
              <a:rPr lang="en-US" sz="2400" baseline="30000" dirty="0"/>
              <a:t>1</a:t>
            </a:r>
            <a:r>
              <a:rPr lang="en-US" sz="2400" dirty="0"/>
              <a:t>, J. Carmichael</a:t>
            </a:r>
            <a:r>
              <a:rPr lang="en-US" sz="2400" baseline="30000" dirty="0"/>
              <a:t>3</a:t>
            </a:r>
            <a:r>
              <a:rPr lang="en-US" sz="2400" dirty="0"/>
              <a:t>, C. Wink</a:t>
            </a:r>
            <a:r>
              <a:rPr lang="en-US" sz="2400" baseline="30000" dirty="0"/>
              <a:t>1</a:t>
            </a:r>
            <a:r>
              <a:rPr lang="en-US" sz="2400" dirty="0"/>
              <a:t>, X. Wang</a:t>
            </a:r>
            <a:r>
              <a:rPr lang="en-US" sz="2400" baseline="30000" dirty="0"/>
              <a:t>1</a:t>
            </a:r>
            <a:r>
              <a:rPr lang="en-US" sz="2400" dirty="0"/>
              <a:t>, S. Colombi</a:t>
            </a:r>
            <a:r>
              <a:rPr lang="en-US" sz="2400" baseline="30000" dirty="0"/>
              <a:t>2</a:t>
            </a:r>
            <a:r>
              <a:rPr lang="en-US" sz="2400" dirty="0"/>
              <a:t>, D. Rigamonti</a:t>
            </a:r>
            <a:r>
              <a:rPr lang="en-US" sz="2400" baseline="30000" dirty="0"/>
              <a:t>4</a:t>
            </a:r>
            <a:r>
              <a:rPr lang="en-US" sz="2400" dirty="0"/>
              <a:t>, G.P.A. Berg</a:t>
            </a:r>
            <a:r>
              <a:rPr lang="en-US" sz="2400" baseline="30000" dirty="0"/>
              <a:t>5</a:t>
            </a:r>
            <a:r>
              <a:rPr lang="en-US" sz="2400" dirty="0"/>
              <a:t>, P. Raj</a:t>
            </a:r>
            <a:r>
              <a:rPr lang="en-US" sz="2400" baseline="30000" dirty="0"/>
              <a:t>3</a:t>
            </a:r>
            <a:r>
              <a:rPr lang="en-US" sz="2400" dirty="0"/>
              <a:t>, M. Tardocchi</a:t>
            </a:r>
            <a:r>
              <a:rPr lang="en-US" sz="2400" baseline="30000" dirty="0"/>
              <a:t>4</a:t>
            </a:r>
            <a:r>
              <a:rPr lang="en-US" sz="2400" dirty="0"/>
              <a:t>, J. Frenje</a:t>
            </a:r>
            <a:r>
              <a:rPr lang="en-US" sz="2400" baseline="30000" dirty="0"/>
              <a:t>1</a:t>
            </a:r>
            <a:r>
              <a:rPr lang="en-US" sz="2400" dirty="0"/>
              <a:t>, J. Rice</a:t>
            </a:r>
            <a:r>
              <a:rPr lang="en-US" sz="2400" baseline="30000" dirty="0"/>
              <a:t>1</a:t>
            </a:r>
            <a:r>
              <a:rPr lang="en-US" sz="2400" dirty="0"/>
              <a:t> , </a:t>
            </a:r>
            <a:br>
              <a:rPr lang="en-US" sz="2400" dirty="0"/>
            </a:br>
            <a:r>
              <a:rPr lang="en-US" sz="2400" dirty="0"/>
              <a:t>R. A. Tinguely</a:t>
            </a:r>
            <a:r>
              <a:rPr lang="en-US" sz="2400" baseline="30000" dirty="0"/>
              <a:t>1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019A21-CB3B-E4D4-A6BF-31387F673AA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9614" y="5272849"/>
            <a:ext cx="654089" cy="522794"/>
          </a:xfrm>
        </p:spPr>
        <p:txBody>
          <a:bodyPr/>
          <a:lstStyle/>
          <a:p>
            <a:r>
              <a:rPr lang="en-US" dirty="0"/>
              <a:t>[1]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650668-C03A-B981-3C54-E1DBA615CA89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41109" y="3483362"/>
            <a:ext cx="8231099" cy="522794"/>
          </a:xfrm>
        </p:spPr>
        <p:txBody>
          <a:bodyPr/>
          <a:lstStyle/>
          <a:p>
            <a:r>
              <a:rPr lang="en-US" sz="1800" dirty="0"/>
              <a:t>MIT Plasma Science and Fusion Center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B7B0F-5860-4D72-AF66-14950DCF4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37" y="5495232"/>
            <a:ext cx="1736831" cy="789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B8E8FF-4265-4878-8982-3E3D9411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182" y="5371444"/>
            <a:ext cx="908094" cy="971156"/>
          </a:xfrm>
          <a:prstGeom prst="rect">
            <a:avLst/>
          </a:prstGeom>
        </p:spPr>
      </p:pic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827BA44-9825-4322-97D1-4913F3583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82" y="5320050"/>
            <a:ext cx="2262954" cy="53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EBE116-BCA5-4A72-85BF-4AD5A9F364D9}"/>
              </a:ext>
            </a:extLst>
          </p:cNvPr>
          <p:cNvSpPr/>
          <p:nvPr/>
        </p:nvSpPr>
        <p:spPr>
          <a:xfrm>
            <a:off x="9189719" y="6358071"/>
            <a:ext cx="3002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This work is funded by Commonwealth Fusion Systems under RPP031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153409-52A2-42C9-8841-14B978BC5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54" y="5975503"/>
            <a:ext cx="3902149" cy="433572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9254B71-7A1A-4051-B8C3-B3B0FE7065A7}"/>
              </a:ext>
            </a:extLst>
          </p:cNvPr>
          <p:cNvSpPr txBox="1">
            <a:spLocks/>
          </p:cNvSpPr>
          <p:nvPr/>
        </p:nvSpPr>
        <p:spPr>
          <a:xfrm>
            <a:off x="2589442" y="5249193"/>
            <a:ext cx="654089" cy="5227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575" tIns="45700" rIns="91425" bIns="45700" rtlCol="0" anchor="ctr" anchorCtr="0">
            <a:noAutofit/>
          </a:bodyPr>
          <a:lstStyle>
            <a:lvl1pPr marL="22860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2582"/>
              </a:buClr>
              <a:buSzPts val="2880"/>
              <a:buFont typeface="Arial" panose="020B0604020202020204" pitchFamily="34" charset="0"/>
              <a:buNone/>
              <a:defRPr sz="1200" b="0" kern="1200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3520"/>
              <a:buFont typeface="Arial" panose="020B0604020202020204" pitchFamily="34" charset="0"/>
              <a:buNone/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[2]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C58C7AE-0A44-4739-9C53-343181D51F7F}"/>
              </a:ext>
            </a:extLst>
          </p:cNvPr>
          <p:cNvSpPr txBox="1">
            <a:spLocks/>
          </p:cNvSpPr>
          <p:nvPr/>
        </p:nvSpPr>
        <p:spPr>
          <a:xfrm>
            <a:off x="4015815" y="5266250"/>
            <a:ext cx="654089" cy="5227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575" tIns="45700" rIns="91425" bIns="45700" rtlCol="0" anchor="ctr" anchorCtr="0">
            <a:noAutofit/>
          </a:bodyPr>
          <a:lstStyle>
            <a:lvl1pPr marL="22860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2582"/>
              </a:buClr>
              <a:buSzPts val="2880"/>
              <a:buFont typeface="Arial" panose="020B0604020202020204" pitchFamily="34" charset="0"/>
              <a:buNone/>
              <a:defRPr sz="1200" b="0" kern="1200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3520"/>
              <a:buFont typeface="Arial" panose="020B0604020202020204" pitchFamily="34" charset="0"/>
              <a:buNone/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[3]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774C6CE-C415-4F0F-A85A-568AD2E83E97}"/>
              </a:ext>
            </a:extLst>
          </p:cNvPr>
          <p:cNvSpPr txBox="1">
            <a:spLocks/>
          </p:cNvSpPr>
          <p:nvPr/>
        </p:nvSpPr>
        <p:spPr>
          <a:xfrm>
            <a:off x="4015814" y="5826745"/>
            <a:ext cx="654089" cy="5227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575" tIns="45700" rIns="91425" bIns="45700" rtlCol="0" anchor="ctr" anchorCtr="0">
            <a:noAutofit/>
          </a:bodyPr>
          <a:lstStyle>
            <a:lvl1pPr marL="22860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2582"/>
              </a:buClr>
              <a:buSzPts val="2880"/>
              <a:buFont typeface="Arial" panose="020B0604020202020204" pitchFamily="34" charset="0"/>
              <a:buNone/>
              <a:defRPr sz="1200" b="0" kern="1200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3520"/>
              <a:buFont typeface="Arial" panose="020B0604020202020204" pitchFamily="34" charset="0"/>
              <a:buNone/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[4]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DF91C1-7A79-49BF-A384-E88A732C6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575" y="5397324"/>
            <a:ext cx="2319788" cy="540478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1E626E1-D225-4822-B4F8-8EE2E45243BC}"/>
              </a:ext>
            </a:extLst>
          </p:cNvPr>
          <p:cNvSpPr txBox="1">
            <a:spLocks/>
          </p:cNvSpPr>
          <p:nvPr/>
        </p:nvSpPr>
        <p:spPr>
          <a:xfrm>
            <a:off x="6861936" y="5233835"/>
            <a:ext cx="654089" cy="5227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0575" tIns="45700" rIns="91425" bIns="45700" rtlCol="0" anchor="ctr" anchorCtr="0">
            <a:noAutofit/>
          </a:bodyPr>
          <a:lstStyle>
            <a:lvl1pPr marL="22860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2582"/>
              </a:buClr>
              <a:buSzPts val="2880"/>
              <a:buFont typeface="Arial" panose="020B0604020202020204" pitchFamily="34" charset="0"/>
              <a:buNone/>
              <a:defRPr sz="1200" b="0" kern="1200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3520"/>
              <a:buFont typeface="Arial" panose="020B0604020202020204" pitchFamily="34" charset="0"/>
              <a:buNone/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8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860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C2582"/>
              </a:buClr>
              <a:buSzPts val="2240"/>
              <a:buFont typeface="Arial" panose="020B0604020202020204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[5]</a:t>
            </a:r>
          </a:p>
        </p:txBody>
      </p:sp>
    </p:spTree>
    <p:extLst>
      <p:ext uri="{BB962C8B-B14F-4D97-AF65-F5344CB8AC3E}">
        <p14:creationId xmlns:p14="http://schemas.microsoft.com/office/powerpoint/2010/main" val="416319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DDE77-32B5-4EA8-92F9-C1EF77863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FFF4B-1347-45B8-86A3-70AA0B6041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89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76BC3-01CE-446B-8640-E70643CAD7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5971" y="1557936"/>
            <a:ext cx="5923801" cy="4964136"/>
          </a:xfrm>
        </p:spPr>
        <p:txBody>
          <a:bodyPr/>
          <a:lstStyle/>
          <a:p>
            <a:r>
              <a:rPr lang="en-US" dirty="0"/>
              <a:t>MPR response function can be precisely calculated from first principles based on physics of elastic </a:t>
            </a:r>
            <a:r>
              <a:rPr lang="en-US" dirty="0" err="1"/>
              <a:t>n,p</a:t>
            </a:r>
            <a:r>
              <a:rPr lang="en-US" dirty="0"/>
              <a:t> scattering and proton transport through magnetic field</a:t>
            </a:r>
          </a:p>
          <a:p>
            <a:r>
              <a:rPr lang="en-US" dirty="0"/>
              <a:t>Calibration boils down to characterization of as-built components</a:t>
            </a:r>
          </a:p>
          <a:p>
            <a:r>
              <a:rPr lang="en-US" dirty="0"/>
              <a:t>Ra-226 alpha source planned to verify beamline’s ion optical performance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Ab initio </a:t>
            </a:r>
            <a:r>
              <a:rPr lang="en-US" dirty="0"/>
              <a:t>response function calculation gives independently calibrated measure of neutron production</a:t>
            </a:r>
            <a:endParaRPr lang="en-US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CF8808-7D88-410F-8EFE-F9E87E8B0383}"/>
              </a:ext>
            </a:extLst>
          </p:cNvPr>
          <p:cNvGrpSpPr/>
          <p:nvPr/>
        </p:nvGrpSpPr>
        <p:grpSpPr>
          <a:xfrm>
            <a:off x="6072229" y="1194537"/>
            <a:ext cx="5923800" cy="4152837"/>
            <a:chOff x="6781801" y="3190206"/>
            <a:chExt cx="4664178" cy="34981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A21718-2E9D-424F-8C11-CB509F0F2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1801" y="3190206"/>
              <a:ext cx="4664178" cy="34981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5A0B27-9750-4B39-83AB-5A851EA5B40A}"/>
                </a:ext>
              </a:extLst>
            </p:cNvPr>
            <p:cNvSpPr txBox="1"/>
            <p:nvPr/>
          </p:nvSpPr>
          <p:spPr>
            <a:xfrm>
              <a:off x="7908436" y="4744431"/>
              <a:ext cx="747961" cy="32915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>
                  <a:schemeClr val="accent6"/>
                </a:buClr>
              </a:pPr>
              <a:r>
                <a:rPr lang="en-US" dirty="0"/>
                <a:t>4.8 MeV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3E3D1C-F610-4B53-AF9F-B13587212737}"/>
                </a:ext>
              </a:extLst>
            </p:cNvPr>
            <p:cNvSpPr txBox="1"/>
            <p:nvPr/>
          </p:nvSpPr>
          <p:spPr>
            <a:xfrm>
              <a:off x="7345119" y="5006263"/>
              <a:ext cx="747961" cy="32915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>
                  <a:schemeClr val="accent6"/>
                </a:buClr>
              </a:pPr>
              <a:r>
                <a:rPr lang="en-US" dirty="0"/>
                <a:t>4.6 MeV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AB1703-FE6E-4884-8660-6C137E38A8B2}"/>
                </a:ext>
              </a:extLst>
            </p:cNvPr>
            <p:cNvSpPr txBox="1"/>
            <p:nvPr/>
          </p:nvSpPr>
          <p:spPr>
            <a:xfrm>
              <a:off x="8223771" y="3606219"/>
              <a:ext cx="747961" cy="32915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>
                  <a:schemeClr val="accent6"/>
                </a:buClr>
              </a:pPr>
              <a:r>
                <a:rPr lang="en-US" dirty="0"/>
                <a:t>5.5 MeV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290098-05C7-4A68-90B1-C7CDD595ABC4}"/>
                </a:ext>
              </a:extLst>
            </p:cNvPr>
            <p:cNvSpPr txBox="1"/>
            <p:nvPr/>
          </p:nvSpPr>
          <p:spPr>
            <a:xfrm>
              <a:off x="10009686" y="3590124"/>
              <a:ext cx="747961" cy="32915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>
                  <a:schemeClr val="accent6"/>
                </a:buClr>
              </a:pPr>
              <a:r>
                <a:rPr lang="en-US" dirty="0"/>
                <a:t>7.7 MeV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301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BA27F34-9427-4F0C-B082-860A6FD6D2B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331674" y="1006475"/>
                <a:ext cx="11528651" cy="55499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Hodoscope detectors designed to maximize signal to background ratio (SBR)</a:t>
                </a:r>
              </a:p>
              <a:p>
                <a:pPr lvl="1"/>
                <a:r>
                  <a:rPr lang="en-US" sz="2000" dirty="0"/>
                  <a:t>EJ276 plastic scintillator chosen for pulse shape discrimination (PSD) capabilities</a:t>
                </a:r>
              </a:p>
              <a:p>
                <a:pPr lvl="1"/>
                <a:r>
                  <a:rPr lang="en-US" sz="2000" dirty="0"/>
                  <a:t>Detector channel dimensions chosen to maximize SBR</a:t>
                </a:r>
              </a:p>
              <a:p>
                <a:pPr lvl="1"/>
                <a:r>
                  <a:rPr lang="en-US" sz="2000" b="1" dirty="0"/>
                  <a:t>More detailed discussion of </a:t>
                </a:r>
                <a:r>
                  <a:rPr lang="en-US" sz="2000" b="1" dirty="0" err="1"/>
                  <a:t>hodoscope</a:t>
                </a:r>
                <a:r>
                  <a:rPr lang="en-US" sz="2000" b="1" dirty="0"/>
                  <a:t> detector development coming up next from M. Dalla Rosa</a:t>
                </a:r>
              </a:p>
              <a:p>
                <a:r>
                  <a:rPr lang="en-US" sz="2400" dirty="0"/>
                  <a:t>A high fidelity model of the spectrometer and neutron lab space has been implemented in </a:t>
                </a:r>
                <a:r>
                  <a:rPr lang="en-US" sz="2400" dirty="0" err="1"/>
                  <a:t>OpenMC</a:t>
                </a:r>
                <a:r>
                  <a:rPr lang="en-US" sz="2400" dirty="0"/>
                  <a:t> to study the background levels on the </a:t>
                </a:r>
                <a:r>
                  <a:rPr lang="en-US" sz="2400" dirty="0" err="1"/>
                  <a:t>hodoscope</a:t>
                </a:r>
                <a:endParaRPr lang="en-US" sz="2400" dirty="0"/>
              </a:p>
              <a:p>
                <a:pPr lvl="1"/>
                <a:r>
                  <a:rPr lang="en-US" sz="2000" dirty="0"/>
                  <a:t>Assuming 140 MW DT fusion, no dedicated </a:t>
                </a:r>
                <a:r>
                  <a:rPr lang="en-US" sz="2000" dirty="0" err="1"/>
                  <a:t>hodoscope</a:t>
                </a:r>
                <a:r>
                  <a:rPr lang="en-US" sz="2000" dirty="0"/>
                  <a:t> shielding, </a:t>
                </a:r>
                <a:br>
                  <a:rPr lang="en-US" sz="2000" dirty="0"/>
                </a:br>
                <a:r>
                  <a:rPr lang="en-US" sz="2000" dirty="0"/>
                  <a:t>no beam dumps on 19 NCAM lines of sight:</a:t>
                </a:r>
              </a:p>
              <a:p>
                <a:pPr lvl="2"/>
                <a:r>
                  <a:rPr lang="en-US" sz="1800" dirty="0"/>
                  <a:t>Average gamma flux over </a:t>
                </a:r>
                <a:r>
                  <a:rPr lang="en-US" sz="1800" dirty="0" err="1"/>
                  <a:t>hodoscope</a:t>
                </a:r>
                <a:r>
                  <a:rPr lang="en-US" sz="1800" dirty="0"/>
                  <a:t> = 2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/>
                  <a:t> cm</a:t>
                </a:r>
                <a:r>
                  <a:rPr lang="en-US" sz="1800" baseline="30000" dirty="0"/>
                  <a:t>-2 </a:t>
                </a:r>
                <a:r>
                  <a:rPr lang="en-US" sz="1800" dirty="0"/>
                  <a:t>s</a:t>
                </a:r>
                <a:r>
                  <a:rPr lang="en-US" sz="1800" baseline="30000" dirty="0"/>
                  <a:t>-1</a:t>
                </a:r>
                <a:endParaRPr lang="en-US" sz="1800" dirty="0"/>
              </a:p>
              <a:p>
                <a:pPr lvl="2"/>
                <a:r>
                  <a:rPr lang="en-US" sz="1800" dirty="0"/>
                  <a:t>Average neutron flux over </a:t>
                </a:r>
                <a:r>
                  <a:rPr lang="en-US" sz="1800" dirty="0" err="1"/>
                  <a:t>hodoscope</a:t>
                </a:r>
                <a:r>
                  <a:rPr lang="en-US" sz="1800" dirty="0"/>
                  <a:t> = 4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800" dirty="0"/>
                  <a:t>n cm</a:t>
                </a:r>
                <a:r>
                  <a:rPr lang="en-US" sz="1800" baseline="30000" dirty="0"/>
                  <a:t>-2 </a:t>
                </a:r>
                <a:r>
                  <a:rPr lang="en-US" sz="1800" dirty="0"/>
                  <a:t>s</a:t>
                </a:r>
                <a:r>
                  <a:rPr lang="en-US" sz="1800" baseline="30000" dirty="0"/>
                  <a:t>-1</a:t>
                </a:r>
              </a:p>
              <a:p>
                <a:pPr lvl="2"/>
                <a:r>
                  <a:rPr lang="en-US" sz="1800" dirty="0"/>
                  <a:t>Average proton flux over </a:t>
                </a:r>
                <a:r>
                  <a:rPr lang="en-US" sz="1800" dirty="0" err="1"/>
                  <a:t>hodoscope</a:t>
                </a:r>
                <a:r>
                  <a:rPr lang="en-US" sz="1800" dirty="0"/>
                  <a:t> = 30-3300 p cm</a:t>
                </a:r>
                <a:r>
                  <a:rPr lang="en-US" sz="1800" baseline="30000" dirty="0"/>
                  <a:t>-2 </a:t>
                </a:r>
                <a:r>
                  <a:rPr lang="en-US" sz="1800" dirty="0"/>
                  <a:t>s</a:t>
                </a:r>
                <a:r>
                  <a:rPr lang="en-US" sz="1800" baseline="30000" dirty="0"/>
                  <a:t>-1</a:t>
                </a:r>
                <a:endParaRPr lang="en-US" sz="1800" dirty="0"/>
              </a:p>
              <a:p>
                <a:r>
                  <a:rPr lang="en-US" sz="2400" dirty="0"/>
                  <a:t>Accounting for Background subtraction, PSD and detection efficiency gives estimated Signal to Background ratio of 10-10,000 depending on conversion foil geometry</a:t>
                </a:r>
              </a:p>
              <a:p>
                <a:pPr lvl="1"/>
                <a:r>
                  <a:rPr lang="en-US" sz="2000" dirty="0"/>
                  <a:t>Pessimistic estimate – there will be beam stops on each other NCAM line of sight, as well as dedicated </a:t>
                </a:r>
                <a:r>
                  <a:rPr lang="en-US" sz="2000" dirty="0" err="1"/>
                  <a:t>hodoscope</a:t>
                </a:r>
                <a:r>
                  <a:rPr lang="en-US" sz="2000" dirty="0"/>
                  <a:t> shielding bunker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BA27F34-9427-4F0C-B082-860A6FD6D2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331674" y="1006475"/>
                <a:ext cx="11528651" cy="5549900"/>
              </a:xfrm>
              <a:blipFill>
                <a:blip r:embed="rId2"/>
                <a:stretch>
                  <a:fillRect l="-370" t="-1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radiation on the </a:t>
            </a:r>
            <a:r>
              <a:rPr lang="en-US" dirty="0" err="1"/>
              <a:t>hodoscope</a:t>
            </a:r>
            <a:r>
              <a:rPr lang="en-US" dirty="0"/>
              <a:t> is manageable</a:t>
            </a:r>
          </a:p>
        </p:txBody>
      </p:sp>
      <p:sp>
        <p:nvSpPr>
          <p:cNvPr id="4" name="AutoShape 2" descr="https://lh7-rt.googleusercontent.com/docsz/AD_4nXeWCaJDFYHy0GvKtmpukCeCKWLy1fPVk9i4Uw8KjC4EjRkRVCFvX3k3H9UhmebYr3Ks_uT33vI8pIzxpbbXyy6aX-Gt8MyBD7czZPYz55wXXpcdlyrWzm5lvWny74UwQd1ASBPrPQ?key=XoQbLWIypNye8iitMxt6eQ">
            <a:extLst>
              <a:ext uri="{FF2B5EF4-FFF2-40B4-BE49-F238E27FC236}">
                <a16:creationId xmlns:a16="http://schemas.microsoft.com/office/drawing/2014/main" id="{224E723A-616C-4AEB-B69C-B102A3D18A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2309813"/>
            <a:ext cx="34480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s://lh7-rt.googleusercontent.com/docsz/AD_4nXeWCaJDFYHy0GvKtmpukCeCKWLy1fPVk9i4Uw8KjC4EjRkRVCFvX3k3H9UhmebYr3Ks_uT33vI8pIzxpbbXyy6aX-Gt8MyBD7czZPYz55wXXpcdlyrWzm5lvWny74UwQd1ASBPrPQ?key=XoQbLWIypNye8iitMxt6eQ">
            <a:extLst>
              <a:ext uri="{FF2B5EF4-FFF2-40B4-BE49-F238E27FC236}">
                <a16:creationId xmlns:a16="http://schemas.microsoft.com/office/drawing/2014/main" id="{D2E55A3C-9FD4-441B-BB17-C57AA85E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005" y="3158248"/>
            <a:ext cx="3079846" cy="19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62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 spectrometry will probe SPARC burning plasmas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27F34-9427-4F0C-B082-860A6FD6D2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5176" y="991242"/>
            <a:ext cx="8035368" cy="4620955"/>
          </a:xfrm>
        </p:spPr>
        <p:txBody>
          <a:bodyPr>
            <a:normAutofit/>
          </a:bodyPr>
          <a:lstStyle/>
          <a:p>
            <a:r>
              <a:rPr lang="en-US" sz="2400" dirty="0"/>
              <a:t>Neutron emission spectra encode information about the kinetic distributions of fuel ions, enabling diagnosis of critical plasma parameters</a:t>
            </a:r>
            <a:r>
              <a:rPr lang="en-US" sz="2400" baseline="30000" dirty="0"/>
              <a:t>1</a:t>
            </a:r>
            <a:r>
              <a:rPr lang="en-US" sz="2400" dirty="0"/>
              <a:t> such as:</a:t>
            </a:r>
            <a:endParaRPr lang="en-US" sz="500" dirty="0"/>
          </a:p>
          <a:p>
            <a:pPr lvl="1"/>
            <a:r>
              <a:rPr lang="en-US" sz="2000" dirty="0"/>
              <a:t>Fusion power (distinguish thermonuclear vs. </a:t>
            </a:r>
            <a:r>
              <a:rPr lang="en-US" sz="2000" dirty="0" err="1"/>
              <a:t>suprathermal</a:t>
            </a:r>
            <a:r>
              <a:rPr lang="en-US" sz="2000" dirty="0"/>
              <a:t> fusion)</a:t>
            </a:r>
          </a:p>
          <a:p>
            <a:pPr lvl="1"/>
            <a:r>
              <a:rPr lang="en-US" sz="2000" dirty="0"/>
              <a:t>Fuel ion temperature, composition, and density</a:t>
            </a:r>
          </a:p>
          <a:p>
            <a:pPr lvl="1"/>
            <a:r>
              <a:rPr lang="en-US" sz="2000" dirty="0"/>
              <a:t>Nonthermal ion distributions generated via RF and alpha heating </a:t>
            </a:r>
          </a:p>
          <a:p>
            <a:r>
              <a:rPr lang="en-US" sz="2400" dirty="0"/>
              <a:t>SPARC’s core plasma will be diagnosed by a Magnetic Proton Recoil (MPR) neutron spectrometer</a:t>
            </a:r>
          </a:p>
          <a:p>
            <a:pPr lvl="1"/>
            <a:r>
              <a:rPr lang="en-US" sz="2000" dirty="0"/>
              <a:t>MPR technique was developed at JET in the 90s, employed to great effect at NIF and OMEGA</a:t>
            </a:r>
            <a:r>
              <a:rPr lang="en-US" sz="2000" baseline="30000" dirty="0"/>
              <a:t>1,2</a:t>
            </a:r>
            <a:r>
              <a:rPr lang="en-US" sz="2000" dirty="0"/>
              <a:t> </a:t>
            </a:r>
          </a:p>
          <a:p>
            <a:pPr lvl="1"/>
            <a:r>
              <a:rPr lang="en-US" sz="2000" i="1" dirty="0"/>
              <a:t>The Ferrari of Neutron Spectrometers</a:t>
            </a:r>
            <a:r>
              <a:rPr lang="en-US" sz="2000" i="1" baseline="30000" dirty="0"/>
              <a:t>4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AEBF3-B1C2-4D45-8E71-530B0154D8FF}"/>
              </a:ext>
            </a:extLst>
          </p:cNvPr>
          <p:cNvSpPr txBox="1"/>
          <p:nvPr/>
        </p:nvSpPr>
        <p:spPr>
          <a:xfrm>
            <a:off x="535358" y="5987770"/>
            <a:ext cx="5860824" cy="6159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900" baseline="30000" dirty="0"/>
              <a:t>1</a:t>
            </a:r>
            <a:r>
              <a:rPr lang="en-US" sz="900" dirty="0"/>
              <a:t>L. </a:t>
            </a:r>
            <a:r>
              <a:rPr lang="en-US" sz="900" dirty="0" err="1"/>
              <a:t>Giacomelli</a:t>
            </a:r>
            <a:r>
              <a:rPr lang="en-US" sz="900" dirty="0"/>
              <a:t>, et al. </a:t>
            </a:r>
            <a:r>
              <a:rPr lang="en-US" sz="900" i="1" dirty="0"/>
              <a:t>Advanced Neutron Diagnostics for JET and ITER Fusion Experiments</a:t>
            </a:r>
          </a:p>
          <a:p>
            <a:pPr>
              <a:buClr>
                <a:schemeClr val="accent6"/>
              </a:buClr>
            </a:pPr>
            <a:r>
              <a:rPr lang="en-US" sz="900" baseline="30000" dirty="0"/>
              <a:t>2</a:t>
            </a:r>
            <a:r>
              <a:rPr lang="en-US" sz="900" dirty="0"/>
              <a:t>D. Casey, et al. </a:t>
            </a:r>
            <a:r>
              <a:rPr lang="en-US" sz="900" i="1" dirty="0"/>
              <a:t>The magnetic recoil spectrometer for measurements of the absolute neutron spectrum at OMEGA and NIF</a:t>
            </a:r>
          </a:p>
          <a:p>
            <a:pPr>
              <a:buClr>
                <a:schemeClr val="accent6"/>
              </a:buClr>
            </a:pPr>
            <a:r>
              <a:rPr lang="en-US" sz="900" baseline="30000" dirty="0"/>
              <a:t>3</a:t>
            </a:r>
            <a:r>
              <a:rPr lang="en-US" sz="900" dirty="0"/>
              <a:t>L. </a:t>
            </a:r>
            <a:r>
              <a:rPr lang="en-US" sz="900" dirty="0" err="1"/>
              <a:t>Ballabio</a:t>
            </a:r>
            <a:r>
              <a:rPr lang="en-US" sz="900" dirty="0"/>
              <a:t>, G. </a:t>
            </a:r>
            <a:r>
              <a:rPr lang="en-US" sz="900" dirty="0" err="1"/>
              <a:t>Gorini</a:t>
            </a:r>
            <a:r>
              <a:rPr lang="en-US" sz="900" dirty="0"/>
              <a:t>, J. </a:t>
            </a:r>
            <a:r>
              <a:rPr lang="en-US" sz="900" dirty="0" err="1"/>
              <a:t>Kallne</a:t>
            </a:r>
            <a:r>
              <a:rPr lang="en-US" sz="900" dirty="0"/>
              <a:t>. </a:t>
            </a:r>
            <a:r>
              <a:rPr lang="en-US" sz="900" i="1" dirty="0"/>
              <a:t>Alpha particle knock-on signature in neutron emission of DT plasmas</a:t>
            </a:r>
          </a:p>
          <a:p>
            <a:pPr>
              <a:buClr>
                <a:schemeClr val="accent6"/>
              </a:buClr>
            </a:pPr>
            <a:r>
              <a:rPr lang="en-US" sz="900" baseline="30000" dirty="0"/>
              <a:t>4</a:t>
            </a:r>
            <a:r>
              <a:rPr lang="en-US" sz="900" dirty="0"/>
              <a:t>M. </a:t>
            </a:r>
            <a:r>
              <a:rPr lang="en-US" sz="900" dirty="0" err="1"/>
              <a:t>Tardocchi</a:t>
            </a:r>
            <a:r>
              <a:rPr lang="en-US" sz="900" dirty="0"/>
              <a:t>, </a:t>
            </a:r>
            <a:r>
              <a:rPr lang="en-US" sz="900" i="1" dirty="0"/>
              <a:t>Private Communication</a:t>
            </a:r>
          </a:p>
          <a:p>
            <a:pPr>
              <a:buClr>
                <a:schemeClr val="accent6"/>
              </a:buClr>
            </a:pP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85A20-12E6-45BE-BCEA-0F05CD4E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893" y="3745345"/>
            <a:ext cx="1687073" cy="2741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823517-3911-4296-9FB1-45BCB12CA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32" y="884540"/>
            <a:ext cx="3479620" cy="2435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F89FF-57BF-4F1F-AA41-C4800B7E163B}"/>
              </a:ext>
            </a:extLst>
          </p:cNvPr>
          <p:cNvSpPr txBox="1"/>
          <p:nvPr/>
        </p:nvSpPr>
        <p:spPr>
          <a:xfrm>
            <a:off x="8575343" y="3211195"/>
            <a:ext cx="3019623" cy="4651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1200" dirty="0"/>
              <a:t>Simulated neutron spectrum due to thermal bulk </a:t>
            </a:r>
            <a:br>
              <a:rPr lang="en-US" sz="1200" dirty="0"/>
            </a:br>
            <a:r>
              <a:rPr lang="en-US" sz="1200" dirty="0"/>
              <a:t>and </a:t>
            </a:r>
            <a:r>
              <a:rPr lang="en-US" sz="1200" dirty="0" err="1"/>
              <a:t>suprathermal</a:t>
            </a:r>
            <a:r>
              <a:rPr lang="en-US" sz="1200" dirty="0"/>
              <a:t> alpha knock on tail in ITER</a:t>
            </a:r>
            <a:r>
              <a:rPr lang="en-US" sz="1200" baseline="30000" dirty="0"/>
              <a:t>3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E4932-EE7F-4AA3-875A-3D0B9BDC7D73}"/>
              </a:ext>
            </a:extLst>
          </p:cNvPr>
          <p:cNvSpPr txBox="1"/>
          <p:nvPr/>
        </p:nvSpPr>
        <p:spPr>
          <a:xfrm>
            <a:off x="10005480" y="6486838"/>
            <a:ext cx="1589486" cy="3521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1200" dirty="0"/>
              <a:t>MPR installed at JET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21448A-BCB7-4A94-B66D-BEAB2391E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913" y="4233781"/>
            <a:ext cx="2619341" cy="21987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923FCA-61D6-4C90-BA6C-971717CEA19D}"/>
              </a:ext>
            </a:extLst>
          </p:cNvPr>
          <p:cNvSpPr txBox="1"/>
          <p:nvPr/>
        </p:nvSpPr>
        <p:spPr>
          <a:xfrm>
            <a:off x="7060193" y="6383476"/>
            <a:ext cx="1806783" cy="3521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1200" dirty="0"/>
              <a:t>MRS pre-installation at NIF</a:t>
            </a:r>
          </a:p>
        </p:txBody>
      </p:sp>
    </p:spTree>
    <p:extLst>
      <p:ext uri="{BB962C8B-B14F-4D97-AF65-F5344CB8AC3E}">
        <p14:creationId xmlns:p14="http://schemas.microsoft.com/office/powerpoint/2010/main" val="300351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https://lh7-us.googleusercontent.com/qOdcLdmJgi8G5KCKFOT9-nxnuyMnJrUVuLuKP38Mt4oLWiqdu6ayotzw1xkteOQzVYkJnfIYLlIonrqDntEBjAjicl7ompxmfFrEGKwhZcYPCzqUpAlWuZXRcGJDR2DPMRG2pHt1e4gZRdoGulLJ9cOIYg=s2048">
            <a:extLst>
              <a:ext uri="{FF2B5EF4-FFF2-40B4-BE49-F238E27FC236}">
                <a16:creationId xmlns:a16="http://schemas.microsoft.com/office/drawing/2014/main" id="{BD878670-6F71-4F93-B28C-C283B670CE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3" t="16181" r="22977" b="13525"/>
          <a:stretch/>
        </p:blipFill>
        <p:spPr bwMode="auto">
          <a:xfrm>
            <a:off x="1216324" y="3869011"/>
            <a:ext cx="2712329" cy="22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A68217-F917-4236-809A-ED466C74AE58}"/>
              </a:ext>
            </a:extLst>
          </p:cNvPr>
          <p:cNvGrpSpPr/>
          <p:nvPr/>
        </p:nvGrpSpPr>
        <p:grpSpPr>
          <a:xfrm>
            <a:off x="2229134" y="1166548"/>
            <a:ext cx="9733059" cy="5524143"/>
            <a:chOff x="-2655570" y="775402"/>
            <a:chExt cx="10892818" cy="58746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811C7D1-03A9-42C1-B629-7DAD4787F709}"/>
                </a:ext>
              </a:extLst>
            </p:cNvPr>
            <p:cNvGrpSpPr/>
            <p:nvPr/>
          </p:nvGrpSpPr>
          <p:grpSpPr>
            <a:xfrm>
              <a:off x="-2655570" y="929979"/>
              <a:ext cx="10558018" cy="5720104"/>
              <a:chOff x="-1777479" y="1197951"/>
              <a:chExt cx="10558018" cy="57201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13FAE9-10BA-4203-B1A7-29180B16EDF8}"/>
                  </a:ext>
                </a:extLst>
              </p:cNvPr>
              <p:cNvGrpSpPr/>
              <p:nvPr/>
            </p:nvGrpSpPr>
            <p:grpSpPr>
              <a:xfrm>
                <a:off x="811571" y="1197951"/>
                <a:ext cx="7968968" cy="5720104"/>
                <a:chOff x="4304561" y="1128185"/>
                <a:chExt cx="7968968" cy="572010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3525543B-48E0-4625-BB11-61A690E15B89}"/>
                    </a:ext>
                  </a:extLst>
                </p:cNvPr>
                <p:cNvGrpSpPr/>
                <p:nvPr/>
              </p:nvGrpSpPr>
              <p:grpSpPr>
                <a:xfrm>
                  <a:off x="4304561" y="1128185"/>
                  <a:ext cx="7968968" cy="5720104"/>
                  <a:chOff x="594574" y="1118487"/>
                  <a:chExt cx="7968968" cy="5720104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49B476DE-6762-4B7A-B22F-D796961AAE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1476" t="894" r="2391"/>
                  <a:stretch/>
                </p:blipFill>
                <p:spPr>
                  <a:xfrm>
                    <a:off x="1341586" y="1306282"/>
                    <a:ext cx="6415824" cy="553230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C981F675-E8F9-41CB-A5A8-B009FB144AF7}"/>
                      </a:ext>
                    </a:extLst>
                  </p:cNvPr>
                  <p:cNvSpPr/>
                  <p:nvPr/>
                </p:nvSpPr>
                <p:spPr>
                  <a:xfrm>
                    <a:off x="594574" y="4712437"/>
                    <a:ext cx="985167" cy="61185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</a:rPr>
                      <a:t>Core Neutrons</a:t>
                    </a: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BEC87C2F-2F54-40A7-88BA-9DDDD33885D3}"/>
                      </a:ext>
                    </a:extLst>
                  </p:cNvPr>
                  <p:cNvSpPr/>
                  <p:nvPr/>
                </p:nvSpPr>
                <p:spPr>
                  <a:xfrm>
                    <a:off x="2615140" y="4145769"/>
                    <a:ext cx="1120576" cy="4135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</a:rPr>
                      <a:t>Conversion foils</a:t>
                    </a:r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046ED729-5752-47EE-BADC-558008B504D9}"/>
                      </a:ext>
                    </a:extLst>
                  </p:cNvPr>
                  <p:cNvSpPr/>
                  <p:nvPr/>
                </p:nvSpPr>
                <p:spPr>
                  <a:xfrm>
                    <a:off x="2715630" y="5176872"/>
                    <a:ext cx="1020086" cy="41354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en-US" sz="1400" dirty="0">
                        <a:solidFill>
                          <a:schemeClr val="tx1"/>
                        </a:solidFill>
                      </a:rPr>
                      <a:t>Proton apertures</a:t>
                    </a:r>
                  </a:p>
                </p:txBody>
              </p: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EDD64B69-B9E8-4CCB-A7AE-72CCB62B75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05598" y="4608588"/>
                    <a:ext cx="245833" cy="317563"/>
                  </a:xfrm>
                  <a:prstGeom prst="straightConnector1">
                    <a:avLst/>
                  </a:prstGeom>
                  <a:ln w="38100">
                    <a:solidFill>
                      <a:schemeClr val="accent6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E73A331B-0C3D-4F72-BA43-3DB54FACCA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565701" y="4989732"/>
                    <a:ext cx="96494" cy="317464"/>
                  </a:xfrm>
                  <a:prstGeom prst="straightConnector1">
                    <a:avLst/>
                  </a:prstGeom>
                  <a:ln w="38100">
                    <a:solidFill>
                      <a:schemeClr val="accent6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32050CD3-FF82-4E4A-94BA-D85FAF8108D5}"/>
                      </a:ext>
                    </a:extLst>
                  </p:cNvPr>
                  <p:cNvSpPr/>
                  <p:nvPr/>
                </p:nvSpPr>
                <p:spPr>
                  <a:xfrm>
                    <a:off x="7428966" y="1118487"/>
                    <a:ext cx="1134576" cy="4985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4A9F0DA-0263-47D6-A7C7-F53DB4A957FA}"/>
                    </a:ext>
                  </a:extLst>
                </p:cNvPr>
                <p:cNvSpPr/>
                <p:nvPr/>
              </p:nvSpPr>
              <p:spPr>
                <a:xfrm>
                  <a:off x="5123999" y="1420356"/>
                  <a:ext cx="2726473" cy="17310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75E0C71-2B65-4666-B151-CB412C283DB9}"/>
                    </a:ext>
                  </a:extLst>
                </p:cNvPr>
                <p:cNvSpPr/>
                <p:nvPr/>
              </p:nvSpPr>
              <p:spPr>
                <a:xfrm>
                  <a:off x="4908599" y="1572755"/>
                  <a:ext cx="3726492" cy="5125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05111E2-5ECC-42F6-908B-AECE7E9CD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777479" y="5125957"/>
                <a:ext cx="4833419" cy="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1CEFE4-B75D-4054-9DF3-0A1DA999B7D9}"/>
                </a:ext>
              </a:extLst>
            </p:cNvPr>
            <p:cNvSpPr/>
            <p:nvPr/>
          </p:nvSpPr>
          <p:spPr>
            <a:xfrm>
              <a:off x="6817736" y="775402"/>
              <a:ext cx="1419512" cy="49854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Hodoscope</a:t>
              </a:r>
              <a:r>
                <a:rPr lang="en-US" sz="1400" dirty="0">
                  <a:solidFill>
                    <a:schemeClr val="tx1"/>
                  </a:solidFill>
                </a:rPr>
                <a:t> Detector Array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2BCDA89-EB07-4389-8736-F9D621D39A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0531" y="1265535"/>
              <a:ext cx="245833" cy="317563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EAB197-0961-4674-A6D1-DC41695C52D6}"/>
                </a:ext>
              </a:extLst>
            </p:cNvPr>
            <p:cNvSpPr/>
            <p:nvPr/>
          </p:nvSpPr>
          <p:spPr>
            <a:xfrm>
              <a:off x="6931569" y="4667682"/>
              <a:ext cx="985167" cy="413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857494C-D829-4915-8600-35310F23E6CB}"/>
                </a:ext>
              </a:extLst>
            </p:cNvPr>
            <p:cNvCxnSpPr>
              <a:cxnSpLocks/>
            </p:cNvCxnSpPr>
            <p:nvPr/>
          </p:nvCxnSpPr>
          <p:spPr>
            <a:xfrm>
              <a:off x="6505115" y="4857985"/>
              <a:ext cx="52551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1A8E21-8289-4D53-9775-2B1C5105F85A}"/>
                </a:ext>
              </a:extLst>
            </p:cNvPr>
            <p:cNvSpPr/>
            <p:nvPr/>
          </p:nvSpPr>
          <p:spPr>
            <a:xfrm>
              <a:off x="6883248" y="4623894"/>
              <a:ext cx="985167" cy="41354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To Beam Dump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of Magnetic Proton Recoil neutron spectrometers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27F34-9427-4F0C-B082-860A6FD6D2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4132" y="936993"/>
            <a:ext cx="7647344" cy="3289861"/>
          </a:xfrm>
        </p:spPr>
        <p:txBody>
          <a:bodyPr>
            <a:normAutofit/>
          </a:bodyPr>
          <a:lstStyle/>
          <a:p>
            <a:r>
              <a:rPr lang="en-US" sz="2400" dirty="0"/>
              <a:t>Collimated neutrons hit thin plastic foil, scattering protons</a:t>
            </a:r>
          </a:p>
          <a:p>
            <a:r>
              <a:rPr lang="en-US" sz="2400" dirty="0"/>
              <a:t>Forward scattered protons selected by aperture to enter a magnetic ion optical beamline which disperses by energy</a:t>
            </a:r>
          </a:p>
          <a:p>
            <a:r>
              <a:rPr lang="en-US" sz="2400" dirty="0" err="1"/>
              <a:t>Hodoscope</a:t>
            </a:r>
            <a:r>
              <a:rPr lang="en-US" sz="2400" dirty="0"/>
              <a:t> detector array placed in ion optical focal plane measures position-space proton distribution</a:t>
            </a:r>
          </a:p>
          <a:p>
            <a:r>
              <a:rPr lang="en-US" sz="2400" b="1" dirty="0"/>
              <a:t>Spatial distribution of protons is directly related to the incident neutron spectrum by well-known physics</a:t>
            </a:r>
          </a:p>
          <a:p>
            <a:pPr lvl="1"/>
            <a:endParaRPr lang="en-US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DF74A0-4E82-458B-AE59-74B417C214E0}"/>
              </a:ext>
            </a:extLst>
          </p:cNvPr>
          <p:cNvSpPr/>
          <p:nvPr/>
        </p:nvSpPr>
        <p:spPr>
          <a:xfrm>
            <a:off x="3497384" y="6045419"/>
            <a:ext cx="1476413" cy="575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NOT TO SCALE</a:t>
            </a:r>
          </a:p>
        </p:txBody>
      </p:sp>
    </p:spTree>
    <p:extLst>
      <p:ext uri="{BB962C8B-B14F-4D97-AF65-F5344CB8AC3E}">
        <p14:creationId xmlns:p14="http://schemas.microsoft.com/office/powerpoint/2010/main" val="417948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27F34-9427-4F0C-B082-860A6FD6D2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2" y="1447063"/>
            <a:ext cx="11528651" cy="5109312"/>
          </a:xfrm>
        </p:spPr>
        <p:txBody>
          <a:bodyPr>
            <a:normAutofit/>
          </a:bodyPr>
          <a:lstStyle/>
          <a:p>
            <a:r>
              <a:rPr lang="en-US" sz="2400" dirty="0"/>
              <a:t>MPR constitutes the midplane line of sight of the poloidal neutron camera, synergistically unlocking sophisticated spatial, spectral, and temporal studies of fusion reactions</a:t>
            </a:r>
          </a:p>
          <a:p>
            <a:pPr lvl="1"/>
            <a:r>
              <a:rPr lang="en-US" sz="2000" b="1" dirty="0"/>
              <a:t>More details on the neutron camera detectors provided by J.L. Ball and A. </a:t>
            </a:r>
            <a:r>
              <a:rPr lang="en-US" sz="2000" b="1" dirty="0" err="1"/>
              <a:t>Celora</a:t>
            </a:r>
            <a:r>
              <a:rPr lang="en-US" sz="2000" b="1" dirty="0"/>
              <a:t> today after lunch</a:t>
            </a:r>
          </a:p>
          <a:p>
            <a:r>
              <a:rPr lang="en-US" sz="2400" dirty="0" err="1"/>
              <a:t>OpenMC</a:t>
            </a:r>
            <a:r>
              <a:rPr lang="en-US" sz="2400" dirty="0"/>
              <a:t> neutron transport simulations validate analytic model of optical neutron transport and attenuation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Unobstructed, collimated line of sight enables high quality measurements of neutron emissions from reactor core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F47A4E-7D25-4DE0-A063-C4F2D005C496}"/>
              </a:ext>
            </a:extLst>
          </p:cNvPr>
          <p:cNvGrpSpPr/>
          <p:nvPr/>
        </p:nvGrpSpPr>
        <p:grpSpPr>
          <a:xfrm>
            <a:off x="98613" y="3313112"/>
            <a:ext cx="7248164" cy="3430739"/>
            <a:chOff x="73147" y="3651583"/>
            <a:chExt cx="7153887" cy="29042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1B5B6D0-0446-455D-9F88-0AA97AF32435}"/>
                </a:ext>
              </a:extLst>
            </p:cNvPr>
            <p:cNvGrpSpPr/>
            <p:nvPr/>
          </p:nvGrpSpPr>
          <p:grpSpPr>
            <a:xfrm>
              <a:off x="73147" y="3651583"/>
              <a:ext cx="7153887" cy="2904240"/>
              <a:chOff x="73147" y="3651583"/>
              <a:chExt cx="7153887" cy="290424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89F4071-BDF4-44F3-BC3F-A477659F9C18}"/>
                  </a:ext>
                </a:extLst>
              </p:cNvPr>
              <p:cNvGrpSpPr/>
              <p:nvPr/>
            </p:nvGrpSpPr>
            <p:grpSpPr>
              <a:xfrm>
                <a:off x="73147" y="3857020"/>
                <a:ext cx="7153887" cy="2530532"/>
                <a:chOff x="1" y="4139683"/>
                <a:chExt cx="7153887" cy="253053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A339F97-3D89-49B0-B717-94FFA86ABB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834" r="8825"/>
                <a:stretch/>
              </p:blipFill>
              <p:spPr>
                <a:xfrm>
                  <a:off x="1" y="4139683"/>
                  <a:ext cx="7116266" cy="2530532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97A4210-A428-4046-9728-8D03B91D18D1}"/>
                    </a:ext>
                  </a:extLst>
                </p:cNvPr>
                <p:cNvSpPr txBox="1"/>
                <p:nvPr/>
              </p:nvSpPr>
              <p:spPr>
                <a:xfrm>
                  <a:off x="1406371" y="5407175"/>
                  <a:ext cx="874428" cy="5337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algn="l">
                    <a:buClr>
                      <a:schemeClr val="accent6"/>
                    </a:buClr>
                  </a:pPr>
                  <a:r>
                    <a:rPr lang="en-US" sz="1400" u="sng" dirty="0"/>
                    <a:t>Port flange</a:t>
                  </a:r>
                  <a:br>
                    <a:rPr lang="en-US" sz="1400" dirty="0"/>
                  </a:br>
                  <a:r>
                    <a:rPr lang="en-US" sz="1400" dirty="0"/>
                    <a:t>5 mm*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D3E08B0-B8B0-4A4A-878D-5D2AF9E4878C}"/>
                    </a:ext>
                  </a:extLst>
                </p:cNvPr>
                <p:cNvSpPr txBox="1"/>
                <p:nvPr/>
              </p:nvSpPr>
              <p:spPr>
                <a:xfrm>
                  <a:off x="4505790" y="5414543"/>
                  <a:ext cx="555964" cy="601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>
                    <a:buClr>
                      <a:schemeClr val="accent6"/>
                    </a:buClr>
                  </a:pPr>
                  <a:r>
                    <a:rPr lang="en-US" sz="1400" u="sng" dirty="0"/>
                    <a:t>Air</a:t>
                  </a:r>
                </a:p>
                <a:p>
                  <a:pPr>
                    <a:buClr>
                      <a:schemeClr val="accent6"/>
                    </a:buClr>
                  </a:pPr>
                  <a:r>
                    <a:rPr lang="en-US" sz="1400" dirty="0"/>
                    <a:t>12 m* </a:t>
                  </a: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BB690EF-8125-4E2C-A7A1-2255764F7034}"/>
                    </a:ext>
                  </a:extLst>
                </p:cNvPr>
                <p:cNvSpPr/>
                <p:nvPr/>
              </p:nvSpPr>
              <p:spPr>
                <a:xfrm>
                  <a:off x="2288298" y="4893650"/>
                  <a:ext cx="45719" cy="431927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D02F11D-4C5E-4942-86BD-F06526DC3351}"/>
                    </a:ext>
                  </a:extLst>
                </p:cNvPr>
                <p:cNvSpPr txBox="1"/>
                <p:nvPr/>
              </p:nvSpPr>
              <p:spPr>
                <a:xfrm>
                  <a:off x="5911713" y="4370944"/>
                  <a:ext cx="1242175" cy="601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>
                    <a:buClr>
                      <a:schemeClr val="accent6"/>
                    </a:buClr>
                  </a:pPr>
                  <a:r>
                    <a:rPr lang="en-US" sz="1400" u="sng" dirty="0"/>
                    <a:t>MPR Window</a:t>
                  </a:r>
                </a:p>
                <a:p>
                  <a:pPr>
                    <a:buClr>
                      <a:schemeClr val="accent6"/>
                    </a:buClr>
                  </a:pPr>
                  <a:r>
                    <a:rPr lang="en-US" sz="1400" dirty="0"/>
                    <a:t>50 um* 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500324C-BCC7-41FA-AF65-BBF24074EA8C}"/>
                    </a:ext>
                  </a:extLst>
                </p:cNvPr>
                <p:cNvSpPr/>
                <p:nvPr/>
              </p:nvSpPr>
              <p:spPr>
                <a:xfrm>
                  <a:off x="7064461" y="4986779"/>
                  <a:ext cx="45719" cy="289484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223887-CB2E-4E7C-8F51-18D60364A5F7}"/>
                  </a:ext>
                </a:extLst>
              </p:cNvPr>
              <p:cNvSpPr txBox="1"/>
              <p:nvPr/>
            </p:nvSpPr>
            <p:spPr>
              <a:xfrm>
                <a:off x="1479517" y="6022036"/>
                <a:ext cx="2100277" cy="53378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:r>
                  <a:rPr lang="en-US" sz="1600" dirty="0"/>
                  <a:t>*preliminary values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15BDA7-73DD-4383-B522-782BE1C38B4C}"/>
                  </a:ext>
                </a:extLst>
              </p:cNvPr>
              <p:cNvSpPr txBox="1"/>
              <p:nvPr/>
            </p:nvSpPr>
            <p:spPr>
              <a:xfrm>
                <a:off x="2296396" y="4037177"/>
                <a:ext cx="1636903" cy="50459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:r>
                  <a:rPr lang="en-US" sz="1400" dirty="0"/>
                  <a:t>In-port shielding</a:t>
                </a:r>
              </a:p>
              <a:p>
                <a:pPr algn="l">
                  <a:buClr>
                    <a:schemeClr val="accent6"/>
                  </a:buClr>
                </a:pPr>
                <a:r>
                  <a:rPr lang="en-US" sz="1400" dirty="0"/>
                  <a:t>accommodates FOV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C9689BE-C1FA-4566-B51C-40B9FAF68F29}"/>
                  </a:ext>
                </a:extLst>
              </p:cNvPr>
              <p:cNvCxnSpPr>
                <a:cxnSpLocks/>
                <a:stCxn id="9" idx="1"/>
              </p:cNvCxnSpPr>
              <p:nvPr/>
            </p:nvCxnSpPr>
            <p:spPr>
              <a:xfrm flipH="1">
                <a:off x="1865734" y="4289474"/>
                <a:ext cx="430662" cy="2899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FD8B5F-4493-4739-92F6-30CE21AAA5AC}"/>
                  </a:ext>
                </a:extLst>
              </p:cNvPr>
              <p:cNvSpPr txBox="1"/>
              <p:nvPr/>
            </p:nvSpPr>
            <p:spPr>
              <a:xfrm>
                <a:off x="1523067" y="3651583"/>
                <a:ext cx="4292497" cy="3780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:r>
                  <a:rPr lang="en-US" dirty="0"/>
                  <a:t>MPR Field of View and Attenuating Materials</a:t>
                </a:r>
                <a:endParaRPr lang="en-US" sz="2000" dirty="0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1CC08D8-0256-482E-B1B6-159D0C29CA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99992" y="4922256"/>
                <a:ext cx="353953" cy="24249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F8728EF-FCA6-42ED-BEB6-063608158E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422" y="4351441"/>
                <a:ext cx="398758" cy="3087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E746A5A9-3FCF-44B2-A1BA-16C7D882BA92}"/>
                </a:ext>
              </a:extLst>
            </p:cNvPr>
            <p:cNvSpPr/>
            <p:nvPr/>
          </p:nvSpPr>
          <p:spPr>
            <a:xfrm rot="5400000">
              <a:off x="4715277" y="2690436"/>
              <a:ext cx="184422" cy="4648062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ADA893-E570-4E33-8050-E33694F20266}"/>
              </a:ext>
            </a:extLst>
          </p:cNvPr>
          <p:cNvGrpSpPr/>
          <p:nvPr/>
        </p:nvGrpSpPr>
        <p:grpSpPr>
          <a:xfrm>
            <a:off x="7466582" y="3249706"/>
            <a:ext cx="4725418" cy="3430739"/>
            <a:chOff x="7475104" y="2838840"/>
            <a:chExt cx="4732843" cy="34029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BAEA2EE-7A42-4A76-A250-AB44D5B74D1F}"/>
                </a:ext>
              </a:extLst>
            </p:cNvPr>
            <p:cNvGrpSpPr/>
            <p:nvPr/>
          </p:nvGrpSpPr>
          <p:grpSpPr>
            <a:xfrm>
              <a:off x="7475104" y="2838840"/>
              <a:ext cx="4732843" cy="3402924"/>
              <a:chOff x="7445609" y="842436"/>
              <a:chExt cx="4732843" cy="340292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7B60AF4-DA3C-459F-83D6-2D37B95E0D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133"/>
              <a:stretch/>
            </p:blipFill>
            <p:spPr>
              <a:xfrm>
                <a:off x="7445609" y="842436"/>
                <a:ext cx="4732843" cy="340292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6942EE-6196-494A-82B2-435185C42DD0}"/>
                  </a:ext>
                </a:extLst>
              </p:cNvPr>
              <p:cNvSpPr txBox="1"/>
              <p:nvPr/>
            </p:nvSpPr>
            <p:spPr>
              <a:xfrm>
                <a:off x="10604509" y="1984529"/>
                <a:ext cx="650664" cy="34921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:r>
                  <a:rPr lang="en-US" sz="1600" dirty="0">
                    <a:solidFill>
                      <a:srgbClr val="0000FF"/>
                    </a:solidFill>
                  </a:rPr>
                  <a:t>Direct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14D8E7-5C57-42D1-A521-D25C3624C280}"/>
                  </a:ext>
                </a:extLst>
              </p:cNvPr>
              <p:cNvSpPr txBox="1"/>
              <p:nvPr/>
            </p:nvSpPr>
            <p:spPr>
              <a:xfrm>
                <a:off x="9053480" y="2398520"/>
                <a:ext cx="1771648" cy="55140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buClr>
                    <a:schemeClr val="accent6"/>
                  </a:buClr>
                </a:pPr>
                <a:r>
                  <a:rPr lang="en-US" dirty="0">
                    <a:solidFill>
                      <a:sysClr val="windowText" lastClr="000000"/>
                    </a:solidFill>
                  </a:rPr>
                  <a:t>Indirect flux &gt;10 MeV </a:t>
                </a:r>
                <a:br>
                  <a:rPr lang="en-US" dirty="0">
                    <a:solidFill>
                      <a:sysClr val="windowText" lastClr="000000"/>
                    </a:solidFill>
                  </a:rPr>
                </a:br>
                <a:r>
                  <a:rPr lang="en-US" dirty="0">
                    <a:solidFill>
                      <a:sysClr val="windowText" lastClr="000000"/>
                    </a:solidFill>
                  </a:rPr>
                  <a:t>&lt;1% direct flux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FF0E2B-8015-4785-9423-B45102C4A769}"/>
                  </a:ext>
                </a:extLst>
              </p:cNvPr>
              <p:cNvSpPr txBox="1"/>
              <p:nvPr/>
            </p:nvSpPr>
            <p:spPr>
              <a:xfrm>
                <a:off x="9029498" y="1098176"/>
                <a:ext cx="1448411" cy="846247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l">
                  <a:buClr>
                    <a:schemeClr val="accent6"/>
                  </a:buClr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Analytic transport</a:t>
                </a:r>
                <a:b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</a:b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model agrees with </a:t>
                </a:r>
                <a:b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</a:br>
                <a:r>
                  <a:rPr lang="en-US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OpenMC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direct flux</a:t>
                </a:r>
                <a:endPara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60466D6-D9FC-4A91-9043-525CA72767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88591" y="1322341"/>
                <a:ext cx="295567" cy="142227"/>
              </a:xfrm>
              <a:prstGeom prst="straightConnector1">
                <a:avLst/>
              </a:prstGeom>
              <a:ln w="1905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AF162C-39A1-42A3-A68A-F450C68C8A51}"/>
                </a:ext>
              </a:extLst>
            </p:cNvPr>
            <p:cNvSpPr txBox="1"/>
            <p:nvPr/>
          </p:nvSpPr>
          <p:spPr>
            <a:xfrm>
              <a:off x="8002813" y="4418398"/>
              <a:ext cx="805618" cy="32972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>
                  <a:schemeClr val="accent6"/>
                </a:buClr>
              </a:pPr>
              <a:r>
                <a:rPr lang="en-US" sz="1600" dirty="0">
                  <a:solidFill>
                    <a:srgbClr val="FF4141"/>
                  </a:solidFill>
                </a:rPr>
                <a:t>Indirect</a:t>
              </a:r>
              <a:endParaRPr lang="en-US" dirty="0">
                <a:solidFill>
                  <a:srgbClr val="FF41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740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AEA3AC6-D38F-4F9E-ADA0-BD34578356DA}"/>
              </a:ext>
            </a:extLst>
          </p:cNvPr>
          <p:cNvGrpSpPr/>
          <p:nvPr/>
        </p:nvGrpSpPr>
        <p:grpSpPr>
          <a:xfrm>
            <a:off x="470154" y="2801866"/>
            <a:ext cx="6235058" cy="3575712"/>
            <a:chOff x="861096" y="3208243"/>
            <a:chExt cx="5640591" cy="31249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5DFA80-0E10-412F-908D-48CBF472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096" y="3327825"/>
              <a:ext cx="5175833" cy="30054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789BF3-0133-4267-9AAD-C83F33D865D1}"/>
                </a:ext>
              </a:extLst>
            </p:cNvPr>
            <p:cNvSpPr txBox="1"/>
            <p:nvPr/>
          </p:nvSpPr>
          <p:spPr>
            <a:xfrm>
              <a:off x="4631783" y="3208243"/>
              <a:ext cx="747961" cy="32915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>
                  <a:schemeClr val="accent6"/>
                </a:buClr>
              </a:pPr>
              <a:r>
                <a:rPr lang="en-US" dirty="0">
                  <a:solidFill>
                    <a:srgbClr val="4B6096"/>
                  </a:solidFill>
                </a:rPr>
                <a:t>0.75E</a:t>
              </a:r>
              <a:r>
                <a:rPr lang="en-US" baseline="-25000" dirty="0">
                  <a:solidFill>
                    <a:srgbClr val="4B6096"/>
                  </a:solidFill>
                </a:rPr>
                <a:t>0</a:t>
              </a:r>
              <a:endParaRPr lang="en-US" dirty="0">
                <a:solidFill>
                  <a:srgbClr val="4B6096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E97DE6-AD5D-4ACA-ADA8-B121A362ED67}"/>
                </a:ext>
              </a:extLst>
            </p:cNvPr>
            <p:cNvSpPr txBox="1"/>
            <p:nvPr/>
          </p:nvSpPr>
          <p:spPr>
            <a:xfrm>
              <a:off x="5753726" y="3486565"/>
              <a:ext cx="747961" cy="32915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>
                  <a:schemeClr val="accent6"/>
                </a:buClr>
              </a:pPr>
              <a:r>
                <a:rPr lang="en-US" dirty="0">
                  <a:solidFill>
                    <a:srgbClr val="C62525"/>
                  </a:solidFill>
                </a:rPr>
                <a:t>1.25E</a:t>
              </a:r>
              <a:r>
                <a:rPr lang="en-US" baseline="-25000" dirty="0">
                  <a:solidFill>
                    <a:srgbClr val="C62525"/>
                  </a:solidFill>
                </a:rPr>
                <a:t>0</a:t>
              </a:r>
              <a:endParaRPr lang="en-US" dirty="0">
                <a:solidFill>
                  <a:srgbClr val="C6252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92281E-2CC8-4762-9C60-081AA4026191}"/>
                </a:ext>
              </a:extLst>
            </p:cNvPr>
            <p:cNvSpPr txBox="1"/>
            <p:nvPr/>
          </p:nvSpPr>
          <p:spPr>
            <a:xfrm>
              <a:off x="5379745" y="3287352"/>
              <a:ext cx="747961" cy="32915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l">
                <a:buClr>
                  <a:schemeClr val="accent6"/>
                </a:buClr>
              </a:pPr>
              <a:r>
                <a:rPr lang="en-US" dirty="0"/>
                <a:t>E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1" y="298451"/>
            <a:ext cx="10874103" cy="630297"/>
          </a:xfrm>
        </p:spPr>
        <p:txBody>
          <a:bodyPr/>
          <a:lstStyle/>
          <a:p>
            <a:r>
              <a:rPr lang="en-US" dirty="0"/>
              <a:t>Electromagnetic beamline has been optimized to deliver unprecedented resolution and flexibility</a:t>
            </a:r>
            <a:r>
              <a:rPr lang="en-US" baseline="30000" dirty="0"/>
              <a:t>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BA27F34-9427-4F0C-B082-860A6FD6D2B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312512" y="1448036"/>
                <a:ext cx="6550343" cy="4365909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3 magnet beamline has been designed using </a:t>
                </a:r>
                <a:r>
                  <a:rPr lang="en-US" sz="24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COSY INFINITY</a:t>
                </a:r>
                <a:r>
                  <a:rPr lang="en-US" sz="2400" dirty="0">
                    <a:cs typeface="Courier New" panose="02070309020205020404" pitchFamily="49" charset="0"/>
                  </a:rPr>
                  <a:t> to achieve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dirty="0">
                  <a:cs typeface="Courier New" panose="02070309020205020404" pitchFamily="49" charset="0"/>
                </a:endParaRPr>
              </a:p>
              <a:p>
                <a:r>
                  <a:rPr lang="en-US" sz="2400" dirty="0"/>
                  <a:t>Electromagnetic design gives tunable proton energy sensitivity up to 20 MeV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BA27F34-9427-4F0C-B082-860A6FD6D2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312512" y="1448036"/>
                <a:ext cx="6550343" cy="4365909"/>
              </a:xfrm>
              <a:blipFill>
                <a:blip r:embed="rId4"/>
                <a:stretch>
                  <a:fillRect l="-651" t="-1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EA4E183E-61B3-41B2-94E5-64E4EB37DC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75" t="2739" r="775" b="25537"/>
          <a:stretch/>
        </p:blipFill>
        <p:spPr>
          <a:xfrm>
            <a:off x="6786283" y="3000791"/>
            <a:ext cx="4881282" cy="367160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09F772D-BA39-4559-962B-46F301049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845138"/>
              </p:ext>
            </p:extLst>
          </p:nvPr>
        </p:nvGraphicFramePr>
        <p:xfrm>
          <a:off x="6843962" y="1348329"/>
          <a:ext cx="5216111" cy="163926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44444">
                  <a:extLst>
                    <a:ext uri="{9D8B030D-6E8A-4147-A177-3AD203B41FA5}">
                      <a16:colId xmlns:a16="http://schemas.microsoft.com/office/drawing/2014/main" val="3029594266"/>
                    </a:ext>
                  </a:extLst>
                </a:gridCol>
                <a:gridCol w="777922">
                  <a:extLst>
                    <a:ext uri="{9D8B030D-6E8A-4147-A177-3AD203B41FA5}">
                      <a16:colId xmlns:a16="http://schemas.microsoft.com/office/drawing/2014/main" val="301406435"/>
                    </a:ext>
                  </a:extLst>
                </a:gridCol>
                <a:gridCol w="1633182">
                  <a:extLst>
                    <a:ext uri="{9D8B030D-6E8A-4147-A177-3AD203B41FA5}">
                      <a16:colId xmlns:a16="http://schemas.microsoft.com/office/drawing/2014/main" val="2369752389"/>
                    </a:ext>
                  </a:extLst>
                </a:gridCol>
                <a:gridCol w="1760563">
                  <a:extLst>
                    <a:ext uri="{9D8B030D-6E8A-4147-A177-3AD203B41FA5}">
                      <a16:colId xmlns:a16="http://schemas.microsoft.com/office/drawing/2014/main" val="1350657806"/>
                    </a:ext>
                  </a:extLst>
                </a:gridCol>
              </a:tblGrid>
              <a:tr h="598687">
                <a:tc>
                  <a:txBody>
                    <a:bodyPr/>
                    <a:lstStyle/>
                    <a:p>
                      <a:r>
                        <a:rPr lang="en-US" sz="1600" dirty="0"/>
                        <a:t>Reference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Dipole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Proton Spectral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Ion Optical Energy 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495891"/>
                  </a:ext>
                </a:extLst>
              </a:tr>
              <a:tr h="346858">
                <a:tc>
                  <a:txBody>
                    <a:bodyPr/>
                    <a:lstStyle/>
                    <a:p>
                      <a:r>
                        <a:rPr lang="en-US" sz="1600" dirty="0"/>
                        <a:t>2.5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0.4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[1.9, 3.1]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 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805574"/>
                  </a:ext>
                </a:extLst>
              </a:tr>
              <a:tr h="346858">
                <a:tc>
                  <a:txBody>
                    <a:bodyPr/>
                    <a:lstStyle/>
                    <a:p>
                      <a:r>
                        <a:rPr lang="en-US" sz="1600" dirty="0"/>
                        <a:t>14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[10.5, 17.5]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88 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260104"/>
                  </a:ext>
                </a:extLst>
              </a:tr>
              <a:tr h="346858">
                <a:tc>
                  <a:txBody>
                    <a:bodyPr/>
                    <a:lstStyle/>
                    <a:p>
                      <a:r>
                        <a:rPr lang="en-US" sz="1600" dirty="0"/>
                        <a:t>16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1.1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[12.0, 20.0]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124 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03075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851AB85-32A7-4843-8B33-03555340A53B}"/>
              </a:ext>
            </a:extLst>
          </p:cNvPr>
          <p:cNvSpPr txBox="1"/>
          <p:nvPr/>
        </p:nvSpPr>
        <p:spPr>
          <a:xfrm>
            <a:off x="312511" y="6377578"/>
            <a:ext cx="5860824" cy="6159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buClr>
                <a:schemeClr val="accent6"/>
              </a:buClr>
            </a:pPr>
            <a:r>
              <a:rPr lang="en-US" sz="900" baseline="30000" dirty="0"/>
              <a:t>1</a:t>
            </a:r>
            <a:r>
              <a:rPr lang="en-US" sz="900" dirty="0"/>
              <a:t>S. Mackie et al. </a:t>
            </a:r>
            <a:r>
              <a:rPr lang="en-US" sz="900" i="1" dirty="0"/>
              <a:t>Ion Optical design of the magnetic proton recoil neutron spectrometer for the SPARC tokamak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84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27F34-9427-4F0C-B082-860A6FD6D2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55391" y="1006475"/>
            <a:ext cx="5385772" cy="5549900"/>
          </a:xfrm>
        </p:spPr>
        <p:txBody>
          <a:bodyPr/>
          <a:lstStyle/>
          <a:p>
            <a:r>
              <a:rPr lang="en-US" dirty="0"/>
              <a:t>Instrument sensitivity and resolution are inherently at odds</a:t>
            </a:r>
          </a:p>
          <a:p>
            <a:r>
              <a:rPr lang="en-US" dirty="0"/>
              <a:t>Rotary foil mechanism enables shot-to-shot selection of foil geometry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Conversion geometry controls MPR sensitivity and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F27FA6B7-E4BE-4EC4-9175-F709A8177C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4851351"/>
                  </p:ext>
                </p:extLst>
              </p:nvPr>
            </p:nvGraphicFramePr>
            <p:xfrm>
              <a:off x="250209" y="1006475"/>
              <a:ext cx="6031345" cy="3175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317">
                      <a:extLst>
                        <a:ext uri="{9D8B030D-6E8A-4147-A177-3AD203B41FA5}">
                          <a16:colId xmlns:a16="http://schemas.microsoft.com/office/drawing/2014/main" val="1805351949"/>
                        </a:ext>
                      </a:extLst>
                    </a:gridCol>
                    <a:gridCol w="1269221">
                      <a:extLst>
                        <a:ext uri="{9D8B030D-6E8A-4147-A177-3AD203B41FA5}">
                          <a16:colId xmlns:a16="http://schemas.microsoft.com/office/drawing/2014/main" val="916063594"/>
                        </a:ext>
                      </a:extLst>
                    </a:gridCol>
                    <a:gridCol w="1109989">
                      <a:extLst>
                        <a:ext uri="{9D8B030D-6E8A-4147-A177-3AD203B41FA5}">
                          <a16:colId xmlns:a16="http://schemas.microsoft.com/office/drawing/2014/main" val="4005442321"/>
                        </a:ext>
                      </a:extLst>
                    </a:gridCol>
                    <a:gridCol w="1302549">
                      <a:extLst>
                        <a:ext uri="{9D8B030D-6E8A-4147-A177-3AD203B41FA5}">
                          <a16:colId xmlns:a16="http://schemas.microsoft.com/office/drawing/2014/main" val="1647606208"/>
                        </a:ext>
                      </a:extLst>
                    </a:gridCol>
                    <a:gridCol w="1206269">
                      <a:extLst>
                        <a:ext uri="{9D8B030D-6E8A-4147-A177-3AD203B41FA5}">
                          <a16:colId xmlns:a16="http://schemas.microsoft.com/office/drawing/2014/main" val="107046104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Conversion Foil Thickness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DDn</a:t>
                          </a:r>
                          <a:r>
                            <a:rPr lang="en-US" sz="1600" dirty="0"/>
                            <a:t> (2.5 MeV)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DTn</a:t>
                          </a:r>
                          <a:r>
                            <a:rPr lang="en-US" sz="1600" dirty="0"/>
                            <a:t> (14.1 MeV)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78993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Counts per neutron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Resolution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Counts per neutron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Resolution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1210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 um</a:t>
                          </a:r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0" dirty="0">
                              <a:latin typeface="+mn-lt"/>
                            </a:rPr>
                            <a:t>8.1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</m:sup>
                              </m:sSup>
                            </m:oMath>
                          </a14:m>
                          <a:endParaRPr lang="en-US" sz="1600" dirty="0"/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47 keV</a:t>
                          </a:r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2.9×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94 keV</a:t>
                          </a:r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07635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 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1.6×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87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5.9×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98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7776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 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4.8×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255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1.8×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112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12068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50 um</a:t>
                          </a:r>
                        </a:p>
                      </a:txBody>
                      <a:tcPr/>
                    </a:tc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TOO THICK!</a:t>
                          </a:r>
                          <a:br>
                            <a:rPr lang="en-US" sz="1600" b="1" dirty="0"/>
                          </a:br>
                          <a:r>
                            <a:rPr lang="en-US" sz="1600" dirty="0"/>
                            <a:t>Low energy protons lose too much energy in foil</a:t>
                          </a:r>
                        </a:p>
                      </a:txBody>
                      <a:tcPr/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3.0×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133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24434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100 um</a:t>
                          </a:r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6.1×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211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91259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500 um</a:t>
                          </a:r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3.1×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−14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934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92144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F27FA6B7-E4BE-4EC4-9175-F709A8177C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4851351"/>
                  </p:ext>
                </p:extLst>
              </p:nvPr>
            </p:nvGraphicFramePr>
            <p:xfrm>
              <a:off x="250209" y="1006475"/>
              <a:ext cx="6031345" cy="3175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3317">
                      <a:extLst>
                        <a:ext uri="{9D8B030D-6E8A-4147-A177-3AD203B41FA5}">
                          <a16:colId xmlns:a16="http://schemas.microsoft.com/office/drawing/2014/main" val="1805351949"/>
                        </a:ext>
                      </a:extLst>
                    </a:gridCol>
                    <a:gridCol w="1269221">
                      <a:extLst>
                        <a:ext uri="{9D8B030D-6E8A-4147-A177-3AD203B41FA5}">
                          <a16:colId xmlns:a16="http://schemas.microsoft.com/office/drawing/2014/main" val="916063594"/>
                        </a:ext>
                      </a:extLst>
                    </a:gridCol>
                    <a:gridCol w="1109989">
                      <a:extLst>
                        <a:ext uri="{9D8B030D-6E8A-4147-A177-3AD203B41FA5}">
                          <a16:colId xmlns:a16="http://schemas.microsoft.com/office/drawing/2014/main" val="4005442321"/>
                        </a:ext>
                      </a:extLst>
                    </a:gridCol>
                    <a:gridCol w="1302549">
                      <a:extLst>
                        <a:ext uri="{9D8B030D-6E8A-4147-A177-3AD203B41FA5}">
                          <a16:colId xmlns:a16="http://schemas.microsoft.com/office/drawing/2014/main" val="1647606208"/>
                        </a:ext>
                      </a:extLst>
                    </a:gridCol>
                    <a:gridCol w="1206269">
                      <a:extLst>
                        <a:ext uri="{9D8B030D-6E8A-4147-A177-3AD203B41FA5}">
                          <a16:colId xmlns:a16="http://schemas.microsoft.com/office/drawing/2014/main" val="107046104"/>
                        </a:ext>
                      </a:extLst>
                    </a:gridCol>
                  </a:tblGrid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Conversion Foil Thickness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DDn</a:t>
                          </a:r>
                          <a:r>
                            <a:rPr lang="en-US" sz="1600" dirty="0"/>
                            <a:t> (2.5 MeV)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DTn</a:t>
                          </a:r>
                          <a:r>
                            <a:rPr lang="en-US" sz="1600" dirty="0"/>
                            <a:t> (14.1 MeV)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789939"/>
                      </a:ext>
                    </a:extLst>
                  </a:tr>
                  <a:tr h="57912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Counts per neutron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Resolution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Counts per neutron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Resolution</a:t>
                          </a:r>
                        </a:p>
                      </a:txBody>
                      <a:tcPr>
                        <a:lnL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1210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 um</a:t>
                          </a:r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91346" t="-260656" r="-287981" b="-5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47 keV</a:t>
                          </a:r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271028" t="-260656" r="-94860" b="-5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94 keV</a:t>
                          </a:r>
                        </a:p>
                      </a:txBody>
                      <a:tcPr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076351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 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1346" t="-360656" r="-287981" b="-4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87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1028" t="-360656" r="-94860" b="-4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98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77760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30 um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1346" t="-468333" r="-287981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255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1028" t="-468333" r="-94860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112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12068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50 um</a:t>
                          </a:r>
                        </a:p>
                      </a:txBody>
                      <a:tcPr/>
                    </a:tc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TOO THICK!</a:t>
                          </a:r>
                          <a:br>
                            <a:rPr lang="en-US" sz="1600" b="1" dirty="0"/>
                          </a:br>
                          <a:r>
                            <a:rPr lang="en-US" sz="1600" dirty="0"/>
                            <a:t>Low energy protons lose too much energy in foil</a:t>
                          </a:r>
                        </a:p>
                      </a:txBody>
                      <a:tcPr/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1028" t="-559016" r="-94860" b="-2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133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24434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100 um</a:t>
                          </a:r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1028" t="-659016" r="-94860" b="-1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211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091259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500 um</a:t>
                          </a:r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71028" t="-759016" r="-94860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934 keV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921441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Google Shape;439;p56">
            <a:extLst>
              <a:ext uri="{FF2B5EF4-FFF2-40B4-BE49-F238E27FC236}">
                <a16:creationId xmlns:a16="http://schemas.microsoft.com/office/drawing/2014/main" id="{3DD61CAB-EB4A-41E3-9BE1-E3B2B9CF30BB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7"/>
          <a:stretch/>
        </p:blipFill>
        <p:spPr>
          <a:xfrm>
            <a:off x="6635755" y="3177332"/>
            <a:ext cx="4939554" cy="34973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DA33786-3643-4F2E-958E-4780622DA137}"/>
              </a:ext>
            </a:extLst>
          </p:cNvPr>
          <p:cNvSpPr txBox="1">
            <a:spLocks/>
          </p:cNvSpPr>
          <p:nvPr/>
        </p:nvSpPr>
        <p:spPr>
          <a:xfrm>
            <a:off x="666713" y="4668248"/>
            <a:ext cx="5969042" cy="2087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2582"/>
              </a:buClr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Custom, lightweight Monte Carlo response function code developed and benchmarked against MCNP</a:t>
            </a:r>
          </a:p>
          <a:p>
            <a:pPr lvl="1"/>
            <a:r>
              <a:rPr lang="en-US" sz="2000" dirty="0">
                <a:hlinkClick r:id="rId4"/>
              </a:rPr>
              <a:t>https://github.com/shonmackie/MPR_Tools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364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1282D56-DAD4-4173-9582-A13DBCB6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799" y="773062"/>
            <a:ext cx="4192690" cy="314451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27F34-9427-4F0C-B082-860A6FD6D2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2747" y="870820"/>
            <a:ext cx="7475351" cy="3178838"/>
          </a:xfrm>
        </p:spPr>
        <p:txBody>
          <a:bodyPr/>
          <a:lstStyle/>
          <a:p>
            <a:r>
              <a:rPr lang="en-US" dirty="0"/>
              <a:t>Excellent agreement between idealized ion optical calculations and finite element model of manufacturing design</a:t>
            </a:r>
          </a:p>
          <a:p>
            <a:r>
              <a:rPr lang="en-US" dirty="0"/>
              <a:t>Engineering parameters:</a:t>
            </a:r>
          </a:p>
          <a:p>
            <a:pPr lvl="1"/>
            <a:r>
              <a:rPr lang="en-US" dirty="0"/>
              <a:t>16,600 kg total mass</a:t>
            </a:r>
          </a:p>
          <a:p>
            <a:pPr lvl="1"/>
            <a:r>
              <a:rPr lang="en-US" dirty="0"/>
              <a:t>15.1 kW max power draw</a:t>
            </a:r>
          </a:p>
          <a:p>
            <a:pPr lvl="1"/>
            <a:r>
              <a:rPr lang="en-US" dirty="0"/>
              <a:t>21 L/min cooling water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magnets are being manufactured to specification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9DF19-83A0-4EAE-A3A2-D505CA8BE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906" y="3726200"/>
            <a:ext cx="3955347" cy="2966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0E883-14D1-4AFB-B6D0-14A46CE311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7" t="3432" r="4539" b="6420"/>
          <a:stretch/>
        </p:blipFill>
        <p:spPr>
          <a:xfrm>
            <a:off x="4579477" y="2197171"/>
            <a:ext cx="3033046" cy="3174013"/>
          </a:xfrm>
          <a:prstGeom prst="rect">
            <a:avLst/>
          </a:prstGeom>
        </p:spPr>
      </p:pic>
      <p:pic>
        <p:nvPicPr>
          <p:cNvPr id="10" name="Google Shape;52;p9">
            <a:extLst>
              <a:ext uri="{FF2B5EF4-FFF2-40B4-BE49-F238E27FC236}">
                <a16:creationId xmlns:a16="http://schemas.microsoft.com/office/drawing/2014/main" id="{39FD7A4E-83B8-4CA0-9A3C-BB06426B81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967" t="24077" b="2324"/>
          <a:stretch/>
        </p:blipFill>
        <p:spPr>
          <a:xfrm>
            <a:off x="788758" y="3769659"/>
            <a:ext cx="3541195" cy="28767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3E4135-792B-4078-8917-E304A1A9B36F}"/>
              </a:ext>
            </a:extLst>
          </p:cNvPr>
          <p:cNvSpPr txBox="1"/>
          <p:nvPr/>
        </p:nvSpPr>
        <p:spPr>
          <a:xfrm>
            <a:off x="8368553" y="323625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1600" dirty="0"/>
              <a:t>Focal plane proton images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15C96A-42C9-40FA-B8ED-7BE3A19F1E1D}"/>
              </a:ext>
            </a:extLst>
          </p:cNvPr>
          <p:cNvSpPr txBox="1"/>
          <p:nvPr/>
        </p:nvSpPr>
        <p:spPr>
          <a:xfrm>
            <a:off x="8238568" y="431402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1600" dirty="0"/>
              <a:t>Resolution as function of energy</a:t>
            </a:r>
          </a:p>
        </p:txBody>
      </p:sp>
    </p:spTree>
    <p:extLst>
      <p:ext uri="{BB962C8B-B14F-4D97-AF65-F5344CB8AC3E}">
        <p14:creationId xmlns:p14="http://schemas.microsoft.com/office/powerpoint/2010/main" val="88668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27F34-9427-4F0C-B082-860A6FD6D2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1675" y="1006475"/>
            <a:ext cx="6190149" cy="5549900"/>
          </a:xfrm>
        </p:spPr>
        <p:txBody>
          <a:bodyPr>
            <a:normAutofit/>
          </a:bodyPr>
          <a:lstStyle/>
          <a:p>
            <a:r>
              <a:rPr lang="en-US" sz="2400" dirty="0"/>
              <a:t>Hodoscope detectors designed to maximize Signal-to-Background Ratio (SBR)</a:t>
            </a:r>
          </a:p>
          <a:p>
            <a:pPr lvl="1"/>
            <a:r>
              <a:rPr lang="en-US" sz="2000" b="1" dirty="0"/>
              <a:t>More detailed discussion of </a:t>
            </a:r>
            <a:r>
              <a:rPr lang="en-US" sz="2000" b="1" dirty="0" err="1"/>
              <a:t>hodoscope</a:t>
            </a:r>
            <a:r>
              <a:rPr lang="en-US" sz="2000" b="1" dirty="0"/>
              <a:t> detector development coming up next from M. Dalla Rosa</a:t>
            </a:r>
          </a:p>
          <a:p>
            <a:r>
              <a:rPr lang="en-US" sz="2400" dirty="0"/>
              <a:t>A high fidelity </a:t>
            </a:r>
            <a:r>
              <a:rPr lang="en-US" sz="2400" dirty="0" err="1"/>
              <a:t>OpenMC</a:t>
            </a:r>
            <a:r>
              <a:rPr lang="en-US" sz="2400" dirty="0"/>
              <a:t> model of the spectrometer and neutron lab space has been implemented to study background levels</a:t>
            </a:r>
          </a:p>
          <a:p>
            <a:r>
              <a:rPr lang="en-US" sz="2400" dirty="0"/>
              <a:t>Accounting for Background subtraction, PSD and detection efficiency gives average SBR of 10-10,000 across the </a:t>
            </a:r>
            <a:r>
              <a:rPr lang="en-US" sz="2400" dirty="0" err="1"/>
              <a:t>hodoscope</a:t>
            </a:r>
            <a:endParaRPr lang="en-US" sz="2400" dirty="0"/>
          </a:p>
          <a:p>
            <a:pPr lvl="1"/>
            <a:r>
              <a:rPr lang="en-US" sz="2000" dirty="0"/>
              <a:t>Pessimistic estimate – no radiation shielding included in model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radiation on the </a:t>
            </a:r>
            <a:r>
              <a:rPr lang="en-US" dirty="0" err="1"/>
              <a:t>hodoscope</a:t>
            </a:r>
            <a:r>
              <a:rPr lang="en-US" dirty="0"/>
              <a:t> is manageable</a:t>
            </a:r>
          </a:p>
        </p:txBody>
      </p:sp>
      <p:sp>
        <p:nvSpPr>
          <p:cNvPr id="4" name="AutoShape 2" descr="https://lh7-rt.googleusercontent.com/docsz/AD_4nXeWCaJDFYHy0GvKtmpukCeCKWLy1fPVk9i4Uw8KjC4EjRkRVCFvX3k3H9UhmebYr3Ks_uT33vI8pIzxpbbXyy6aX-Gt8MyBD7czZPYz55wXXpcdlyrWzm5lvWny74UwQd1ASBPrPQ?key=XoQbLWIypNye8iitMxt6eQ">
            <a:extLst>
              <a:ext uri="{FF2B5EF4-FFF2-40B4-BE49-F238E27FC236}">
                <a16:creationId xmlns:a16="http://schemas.microsoft.com/office/drawing/2014/main" id="{224E723A-616C-4AEB-B69C-B102A3D18A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71975" y="2309813"/>
            <a:ext cx="34480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4" descr="https://lh7-rt.googleusercontent.com/docsz/AD_4nXeWCaJDFYHy0GvKtmpukCeCKWLy1fPVk9i4Uw8KjC4EjRkRVCFvX3k3H9UhmebYr3Ks_uT33vI8pIzxpbbXyy6aX-Gt8MyBD7czZPYz55wXXpcdlyrWzm5lvWny74UwQd1ASBPrPQ?key=XoQbLWIypNye8iitMxt6eQ">
            <a:extLst>
              <a:ext uri="{FF2B5EF4-FFF2-40B4-BE49-F238E27FC236}">
                <a16:creationId xmlns:a16="http://schemas.microsoft.com/office/drawing/2014/main" id="{E71A2465-2ECA-4FCE-81F5-EB8314D3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56" y="907021"/>
            <a:ext cx="4743169" cy="307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7-qw.googleusercontent.com/slidesz/AGV_vUexicTXR2p6TliNtSysulKQtmvldTzTj9wwjo4V82kFdiGTGu_zROjzl4yrl6GGvpk5vEi2m1TE5NOkl2mqvVk2or3CD4oAaJpagagxz1aFrYKgS-z91yoQbx_wmvD2IHY06im02g=s2048?key=jzENPOuT-LdlCttCQp-w0A">
            <a:extLst>
              <a:ext uri="{FF2B5EF4-FFF2-40B4-BE49-F238E27FC236}">
                <a16:creationId xmlns:a16="http://schemas.microsoft.com/office/drawing/2014/main" id="{D8829515-2635-4535-9F68-AD258BFC3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052" y="3524533"/>
            <a:ext cx="2505577" cy="316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61738B-06B1-4BD6-9506-076CE8A1CB5E}"/>
              </a:ext>
            </a:extLst>
          </p:cNvPr>
          <p:cNvSpPr txBox="1"/>
          <p:nvPr/>
        </p:nvSpPr>
        <p:spPr>
          <a:xfrm>
            <a:off x="5736609" y="5871322"/>
            <a:ext cx="1162973" cy="6305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1400" dirty="0" err="1"/>
              <a:t>Hodoscope</a:t>
            </a:r>
            <a:br>
              <a:rPr lang="en-US" sz="1400" dirty="0"/>
            </a:br>
            <a:r>
              <a:rPr lang="en-US" sz="1400" dirty="0"/>
              <a:t>assembly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BB546-9142-4621-AB43-D34EDB03E4CF}"/>
              </a:ext>
            </a:extLst>
          </p:cNvPr>
          <p:cNvSpPr txBox="1"/>
          <p:nvPr/>
        </p:nvSpPr>
        <p:spPr>
          <a:xfrm>
            <a:off x="8903585" y="3965176"/>
            <a:ext cx="2596928" cy="6305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buClr>
                <a:schemeClr val="accent6"/>
              </a:buClr>
            </a:pPr>
            <a:r>
              <a:rPr lang="en-US" sz="1400" dirty="0"/>
              <a:t>CSG model of MPR magnets and </a:t>
            </a:r>
            <a:br>
              <a:rPr lang="en-US" sz="1400" dirty="0"/>
            </a:br>
            <a:r>
              <a:rPr lang="en-US" sz="1400" dirty="0"/>
              <a:t>vacuum chamber (X. Wang)</a:t>
            </a:r>
          </a:p>
        </p:txBody>
      </p:sp>
    </p:spTree>
    <p:extLst>
      <p:ext uri="{BB962C8B-B14F-4D97-AF65-F5344CB8AC3E}">
        <p14:creationId xmlns:p14="http://schemas.microsoft.com/office/powerpoint/2010/main" val="65981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A27F34-9427-4F0C-B082-860A6FD6D2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512" y="1568823"/>
            <a:ext cx="11528651" cy="4987551"/>
          </a:xfrm>
        </p:spPr>
        <p:txBody>
          <a:bodyPr/>
          <a:lstStyle/>
          <a:p>
            <a:r>
              <a:rPr lang="en-US" dirty="0"/>
              <a:t>High resolution neutron spectrometer will diagnose key plasma parameters relevant to understanding the burning plasma state</a:t>
            </a:r>
          </a:p>
          <a:p>
            <a:r>
              <a:rPr lang="en-US" dirty="0"/>
              <a:t>Designed to maximize flexibility to meet a variety of experimental needs:</a:t>
            </a:r>
          </a:p>
          <a:p>
            <a:pPr lvl="1"/>
            <a:r>
              <a:rPr lang="en-US" dirty="0"/>
              <a:t>Electromagnetic design measures neutron energies from 1-20 MeV</a:t>
            </a:r>
          </a:p>
          <a:p>
            <a:pPr lvl="1"/>
            <a:r>
              <a:rPr lang="en-US" dirty="0"/>
              <a:t>Swappable conversion foil enables shot-to-shot selection of resolution vs sensitivity</a:t>
            </a:r>
          </a:p>
          <a:p>
            <a:r>
              <a:rPr lang="en-US" dirty="0"/>
              <a:t>Ongoing work:</a:t>
            </a:r>
          </a:p>
          <a:p>
            <a:pPr lvl="1"/>
            <a:r>
              <a:rPr lang="en-US" dirty="0"/>
              <a:t>Vendor is working hard to deliver beamline by end of 2025/early 2026</a:t>
            </a:r>
          </a:p>
          <a:p>
            <a:pPr lvl="1"/>
            <a:r>
              <a:rPr lang="en-US" dirty="0" err="1"/>
              <a:t>Hodoscope</a:t>
            </a:r>
            <a:r>
              <a:rPr lang="en-US" dirty="0"/>
              <a:t> shielding design and signal processing routines are being refined to improve Signal to Background Ratio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9BF0F-60AD-4751-8798-CF6EFF2C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SPARC’s MPR is on track to deliver high quality measurements across experimental campaigns</a:t>
            </a:r>
          </a:p>
        </p:txBody>
      </p:sp>
    </p:spTree>
    <p:extLst>
      <p:ext uri="{BB962C8B-B14F-4D97-AF65-F5344CB8AC3E}">
        <p14:creationId xmlns:p14="http://schemas.microsoft.com/office/powerpoint/2010/main" val="594220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ARC 1">
      <a:dk1>
        <a:srgbClr val="231F20"/>
      </a:dk1>
      <a:lt1>
        <a:srgbClr val="FFFFFF"/>
      </a:lt1>
      <a:dk2>
        <a:srgbClr val="555556"/>
      </a:dk2>
      <a:lt2>
        <a:srgbClr val="CCC8C2"/>
      </a:lt2>
      <a:accent1>
        <a:srgbClr val="006EAB"/>
      </a:accent1>
      <a:accent2>
        <a:srgbClr val="E40375"/>
      </a:accent2>
      <a:accent3>
        <a:srgbClr val="009EBF"/>
      </a:accent3>
      <a:accent4>
        <a:srgbClr val="004683"/>
      </a:accent4>
      <a:accent5>
        <a:srgbClr val="8DB555"/>
      </a:accent5>
      <a:accent6>
        <a:srgbClr val="5D2881"/>
      </a:accent6>
      <a:hlink>
        <a:srgbClr val="0432FF"/>
      </a:hlink>
      <a:folHlink>
        <a:srgbClr val="0432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marL="342900" indent="-342900" algn="l">
          <a:buClr>
            <a:schemeClr val="accent6"/>
          </a:buClr>
          <a:buFont typeface="Arial" panose="020B0604020202020204" pitchFamily="34" charset="0"/>
          <a:buChar char="•"/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190930 Official Powerpoint Template - SPARC" id="{DB6FDB5D-5542-5241-AF1B-2A2F9ECAD7EE}" vid="{ECA2E5D2-D947-3C49-ABF5-F8AA9AFB6A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6857B10020E742866A01CA87CF56C4" ma:contentTypeVersion="11" ma:contentTypeDescription="Create a new document." ma:contentTypeScope="" ma:versionID="09b037389d94c4f0dfa9219c781126f8">
  <xsd:schema xmlns:xsd="http://www.w3.org/2001/XMLSchema" xmlns:xs="http://www.w3.org/2001/XMLSchema" xmlns:p="http://schemas.microsoft.com/office/2006/metadata/properties" xmlns:ns2="0a20d635-c4a0-47e6-b007-0324648ef0bd" xmlns:ns3="61dd2541-53c7-447c-8d67-d1be2b3475dd" targetNamespace="http://schemas.microsoft.com/office/2006/metadata/properties" ma:root="true" ma:fieldsID="03448cc6cbbf48a54e012273ff9d5f14" ns2:_="" ns3:_="">
    <xsd:import namespace="0a20d635-c4a0-47e6-b007-0324648ef0bd"/>
    <xsd:import namespace="61dd2541-53c7-447c-8d67-d1be2b347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d635-c4a0-47e6-b007-0324648ef0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d2541-53c7-447c-8d67-d1be2b347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F9FD68-1344-446E-BCCB-709BF41D82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1EB6D3-63FB-4D07-9250-5C88573C5F5B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elements/1.1/"/>
    <ds:schemaRef ds:uri="0a20d635-c4a0-47e6-b007-0324648ef0bd"/>
    <ds:schemaRef ds:uri="http://schemas.microsoft.com/office/2006/documentManagement/types"/>
    <ds:schemaRef ds:uri="61dd2541-53c7-447c-8d67-d1be2b3475dd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E2C6D98-23EA-45AE-8543-8E567E3054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20d635-c4a0-47e6-b007-0324648ef0bd"/>
    <ds:schemaRef ds:uri="61dd2541-53c7-447c-8d67-d1be2b3475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FusionPowerMeasurement_APS</Template>
  <TotalTime>14498</TotalTime>
  <Words>1223</Words>
  <Application>Microsoft Office PowerPoint</Application>
  <PresentationFormat>Widescreen</PresentationFormat>
  <Paragraphs>165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Courier New</vt:lpstr>
      <vt:lpstr>Office Theme</vt:lpstr>
      <vt:lpstr>PowerPoint Presentation</vt:lpstr>
      <vt:lpstr>Neutron spectrometry will probe SPARC burning plasmas</vt:lpstr>
      <vt:lpstr>Principle of Magnetic Proton Recoil neutron spectrometers</vt:lpstr>
      <vt:lpstr>Unobstructed, collimated line of sight enables high quality measurements of neutron emissions from reactor core</vt:lpstr>
      <vt:lpstr>Electromagnetic beamline has been optimized to deliver unprecedented resolution and flexibility1</vt:lpstr>
      <vt:lpstr>Conversion geometry controls MPR sensitivity and resolution</vt:lpstr>
      <vt:lpstr>The magnets are being manufactured to specification</vt:lpstr>
      <vt:lpstr>Background radiation on the hodoscope is manageable</vt:lpstr>
      <vt:lpstr>SPARC’s MPR is on track to deliver high quality measurements across experimental campaigns</vt:lpstr>
      <vt:lpstr>PowerPoint Presentation</vt:lpstr>
      <vt:lpstr>Ab initio response function calculation gives independently calibrated measure of neutron production</vt:lpstr>
      <vt:lpstr>Background radiation on the hodoscope is manageable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Mackie,Shon</dc:creator>
  <cp:lastModifiedBy>Mackie,Shon </cp:lastModifiedBy>
  <cp:revision>359</cp:revision>
  <dcterms:created xsi:type="dcterms:W3CDTF">2024-07-12T13:19:25Z</dcterms:created>
  <dcterms:modified xsi:type="dcterms:W3CDTF">2025-09-02T21:21:48Z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0x010100A46857B10020E742866A01CA87CF56C4</vt:lpwstr>
  </property>
</Properties>
</file>