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9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9" r:id="rId3"/>
    <p:sldId id="260" r:id="rId4"/>
    <p:sldId id="261" r:id="rId5"/>
    <p:sldId id="263" r:id="rId6"/>
    <p:sldId id="264" r:id="rId7"/>
    <p:sldId id="265" r:id="rId8"/>
    <p:sldId id="266" r:id="rId9"/>
    <p:sldId id="267" r:id="rId10"/>
    <p:sldId id="26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696F"/>
    <a:srgbClr val="77C3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09" autoAdjust="0"/>
  </p:normalViewPr>
  <p:slideViewPr>
    <p:cSldViewPr snapToGrid="0">
      <p:cViewPr varScale="1">
        <p:scale>
          <a:sx n="101" d="100"/>
          <a:sy n="101" d="100"/>
        </p:scale>
        <p:origin x="798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4" d="100"/>
          <a:sy n="94" d="100"/>
        </p:scale>
        <p:origin x="360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B7CEF96C-EE43-1316-CC30-3EB7F621E4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AACD59F-7E95-40FE-8234-83CA7AC031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7FC13-3F8F-484B-820C-5980B40DB133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8D20B4A-9AC7-0B2A-C714-7801A0FC30D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678E488-36EB-25D2-A401-9A1DC102FC5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2329E5-A54E-42AF-BC12-3A748DC0616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694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9AF768-D855-4B79-B0F8-530D3B2F0D51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7F1B8F-04C1-458F-B826-F99D2537477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51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3/09/2025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F. Caruggi – International Conference on Diagnostics for Fusion Reactors (ICFRD2025)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F354-2AC8-4D0F-BB57-C263130ACD8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08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3/09/2025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F. Caruggi – International Conference on Diagnostics for Fusion Reactors (ICFRD2025)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F354-2AC8-4D0F-BB57-C263130ACD8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81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3/09/2025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F. Caruggi – International Conference on Diagnostics for Fusion Reactors (ICFRD2025)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F354-2AC8-4D0F-BB57-C263130ACD8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56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6825" y="308573"/>
            <a:ext cx="8105775" cy="816221"/>
          </a:xfrm>
          <a:ln>
            <a:noFill/>
          </a:ln>
        </p:spPr>
        <p:txBody>
          <a:bodyPr>
            <a:noAutofit/>
          </a:bodyPr>
          <a:lstStyle>
            <a:lvl1pPr algn="l">
              <a:defRPr sz="3600" cap="none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1" y="1495425"/>
            <a:ext cx="4800599" cy="4143376"/>
          </a:xfrm>
        </p:spPr>
        <p:txBody>
          <a:bodyPr/>
          <a:lstStyle>
            <a:lvl1pPr marL="0" indent="0" algn="just">
              <a:buNone/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600200" y="6232280"/>
            <a:ext cx="1312933" cy="323968"/>
          </a:xfrm>
        </p:spPr>
        <p:txBody>
          <a:bodyPr/>
          <a:lstStyle>
            <a:lvl1pPr algn="ctr">
              <a:defRPr b="0">
                <a:solidFill>
                  <a:srgbClr val="2B696F"/>
                </a:solidFill>
              </a:defRPr>
            </a:lvl1pPr>
          </a:lstStyle>
          <a:p>
            <a:r>
              <a:rPr lang="en-US"/>
              <a:t>3/09/2025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45406" y="6236208"/>
            <a:ext cx="5901189" cy="320040"/>
          </a:xfrm>
        </p:spPr>
        <p:txBody>
          <a:bodyPr/>
          <a:lstStyle>
            <a:lvl1pPr algn="ctr">
              <a:defRPr b="0" i="1">
                <a:solidFill>
                  <a:srgbClr val="2B696F"/>
                </a:solidFill>
              </a:defRPr>
            </a:lvl1pPr>
          </a:lstStyle>
          <a:p>
            <a:r>
              <a:rPr lang="en-US"/>
              <a:t>F. Caruggi – International Conference on Diagnostics for Fusion Reactors (ICFRD2025)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09415" y="6232280"/>
            <a:ext cx="365760" cy="365760"/>
          </a:xfrm>
          <a:noFill/>
          <a:ln>
            <a:noFill/>
          </a:ln>
        </p:spPr>
        <p:txBody>
          <a:bodyPr/>
          <a:lstStyle>
            <a:lvl1pPr>
              <a:defRPr b="0">
                <a:solidFill>
                  <a:srgbClr val="2B696F"/>
                </a:solidFill>
              </a:defRPr>
            </a:lvl1pPr>
          </a:lstStyle>
          <a:p>
            <a:fld id="{8F17F354-2AC8-4D0F-BB57-C263130ACD8D}" type="slidenum">
              <a:rPr lang="en-US" smtClean="0"/>
              <a:pPr/>
              <a:t>‹N›</a:t>
            </a:fld>
            <a:endParaRPr lang="en-US"/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28C5169E-4AC9-41D1-3F9C-6D4AEA8292EE}"/>
              </a:ext>
            </a:extLst>
          </p:cNvPr>
          <p:cNvCxnSpPr/>
          <p:nvPr userDrawn="1"/>
        </p:nvCxnSpPr>
        <p:spPr>
          <a:xfrm>
            <a:off x="1600200" y="1140978"/>
            <a:ext cx="8974975" cy="0"/>
          </a:xfrm>
          <a:prstGeom prst="line">
            <a:avLst/>
          </a:prstGeom>
          <a:ln w="12700">
            <a:solidFill>
              <a:srgbClr val="2B69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 descr="Immagine che contiene testo, Carattere, Elementi grafici, design&#10;&#10;Il contenuto generato dall'IA potrebbe non essere corretto.">
            <a:extLst>
              <a:ext uri="{FF2B5EF4-FFF2-40B4-BE49-F238E27FC236}">
                <a16:creationId xmlns:a16="http://schemas.microsoft.com/office/drawing/2014/main" id="{1706B019-7B8B-5F57-4F18-03CAEF3B81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7" y="155181"/>
            <a:ext cx="1001233" cy="987230"/>
          </a:xfrm>
          <a:prstGeom prst="rect">
            <a:avLst/>
          </a:prstGeom>
        </p:spPr>
      </p:pic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50EE5C70-9CFE-D9E3-9E01-D89DD7E26478}"/>
              </a:ext>
            </a:extLst>
          </p:cNvPr>
          <p:cNvCxnSpPr/>
          <p:nvPr userDrawn="1"/>
        </p:nvCxnSpPr>
        <p:spPr>
          <a:xfrm>
            <a:off x="1600200" y="6190947"/>
            <a:ext cx="8974975" cy="0"/>
          </a:xfrm>
          <a:prstGeom prst="line">
            <a:avLst/>
          </a:prstGeom>
          <a:ln w="12700">
            <a:solidFill>
              <a:srgbClr val="2B69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187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chemeClr val="bg2">
                <a:lumMod val="50000"/>
              </a:schemeClr>
            </a:solidFill>
          </a:ln>
        </p:spPr>
        <p:txBody>
          <a:bodyPr lIns="274320" rIns="274320" anchor="ctr" anchorCtr="1">
            <a:noAutofit/>
          </a:bodyPr>
          <a:lstStyle>
            <a:lvl1pPr>
              <a:defRPr sz="4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3/09/2025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F. Caruggi – International Conference on Diagnostics for Fusion Reactors (ICFRD2025)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F354-2AC8-4D0F-BB57-C263130ACD8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41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3/09/2025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F. Caruggi – International Conference on Diagnostics for Fusion Reactors (ICFRD2025)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F354-2AC8-4D0F-BB57-C263130ACD8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38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3/09/2025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F. Caruggi – International Conference on Diagnostics for Fusion Reactors (ICFRD2025)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F354-2AC8-4D0F-BB57-C263130ACD8D}" type="slidenum">
              <a:rPr lang="en-US" smtClean="0"/>
              <a:t>‹N›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348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3/09/2025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F. Caruggi – International Conference on Diagnostics for Fusion Reactors (ICFRD2025)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F354-2AC8-4D0F-BB57-C263130ACD8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85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3/09/2025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F. Caruggi – International Conference on Diagnostics for Fusion Reactors (ICFRD2025)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F354-2AC8-4D0F-BB57-C263130ACD8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973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3/09/2025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F. Caruggi – International Conference on Diagnostics for Fusion Reactors (ICFRD2025)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F354-2AC8-4D0F-BB57-C263130ACD8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19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r>
              <a:rPr lang="en-US"/>
              <a:t>3/09/2025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F. Caruggi – International Conference on Diagnostics for Fusion Reactors (ICFRD2025)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F354-2AC8-4D0F-BB57-C263130ACD8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78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accent1">
                <a:lumMod val="50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accent2">
                    <a:lumMod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3/09/2025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1">
                <a:solidFill>
                  <a:schemeClr val="accent2">
                    <a:lumMod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F. Caruggi – International Conference on Diagnostics for Fusion Reactors (ICFRD2025)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F17F354-2AC8-4D0F-BB57-C263130ACD8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03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none" spc="200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None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3.xml"/><Relationship Id="rId7" Type="http://schemas.openxmlformats.org/officeDocument/2006/relationships/image" Target="../media/image28.jp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11" Type="http://schemas.openxmlformats.org/officeDocument/2006/relationships/image" Target="../media/image32.tmp"/><Relationship Id="rId5" Type="http://schemas.openxmlformats.org/officeDocument/2006/relationships/image" Target="../media/image26.png"/><Relationship Id="rId10" Type="http://schemas.openxmlformats.org/officeDocument/2006/relationships/image" Target="../media/image31.tm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0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AD8D48-DAB0-2059-C20E-C4DB49B4AF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2340" y="2386744"/>
            <a:ext cx="9987320" cy="1645920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Study of in-vacuum discharges with X-rays at the High Voltage Padova Test Facility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BB17B74-4C08-A3B7-834A-3DA8786EC0F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45119" y="4352544"/>
            <a:ext cx="9101763" cy="1239894"/>
          </a:xfrm>
        </p:spPr>
        <p:txBody>
          <a:bodyPr/>
          <a:lstStyle/>
          <a:p>
            <a:pPr marL="0" indent="0" algn="ctr">
              <a:buNone/>
            </a:pPr>
            <a:r>
              <a:rPr lang="en-GB" i="1" u="sng" dirty="0">
                <a:solidFill>
                  <a:schemeClr val="bg2">
                    <a:lumMod val="50000"/>
                  </a:schemeClr>
                </a:solidFill>
              </a:rPr>
              <a:t>F. Caruggi</a:t>
            </a:r>
            <a:r>
              <a:rPr lang="en-GB" i="1" dirty="0">
                <a:solidFill>
                  <a:schemeClr val="bg2">
                    <a:lumMod val="50000"/>
                  </a:schemeClr>
                </a:solidFill>
              </a:rPr>
              <a:t>, S. Cancelli, A. Celora, G. Croci, A. De Lorenzi, G. Grosso, F. </a:t>
            </a:r>
            <a:r>
              <a:rPr lang="en-GB" i="1" dirty="0" err="1">
                <a:solidFill>
                  <a:schemeClr val="bg2">
                    <a:lumMod val="50000"/>
                  </a:schemeClr>
                </a:solidFill>
              </a:rPr>
              <a:t>Guiotto</a:t>
            </a:r>
            <a:r>
              <a:rPr lang="en-GB" i="1" dirty="0">
                <a:solidFill>
                  <a:schemeClr val="bg2">
                    <a:lumMod val="50000"/>
                  </a:schemeClr>
                </a:solidFill>
              </a:rPr>
              <a:t>, L. Lotto, A. Muraro, T. Patton, N. Pilan, O. Putignano, M. </a:t>
            </a:r>
            <a:r>
              <a:rPr lang="en-GB" i="1" dirty="0" err="1">
                <a:solidFill>
                  <a:schemeClr val="bg2">
                    <a:lumMod val="50000"/>
                  </a:schemeClr>
                </a:solidFill>
              </a:rPr>
              <a:t>Tardocchi</a:t>
            </a:r>
            <a:endParaRPr lang="en-GB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B0EC71D-BA30-F626-900C-E3AAE2FBCF25}"/>
              </a:ext>
            </a:extLst>
          </p:cNvPr>
          <p:cNvSpPr txBox="1"/>
          <p:nvPr/>
        </p:nvSpPr>
        <p:spPr>
          <a:xfrm>
            <a:off x="859366" y="1355488"/>
            <a:ext cx="104732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noProof="0" dirty="0">
                <a:solidFill>
                  <a:schemeClr val="accent1">
                    <a:lumMod val="50000"/>
                  </a:schemeClr>
                </a:solidFill>
                <a:latin typeface="Grandview" panose="020B0502040204020203" pitchFamily="34" charset="0"/>
              </a:rPr>
              <a:t>International Conference on Diagnostics For Fusion Reactors: the Burning Plasma Era (ICFRD2025)</a:t>
            </a:r>
          </a:p>
          <a:p>
            <a:pPr algn="ctr"/>
            <a:r>
              <a:rPr lang="en-GB" noProof="0" dirty="0" err="1">
                <a:solidFill>
                  <a:schemeClr val="accent1">
                    <a:lumMod val="50000"/>
                  </a:schemeClr>
                </a:solidFill>
                <a:latin typeface="Grandview Display" panose="020B0502040204020203" pitchFamily="34" charset="0"/>
              </a:rPr>
              <a:t>Varenna</a:t>
            </a:r>
            <a:r>
              <a:rPr lang="en-GB" noProof="0" dirty="0">
                <a:solidFill>
                  <a:schemeClr val="accent1">
                    <a:lumMod val="50000"/>
                  </a:schemeClr>
                </a:solidFill>
                <a:latin typeface="Grandview Display" panose="020B0502040204020203" pitchFamily="34" charset="0"/>
              </a:rPr>
              <a:t>, Villa Monastero, 01-05 September 2025</a:t>
            </a:r>
          </a:p>
        </p:txBody>
      </p:sp>
      <p:pic>
        <p:nvPicPr>
          <p:cNvPr id="9" name="Immagine 8" descr="Immagine che contiene testo, Carattere, Elementi grafici, design&#10;&#10;Il contenuto generato dall'IA potrebbe non essere corretto.">
            <a:extLst>
              <a:ext uri="{FF2B5EF4-FFF2-40B4-BE49-F238E27FC236}">
                <a16:creationId xmlns:a16="http://schemas.microsoft.com/office/drawing/2014/main" id="{CAA36AE1-B38F-7BB7-7326-EA121E4A1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3" y="149484"/>
            <a:ext cx="1003892" cy="989852"/>
          </a:xfrm>
          <a:prstGeom prst="rect">
            <a:avLst/>
          </a:prstGeom>
        </p:spPr>
      </p:pic>
      <p:pic>
        <p:nvPicPr>
          <p:cNvPr id="10" name="Immagine 9" descr="Immagine che contiene testo, Carattere, logo, schermata&#10;&#10;Il contenuto generato dall'IA potrebbe non essere corretto.">
            <a:extLst>
              <a:ext uri="{FF2B5EF4-FFF2-40B4-BE49-F238E27FC236}">
                <a16:creationId xmlns:a16="http://schemas.microsoft.com/office/drawing/2014/main" id="{186F4212-54C6-B86D-F6EA-355BE4EB8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12" y="312705"/>
            <a:ext cx="2348263" cy="663411"/>
          </a:xfrm>
          <a:prstGeom prst="rect">
            <a:avLst/>
          </a:prstGeom>
        </p:spPr>
      </p:pic>
      <p:pic>
        <p:nvPicPr>
          <p:cNvPr id="11" name="Immagine 10" descr="Immagine che contiene testo, logo, Carattere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B59A673E-57F6-25AD-7FD3-B30FF7AD34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943" y="268828"/>
            <a:ext cx="1460207" cy="751164"/>
          </a:xfrm>
          <a:prstGeom prst="rect">
            <a:avLst/>
          </a:prstGeom>
        </p:spPr>
      </p:pic>
      <p:pic>
        <p:nvPicPr>
          <p:cNvPr id="12" name="Immagine 11" descr="Immagine che contiene Carattere, logo, test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6242B703-2EB6-9A78-5CE3-A5BD01A69D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96" y="181075"/>
            <a:ext cx="1677834" cy="92667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7E786DD-7B15-3648-58C7-5756B2EDEEFB}"/>
              </a:ext>
            </a:extLst>
          </p:cNvPr>
          <p:cNvSpPr txBox="1"/>
          <p:nvPr/>
        </p:nvSpPr>
        <p:spPr>
          <a:xfrm>
            <a:off x="4603475" y="5858933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f.caruggi@campus.unimib.it</a:t>
            </a:r>
          </a:p>
        </p:txBody>
      </p:sp>
    </p:spTree>
    <p:extLst>
      <p:ext uri="{BB962C8B-B14F-4D97-AF65-F5344CB8AC3E}">
        <p14:creationId xmlns:p14="http://schemas.microsoft.com/office/powerpoint/2010/main" val="1374429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DCF354-5648-1054-4226-242CCBD543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Thank you for the attention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678DDD2-06AD-2DEA-34D9-6E9F99812B0C}"/>
              </a:ext>
            </a:extLst>
          </p:cNvPr>
          <p:cNvSpPr txBox="1"/>
          <p:nvPr/>
        </p:nvSpPr>
        <p:spPr>
          <a:xfrm>
            <a:off x="1840668" y="4545568"/>
            <a:ext cx="851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Special thanks to all contributors and co-workers from participating institutions</a:t>
            </a:r>
          </a:p>
        </p:txBody>
      </p:sp>
      <p:pic>
        <p:nvPicPr>
          <p:cNvPr id="4" name="Immagine 3" descr="Immagine che contiene testo, Carattere, Elementi grafici, design&#10;&#10;Il contenuto generato dall'IA potrebbe non essere corretto.">
            <a:extLst>
              <a:ext uri="{FF2B5EF4-FFF2-40B4-BE49-F238E27FC236}">
                <a16:creationId xmlns:a16="http://schemas.microsoft.com/office/drawing/2014/main" id="{2FB34C0B-4173-A520-2278-FC0369E3C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3" y="149484"/>
            <a:ext cx="1003892" cy="989852"/>
          </a:xfrm>
          <a:prstGeom prst="rect">
            <a:avLst/>
          </a:prstGeom>
        </p:spPr>
      </p:pic>
      <p:pic>
        <p:nvPicPr>
          <p:cNvPr id="5" name="Immagine 4" descr="Immagine che contiene testo, Carattere, logo, schermata&#10;&#10;Il contenuto generato dall'IA potrebbe non essere corretto.">
            <a:extLst>
              <a:ext uri="{FF2B5EF4-FFF2-40B4-BE49-F238E27FC236}">
                <a16:creationId xmlns:a16="http://schemas.microsoft.com/office/drawing/2014/main" id="{BE1F179E-9002-5C18-D2F3-E3F9B013E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12" y="312705"/>
            <a:ext cx="2348263" cy="663411"/>
          </a:xfrm>
          <a:prstGeom prst="rect">
            <a:avLst/>
          </a:prstGeom>
        </p:spPr>
      </p:pic>
      <p:pic>
        <p:nvPicPr>
          <p:cNvPr id="6" name="Immagine 5" descr="Immagine che contiene testo, logo, Carattere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EB94EA7B-3FDA-0B5A-D438-59B917140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943" y="268828"/>
            <a:ext cx="1460207" cy="751164"/>
          </a:xfrm>
          <a:prstGeom prst="rect">
            <a:avLst/>
          </a:prstGeom>
        </p:spPr>
      </p:pic>
      <p:pic>
        <p:nvPicPr>
          <p:cNvPr id="7" name="Immagine 6" descr="Immagine che contiene Carattere, logo, test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EB8D6919-F120-9280-71CD-F285135B64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96" y="181075"/>
            <a:ext cx="1677834" cy="92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81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DD162C-D8F5-CC5F-FA89-9C82DAB12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Context: ITER, MITICA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C74832-462A-0FFF-067D-ACBB91DB8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External heating system for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ITER</a:t>
            </a:r>
            <a:r>
              <a:rPr lang="en-US" sz="2000" dirty="0"/>
              <a:t>: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Neutral Beam Injector</a:t>
            </a:r>
            <a:r>
              <a:rPr lang="en-US" sz="2000" dirty="0"/>
              <a:t>.</a:t>
            </a:r>
          </a:p>
          <a:p>
            <a:pPr lvl="1"/>
            <a:r>
              <a:rPr lang="en-US" sz="1800" dirty="0"/>
              <a:t>Energy through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acceleration</a:t>
            </a:r>
            <a:r>
              <a:rPr lang="en-US" sz="1800" dirty="0"/>
              <a:t> and neutralization of negative ion beam up to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1 MeV</a:t>
            </a:r>
            <a:r>
              <a:rPr lang="en-US" sz="1800" dirty="0"/>
              <a:t> (40 A, 3600 s).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MITICA</a:t>
            </a:r>
            <a:r>
              <a:rPr lang="en-US" sz="2000" dirty="0"/>
              <a:t>, in the commissioning phase in Padova, Italy, is the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full-scale prototype</a:t>
            </a:r>
            <a:r>
              <a:rPr lang="en-US" sz="2000" dirty="0"/>
              <a:t> of the NBI.</a:t>
            </a:r>
          </a:p>
          <a:p>
            <a:pPr lvl="1"/>
            <a:r>
              <a:rPr lang="en-US" sz="1800" dirty="0"/>
              <a:t>Source, accelerator and neutralizer.</a:t>
            </a:r>
          </a:p>
          <a:p>
            <a:pPr lvl="1"/>
            <a:r>
              <a:rPr lang="en-US" sz="1800" dirty="0"/>
              <a:t>Critical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issue</a:t>
            </a:r>
            <a:r>
              <a:rPr lang="en-US" sz="1800" dirty="0"/>
              <a:t> in accelerator: electrical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discharges</a:t>
            </a:r>
            <a:r>
              <a:rPr lang="en-US" sz="1800" dirty="0"/>
              <a:t> and vacuum breakdown.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DB122A0-DDDD-7C41-2688-C9A899438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3/09/2025</a:t>
            </a:r>
            <a:endParaRPr lang="en-US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C6D11FA-D49A-C9F2-659E-BC78BCB7E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F. Caruggi – International Conference on Diagnostics for Fusion Reactors (ICFRD2025)</a:t>
            </a:r>
            <a:endParaRPr lang="en-US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459D955-B0A7-D660-CCF8-A993C4FEF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F354-2AC8-4D0F-BB57-C263130ACD8D}" type="slidenum">
              <a:rPr lang="en-US" smtClean="0"/>
              <a:t>2</a:t>
            </a:fld>
            <a:endParaRPr lang="en-US"/>
          </a:p>
        </p:txBody>
      </p:sp>
      <p:pic>
        <p:nvPicPr>
          <p:cNvPr id="10" name="Immagine 9" descr="Immagine che contiene cartone animato, schermata&#10;&#10;Il contenuto generato dall'IA potrebbe non essere corretto.">
            <a:extLst>
              <a:ext uri="{FF2B5EF4-FFF2-40B4-BE49-F238E27FC236}">
                <a16:creationId xmlns:a16="http://schemas.microsoft.com/office/drawing/2014/main" id="{FEE7210F-5F9E-59EF-CE45-B7A46050F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613" y="1315801"/>
            <a:ext cx="3056600" cy="2048747"/>
          </a:xfrm>
          <a:prstGeom prst="rect">
            <a:avLst/>
          </a:prstGeom>
        </p:spPr>
      </p:pic>
      <p:pic>
        <p:nvPicPr>
          <p:cNvPr id="11" name="Immagine 10" descr="Immagine che contiene cielo, aria aperta, acqua, molo&#10;&#10;Il contenuto generato dall'IA potrebbe non essere corretto.">
            <a:extLst>
              <a:ext uri="{FF2B5EF4-FFF2-40B4-BE49-F238E27FC236}">
                <a16:creationId xmlns:a16="http://schemas.microsoft.com/office/drawing/2014/main" id="{B7CB9307-2CB6-4E18-4935-B2256B4A4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396" y="3558497"/>
            <a:ext cx="2653142" cy="2080304"/>
          </a:xfrm>
          <a:prstGeom prst="rect">
            <a:avLst/>
          </a:prstGeom>
        </p:spPr>
      </p:pic>
      <p:pic>
        <p:nvPicPr>
          <p:cNvPr id="12" name="Immagine 11" descr="Immagine che contiene acciaio, ingegneria, macchina, industria&#10;&#10;Il contenuto generato dall'IA potrebbe non essere corretto.">
            <a:extLst>
              <a:ext uri="{FF2B5EF4-FFF2-40B4-BE49-F238E27FC236}">
                <a16:creationId xmlns:a16="http://schemas.microsoft.com/office/drawing/2014/main" id="{0CC0A763-08DB-6A87-0327-62D18D794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351" y="3558497"/>
            <a:ext cx="1414606" cy="208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15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578E28-84C1-F4B4-3003-70735E229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facility: HVPTF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B4F754-75C8-5AEF-43CB-D21EA4BCB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2" y="1495425"/>
            <a:ext cx="4981573" cy="41433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High Voltage Padova Test Facility</a:t>
            </a:r>
            <a:r>
              <a:rPr lang="en-US" sz="2000" dirty="0"/>
              <a:t>: experiment in support of MITICA.</a:t>
            </a:r>
          </a:p>
          <a:p>
            <a:pPr lvl="1"/>
            <a:r>
              <a:rPr lang="en-US" sz="1800" dirty="0"/>
              <a:t>Study of electrical discharges in vacuum and phenomenology of vacuum breakdowns.</a:t>
            </a:r>
          </a:p>
          <a:p>
            <a:pPr lvl="1"/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Vacuum vessel </a:t>
            </a:r>
            <a:r>
              <a:rPr lang="en-US" sz="1800" dirty="0"/>
              <a:t>(2 m</a:t>
            </a:r>
            <a:r>
              <a:rPr lang="en-US" sz="1800" baseline="30000" dirty="0"/>
              <a:t>3</a:t>
            </a:r>
            <a:r>
              <a:rPr lang="en-US" sz="1800" dirty="0"/>
              <a:t>), two electrodes with voltage differences up to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800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</a:rPr>
              <a:t>kV</a:t>
            </a:r>
            <a:r>
              <a:rPr lang="en-US" sz="1800" b="1" baseline="-25000" dirty="0" err="1">
                <a:solidFill>
                  <a:schemeClr val="accent2">
                    <a:lumMod val="75000"/>
                  </a:schemeClr>
                </a:solidFill>
              </a:rPr>
              <a:t>DC</a:t>
            </a:r>
            <a:endParaRPr lang="en-US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Conditioning</a:t>
            </a:r>
            <a:r>
              <a:rPr lang="en-US" sz="1800" dirty="0"/>
              <a:t> experiments, to improve the vacuum gap resistance to breakdown events.</a:t>
            </a:r>
          </a:p>
          <a:p>
            <a:pPr lvl="1"/>
            <a:r>
              <a:rPr lang="en-US" sz="1800" dirty="0"/>
              <a:t>Diagnostics installed to study electrical signals + emissions from the chamber (cameras,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X-ray detectors</a:t>
            </a:r>
            <a:r>
              <a:rPr lang="en-US" sz="1800" dirty="0"/>
              <a:t>)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B54CEE7-CBA0-3A21-7367-FC5F269AE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3/09/2025</a:t>
            </a:r>
            <a:endParaRPr lang="en-US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FAEBACE-CAE3-ED66-9D21-F91E98A7B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F. Caruggi – International Conference on Diagnostics for Fusion Reactors (ICFRD2025)</a:t>
            </a:r>
            <a:endParaRPr lang="en-US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DF1662A-B379-3AEE-780C-7BC7FAED0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F354-2AC8-4D0F-BB57-C263130ACD8D}" type="slidenum">
              <a:rPr lang="en-US" smtClean="0"/>
              <a:t>3</a:t>
            </a:fld>
            <a:endParaRPr lang="en-US"/>
          </a:p>
        </p:txBody>
      </p:sp>
      <p:pic>
        <p:nvPicPr>
          <p:cNvPr id="10" name="Immagine 9" descr="Immagine che contiene macchina, tubo, cilindro, ingegneria&#10;&#10;Il contenuto generato dall'IA potrebbe non essere corretto.">
            <a:extLst>
              <a:ext uri="{FF2B5EF4-FFF2-40B4-BE49-F238E27FC236}">
                <a16:creationId xmlns:a16="http://schemas.microsoft.com/office/drawing/2014/main" id="{2CACBEC7-5DE2-87E9-AF3B-19405271B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731" y="1659300"/>
            <a:ext cx="4072951" cy="173818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447DBF0-AF7E-F84A-4D6A-6F987E1B9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731" y="3588416"/>
            <a:ext cx="2145927" cy="161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 descr="Immagine che contiene metallo, acciaio, interno, argento&#10;&#10;Descrizione generata automaticamente">
            <a:extLst>
              <a:ext uri="{FF2B5EF4-FFF2-40B4-BE49-F238E27FC236}">
                <a16:creationId xmlns:a16="http://schemas.microsoft.com/office/drawing/2014/main" id="{C53FA521-E8A6-B535-DC48-25F45B5DDA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77" t="16494" b="27010"/>
          <a:stretch/>
        </p:blipFill>
        <p:spPr>
          <a:xfrm>
            <a:off x="9425446" y="3588416"/>
            <a:ext cx="1699236" cy="16218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7646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F6B6FC-D40D-7251-6AEC-98EF91D02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Instruments: GEM detectors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C8AB65-A73E-1C4E-1A29-03C81ED56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362" y="1472750"/>
            <a:ext cx="4732720" cy="30758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Gaseous radiation detector employing GEM foils, developed at CERN since 1997.</a:t>
            </a:r>
          </a:p>
          <a:p>
            <a:pPr marL="0" indent="0">
              <a:buNone/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Readout</a:t>
            </a:r>
            <a:r>
              <a:rPr lang="en-US" sz="1600" dirty="0"/>
              <a:t>: combination of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ASICs</a:t>
            </a:r>
            <a:r>
              <a:rPr lang="en-US" sz="1600" dirty="0"/>
              <a:t> and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FPGAs</a:t>
            </a:r>
            <a:r>
              <a:rPr lang="en-US" sz="1600" dirty="0"/>
              <a:t>.</a:t>
            </a:r>
          </a:p>
          <a:p>
            <a:pPr lvl="1"/>
            <a:r>
              <a:rPr lang="en-US" sz="1400" dirty="0"/>
              <a:t>All-digital acquisition chain, collaboration with 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Nuclear Instruments</a:t>
            </a:r>
            <a:r>
              <a:rPr lang="en-US" sz="1400" dirty="0"/>
              <a:t>.</a:t>
            </a:r>
          </a:p>
          <a:p>
            <a:pPr lvl="1"/>
            <a:r>
              <a:rPr lang="en-US" sz="1400" dirty="0"/>
              <a:t>Single photon counter with 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great time resolution</a:t>
            </a:r>
            <a:r>
              <a:rPr lang="en-US" sz="1400" dirty="0"/>
              <a:t>.</a:t>
            </a:r>
          </a:p>
          <a:p>
            <a:pPr lvl="1"/>
            <a:r>
              <a:rPr lang="en-US" sz="1400" dirty="0"/>
              <a:t>Segmented anodes for spatial reconstruction, 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good spatial resolution</a:t>
            </a:r>
            <a:r>
              <a:rPr lang="en-US" sz="1400" dirty="0"/>
              <a:t>.</a:t>
            </a:r>
          </a:p>
          <a:p>
            <a:pPr lvl="1"/>
            <a:r>
              <a:rPr lang="en-US" sz="1400" dirty="0"/>
              <a:t>Time-over-Threshold converted to energy of the incoming radiation, 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decent energy resolution</a:t>
            </a:r>
            <a:r>
              <a:rPr lang="en-US" sz="1400" dirty="0"/>
              <a:t>.</a:t>
            </a:r>
            <a:endParaRPr lang="en-US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3619BDE-A77C-2758-B2D0-7568C3A14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3/09/2025</a:t>
            </a:r>
            <a:endParaRPr lang="en-US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DD50BAD-8705-9608-B0A8-B7BF2D152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F. Caruggi – International Conference on Diagnostics for Fusion Reactors (ICFRD2025)</a:t>
            </a:r>
            <a:endParaRPr lang="en-US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92BD76A-CD75-FF12-3CBD-2D6292BC6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F354-2AC8-4D0F-BB57-C263130ACD8D}" type="slidenum">
              <a:rPr lang="en-US" smtClean="0"/>
              <a:t>4</a:t>
            </a:fld>
            <a:endParaRPr lang="en-US"/>
          </a:p>
        </p:txBody>
      </p:sp>
      <p:pic>
        <p:nvPicPr>
          <p:cNvPr id="161" name="Immagine 160" descr="Immagine che contiene macchina, ingegneria, tubo, acciaio&#10;&#10;Il contenuto generato dall'IA potrebbe non essere corretto.">
            <a:extLst>
              <a:ext uri="{FF2B5EF4-FFF2-40B4-BE49-F238E27FC236}">
                <a16:creationId xmlns:a16="http://schemas.microsoft.com/office/drawing/2014/main" id="{0F12EC50-7DB8-CEDC-5DD8-9E52BB16C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5" t="14740" r="8370" b="17471"/>
          <a:stretch>
            <a:fillRect/>
          </a:stretch>
        </p:blipFill>
        <p:spPr>
          <a:xfrm>
            <a:off x="4180852" y="4548636"/>
            <a:ext cx="1413614" cy="1589635"/>
          </a:xfrm>
          <a:prstGeom prst="rect">
            <a:avLst/>
          </a:prstGeom>
        </p:spPr>
      </p:pic>
      <p:pic>
        <p:nvPicPr>
          <p:cNvPr id="163" name="Immagine 162" descr="Immagine che contiene macchina, ingegneria, interno, industria&#10;&#10;Il contenuto generato dall'IA potrebbe non essere corretto.">
            <a:extLst>
              <a:ext uri="{FF2B5EF4-FFF2-40B4-BE49-F238E27FC236}">
                <a16:creationId xmlns:a16="http://schemas.microsoft.com/office/drawing/2014/main" id="{C8168B4F-84C6-CAAA-FA56-A15DAD358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0" r="6678" b="14741"/>
          <a:stretch>
            <a:fillRect/>
          </a:stretch>
        </p:blipFill>
        <p:spPr>
          <a:xfrm>
            <a:off x="7488887" y="4556347"/>
            <a:ext cx="3086288" cy="1589635"/>
          </a:xfrm>
          <a:prstGeom prst="rect">
            <a:avLst/>
          </a:prstGeom>
        </p:spPr>
      </p:pic>
      <p:pic>
        <p:nvPicPr>
          <p:cNvPr id="230" name="Immagine 229">
            <a:extLst>
              <a:ext uri="{FF2B5EF4-FFF2-40B4-BE49-F238E27FC236}">
                <a16:creationId xmlns:a16="http://schemas.microsoft.com/office/drawing/2014/main" id="{5A6EE9A7-6446-1639-E0DD-E409F9AD6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082" y="1377818"/>
            <a:ext cx="4732720" cy="2910973"/>
          </a:xfrm>
          <a:prstGeom prst="rect">
            <a:avLst/>
          </a:prstGeom>
        </p:spPr>
      </p:pic>
      <p:sp>
        <p:nvSpPr>
          <p:cNvPr id="232" name="CasellaDiTesto 231">
            <a:extLst>
              <a:ext uri="{FF2B5EF4-FFF2-40B4-BE49-F238E27FC236}">
                <a16:creationId xmlns:a16="http://schemas.microsoft.com/office/drawing/2014/main" id="{E6283739-2FA7-BB8B-81C2-7CB9B77B7D45}"/>
              </a:ext>
            </a:extLst>
          </p:cNvPr>
          <p:cNvSpPr txBox="1"/>
          <p:nvPr/>
        </p:nvSpPr>
        <p:spPr>
          <a:xfrm>
            <a:off x="2027904" y="4970112"/>
            <a:ext cx="21501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28600"/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Different prototypes installed at HVPTF</a:t>
            </a:r>
          </a:p>
        </p:txBody>
      </p:sp>
      <p:pic>
        <p:nvPicPr>
          <p:cNvPr id="5" name="Immagine 4" descr="Immagine che contiene tubo, interno, ingegneria, macchina&#10;&#10;Il contenuto generato dall'IA potrebbe non essere corretto.">
            <a:extLst>
              <a:ext uri="{FF2B5EF4-FFF2-40B4-BE49-F238E27FC236}">
                <a16:creationId xmlns:a16="http://schemas.microsoft.com/office/drawing/2014/main" id="{FAD2734F-DDC8-3B0C-270A-ABA96AB36B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8" t="30270" r="19952" b="38748"/>
          <a:stretch>
            <a:fillRect/>
          </a:stretch>
        </p:blipFill>
        <p:spPr>
          <a:xfrm>
            <a:off x="5674597" y="4556346"/>
            <a:ext cx="1734159" cy="158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90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0ABF4-8513-9AD2-1379-6509763B3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6DC883-4803-3E21-70F5-5FF1C7B11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Experimental: first studies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63E6ED-FE78-B2B7-DEE8-96E2817CE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3576" y="1495425"/>
            <a:ext cx="8991599" cy="4143376"/>
          </a:xfrm>
        </p:spPr>
        <p:txBody>
          <a:bodyPr/>
          <a:lstStyle/>
          <a:p>
            <a:r>
              <a:rPr lang="en-US" dirty="0"/>
              <a:t>First analyses aimed at testing the capabilities of the GEM detectors for HVPTF.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A6EF1F3-A66D-50F9-9099-8DFBEEE6D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3/09/2025</a:t>
            </a:r>
            <a:endParaRPr lang="en-US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C232FE3-57C4-1DE1-B86B-4BFBD48D2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F. Caruggi – International Conference on Diagnostics for Fusion Reactors (ICFRD2025)</a:t>
            </a:r>
            <a:endParaRPr lang="en-US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023835A-CB3E-D18A-4E34-05307576A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F354-2AC8-4D0F-BB57-C263130ACD8D}" type="slidenum">
              <a:rPr lang="en-US" smtClean="0"/>
              <a:t>5</a:t>
            </a:fld>
            <a:endParaRPr lang="en-US"/>
          </a:p>
        </p:txBody>
      </p:sp>
      <p:pic>
        <p:nvPicPr>
          <p:cNvPr id="13" name="Immagine 12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4DB22BC1-ADA5-24C4-A54A-9829014E5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" r="1474"/>
          <a:stretch>
            <a:fillRect/>
          </a:stretch>
        </p:blipFill>
        <p:spPr>
          <a:xfrm>
            <a:off x="1837037" y="3786487"/>
            <a:ext cx="2390339" cy="235696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Immagine 13" descr="Immagine che contiene testo, Diagramma, linea, schermata&#10;&#10;Descrizione generata automaticamente">
            <a:extLst>
              <a:ext uri="{FF2B5EF4-FFF2-40B4-BE49-F238E27FC236}">
                <a16:creationId xmlns:a16="http://schemas.microsoft.com/office/drawing/2014/main" id="{4A38AB84-07C3-F7D9-033C-9B1BBFA9C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567" y="2118711"/>
            <a:ext cx="2708440" cy="162015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Immagine 14" descr="Immagine che contiene schermata, Policromia, quadrato, Rettangolo&#10;&#10;Descrizione generata automaticamente">
            <a:extLst>
              <a:ext uri="{FF2B5EF4-FFF2-40B4-BE49-F238E27FC236}">
                <a16:creationId xmlns:a16="http://schemas.microsoft.com/office/drawing/2014/main" id="{60EB2149-9D40-FE0C-19F9-F3217A5816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372" y="2110531"/>
            <a:ext cx="2065255" cy="163651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Immagine 15" descr="Immagine che contiene testo, Diagramma, linea, schermata&#10;&#10;Descrizione generata automaticamente">
            <a:extLst>
              <a:ext uri="{FF2B5EF4-FFF2-40B4-BE49-F238E27FC236}">
                <a16:creationId xmlns:a16="http://schemas.microsoft.com/office/drawing/2014/main" id="{13873808-C02C-6263-1E29-763895428D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946" y="2177715"/>
            <a:ext cx="2722118" cy="162833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Immagine 16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E1EDDDFC-B249-AB5B-EF1D-EC34600C3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695" y="3984668"/>
            <a:ext cx="3216896" cy="203158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Immagine 17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42F22F47-6BA8-4ABF-B3A2-196CFEF281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909" y="3984668"/>
            <a:ext cx="3108806" cy="203158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56273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67F59-926C-352F-3D47-8FAF93F22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715357-1342-FB1F-0166-974727208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Experimental: micro-discharges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859E5E-8AEE-C35B-2DA8-21B10046B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1" y="1495425"/>
            <a:ext cx="5396629" cy="2657475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micro-discharges</a:t>
            </a:r>
            <a:r>
              <a:rPr lang="en-US" dirty="0"/>
              <a:t> were studied in more detail, mainly focusing on needle-plane electrode conditioning runs.</a:t>
            </a:r>
          </a:p>
          <a:p>
            <a:pPr lvl="1"/>
            <a:r>
              <a:rPr lang="en-US" dirty="0"/>
              <a:t>Accurate analysis of the micro-scale phenomena thanks to the GEM capabilities.</a:t>
            </a:r>
          </a:p>
          <a:p>
            <a:pPr lvl="1"/>
            <a:r>
              <a:rPr lang="en-US" dirty="0"/>
              <a:t>High consistency in the pattern of the X-ray emissions.</a:t>
            </a:r>
          </a:p>
          <a:p>
            <a:pPr lvl="1"/>
            <a:r>
              <a:rPr lang="en-US" dirty="0"/>
              <a:t>Different results for different geometries.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FD35956-1C0F-1B25-400C-382FEF8F6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3/09/2025</a:t>
            </a:r>
            <a:endParaRPr lang="en-US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4538866-70CF-A22A-7A80-0132F7613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F. Caruggi – International Conference on Diagnostics for Fusion Reactors (ICFRD2025)</a:t>
            </a:r>
            <a:endParaRPr lang="en-US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FC0C98B-B3EB-CDCA-4D40-62FFF965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F354-2AC8-4D0F-BB57-C263130ACD8D}" type="slidenum">
              <a:rPr lang="en-US" smtClean="0"/>
              <a:t>6</a:t>
            </a:fld>
            <a:endParaRPr lang="en-US"/>
          </a:p>
        </p:txBody>
      </p:sp>
      <p:pic>
        <p:nvPicPr>
          <p:cNvPr id="10" name="Segnaposto contenuto 54">
            <a:extLst>
              <a:ext uri="{FF2B5EF4-FFF2-40B4-BE49-F238E27FC236}">
                <a16:creationId xmlns:a16="http://schemas.microsoft.com/office/drawing/2014/main" id="{003B5169-5A65-DC9D-1941-40A8D31413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61" r="2899"/>
          <a:stretch>
            <a:fillRect/>
          </a:stretch>
        </p:blipFill>
        <p:spPr>
          <a:xfrm>
            <a:off x="7404816" y="1495425"/>
            <a:ext cx="3528727" cy="283845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47873EC-462D-EB8E-1749-5F54F3E71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428750" y="4402216"/>
            <a:ext cx="3209163" cy="108862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CD04E97-C4B9-B918-197F-A923B57C9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4712413" y="4403598"/>
            <a:ext cx="2209919" cy="110496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88BCD60-8C2A-481E-6087-31B23CDA6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6996830" y="4402216"/>
            <a:ext cx="2172350" cy="110634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A855CF6-407A-A9A6-A5DE-6B451B8310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9243678" y="4404986"/>
            <a:ext cx="2172349" cy="109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06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4CBD2-88C9-A504-9485-9FA20B87E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94A8DA-9FC1-1F5A-98A1-691A397F6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Theory: model and simulations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8B5CE72-B27C-E7CB-6CA4-D4ABF83D4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51" y="1466850"/>
            <a:ext cx="5428524" cy="4486276"/>
          </a:xfrm>
        </p:spPr>
        <p:txBody>
          <a:bodyPr>
            <a:normAutofit/>
          </a:bodyPr>
          <a:lstStyle/>
          <a:p>
            <a:r>
              <a:rPr lang="en-US" dirty="0"/>
              <a:t>Model considering the dynamics of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electrons</a:t>
            </a:r>
            <a:r>
              <a:rPr lang="en-US" dirty="0"/>
              <a:t>,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ions</a:t>
            </a:r>
            <a:r>
              <a:rPr lang="en-US" dirty="0"/>
              <a:t> and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photons</a:t>
            </a:r>
            <a:r>
              <a:rPr lang="en-US" dirty="0"/>
              <a:t> in the geometry of HVPTF, with production of secondaries both at the surfaces of the electrodes and in the gap in between.</a:t>
            </a:r>
          </a:p>
          <a:p>
            <a:r>
              <a:rPr lang="en-US" dirty="0"/>
              <a:t>Subdivision in simpler components, modeled separately.</a:t>
            </a:r>
          </a:p>
          <a:p>
            <a:pPr lvl="1">
              <a:tabLst>
                <a:tab pos="3771900" algn="l"/>
                <a:tab pos="3943350" algn="l"/>
              </a:tabLst>
            </a:pPr>
            <a:r>
              <a:rPr lang="en-US" dirty="0"/>
              <a:t>Production of secondaries		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Geant4, SRIM</a:t>
            </a:r>
            <a:r>
              <a:rPr lang="en-US" dirty="0"/>
              <a:t>.</a:t>
            </a:r>
          </a:p>
          <a:p>
            <a:pPr lvl="1">
              <a:tabLst>
                <a:tab pos="3771900" algn="l"/>
                <a:tab pos="3943350" algn="l"/>
              </a:tabLst>
            </a:pPr>
            <a:r>
              <a:rPr lang="en-US" dirty="0"/>
              <a:t>Gas desorption from the surfaces		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Molflow</a:t>
            </a:r>
            <a:r>
              <a:rPr lang="en-US" dirty="0"/>
              <a:t>.</a:t>
            </a:r>
          </a:p>
          <a:p>
            <a:r>
              <a:rPr lang="en-US" dirty="0"/>
              <a:t>Effects combined in single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COMSOL Multiphysics </a:t>
            </a:r>
            <a:r>
              <a:rPr lang="en-US" dirty="0"/>
              <a:t>simulation.</a:t>
            </a:r>
          </a:p>
          <a:p>
            <a:pPr lvl="1"/>
            <a:r>
              <a:rPr lang="en-US" dirty="0"/>
              <a:t>Electron-ion dynamics in the field.</a:t>
            </a:r>
          </a:p>
          <a:p>
            <a:pPr lvl="1"/>
            <a:r>
              <a:rPr lang="en-US" dirty="0"/>
              <a:t>Secondaries produced according to the simulations.</a:t>
            </a:r>
          </a:p>
          <a:p>
            <a:pPr lvl="1"/>
            <a:r>
              <a:rPr lang="en-US" dirty="0"/>
              <a:t>Pressure profile in time from gas desorption.</a:t>
            </a:r>
          </a:p>
        </p:txBody>
      </p:sp>
      <p:sp>
        <p:nvSpPr>
          <p:cNvPr id="9" name="Segnaposto data 8">
            <a:extLst>
              <a:ext uri="{FF2B5EF4-FFF2-40B4-BE49-F238E27FC236}">
                <a16:creationId xmlns:a16="http://schemas.microsoft.com/office/drawing/2014/main" id="{624DA5B9-A024-7114-0464-FBC4C2143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3/09/2025</a:t>
            </a:r>
            <a:endParaRPr lang="en-US" dirty="0"/>
          </a:p>
        </p:txBody>
      </p:sp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892EFD64-D176-D12E-A1C8-46009E581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F. Caruggi – International Conference on Diagnostics for Fusion Reactors (ICFRD2025)</a:t>
            </a:r>
            <a:endParaRPr lang="en-US" dirty="0"/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0CA82D2E-C72F-82F2-497D-CB33F03CF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F354-2AC8-4D0F-BB57-C263130ACD8D}" type="slidenum">
              <a:rPr lang="en-US" smtClean="0"/>
              <a:t>7</a:t>
            </a:fld>
            <a:endParaRPr lang="en-US"/>
          </a:p>
        </p:txBody>
      </p:sp>
      <p:pic>
        <p:nvPicPr>
          <p:cNvPr id="12" name="Immagine 11" descr="Immagine che contiene Carattere, diagramma, linea, numero&#10;&#10;Il contenuto generato dall'IA potrebbe non essere corretto.">
            <a:extLst>
              <a:ext uri="{FF2B5EF4-FFF2-40B4-BE49-F238E27FC236}">
                <a16:creationId xmlns:a16="http://schemas.microsoft.com/office/drawing/2014/main" id="{0CB91A4B-1557-DBDD-D6AA-D90F2FDE75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" r="3258"/>
          <a:stretch>
            <a:fillRect/>
          </a:stretch>
        </p:blipFill>
        <p:spPr>
          <a:xfrm>
            <a:off x="7360978" y="1446821"/>
            <a:ext cx="1935422" cy="115030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F9FB391-AEF1-D93F-489B-5BD92C46A9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7262" y="1412406"/>
            <a:ext cx="2282087" cy="1219137"/>
          </a:xfrm>
          <a:prstGeom prst="rect">
            <a:avLst/>
          </a:prstGeom>
        </p:spPr>
      </p:pic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3771E96E-317C-B9BC-DD93-C7FD4D5647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0115" y="2773183"/>
            <a:ext cx="2117147" cy="158786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317BC08-8B32-705D-C9CE-8DBC8C4EF1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1167" y="2773183"/>
            <a:ext cx="1374276" cy="1587860"/>
          </a:xfrm>
          <a:prstGeom prst="rect">
            <a:avLst/>
          </a:prstGeom>
        </p:spPr>
      </p:pic>
      <p:pic>
        <p:nvPicPr>
          <p:cNvPr id="39" name="pg1">
            <a:extLst>
              <a:ext uri="{FF2B5EF4-FFF2-40B4-BE49-F238E27FC236}">
                <a16:creationId xmlns:a16="http://schemas.microsoft.com/office/drawing/2014/main" id="{1C59FEB2-0C8B-5A44-A31B-27D65FED641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432" y="4537096"/>
            <a:ext cx="1578094" cy="1578094"/>
          </a:xfrm>
          <a:prstGeom prst="rect">
            <a:avLst/>
          </a:prstGeom>
        </p:spPr>
      </p:pic>
      <p:pic>
        <p:nvPicPr>
          <p:cNvPr id="41" name="pg1">
            <a:extLst>
              <a:ext uri="{FF2B5EF4-FFF2-40B4-BE49-F238E27FC236}">
                <a16:creationId xmlns:a16="http://schemas.microsoft.com/office/drawing/2014/main" id="{98AE8810-0402-CD50-999D-5D6B7C5AB0F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274" y="4537096"/>
            <a:ext cx="1578094" cy="1578094"/>
          </a:xfrm>
          <a:prstGeom prst="rect">
            <a:avLst/>
          </a:prstGeom>
        </p:spPr>
      </p:pic>
      <p:pic>
        <p:nvPicPr>
          <p:cNvPr id="45" name="pg1">
            <a:extLst>
              <a:ext uri="{FF2B5EF4-FFF2-40B4-BE49-F238E27FC236}">
                <a16:creationId xmlns:a16="http://schemas.microsoft.com/office/drawing/2014/main" id="{DB55FD98-0AF3-3B2E-F776-53E2C682CFE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353" y="4537096"/>
            <a:ext cx="1578094" cy="1578094"/>
          </a:xfrm>
          <a:prstGeom prst="rect">
            <a:avLst/>
          </a:prstGeom>
        </p:spPr>
      </p:pic>
      <p:sp>
        <p:nvSpPr>
          <p:cNvPr id="47" name="Freccia a destra 46">
            <a:extLst>
              <a:ext uri="{FF2B5EF4-FFF2-40B4-BE49-F238E27FC236}">
                <a16:creationId xmlns:a16="http://schemas.microsoft.com/office/drawing/2014/main" id="{1A758420-B7C3-58B6-D435-C8C3A09386CB}"/>
              </a:ext>
            </a:extLst>
          </p:cNvPr>
          <p:cNvSpPr/>
          <p:nvPr/>
        </p:nvSpPr>
        <p:spPr>
          <a:xfrm>
            <a:off x="5100637" y="3457575"/>
            <a:ext cx="280988" cy="190500"/>
          </a:xfrm>
          <a:prstGeom prst="rightArrow">
            <a:avLst>
              <a:gd name="adj1" fmla="val 50000"/>
              <a:gd name="adj2" fmla="val 89181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ccia a destra 47">
            <a:extLst>
              <a:ext uri="{FF2B5EF4-FFF2-40B4-BE49-F238E27FC236}">
                <a16:creationId xmlns:a16="http://schemas.microsoft.com/office/drawing/2014/main" id="{827D81F9-733F-88CB-8C64-524E5E4BE2C9}"/>
              </a:ext>
            </a:extLst>
          </p:cNvPr>
          <p:cNvSpPr/>
          <p:nvPr/>
        </p:nvSpPr>
        <p:spPr>
          <a:xfrm>
            <a:off x="5100637" y="3835907"/>
            <a:ext cx="280988" cy="190500"/>
          </a:xfrm>
          <a:prstGeom prst="rightArrow">
            <a:avLst>
              <a:gd name="adj1" fmla="val 50000"/>
              <a:gd name="adj2" fmla="val 89181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274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D4009-B175-6A78-5131-487BD2137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D35948-5B16-F1A2-7928-194B91558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Synchronization system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EE8A8E-CFD0-1902-2DDA-977F3F042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1495425"/>
            <a:ext cx="5377163" cy="4722496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System for synchronization and control of the diagnostics.</a:t>
            </a:r>
          </a:p>
          <a:p>
            <a:pPr algn="just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Physical components </a:t>
            </a:r>
            <a:r>
              <a:rPr lang="en-US" dirty="0"/>
              <a:t>to generate and distribute the clock and trigger signals for each diagnostics.</a:t>
            </a:r>
          </a:p>
          <a:p>
            <a:pPr lvl="1" algn="just"/>
            <a:r>
              <a:rPr lang="en-US" dirty="0"/>
              <a:t>AMD XILINX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RFSoC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4x2 </a:t>
            </a:r>
            <a:r>
              <a:rPr lang="en-US" dirty="0"/>
              <a:t>with custom firmware.</a:t>
            </a:r>
          </a:p>
          <a:p>
            <a:pPr lvl="1" algn="just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Electro-optical converters </a:t>
            </a:r>
            <a:r>
              <a:rPr lang="en-US" dirty="0"/>
              <a:t>for signals, to avoid grounding issues.</a:t>
            </a:r>
          </a:p>
          <a:p>
            <a:pPr algn="just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Software</a:t>
            </a:r>
            <a:r>
              <a:rPr lang="en-US" dirty="0"/>
              <a:t> developed to manage and control the data acquisition procedures on different PCs.</a:t>
            </a:r>
          </a:p>
          <a:p>
            <a:pPr lvl="1" algn="just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Finite state machine </a:t>
            </a:r>
            <a:r>
              <a:rPr lang="en-US" dirty="0"/>
              <a:t>logic on each acquisition PC.</a:t>
            </a:r>
          </a:p>
          <a:p>
            <a:pPr lvl="1" algn="just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Server-client</a:t>
            </a:r>
            <a:r>
              <a:rPr lang="en-US" dirty="0"/>
              <a:t> structure over the network for communication and centralized control.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7FA9544-1AC0-B51A-7AB2-FA0210A53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3/09/2025</a:t>
            </a:r>
            <a:endParaRPr lang="en-US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4D2069A-0D16-06AF-C00C-55DC2F95B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F. Caruggi – International Conference on Diagnostics for Fusion Reactors (ICFRD2025)</a:t>
            </a:r>
            <a:endParaRPr lang="en-US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CC2665A-2878-A089-0603-37840C80A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F354-2AC8-4D0F-BB57-C263130ACD8D}" type="slidenum">
              <a:rPr lang="en-US" smtClean="0"/>
              <a:t>8</a:t>
            </a:fld>
            <a:endParaRPr lang="en-US"/>
          </a:p>
        </p:txBody>
      </p:sp>
      <p:pic>
        <p:nvPicPr>
          <p:cNvPr id="10" name="Immagine 9" descr="Immagine che contiene circuito, Ingegneria elettronica, Componente elettrico, elettronica&#10;&#10;Il contenuto generato dall'IA potrebbe non essere corretto.">
            <a:extLst>
              <a:ext uri="{FF2B5EF4-FFF2-40B4-BE49-F238E27FC236}">
                <a16:creationId xmlns:a16="http://schemas.microsoft.com/office/drawing/2014/main" id="{30F40288-9A45-925B-3C09-7F08F8135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891" y="1495425"/>
            <a:ext cx="1813394" cy="1808873"/>
          </a:xfrm>
          <a:prstGeom prst="rect">
            <a:avLst/>
          </a:prstGeom>
        </p:spPr>
      </p:pic>
      <p:pic>
        <p:nvPicPr>
          <p:cNvPr id="13" name="Immagine 12" descr="Immagine che contiene circuito, Ingegneria elettronica, testo, Componente elettrico&#10;&#10;Il contenuto generato dall'IA potrebbe non essere corretto.">
            <a:extLst>
              <a:ext uri="{FF2B5EF4-FFF2-40B4-BE49-F238E27FC236}">
                <a16:creationId xmlns:a16="http://schemas.microsoft.com/office/drawing/2014/main" id="{970B701E-9667-EE46-B31A-F2736DB6A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146" y="1495425"/>
            <a:ext cx="2068188" cy="1808873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293ADAB3-5216-BC1A-4EDD-168CFD99C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7364" y="3429000"/>
            <a:ext cx="4441876" cy="257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45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24B400-5F6E-B080-A38F-5C240D3E3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E95E75-9F65-D8FE-74D5-BAEAE6DEF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3568" y="1819275"/>
            <a:ext cx="8164863" cy="4039360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The issue of discharges and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breakdowns in vacuum</a:t>
            </a:r>
            <a:r>
              <a:rPr lang="en-US" sz="2000" dirty="0"/>
              <a:t> could impact negatively the capabilities of the Neutral Beam Injector for ITER.</a:t>
            </a:r>
          </a:p>
          <a:p>
            <a:pPr marL="800100" lvl="1" indent="-342900"/>
            <a:r>
              <a:rPr lang="en-US" sz="1800" dirty="0"/>
              <a:t>More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studies and modeling</a:t>
            </a:r>
            <a:r>
              <a:rPr lang="en-US" sz="1800" dirty="0"/>
              <a:t> for discharges in vacuum are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beneficial</a:t>
            </a:r>
            <a:r>
              <a:rPr lang="en-US" sz="1800" dirty="0"/>
              <a:t> to the whole</a:t>
            </a:r>
            <a:endParaRPr lang="en-US" sz="2000" dirty="0"/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GEM detectors </a:t>
            </a:r>
            <a:r>
              <a:rPr lang="en-US" sz="2000" dirty="0"/>
              <a:t>have proven to be a good instrument for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X-ray</a:t>
            </a:r>
            <a:r>
              <a:rPr lang="en-US" sz="2000" dirty="0"/>
              <a:t> studies in the HVPTF environment.</a:t>
            </a:r>
          </a:p>
          <a:p>
            <a:pPr marL="800100" lvl="1" indent="-342900"/>
            <a:r>
              <a:rPr lang="en-US" sz="1800" dirty="0"/>
              <a:t>This can be an aid for the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development</a:t>
            </a:r>
            <a:r>
              <a:rPr lang="en-US" sz="1800" dirty="0"/>
              <a:t> of their capabilities as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diagnostics</a:t>
            </a:r>
            <a:r>
              <a:rPr lang="en-US" sz="1800" dirty="0"/>
              <a:t> for fusion machines as well.</a:t>
            </a:r>
          </a:p>
          <a:p>
            <a:r>
              <a:rPr lang="en-US" sz="2000" dirty="0"/>
              <a:t>The implementation of the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synchronization system</a:t>
            </a:r>
            <a:r>
              <a:rPr lang="en-US" sz="2000" dirty="0"/>
              <a:t> will help with additional studies and experimental measurements in HVPTF.</a:t>
            </a:r>
          </a:p>
          <a:p>
            <a:pPr marL="800100" lvl="1" indent="-342900"/>
            <a:r>
              <a:rPr lang="en-US" sz="1800" dirty="0"/>
              <a:t>The same concept of clock and trigger generation via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FPGAs</a:t>
            </a:r>
            <a:r>
              <a:rPr lang="en-US" sz="1800" dirty="0"/>
              <a:t> could be a cheaper and more manageable alternative with respect to others.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CEBBCE0-B2F3-D380-92AD-05A207D44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3/09/2025</a:t>
            </a:r>
            <a:endParaRPr lang="en-US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400353F-EA28-BFAB-DCDE-9FA59D3F3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F. Caruggi – International Conference on Diagnostics for Fusion Reactors (ICFRD2025)</a:t>
            </a:r>
            <a:endParaRPr lang="en-US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71C24D8-2278-E7C3-B43D-5BFE06A5A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F354-2AC8-4D0F-BB57-C263130ACD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069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SOL LIVELINK TAG" val="&lt;!-- &#10;PropSet elements are populated with properties elements in format &lt;Property name=&quot;&quot; value=&quot;&quot; type=&quot;&quot;/&gt;&#10;LinkType element has either Image, or Table as value.&#10;--&gt;&#10;&lt;Root completeVersion=&quot;6.2.0.x&quot; formatVersion=&quot;2.0.0.0&quot; version=&quot;6.2.0.339&quot;&gt;&#10;  &lt;VersionInformation&gt;&#10;    &lt;Version&gt;1&lt;/Version&gt;&#10;  &lt;/VersionInformation&gt;&#10;  &lt;Entity&gt;/result/feature/pg1&lt;/Entity&gt;&#10;  &lt;Tag&gt;pg1&lt;/Tag&gt;&#10;  &lt;Node&gt;Results &amp;gt; Result {pg1}&lt;/Node&gt;&#10;  &lt;LinkType&gt;Image&lt;/LinkType&gt;&#10;  &lt;ModelLink directoryType=&quot;none&quot;&gt;C:\Users\fcaru\Documents\COMSOL_batch\batchmodel.mph&lt;/ModelLink&gt;&#10;  &lt;LocalPath&gt;batchmodel.mph&lt;/LocalPath&gt;&#10;  &lt;SDim&gt;2&lt;/SDim&gt;&#10;  &lt;Locked&gt;false&lt;/Locked&gt;&#10;  &lt;PropSet id=&quot;image&quot;&gt;&#10;    &lt;Property name=&quot;view&quot; type=&quot;reference&quot; value=&quot;auto&quot; /&gt;&#10;    &lt;Property name=&quot;animating&quot; type=&quot;bool&quot; value=&quot;off&quot; /&gt;&#10;    &lt;Property name=&quot;isclientfile&quot; type=&quot;bool&quot; value=&quot;on&quot; /&gt;&#10;    &lt;Property name=&quot;isforreport&quot; type=&quot;bool&quot; value=&quot;off&quot; /&gt;&#10;    &lt;Property name=&quot;size&quot; type=&quot;string&quot; value=&quot;manualprint&quot; /&gt;&#10;    &lt;Property name=&quot;hiddensize&quot; type=&quot;group&quot; value=&quot;manual&quot; /&gt;&#10;    &lt;Property name=&quot;unit&quot; type=&quot;group&quot; value=&quot;mm&quot; /&gt;&#10;    &lt;Property name=&quot;lockratio&quot; type=&quot;bool&quot; value=&quot;off&quot; /&gt;&#10;    &lt;Property name=&quot;aspectratio&quot; type=&quot;real&quot; value=&quot;1&quot; /&gt;&#10;    &lt;Property name=&quot;width&quot; type=&quot;real&quot; value=&quot;80&quot; /&gt;&#10;    &lt;Property name=&quot;height&quot; type=&quot;real&quot; value=&quot;80&quot; /&gt;&#10;    &lt;Property name=&quot;resolution&quot; type=&quot;integer&quot; value=&quot;300&quot; /&gt;&#10;    &lt;Property name=&quot;sizedesc&quot; type=&quot;string&quot; value=&quot;945 x 945 px&quot; /&gt;&#10;    &lt;Property name=&quot;widthpx&quot; type=&quot;integer&quot; value=&quot;0&quot; /&gt;&#10;    &lt;Property name=&quot;heightpx&quot; type=&quot;integer&quot; value=&quot;0&quot; /&gt;&#10;    &lt;Property name=&quot;widthexact&quot; type=&quot;real&quot; value=&quot;0&quot; /&gt;&#10;    &lt;Property name=&quot;heightexact&quot; type=&quot;real&quot; value=&quot;0&quot; /&gt;&#10;    &lt;Property name=&quot;exactstored&quot; type=&quot;bool&quot; value=&quot;off&quot; /&gt;&#10;    &lt;Property name=&quot;usage&quot; type=&quot;group&quot; value=&quot;dialog&quot; /&gt;&#10;    &lt;Property name=&quot;screensizedesc&quot; type=&quot;string&quot; value=&quot;700 x 653 px&quot; /&gt;&#10;    &lt;Property name=&quot;zoomextents&quot; type=&quot;bool&quot; value=&quot;off&quot; /&gt;&#10;    &lt;Property name=&quot;antialias&quot; type=&quot;bool&quot; value=&quot;on&quot; /&gt;&#10;    &lt;Property name=&quot;screenwidthpx&quot; type=&quot;integer&quot; value=&quot;700&quot; /&gt;&#10;    &lt;Property name=&quot;screenheightpx&quot; type=&quot;integer&quot; value=&quot;653&quot; /&gt;&#10;    &lt;Property name=&quot;linkpossible&quot; type=&quot;bool&quot; value=&quot;on&quot; /&gt;&#10;    &lt;Property name=&quot;heightmultiple&quot; type=&quot;integer&quot; value=&quot;1&quot; /&gt;&#10;    &lt;Property name=&quot;zoomlevel&quot; type=&quot;integer&quot; value=&quot;0&quot; /&gt;&#10;    &lt;Property name=&quot;saveepscopy&quot; type=&quot;bool&quot; value=&quot;off&quot; /&gt;&#10;    &lt;Property name=&quot;resizefactor&quot; type=&quot;integer&quot; value=&quot;1&quot; /&gt;&#10;    &lt;Property name=&quot;saveprefs&quot; type=&quot;bool&quot; value=&quot;on&quot; /&gt;&#10;    &lt;Property name=&quot;decorationscale&quot; type=&quot;real&quot; value=&quot;1&quot; /&gt;&#10;    &lt;Property name=&quot;clearfilenameafterwards&quot; type=&quot;bool&quot; value=&quot;off&quot; /&gt;&#10;    &lt;Property name=&quot;allowlinked&quot; type=&quot;bool&quot; value=&quot;on&quot; /&gt;&#10;    &lt;Property name=&quot;allowpaste&quot; type=&quot;group&quot; value=&quot;on&quot; /&gt;&#10;    &lt;Property name=&quot;target&quot; type=&quot;group&quot; value=&quot;linked&quot; /&gt;&#10;    &lt;Property name=&quot;nodelabel&quot; type=&quot;string&quot; value=&quot;Results &amp;gt; Result {pg1}&quot; /&gt;&#10;    &lt;Property name=&quot;lockview&quot; type=&quot;bool&quot; value=&quot;off&quot; /&gt;&#10;    &lt;Property name=&quot;linkedinfo&quot; type=&quot;string&quot; value=&quot;&quot; /&gt;&#10;    &lt;Property name=&quot;alloweps&quot; type=&quot;bool&quot; value=&quot;off&quot; /&gt;&#10;    &lt;Property name=&quot;allowgltf&quot; type=&quot;bool&quot; value=&quot;off&quot; /&gt;&#10;    &lt;Property name=&quot;lastwrittenfile&quot; type=&quot;string&quot; value=&quot;&quot; /&gt;&#10;    &lt;Property name=&quot;lastfiletype&quot; type=&quot;string&quot; value=&quot;png&quot; /&gt;&#10;    &lt;Property name=&quot;context&quot; type=&quot;group&quot; value=&quot;standard&quot; /&gt;&#10;    &lt;Property name=&quot;clusterrootonly&quot; type=&quot;bool&quot; value=&quot;off&quot; /&gt;&#10;    &lt;Property name=&quot;layoutmode&quot; type=&quot;group&quot; value=&quot;image&quot; /&gt;&#10;    &lt;Property name=&quot;sdim&quot; type=&quot;group&quot; value=&quot;2&quot; /&gt;&#10;    &lt;Property name=&quot;options2d&quot; type=&quot;group&quot; value=&quot;on&quot; /&gt;&#10;    &lt;Property name=&quot;title2d&quot; type=&quot;bool&quot; value=&quot;off&quot; /&gt;&#10;    &lt;Property name=&quot;legend2d&quot; type=&quot;bool&quot; value=&quot;off&quot; /&gt;&#10;    &lt;Property name=&quot;axes2d&quot; type=&quot;bool&quot; value=&quot;on&quot; /&gt;&#10;    &lt;Property name=&quot;logo2d&quot; type=&quot;bool&quot; value=&quot;off&quot; /&gt;&#10;    &lt;Property name=&quot;fontsize&quot; type=&quot;integer&quot; value=&quot;10&quot; /&gt;&#10;    &lt;Property name=&quot;colortheme&quot; type=&quot;string&quot; value=&quot;Dark&quot; /&gt;&#10;    &lt;Property name=&quot;background&quot; type=&quot;group&quot; value=&quot;fromtheme&quot; /&gt;&#10;  &lt;/PropSet&gt;&#10;  &lt;PropSet id=&quot;view&quot;&gt;&#10;    &lt;Property name=&quot;showlabels&quot; type=&quot;bool&quot; value=&quot;off&quot; /&gt;&#10;    &lt;Property name=&quot;showDirections&quot; type=&quot;bool&quot; value=&quot;off&quot; /&gt;&#10;    &lt;Property name=&quot;showgrid&quot; type=&quot;bool&quot; value=&quot;on&quot; /&gt;&#10;    &lt;Property name=&quot;rendermesh&quot; type=&quot;bool&quot; value=&quot;on&quot; /&gt;&#10;    &lt;Property name=&quot;showunits&quot; type=&quot;bool&quot; value=&quot;on&quot; /&gt;&#10;    &lt;Property name=&quot;plotgroupunits&quot; type=&quot;stringarray&quot; value=&quot;, &quot; /&gt;&#10;    &lt;Property name=&quot;locked&quot; type=&quot;bool&quot; value=&quot;off&quot; /&gt;&#10;    &lt;Property name=&quot;istemporary&quot; type=&quot;bool&quot; value=&quot;off&quot; /&gt;&#10;    &lt;Property name=&quot;showselection&quot; type=&quot;bool&quot; value=&quot;on&quot; /&gt;&#10;    &lt;Property name=&quot;showmaterial&quot; type=&quot;bool&quot; value=&quot;off&quot; /&gt;&#10;    &lt;Property name=&quot;hidestatus&quot; type=&quot;string&quot; value=&quot;hide&quot; /&gt;&#10;    &lt;Property name=&quot;isnew&quot; type=&quot;bool&quot; value=&quot;off&quot; /&gt;&#10;    &lt;Property name=&quot;postviewkey&quot; type=&quot;string&quot; value=&quot;&quot; /&gt;&#10;    &lt;Property name=&quot;workplaneclip&quot; type=&quot;bool&quot; value=&quot;off&quot; /&gt;&#10;    &lt;Property name=&quot;offscreenoverride&quot; type=&quot;bool&quot; value=&quot;off&quot; /&gt;&#10;  &lt;/PropSet&gt;&#10;  &lt;PropSet id=&quot;camera&quot; /&gt;&#10;  &lt;PropSet id=&quot;axis&quot;&gt;&#10;    &lt;Property name=&quot;xmin&quot; type=&quot;real&quot; value=&quot;-0.010238432325422764&quot; /&gt;&#10;    &lt;Property name=&quot;xmax&quot; type=&quot;real&quot; value=&quot;0.0496862567961216&quot; /&gt;&#10;    &lt;Property name=&quot;ymin&quot; type=&quot;real&quot; value=&quot;0.027995696291327477&quot; /&gt;&#10;    &lt;Property name=&quot;ymax&quot; type=&quot;real&quot; value=&quot;0.10340939462184906&quot; /&gt;&#10;    &lt;Property name=&quot;xminhidden&quot; type=&quot;real&quot; value=&quot;-0.010238432325422764&quot; /&gt;&#10;    &lt;Property name=&quot;xmaxhidden&quot; type=&quot;real&quot; value=&quot;0.0496862567961216&quot; /&gt;&#10;    &lt;Property name=&quot;yminhidden&quot; type=&quot;real&quot; value=&quot;0.027995696291327477&quot; /&gt;&#10;    &lt;Property name=&quot;ymaxhidden&quot; type=&quot;real&quot; value=&quot;0.10340939462184906&quot; /&gt;&#10;    &lt;Property name=&quot;forcenoviewscaling&quot; type=&quot;bool&quot; value=&quot;off&quot; /&gt;&#10;    &lt;Property name=&quot;viewscaletype&quot; type=&quot;group&quot; value=&quot;none&quot; /&gt;&#10;    &lt;Property name=&quot;autocontext&quot; type=&quot;group&quot; value=&quot;autofit&quot; /&gt;&#10;    &lt;Property name=&quot;xweight&quot; type=&quot;real&quot; value=&quot;1&quot; /&gt;&#10;    &lt;Property name=&quot;yweight&quot; type=&quot;real&quot; value=&quot;1&quot; /&gt;&#10;    &lt;Property name=&quot;xscale&quot; type=&quot;real&quot; value=&quot;1&quot; /&gt;&#10;    &lt;Property name=&quot;yscale&quot; type=&quot;real&quot; value=&quot;1&quot; /&gt;&#10;    &lt;Property name=&quot;abstractviewsetting&quot; type=&quot;group&quot; value=&quot;on&quot; /&gt;&#10;    &lt;Property name=&quot;abstractviewlratio&quot; type=&quot;real&quot; value=&quot;-0.0175011046230793&quot; /&gt;&#10;    &lt;Property name=&quot;abstractviewrratio&quot; type=&quot;real&quot; value=&quot;-0.9150686264038086&quot; /&gt;&#10;    &lt;Property name=&quot;abstractviewbratio&quot; type=&quot;real&quot; value=&quot;0.49302035570144653&quot; /&gt;&#10;    &lt;Property name=&quot;abstractviewtratio&quot; type=&quot;real&quot; value=&quot;-0.4740910232067108&quot; /&gt;&#10;    &lt;Property name=&quot;abstractviewxscale&quot; type=&quot;real&quot; value=&quot;1.2695908662863076E-4&quot; /&gt;&#10;    &lt;Property name=&quot;abstractviewyscale&quot; type=&quot;real&quot; value=&quot;1.2695908662863076E-4&quot; /&gt;&#10;    &lt;Property name=&quot;manualgrid&quot; type=&quot;group&quot; value=&quot;off&quot; /&gt;&#10;    &lt;Property name=&quot;xspacing&quot; type=&quot;real&quot; value=&quot;1&quot; /&gt;&#10;    &lt;Property name=&quot;yspacing&quot; type=&quot;real&quot; value=&quot;1&quot; /&gt;&#10;    &lt;Property name=&quot;xextra&quot; type=&quot;realarray&quot; value=&quot;&quot; /&gt;&#10;    &lt;Property name=&quot;xextra_vector_method&quot; type=&quot;string&quot; value=&quot;step&quot; /&gt;&#10;    &lt;Property name=&quot;xextra_vector_start&quot; type=&quot;string&quot; value=&quot;&quot; /&gt;&#10;    &lt;Property name=&quot;xextra_vector_stop&quot; type=&quot;string&quot; value=&quot;&quot; /&gt;&#10;    &lt;Property name=&quot;xextra_vector_step&quot; type=&quot;string&quot; value=&quot;&quot; /&gt;&#10;    &lt;Property name=&quot;xextra_vector_numvalues&quot; type=&quot;string&quot; value=&quot;&quot; /&gt;&#10;    &lt;Property name=&quot;xextra_vector_function&quot; type=&quot;string&quot; value=&quot;none&quot; /&gt;&#10;    &lt;Property name=&quot;xextra_vector_interval&quot; type=&quot;string&quot; value=&quot;octave&quot; /&gt;&#10;    &lt;Property name=&quot;xextra_vector_freqperdec&quot; type=&quot;string&quot; value=&quot;&quot; /&gt;&#10;    &lt;Property name=&quot;yextra&quot; type=&quot;realarray&quot; value=&quot;&quot; /&gt;&#10;    &lt;Property name=&quot;yextra_vector_method&quot; type=&quot;string&quot; value=&quot;step&quot; /&gt;&#10;    &lt;Property name=&quot;yextra_vector_start&quot; type=&quot;string&quot; value=&quot;&quot; /&gt;&#10;    &lt;Property name=&quot;yextra_vector_stop&quot; type=&quot;string&quot; value=&quot;&quot; /&gt;&#10;    &lt;Property name=&quot;yextra_vector_step&quot; type=&quot;string&quot; value=&quot;&quot; /&gt;&#10;    &lt;Property name=&quot;yextra_vector_numvalues&quot; type=&quot;string&quot; value=&quot;&quot; /&gt;&#10;    &lt;Property name=&quot;yextra_vector_function&quot; type=&quot;string&quot; value=&quot;none&quot; /&gt;&#10;    &lt;Property name=&quot;yextra_vector_interval&quot; type=&quot;string&quot; value=&quot;octave&quot; /&gt;&#10;    &lt;Property name=&quot;yextra_vector_freqperdec&quot; type=&quot;string&quot; value=&quot;&quot; /&gt;&#10;    &lt;Property name=&quot;canvassizedip&quot; type=&quot;realarray&quot; value=&quot;700, 653&quot; /&gt;&#10;    &lt;Property name=&quot;renderareasizedip&quot; type=&quot;realarray&quot; value=&quot;472, 594&quot; /&gt;&#10;  &lt;/PropSet&gt;&#10;  &lt;PropSet id=&quot;clip&quot; /&gt;&#10;  &lt;PropSet id=&quot;table&quot;&gt;&#10;    &lt;Property name=&quot;header&quot; type=&quot;bool&quot; value=&quot;on&quot; /&gt;&#10;    &lt;Property name=&quot;headers&quot; type=&quot;stringmatrix&quot; value=&quot;&quot; /&gt;&#10;    &lt;Property name=&quot;includetitle&quot; type=&quot;bool&quot; value=&quot;off&quot; /&gt;&#10;    &lt;Property name=&quot;title&quot; type=&quot;string&quot; value=&quot;&quot; /&gt;&#10;    &lt;Property name=&quot;fullprec&quot; type=&quot;bool&quot; value=&quot;on&quot; /&gt;&#10;    &lt;Property name=&quot;precision&quot; type=&quot;integer&quot; value=&quot;5&quot; /&gt;&#10;    &lt;Property name=&quot;notation&quot; type=&quot;string&quot; value=&quot;auto&quot; /&gt;&#10;    &lt;Property name=&quot;complexnotation&quot; type=&quot;string&quot; value=&quot;rectangular&quot; /&gt;&#10;  &lt;/PropSet&gt;&#10;  &lt;UpdateTimeStamp&gt;638919760965359028&lt;/UpdateTimeStamp&gt;&#10;&lt;/Root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SOL LIVELINK TAG" val="&lt;!-- &#10;PropSet elements are populated with properties elements in format &lt;Property name=&quot;&quot; value=&quot;&quot; type=&quot;&quot;/&gt;&#10;LinkType element has either Image, or Table as value.&#10;--&gt;&#10;&lt;Root completeVersion=&quot;6.2.0.x&quot; formatVersion=&quot;2.0.0.0&quot; version=&quot;6.2.0.339&quot;&gt;&#10;  &lt;VersionInformation&gt;&#10;    &lt;Version&gt;1&lt;/Version&gt;&#10;  &lt;/VersionInformation&gt;&#10;  &lt;Entity&gt;/result/feature/pg1&lt;/Entity&gt;&#10;  &lt;Tag&gt;pg1&lt;/Tag&gt;&#10;  &lt;Node&gt;Results &amp;gt; Result {pg1}&lt;/Node&gt;&#10;  &lt;LinkType&gt;Image&lt;/LinkType&gt;&#10;  &lt;ModelLink directoryType=&quot;none&quot;&gt;C:\Users\fcaru\Documents\COMSOL_batch\batchmodel.mph&lt;/ModelLink&gt;&#10;  &lt;LocalPath&gt;batchmodel.mph&lt;/LocalPath&gt;&#10;  &lt;SDim&gt;2&lt;/SDim&gt;&#10;  &lt;Locked&gt;false&lt;/Locked&gt;&#10;  &lt;PropSet id=&quot;image&quot;&gt;&#10;    &lt;Property name=&quot;view&quot; type=&quot;reference&quot; value=&quot;auto&quot; /&gt;&#10;    &lt;Property name=&quot;animating&quot; type=&quot;bool&quot; value=&quot;off&quot; /&gt;&#10;    &lt;Property name=&quot;isclientfile&quot; type=&quot;bool&quot; value=&quot;on&quot; /&gt;&#10;    &lt;Property name=&quot;isforreport&quot; type=&quot;bool&quot; value=&quot;off&quot; /&gt;&#10;    &lt;Property name=&quot;size&quot; type=&quot;string&quot; value=&quot;manualprint&quot; /&gt;&#10;    &lt;Property name=&quot;hiddensize&quot; type=&quot;group&quot; value=&quot;manual&quot; /&gt;&#10;    &lt;Property name=&quot;unit&quot; type=&quot;group&quot; value=&quot;mm&quot; /&gt;&#10;    &lt;Property name=&quot;lockratio&quot; type=&quot;bool&quot; value=&quot;off&quot; /&gt;&#10;    &lt;Property name=&quot;aspectratio&quot; type=&quot;real&quot; value=&quot;1&quot; /&gt;&#10;    &lt;Property name=&quot;width&quot; type=&quot;real&quot; value=&quot;80&quot; /&gt;&#10;    &lt;Property name=&quot;height&quot; type=&quot;real&quot; value=&quot;80&quot; /&gt;&#10;    &lt;Property name=&quot;resolution&quot; type=&quot;integer&quot; value=&quot;300&quot; /&gt;&#10;    &lt;Property name=&quot;sizedesc&quot; type=&quot;string&quot; value=&quot;945 x 945 px&quot; /&gt;&#10;    &lt;Property name=&quot;widthpx&quot; type=&quot;integer&quot; value=&quot;0&quot; /&gt;&#10;    &lt;Property name=&quot;heightpx&quot; type=&quot;integer&quot; value=&quot;0&quot; /&gt;&#10;    &lt;Property name=&quot;widthexact&quot; type=&quot;real&quot; value=&quot;0&quot; /&gt;&#10;    &lt;Property name=&quot;heightexact&quot; type=&quot;real&quot; value=&quot;0&quot; /&gt;&#10;    &lt;Property name=&quot;exactstored&quot; type=&quot;bool&quot; value=&quot;off&quot; /&gt;&#10;    &lt;Property name=&quot;usage&quot; type=&quot;group&quot; value=&quot;dialog&quot; /&gt;&#10;    &lt;Property name=&quot;screensizedesc&quot; type=&quot;string&quot; value=&quot;700 x 653 px&quot; /&gt;&#10;    &lt;Property name=&quot;zoomextents&quot; type=&quot;bool&quot; value=&quot;off&quot; /&gt;&#10;    &lt;Property name=&quot;antialias&quot; type=&quot;bool&quot; value=&quot;on&quot; /&gt;&#10;    &lt;Property name=&quot;screenwidthpx&quot; type=&quot;integer&quot; value=&quot;700&quot; /&gt;&#10;    &lt;Property name=&quot;screenheightpx&quot; type=&quot;integer&quot; value=&quot;653&quot; /&gt;&#10;    &lt;Property name=&quot;linkpossible&quot; type=&quot;bool&quot; value=&quot;on&quot; /&gt;&#10;    &lt;Property name=&quot;heightmultiple&quot; type=&quot;integer&quot; value=&quot;1&quot; /&gt;&#10;    &lt;Property name=&quot;zoomlevel&quot; type=&quot;integer&quot; value=&quot;0&quot; /&gt;&#10;    &lt;Property name=&quot;saveepscopy&quot; type=&quot;bool&quot; value=&quot;off&quot; /&gt;&#10;    &lt;Property name=&quot;resizefactor&quot; type=&quot;integer&quot; value=&quot;1&quot; /&gt;&#10;    &lt;Property name=&quot;saveprefs&quot; type=&quot;bool&quot; value=&quot;on&quot; /&gt;&#10;    &lt;Property name=&quot;decorationscale&quot; type=&quot;real&quot; value=&quot;1&quot; /&gt;&#10;    &lt;Property name=&quot;clearfilenameafterwards&quot; type=&quot;bool&quot; value=&quot;off&quot; /&gt;&#10;    &lt;Property name=&quot;allowlinked&quot; type=&quot;bool&quot; value=&quot;on&quot; /&gt;&#10;    &lt;Property name=&quot;allowpaste&quot; type=&quot;group&quot; value=&quot;on&quot; /&gt;&#10;    &lt;Property name=&quot;target&quot; type=&quot;group&quot; value=&quot;linked&quot; /&gt;&#10;    &lt;Property name=&quot;nodelabel&quot; type=&quot;string&quot; value=&quot;Results &amp;gt; Result {pg1} &amp;gt; Contour 1 {con1}&quot; /&gt;&#10;    &lt;Property name=&quot;lockview&quot; type=&quot;bool&quot; value=&quot;off&quot; /&gt;&#10;    &lt;Property name=&quot;linkedinfo&quot; type=&quot;string&quot; value=&quot;&quot; /&gt;&#10;    &lt;Property name=&quot;alloweps&quot; type=&quot;bool&quot; value=&quot;off&quot; /&gt;&#10;    &lt;Property name=&quot;allowgltf&quot; type=&quot;bool&quot; value=&quot;off&quot; /&gt;&#10;    &lt;Property name=&quot;lastwrittenfile&quot; type=&quot;string&quot; value=&quot;&quot; /&gt;&#10;    &lt;Property name=&quot;lastfiletype&quot; type=&quot;string&quot; value=&quot;png&quot; /&gt;&#10;    &lt;Property name=&quot;context&quot; type=&quot;group&quot; value=&quot;standard&quot; /&gt;&#10;    &lt;Property name=&quot;clusterrootonly&quot; type=&quot;bool&quot; value=&quot;off&quot; /&gt;&#10;    &lt;Property name=&quot;layoutmode&quot; type=&quot;group&quot; value=&quot;image&quot; /&gt;&#10;    &lt;Property name=&quot;sdim&quot; type=&quot;group&quot; value=&quot;2&quot; /&gt;&#10;    &lt;Property name=&quot;options2d&quot; type=&quot;group&quot; value=&quot;on&quot; /&gt;&#10;    &lt;Property name=&quot;title2d&quot; type=&quot;bool&quot; value=&quot;off&quot; /&gt;&#10;    &lt;Property name=&quot;legend2d&quot; type=&quot;bool&quot; value=&quot;off&quot; /&gt;&#10;    &lt;Property name=&quot;axes2d&quot; type=&quot;bool&quot; value=&quot;on&quot; /&gt;&#10;    &lt;Property name=&quot;logo2d&quot; type=&quot;bool&quot; value=&quot;off&quot; /&gt;&#10;    &lt;Property name=&quot;fontsize&quot; type=&quot;integer&quot; value=&quot;10&quot; /&gt;&#10;    &lt;Property name=&quot;colortheme&quot; type=&quot;string&quot; value=&quot;Dark&quot; /&gt;&#10;    &lt;Property name=&quot;background&quot; type=&quot;group&quot; value=&quot;fromtheme&quot; /&gt;&#10;  &lt;/PropSet&gt;&#10;  &lt;PropSet id=&quot;view&quot;&gt;&#10;    &lt;Property name=&quot;showlabels&quot; type=&quot;bool&quot; value=&quot;off&quot; /&gt;&#10;    &lt;Property name=&quot;showDirections&quot; type=&quot;bool&quot; value=&quot;off&quot; /&gt;&#10;    &lt;Property name=&quot;showgrid&quot; type=&quot;bool&quot; value=&quot;on&quot; /&gt;&#10;    &lt;Property name=&quot;rendermesh&quot; type=&quot;bool&quot; value=&quot;on&quot; /&gt;&#10;    &lt;Property name=&quot;showunits&quot; type=&quot;bool&quot; value=&quot;on&quot; /&gt;&#10;    &lt;Property name=&quot;plotgroupunits&quot; type=&quot;stringarray&quot; value=&quot;, &quot; /&gt;&#10;    &lt;Property name=&quot;locked&quot; type=&quot;bool&quot; value=&quot;off&quot; /&gt;&#10;    &lt;Property name=&quot;istemporary&quot; type=&quot;bool&quot; value=&quot;off&quot; /&gt;&#10;    &lt;Property name=&quot;showselection&quot; type=&quot;bool&quot; value=&quot;on&quot; /&gt;&#10;    &lt;Property name=&quot;showmaterial&quot; type=&quot;bool&quot; value=&quot;off&quot; /&gt;&#10;    &lt;Property name=&quot;hidestatus&quot; type=&quot;string&quot; value=&quot;hide&quot; /&gt;&#10;    &lt;Property name=&quot;isnew&quot; type=&quot;bool&quot; value=&quot;off&quot; /&gt;&#10;    &lt;Property name=&quot;postviewkey&quot; type=&quot;string&quot; value=&quot;&quot; /&gt;&#10;    &lt;Property name=&quot;workplaneclip&quot; type=&quot;bool&quot; value=&quot;off&quot; /&gt;&#10;    &lt;Property name=&quot;offscreenoverride&quot; type=&quot;bool&quot; value=&quot;off&quot; /&gt;&#10;  &lt;/PropSet&gt;&#10;  &lt;PropSet id=&quot;camera&quot; /&gt;&#10;  &lt;PropSet id=&quot;axis&quot;&gt;&#10;    &lt;Property name=&quot;xmin&quot; type=&quot;real&quot; value=&quot;-0.012436054646968842&quot; /&gt;&#10;    &lt;Property name=&quot;xmax&quot; type=&quot;real&quot; value=&quot;0.09563984721899033&quot; /&gt;&#10;    &lt;Property name=&quot;ymin&quot; type=&quot;real&quot; value=&quot;-0.06357218325138092&quot; /&gt;&#10;    &lt;Property name=&quot;ymax&quot; type=&quot;real&quot; value=&quot;0.10274150967597961&quot; /&gt;&#10;    &lt;Property name=&quot;xminhidden&quot; type=&quot;real&quot; value=&quot;-0.012436054646968842&quot; /&gt;&#10;    &lt;Property name=&quot;xmaxhidden&quot; type=&quot;real&quot; value=&quot;0.09563984721899033&quot; /&gt;&#10;    &lt;Property name=&quot;yminhidden&quot; type=&quot;real&quot; value=&quot;-0.06357218325138092&quot; /&gt;&#10;    &lt;Property name=&quot;ymaxhidden&quot; type=&quot;real&quot; value=&quot;0.10274150967597961&quot; /&gt;&#10;    &lt;Property name=&quot;forcenoviewscaling&quot; type=&quot;bool&quot; value=&quot;off&quot; /&gt;&#10;    &lt;Property name=&quot;viewscaletype&quot; type=&quot;group&quot; value=&quot;none&quot; /&gt;&#10;    &lt;Property name=&quot;autocontext&quot; type=&quot;group&quot; value=&quot;autofit&quot; /&gt;&#10;    &lt;Property name=&quot;xweight&quot; type=&quot;real&quot; value=&quot;1&quot; /&gt;&#10;    &lt;Property name=&quot;yweight&quot; type=&quot;real&quot; value=&quot;1&quot; /&gt;&#10;    &lt;Property name=&quot;xscale&quot; type=&quot;real&quot; value=&quot;1&quot; /&gt;&#10;    &lt;Property name=&quot;yscale&quot; type=&quot;real&quot; value=&quot;1&quot; /&gt;&#10;    &lt;Property name=&quot;abstractviewsetting&quot; type=&quot;group&quot; value=&quot;on&quot; /&gt;&#10;    &lt;Property name=&quot;abstractviewlratio&quot; type=&quot;real&quot; value=&quot;-0.021257618442177773&quot; /&gt;&#10;    &lt;Property name=&quot;abstractviewrratio&quot; type=&quot;real&quot; value=&quot;-0.8365176320075989&quot; /&gt;&#10;    &lt;Property name=&quot;abstractviewbratio&quot; type=&quot;real&quot; value=&quot;0.453086793422699&quot; /&gt;&#10;    &lt;Property name=&quot;abstractviewtratio&quot; type=&quot;real&quot; value=&quot;-0.47438231110572815&quot; /&gt;&#10;    &lt;Property name=&quot;abstractviewxscale&quot; type=&quot;real&quot; value=&quot;2.7998938458040357E-4&quot; /&gt;&#10;    &lt;Property name=&quot;abstractviewyscale&quot; type=&quot;real&quot; value=&quot;2.7998938458040357E-4&quot; /&gt;&#10;    &lt;Property name=&quot;manualgrid&quot; type=&quot;group&quot; value=&quot;off&quot; /&gt;&#10;    &lt;Property name=&quot;xspacing&quot; type=&quot;real&quot; value=&quot;1&quot; /&gt;&#10;    &lt;Property name=&quot;yspacing&quot; type=&quot;real&quot; value=&quot;1&quot; /&gt;&#10;    &lt;Property name=&quot;xextra&quot; type=&quot;realarray&quot; value=&quot;&quot; /&gt;&#10;    &lt;Property name=&quot;xextra_vector_method&quot; type=&quot;string&quot; value=&quot;step&quot; /&gt;&#10;    &lt;Property name=&quot;xextra_vector_start&quot; type=&quot;string&quot; value=&quot;&quot; /&gt;&#10;    &lt;Property name=&quot;xextra_vector_stop&quot; type=&quot;string&quot; value=&quot;&quot; /&gt;&#10;    &lt;Property name=&quot;xextra_vector_step&quot; type=&quot;string&quot; value=&quot;&quot; /&gt;&#10;    &lt;Property name=&quot;xextra_vector_numvalues&quot; type=&quot;string&quot; value=&quot;&quot; /&gt;&#10;    &lt;Property name=&quot;xextra_vector_function&quot; type=&quot;string&quot; value=&quot;none&quot; /&gt;&#10;    &lt;Property name=&quot;xextra_vector_interval&quot; type=&quot;string&quot; value=&quot;octave&quot; /&gt;&#10;    &lt;Property name=&quot;xextra_vector_freqperdec&quot; type=&quot;string&quot; value=&quot;&quot; /&gt;&#10;    &lt;Property name=&quot;yextra&quot; type=&quot;realarray&quot; value=&quot;&quot; /&gt;&#10;    &lt;Property name=&quot;yextra_vector_method&quot; type=&quot;string&quot; value=&quot;step&quot; /&gt;&#10;    &lt;Property name=&quot;yextra_vector_start&quot; type=&quot;string&quot; value=&quot;&quot; /&gt;&#10;    &lt;Property name=&quot;yextra_vector_stop&quot; type=&quot;string&quot; value=&quot;&quot; /&gt;&#10;    &lt;Property name=&quot;yextra_vector_step&quot; type=&quot;string&quot; value=&quot;&quot; /&gt;&#10;    &lt;Property name=&quot;yextra_vector_numvalues&quot; type=&quot;string&quot; value=&quot;&quot; /&gt;&#10;    &lt;Property name=&quot;yextra_vector_function&quot; type=&quot;string&quot; value=&quot;none&quot; /&gt;&#10;    &lt;Property name=&quot;yextra_vector_interval&quot; type=&quot;string&quot; value=&quot;octave&quot; /&gt;&#10;    &lt;Property name=&quot;yextra_vector_freqperdec&quot; type=&quot;string&quot; value=&quot;&quot; /&gt;&#10;    &lt;Property name=&quot;canvassizedip&quot; type=&quot;realarray&quot; value=&quot;700, 653&quot; /&gt;&#10;    &lt;Property name=&quot;renderareasizedip&quot; type=&quot;realarray&quot; value=&quot;386, 594&quot; /&gt;&#10;  &lt;/PropSet&gt;&#10;  &lt;PropSet id=&quot;clip&quot; /&gt;&#10;  &lt;PropSet id=&quot;table&quot;&gt;&#10;    &lt;Property name=&quot;header&quot; type=&quot;bool&quot; value=&quot;on&quot; /&gt;&#10;    &lt;Property name=&quot;headers&quot; type=&quot;stringmatrix&quot; value=&quot;&quot; /&gt;&#10;    &lt;Property name=&quot;includetitle&quot; type=&quot;bool&quot; value=&quot;off&quot; /&gt;&#10;    &lt;Property name=&quot;title&quot; type=&quot;string&quot; value=&quot;&quot; /&gt;&#10;    &lt;Property name=&quot;fullprec&quot; type=&quot;bool&quot; value=&quot;on&quot; /&gt;&#10;    &lt;Property name=&quot;precision&quot; type=&quot;integer&quot; value=&quot;5&quot; /&gt;&#10;    &lt;Property name=&quot;notation&quot; type=&quot;string&quot; value=&quot;auto&quot; /&gt;&#10;    &lt;Property name=&quot;complexnotation&quot; type=&quot;string&quot; value=&quot;rectangular&quot; /&gt;&#10;  &lt;/PropSet&gt;&#10;  &lt;UpdateTimeStamp&gt;638919762424760329&lt;/UpdateTimeStamp&gt;&#10;&lt;/Root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SOL LIVELINK TAG" val="&lt;!-- &#10;PropSet elements are populated with properties elements in format &lt;Property name=&quot;&quot; value=&quot;&quot; type=&quot;&quot;/&gt;&#10;LinkType element has either Image, or Table as value.&#10;--&gt;&#10;&lt;Root completeVersion=&quot;6.2.0.x&quot; formatVersion=&quot;2.0.0.0&quot; version=&quot;6.2.0.339&quot;&gt;&#10;  &lt;VersionInformation&gt;&#10;    &lt;Version&gt;1&lt;/Version&gt;&#10;  &lt;/VersionInformation&gt;&#10;  &lt;Entity&gt;/result/feature/pg1&lt;/Entity&gt;&#10;  &lt;Tag&gt;pg1&lt;/Tag&gt;&#10;  &lt;Node&gt;Results &amp;gt; Result {pg1}&lt;/Node&gt;&#10;  &lt;LinkType&gt;Image&lt;/LinkType&gt;&#10;  &lt;ModelLink directoryType=&quot;none&quot;&gt;C:\Users\fcaru\Documents\COMSOL_batch\batchmodel.mph&lt;/ModelLink&gt;&#10;  &lt;LocalPath&gt;batchmodel.mph&lt;/LocalPath&gt;&#10;  &lt;SDim&gt;2&lt;/SDim&gt;&#10;  &lt;Locked&gt;false&lt;/Locked&gt;&#10;  &lt;PropSet id=&quot;image&quot;&gt;&#10;    &lt;Property name=&quot;view&quot; type=&quot;reference&quot; value=&quot;auto&quot; /&gt;&#10;    &lt;Property name=&quot;animating&quot; type=&quot;bool&quot; value=&quot;off&quot; /&gt;&#10;    &lt;Property name=&quot;isclientfile&quot; type=&quot;bool&quot; value=&quot;on&quot; /&gt;&#10;    &lt;Property name=&quot;isforreport&quot; type=&quot;bool&quot; value=&quot;off&quot; /&gt;&#10;    &lt;Property name=&quot;size&quot; type=&quot;string&quot; value=&quot;manualprint&quot; /&gt;&#10;    &lt;Property name=&quot;hiddensize&quot; type=&quot;group&quot; value=&quot;manual&quot; /&gt;&#10;    &lt;Property name=&quot;unit&quot; type=&quot;group&quot; value=&quot;mm&quot; /&gt;&#10;    &lt;Property name=&quot;lockratio&quot; type=&quot;bool&quot; value=&quot;off&quot; /&gt;&#10;    &lt;Property name=&quot;aspectratio&quot; type=&quot;real&quot; value=&quot;1&quot; /&gt;&#10;    &lt;Property name=&quot;width&quot; type=&quot;real&quot; value=&quot;80&quot; /&gt;&#10;    &lt;Property name=&quot;height&quot; type=&quot;real&quot; value=&quot;80&quot; /&gt;&#10;    &lt;Property name=&quot;resolution&quot; type=&quot;integer&quot; value=&quot;300&quot; /&gt;&#10;    &lt;Property name=&quot;sizedesc&quot; type=&quot;string&quot; value=&quot;945 x 945 px&quot; /&gt;&#10;    &lt;Property name=&quot;widthpx&quot; type=&quot;integer&quot; value=&quot;0&quot; /&gt;&#10;    &lt;Property name=&quot;heightpx&quot; type=&quot;integer&quot; value=&quot;0&quot; /&gt;&#10;    &lt;Property name=&quot;widthexact&quot; type=&quot;real&quot; value=&quot;0&quot; /&gt;&#10;    &lt;Property name=&quot;heightexact&quot; type=&quot;real&quot; value=&quot;0&quot; /&gt;&#10;    &lt;Property name=&quot;exactstored&quot; type=&quot;bool&quot; value=&quot;off&quot; /&gt;&#10;    &lt;Property name=&quot;usage&quot; type=&quot;group&quot; value=&quot;dialog&quot; /&gt;&#10;    &lt;Property name=&quot;screensizedesc&quot; type=&quot;string&quot; value=&quot;700 x 653 px&quot; /&gt;&#10;    &lt;Property name=&quot;zoomextents&quot; type=&quot;bool&quot; value=&quot;off&quot; /&gt;&#10;    &lt;Property name=&quot;antialias&quot; type=&quot;bool&quot; value=&quot;on&quot; /&gt;&#10;    &lt;Property name=&quot;screenwidthpx&quot; type=&quot;integer&quot; value=&quot;700&quot; /&gt;&#10;    &lt;Property name=&quot;screenheightpx&quot; type=&quot;integer&quot; value=&quot;653&quot; /&gt;&#10;    &lt;Property name=&quot;linkpossible&quot; type=&quot;bool&quot; value=&quot;on&quot; /&gt;&#10;    &lt;Property name=&quot;heightmultiple&quot; type=&quot;integer&quot; value=&quot;1&quot; /&gt;&#10;    &lt;Property name=&quot;zoomlevel&quot; type=&quot;integer&quot; value=&quot;0&quot; /&gt;&#10;    &lt;Property name=&quot;saveepscopy&quot; type=&quot;bool&quot; value=&quot;off&quot; /&gt;&#10;    &lt;Property name=&quot;resizefactor&quot; type=&quot;integer&quot; value=&quot;1&quot; /&gt;&#10;    &lt;Property name=&quot;saveprefs&quot; type=&quot;bool&quot; value=&quot;on&quot; /&gt;&#10;    &lt;Property name=&quot;decorationscale&quot; type=&quot;real&quot; value=&quot;1&quot; /&gt;&#10;    &lt;Property name=&quot;clearfilenameafterwards&quot; type=&quot;bool&quot; value=&quot;off&quot; /&gt;&#10;    &lt;Property name=&quot;allowlinked&quot; type=&quot;bool&quot; value=&quot;on&quot; /&gt;&#10;    &lt;Property name=&quot;allowpaste&quot; type=&quot;group&quot; value=&quot;on&quot; /&gt;&#10;    &lt;Property name=&quot;target&quot; type=&quot;group&quot; value=&quot;linked&quot; /&gt;&#10;    &lt;Property name=&quot;nodelabel&quot; type=&quot;string&quot; value=&quot;Results &amp;gt; Result {pg1}&quot; /&gt;&#10;    &lt;Property name=&quot;lockview&quot; type=&quot;bool&quot; value=&quot;off&quot; /&gt;&#10;    &lt;Property name=&quot;linkedinfo&quot; type=&quot;string&quot; value=&quot;&quot; /&gt;&#10;    &lt;Property name=&quot;alloweps&quot; type=&quot;bool&quot; value=&quot;off&quot; /&gt;&#10;    &lt;Property name=&quot;allowgltf&quot; type=&quot;bool&quot; value=&quot;off&quot; /&gt;&#10;    &lt;Property name=&quot;lastwrittenfile&quot; type=&quot;string&quot; value=&quot;&quot; /&gt;&#10;    &lt;Property name=&quot;lastfiletype&quot; type=&quot;string&quot; value=&quot;png&quot; /&gt;&#10;    &lt;Property name=&quot;context&quot; type=&quot;group&quot; value=&quot;standard&quot; /&gt;&#10;    &lt;Property name=&quot;clusterrootonly&quot; type=&quot;bool&quot; value=&quot;off&quot; /&gt;&#10;    &lt;Property name=&quot;layoutmode&quot; type=&quot;group&quot; value=&quot;image&quot; /&gt;&#10;    &lt;Property name=&quot;sdim&quot; type=&quot;group&quot; value=&quot;2&quot; /&gt;&#10;    &lt;Property name=&quot;options2d&quot; type=&quot;group&quot; value=&quot;on&quot; /&gt;&#10;    &lt;Property name=&quot;title2d&quot; type=&quot;bool&quot; value=&quot;off&quot; /&gt;&#10;    &lt;Property name=&quot;legend2d&quot; type=&quot;bool&quot; value=&quot;off&quot; /&gt;&#10;    &lt;Property name=&quot;axes2d&quot; type=&quot;bool&quot; value=&quot;on&quot; /&gt;&#10;    &lt;Property name=&quot;logo2d&quot; type=&quot;bool&quot; value=&quot;off&quot; /&gt;&#10;    &lt;Property name=&quot;fontsize&quot; type=&quot;integer&quot; value=&quot;10&quot; /&gt;&#10;    &lt;Property name=&quot;colortheme&quot; type=&quot;string&quot; value=&quot;Dark&quot; /&gt;&#10;    &lt;Property name=&quot;background&quot; type=&quot;group&quot; value=&quot;fromtheme&quot; /&gt;&#10;  &lt;/PropSet&gt;&#10;  &lt;PropSet id=&quot;view&quot;&gt;&#10;    &lt;Property name=&quot;showlabels&quot; type=&quot;bool&quot; value=&quot;off&quot; /&gt;&#10;    &lt;Property name=&quot;showDirections&quot; type=&quot;bool&quot; value=&quot;off&quot; /&gt;&#10;    &lt;Property name=&quot;showgrid&quot; type=&quot;bool&quot; value=&quot;on&quot; /&gt;&#10;    &lt;Property name=&quot;rendermesh&quot; type=&quot;bool&quot; value=&quot;on&quot; /&gt;&#10;    &lt;Property name=&quot;showunits&quot; type=&quot;bool&quot; value=&quot;on&quot; /&gt;&#10;    &lt;Property name=&quot;plotgroupunits&quot; type=&quot;stringarray&quot; value=&quot;, &quot; /&gt;&#10;    &lt;Property name=&quot;locked&quot; type=&quot;bool&quot; value=&quot;off&quot; /&gt;&#10;    &lt;Property name=&quot;istemporary&quot; type=&quot;bool&quot; value=&quot;off&quot; /&gt;&#10;    &lt;Property name=&quot;showselection&quot; type=&quot;bool&quot; value=&quot;on&quot; /&gt;&#10;    &lt;Property name=&quot;showmaterial&quot; type=&quot;bool&quot; value=&quot;off&quot; /&gt;&#10;    &lt;Property name=&quot;hidestatus&quot; type=&quot;string&quot; value=&quot;hide&quot; /&gt;&#10;    &lt;Property name=&quot;isnew&quot; type=&quot;bool&quot; value=&quot;off&quot; /&gt;&#10;    &lt;Property name=&quot;postviewkey&quot; type=&quot;string&quot; value=&quot;&quot; /&gt;&#10;    &lt;Property name=&quot;workplaneclip&quot; type=&quot;bool&quot; value=&quot;off&quot; /&gt;&#10;    &lt;Property name=&quot;offscreenoverride&quot; type=&quot;bool&quot; value=&quot;off&quot; /&gt;&#10;  &lt;/PropSet&gt;&#10;  &lt;PropSet id=&quot;camera&quot; /&gt;&#10;  &lt;PropSet id=&quot;axis&quot;&gt;&#10;    &lt;Property name=&quot;xmin&quot; type=&quot;real&quot; value=&quot;-0.004825654439628124&quot; /&gt;&#10;    &lt;Property name=&quot;xmax&quot; type=&quot;real&quot; value=&quot;0.04883793368935585&quot; /&gt;&#10;    &lt;Property name=&quot;ymin&quot; type=&quot;real&quot; value=&quot;-0.03684793785214424&quot; /&gt;&#10;    &lt;Property name=&quot;ymax&quot; type=&quot;real&quot; value=&quot;0.03068632259964943&quot; /&gt;&#10;    &lt;Property name=&quot;xminhidden&quot; type=&quot;real&quot; value=&quot;-0.004825654439628124&quot; /&gt;&#10;    &lt;Property name=&quot;xmaxhidden&quot; type=&quot;real&quot; value=&quot;0.04883793368935585&quot; /&gt;&#10;    &lt;Property name=&quot;yminhidden&quot; type=&quot;real&quot; value=&quot;-0.03684793785214424&quot; /&gt;&#10;    &lt;Property name=&quot;ymaxhidden&quot; type=&quot;real&quot; value=&quot;0.03068632259964943&quot; /&gt;&#10;    &lt;Property name=&quot;forcenoviewscaling&quot; type=&quot;bool&quot; value=&quot;off&quot; /&gt;&#10;    &lt;Property name=&quot;viewscaletype&quot; type=&quot;group&quot; value=&quot;none&quot; /&gt;&#10;    &lt;Property name=&quot;autocontext&quot; type=&quot;group&quot; value=&quot;autofit&quot; /&gt;&#10;    &lt;Property name=&quot;xweight&quot; type=&quot;real&quot; value=&quot;1&quot; /&gt;&#10;    &lt;Property name=&quot;yweight&quot; type=&quot;real&quot; value=&quot;1&quot; /&gt;&#10;    &lt;Property name=&quot;xscale&quot; type=&quot;real&quot; value=&quot;1&quot; /&gt;&#10;    &lt;Property name=&quot;yscale&quot; type=&quot;real&quot; value=&quot;1&quot; /&gt;&#10;    &lt;Property name=&quot;abstractviewsetting&quot; type=&quot;group&quot; value=&quot;on&quot; /&gt;&#10;    &lt;Property name=&quot;abstractviewlratio&quot; type=&quot;real&quot; value=&quot;-0.008248751051723957&quot; /&gt;&#10;    &lt;Property name=&quot;abstractviewrratio&quot; type=&quot;real&quot; value=&quot;-0.9165186285972595&quot; /&gt;&#10;    &lt;Property name=&quot;abstractviewbratio&quot; type=&quot;real&quot; value=&quot;0.46474146842956543&quot; /&gt;&#10;    &lt;Property name=&quot;abstractviewtratio&quot; type=&quot;real&quot; value=&quot;-0.5058062076568604&quot; /&gt;&#10;    &lt;Property name=&quot;abstractviewxscale&quot; type=&quot;real&quot; value=&quot;1.1369404819561169E-4&quot; /&gt;&#10;    &lt;Property name=&quot;abstractviewyscale&quot; type=&quot;real&quot; value=&quot;1.1369404091965407E-4&quot; /&gt;&#10;    &lt;Property name=&quot;manualgrid&quot; type=&quot;group&quot; value=&quot;off&quot; /&gt;&#10;    &lt;Property name=&quot;xspacing&quot; type=&quot;real&quot; value=&quot;1&quot; /&gt;&#10;    &lt;Property name=&quot;yspacing&quot; type=&quot;real&quot; value=&quot;1&quot; /&gt;&#10;    &lt;Property name=&quot;xextra&quot; type=&quot;realarray&quot; value=&quot;&quot; /&gt;&#10;    &lt;Property name=&quot;xextra_vector_method&quot; type=&quot;string&quot; value=&quot;step&quot; /&gt;&#10;    &lt;Property name=&quot;xextra_vector_start&quot; type=&quot;string&quot; value=&quot;&quot; /&gt;&#10;    &lt;Property name=&quot;xextra_vector_stop&quot; type=&quot;string&quot; value=&quot;&quot; /&gt;&#10;    &lt;Property name=&quot;xextra_vector_step&quot; type=&quot;string&quot; value=&quot;&quot; /&gt;&#10;    &lt;Property name=&quot;xextra_vector_numvalues&quot; type=&quot;string&quot; value=&quot;&quot; /&gt;&#10;    &lt;Property name=&quot;xextra_vector_function&quot; type=&quot;string&quot; value=&quot;none&quot; /&gt;&#10;    &lt;Property name=&quot;xextra_vector_interval&quot; type=&quot;string&quot; value=&quot;octave&quot; /&gt;&#10;    &lt;Property name=&quot;xextra_vector_freqperdec&quot; type=&quot;string&quot; value=&quot;&quot; /&gt;&#10;    &lt;Property name=&quot;yextra&quot; type=&quot;realarray&quot; value=&quot;&quot; /&gt;&#10;    &lt;Property name=&quot;yextra_vector_method&quot; type=&quot;string&quot; value=&quot;step&quot; /&gt;&#10;    &lt;Property name=&quot;yextra_vector_start&quot; type=&quot;string&quot; value=&quot;&quot; /&gt;&#10;    &lt;Property name=&quot;yextra_vector_stop&quot; type=&quot;string&quot; value=&quot;&quot; /&gt;&#10;    &lt;Property name=&quot;yextra_vector_step&quot; type=&quot;string&quot; value=&quot;&quot; /&gt;&#10;    &lt;Property name=&quot;yextra_vector_numvalues&quot; type=&quot;string&quot; value=&quot;&quot; /&gt;&#10;    &lt;Property name=&quot;yextra_vector_function&quot; type=&quot;string&quot; value=&quot;none&quot; /&gt;&#10;    &lt;Property name=&quot;yextra_vector_interval&quot; type=&quot;string&quot; value=&quot;octave&quot; /&gt;&#10;    &lt;Property name=&quot;yextra_vector_freqperdec&quot; type=&quot;string&quot; value=&quot;&quot; /&gt;&#10;    &lt;Property name=&quot;canvassizedip&quot; type=&quot;realarray&quot; value=&quot;700, 653&quot; /&gt;&#10;    &lt;Property name=&quot;renderareasizedip&quot; type=&quot;realarray&quot; value=&quot;472, 594&quot; /&gt;&#10;  &lt;/PropSet&gt;&#10;  &lt;PropSet id=&quot;clip&quot; /&gt;&#10;  &lt;PropSet id=&quot;table&quot;&gt;&#10;    &lt;Property name=&quot;header&quot; type=&quot;bool&quot; value=&quot;on&quot; /&gt;&#10;    &lt;Property name=&quot;headers&quot; type=&quot;stringmatrix&quot; value=&quot;&quot; /&gt;&#10;    &lt;Property name=&quot;includetitle&quot; type=&quot;bool&quot; value=&quot;off&quot; /&gt;&#10;    &lt;Property name=&quot;title&quot; type=&quot;string&quot; value=&quot;&quot; /&gt;&#10;    &lt;Property name=&quot;fullprec&quot; type=&quot;bool&quot; value=&quot;on&quot; /&gt;&#10;    &lt;Property name=&quot;precision&quot; type=&quot;integer&quot; value=&quot;5&quot; /&gt;&#10;    &lt;Property name=&quot;notation&quot; type=&quot;string&quot; value=&quot;auto&quot; /&gt;&#10;    &lt;Property name=&quot;complexnotation&quot; type=&quot;string&quot; value=&quot;rectangular&quot; /&gt;&#10;  &lt;/PropSet&gt;&#10;  &lt;UpdateTimeStamp&gt;638919763725712207&lt;/UpdateTimeStamp&gt;&#10;&lt;/Root&gt;"/>
</p:tagLst>
</file>

<file path=ppt/theme/theme1.xml><?xml version="1.0" encoding="utf-8"?>
<a:theme xmlns:a="http://schemas.openxmlformats.org/drawingml/2006/main" name="Pacco">
  <a:themeElements>
    <a:clrScheme name="Blu verde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Personalizzato 1">
      <a:majorFont>
        <a:latin typeface="Seaford"/>
        <a:ea typeface=""/>
        <a:cs typeface=""/>
      </a:majorFont>
      <a:minorFont>
        <a:latin typeface="Grandview"/>
        <a:ea typeface=""/>
        <a:cs typeface=""/>
      </a:minorFont>
    </a:fontScheme>
    <a:fmtScheme name="Pacco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604</TotalTime>
  <Words>802</Words>
  <Application>Microsoft Office PowerPoint</Application>
  <PresentationFormat>Widescreen</PresentationFormat>
  <Paragraphs>82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6" baseType="lpstr">
      <vt:lpstr>Aptos</vt:lpstr>
      <vt:lpstr>Arial</vt:lpstr>
      <vt:lpstr>Grandview</vt:lpstr>
      <vt:lpstr>Grandview Display</vt:lpstr>
      <vt:lpstr>Seaford</vt:lpstr>
      <vt:lpstr>Pacco</vt:lpstr>
      <vt:lpstr>Study of in-vacuum discharges with X-rays at the High Voltage Padova Test Facility</vt:lpstr>
      <vt:lpstr>Context: ITER, MITICA</vt:lpstr>
      <vt:lpstr>Experimental facility: HVPTF</vt:lpstr>
      <vt:lpstr>Instruments: GEM detectors</vt:lpstr>
      <vt:lpstr>Experimental: first studies</vt:lpstr>
      <vt:lpstr>Experimental: micro-discharges</vt:lpstr>
      <vt:lpstr>Theory: model and simulations</vt:lpstr>
      <vt:lpstr>Synchronization system</vt:lpstr>
      <vt:lpstr>Conclusions</vt:lpstr>
      <vt:lpstr>Thank you for the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f.caruggi@campus.unimib.it</dc:creator>
  <cp:lastModifiedBy>f.caruggi@campus.unimib.it</cp:lastModifiedBy>
  <cp:revision>36</cp:revision>
  <dcterms:created xsi:type="dcterms:W3CDTF">2025-08-27T07:28:07Z</dcterms:created>
  <dcterms:modified xsi:type="dcterms:W3CDTF">2025-09-03T07:23:27Z</dcterms:modified>
</cp:coreProperties>
</file>