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sldIdLst>
    <p:sldId id="258" r:id="rId5"/>
    <p:sldId id="270" r:id="rId6"/>
    <p:sldId id="272" r:id="rId7"/>
    <p:sldId id="273" r:id="rId8"/>
    <p:sldId id="285" r:id="rId9"/>
    <p:sldId id="276" r:id="rId10"/>
    <p:sldId id="287" r:id="rId11"/>
    <p:sldId id="279" r:id="rId12"/>
    <p:sldId id="280" r:id="rId13"/>
    <p:sldId id="550" r:id="rId14"/>
    <p:sldId id="558" r:id="rId15"/>
    <p:sldId id="557" r:id="rId16"/>
    <p:sldId id="284" r:id="rId17"/>
    <p:sldId id="480" r:id="rId18"/>
    <p:sldId id="486" r:id="rId19"/>
    <p:sldId id="504" r:id="rId20"/>
    <p:sldId id="547" r:id="rId21"/>
    <p:sldId id="552" r:id="rId22"/>
    <p:sldId id="559" r:id="rId23"/>
    <p:sldId id="561" r:id="rId24"/>
    <p:sldId id="548" r:id="rId25"/>
    <p:sldId id="553" r:id="rId26"/>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963A6-12AB-45BD-BAB5-983DDDF22EA7}" v="71" dt="2025-05-29T15:58:15.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73" autoAdjust="0"/>
  </p:normalViewPr>
  <p:slideViewPr>
    <p:cSldViewPr snapToGrid="0">
      <p:cViewPr>
        <p:scale>
          <a:sx n="86" d="100"/>
          <a:sy n="86" d="100"/>
        </p:scale>
        <p:origin x="273" y="90"/>
      </p:cViewPr>
      <p:guideLst>
        <p:guide orient="horz" pos="2183"/>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EEF3F28-8945-4965-944F-47A5789A51DF}" type="datetimeFigureOut">
              <a:rPr kumimoji="1" lang="ja-JP" altLang="en-US" smtClean="0"/>
              <a:t>2026/3/9</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A049FE6-A783-491B-AAB5-DD0E4124575A}" type="slidenum">
              <a:rPr kumimoji="1" lang="ja-JP" altLang="en-US" smtClean="0"/>
              <a:t>‹#›</a:t>
            </a:fld>
            <a:endParaRPr kumimoji="1" lang="ja-JP" altLang="en-US"/>
          </a:p>
        </p:txBody>
      </p:sp>
    </p:spTree>
    <p:extLst>
      <p:ext uri="{BB962C8B-B14F-4D97-AF65-F5344CB8AC3E}">
        <p14:creationId xmlns:p14="http://schemas.microsoft.com/office/powerpoint/2010/main" val="5641324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3A049FE6-A783-491B-AAB5-DD0E4124575A}" type="slidenum">
              <a:rPr kumimoji="1" lang="ja-JP" altLang="en-US" smtClean="0"/>
              <a:t>1</a:t>
            </a:fld>
            <a:endParaRPr kumimoji="1" lang="ja-JP" altLang="en-US"/>
          </a:p>
        </p:txBody>
      </p:sp>
    </p:spTree>
    <p:extLst>
      <p:ext uri="{BB962C8B-B14F-4D97-AF65-F5344CB8AC3E}">
        <p14:creationId xmlns:p14="http://schemas.microsoft.com/office/powerpoint/2010/main" val="1233308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41425"/>
            <a:ext cx="5956300" cy="3349625"/>
          </a:xfrm>
        </p:spPr>
      </p:sp>
      <p:sp>
        <p:nvSpPr>
          <p:cNvPr id="3" name="ノート プレースホルダー 2"/>
          <p:cNvSpPr>
            <a:spLocks noGrp="1"/>
          </p:cNvSpPr>
          <p:nvPr>
            <p:ph type="body" idx="1"/>
          </p:nvPr>
        </p:nvSpPr>
        <p:spPr/>
        <p:txBody>
          <a:bodyPr/>
          <a:lstStyle/>
          <a:p>
            <a:r>
              <a:rPr kumimoji="1" lang="ja-JP" altLang="en-US"/>
              <a:t>■原稿</a:t>
            </a:r>
            <a:endParaRPr kumimoji="1" lang="en-US" altLang="ja-JP"/>
          </a:p>
          <a:p>
            <a:r>
              <a:rPr kumimoji="1" lang="ja-JP" altLang="en-US"/>
              <a:t>荷電フラグメントの粒子識別について説明します。</a:t>
            </a:r>
            <a:endParaRPr kumimoji="1" lang="en-US" altLang="ja-JP"/>
          </a:p>
          <a:p>
            <a:r>
              <a:rPr kumimoji="1" lang="ja-JP" altLang="en-US"/>
              <a:t>左の図は、</a:t>
            </a:r>
            <a:r>
              <a:rPr kumimoji="1" lang="en-US" altLang="ja-JP"/>
              <a:t>SAMURAI</a:t>
            </a:r>
            <a:r>
              <a:rPr kumimoji="1" lang="ja-JP" altLang="en-US"/>
              <a:t>セットアップの下流部分の簡略図です。</a:t>
            </a:r>
            <a:endParaRPr kumimoji="1" lang="en-US" altLang="ja-JP"/>
          </a:p>
          <a:p>
            <a:r>
              <a:rPr kumimoji="1" lang="ja-JP" altLang="en-US"/>
              <a:t>荷電フラグメントは</a:t>
            </a:r>
            <a:r>
              <a:rPr kumimoji="1" lang="en-US" altLang="ja-JP"/>
              <a:t>FDC1</a:t>
            </a:r>
            <a:r>
              <a:rPr kumimoji="1" lang="ja-JP" altLang="en-US"/>
              <a:t>を通過した後、</a:t>
            </a:r>
            <a:r>
              <a:rPr kumimoji="1" lang="en-US" altLang="ja-JP"/>
              <a:t>samurai magnet</a:t>
            </a:r>
            <a:r>
              <a:rPr kumimoji="1" lang="ja-JP" altLang="en-US"/>
              <a:t>によって曲げられ、</a:t>
            </a:r>
            <a:r>
              <a:rPr kumimoji="1" lang="en-US" altLang="ja-JP"/>
              <a:t>FDC2</a:t>
            </a:r>
            <a:r>
              <a:rPr kumimoji="1" lang="ja-JP" altLang="en-US"/>
              <a:t>と</a:t>
            </a:r>
            <a:r>
              <a:rPr kumimoji="1" lang="en-US" altLang="ja-JP"/>
              <a:t>HODF</a:t>
            </a:r>
            <a:r>
              <a:rPr kumimoji="1" lang="ja-JP" altLang="en-US"/>
              <a:t>によって検出されます。</a:t>
            </a:r>
            <a:endParaRPr kumimoji="1" lang="en-US" altLang="ja-JP"/>
          </a:p>
          <a:p>
            <a:r>
              <a:rPr kumimoji="1" lang="en-US" altLang="ja-JP"/>
              <a:t>FDC1,2</a:t>
            </a:r>
            <a:r>
              <a:rPr kumimoji="1" lang="ja-JP" altLang="en-US"/>
              <a:t>はドリフトチェンバーで荷電フラグメントの位置を、</a:t>
            </a:r>
            <a:r>
              <a:rPr kumimoji="1" lang="en-US" altLang="ja-JP"/>
              <a:t>HODF</a:t>
            </a:r>
            <a:r>
              <a:rPr kumimoji="1" lang="ja-JP" altLang="en-US"/>
              <a:t>はプラスチックシンチレータを並べたもので、荷電フラグメントの標的から</a:t>
            </a:r>
            <a:r>
              <a:rPr kumimoji="1" lang="en-US" altLang="ja-JP"/>
              <a:t>HODF</a:t>
            </a:r>
            <a:r>
              <a:rPr kumimoji="1" lang="ja-JP" altLang="en-US"/>
              <a:t>の飛行時間と、エネルギー損失に対応する波高を測定します。</a:t>
            </a:r>
            <a:endParaRPr kumimoji="1" lang="en-US" altLang="ja-JP"/>
          </a:p>
          <a:p>
            <a:pPr defTabSz="921075">
              <a:defRPr/>
            </a:pPr>
            <a:r>
              <a:rPr kumimoji="1" lang="en-US" altLang="ja-JP"/>
              <a:t>Z/A</a:t>
            </a:r>
            <a:r>
              <a:rPr kumimoji="1" lang="ja-JP" altLang="en-US"/>
              <a:t>は</a:t>
            </a:r>
            <a:r>
              <a:rPr kumimoji="1" lang="en-US" altLang="ja-JP" err="1"/>
              <a:t>Bρ</a:t>
            </a:r>
            <a:r>
              <a:rPr kumimoji="1" lang="ja-JP" altLang="en-US"/>
              <a:t>と</a:t>
            </a:r>
            <a:r>
              <a:rPr kumimoji="1" lang="en-US" altLang="ja-JP"/>
              <a:t>TOF</a:t>
            </a:r>
            <a:r>
              <a:rPr kumimoji="1" lang="ja-JP" altLang="en-US"/>
              <a:t>の積、</a:t>
            </a:r>
            <a:r>
              <a:rPr kumimoji="1" lang="en-US" altLang="ja-JP"/>
              <a:t>Z</a:t>
            </a:r>
            <a:r>
              <a:rPr kumimoji="1" lang="ja-JP" altLang="en-US"/>
              <a:t>は</a:t>
            </a:r>
            <a:r>
              <a:rPr kumimoji="1" lang="en-US" altLang="ja-JP"/>
              <a:t>ΔE</a:t>
            </a:r>
            <a:r>
              <a:rPr kumimoji="1" lang="ja-JP" altLang="en-US"/>
              <a:t>と</a:t>
            </a:r>
            <a:r>
              <a:rPr kumimoji="1" lang="en-US" altLang="ja-JP"/>
              <a:t>TOF</a:t>
            </a:r>
            <a:r>
              <a:rPr kumimoji="1" lang="ja-JP" altLang="en-US"/>
              <a:t>の積で表せますので、粒子識別は三つの物理量</a:t>
            </a:r>
            <a:r>
              <a:rPr kumimoji="1" lang="en-US" altLang="ja-JP" err="1"/>
              <a:t>Bρ,TOF</a:t>
            </a:r>
            <a:r>
              <a:rPr kumimoji="1" lang="en-US" altLang="ja-JP"/>
              <a:t>,</a:t>
            </a:r>
            <a:r>
              <a:rPr kumimoji="1" lang="ja-JP" altLang="en-US"/>
              <a:t>エネルギー損失</a:t>
            </a:r>
            <a:r>
              <a:rPr kumimoji="1" lang="en-US" altLang="ja-JP"/>
              <a:t>ΔE</a:t>
            </a:r>
            <a:r>
              <a:rPr kumimoji="1" lang="ja-JP" altLang="en-US"/>
              <a:t>を用いました。</a:t>
            </a:r>
            <a:endParaRPr kumimoji="1" lang="en-US" altLang="ja-JP"/>
          </a:p>
          <a:p>
            <a:r>
              <a:rPr kumimoji="1" lang="en-US" altLang="ja-JP" err="1"/>
              <a:t>Bρ</a:t>
            </a:r>
            <a:r>
              <a:rPr kumimoji="1" lang="ja-JP" altLang="en-US"/>
              <a:t>は</a:t>
            </a:r>
            <a:r>
              <a:rPr kumimoji="1" lang="en-US" altLang="ja-JP"/>
              <a:t>FDC1,FDC2</a:t>
            </a:r>
            <a:r>
              <a:rPr kumimoji="1" lang="ja-JP" altLang="en-US"/>
              <a:t>の位置と角度から、</a:t>
            </a:r>
            <a:r>
              <a:rPr kumimoji="1" lang="en-US" altLang="ja-JP"/>
              <a:t>TOF</a:t>
            </a:r>
            <a:r>
              <a:rPr kumimoji="1" lang="ja-JP" altLang="en-US"/>
              <a:t>は標的から</a:t>
            </a:r>
            <a:r>
              <a:rPr kumimoji="1" lang="en-US" altLang="ja-JP"/>
              <a:t>HODF</a:t>
            </a:r>
            <a:r>
              <a:rPr kumimoji="1" lang="ja-JP" altLang="en-US"/>
              <a:t>まで、エネルギー損失は</a:t>
            </a:r>
            <a:r>
              <a:rPr kumimoji="1" lang="en-US" altLang="ja-JP"/>
              <a:t>HOD</a:t>
            </a:r>
            <a:r>
              <a:rPr kumimoji="1" lang="ja-JP" altLang="en-US"/>
              <a:t>の波高情報から得られます。</a:t>
            </a:r>
            <a:endParaRPr kumimoji="1" lang="en-US" altLang="ja-JP"/>
          </a:p>
          <a:p>
            <a:r>
              <a:rPr kumimoji="1" lang="ja-JP" altLang="en-US"/>
              <a:t>右の図は、横軸が</a:t>
            </a:r>
            <a:r>
              <a:rPr kumimoji="1" lang="en-US" altLang="ja-JP"/>
              <a:t>TOF</a:t>
            </a:r>
            <a:r>
              <a:rPr kumimoji="1" lang="ja-JP" altLang="en-US"/>
              <a:t>、縦軸がエネルギー損失に対応する</a:t>
            </a:r>
            <a:r>
              <a:rPr kumimoji="1" lang="en-US" altLang="ja-JP"/>
              <a:t>HOD</a:t>
            </a:r>
            <a:r>
              <a:rPr kumimoji="1" lang="ja-JP" altLang="en-US"/>
              <a:t>の波高の情報です。</a:t>
            </a:r>
            <a:endParaRPr kumimoji="1" lang="en-US" altLang="ja-JP"/>
          </a:p>
          <a:p>
            <a:r>
              <a:rPr kumimoji="1" lang="ja-JP" altLang="en-US"/>
              <a:t>下から</a:t>
            </a:r>
            <a:r>
              <a:rPr kumimoji="1" lang="en-US" altLang="ja-JP"/>
              <a:t>Z=1,2,3,4</a:t>
            </a:r>
            <a:r>
              <a:rPr kumimoji="1" lang="ja-JP" altLang="en-US"/>
              <a:t>ときれいに分かれていて、</a:t>
            </a:r>
            <a:r>
              <a:rPr kumimoji="1" lang="en-US" altLang="ja-JP"/>
              <a:t>Z=4</a:t>
            </a:r>
            <a:r>
              <a:rPr kumimoji="1" lang="ja-JP" altLang="en-US"/>
              <a:t>にゲートを掛けます。</a:t>
            </a:r>
            <a:endParaRPr kumimoji="1" lang="en-US" altLang="ja-JP"/>
          </a:p>
          <a:p>
            <a:r>
              <a:rPr kumimoji="1" lang="ja-JP" altLang="en-US"/>
              <a:t>次に</a:t>
            </a:r>
            <a:r>
              <a:rPr kumimoji="1" lang="en-US" altLang="ja-JP" err="1"/>
              <a:t>Brho</a:t>
            </a:r>
            <a:r>
              <a:rPr kumimoji="1" lang="ja-JP" altLang="en-US"/>
              <a:t>と</a:t>
            </a:r>
            <a:r>
              <a:rPr kumimoji="1" lang="en-US" altLang="ja-JP"/>
              <a:t>TOF</a:t>
            </a:r>
            <a:r>
              <a:rPr kumimoji="1" lang="ja-JP" altLang="en-US"/>
              <a:t>を用いて</a:t>
            </a:r>
            <a:r>
              <a:rPr kumimoji="1" lang="en-US" altLang="ja-JP"/>
              <a:t>Z/A</a:t>
            </a:r>
            <a:r>
              <a:rPr kumimoji="1" lang="ja-JP" altLang="en-US"/>
              <a:t>を導出し、粒子識別した図がこちらです。</a:t>
            </a:r>
            <a:endParaRPr kumimoji="1" lang="en-US" altLang="ja-JP"/>
          </a:p>
          <a:p>
            <a:r>
              <a:rPr kumimoji="1" lang="ja-JP" altLang="en-US"/>
              <a:t>右から順に</a:t>
            </a:r>
            <a:r>
              <a:rPr kumimoji="1" lang="en-US" altLang="ja-JP"/>
              <a:t>14Be,12Be,11Be,10Be</a:t>
            </a:r>
            <a:r>
              <a:rPr kumimoji="1" lang="ja-JP" altLang="en-US"/>
              <a:t>です。</a:t>
            </a:r>
            <a:endParaRPr kumimoji="1" lang="en-US" altLang="ja-JP"/>
          </a:p>
          <a:p>
            <a:r>
              <a:rPr kumimoji="1" lang="en-US" altLang="ja-JP"/>
              <a:t>12Be</a:t>
            </a:r>
            <a:r>
              <a:rPr kumimoji="1" lang="ja-JP" altLang="en-US"/>
              <a:t>の数を数えて、インクルーシブ断面積を導出しました。</a:t>
            </a:r>
            <a:endParaRPr kumimoji="1" lang="en-US" altLang="ja-JP"/>
          </a:p>
          <a:p>
            <a:endParaRPr kumimoji="1" lang="en-US" altLang="ja-JP"/>
          </a:p>
          <a:p>
            <a:r>
              <a:rPr kumimoji="1" lang="ja-JP" altLang="en-US"/>
              <a:t>■時間</a:t>
            </a:r>
            <a:endParaRPr kumimoji="1" lang="en-US" altLang="ja-JP"/>
          </a:p>
          <a:p>
            <a:r>
              <a:rPr kumimoji="1" lang="ja-JP" altLang="en-US"/>
              <a:t>目標：</a:t>
            </a:r>
            <a:r>
              <a:rPr kumimoji="1" lang="en-US" altLang="ja-JP"/>
              <a:t>1</a:t>
            </a:r>
            <a:r>
              <a:rPr kumimoji="1" lang="ja-JP" altLang="en-US"/>
              <a:t>分</a:t>
            </a:r>
            <a:endParaRPr kumimoji="1" lang="en-US" altLang="ja-JP"/>
          </a:p>
          <a:p>
            <a:r>
              <a:rPr kumimoji="1" lang="ja-JP" altLang="en-US"/>
              <a:t>計測：</a:t>
            </a:r>
            <a:r>
              <a:rPr kumimoji="1" lang="en-US" altLang="ja-JP"/>
              <a:t>1</a:t>
            </a:r>
            <a:r>
              <a:rPr kumimoji="1" lang="ja-JP" altLang="en-US"/>
              <a:t>分</a:t>
            </a:r>
            <a:r>
              <a:rPr kumimoji="1" lang="en-US" altLang="ja-JP"/>
              <a:t>20</a:t>
            </a:r>
            <a:r>
              <a:rPr kumimoji="1" lang="ja-JP" altLang="en-US"/>
              <a:t>秒</a:t>
            </a:r>
          </a:p>
        </p:txBody>
      </p:sp>
      <p:sp>
        <p:nvSpPr>
          <p:cNvPr id="4" name="スライド番号プレースホルダー 3"/>
          <p:cNvSpPr>
            <a:spLocks noGrp="1"/>
          </p:cNvSpPr>
          <p:nvPr>
            <p:ph type="sldNum" sz="quarter" idx="5"/>
          </p:nvPr>
        </p:nvSpPr>
        <p:spPr/>
        <p:txBody>
          <a:bodyPr/>
          <a:lstStyle/>
          <a:p>
            <a:fld id="{9B63B2ED-D70A-4E8F-96F9-541B53228F15}" type="slidenum">
              <a:rPr lang="ja-JP" altLang="en-US" smtClean="0"/>
              <a:pPr/>
              <a:t>14</a:t>
            </a:fld>
            <a:endParaRPr lang="ja-JP" altLang="en-US"/>
          </a:p>
        </p:txBody>
      </p:sp>
    </p:spTree>
    <p:extLst>
      <p:ext uri="{BB962C8B-B14F-4D97-AF65-F5344CB8AC3E}">
        <p14:creationId xmlns:p14="http://schemas.microsoft.com/office/powerpoint/2010/main" val="429235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■原稿</a:t>
            </a:r>
            <a:endParaRPr kumimoji="1" lang="en-US" altLang="ja-JP"/>
          </a:p>
          <a:p>
            <a:r>
              <a:rPr kumimoji="1" lang="ja-JP" altLang="en-US"/>
              <a:t>クロストーク排除の条件を決定するために、入射エネルギーが</a:t>
            </a:r>
            <a:r>
              <a:rPr kumimoji="1" lang="en-US" altLang="ja-JP"/>
              <a:t>200MeV/u</a:t>
            </a:r>
            <a:r>
              <a:rPr kumimoji="1" lang="ja-JP" altLang="en-US"/>
              <a:t>の</a:t>
            </a:r>
            <a:r>
              <a:rPr kumimoji="1" lang="en-US" altLang="ja-JP"/>
              <a:t>proton</a:t>
            </a:r>
            <a:r>
              <a:rPr kumimoji="1" lang="ja-JP" altLang="en-US"/>
              <a:t>を</a:t>
            </a:r>
            <a:r>
              <a:rPr kumimoji="1" lang="en-US" altLang="ja-JP"/>
              <a:t>7Li</a:t>
            </a:r>
            <a:r>
              <a:rPr kumimoji="1" lang="ja-JP" altLang="en-US"/>
              <a:t>標的に入射させ準単色の中性子を発生させ解析を行いました。</a:t>
            </a:r>
            <a:endParaRPr lang="en-US" altLang="ja-JP">
              <a:latin typeface="ＭＳ Ｐゴシック" panose="020B0600070205080204" pitchFamily="50" charset="-128"/>
              <a:ea typeface="ＭＳ Ｐゴシック" panose="020B0600070205080204" pitchFamily="50" charset="-128"/>
            </a:endParaRPr>
          </a:p>
          <a:p>
            <a:r>
              <a:rPr kumimoji="1" lang="ja-JP" altLang="en-US" b="0"/>
              <a:t>クロストーク排除の条件は主に二つあります。一つがクラスタリング、もう一つが先ほど述べた速度によるカットです。</a:t>
            </a:r>
            <a:endParaRPr kumimoji="1" lang="en-US" altLang="ja-JP" b="0"/>
          </a:p>
          <a:p>
            <a:r>
              <a:rPr kumimoji="1" lang="ja-JP" altLang="en-US" b="0"/>
              <a:t>左上の図は、二つのヒット間の距離と時間差の相関をプロットしています。</a:t>
            </a:r>
            <a:endParaRPr kumimoji="1" lang="en-US" altLang="ja-JP" b="0"/>
          </a:p>
          <a:p>
            <a:r>
              <a:rPr kumimoji="1" lang="ja-JP" altLang="en-US" b="0"/>
              <a:t>こちらの線がガンマ線、こちらが陽子によるものです。</a:t>
            </a:r>
            <a:endParaRPr kumimoji="1" lang="en-US" altLang="ja-JP" b="0"/>
          </a:p>
          <a:p>
            <a:r>
              <a:rPr kumimoji="1" lang="ja-JP" altLang="en-US" b="0"/>
              <a:t>シンチレータから反跳した陽子やガンマ線は、容易に近くのシンチレータを鳴らしますので、左下のように距離と時間差が小さい部分でプロットが集中します。</a:t>
            </a:r>
            <a:endParaRPr kumimoji="1" lang="en-US" altLang="ja-JP" b="0"/>
          </a:p>
          <a:p>
            <a:r>
              <a:rPr kumimoji="1" lang="ja-JP" altLang="en-US" b="0"/>
              <a:t>よって、こちらの式を用いて、複数のヒットをクラスター化することにより、クロストークのヒットを排除します。</a:t>
            </a:r>
            <a:endParaRPr kumimoji="1" lang="en-US" altLang="ja-JP" b="0"/>
          </a:p>
          <a:p>
            <a:r>
              <a:rPr kumimoji="1" lang="ja-JP" altLang="en-US" b="0"/>
              <a:t>左下の図は、横軸が</a:t>
            </a:r>
            <a:r>
              <a:rPr kumimoji="1" lang="en-US" altLang="ja-JP" b="0"/>
              <a:t>beta01</a:t>
            </a:r>
            <a:r>
              <a:rPr kumimoji="1" lang="ja-JP" altLang="en-US" b="0"/>
              <a:t>と</a:t>
            </a:r>
            <a:r>
              <a:rPr kumimoji="1" lang="en-US" altLang="ja-JP" b="0"/>
              <a:t>beta12</a:t>
            </a:r>
            <a:r>
              <a:rPr kumimoji="1" lang="ja-JP" altLang="en-US" b="0"/>
              <a:t>の比、縦軸が二つ目のヒットの波高情報です。</a:t>
            </a:r>
            <a:endParaRPr kumimoji="1" lang="en-US" altLang="ja-JP" b="0"/>
          </a:p>
          <a:p>
            <a:r>
              <a:rPr kumimoji="1" lang="en-US" altLang="ja-JP" b="0"/>
              <a:t>Beta01/beta02</a:t>
            </a:r>
            <a:r>
              <a:rPr kumimoji="1" lang="ja-JP" altLang="en-US" b="0"/>
              <a:t>が</a:t>
            </a:r>
            <a:r>
              <a:rPr kumimoji="1" lang="en-US" altLang="ja-JP" b="0"/>
              <a:t>±0.5</a:t>
            </a:r>
            <a:r>
              <a:rPr kumimoji="1" lang="ja-JP" altLang="en-US" b="0"/>
              <a:t>付近のプロットはガンマ線によるクロストーク、</a:t>
            </a:r>
            <a:r>
              <a:rPr kumimoji="1" lang="en-US" altLang="ja-JP" b="0"/>
              <a:t>1</a:t>
            </a:r>
            <a:r>
              <a:rPr kumimoji="1" lang="ja-JP" altLang="en-US" b="0"/>
              <a:t>より大きい部分が中性子や陽子によるクロストークだと考えられます。</a:t>
            </a:r>
            <a:endParaRPr kumimoji="1" lang="en-US" altLang="ja-JP" b="0"/>
          </a:p>
          <a:p>
            <a:r>
              <a:rPr kumimoji="1" lang="ja-JP" altLang="en-US" b="0"/>
              <a:t>散乱した粒子は散乱前よりも速度が遅くなるという条件を満たすヒットを排除します。</a:t>
            </a:r>
            <a:endParaRPr kumimoji="1" lang="en-US" altLang="ja-JP" b="0"/>
          </a:p>
          <a:p>
            <a:r>
              <a:rPr kumimoji="1" lang="ja-JP" altLang="en-US" b="0"/>
              <a:t>右下の表は、</a:t>
            </a:r>
            <a:r>
              <a:rPr kumimoji="1" lang="en-US" altLang="ja-JP" b="0"/>
              <a:t>1,2</a:t>
            </a:r>
            <a:r>
              <a:rPr kumimoji="1" lang="ja-JP" altLang="en-US" b="0"/>
              <a:t>の条件を課した際のクロストーク残存率を示しています。</a:t>
            </a:r>
            <a:endParaRPr kumimoji="1" lang="en-US" altLang="ja-JP" b="0"/>
          </a:p>
          <a:p>
            <a:r>
              <a:rPr kumimoji="1" lang="ja-JP" altLang="en-US" b="0"/>
              <a:t>二つの条件を用いると、残存率は</a:t>
            </a:r>
            <a:r>
              <a:rPr kumimoji="1" lang="en-US" altLang="ja-JP" b="0"/>
              <a:t>0.856%</a:t>
            </a:r>
            <a:r>
              <a:rPr kumimoji="1" lang="ja-JP" altLang="en-US" b="0"/>
              <a:t>と、ほとんどのクロストークが排除できていることがわかります。</a:t>
            </a:r>
            <a:endParaRPr kumimoji="1" lang="en-US" altLang="ja-JP" b="0"/>
          </a:p>
        </p:txBody>
      </p:sp>
      <p:sp>
        <p:nvSpPr>
          <p:cNvPr id="4" name="スライド番号プレースホルダー 3"/>
          <p:cNvSpPr>
            <a:spLocks noGrp="1"/>
          </p:cNvSpPr>
          <p:nvPr>
            <p:ph type="sldNum" sz="quarter" idx="5"/>
          </p:nvPr>
        </p:nvSpPr>
        <p:spPr/>
        <p:txBody>
          <a:bodyPr/>
          <a:lstStyle/>
          <a:p>
            <a:fld id="{9B63B2ED-D70A-4E8F-96F9-541B53228F15}" type="slidenum">
              <a:rPr lang="ja-JP" altLang="en-US" smtClean="0"/>
              <a:pPr/>
              <a:t>15</a:t>
            </a:fld>
            <a:endParaRPr lang="ja-JP" altLang="en-US"/>
          </a:p>
        </p:txBody>
      </p:sp>
    </p:spTree>
    <p:extLst>
      <p:ext uri="{BB962C8B-B14F-4D97-AF65-F5344CB8AC3E}">
        <p14:creationId xmlns:p14="http://schemas.microsoft.com/office/powerpoint/2010/main" val="854979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5F5FC-5EDD-32B8-DE6A-F90FA2DEDA3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4D47F4C-FC51-4255-7B28-DD0F8545F5D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EAA7A35-7741-3B84-7147-5C775DDD9D7F}"/>
              </a:ext>
            </a:extLst>
          </p:cNvPr>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2806EB6D-D91A-C5DD-296A-5540C5B5F1A3}"/>
              </a:ext>
            </a:extLst>
          </p:cNvPr>
          <p:cNvSpPr>
            <a:spLocks noGrp="1"/>
          </p:cNvSpPr>
          <p:nvPr>
            <p:ph type="sldNum" sz="quarter" idx="5"/>
          </p:nvPr>
        </p:nvSpPr>
        <p:spPr/>
        <p:txBody>
          <a:bodyPr/>
          <a:lstStyle/>
          <a:p>
            <a:fld id="{3A049FE6-A783-491B-AAB5-DD0E4124575A}" type="slidenum">
              <a:rPr kumimoji="1" lang="ja-JP" altLang="en-US" smtClean="0"/>
              <a:t>19</a:t>
            </a:fld>
            <a:endParaRPr kumimoji="1" lang="ja-JP" altLang="en-US"/>
          </a:p>
        </p:txBody>
      </p:sp>
    </p:spTree>
    <p:extLst>
      <p:ext uri="{BB962C8B-B14F-4D97-AF65-F5344CB8AC3E}">
        <p14:creationId xmlns:p14="http://schemas.microsoft.com/office/powerpoint/2010/main" val="221205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B06C9-997C-B1DD-5F88-2011FC690C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A284EC1-4498-3430-8BF8-461D944153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D5A7A7C-5FDE-83C1-7B12-22D24EBC29B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18399F2-4962-6564-5263-7404B5F26556}"/>
              </a:ext>
            </a:extLst>
          </p:cNvPr>
          <p:cNvSpPr>
            <a:spLocks noGrp="1"/>
          </p:cNvSpPr>
          <p:nvPr>
            <p:ph type="sldNum" sz="quarter" idx="5"/>
          </p:nvPr>
        </p:nvSpPr>
        <p:spPr/>
        <p:txBody>
          <a:bodyPr/>
          <a:lstStyle/>
          <a:p>
            <a:fld id="{3A049FE6-A783-491B-AAB5-DD0E4124575A}" type="slidenum">
              <a:rPr kumimoji="1" lang="ja-JP" altLang="en-US" smtClean="0"/>
              <a:t>20</a:t>
            </a:fld>
            <a:endParaRPr kumimoji="1" lang="ja-JP" altLang="en-US"/>
          </a:p>
        </p:txBody>
      </p:sp>
    </p:spTree>
    <p:extLst>
      <p:ext uri="{BB962C8B-B14F-4D97-AF65-F5344CB8AC3E}">
        <p14:creationId xmlns:p14="http://schemas.microsoft.com/office/powerpoint/2010/main" val="3833707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A049FE6-A783-491B-AAB5-DD0E4124575A}" type="slidenum">
              <a:rPr kumimoji="1" lang="ja-JP" altLang="en-US" smtClean="0"/>
              <a:t>21</a:t>
            </a:fld>
            <a:endParaRPr kumimoji="1" lang="ja-JP" altLang="en-US"/>
          </a:p>
        </p:txBody>
      </p:sp>
    </p:spTree>
    <p:extLst>
      <p:ext uri="{BB962C8B-B14F-4D97-AF65-F5344CB8AC3E}">
        <p14:creationId xmlns:p14="http://schemas.microsoft.com/office/powerpoint/2010/main" val="87592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None/>
            </a:pPr>
            <a:endParaRPr kumimoji="1" lang="en-US" altLang="ja-JP" dirty="0"/>
          </a:p>
        </p:txBody>
      </p:sp>
      <p:sp>
        <p:nvSpPr>
          <p:cNvPr id="4" name="スライド番号プレースホルダー 3"/>
          <p:cNvSpPr>
            <a:spLocks noGrp="1"/>
          </p:cNvSpPr>
          <p:nvPr>
            <p:ph type="sldNum" sz="quarter" idx="5"/>
          </p:nvPr>
        </p:nvSpPr>
        <p:spPr/>
        <p:txBody>
          <a:bodyPr/>
          <a:lstStyle/>
          <a:p>
            <a:fld id="{3A049FE6-A783-491B-AAB5-DD0E4124575A}" type="slidenum">
              <a:rPr kumimoji="1" lang="ja-JP" altLang="en-US" smtClean="0"/>
              <a:t>2</a:t>
            </a:fld>
            <a:endParaRPr kumimoji="1" lang="ja-JP" altLang="en-US"/>
          </a:p>
        </p:txBody>
      </p:sp>
    </p:spTree>
    <p:extLst>
      <p:ext uri="{BB962C8B-B14F-4D97-AF65-F5344CB8AC3E}">
        <p14:creationId xmlns:p14="http://schemas.microsoft.com/office/powerpoint/2010/main" val="81813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lang="en-US" altLang="ja-JP" b="1" dirty="0"/>
            </a:br>
            <a:endParaRPr kumimoji="1" lang="ja-JP" altLang="en-US" dirty="0"/>
          </a:p>
        </p:txBody>
      </p:sp>
      <p:sp>
        <p:nvSpPr>
          <p:cNvPr id="4" name="スライド番号プレースホルダー 3"/>
          <p:cNvSpPr>
            <a:spLocks noGrp="1"/>
          </p:cNvSpPr>
          <p:nvPr>
            <p:ph type="sldNum" sz="quarter" idx="5"/>
          </p:nvPr>
        </p:nvSpPr>
        <p:spPr/>
        <p:txBody>
          <a:bodyPr/>
          <a:lstStyle/>
          <a:p>
            <a:fld id="{3A049FE6-A783-491B-AAB5-DD0E4124575A}" type="slidenum">
              <a:rPr kumimoji="1" lang="ja-JP" altLang="en-US" smtClean="0"/>
              <a:t>3</a:t>
            </a:fld>
            <a:endParaRPr kumimoji="1" lang="ja-JP" altLang="en-US"/>
          </a:p>
        </p:txBody>
      </p:sp>
    </p:spTree>
    <p:extLst>
      <p:ext uri="{BB962C8B-B14F-4D97-AF65-F5344CB8AC3E}">
        <p14:creationId xmlns:p14="http://schemas.microsoft.com/office/powerpoint/2010/main" val="40495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A049FE6-A783-491B-AAB5-DD0E4124575A}" type="slidenum">
              <a:rPr kumimoji="1" lang="ja-JP" altLang="en-US" smtClean="0"/>
              <a:t>4</a:t>
            </a:fld>
            <a:endParaRPr kumimoji="1" lang="ja-JP" altLang="en-US"/>
          </a:p>
        </p:txBody>
      </p:sp>
    </p:spTree>
    <p:extLst>
      <p:ext uri="{BB962C8B-B14F-4D97-AF65-F5344CB8AC3E}">
        <p14:creationId xmlns:p14="http://schemas.microsoft.com/office/powerpoint/2010/main" val="332327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400"/>
              </a:lnSpc>
              <a:spcAft>
                <a:spcPts val="800"/>
              </a:spcAft>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A049FE6-A783-491B-AAB5-DD0E4124575A}" type="slidenum">
              <a:rPr kumimoji="1" lang="ja-JP" altLang="en-US" smtClean="0"/>
              <a:t>5</a:t>
            </a:fld>
            <a:endParaRPr kumimoji="1" lang="ja-JP" altLang="en-US"/>
          </a:p>
        </p:txBody>
      </p:sp>
    </p:spTree>
    <p:extLst>
      <p:ext uri="{BB962C8B-B14F-4D97-AF65-F5344CB8AC3E}">
        <p14:creationId xmlns:p14="http://schemas.microsoft.com/office/powerpoint/2010/main" val="493568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A049FE6-A783-491B-AAB5-DD0E4124575A}" type="slidenum">
              <a:rPr kumimoji="1" lang="ja-JP" altLang="en-US" smtClean="0"/>
              <a:t>6</a:t>
            </a:fld>
            <a:endParaRPr kumimoji="1" lang="ja-JP" altLang="en-US"/>
          </a:p>
        </p:txBody>
      </p:sp>
    </p:spTree>
    <p:extLst>
      <p:ext uri="{BB962C8B-B14F-4D97-AF65-F5344CB8AC3E}">
        <p14:creationId xmlns:p14="http://schemas.microsoft.com/office/powerpoint/2010/main" val="1154260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A049FE6-A783-491B-AAB5-DD0E4124575A}" type="slidenum">
              <a:rPr kumimoji="1" lang="ja-JP" altLang="en-US" smtClean="0"/>
              <a:t>7</a:t>
            </a:fld>
            <a:endParaRPr kumimoji="1" lang="ja-JP" altLang="en-US"/>
          </a:p>
        </p:txBody>
      </p:sp>
    </p:spTree>
    <p:extLst>
      <p:ext uri="{BB962C8B-B14F-4D97-AF65-F5344CB8AC3E}">
        <p14:creationId xmlns:p14="http://schemas.microsoft.com/office/powerpoint/2010/main" val="82301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A049FE6-A783-491B-AAB5-DD0E4124575A}" type="slidenum">
              <a:rPr kumimoji="1" lang="ja-JP" altLang="en-US" smtClean="0"/>
              <a:t>8</a:t>
            </a:fld>
            <a:endParaRPr kumimoji="1" lang="ja-JP" altLang="en-US"/>
          </a:p>
        </p:txBody>
      </p:sp>
    </p:spTree>
    <p:extLst>
      <p:ext uri="{BB962C8B-B14F-4D97-AF65-F5344CB8AC3E}">
        <p14:creationId xmlns:p14="http://schemas.microsoft.com/office/powerpoint/2010/main" val="3948630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400"/>
              </a:lnSpc>
              <a:spcAft>
                <a:spcPts val="800"/>
              </a:spcAft>
              <a:buNone/>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実際に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11Li</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ではダイニュートロン相関が発達していることが確立しています。</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三体モデルの理論計算では、ダイニュートロン相関が発達することが示されています。左の図は</a:t>
            </a:r>
            <a:r>
              <a:rPr lang="en-US" altLang="ja-JP" sz="1800" kern="100" baseline="30000" dirty="0">
                <a:effectLst/>
                <a:latin typeface="游明朝" panose="02020400000000000000" pitchFamily="18" charset="-128"/>
                <a:ea typeface="游明朝" panose="02020400000000000000" pitchFamily="18" charset="-128"/>
                <a:cs typeface="Times New Roman" panose="02020603050405020304" pitchFamily="18" charset="0"/>
              </a:rPr>
              <a:t>11</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Li</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の三体モデルの計算で、横軸が　縦軸が、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z</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軸は確率密度を示しています。こちらの角度θ</a:t>
            </a:r>
            <a:r>
              <a:rPr lang="en-US" altLang="ja-JP" sz="1800" kern="100" baseline="-25000" dirty="0">
                <a:effectLst/>
                <a:latin typeface="游明朝" panose="02020400000000000000" pitchFamily="18" charset="-128"/>
                <a:ea typeface="游明朝" panose="02020400000000000000" pitchFamily="18" charset="-128"/>
                <a:cs typeface="Times New Roman" panose="02020603050405020304" pitchFamily="18" charset="0"/>
              </a:rPr>
              <a:t>12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が小さい領域は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dineutron configuration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を示していて、角度が大きな部分が</a:t>
            </a:r>
            <a:r>
              <a:rPr lang="en-US" altLang="ja-JP" sz="1800" kern="100" dirty="0" err="1">
                <a:effectLst/>
                <a:latin typeface="游明朝" panose="02020400000000000000" pitchFamily="18" charset="-128"/>
                <a:ea typeface="游明朝" panose="02020400000000000000" pitchFamily="18" charset="-128"/>
                <a:cs typeface="Times New Roman" panose="02020603050405020304" pitchFamily="18" charset="0"/>
              </a:rPr>
              <a:t>ciger</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-like</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な</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configuration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を示してます。</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Dineutron configuration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が支配的であることが示されています。同様に右の図も</a:t>
            </a:r>
            <a:r>
              <a:rPr lang="en-US" altLang="ja-JP" sz="1800" kern="100" baseline="30000" dirty="0">
                <a:effectLst/>
                <a:latin typeface="游明朝" panose="02020400000000000000" pitchFamily="18" charset="-128"/>
                <a:ea typeface="游明朝" panose="02020400000000000000" pitchFamily="18" charset="-128"/>
                <a:cs typeface="Times New Roman" panose="02020603050405020304" pitchFamily="18" charset="0"/>
              </a:rPr>
              <a:t>19</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B</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の三体モデルの理論計算です。図のように、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dineutron configuration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non-</a:t>
            </a:r>
            <a:r>
              <a:rPr lang="en-US" altLang="ja-JP" sz="1800" kern="100" dirty="0" err="1">
                <a:effectLst/>
                <a:latin typeface="游明朝" panose="02020400000000000000" pitchFamily="18" charset="-128"/>
                <a:ea typeface="游明朝" panose="02020400000000000000" pitchFamily="18" charset="-128"/>
                <a:cs typeface="Times New Roman" panose="02020603050405020304" pitchFamily="18" charset="0"/>
              </a:rPr>
              <a:t>collerated</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800" kern="100" dirty="0" err="1">
                <a:effectLst/>
                <a:latin typeface="游明朝" panose="02020400000000000000" pitchFamily="18" charset="-128"/>
                <a:ea typeface="游明朝" panose="02020400000000000000" pitchFamily="18" charset="-128"/>
                <a:cs typeface="Times New Roman" panose="02020603050405020304" pitchFamily="18" charset="0"/>
              </a:rPr>
              <a:t>ciger</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-like configuration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の三つの重ね合わせとなりますが、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dineutron configuration</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が支配的であることが示されています。</a:t>
            </a:r>
          </a:p>
          <a:p>
            <a:pPr>
              <a:lnSpc>
                <a:spcPts val="1400"/>
              </a:lnSpc>
              <a:spcAft>
                <a:spcPts val="800"/>
              </a:spcAft>
              <a:buNone/>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以上のように、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dineutron correlation may be essential to stability </a:t>
            </a:r>
            <a:r>
              <a:rPr lang="en-US" altLang="ja-JP" sz="1800" kern="100" dirty="0" err="1">
                <a:effectLst/>
                <a:latin typeface="游明朝" panose="02020400000000000000" pitchFamily="18" charset="-128"/>
                <a:ea typeface="游明朝" panose="02020400000000000000" pitchFamily="18" charset="-128"/>
                <a:cs typeface="Times New Roman" panose="02020603050405020304" pitchFamily="18" charset="0"/>
              </a:rPr>
              <a:t>nea</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neutron dripline.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加えて、ダイニュートロン相関を研究することで、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we can provide insights into dilute neutron-rich matter found in the inner crust of neutrons stars.</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ts val="1400"/>
              </a:lnSpc>
              <a:spcAft>
                <a:spcPts val="800"/>
              </a:spcAft>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A049FE6-A783-491B-AAB5-DD0E4124575A}" type="slidenum">
              <a:rPr kumimoji="1" lang="ja-JP" altLang="en-US" smtClean="0"/>
              <a:t>13</a:t>
            </a:fld>
            <a:endParaRPr kumimoji="1" lang="ja-JP" altLang="en-US"/>
          </a:p>
        </p:txBody>
      </p:sp>
    </p:spTree>
    <p:extLst>
      <p:ext uri="{BB962C8B-B14F-4D97-AF65-F5344CB8AC3E}">
        <p14:creationId xmlns:p14="http://schemas.microsoft.com/office/powerpoint/2010/main" val="334240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5D0159-A9E0-131F-0461-343CF922092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EB12AF1-F0B1-B4D7-D4FE-0D670596F5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4" name="日付プレースホルダー 13">
            <a:extLst>
              <a:ext uri="{FF2B5EF4-FFF2-40B4-BE49-F238E27FC236}">
                <a16:creationId xmlns:a16="http://schemas.microsoft.com/office/drawing/2014/main" id="{33DF986F-ADE4-DD20-41A1-ECA4318A94A0}"/>
              </a:ext>
            </a:extLst>
          </p:cNvPr>
          <p:cNvSpPr>
            <a:spLocks noGrp="1"/>
          </p:cNvSpPr>
          <p:nvPr>
            <p:ph type="dt" sz="half" idx="10"/>
          </p:nvPr>
        </p:nvSpPr>
        <p:spPr/>
        <p:txBody>
          <a:bodyPr/>
          <a:lstStyle/>
          <a:p>
            <a:fld id="{A1D4929E-02E9-4E82-A3DC-FE7FC6E25D25}" type="datetime1">
              <a:rPr kumimoji="1" lang="ja-JP" altLang="en-US" smtClean="0"/>
              <a:t>2026/3/9</a:t>
            </a:fld>
            <a:endParaRPr kumimoji="1" lang="ja-JP" altLang="en-US"/>
          </a:p>
        </p:txBody>
      </p:sp>
      <p:sp>
        <p:nvSpPr>
          <p:cNvPr id="15" name="フッター プレースホルダー 14">
            <a:extLst>
              <a:ext uri="{FF2B5EF4-FFF2-40B4-BE49-F238E27FC236}">
                <a16:creationId xmlns:a16="http://schemas.microsoft.com/office/drawing/2014/main" id="{132772DF-A393-5BEE-6AB2-16C04CDF1369}"/>
              </a:ext>
            </a:extLst>
          </p:cNvPr>
          <p:cNvSpPr>
            <a:spLocks noGrp="1"/>
          </p:cNvSpPr>
          <p:nvPr>
            <p:ph type="ftr" sz="quarter" idx="11"/>
          </p:nvPr>
        </p:nvSpPr>
        <p:spPr/>
        <p:txBody>
          <a:bodyPr/>
          <a:lstStyle/>
          <a:p>
            <a:r>
              <a:rPr kumimoji="1" lang="en-US" altLang="zh-CN"/>
              <a:t>Italy-Japan Symposium, Kore University of Enna</a:t>
            </a:r>
            <a:endParaRPr kumimoji="1" lang="ja-JP" altLang="en-US"/>
          </a:p>
        </p:txBody>
      </p:sp>
      <p:sp>
        <p:nvSpPr>
          <p:cNvPr id="16" name="スライド番号プレースホルダー 15">
            <a:extLst>
              <a:ext uri="{FF2B5EF4-FFF2-40B4-BE49-F238E27FC236}">
                <a16:creationId xmlns:a16="http://schemas.microsoft.com/office/drawing/2014/main" id="{98F1DECE-0A57-2DE8-2167-74A9CCCE645A}"/>
              </a:ext>
            </a:extLst>
          </p:cNvPr>
          <p:cNvSpPr>
            <a:spLocks noGrp="1"/>
          </p:cNvSpPr>
          <p:nvPr>
            <p:ph type="sldNum" sz="quarter" idx="12"/>
          </p:nvPr>
        </p:nvSpPr>
        <p:spPr/>
        <p:txBody>
          <a:bodyPr/>
          <a:lstStyle/>
          <a:p>
            <a:fld id="{49584640-C7AF-4D0A-BAF2-A1E026039413}" type="slidenum">
              <a:rPr kumimoji="1" lang="ja-JP" altLang="en-US" smtClean="0"/>
              <a:t>‹#›</a:t>
            </a:fld>
            <a:endParaRPr kumimoji="1" lang="ja-JP" altLang="en-US"/>
          </a:p>
        </p:txBody>
      </p:sp>
    </p:spTree>
    <p:extLst>
      <p:ext uri="{BB962C8B-B14F-4D97-AF65-F5344CB8AC3E}">
        <p14:creationId xmlns:p14="http://schemas.microsoft.com/office/powerpoint/2010/main" val="26069939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6514DF-1BA4-0744-644E-6826F19CF2C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159314C-2D2F-EDA1-C0D4-8515BA31B23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481EDF-5EA0-0E9B-8671-169C8066006D}"/>
              </a:ext>
            </a:extLst>
          </p:cNvPr>
          <p:cNvSpPr>
            <a:spLocks noGrp="1"/>
          </p:cNvSpPr>
          <p:nvPr>
            <p:ph type="dt" sz="half" idx="10"/>
          </p:nvPr>
        </p:nvSpPr>
        <p:spPr/>
        <p:txBody>
          <a:bodyPr/>
          <a:lstStyle/>
          <a:p>
            <a:fld id="{2CB5541F-49C4-4A2F-84A5-1E9710C6A439}" type="datetime1">
              <a:rPr kumimoji="1" lang="ja-JP" altLang="en-US" smtClean="0"/>
              <a:t>2026/3/9</a:t>
            </a:fld>
            <a:endParaRPr kumimoji="1" lang="ja-JP" altLang="en-US"/>
          </a:p>
        </p:txBody>
      </p:sp>
      <p:sp>
        <p:nvSpPr>
          <p:cNvPr id="5" name="フッター プレースホルダー 4">
            <a:extLst>
              <a:ext uri="{FF2B5EF4-FFF2-40B4-BE49-F238E27FC236}">
                <a16:creationId xmlns:a16="http://schemas.microsoft.com/office/drawing/2014/main" id="{A2D98A34-3298-7438-D433-627A7B06BD55}"/>
              </a:ext>
            </a:extLst>
          </p:cNvPr>
          <p:cNvSpPr>
            <a:spLocks noGrp="1"/>
          </p:cNvSpPr>
          <p:nvPr>
            <p:ph type="ftr" sz="quarter" idx="11"/>
          </p:nvPr>
        </p:nvSpPr>
        <p:spPr/>
        <p:txBody>
          <a:bodyPr/>
          <a:lstStyle/>
          <a:p>
            <a:r>
              <a:rPr kumimoji="1" lang="en-US" altLang="zh-CN"/>
              <a:t>Italy-Japan Symposium, Kore University of Enna</a:t>
            </a:r>
            <a:endParaRPr kumimoji="1" lang="ja-JP" altLang="en-US"/>
          </a:p>
        </p:txBody>
      </p:sp>
      <p:sp>
        <p:nvSpPr>
          <p:cNvPr id="6" name="スライド番号プレースホルダー 5">
            <a:extLst>
              <a:ext uri="{FF2B5EF4-FFF2-40B4-BE49-F238E27FC236}">
                <a16:creationId xmlns:a16="http://schemas.microsoft.com/office/drawing/2014/main" id="{D751C06C-162D-EF23-0EE9-CD27758DC995}"/>
              </a:ext>
            </a:extLst>
          </p:cNvPr>
          <p:cNvSpPr>
            <a:spLocks noGrp="1"/>
          </p:cNvSpPr>
          <p:nvPr>
            <p:ph type="sldNum" sz="quarter" idx="12"/>
          </p:nvPr>
        </p:nvSpPr>
        <p:spPr/>
        <p:txBody>
          <a:bodyPr/>
          <a:lstStyle/>
          <a:p>
            <a:fld id="{49584640-C7AF-4D0A-BAF2-A1E026039413}" type="slidenum">
              <a:rPr kumimoji="1" lang="ja-JP" altLang="en-US" smtClean="0"/>
              <a:t>‹#›</a:t>
            </a:fld>
            <a:endParaRPr kumimoji="1" lang="ja-JP" altLang="en-US"/>
          </a:p>
        </p:txBody>
      </p:sp>
    </p:spTree>
    <p:extLst>
      <p:ext uri="{BB962C8B-B14F-4D97-AF65-F5344CB8AC3E}">
        <p14:creationId xmlns:p14="http://schemas.microsoft.com/office/powerpoint/2010/main" val="422427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2F88696-ABD7-698D-B05E-02943EC684B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943B183-CE04-7AB8-0EEC-9448B281738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A883D61-975C-C5EE-B21A-2D8C16D0D643}"/>
              </a:ext>
            </a:extLst>
          </p:cNvPr>
          <p:cNvSpPr>
            <a:spLocks noGrp="1"/>
          </p:cNvSpPr>
          <p:nvPr>
            <p:ph type="dt" sz="half" idx="10"/>
          </p:nvPr>
        </p:nvSpPr>
        <p:spPr/>
        <p:txBody>
          <a:bodyPr/>
          <a:lstStyle/>
          <a:p>
            <a:fld id="{F78F5087-4891-45AF-BD8F-DD5958F8995F}" type="datetime1">
              <a:rPr kumimoji="1" lang="ja-JP" altLang="en-US" smtClean="0"/>
              <a:t>2026/3/9</a:t>
            </a:fld>
            <a:endParaRPr kumimoji="1" lang="ja-JP" altLang="en-US"/>
          </a:p>
        </p:txBody>
      </p:sp>
      <p:sp>
        <p:nvSpPr>
          <p:cNvPr id="5" name="フッター プレースホルダー 4">
            <a:extLst>
              <a:ext uri="{FF2B5EF4-FFF2-40B4-BE49-F238E27FC236}">
                <a16:creationId xmlns:a16="http://schemas.microsoft.com/office/drawing/2014/main" id="{09203F48-0710-8998-242A-43EC524BA8C8}"/>
              </a:ext>
            </a:extLst>
          </p:cNvPr>
          <p:cNvSpPr>
            <a:spLocks noGrp="1"/>
          </p:cNvSpPr>
          <p:nvPr>
            <p:ph type="ftr" sz="quarter" idx="11"/>
          </p:nvPr>
        </p:nvSpPr>
        <p:spPr/>
        <p:txBody>
          <a:bodyPr/>
          <a:lstStyle/>
          <a:p>
            <a:r>
              <a:rPr kumimoji="1" lang="en-US" altLang="zh-CN"/>
              <a:t>Italy-Japan Symposium, Kore University of Enna</a:t>
            </a:r>
            <a:endParaRPr kumimoji="1" lang="ja-JP" altLang="en-US"/>
          </a:p>
        </p:txBody>
      </p:sp>
      <p:sp>
        <p:nvSpPr>
          <p:cNvPr id="6" name="スライド番号プレースホルダー 5">
            <a:extLst>
              <a:ext uri="{FF2B5EF4-FFF2-40B4-BE49-F238E27FC236}">
                <a16:creationId xmlns:a16="http://schemas.microsoft.com/office/drawing/2014/main" id="{750AB5D2-43AC-0C9D-8183-94BCBC581F46}"/>
              </a:ext>
            </a:extLst>
          </p:cNvPr>
          <p:cNvSpPr>
            <a:spLocks noGrp="1"/>
          </p:cNvSpPr>
          <p:nvPr>
            <p:ph type="sldNum" sz="quarter" idx="12"/>
          </p:nvPr>
        </p:nvSpPr>
        <p:spPr/>
        <p:txBody>
          <a:bodyPr/>
          <a:lstStyle/>
          <a:p>
            <a:fld id="{49584640-C7AF-4D0A-BAF2-A1E026039413}" type="slidenum">
              <a:rPr kumimoji="1" lang="ja-JP" altLang="en-US" smtClean="0"/>
              <a:t>‹#›</a:t>
            </a:fld>
            <a:endParaRPr kumimoji="1" lang="ja-JP" altLang="en-US"/>
          </a:p>
        </p:txBody>
      </p:sp>
    </p:spTree>
    <p:extLst>
      <p:ext uri="{BB962C8B-B14F-4D97-AF65-F5344CB8AC3E}">
        <p14:creationId xmlns:p14="http://schemas.microsoft.com/office/powerpoint/2010/main" val="2775843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608" y="55623"/>
            <a:ext cx="7910993" cy="725054"/>
          </a:xfrm>
        </p:spPr>
        <p:txBody>
          <a:bodyPr bIns="0"/>
          <a:lstStyle/>
          <a:p>
            <a:r>
              <a:rPr kumimoji="1" lang="ja-JP" altLang="en-US"/>
              <a:t>マスタ タイトルの書式設定</a:t>
            </a:r>
          </a:p>
        </p:txBody>
      </p:sp>
      <p:sp>
        <p:nvSpPr>
          <p:cNvPr id="3" name="コンテンツ プレースホルダ 2"/>
          <p:cNvSpPr>
            <a:spLocks noGrp="1"/>
          </p:cNvSpPr>
          <p:nvPr>
            <p:ph idx="1"/>
          </p:nvPr>
        </p:nvSpPr>
        <p:spPr>
          <a:xfrm>
            <a:off x="623392" y="1728351"/>
            <a:ext cx="10959008" cy="4796995"/>
          </a:xfrm>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4" name="直線コネクタ 3"/>
          <p:cNvCxnSpPr>
            <a:cxnSpLocks/>
          </p:cNvCxnSpPr>
          <p:nvPr userDrawn="1"/>
        </p:nvCxnSpPr>
        <p:spPr>
          <a:xfrm>
            <a:off x="0" y="842402"/>
            <a:ext cx="12192000" cy="0"/>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
        <p:nvSpPr>
          <p:cNvPr id="5" name="日付プレースホルダー 4">
            <a:extLst>
              <a:ext uri="{FF2B5EF4-FFF2-40B4-BE49-F238E27FC236}">
                <a16:creationId xmlns:a16="http://schemas.microsoft.com/office/drawing/2014/main" id="{F3914FBC-023C-5E3D-A865-8E70361A15CE}"/>
              </a:ext>
            </a:extLst>
          </p:cNvPr>
          <p:cNvSpPr>
            <a:spLocks noGrp="1"/>
          </p:cNvSpPr>
          <p:nvPr>
            <p:ph type="dt" sz="half" idx="10"/>
          </p:nvPr>
        </p:nvSpPr>
        <p:spPr>
          <a:xfrm>
            <a:off x="7320119" y="6467878"/>
            <a:ext cx="1536171" cy="360040"/>
          </a:xfrm>
        </p:spPr>
        <p:txBody>
          <a:bodyPr/>
          <a:lstStyle/>
          <a:p>
            <a:fld id="{26D24EE5-F7A5-4B6E-ADCF-2A70F2F943C1}" type="datetime1">
              <a:rPr kumimoji="1" lang="ja-JP" altLang="en-US" smtClean="0"/>
              <a:t>2026/3/9</a:t>
            </a:fld>
            <a:endParaRPr kumimoji="1" lang="ja-JP" altLang="en-US"/>
          </a:p>
        </p:txBody>
      </p:sp>
      <p:sp>
        <p:nvSpPr>
          <p:cNvPr id="6" name="フッター プレースホルダー 5">
            <a:extLst>
              <a:ext uri="{FF2B5EF4-FFF2-40B4-BE49-F238E27FC236}">
                <a16:creationId xmlns:a16="http://schemas.microsoft.com/office/drawing/2014/main" id="{D84B3B9D-6A52-6958-E340-A87BA241A5D2}"/>
              </a:ext>
            </a:extLst>
          </p:cNvPr>
          <p:cNvSpPr>
            <a:spLocks noGrp="1"/>
          </p:cNvSpPr>
          <p:nvPr>
            <p:ph type="ftr" sz="quarter" idx="11"/>
          </p:nvPr>
        </p:nvSpPr>
        <p:spPr>
          <a:xfrm>
            <a:off x="8254653" y="6541769"/>
            <a:ext cx="3313955" cy="269725"/>
          </a:xfrm>
        </p:spPr>
        <p:txBody>
          <a:bodyPr/>
          <a:lstStyle/>
          <a:p>
            <a:r>
              <a:rPr lang="en-US" altLang="zh-CN"/>
              <a:t>Italy-Japan Symposium, Kore University of Enna</a:t>
            </a:r>
            <a:endParaRPr kumimoji="1" lang="ja-JP" altLang="en-US"/>
          </a:p>
        </p:txBody>
      </p:sp>
      <p:sp>
        <p:nvSpPr>
          <p:cNvPr id="17" name="テキスト プレースホルダー 16">
            <a:extLst>
              <a:ext uri="{FF2B5EF4-FFF2-40B4-BE49-F238E27FC236}">
                <a16:creationId xmlns:a16="http://schemas.microsoft.com/office/drawing/2014/main" id="{0CBF9869-591B-944E-F7C6-DC574DB119B7}"/>
              </a:ext>
            </a:extLst>
          </p:cNvPr>
          <p:cNvSpPr>
            <a:spLocks noGrp="1"/>
          </p:cNvSpPr>
          <p:nvPr>
            <p:ph type="body" sz="quarter" idx="12"/>
          </p:nvPr>
        </p:nvSpPr>
        <p:spPr>
          <a:xfrm>
            <a:off x="431371" y="1005076"/>
            <a:ext cx="6048672" cy="431699"/>
          </a:xfrm>
        </p:spPr>
        <p:txBody>
          <a:bodyPr>
            <a:normAutofit/>
          </a:bodyPr>
          <a:lstStyle>
            <a:lvl1pPr marL="0" indent="0">
              <a:buNone/>
              <a:defRPr sz="2400"/>
            </a:lvl1pPr>
          </a:lstStyle>
          <a:p>
            <a:pPr lvl="0"/>
            <a:r>
              <a:rPr kumimoji="1" lang="ja-JP" altLang="en-US"/>
              <a:t>マスター テキストの書式設定</a:t>
            </a:r>
          </a:p>
        </p:txBody>
      </p:sp>
    </p:spTree>
    <p:extLst>
      <p:ext uri="{BB962C8B-B14F-4D97-AF65-F5344CB8AC3E}">
        <p14:creationId xmlns:p14="http://schemas.microsoft.com/office/powerpoint/2010/main" val="2597115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6BDC54-2602-45CA-04EA-C4EED3916AC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29118D5-27F9-72B6-A8E0-FE98C5F536D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日付プレースホルダー 9">
            <a:extLst>
              <a:ext uri="{FF2B5EF4-FFF2-40B4-BE49-F238E27FC236}">
                <a16:creationId xmlns:a16="http://schemas.microsoft.com/office/drawing/2014/main" id="{E3F4C5C9-11F5-8D4D-7785-B4E231CB723D}"/>
              </a:ext>
            </a:extLst>
          </p:cNvPr>
          <p:cNvSpPr>
            <a:spLocks noGrp="1"/>
          </p:cNvSpPr>
          <p:nvPr>
            <p:ph type="dt" sz="half" idx="10"/>
          </p:nvPr>
        </p:nvSpPr>
        <p:spPr/>
        <p:txBody>
          <a:bodyPr/>
          <a:lstStyle/>
          <a:p>
            <a:fld id="{928DEDED-E599-4124-80A0-EB629FFE0CEE}" type="datetime1">
              <a:rPr kumimoji="1" lang="ja-JP" altLang="en-US" smtClean="0"/>
              <a:t>2026/3/9</a:t>
            </a:fld>
            <a:endParaRPr kumimoji="1" lang="ja-JP" altLang="en-US"/>
          </a:p>
        </p:txBody>
      </p:sp>
      <p:sp>
        <p:nvSpPr>
          <p:cNvPr id="11" name="フッター プレースホルダー 10">
            <a:extLst>
              <a:ext uri="{FF2B5EF4-FFF2-40B4-BE49-F238E27FC236}">
                <a16:creationId xmlns:a16="http://schemas.microsoft.com/office/drawing/2014/main" id="{C0976F70-B8E5-D5EA-F03D-EB9D2FB6C4D3}"/>
              </a:ext>
            </a:extLst>
          </p:cNvPr>
          <p:cNvSpPr>
            <a:spLocks noGrp="1"/>
          </p:cNvSpPr>
          <p:nvPr>
            <p:ph type="ftr" sz="quarter" idx="11"/>
          </p:nvPr>
        </p:nvSpPr>
        <p:spPr/>
        <p:txBody>
          <a:bodyPr/>
          <a:lstStyle/>
          <a:p>
            <a:r>
              <a:rPr kumimoji="1" lang="en-US" altLang="zh-CN"/>
              <a:t>Italy-Japan Symposium, Kore University of Enna</a:t>
            </a:r>
            <a:endParaRPr kumimoji="1" lang="ja-JP" altLang="en-US"/>
          </a:p>
        </p:txBody>
      </p:sp>
      <p:sp>
        <p:nvSpPr>
          <p:cNvPr id="12" name="スライド番号プレースホルダー 11">
            <a:extLst>
              <a:ext uri="{FF2B5EF4-FFF2-40B4-BE49-F238E27FC236}">
                <a16:creationId xmlns:a16="http://schemas.microsoft.com/office/drawing/2014/main" id="{B4D9828C-24C6-ACBE-8297-DF4A59E9E986}"/>
              </a:ext>
            </a:extLst>
          </p:cNvPr>
          <p:cNvSpPr>
            <a:spLocks noGrp="1"/>
          </p:cNvSpPr>
          <p:nvPr>
            <p:ph type="sldNum" sz="quarter" idx="12"/>
          </p:nvPr>
        </p:nvSpPr>
        <p:spPr/>
        <p:txBody>
          <a:bodyPr/>
          <a:lstStyle/>
          <a:p>
            <a:fld id="{49584640-C7AF-4D0A-BAF2-A1E026039413}" type="slidenum">
              <a:rPr kumimoji="1" lang="ja-JP" altLang="en-US" smtClean="0"/>
              <a:t>‹#›</a:t>
            </a:fld>
            <a:endParaRPr kumimoji="1" lang="ja-JP" altLang="en-US"/>
          </a:p>
        </p:txBody>
      </p:sp>
    </p:spTree>
    <p:extLst>
      <p:ext uri="{BB962C8B-B14F-4D97-AF65-F5344CB8AC3E}">
        <p14:creationId xmlns:p14="http://schemas.microsoft.com/office/powerpoint/2010/main" val="185488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322F7-32C2-715A-C16B-AE670688423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6EAE8E3-D74C-EB2E-CDB8-245C8DE4A9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F599A0B-45D1-B606-85C3-9760B6201735}"/>
              </a:ext>
            </a:extLst>
          </p:cNvPr>
          <p:cNvSpPr>
            <a:spLocks noGrp="1"/>
          </p:cNvSpPr>
          <p:nvPr>
            <p:ph type="dt" sz="half" idx="10"/>
          </p:nvPr>
        </p:nvSpPr>
        <p:spPr/>
        <p:txBody>
          <a:bodyPr/>
          <a:lstStyle/>
          <a:p>
            <a:fld id="{03554BCB-7BD1-4DCC-AE2F-F7A42C81B1BC}" type="datetime1">
              <a:rPr kumimoji="1" lang="ja-JP" altLang="en-US" smtClean="0"/>
              <a:t>2026/3/9</a:t>
            </a:fld>
            <a:endParaRPr kumimoji="1" lang="ja-JP" altLang="en-US"/>
          </a:p>
        </p:txBody>
      </p:sp>
      <p:sp>
        <p:nvSpPr>
          <p:cNvPr id="5" name="フッター プレースホルダー 4">
            <a:extLst>
              <a:ext uri="{FF2B5EF4-FFF2-40B4-BE49-F238E27FC236}">
                <a16:creationId xmlns:a16="http://schemas.microsoft.com/office/drawing/2014/main" id="{635FBB91-C9A7-2A3A-35E6-556902A2860E}"/>
              </a:ext>
            </a:extLst>
          </p:cNvPr>
          <p:cNvSpPr>
            <a:spLocks noGrp="1"/>
          </p:cNvSpPr>
          <p:nvPr>
            <p:ph type="ftr" sz="quarter" idx="11"/>
          </p:nvPr>
        </p:nvSpPr>
        <p:spPr/>
        <p:txBody>
          <a:bodyPr/>
          <a:lstStyle/>
          <a:p>
            <a:r>
              <a:rPr kumimoji="1" lang="en-US" altLang="zh-CN"/>
              <a:t>Italy-Japan Symposium, Kore University of Enna</a:t>
            </a:r>
            <a:endParaRPr kumimoji="1" lang="ja-JP" altLang="en-US"/>
          </a:p>
        </p:txBody>
      </p:sp>
      <p:sp>
        <p:nvSpPr>
          <p:cNvPr id="6" name="スライド番号プレースホルダー 5">
            <a:extLst>
              <a:ext uri="{FF2B5EF4-FFF2-40B4-BE49-F238E27FC236}">
                <a16:creationId xmlns:a16="http://schemas.microsoft.com/office/drawing/2014/main" id="{C19413A2-A671-3CBA-0A9B-E89AF50E215F}"/>
              </a:ext>
            </a:extLst>
          </p:cNvPr>
          <p:cNvSpPr>
            <a:spLocks noGrp="1"/>
          </p:cNvSpPr>
          <p:nvPr>
            <p:ph type="sldNum" sz="quarter" idx="12"/>
          </p:nvPr>
        </p:nvSpPr>
        <p:spPr/>
        <p:txBody>
          <a:bodyPr/>
          <a:lstStyle/>
          <a:p>
            <a:fld id="{49584640-C7AF-4D0A-BAF2-A1E026039413}" type="slidenum">
              <a:rPr kumimoji="1" lang="ja-JP" altLang="en-US" smtClean="0"/>
              <a:t>‹#›</a:t>
            </a:fld>
            <a:endParaRPr kumimoji="1" lang="ja-JP" altLang="en-US"/>
          </a:p>
        </p:txBody>
      </p:sp>
    </p:spTree>
    <p:extLst>
      <p:ext uri="{BB962C8B-B14F-4D97-AF65-F5344CB8AC3E}">
        <p14:creationId xmlns:p14="http://schemas.microsoft.com/office/powerpoint/2010/main" val="98393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1F296B-4580-F1DA-8E45-CE1D4422AD8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5E35F8E-EE95-4011-F126-913AA8256FF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70F19BC-65A2-D9A9-BAA8-ACC60A53FF5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35DA948-634A-9F24-0C79-91233449E661}"/>
              </a:ext>
            </a:extLst>
          </p:cNvPr>
          <p:cNvSpPr>
            <a:spLocks noGrp="1"/>
          </p:cNvSpPr>
          <p:nvPr>
            <p:ph type="dt" sz="half" idx="10"/>
          </p:nvPr>
        </p:nvSpPr>
        <p:spPr/>
        <p:txBody>
          <a:bodyPr/>
          <a:lstStyle/>
          <a:p>
            <a:fld id="{1BB3C234-1C26-45E0-91F7-A0D8EE4A1209}" type="datetime1">
              <a:rPr kumimoji="1" lang="ja-JP" altLang="en-US" smtClean="0"/>
              <a:t>2026/3/9</a:t>
            </a:fld>
            <a:endParaRPr kumimoji="1" lang="ja-JP" altLang="en-US"/>
          </a:p>
        </p:txBody>
      </p:sp>
      <p:sp>
        <p:nvSpPr>
          <p:cNvPr id="6" name="フッター プレースホルダー 5">
            <a:extLst>
              <a:ext uri="{FF2B5EF4-FFF2-40B4-BE49-F238E27FC236}">
                <a16:creationId xmlns:a16="http://schemas.microsoft.com/office/drawing/2014/main" id="{B3540EAA-9B73-6FE4-3C33-60440C4AD105}"/>
              </a:ext>
            </a:extLst>
          </p:cNvPr>
          <p:cNvSpPr>
            <a:spLocks noGrp="1"/>
          </p:cNvSpPr>
          <p:nvPr>
            <p:ph type="ftr" sz="quarter" idx="11"/>
          </p:nvPr>
        </p:nvSpPr>
        <p:spPr/>
        <p:txBody>
          <a:bodyPr/>
          <a:lstStyle/>
          <a:p>
            <a:r>
              <a:rPr kumimoji="1" lang="en-US" altLang="zh-CN"/>
              <a:t>Italy-Japan Symposium, Kore University of Enna</a:t>
            </a:r>
            <a:endParaRPr kumimoji="1" lang="ja-JP" altLang="en-US"/>
          </a:p>
        </p:txBody>
      </p:sp>
      <p:sp>
        <p:nvSpPr>
          <p:cNvPr id="7" name="スライド番号プレースホルダー 6">
            <a:extLst>
              <a:ext uri="{FF2B5EF4-FFF2-40B4-BE49-F238E27FC236}">
                <a16:creationId xmlns:a16="http://schemas.microsoft.com/office/drawing/2014/main" id="{F92A0079-291B-7841-3A54-35C587C25A7B}"/>
              </a:ext>
            </a:extLst>
          </p:cNvPr>
          <p:cNvSpPr>
            <a:spLocks noGrp="1"/>
          </p:cNvSpPr>
          <p:nvPr>
            <p:ph type="sldNum" sz="quarter" idx="12"/>
          </p:nvPr>
        </p:nvSpPr>
        <p:spPr/>
        <p:txBody>
          <a:bodyPr/>
          <a:lstStyle/>
          <a:p>
            <a:fld id="{49584640-C7AF-4D0A-BAF2-A1E026039413}" type="slidenum">
              <a:rPr kumimoji="1" lang="ja-JP" altLang="en-US" smtClean="0"/>
              <a:t>‹#›</a:t>
            </a:fld>
            <a:endParaRPr kumimoji="1" lang="ja-JP" altLang="en-US"/>
          </a:p>
        </p:txBody>
      </p:sp>
    </p:spTree>
    <p:extLst>
      <p:ext uri="{BB962C8B-B14F-4D97-AF65-F5344CB8AC3E}">
        <p14:creationId xmlns:p14="http://schemas.microsoft.com/office/powerpoint/2010/main" val="114202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332E7E-1182-C22C-E2DE-D988F5E17FB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63F017-2367-ADE8-08CF-C1118B8BB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B4741F8-1E61-7420-7E88-17CCA7178B8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8F62060-50A4-60FF-428A-3D2876F30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6AE1313-91AA-2E7B-4970-E5ABE02A37C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D0C0021-47DA-50F4-8206-500A98FC4935}"/>
              </a:ext>
            </a:extLst>
          </p:cNvPr>
          <p:cNvSpPr>
            <a:spLocks noGrp="1"/>
          </p:cNvSpPr>
          <p:nvPr>
            <p:ph type="dt" sz="half" idx="10"/>
          </p:nvPr>
        </p:nvSpPr>
        <p:spPr/>
        <p:txBody>
          <a:bodyPr/>
          <a:lstStyle/>
          <a:p>
            <a:fld id="{6D55417D-22DA-4ECF-948C-7FEF14CEAE28}" type="datetime1">
              <a:rPr kumimoji="1" lang="ja-JP" altLang="en-US" smtClean="0"/>
              <a:t>2026/3/9</a:t>
            </a:fld>
            <a:endParaRPr kumimoji="1" lang="ja-JP" altLang="en-US"/>
          </a:p>
        </p:txBody>
      </p:sp>
      <p:sp>
        <p:nvSpPr>
          <p:cNvPr id="8" name="フッター プレースホルダー 7">
            <a:extLst>
              <a:ext uri="{FF2B5EF4-FFF2-40B4-BE49-F238E27FC236}">
                <a16:creationId xmlns:a16="http://schemas.microsoft.com/office/drawing/2014/main" id="{D0B117E8-4A56-0F99-9F51-102B1D3FEB57}"/>
              </a:ext>
            </a:extLst>
          </p:cNvPr>
          <p:cNvSpPr>
            <a:spLocks noGrp="1"/>
          </p:cNvSpPr>
          <p:nvPr>
            <p:ph type="ftr" sz="quarter" idx="11"/>
          </p:nvPr>
        </p:nvSpPr>
        <p:spPr/>
        <p:txBody>
          <a:bodyPr/>
          <a:lstStyle/>
          <a:p>
            <a:r>
              <a:rPr kumimoji="1" lang="en-US" altLang="zh-CN"/>
              <a:t>Italy-Japan Symposium, Kore University of Enna</a:t>
            </a:r>
            <a:endParaRPr kumimoji="1" lang="ja-JP" altLang="en-US"/>
          </a:p>
        </p:txBody>
      </p:sp>
      <p:sp>
        <p:nvSpPr>
          <p:cNvPr id="9" name="スライド番号プレースホルダー 8">
            <a:extLst>
              <a:ext uri="{FF2B5EF4-FFF2-40B4-BE49-F238E27FC236}">
                <a16:creationId xmlns:a16="http://schemas.microsoft.com/office/drawing/2014/main" id="{711B8609-1D15-FECF-7FAF-FC1BD113DDB0}"/>
              </a:ext>
            </a:extLst>
          </p:cNvPr>
          <p:cNvSpPr>
            <a:spLocks noGrp="1"/>
          </p:cNvSpPr>
          <p:nvPr>
            <p:ph type="sldNum" sz="quarter" idx="12"/>
          </p:nvPr>
        </p:nvSpPr>
        <p:spPr/>
        <p:txBody>
          <a:bodyPr/>
          <a:lstStyle/>
          <a:p>
            <a:fld id="{49584640-C7AF-4D0A-BAF2-A1E026039413}" type="slidenum">
              <a:rPr kumimoji="1" lang="ja-JP" altLang="en-US" smtClean="0"/>
              <a:t>‹#›</a:t>
            </a:fld>
            <a:endParaRPr kumimoji="1" lang="ja-JP" altLang="en-US"/>
          </a:p>
        </p:txBody>
      </p:sp>
    </p:spTree>
    <p:extLst>
      <p:ext uri="{BB962C8B-B14F-4D97-AF65-F5344CB8AC3E}">
        <p14:creationId xmlns:p14="http://schemas.microsoft.com/office/powerpoint/2010/main" val="56580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C18FC2-8E09-2D39-485C-B3C6D974A28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BDB08D-61B7-6B1E-DB3C-F3BB1C32FB9C}"/>
              </a:ext>
            </a:extLst>
          </p:cNvPr>
          <p:cNvSpPr>
            <a:spLocks noGrp="1"/>
          </p:cNvSpPr>
          <p:nvPr>
            <p:ph type="dt" sz="half" idx="10"/>
          </p:nvPr>
        </p:nvSpPr>
        <p:spPr/>
        <p:txBody>
          <a:bodyPr/>
          <a:lstStyle/>
          <a:p>
            <a:fld id="{F9330F32-2A75-43FF-85A1-422440DE58BF}" type="datetime1">
              <a:rPr kumimoji="1" lang="ja-JP" altLang="en-US" smtClean="0"/>
              <a:t>2026/3/9</a:t>
            </a:fld>
            <a:endParaRPr kumimoji="1" lang="ja-JP" altLang="en-US"/>
          </a:p>
        </p:txBody>
      </p:sp>
      <p:sp>
        <p:nvSpPr>
          <p:cNvPr id="4" name="フッター プレースホルダー 3">
            <a:extLst>
              <a:ext uri="{FF2B5EF4-FFF2-40B4-BE49-F238E27FC236}">
                <a16:creationId xmlns:a16="http://schemas.microsoft.com/office/drawing/2014/main" id="{1CEC2A89-D4F1-7324-A283-F98057FD0204}"/>
              </a:ext>
            </a:extLst>
          </p:cNvPr>
          <p:cNvSpPr>
            <a:spLocks noGrp="1"/>
          </p:cNvSpPr>
          <p:nvPr>
            <p:ph type="ftr" sz="quarter" idx="11"/>
          </p:nvPr>
        </p:nvSpPr>
        <p:spPr/>
        <p:txBody>
          <a:bodyPr/>
          <a:lstStyle/>
          <a:p>
            <a:r>
              <a:rPr kumimoji="1" lang="en-US" altLang="zh-CN"/>
              <a:t>Italy-Japan Symposium, Kore University of Enna</a:t>
            </a:r>
            <a:endParaRPr kumimoji="1" lang="ja-JP" altLang="en-US"/>
          </a:p>
        </p:txBody>
      </p:sp>
      <p:sp>
        <p:nvSpPr>
          <p:cNvPr id="5" name="スライド番号プレースホルダー 4">
            <a:extLst>
              <a:ext uri="{FF2B5EF4-FFF2-40B4-BE49-F238E27FC236}">
                <a16:creationId xmlns:a16="http://schemas.microsoft.com/office/drawing/2014/main" id="{6A0BD41A-3B8A-F7DC-403F-4F67241D8C85}"/>
              </a:ext>
            </a:extLst>
          </p:cNvPr>
          <p:cNvSpPr>
            <a:spLocks noGrp="1"/>
          </p:cNvSpPr>
          <p:nvPr>
            <p:ph type="sldNum" sz="quarter" idx="12"/>
          </p:nvPr>
        </p:nvSpPr>
        <p:spPr/>
        <p:txBody>
          <a:bodyPr/>
          <a:lstStyle/>
          <a:p>
            <a:fld id="{49584640-C7AF-4D0A-BAF2-A1E026039413}" type="slidenum">
              <a:rPr kumimoji="1" lang="ja-JP" altLang="en-US" smtClean="0"/>
              <a:t>‹#›</a:t>
            </a:fld>
            <a:endParaRPr kumimoji="1" lang="ja-JP" altLang="en-US"/>
          </a:p>
        </p:txBody>
      </p:sp>
    </p:spTree>
    <p:extLst>
      <p:ext uri="{BB962C8B-B14F-4D97-AF65-F5344CB8AC3E}">
        <p14:creationId xmlns:p14="http://schemas.microsoft.com/office/powerpoint/2010/main" val="50641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8" name="日付プレースホルダー 7">
            <a:extLst>
              <a:ext uri="{FF2B5EF4-FFF2-40B4-BE49-F238E27FC236}">
                <a16:creationId xmlns:a16="http://schemas.microsoft.com/office/drawing/2014/main" id="{6CDF53EC-1519-01AD-C721-87E44E79B398}"/>
              </a:ext>
            </a:extLst>
          </p:cNvPr>
          <p:cNvSpPr>
            <a:spLocks noGrp="1"/>
          </p:cNvSpPr>
          <p:nvPr>
            <p:ph type="dt" sz="half" idx="10"/>
          </p:nvPr>
        </p:nvSpPr>
        <p:spPr/>
        <p:txBody>
          <a:bodyPr/>
          <a:lstStyle/>
          <a:p>
            <a:fld id="{60DF36D3-F05E-4761-862F-E8C0A948F17E}" type="datetime1">
              <a:rPr kumimoji="1" lang="ja-JP" altLang="en-US" smtClean="0"/>
              <a:t>2026/3/9</a:t>
            </a:fld>
            <a:endParaRPr kumimoji="1" lang="ja-JP" altLang="en-US"/>
          </a:p>
        </p:txBody>
      </p:sp>
      <p:sp>
        <p:nvSpPr>
          <p:cNvPr id="9" name="フッター プレースホルダー 8">
            <a:extLst>
              <a:ext uri="{FF2B5EF4-FFF2-40B4-BE49-F238E27FC236}">
                <a16:creationId xmlns:a16="http://schemas.microsoft.com/office/drawing/2014/main" id="{D5AD1A54-FAB3-1DFF-321C-0667407A51F3}"/>
              </a:ext>
            </a:extLst>
          </p:cNvPr>
          <p:cNvSpPr>
            <a:spLocks noGrp="1"/>
          </p:cNvSpPr>
          <p:nvPr>
            <p:ph type="ftr" sz="quarter" idx="11"/>
          </p:nvPr>
        </p:nvSpPr>
        <p:spPr/>
        <p:txBody>
          <a:bodyPr/>
          <a:lstStyle/>
          <a:p>
            <a:r>
              <a:rPr lang="en-US" altLang="zh-CN"/>
              <a:t>Italy-Japan Symposium, Kore University of Enna</a:t>
            </a:r>
            <a:endParaRPr kumimoji="1" lang="ja-JP" altLang="en-US" dirty="0"/>
          </a:p>
        </p:txBody>
      </p:sp>
      <p:sp>
        <p:nvSpPr>
          <p:cNvPr id="10" name="スライド番号プレースホルダー 9">
            <a:extLst>
              <a:ext uri="{FF2B5EF4-FFF2-40B4-BE49-F238E27FC236}">
                <a16:creationId xmlns:a16="http://schemas.microsoft.com/office/drawing/2014/main" id="{0ACA0609-05D6-B3AD-27E9-C3F595207586}"/>
              </a:ext>
            </a:extLst>
          </p:cNvPr>
          <p:cNvSpPr>
            <a:spLocks noGrp="1"/>
          </p:cNvSpPr>
          <p:nvPr>
            <p:ph type="sldNum" sz="quarter" idx="12"/>
          </p:nvPr>
        </p:nvSpPr>
        <p:spPr>
          <a:xfrm>
            <a:off x="9258300" y="6356349"/>
            <a:ext cx="2743200" cy="365125"/>
          </a:xfrm>
        </p:spPr>
        <p:txBody>
          <a:bodyPr/>
          <a:lstStyle>
            <a:lvl1pPr>
              <a:defRPr sz="2000"/>
            </a:lvl1pPr>
          </a:lstStyle>
          <a:p>
            <a:fld id="{49584640-C7AF-4D0A-BAF2-A1E026039413}" type="slidenum">
              <a:rPr lang="ja-JP" altLang="en-US" smtClean="0"/>
              <a:pPr/>
              <a:t>‹#›</a:t>
            </a:fld>
            <a:endParaRPr lang="ja-JP" altLang="en-US"/>
          </a:p>
        </p:txBody>
      </p:sp>
      <p:grpSp>
        <p:nvGrpSpPr>
          <p:cNvPr id="13" name="グループ化 12">
            <a:extLst>
              <a:ext uri="{FF2B5EF4-FFF2-40B4-BE49-F238E27FC236}">
                <a16:creationId xmlns:a16="http://schemas.microsoft.com/office/drawing/2014/main" id="{F7AB4C00-F35F-85D5-FF1D-AC749175DAEE}"/>
              </a:ext>
            </a:extLst>
          </p:cNvPr>
          <p:cNvGrpSpPr/>
          <p:nvPr userDrawn="1"/>
        </p:nvGrpSpPr>
        <p:grpSpPr>
          <a:xfrm>
            <a:off x="0" y="666571"/>
            <a:ext cx="12192000" cy="66942"/>
            <a:chOff x="0" y="786213"/>
            <a:chExt cx="12192000" cy="66942"/>
          </a:xfrm>
        </p:grpSpPr>
        <p:cxnSp>
          <p:nvCxnSpPr>
            <p:cNvPr id="11" name="直線コネクタ 10">
              <a:extLst>
                <a:ext uri="{FF2B5EF4-FFF2-40B4-BE49-F238E27FC236}">
                  <a16:creationId xmlns:a16="http://schemas.microsoft.com/office/drawing/2014/main" id="{F354008F-5C6B-A4A3-42A5-3B8FC46514E9}"/>
                </a:ext>
              </a:extLst>
            </p:cNvPr>
            <p:cNvCxnSpPr>
              <a:cxnSpLocks/>
            </p:cNvCxnSpPr>
            <p:nvPr userDrawn="1"/>
          </p:nvCxnSpPr>
          <p:spPr>
            <a:xfrm>
              <a:off x="0" y="786213"/>
              <a:ext cx="12192000"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2" name="直線コネクタ 11">
              <a:extLst>
                <a:ext uri="{FF2B5EF4-FFF2-40B4-BE49-F238E27FC236}">
                  <a16:creationId xmlns:a16="http://schemas.microsoft.com/office/drawing/2014/main" id="{690AF57E-F992-3B75-0786-C6769D25998E}"/>
                </a:ext>
              </a:extLst>
            </p:cNvPr>
            <p:cNvCxnSpPr>
              <a:cxnSpLocks/>
            </p:cNvCxnSpPr>
            <p:nvPr userDrawn="1"/>
          </p:nvCxnSpPr>
          <p:spPr>
            <a:xfrm>
              <a:off x="0" y="853155"/>
              <a:ext cx="12192000" cy="0"/>
            </a:xfrm>
            <a:prstGeom prst="line">
              <a:avLst/>
            </a:prstGeom>
            <a:ln w="28575"/>
          </p:spPr>
          <p:style>
            <a:lnRef idx="2">
              <a:schemeClr val="accent1"/>
            </a:lnRef>
            <a:fillRef idx="0">
              <a:schemeClr val="accent1"/>
            </a:fillRef>
            <a:effectRef idx="1">
              <a:schemeClr val="accent1"/>
            </a:effectRef>
            <a:fontRef idx="minor">
              <a:schemeClr val="tx1"/>
            </a:fontRef>
          </p:style>
        </p:cxnSp>
      </p:grpSp>
      <p:sp>
        <p:nvSpPr>
          <p:cNvPr id="3" name="タイトル 1">
            <a:extLst>
              <a:ext uri="{FF2B5EF4-FFF2-40B4-BE49-F238E27FC236}">
                <a16:creationId xmlns:a16="http://schemas.microsoft.com/office/drawing/2014/main" id="{8D3C869B-51FA-3C41-6324-9DE37BA7067F}"/>
              </a:ext>
            </a:extLst>
          </p:cNvPr>
          <p:cNvSpPr>
            <a:spLocks noGrp="1"/>
          </p:cNvSpPr>
          <p:nvPr>
            <p:ph type="title"/>
          </p:nvPr>
        </p:nvSpPr>
        <p:spPr>
          <a:xfrm>
            <a:off x="285750" y="136525"/>
            <a:ext cx="6953250" cy="409575"/>
          </a:xfrm>
        </p:spPr>
        <p:txBody>
          <a:bodyPr>
            <a:noAutofit/>
          </a:bodyPr>
          <a:lstStyle>
            <a:lvl1pPr>
              <a:defRPr sz="2800" b="1">
                <a:latin typeface="+mj-lt"/>
              </a:defRPr>
            </a:lvl1pPr>
          </a:lstStyle>
          <a:p>
            <a:r>
              <a:rPr kumimoji="1" lang="ja-JP" altLang="en-US"/>
              <a:t>マスター タイトルの書式設定</a:t>
            </a:r>
          </a:p>
        </p:txBody>
      </p:sp>
    </p:spTree>
    <p:extLst>
      <p:ext uri="{BB962C8B-B14F-4D97-AF65-F5344CB8AC3E}">
        <p14:creationId xmlns:p14="http://schemas.microsoft.com/office/powerpoint/2010/main" val="309666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AFAFEF-0F5E-3356-EC2F-87150EF30E1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E0551E-249C-56F5-102E-D4CDAE221D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029C97A-ECE5-AE1C-7F14-345314140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7C24AC2-E0E5-68CC-E8B0-C11B6AF1E6C7}"/>
              </a:ext>
            </a:extLst>
          </p:cNvPr>
          <p:cNvSpPr>
            <a:spLocks noGrp="1"/>
          </p:cNvSpPr>
          <p:nvPr>
            <p:ph type="dt" sz="half" idx="10"/>
          </p:nvPr>
        </p:nvSpPr>
        <p:spPr/>
        <p:txBody>
          <a:bodyPr/>
          <a:lstStyle/>
          <a:p>
            <a:fld id="{2B641F4B-EEA8-4953-97CA-7F40658D3FCE}" type="datetime1">
              <a:rPr kumimoji="1" lang="ja-JP" altLang="en-US" smtClean="0"/>
              <a:t>2026/3/9</a:t>
            </a:fld>
            <a:endParaRPr kumimoji="1" lang="ja-JP" altLang="en-US"/>
          </a:p>
        </p:txBody>
      </p:sp>
      <p:sp>
        <p:nvSpPr>
          <p:cNvPr id="6" name="フッター プレースホルダー 5">
            <a:extLst>
              <a:ext uri="{FF2B5EF4-FFF2-40B4-BE49-F238E27FC236}">
                <a16:creationId xmlns:a16="http://schemas.microsoft.com/office/drawing/2014/main" id="{9E7FC5F3-982A-1D19-9DAD-9812B27831B6}"/>
              </a:ext>
            </a:extLst>
          </p:cNvPr>
          <p:cNvSpPr>
            <a:spLocks noGrp="1"/>
          </p:cNvSpPr>
          <p:nvPr>
            <p:ph type="ftr" sz="quarter" idx="11"/>
          </p:nvPr>
        </p:nvSpPr>
        <p:spPr/>
        <p:txBody>
          <a:bodyPr/>
          <a:lstStyle/>
          <a:p>
            <a:r>
              <a:rPr kumimoji="1" lang="en-US" altLang="zh-CN"/>
              <a:t>Italy-Japan Symposium, Kore University of Enna</a:t>
            </a:r>
            <a:endParaRPr kumimoji="1" lang="ja-JP" altLang="en-US"/>
          </a:p>
        </p:txBody>
      </p:sp>
      <p:sp>
        <p:nvSpPr>
          <p:cNvPr id="7" name="スライド番号プレースホルダー 6">
            <a:extLst>
              <a:ext uri="{FF2B5EF4-FFF2-40B4-BE49-F238E27FC236}">
                <a16:creationId xmlns:a16="http://schemas.microsoft.com/office/drawing/2014/main" id="{A12C203A-D6F6-0AB2-26DB-223B69DC9A2F}"/>
              </a:ext>
            </a:extLst>
          </p:cNvPr>
          <p:cNvSpPr>
            <a:spLocks noGrp="1"/>
          </p:cNvSpPr>
          <p:nvPr>
            <p:ph type="sldNum" sz="quarter" idx="12"/>
          </p:nvPr>
        </p:nvSpPr>
        <p:spPr/>
        <p:txBody>
          <a:bodyPr/>
          <a:lstStyle/>
          <a:p>
            <a:fld id="{49584640-C7AF-4D0A-BAF2-A1E026039413}" type="slidenum">
              <a:rPr kumimoji="1" lang="ja-JP" altLang="en-US" smtClean="0"/>
              <a:t>‹#›</a:t>
            </a:fld>
            <a:endParaRPr kumimoji="1" lang="ja-JP" altLang="en-US"/>
          </a:p>
        </p:txBody>
      </p:sp>
    </p:spTree>
    <p:extLst>
      <p:ext uri="{BB962C8B-B14F-4D97-AF65-F5344CB8AC3E}">
        <p14:creationId xmlns:p14="http://schemas.microsoft.com/office/powerpoint/2010/main" val="1189774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BE95D8-D426-F52D-18BC-DE23C1A978F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B0DB880-AD2E-41B8-F67C-9B0BD9CA8F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5421702-362C-F516-BB46-E5FBCED9F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36EEA4B-55A7-C0DA-6953-1EDECC5E2592}"/>
              </a:ext>
            </a:extLst>
          </p:cNvPr>
          <p:cNvSpPr>
            <a:spLocks noGrp="1"/>
          </p:cNvSpPr>
          <p:nvPr>
            <p:ph type="dt" sz="half" idx="10"/>
          </p:nvPr>
        </p:nvSpPr>
        <p:spPr/>
        <p:txBody>
          <a:bodyPr/>
          <a:lstStyle/>
          <a:p>
            <a:fld id="{D0EE61B6-50AC-472F-BBAF-6E5CF8DC14DC}" type="datetime1">
              <a:rPr kumimoji="1" lang="ja-JP" altLang="en-US" smtClean="0"/>
              <a:t>2026/3/9</a:t>
            </a:fld>
            <a:endParaRPr kumimoji="1" lang="ja-JP" altLang="en-US"/>
          </a:p>
        </p:txBody>
      </p:sp>
      <p:sp>
        <p:nvSpPr>
          <p:cNvPr id="6" name="フッター プレースホルダー 5">
            <a:extLst>
              <a:ext uri="{FF2B5EF4-FFF2-40B4-BE49-F238E27FC236}">
                <a16:creationId xmlns:a16="http://schemas.microsoft.com/office/drawing/2014/main" id="{7A30202C-5A6A-5973-073B-5E999BE42334}"/>
              </a:ext>
            </a:extLst>
          </p:cNvPr>
          <p:cNvSpPr>
            <a:spLocks noGrp="1"/>
          </p:cNvSpPr>
          <p:nvPr>
            <p:ph type="ftr" sz="quarter" idx="11"/>
          </p:nvPr>
        </p:nvSpPr>
        <p:spPr/>
        <p:txBody>
          <a:bodyPr/>
          <a:lstStyle/>
          <a:p>
            <a:r>
              <a:rPr kumimoji="1" lang="en-US" altLang="zh-CN"/>
              <a:t>Italy-Japan Symposium, Kore University of Enna</a:t>
            </a:r>
            <a:endParaRPr kumimoji="1" lang="ja-JP" altLang="en-US"/>
          </a:p>
        </p:txBody>
      </p:sp>
      <p:sp>
        <p:nvSpPr>
          <p:cNvPr id="7" name="スライド番号プレースホルダー 6">
            <a:extLst>
              <a:ext uri="{FF2B5EF4-FFF2-40B4-BE49-F238E27FC236}">
                <a16:creationId xmlns:a16="http://schemas.microsoft.com/office/drawing/2014/main" id="{144DB7B5-1EC4-9B6C-744E-15EE19A7E43C}"/>
              </a:ext>
            </a:extLst>
          </p:cNvPr>
          <p:cNvSpPr>
            <a:spLocks noGrp="1"/>
          </p:cNvSpPr>
          <p:nvPr>
            <p:ph type="sldNum" sz="quarter" idx="12"/>
          </p:nvPr>
        </p:nvSpPr>
        <p:spPr/>
        <p:txBody>
          <a:bodyPr/>
          <a:lstStyle/>
          <a:p>
            <a:fld id="{49584640-C7AF-4D0A-BAF2-A1E026039413}" type="slidenum">
              <a:rPr kumimoji="1" lang="ja-JP" altLang="en-US" smtClean="0"/>
              <a:t>‹#›</a:t>
            </a:fld>
            <a:endParaRPr kumimoji="1" lang="ja-JP" altLang="en-US"/>
          </a:p>
        </p:txBody>
      </p:sp>
    </p:spTree>
    <p:extLst>
      <p:ext uri="{BB962C8B-B14F-4D97-AF65-F5344CB8AC3E}">
        <p14:creationId xmlns:p14="http://schemas.microsoft.com/office/powerpoint/2010/main" val="308414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C496F95-2F86-6A28-9711-83B4590203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9C40BC6-0EEF-F637-1014-7A5FD64836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34EBB62-C732-FC52-6675-C043C80708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82000"/>
                  </a:schemeClr>
                </a:solidFill>
              </a:defRPr>
            </a:lvl1pPr>
          </a:lstStyle>
          <a:p>
            <a:fld id="{1E603ABA-57E5-4DF5-84F6-53FD74398799}" type="datetime1">
              <a:rPr lang="ja-JP" altLang="en-US" smtClean="0"/>
              <a:t>2026/3/9</a:t>
            </a:fld>
            <a:endParaRPr lang="ja-JP" altLang="en-US"/>
          </a:p>
        </p:txBody>
      </p:sp>
      <p:sp>
        <p:nvSpPr>
          <p:cNvPr id="5" name="フッター プレースホルダー 4">
            <a:extLst>
              <a:ext uri="{FF2B5EF4-FFF2-40B4-BE49-F238E27FC236}">
                <a16:creationId xmlns:a16="http://schemas.microsoft.com/office/drawing/2014/main" id="{F46A82D2-B3BB-674B-63A3-2911DEF576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tx1">
                    <a:tint val="82000"/>
                  </a:schemeClr>
                </a:solidFill>
              </a:defRPr>
            </a:lvl1pPr>
          </a:lstStyle>
          <a:p>
            <a:r>
              <a:rPr lang="en-US" altLang="ja-JP" dirty="0"/>
              <a:t>Italy-Japan Symposium, Kore University of Enna</a:t>
            </a:r>
            <a:endParaRPr lang="ja-JP" altLang="en-US" dirty="0"/>
          </a:p>
        </p:txBody>
      </p:sp>
      <p:sp>
        <p:nvSpPr>
          <p:cNvPr id="6" name="スライド番号プレースホルダー 5">
            <a:extLst>
              <a:ext uri="{FF2B5EF4-FFF2-40B4-BE49-F238E27FC236}">
                <a16:creationId xmlns:a16="http://schemas.microsoft.com/office/drawing/2014/main" id="{D5AB9B41-1DAC-2F2C-2E3F-405326480C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tx1">
                    <a:tint val="82000"/>
                  </a:schemeClr>
                </a:solidFill>
              </a:defRPr>
            </a:lvl1pPr>
          </a:lstStyle>
          <a:p>
            <a:fld id="{49584640-C7AF-4D0A-BAF2-A1E026039413}" type="slidenum">
              <a:rPr lang="ja-JP" altLang="en-US" smtClean="0"/>
              <a:pPr/>
              <a:t>‹#›</a:t>
            </a:fld>
            <a:endParaRPr lang="ja-JP" altLang="en-US"/>
          </a:p>
        </p:txBody>
      </p:sp>
    </p:spTree>
    <p:extLst>
      <p:ext uri="{BB962C8B-B14F-4D97-AF65-F5344CB8AC3E}">
        <p14:creationId xmlns:p14="http://schemas.microsoft.com/office/powerpoint/2010/main" val="2332353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40.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220.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690.png"/><Relationship Id="rId4" Type="http://schemas.openxmlformats.org/officeDocument/2006/relationships/image" Target="../media/image680.png"/></Relationships>
</file>

<file path=ppt/slides/_rels/slide1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54.png"/><Relationship Id="rId7" Type="http://schemas.openxmlformats.org/officeDocument/2006/relationships/image" Target="../media/image7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74.png"/><Relationship Id="rId4" Type="http://schemas.openxmlformats.org/officeDocument/2006/relationships/image" Target="../media/image730.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12.xml"/><Relationship Id="rId5" Type="http://schemas.openxmlformats.org/officeDocument/2006/relationships/image" Target="../media/image57.png"/><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image" Target="../media/image81.png"/><Relationship Id="rId1" Type="http://schemas.openxmlformats.org/officeDocument/2006/relationships/slideLayout" Target="../slideLayouts/slideLayout12.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png"/></Relationships>
</file>

<file path=ppt/slides/_rels/slide1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50.png"/><Relationship Id="rId3" Type="http://schemas.openxmlformats.org/officeDocument/2006/relationships/image" Target="../media/image58.png"/><Relationship Id="rId7" Type="http://schemas.openxmlformats.org/officeDocument/2006/relationships/image" Target="../media/image240.png"/><Relationship Id="rId12" Type="http://schemas.openxmlformats.org/officeDocument/2006/relationships/image" Target="../media/image3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10.png"/><Relationship Id="rId11" Type="http://schemas.openxmlformats.org/officeDocument/2006/relationships/image" Target="../media/image280.png"/><Relationship Id="rId5" Type="http://schemas.openxmlformats.org/officeDocument/2006/relationships/image" Target="../media/image59.png"/><Relationship Id="rId15" Type="http://schemas.openxmlformats.org/officeDocument/2006/relationships/image" Target="../media/image60.png"/><Relationship Id="rId10" Type="http://schemas.openxmlformats.org/officeDocument/2006/relationships/image" Target="../media/image450.png"/><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image" Target="../media/image62.png"/><Relationship Id="rId7" Type="http://schemas.openxmlformats.org/officeDocument/2006/relationships/image" Target="../media/image46.png"/><Relationship Id="rId12"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20.png"/><Relationship Id="rId5" Type="http://schemas.openxmlformats.org/officeDocument/2006/relationships/image" Target="../media/image50.png"/><Relationship Id="rId10"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480.png"/></Relationships>
</file>

<file path=ppt/slides/_rels/slide21.xml.rels><?xml version="1.0" encoding="UTF-8" standalone="yes"?>
<Relationships xmlns="http://schemas.openxmlformats.org/package/2006/relationships"><Relationship Id="rId8" Type="http://schemas.openxmlformats.org/officeDocument/2006/relationships/image" Target="../media/image590.png"/><Relationship Id="rId3" Type="http://schemas.openxmlformats.org/officeDocument/2006/relationships/image" Target="../media/image39.png"/><Relationship Id="rId7" Type="http://schemas.openxmlformats.org/officeDocument/2006/relationships/image" Target="../media/image58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70.png"/><Relationship Id="rId5" Type="http://schemas.openxmlformats.org/officeDocument/2006/relationships/image" Target="../media/image560.png"/><Relationship Id="rId4" Type="http://schemas.openxmlformats.org/officeDocument/2006/relationships/image" Target="../media/image550.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png"/><Relationship Id="rId12"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10.png"/><Relationship Id="rId5" Type="http://schemas.openxmlformats.org/officeDocument/2006/relationships/image" Target="../media/image110.png"/><Relationship Id="rId10" Type="http://schemas.openxmlformats.org/officeDocument/2006/relationships/image" Target="../media/image9.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1.png"/><Relationship Id="rId3"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11" Type="http://schemas.openxmlformats.org/officeDocument/2006/relationships/image" Target="../media/image210.png"/><Relationship Id="rId10"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40.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DD05230-2F6B-E567-50E6-C9307C52A3FA}"/>
              </a:ext>
            </a:extLst>
          </p:cNvPr>
          <p:cNvSpPr>
            <a:spLocks noGrp="1"/>
          </p:cNvSpPr>
          <p:nvPr>
            <p:ph type="ctrTitle"/>
          </p:nvPr>
        </p:nvSpPr>
        <p:spPr>
          <a:xfrm>
            <a:off x="1069322" y="2271631"/>
            <a:ext cx="10053355" cy="1316367"/>
          </a:xfrm>
        </p:spPr>
        <p:txBody>
          <a:bodyPr>
            <a:normAutofit/>
          </a:bodyPr>
          <a:lstStyle/>
          <a:p>
            <a:r>
              <a:rPr lang="en-US" altLang="ja-JP" sz="4400"/>
              <a:t>Two-neutron halo structure of </a:t>
            </a:r>
            <a:r>
              <a:rPr lang="en-US" altLang="ja-JP" sz="4400" baseline="30000"/>
              <a:t>14</a:t>
            </a:r>
            <a:r>
              <a:rPr lang="en-US" altLang="ja-JP" sz="4400"/>
              <a:t>Be studied by its Coulomb breakup</a:t>
            </a:r>
            <a:endParaRPr kumimoji="1" lang="ja-JP" altLang="en-US" sz="4400"/>
          </a:p>
        </p:txBody>
      </p:sp>
      <p:pic>
        <p:nvPicPr>
          <p:cNvPr id="7" name="Picture 2" descr="仁科センター 計算機ネットワーク">
            <a:extLst>
              <a:ext uri="{FF2B5EF4-FFF2-40B4-BE49-F238E27FC236}">
                <a16:creationId xmlns:a16="http://schemas.microsoft.com/office/drawing/2014/main" id="{9CDED107-38A4-2E3A-00C2-EE376D30E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0" y="216919"/>
            <a:ext cx="2893812" cy="7716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東京科学大学理念とロゴマーク決定入試情報｜大学情報入試情報・TOSHIN TIMES">
            <a:extLst>
              <a:ext uri="{FF2B5EF4-FFF2-40B4-BE49-F238E27FC236}">
                <a16:creationId xmlns:a16="http://schemas.microsoft.com/office/drawing/2014/main" id="{BD066AE3-DEFE-6D56-7318-03119532E3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138" b="20060"/>
          <a:stretch/>
        </p:blipFill>
        <p:spPr bwMode="auto">
          <a:xfrm>
            <a:off x="8928100" y="1272819"/>
            <a:ext cx="3263900" cy="743814"/>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AC2E04EA-A816-7A70-381E-55FC71AFB48D}"/>
              </a:ext>
            </a:extLst>
          </p:cNvPr>
          <p:cNvSpPr txBox="1"/>
          <p:nvPr/>
        </p:nvSpPr>
        <p:spPr>
          <a:xfrm>
            <a:off x="1481888" y="4044474"/>
            <a:ext cx="9228222" cy="1692771"/>
          </a:xfrm>
          <a:prstGeom prst="rect">
            <a:avLst/>
          </a:prstGeom>
          <a:noFill/>
        </p:spPr>
        <p:txBody>
          <a:bodyPr wrap="square">
            <a:spAutoFit/>
          </a:bodyPr>
          <a:lstStyle/>
          <a:p>
            <a:pPr algn="ctr"/>
            <a:r>
              <a:rPr lang="en-US" altLang="ja-JP" sz="2400" b="1" u="sng" kern="100" dirty="0">
                <a:effectLst/>
                <a:ea typeface="+mj-ea"/>
                <a:cs typeface="Times New Roman" panose="02020603050405020304" pitchFamily="18" charset="0"/>
              </a:rPr>
              <a:t>Y. Osawa</a:t>
            </a:r>
            <a:r>
              <a:rPr lang="en-US" altLang="ja-JP" sz="2000" b="1" kern="100" dirty="0">
                <a:effectLst/>
                <a:ea typeface="+mj-ea"/>
                <a:cs typeface="Times New Roman" panose="02020603050405020304" pitchFamily="18" charset="0"/>
              </a:rPr>
              <a:t>, Y. </a:t>
            </a:r>
            <a:r>
              <a:rPr lang="en-US" altLang="ja-JP" sz="2000" b="1" kern="100" dirty="0" err="1">
                <a:effectLst/>
                <a:ea typeface="+mj-ea"/>
                <a:cs typeface="Times New Roman" panose="02020603050405020304" pitchFamily="18" charset="0"/>
              </a:rPr>
              <a:t>Kondo</a:t>
            </a:r>
            <a:r>
              <a:rPr lang="en-US" altLang="ja-JP" sz="2000" b="1" kern="100" baseline="30000" dirty="0" err="1">
                <a:ea typeface="+mj-ea"/>
                <a:cs typeface="Times New Roman" panose="02020603050405020304" pitchFamily="18" charset="0"/>
              </a:rPr>
              <a:t>B</a:t>
            </a:r>
            <a:r>
              <a:rPr lang="en-US" altLang="ja-JP" sz="2000" b="1" kern="100" dirty="0">
                <a:effectLst/>
                <a:ea typeface="+mj-ea"/>
                <a:cs typeface="Times New Roman" panose="02020603050405020304" pitchFamily="18" charset="0"/>
              </a:rPr>
              <a:t>, T. </a:t>
            </a:r>
            <a:r>
              <a:rPr lang="en-US" altLang="ja-JP" sz="2000" b="1" kern="100" dirty="0" err="1">
                <a:effectLst/>
                <a:ea typeface="+mj-ea"/>
                <a:cs typeface="Times New Roman" panose="02020603050405020304" pitchFamily="18" charset="0"/>
              </a:rPr>
              <a:t>Nakamura</a:t>
            </a:r>
            <a:r>
              <a:rPr lang="en-US" altLang="ja-JP" sz="2000" b="1" kern="100" baseline="30000" dirty="0" err="1">
                <a:effectLst/>
                <a:ea typeface="+mj-ea"/>
                <a:cs typeface="Times New Roman" panose="02020603050405020304" pitchFamily="18" charset="0"/>
              </a:rPr>
              <a:t>A</a:t>
            </a:r>
            <a:r>
              <a:rPr lang="en-US" altLang="ja-JP" sz="2000" b="1" kern="100" dirty="0">
                <a:effectLst/>
                <a:ea typeface="+mj-ea"/>
                <a:cs typeface="Times New Roman" panose="02020603050405020304" pitchFamily="18" charset="0"/>
              </a:rPr>
              <a:t>, </a:t>
            </a:r>
            <a:r>
              <a:rPr lang="en-US" altLang="ja-JP" sz="2000" b="1" kern="100" dirty="0">
                <a:ea typeface="+mj-ea"/>
                <a:cs typeface="Times New Roman" panose="02020603050405020304" pitchFamily="18" charset="0"/>
              </a:rPr>
              <a:t>N. </a:t>
            </a:r>
            <a:r>
              <a:rPr lang="en-US" altLang="ja-JP" sz="2000" b="1" kern="100" dirty="0" err="1">
                <a:ea typeface="+mj-ea"/>
                <a:cs typeface="Times New Roman" panose="02020603050405020304" pitchFamily="18" charset="0"/>
              </a:rPr>
              <a:t>Kobayashi</a:t>
            </a:r>
            <a:r>
              <a:rPr lang="en-US" altLang="ja-JP" sz="2000" b="1" kern="100" baseline="30000" dirty="0" err="1">
                <a:ea typeface="+mj-ea"/>
                <a:cs typeface="Times New Roman" panose="02020603050405020304" pitchFamily="18" charset="0"/>
              </a:rPr>
              <a:t>C</a:t>
            </a:r>
            <a:r>
              <a:rPr lang="en-US" altLang="ja-JP" sz="2000" b="1" kern="100" dirty="0">
                <a:effectLst/>
                <a:ea typeface="+mj-ea"/>
                <a:cs typeface="Times New Roman" panose="02020603050405020304" pitchFamily="18" charset="0"/>
              </a:rPr>
              <a:t>, </a:t>
            </a:r>
            <a:endParaRPr lang="ja-JP" altLang="ja-JP" sz="2000" b="1" kern="100" dirty="0">
              <a:effectLst/>
              <a:ea typeface="+mj-ea"/>
              <a:cs typeface="Times New Roman" panose="02020603050405020304" pitchFamily="18" charset="0"/>
            </a:endParaRPr>
          </a:p>
          <a:p>
            <a:pPr algn="ctr"/>
            <a:r>
              <a:rPr lang="en-US" altLang="ja-JP" sz="2000" b="1" kern="100" dirty="0">
                <a:effectLst/>
                <a:ea typeface="+mj-ea"/>
                <a:cs typeface="Times New Roman" panose="02020603050405020304" pitchFamily="18" charset="0"/>
              </a:rPr>
              <a:t>H. </a:t>
            </a:r>
            <a:r>
              <a:rPr lang="en-US" altLang="ja-JP" sz="2000" b="1" kern="100" dirty="0" err="1">
                <a:effectLst/>
                <a:ea typeface="+mj-ea"/>
                <a:cs typeface="Times New Roman" panose="02020603050405020304" pitchFamily="18" charset="0"/>
              </a:rPr>
              <a:t>Otsu</a:t>
            </a:r>
            <a:r>
              <a:rPr lang="en-US" altLang="ja-JP" sz="2000" b="1" kern="100" baseline="30000" dirty="0" err="1">
                <a:effectLst/>
                <a:ea typeface="+mj-ea"/>
                <a:cs typeface="Times New Roman" panose="02020603050405020304" pitchFamily="18" charset="0"/>
              </a:rPr>
              <a:t>B</a:t>
            </a:r>
            <a:r>
              <a:rPr lang="en-US" altLang="ja-JP" sz="2000" b="1" kern="100" dirty="0">
                <a:effectLst/>
                <a:ea typeface="+mj-ea"/>
                <a:cs typeface="Times New Roman" panose="02020603050405020304" pitchFamily="18" charset="0"/>
              </a:rPr>
              <a:t>, Y. </a:t>
            </a:r>
            <a:r>
              <a:rPr lang="en-US" altLang="ja-JP" sz="2000" b="1" kern="100" dirty="0" err="1">
                <a:effectLst/>
                <a:ea typeface="+mj-ea"/>
                <a:cs typeface="Times New Roman" panose="02020603050405020304" pitchFamily="18" charset="0"/>
              </a:rPr>
              <a:t>Sato</a:t>
            </a:r>
            <a:r>
              <a:rPr lang="en-US" altLang="ja-JP" sz="2000" b="1" kern="100" baseline="30000" dirty="0" err="1">
                <a:effectLst/>
                <a:ea typeface="+mj-ea"/>
                <a:cs typeface="Times New Roman" panose="02020603050405020304" pitchFamily="18" charset="0"/>
              </a:rPr>
              <a:t>A</a:t>
            </a:r>
            <a:r>
              <a:rPr lang="en-US" altLang="ja-JP" sz="2000" b="1" kern="100" dirty="0">
                <a:effectLst/>
                <a:ea typeface="+mj-ea"/>
                <a:cs typeface="Times New Roman" panose="02020603050405020304" pitchFamily="18" charset="0"/>
              </a:rPr>
              <a:t>, </a:t>
            </a:r>
            <a:r>
              <a:rPr lang="en-US" altLang="ja-JP" sz="2000" b="1" kern="100" dirty="0">
                <a:ea typeface="+mj-ea"/>
                <a:cs typeface="Times New Roman" panose="02020603050405020304" pitchFamily="18" charset="0"/>
              </a:rPr>
              <a:t>Y. </a:t>
            </a:r>
            <a:r>
              <a:rPr lang="en-US" altLang="ja-JP" sz="2000" b="1" kern="100" dirty="0" err="1">
                <a:ea typeface="+mj-ea"/>
                <a:cs typeface="Times New Roman" panose="02020603050405020304" pitchFamily="18" charset="0"/>
              </a:rPr>
              <a:t>Togano</a:t>
            </a:r>
            <a:r>
              <a:rPr lang="en-US" altLang="ja-JP" sz="2000" b="1" kern="100" baseline="30000" dirty="0" err="1">
                <a:ea typeface="+mj-ea"/>
                <a:cs typeface="Times New Roman" panose="02020603050405020304" pitchFamily="18" charset="0"/>
              </a:rPr>
              <a:t>B</a:t>
            </a:r>
            <a:r>
              <a:rPr lang="en-US" altLang="ja-JP" sz="2000" b="1" kern="100" dirty="0">
                <a:effectLst/>
                <a:ea typeface="+mj-ea"/>
                <a:cs typeface="Times New Roman" panose="02020603050405020304" pitchFamily="18" charset="0"/>
              </a:rPr>
              <a:t>,</a:t>
            </a:r>
            <a:endParaRPr lang="ja-JP" altLang="ja-JP" sz="2000" b="1" kern="100" dirty="0">
              <a:effectLst/>
              <a:ea typeface="+mj-ea"/>
              <a:cs typeface="Times New Roman" panose="02020603050405020304" pitchFamily="18" charset="0"/>
            </a:endParaRPr>
          </a:p>
          <a:p>
            <a:pPr algn="ctr"/>
            <a:r>
              <a:rPr lang="en-US" altLang="ja-JP" sz="2000" b="1" kern="100" dirty="0">
                <a:effectLst/>
                <a:ea typeface="+mj-ea"/>
                <a:cs typeface="Times New Roman" panose="02020603050405020304" pitchFamily="18" charset="0"/>
              </a:rPr>
              <a:t>SAMURAI Commissioning Collaboration</a:t>
            </a:r>
          </a:p>
          <a:p>
            <a:pPr algn="ctr"/>
            <a:endParaRPr lang="en-US" altLang="ja-JP" sz="2000" b="1" kern="100" dirty="0">
              <a:ea typeface="+mj-ea"/>
              <a:cs typeface="Times New Roman" panose="02020603050405020304" pitchFamily="18" charset="0"/>
            </a:endParaRPr>
          </a:p>
          <a:p>
            <a:pPr algn="ctr"/>
            <a:r>
              <a:rPr lang="en-US" altLang="ja-JP" sz="2000" b="1" kern="100" dirty="0">
                <a:ea typeface="+mj-ea"/>
                <a:cs typeface="Times New Roman" panose="02020603050405020304" pitchFamily="18" charset="0"/>
              </a:rPr>
              <a:t>Dept. of Phys., </a:t>
            </a:r>
            <a:r>
              <a:rPr lang="en-US" altLang="ja-JP" sz="2000" b="1" kern="100" dirty="0">
                <a:effectLst/>
                <a:ea typeface="+mj-ea"/>
                <a:cs typeface="Times New Roman" panose="02020603050405020304" pitchFamily="18" charset="0"/>
              </a:rPr>
              <a:t>Institute </a:t>
            </a:r>
            <a:r>
              <a:rPr lang="en-US" altLang="ja-JP" sz="2000" b="1" kern="100" dirty="0">
                <a:ea typeface="+mj-ea"/>
                <a:cs typeface="Times New Roman" panose="02020603050405020304" pitchFamily="18" charset="0"/>
              </a:rPr>
              <a:t>of Science </a:t>
            </a:r>
            <a:r>
              <a:rPr lang="en-US" altLang="ja-JP" sz="2000" b="1" kern="100" dirty="0" err="1">
                <a:ea typeface="+mj-ea"/>
                <a:cs typeface="Times New Roman" panose="02020603050405020304" pitchFamily="18" charset="0"/>
              </a:rPr>
              <a:t>Tokyo</a:t>
            </a:r>
            <a:r>
              <a:rPr lang="en-US" altLang="ja-JP" sz="2000" b="1" kern="100" baseline="30000" dirty="0" err="1">
                <a:effectLst/>
                <a:ea typeface="+mj-ea"/>
                <a:cs typeface="Times New Roman" panose="02020603050405020304" pitchFamily="18" charset="0"/>
              </a:rPr>
              <a:t>A</a:t>
            </a:r>
            <a:r>
              <a:rPr lang="en-US" altLang="ja-JP" sz="2000" b="1" kern="100" dirty="0">
                <a:effectLst/>
                <a:ea typeface="+mj-ea"/>
                <a:cs typeface="Times New Roman" panose="02020603050405020304" pitchFamily="18" charset="0"/>
              </a:rPr>
              <a:t>, </a:t>
            </a:r>
            <a:r>
              <a:rPr lang="en-US" altLang="ja-JP" sz="2000" b="1" kern="100" dirty="0">
                <a:ea typeface="+mj-ea"/>
                <a:cs typeface="Times New Roman" panose="02020603050405020304" pitchFamily="18" charset="0"/>
              </a:rPr>
              <a:t>RIKEN Nishina </a:t>
            </a:r>
            <a:r>
              <a:rPr lang="en-US" altLang="ja-JP" sz="2000" b="1" kern="100" dirty="0" err="1">
                <a:ea typeface="+mj-ea"/>
                <a:cs typeface="Times New Roman" panose="02020603050405020304" pitchFamily="18" charset="0"/>
              </a:rPr>
              <a:t>Center</a:t>
            </a:r>
            <a:r>
              <a:rPr lang="en-US" altLang="ja-JP" sz="2000" b="1" kern="100" baseline="30000" dirty="0" err="1">
                <a:ea typeface="+mj-ea"/>
                <a:cs typeface="Times New Roman" panose="02020603050405020304" pitchFamily="18" charset="0"/>
              </a:rPr>
              <a:t>B</a:t>
            </a:r>
            <a:r>
              <a:rPr lang="en-US" altLang="ja-JP" sz="2000" b="1" kern="100" dirty="0">
                <a:effectLst/>
                <a:ea typeface="+mj-ea"/>
                <a:cs typeface="Times New Roman" panose="02020603050405020304" pitchFamily="18" charset="0"/>
              </a:rPr>
              <a:t>, RCNP</a:t>
            </a:r>
            <a:r>
              <a:rPr lang="en-US" altLang="ja-JP" sz="2000" b="1" kern="100" baseline="30000" dirty="0">
                <a:ea typeface="+mj-ea"/>
                <a:cs typeface="Times New Roman" panose="02020603050405020304" pitchFamily="18" charset="0"/>
              </a:rPr>
              <a:t>C</a:t>
            </a:r>
            <a:endParaRPr lang="ja-JP" altLang="ja-JP" sz="2000" b="1" kern="100" dirty="0">
              <a:effectLst/>
              <a:ea typeface="+mj-ea"/>
              <a:cs typeface="Times New Roman" panose="02020603050405020304" pitchFamily="18" charset="0"/>
            </a:endParaRPr>
          </a:p>
        </p:txBody>
      </p:sp>
    </p:spTree>
    <p:extLst>
      <p:ext uri="{BB962C8B-B14F-4D97-AF65-F5344CB8AC3E}">
        <p14:creationId xmlns:p14="http://schemas.microsoft.com/office/powerpoint/2010/main" val="3750305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7A63D42-2AF8-939E-9E11-66B32B4A4922}"/>
              </a:ext>
            </a:extLst>
          </p:cNvPr>
          <p:cNvSpPr>
            <a:spLocks noGrp="1"/>
          </p:cNvSpPr>
          <p:nvPr>
            <p:ph type="dt" sz="half" idx="10"/>
          </p:nvPr>
        </p:nvSpPr>
        <p:spPr/>
        <p:txBody>
          <a:bodyPr/>
          <a:lstStyle/>
          <a:p>
            <a:fld id="{7FA6C030-D900-4A09-A205-C25640619D52}" type="datetime1">
              <a:rPr kumimoji="1" lang="ja-JP" altLang="en-US" smtClean="0"/>
              <a:t>2026/3/9</a:t>
            </a:fld>
            <a:endParaRPr kumimoji="1" lang="ja-JP" altLang="en-US"/>
          </a:p>
        </p:txBody>
      </p:sp>
      <p:sp>
        <p:nvSpPr>
          <p:cNvPr id="3" name="フッター プレースホルダー 2">
            <a:extLst>
              <a:ext uri="{FF2B5EF4-FFF2-40B4-BE49-F238E27FC236}">
                <a16:creationId xmlns:a16="http://schemas.microsoft.com/office/drawing/2014/main" id="{51D6CC32-0CB3-F46A-4347-643AE013F5E6}"/>
              </a:ext>
            </a:extLst>
          </p:cNvPr>
          <p:cNvSpPr>
            <a:spLocks noGrp="1"/>
          </p:cNvSpPr>
          <p:nvPr>
            <p:ph type="ftr" sz="quarter" idx="11"/>
          </p:nvPr>
        </p:nvSpPr>
        <p:spPr/>
        <p:txBody>
          <a:bodyPr/>
          <a:lstStyle/>
          <a:p>
            <a:r>
              <a:rPr lang="en-US" altLang="zh-CN"/>
              <a:t>Italy-Japan Symposium, Kore University of Enna</a:t>
            </a:r>
            <a:endParaRPr kumimoji="1" lang="ja-JP" altLang="en-US" dirty="0"/>
          </a:p>
        </p:txBody>
      </p:sp>
      <p:sp>
        <p:nvSpPr>
          <p:cNvPr id="4" name="スライド番号プレースホルダー 3">
            <a:extLst>
              <a:ext uri="{FF2B5EF4-FFF2-40B4-BE49-F238E27FC236}">
                <a16:creationId xmlns:a16="http://schemas.microsoft.com/office/drawing/2014/main" id="{1483E2A1-6354-6E34-6CC4-D559E4CC9B53}"/>
              </a:ext>
            </a:extLst>
          </p:cNvPr>
          <p:cNvSpPr>
            <a:spLocks noGrp="1"/>
          </p:cNvSpPr>
          <p:nvPr>
            <p:ph type="sldNum" sz="quarter" idx="12"/>
          </p:nvPr>
        </p:nvSpPr>
        <p:spPr/>
        <p:txBody>
          <a:bodyPr/>
          <a:lstStyle/>
          <a:p>
            <a:fld id="{49584640-C7AF-4D0A-BAF2-A1E026039413}" type="slidenum">
              <a:rPr lang="ja-JP" altLang="en-US" smtClean="0"/>
              <a:pPr/>
              <a:t>10</a:t>
            </a:fld>
            <a:endParaRPr lang="ja-JP" altLang="en-US"/>
          </a:p>
        </p:txBody>
      </p:sp>
      <p:sp>
        <p:nvSpPr>
          <p:cNvPr id="6" name="テキスト ボックス 5">
            <a:extLst>
              <a:ext uri="{FF2B5EF4-FFF2-40B4-BE49-F238E27FC236}">
                <a16:creationId xmlns:a16="http://schemas.microsoft.com/office/drawing/2014/main" id="{A63C5BF2-35F0-78DB-AD6F-B95926E80702}"/>
              </a:ext>
            </a:extLst>
          </p:cNvPr>
          <p:cNvSpPr txBox="1"/>
          <p:nvPr/>
        </p:nvSpPr>
        <p:spPr>
          <a:xfrm>
            <a:off x="4162424" y="2616200"/>
            <a:ext cx="4321176" cy="1107996"/>
          </a:xfrm>
          <a:prstGeom prst="rect">
            <a:avLst/>
          </a:prstGeom>
          <a:noFill/>
        </p:spPr>
        <p:txBody>
          <a:bodyPr wrap="square" rtlCol="0">
            <a:spAutoFit/>
          </a:bodyPr>
          <a:lstStyle/>
          <a:p>
            <a:r>
              <a:rPr kumimoji="1" lang="en-US" altLang="ja-JP" sz="6600" b="1" dirty="0"/>
              <a:t>Back Up</a:t>
            </a:r>
            <a:endParaRPr kumimoji="1" lang="ja-JP" altLang="en-US" sz="6600" b="1" dirty="0"/>
          </a:p>
        </p:txBody>
      </p:sp>
    </p:spTree>
    <p:extLst>
      <p:ext uri="{BB962C8B-B14F-4D97-AF65-F5344CB8AC3E}">
        <p14:creationId xmlns:p14="http://schemas.microsoft.com/office/powerpoint/2010/main" val="94468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A1EE3-54B4-D800-0ED0-49CD75966083}"/>
            </a:ext>
          </a:extLst>
        </p:cNvPr>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B42CBDF-D01B-D310-F64A-1915AEE3574D}"/>
              </a:ext>
            </a:extLst>
          </p:cNvPr>
          <p:cNvSpPr>
            <a:spLocks noGrp="1"/>
          </p:cNvSpPr>
          <p:nvPr>
            <p:ph type="dt" sz="half" idx="10"/>
          </p:nvPr>
        </p:nvSpPr>
        <p:spPr/>
        <p:txBody>
          <a:bodyPr/>
          <a:lstStyle/>
          <a:p>
            <a:fld id="{FD5B1AED-7738-46F8-9D91-8D3EC60B9453}" type="datetime1">
              <a:rPr kumimoji="1" lang="ja-JP" altLang="en-US" smtClean="0"/>
              <a:t>2026/3/9</a:t>
            </a:fld>
            <a:endParaRPr kumimoji="1" lang="ja-JP" altLang="en-US"/>
          </a:p>
        </p:txBody>
      </p:sp>
      <p:sp>
        <p:nvSpPr>
          <p:cNvPr id="3" name="フッター プレースホルダー 2">
            <a:extLst>
              <a:ext uri="{FF2B5EF4-FFF2-40B4-BE49-F238E27FC236}">
                <a16:creationId xmlns:a16="http://schemas.microsoft.com/office/drawing/2014/main" id="{ACD65539-F249-152C-CFAB-310B0B6207B7}"/>
              </a:ext>
            </a:extLst>
          </p:cNvPr>
          <p:cNvSpPr>
            <a:spLocks noGrp="1"/>
          </p:cNvSpPr>
          <p:nvPr>
            <p:ph type="ftr" sz="quarter" idx="11"/>
          </p:nvPr>
        </p:nvSpPr>
        <p:spPr/>
        <p:txBody>
          <a:bodyPr/>
          <a:lstStyle/>
          <a:p>
            <a:r>
              <a:rPr kumimoji="1" lang="en-US" altLang="zh-CN"/>
              <a:t>Italy-Japan Symposium, Kore University of Enna</a:t>
            </a:r>
            <a:endParaRPr kumimoji="1" lang="ja-JP" altLang="en-US"/>
          </a:p>
        </p:txBody>
      </p:sp>
      <p:sp>
        <p:nvSpPr>
          <p:cNvPr id="4" name="スライド番号プレースホルダー 3">
            <a:extLst>
              <a:ext uri="{FF2B5EF4-FFF2-40B4-BE49-F238E27FC236}">
                <a16:creationId xmlns:a16="http://schemas.microsoft.com/office/drawing/2014/main" id="{0105C9AD-5733-DEEB-2374-28F65F8BCBCD}"/>
              </a:ext>
            </a:extLst>
          </p:cNvPr>
          <p:cNvSpPr>
            <a:spLocks noGrp="1"/>
          </p:cNvSpPr>
          <p:nvPr>
            <p:ph type="sldNum" sz="quarter" idx="12"/>
          </p:nvPr>
        </p:nvSpPr>
        <p:spPr/>
        <p:txBody>
          <a:bodyPr/>
          <a:lstStyle/>
          <a:p>
            <a:fld id="{49584640-C7AF-4D0A-BAF2-A1E026039413}" type="slidenum">
              <a:rPr lang="ja-JP" altLang="en-US" smtClean="0"/>
              <a:pPr/>
              <a:t>11</a:t>
            </a:fld>
            <a:endParaRPr lang="ja-JP" altLang="en-US"/>
          </a:p>
        </p:txBody>
      </p:sp>
      <p:sp>
        <p:nvSpPr>
          <p:cNvPr id="5" name="タイトル 4">
            <a:extLst>
              <a:ext uri="{FF2B5EF4-FFF2-40B4-BE49-F238E27FC236}">
                <a16:creationId xmlns:a16="http://schemas.microsoft.com/office/drawing/2014/main" id="{E6BE0F65-5A4C-5FE6-EBCC-A7CFAE8D8EDB}"/>
              </a:ext>
            </a:extLst>
          </p:cNvPr>
          <p:cNvSpPr>
            <a:spLocks noGrp="1"/>
          </p:cNvSpPr>
          <p:nvPr>
            <p:ph type="title"/>
          </p:nvPr>
        </p:nvSpPr>
        <p:spPr>
          <a:xfrm>
            <a:off x="285750" y="136525"/>
            <a:ext cx="2222319" cy="412115"/>
          </a:xfrm>
        </p:spPr>
        <p:txBody>
          <a:bodyPr/>
          <a:lstStyle/>
          <a:p>
            <a:r>
              <a:rPr kumimoji="1" lang="en-US" altLang="ja-JP" dirty="0"/>
              <a:t>Γ</a:t>
            </a:r>
            <a:r>
              <a:rPr lang="ja-JP" altLang="en-US" dirty="0"/>
              <a:t> </a:t>
            </a:r>
            <a:r>
              <a:rPr lang="en-US" altLang="ja-JP" dirty="0"/>
              <a:t>factor</a:t>
            </a:r>
            <a:endParaRPr kumimoji="1" lang="ja-JP" altLang="en-US" dirty="0"/>
          </a:p>
        </p:txBody>
      </p:sp>
      <p:sp>
        <p:nvSpPr>
          <p:cNvPr id="9" name="テキスト ボックス 8">
            <a:extLst>
              <a:ext uri="{FF2B5EF4-FFF2-40B4-BE49-F238E27FC236}">
                <a16:creationId xmlns:a16="http://schemas.microsoft.com/office/drawing/2014/main" id="{33E793D3-6D28-EBEC-7550-2F6E72FD151E}"/>
              </a:ext>
            </a:extLst>
          </p:cNvPr>
          <p:cNvSpPr txBox="1"/>
          <p:nvPr/>
        </p:nvSpPr>
        <p:spPr>
          <a:xfrm>
            <a:off x="578031" y="1031130"/>
            <a:ext cx="6181998" cy="461665"/>
          </a:xfrm>
          <a:prstGeom prst="rect">
            <a:avLst/>
          </a:prstGeom>
          <a:noFill/>
        </p:spPr>
        <p:txBody>
          <a:bodyPr wrap="square" rtlCol="0">
            <a:spAutoFit/>
          </a:bodyPr>
          <a:lstStyle/>
          <a:p>
            <a:r>
              <a:rPr lang="en-US" altLang="ja-JP" sz="2400" b="1" dirty="0"/>
              <a:t>Very simple calculation using geometry</a:t>
            </a:r>
            <a:endParaRPr kumimoji="1" lang="ja-JP" altLang="en-US" sz="2400" b="1" dirty="0"/>
          </a:p>
        </p:txBody>
      </p:sp>
      <p:grpSp>
        <p:nvGrpSpPr>
          <p:cNvPr id="14" name="グループ化 13">
            <a:extLst>
              <a:ext uri="{FF2B5EF4-FFF2-40B4-BE49-F238E27FC236}">
                <a16:creationId xmlns:a16="http://schemas.microsoft.com/office/drawing/2014/main" id="{8CE49617-B9B2-E461-B722-CA6394DA4582}"/>
              </a:ext>
            </a:extLst>
          </p:cNvPr>
          <p:cNvGrpSpPr/>
          <p:nvPr/>
        </p:nvGrpSpPr>
        <p:grpSpPr>
          <a:xfrm>
            <a:off x="838200" y="1975285"/>
            <a:ext cx="6930334" cy="2856562"/>
            <a:chOff x="143771" y="1340768"/>
            <a:chExt cx="5996137" cy="2132784"/>
          </a:xfrm>
        </p:grpSpPr>
        <p:grpSp>
          <p:nvGrpSpPr>
            <p:cNvPr id="16" name="グループ化 15">
              <a:extLst>
                <a:ext uri="{FF2B5EF4-FFF2-40B4-BE49-F238E27FC236}">
                  <a16:creationId xmlns:a16="http://schemas.microsoft.com/office/drawing/2014/main" id="{3C11771D-330D-FA17-7A73-E8FCE4A9DE66}"/>
                </a:ext>
              </a:extLst>
            </p:cNvPr>
            <p:cNvGrpSpPr/>
            <p:nvPr/>
          </p:nvGrpSpPr>
          <p:grpSpPr>
            <a:xfrm>
              <a:off x="179512" y="1340768"/>
              <a:ext cx="5960396" cy="1443496"/>
              <a:chOff x="179512" y="1375763"/>
              <a:chExt cx="5960396" cy="1443496"/>
            </a:xfrm>
          </p:grpSpPr>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69169F22-A485-111F-09A9-DD78F7E41ED8}"/>
                      </a:ext>
                    </a:extLst>
                  </p:cNvPr>
                  <p:cNvSpPr txBox="1"/>
                  <p:nvPr/>
                </p:nvSpPr>
                <p:spPr>
                  <a:xfrm>
                    <a:off x="204082" y="2181149"/>
                    <a:ext cx="4176464" cy="638110"/>
                  </a:xfrm>
                  <a:prstGeom prst="rect">
                    <a:avLst/>
                  </a:prstGeom>
                  <a:noFill/>
                </p:spPr>
                <p:txBody>
                  <a:bodyPr wrap="square" rtlCol="0">
                    <a:spAutoFit/>
                  </a:bodyPr>
                  <a:lstStyle/>
                  <a:p>
                    <a:r>
                      <a:rPr kumimoji="1" lang="ja-JP" altLang="en-US" sz="2400" b="1">
                        <a:latin typeface="+mn-ea"/>
                      </a:rPr>
                      <a:t>・</a:t>
                    </a:r>
                    <a14:m>
                      <m:oMath xmlns:m="http://schemas.openxmlformats.org/officeDocument/2006/math">
                        <m:sSub>
                          <m:sSubPr>
                            <m:ctrlPr>
                              <a:rPr kumimoji="1" lang="en-US" altLang="ja-JP" sz="2400" b="1" i="1" smtClean="0">
                                <a:latin typeface="Cambria Math" panose="02040503050406030204" pitchFamily="18" charset="0"/>
                              </a:rPr>
                            </m:ctrlPr>
                          </m:sSubPr>
                          <m:e>
                            <m:r>
                              <a:rPr kumimoji="1" lang="el-GR" altLang="ja-JP" sz="2400" b="1" i="1" smtClean="0">
                                <a:latin typeface="Cambria Math" panose="02040503050406030204" pitchFamily="18" charset="0"/>
                              </a:rPr>
                              <m:t>𝜞</m:t>
                            </m:r>
                          </m:e>
                          <m:sub>
                            <m:r>
                              <a:rPr kumimoji="1" lang="en-US" altLang="ja-JP" sz="2400" b="1" i="1" smtClean="0">
                                <a:latin typeface="Cambria Math" panose="02040503050406030204" pitchFamily="18" charset="0"/>
                              </a:rPr>
                              <m:t>𝒎𝒂𝒙</m:t>
                            </m:r>
                          </m:sub>
                        </m:sSub>
                        <m:r>
                          <a:rPr kumimoji="1" lang="en-US" altLang="ja-JP" sz="2400" b="1" i="1" smtClean="0">
                            <a:latin typeface="Cambria Math" panose="02040503050406030204" pitchFamily="18" charset="0"/>
                          </a:rPr>
                          <m:t>=</m:t>
                        </m:r>
                        <m:f>
                          <m:fPr>
                            <m:ctrlPr>
                              <a:rPr lang="en-US" altLang="ja-JP" sz="2400" b="1" i="1">
                                <a:latin typeface="Cambria Math" panose="02040503050406030204" pitchFamily="18" charset="0"/>
                              </a:rPr>
                            </m:ctrlPr>
                          </m:fPr>
                          <m:num>
                            <m:sSub>
                              <m:sSubPr>
                                <m:ctrlPr>
                                  <a:rPr lang="en-US" altLang="ja-JP" sz="2400" b="1" i="1">
                                    <a:latin typeface="Cambria Math" panose="02040503050406030204" pitchFamily="18" charset="0"/>
                                  </a:rPr>
                                </m:ctrlPr>
                              </m:sSubPr>
                              <m:e>
                                <m:r>
                                  <a:rPr lang="en-US" altLang="ja-JP" sz="2400" b="1" i="1">
                                    <a:latin typeface="Cambria Math" panose="02040503050406030204" pitchFamily="18" charset="0"/>
                                  </a:rPr>
                                  <m:t>𝑹</m:t>
                                </m:r>
                              </m:e>
                              <m:sub>
                                <m:r>
                                  <a:rPr lang="en-US" altLang="ja-JP" sz="2400" b="1" i="1">
                                    <a:latin typeface="Cambria Math" panose="02040503050406030204" pitchFamily="18" charset="0"/>
                                  </a:rPr>
                                  <m:t>𝑷𝒃</m:t>
                                </m:r>
                              </m:sub>
                            </m:sSub>
                          </m:num>
                          <m:den>
                            <m:sSub>
                              <m:sSubPr>
                                <m:ctrlPr>
                                  <a:rPr lang="en-US" altLang="ja-JP" sz="2400" b="1" i="1">
                                    <a:latin typeface="Cambria Math" panose="02040503050406030204" pitchFamily="18" charset="0"/>
                                  </a:rPr>
                                </m:ctrlPr>
                              </m:sSubPr>
                              <m:e>
                                <m:r>
                                  <a:rPr lang="en-US" altLang="ja-JP" sz="2400" b="1" i="1">
                                    <a:latin typeface="Cambria Math" panose="02040503050406030204" pitchFamily="18" charset="0"/>
                                  </a:rPr>
                                  <m:t>𝑹</m:t>
                                </m:r>
                              </m:e>
                              <m:sub>
                                <m:r>
                                  <a:rPr lang="en-US" altLang="ja-JP" sz="2400" b="1" i="1">
                                    <a:latin typeface="Cambria Math" panose="02040503050406030204" pitchFamily="18" charset="0"/>
                                  </a:rPr>
                                  <m:t>𝒄</m:t>
                                </m:r>
                              </m:sub>
                            </m:sSub>
                          </m:den>
                        </m:f>
                        <m:r>
                          <a:rPr lang="en-US" altLang="ja-JP" sz="2400" b="1" i="1">
                            <a:latin typeface="Cambria Math" panose="02040503050406030204" pitchFamily="18" charset="0"/>
                          </a:rPr>
                          <m:t>=</m:t>
                        </m:r>
                        <m:f>
                          <m:fPr>
                            <m:ctrlPr>
                              <a:rPr lang="en-US" altLang="ja-JP" sz="2400" b="1" i="1">
                                <a:latin typeface="Cambria Math" panose="02040503050406030204" pitchFamily="18" charset="0"/>
                              </a:rPr>
                            </m:ctrlPr>
                          </m:fPr>
                          <m:num>
                            <m:sSubSup>
                              <m:sSubSupPr>
                                <m:ctrlPr>
                                  <a:rPr lang="en-US" altLang="ja-JP" sz="2400" b="1" i="1">
                                    <a:latin typeface="Cambria Math" panose="02040503050406030204" pitchFamily="18" charset="0"/>
                                  </a:rPr>
                                </m:ctrlPr>
                              </m:sSubSupPr>
                              <m:e>
                                <m:r>
                                  <a:rPr lang="en-US" altLang="ja-JP" sz="2400" b="1" i="1">
                                    <a:latin typeface="Cambria Math" panose="02040503050406030204" pitchFamily="18" charset="0"/>
                                  </a:rPr>
                                  <m:t>𝑨</m:t>
                                </m:r>
                              </m:e>
                              <m:sub>
                                <m:r>
                                  <a:rPr lang="en-US" altLang="ja-JP" sz="2400" b="1" i="1">
                                    <a:latin typeface="Cambria Math" panose="02040503050406030204" pitchFamily="18" charset="0"/>
                                  </a:rPr>
                                  <m:t>𝑷𝒃</m:t>
                                </m:r>
                              </m:sub>
                              <m:sup>
                                <m:r>
                                  <a:rPr lang="en-US" altLang="ja-JP" sz="2400" b="1" i="1">
                                    <a:latin typeface="Cambria Math" panose="02040503050406030204" pitchFamily="18" charset="0"/>
                                  </a:rPr>
                                  <m:t>𝟏</m:t>
                                </m:r>
                                <m:r>
                                  <a:rPr lang="en-US" altLang="ja-JP" sz="2400" b="1" i="1">
                                    <a:latin typeface="Cambria Math" panose="02040503050406030204" pitchFamily="18" charset="0"/>
                                  </a:rPr>
                                  <m:t>/</m:t>
                                </m:r>
                                <m:r>
                                  <a:rPr lang="en-US" altLang="ja-JP" sz="2400" b="1" i="1">
                                    <a:latin typeface="Cambria Math" panose="02040503050406030204" pitchFamily="18" charset="0"/>
                                  </a:rPr>
                                  <m:t>𝟑</m:t>
                                </m:r>
                              </m:sup>
                            </m:sSubSup>
                          </m:num>
                          <m:den>
                            <m:sSubSup>
                              <m:sSubSupPr>
                                <m:ctrlPr>
                                  <a:rPr lang="en-US" altLang="ja-JP" sz="2400" b="1" i="1">
                                    <a:latin typeface="Cambria Math" panose="02040503050406030204" pitchFamily="18" charset="0"/>
                                  </a:rPr>
                                </m:ctrlPr>
                              </m:sSubSupPr>
                              <m:e>
                                <m:r>
                                  <a:rPr lang="en-US" altLang="ja-JP" sz="2400" b="1" i="1">
                                    <a:latin typeface="Cambria Math" panose="02040503050406030204" pitchFamily="18" charset="0"/>
                                  </a:rPr>
                                  <m:t>𝑨</m:t>
                                </m:r>
                              </m:e>
                              <m:sub>
                                <m:r>
                                  <a:rPr lang="en-US" altLang="ja-JP" sz="2400" b="1" i="1">
                                    <a:latin typeface="Cambria Math" panose="02040503050406030204" pitchFamily="18" charset="0"/>
                                  </a:rPr>
                                  <m:t>𝒄</m:t>
                                </m:r>
                              </m:sub>
                              <m:sup>
                                <m:r>
                                  <a:rPr lang="en-US" altLang="ja-JP" sz="2400" b="1" i="1">
                                    <a:latin typeface="Cambria Math" panose="02040503050406030204" pitchFamily="18" charset="0"/>
                                  </a:rPr>
                                  <m:t>𝟏</m:t>
                                </m:r>
                                <m:r>
                                  <a:rPr lang="en-US" altLang="ja-JP" sz="2400" b="1" i="1">
                                    <a:latin typeface="Cambria Math" panose="02040503050406030204" pitchFamily="18" charset="0"/>
                                  </a:rPr>
                                  <m:t>/</m:t>
                                </m:r>
                                <m:r>
                                  <a:rPr lang="en-US" altLang="ja-JP" sz="2400" b="1" i="1">
                                    <a:latin typeface="Cambria Math" panose="02040503050406030204" pitchFamily="18" charset="0"/>
                                  </a:rPr>
                                  <m:t>𝟑</m:t>
                                </m:r>
                              </m:sup>
                            </m:sSubSup>
                          </m:den>
                        </m:f>
                        <m:r>
                          <a:rPr lang="en-US" altLang="ja-JP" sz="2400" b="1" i="1" smtClean="0">
                            <a:latin typeface="Cambria Math" panose="02040503050406030204" pitchFamily="18" charset="0"/>
                          </a:rPr>
                          <m:t>=</m:t>
                        </m:r>
                        <m:r>
                          <a:rPr lang="en-US" altLang="ja-JP" sz="2400" b="1" i="1" smtClean="0">
                            <a:latin typeface="Cambria Math" panose="02040503050406030204" pitchFamily="18" charset="0"/>
                          </a:rPr>
                          <m:t>𝟐</m:t>
                        </m:r>
                        <m:r>
                          <a:rPr lang="en-US" altLang="ja-JP" sz="2400" b="1" i="1" smtClean="0">
                            <a:latin typeface="Cambria Math" panose="02040503050406030204" pitchFamily="18" charset="0"/>
                          </a:rPr>
                          <m:t>.</m:t>
                        </m:r>
                        <m:r>
                          <a:rPr lang="en-US" altLang="ja-JP" sz="2400" b="1" i="1" smtClean="0">
                            <a:latin typeface="Cambria Math" panose="02040503050406030204" pitchFamily="18" charset="0"/>
                          </a:rPr>
                          <m:t>𝟓𝟗</m:t>
                        </m:r>
                      </m:oMath>
                    </a14:m>
                    <a:endParaRPr kumimoji="1" lang="ja-JP" altLang="en-US" sz="2400" b="1">
                      <a:latin typeface="+mn-ea"/>
                    </a:endParaRPr>
                  </a:p>
                </p:txBody>
              </p:sp>
            </mc:Choice>
            <mc:Fallback xmlns="">
              <p:sp>
                <p:nvSpPr>
                  <p:cNvPr id="18" name="テキスト ボックス 17">
                    <a:extLst>
                      <a:ext uri="{FF2B5EF4-FFF2-40B4-BE49-F238E27FC236}">
                        <a16:creationId xmlns:a16="http://schemas.microsoft.com/office/drawing/2014/main" id="{69169F22-A485-111F-09A9-DD78F7E41ED8}"/>
                      </a:ext>
                    </a:extLst>
                  </p:cNvPr>
                  <p:cNvSpPr txBox="1">
                    <a:spLocks noRot="1" noChangeAspect="1" noMove="1" noResize="1" noEditPoints="1" noAdjustHandles="1" noChangeArrowheads="1" noChangeShapeType="1" noTextEdit="1"/>
                  </p:cNvSpPr>
                  <p:nvPr/>
                </p:nvSpPr>
                <p:spPr>
                  <a:xfrm>
                    <a:off x="204082" y="2181149"/>
                    <a:ext cx="4176464" cy="638110"/>
                  </a:xfrm>
                  <a:prstGeom prst="rect">
                    <a:avLst/>
                  </a:prstGeom>
                  <a:blipFill>
                    <a:blip r:embed="rId2"/>
                    <a:stretch>
                      <a:fillRect l="-202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393666A0-FB38-373A-69A0-180442C66A5D}"/>
                      </a:ext>
                    </a:extLst>
                  </p:cNvPr>
                  <p:cNvSpPr txBox="1"/>
                  <p:nvPr/>
                </p:nvSpPr>
                <p:spPr>
                  <a:xfrm>
                    <a:off x="179512" y="1375763"/>
                    <a:ext cx="5960396" cy="651323"/>
                  </a:xfrm>
                  <a:prstGeom prst="rect">
                    <a:avLst/>
                  </a:prstGeom>
                  <a:noFill/>
                </p:spPr>
                <p:txBody>
                  <a:bodyPr wrap="square" rtlCol="0">
                    <a:spAutoFit/>
                  </a:bodyPr>
                  <a:lstStyle/>
                  <a:p>
                    <a:r>
                      <a:rPr kumimoji="1" lang="ja-JP" altLang="en-US" sz="2400" b="1" dirty="0">
                        <a:latin typeface="+mn-ea"/>
                      </a:rPr>
                      <a:t>・</a:t>
                    </a:r>
                    <a14:m>
                      <m:oMath xmlns:m="http://schemas.openxmlformats.org/officeDocument/2006/math">
                        <m:sSub>
                          <m:sSubPr>
                            <m:ctrlPr>
                              <a:rPr kumimoji="1" lang="en-US" altLang="ja-JP" sz="2400" b="1" i="1" smtClean="0">
                                <a:latin typeface="Cambria Math" panose="02040503050406030204" pitchFamily="18" charset="0"/>
                              </a:rPr>
                            </m:ctrlPr>
                          </m:sSubPr>
                          <m:e>
                            <m:r>
                              <a:rPr kumimoji="1" lang="el-GR" altLang="ja-JP" sz="2400" b="1" i="1" smtClean="0">
                                <a:latin typeface="Cambria Math" panose="02040503050406030204" pitchFamily="18" charset="0"/>
                              </a:rPr>
                              <m:t>𝜞</m:t>
                            </m:r>
                          </m:e>
                          <m:sub>
                            <m:r>
                              <a:rPr kumimoji="1" lang="en-US" altLang="ja-JP" sz="2400" b="1" i="1" smtClean="0">
                                <a:latin typeface="Cambria Math" panose="02040503050406030204" pitchFamily="18" charset="0"/>
                              </a:rPr>
                              <m:t>𝒎𝒊𝒏</m:t>
                            </m:r>
                          </m:sub>
                        </m:sSub>
                        <m:r>
                          <a:rPr kumimoji="1" lang="en-US" altLang="ja-JP" sz="2400" b="1" i="1" smtClean="0">
                            <a:latin typeface="Cambria Math" panose="02040503050406030204" pitchFamily="18" charset="0"/>
                          </a:rPr>
                          <m:t>=</m:t>
                        </m:r>
                        <m:f>
                          <m:fPr>
                            <m:ctrlPr>
                              <a:rPr kumimoji="1" lang="en-US" altLang="ja-JP" sz="2400" b="1" i="1" smtClean="0">
                                <a:latin typeface="Cambria Math" panose="02040503050406030204" pitchFamily="18" charset="0"/>
                              </a:rPr>
                            </m:ctrlPr>
                          </m:fPr>
                          <m:num>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𝑹</m:t>
                                </m:r>
                              </m:e>
                              <m:sub>
                                <m:r>
                                  <a:rPr kumimoji="1" lang="en-US" altLang="ja-JP" sz="2400" b="1" i="0" smtClean="0">
                                    <a:latin typeface="Cambria Math" panose="02040503050406030204" pitchFamily="18" charset="0"/>
                                  </a:rPr>
                                  <m:t>𝐏𝐛</m:t>
                                </m:r>
                              </m:sub>
                            </m:sSub>
                            <m:r>
                              <a:rPr kumimoji="1" lang="en-US" altLang="ja-JP" sz="2400" b="1" i="1" smtClean="0">
                                <a:latin typeface="Cambria Math" panose="02040503050406030204" pitchFamily="18" charset="0"/>
                              </a:rPr>
                              <m:t>+</m:t>
                            </m:r>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𝑹</m:t>
                                </m:r>
                              </m:e>
                              <m:sub>
                                <m:r>
                                  <a:rPr kumimoji="1" lang="en-US" altLang="ja-JP" sz="2400" b="1" i="1" baseline="30000" smtClean="0">
                                    <a:latin typeface="Cambria Math" panose="02040503050406030204" pitchFamily="18" charset="0"/>
                                  </a:rPr>
                                  <m:t>𝟏𝟒</m:t>
                                </m:r>
                                <m:r>
                                  <a:rPr kumimoji="1" lang="en-US" altLang="ja-JP" sz="2400" b="1" i="0" smtClean="0">
                                    <a:latin typeface="Cambria Math" panose="02040503050406030204" pitchFamily="18" charset="0"/>
                                  </a:rPr>
                                  <m:t>𝐁𝐞</m:t>
                                </m:r>
                              </m:sub>
                            </m:sSub>
                          </m:num>
                          <m:den>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𝑹</m:t>
                                </m:r>
                              </m:e>
                              <m:sub>
                                <m:r>
                                  <a:rPr kumimoji="1" lang="en-US" altLang="ja-JP" sz="2400" b="1" i="0" smtClean="0">
                                    <a:latin typeface="Cambria Math" panose="02040503050406030204" pitchFamily="18" charset="0"/>
                                  </a:rPr>
                                  <m:t>𝐜</m:t>
                                </m:r>
                              </m:sub>
                            </m:sSub>
                            <m:r>
                              <a:rPr kumimoji="1" lang="en-US" altLang="ja-JP" sz="2400" b="1" i="1" smtClean="0">
                                <a:latin typeface="Cambria Math" panose="02040503050406030204" pitchFamily="18" charset="0"/>
                              </a:rPr>
                              <m:t>+</m:t>
                            </m:r>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𝑹</m:t>
                                </m:r>
                              </m:e>
                              <m:sub>
                                <m:r>
                                  <a:rPr kumimoji="1" lang="en-US" altLang="ja-JP" sz="2400" b="1" i="1" baseline="30000" smtClean="0">
                                    <a:latin typeface="Cambria Math" panose="02040503050406030204" pitchFamily="18" charset="0"/>
                                  </a:rPr>
                                  <m:t>𝟏𝟒</m:t>
                                </m:r>
                                <m:r>
                                  <a:rPr kumimoji="1" lang="en-US" altLang="ja-JP" sz="2400" b="1" i="0" smtClean="0">
                                    <a:latin typeface="Cambria Math" panose="02040503050406030204" pitchFamily="18" charset="0"/>
                                  </a:rPr>
                                  <m:t>𝐁𝐞</m:t>
                                </m:r>
                              </m:sub>
                            </m:sSub>
                          </m:den>
                        </m:f>
                        <m:r>
                          <a:rPr kumimoji="1" lang="en-US" altLang="ja-JP" sz="2400" b="1" i="1" smtClean="0">
                            <a:latin typeface="Cambria Math" panose="02040503050406030204" pitchFamily="18" charset="0"/>
                          </a:rPr>
                          <m:t>=</m:t>
                        </m:r>
                        <m:f>
                          <m:fPr>
                            <m:ctrlPr>
                              <a:rPr kumimoji="1" lang="en-US" altLang="ja-JP" sz="2400" b="1" i="1" smtClean="0">
                                <a:latin typeface="Cambria Math" panose="02040503050406030204" pitchFamily="18" charset="0"/>
                              </a:rPr>
                            </m:ctrlPr>
                          </m:fPr>
                          <m:num>
                            <m:sSubSup>
                              <m:sSubSupPr>
                                <m:ctrlPr>
                                  <a:rPr kumimoji="1" lang="en-US" altLang="ja-JP" sz="2400" b="1" i="1" smtClean="0">
                                    <a:latin typeface="Cambria Math" panose="02040503050406030204" pitchFamily="18" charset="0"/>
                                  </a:rPr>
                                </m:ctrlPr>
                              </m:sSubSupPr>
                              <m:e>
                                <m:r>
                                  <a:rPr kumimoji="1" lang="en-US" altLang="ja-JP" sz="2400" b="1" i="1" smtClean="0">
                                    <a:latin typeface="Cambria Math" panose="02040503050406030204" pitchFamily="18" charset="0"/>
                                  </a:rPr>
                                  <m:t>𝑨</m:t>
                                </m:r>
                              </m:e>
                              <m:sub>
                                <m:r>
                                  <a:rPr kumimoji="1" lang="en-US" altLang="ja-JP" sz="2400" b="1" i="0" smtClean="0">
                                    <a:latin typeface="Cambria Math" panose="02040503050406030204" pitchFamily="18" charset="0"/>
                                  </a:rPr>
                                  <m:t>𝐏𝐛</m:t>
                                </m:r>
                              </m:sub>
                              <m:sup>
                                <m:r>
                                  <a:rPr kumimoji="1" lang="en-US" altLang="ja-JP" sz="2400" b="1" i="1" smtClean="0">
                                    <a:latin typeface="Cambria Math" panose="02040503050406030204" pitchFamily="18" charset="0"/>
                                  </a:rPr>
                                  <m:t>𝟏</m:t>
                                </m:r>
                                <m:r>
                                  <a:rPr kumimoji="1" lang="en-US" altLang="ja-JP" sz="2400" b="1" i="1" smtClean="0">
                                    <a:latin typeface="Cambria Math" panose="02040503050406030204" pitchFamily="18" charset="0"/>
                                  </a:rPr>
                                  <m:t>/</m:t>
                                </m:r>
                                <m:r>
                                  <a:rPr kumimoji="1" lang="en-US" altLang="ja-JP" sz="2400" b="1" i="1" smtClean="0">
                                    <a:latin typeface="Cambria Math" panose="02040503050406030204" pitchFamily="18" charset="0"/>
                                  </a:rPr>
                                  <m:t>𝟑</m:t>
                                </m:r>
                              </m:sup>
                            </m:sSubSup>
                            <m:r>
                              <a:rPr kumimoji="1" lang="en-US" altLang="ja-JP" sz="2400" b="1" i="1" smtClean="0">
                                <a:latin typeface="Cambria Math" panose="02040503050406030204" pitchFamily="18" charset="0"/>
                              </a:rPr>
                              <m:t>+</m:t>
                            </m:r>
                            <m:sSubSup>
                              <m:sSubSupPr>
                                <m:ctrlPr>
                                  <a:rPr kumimoji="1" lang="en-US" altLang="ja-JP" sz="2400" b="1" i="1" smtClean="0">
                                    <a:latin typeface="Cambria Math" panose="02040503050406030204" pitchFamily="18" charset="0"/>
                                  </a:rPr>
                                </m:ctrlPr>
                              </m:sSubSupPr>
                              <m:e>
                                <m:r>
                                  <a:rPr kumimoji="1" lang="en-US" altLang="ja-JP" sz="2400" b="1" i="1" smtClean="0">
                                    <a:latin typeface="Cambria Math" panose="02040503050406030204" pitchFamily="18" charset="0"/>
                                  </a:rPr>
                                  <m:t>𝑨</m:t>
                                </m:r>
                              </m:e>
                              <m:sub>
                                <m:r>
                                  <a:rPr kumimoji="1" lang="en-US" altLang="ja-JP" sz="2400" b="1" i="1" baseline="30000" smtClean="0">
                                    <a:latin typeface="Cambria Math" panose="02040503050406030204" pitchFamily="18" charset="0"/>
                                  </a:rPr>
                                  <m:t>𝟏𝟒</m:t>
                                </m:r>
                                <m:r>
                                  <a:rPr kumimoji="1" lang="en-US" altLang="ja-JP" sz="2400" b="1" i="0" smtClean="0">
                                    <a:latin typeface="Cambria Math" panose="02040503050406030204" pitchFamily="18" charset="0"/>
                                  </a:rPr>
                                  <m:t>𝐁𝐞</m:t>
                                </m:r>
                              </m:sub>
                              <m:sup>
                                <m:r>
                                  <a:rPr kumimoji="1" lang="en-US" altLang="ja-JP" sz="2400" b="1" i="1" smtClean="0">
                                    <a:latin typeface="Cambria Math" panose="02040503050406030204" pitchFamily="18" charset="0"/>
                                  </a:rPr>
                                  <m:t>𝟏</m:t>
                                </m:r>
                                <m:r>
                                  <a:rPr kumimoji="1" lang="en-US" altLang="ja-JP" sz="2400" b="1" i="1" smtClean="0">
                                    <a:latin typeface="Cambria Math" panose="02040503050406030204" pitchFamily="18" charset="0"/>
                                  </a:rPr>
                                  <m:t>/</m:t>
                                </m:r>
                                <m:r>
                                  <a:rPr kumimoji="1" lang="en-US" altLang="ja-JP" sz="2400" b="1" i="1" smtClean="0">
                                    <a:latin typeface="Cambria Math" panose="02040503050406030204" pitchFamily="18" charset="0"/>
                                  </a:rPr>
                                  <m:t>𝟑</m:t>
                                </m:r>
                              </m:sup>
                            </m:sSubSup>
                          </m:num>
                          <m:den>
                            <m:sSubSup>
                              <m:sSubSupPr>
                                <m:ctrlPr>
                                  <a:rPr kumimoji="1" lang="en-US" altLang="ja-JP" sz="2400" b="1" i="1" smtClean="0">
                                    <a:latin typeface="Cambria Math" panose="02040503050406030204" pitchFamily="18" charset="0"/>
                                  </a:rPr>
                                </m:ctrlPr>
                              </m:sSubSupPr>
                              <m:e>
                                <m:r>
                                  <a:rPr kumimoji="1" lang="en-US" altLang="ja-JP" sz="2400" b="1" i="1" smtClean="0">
                                    <a:latin typeface="Cambria Math" panose="02040503050406030204" pitchFamily="18" charset="0"/>
                                  </a:rPr>
                                  <m:t>𝑨</m:t>
                                </m:r>
                              </m:e>
                              <m:sub>
                                <m:r>
                                  <a:rPr kumimoji="1" lang="en-US" altLang="ja-JP" sz="2400" b="1" i="0" smtClean="0">
                                    <a:latin typeface="Cambria Math" panose="02040503050406030204" pitchFamily="18" charset="0"/>
                                  </a:rPr>
                                  <m:t>𝐜</m:t>
                                </m:r>
                              </m:sub>
                              <m:sup>
                                <m:r>
                                  <a:rPr kumimoji="1" lang="en-US" altLang="ja-JP" sz="2400" b="1" i="1" smtClean="0">
                                    <a:latin typeface="Cambria Math" panose="02040503050406030204" pitchFamily="18" charset="0"/>
                                  </a:rPr>
                                  <m:t>𝟏</m:t>
                                </m:r>
                                <m:r>
                                  <a:rPr kumimoji="1" lang="en-US" altLang="ja-JP" sz="2400" b="1" i="1" smtClean="0">
                                    <a:latin typeface="Cambria Math" panose="02040503050406030204" pitchFamily="18" charset="0"/>
                                  </a:rPr>
                                  <m:t>/</m:t>
                                </m:r>
                                <m:r>
                                  <a:rPr kumimoji="1" lang="en-US" altLang="ja-JP" sz="2400" b="1" i="1" smtClean="0">
                                    <a:latin typeface="Cambria Math" panose="02040503050406030204" pitchFamily="18" charset="0"/>
                                  </a:rPr>
                                  <m:t>𝟑</m:t>
                                </m:r>
                              </m:sup>
                            </m:sSubSup>
                            <m:r>
                              <a:rPr kumimoji="1" lang="en-US" altLang="ja-JP" sz="2400" b="1" i="1" smtClean="0">
                                <a:latin typeface="Cambria Math" panose="02040503050406030204" pitchFamily="18" charset="0"/>
                              </a:rPr>
                              <m:t>+</m:t>
                            </m:r>
                            <m:sSubSup>
                              <m:sSubSupPr>
                                <m:ctrlPr>
                                  <a:rPr kumimoji="1" lang="en-US" altLang="ja-JP" sz="2400" b="1" i="1" smtClean="0">
                                    <a:latin typeface="Cambria Math" panose="02040503050406030204" pitchFamily="18" charset="0"/>
                                  </a:rPr>
                                </m:ctrlPr>
                              </m:sSubSupPr>
                              <m:e>
                                <m:r>
                                  <a:rPr kumimoji="1" lang="en-US" altLang="ja-JP" sz="2400" b="1" i="1" smtClean="0">
                                    <a:latin typeface="Cambria Math" panose="02040503050406030204" pitchFamily="18" charset="0"/>
                                  </a:rPr>
                                  <m:t>𝑨</m:t>
                                </m:r>
                              </m:e>
                              <m:sub>
                                <m:r>
                                  <a:rPr kumimoji="1" lang="en-US" altLang="ja-JP" sz="2400" b="1" i="1" baseline="30000" smtClean="0">
                                    <a:latin typeface="Cambria Math" panose="02040503050406030204" pitchFamily="18" charset="0"/>
                                  </a:rPr>
                                  <m:t>𝟏𝟒</m:t>
                                </m:r>
                                <m:r>
                                  <a:rPr kumimoji="1" lang="en-US" altLang="ja-JP" sz="2400" b="1" i="0" smtClean="0">
                                    <a:latin typeface="Cambria Math" panose="02040503050406030204" pitchFamily="18" charset="0"/>
                                  </a:rPr>
                                  <m:t>𝐁𝐞</m:t>
                                </m:r>
                              </m:sub>
                              <m:sup>
                                <m:r>
                                  <a:rPr kumimoji="1" lang="en-US" altLang="ja-JP" sz="2400" b="1" i="1" smtClean="0">
                                    <a:latin typeface="Cambria Math" panose="02040503050406030204" pitchFamily="18" charset="0"/>
                                  </a:rPr>
                                  <m:t>𝟏</m:t>
                                </m:r>
                                <m:r>
                                  <a:rPr kumimoji="1" lang="en-US" altLang="ja-JP" sz="2400" b="1" i="1" smtClean="0">
                                    <a:latin typeface="Cambria Math" panose="02040503050406030204" pitchFamily="18" charset="0"/>
                                  </a:rPr>
                                  <m:t>/</m:t>
                                </m:r>
                                <m:r>
                                  <a:rPr kumimoji="1" lang="en-US" altLang="ja-JP" sz="2400" b="1" i="1" smtClean="0">
                                    <a:latin typeface="Cambria Math" panose="02040503050406030204" pitchFamily="18" charset="0"/>
                                  </a:rPr>
                                  <m:t>𝟑</m:t>
                                </m:r>
                              </m:sup>
                            </m:sSubSup>
                          </m:den>
                        </m:f>
                        <m:r>
                          <a:rPr kumimoji="1" lang="en-US" altLang="ja-JP" sz="2400" b="1" i="1" smtClean="0">
                            <a:latin typeface="Cambria Math" panose="02040503050406030204" pitchFamily="18" charset="0"/>
                          </a:rPr>
                          <m:t>=</m:t>
                        </m:r>
                        <m:r>
                          <a:rPr kumimoji="1" lang="en-US" altLang="ja-JP" sz="2400" b="1" i="1" smtClean="0">
                            <a:latin typeface="Cambria Math" panose="02040503050406030204" pitchFamily="18" charset="0"/>
                          </a:rPr>
                          <m:t>𝟏</m:t>
                        </m:r>
                        <m:r>
                          <a:rPr kumimoji="1" lang="en-US" altLang="ja-JP" sz="2400" b="1" i="1" smtClean="0">
                            <a:latin typeface="Cambria Math" panose="02040503050406030204" pitchFamily="18" charset="0"/>
                          </a:rPr>
                          <m:t>.</m:t>
                        </m:r>
                        <m:r>
                          <a:rPr kumimoji="1" lang="en-US" altLang="ja-JP" sz="2400" b="1" i="1" smtClean="0">
                            <a:latin typeface="Cambria Math" panose="02040503050406030204" pitchFamily="18" charset="0"/>
                          </a:rPr>
                          <m:t>𝟕𝟕</m:t>
                        </m:r>
                      </m:oMath>
                    </a14:m>
                    <a:endParaRPr kumimoji="1" lang="ja-JP" altLang="en-US" sz="2400" b="1" dirty="0">
                      <a:latin typeface="+mn-ea"/>
                    </a:endParaRPr>
                  </a:p>
                </p:txBody>
              </p:sp>
            </mc:Choice>
            <mc:Fallback xmlns="">
              <p:sp>
                <p:nvSpPr>
                  <p:cNvPr id="19" name="テキスト ボックス 18">
                    <a:extLst>
                      <a:ext uri="{FF2B5EF4-FFF2-40B4-BE49-F238E27FC236}">
                        <a16:creationId xmlns:a16="http://schemas.microsoft.com/office/drawing/2014/main" id="{393666A0-FB38-373A-69A0-180442C66A5D}"/>
                      </a:ext>
                    </a:extLst>
                  </p:cNvPr>
                  <p:cNvSpPr txBox="1">
                    <a:spLocks noRot="1" noChangeAspect="1" noMove="1" noResize="1" noEditPoints="1" noAdjustHandles="1" noChangeArrowheads="1" noChangeShapeType="1" noTextEdit="1"/>
                  </p:cNvSpPr>
                  <p:nvPr/>
                </p:nvSpPr>
                <p:spPr>
                  <a:xfrm>
                    <a:off x="179512" y="1375763"/>
                    <a:ext cx="5960396" cy="651323"/>
                  </a:xfrm>
                  <a:prstGeom prst="rect">
                    <a:avLst/>
                  </a:prstGeom>
                  <a:blipFill>
                    <a:blip r:embed="rId3"/>
                    <a:stretch>
                      <a:fillRect l="-1327"/>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E81C8AE4-3EE7-89A8-B32E-F79233217C42}"/>
                    </a:ext>
                  </a:extLst>
                </p:cNvPr>
                <p:cNvSpPr txBox="1"/>
                <p:nvPr/>
              </p:nvSpPr>
              <p:spPr>
                <a:xfrm>
                  <a:off x="143771" y="3008506"/>
                  <a:ext cx="3316912" cy="465046"/>
                </a:xfrm>
                <a:prstGeom prst="rect">
                  <a:avLst/>
                </a:prstGeom>
                <a:noFill/>
              </p:spPr>
              <p:txBody>
                <a:bodyPr wrap="square" rtlCol="0">
                  <a:spAutoFit/>
                </a:bodyPr>
                <a:lstStyle/>
                <a:p>
                  <a:r>
                    <a:rPr lang="ja-JP" altLang="en-US" sz="2400" b="1">
                      <a:latin typeface="+mn-ea"/>
                    </a:rPr>
                    <a:t>・</a:t>
                  </a:r>
                  <a14:m>
                    <m:oMath xmlns:m="http://schemas.openxmlformats.org/officeDocument/2006/math">
                      <m:r>
                        <a:rPr kumimoji="1" lang="el-GR" altLang="ja-JP" sz="2400" b="1" i="1" smtClean="0">
                          <a:latin typeface="Cambria Math" panose="02040503050406030204" pitchFamily="18" charset="0"/>
                        </a:rPr>
                        <m:t>𝜞</m:t>
                      </m:r>
                      <m:r>
                        <a:rPr kumimoji="1" lang="en-US" altLang="ja-JP" sz="2400" b="1" i="1" smtClean="0">
                          <a:latin typeface="Cambria Math" panose="02040503050406030204" pitchFamily="18" charset="0"/>
                        </a:rPr>
                        <m:t>=</m:t>
                      </m:r>
                      <m:f>
                        <m:fPr>
                          <m:ctrlPr>
                            <a:rPr kumimoji="1" lang="en-US" altLang="ja-JP" sz="2400" b="1" i="1" smtClean="0">
                              <a:latin typeface="Cambria Math" panose="02040503050406030204" pitchFamily="18" charset="0"/>
                            </a:rPr>
                          </m:ctrlPr>
                        </m:fPr>
                        <m:num>
                          <m:sSub>
                            <m:sSubPr>
                              <m:ctrlPr>
                                <a:rPr kumimoji="1" lang="en-US" altLang="ja-JP" sz="2400" b="1" i="1" smtClean="0">
                                  <a:latin typeface="Cambria Math" panose="02040503050406030204" pitchFamily="18" charset="0"/>
                                </a:rPr>
                              </m:ctrlPr>
                            </m:sSubPr>
                            <m:e>
                              <m:r>
                                <a:rPr kumimoji="1" lang="el-GR" altLang="ja-JP" sz="2400" b="1" i="1" smtClean="0">
                                  <a:latin typeface="Cambria Math" panose="02040503050406030204" pitchFamily="18" charset="0"/>
                                </a:rPr>
                                <m:t>𝜞</m:t>
                              </m:r>
                            </m:e>
                            <m:sub>
                              <m:r>
                                <a:rPr kumimoji="1" lang="en-US" altLang="ja-JP" sz="2400" b="1" i="1" smtClean="0">
                                  <a:latin typeface="Cambria Math" panose="02040503050406030204" pitchFamily="18" charset="0"/>
                                </a:rPr>
                                <m:t>𝒎𝒂𝒙</m:t>
                              </m:r>
                            </m:sub>
                          </m:sSub>
                          <m:r>
                            <a:rPr kumimoji="1" lang="en-US" altLang="ja-JP" sz="2400" b="1" i="1" smtClean="0">
                              <a:latin typeface="Cambria Math" panose="02040503050406030204" pitchFamily="18" charset="0"/>
                            </a:rPr>
                            <m:t>+</m:t>
                          </m:r>
                          <m:sSub>
                            <m:sSubPr>
                              <m:ctrlPr>
                                <a:rPr kumimoji="1" lang="en-US" altLang="ja-JP" sz="2400" b="1" i="1" smtClean="0">
                                  <a:latin typeface="Cambria Math" panose="02040503050406030204" pitchFamily="18" charset="0"/>
                                </a:rPr>
                              </m:ctrlPr>
                            </m:sSubPr>
                            <m:e>
                              <m:r>
                                <a:rPr kumimoji="1" lang="el-GR" altLang="ja-JP" sz="2400" b="1" i="1" smtClean="0">
                                  <a:latin typeface="Cambria Math" panose="02040503050406030204" pitchFamily="18" charset="0"/>
                                </a:rPr>
                                <m:t>𝜞</m:t>
                              </m:r>
                            </m:e>
                            <m:sub>
                              <m:r>
                                <a:rPr kumimoji="1" lang="en-US" altLang="ja-JP" sz="2400" b="1" i="1" smtClean="0">
                                  <a:latin typeface="Cambria Math" panose="02040503050406030204" pitchFamily="18" charset="0"/>
                                </a:rPr>
                                <m:t>𝒎𝒊𝒏</m:t>
                              </m:r>
                            </m:sub>
                          </m:sSub>
                        </m:num>
                        <m:den>
                          <m:r>
                            <a:rPr kumimoji="1" lang="en-US" altLang="ja-JP" sz="2400" b="1" i="1" smtClean="0">
                              <a:latin typeface="Cambria Math" panose="02040503050406030204" pitchFamily="18" charset="0"/>
                            </a:rPr>
                            <m:t>𝟐</m:t>
                          </m:r>
                        </m:den>
                      </m:f>
                      <m:r>
                        <a:rPr kumimoji="1" lang="en-US" altLang="ja-JP" sz="2400" b="1" i="1" smtClean="0">
                          <a:latin typeface="Cambria Math" panose="02040503050406030204" pitchFamily="18" charset="0"/>
                        </a:rPr>
                        <m:t>=</m:t>
                      </m:r>
                      <m:r>
                        <a:rPr kumimoji="1" lang="en-US" altLang="ja-JP" sz="2400" b="1" i="1" smtClean="0">
                          <a:latin typeface="Cambria Math" panose="02040503050406030204" pitchFamily="18" charset="0"/>
                        </a:rPr>
                        <m:t>𝟐</m:t>
                      </m:r>
                      <m:r>
                        <a:rPr kumimoji="1" lang="en-US" altLang="ja-JP" sz="2400" b="1" i="1" smtClean="0">
                          <a:latin typeface="Cambria Math" panose="02040503050406030204" pitchFamily="18" charset="0"/>
                        </a:rPr>
                        <m:t>.</m:t>
                      </m:r>
                      <m:r>
                        <a:rPr kumimoji="1" lang="en-US" altLang="ja-JP" sz="2400" b="1" i="1" smtClean="0">
                          <a:latin typeface="Cambria Math" panose="02040503050406030204" pitchFamily="18" charset="0"/>
                        </a:rPr>
                        <m:t>𝟏𝟖</m:t>
                      </m:r>
                    </m:oMath>
                  </a14:m>
                  <a:endParaRPr kumimoji="1" lang="ja-JP" altLang="en-US" sz="2400" b="1">
                    <a:latin typeface="+mn-ea"/>
                  </a:endParaRPr>
                </a:p>
              </p:txBody>
            </p:sp>
          </mc:Choice>
          <mc:Fallback xmlns="">
            <p:sp>
              <p:nvSpPr>
                <p:cNvPr id="17" name="テキスト ボックス 16">
                  <a:extLst>
                    <a:ext uri="{FF2B5EF4-FFF2-40B4-BE49-F238E27FC236}">
                      <a16:creationId xmlns:a16="http://schemas.microsoft.com/office/drawing/2014/main" id="{E81C8AE4-3EE7-89A8-B32E-F79233217C42}"/>
                    </a:ext>
                  </a:extLst>
                </p:cNvPr>
                <p:cNvSpPr txBox="1">
                  <a:spLocks noRot="1" noChangeAspect="1" noMove="1" noResize="1" noEditPoints="1" noAdjustHandles="1" noChangeArrowheads="1" noChangeShapeType="1" noTextEdit="1"/>
                </p:cNvSpPr>
                <p:nvPr/>
              </p:nvSpPr>
              <p:spPr>
                <a:xfrm>
                  <a:off x="143771" y="3008506"/>
                  <a:ext cx="3316912" cy="465046"/>
                </a:xfrm>
                <a:prstGeom prst="rect">
                  <a:avLst/>
                </a:prstGeom>
                <a:blipFill>
                  <a:blip r:embed="rId4"/>
                  <a:stretch>
                    <a:fillRect l="-2548" b="-3883"/>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4034048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1AE6F-A32C-8ED7-020A-A353E4E850C5}"/>
            </a:ext>
          </a:extLst>
        </p:cNvPr>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AD773E3-76E5-CEFE-7C1B-427FF3629B67}"/>
              </a:ext>
            </a:extLst>
          </p:cNvPr>
          <p:cNvSpPr>
            <a:spLocks noGrp="1"/>
          </p:cNvSpPr>
          <p:nvPr>
            <p:ph type="dt" sz="half" idx="10"/>
          </p:nvPr>
        </p:nvSpPr>
        <p:spPr/>
        <p:txBody>
          <a:bodyPr/>
          <a:lstStyle/>
          <a:p>
            <a:fld id="{CD4E6E90-2078-4766-9E46-E8299309B051}" type="datetime1">
              <a:rPr kumimoji="1" lang="ja-JP" altLang="en-US" smtClean="0"/>
              <a:t>2026/3/9</a:t>
            </a:fld>
            <a:endParaRPr kumimoji="1" lang="ja-JP" altLang="en-US"/>
          </a:p>
        </p:txBody>
      </p:sp>
      <p:sp>
        <p:nvSpPr>
          <p:cNvPr id="3" name="フッター プレースホルダー 2">
            <a:extLst>
              <a:ext uri="{FF2B5EF4-FFF2-40B4-BE49-F238E27FC236}">
                <a16:creationId xmlns:a16="http://schemas.microsoft.com/office/drawing/2014/main" id="{82F6017D-0629-2509-44AF-5C9892ADB4AC}"/>
              </a:ext>
            </a:extLst>
          </p:cNvPr>
          <p:cNvSpPr>
            <a:spLocks noGrp="1"/>
          </p:cNvSpPr>
          <p:nvPr>
            <p:ph type="ftr" sz="quarter" idx="11"/>
          </p:nvPr>
        </p:nvSpPr>
        <p:spPr/>
        <p:txBody>
          <a:bodyPr/>
          <a:lstStyle/>
          <a:p>
            <a:r>
              <a:rPr kumimoji="1" lang="en-US" altLang="zh-CN"/>
              <a:t>Italy-Japan Symposium, Kore University of Enna</a:t>
            </a:r>
            <a:endParaRPr kumimoji="1" lang="ja-JP" altLang="en-US"/>
          </a:p>
        </p:txBody>
      </p:sp>
      <p:sp>
        <p:nvSpPr>
          <p:cNvPr id="4" name="スライド番号プレースホルダー 3">
            <a:extLst>
              <a:ext uri="{FF2B5EF4-FFF2-40B4-BE49-F238E27FC236}">
                <a16:creationId xmlns:a16="http://schemas.microsoft.com/office/drawing/2014/main" id="{B651BD65-A3C2-1E94-6C96-97303674A162}"/>
              </a:ext>
            </a:extLst>
          </p:cNvPr>
          <p:cNvSpPr>
            <a:spLocks noGrp="1"/>
          </p:cNvSpPr>
          <p:nvPr>
            <p:ph type="sldNum" sz="quarter" idx="12"/>
          </p:nvPr>
        </p:nvSpPr>
        <p:spPr/>
        <p:txBody>
          <a:bodyPr/>
          <a:lstStyle/>
          <a:p>
            <a:fld id="{49584640-C7AF-4D0A-BAF2-A1E026039413}" type="slidenum">
              <a:rPr lang="ja-JP" altLang="en-US" smtClean="0"/>
              <a:pPr/>
              <a:t>12</a:t>
            </a:fld>
            <a:endParaRPr lang="ja-JP" altLang="en-US"/>
          </a:p>
        </p:txBody>
      </p:sp>
      <p:sp>
        <p:nvSpPr>
          <p:cNvPr id="5" name="タイトル 4">
            <a:extLst>
              <a:ext uri="{FF2B5EF4-FFF2-40B4-BE49-F238E27FC236}">
                <a16:creationId xmlns:a16="http://schemas.microsoft.com/office/drawing/2014/main" id="{24CCD3AC-4D1A-B91F-B532-A87217C2A81C}"/>
              </a:ext>
            </a:extLst>
          </p:cNvPr>
          <p:cNvSpPr>
            <a:spLocks noGrp="1"/>
          </p:cNvSpPr>
          <p:nvPr>
            <p:ph type="title"/>
          </p:nvPr>
        </p:nvSpPr>
        <p:spPr/>
        <p:txBody>
          <a:bodyPr/>
          <a:lstStyle/>
          <a:p>
            <a:r>
              <a:rPr lang="en-US" altLang="ja-JP" dirty="0"/>
              <a:t>Geant 4 Simulation</a:t>
            </a:r>
            <a:endParaRPr kumimoji="1" lang="ja-JP" altLang="en-US" dirty="0"/>
          </a:p>
        </p:txBody>
      </p:sp>
      <p:grpSp>
        <p:nvGrpSpPr>
          <p:cNvPr id="15" name="グループ化 14">
            <a:extLst>
              <a:ext uri="{FF2B5EF4-FFF2-40B4-BE49-F238E27FC236}">
                <a16:creationId xmlns:a16="http://schemas.microsoft.com/office/drawing/2014/main" id="{4DB2C483-DE5E-55EF-A71F-49F7718C74C1}"/>
              </a:ext>
            </a:extLst>
          </p:cNvPr>
          <p:cNvGrpSpPr/>
          <p:nvPr/>
        </p:nvGrpSpPr>
        <p:grpSpPr>
          <a:xfrm>
            <a:off x="257619" y="1370449"/>
            <a:ext cx="6037575" cy="4776259"/>
            <a:chOff x="160751" y="1128152"/>
            <a:chExt cx="6189510" cy="4896578"/>
          </a:xfrm>
        </p:grpSpPr>
        <p:pic>
          <p:nvPicPr>
            <p:cNvPr id="9" name="図 8" descr="グラフ, ヒストグラム&#10;&#10;AI によって生成されたコンテンツは間違っている可能性があります。">
              <a:extLst>
                <a:ext uri="{FF2B5EF4-FFF2-40B4-BE49-F238E27FC236}">
                  <a16:creationId xmlns:a16="http://schemas.microsoft.com/office/drawing/2014/main" id="{13561098-E689-365D-02C0-AF954945C648}"/>
                </a:ext>
              </a:extLst>
            </p:cNvPr>
            <p:cNvPicPr>
              <a:picLocks noChangeAspect="1"/>
            </p:cNvPicPr>
            <p:nvPr/>
          </p:nvPicPr>
          <p:blipFill>
            <a:blip r:embed="rId2">
              <a:extLst>
                <a:ext uri="{28A0092B-C50C-407E-A947-70E740481C1C}">
                  <a14:useLocalDpi xmlns:a14="http://schemas.microsoft.com/office/drawing/2010/main" val="0"/>
                </a:ext>
              </a:extLst>
            </a:blip>
            <a:srcRect l="6309" t="6982" r="7373" b="5101"/>
            <a:stretch/>
          </p:blipFill>
          <p:spPr>
            <a:xfrm>
              <a:off x="364127" y="1410427"/>
              <a:ext cx="5986134" cy="4134755"/>
            </a:xfrm>
            <a:prstGeom prst="rect">
              <a:avLst/>
            </a:prstGeom>
          </p:spPr>
        </p:pic>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EDD76806-1EF5-4C03-995D-9D12835778A1}"/>
                    </a:ext>
                  </a:extLst>
                </p:cNvPr>
                <p:cNvSpPr txBox="1"/>
                <p:nvPr/>
              </p:nvSpPr>
              <p:spPr>
                <a:xfrm>
                  <a:off x="1843352" y="5545182"/>
                  <a:ext cx="3228489" cy="479548"/>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latin typeface="Cambria Math" panose="02040503050406030204" pitchFamily="18" charset="0"/>
                                <a:ea typeface="ＭＳ Ｐゴシック" panose="020B0600070205080204" pitchFamily="50" charset="-128"/>
                              </a:rPr>
                            </m:ctrlPr>
                          </m:sSubPr>
                          <m:e>
                            <m:r>
                              <a:rPr lang="en-US" altLang="ja-JP" sz="2400" b="1" i="1" smtClean="0">
                                <a:latin typeface="Cambria Math" panose="02040503050406030204" pitchFamily="18" charset="0"/>
                                <a:ea typeface="ＭＳ Ｐゴシック" panose="020B0600070205080204" pitchFamily="50" charset="-128"/>
                              </a:rPr>
                              <m:t>𝑬</m:t>
                            </m:r>
                          </m:e>
                          <m:sub>
                            <m:r>
                              <a:rPr lang="en-US" altLang="ja-JP" sz="2400" b="1" i="1" smtClean="0">
                                <a:latin typeface="Cambria Math" panose="02040503050406030204" pitchFamily="18" charset="0"/>
                                <a:ea typeface="ＭＳ Ｐゴシック" panose="020B0600070205080204" pitchFamily="50" charset="-128"/>
                              </a:rPr>
                              <m:t>𝒓𝒆𝒍</m:t>
                            </m:r>
                          </m:sub>
                        </m:sSub>
                        <m:r>
                          <a:rPr lang="en-US" altLang="ja-JP" sz="2400" b="1" i="0" smtClean="0">
                            <a:latin typeface="Cambria Math" panose="02040503050406030204" pitchFamily="18" charset="0"/>
                            <a:ea typeface="ＭＳ Ｐゴシック" panose="020B0600070205080204" pitchFamily="50" charset="-128"/>
                          </a:rPr>
                          <m:t>=</m:t>
                        </m:r>
                        <m:sSub>
                          <m:sSubPr>
                            <m:ctrlPr>
                              <a:rPr kumimoji="1" lang="en-US" altLang="ja-JP" sz="2400" b="1" i="1" dirty="0" smtClean="0">
                                <a:latin typeface="Cambria Math" panose="02040503050406030204" pitchFamily="18" charset="0"/>
                                <a:ea typeface="ＭＳ Ｐゴシック" panose="020B0600070205080204" pitchFamily="50" charset="-128"/>
                              </a:rPr>
                            </m:ctrlPr>
                          </m:sSubPr>
                          <m:e>
                            <m:r>
                              <a:rPr kumimoji="1" lang="en-US" altLang="ja-JP" sz="2400" b="1" i="1" dirty="0" smtClean="0">
                                <a:latin typeface="Cambria Math" panose="02040503050406030204" pitchFamily="18" charset="0"/>
                                <a:ea typeface="ＭＳ Ｐゴシック" panose="020B0600070205080204" pitchFamily="50" charset="-128"/>
                              </a:rPr>
                              <m:t>𝑬</m:t>
                            </m:r>
                          </m:e>
                          <m:sub>
                            <m:r>
                              <a:rPr kumimoji="1" lang="en-US" altLang="ja-JP" sz="2400" b="1" i="1" dirty="0" smtClean="0">
                                <a:latin typeface="Cambria Math" panose="02040503050406030204" pitchFamily="18" charset="0"/>
                                <a:ea typeface="ＭＳ Ｐゴシック" panose="020B0600070205080204" pitchFamily="50" charset="-128"/>
                              </a:rPr>
                              <m:t>𝒙</m:t>
                            </m:r>
                          </m:sub>
                        </m:sSub>
                        <m:r>
                          <a:rPr kumimoji="1" lang="en-US" altLang="ja-JP" sz="2400" b="1" i="1" dirty="0" smtClean="0">
                            <a:latin typeface="Cambria Math" panose="02040503050406030204" pitchFamily="18" charset="0"/>
                            <a:ea typeface="ＭＳ Ｐゴシック" panose="020B0600070205080204" pitchFamily="50" charset="-128"/>
                          </a:rPr>
                          <m:t>−</m:t>
                        </m:r>
                        <m:sSub>
                          <m:sSubPr>
                            <m:ctrlPr>
                              <a:rPr kumimoji="1" lang="en-US" altLang="ja-JP" sz="2400" b="1" i="1" dirty="0" smtClean="0">
                                <a:latin typeface="Cambria Math" panose="02040503050406030204" pitchFamily="18" charset="0"/>
                                <a:ea typeface="ＭＳ Ｐゴシック" panose="020B0600070205080204" pitchFamily="50" charset="-128"/>
                              </a:rPr>
                            </m:ctrlPr>
                          </m:sSubPr>
                          <m:e>
                            <m:r>
                              <a:rPr kumimoji="1" lang="en-US" altLang="ja-JP" sz="2400" b="1" i="1" dirty="0" smtClean="0">
                                <a:latin typeface="Cambria Math" panose="02040503050406030204" pitchFamily="18" charset="0"/>
                                <a:ea typeface="ＭＳ Ｐゴシック" panose="020B0600070205080204" pitchFamily="50" charset="-128"/>
                              </a:rPr>
                              <m:t>𝑺</m:t>
                            </m:r>
                          </m:e>
                          <m:sub>
                            <m:r>
                              <a:rPr kumimoji="1" lang="en-US" altLang="ja-JP" sz="2400" b="1" i="1" dirty="0" smtClean="0">
                                <a:latin typeface="Cambria Math" panose="02040503050406030204" pitchFamily="18" charset="0"/>
                                <a:ea typeface="ＭＳ Ｐゴシック" panose="020B0600070205080204" pitchFamily="50" charset="-128"/>
                              </a:rPr>
                              <m:t>𝟐</m:t>
                            </m:r>
                            <m:r>
                              <a:rPr kumimoji="1" lang="en-US" altLang="ja-JP" sz="2400" b="1" i="1" dirty="0" smtClean="0">
                                <a:latin typeface="Cambria Math" panose="02040503050406030204" pitchFamily="18" charset="0"/>
                                <a:ea typeface="ＭＳ Ｐゴシック" panose="020B0600070205080204" pitchFamily="50" charset="-128"/>
                              </a:rPr>
                              <m:t>𝒏</m:t>
                            </m:r>
                          </m:sub>
                        </m:sSub>
                        <m:r>
                          <a:rPr kumimoji="1" lang="en-US" altLang="ja-JP" sz="2400" b="1" i="0" dirty="0" smtClean="0">
                            <a:latin typeface="Cambria Math" panose="02040503050406030204" pitchFamily="18" charset="0"/>
                            <a:ea typeface="ＭＳ Ｐゴシック" panose="020B0600070205080204" pitchFamily="50" charset="-128"/>
                          </a:rPr>
                          <m:t>[</m:t>
                        </m:r>
                        <m:r>
                          <a:rPr kumimoji="1" lang="en-US" altLang="ja-JP" sz="2400" b="1" i="0" dirty="0" smtClean="0">
                            <a:latin typeface="Cambria Math" panose="02040503050406030204" pitchFamily="18" charset="0"/>
                            <a:ea typeface="ＭＳ Ｐゴシック" panose="020B0600070205080204" pitchFamily="50" charset="-128"/>
                          </a:rPr>
                          <m:t>𝐌𝐞𝐕</m:t>
                        </m:r>
                        <m:r>
                          <a:rPr kumimoji="1" lang="en-US" altLang="ja-JP" sz="2400" b="1" i="0" dirty="0" smtClean="0">
                            <a:latin typeface="Cambria Math" panose="02040503050406030204" pitchFamily="18" charset="0"/>
                            <a:ea typeface="ＭＳ Ｐゴシック" panose="020B0600070205080204" pitchFamily="50" charset="-128"/>
                          </a:rPr>
                          <m:t>]</m:t>
                        </m:r>
                      </m:oMath>
                    </m:oMathPara>
                  </a14:m>
                  <a:endParaRPr kumimoji="1" lang="ja-JP" altLang="en-US" sz="2400" b="1" dirty="0">
                    <a:latin typeface="ＭＳ Ｐゴシック" panose="020B0600070205080204" pitchFamily="50" charset="-128"/>
                    <a:ea typeface="ＭＳ Ｐゴシック" panose="020B0600070205080204" pitchFamily="50" charset="-128"/>
                  </a:endParaRPr>
                </a:p>
              </p:txBody>
            </p:sp>
          </mc:Choice>
          <mc:Fallback xmlns="">
            <p:sp>
              <p:nvSpPr>
                <p:cNvPr id="13" name="テキスト ボックス 12">
                  <a:extLst>
                    <a:ext uri="{FF2B5EF4-FFF2-40B4-BE49-F238E27FC236}">
                      <a16:creationId xmlns:a16="http://schemas.microsoft.com/office/drawing/2014/main" id="{EDD76806-1EF5-4C03-995D-9D12835778A1}"/>
                    </a:ext>
                  </a:extLst>
                </p:cNvPr>
                <p:cNvSpPr txBox="1">
                  <a:spLocks noRot="1" noChangeAspect="1" noMove="1" noResize="1" noEditPoints="1" noAdjustHandles="1" noChangeArrowheads="1" noChangeShapeType="1" noTextEdit="1"/>
                </p:cNvSpPr>
                <p:nvPr/>
              </p:nvSpPr>
              <p:spPr>
                <a:xfrm>
                  <a:off x="1843352" y="5545182"/>
                  <a:ext cx="3228489" cy="479548"/>
                </a:xfrm>
                <a:prstGeom prst="rect">
                  <a:avLst/>
                </a:prstGeom>
                <a:blipFill>
                  <a:blip r:embed="rId3"/>
                  <a:stretch>
                    <a:fillRect l="-194" r="-1357" b="-19737"/>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44001346-3724-118F-4CD2-5D1519FE21C9}"/>
                </a:ext>
              </a:extLst>
            </p:cNvPr>
            <p:cNvSpPr txBox="1"/>
            <p:nvPr/>
          </p:nvSpPr>
          <p:spPr>
            <a:xfrm>
              <a:off x="160751" y="1128152"/>
              <a:ext cx="1778114" cy="369332"/>
            </a:xfrm>
            <a:prstGeom prst="rect">
              <a:avLst/>
            </a:prstGeom>
            <a:noFill/>
          </p:spPr>
          <p:txBody>
            <a:bodyPr wrap="square" rtlCol="0">
              <a:spAutoFit/>
            </a:bodyPr>
            <a:lstStyle/>
            <a:p>
              <a:r>
                <a:rPr kumimoji="1" lang="en-US" altLang="ja-JP" b="1" dirty="0"/>
                <a:t>2n eff [%]</a:t>
              </a:r>
              <a:endParaRPr kumimoji="1" lang="ja-JP" altLang="en-US" b="1" dirty="0"/>
            </a:p>
          </p:txBody>
        </p:sp>
      </p:grpSp>
      <p:grpSp>
        <p:nvGrpSpPr>
          <p:cNvPr id="16" name="グループ化 15">
            <a:extLst>
              <a:ext uri="{FF2B5EF4-FFF2-40B4-BE49-F238E27FC236}">
                <a16:creationId xmlns:a16="http://schemas.microsoft.com/office/drawing/2014/main" id="{3286A824-AB61-0BA3-4646-64227A2E00D5}"/>
              </a:ext>
            </a:extLst>
          </p:cNvPr>
          <p:cNvGrpSpPr/>
          <p:nvPr/>
        </p:nvGrpSpPr>
        <p:grpSpPr>
          <a:xfrm>
            <a:off x="6704710" y="1836745"/>
            <a:ext cx="5107180" cy="4414783"/>
            <a:chOff x="21949072" y="36479341"/>
            <a:chExt cx="4911427" cy="3810537"/>
          </a:xfrm>
        </p:grpSpPr>
        <p:pic>
          <p:nvPicPr>
            <p:cNvPr id="17" name="図 16" descr="グラフ&#10;&#10;AI によって生成されたコンテンツは間違っている可能性があります。">
              <a:extLst>
                <a:ext uri="{FF2B5EF4-FFF2-40B4-BE49-F238E27FC236}">
                  <a16:creationId xmlns:a16="http://schemas.microsoft.com/office/drawing/2014/main" id="{607E522E-CED1-58B1-7EB8-5C4C6D6C2CEB}"/>
                </a:ext>
              </a:extLst>
            </p:cNvPr>
            <p:cNvPicPr>
              <a:picLocks noChangeAspect="1"/>
            </p:cNvPicPr>
            <p:nvPr/>
          </p:nvPicPr>
          <p:blipFill>
            <a:blip r:embed="rId4">
              <a:extLst>
                <a:ext uri="{28A0092B-C50C-407E-A947-70E740481C1C}">
                  <a14:useLocalDpi xmlns:a14="http://schemas.microsoft.com/office/drawing/2010/main" val="0"/>
                </a:ext>
              </a:extLst>
            </a:blip>
            <a:srcRect l="4660" t="7278" b="5227"/>
            <a:stretch/>
          </p:blipFill>
          <p:spPr>
            <a:xfrm>
              <a:off x="22347492" y="36479341"/>
              <a:ext cx="4513007" cy="3465190"/>
            </a:xfrm>
            <a:prstGeom prst="rect">
              <a:avLst/>
            </a:prstGeom>
          </p:spPr>
        </p:pic>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2E28A818-67FC-B8F3-9EEC-1F1824E9307B}"/>
                    </a:ext>
                  </a:extLst>
                </p:cNvPr>
                <p:cNvSpPr txBox="1"/>
                <p:nvPr/>
              </p:nvSpPr>
              <p:spPr>
                <a:xfrm>
                  <a:off x="23602740" y="39944531"/>
                  <a:ext cx="2002510" cy="345347"/>
                </a:xfrm>
                <a:prstGeom prst="rect">
                  <a:avLst/>
                </a:prstGeom>
                <a:noFill/>
              </p:spPr>
              <p:txBody>
                <a:bodyPr wrap="square" rtlCol="0">
                  <a:spAutoFit/>
                </a:bodyPr>
                <a:lstStyle/>
                <a:p>
                  <a14:m>
                    <m:oMath xmlns:m="http://schemas.openxmlformats.org/officeDocument/2006/math">
                      <m:sSub>
                        <m:sSubPr>
                          <m:ctrlPr>
                            <a:rPr kumimoji="1" lang="en-US" altLang="ja-JP" sz="2000" b="1" i="1" smtClean="0">
                              <a:latin typeface="Cambria Math" panose="02040503050406030204" pitchFamily="18" charset="0"/>
                            </a:rPr>
                          </m:ctrlPr>
                        </m:sSubPr>
                        <m:e>
                          <m:r>
                            <a:rPr kumimoji="1" lang="ja-JP" altLang="en-US" sz="2000" b="1" i="1" smtClean="0">
                              <a:latin typeface="Cambria Math" panose="02040503050406030204" pitchFamily="18" charset="0"/>
                            </a:rPr>
                            <m:t>𝜽</m:t>
                          </m:r>
                        </m:e>
                        <m:sub>
                          <m:r>
                            <a:rPr kumimoji="1" lang="en-US" altLang="ja-JP" sz="2000" b="1" i="0" smtClean="0">
                              <a:latin typeface="Cambria Math" panose="02040503050406030204" pitchFamily="18" charset="0"/>
                            </a:rPr>
                            <m:t>𝐂𝐌</m:t>
                          </m:r>
                        </m:sub>
                      </m:sSub>
                    </m:oMath>
                  </a14:m>
                  <a:r>
                    <a:rPr kumimoji="1" lang="ja-JP" altLang="en-US" sz="2000" b="1" dirty="0"/>
                    <a:t> </a:t>
                  </a:r>
                  <a:r>
                    <a:rPr kumimoji="1" lang="en-US" altLang="ja-JP" sz="2000" b="1" dirty="0"/>
                    <a:t>gen[</a:t>
                  </a:r>
                  <a:r>
                    <a:rPr kumimoji="1" lang="en-US" altLang="ja-JP" sz="2000" b="1" dirty="0" err="1"/>
                    <a:t>mrad</a:t>
                  </a:r>
                  <a:r>
                    <a:rPr kumimoji="1" lang="en-US" altLang="ja-JP" sz="2000" b="1" dirty="0"/>
                    <a:t>]</a:t>
                  </a:r>
                  <a:endParaRPr kumimoji="1" lang="ja-JP" altLang="en-US" sz="2000" b="1" dirty="0"/>
                </a:p>
              </p:txBody>
            </p:sp>
          </mc:Choice>
          <mc:Fallback xmlns="">
            <p:sp>
              <p:nvSpPr>
                <p:cNvPr id="18" name="テキスト ボックス 17">
                  <a:extLst>
                    <a:ext uri="{FF2B5EF4-FFF2-40B4-BE49-F238E27FC236}">
                      <a16:creationId xmlns:a16="http://schemas.microsoft.com/office/drawing/2014/main" id="{2E28A818-67FC-B8F3-9EEC-1F1824E9307B}"/>
                    </a:ext>
                  </a:extLst>
                </p:cNvPr>
                <p:cNvSpPr txBox="1">
                  <a:spLocks noRot="1" noChangeAspect="1" noMove="1" noResize="1" noEditPoints="1" noAdjustHandles="1" noChangeArrowheads="1" noChangeShapeType="1" noTextEdit="1"/>
                </p:cNvSpPr>
                <p:nvPr/>
              </p:nvSpPr>
              <p:spPr>
                <a:xfrm>
                  <a:off x="23602740" y="39944531"/>
                  <a:ext cx="2002510" cy="345347"/>
                </a:xfrm>
                <a:prstGeom prst="rect">
                  <a:avLst/>
                </a:prstGeom>
                <a:blipFill>
                  <a:blip r:embed="rId5"/>
                  <a:stretch>
                    <a:fillRect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71F28240-682B-3D71-C0E6-B263346E12F1}"/>
                    </a:ext>
                  </a:extLst>
                </p:cNvPr>
                <p:cNvSpPr txBox="1"/>
                <p:nvPr/>
              </p:nvSpPr>
              <p:spPr>
                <a:xfrm rot="16200000">
                  <a:off x="21235047" y="37769039"/>
                  <a:ext cx="1826470" cy="398420"/>
                </a:xfrm>
                <a:prstGeom prst="rect">
                  <a:avLst/>
                </a:prstGeom>
                <a:noFill/>
              </p:spPr>
              <p:txBody>
                <a:bodyPr wrap="square" rtlCol="0">
                  <a:spAutoFit/>
                </a:bodyPr>
                <a:lstStyle/>
                <a:p>
                  <a14:m>
                    <m:oMath xmlns:m="http://schemas.openxmlformats.org/officeDocument/2006/math">
                      <m:sSub>
                        <m:sSubPr>
                          <m:ctrlPr>
                            <a:rPr kumimoji="1" lang="en-US" altLang="ja-JP" sz="2000" b="1" i="1" smtClean="0">
                              <a:latin typeface="Cambria Math" panose="02040503050406030204" pitchFamily="18" charset="0"/>
                            </a:rPr>
                          </m:ctrlPr>
                        </m:sSubPr>
                        <m:e>
                          <m:r>
                            <a:rPr kumimoji="1" lang="ja-JP" altLang="en-US" sz="2000" b="1" i="1" smtClean="0">
                              <a:latin typeface="Cambria Math" panose="02040503050406030204" pitchFamily="18" charset="0"/>
                            </a:rPr>
                            <m:t>𝜽</m:t>
                          </m:r>
                        </m:e>
                        <m:sub>
                          <m:r>
                            <a:rPr kumimoji="1" lang="en-US" altLang="ja-JP" sz="2000" b="1" i="0" smtClean="0">
                              <a:latin typeface="Cambria Math" panose="02040503050406030204" pitchFamily="18" charset="0"/>
                            </a:rPr>
                            <m:t>𝐂𝐌</m:t>
                          </m:r>
                        </m:sub>
                      </m:sSub>
                    </m:oMath>
                  </a14:m>
                  <a:r>
                    <a:rPr kumimoji="1" lang="ja-JP" altLang="en-US" sz="2000" b="1"/>
                    <a:t> </a:t>
                  </a:r>
                  <a:r>
                    <a:rPr kumimoji="1" lang="en-US" altLang="ja-JP" sz="2000" b="1"/>
                    <a:t>rec [</a:t>
                  </a:r>
                  <a:r>
                    <a:rPr kumimoji="1" lang="en-US" altLang="ja-JP" sz="2000" b="1" err="1"/>
                    <a:t>mrad</a:t>
                  </a:r>
                  <a:r>
                    <a:rPr kumimoji="1" lang="en-US" altLang="ja-JP" sz="2000" b="1"/>
                    <a:t>]</a:t>
                  </a:r>
                  <a:endParaRPr kumimoji="1" lang="ja-JP" altLang="en-US" sz="2000" b="1"/>
                </a:p>
              </p:txBody>
            </p:sp>
          </mc:Choice>
          <mc:Fallback xmlns="">
            <p:sp>
              <p:nvSpPr>
                <p:cNvPr id="19" name="テキスト ボックス 18">
                  <a:extLst>
                    <a:ext uri="{FF2B5EF4-FFF2-40B4-BE49-F238E27FC236}">
                      <a16:creationId xmlns:a16="http://schemas.microsoft.com/office/drawing/2014/main" id="{71F28240-682B-3D71-C0E6-B263346E12F1}"/>
                    </a:ext>
                  </a:extLst>
                </p:cNvPr>
                <p:cNvSpPr txBox="1">
                  <a:spLocks noRot="1" noChangeAspect="1" noMove="1" noResize="1" noEditPoints="1" noAdjustHandles="1" noChangeArrowheads="1" noChangeShapeType="1" noTextEdit="1"/>
                </p:cNvSpPr>
                <p:nvPr/>
              </p:nvSpPr>
              <p:spPr>
                <a:xfrm rot="16200000">
                  <a:off x="21235047" y="37769039"/>
                  <a:ext cx="1826470" cy="398420"/>
                </a:xfrm>
                <a:prstGeom prst="rect">
                  <a:avLst/>
                </a:prstGeom>
                <a:blipFill>
                  <a:blip r:embed="rId6"/>
                  <a:stretch>
                    <a:fillRect l="-7353" r="-23529"/>
                  </a:stretch>
                </a:blipFill>
              </p:spPr>
              <p:txBody>
                <a:bodyPr/>
                <a:lstStyle/>
                <a:p>
                  <a:r>
                    <a:rPr lang="ja-JP" altLang="en-US">
                      <a:noFill/>
                    </a:rPr>
                    <a:t> </a:t>
                  </a:r>
                </a:p>
              </p:txBody>
            </p:sp>
          </mc:Fallback>
        </mc:AlternateContent>
      </p:grpSp>
      <p:sp>
        <p:nvSpPr>
          <p:cNvPr id="21" name="テキスト ボックス 20">
            <a:extLst>
              <a:ext uri="{FF2B5EF4-FFF2-40B4-BE49-F238E27FC236}">
                <a16:creationId xmlns:a16="http://schemas.microsoft.com/office/drawing/2014/main" id="{252ED139-5C88-9AD2-A06E-A1F2B0EB169A}"/>
              </a:ext>
            </a:extLst>
          </p:cNvPr>
          <p:cNvSpPr txBox="1"/>
          <p:nvPr/>
        </p:nvSpPr>
        <p:spPr>
          <a:xfrm>
            <a:off x="8682885" y="711292"/>
            <a:ext cx="3251496" cy="1200329"/>
          </a:xfrm>
          <a:prstGeom prst="rect">
            <a:avLst/>
          </a:prstGeom>
          <a:noFill/>
        </p:spPr>
        <p:txBody>
          <a:bodyPr wrap="square" rtlCol="0">
            <a:spAutoFit/>
          </a:bodyPr>
          <a:lstStyle/>
          <a:p>
            <a:pPr marL="285750" indent="-285750">
              <a:buFont typeface="Arial" panose="020B0604020202020204" pitchFamily="34" charset="0"/>
              <a:buChar char="•"/>
            </a:pPr>
            <a:r>
              <a:rPr lang="en-US" altLang="ja-JP" baseline="30000" dirty="0"/>
              <a:t>14</a:t>
            </a:r>
            <a:r>
              <a:rPr lang="en-US" altLang="ja-JP" dirty="0"/>
              <a:t>Be Phase space decay</a:t>
            </a:r>
          </a:p>
          <a:p>
            <a:pPr marL="285750" indent="-285750">
              <a:buFont typeface="Arial" panose="020B0604020202020204" pitchFamily="34" charset="0"/>
              <a:buChar char="•"/>
            </a:pPr>
            <a:r>
              <a:rPr lang="en-US" altLang="ja-JP" dirty="0"/>
              <a:t>Pb target</a:t>
            </a:r>
          </a:p>
          <a:p>
            <a:pPr marL="285750" indent="-285750">
              <a:buFont typeface="Arial" panose="020B0604020202020204" pitchFamily="34" charset="0"/>
              <a:buChar char="•"/>
            </a:pPr>
            <a:r>
              <a:rPr lang="en-US" altLang="ja-JP" dirty="0"/>
              <a:t>Reaction pos of Z random</a:t>
            </a:r>
          </a:p>
          <a:p>
            <a:pPr marL="285750" indent="-285750">
              <a:buFont typeface="Arial" panose="020B0604020202020204" pitchFamily="34" charset="0"/>
              <a:buChar char="•"/>
            </a:pPr>
            <a:r>
              <a:rPr lang="en-US" altLang="ja-JP" dirty="0"/>
              <a:t>Coulomb multi scattering</a:t>
            </a:r>
          </a:p>
        </p:txBody>
      </p:sp>
    </p:spTree>
    <p:extLst>
      <p:ext uri="{BB962C8B-B14F-4D97-AF65-F5344CB8AC3E}">
        <p14:creationId xmlns:p14="http://schemas.microsoft.com/office/powerpoint/2010/main" val="107800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DCEBB1A-D782-3936-236F-E0E4E506BA78}"/>
              </a:ext>
            </a:extLst>
          </p:cNvPr>
          <p:cNvSpPr>
            <a:spLocks noGrp="1"/>
          </p:cNvSpPr>
          <p:nvPr>
            <p:ph type="dt" sz="half" idx="10"/>
          </p:nvPr>
        </p:nvSpPr>
        <p:spPr/>
        <p:txBody>
          <a:bodyPr/>
          <a:lstStyle/>
          <a:p>
            <a:fld id="{207B825C-E510-47B8-801D-9BFA6628515F}" type="datetime1">
              <a:rPr kumimoji="1" lang="ja-JP" altLang="en-US" smtClean="0"/>
              <a:t>2026/3/9</a:t>
            </a:fld>
            <a:endParaRPr kumimoji="1" lang="ja-JP" altLang="en-US"/>
          </a:p>
        </p:txBody>
      </p:sp>
      <p:sp>
        <p:nvSpPr>
          <p:cNvPr id="3" name="フッター プレースホルダー 2">
            <a:extLst>
              <a:ext uri="{FF2B5EF4-FFF2-40B4-BE49-F238E27FC236}">
                <a16:creationId xmlns:a16="http://schemas.microsoft.com/office/drawing/2014/main" id="{6BF7DDB6-3B7F-529F-9686-E104B42A45EE}"/>
              </a:ext>
            </a:extLst>
          </p:cNvPr>
          <p:cNvSpPr>
            <a:spLocks noGrp="1"/>
          </p:cNvSpPr>
          <p:nvPr>
            <p:ph type="ftr" sz="quarter" idx="11"/>
          </p:nvPr>
        </p:nvSpPr>
        <p:spPr/>
        <p:txBody>
          <a:bodyPr/>
          <a:lstStyle/>
          <a:p>
            <a:r>
              <a:rPr lang="en-US" altLang="zh-CN"/>
              <a:t>Italy-Japan Symposium, Kore University of Enna</a:t>
            </a:r>
            <a:endParaRPr kumimoji="1" lang="ja-JP" altLang="en-US"/>
          </a:p>
        </p:txBody>
      </p:sp>
      <p:sp>
        <p:nvSpPr>
          <p:cNvPr id="4" name="スライド番号プレースホルダー 3">
            <a:extLst>
              <a:ext uri="{FF2B5EF4-FFF2-40B4-BE49-F238E27FC236}">
                <a16:creationId xmlns:a16="http://schemas.microsoft.com/office/drawing/2014/main" id="{C1B255F0-6F58-1226-03C8-8B486F1DF509}"/>
              </a:ext>
            </a:extLst>
          </p:cNvPr>
          <p:cNvSpPr>
            <a:spLocks noGrp="1"/>
          </p:cNvSpPr>
          <p:nvPr>
            <p:ph type="sldNum" sz="quarter" idx="12"/>
          </p:nvPr>
        </p:nvSpPr>
        <p:spPr/>
        <p:txBody>
          <a:bodyPr/>
          <a:lstStyle/>
          <a:p>
            <a:fld id="{49584640-C7AF-4D0A-BAF2-A1E026039413}" type="slidenum">
              <a:rPr lang="ja-JP" altLang="en-US" smtClean="0"/>
              <a:pPr/>
              <a:t>13</a:t>
            </a:fld>
            <a:endParaRPr lang="ja-JP" altLang="en-US"/>
          </a:p>
        </p:txBody>
      </p:sp>
      <p:sp>
        <p:nvSpPr>
          <p:cNvPr id="5" name="タイトル 4">
            <a:extLst>
              <a:ext uri="{FF2B5EF4-FFF2-40B4-BE49-F238E27FC236}">
                <a16:creationId xmlns:a16="http://schemas.microsoft.com/office/drawing/2014/main" id="{E3A693CE-4B13-E8E8-0599-BE77CA3242CD}"/>
              </a:ext>
            </a:extLst>
          </p:cNvPr>
          <p:cNvSpPr>
            <a:spLocks noGrp="1"/>
          </p:cNvSpPr>
          <p:nvPr>
            <p:ph type="title"/>
          </p:nvPr>
        </p:nvSpPr>
        <p:spPr>
          <a:xfrm>
            <a:off x="285749" y="136525"/>
            <a:ext cx="7950381" cy="409575"/>
          </a:xfrm>
        </p:spPr>
        <p:txBody>
          <a:bodyPr/>
          <a:lstStyle/>
          <a:p>
            <a:r>
              <a:rPr kumimoji="1" lang="en-US" altLang="ja-JP"/>
              <a:t>Spatial Dineutron Correlation in </a:t>
            </a:r>
            <a:r>
              <a:rPr kumimoji="1" lang="en-US" altLang="ja-JP" baseline="30000"/>
              <a:t>11</a:t>
            </a:r>
            <a:r>
              <a:rPr kumimoji="1" lang="en-US" altLang="ja-JP"/>
              <a:t>Li </a:t>
            </a:r>
            <a:endParaRPr kumimoji="1" lang="ja-JP" altLang="en-US"/>
          </a:p>
        </p:txBody>
      </p:sp>
      <p:cxnSp>
        <p:nvCxnSpPr>
          <p:cNvPr id="7" name="直線コネクタ 6">
            <a:extLst>
              <a:ext uri="{FF2B5EF4-FFF2-40B4-BE49-F238E27FC236}">
                <a16:creationId xmlns:a16="http://schemas.microsoft.com/office/drawing/2014/main" id="{FA395D01-5CEB-3926-7B37-D9045447E855}"/>
              </a:ext>
            </a:extLst>
          </p:cNvPr>
          <p:cNvCxnSpPr/>
          <p:nvPr/>
        </p:nvCxnSpPr>
        <p:spPr>
          <a:xfrm>
            <a:off x="6119217" y="1045029"/>
            <a:ext cx="0" cy="5048794"/>
          </a:xfrm>
          <a:prstGeom prst="line">
            <a:avLst/>
          </a:prstGeom>
        </p:spPr>
        <p:style>
          <a:lnRef idx="2">
            <a:schemeClr val="accent1"/>
          </a:lnRef>
          <a:fillRef idx="0">
            <a:schemeClr val="accent1"/>
          </a:fillRef>
          <a:effectRef idx="1">
            <a:schemeClr val="accent1"/>
          </a:effectRef>
          <a:fontRef idx="minor">
            <a:schemeClr val="tx1"/>
          </a:fontRef>
        </p:style>
      </p:cxnSp>
      <p:sp>
        <p:nvSpPr>
          <p:cNvPr id="8" name="テキスト ボックス 7">
            <a:extLst>
              <a:ext uri="{FF2B5EF4-FFF2-40B4-BE49-F238E27FC236}">
                <a16:creationId xmlns:a16="http://schemas.microsoft.com/office/drawing/2014/main" id="{31C2AD21-B767-7FA5-DDED-4B1949728DC6}"/>
              </a:ext>
            </a:extLst>
          </p:cNvPr>
          <p:cNvSpPr txBox="1"/>
          <p:nvPr/>
        </p:nvSpPr>
        <p:spPr>
          <a:xfrm>
            <a:off x="285748" y="956854"/>
            <a:ext cx="3041649" cy="400110"/>
          </a:xfrm>
          <a:prstGeom prst="rect">
            <a:avLst/>
          </a:prstGeom>
          <a:noFill/>
        </p:spPr>
        <p:txBody>
          <a:bodyPr wrap="square" rtlCol="0">
            <a:spAutoFit/>
          </a:bodyPr>
          <a:lstStyle/>
          <a:p>
            <a:r>
              <a:rPr lang="en-US" altLang="ja-JP" sz="2000" b="1">
                <a:highlight>
                  <a:srgbClr val="00FF00"/>
                </a:highlight>
              </a:rPr>
              <a:t>Coulomb breakup</a:t>
            </a:r>
            <a:endParaRPr kumimoji="1" lang="ja-JP" altLang="en-US" sz="2000" b="1">
              <a:highlight>
                <a:srgbClr val="00FF00"/>
              </a:highlight>
            </a:endParaRPr>
          </a:p>
        </p:txBody>
      </p:sp>
      <p:grpSp>
        <p:nvGrpSpPr>
          <p:cNvPr id="14" name="グループ化 13">
            <a:extLst>
              <a:ext uri="{FF2B5EF4-FFF2-40B4-BE49-F238E27FC236}">
                <a16:creationId xmlns:a16="http://schemas.microsoft.com/office/drawing/2014/main" id="{15C9E8CB-68C8-3884-0EDB-77F7930A8C19}"/>
              </a:ext>
            </a:extLst>
          </p:cNvPr>
          <p:cNvGrpSpPr/>
          <p:nvPr/>
        </p:nvGrpSpPr>
        <p:grpSpPr>
          <a:xfrm>
            <a:off x="272058" y="3846085"/>
            <a:ext cx="5301150" cy="2978649"/>
            <a:chOff x="472633" y="3429000"/>
            <a:chExt cx="5301150" cy="2978649"/>
          </a:xfrm>
          <a:solidFill>
            <a:schemeClr val="bg1"/>
          </a:solidFill>
        </p:grpSpPr>
        <p:grpSp>
          <p:nvGrpSpPr>
            <p:cNvPr id="11" name="グループ化 10">
              <a:extLst>
                <a:ext uri="{FF2B5EF4-FFF2-40B4-BE49-F238E27FC236}">
                  <a16:creationId xmlns:a16="http://schemas.microsoft.com/office/drawing/2014/main" id="{BC76FB1F-5437-D47A-0614-2D4981E15429}"/>
                </a:ext>
              </a:extLst>
            </p:cNvPr>
            <p:cNvGrpSpPr/>
            <p:nvPr/>
          </p:nvGrpSpPr>
          <p:grpSpPr>
            <a:xfrm>
              <a:off x="472633" y="3429000"/>
              <a:ext cx="5301150" cy="2978649"/>
              <a:chOff x="727354" y="3068366"/>
              <a:chExt cx="5275029" cy="3339283"/>
            </a:xfrm>
            <a:grpFill/>
          </p:grpSpPr>
          <p:pic>
            <p:nvPicPr>
              <p:cNvPr id="9" name="図 8">
                <a:extLst>
                  <a:ext uri="{FF2B5EF4-FFF2-40B4-BE49-F238E27FC236}">
                    <a16:creationId xmlns:a16="http://schemas.microsoft.com/office/drawing/2014/main" id="{CCB74402-1EEE-C32B-6101-618F0AD0B28F}"/>
                  </a:ext>
                </a:extLst>
              </p:cNvPr>
              <p:cNvPicPr>
                <a:picLocks noChangeAspect="1"/>
              </p:cNvPicPr>
              <p:nvPr/>
            </p:nvPicPr>
            <p:blipFill>
              <a:blip r:embed="rId3"/>
              <a:srcRect l="14196" t="2396" r="36808" b="34449"/>
              <a:stretch/>
            </p:blipFill>
            <p:spPr>
              <a:xfrm>
                <a:off x="727354" y="3068366"/>
                <a:ext cx="3979441" cy="3183552"/>
              </a:xfrm>
              <a:prstGeom prst="rect">
                <a:avLst/>
              </a:prstGeom>
              <a:grpFill/>
            </p:spPr>
          </p:pic>
          <p:sp>
            <p:nvSpPr>
              <p:cNvPr id="10" name="テキスト ボックス 9">
                <a:extLst>
                  <a:ext uri="{FF2B5EF4-FFF2-40B4-BE49-F238E27FC236}">
                    <a16:creationId xmlns:a16="http://schemas.microsoft.com/office/drawing/2014/main" id="{C6DDEBCF-DDC1-E6AD-C7E5-E7756AB23D4A}"/>
                  </a:ext>
                </a:extLst>
              </p:cNvPr>
              <p:cNvSpPr txBox="1"/>
              <p:nvPr/>
            </p:nvSpPr>
            <p:spPr>
              <a:xfrm>
                <a:off x="3178146" y="5884429"/>
                <a:ext cx="2824237" cy="523220"/>
              </a:xfrm>
              <a:prstGeom prst="rect">
                <a:avLst/>
              </a:prstGeom>
              <a:grpFill/>
            </p:spPr>
            <p:txBody>
              <a:bodyPr wrap="square" rtlCol="0">
                <a:spAutoFit/>
              </a:bodyPr>
              <a:lstStyle/>
              <a:p>
                <a:r>
                  <a:rPr lang="en-US" altLang="ja-JP" sz="1400" b="0" i="0" u="none" strike="noStrike" baseline="0"/>
                  <a:t>K. Hagino, H. Sagawa, </a:t>
                </a:r>
              </a:p>
              <a:p>
                <a:r>
                  <a:rPr lang="en-US" altLang="ja-JP" sz="1400" b="0" i="0" u="none" strike="noStrike" baseline="0"/>
                  <a:t>Phys. Rev. </a:t>
                </a:r>
                <a:r>
                  <a:rPr lang="en-US" altLang="ja-JP" sz="1400" i="0" u="none" strike="noStrike" baseline="0"/>
                  <a:t>C 72, </a:t>
                </a:r>
                <a:r>
                  <a:rPr lang="en-US" altLang="ja-JP" sz="1400" b="0" i="0" u="none" strike="noStrike" baseline="0"/>
                  <a:t>044321 (2005)</a:t>
                </a:r>
                <a:endParaRPr kumimoji="1" lang="ja-JP" altLang="en-US" sz="1400"/>
              </a:p>
            </p:txBody>
          </p:sp>
        </p:grpSp>
        <p:sp>
          <p:nvSpPr>
            <p:cNvPr id="12" name="テキスト ボックス 11">
              <a:extLst>
                <a:ext uri="{FF2B5EF4-FFF2-40B4-BE49-F238E27FC236}">
                  <a16:creationId xmlns:a16="http://schemas.microsoft.com/office/drawing/2014/main" id="{63B837FA-7030-D753-6C3B-C3A2BD5DF216}"/>
                </a:ext>
              </a:extLst>
            </p:cNvPr>
            <p:cNvSpPr txBox="1"/>
            <p:nvPr/>
          </p:nvSpPr>
          <p:spPr>
            <a:xfrm>
              <a:off x="3370298" y="3850080"/>
              <a:ext cx="1279281" cy="369332"/>
            </a:xfrm>
            <a:prstGeom prst="rect">
              <a:avLst/>
            </a:prstGeom>
            <a:grpFill/>
          </p:spPr>
          <p:txBody>
            <a:bodyPr wrap="square" rtlCol="0">
              <a:spAutoFit/>
            </a:bodyPr>
            <a:lstStyle/>
            <a:p>
              <a:r>
                <a:rPr kumimoji="1" lang="en-US" altLang="ja-JP" b="1" err="1"/>
                <a:t>dinuetron</a:t>
              </a:r>
              <a:endParaRPr kumimoji="1" lang="ja-JP" altLang="en-US" b="1"/>
            </a:p>
          </p:txBody>
        </p:sp>
        <p:sp>
          <p:nvSpPr>
            <p:cNvPr id="13" name="テキスト ボックス 12">
              <a:extLst>
                <a:ext uri="{FF2B5EF4-FFF2-40B4-BE49-F238E27FC236}">
                  <a16:creationId xmlns:a16="http://schemas.microsoft.com/office/drawing/2014/main" id="{7E5F0331-E61D-DFA4-686E-05B60CEEC363}"/>
                </a:ext>
              </a:extLst>
            </p:cNvPr>
            <p:cNvSpPr txBox="1"/>
            <p:nvPr/>
          </p:nvSpPr>
          <p:spPr>
            <a:xfrm>
              <a:off x="582834" y="3480748"/>
              <a:ext cx="854321" cy="369332"/>
            </a:xfrm>
            <a:prstGeom prst="rect">
              <a:avLst/>
            </a:prstGeom>
            <a:grpFill/>
          </p:spPr>
          <p:txBody>
            <a:bodyPr wrap="square" rtlCol="0">
              <a:spAutoFit/>
            </a:bodyPr>
            <a:lstStyle/>
            <a:p>
              <a:r>
                <a:rPr kumimoji="1" lang="en-US" altLang="ja-JP" b="1" err="1"/>
                <a:t>ciger</a:t>
              </a:r>
              <a:endParaRPr kumimoji="1" lang="ja-JP" altLang="en-US" b="1"/>
            </a:p>
          </p:txBody>
        </p:sp>
      </p:grpSp>
      <p:sp>
        <p:nvSpPr>
          <p:cNvPr id="25" name="テキスト ボックス 24">
            <a:extLst>
              <a:ext uri="{FF2B5EF4-FFF2-40B4-BE49-F238E27FC236}">
                <a16:creationId xmlns:a16="http://schemas.microsoft.com/office/drawing/2014/main" id="{0375B788-5843-D7D5-728B-AEAB3AAF4B40}"/>
              </a:ext>
            </a:extLst>
          </p:cNvPr>
          <p:cNvSpPr txBox="1"/>
          <p:nvPr/>
        </p:nvSpPr>
        <p:spPr>
          <a:xfrm>
            <a:off x="6208043" y="1070154"/>
            <a:ext cx="3050258" cy="400110"/>
          </a:xfrm>
          <a:prstGeom prst="rect">
            <a:avLst/>
          </a:prstGeom>
          <a:noFill/>
        </p:spPr>
        <p:txBody>
          <a:bodyPr wrap="square">
            <a:spAutoFit/>
          </a:bodyPr>
          <a:lstStyle/>
          <a:p>
            <a:r>
              <a:rPr lang="en-US" altLang="ja-JP" sz="2000" b="1">
                <a:highlight>
                  <a:srgbClr val="00FF00"/>
                </a:highlight>
                <a:latin typeface="ＭＳ Ｐゴシック" panose="020B0600070205080204" pitchFamily="50" charset="-128"/>
                <a:ea typeface="ＭＳ Ｐゴシック" panose="020B0600070205080204" pitchFamily="50" charset="-128"/>
              </a:rPr>
              <a:t> (</a:t>
            </a:r>
            <a:r>
              <a:rPr lang="en-US" altLang="ja-JP" sz="2000" b="1" err="1">
                <a:highlight>
                  <a:srgbClr val="00FF00"/>
                </a:highlight>
                <a:latin typeface="ＭＳ Ｐゴシック" panose="020B0600070205080204" pitchFamily="50" charset="-128"/>
                <a:ea typeface="ＭＳ Ｐゴシック" panose="020B0600070205080204" pitchFamily="50" charset="-128"/>
              </a:rPr>
              <a:t>p,pn</a:t>
            </a:r>
            <a:r>
              <a:rPr lang="en-US" altLang="ja-JP" sz="2000" b="1">
                <a:highlight>
                  <a:srgbClr val="00FF00"/>
                </a:highlight>
                <a:latin typeface="ＭＳ Ｐゴシック" panose="020B0600070205080204" pitchFamily="50" charset="-128"/>
                <a:ea typeface="ＭＳ Ｐゴシック" panose="020B0600070205080204" pitchFamily="50" charset="-128"/>
              </a:rPr>
              <a:t>) knockout reaction</a:t>
            </a:r>
            <a:endParaRPr lang="ja-JP" altLang="en-US" sz="2000" b="1">
              <a:highlight>
                <a:srgbClr val="00FF00"/>
              </a:highlight>
            </a:endParaRPr>
          </a:p>
        </p:txBody>
      </p:sp>
      <p:pic>
        <p:nvPicPr>
          <p:cNvPr id="27" name="図 26">
            <a:extLst>
              <a:ext uri="{FF2B5EF4-FFF2-40B4-BE49-F238E27FC236}">
                <a16:creationId xmlns:a16="http://schemas.microsoft.com/office/drawing/2014/main" id="{1A8C447E-D597-EADF-E552-F48A4A0084F3}"/>
              </a:ext>
            </a:extLst>
          </p:cNvPr>
          <p:cNvPicPr>
            <a:picLocks noChangeAspect="1"/>
          </p:cNvPicPr>
          <p:nvPr/>
        </p:nvPicPr>
        <p:blipFill>
          <a:blip r:embed="rId4"/>
          <a:stretch>
            <a:fillRect/>
          </a:stretch>
        </p:blipFill>
        <p:spPr>
          <a:xfrm>
            <a:off x="65282" y="1424616"/>
            <a:ext cx="3718590" cy="2527245"/>
          </a:xfrm>
          <a:prstGeom prst="rect">
            <a:avLst/>
          </a:prstGeom>
        </p:spPr>
      </p:pic>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D19930C0-CD7A-AF5C-319D-E2133F05F5A2}"/>
                  </a:ext>
                </a:extLst>
              </p:cNvPr>
              <p:cNvSpPr txBox="1"/>
              <p:nvPr/>
            </p:nvSpPr>
            <p:spPr>
              <a:xfrm>
                <a:off x="3581400" y="2204274"/>
                <a:ext cx="2964515" cy="1101199"/>
              </a:xfrm>
              <a:prstGeom prst="rect">
                <a:avLst/>
              </a:prstGeom>
              <a:noFill/>
            </p:spPr>
            <p:txBody>
              <a:bodyPr wrap="square" rtlCol="0">
                <a:spAutoFit/>
              </a:bodyPr>
              <a:lstStyle/>
              <a:p>
                <a:r>
                  <a:rPr kumimoji="1" lang="en-US" altLang="ja-JP" sz="1600" b="1"/>
                  <a:t>B(E1) = 1.42(18) </a:t>
                </a:r>
                <a14:m>
                  <m:oMath xmlns:m="http://schemas.openxmlformats.org/officeDocument/2006/math">
                    <m:sSup>
                      <m:sSupPr>
                        <m:ctrlPr>
                          <a:rPr kumimoji="1" lang="en-US" altLang="ja-JP" sz="1600" b="1" i="1" smtClean="0">
                            <a:latin typeface="Cambria Math" panose="02040503050406030204" pitchFamily="18" charset="0"/>
                          </a:rPr>
                        </m:ctrlPr>
                      </m:sSupPr>
                      <m:e>
                        <m:r>
                          <a:rPr kumimoji="1" lang="en-US" altLang="ja-JP" sz="1600" b="1" i="1" smtClean="0">
                            <a:latin typeface="Cambria Math" panose="02040503050406030204" pitchFamily="18" charset="0"/>
                          </a:rPr>
                          <m:t>𝒆</m:t>
                        </m:r>
                      </m:e>
                      <m:sup>
                        <m:r>
                          <a:rPr kumimoji="1" lang="en-US" altLang="ja-JP" sz="1600" b="1" i="1" smtClean="0">
                            <a:latin typeface="Cambria Math" panose="02040503050406030204" pitchFamily="18" charset="0"/>
                          </a:rPr>
                          <m:t>𝟐</m:t>
                        </m:r>
                      </m:sup>
                    </m:sSup>
                    <m:sSup>
                      <m:sSupPr>
                        <m:ctrlPr>
                          <a:rPr kumimoji="1" lang="en-US" altLang="ja-JP" sz="1600" b="1" i="1" smtClean="0">
                            <a:latin typeface="Cambria Math" panose="02040503050406030204" pitchFamily="18" charset="0"/>
                          </a:rPr>
                        </m:ctrlPr>
                      </m:sSupPr>
                      <m:e>
                        <m:r>
                          <a:rPr kumimoji="1" lang="en-US" altLang="ja-JP" sz="1600" b="1" i="1" smtClean="0">
                            <a:latin typeface="Cambria Math" panose="02040503050406030204" pitchFamily="18" charset="0"/>
                          </a:rPr>
                          <m:t>𝒇𝒎</m:t>
                        </m:r>
                      </m:e>
                      <m:sup>
                        <m:r>
                          <a:rPr kumimoji="1" lang="en-US" altLang="ja-JP" sz="1600" b="1" i="1" smtClean="0">
                            <a:latin typeface="Cambria Math" panose="02040503050406030204" pitchFamily="18" charset="0"/>
                          </a:rPr>
                          <m:t>𝟐</m:t>
                        </m:r>
                      </m:sup>
                    </m:sSup>
                  </m:oMath>
                </a14:m>
                <a:r>
                  <a:rPr lang="ja-JP" altLang="en-US" sz="1600" b="1"/>
                  <a:t> </a:t>
                </a:r>
                <a:br>
                  <a:rPr lang="en-US" altLang="ja-JP" sz="1600" b="1"/>
                </a:br>
                <a:r>
                  <a:rPr lang="en-US" altLang="ja-JP" sz="1600" b="1"/>
                  <a:t>(</a:t>
                </a:r>
                <a14:m>
                  <m:oMath xmlns:m="http://schemas.openxmlformats.org/officeDocument/2006/math">
                    <m:sSub>
                      <m:sSubPr>
                        <m:ctrlPr>
                          <a:rPr lang="en-US" altLang="ja-JP" sz="1600" b="1" i="1" smtClean="0">
                            <a:latin typeface="Cambria Math" panose="02040503050406030204" pitchFamily="18" charset="0"/>
                          </a:rPr>
                        </m:ctrlPr>
                      </m:sSubPr>
                      <m:e>
                        <m:r>
                          <a:rPr lang="en-US" altLang="ja-JP" sz="1600" b="1" i="1" smtClean="0">
                            <a:latin typeface="Cambria Math" panose="02040503050406030204" pitchFamily="18" charset="0"/>
                          </a:rPr>
                          <m:t>𝑬</m:t>
                        </m:r>
                      </m:e>
                      <m:sub>
                        <m:r>
                          <a:rPr lang="en-US" altLang="ja-JP" sz="1600" b="1" i="1" smtClean="0">
                            <a:latin typeface="Cambria Math" panose="02040503050406030204" pitchFamily="18" charset="0"/>
                          </a:rPr>
                          <m:t>𝒓𝒆𝒍</m:t>
                        </m:r>
                      </m:sub>
                    </m:sSub>
                    <m:r>
                      <a:rPr lang="en-US" altLang="ja-JP" sz="1600" b="1" i="1" smtClean="0">
                        <a:latin typeface="Cambria Math" panose="02040503050406030204" pitchFamily="18" charset="0"/>
                      </a:rPr>
                      <m:t> </m:t>
                    </m:r>
                    <m:r>
                      <a:rPr lang="en-US" altLang="ja-JP" sz="1600" b="1" i="1" smtClean="0">
                        <a:latin typeface="Cambria Math" panose="02040503050406030204" pitchFamily="18" charset="0"/>
                        <a:ea typeface="Cambria Math" panose="02040503050406030204" pitchFamily="18" charset="0"/>
                      </a:rPr>
                      <m:t>≤</m:t>
                    </m:r>
                    <m:r>
                      <a:rPr lang="en-US" altLang="ja-JP" sz="1600" b="1" i="1" smtClean="0">
                        <a:latin typeface="Cambria Math" panose="02040503050406030204" pitchFamily="18" charset="0"/>
                        <a:ea typeface="Cambria Math" panose="02040503050406030204" pitchFamily="18" charset="0"/>
                      </a:rPr>
                      <m:t>𝟑</m:t>
                    </m:r>
                    <m:r>
                      <a:rPr lang="en-US" altLang="ja-JP" sz="1600" b="1" i="1" smtClean="0">
                        <a:latin typeface="Cambria Math" panose="02040503050406030204" pitchFamily="18" charset="0"/>
                        <a:ea typeface="Cambria Math" panose="02040503050406030204" pitchFamily="18" charset="0"/>
                      </a:rPr>
                      <m:t> </m:t>
                    </m:r>
                    <m:r>
                      <a:rPr lang="en-US" altLang="ja-JP" sz="1600" b="1" i="0" smtClean="0">
                        <a:latin typeface="Cambria Math" panose="02040503050406030204" pitchFamily="18" charset="0"/>
                        <a:ea typeface="Cambria Math" panose="02040503050406030204" pitchFamily="18" charset="0"/>
                      </a:rPr>
                      <m:t>𝐌𝐞𝐕</m:t>
                    </m:r>
                  </m:oMath>
                </a14:m>
                <a:r>
                  <a:rPr lang="en-US" altLang="ja-JP" sz="1600" b="1"/>
                  <a:t>)</a:t>
                </a:r>
              </a:p>
              <a:p>
                <a:endParaRPr kumimoji="1" lang="en-US" altLang="ja-JP" sz="1600" b="1"/>
              </a:p>
              <a:p>
                <a14:m>
                  <m:oMath xmlns:m="http://schemas.openxmlformats.org/officeDocument/2006/math">
                    <m:d>
                      <m:dPr>
                        <m:begChr m:val="⟨"/>
                        <m:endChr m:val="⟩"/>
                        <m:ctrlPr>
                          <a:rPr kumimoji="1" lang="en-US" altLang="ja-JP" sz="1600" b="1" i="1" smtClean="0">
                            <a:latin typeface="Cambria Math" panose="02040503050406030204" pitchFamily="18" charset="0"/>
                          </a:rPr>
                        </m:ctrlPr>
                      </m:dPr>
                      <m:e>
                        <m:r>
                          <a:rPr kumimoji="1" lang="ja-JP" altLang="en-US" sz="1600" b="1" i="1" smtClean="0">
                            <a:latin typeface="Cambria Math" panose="02040503050406030204" pitchFamily="18" charset="0"/>
                          </a:rPr>
                          <m:t>𝜽</m:t>
                        </m:r>
                      </m:e>
                    </m:d>
                  </m:oMath>
                </a14:m>
                <a:r>
                  <a:rPr kumimoji="1" lang="en-US" altLang="ja-JP" sz="1600" b="1"/>
                  <a:t> = </a:t>
                </a:r>
                <a14:m>
                  <m:oMath xmlns:m="http://schemas.openxmlformats.org/officeDocument/2006/math">
                    <m:sSubSup>
                      <m:sSubSupPr>
                        <m:ctrlPr>
                          <a:rPr kumimoji="1" lang="en-US" altLang="ja-JP" sz="1600" b="1" i="1" smtClean="0">
                            <a:latin typeface="Cambria Math" panose="02040503050406030204" pitchFamily="18" charset="0"/>
                          </a:rPr>
                        </m:ctrlPr>
                      </m:sSubSupPr>
                      <m:e>
                        <m:r>
                          <a:rPr kumimoji="1" lang="en-US" altLang="ja-JP" sz="1600" b="1" i="1" smtClean="0">
                            <a:latin typeface="Cambria Math" panose="02040503050406030204" pitchFamily="18" charset="0"/>
                          </a:rPr>
                          <m:t>𝟒𝟖</m:t>
                        </m:r>
                      </m:e>
                      <m:sub>
                        <m:r>
                          <a:rPr kumimoji="1" lang="en-US" altLang="ja-JP" sz="1600" b="1" i="1" smtClean="0">
                            <a:latin typeface="Cambria Math" panose="02040503050406030204" pitchFamily="18" charset="0"/>
                          </a:rPr>
                          <m:t>−</m:t>
                        </m:r>
                        <m:r>
                          <a:rPr kumimoji="1" lang="en-US" altLang="ja-JP" sz="1600" b="1" i="1" smtClean="0">
                            <a:latin typeface="Cambria Math" panose="02040503050406030204" pitchFamily="18" charset="0"/>
                          </a:rPr>
                          <m:t>𝟏𝟖</m:t>
                        </m:r>
                      </m:sub>
                      <m:sup>
                        <m:r>
                          <a:rPr kumimoji="1" lang="en-US" altLang="ja-JP" sz="1600" b="1" i="1" smtClean="0">
                            <a:latin typeface="Cambria Math" panose="02040503050406030204" pitchFamily="18" charset="0"/>
                          </a:rPr>
                          <m:t>+</m:t>
                        </m:r>
                        <m:r>
                          <a:rPr kumimoji="1" lang="en-US" altLang="ja-JP" sz="1600" b="1" i="1" smtClean="0">
                            <a:latin typeface="Cambria Math" panose="02040503050406030204" pitchFamily="18" charset="0"/>
                          </a:rPr>
                          <m:t>𝟏𝟒</m:t>
                        </m:r>
                      </m:sup>
                    </m:sSubSup>
                  </m:oMath>
                </a14:m>
                <a:r>
                  <a:rPr kumimoji="1" lang="en-US" altLang="ja-JP" sz="1600" b="1"/>
                  <a:t>deg</a:t>
                </a:r>
                <a:r>
                  <a:rPr kumimoji="1" lang="ja-JP" altLang="en-US" sz="1600" b="1"/>
                  <a:t>　</a:t>
                </a:r>
                <a:r>
                  <a:rPr kumimoji="1" lang="en-US" altLang="ja-JP" sz="1600" b="1"/>
                  <a:t>&lt; 90 deg</a:t>
                </a:r>
              </a:p>
            </p:txBody>
          </p:sp>
        </mc:Choice>
        <mc:Fallback xmlns="">
          <p:sp>
            <p:nvSpPr>
              <p:cNvPr id="28" name="テキスト ボックス 27">
                <a:extLst>
                  <a:ext uri="{FF2B5EF4-FFF2-40B4-BE49-F238E27FC236}">
                    <a16:creationId xmlns:a16="http://schemas.microsoft.com/office/drawing/2014/main" id="{D19930C0-CD7A-AF5C-319D-E2133F05F5A2}"/>
                  </a:ext>
                </a:extLst>
              </p:cNvPr>
              <p:cNvSpPr txBox="1">
                <a:spLocks noRot="1" noChangeAspect="1" noMove="1" noResize="1" noEditPoints="1" noAdjustHandles="1" noChangeArrowheads="1" noChangeShapeType="1" noTextEdit="1"/>
              </p:cNvSpPr>
              <p:nvPr/>
            </p:nvSpPr>
            <p:spPr>
              <a:xfrm>
                <a:off x="3581400" y="2204274"/>
                <a:ext cx="2964515" cy="1101199"/>
              </a:xfrm>
              <a:prstGeom prst="rect">
                <a:avLst/>
              </a:prstGeom>
              <a:blipFill>
                <a:blip r:embed="rId5"/>
                <a:stretch>
                  <a:fillRect l="-1235" t="-1111" b="-6667"/>
                </a:stretch>
              </a:blipFill>
            </p:spPr>
            <p:txBody>
              <a:bodyPr/>
              <a:lstStyle/>
              <a:p>
                <a:r>
                  <a:rPr lang="ja-JP" altLang="en-US">
                    <a:noFill/>
                  </a:rPr>
                  <a:t> </a:t>
                </a:r>
              </a:p>
            </p:txBody>
          </p:sp>
        </mc:Fallback>
      </mc:AlternateContent>
      <p:sp>
        <p:nvSpPr>
          <p:cNvPr id="34" name="テキスト ボックス 33">
            <a:extLst>
              <a:ext uri="{FF2B5EF4-FFF2-40B4-BE49-F238E27FC236}">
                <a16:creationId xmlns:a16="http://schemas.microsoft.com/office/drawing/2014/main" id="{A1E1964D-CEB2-73F5-C39D-8697E5DC151F}"/>
              </a:ext>
            </a:extLst>
          </p:cNvPr>
          <p:cNvSpPr txBox="1"/>
          <p:nvPr/>
        </p:nvSpPr>
        <p:spPr>
          <a:xfrm>
            <a:off x="6545915" y="5104315"/>
            <a:ext cx="5210593" cy="646331"/>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1"/>
              <a:t>Dineutron correlation is well developed at nuclear surface in </a:t>
            </a:r>
            <a:r>
              <a:rPr kumimoji="1" lang="en-US" altLang="ja-JP" b="1" baseline="30000"/>
              <a:t>11</a:t>
            </a:r>
            <a:r>
              <a:rPr kumimoji="1" lang="en-US" altLang="ja-JP" b="1"/>
              <a:t>Li</a:t>
            </a:r>
          </a:p>
        </p:txBody>
      </p:sp>
      <p:pic>
        <p:nvPicPr>
          <p:cNvPr id="36" name="図 35">
            <a:extLst>
              <a:ext uri="{FF2B5EF4-FFF2-40B4-BE49-F238E27FC236}">
                <a16:creationId xmlns:a16="http://schemas.microsoft.com/office/drawing/2014/main" id="{B03E820A-EC56-9D36-66CB-AFA4A5FBEE4D}"/>
              </a:ext>
            </a:extLst>
          </p:cNvPr>
          <p:cNvPicPr>
            <a:picLocks noChangeAspect="1"/>
          </p:cNvPicPr>
          <p:nvPr/>
        </p:nvPicPr>
        <p:blipFill>
          <a:blip r:embed="rId6"/>
          <a:srcRect l="3188" t="4283" r="2581" b="2964"/>
          <a:stretch/>
        </p:blipFill>
        <p:spPr>
          <a:xfrm>
            <a:off x="6703829" y="1622026"/>
            <a:ext cx="4410862" cy="2945828"/>
          </a:xfrm>
          <a:prstGeom prst="rect">
            <a:avLst/>
          </a:prstGeom>
        </p:spPr>
      </p:pic>
      <p:sp>
        <p:nvSpPr>
          <p:cNvPr id="37" name="テキスト ボックス 36">
            <a:extLst>
              <a:ext uri="{FF2B5EF4-FFF2-40B4-BE49-F238E27FC236}">
                <a16:creationId xmlns:a16="http://schemas.microsoft.com/office/drawing/2014/main" id="{A99D8C5C-73BF-5A00-CCF9-0158DD55547D}"/>
              </a:ext>
            </a:extLst>
          </p:cNvPr>
          <p:cNvSpPr txBox="1"/>
          <p:nvPr/>
        </p:nvSpPr>
        <p:spPr>
          <a:xfrm>
            <a:off x="3581400" y="1496418"/>
            <a:ext cx="2658354" cy="523220"/>
          </a:xfrm>
          <a:prstGeom prst="rect">
            <a:avLst/>
          </a:prstGeom>
          <a:noFill/>
        </p:spPr>
        <p:txBody>
          <a:bodyPr wrap="square" rtlCol="0">
            <a:spAutoFit/>
          </a:bodyPr>
          <a:lstStyle/>
          <a:p>
            <a:r>
              <a:rPr kumimoji="1" lang="en-US" altLang="ja-JP" sz="1400"/>
              <a:t>T. </a:t>
            </a:r>
            <a:r>
              <a:rPr kumimoji="1" lang="en-US" altLang="ja-JP" sz="1400" err="1"/>
              <a:t>Nakamura,et</a:t>
            </a:r>
            <a:r>
              <a:rPr lang="en-US" altLang="ja-JP" sz="1400"/>
              <a:t> al., PRL 96, 252502 (2006)</a:t>
            </a:r>
            <a:endParaRPr kumimoji="1" lang="ja-JP" altLang="en-US" sz="1400"/>
          </a:p>
        </p:txBody>
      </p:sp>
      <p:sp>
        <p:nvSpPr>
          <p:cNvPr id="38" name="テキスト ボックス 37">
            <a:extLst>
              <a:ext uri="{FF2B5EF4-FFF2-40B4-BE49-F238E27FC236}">
                <a16:creationId xmlns:a16="http://schemas.microsoft.com/office/drawing/2014/main" id="{52456064-6E96-39DF-00B1-7122DAA26065}"/>
              </a:ext>
            </a:extLst>
          </p:cNvPr>
          <p:cNvSpPr txBox="1"/>
          <p:nvPr/>
        </p:nvSpPr>
        <p:spPr>
          <a:xfrm>
            <a:off x="9514596" y="1047805"/>
            <a:ext cx="2467854" cy="523220"/>
          </a:xfrm>
          <a:prstGeom prst="rect">
            <a:avLst/>
          </a:prstGeom>
          <a:noFill/>
        </p:spPr>
        <p:txBody>
          <a:bodyPr wrap="square" rtlCol="0">
            <a:spAutoFit/>
          </a:bodyPr>
          <a:lstStyle/>
          <a:p>
            <a:r>
              <a:rPr lang="en-US" altLang="ja-JP" sz="1400"/>
              <a:t>Y. </a:t>
            </a:r>
            <a:r>
              <a:rPr lang="en-US" altLang="ja-JP" sz="1400" err="1"/>
              <a:t>Kubota</a:t>
            </a:r>
            <a:r>
              <a:rPr kumimoji="1" lang="en-US" altLang="ja-JP" sz="1400" err="1"/>
              <a:t>,et</a:t>
            </a:r>
            <a:r>
              <a:rPr lang="en-US" altLang="ja-JP" sz="1400"/>
              <a:t> al., PRL 125, 252501 (2020)</a:t>
            </a:r>
            <a:endParaRPr kumimoji="1" lang="ja-JP" altLang="en-US" sz="1400"/>
          </a:p>
        </p:txBody>
      </p:sp>
      <p:grpSp>
        <p:nvGrpSpPr>
          <p:cNvPr id="39" name="グループ化 38">
            <a:extLst>
              <a:ext uri="{FF2B5EF4-FFF2-40B4-BE49-F238E27FC236}">
                <a16:creationId xmlns:a16="http://schemas.microsoft.com/office/drawing/2014/main" id="{70535DC0-F0D4-C28A-4C57-BD057ADC17FD}"/>
              </a:ext>
            </a:extLst>
          </p:cNvPr>
          <p:cNvGrpSpPr/>
          <p:nvPr/>
        </p:nvGrpSpPr>
        <p:grpSpPr>
          <a:xfrm>
            <a:off x="7187638" y="4419195"/>
            <a:ext cx="1091454" cy="372507"/>
            <a:chOff x="7129330" y="4009339"/>
            <a:chExt cx="1137829" cy="372507"/>
          </a:xfrm>
        </p:grpSpPr>
        <p:cxnSp>
          <p:nvCxnSpPr>
            <p:cNvPr id="40" name="直線矢印コネクタ 39">
              <a:extLst>
                <a:ext uri="{FF2B5EF4-FFF2-40B4-BE49-F238E27FC236}">
                  <a16:creationId xmlns:a16="http://schemas.microsoft.com/office/drawing/2014/main" id="{9BAB9BE9-78BD-6F88-AEC3-AF15F9EEE9C1}"/>
                </a:ext>
              </a:extLst>
            </p:cNvPr>
            <p:cNvCxnSpPr>
              <a:cxnSpLocks/>
            </p:cNvCxnSpPr>
            <p:nvPr/>
          </p:nvCxnSpPr>
          <p:spPr>
            <a:xfrm flipH="1" flipV="1">
              <a:off x="7224980" y="4027880"/>
              <a:ext cx="729095" cy="3402"/>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
          <p:nvSpPr>
            <p:cNvPr id="41" name="テキスト ボックス 40">
              <a:extLst>
                <a:ext uri="{FF2B5EF4-FFF2-40B4-BE49-F238E27FC236}">
                  <a16:creationId xmlns:a16="http://schemas.microsoft.com/office/drawing/2014/main" id="{E76C45C3-A1FD-E0F8-8EDD-0A38B126D9C2}"/>
                </a:ext>
              </a:extLst>
            </p:cNvPr>
            <p:cNvSpPr txBox="1"/>
            <p:nvPr/>
          </p:nvSpPr>
          <p:spPr>
            <a:xfrm>
              <a:off x="7129330" y="4009339"/>
              <a:ext cx="1137829" cy="372507"/>
            </a:xfrm>
            <a:prstGeom prst="rect">
              <a:avLst/>
            </a:prstGeom>
            <a:noFill/>
          </p:spPr>
          <p:txBody>
            <a:bodyPr wrap="square" rtlCol="0">
              <a:spAutoFit/>
            </a:bodyPr>
            <a:lstStyle/>
            <a:p>
              <a:r>
                <a:rPr kumimoji="1" lang="en-US" altLang="ja-JP" b="1"/>
                <a:t>surface</a:t>
              </a:r>
              <a:endParaRPr kumimoji="1" lang="ja-JP" altLang="en-US" b="1"/>
            </a:p>
          </p:txBody>
        </p:sp>
      </p:grpSp>
      <p:pic>
        <p:nvPicPr>
          <p:cNvPr id="20" name="図 19">
            <a:extLst>
              <a:ext uri="{FF2B5EF4-FFF2-40B4-BE49-F238E27FC236}">
                <a16:creationId xmlns:a16="http://schemas.microsoft.com/office/drawing/2014/main" id="{A7CA8BA7-FA1E-ED38-3998-56CE3301F64C}"/>
              </a:ext>
            </a:extLst>
          </p:cNvPr>
          <p:cNvPicPr>
            <a:picLocks noChangeAspect="1"/>
          </p:cNvPicPr>
          <p:nvPr/>
        </p:nvPicPr>
        <p:blipFill>
          <a:blip r:embed="rId7"/>
          <a:stretch>
            <a:fillRect/>
          </a:stretch>
        </p:blipFill>
        <p:spPr>
          <a:xfrm>
            <a:off x="4554911" y="4466577"/>
            <a:ext cx="1385414" cy="1627246"/>
          </a:xfrm>
          <a:prstGeom prst="rect">
            <a:avLst/>
          </a:prstGeom>
        </p:spPr>
      </p:pic>
      <p:sp>
        <p:nvSpPr>
          <p:cNvPr id="6" name="テキスト ボックス 5">
            <a:extLst>
              <a:ext uri="{FF2B5EF4-FFF2-40B4-BE49-F238E27FC236}">
                <a16:creationId xmlns:a16="http://schemas.microsoft.com/office/drawing/2014/main" id="{9E426AE7-309E-C0A8-B6A8-CF762D8A905B}"/>
              </a:ext>
            </a:extLst>
          </p:cNvPr>
          <p:cNvSpPr txBox="1"/>
          <p:nvPr/>
        </p:nvSpPr>
        <p:spPr>
          <a:xfrm>
            <a:off x="2583789" y="997314"/>
            <a:ext cx="1926565" cy="369332"/>
          </a:xfrm>
          <a:prstGeom prst="rect">
            <a:avLst/>
          </a:prstGeom>
          <a:noFill/>
        </p:spPr>
        <p:txBody>
          <a:bodyPr wrap="square" rtlCol="0">
            <a:spAutoFit/>
          </a:bodyPr>
          <a:lstStyle/>
          <a:p>
            <a:r>
              <a:rPr lang="en-US" altLang="ja-JP" b="1"/>
              <a:t>Pb</a:t>
            </a:r>
            <a:r>
              <a:rPr kumimoji="1" lang="en-US" altLang="ja-JP" b="1"/>
              <a:t>(</a:t>
            </a:r>
            <a:r>
              <a:rPr kumimoji="1" lang="en-US" altLang="ja-JP" b="1" baseline="30000"/>
              <a:t>11</a:t>
            </a:r>
            <a:r>
              <a:rPr kumimoji="1" lang="en-US" altLang="ja-JP" b="1"/>
              <a:t>Li,</a:t>
            </a:r>
            <a:r>
              <a:rPr kumimoji="1" lang="en-US" altLang="ja-JP" b="1" baseline="30000"/>
              <a:t>9</a:t>
            </a:r>
            <a:r>
              <a:rPr kumimoji="1" lang="en-US" altLang="ja-JP" b="1"/>
              <a:t>Li+2n)</a:t>
            </a:r>
            <a:endParaRPr kumimoji="1" lang="ja-JP" altLang="en-US" b="1"/>
          </a:p>
        </p:txBody>
      </p:sp>
    </p:spTree>
    <p:extLst>
      <p:ext uri="{BB962C8B-B14F-4D97-AF65-F5344CB8AC3E}">
        <p14:creationId xmlns:p14="http://schemas.microsoft.com/office/powerpoint/2010/main" val="359790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44D12F66-F5B6-66AB-4CC9-F4EEE732D17B}"/>
              </a:ext>
            </a:extLst>
          </p:cNvPr>
          <p:cNvSpPr>
            <a:spLocks noGrp="1"/>
          </p:cNvSpPr>
          <p:nvPr>
            <p:ph type="dt" sz="half" idx="10"/>
          </p:nvPr>
        </p:nvSpPr>
        <p:spPr/>
        <p:txBody>
          <a:bodyPr/>
          <a:lstStyle/>
          <a:p>
            <a:fld id="{94B1748E-917F-4EC2-A04D-0287FDC8BE96}" type="datetime1">
              <a:rPr kumimoji="1" lang="ja-JP" altLang="en-US" smtClean="0"/>
              <a:t>2026/3/9</a:t>
            </a:fld>
            <a:endParaRPr kumimoji="1" lang="ja-JP" altLang="en-US"/>
          </a:p>
        </p:txBody>
      </p:sp>
      <p:sp>
        <p:nvSpPr>
          <p:cNvPr id="5" name="フッター プレースホルダー 4">
            <a:extLst>
              <a:ext uri="{FF2B5EF4-FFF2-40B4-BE49-F238E27FC236}">
                <a16:creationId xmlns:a16="http://schemas.microsoft.com/office/drawing/2014/main" id="{033C9B99-3810-522C-266C-AE9DFE691453}"/>
              </a:ext>
            </a:extLst>
          </p:cNvPr>
          <p:cNvSpPr>
            <a:spLocks noGrp="1"/>
          </p:cNvSpPr>
          <p:nvPr>
            <p:ph type="ftr" sz="quarter" idx="11"/>
          </p:nvPr>
        </p:nvSpPr>
        <p:spPr/>
        <p:txBody>
          <a:bodyPr/>
          <a:lstStyle/>
          <a:p>
            <a:r>
              <a:rPr kumimoji="1" lang="en-US" altLang="zh-CN"/>
              <a:t>Italy-Japan Symposium, Kore University of Enna</a:t>
            </a:r>
            <a:endParaRPr kumimoji="1" lang="ja-JP" altLang="en-US"/>
          </a:p>
        </p:txBody>
      </p:sp>
      <p:pic>
        <p:nvPicPr>
          <p:cNvPr id="148" name="図 147">
            <a:extLst>
              <a:ext uri="{FF2B5EF4-FFF2-40B4-BE49-F238E27FC236}">
                <a16:creationId xmlns:a16="http://schemas.microsoft.com/office/drawing/2014/main" id="{233E5563-71AA-9FE0-782B-150115A33377}"/>
              </a:ext>
            </a:extLst>
          </p:cNvPr>
          <p:cNvPicPr>
            <a:picLocks noChangeAspect="1"/>
          </p:cNvPicPr>
          <p:nvPr/>
        </p:nvPicPr>
        <p:blipFill>
          <a:blip r:embed="rId3"/>
          <a:stretch>
            <a:fillRect/>
          </a:stretch>
        </p:blipFill>
        <p:spPr>
          <a:xfrm>
            <a:off x="128537" y="934303"/>
            <a:ext cx="4544861" cy="3561782"/>
          </a:xfrm>
          <a:prstGeom prst="rect">
            <a:avLst/>
          </a:prstGeom>
        </p:spPr>
      </p:pic>
      <p:sp>
        <p:nvSpPr>
          <p:cNvPr id="12" name="タイトル 11">
            <a:extLst>
              <a:ext uri="{FF2B5EF4-FFF2-40B4-BE49-F238E27FC236}">
                <a16:creationId xmlns:a16="http://schemas.microsoft.com/office/drawing/2014/main" id="{3F571267-0118-73D4-5965-66D4FE116248}"/>
              </a:ext>
            </a:extLst>
          </p:cNvPr>
          <p:cNvSpPr>
            <a:spLocks noGrp="1"/>
          </p:cNvSpPr>
          <p:nvPr>
            <p:ph type="title"/>
          </p:nvPr>
        </p:nvSpPr>
        <p:spPr>
          <a:xfrm>
            <a:off x="128537" y="183360"/>
            <a:ext cx="7025637" cy="493557"/>
          </a:xfrm>
        </p:spPr>
        <p:txBody>
          <a:bodyPr>
            <a:normAutofit fontScale="90000"/>
          </a:bodyPr>
          <a:lstStyle/>
          <a:p>
            <a:r>
              <a:rPr lang="ja-JP" altLang="en-US"/>
              <a:t>荷電フラグメントの粒子識別</a:t>
            </a: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D0C7B20-66FA-01BB-5374-419BC644819E}"/>
                  </a:ext>
                </a:extLst>
              </p:cNvPr>
              <p:cNvSpPr txBox="1"/>
              <p:nvPr/>
            </p:nvSpPr>
            <p:spPr>
              <a:xfrm>
                <a:off x="923475" y="5316471"/>
                <a:ext cx="3908565" cy="1200329"/>
              </a:xfrm>
              <a:prstGeom prst="rect">
                <a:avLst/>
              </a:prstGeom>
              <a:noFill/>
            </p:spPr>
            <p:txBody>
              <a:bodyPr wrap="square" rtlCol="0">
                <a:spAutoFit/>
              </a:bodyPr>
              <a:lstStyle/>
              <a:p>
                <a:r>
                  <a:rPr lang="ja-JP" altLang="en-US" sz="2400" b="1">
                    <a:latin typeface="ＭＳ Ｐゴシック" panose="020B0600070205080204" pitchFamily="50" charset="-128"/>
                    <a:ea typeface="ＭＳ Ｐゴシック" panose="020B0600070205080204" pitchFamily="50" charset="-128"/>
                  </a:rPr>
                  <a:t>・</a:t>
                </a:r>
                <a14:m>
                  <m:oMath xmlns:m="http://schemas.openxmlformats.org/officeDocument/2006/math">
                    <m:r>
                      <a:rPr lang="en-US" altLang="ja-JP" sz="2400" b="1" i="1" smtClean="0">
                        <a:latin typeface="Cambria Math" panose="02040503050406030204" pitchFamily="18" charset="0"/>
                        <a:ea typeface="ＭＳ Ｐゴシック" panose="020B0600070205080204" pitchFamily="50" charset="-128"/>
                      </a:rPr>
                      <m:t>𝑩</m:t>
                    </m:r>
                    <m:r>
                      <a:rPr lang="ja-JP" altLang="en-US" sz="2400" b="1" i="1" smtClean="0">
                        <a:latin typeface="Cambria Math" panose="02040503050406030204" pitchFamily="18" charset="0"/>
                        <a:ea typeface="ＭＳ Ｐゴシック" panose="020B0600070205080204" pitchFamily="50" charset="-128"/>
                      </a:rPr>
                      <m:t>𝝆</m:t>
                    </m:r>
                  </m:oMath>
                </a14:m>
                <a:r>
                  <a:rPr kumimoji="1" lang="ja-JP" altLang="en-US" sz="2400" b="1">
                    <a:latin typeface="ＭＳ Ｐゴシック" panose="020B0600070205080204" pitchFamily="50" charset="-128"/>
                    <a:ea typeface="ＭＳ Ｐゴシック" panose="020B0600070205080204" pitchFamily="50" charset="-128"/>
                  </a:rPr>
                  <a:t>←</a:t>
                </a:r>
                <a:r>
                  <a:rPr kumimoji="1" lang="en-US" altLang="ja-JP" sz="2400" b="1">
                    <a:latin typeface="ＭＳ Ｐゴシック" panose="020B0600070205080204" pitchFamily="50" charset="-128"/>
                    <a:ea typeface="ＭＳ Ｐゴシック" panose="020B0600070205080204" pitchFamily="50" charset="-128"/>
                  </a:rPr>
                  <a:t>FDC1,2</a:t>
                </a:r>
                <a:r>
                  <a:rPr kumimoji="1" lang="ja-JP" altLang="en-US" sz="2400" b="1">
                    <a:latin typeface="ＭＳ Ｐゴシック" panose="020B0600070205080204" pitchFamily="50" charset="-128"/>
                    <a:ea typeface="ＭＳ Ｐゴシック" panose="020B0600070205080204" pitchFamily="50" charset="-128"/>
                  </a:rPr>
                  <a:t>の位置と角度</a:t>
                </a:r>
                <a:endParaRPr kumimoji="1" lang="en-US" altLang="ja-JP" sz="2400" b="1">
                  <a:latin typeface="ＭＳ Ｐゴシック" panose="020B0600070205080204" pitchFamily="50" charset="-128"/>
                  <a:ea typeface="ＭＳ Ｐゴシック" panose="020B0600070205080204" pitchFamily="50" charset="-128"/>
                </a:endParaRPr>
              </a:p>
              <a:p>
                <a:r>
                  <a:rPr lang="ja-JP" altLang="en-US" sz="2400" b="1">
                    <a:latin typeface="ＭＳ Ｐゴシック" panose="020B0600070205080204" pitchFamily="50" charset="-128"/>
                    <a:ea typeface="ＭＳ Ｐゴシック" panose="020B0600070205080204" pitchFamily="50" charset="-128"/>
                  </a:rPr>
                  <a:t>・</a:t>
                </a:r>
                <a:r>
                  <a:rPr lang="en-US" altLang="ja-JP" sz="2400" b="1">
                    <a:latin typeface="ＭＳ Ｐゴシック" panose="020B0600070205080204" pitchFamily="50" charset="-128"/>
                    <a:ea typeface="ＭＳ Ｐゴシック" panose="020B0600070205080204" pitchFamily="50" charset="-128"/>
                  </a:rPr>
                  <a:t>TOF</a:t>
                </a:r>
                <a:r>
                  <a:rPr kumimoji="1" lang="ja-JP" altLang="en-US" sz="2400" b="1">
                    <a:latin typeface="ＭＳ Ｐゴシック" panose="020B0600070205080204" pitchFamily="50" charset="-128"/>
                    <a:ea typeface="ＭＳ Ｐゴシック" panose="020B0600070205080204" pitchFamily="50" charset="-128"/>
                  </a:rPr>
                  <a:t>←</a:t>
                </a:r>
                <a:r>
                  <a:rPr lang="ja-JP" altLang="en-US" sz="2400" b="1">
                    <a:latin typeface="ＭＳ Ｐゴシック" panose="020B0600070205080204" pitchFamily="50" charset="-128"/>
                    <a:ea typeface="ＭＳ Ｐゴシック" panose="020B0600070205080204" pitchFamily="50" charset="-128"/>
                  </a:rPr>
                  <a:t>標的から</a:t>
                </a:r>
                <a:r>
                  <a:rPr lang="en-US" altLang="ja-JP" sz="2400" b="1">
                    <a:latin typeface="ＭＳ Ｐゴシック" panose="020B0600070205080204" pitchFamily="50" charset="-128"/>
                    <a:ea typeface="ＭＳ Ｐゴシック" panose="020B0600070205080204" pitchFamily="50" charset="-128"/>
                  </a:rPr>
                  <a:t>HODF</a:t>
                </a:r>
              </a:p>
              <a:p>
                <a:r>
                  <a:rPr lang="ja-JP" altLang="en-US" sz="2400" b="1">
                    <a:latin typeface="ＭＳ Ｐゴシック" panose="020B0600070205080204" pitchFamily="50" charset="-128"/>
                    <a:ea typeface="ＭＳ Ｐゴシック" panose="020B0600070205080204" pitchFamily="50" charset="-128"/>
                  </a:rPr>
                  <a:t>・</a:t>
                </a:r>
                <a14:m>
                  <m:oMath xmlns:m="http://schemas.openxmlformats.org/officeDocument/2006/math">
                    <m:r>
                      <a:rPr lang="el-GR" altLang="ja-JP" sz="2400" b="1" i="1" smtClean="0">
                        <a:latin typeface="Cambria Math" panose="02040503050406030204" pitchFamily="18" charset="0"/>
                        <a:ea typeface="Cambria Math" panose="02040503050406030204" pitchFamily="18" charset="0"/>
                      </a:rPr>
                      <m:t>𝜟</m:t>
                    </m:r>
                    <m:r>
                      <a:rPr lang="en-US" altLang="ja-JP" sz="2400" b="1" i="1" smtClean="0">
                        <a:latin typeface="Cambria Math" panose="02040503050406030204" pitchFamily="18" charset="0"/>
                        <a:ea typeface="Cambria Math" panose="02040503050406030204" pitchFamily="18" charset="0"/>
                      </a:rPr>
                      <m:t>𝑬</m:t>
                    </m:r>
                  </m:oMath>
                </a14:m>
                <a:r>
                  <a:rPr kumimoji="1" lang="ja-JP" altLang="en-US" sz="2400" b="1">
                    <a:latin typeface="ＭＳ Ｐゴシック" panose="020B0600070205080204" pitchFamily="50" charset="-128"/>
                    <a:ea typeface="ＭＳ Ｐゴシック" panose="020B0600070205080204" pitchFamily="50" charset="-128"/>
                  </a:rPr>
                  <a:t>←</a:t>
                </a:r>
                <a:r>
                  <a:rPr kumimoji="1" lang="en-US" altLang="ja-JP" sz="2400" b="1">
                    <a:latin typeface="ＭＳ Ｐゴシック" panose="020B0600070205080204" pitchFamily="50" charset="-128"/>
                    <a:ea typeface="ＭＳ Ｐゴシック" panose="020B0600070205080204" pitchFamily="50" charset="-128"/>
                  </a:rPr>
                  <a:t>HODFQ</a:t>
                </a:r>
              </a:p>
            </p:txBody>
          </p:sp>
        </mc:Choice>
        <mc:Fallback xmlns="">
          <p:sp>
            <p:nvSpPr>
              <p:cNvPr id="13" name="テキスト ボックス 12">
                <a:extLst>
                  <a:ext uri="{FF2B5EF4-FFF2-40B4-BE49-F238E27FC236}">
                    <a16:creationId xmlns:a16="http://schemas.microsoft.com/office/drawing/2014/main" id="{5D0C7B20-66FA-01BB-5374-419BC644819E}"/>
                  </a:ext>
                </a:extLst>
              </p:cNvPr>
              <p:cNvSpPr txBox="1">
                <a:spLocks noRot="1" noChangeAspect="1" noMove="1" noResize="1" noEditPoints="1" noAdjustHandles="1" noChangeArrowheads="1" noChangeShapeType="1" noTextEdit="1"/>
              </p:cNvSpPr>
              <p:nvPr/>
            </p:nvSpPr>
            <p:spPr>
              <a:xfrm>
                <a:off x="923475" y="5316471"/>
                <a:ext cx="3908565" cy="1200329"/>
              </a:xfrm>
              <a:prstGeom prst="rect">
                <a:avLst/>
              </a:prstGeom>
              <a:blipFill>
                <a:blip r:embed="rId4"/>
                <a:stretch>
                  <a:fillRect l="-2336" t="-5584" b="-913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7D032171-F1FB-E3AD-6FD0-AB7BCD5D20D1}"/>
                  </a:ext>
                </a:extLst>
              </p:cNvPr>
              <p:cNvSpPr txBox="1"/>
              <p:nvPr/>
            </p:nvSpPr>
            <p:spPr>
              <a:xfrm>
                <a:off x="461021" y="4532003"/>
                <a:ext cx="4544862" cy="712631"/>
              </a:xfrm>
              <a:prstGeom prst="rect">
                <a:avLst/>
              </a:prstGeom>
              <a:noFill/>
            </p:spPr>
            <p:txBody>
              <a:bodyPr wrap="square" rtlCol="0">
                <a:spAutoFit/>
              </a:bodyPr>
              <a:lstStyle/>
              <a:p>
                <a14:m>
                  <m:oMath xmlns:m="http://schemas.openxmlformats.org/officeDocument/2006/math">
                    <m:f>
                      <m:fPr>
                        <m:ctrlPr>
                          <a:rPr kumimoji="1" lang="en-US" altLang="ja-JP" sz="2800" b="1" i="1" smtClean="0">
                            <a:latin typeface="Cambria Math" panose="02040503050406030204" pitchFamily="18" charset="0"/>
                            <a:ea typeface="ＭＳ Ｐゴシック" panose="020B0600070205080204" pitchFamily="50" charset="-128"/>
                          </a:rPr>
                        </m:ctrlPr>
                      </m:fPr>
                      <m:num>
                        <m:r>
                          <a:rPr kumimoji="1" lang="en-US" altLang="ja-JP" sz="2800" b="1" i="1" smtClean="0">
                            <a:latin typeface="Cambria Math" panose="02040503050406030204" pitchFamily="18" charset="0"/>
                            <a:ea typeface="ＭＳ Ｐゴシック" panose="020B0600070205080204" pitchFamily="50" charset="-128"/>
                          </a:rPr>
                          <m:t>𝒁</m:t>
                        </m:r>
                      </m:num>
                      <m:den>
                        <m:r>
                          <a:rPr kumimoji="1" lang="en-US" altLang="ja-JP" sz="2800" b="1" i="1" smtClean="0">
                            <a:latin typeface="Cambria Math" panose="02040503050406030204" pitchFamily="18" charset="0"/>
                            <a:ea typeface="ＭＳ Ｐゴシック" panose="020B0600070205080204" pitchFamily="50" charset="-128"/>
                          </a:rPr>
                          <m:t>𝑨</m:t>
                        </m:r>
                      </m:den>
                    </m:f>
                    <m:r>
                      <a:rPr kumimoji="1" lang="en-US" altLang="ja-JP" sz="2800" b="1" i="0" smtClean="0">
                        <a:latin typeface="Cambria Math" panose="02040503050406030204" pitchFamily="18" charset="0"/>
                        <a:ea typeface="ＭＳ Ｐゴシック" panose="020B0600070205080204" pitchFamily="50" charset="-128"/>
                      </a:rPr>
                      <m:t>~</m:t>
                    </m:r>
                    <m:r>
                      <a:rPr lang="en-US" altLang="ja-JP" sz="2800" b="1" i="1">
                        <a:latin typeface="Cambria Math" panose="02040503050406030204" pitchFamily="18" charset="0"/>
                        <a:ea typeface="ＭＳ Ｐゴシック" panose="020B0600070205080204" pitchFamily="50" charset="-128"/>
                      </a:rPr>
                      <m:t>𝑩</m:t>
                    </m:r>
                    <m:r>
                      <a:rPr lang="ja-JP" altLang="en-US" sz="2800" b="1" i="1">
                        <a:latin typeface="Cambria Math" panose="02040503050406030204" pitchFamily="18" charset="0"/>
                        <a:ea typeface="ＭＳ Ｐゴシック" panose="020B0600070205080204" pitchFamily="50" charset="-128"/>
                      </a:rPr>
                      <m:t>𝝆</m:t>
                    </m:r>
                    <m:r>
                      <a:rPr lang="ja-JP" altLang="en-US" sz="2800" b="1" i="1" smtClean="0">
                        <a:latin typeface="Cambria Math" panose="02040503050406030204" pitchFamily="18" charset="0"/>
                        <a:ea typeface="ＭＳ Ｐゴシック" panose="020B0600070205080204" pitchFamily="50" charset="-128"/>
                      </a:rPr>
                      <m:t>⋅</m:t>
                    </m:r>
                    <m:r>
                      <a:rPr lang="en-US" altLang="ja-JP" sz="2800" b="1" i="1" smtClean="0">
                        <a:latin typeface="Cambria Math" panose="02040503050406030204" pitchFamily="18" charset="0"/>
                        <a:ea typeface="ＭＳ Ｐゴシック" panose="020B0600070205080204" pitchFamily="50" charset="-128"/>
                      </a:rPr>
                      <m:t>𝑻𝑶𝑭</m:t>
                    </m:r>
                  </m:oMath>
                </a14:m>
                <a:r>
                  <a:rPr kumimoji="1" lang="en-US" altLang="ja-JP" sz="2800" b="1">
                    <a:latin typeface="ＭＳ Ｐゴシック" panose="020B0600070205080204" pitchFamily="50" charset="-128"/>
                    <a:ea typeface="ＭＳ Ｐゴシック" panose="020B0600070205080204" pitchFamily="50" charset="-128"/>
                  </a:rPr>
                  <a:t>, </a:t>
                </a:r>
                <a14:m>
                  <m:oMath xmlns:m="http://schemas.openxmlformats.org/officeDocument/2006/math">
                    <m:r>
                      <a:rPr kumimoji="1" lang="en-US" altLang="ja-JP" sz="2800" b="1" i="0" dirty="0" smtClean="0">
                        <a:latin typeface="Cambria Math" panose="02040503050406030204" pitchFamily="18" charset="0"/>
                        <a:ea typeface="ＭＳ Ｐゴシック" panose="020B0600070205080204" pitchFamily="50" charset="-128"/>
                      </a:rPr>
                      <m:t>  </m:t>
                    </m:r>
                    <m:r>
                      <a:rPr kumimoji="1" lang="en-US" altLang="ja-JP" sz="2800" b="1" i="1" dirty="0" smtClean="0">
                        <a:latin typeface="Cambria Math" panose="02040503050406030204" pitchFamily="18" charset="0"/>
                        <a:ea typeface="ＭＳ Ｐゴシック" panose="020B0600070205080204" pitchFamily="50" charset="-128"/>
                      </a:rPr>
                      <m:t>𝒁</m:t>
                    </m:r>
                    <m:r>
                      <a:rPr kumimoji="1" lang="en-US" altLang="ja-JP" sz="2800" b="1" i="1" dirty="0" smtClean="0">
                        <a:latin typeface="Cambria Math" panose="02040503050406030204" pitchFamily="18" charset="0"/>
                        <a:ea typeface="ＭＳ Ｐゴシック" panose="020B0600070205080204" pitchFamily="50" charset="-128"/>
                      </a:rPr>
                      <m:t>~</m:t>
                    </m:r>
                    <m:r>
                      <a:rPr kumimoji="1" lang="ja-JP" altLang="en-US" sz="2800" b="1" i="1" dirty="0" smtClean="0">
                        <a:latin typeface="Cambria Math" panose="02040503050406030204" pitchFamily="18" charset="0"/>
                        <a:ea typeface="ＭＳ Ｐゴシック" panose="020B0600070205080204" pitchFamily="50" charset="-128"/>
                      </a:rPr>
                      <m:t>𝚫</m:t>
                    </m:r>
                    <m:r>
                      <a:rPr kumimoji="1" lang="en-US" altLang="ja-JP" sz="2800" b="1" i="1" dirty="0" smtClean="0">
                        <a:latin typeface="Cambria Math" panose="02040503050406030204" pitchFamily="18" charset="0"/>
                        <a:ea typeface="ＭＳ Ｐゴシック" panose="020B0600070205080204" pitchFamily="50" charset="-128"/>
                      </a:rPr>
                      <m:t>𝑬</m:t>
                    </m:r>
                    <m:r>
                      <a:rPr kumimoji="1" lang="en-US" altLang="ja-JP" sz="2800" b="1" i="1" dirty="0" smtClean="0">
                        <a:latin typeface="Cambria Math" panose="02040503050406030204" pitchFamily="18" charset="0"/>
                        <a:ea typeface="Cambria Math" panose="02040503050406030204" pitchFamily="18" charset="0"/>
                      </a:rPr>
                      <m:t>⋅</m:t>
                    </m:r>
                    <m:r>
                      <a:rPr kumimoji="1" lang="en-US" altLang="ja-JP" sz="2800" b="1" i="1" dirty="0" smtClean="0">
                        <a:latin typeface="Cambria Math" panose="02040503050406030204" pitchFamily="18" charset="0"/>
                        <a:ea typeface="Cambria Math" panose="02040503050406030204" pitchFamily="18" charset="0"/>
                      </a:rPr>
                      <m:t>𝑻𝑶𝑭</m:t>
                    </m:r>
                  </m:oMath>
                </a14:m>
                <a:endParaRPr kumimoji="1" lang="en-US" altLang="ja-JP" sz="2800" b="1">
                  <a:latin typeface="ＭＳ Ｐゴシック" panose="020B0600070205080204" pitchFamily="50" charset="-128"/>
                  <a:ea typeface="ＭＳ Ｐゴシック" panose="020B0600070205080204" pitchFamily="50" charset="-128"/>
                </a:endParaRPr>
              </a:p>
            </p:txBody>
          </p:sp>
        </mc:Choice>
        <mc:Fallback xmlns="">
          <p:sp>
            <p:nvSpPr>
              <p:cNvPr id="15" name="テキスト ボックス 14">
                <a:extLst>
                  <a:ext uri="{FF2B5EF4-FFF2-40B4-BE49-F238E27FC236}">
                    <a16:creationId xmlns:a16="http://schemas.microsoft.com/office/drawing/2014/main" id="{7D032171-F1FB-E3AD-6FD0-AB7BCD5D20D1}"/>
                  </a:ext>
                </a:extLst>
              </p:cNvPr>
              <p:cNvSpPr txBox="1">
                <a:spLocks noRot="1" noChangeAspect="1" noMove="1" noResize="1" noEditPoints="1" noAdjustHandles="1" noChangeArrowheads="1" noChangeShapeType="1" noTextEdit="1"/>
              </p:cNvSpPr>
              <p:nvPr/>
            </p:nvSpPr>
            <p:spPr>
              <a:xfrm>
                <a:off x="461021" y="4532003"/>
                <a:ext cx="4544862" cy="712631"/>
              </a:xfrm>
              <a:prstGeom prst="rect">
                <a:avLst/>
              </a:prstGeom>
              <a:blipFill>
                <a:blip r:embed="rId5"/>
                <a:stretch>
                  <a:fillRect b="-5983"/>
                </a:stretch>
              </a:blipFill>
            </p:spPr>
            <p:txBody>
              <a:bodyPr/>
              <a:lstStyle/>
              <a:p>
                <a:r>
                  <a:rPr lang="ja-JP" altLang="en-US">
                    <a:noFill/>
                  </a:rPr>
                  <a:t> </a:t>
                </a:r>
              </a:p>
            </p:txBody>
          </p:sp>
        </mc:Fallback>
      </mc:AlternateContent>
      <p:sp>
        <p:nvSpPr>
          <p:cNvPr id="21" name="正方形/長方形 20">
            <a:extLst>
              <a:ext uri="{FF2B5EF4-FFF2-40B4-BE49-F238E27FC236}">
                <a16:creationId xmlns:a16="http://schemas.microsoft.com/office/drawing/2014/main" id="{7D6C73A9-09DF-CABB-DD75-75639EC6418F}"/>
              </a:ext>
            </a:extLst>
          </p:cNvPr>
          <p:cNvSpPr/>
          <p:nvPr/>
        </p:nvSpPr>
        <p:spPr>
          <a:xfrm>
            <a:off x="732702" y="2144037"/>
            <a:ext cx="210509" cy="6183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EBC348D-88C1-9971-6AA3-C17A85A1416D}"/>
              </a:ext>
            </a:extLst>
          </p:cNvPr>
          <p:cNvSpPr txBox="1"/>
          <p:nvPr/>
        </p:nvSpPr>
        <p:spPr>
          <a:xfrm>
            <a:off x="650839" y="1774705"/>
            <a:ext cx="795252" cy="369332"/>
          </a:xfrm>
          <a:prstGeom prst="rect">
            <a:avLst/>
          </a:prstGeom>
          <a:noFill/>
        </p:spPr>
        <p:txBody>
          <a:bodyPr wrap="square" rtlCol="0">
            <a:spAutoFit/>
          </a:bodyPr>
          <a:lstStyle/>
          <a:p>
            <a:r>
              <a:rPr kumimoji="1" lang="en-US" altLang="ja-JP">
                <a:latin typeface="ＭＳ Ｐゴシック" panose="020B0600070205080204" pitchFamily="50" charset="-128"/>
                <a:ea typeface="ＭＳ Ｐゴシック" panose="020B0600070205080204" pitchFamily="50" charset="-128"/>
              </a:rPr>
              <a:t>FDC1</a:t>
            </a:r>
            <a:endParaRPr kumimoji="1" lang="ja-JP" altLang="en-US">
              <a:latin typeface="ＭＳ Ｐゴシック" panose="020B0600070205080204" pitchFamily="50" charset="-128"/>
              <a:ea typeface="ＭＳ Ｐゴシック" panose="020B0600070205080204" pitchFamily="50" charset="-128"/>
            </a:endParaRPr>
          </a:p>
        </p:txBody>
      </p:sp>
      <p:grpSp>
        <p:nvGrpSpPr>
          <p:cNvPr id="18" name="グループ化 17">
            <a:extLst>
              <a:ext uri="{FF2B5EF4-FFF2-40B4-BE49-F238E27FC236}">
                <a16:creationId xmlns:a16="http://schemas.microsoft.com/office/drawing/2014/main" id="{90B53B3F-EFF3-2BD8-BE96-597D5CBBF137}"/>
              </a:ext>
            </a:extLst>
          </p:cNvPr>
          <p:cNvGrpSpPr/>
          <p:nvPr/>
        </p:nvGrpSpPr>
        <p:grpSpPr>
          <a:xfrm>
            <a:off x="5298773" y="1712775"/>
            <a:ext cx="6187003" cy="4075401"/>
            <a:chOff x="5272295" y="1589905"/>
            <a:chExt cx="6187003" cy="4075401"/>
          </a:xfrm>
        </p:grpSpPr>
        <p:grpSp>
          <p:nvGrpSpPr>
            <p:cNvPr id="19" name="グループ化 18">
              <a:extLst>
                <a:ext uri="{FF2B5EF4-FFF2-40B4-BE49-F238E27FC236}">
                  <a16:creationId xmlns:a16="http://schemas.microsoft.com/office/drawing/2014/main" id="{987EC7E8-1110-2964-0C51-059DD603E299}"/>
                </a:ext>
              </a:extLst>
            </p:cNvPr>
            <p:cNvGrpSpPr/>
            <p:nvPr/>
          </p:nvGrpSpPr>
          <p:grpSpPr>
            <a:xfrm>
              <a:off x="5272295" y="1589905"/>
              <a:ext cx="6187003" cy="4075401"/>
              <a:chOff x="5391348" y="2203881"/>
              <a:chExt cx="4996405" cy="3257214"/>
            </a:xfrm>
          </p:grpSpPr>
          <p:pic>
            <p:nvPicPr>
              <p:cNvPr id="128" name="図 127">
                <a:extLst>
                  <a:ext uri="{FF2B5EF4-FFF2-40B4-BE49-F238E27FC236}">
                    <a16:creationId xmlns:a16="http://schemas.microsoft.com/office/drawing/2014/main" id="{C3C8CB49-70AC-1945-DAF1-EDDFBD47BF6C}"/>
                  </a:ext>
                </a:extLst>
              </p:cNvPr>
              <p:cNvPicPr>
                <a:picLocks noChangeAspect="1"/>
              </p:cNvPicPr>
              <p:nvPr/>
            </p:nvPicPr>
            <p:blipFill>
              <a:blip r:embed="rId6"/>
              <a:stretch>
                <a:fillRect/>
              </a:stretch>
            </p:blipFill>
            <p:spPr>
              <a:xfrm>
                <a:off x="5391348" y="2203881"/>
                <a:ext cx="4996405" cy="3257214"/>
              </a:xfrm>
              <a:prstGeom prst="rect">
                <a:avLst/>
              </a:prstGeom>
            </p:spPr>
          </p:pic>
          <p:sp>
            <p:nvSpPr>
              <p:cNvPr id="154" name="テキスト ボックス 153">
                <a:extLst>
                  <a:ext uri="{FF2B5EF4-FFF2-40B4-BE49-F238E27FC236}">
                    <a16:creationId xmlns:a16="http://schemas.microsoft.com/office/drawing/2014/main" id="{95AC7E58-77BD-DE39-4942-C43207429D80}"/>
                  </a:ext>
                </a:extLst>
              </p:cNvPr>
              <p:cNvSpPr txBox="1"/>
              <p:nvPr/>
            </p:nvSpPr>
            <p:spPr>
              <a:xfrm>
                <a:off x="7211710" y="3717501"/>
                <a:ext cx="551576" cy="368980"/>
              </a:xfrm>
              <a:prstGeom prst="rect">
                <a:avLst/>
              </a:prstGeom>
              <a:noFill/>
            </p:spPr>
            <p:txBody>
              <a:bodyPr wrap="square" rtlCol="0">
                <a:spAutoFit/>
              </a:bodyPr>
              <a:lstStyle/>
              <a:p>
                <a:r>
                  <a:rPr lang="en-US" altLang="ja-JP" sz="2400">
                    <a:latin typeface="ＭＳ Ｐゴシック" panose="020B0600070205080204" pitchFamily="50" charset="-128"/>
                    <a:ea typeface="ＭＳ Ｐゴシック" panose="020B0600070205080204" pitchFamily="50" charset="-128"/>
                  </a:rPr>
                  <a:t>Z=4</a:t>
                </a:r>
                <a:endParaRPr lang="ja-JP" altLang="en-US" sz="2400">
                  <a:latin typeface="ＭＳ Ｐゴシック" panose="020B0600070205080204" pitchFamily="50" charset="-128"/>
                  <a:ea typeface="ＭＳ Ｐゴシック" panose="020B0600070205080204" pitchFamily="50" charset="-128"/>
                </a:endParaRPr>
              </a:p>
            </p:txBody>
          </p:sp>
        </p:grpSp>
        <p:sp>
          <p:nvSpPr>
            <p:cNvPr id="6" name="テキスト ボックス 5">
              <a:extLst>
                <a:ext uri="{FF2B5EF4-FFF2-40B4-BE49-F238E27FC236}">
                  <a16:creationId xmlns:a16="http://schemas.microsoft.com/office/drawing/2014/main" id="{CFC9E7A7-9943-A7E2-7626-FE8925E1660B}"/>
                </a:ext>
              </a:extLst>
            </p:cNvPr>
            <p:cNvSpPr txBox="1"/>
            <p:nvPr/>
          </p:nvSpPr>
          <p:spPr>
            <a:xfrm>
              <a:off x="7603740" y="4034420"/>
              <a:ext cx="378210" cy="461665"/>
            </a:xfrm>
            <a:prstGeom prst="rect">
              <a:avLst/>
            </a:prstGeom>
            <a:noFill/>
          </p:spPr>
          <p:txBody>
            <a:bodyPr wrap="square" rtlCol="0">
              <a:spAutoFit/>
            </a:bodyPr>
            <a:lstStyle/>
            <a:p>
              <a:r>
                <a:rPr lang="en-US" altLang="ja-JP" sz="2400">
                  <a:latin typeface="ＭＳ Ｐゴシック" panose="020B0600070205080204" pitchFamily="50" charset="-128"/>
                  <a:ea typeface="ＭＳ Ｐゴシック" panose="020B0600070205080204" pitchFamily="50" charset="-128"/>
                </a:rPr>
                <a:t>3</a:t>
              </a:r>
              <a:endParaRPr lang="ja-JP" altLang="en-US" sz="2400">
                <a:latin typeface="ＭＳ Ｐゴシック" panose="020B0600070205080204" pitchFamily="50" charset="-128"/>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5C760986-8D8D-B3F6-ED82-0633999E5925}"/>
                </a:ext>
              </a:extLst>
            </p:cNvPr>
            <p:cNvSpPr txBox="1"/>
            <p:nvPr/>
          </p:nvSpPr>
          <p:spPr>
            <a:xfrm>
              <a:off x="7945246" y="4388198"/>
              <a:ext cx="378210" cy="461665"/>
            </a:xfrm>
            <a:prstGeom prst="rect">
              <a:avLst/>
            </a:prstGeom>
            <a:noFill/>
          </p:spPr>
          <p:txBody>
            <a:bodyPr wrap="square" rtlCol="0">
              <a:spAutoFit/>
            </a:bodyPr>
            <a:lstStyle/>
            <a:p>
              <a:r>
                <a:rPr lang="en-US" altLang="ja-JP" sz="2400">
                  <a:latin typeface="ＭＳ Ｐゴシック" panose="020B0600070205080204" pitchFamily="50" charset="-128"/>
                  <a:ea typeface="ＭＳ Ｐゴシック" panose="020B0600070205080204" pitchFamily="50" charset="-128"/>
                </a:rPr>
                <a:t>2</a:t>
              </a:r>
              <a:endParaRPr lang="ja-JP" altLang="en-US" sz="2400">
                <a:latin typeface="ＭＳ Ｐゴシック" panose="020B0600070205080204" pitchFamily="50" charset="-128"/>
                <a:ea typeface="ＭＳ Ｐゴシック" panose="020B0600070205080204" pitchFamily="50" charset="-128"/>
              </a:endParaRPr>
            </a:p>
          </p:txBody>
        </p:sp>
        <p:sp>
          <p:nvSpPr>
            <p:cNvPr id="17" name="テキスト ボックス 16">
              <a:extLst>
                <a:ext uri="{FF2B5EF4-FFF2-40B4-BE49-F238E27FC236}">
                  <a16:creationId xmlns:a16="http://schemas.microsoft.com/office/drawing/2014/main" id="{FD6C51B8-7B8B-4A00-92BE-54339FCB5CC8}"/>
                </a:ext>
              </a:extLst>
            </p:cNvPr>
            <p:cNvSpPr txBox="1"/>
            <p:nvPr/>
          </p:nvSpPr>
          <p:spPr>
            <a:xfrm>
              <a:off x="7678834" y="4585105"/>
              <a:ext cx="378210" cy="461665"/>
            </a:xfrm>
            <a:prstGeom prst="rect">
              <a:avLst/>
            </a:prstGeom>
            <a:noFill/>
          </p:spPr>
          <p:txBody>
            <a:bodyPr wrap="square" rtlCol="0">
              <a:spAutoFit/>
            </a:bodyPr>
            <a:lstStyle/>
            <a:p>
              <a:r>
                <a:rPr lang="en-US" altLang="ja-JP" sz="2400">
                  <a:latin typeface="ＭＳ Ｐゴシック" panose="020B0600070205080204" pitchFamily="50" charset="-128"/>
                  <a:ea typeface="ＭＳ Ｐゴシック" panose="020B0600070205080204" pitchFamily="50" charset="-128"/>
                </a:rPr>
                <a:t>1</a:t>
              </a:r>
              <a:endParaRPr lang="ja-JP" altLang="en-US" sz="2400">
                <a:latin typeface="ＭＳ Ｐゴシック" panose="020B0600070205080204" pitchFamily="50" charset="-128"/>
                <a:ea typeface="ＭＳ Ｐゴシック" panose="020B0600070205080204" pitchFamily="50" charset="-128"/>
              </a:endParaRPr>
            </a:p>
          </p:txBody>
        </p:sp>
      </p:grpSp>
      <p:pic>
        <p:nvPicPr>
          <p:cNvPr id="20" name="図 19">
            <a:extLst>
              <a:ext uri="{FF2B5EF4-FFF2-40B4-BE49-F238E27FC236}">
                <a16:creationId xmlns:a16="http://schemas.microsoft.com/office/drawing/2014/main" id="{43EE056E-3830-61CA-EB8B-EA94479BBF20}"/>
              </a:ext>
            </a:extLst>
          </p:cNvPr>
          <p:cNvPicPr>
            <a:picLocks noChangeAspect="1"/>
          </p:cNvPicPr>
          <p:nvPr/>
        </p:nvPicPr>
        <p:blipFill>
          <a:blip r:embed="rId7"/>
          <a:stretch>
            <a:fillRect/>
          </a:stretch>
        </p:blipFill>
        <p:spPr>
          <a:xfrm>
            <a:off x="5005883" y="1070871"/>
            <a:ext cx="6218459" cy="5584420"/>
          </a:xfrm>
          <a:prstGeom prst="rect">
            <a:avLst/>
          </a:prstGeom>
        </p:spPr>
      </p:pic>
      <p:sp>
        <p:nvSpPr>
          <p:cNvPr id="2" name="テキスト ボックス 1">
            <a:extLst>
              <a:ext uri="{FF2B5EF4-FFF2-40B4-BE49-F238E27FC236}">
                <a16:creationId xmlns:a16="http://schemas.microsoft.com/office/drawing/2014/main" id="{A0E34F22-BD36-4C04-39DD-E5B74B2C1E02}"/>
              </a:ext>
            </a:extLst>
          </p:cNvPr>
          <p:cNvSpPr txBox="1"/>
          <p:nvPr/>
        </p:nvSpPr>
        <p:spPr>
          <a:xfrm>
            <a:off x="3714750" y="3408141"/>
            <a:ext cx="1704416" cy="369332"/>
          </a:xfrm>
          <a:prstGeom prst="rect">
            <a:avLst/>
          </a:prstGeom>
          <a:noFill/>
        </p:spPr>
        <p:txBody>
          <a:bodyPr wrap="square" rtlCol="0">
            <a:spAutoFit/>
          </a:bodyPr>
          <a:lstStyle/>
          <a:p>
            <a:r>
              <a:rPr lang="ja-JP" altLang="en-US">
                <a:latin typeface="ＭＳ Ｐゴシック" panose="020B0600070205080204" pitchFamily="50" charset="-128"/>
                <a:ea typeface="ＭＳ Ｐゴシック" panose="020B0600070205080204" pitchFamily="50" charset="-128"/>
              </a:rPr>
              <a:t>位置、角度</a:t>
            </a:r>
            <a:endParaRPr kumimoji="1" lang="ja-JP" altLang="en-US">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CB5649D1-DC29-2104-61D5-EBB9927EC647}"/>
              </a:ext>
            </a:extLst>
          </p:cNvPr>
          <p:cNvSpPr txBox="1"/>
          <p:nvPr/>
        </p:nvSpPr>
        <p:spPr>
          <a:xfrm>
            <a:off x="3908069" y="3960046"/>
            <a:ext cx="1530658" cy="369332"/>
          </a:xfrm>
          <a:prstGeom prst="rect">
            <a:avLst/>
          </a:prstGeom>
          <a:noFill/>
        </p:spPr>
        <p:txBody>
          <a:bodyPr wrap="square" rtlCol="0">
            <a:spAutoFit/>
          </a:bodyPr>
          <a:lstStyle/>
          <a:p>
            <a:r>
              <a:rPr kumimoji="1" lang="en-US" altLang="ja-JP">
                <a:latin typeface="ＭＳ Ｐゴシック" panose="020B0600070205080204" pitchFamily="50" charset="-128"/>
                <a:ea typeface="ＭＳ Ｐゴシック" panose="020B0600070205080204" pitchFamily="50" charset="-128"/>
              </a:rPr>
              <a:t>Q(ΔE),TOF</a:t>
            </a:r>
            <a:endParaRPr kumimoji="1" lang="ja-JP" altLang="en-US">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CB0568A4-B63C-411A-A774-49A6A708686B}"/>
              </a:ext>
            </a:extLst>
          </p:cNvPr>
          <p:cNvSpPr txBox="1"/>
          <p:nvPr/>
        </p:nvSpPr>
        <p:spPr>
          <a:xfrm>
            <a:off x="587159" y="1560750"/>
            <a:ext cx="1234917" cy="338554"/>
          </a:xfrm>
          <a:prstGeom prst="rect">
            <a:avLst/>
          </a:prstGeom>
          <a:noFill/>
        </p:spPr>
        <p:txBody>
          <a:bodyPr wrap="square" rtlCol="0">
            <a:spAutoFit/>
          </a:bodyPr>
          <a:lstStyle/>
          <a:p>
            <a:r>
              <a:rPr lang="ja-JP" altLang="en-US" sz="1600">
                <a:latin typeface="ＭＳ Ｐゴシック" panose="020B0600070205080204" pitchFamily="50" charset="-128"/>
                <a:ea typeface="ＭＳ Ｐゴシック" panose="020B0600070205080204" pitchFamily="50" charset="-128"/>
              </a:rPr>
              <a:t>位置、角度</a:t>
            </a:r>
            <a:endParaRPr kumimoji="1" lang="ja-JP" altLang="en-US" sz="160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8441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6A440F-5644-6624-AF1D-C398A4ED292D}"/>
              </a:ext>
            </a:extLst>
          </p:cNvPr>
          <p:cNvSpPr>
            <a:spLocks noGrp="1"/>
          </p:cNvSpPr>
          <p:nvPr>
            <p:ph type="title"/>
          </p:nvPr>
        </p:nvSpPr>
        <p:spPr>
          <a:xfrm>
            <a:off x="165691" y="193795"/>
            <a:ext cx="10822137" cy="559401"/>
          </a:xfrm>
        </p:spPr>
        <p:txBody>
          <a:bodyPr>
            <a:normAutofit/>
          </a:bodyPr>
          <a:lstStyle/>
          <a:p>
            <a:r>
              <a:rPr lang="ja-JP" altLang="en-US" sz="2800">
                <a:latin typeface="ＭＳ Ｐゴシック" panose="020B0600070205080204" pitchFamily="50" charset="-128"/>
                <a:ea typeface="ＭＳ Ｐゴシック" panose="020B0600070205080204" pitchFamily="50" charset="-128"/>
              </a:rPr>
              <a:t>準単色中性子</a:t>
            </a:r>
            <a:r>
              <a:rPr lang="en-US" altLang="ja-JP" sz="2800">
                <a:latin typeface="ＭＳ Ｐゴシック" panose="020B0600070205080204" pitchFamily="50" charset="-128"/>
                <a:ea typeface="ＭＳ Ｐゴシック" panose="020B0600070205080204" pitchFamily="50" charset="-128"/>
              </a:rPr>
              <a:t>(200MeV/u)</a:t>
            </a:r>
            <a:r>
              <a:rPr lang="ja-JP" altLang="en-US" sz="2800">
                <a:latin typeface="ＭＳ Ｐゴシック" panose="020B0600070205080204" pitchFamily="50" charset="-128"/>
                <a:ea typeface="ＭＳ Ｐゴシック" panose="020B0600070205080204" pitchFamily="50" charset="-128"/>
              </a:rPr>
              <a:t>の解析によるクロストーク排除条件の決定</a:t>
            </a:r>
            <a:r>
              <a:rPr lang="en-US" altLang="ja-JP" sz="2800">
                <a:latin typeface="ＭＳ Ｐゴシック" panose="020B0600070205080204" pitchFamily="50" charset="-128"/>
                <a:ea typeface="ＭＳ Ｐゴシック" panose="020B0600070205080204" pitchFamily="50" charset="-128"/>
              </a:rPr>
              <a:t>1</a:t>
            </a:r>
            <a:endParaRPr kumimoji="1" lang="ja-JP" altLang="en-US" sz="2800"/>
          </a:p>
        </p:txBody>
      </p:sp>
      <p:sp>
        <p:nvSpPr>
          <p:cNvPr id="4" name="日付プレースホルダー 3">
            <a:extLst>
              <a:ext uri="{FF2B5EF4-FFF2-40B4-BE49-F238E27FC236}">
                <a16:creationId xmlns:a16="http://schemas.microsoft.com/office/drawing/2014/main" id="{09015392-E537-834B-CAEF-3640C13B8D91}"/>
              </a:ext>
            </a:extLst>
          </p:cNvPr>
          <p:cNvSpPr>
            <a:spLocks noGrp="1"/>
          </p:cNvSpPr>
          <p:nvPr>
            <p:ph type="dt" sz="half" idx="10"/>
          </p:nvPr>
        </p:nvSpPr>
        <p:spPr/>
        <p:txBody>
          <a:bodyPr/>
          <a:lstStyle/>
          <a:p>
            <a:fld id="{8F353BEB-8DCC-4CC0-B849-3EEFCBFA618D}" type="datetime1">
              <a:rPr kumimoji="1" lang="ja-JP" altLang="en-US" smtClean="0"/>
              <a:t>2026/3/9</a:t>
            </a:fld>
            <a:endParaRPr kumimoji="1" lang="ja-JP" altLang="en-US"/>
          </a:p>
        </p:txBody>
      </p:sp>
      <p:sp>
        <p:nvSpPr>
          <p:cNvPr id="5" name="フッター プレースホルダー 4">
            <a:extLst>
              <a:ext uri="{FF2B5EF4-FFF2-40B4-BE49-F238E27FC236}">
                <a16:creationId xmlns:a16="http://schemas.microsoft.com/office/drawing/2014/main" id="{31CD5B38-44D6-2C59-0E23-4783A8651B74}"/>
              </a:ext>
            </a:extLst>
          </p:cNvPr>
          <p:cNvSpPr>
            <a:spLocks noGrp="1"/>
          </p:cNvSpPr>
          <p:nvPr>
            <p:ph type="ftr" sz="quarter" idx="11"/>
          </p:nvPr>
        </p:nvSpPr>
        <p:spPr/>
        <p:txBody>
          <a:bodyPr/>
          <a:lstStyle/>
          <a:p>
            <a:r>
              <a:rPr lang="en-US" altLang="zh-CN"/>
              <a:t>Italy-Japan Symposium, Kore University of Enna</a:t>
            </a:r>
            <a:endParaRPr kumimoji="1" lang="ja-JP" altLang="en-US"/>
          </a:p>
        </p:txBody>
      </p:sp>
      <p:sp>
        <p:nvSpPr>
          <p:cNvPr id="9" name="テキスト ボックス 8">
            <a:extLst>
              <a:ext uri="{FF2B5EF4-FFF2-40B4-BE49-F238E27FC236}">
                <a16:creationId xmlns:a16="http://schemas.microsoft.com/office/drawing/2014/main" id="{7E6125AC-6265-56E1-5FB6-6069D8A0489F}"/>
              </a:ext>
            </a:extLst>
          </p:cNvPr>
          <p:cNvSpPr txBox="1"/>
          <p:nvPr/>
        </p:nvSpPr>
        <p:spPr>
          <a:xfrm>
            <a:off x="566532" y="1046133"/>
            <a:ext cx="11611311" cy="954107"/>
          </a:xfrm>
          <a:prstGeom prst="rect">
            <a:avLst/>
          </a:prstGeom>
          <a:noFill/>
        </p:spPr>
        <p:txBody>
          <a:bodyPr wrap="square" rtlCol="0">
            <a:spAutoFit/>
          </a:bodyPr>
          <a:lstStyle/>
          <a:p>
            <a:r>
              <a:rPr kumimoji="1" lang="ja-JP" altLang="en-US" sz="2800">
                <a:latin typeface="ＭＳ Ｐゴシック" panose="020B0600070205080204" pitchFamily="50" charset="-128"/>
                <a:ea typeface="ＭＳ Ｐゴシック" panose="020B0600070205080204" pitchFamily="50" charset="-128"/>
              </a:rPr>
              <a:t>・</a:t>
            </a:r>
            <a:r>
              <a:rPr kumimoji="1" lang="en-US" altLang="ja-JP" sz="2800" baseline="30000">
                <a:latin typeface="ＭＳ Ｐゴシック" panose="020B0600070205080204" pitchFamily="50" charset="-128"/>
                <a:ea typeface="ＭＳ Ｐゴシック" panose="020B0600070205080204" pitchFamily="50" charset="-128"/>
              </a:rPr>
              <a:t>7</a:t>
            </a:r>
            <a:r>
              <a:rPr kumimoji="1" lang="en-US" altLang="ja-JP" sz="2800">
                <a:latin typeface="ＭＳ Ｐゴシック" panose="020B0600070205080204" pitchFamily="50" charset="-128"/>
                <a:ea typeface="ＭＳ Ｐゴシック" panose="020B0600070205080204" pitchFamily="50" charset="-128"/>
              </a:rPr>
              <a:t>Li(</a:t>
            </a:r>
            <a:r>
              <a:rPr kumimoji="1" lang="en-US" altLang="ja-JP" sz="2800" err="1">
                <a:latin typeface="ＭＳ Ｐゴシック" panose="020B0600070205080204" pitchFamily="50" charset="-128"/>
                <a:ea typeface="ＭＳ Ｐゴシック" panose="020B0600070205080204" pitchFamily="50" charset="-128"/>
              </a:rPr>
              <a:t>p,</a:t>
            </a:r>
            <a:r>
              <a:rPr lang="en-US" altLang="ja-JP" sz="2800" err="1">
                <a:latin typeface="ＭＳ Ｐゴシック" panose="020B0600070205080204" pitchFamily="50" charset="-128"/>
                <a:ea typeface="ＭＳ Ｐゴシック" panose="020B0600070205080204" pitchFamily="50" charset="-128"/>
              </a:rPr>
              <a:t>n</a:t>
            </a:r>
            <a:r>
              <a:rPr lang="en-US" altLang="ja-JP" sz="2800">
                <a:latin typeface="ＭＳ Ｐゴシック" panose="020B0600070205080204" pitchFamily="50" charset="-128"/>
                <a:ea typeface="ＭＳ Ｐゴシック" panose="020B0600070205080204" pitchFamily="50" charset="-128"/>
              </a:rPr>
              <a:t>)</a:t>
            </a:r>
            <a:r>
              <a:rPr lang="ja-JP" altLang="en-US" sz="2800">
                <a:latin typeface="ＭＳ Ｐゴシック" panose="020B0600070205080204" pitchFamily="50" charset="-128"/>
                <a:ea typeface="ＭＳ Ｐゴシック" panose="020B0600070205080204" pitchFamily="50" charset="-128"/>
              </a:rPr>
              <a:t>反応より、</a:t>
            </a:r>
            <a:r>
              <a:rPr kumimoji="1" lang="ja-JP" altLang="en-US" sz="2800">
                <a:latin typeface="ＭＳ Ｐゴシック" panose="020B0600070205080204" pitchFamily="50" charset="-128"/>
                <a:ea typeface="ＭＳ Ｐゴシック" panose="020B0600070205080204" pitchFamily="50" charset="-128"/>
              </a:rPr>
              <a:t>一つの中性子が中性子検出器に入射</a:t>
            </a:r>
            <a:endParaRPr kumimoji="1" lang="en-US" altLang="ja-JP" sz="2800">
              <a:latin typeface="ＭＳ Ｐゴシック" panose="020B0600070205080204" pitchFamily="50" charset="-128"/>
              <a:ea typeface="ＭＳ Ｐゴシック" panose="020B0600070205080204" pitchFamily="50" charset="-128"/>
            </a:endParaRPr>
          </a:p>
          <a:p>
            <a:r>
              <a:rPr lang="ja-JP" altLang="en-US" sz="2800">
                <a:latin typeface="ＭＳ Ｐゴシック" panose="020B0600070205080204" pitchFamily="50" charset="-128"/>
                <a:ea typeface="ＭＳ Ｐゴシック" panose="020B0600070205080204" pitchFamily="50" charset="-128"/>
              </a:rPr>
              <a:t>・複数の検出はクロストークによるもの</a:t>
            </a:r>
            <a:endParaRPr lang="en-US" altLang="ja-JP" sz="2800">
              <a:latin typeface="ＭＳ Ｐゴシック" panose="020B0600070205080204" pitchFamily="50" charset="-128"/>
              <a:ea typeface="ＭＳ Ｐゴシック" panose="020B0600070205080204" pitchFamily="50" charset="-128"/>
            </a:endParaRPr>
          </a:p>
        </p:txBody>
      </p:sp>
      <p:sp>
        <p:nvSpPr>
          <p:cNvPr id="63" name="テキスト ボックス 62">
            <a:extLst>
              <a:ext uri="{FF2B5EF4-FFF2-40B4-BE49-F238E27FC236}">
                <a16:creationId xmlns:a16="http://schemas.microsoft.com/office/drawing/2014/main" id="{877D35B1-4372-A358-0B72-DCD0E7B3E0B5}"/>
              </a:ext>
            </a:extLst>
          </p:cNvPr>
          <p:cNvSpPr txBox="1"/>
          <p:nvPr/>
        </p:nvSpPr>
        <p:spPr>
          <a:xfrm>
            <a:off x="165691" y="2250576"/>
            <a:ext cx="5826896" cy="461665"/>
          </a:xfrm>
          <a:prstGeom prst="rect">
            <a:avLst/>
          </a:prstGeom>
          <a:noFill/>
        </p:spPr>
        <p:txBody>
          <a:bodyPr wrap="square">
            <a:spAutoFit/>
          </a:bodyPr>
          <a:lstStyle/>
          <a:p>
            <a:r>
              <a:rPr kumimoji="1" lang="ja-JP" altLang="en-US" sz="2400" b="1">
                <a:latin typeface="ＭＳ Ｐゴシック" panose="020B0600070205080204" pitchFamily="50" charset="-128"/>
                <a:ea typeface="ＭＳ Ｐゴシック" panose="020B0600070205080204" pitchFamily="50" charset="-128"/>
              </a:rPr>
              <a:t>要因１</a:t>
            </a:r>
            <a:r>
              <a:rPr kumimoji="1" lang="en-US" altLang="ja-JP" sz="2400" b="1">
                <a:latin typeface="ＭＳ Ｐゴシック" panose="020B0600070205080204" pitchFamily="50" charset="-128"/>
                <a:ea typeface="ＭＳ Ｐゴシック" panose="020B0600070205080204" pitchFamily="50" charset="-128"/>
              </a:rPr>
              <a:t>:</a:t>
            </a:r>
            <a:r>
              <a:rPr kumimoji="1" lang="ja-JP" altLang="en-US" sz="2400" b="1">
                <a:latin typeface="ＭＳ Ｐゴシック" panose="020B0600070205080204" pitchFamily="50" charset="-128"/>
                <a:ea typeface="ＭＳ Ｐゴシック" panose="020B0600070205080204" pitchFamily="50" charset="-128"/>
              </a:rPr>
              <a:t>一つの中性子が二回</a:t>
            </a:r>
            <a:r>
              <a:rPr lang="ja-JP" altLang="en-US" sz="2400" b="1">
                <a:latin typeface="ＭＳ Ｐゴシック" panose="020B0600070205080204" pitchFamily="50" charset="-128"/>
                <a:ea typeface="ＭＳ Ｐゴシック" panose="020B0600070205080204" pitchFamily="50" charset="-128"/>
              </a:rPr>
              <a:t>検出される。</a:t>
            </a:r>
            <a:endParaRPr lang="en-US" altLang="ja-JP" sz="2400" b="1">
              <a:latin typeface="ＭＳ Ｐゴシック" panose="020B0600070205080204" pitchFamily="50" charset="-128"/>
              <a:ea typeface="ＭＳ Ｐゴシック" panose="020B0600070205080204" pitchFamily="50" charset="-128"/>
            </a:endParaRPr>
          </a:p>
        </p:txBody>
      </p:sp>
      <p:grpSp>
        <p:nvGrpSpPr>
          <p:cNvPr id="88" name="グループ化 87">
            <a:extLst>
              <a:ext uri="{FF2B5EF4-FFF2-40B4-BE49-F238E27FC236}">
                <a16:creationId xmlns:a16="http://schemas.microsoft.com/office/drawing/2014/main" id="{9350FAF9-F1F6-F756-8156-2369AEA801C6}"/>
              </a:ext>
            </a:extLst>
          </p:cNvPr>
          <p:cNvGrpSpPr/>
          <p:nvPr/>
        </p:nvGrpSpPr>
        <p:grpSpPr>
          <a:xfrm>
            <a:off x="1534086" y="2963883"/>
            <a:ext cx="4244309" cy="3140921"/>
            <a:chOff x="6182195" y="1879540"/>
            <a:chExt cx="3006638" cy="2227849"/>
          </a:xfrm>
        </p:grpSpPr>
        <p:grpSp>
          <p:nvGrpSpPr>
            <p:cNvPr id="86" name="グループ化 85">
              <a:extLst>
                <a:ext uri="{FF2B5EF4-FFF2-40B4-BE49-F238E27FC236}">
                  <a16:creationId xmlns:a16="http://schemas.microsoft.com/office/drawing/2014/main" id="{F73AB757-4C74-F01C-6ACC-AE3A042F6DB8}"/>
                </a:ext>
              </a:extLst>
            </p:cNvPr>
            <p:cNvGrpSpPr/>
            <p:nvPr/>
          </p:nvGrpSpPr>
          <p:grpSpPr>
            <a:xfrm>
              <a:off x="6182195" y="1879540"/>
              <a:ext cx="3006638" cy="2227849"/>
              <a:chOff x="6218656" y="1936074"/>
              <a:chExt cx="3006638" cy="2227849"/>
            </a:xfrm>
          </p:grpSpPr>
          <p:grpSp>
            <p:nvGrpSpPr>
              <p:cNvPr id="67" name="グループ化 66">
                <a:extLst>
                  <a:ext uri="{FF2B5EF4-FFF2-40B4-BE49-F238E27FC236}">
                    <a16:creationId xmlns:a16="http://schemas.microsoft.com/office/drawing/2014/main" id="{E671DCFA-FD72-B10B-1F73-671A76CFB5AC}"/>
                  </a:ext>
                </a:extLst>
              </p:cNvPr>
              <p:cNvGrpSpPr/>
              <p:nvPr/>
            </p:nvGrpSpPr>
            <p:grpSpPr>
              <a:xfrm>
                <a:off x="6218656" y="1936074"/>
                <a:ext cx="3006638" cy="2227849"/>
                <a:chOff x="6739325" y="815290"/>
                <a:chExt cx="4886619" cy="3586230"/>
              </a:xfrm>
            </p:grpSpPr>
            <p:sp>
              <p:nvSpPr>
                <p:cNvPr id="68" name="正方形/長方形 67">
                  <a:extLst>
                    <a:ext uri="{FF2B5EF4-FFF2-40B4-BE49-F238E27FC236}">
                      <a16:creationId xmlns:a16="http://schemas.microsoft.com/office/drawing/2014/main" id="{D08AB109-69A2-91CD-14E9-575A2E495B54}"/>
                    </a:ext>
                  </a:extLst>
                </p:cNvPr>
                <p:cNvSpPr/>
                <p:nvPr/>
              </p:nvSpPr>
              <p:spPr>
                <a:xfrm>
                  <a:off x="6739325" y="926360"/>
                  <a:ext cx="4886619" cy="34751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70" name="グループ化 69">
                  <a:extLst>
                    <a:ext uri="{FF2B5EF4-FFF2-40B4-BE49-F238E27FC236}">
                      <a16:creationId xmlns:a16="http://schemas.microsoft.com/office/drawing/2014/main" id="{F8E89017-9DBC-4D93-84BE-7DA38D3FA874}"/>
                    </a:ext>
                  </a:extLst>
                </p:cNvPr>
                <p:cNvGrpSpPr/>
                <p:nvPr/>
              </p:nvGrpSpPr>
              <p:grpSpPr>
                <a:xfrm>
                  <a:off x="7121729" y="815290"/>
                  <a:ext cx="4327287" cy="3394758"/>
                  <a:chOff x="0" y="2847756"/>
                  <a:chExt cx="4207926" cy="2953563"/>
                </a:xfrm>
              </p:grpSpPr>
              <p:grpSp>
                <p:nvGrpSpPr>
                  <p:cNvPr id="72" name="グループ化 71">
                    <a:extLst>
                      <a:ext uri="{FF2B5EF4-FFF2-40B4-BE49-F238E27FC236}">
                        <a16:creationId xmlns:a16="http://schemas.microsoft.com/office/drawing/2014/main" id="{E68944F6-D8C3-7205-166D-CC0194347785}"/>
                      </a:ext>
                    </a:extLst>
                  </p:cNvPr>
                  <p:cNvGrpSpPr/>
                  <p:nvPr/>
                </p:nvGrpSpPr>
                <p:grpSpPr>
                  <a:xfrm>
                    <a:off x="1910703" y="2847756"/>
                    <a:ext cx="388826" cy="737095"/>
                    <a:chOff x="2809153" y="2568596"/>
                    <a:chExt cx="310548" cy="685143"/>
                  </a:xfrm>
                </p:grpSpPr>
                <p:sp>
                  <p:nvSpPr>
                    <p:cNvPr id="80" name="楕円 79">
                      <a:extLst>
                        <a:ext uri="{FF2B5EF4-FFF2-40B4-BE49-F238E27FC236}">
                          <a16:creationId xmlns:a16="http://schemas.microsoft.com/office/drawing/2014/main" id="{FBFF1F36-68B2-CEE0-8D0C-89E5082B521C}"/>
                        </a:ext>
                      </a:extLst>
                    </p:cNvPr>
                    <p:cNvSpPr/>
                    <p:nvPr/>
                  </p:nvSpPr>
                  <p:spPr>
                    <a:xfrm>
                      <a:off x="2809153" y="3004793"/>
                      <a:ext cx="280854" cy="248946"/>
                    </a:xfrm>
                    <a:prstGeom prst="ellipse">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1C674BB7-287E-A2C6-7F8B-948F16081F51}"/>
                        </a:ext>
                      </a:extLst>
                    </p:cNvPr>
                    <p:cNvSpPr txBox="1"/>
                    <p:nvPr/>
                  </p:nvSpPr>
                  <p:spPr>
                    <a:xfrm>
                      <a:off x="2809153" y="2568596"/>
                      <a:ext cx="310548" cy="523221"/>
                    </a:xfrm>
                    <a:prstGeom prst="rect">
                      <a:avLst/>
                    </a:prstGeom>
                    <a:noFill/>
                  </p:spPr>
                  <p:txBody>
                    <a:bodyPr wrap="square" rtlCol="0">
                      <a:spAutoFit/>
                    </a:bodyPr>
                    <a:lstStyle/>
                    <a:p>
                      <a:r>
                        <a:rPr kumimoji="1" lang="en-US" altLang="ja-JP" sz="2800" b="1">
                          <a:latin typeface="ＭＳ Ｐゴシック" panose="020B0600070205080204" pitchFamily="50" charset="-128"/>
                          <a:ea typeface="ＭＳ Ｐゴシック" panose="020B0600070205080204" pitchFamily="50" charset="-128"/>
                        </a:rPr>
                        <a:t>n</a:t>
                      </a:r>
                      <a:endParaRPr kumimoji="1" lang="ja-JP" altLang="en-US" sz="2800" b="1">
                        <a:latin typeface="ＭＳ Ｐゴシック" panose="020B0600070205080204" pitchFamily="50" charset="-128"/>
                        <a:ea typeface="ＭＳ Ｐゴシック" panose="020B0600070205080204" pitchFamily="50" charset="-128"/>
                      </a:endParaRPr>
                    </a:p>
                  </p:txBody>
                </p:sp>
              </p:grpSp>
              <p:pic>
                <p:nvPicPr>
                  <p:cNvPr id="73" name="図 72">
                    <a:extLst>
                      <a:ext uri="{FF2B5EF4-FFF2-40B4-BE49-F238E27FC236}">
                        <a16:creationId xmlns:a16="http://schemas.microsoft.com/office/drawing/2014/main" id="{874DA29E-05F9-4BB9-0912-E48D335581B3}"/>
                      </a:ext>
                    </a:extLst>
                  </p:cNvPr>
                  <p:cNvPicPr>
                    <a:picLocks noChangeAspect="1"/>
                  </p:cNvPicPr>
                  <p:nvPr/>
                </p:nvPicPr>
                <p:blipFill>
                  <a:blip r:embed="rId3"/>
                  <a:stretch>
                    <a:fillRect/>
                  </a:stretch>
                </p:blipFill>
                <p:spPr>
                  <a:xfrm>
                    <a:off x="0" y="4243431"/>
                    <a:ext cx="4207926" cy="1557888"/>
                  </a:xfrm>
                  <a:prstGeom prst="rect">
                    <a:avLst/>
                  </a:prstGeom>
                </p:spPr>
              </p:pic>
              <p:cxnSp>
                <p:nvCxnSpPr>
                  <p:cNvPr id="74" name="直線矢印コネクタ 73">
                    <a:extLst>
                      <a:ext uri="{FF2B5EF4-FFF2-40B4-BE49-F238E27FC236}">
                        <a16:creationId xmlns:a16="http://schemas.microsoft.com/office/drawing/2014/main" id="{5271ADDC-D716-E281-9C23-BE86EDF240E9}"/>
                      </a:ext>
                    </a:extLst>
                  </p:cNvPr>
                  <p:cNvCxnSpPr>
                    <a:cxnSpLocks/>
                  </p:cNvCxnSpPr>
                  <p:nvPr/>
                </p:nvCxnSpPr>
                <p:spPr>
                  <a:xfrm flipH="1">
                    <a:off x="1720074" y="3579256"/>
                    <a:ext cx="334825" cy="9742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爆発: 8 pt 74">
                    <a:extLst>
                      <a:ext uri="{FF2B5EF4-FFF2-40B4-BE49-F238E27FC236}">
                        <a16:creationId xmlns:a16="http://schemas.microsoft.com/office/drawing/2014/main" id="{9AE3228B-669E-F40A-C70D-5F17C91772DD}"/>
                      </a:ext>
                    </a:extLst>
                  </p:cNvPr>
                  <p:cNvSpPr/>
                  <p:nvPr/>
                </p:nvSpPr>
                <p:spPr>
                  <a:xfrm>
                    <a:off x="1486004" y="4534352"/>
                    <a:ext cx="377923" cy="213450"/>
                  </a:xfrm>
                  <a:prstGeom prst="irregularSeal1">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77" name="爆発: 8 pt 76">
                    <a:extLst>
                      <a:ext uri="{FF2B5EF4-FFF2-40B4-BE49-F238E27FC236}">
                        <a16:creationId xmlns:a16="http://schemas.microsoft.com/office/drawing/2014/main" id="{8BAFBBBC-52F3-49A8-6FFA-6B908AAF7494}"/>
                      </a:ext>
                    </a:extLst>
                  </p:cNvPr>
                  <p:cNvSpPr/>
                  <p:nvPr/>
                </p:nvSpPr>
                <p:spPr>
                  <a:xfrm>
                    <a:off x="2492026" y="5491711"/>
                    <a:ext cx="377923" cy="213449"/>
                  </a:xfrm>
                  <a:prstGeom prst="irregularSeal1">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grpSp>
          </p:grpSp>
          <p:cxnSp>
            <p:nvCxnSpPr>
              <p:cNvPr id="82" name="直線矢印コネクタ 81">
                <a:extLst>
                  <a:ext uri="{FF2B5EF4-FFF2-40B4-BE49-F238E27FC236}">
                    <a16:creationId xmlns:a16="http://schemas.microsoft.com/office/drawing/2014/main" id="{6A7752B7-C6C6-0178-A673-E6F5DC5FDF19}"/>
                  </a:ext>
                </a:extLst>
              </p:cNvPr>
              <p:cNvCxnSpPr>
                <a:cxnSpLocks/>
                <a:endCxn id="77" idx="1"/>
              </p:cNvCxnSpPr>
              <p:nvPr/>
            </p:nvCxnSpPr>
            <p:spPr>
              <a:xfrm>
                <a:off x="7540598" y="3259502"/>
                <a:ext cx="490129" cy="6251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テキスト ボックス 83">
                    <a:extLst>
                      <a:ext uri="{FF2B5EF4-FFF2-40B4-BE49-F238E27FC236}">
                        <a16:creationId xmlns:a16="http://schemas.microsoft.com/office/drawing/2014/main" id="{9969CC3C-BE63-D2C4-A2BA-0FE587671CEB}"/>
                      </a:ext>
                    </a:extLst>
                  </p:cNvPr>
                  <p:cNvSpPr txBox="1"/>
                  <p:nvPr/>
                </p:nvSpPr>
                <p:spPr>
                  <a:xfrm>
                    <a:off x="6946548" y="2495893"/>
                    <a:ext cx="89379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000" b="1" i="1" smtClean="0">
                                  <a:latin typeface="Cambria Math" panose="02040503050406030204" pitchFamily="18" charset="0"/>
                                </a:rPr>
                              </m:ctrlPr>
                            </m:sSubPr>
                            <m:e>
                              <m:r>
                                <a:rPr lang="ja-JP" altLang="en-US" sz="2000" b="1" i="1" smtClean="0">
                                  <a:latin typeface="Cambria Math" panose="02040503050406030204" pitchFamily="18" charset="0"/>
                                </a:rPr>
                                <m:t>𝜷</m:t>
                              </m:r>
                            </m:e>
                            <m:sub>
                              <m:r>
                                <a:rPr lang="en-US" altLang="ja-JP" sz="2000" b="1" i="1" smtClean="0">
                                  <a:latin typeface="Cambria Math" panose="02040503050406030204" pitchFamily="18" charset="0"/>
                                </a:rPr>
                                <m:t>𝟎𝟏</m:t>
                              </m:r>
                            </m:sub>
                          </m:sSub>
                        </m:oMath>
                      </m:oMathPara>
                    </a14:m>
                    <a:endParaRPr lang="ja-JP" altLang="en-US" sz="2000" b="1"/>
                  </a:p>
                </p:txBody>
              </p:sp>
            </mc:Choice>
            <mc:Fallback xmlns="">
              <p:sp>
                <p:nvSpPr>
                  <p:cNvPr id="84" name="テキスト ボックス 83">
                    <a:extLst>
                      <a:ext uri="{FF2B5EF4-FFF2-40B4-BE49-F238E27FC236}">
                        <a16:creationId xmlns:a16="http://schemas.microsoft.com/office/drawing/2014/main" id="{9969CC3C-BE63-D2C4-A2BA-0FE587671CEB}"/>
                      </a:ext>
                    </a:extLst>
                  </p:cNvPr>
                  <p:cNvSpPr txBox="1">
                    <a:spLocks noRot="1" noChangeAspect="1" noMove="1" noResize="1" noEditPoints="1" noAdjustHandles="1" noChangeArrowheads="1" noChangeShapeType="1" noTextEdit="1"/>
                  </p:cNvSpPr>
                  <p:nvPr/>
                </p:nvSpPr>
                <p:spPr>
                  <a:xfrm>
                    <a:off x="6946548" y="2495893"/>
                    <a:ext cx="893795" cy="40011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5" name="テキスト ボックス 84">
                    <a:extLst>
                      <a:ext uri="{FF2B5EF4-FFF2-40B4-BE49-F238E27FC236}">
                        <a16:creationId xmlns:a16="http://schemas.microsoft.com/office/drawing/2014/main" id="{BA8585FD-2846-BD4E-7B89-7C16CA73AC1C}"/>
                      </a:ext>
                    </a:extLst>
                  </p:cNvPr>
                  <p:cNvSpPr txBox="1"/>
                  <p:nvPr/>
                </p:nvSpPr>
                <p:spPr>
                  <a:xfrm>
                    <a:off x="7137967" y="3345495"/>
                    <a:ext cx="84928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000" b="1" i="1" smtClean="0">
                                  <a:latin typeface="Cambria Math" panose="02040503050406030204" pitchFamily="18" charset="0"/>
                                </a:rPr>
                              </m:ctrlPr>
                            </m:sSubPr>
                            <m:e>
                              <m:r>
                                <a:rPr lang="ja-JP" altLang="en-US" sz="2000" b="1" i="1" smtClean="0">
                                  <a:latin typeface="Cambria Math" panose="02040503050406030204" pitchFamily="18" charset="0"/>
                                </a:rPr>
                                <m:t>𝜷</m:t>
                              </m:r>
                            </m:e>
                            <m:sub>
                              <m:r>
                                <a:rPr lang="en-US" altLang="ja-JP" sz="2000" b="1" i="1" smtClean="0">
                                  <a:latin typeface="Cambria Math" panose="02040503050406030204" pitchFamily="18" charset="0"/>
                                </a:rPr>
                                <m:t>𝟏𝟐</m:t>
                              </m:r>
                            </m:sub>
                          </m:sSub>
                        </m:oMath>
                      </m:oMathPara>
                    </a14:m>
                    <a:endParaRPr lang="ja-JP" altLang="en-US" sz="2000" b="1"/>
                  </a:p>
                </p:txBody>
              </p:sp>
            </mc:Choice>
            <mc:Fallback xmlns="">
              <p:sp>
                <p:nvSpPr>
                  <p:cNvPr id="85" name="テキスト ボックス 84">
                    <a:extLst>
                      <a:ext uri="{FF2B5EF4-FFF2-40B4-BE49-F238E27FC236}">
                        <a16:creationId xmlns:a16="http://schemas.microsoft.com/office/drawing/2014/main" id="{BA8585FD-2846-BD4E-7B89-7C16CA73AC1C}"/>
                      </a:ext>
                    </a:extLst>
                  </p:cNvPr>
                  <p:cNvSpPr txBox="1">
                    <a:spLocks noRot="1" noChangeAspect="1" noMove="1" noResize="1" noEditPoints="1" noAdjustHandles="1" noChangeArrowheads="1" noChangeShapeType="1" noTextEdit="1"/>
                  </p:cNvSpPr>
                  <p:nvPr/>
                </p:nvSpPr>
                <p:spPr>
                  <a:xfrm>
                    <a:off x="7137967" y="3345495"/>
                    <a:ext cx="849283" cy="400110"/>
                  </a:xfrm>
                  <a:prstGeom prst="rect">
                    <a:avLst/>
                  </a:prstGeom>
                  <a:blipFill>
                    <a:blip r:embed="rId5"/>
                    <a:stretch>
                      <a:fillRect/>
                    </a:stretch>
                  </a:blipFill>
                </p:spPr>
                <p:txBody>
                  <a:bodyPr/>
                  <a:lstStyle/>
                  <a:p>
                    <a:r>
                      <a:rPr lang="ja-JP" altLang="en-US">
                        <a:noFill/>
                      </a:rPr>
                      <a:t> </a:t>
                    </a:r>
                  </a:p>
                </p:txBody>
              </p:sp>
            </mc:Fallback>
          </mc:AlternateContent>
        </p:grpSp>
        <p:sp>
          <p:nvSpPr>
            <p:cNvPr id="87" name="テキスト ボックス 86">
              <a:extLst>
                <a:ext uri="{FF2B5EF4-FFF2-40B4-BE49-F238E27FC236}">
                  <a16:creationId xmlns:a16="http://schemas.microsoft.com/office/drawing/2014/main" id="{9E62A6D4-160B-A8C0-DBD6-0692AC9C2698}"/>
                </a:ext>
              </a:extLst>
            </p:cNvPr>
            <p:cNvSpPr txBox="1"/>
            <p:nvPr/>
          </p:nvSpPr>
          <p:spPr>
            <a:xfrm>
              <a:off x="6194418" y="1982549"/>
              <a:ext cx="1030223" cy="589425"/>
            </a:xfrm>
            <a:prstGeom prst="rect">
              <a:avLst/>
            </a:prstGeom>
            <a:noFill/>
          </p:spPr>
          <p:txBody>
            <a:bodyPr wrap="square" rtlCol="0">
              <a:spAutoFit/>
            </a:bodyPr>
            <a:lstStyle/>
            <a:p>
              <a:r>
                <a:rPr lang="en-US" altLang="ja-JP" sz="2400" b="1">
                  <a:latin typeface="ＭＳ Ｐゴシック" panose="020B0600070205080204" pitchFamily="50" charset="-128"/>
                  <a:ea typeface="ＭＳ Ｐゴシック" panose="020B0600070205080204" pitchFamily="50" charset="-128"/>
                </a:rPr>
                <a:t>different</a:t>
              </a:r>
              <a:r>
                <a:rPr kumimoji="1" lang="en-US" altLang="ja-JP" sz="2400" b="1">
                  <a:latin typeface="ＭＳ Ｐゴシック" panose="020B0600070205080204" pitchFamily="50" charset="-128"/>
                  <a:ea typeface="ＭＳ Ｐゴシック" panose="020B0600070205080204" pitchFamily="50" charset="-128"/>
                </a:rPr>
                <a:t> wall</a:t>
              </a:r>
              <a:endParaRPr kumimoji="1" lang="ja-JP" altLang="en-US" sz="2400" b="1">
                <a:latin typeface="ＭＳ Ｐゴシック" panose="020B0600070205080204" pitchFamily="50" charset="-128"/>
                <a:ea typeface="ＭＳ Ｐゴシック" panose="020B0600070205080204" pitchFamily="50" charset="-128"/>
              </a:endParaRPr>
            </a:p>
          </p:txBody>
        </p:sp>
      </p:grpSp>
      <p:grpSp>
        <p:nvGrpSpPr>
          <p:cNvPr id="89" name="グループ化 88">
            <a:extLst>
              <a:ext uri="{FF2B5EF4-FFF2-40B4-BE49-F238E27FC236}">
                <a16:creationId xmlns:a16="http://schemas.microsoft.com/office/drawing/2014/main" id="{5F5EAACA-290F-87CF-75D4-DBA461587A56}"/>
              </a:ext>
            </a:extLst>
          </p:cNvPr>
          <p:cNvGrpSpPr/>
          <p:nvPr/>
        </p:nvGrpSpPr>
        <p:grpSpPr>
          <a:xfrm>
            <a:off x="6163475" y="3216133"/>
            <a:ext cx="5409400" cy="3442728"/>
            <a:chOff x="397189" y="3991683"/>
            <a:chExt cx="4757062" cy="2866317"/>
          </a:xfrm>
        </p:grpSpPr>
        <p:pic>
          <p:nvPicPr>
            <p:cNvPr id="90" name="図 89" descr="グラフ&#10;&#10;自動的に生成された説明">
              <a:extLst>
                <a:ext uri="{FF2B5EF4-FFF2-40B4-BE49-F238E27FC236}">
                  <a16:creationId xmlns:a16="http://schemas.microsoft.com/office/drawing/2014/main" id="{52152589-FC84-42F0-33D8-4D38E215E147}"/>
                </a:ext>
              </a:extLst>
            </p:cNvPr>
            <p:cNvPicPr>
              <a:picLocks noChangeAspect="1"/>
            </p:cNvPicPr>
            <p:nvPr/>
          </p:nvPicPr>
          <p:blipFill rotWithShape="1">
            <a:blip r:embed="rId6"/>
            <a:srcRect l="5948" t="8258" r="388" b="6459"/>
            <a:stretch/>
          </p:blipFill>
          <p:spPr>
            <a:xfrm>
              <a:off x="1020724" y="3991683"/>
              <a:ext cx="4133527" cy="2472946"/>
            </a:xfrm>
            <a:prstGeom prst="rect">
              <a:avLst/>
            </a:prstGeom>
          </p:spPr>
        </p:pic>
        <mc:AlternateContent xmlns:mc="http://schemas.openxmlformats.org/markup-compatibility/2006" xmlns:a14="http://schemas.microsoft.com/office/drawing/2010/main">
          <mc:Choice Requires="a14">
            <p:sp>
              <p:nvSpPr>
                <p:cNvPr id="91" name="テキスト ボックス 90">
                  <a:extLst>
                    <a:ext uri="{FF2B5EF4-FFF2-40B4-BE49-F238E27FC236}">
                      <a16:creationId xmlns:a16="http://schemas.microsoft.com/office/drawing/2014/main" id="{7E44C78A-8335-FC46-5E84-7E849E4D2941}"/>
                    </a:ext>
                  </a:extLst>
                </p:cNvPr>
                <p:cNvSpPr txBox="1"/>
                <p:nvPr/>
              </p:nvSpPr>
              <p:spPr>
                <a:xfrm>
                  <a:off x="2079418" y="6396335"/>
                  <a:ext cx="17057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1" i="1" smtClean="0">
                                <a:latin typeface="Cambria Math" panose="02040503050406030204" pitchFamily="18" charset="0"/>
                                <a:ea typeface="ＭＳ Ｐゴシック" panose="020B0600070205080204" pitchFamily="50" charset="-128"/>
                              </a:rPr>
                            </m:ctrlPr>
                          </m:sSubPr>
                          <m:e>
                            <m:r>
                              <a:rPr kumimoji="1" lang="ja-JP" altLang="en-US" sz="2400" b="1" i="1" smtClean="0">
                                <a:latin typeface="Cambria Math" panose="02040503050406030204" pitchFamily="18" charset="0"/>
                                <a:ea typeface="ＭＳ Ｐゴシック" panose="020B0600070205080204" pitchFamily="50" charset="-128"/>
                              </a:rPr>
                              <m:t>𝜷</m:t>
                            </m:r>
                          </m:e>
                          <m:sub>
                            <m:r>
                              <a:rPr kumimoji="1" lang="en-US" altLang="ja-JP" sz="2400" b="1" i="1" smtClean="0">
                                <a:latin typeface="Cambria Math" panose="02040503050406030204" pitchFamily="18" charset="0"/>
                                <a:ea typeface="ＭＳ Ｐゴシック" panose="020B0600070205080204" pitchFamily="50" charset="-128"/>
                              </a:rPr>
                              <m:t>𝟎𝟏</m:t>
                            </m:r>
                          </m:sub>
                        </m:sSub>
                        <m:r>
                          <a:rPr kumimoji="1" lang="en-US" altLang="ja-JP" sz="2400" b="1" i="1" smtClean="0">
                            <a:latin typeface="Cambria Math" panose="02040503050406030204" pitchFamily="18" charset="0"/>
                            <a:ea typeface="ＭＳ Ｐゴシック" panose="020B0600070205080204" pitchFamily="50" charset="-128"/>
                          </a:rPr>
                          <m:t>/</m:t>
                        </m:r>
                        <m:sSub>
                          <m:sSubPr>
                            <m:ctrlPr>
                              <a:rPr kumimoji="1" lang="en-US" altLang="ja-JP" sz="2400" b="1" i="1" smtClean="0">
                                <a:latin typeface="Cambria Math" panose="02040503050406030204" pitchFamily="18" charset="0"/>
                                <a:ea typeface="ＭＳ Ｐゴシック" panose="020B0600070205080204" pitchFamily="50" charset="-128"/>
                              </a:rPr>
                            </m:ctrlPr>
                          </m:sSubPr>
                          <m:e>
                            <m:r>
                              <a:rPr kumimoji="1" lang="ja-JP" altLang="en-US" sz="2400" b="1" i="1" smtClean="0">
                                <a:latin typeface="Cambria Math" panose="02040503050406030204" pitchFamily="18" charset="0"/>
                                <a:ea typeface="ＭＳ Ｐゴシック" panose="020B0600070205080204" pitchFamily="50" charset="-128"/>
                              </a:rPr>
                              <m:t>𝜷</m:t>
                            </m:r>
                          </m:e>
                          <m:sub>
                            <m:r>
                              <a:rPr kumimoji="1" lang="en-US" altLang="ja-JP" sz="2400" b="1" i="1" smtClean="0">
                                <a:latin typeface="Cambria Math" panose="02040503050406030204" pitchFamily="18" charset="0"/>
                                <a:ea typeface="ＭＳ Ｐゴシック" panose="020B0600070205080204" pitchFamily="50" charset="-128"/>
                              </a:rPr>
                              <m:t>𝟏𝟐</m:t>
                            </m:r>
                          </m:sub>
                        </m:sSub>
                      </m:oMath>
                    </m:oMathPara>
                  </a14:m>
                  <a:endParaRPr kumimoji="1" lang="ja-JP" altLang="en-US" sz="2400" b="1">
                    <a:latin typeface="ＭＳ Ｐゴシック" panose="020B0600070205080204" pitchFamily="50" charset="-128"/>
                    <a:ea typeface="ＭＳ Ｐゴシック" panose="020B0600070205080204" pitchFamily="50" charset="-128"/>
                  </a:endParaRPr>
                </a:p>
              </p:txBody>
            </p:sp>
          </mc:Choice>
          <mc:Fallback xmlns="">
            <p:sp>
              <p:nvSpPr>
                <p:cNvPr id="91" name="テキスト ボックス 90">
                  <a:extLst>
                    <a:ext uri="{FF2B5EF4-FFF2-40B4-BE49-F238E27FC236}">
                      <a16:creationId xmlns:a16="http://schemas.microsoft.com/office/drawing/2014/main" id="{7E44C78A-8335-FC46-5E84-7E849E4D2941}"/>
                    </a:ext>
                  </a:extLst>
                </p:cNvPr>
                <p:cNvSpPr txBox="1">
                  <a:spLocks noRot="1" noChangeAspect="1" noMove="1" noResize="1" noEditPoints="1" noAdjustHandles="1" noChangeArrowheads="1" noChangeShapeType="1" noTextEdit="1"/>
                </p:cNvSpPr>
                <p:nvPr/>
              </p:nvSpPr>
              <p:spPr>
                <a:xfrm>
                  <a:off x="2079418" y="6396335"/>
                  <a:ext cx="1705772" cy="461665"/>
                </a:xfrm>
                <a:prstGeom prst="rect">
                  <a:avLst/>
                </a:prstGeom>
                <a:blipFill>
                  <a:blip r:embed="rId7"/>
                  <a:stretch>
                    <a:fillRect/>
                  </a:stretch>
                </a:blipFill>
              </p:spPr>
              <p:txBody>
                <a:bodyPr/>
                <a:lstStyle/>
                <a:p>
                  <a:r>
                    <a:rPr lang="ja-JP" altLang="en-US">
                      <a:noFill/>
                    </a:rPr>
                    <a:t> </a:t>
                  </a:r>
                </a:p>
              </p:txBody>
            </p:sp>
          </mc:Fallback>
        </mc:AlternateContent>
        <p:sp>
          <p:nvSpPr>
            <p:cNvPr id="92" name="テキスト ボックス 91">
              <a:extLst>
                <a:ext uri="{FF2B5EF4-FFF2-40B4-BE49-F238E27FC236}">
                  <a16:creationId xmlns:a16="http://schemas.microsoft.com/office/drawing/2014/main" id="{02A49C9E-CC77-3FFD-7B57-22243294B6EC}"/>
                </a:ext>
              </a:extLst>
            </p:cNvPr>
            <p:cNvSpPr txBox="1"/>
            <p:nvPr/>
          </p:nvSpPr>
          <p:spPr>
            <a:xfrm rot="16200000">
              <a:off x="-204862" y="4860452"/>
              <a:ext cx="1665768" cy="461665"/>
            </a:xfrm>
            <a:prstGeom prst="rect">
              <a:avLst/>
            </a:prstGeom>
            <a:noFill/>
          </p:spPr>
          <p:txBody>
            <a:bodyPr wrap="square" rtlCol="0">
              <a:spAutoFit/>
            </a:bodyPr>
            <a:lstStyle/>
            <a:p>
              <a:r>
                <a:rPr kumimoji="1" lang="en-US" altLang="ja-JP" sz="2400" b="1">
                  <a:latin typeface="ＭＳ Ｐゴシック" panose="020B0600070205080204" pitchFamily="50" charset="-128"/>
                  <a:ea typeface="ＭＳ Ｐゴシック" panose="020B0600070205080204" pitchFamily="50" charset="-128"/>
                </a:rPr>
                <a:t>Q2[</a:t>
              </a:r>
              <a:r>
                <a:rPr kumimoji="1" lang="en-US" altLang="ja-JP" sz="2400" b="1" err="1">
                  <a:latin typeface="ＭＳ Ｐゴシック" panose="020B0600070205080204" pitchFamily="50" charset="-128"/>
                  <a:ea typeface="ＭＳ Ｐゴシック" panose="020B0600070205080204" pitchFamily="50" charset="-128"/>
                </a:rPr>
                <a:t>MeVee</a:t>
              </a:r>
              <a:r>
                <a:rPr kumimoji="1" lang="en-US" altLang="ja-JP" sz="2400" b="1">
                  <a:latin typeface="ＭＳ Ｐゴシック" panose="020B0600070205080204" pitchFamily="50" charset="-128"/>
                  <a:ea typeface="ＭＳ Ｐゴシック" panose="020B0600070205080204" pitchFamily="50" charset="-128"/>
                </a:rPr>
                <a:t>]</a:t>
              </a:r>
              <a:endParaRPr kumimoji="1" lang="ja-JP" altLang="en-US" sz="2400" b="1">
                <a:latin typeface="ＭＳ Ｐゴシック" panose="020B0600070205080204" pitchFamily="50" charset="-128"/>
                <a:ea typeface="ＭＳ Ｐゴシック" panose="020B0600070205080204" pitchFamily="50" charset="-128"/>
              </a:endParaRPr>
            </a:p>
          </p:txBody>
        </p:sp>
      </p:grpSp>
      <p:cxnSp>
        <p:nvCxnSpPr>
          <p:cNvPr id="11" name="直線矢印コネクタ 10">
            <a:extLst>
              <a:ext uri="{FF2B5EF4-FFF2-40B4-BE49-F238E27FC236}">
                <a16:creationId xmlns:a16="http://schemas.microsoft.com/office/drawing/2014/main" id="{BDA0DC59-4867-A5EC-EC2B-6A89C6B129A5}"/>
              </a:ext>
            </a:extLst>
          </p:cNvPr>
          <p:cNvCxnSpPr>
            <a:cxnSpLocks/>
          </p:cNvCxnSpPr>
          <p:nvPr/>
        </p:nvCxnSpPr>
        <p:spPr>
          <a:xfrm flipH="1">
            <a:off x="9734248" y="3960111"/>
            <a:ext cx="392200" cy="46097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95DBF96-0769-55A0-2FE3-8AD2C017CCA2}"/>
              </a:ext>
            </a:extLst>
          </p:cNvPr>
          <p:cNvSpPr txBox="1"/>
          <p:nvPr/>
        </p:nvSpPr>
        <p:spPr>
          <a:xfrm>
            <a:off x="9766148" y="3295956"/>
            <a:ext cx="1451280" cy="707886"/>
          </a:xfrm>
          <a:prstGeom prst="rect">
            <a:avLst/>
          </a:prstGeom>
          <a:noFill/>
        </p:spPr>
        <p:txBody>
          <a:bodyPr wrap="square" rtlCol="0">
            <a:spAutoFit/>
          </a:bodyPr>
          <a:lstStyle/>
          <a:p>
            <a:r>
              <a:rPr kumimoji="1" lang="ja-JP" altLang="en-US" sz="2000" b="1">
                <a:latin typeface="ＭＳ Ｐゴシック" panose="020B0600070205080204" pitchFamily="50" charset="-128"/>
                <a:ea typeface="ＭＳ Ｐゴシック" panose="020B0600070205080204" pitchFamily="50" charset="-128"/>
              </a:rPr>
              <a:t>散乱された中性子</a:t>
            </a:r>
          </a:p>
        </p:txBody>
      </p:sp>
      <p:grpSp>
        <p:nvGrpSpPr>
          <p:cNvPr id="3" name="グループ化 2">
            <a:extLst>
              <a:ext uri="{FF2B5EF4-FFF2-40B4-BE49-F238E27FC236}">
                <a16:creationId xmlns:a16="http://schemas.microsoft.com/office/drawing/2014/main" id="{B427D3CB-FC33-BBEE-15CB-153130E54032}"/>
              </a:ext>
            </a:extLst>
          </p:cNvPr>
          <p:cNvGrpSpPr/>
          <p:nvPr/>
        </p:nvGrpSpPr>
        <p:grpSpPr>
          <a:xfrm>
            <a:off x="6132683" y="1953167"/>
            <a:ext cx="4909235" cy="4096754"/>
            <a:chOff x="6132683" y="1953167"/>
            <a:chExt cx="4909235" cy="4096754"/>
          </a:xfrm>
        </p:grpSpPr>
        <p:sp>
          <p:nvSpPr>
            <p:cNvPr id="94" name="テキスト ボックス 93">
              <a:extLst>
                <a:ext uri="{FF2B5EF4-FFF2-40B4-BE49-F238E27FC236}">
                  <a16:creationId xmlns:a16="http://schemas.microsoft.com/office/drawing/2014/main" id="{C0E9867B-9087-780D-B16D-403E805C8646}"/>
                </a:ext>
              </a:extLst>
            </p:cNvPr>
            <p:cNvSpPr txBox="1"/>
            <p:nvPr/>
          </p:nvSpPr>
          <p:spPr>
            <a:xfrm>
              <a:off x="7139236" y="3269756"/>
              <a:ext cx="1454310" cy="830998"/>
            </a:xfrm>
            <a:prstGeom prst="rect">
              <a:avLst/>
            </a:prstGeom>
            <a:noFill/>
          </p:spPr>
          <p:txBody>
            <a:bodyPr wrap="square" rtlCol="0">
              <a:spAutoFit/>
            </a:bodyPr>
            <a:lstStyle/>
            <a:p>
              <a:r>
                <a:rPr lang="en-US" altLang="ja-JP" sz="2400" b="1">
                  <a:latin typeface="ＭＳ Ｐゴシック" panose="020B0600070205080204" pitchFamily="50" charset="-128"/>
                  <a:ea typeface="ＭＳ Ｐゴシック" panose="020B0600070205080204" pitchFamily="50" charset="-128"/>
                </a:rPr>
                <a:t>different</a:t>
              </a:r>
              <a:r>
                <a:rPr kumimoji="1" lang="en-US" altLang="ja-JP" sz="2400" b="1">
                  <a:latin typeface="ＭＳ Ｐゴシック" panose="020B0600070205080204" pitchFamily="50" charset="-128"/>
                  <a:ea typeface="ＭＳ Ｐゴシック" panose="020B0600070205080204" pitchFamily="50" charset="-128"/>
                </a:rPr>
                <a:t> wall</a:t>
              </a:r>
              <a:endParaRPr kumimoji="1" lang="ja-JP" altLang="en-US" sz="2400" b="1">
                <a:latin typeface="ＭＳ Ｐゴシック" panose="020B0600070205080204" pitchFamily="50" charset="-128"/>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93" name="四角形: 角を丸くする 92">
                  <a:extLst>
                    <a:ext uri="{FF2B5EF4-FFF2-40B4-BE49-F238E27FC236}">
                      <a16:creationId xmlns:a16="http://schemas.microsoft.com/office/drawing/2014/main" id="{573F2BA4-AD7F-CA65-9029-6D8DC2D45C17}"/>
                    </a:ext>
                  </a:extLst>
                </p:cNvPr>
                <p:cNvSpPr/>
                <p:nvPr/>
              </p:nvSpPr>
              <p:spPr>
                <a:xfrm>
                  <a:off x="6132683" y="1953167"/>
                  <a:ext cx="4909235" cy="94138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chemeClr val="tx1"/>
                      </a:solidFill>
                      <a:ea typeface="ＭＳ Ｐゴシック" panose="020B0600070205080204" pitchFamily="50" charset="-128"/>
                    </a:rPr>
                    <a:t>条件</a:t>
                  </a:r>
                  <a:r>
                    <a:rPr lang="en-US" altLang="ja-JP" sz="2800">
                      <a:solidFill>
                        <a:schemeClr val="tx1"/>
                      </a:solidFill>
                      <a:ea typeface="ＭＳ Ｐゴシック" panose="020B0600070205080204" pitchFamily="50" charset="-128"/>
                    </a:rPr>
                    <a:t>1</a:t>
                  </a:r>
                  <a14:m>
                    <m:oMath xmlns:m="http://schemas.openxmlformats.org/officeDocument/2006/math">
                      <m:r>
                        <a:rPr lang="en-US" altLang="ja-JP" sz="2800" b="1" i="0" smtClean="0">
                          <a:solidFill>
                            <a:schemeClr val="tx1"/>
                          </a:solidFill>
                          <a:latin typeface="Cambria Math" panose="02040503050406030204" pitchFamily="18" charset="0"/>
                          <a:ea typeface="ＭＳ Ｐゴシック" panose="020B0600070205080204" pitchFamily="50" charset="-128"/>
                        </a:rPr>
                        <m:t>:</m:t>
                      </m:r>
                      <m:f>
                        <m:fPr>
                          <m:ctrlPr>
                            <a:rPr lang="en-US" altLang="ja-JP" sz="2800" b="1" i="1" smtClean="0">
                              <a:solidFill>
                                <a:schemeClr val="tx1"/>
                              </a:solidFill>
                              <a:latin typeface="Cambria Math" panose="02040503050406030204" pitchFamily="18" charset="0"/>
                              <a:ea typeface="ＭＳ Ｐゴシック" panose="020B0600070205080204" pitchFamily="50" charset="-128"/>
                            </a:rPr>
                          </m:ctrlPr>
                        </m:fPr>
                        <m:num>
                          <m:sSub>
                            <m:sSubPr>
                              <m:ctrlPr>
                                <a:rPr lang="en-US" altLang="ja-JP" sz="2800" b="1" i="1" smtClean="0">
                                  <a:solidFill>
                                    <a:schemeClr val="tx1"/>
                                  </a:solidFill>
                                  <a:latin typeface="Cambria Math" panose="02040503050406030204" pitchFamily="18" charset="0"/>
                                  <a:ea typeface="ＭＳ Ｐゴシック" panose="020B0600070205080204" pitchFamily="50" charset="-128"/>
                                </a:rPr>
                              </m:ctrlPr>
                            </m:sSubPr>
                            <m:e>
                              <m:r>
                                <a:rPr lang="ja-JP" altLang="en-US" sz="2800" b="1" i="1" smtClean="0">
                                  <a:solidFill>
                                    <a:schemeClr val="tx1"/>
                                  </a:solidFill>
                                  <a:latin typeface="Cambria Math" panose="02040503050406030204" pitchFamily="18" charset="0"/>
                                  <a:ea typeface="ＭＳ Ｐゴシック" panose="020B0600070205080204" pitchFamily="50" charset="-128"/>
                                </a:rPr>
                                <m:t>𝜷</m:t>
                              </m:r>
                            </m:e>
                            <m:sub>
                              <m:r>
                                <a:rPr lang="en-US" altLang="ja-JP" sz="2800" b="1" i="1" smtClean="0">
                                  <a:solidFill>
                                    <a:schemeClr val="tx1"/>
                                  </a:solidFill>
                                  <a:latin typeface="Cambria Math" panose="02040503050406030204" pitchFamily="18" charset="0"/>
                                  <a:ea typeface="ＭＳ Ｐゴシック" panose="020B0600070205080204" pitchFamily="50" charset="-128"/>
                                </a:rPr>
                                <m:t>𝟎𝟏</m:t>
                              </m:r>
                            </m:sub>
                          </m:sSub>
                        </m:num>
                        <m:den>
                          <m:sSub>
                            <m:sSubPr>
                              <m:ctrlPr>
                                <a:rPr lang="en-US" altLang="ja-JP" sz="2800" b="1" i="1" smtClean="0">
                                  <a:solidFill>
                                    <a:schemeClr val="tx1"/>
                                  </a:solidFill>
                                  <a:latin typeface="Cambria Math" panose="02040503050406030204" pitchFamily="18" charset="0"/>
                                  <a:ea typeface="ＭＳ Ｐゴシック" panose="020B0600070205080204" pitchFamily="50" charset="-128"/>
                                </a:rPr>
                              </m:ctrlPr>
                            </m:sSubPr>
                            <m:e>
                              <m:r>
                                <a:rPr lang="ja-JP" altLang="en-US" sz="2800" b="1" i="1" smtClean="0">
                                  <a:solidFill>
                                    <a:schemeClr val="tx1"/>
                                  </a:solidFill>
                                  <a:latin typeface="Cambria Math" panose="02040503050406030204" pitchFamily="18" charset="0"/>
                                  <a:ea typeface="ＭＳ Ｐゴシック" panose="020B0600070205080204" pitchFamily="50" charset="-128"/>
                                </a:rPr>
                                <m:t>𝜷</m:t>
                              </m:r>
                            </m:e>
                            <m:sub>
                              <m:r>
                                <a:rPr lang="en-US" altLang="ja-JP" sz="2800" b="1" i="1" smtClean="0">
                                  <a:solidFill>
                                    <a:schemeClr val="tx1"/>
                                  </a:solidFill>
                                  <a:latin typeface="Cambria Math" panose="02040503050406030204" pitchFamily="18" charset="0"/>
                                  <a:ea typeface="ＭＳ Ｐゴシック" panose="020B0600070205080204" pitchFamily="50" charset="-128"/>
                                </a:rPr>
                                <m:t>𝟏𝟐</m:t>
                              </m:r>
                            </m:sub>
                          </m:sSub>
                        </m:den>
                      </m:f>
                      <m:r>
                        <a:rPr lang="en-US" altLang="ja-JP" sz="2800" b="1" i="1" smtClean="0">
                          <a:solidFill>
                            <a:schemeClr val="tx1"/>
                          </a:solidFill>
                          <a:latin typeface="Cambria Math" panose="02040503050406030204" pitchFamily="18" charset="0"/>
                          <a:ea typeface="ＭＳ Ｐゴシック" panose="020B0600070205080204" pitchFamily="50" charset="-128"/>
                        </a:rPr>
                        <m:t>&lt;−</m:t>
                      </m:r>
                      <m:r>
                        <a:rPr lang="en-US" altLang="ja-JP" sz="2800" b="1" i="1" smtClean="0">
                          <a:solidFill>
                            <a:schemeClr val="tx1"/>
                          </a:solidFill>
                          <a:latin typeface="Cambria Math" panose="02040503050406030204" pitchFamily="18" charset="0"/>
                          <a:ea typeface="ＭＳ Ｐゴシック" panose="020B0600070205080204" pitchFamily="50" charset="-128"/>
                        </a:rPr>
                        <m:t>𝟏</m:t>
                      </m:r>
                      <m:r>
                        <a:rPr lang="en-US" altLang="ja-JP" sz="2800" b="1" i="1" smtClean="0">
                          <a:solidFill>
                            <a:schemeClr val="tx1"/>
                          </a:solidFill>
                          <a:latin typeface="Cambria Math" panose="02040503050406030204" pitchFamily="18" charset="0"/>
                          <a:ea typeface="ＭＳ Ｐゴシック" panose="020B0600070205080204" pitchFamily="50" charset="-128"/>
                        </a:rPr>
                        <m:t>.</m:t>
                      </m:r>
                      <m:r>
                        <a:rPr lang="en-US" altLang="ja-JP" sz="2800" b="1" i="1" smtClean="0">
                          <a:solidFill>
                            <a:schemeClr val="tx1"/>
                          </a:solidFill>
                          <a:latin typeface="Cambria Math" panose="02040503050406030204" pitchFamily="18" charset="0"/>
                          <a:ea typeface="ＭＳ Ｐゴシック" panose="020B0600070205080204" pitchFamily="50" charset="-128"/>
                        </a:rPr>
                        <m:t>𝟓</m:t>
                      </m:r>
                      <m:r>
                        <a:rPr lang="en-US" altLang="ja-JP" sz="2800" b="1" i="1" smtClean="0">
                          <a:solidFill>
                            <a:schemeClr val="tx1"/>
                          </a:solidFill>
                          <a:latin typeface="Cambria Math" panose="02040503050406030204" pitchFamily="18" charset="0"/>
                          <a:ea typeface="ＭＳ Ｐゴシック" panose="020B0600070205080204" pitchFamily="50" charset="-128"/>
                        </a:rPr>
                        <m:t> </m:t>
                      </m:r>
                    </m:oMath>
                  </a14:m>
                  <a:r>
                    <a:rPr lang="en-US" altLang="ja-JP" sz="2800" b="1">
                      <a:solidFill>
                        <a:schemeClr val="tx1"/>
                      </a:solidFill>
                      <a:latin typeface="ＭＳ Ｐゴシック" panose="020B0600070205080204" pitchFamily="50" charset="-128"/>
                      <a:ea typeface="ＭＳ Ｐゴシック" panose="020B0600070205080204" pitchFamily="50" charset="-128"/>
                    </a:rPr>
                    <a:t>or </a:t>
                  </a:r>
                  <a14:m>
                    <m:oMath xmlns:m="http://schemas.openxmlformats.org/officeDocument/2006/math">
                      <m:r>
                        <a:rPr lang="en-US" altLang="ja-JP" sz="2800" b="1" i="0" smtClean="0">
                          <a:solidFill>
                            <a:schemeClr val="tx1"/>
                          </a:solidFill>
                          <a:latin typeface="Cambria Math" panose="02040503050406030204" pitchFamily="18" charset="0"/>
                          <a:ea typeface="ＭＳ Ｐゴシック" panose="020B0600070205080204" pitchFamily="50" charset="-128"/>
                        </a:rPr>
                        <m:t>𝟏</m:t>
                      </m:r>
                      <m:r>
                        <a:rPr lang="en-US" altLang="ja-JP" sz="2800" b="1" i="0" smtClean="0">
                          <a:solidFill>
                            <a:schemeClr val="tx1"/>
                          </a:solidFill>
                          <a:latin typeface="Cambria Math" panose="02040503050406030204" pitchFamily="18" charset="0"/>
                          <a:ea typeface="ＭＳ Ｐゴシック" panose="020B0600070205080204" pitchFamily="50" charset="-128"/>
                        </a:rPr>
                        <m:t>&lt; </m:t>
                      </m:r>
                      <m:f>
                        <m:fPr>
                          <m:ctrlPr>
                            <a:rPr lang="en-US" altLang="ja-JP" sz="2800" b="1" i="1">
                              <a:solidFill>
                                <a:schemeClr val="tx1"/>
                              </a:solidFill>
                              <a:latin typeface="Cambria Math" panose="02040503050406030204" pitchFamily="18" charset="0"/>
                              <a:ea typeface="ＭＳ Ｐゴシック" panose="020B0600070205080204" pitchFamily="50" charset="-128"/>
                            </a:rPr>
                          </m:ctrlPr>
                        </m:fPr>
                        <m:num>
                          <m:sSub>
                            <m:sSubPr>
                              <m:ctrlPr>
                                <a:rPr lang="en-US" altLang="ja-JP" sz="2800" b="1" i="1">
                                  <a:solidFill>
                                    <a:schemeClr val="tx1"/>
                                  </a:solidFill>
                                  <a:latin typeface="Cambria Math" panose="02040503050406030204" pitchFamily="18" charset="0"/>
                                  <a:ea typeface="ＭＳ Ｐゴシック" panose="020B0600070205080204" pitchFamily="50" charset="-128"/>
                                </a:rPr>
                              </m:ctrlPr>
                            </m:sSubPr>
                            <m:e>
                              <m:r>
                                <a:rPr lang="ja-JP" altLang="en-US" sz="2800" b="1" i="1">
                                  <a:solidFill>
                                    <a:schemeClr val="tx1"/>
                                  </a:solidFill>
                                  <a:latin typeface="Cambria Math" panose="02040503050406030204" pitchFamily="18" charset="0"/>
                                  <a:ea typeface="ＭＳ Ｐゴシック" panose="020B0600070205080204" pitchFamily="50" charset="-128"/>
                                </a:rPr>
                                <m:t>𝜷</m:t>
                              </m:r>
                            </m:e>
                            <m:sub>
                              <m:r>
                                <a:rPr lang="en-US" altLang="ja-JP" sz="2800" b="1" i="1">
                                  <a:solidFill>
                                    <a:schemeClr val="tx1"/>
                                  </a:solidFill>
                                  <a:latin typeface="Cambria Math" panose="02040503050406030204" pitchFamily="18" charset="0"/>
                                  <a:ea typeface="ＭＳ Ｐゴシック" panose="020B0600070205080204" pitchFamily="50" charset="-128"/>
                                </a:rPr>
                                <m:t>𝟎𝟏</m:t>
                              </m:r>
                            </m:sub>
                          </m:sSub>
                        </m:num>
                        <m:den>
                          <m:sSub>
                            <m:sSubPr>
                              <m:ctrlPr>
                                <a:rPr lang="en-US" altLang="ja-JP" sz="2800" b="1" i="1">
                                  <a:solidFill>
                                    <a:schemeClr val="tx1"/>
                                  </a:solidFill>
                                  <a:latin typeface="Cambria Math" panose="02040503050406030204" pitchFamily="18" charset="0"/>
                                  <a:ea typeface="ＭＳ Ｐゴシック" panose="020B0600070205080204" pitchFamily="50" charset="-128"/>
                                </a:rPr>
                              </m:ctrlPr>
                            </m:sSubPr>
                            <m:e>
                              <m:r>
                                <a:rPr lang="ja-JP" altLang="en-US" sz="2800" b="1" i="1">
                                  <a:solidFill>
                                    <a:schemeClr val="tx1"/>
                                  </a:solidFill>
                                  <a:latin typeface="Cambria Math" panose="02040503050406030204" pitchFamily="18" charset="0"/>
                                  <a:ea typeface="ＭＳ Ｐゴシック" panose="020B0600070205080204" pitchFamily="50" charset="-128"/>
                                </a:rPr>
                                <m:t>𝜷</m:t>
                              </m:r>
                            </m:e>
                            <m:sub>
                              <m:r>
                                <a:rPr lang="en-US" altLang="ja-JP" sz="2800" b="1" i="1">
                                  <a:solidFill>
                                    <a:schemeClr val="tx1"/>
                                  </a:solidFill>
                                  <a:latin typeface="Cambria Math" panose="02040503050406030204" pitchFamily="18" charset="0"/>
                                  <a:ea typeface="ＭＳ Ｐゴシック" panose="020B0600070205080204" pitchFamily="50" charset="-128"/>
                                </a:rPr>
                                <m:t>𝟏𝟐</m:t>
                              </m:r>
                            </m:sub>
                          </m:sSub>
                        </m:den>
                      </m:f>
                    </m:oMath>
                  </a14:m>
                  <a:endParaRPr kumimoji="1" lang="ja-JP" altLang="en-US" sz="2800">
                    <a:solidFill>
                      <a:schemeClr val="tx1"/>
                    </a:solidFill>
                  </a:endParaRPr>
                </a:p>
              </p:txBody>
            </p:sp>
          </mc:Choice>
          <mc:Fallback xmlns="">
            <p:sp>
              <p:nvSpPr>
                <p:cNvPr id="93" name="四角形: 角を丸くする 92">
                  <a:extLst>
                    <a:ext uri="{FF2B5EF4-FFF2-40B4-BE49-F238E27FC236}">
                      <a16:creationId xmlns:a16="http://schemas.microsoft.com/office/drawing/2014/main" id="{573F2BA4-AD7F-CA65-9029-6D8DC2D45C17}"/>
                    </a:ext>
                  </a:extLst>
                </p:cNvPr>
                <p:cNvSpPr>
                  <a:spLocks noRot="1" noChangeAspect="1" noMove="1" noResize="1" noEditPoints="1" noAdjustHandles="1" noChangeArrowheads="1" noChangeShapeType="1" noTextEdit="1"/>
                </p:cNvSpPr>
                <p:nvPr/>
              </p:nvSpPr>
              <p:spPr>
                <a:xfrm>
                  <a:off x="6132683" y="1953167"/>
                  <a:ext cx="4909235" cy="941386"/>
                </a:xfrm>
                <a:prstGeom prst="roundRect">
                  <a:avLst/>
                </a:prstGeom>
                <a:blipFill>
                  <a:blip r:embed="rId8"/>
                  <a:stretch>
                    <a:fillRect/>
                  </a:stretch>
                </a:blipFill>
                <a:ln w="28575">
                  <a:solidFill>
                    <a:schemeClr val="tx1"/>
                  </a:solidFill>
                </a:ln>
              </p:spPr>
              <p:txBody>
                <a:bodyPr/>
                <a:lstStyle/>
                <a:p>
                  <a:r>
                    <a:rPr lang="ja-JP" altLang="en-US">
                      <a:noFill/>
                    </a:rPr>
                    <a:t> </a:t>
                  </a:r>
                </a:p>
              </p:txBody>
            </p:sp>
          </mc:Fallback>
        </mc:AlternateContent>
        <p:cxnSp>
          <p:nvCxnSpPr>
            <p:cNvPr id="96" name="直線コネクタ 95">
              <a:extLst>
                <a:ext uri="{FF2B5EF4-FFF2-40B4-BE49-F238E27FC236}">
                  <a16:creationId xmlns:a16="http://schemas.microsoft.com/office/drawing/2014/main" id="{B73C97EA-FF72-DE5F-BB0B-32696E51976D}"/>
                </a:ext>
              </a:extLst>
            </p:cNvPr>
            <p:cNvCxnSpPr>
              <a:cxnSpLocks/>
            </p:cNvCxnSpPr>
            <p:nvPr/>
          </p:nvCxnSpPr>
          <p:spPr>
            <a:xfrm>
              <a:off x="9410700" y="2894553"/>
              <a:ext cx="0" cy="3155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78778BA0-3545-6307-4A6C-709CC065E1A8}"/>
                </a:ext>
              </a:extLst>
            </p:cNvPr>
            <p:cNvCxnSpPr>
              <a:cxnSpLocks/>
              <a:stCxn id="93" idx="2"/>
            </p:cNvCxnSpPr>
            <p:nvPr/>
          </p:nvCxnSpPr>
          <p:spPr>
            <a:xfrm>
              <a:off x="8587301" y="2894553"/>
              <a:ext cx="0" cy="3145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矢印: 右 5">
              <a:extLst>
                <a:ext uri="{FF2B5EF4-FFF2-40B4-BE49-F238E27FC236}">
                  <a16:creationId xmlns:a16="http://schemas.microsoft.com/office/drawing/2014/main" id="{9CC8B2C9-A5C2-8085-0484-9657607A9FFC}"/>
                </a:ext>
              </a:extLst>
            </p:cNvPr>
            <p:cNvSpPr/>
            <p:nvPr/>
          </p:nvSpPr>
          <p:spPr>
            <a:xfrm>
              <a:off x="9410700" y="3059761"/>
              <a:ext cx="519648" cy="103014"/>
            </a:xfrm>
            <a:prstGeom prst="rightArrow">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D01CFE71-0FFE-2192-ABDC-58016E62C3D4}"/>
                </a:ext>
              </a:extLst>
            </p:cNvPr>
            <p:cNvCxnSpPr>
              <a:cxnSpLocks/>
            </p:cNvCxnSpPr>
            <p:nvPr/>
          </p:nvCxnSpPr>
          <p:spPr>
            <a:xfrm flipH="1">
              <a:off x="9742400" y="2620861"/>
              <a:ext cx="392200" cy="3855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矢印: 右 17">
              <a:extLst>
                <a:ext uri="{FF2B5EF4-FFF2-40B4-BE49-F238E27FC236}">
                  <a16:creationId xmlns:a16="http://schemas.microsoft.com/office/drawing/2014/main" id="{30D010E5-AD3B-497D-5690-C4904534A836}"/>
                </a:ext>
              </a:extLst>
            </p:cNvPr>
            <p:cNvSpPr/>
            <p:nvPr/>
          </p:nvSpPr>
          <p:spPr>
            <a:xfrm rot="10800000">
              <a:off x="8076389" y="3048718"/>
              <a:ext cx="519648" cy="110941"/>
            </a:xfrm>
            <a:prstGeom prst="rightArrow">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07EAFF7C-4163-72BF-E748-0A16187E2224}"/>
                </a:ext>
              </a:extLst>
            </p:cNvPr>
            <p:cNvCxnSpPr>
              <a:cxnSpLocks/>
            </p:cNvCxnSpPr>
            <p:nvPr/>
          </p:nvCxnSpPr>
          <p:spPr>
            <a:xfrm flipH="1" flipV="1">
              <a:off x="8172450" y="2620861"/>
              <a:ext cx="163763" cy="3705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27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C64B3DC3-E4DE-F208-B3AF-DFEE572052EB}"/>
              </a:ext>
            </a:extLst>
          </p:cNvPr>
          <p:cNvSpPr>
            <a:spLocks noGrp="1"/>
          </p:cNvSpPr>
          <p:nvPr>
            <p:ph type="dt" sz="half" idx="10"/>
          </p:nvPr>
        </p:nvSpPr>
        <p:spPr/>
        <p:txBody>
          <a:bodyPr/>
          <a:lstStyle/>
          <a:p>
            <a:fld id="{A57631FE-78D7-4522-A66F-397B49F1E37E}" type="datetime1">
              <a:rPr kumimoji="1" lang="ja-JP" altLang="en-US" smtClean="0"/>
              <a:t>2026/3/9</a:t>
            </a:fld>
            <a:endParaRPr kumimoji="1" lang="ja-JP" altLang="en-US"/>
          </a:p>
        </p:txBody>
      </p:sp>
      <p:sp>
        <p:nvSpPr>
          <p:cNvPr id="5" name="フッター プレースホルダー 4">
            <a:extLst>
              <a:ext uri="{FF2B5EF4-FFF2-40B4-BE49-F238E27FC236}">
                <a16:creationId xmlns:a16="http://schemas.microsoft.com/office/drawing/2014/main" id="{91BBF6B6-4C8E-9F0F-8103-654C6C6F796D}"/>
              </a:ext>
            </a:extLst>
          </p:cNvPr>
          <p:cNvSpPr>
            <a:spLocks noGrp="1"/>
          </p:cNvSpPr>
          <p:nvPr>
            <p:ph type="ftr" sz="quarter" idx="11"/>
          </p:nvPr>
        </p:nvSpPr>
        <p:spPr/>
        <p:txBody>
          <a:bodyPr/>
          <a:lstStyle/>
          <a:p>
            <a:r>
              <a:rPr lang="en-US" altLang="zh-CN"/>
              <a:t>Italy-Japan Symposium, Kore University of Enna</a:t>
            </a:r>
            <a:endParaRPr kumimoji="1" lang="ja-JP" altLang="en-US"/>
          </a:p>
        </p:txBody>
      </p:sp>
      <p:sp>
        <p:nvSpPr>
          <p:cNvPr id="61" name="テキスト ボックス 60">
            <a:extLst>
              <a:ext uri="{FF2B5EF4-FFF2-40B4-BE49-F238E27FC236}">
                <a16:creationId xmlns:a16="http://schemas.microsoft.com/office/drawing/2014/main" id="{026AC162-27D6-307B-1BA3-00186750DE40}"/>
              </a:ext>
            </a:extLst>
          </p:cNvPr>
          <p:cNvSpPr txBox="1"/>
          <p:nvPr/>
        </p:nvSpPr>
        <p:spPr>
          <a:xfrm>
            <a:off x="236421" y="1223557"/>
            <a:ext cx="10669704" cy="523220"/>
          </a:xfrm>
          <a:prstGeom prst="rect">
            <a:avLst/>
          </a:prstGeom>
          <a:noFill/>
        </p:spPr>
        <p:txBody>
          <a:bodyPr wrap="square" rtlCol="0">
            <a:spAutoFit/>
          </a:bodyPr>
          <a:lstStyle/>
          <a:p>
            <a:r>
              <a:rPr lang="ja-JP" altLang="en-US" sz="2800" b="1">
                <a:latin typeface="ＭＳ Ｐゴシック" panose="020B0600070205080204" pitchFamily="50" charset="-128"/>
                <a:ea typeface="ＭＳ Ｐゴシック" panose="020B0600070205080204" pitchFamily="50" charset="-128"/>
              </a:rPr>
              <a:t>要因</a:t>
            </a:r>
            <a:r>
              <a:rPr lang="en-US" altLang="ja-JP" sz="2800" b="1">
                <a:latin typeface="ＭＳ Ｐゴシック" panose="020B0600070205080204" pitchFamily="50" charset="-128"/>
                <a:ea typeface="ＭＳ Ｐゴシック" panose="020B0600070205080204" pitchFamily="50" charset="-128"/>
              </a:rPr>
              <a:t>2:</a:t>
            </a:r>
            <a:r>
              <a:rPr kumimoji="1" lang="ja-JP" altLang="en-US" sz="2800" b="1">
                <a:latin typeface="ＭＳ Ｐゴシック" panose="020B0600070205080204" pitchFamily="50" charset="-128"/>
                <a:ea typeface="ＭＳ Ｐゴシック" panose="020B0600070205080204" pitchFamily="50" charset="-128"/>
              </a:rPr>
              <a:t>反跳陽子や</a:t>
            </a:r>
            <a:r>
              <a:rPr lang="en-US" altLang="ja-JP" sz="2800" b="1">
                <a:latin typeface="ＭＳ Ｐゴシック" panose="020B0600070205080204" pitchFamily="50" charset="-128"/>
                <a:ea typeface="ＭＳ Ｐゴシック" panose="020B0600070205080204" pitchFamily="50" charset="-128"/>
              </a:rPr>
              <a:t>γ</a:t>
            </a:r>
            <a:r>
              <a:rPr kumimoji="1" lang="ja-JP" altLang="en-US" sz="2800" b="1">
                <a:latin typeface="ＭＳ Ｐゴシック" panose="020B0600070205080204" pitchFamily="50" charset="-128"/>
                <a:ea typeface="ＭＳ Ｐゴシック" panose="020B0600070205080204" pitchFamily="50" charset="-128"/>
              </a:rPr>
              <a:t>線が周囲の別の</a:t>
            </a:r>
            <a:r>
              <a:rPr lang="ja-JP" altLang="en-US" sz="2800" b="1">
                <a:latin typeface="ＭＳ Ｐゴシック" panose="020B0600070205080204" pitchFamily="50" charset="-128"/>
                <a:ea typeface="ＭＳ Ｐゴシック" panose="020B0600070205080204" pitchFamily="50" charset="-128"/>
              </a:rPr>
              <a:t>シンチレータで検出される</a:t>
            </a:r>
            <a:r>
              <a:rPr kumimoji="1" lang="ja-JP" altLang="en-US" sz="2800" b="1">
                <a:latin typeface="ＭＳ Ｐゴシック" panose="020B0600070205080204" pitchFamily="50" charset="-128"/>
                <a:ea typeface="ＭＳ Ｐゴシック" panose="020B0600070205080204" pitchFamily="50" charset="-128"/>
              </a:rPr>
              <a:t>。</a:t>
            </a:r>
            <a:endParaRPr kumimoji="1" lang="en-US" altLang="ja-JP" sz="2800" b="1">
              <a:latin typeface="ＭＳ Ｐゴシック" panose="020B0600070205080204" pitchFamily="50" charset="-128"/>
              <a:ea typeface="ＭＳ Ｐゴシック" panose="020B0600070205080204" pitchFamily="50" charset="-128"/>
            </a:endParaRPr>
          </a:p>
        </p:txBody>
      </p:sp>
      <p:graphicFrame>
        <p:nvGraphicFramePr>
          <p:cNvPr id="23" name="表 22">
            <a:extLst>
              <a:ext uri="{FF2B5EF4-FFF2-40B4-BE49-F238E27FC236}">
                <a16:creationId xmlns:a16="http://schemas.microsoft.com/office/drawing/2014/main" id="{F422426C-1E76-F1FF-BA90-B5B65CEB8F07}"/>
              </a:ext>
            </a:extLst>
          </p:cNvPr>
          <p:cNvGraphicFramePr>
            <a:graphicFrameLocks noGrp="1"/>
          </p:cNvGraphicFramePr>
          <p:nvPr/>
        </p:nvGraphicFramePr>
        <p:xfrm>
          <a:off x="236421" y="5328080"/>
          <a:ext cx="5515312" cy="1188720"/>
        </p:xfrm>
        <a:graphic>
          <a:graphicData uri="http://schemas.openxmlformats.org/drawingml/2006/table">
            <a:tbl>
              <a:tblPr firstRow="1" bandRow="1">
                <a:tableStyleId>{5C22544A-7EE6-4342-B048-85BDC9FD1C3A}</a:tableStyleId>
              </a:tblPr>
              <a:tblGrid>
                <a:gridCol w="2757656">
                  <a:extLst>
                    <a:ext uri="{9D8B030D-6E8A-4147-A177-3AD203B41FA5}">
                      <a16:colId xmlns:a16="http://schemas.microsoft.com/office/drawing/2014/main" val="3865258128"/>
                    </a:ext>
                  </a:extLst>
                </a:gridCol>
                <a:gridCol w="2757656">
                  <a:extLst>
                    <a:ext uri="{9D8B030D-6E8A-4147-A177-3AD203B41FA5}">
                      <a16:colId xmlns:a16="http://schemas.microsoft.com/office/drawing/2014/main" val="3159505361"/>
                    </a:ext>
                  </a:extLst>
                </a:gridCol>
              </a:tblGrid>
              <a:tr h="372217">
                <a:tc>
                  <a:txBody>
                    <a:bodyPr/>
                    <a:lstStyle/>
                    <a:p>
                      <a:pPr algn="ctr"/>
                      <a:r>
                        <a:rPr kumimoji="1" lang="ja-JP" altLang="en-US" sz="2000" b="1"/>
                        <a:t>排除の条件</a:t>
                      </a:r>
                    </a:p>
                  </a:txBody>
                  <a:tcPr/>
                </a:tc>
                <a:tc>
                  <a:txBody>
                    <a:bodyPr/>
                    <a:lstStyle/>
                    <a:p>
                      <a:pPr algn="ctr"/>
                      <a:r>
                        <a:rPr kumimoji="1" lang="ja-JP" altLang="en-US" sz="2000" b="1"/>
                        <a:t>クロストーク残存率</a:t>
                      </a:r>
                    </a:p>
                  </a:txBody>
                  <a:tcPr/>
                </a:tc>
                <a:extLst>
                  <a:ext uri="{0D108BD9-81ED-4DB2-BD59-A6C34878D82A}">
                    <a16:rowId xmlns:a16="http://schemas.microsoft.com/office/drawing/2014/main" val="3631319379"/>
                  </a:ext>
                </a:extLst>
              </a:tr>
              <a:tr h="372217">
                <a:tc>
                  <a:txBody>
                    <a:bodyPr/>
                    <a:lstStyle/>
                    <a:p>
                      <a:pPr algn="ctr"/>
                      <a:r>
                        <a:rPr kumimoji="1" lang="ja-JP" altLang="en-US" sz="2000" b="1"/>
                        <a:t>なし</a:t>
                      </a:r>
                    </a:p>
                  </a:txBody>
                  <a:tcPr/>
                </a:tc>
                <a:tc>
                  <a:txBody>
                    <a:bodyPr/>
                    <a:lstStyle/>
                    <a:p>
                      <a:pPr algn="ctr"/>
                      <a:r>
                        <a:rPr kumimoji="1" lang="en-US" altLang="ja-JP" sz="2000" b="1"/>
                        <a:t>49.0%</a:t>
                      </a:r>
                      <a:endParaRPr kumimoji="1" lang="ja-JP" altLang="en-US" sz="2000" b="1"/>
                    </a:p>
                  </a:txBody>
                  <a:tcPr/>
                </a:tc>
                <a:extLst>
                  <a:ext uri="{0D108BD9-81ED-4DB2-BD59-A6C34878D82A}">
                    <a16:rowId xmlns:a16="http://schemas.microsoft.com/office/drawing/2014/main" val="719521368"/>
                  </a:ext>
                </a:extLst>
              </a:tr>
              <a:tr h="372217">
                <a:tc>
                  <a:txBody>
                    <a:bodyPr/>
                    <a:lstStyle/>
                    <a:p>
                      <a:pPr algn="ctr"/>
                      <a:r>
                        <a:rPr kumimoji="1" lang="en-US" altLang="ja-JP" sz="2000" b="1"/>
                        <a:t>1+2</a:t>
                      </a:r>
                      <a:endParaRPr kumimoji="1" lang="ja-JP" altLang="en-US" sz="2000" b="1"/>
                    </a:p>
                  </a:txBody>
                  <a:tcPr/>
                </a:tc>
                <a:tc>
                  <a:txBody>
                    <a:bodyPr/>
                    <a:lstStyle/>
                    <a:p>
                      <a:pPr algn="ctr"/>
                      <a:r>
                        <a:rPr kumimoji="1" lang="en-US" altLang="ja-JP" sz="2000" b="1"/>
                        <a:t>0.856%</a:t>
                      </a:r>
                      <a:endParaRPr kumimoji="1" lang="ja-JP" altLang="en-US" sz="2000" b="1"/>
                    </a:p>
                  </a:txBody>
                  <a:tcPr/>
                </a:tc>
                <a:extLst>
                  <a:ext uri="{0D108BD9-81ED-4DB2-BD59-A6C34878D82A}">
                    <a16:rowId xmlns:a16="http://schemas.microsoft.com/office/drawing/2014/main" val="1890685637"/>
                  </a:ext>
                </a:extLst>
              </a:tr>
            </a:tbl>
          </a:graphicData>
        </a:graphic>
      </p:graphicFrame>
      <p:grpSp>
        <p:nvGrpSpPr>
          <p:cNvPr id="33" name="グループ化 32">
            <a:extLst>
              <a:ext uri="{FF2B5EF4-FFF2-40B4-BE49-F238E27FC236}">
                <a16:creationId xmlns:a16="http://schemas.microsoft.com/office/drawing/2014/main" id="{CFA12911-D9EF-0863-176D-01895999D658}"/>
              </a:ext>
            </a:extLst>
          </p:cNvPr>
          <p:cNvGrpSpPr/>
          <p:nvPr/>
        </p:nvGrpSpPr>
        <p:grpSpPr>
          <a:xfrm>
            <a:off x="1419995" y="1785450"/>
            <a:ext cx="4244309" cy="3235524"/>
            <a:chOff x="400611" y="1746777"/>
            <a:chExt cx="4244309" cy="3235524"/>
          </a:xfrm>
        </p:grpSpPr>
        <p:grpSp>
          <p:nvGrpSpPr>
            <p:cNvPr id="10" name="グループ化 9">
              <a:extLst>
                <a:ext uri="{FF2B5EF4-FFF2-40B4-BE49-F238E27FC236}">
                  <a16:creationId xmlns:a16="http://schemas.microsoft.com/office/drawing/2014/main" id="{FF44F285-A368-52AC-A2C1-05DD4A9D2159}"/>
                </a:ext>
              </a:extLst>
            </p:cNvPr>
            <p:cNvGrpSpPr/>
            <p:nvPr/>
          </p:nvGrpSpPr>
          <p:grpSpPr>
            <a:xfrm>
              <a:off x="400611" y="1746777"/>
              <a:ext cx="4244309" cy="3235524"/>
              <a:chOff x="6182195" y="1812438"/>
              <a:chExt cx="3006638" cy="2294951"/>
            </a:xfrm>
          </p:grpSpPr>
          <p:grpSp>
            <p:nvGrpSpPr>
              <p:cNvPr id="11" name="グループ化 10">
                <a:extLst>
                  <a:ext uri="{FF2B5EF4-FFF2-40B4-BE49-F238E27FC236}">
                    <a16:creationId xmlns:a16="http://schemas.microsoft.com/office/drawing/2014/main" id="{F180AE32-542A-3011-52FF-D02EA02A1E7D}"/>
                  </a:ext>
                </a:extLst>
              </p:cNvPr>
              <p:cNvGrpSpPr/>
              <p:nvPr/>
            </p:nvGrpSpPr>
            <p:grpSpPr>
              <a:xfrm>
                <a:off x="6182195" y="1812438"/>
                <a:ext cx="3006638" cy="2294951"/>
                <a:chOff x="6218656" y="1868972"/>
                <a:chExt cx="3006638" cy="2294951"/>
              </a:xfrm>
            </p:grpSpPr>
            <p:grpSp>
              <p:nvGrpSpPr>
                <p:cNvPr id="13" name="グループ化 12">
                  <a:extLst>
                    <a:ext uri="{FF2B5EF4-FFF2-40B4-BE49-F238E27FC236}">
                      <a16:creationId xmlns:a16="http://schemas.microsoft.com/office/drawing/2014/main" id="{473DE182-6489-2304-C21E-E2E31A640571}"/>
                    </a:ext>
                  </a:extLst>
                </p:cNvPr>
                <p:cNvGrpSpPr/>
                <p:nvPr/>
              </p:nvGrpSpPr>
              <p:grpSpPr>
                <a:xfrm>
                  <a:off x="6218656" y="1868972"/>
                  <a:ext cx="3006638" cy="2294951"/>
                  <a:chOff x="6739325" y="707275"/>
                  <a:chExt cx="4886619" cy="3694245"/>
                </a:xfrm>
              </p:grpSpPr>
              <p:sp>
                <p:nvSpPr>
                  <p:cNvPr id="17" name="正方形/長方形 16">
                    <a:extLst>
                      <a:ext uri="{FF2B5EF4-FFF2-40B4-BE49-F238E27FC236}">
                        <a16:creationId xmlns:a16="http://schemas.microsoft.com/office/drawing/2014/main" id="{CE7E768D-A477-8EFB-3CE4-997950A879EE}"/>
                      </a:ext>
                    </a:extLst>
                  </p:cNvPr>
                  <p:cNvSpPr/>
                  <p:nvPr/>
                </p:nvSpPr>
                <p:spPr>
                  <a:xfrm>
                    <a:off x="6739325" y="926360"/>
                    <a:ext cx="4886619" cy="34751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EBBAB17D-DE7D-4BBC-B28D-355A0A8F8092}"/>
                      </a:ext>
                    </a:extLst>
                  </p:cNvPr>
                  <p:cNvGrpSpPr/>
                  <p:nvPr/>
                </p:nvGrpSpPr>
                <p:grpSpPr>
                  <a:xfrm>
                    <a:off x="7121729" y="707275"/>
                    <a:ext cx="4327287" cy="3502773"/>
                    <a:chOff x="0" y="2753779"/>
                    <a:chExt cx="4207926" cy="3047540"/>
                  </a:xfrm>
                </p:grpSpPr>
                <p:grpSp>
                  <p:nvGrpSpPr>
                    <p:cNvPr id="19" name="グループ化 18">
                      <a:extLst>
                        <a:ext uri="{FF2B5EF4-FFF2-40B4-BE49-F238E27FC236}">
                          <a16:creationId xmlns:a16="http://schemas.microsoft.com/office/drawing/2014/main" id="{628E0BCD-F4B5-1BB1-9E9F-42D9F997569A}"/>
                        </a:ext>
                      </a:extLst>
                    </p:cNvPr>
                    <p:cNvGrpSpPr/>
                    <p:nvPr/>
                  </p:nvGrpSpPr>
                  <p:grpSpPr>
                    <a:xfrm>
                      <a:off x="1910701" y="2753779"/>
                      <a:ext cx="412461" cy="818706"/>
                      <a:chOff x="2809153" y="2481243"/>
                      <a:chExt cx="329425" cy="761002"/>
                    </a:xfrm>
                  </p:grpSpPr>
                  <p:sp>
                    <p:nvSpPr>
                      <p:cNvPr id="25" name="楕円 24">
                        <a:extLst>
                          <a:ext uri="{FF2B5EF4-FFF2-40B4-BE49-F238E27FC236}">
                            <a16:creationId xmlns:a16="http://schemas.microsoft.com/office/drawing/2014/main" id="{C83295F9-BBBB-307C-232D-2B591F0F17E8}"/>
                          </a:ext>
                        </a:extLst>
                      </p:cNvPr>
                      <p:cNvSpPr/>
                      <p:nvPr/>
                    </p:nvSpPr>
                    <p:spPr>
                      <a:xfrm>
                        <a:off x="2809153" y="2892884"/>
                        <a:ext cx="326160" cy="349361"/>
                      </a:xfrm>
                      <a:prstGeom prst="ellipse">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F9768B7A-A5AA-AD71-2807-042F96C7EDAA}"/>
                          </a:ext>
                        </a:extLst>
                      </p:cNvPr>
                      <p:cNvSpPr txBox="1"/>
                      <p:nvPr/>
                    </p:nvSpPr>
                    <p:spPr>
                      <a:xfrm>
                        <a:off x="2828030" y="2481243"/>
                        <a:ext cx="310548" cy="523221"/>
                      </a:xfrm>
                      <a:prstGeom prst="rect">
                        <a:avLst/>
                      </a:prstGeom>
                      <a:noFill/>
                    </p:spPr>
                    <p:txBody>
                      <a:bodyPr wrap="square" rtlCol="0">
                        <a:spAutoFit/>
                      </a:bodyPr>
                      <a:lstStyle/>
                      <a:p>
                        <a:r>
                          <a:rPr kumimoji="1" lang="en-US" altLang="ja-JP" sz="2800" b="1">
                            <a:latin typeface="ＭＳ Ｐゴシック" panose="020B0600070205080204" pitchFamily="50" charset="-128"/>
                            <a:ea typeface="ＭＳ Ｐゴシック" panose="020B0600070205080204" pitchFamily="50" charset="-128"/>
                          </a:rPr>
                          <a:t>n</a:t>
                        </a:r>
                        <a:endParaRPr kumimoji="1" lang="ja-JP" altLang="en-US" sz="2800" b="1">
                          <a:latin typeface="ＭＳ Ｐゴシック" panose="020B0600070205080204" pitchFamily="50" charset="-128"/>
                          <a:ea typeface="ＭＳ Ｐゴシック" panose="020B0600070205080204" pitchFamily="50" charset="-128"/>
                        </a:endParaRPr>
                      </a:p>
                    </p:txBody>
                  </p:sp>
                </p:grpSp>
                <p:pic>
                  <p:nvPicPr>
                    <p:cNvPr id="20" name="図 19">
                      <a:extLst>
                        <a:ext uri="{FF2B5EF4-FFF2-40B4-BE49-F238E27FC236}">
                          <a16:creationId xmlns:a16="http://schemas.microsoft.com/office/drawing/2014/main" id="{5F5ABFFB-4E69-766C-C609-AEA64DF95A81}"/>
                        </a:ext>
                      </a:extLst>
                    </p:cNvPr>
                    <p:cNvPicPr>
                      <a:picLocks noChangeAspect="1"/>
                    </p:cNvPicPr>
                    <p:nvPr/>
                  </p:nvPicPr>
                  <p:blipFill>
                    <a:blip r:embed="rId2"/>
                    <a:stretch>
                      <a:fillRect/>
                    </a:stretch>
                  </p:blipFill>
                  <p:spPr>
                    <a:xfrm>
                      <a:off x="0" y="4243431"/>
                      <a:ext cx="4207926" cy="1557888"/>
                    </a:xfrm>
                    <a:prstGeom prst="rect">
                      <a:avLst/>
                    </a:prstGeom>
                  </p:spPr>
                </p:pic>
                <p:cxnSp>
                  <p:nvCxnSpPr>
                    <p:cNvPr id="21" name="直線矢印コネクタ 20">
                      <a:extLst>
                        <a:ext uri="{FF2B5EF4-FFF2-40B4-BE49-F238E27FC236}">
                          <a16:creationId xmlns:a16="http://schemas.microsoft.com/office/drawing/2014/main" id="{8A844D34-0CE8-4175-80C7-577C6AAED34B}"/>
                        </a:ext>
                      </a:extLst>
                    </p:cNvPr>
                    <p:cNvCxnSpPr>
                      <a:cxnSpLocks/>
                    </p:cNvCxnSpPr>
                    <p:nvPr/>
                  </p:nvCxnSpPr>
                  <p:spPr>
                    <a:xfrm flipH="1">
                      <a:off x="1720074" y="3579256"/>
                      <a:ext cx="334825" cy="9742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爆発: 8 pt 21">
                      <a:extLst>
                        <a:ext uri="{FF2B5EF4-FFF2-40B4-BE49-F238E27FC236}">
                          <a16:creationId xmlns:a16="http://schemas.microsoft.com/office/drawing/2014/main" id="{EC1EE85E-BDAF-CF8C-197A-F31A02DED560}"/>
                        </a:ext>
                      </a:extLst>
                    </p:cNvPr>
                    <p:cNvSpPr/>
                    <p:nvPr/>
                  </p:nvSpPr>
                  <p:spPr>
                    <a:xfrm>
                      <a:off x="1486004" y="4534352"/>
                      <a:ext cx="377923" cy="213450"/>
                    </a:xfrm>
                    <a:prstGeom prst="irregularSeal1">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4" name="爆発: 8 pt 23">
                      <a:extLst>
                        <a:ext uri="{FF2B5EF4-FFF2-40B4-BE49-F238E27FC236}">
                          <a16:creationId xmlns:a16="http://schemas.microsoft.com/office/drawing/2014/main" id="{3C6BF6FB-50E0-8244-8ABC-9B0BB09C4653}"/>
                        </a:ext>
                      </a:extLst>
                    </p:cNvPr>
                    <p:cNvSpPr/>
                    <p:nvPr/>
                  </p:nvSpPr>
                  <p:spPr>
                    <a:xfrm>
                      <a:off x="2130112" y="4534352"/>
                      <a:ext cx="377923" cy="213449"/>
                    </a:xfrm>
                    <a:prstGeom prst="irregularSeal1">
                      <a:avLst/>
                    </a:prstGeom>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grpSp>
            </p:grpSp>
            <p:cxnSp>
              <p:nvCxnSpPr>
                <p:cNvPr id="14" name="直線矢印コネクタ 13">
                  <a:extLst>
                    <a:ext uri="{FF2B5EF4-FFF2-40B4-BE49-F238E27FC236}">
                      <a16:creationId xmlns:a16="http://schemas.microsoft.com/office/drawing/2014/main" id="{17B6A38D-27A3-B278-92DE-2294E9648C89}"/>
                    </a:ext>
                  </a:extLst>
                </p:cNvPr>
                <p:cNvCxnSpPr>
                  <a:cxnSpLocks/>
                </p:cNvCxnSpPr>
                <p:nvPr/>
              </p:nvCxnSpPr>
              <p:spPr>
                <a:xfrm>
                  <a:off x="7542289" y="3216540"/>
                  <a:ext cx="29805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2BD93647-55E4-73B0-CE89-455E0ABD6CD3}"/>
                  </a:ext>
                </a:extLst>
              </p:cNvPr>
              <p:cNvSpPr txBox="1"/>
              <p:nvPr/>
            </p:nvSpPr>
            <p:spPr>
              <a:xfrm>
                <a:off x="6194418" y="1982549"/>
                <a:ext cx="1030223" cy="327458"/>
              </a:xfrm>
              <a:prstGeom prst="rect">
                <a:avLst/>
              </a:prstGeom>
              <a:noFill/>
            </p:spPr>
            <p:txBody>
              <a:bodyPr wrap="square" rtlCol="0">
                <a:spAutoFit/>
              </a:bodyPr>
              <a:lstStyle/>
              <a:p>
                <a:r>
                  <a:rPr kumimoji="1" lang="en-US" altLang="ja-JP" sz="2400" b="1">
                    <a:latin typeface="ＭＳ Ｐゴシック" panose="020B0600070205080204" pitchFamily="50" charset="-128"/>
                    <a:ea typeface="ＭＳ Ｐゴシック" panose="020B0600070205080204" pitchFamily="50" charset="-128"/>
                  </a:rPr>
                  <a:t>same wall</a:t>
                </a:r>
                <a:endParaRPr kumimoji="1" lang="ja-JP" altLang="en-US" sz="2400" b="1">
                  <a:latin typeface="ＭＳ Ｐゴシック" panose="020B0600070205080204" pitchFamily="50" charset="-128"/>
                  <a:ea typeface="ＭＳ Ｐゴシック" panose="020B0600070205080204" pitchFamily="50" charset="-128"/>
                </a:endParaRPr>
              </a:p>
            </p:txBody>
          </p:sp>
        </p:grpSp>
        <p:cxnSp>
          <p:nvCxnSpPr>
            <p:cNvPr id="30" name="直線コネクタ 29">
              <a:extLst>
                <a:ext uri="{FF2B5EF4-FFF2-40B4-BE49-F238E27FC236}">
                  <a16:creationId xmlns:a16="http://schemas.microsoft.com/office/drawing/2014/main" id="{26DAD2D6-0B23-5197-61AE-B8BF3B035451}"/>
                </a:ext>
              </a:extLst>
            </p:cNvPr>
            <p:cNvCxnSpPr>
              <a:cxnSpLocks/>
            </p:cNvCxnSpPr>
            <p:nvPr/>
          </p:nvCxnSpPr>
          <p:spPr>
            <a:xfrm>
              <a:off x="2522765" y="3671408"/>
              <a:ext cx="281370" cy="35906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F7A56093-05EE-8BEA-4E3A-315CD00EE2ED}"/>
                </a:ext>
              </a:extLst>
            </p:cNvPr>
            <p:cNvSpPr txBox="1"/>
            <p:nvPr/>
          </p:nvSpPr>
          <p:spPr>
            <a:xfrm>
              <a:off x="2058998" y="3917311"/>
              <a:ext cx="2195513" cy="461665"/>
            </a:xfrm>
            <a:prstGeom prst="rect">
              <a:avLst/>
            </a:prstGeom>
            <a:noFill/>
          </p:spPr>
          <p:txBody>
            <a:bodyPr wrap="square" rtlCol="0">
              <a:spAutoFit/>
            </a:bodyPr>
            <a:lstStyle/>
            <a:p>
              <a:r>
                <a:rPr lang="en-US" altLang="ja-JP" sz="2400" b="1" err="1">
                  <a:latin typeface="ＭＳ Ｐゴシック" panose="020B0600070205080204" pitchFamily="50" charset="-128"/>
                  <a:ea typeface="ＭＳ Ｐゴシック" panose="020B0600070205080204" pitchFamily="50" charset="-128"/>
                </a:rPr>
                <a:t>dr</a:t>
              </a:r>
              <a:r>
                <a:rPr lang="en-US" altLang="ja-JP" sz="2400" b="1">
                  <a:latin typeface="ＭＳ Ｐゴシック" panose="020B0600070205080204" pitchFamily="50" charset="-128"/>
                  <a:ea typeface="ＭＳ Ｐゴシック" panose="020B0600070205080204" pitchFamily="50" charset="-128"/>
                </a:rPr>
                <a:t>[cm],dt[ns]</a:t>
              </a:r>
              <a:endParaRPr kumimoji="1" lang="ja-JP" altLang="en-US" sz="2400" b="1">
                <a:latin typeface="ＭＳ Ｐゴシック" panose="020B0600070205080204" pitchFamily="50" charset="-128"/>
                <a:ea typeface="ＭＳ Ｐゴシック" panose="020B0600070205080204" pitchFamily="50" charset="-128"/>
              </a:endParaRPr>
            </a:p>
          </p:txBody>
        </p:sp>
      </p:grpSp>
      <p:grpSp>
        <p:nvGrpSpPr>
          <p:cNvPr id="32" name="グループ化 31">
            <a:extLst>
              <a:ext uri="{FF2B5EF4-FFF2-40B4-BE49-F238E27FC236}">
                <a16:creationId xmlns:a16="http://schemas.microsoft.com/office/drawing/2014/main" id="{784FD8D0-FB98-C369-262E-3DA3A34CCB35}"/>
              </a:ext>
            </a:extLst>
          </p:cNvPr>
          <p:cNvGrpSpPr/>
          <p:nvPr/>
        </p:nvGrpSpPr>
        <p:grpSpPr>
          <a:xfrm>
            <a:off x="5811629" y="1951895"/>
            <a:ext cx="4960376" cy="3198002"/>
            <a:chOff x="5811629" y="1951895"/>
            <a:chExt cx="4960376" cy="3198002"/>
          </a:xfrm>
        </p:grpSpPr>
        <p:grpSp>
          <p:nvGrpSpPr>
            <p:cNvPr id="43" name="グループ化 42">
              <a:extLst>
                <a:ext uri="{FF2B5EF4-FFF2-40B4-BE49-F238E27FC236}">
                  <a16:creationId xmlns:a16="http://schemas.microsoft.com/office/drawing/2014/main" id="{A9D80173-B027-C241-3E57-BE4B6C67DAC3}"/>
                </a:ext>
              </a:extLst>
            </p:cNvPr>
            <p:cNvGrpSpPr/>
            <p:nvPr/>
          </p:nvGrpSpPr>
          <p:grpSpPr>
            <a:xfrm>
              <a:off x="5811629" y="1951895"/>
              <a:ext cx="4960376" cy="3198002"/>
              <a:chOff x="5811629" y="1951895"/>
              <a:chExt cx="4960376" cy="3198002"/>
            </a:xfrm>
          </p:grpSpPr>
          <p:grpSp>
            <p:nvGrpSpPr>
              <p:cNvPr id="34" name="グループ化 33">
                <a:extLst>
                  <a:ext uri="{FF2B5EF4-FFF2-40B4-BE49-F238E27FC236}">
                    <a16:creationId xmlns:a16="http://schemas.microsoft.com/office/drawing/2014/main" id="{BB37E48D-4672-6513-F1D8-58BED0AD0D22}"/>
                  </a:ext>
                </a:extLst>
              </p:cNvPr>
              <p:cNvGrpSpPr/>
              <p:nvPr/>
            </p:nvGrpSpPr>
            <p:grpSpPr>
              <a:xfrm>
                <a:off x="5811629" y="1951895"/>
                <a:ext cx="4960376" cy="3198002"/>
                <a:chOff x="559060" y="1088870"/>
                <a:chExt cx="4595192" cy="3009134"/>
              </a:xfrm>
            </p:grpSpPr>
            <p:pic>
              <p:nvPicPr>
                <p:cNvPr id="35" name="図 34" descr="グラフ, 散布図&#10;&#10;自動的に生成された説明">
                  <a:extLst>
                    <a:ext uri="{FF2B5EF4-FFF2-40B4-BE49-F238E27FC236}">
                      <a16:creationId xmlns:a16="http://schemas.microsoft.com/office/drawing/2014/main" id="{80BC471F-948A-B518-339D-CCCE88DA5655}"/>
                    </a:ext>
                  </a:extLst>
                </p:cNvPr>
                <p:cNvPicPr>
                  <a:picLocks noChangeAspect="1"/>
                </p:cNvPicPr>
                <p:nvPr/>
              </p:nvPicPr>
              <p:blipFill rotWithShape="1">
                <a:blip r:embed="rId3"/>
                <a:srcRect l="7912" t="2558" r="35849" b="34703"/>
                <a:stretch/>
              </p:blipFill>
              <p:spPr>
                <a:xfrm rot="5400000">
                  <a:off x="1778313" y="331283"/>
                  <a:ext cx="2618351" cy="4133526"/>
                </a:xfrm>
                <a:prstGeom prst="rect">
                  <a:avLst/>
                </a:prstGeom>
              </p:spPr>
            </p:pic>
            <p:sp>
              <p:nvSpPr>
                <p:cNvPr id="36" name="テキスト ボックス 35">
                  <a:extLst>
                    <a:ext uri="{FF2B5EF4-FFF2-40B4-BE49-F238E27FC236}">
                      <a16:creationId xmlns:a16="http://schemas.microsoft.com/office/drawing/2014/main" id="{73A54578-1984-BA62-D26E-6C774CF499DA}"/>
                    </a:ext>
                  </a:extLst>
                </p:cNvPr>
                <p:cNvSpPr txBox="1"/>
                <p:nvPr/>
              </p:nvSpPr>
              <p:spPr>
                <a:xfrm>
                  <a:off x="2521855" y="3636339"/>
                  <a:ext cx="1040985" cy="461665"/>
                </a:xfrm>
                <a:prstGeom prst="rect">
                  <a:avLst/>
                </a:prstGeom>
                <a:noFill/>
              </p:spPr>
              <p:txBody>
                <a:bodyPr wrap="square" rtlCol="0">
                  <a:spAutoFit/>
                </a:bodyPr>
                <a:lstStyle/>
                <a:p>
                  <a:r>
                    <a:rPr lang="en-US" altLang="ja-JP" sz="2400" b="1" err="1">
                      <a:latin typeface="ＭＳ Ｐゴシック" panose="020B0600070205080204" pitchFamily="50" charset="-128"/>
                      <a:ea typeface="ＭＳ Ｐゴシック" panose="020B0600070205080204" pitchFamily="50" charset="-128"/>
                    </a:rPr>
                    <a:t>d</a:t>
                  </a:r>
                  <a:r>
                    <a:rPr kumimoji="1" lang="en-US" altLang="ja-JP" sz="2400" b="1" err="1">
                      <a:latin typeface="ＭＳ Ｐゴシック" panose="020B0600070205080204" pitchFamily="50" charset="-128"/>
                      <a:ea typeface="ＭＳ Ｐゴシック" panose="020B0600070205080204" pitchFamily="50" charset="-128"/>
                    </a:rPr>
                    <a:t>r</a:t>
                  </a:r>
                  <a:r>
                    <a:rPr kumimoji="1" lang="en-US" altLang="ja-JP" sz="2400" b="1">
                      <a:latin typeface="ＭＳ Ｐゴシック" panose="020B0600070205080204" pitchFamily="50" charset="-128"/>
                      <a:ea typeface="ＭＳ Ｐゴシック" panose="020B0600070205080204" pitchFamily="50" charset="-128"/>
                    </a:rPr>
                    <a:t>[cm]</a:t>
                  </a:r>
                  <a:endParaRPr kumimoji="1" lang="ja-JP" altLang="en-US" sz="2400" b="1">
                    <a:latin typeface="ＭＳ Ｐゴシック" panose="020B0600070205080204" pitchFamily="50" charset="-128"/>
                    <a:ea typeface="ＭＳ Ｐゴシック" panose="020B0600070205080204" pitchFamily="50" charset="-128"/>
                  </a:endParaRPr>
                </a:p>
              </p:txBody>
            </p:sp>
            <p:sp>
              <p:nvSpPr>
                <p:cNvPr id="37" name="テキスト ボックス 36">
                  <a:extLst>
                    <a:ext uri="{FF2B5EF4-FFF2-40B4-BE49-F238E27FC236}">
                      <a16:creationId xmlns:a16="http://schemas.microsoft.com/office/drawing/2014/main" id="{EEB41AD9-392D-291F-A771-3CB4FD619AFF}"/>
                    </a:ext>
                  </a:extLst>
                </p:cNvPr>
                <p:cNvSpPr txBox="1"/>
                <p:nvPr/>
              </p:nvSpPr>
              <p:spPr>
                <a:xfrm rot="16200000">
                  <a:off x="269400" y="1912068"/>
                  <a:ext cx="1040985" cy="461665"/>
                </a:xfrm>
                <a:prstGeom prst="rect">
                  <a:avLst/>
                </a:prstGeom>
                <a:noFill/>
              </p:spPr>
              <p:txBody>
                <a:bodyPr wrap="square" rtlCol="0">
                  <a:spAutoFit/>
                </a:bodyPr>
                <a:lstStyle/>
                <a:p>
                  <a:r>
                    <a:rPr lang="en-US" altLang="ja-JP" sz="2400" b="1">
                      <a:latin typeface="ＭＳ Ｐゴシック" panose="020B0600070205080204" pitchFamily="50" charset="-128"/>
                      <a:ea typeface="ＭＳ Ｐゴシック" panose="020B0600070205080204" pitchFamily="50" charset="-128"/>
                    </a:rPr>
                    <a:t>dt</a:t>
                  </a:r>
                  <a:r>
                    <a:rPr kumimoji="1" lang="en-US" altLang="ja-JP" sz="2400" b="1">
                      <a:latin typeface="ＭＳ Ｐゴシック" panose="020B0600070205080204" pitchFamily="50" charset="-128"/>
                      <a:ea typeface="ＭＳ Ｐゴシック" panose="020B0600070205080204" pitchFamily="50" charset="-128"/>
                    </a:rPr>
                    <a:t>[ns]</a:t>
                  </a:r>
                  <a:endParaRPr kumimoji="1" lang="ja-JP" altLang="en-US" sz="2400" b="1">
                    <a:latin typeface="ＭＳ Ｐゴシック" panose="020B0600070205080204" pitchFamily="50" charset="-128"/>
                    <a:ea typeface="ＭＳ Ｐゴシック" panose="020B0600070205080204" pitchFamily="50" charset="-128"/>
                  </a:endParaRPr>
                </a:p>
              </p:txBody>
            </p:sp>
          </p:grpSp>
          <p:sp>
            <p:nvSpPr>
              <p:cNvPr id="41" name="テキスト ボックス 40">
                <a:extLst>
                  <a:ext uri="{FF2B5EF4-FFF2-40B4-BE49-F238E27FC236}">
                    <a16:creationId xmlns:a16="http://schemas.microsoft.com/office/drawing/2014/main" id="{3F151A15-FE15-3153-4739-64F9DB213D87}"/>
                  </a:ext>
                </a:extLst>
              </p:cNvPr>
              <p:cNvSpPr txBox="1"/>
              <p:nvPr/>
            </p:nvSpPr>
            <p:spPr>
              <a:xfrm>
                <a:off x="6476099" y="2018394"/>
                <a:ext cx="1454310" cy="461665"/>
              </a:xfrm>
              <a:prstGeom prst="rect">
                <a:avLst/>
              </a:prstGeom>
              <a:noFill/>
            </p:spPr>
            <p:txBody>
              <a:bodyPr wrap="square" rtlCol="0">
                <a:spAutoFit/>
              </a:bodyPr>
              <a:lstStyle/>
              <a:p>
                <a:r>
                  <a:rPr kumimoji="1" lang="en-US" altLang="ja-JP" sz="2400" b="1">
                    <a:latin typeface="ＭＳ Ｐゴシック" panose="020B0600070205080204" pitchFamily="50" charset="-128"/>
                    <a:ea typeface="ＭＳ Ｐゴシック" panose="020B0600070205080204" pitchFamily="50" charset="-128"/>
                  </a:rPr>
                  <a:t>same wall</a:t>
                </a:r>
                <a:endParaRPr kumimoji="1" lang="ja-JP" altLang="en-US" sz="2400" b="1">
                  <a:latin typeface="ＭＳ Ｐゴシック" panose="020B0600070205080204" pitchFamily="50" charset="-128"/>
                  <a:ea typeface="ＭＳ Ｐゴシック" panose="020B0600070205080204" pitchFamily="50" charset="-128"/>
                </a:endParaRPr>
              </a:p>
            </p:txBody>
          </p:sp>
        </p:grpSp>
        <p:cxnSp>
          <p:nvCxnSpPr>
            <p:cNvPr id="6" name="直線矢印コネクタ 5">
              <a:extLst>
                <a:ext uri="{FF2B5EF4-FFF2-40B4-BE49-F238E27FC236}">
                  <a16:creationId xmlns:a16="http://schemas.microsoft.com/office/drawing/2014/main" id="{F56A3337-772F-2AC1-944B-BE9DB37664F5}"/>
                </a:ext>
              </a:extLst>
            </p:cNvPr>
            <p:cNvCxnSpPr>
              <a:cxnSpLocks/>
              <a:stCxn id="15" idx="2"/>
            </p:cNvCxnSpPr>
            <p:nvPr/>
          </p:nvCxnSpPr>
          <p:spPr>
            <a:xfrm flipH="1">
              <a:off x="9366247" y="3465373"/>
              <a:ext cx="145075" cy="3421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D28A8DCF-AAE3-08C8-1E99-07323D0CD203}"/>
                </a:ext>
              </a:extLst>
            </p:cNvPr>
            <p:cNvSpPr txBox="1"/>
            <p:nvPr/>
          </p:nvSpPr>
          <p:spPr>
            <a:xfrm>
              <a:off x="9054122" y="3003708"/>
              <a:ext cx="914400" cy="461665"/>
            </a:xfrm>
            <a:prstGeom prst="rect">
              <a:avLst/>
            </a:prstGeom>
            <a:noFill/>
          </p:spPr>
          <p:txBody>
            <a:bodyPr wrap="square" rtlCol="0">
              <a:spAutoFit/>
            </a:bodyPr>
            <a:lstStyle/>
            <a:p>
              <a:r>
                <a:rPr lang="en-US" altLang="ja-JP" sz="2400">
                  <a:latin typeface="ＭＳ Ｐゴシック" panose="020B0600070205080204" pitchFamily="50" charset="-128"/>
                  <a:ea typeface="ＭＳ Ｐゴシック" panose="020B0600070205080204" pitchFamily="50" charset="-128"/>
                </a:rPr>
                <a:t>γ</a:t>
              </a:r>
              <a:r>
                <a:rPr lang="ja-JP" altLang="en-US" sz="2400">
                  <a:latin typeface="ＭＳ Ｐゴシック" panose="020B0600070205080204" pitchFamily="50" charset="-128"/>
                  <a:ea typeface="ＭＳ Ｐゴシック" panose="020B0600070205080204" pitchFamily="50" charset="-128"/>
                </a:rPr>
                <a:t>線</a:t>
              </a:r>
              <a:endParaRPr kumimoji="1" lang="ja-JP" altLang="en-US" sz="2400">
                <a:latin typeface="ＭＳ Ｐゴシック" panose="020B0600070205080204" pitchFamily="50" charset="-128"/>
                <a:ea typeface="ＭＳ Ｐゴシック" panose="020B0600070205080204" pitchFamily="50" charset="-128"/>
              </a:endParaRPr>
            </a:p>
          </p:txBody>
        </p:sp>
        <p:sp>
          <p:nvSpPr>
            <p:cNvPr id="27" name="テキスト ボックス 26">
              <a:extLst>
                <a:ext uri="{FF2B5EF4-FFF2-40B4-BE49-F238E27FC236}">
                  <a16:creationId xmlns:a16="http://schemas.microsoft.com/office/drawing/2014/main" id="{582C4784-99AA-B65F-5B35-5A909F490433}"/>
                </a:ext>
              </a:extLst>
            </p:cNvPr>
            <p:cNvSpPr txBox="1"/>
            <p:nvPr/>
          </p:nvSpPr>
          <p:spPr>
            <a:xfrm>
              <a:off x="6612577" y="2703051"/>
              <a:ext cx="1454310" cy="461665"/>
            </a:xfrm>
            <a:prstGeom prst="rect">
              <a:avLst/>
            </a:prstGeom>
            <a:noFill/>
          </p:spPr>
          <p:txBody>
            <a:bodyPr wrap="square" rtlCol="0">
              <a:spAutoFit/>
            </a:bodyPr>
            <a:lstStyle/>
            <a:p>
              <a:r>
                <a:rPr lang="ja-JP" altLang="en-US" sz="2400">
                  <a:latin typeface="ＭＳ Ｐゴシック" panose="020B0600070205080204" pitchFamily="50" charset="-128"/>
                  <a:ea typeface="ＭＳ Ｐゴシック" panose="020B0600070205080204" pitchFamily="50" charset="-128"/>
                </a:rPr>
                <a:t>反跳陽子</a:t>
              </a:r>
              <a:endParaRPr kumimoji="1" lang="ja-JP" altLang="en-US" sz="2400">
                <a:latin typeface="ＭＳ Ｐゴシック" panose="020B0600070205080204" pitchFamily="50" charset="-128"/>
                <a:ea typeface="ＭＳ Ｐゴシック" panose="020B0600070205080204" pitchFamily="50" charset="-128"/>
              </a:endParaRPr>
            </a:p>
          </p:txBody>
        </p:sp>
        <p:cxnSp>
          <p:nvCxnSpPr>
            <p:cNvPr id="28" name="直線矢印コネクタ 27">
              <a:extLst>
                <a:ext uri="{FF2B5EF4-FFF2-40B4-BE49-F238E27FC236}">
                  <a16:creationId xmlns:a16="http://schemas.microsoft.com/office/drawing/2014/main" id="{CC292A2E-89DC-A1A9-607D-9485E06EEB42}"/>
                </a:ext>
              </a:extLst>
            </p:cNvPr>
            <p:cNvCxnSpPr>
              <a:cxnSpLocks/>
            </p:cNvCxnSpPr>
            <p:nvPr/>
          </p:nvCxnSpPr>
          <p:spPr>
            <a:xfrm>
              <a:off x="7200665" y="3155234"/>
              <a:ext cx="178468" cy="4968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グループ化 49">
            <a:extLst>
              <a:ext uri="{FF2B5EF4-FFF2-40B4-BE49-F238E27FC236}">
                <a16:creationId xmlns:a16="http://schemas.microsoft.com/office/drawing/2014/main" id="{163D290A-408A-D99A-7DCA-102385201F4E}"/>
              </a:ext>
            </a:extLst>
          </p:cNvPr>
          <p:cNvGrpSpPr/>
          <p:nvPr/>
        </p:nvGrpSpPr>
        <p:grpSpPr>
          <a:xfrm>
            <a:off x="6302150" y="1928502"/>
            <a:ext cx="5821753" cy="4271297"/>
            <a:chOff x="11955579" y="802922"/>
            <a:chExt cx="5821753" cy="4271297"/>
          </a:xfrm>
        </p:grpSpPr>
        <mc:AlternateContent xmlns:mc="http://schemas.openxmlformats.org/markup-compatibility/2006" xmlns:a14="http://schemas.microsoft.com/office/drawing/2010/main">
          <mc:Choice Requires="a14">
            <p:sp>
              <p:nvSpPr>
                <p:cNvPr id="49" name="四角形: 角を丸くする 48">
                  <a:extLst>
                    <a:ext uri="{FF2B5EF4-FFF2-40B4-BE49-F238E27FC236}">
                      <a16:creationId xmlns:a16="http://schemas.microsoft.com/office/drawing/2014/main" id="{5976D60B-B2B3-BAFC-8203-645FBEDBB261}"/>
                    </a:ext>
                  </a:extLst>
                </p:cNvPr>
                <p:cNvSpPr/>
                <p:nvPr/>
              </p:nvSpPr>
              <p:spPr>
                <a:xfrm>
                  <a:off x="12262020" y="4021033"/>
                  <a:ext cx="5515312" cy="105318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chemeClr val="tx1"/>
                      </a:solidFill>
                      <a:ea typeface="ＭＳ Ｐゴシック" panose="020B0600070205080204" pitchFamily="50" charset="-128"/>
                    </a:rPr>
                    <a:t>条件</a:t>
                  </a:r>
                  <a:r>
                    <a:rPr lang="en-US" altLang="ja-JP" sz="2000">
                      <a:solidFill>
                        <a:schemeClr val="tx1"/>
                      </a:solidFill>
                      <a:ea typeface="ＭＳ Ｐゴシック" panose="020B0600070205080204" pitchFamily="50" charset="-128"/>
                    </a:rPr>
                    <a:t>2</a:t>
                  </a:r>
                  <a14:m>
                    <m:oMath xmlns:m="http://schemas.openxmlformats.org/officeDocument/2006/math">
                      <m:r>
                        <a:rPr lang="en-US" altLang="ja-JP" sz="2000" b="1" i="0" smtClean="0">
                          <a:solidFill>
                            <a:schemeClr val="tx1"/>
                          </a:solidFill>
                          <a:latin typeface="Cambria Math" panose="02040503050406030204" pitchFamily="18" charset="0"/>
                          <a:ea typeface="ＭＳ Ｐゴシック" panose="020B0600070205080204" pitchFamily="50" charset="-128"/>
                        </a:rPr>
                        <m:t>:</m:t>
                      </m:r>
                      <m:f>
                        <m:fPr>
                          <m:ctrlPr>
                            <a:rPr lang="en-US" altLang="ja-JP" sz="2000" b="1" i="1">
                              <a:solidFill>
                                <a:schemeClr val="tx1"/>
                              </a:solidFill>
                              <a:latin typeface="Cambria Math" panose="02040503050406030204" pitchFamily="18" charset="0"/>
                              <a:ea typeface="ＭＳ Ｐゴシック" panose="020B0600070205080204" pitchFamily="50" charset="-128"/>
                            </a:rPr>
                          </m:ctrlPr>
                        </m:fPr>
                        <m:num>
                          <m:r>
                            <a:rPr lang="en-US" altLang="ja-JP" sz="2000" b="1" i="1">
                              <a:solidFill>
                                <a:schemeClr val="tx1"/>
                              </a:solidFill>
                              <a:latin typeface="Cambria Math" panose="02040503050406030204" pitchFamily="18" charset="0"/>
                              <a:ea typeface="ＭＳ Ｐゴシック" panose="020B0600070205080204" pitchFamily="50" charset="-128"/>
                            </a:rPr>
                            <m:t>𝟏</m:t>
                          </m:r>
                        </m:num>
                        <m:den>
                          <m:rad>
                            <m:radPr>
                              <m:degHide m:val="on"/>
                              <m:ctrlPr>
                                <a:rPr lang="en-US" altLang="ja-JP" sz="2000" b="1" i="1">
                                  <a:solidFill>
                                    <a:schemeClr val="tx1"/>
                                  </a:solidFill>
                                  <a:latin typeface="Cambria Math" panose="02040503050406030204" pitchFamily="18" charset="0"/>
                                  <a:ea typeface="ＭＳ Ｐゴシック" panose="020B0600070205080204" pitchFamily="50" charset="-128"/>
                                </a:rPr>
                              </m:ctrlPr>
                            </m:radPr>
                            <m:deg/>
                            <m:e>
                              <m:r>
                                <a:rPr lang="en-US" altLang="ja-JP" sz="2000" b="1" i="1">
                                  <a:solidFill>
                                    <a:schemeClr val="tx1"/>
                                  </a:solidFill>
                                  <a:latin typeface="Cambria Math" panose="02040503050406030204" pitchFamily="18" charset="0"/>
                                  <a:ea typeface="ＭＳ Ｐゴシック" panose="020B0600070205080204" pitchFamily="50" charset="-128"/>
                                </a:rPr>
                                <m:t>𝟒</m:t>
                              </m:r>
                            </m:e>
                          </m:rad>
                        </m:den>
                      </m:f>
                      <m:rad>
                        <m:radPr>
                          <m:degHide m:val="on"/>
                          <m:ctrlPr>
                            <a:rPr lang="en-US" altLang="ja-JP" sz="2000" b="1" i="1">
                              <a:solidFill>
                                <a:schemeClr val="tx1"/>
                              </a:solidFill>
                              <a:latin typeface="Cambria Math" panose="02040503050406030204" pitchFamily="18" charset="0"/>
                              <a:ea typeface="ＭＳ Ｐゴシック" panose="020B0600070205080204" pitchFamily="50" charset="-128"/>
                            </a:rPr>
                          </m:ctrlPr>
                        </m:radPr>
                        <m:deg/>
                        <m:e>
                          <m:d>
                            <m:dPr>
                              <m:ctrlPr>
                                <a:rPr lang="en-US" altLang="ja-JP" sz="2000" b="1" i="1">
                                  <a:solidFill>
                                    <a:schemeClr val="tx1"/>
                                  </a:solidFill>
                                  <a:latin typeface="Cambria Math" panose="02040503050406030204" pitchFamily="18" charset="0"/>
                                  <a:ea typeface="ＭＳ Ｐゴシック" panose="020B0600070205080204" pitchFamily="50" charset="-128"/>
                                </a:rPr>
                              </m:ctrlPr>
                            </m:dPr>
                            <m:e>
                              <m:sSup>
                                <m:sSupPr>
                                  <m:ctrlPr>
                                    <a:rPr lang="en-US" altLang="ja-JP" sz="2000" b="1" i="1">
                                      <a:solidFill>
                                        <a:schemeClr val="tx1"/>
                                      </a:solidFill>
                                      <a:latin typeface="Cambria Math" panose="02040503050406030204" pitchFamily="18" charset="0"/>
                                      <a:ea typeface="ＭＳ Ｐゴシック" panose="020B0600070205080204" pitchFamily="50" charset="-128"/>
                                    </a:rPr>
                                  </m:ctrlPr>
                                </m:sSupPr>
                                <m:e>
                                  <m:nary>
                                    <m:naryPr>
                                      <m:chr m:val="∑"/>
                                      <m:supHide m:val="on"/>
                                      <m:ctrlPr>
                                        <a:rPr lang="en-US" altLang="ja-JP" sz="2000" b="1" i="1">
                                          <a:solidFill>
                                            <a:schemeClr val="tx1"/>
                                          </a:solidFill>
                                          <a:latin typeface="Cambria Math" panose="02040503050406030204" pitchFamily="18" charset="0"/>
                                          <a:ea typeface="ＭＳ Ｐゴシック" panose="020B0600070205080204" pitchFamily="50" charset="-128"/>
                                        </a:rPr>
                                      </m:ctrlPr>
                                    </m:naryPr>
                                    <m:sub>
                                      <m:r>
                                        <m:rPr>
                                          <m:brk m:alnAt="7"/>
                                        </m:rPr>
                                        <a:rPr lang="en-US" altLang="ja-JP" sz="2000" b="1" i="1">
                                          <a:solidFill>
                                            <a:schemeClr val="tx1"/>
                                          </a:solidFill>
                                          <a:latin typeface="Cambria Math" panose="02040503050406030204" pitchFamily="18" charset="0"/>
                                          <a:ea typeface="ＭＳ Ｐゴシック" panose="020B0600070205080204" pitchFamily="50" charset="-128"/>
                                        </a:rPr>
                                        <m:t>𝒊</m:t>
                                      </m:r>
                                      <m:r>
                                        <a:rPr lang="en-US" altLang="ja-JP" sz="2000" b="1" i="1">
                                          <a:solidFill>
                                            <a:schemeClr val="tx1"/>
                                          </a:solidFill>
                                          <a:latin typeface="Cambria Math" panose="02040503050406030204" pitchFamily="18" charset="0"/>
                                          <a:ea typeface="ＭＳ Ｐゴシック" panose="020B0600070205080204" pitchFamily="50" charset="-128"/>
                                        </a:rPr>
                                        <m:t>=</m:t>
                                      </m:r>
                                      <m:r>
                                        <a:rPr lang="en-US" altLang="ja-JP" sz="2000" b="1" i="1">
                                          <a:solidFill>
                                            <a:schemeClr val="tx1"/>
                                          </a:solidFill>
                                          <a:latin typeface="Cambria Math" panose="02040503050406030204" pitchFamily="18" charset="0"/>
                                          <a:ea typeface="ＭＳ Ｐゴシック" panose="020B0600070205080204" pitchFamily="50" charset="-128"/>
                                        </a:rPr>
                                        <m:t>𝒙</m:t>
                                      </m:r>
                                      <m:r>
                                        <a:rPr lang="en-US" altLang="ja-JP" sz="2000" b="1" i="1">
                                          <a:solidFill>
                                            <a:schemeClr val="tx1"/>
                                          </a:solidFill>
                                          <a:latin typeface="Cambria Math" panose="02040503050406030204" pitchFamily="18" charset="0"/>
                                          <a:ea typeface="ＭＳ Ｐゴシック" panose="020B0600070205080204" pitchFamily="50" charset="-128"/>
                                        </a:rPr>
                                        <m:t>,</m:t>
                                      </m:r>
                                      <m:r>
                                        <a:rPr lang="en-US" altLang="ja-JP" sz="2000" b="1" i="1">
                                          <a:solidFill>
                                            <a:schemeClr val="tx1"/>
                                          </a:solidFill>
                                          <a:latin typeface="Cambria Math" panose="02040503050406030204" pitchFamily="18" charset="0"/>
                                          <a:ea typeface="ＭＳ Ｐゴシック" panose="020B0600070205080204" pitchFamily="50" charset="-128"/>
                                        </a:rPr>
                                        <m:t>𝒚</m:t>
                                      </m:r>
                                      <m:r>
                                        <a:rPr lang="en-US" altLang="ja-JP" sz="2000" b="1" i="1">
                                          <a:solidFill>
                                            <a:schemeClr val="tx1"/>
                                          </a:solidFill>
                                          <a:latin typeface="Cambria Math" panose="02040503050406030204" pitchFamily="18" charset="0"/>
                                          <a:ea typeface="ＭＳ Ｐゴシック" panose="020B0600070205080204" pitchFamily="50" charset="-128"/>
                                        </a:rPr>
                                        <m:t>,</m:t>
                                      </m:r>
                                      <m:r>
                                        <a:rPr lang="en-US" altLang="ja-JP" sz="2000" b="1" i="1">
                                          <a:solidFill>
                                            <a:schemeClr val="tx1"/>
                                          </a:solidFill>
                                          <a:latin typeface="Cambria Math" panose="02040503050406030204" pitchFamily="18" charset="0"/>
                                          <a:ea typeface="ＭＳ Ｐゴシック" panose="020B0600070205080204" pitchFamily="50" charset="-128"/>
                                        </a:rPr>
                                        <m:t>𝒛</m:t>
                                      </m:r>
                                    </m:sub>
                                    <m:sup/>
                                    <m:e>
                                      <m:d>
                                        <m:dPr>
                                          <m:ctrlPr>
                                            <a:rPr lang="en-US" altLang="ja-JP" sz="2000" b="1" i="1">
                                              <a:solidFill>
                                                <a:schemeClr val="tx1"/>
                                              </a:solidFill>
                                              <a:latin typeface="Cambria Math" panose="02040503050406030204" pitchFamily="18" charset="0"/>
                                              <a:ea typeface="ＭＳ Ｐゴシック" panose="020B0600070205080204" pitchFamily="50" charset="-128"/>
                                            </a:rPr>
                                          </m:ctrlPr>
                                        </m:dPr>
                                        <m:e>
                                          <m:f>
                                            <m:fPr>
                                              <m:ctrlPr>
                                                <a:rPr lang="en-US" altLang="ja-JP" sz="2000" b="1" i="1">
                                                  <a:solidFill>
                                                    <a:schemeClr val="tx1"/>
                                                  </a:solidFill>
                                                  <a:latin typeface="Cambria Math" panose="02040503050406030204" pitchFamily="18" charset="0"/>
                                                  <a:ea typeface="ＭＳ Ｐゴシック" panose="020B0600070205080204" pitchFamily="50" charset="-128"/>
                                                </a:rPr>
                                              </m:ctrlPr>
                                            </m:fPr>
                                            <m:num>
                                              <m:sSub>
                                                <m:sSubPr>
                                                  <m:ctrlPr>
                                                    <a:rPr lang="en-US" altLang="ja-JP" sz="2000" b="1" i="1">
                                                      <a:solidFill>
                                                        <a:schemeClr val="tx1"/>
                                                      </a:solidFill>
                                                      <a:latin typeface="Cambria Math" panose="02040503050406030204" pitchFamily="18" charset="0"/>
                                                      <a:ea typeface="ＭＳ Ｐゴシック" panose="020B0600070205080204" pitchFamily="50" charset="-128"/>
                                                    </a:rPr>
                                                  </m:ctrlPr>
                                                </m:sSubPr>
                                                <m:e>
                                                  <m:r>
                                                    <a:rPr lang="en-US" altLang="ja-JP" sz="2000" b="1" i="1">
                                                      <a:solidFill>
                                                        <a:schemeClr val="tx1"/>
                                                      </a:solidFill>
                                                      <a:latin typeface="Cambria Math" panose="02040503050406030204" pitchFamily="18" charset="0"/>
                                                      <a:ea typeface="ＭＳ Ｐゴシック" panose="020B0600070205080204" pitchFamily="50" charset="-128"/>
                                                    </a:rPr>
                                                    <m:t>𝒅</m:t>
                                                  </m:r>
                                                </m:e>
                                                <m:sub>
                                                  <m:r>
                                                    <a:rPr lang="en-US" altLang="ja-JP" sz="2000" b="1" i="1">
                                                      <a:solidFill>
                                                        <a:schemeClr val="tx1"/>
                                                      </a:solidFill>
                                                      <a:latin typeface="Cambria Math" panose="02040503050406030204" pitchFamily="18" charset="0"/>
                                                      <a:ea typeface="ＭＳ Ｐゴシック" panose="020B0600070205080204" pitchFamily="50" charset="-128"/>
                                                    </a:rPr>
                                                    <m:t>𝒊</m:t>
                                                  </m:r>
                                                </m:sub>
                                              </m:sSub>
                                            </m:num>
                                            <m:den>
                                              <m:r>
                                                <a:rPr lang="en-US" altLang="ja-JP" sz="2000" b="1" i="1">
                                                  <a:solidFill>
                                                    <a:schemeClr val="tx1"/>
                                                  </a:solidFill>
                                                  <a:latin typeface="Cambria Math" panose="02040503050406030204" pitchFamily="18" charset="0"/>
                                                  <a:ea typeface="ＭＳ Ｐゴシック" panose="020B0600070205080204" pitchFamily="50" charset="-128"/>
                                                </a:rPr>
                                                <m:t>𝟏𝟐</m:t>
                                              </m:r>
                                              <m:r>
                                                <a:rPr lang="en-US" altLang="ja-JP" sz="2000" b="1" i="1">
                                                  <a:solidFill>
                                                    <a:schemeClr val="tx1"/>
                                                  </a:solidFill>
                                                  <a:latin typeface="Cambria Math" panose="02040503050406030204" pitchFamily="18" charset="0"/>
                                                  <a:ea typeface="ＭＳ Ｐゴシック" panose="020B0600070205080204" pitchFamily="50" charset="-128"/>
                                                </a:rPr>
                                                <m:t>𝒄𝒎</m:t>
                                              </m:r>
                                            </m:den>
                                          </m:f>
                                        </m:e>
                                      </m:d>
                                    </m:e>
                                  </m:nary>
                                </m:e>
                                <m:sup>
                                  <m:r>
                                    <a:rPr lang="en-US" altLang="ja-JP" sz="2000" b="1" i="1">
                                      <a:solidFill>
                                        <a:schemeClr val="tx1"/>
                                      </a:solidFill>
                                      <a:latin typeface="Cambria Math" panose="02040503050406030204" pitchFamily="18" charset="0"/>
                                      <a:ea typeface="ＭＳ Ｐゴシック" panose="020B0600070205080204" pitchFamily="50" charset="-128"/>
                                    </a:rPr>
                                    <m:t>𝟐</m:t>
                                  </m:r>
                                </m:sup>
                              </m:sSup>
                              <m:r>
                                <a:rPr lang="en-US" altLang="ja-JP" sz="2000" b="1" i="1">
                                  <a:solidFill>
                                    <a:schemeClr val="tx1"/>
                                  </a:solidFill>
                                  <a:latin typeface="Cambria Math" panose="02040503050406030204" pitchFamily="18" charset="0"/>
                                  <a:ea typeface="ＭＳ Ｐゴシック" panose="020B0600070205080204" pitchFamily="50" charset="-128"/>
                                </a:rPr>
                                <m:t>+</m:t>
                              </m:r>
                              <m:sSup>
                                <m:sSupPr>
                                  <m:ctrlPr>
                                    <a:rPr lang="en-US" altLang="ja-JP" sz="2000" b="1" i="1">
                                      <a:solidFill>
                                        <a:schemeClr val="tx1"/>
                                      </a:solidFill>
                                      <a:latin typeface="Cambria Math" panose="02040503050406030204" pitchFamily="18" charset="0"/>
                                      <a:ea typeface="ＭＳ Ｐゴシック" panose="020B0600070205080204" pitchFamily="50" charset="-128"/>
                                    </a:rPr>
                                  </m:ctrlPr>
                                </m:sSupPr>
                                <m:e>
                                  <m:d>
                                    <m:dPr>
                                      <m:ctrlPr>
                                        <a:rPr lang="en-US" altLang="ja-JP" sz="2000" b="1" i="1">
                                          <a:solidFill>
                                            <a:schemeClr val="tx1"/>
                                          </a:solidFill>
                                          <a:latin typeface="Cambria Math" panose="02040503050406030204" pitchFamily="18" charset="0"/>
                                          <a:ea typeface="ＭＳ Ｐゴシック" panose="020B0600070205080204" pitchFamily="50" charset="-128"/>
                                        </a:rPr>
                                      </m:ctrlPr>
                                    </m:dPr>
                                    <m:e>
                                      <m:f>
                                        <m:fPr>
                                          <m:ctrlPr>
                                            <a:rPr lang="en-US" altLang="ja-JP" sz="2000" b="1" i="1">
                                              <a:solidFill>
                                                <a:schemeClr val="tx1"/>
                                              </a:solidFill>
                                              <a:latin typeface="Cambria Math" panose="02040503050406030204" pitchFamily="18" charset="0"/>
                                              <a:ea typeface="ＭＳ Ｐゴシック" panose="020B0600070205080204" pitchFamily="50" charset="-128"/>
                                            </a:rPr>
                                          </m:ctrlPr>
                                        </m:fPr>
                                        <m:num>
                                          <m:r>
                                            <a:rPr lang="en-US" altLang="ja-JP" sz="2000" b="1" i="1">
                                              <a:solidFill>
                                                <a:schemeClr val="tx1"/>
                                              </a:solidFill>
                                              <a:latin typeface="Cambria Math" panose="02040503050406030204" pitchFamily="18" charset="0"/>
                                              <a:ea typeface="ＭＳ Ｐゴシック" panose="020B0600070205080204" pitchFamily="50" charset="-128"/>
                                            </a:rPr>
                                            <m:t>𝒅𝒕</m:t>
                                          </m:r>
                                        </m:num>
                                        <m:den>
                                          <m:r>
                                            <a:rPr lang="en-US" altLang="ja-JP" sz="2000" b="1" i="1">
                                              <a:solidFill>
                                                <a:schemeClr val="tx1"/>
                                              </a:solidFill>
                                              <a:latin typeface="Cambria Math" panose="02040503050406030204" pitchFamily="18" charset="0"/>
                                              <a:ea typeface="ＭＳ Ｐゴシック" panose="020B0600070205080204" pitchFamily="50" charset="-128"/>
                                            </a:rPr>
                                            <m:t>𝟏𝟐</m:t>
                                          </m:r>
                                          <m:r>
                                            <a:rPr lang="en-US" altLang="ja-JP" sz="2000" b="1" i="1">
                                              <a:solidFill>
                                                <a:schemeClr val="tx1"/>
                                              </a:solidFill>
                                              <a:latin typeface="Cambria Math" panose="02040503050406030204" pitchFamily="18" charset="0"/>
                                              <a:ea typeface="ＭＳ Ｐゴシック" panose="020B0600070205080204" pitchFamily="50" charset="-128"/>
                                            </a:rPr>
                                            <m:t>𝒄𝒎</m:t>
                                          </m:r>
                                          <m:r>
                                            <a:rPr lang="en-US" altLang="ja-JP" sz="2000" b="1" i="1">
                                              <a:solidFill>
                                                <a:schemeClr val="tx1"/>
                                              </a:solidFill>
                                              <a:latin typeface="Cambria Math" panose="02040503050406030204" pitchFamily="18" charset="0"/>
                                              <a:ea typeface="ＭＳ Ｐゴシック" panose="020B0600070205080204" pitchFamily="50" charset="-128"/>
                                            </a:rPr>
                                            <m:t>/</m:t>
                                          </m:r>
                                          <m:r>
                                            <a:rPr lang="en-US" altLang="ja-JP" sz="2000" b="1" i="1">
                                              <a:solidFill>
                                                <a:schemeClr val="tx1"/>
                                              </a:solidFill>
                                              <a:latin typeface="Cambria Math" panose="02040503050406030204" pitchFamily="18" charset="0"/>
                                              <a:ea typeface="ＭＳ Ｐゴシック" panose="020B0600070205080204" pitchFamily="50" charset="-128"/>
                                            </a:rPr>
                                            <m:t>𝒄</m:t>
                                          </m:r>
                                          <m:r>
                                            <a:rPr lang="ja-JP" altLang="en-US" sz="2000" b="1" i="1">
                                              <a:solidFill>
                                                <a:schemeClr val="tx1"/>
                                              </a:solidFill>
                                              <a:latin typeface="Cambria Math" panose="02040503050406030204" pitchFamily="18" charset="0"/>
                                              <a:ea typeface="ＭＳ Ｐゴシック" panose="020B0600070205080204" pitchFamily="50" charset="-128"/>
                                            </a:rPr>
                                            <m:t>𝜷</m:t>
                                          </m:r>
                                        </m:den>
                                      </m:f>
                                    </m:e>
                                  </m:d>
                                </m:e>
                                <m:sup>
                                  <m:r>
                                    <a:rPr lang="en-US" altLang="ja-JP" sz="2000" b="1" i="1">
                                      <a:solidFill>
                                        <a:schemeClr val="tx1"/>
                                      </a:solidFill>
                                      <a:latin typeface="Cambria Math" panose="02040503050406030204" pitchFamily="18" charset="0"/>
                                      <a:ea typeface="ＭＳ Ｐゴシック" panose="020B0600070205080204" pitchFamily="50" charset="-128"/>
                                    </a:rPr>
                                    <m:t>𝟐</m:t>
                                  </m:r>
                                </m:sup>
                              </m:sSup>
                            </m:e>
                          </m:d>
                        </m:e>
                      </m:rad>
                      <m:r>
                        <a:rPr lang="en-US" altLang="ja-JP" sz="2000" b="1" i="1">
                          <a:solidFill>
                            <a:schemeClr val="tx1"/>
                          </a:solidFill>
                          <a:latin typeface="Cambria Math" panose="02040503050406030204" pitchFamily="18" charset="0"/>
                          <a:ea typeface="ＭＳ Ｐゴシック" panose="020B0600070205080204" pitchFamily="50" charset="-128"/>
                        </a:rPr>
                        <m:t>&lt;</m:t>
                      </m:r>
                      <m:r>
                        <a:rPr lang="en-US" altLang="ja-JP" sz="2000" b="1" i="1">
                          <a:solidFill>
                            <a:schemeClr val="tx1"/>
                          </a:solidFill>
                          <a:latin typeface="Cambria Math" panose="02040503050406030204" pitchFamily="18" charset="0"/>
                          <a:ea typeface="ＭＳ Ｐゴシック" panose="020B0600070205080204" pitchFamily="50" charset="-128"/>
                        </a:rPr>
                        <m:t>𝟐</m:t>
                      </m:r>
                    </m:oMath>
                  </a14:m>
                  <a:endParaRPr lang="en-US" altLang="ja-JP" sz="2000" b="1">
                    <a:solidFill>
                      <a:schemeClr val="tx1"/>
                    </a:solidFill>
                    <a:latin typeface="ＭＳ Ｐゴシック" panose="020B0600070205080204" pitchFamily="50" charset="-128"/>
                    <a:ea typeface="ＭＳ Ｐゴシック" panose="020B0600070205080204" pitchFamily="50" charset="-128"/>
                  </a:endParaRPr>
                </a:p>
              </p:txBody>
            </p:sp>
          </mc:Choice>
          <mc:Fallback xmlns="">
            <p:sp>
              <p:nvSpPr>
                <p:cNvPr id="49" name="四角形: 角を丸くする 48">
                  <a:extLst>
                    <a:ext uri="{FF2B5EF4-FFF2-40B4-BE49-F238E27FC236}">
                      <a16:creationId xmlns:a16="http://schemas.microsoft.com/office/drawing/2014/main" id="{5976D60B-B2B3-BAFC-8203-645FBEDBB261}"/>
                    </a:ext>
                  </a:extLst>
                </p:cNvPr>
                <p:cNvSpPr>
                  <a:spLocks noRot="1" noChangeAspect="1" noMove="1" noResize="1" noEditPoints="1" noAdjustHandles="1" noChangeArrowheads="1" noChangeShapeType="1" noTextEdit="1"/>
                </p:cNvSpPr>
                <p:nvPr/>
              </p:nvSpPr>
              <p:spPr>
                <a:xfrm>
                  <a:off x="12262020" y="4021033"/>
                  <a:ext cx="5515312" cy="1053186"/>
                </a:xfrm>
                <a:prstGeom prst="roundRect">
                  <a:avLst/>
                </a:prstGeom>
                <a:blipFill>
                  <a:blip r:embed="rId4"/>
                  <a:stretch>
                    <a:fillRect/>
                  </a:stretch>
                </a:blipFill>
                <a:ln w="28575">
                  <a:solidFill>
                    <a:schemeClr val="tx1"/>
                  </a:solidFill>
                </a:ln>
              </p:spPr>
              <p:txBody>
                <a:bodyPr/>
                <a:lstStyle/>
                <a:p>
                  <a:r>
                    <a:rPr lang="ja-JP" altLang="en-US">
                      <a:noFill/>
                    </a:rPr>
                    <a:t> </a:t>
                  </a:r>
                </a:p>
              </p:txBody>
            </p:sp>
          </mc:Fallback>
        </mc:AlternateContent>
        <p:grpSp>
          <p:nvGrpSpPr>
            <p:cNvPr id="42" name="グループ化 41">
              <a:extLst>
                <a:ext uri="{FF2B5EF4-FFF2-40B4-BE49-F238E27FC236}">
                  <a16:creationId xmlns:a16="http://schemas.microsoft.com/office/drawing/2014/main" id="{C5957668-F418-D4FA-4C34-538BF279ED1E}"/>
                </a:ext>
              </a:extLst>
            </p:cNvPr>
            <p:cNvGrpSpPr/>
            <p:nvPr/>
          </p:nvGrpSpPr>
          <p:grpSpPr>
            <a:xfrm>
              <a:off x="11955579" y="802922"/>
              <a:ext cx="4444563" cy="2799243"/>
              <a:chOff x="8043868" y="2972343"/>
              <a:chExt cx="4444563" cy="2799243"/>
            </a:xfrm>
          </p:grpSpPr>
          <p:pic>
            <p:nvPicPr>
              <p:cNvPr id="47" name="図 46">
                <a:extLst>
                  <a:ext uri="{FF2B5EF4-FFF2-40B4-BE49-F238E27FC236}">
                    <a16:creationId xmlns:a16="http://schemas.microsoft.com/office/drawing/2014/main" id="{847F9102-F5D6-BD81-974C-02EB276FA430}"/>
                  </a:ext>
                </a:extLst>
              </p:cNvPr>
              <p:cNvPicPr>
                <a:picLocks noChangeAspect="1"/>
              </p:cNvPicPr>
              <p:nvPr/>
            </p:nvPicPr>
            <p:blipFill>
              <a:blip r:embed="rId5"/>
              <a:stretch>
                <a:fillRect/>
              </a:stretch>
            </p:blipFill>
            <p:spPr>
              <a:xfrm>
                <a:off x="8043868" y="2972343"/>
                <a:ext cx="4444563" cy="2799243"/>
              </a:xfrm>
              <a:prstGeom prst="rect">
                <a:avLst/>
              </a:prstGeom>
            </p:spPr>
          </p:pic>
          <p:sp>
            <p:nvSpPr>
              <p:cNvPr id="48" name="テキスト ボックス 47">
                <a:extLst>
                  <a:ext uri="{FF2B5EF4-FFF2-40B4-BE49-F238E27FC236}">
                    <a16:creationId xmlns:a16="http://schemas.microsoft.com/office/drawing/2014/main" id="{13D145C2-E51A-7F89-757B-5E3646068244}"/>
                  </a:ext>
                </a:extLst>
              </p:cNvPr>
              <p:cNvSpPr txBox="1"/>
              <p:nvPr/>
            </p:nvSpPr>
            <p:spPr>
              <a:xfrm>
                <a:off x="8304462" y="3013610"/>
                <a:ext cx="1454310" cy="461665"/>
              </a:xfrm>
              <a:prstGeom prst="rect">
                <a:avLst/>
              </a:prstGeom>
              <a:noFill/>
            </p:spPr>
            <p:txBody>
              <a:bodyPr wrap="square" rtlCol="0">
                <a:spAutoFit/>
              </a:bodyPr>
              <a:lstStyle/>
              <a:p>
                <a:r>
                  <a:rPr kumimoji="1" lang="en-US" altLang="ja-JP" sz="2400" b="1">
                    <a:latin typeface="ＭＳ Ｐゴシック" panose="020B0600070205080204" pitchFamily="50" charset="-128"/>
                    <a:ea typeface="ＭＳ Ｐゴシック" panose="020B0600070205080204" pitchFamily="50" charset="-128"/>
                  </a:rPr>
                  <a:t>same wall</a:t>
                </a:r>
                <a:endParaRPr kumimoji="1" lang="ja-JP" altLang="en-US" sz="2400" b="1">
                  <a:latin typeface="ＭＳ Ｐゴシック" panose="020B0600070205080204" pitchFamily="50" charset="-128"/>
                  <a:ea typeface="ＭＳ Ｐゴシック" panose="020B0600070205080204" pitchFamily="50" charset="-128"/>
                </a:endParaRPr>
              </a:p>
            </p:txBody>
          </p:sp>
        </p:grpSp>
      </p:grpSp>
      <p:sp>
        <p:nvSpPr>
          <p:cNvPr id="8" name="タイトル 1">
            <a:extLst>
              <a:ext uri="{FF2B5EF4-FFF2-40B4-BE49-F238E27FC236}">
                <a16:creationId xmlns:a16="http://schemas.microsoft.com/office/drawing/2014/main" id="{94452B21-D513-67FE-D81B-98435250B89C}"/>
              </a:ext>
            </a:extLst>
          </p:cNvPr>
          <p:cNvSpPr txBox="1">
            <a:spLocks/>
          </p:cNvSpPr>
          <p:nvPr/>
        </p:nvSpPr>
        <p:spPr>
          <a:xfrm>
            <a:off x="160204" y="192568"/>
            <a:ext cx="10822137" cy="559401"/>
          </a:xfrm>
          <a:prstGeom prst="rect">
            <a:avLst/>
          </a:prstGeom>
        </p:spPr>
        <p:txBody>
          <a:bodyPr vert="horz" lIns="91440" tIns="45720" rIns="91440" bIns="0" rtlCol="0" anchor="ctr">
            <a:normAutofit/>
          </a:bodyPr>
          <a:lstStyle>
            <a:lvl1pPr algn="l" defTabSz="914400" rtl="0" eaLnBrk="1" latinLnBrk="0" hangingPunct="1">
              <a:spcBef>
                <a:spcPct val="0"/>
              </a:spcBef>
              <a:buNone/>
              <a:defRPr kumimoji="1" sz="3600" kern="1200" baseline="0">
                <a:solidFill>
                  <a:schemeClr val="accent5">
                    <a:lumMod val="50000"/>
                  </a:schemeClr>
                </a:solidFill>
                <a:latin typeface="Verdana" panose="020B0604030504040204" pitchFamily="34" charset="0"/>
                <a:ea typeface="メイリオ" panose="020B0604030504040204" pitchFamily="50" charset="-128"/>
                <a:cs typeface="+mj-cs"/>
              </a:defRPr>
            </a:lvl1pPr>
          </a:lstStyle>
          <a:p>
            <a:r>
              <a:rPr lang="ja-JP" altLang="en-US" sz="2800">
                <a:latin typeface="ＭＳ Ｐゴシック" panose="020B0600070205080204" pitchFamily="50" charset="-128"/>
                <a:ea typeface="ＭＳ Ｐゴシック" panose="020B0600070205080204" pitchFamily="50" charset="-128"/>
              </a:rPr>
              <a:t>準単色中性子</a:t>
            </a:r>
            <a:r>
              <a:rPr lang="en-US" altLang="ja-JP" sz="2800">
                <a:latin typeface="ＭＳ Ｐゴシック" panose="020B0600070205080204" pitchFamily="50" charset="-128"/>
                <a:ea typeface="ＭＳ Ｐゴシック" panose="020B0600070205080204" pitchFamily="50" charset="-128"/>
              </a:rPr>
              <a:t>(200MeV/u)</a:t>
            </a:r>
            <a:r>
              <a:rPr lang="ja-JP" altLang="en-US" sz="2800">
                <a:latin typeface="ＭＳ Ｐゴシック" panose="020B0600070205080204" pitchFamily="50" charset="-128"/>
                <a:ea typeface="ＭＳ Ｐゴシック" panose="020B0600070205080204" pitchFamily="50" charset="-128"/>
              </a:rPr>
              <a:t>の解析によるクロストーク排除条件の決定</a:t>
            </a:r>
            <a:r>
              <a:rPr lang="en-US" altLang="ja-JP" sz="2800">
                <a:latin typeface="ＭＳ Ｐゴシック" panose="020B0600070205080204" pitchFamily="50" charset="-128"/>
                <a:ea typeface="ＭＳ Ｐゴシック" panose="020B0600070205080204" pitchFamily="50" charset="-128"/>
              </a:rPr>
              <a:t>2</a:t>
            </a:r>
            <a:endParaRPr lang="ja-JP" altLang="en-US" sz="2800"/>
          </a:p>
        </p:txBody>
      </p:sp>
    </p:spTree>
    <p:extLst>
      <p:ext uri="{BB962C8B-B14F-4D97-AF65-F5344CB8AC3E}">
        <p14:creationId xmlns:p14="http://schemas.microsoft.com/office/powerpoint/2010/main" val="113772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987E8C-1873-1C19-D731-FC55C916BF17}"/>
              </a:ext>
            </a:extLst>
          </p:cNvPr>
          <p:cNvSpPr>
            <a:spLocks noGrp="1"/>
          </p:cNvSpPr>
          <p:nvPr>
            <p:ph type="title"/>
          </p:nvPr>
        </p:nvSpPr>
        <p:spPr>
          <a:xfrm>
            <a:off x="25316" y="105563"/>
            <a:ext cx="7910993" cy="725054"/>
          </a:xfrm>
        </p:spPr>
        <p:txBody>
          <a:bodyPr/>
          <a:lstStyle/>
          <a:p>
            <a:r>
              <a:rPr lang="en-US" altLang="ja-JP" dirty="0"/>
              <a:t>Calculation</a:t>
            </a:r>
            <a:r>
              <a:rPr lang="ja-JP" altLang="en-US" dirty="0"/>
              <a:t> </a:t>
            </a:r>
            <a:r>
              <a:rPr lang="en-US" altLang="ja-JP" dirty="0"/>
              <a:t>of</a:t>
            </a:r>
            <a:r>
              <a:rPr lang="ja-JP" altLang="en-US" dirty="0"/>
              <a:t> </a:t>
            </a:r>
            <a:r>
              <a:rPr lang="en-US" altLang="ja-JP" dirty="0"/>
              <a:t>Opening</a:t>
            </a:r>
            <a:r>
              <a:rPr lang="ja-JP" altLang="en-US" dirty="0"/>
              <a:t> </a:t>
            </a:r>
            <a:r>
              <a:rPr lang="en-US" altLang="ja-JP" dirty="0"/>
              <a:t>angle</a:t>
            </a:r>
            <a:endParaRPr kumimoji="1" lang="ja-JP" altLang="en-US" dirty="0"/>
          </a:p>
        </p:txBody>
      </p:sp>
      <p:sp>
        <p:nvSpPr>
          <p:cNvPr id="4" name="日付プレースホルダー 3">
            <a:extLst>
              <a:ext uri="{FF2B5EF4-FFF2-40B4-BE49-F238E27FC236}">
                <a16:creationId xmlns:a16="http://schemas.microsoft.com/office/drawing/2014/main" id="{627936BB-69EE-0C87-4AF6-BA7D2CE46946}"/>
              </a:ext>
            </a:extLst>
          </p:cNvPr>
          <p:cNvSpPr>
            <a:spLocks noGrp="1"/>
          </p:cNvSpPr>
          <p:nvPr>
            <p:ph type="dt" sz="half" idx="10"/>
          </p:nvPr>
        </p:nvSpPr>
        <p:spPr/>
        <p:txBody>
          <a:bodyPr/>
          <a:lstStyle/>
          <a:p>
            <a:fld id="{38122865-CF53-4255-9123-3A39A073F4AE}" type="datetime1">
              <a:rPr kumimoji="1" lang="ja-JP" altLang="en-US" smtClean="0"/>
              <a:t>2026/3/9</a:t>
            </a:fld>
            <a:endParaRPr kumimoji="1" lang="ja-JP" altLang="en-US"/>
          </a:p>
        </p:txBody>
      </p:sp>
      <p:sp>
        <p:nvSpPr>
          <p:cNvPr id="5" name="フッター プレースホルダー 4">
            <a:extLst>
              <a:ext uri="{FF2B5EF4-FFF2-40B4-BE49-F238E27FC236}">
                <a16:creationId xmlns:a16="http://schemas.microsoft.com/office/drawing/2014/main" id="{64EDBB0A-3813-FAF1-C2BB-F2AF2403227D}"/>
              </a:ext>
            </a:extLst>
          </p:cNvPr>
          <p:cNvSpPr>
            <a:spLocks noGrp="1"/>
          </p:cNvSpPr>
          <p:nvPr>
            <p:ph type="ftr" sz="quarter" idx="11"/>
          </p:nvPr>
        </p:nvSpPr>
        <p:spPr/>
        <p:txBody>
          <a:bodyPr/>
          <a:lstStyle/>
          <a:p>
            <a:r>
              <a:rPr lang="en-US" altLang="zh-CN"/>
              <a:t>Italy-Japan Symposium, Kore University of Enna</a:t>
            </a:r>
            <a:endParaRPr kumimoji="1" lang="ja-JP" altLang="en-US"/>
          </a:p>
        </p:txBody>
      </p:sp>
      <p:sp>
        <p:nvSpPr>
          <p:cNvPr id="20" name="四角形: 角を丸くする 19">
            <a:extLst>
              <a:ext uri="{FF2B5EF4-FFF2-40B4-BE49-F238E27FC236}">
                <a16:creationId xmlns:a16="http://schemas.microsoft.com/office/drawing/2014/main" id="{87311CE4-D0DC-BCC3-D46A-028554C4FCD4}"/>
              </a:ext>
            </a:extLst>
          </p:cNvPr>
          <p:cNvSpPr/>
          <p:nvPr/>
        </p:nvSpPr>
        <p:spPr>
          <a:xfrm>
            <a:off x="361427" y="5523356"/>
            <a:ext cx="3925554" cy="986167"/>
          </a:xfrm>
          <a:prstGeom prst="round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D3161C11-6992-DD55-D170-C28FD99BE11A}"/>
                  </a:ext>
                </a:extLst>
              </p:cNvPr>
              <p:cNvSpPr txBox="1"/>
              <p:nvPr/>
            </p:nvSpPr>
            <p:spPr>
              <a:xfrm>
                <a:off x="596586" y="5721546"/>
                <a:ext cx="3454275" cy="561629"/>
              </a:xfrm>
              <a:prstGeom prst="rect">
                <a:avLst/>
              </a:prstGeom>
              <a:noFill/>
            </p:spPr>
            <p:txBody>
              <a:bodyPr wrap="square">
                <a:spAutoFit/>
              </a:bodyPr>
              <a:lstStyle/>
              <a:p>
                <a14:m>
                  <m:oMath xmlns:m="http://schemas.openxmlformats.org/officeDocument/2006/math">
                    <m:d>
                      <m:dPr>
                        <m:begChr m:val="⟨"/>
                        <m:endChr m:val="⟩"/>
                        <m:ctrlPr>
                          <a:rPr kumimoji="1" lang="en-US" altLang="ja-JP" sz="2800" b="1" i="1" smtClean="0">
                            <a:solidFill>
                              <a:schemeClr val="tx1"/>
                            </a:solidFill>
                            <a:latin typeface="Cambria Math" panose="02040503050406030204" pitchFamily="18" charset="0"/>
                          </a:rPr>
                        </m:ctrlPr>
                      </m:dPr>
                      <m:e>
                        <m:sSub>
                          <m:sSubPr>
                            <m:ctrlPr>
                              <a:rPr kumimoji="1" lang="en-US" altLang="ja-JP" sz="2800" b="1" i="1" smtClean="0">
                                <a:solidFill>
                                  <a:schemeClr val="tx1"/>
                                </a:solidFill>
                                <a:latin typeface="Cambria Math" panose="02040503050406030204" pitchFamily="18" charset="0"/>
                              </a:rPr>
                            </m:ctrlPr>
                          </m:sSubPr>
                          <m:e>
                            <m:r>
                              <a:rPr kumimoji="1" lang="ja-JP" altLang="en-US" sz="2800" b="1" i="1" smtClean="0">
                                <a:solidFill>
                                  <a:schemeClr val="tx1"/>
                                </a:solidFill>
                                <a:latin typeface="Cambria Math" panose="02040503050406030204" pitchFamily="18" charset="0"/>
                              </a:rPr>
                              <m:t>𝜽</m:t>
                            </m:r>
                          </m:e>
                          <m:sub>
                            <m:r>
                              <a:rPr kumimoji="1" lang="en-US" altLang="ja-JP" sz="2800" b="1" i="1" smtClean="0">
                                <a:solidFill>
                                  <a:schemeClr val="tx1"/>
                                </a:solidFill>
                                <a:latin typeface="Cambria Math" panose="02040503050406030204" pitchFamily="18" charset="0"/>
                              </a:rPr>
                              <m:t>𝒏𝒏</m:t>
                            </m:r>
                          </m:sub>
                        </m:sSub>
                      </m:e>
                    </m:d>
                  </m:oMath>
                </a14:m>
                <a:r>
                  <a:rPr lang="ja-JP" altLang="en-US" sz="2800" b="1"/>
                  <a:t> </a:t>
                </a:r>
                <a:r>
                  <a:rPr lang="en-US" altLang="ja-JP" sz="2800" b="1"/>
                  <a:t>= </a:t>
                </a:r>
                <a14:m>
                  <m:oMath xmlns:m="http://schemas.openxmlformats.org/officeDocument/2006/math">
                    <m:sSubSup>
                      <m:sSubSupPr>
                        <m:ctrlPr>
                          <a:rPr lang="en-US" altLang="ja-JP" sz="2800" b="1" i="1" smtClean="0">
                            <a:latin typeface="Cambria Math" panose="02040503050406030204" pitchFamily="18" charset="0"/>
                          </a:rPr>
                        </m:ctrlPr>
                      </m:sSubSupPr>
                      <m:e>
                        <m:r>
                          <a:rPr lang="en-US" altLang="ja-JP" sz="2800" b="1" i="1" smtClean="0">
                            <a:latin typeface="Cambria Math" panose="02040503050406030204" pitchFamily="18" charset="0"/>
                          </a:rPr>
                          <m:t>𝟔𝟓</m:t>
                        </m:r>
                      </m:e>
                      <m:sub>
                        <m:r>
                          <a:rPr lang="en-US" altLang="ja-JP" sz="2800" b="1" i="1" smtClean="0">
                            <a:latin typeface="Cambria Math" panose="02040503050406030204" pitchFamily="18" charset="0"/>
                          </a:rPr>
                          <m:t>−</m:t>
                        </m:r>
                        <m:r>
                          <a:rPr lang="en-US" altLang="ja-JP" sz="2800" b="1" i="1" smtClean="0">
                            <a:latin typeface="Cambria Math" panose="02040503050406030204" pitchFamily="18" charset="0"/>
                          </a:rPr>
                          <m:t>𝟏𝟗</m:t>
                        </m:r>
                      </m:sub>
                      <m:sup>
                        <m:r>
                          <a:rPr lang="en-US" altLang="ja-JP" sz="2800" b="1" i="1" smtClean="0">
                            <a:latin typeface="Cambria Math" panose="02040503050406030204" pitchFamily="18" charset="0"/>
                          </a:rPr>
                          <m:t>+</m:t>
                        </m:r>
                        <m:r>
                          <a:rPr lang="en-US" altLang="ja-JP" sz="2800" b="1" i="1" smtClean="0">
                            <a:latin typeface="Cambria Math" panose="02040503050406030204" pitchFamily="18" charset="0"/>
                          </a:rPr>
                          <m:t>𝟏𝟓</m:t>
                        </m:r>
                      </m:sup>
                    </m:sSubSup>
                  </m:oMath>
                </a14:m>
                <a:r>
                  <a:rPr lang="en-US" altLang="ja-JP" sz="2800" b="1"/>
                  <a:t> deg</a:t>
                </a:r>
                <a:endParaRPr lang="ja-JP" altLang="en-US" sz="2800" b="1"/>
              </a:p>
            </p:txBody>
          </p:sp>
        </mc:Choice>
        <mc:Fallback xmlns="">
          <p:sp>
            <p:nvSpPr>
              <p:cNvPr id="62" name="テキスト ボックス 61">
                <a:extLst>
                  <a:ext uri="{FF2B5EF4-FFF2-40B4-BE49-F238E27FC236}">
                    <a16:creationId xmlns:a16="http://schemas.microsoft.com/office/drawing/2014/main" id="{D3161C11-6992-DD55-D170-C28FD99BE11A}"/>
                  </a:ext>
                </a:extLst>
              </p:cNvPr>
              <p:cNvSpPr txBox="1">
                <a:spLocks noRot="1" noChangeAspect="1" noMove="1" noResize="1" noEditPoints="1" noAdjustHandles="1" noChangeArrowheads="1" noChangeShapeType="1" noTextEdit="1"/>
              </p:cNvSpPr>
              <p:nvPr/>
            </p:nvSpPr>
            <p:spPr>
              <a:xfrm>
                <a:off x="596586" y="5721546"/>
                <a:ext cx="3454275" cy="561629"/>
              </a:xfrm>
              <a:prstGeom prst="rect">
                <a:avLst/>
              </a:prstGeom>
              <a:blipFill>
                <a:blip r:embed="rId2"/>
                <a:stretch>
                  <a:fillRect t="-6522" b="-28261"/>
                </a:stretch>
              </a:blipFill>
            </p:spPr>
            <p:txBody>
              <a:bodyPr/>
              <a:lstStyle/>
              <a:p>
                <a:r>
                  <a:rPr lang="ja-JP" altLang="en-US">
                    <a:noFill/>
                  </a:rPr>
                  <a:t> </a:t>
                </a:r>
              </a:p>
            </p:txBody>
          </p:sp>
        </mc:Fallback>
      </mc:AlternateContent>
      <p:grpSp>
        <p:nvGrpSpPr>
          <p:cNvPr id="15" name="グループ化 14">
            <a:extLst>
              <a:ext uri="{FF2B5EF4-FFF2-40B4-BE49-F238E27FC236}">
                <a16:creationId xmlns:a16="http://schemas.microsoft.com/office/drawing/2014/main" id="{805A5E56-4CED-EA6E-55AC-8EF41919D366}"/>
              </a:ext>
            </a:extLst>
          </p:cNvPr>
          <p:cNvGrpSpPr/>
          <p:nvPr/>
        </p:nvGrpSpPr>
        <p:grpSpPr>
          <a:xfrm>
            <a:off x="4928203" y="867764"/>
            <a:ext cx="5892718" cy="3406692"/>
            <a:chOff x="316017" y="897848"/>
            <a:chExt cx="5892718" cy="3406692"/>
          </a:xfrm>
        </p:grpSpPr>
        <p:grpSp>
          <p:nvGrpSpPr>
            <p:cNvPr id="28" name="グループ化 27">
              <a:extLst>
                <a:ext uri="{FF2B5EF4-FFF2-40B4-BE49-F238E27FC236}">
                  <a16:creationId xmlns:a16="http://schemas.microsoft.com/office/drawing/2014/main" id="{4687437D-6AE9-E8D5-8561-DECE1D3B68AD}"/>
                </a:ext>
              </a:extLst>
            </p:cNvPr>
            <p:cNvGrpSpPr/>
            <p:nvPr/>
          </p:nvGrpSpPr>
          <p:grpSpPr>
            <a:xfrm>
              <a:off x="645032" y="2741334"/>
              <a:ext cx="5563703" cy="1563206"/>
              <a:chOff x="6502950" y="3842726"/>
              <a:chExt cx="5563703" cy="1563206"/>
            </a:xfrm>
          </p:grpSpPr>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18CE534B-D083-6939-5B38-B920D65A0970}"/>
                      </a:ext>
                    </a:extLst>
                  </p:cNvPr>
                  <p:cNvSpPr txBox="1"/>
                  <p:nvPr/>
                </p:nvSpPr>
                <p:spPr>
                  <a:xfrm>
                    <a:off x="6502950" y="3842726"/>
                    <a:ext cx="4759765" cy="8644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ea typeface="ＭＳ Ｐゴシック" panose="020B0600070205080204" pitchFamily="50" charset="-128"/>
                            </a:rPr>
                            <m:t>𝑩</m:t>
                          </m:r>
                          <m:d>
                            <m:dPr>
                              <m:ctrlPr>
                                <a:rPr kumimoji="1" lang="en-US" altLang="ja-JP" sz="2000" b="1" i="1" smtClean="0">
                                  <a:latin typeface="Cambria Math" panose="02040503050406030204" pitchFamily="18" charset="0"/>
                                  <a:ea typeface="ＭＳ Ｐゴシック" panose="020B0600070205080204" pitchFamily="50" charset="-128"/>
                                </a:rPr>
                              </m:ctrlPr>
                            </m:dPr>
                            <m:e>
                              <m:r>
                                <a:rPr kumimoji="1" lang="en-US" altLang="ja-JP" sz="2000" b="1" i="1" smtClean="0">
                                  <a:latin typeface="Cambria Math" panose="02040503050406030204" pitchFamily="18" charset="0"/>
                                  <a:ea typeface="ＭＳ Ｐゴシック" panose="020B0600070205080204" pitchFamily="50" charset="-128"/>
                                </a:rPr>
                                <m:t>𝑬</m:t>
                              </m:r>
                              <m:r>
                                <a:rPr kumimoji="1" lang="en-US" altLang="ja-JP" sz="2000" b="1" i="1" smtClean="0">
                                  <a:latin typeface="Cambria Math" panose="02040503050406030204" pitchFamily="18" charset="0"/>
                                  <a:ea typeface="ＭＳ Ｐゴシック" panose="020B0600070205080204" pitchFamily="50" charset="-128"/>
                                </a:rPr>
                                <m:t>𝟏</m:t>
                              </m:r>
                            </m:e>
                          </m:d>
                          <m:r>
                            <a:rPr kumimoji="1" lang="en-US" altLang="ja-JP" sz="2000" b="1" i="0" smtClean="0">
                              <a:latin typeface="Cambria Math" panose="02040503050406030204" pitchFamily="18" charset="0"/>
                              <a:ea typeface="ＭＳ Ｐゴシック" panose="020B0600070205080204" pitchFamily="50" charset="-128"/>
                            </a:rPr>
                            <m:t>=</m:t>
                          </m:r>
                          <m:nary>
                            <m:naryPr>
                              <m:limLoc m:val="undOvr"/>
                              <m:subHide m:val="on"/>
                              <m:supHide m:val="on"/>
                              <m:ctrlPr>
                                <a:rPr kumimoji="1" lang="en-US" altLang="ja-JP" sz="2000" b="1" i="1" smtClean="0">
                                  <a:latin typeface="Cambria Math" panose="02040503050406030204" pitchFamily="18" charset="0"/>
                                  <a:ea typeface="ＭＳ Ｐゴシック" panose="020B0600070205080204" pitchFamily="50" charset="-128"/>
                                </a:rPr>
                              </m:ctrlPr>
                            </m:naryPr>
                            <m:sub/>
                            <m:sup/>
                            <m:e>
                              <m:r>
                                <a:rPr kumimoji="1" lang="en-US" altLang="ja-JP" sz="2000" b="1" i="1" smtClean="0">
                                  <a:latin typeface="Cambria Math" panose="02040503050406030204" pitchFamily="18" charset="0"/>
                                  <a:ea typeface="ＭＳ Ｐゴシック" panose="020B0600070205080204" pitchFamily="50" charset="-128"/>
                                </a:rPr>
                                <m:t>𝒅𝑬</m:t>
                              </m:r>
                              <m:f>
                                <m:fPr>
                                  <m:ctrlPr>
                                    <a:rPr kumimoji="1" lang="en-US" altLang="ja-JP" sz="2000" b="1" i="1" smtClean="0">
                                      <a:latin typeface="Cambria Math" panose="02040503050406030204" pitchFamily="18" charset="0"/>
                                      <a:ea typeface="ＭＳ Ｐゴシック" panose="020B0600070205080204" pitchFamily="50" charset="-128"/>
                                    </a:rPr>
                                  </m:ctrlPr>
                                </m:fPr>
                                <m:num>
                                  <m:r>
                                    <a:rPr kumimoji="1" lang="en-US" altLang="ja-JP" sz="2000" b="1" i="1" smtClean="0">
                                      <a:latin typeface="Cambria Math" panose="02040503050406030204" pitchFamily="18" charset="0"/>
                                      <a:ea typeface="ＭＳ Ｐゴシック" panose="020B0600070205080204" pitchFamily="50" charset="-128"/>
                                    </a:rPr>
                                    <m:t>𝒅𝑩</m:t>
                                  </m:r>
                                  <m:r>
                                    <a:rPr kumimoji="1" lang="en-US" altLang="ja-JP" sz="2000" b="1" i="1" smtClean="0">
                                      <a:latin typeface="Cambria Math" panose="02040503050406030204" pitchFamily="18" charset="0"/>
                                      <a:ea typeface="ＭＳ Ｐゴシック" panose="020B0600070205080204" pitchFamily="50" charset="-128"/>
                                    </a:rPr>
                                    <m:t>(</m:t>
                                  </m:r>
                                  <m:r>
                                    <a:rPr kumimoji="1" lang="en-US" altLang="ja-JP" sz="2000" b="1" i="1" smtClean="0">
                                      <a:latin typeface="Cambria Math" panose="02040503050406030204" pitchFamily="18" charset="0"/>
                                      <a:ea typeface="ＭＳ Ｐゴシック" panose="020B0600070205080204" pitchFamily="50" charset="-128"/>
                                    </a:rPr>
                                    <m:t>𝑬</m:t>
                                  </m:r>
                                  <m:r>
                                    <a:rPr kumimoji="1" lang="en-US" altLang="ja-JP" sz="2000" b="1" i="1" smtClean="0">
                                      <a:latin typeface="Cambria Math" panose="02040503050406030204" pitchFamily="18" charset="0"/>
                                      <a:ea typeface="ＭＳ Ｐゴシック" panose="020B0600070205080204" pitchFamily="50" charset="-128"/>
                                    </a:rPr>
                                    <m:t>𝟏</m:t>
                                  </m:r>
                                  <m:r>
                                    <a:rPr kumimoji="1" lang="en-US" altLang="ja-JP" sz="2000" b="1" i="1" smtClean="0">
                                      <a:latin typeface="Cambria Math" panose="02040503050406030204" pitchFamily="18" charset="0"/>
                                      <a:ea typeface="ＭＳ Ｐゴシック" panose="020B0600070205080204" pitchFamily="50" charset="-128"/>
                                    </a:rPr>
                                    <m:t>)</m:t>
                                  </m:r>
                                </m:num>
                                <m:den>
                                  <m:r>
                                    <a:rPr kumimoji="1" lang="en-US" altLang="ja-JP" sz="2000" b="1" i="1" smtClean="0">
                                      <a:latin typeface="Cambria Math" panose="02040503050406030204" pitchFamily="18" charset="0"/>
                                      <a:ea typeface="ＭＳ Ｐゴシック" panose="020B0600070205080204" pitchFamily="50" charset="-128"/>
                                    </a:rPr>
                                    <m:t>𝒅𝑬</m:t>
                                  </m:r>
                                </m:den>
                              </m:f>
                              <m:r>
                                <a:rPr kumimoji="1" lang="en-US" altLang="ja-JP" sz="2000" b="1" i="1" smtClean="0">
                                  <a:latin typeface="Cambria Math" panose="02040503050406030204" pitchFamily="18" charset="0"/>
                                  <a:ea typeface="ＭＳ Ｐゴシック" panose="020B0600070205080204" pitchFamily="50" charset="-128"/>
                                </a:rPr>
                                <m:t>=</m:t>
                              </m:r>
                              <m:f>
                                <m:fPr>
                                  <m:ctrlPr>
                                    <a:rPr kumimoji="1" lang="en-US" altLang="ja-JP" sz="2000" b="1" i="1" smtClean="0">
                                      <a:latin typeface="Cambria Math" panose="02040503050406030204" pitchFamily="18" charset="0"/>
                                      <a:ea typeface="ＭＳ Ｐゴシック" panose="020B0600070205080204" pitchFamily="50" charset="-128"/>
                                    </a:rPr>
                                  </m:ctrlPr>
                                </m:fPr>
                                <m:num>
                                  <m:r>
                                    <a:rPr kumimoji="1" lang="en-US" altLang="ja-JP" sz="2000" b="1" i="1" smtClean="0">
                                      <a:latin typeface="Cambria Math" panose="02040503050406030204" pitchFamily="18" charset="0"/>
                                      <a:ea typeface="ＭＳ Ｐゴシック" panose="020B0600070205080204" pitchFamily="50" charset="-128"/>
                                    </a:rPr>
                                    <m:t>𝟑</m:t>
                                  </m:r>
                                </m:num>
                                <m:den>
                                  <m:r>
                                    <a:rPr kumimoji="1" lang="ja-JP" altLang="en-US" sz="2000" b="1" i="1" smtClean="0">
                                      <a:latin typeface="Cambria Math" panose="02040503050406030204" pitchFamily="18" charset="0"/>
                                      <a:ea typeface="ＭＳ Ｐゴシック" panose="020B0600070205080204" pitchFamily="50" charset="-128"/>
                                    </a:rPr>
                                    <m:t>𝝅</m:t>
                                  </m:r>
                                </m:den>
                              </m:f>
                              <m:sSup>
                                <m:sSupPr>
                                  <m:ctrlPr>
                                    <a:rPr kumimoji="1" lang="en-US" altLang="ja-JP" sz="2000" b="1" i="1" smtClean="0">
                                      <a:latin typeface="Cambria Math" panose="02040503050406030204" pitchFamily="18" charset="0"/>
                                      <a:ea typeface="ＭＳ Ｐゴシック" panose="020B0600070205080204" pitchFamily="50" charset="-128"/>
                                    </a:rPr>
                                  </m:ctrlPr>
                                </m:sSupPr>
                                <m:e>
                                  <m:d>
                                    <m:dPr>
                                      <m:ctrlPr>
                                        <a:rPr kumimoji="1" lang="en-US" altLang="ja-JP" sz="2000" b="1" i="1" smtClean="0">
                                          <a:latin typeface="Cambria Math" panose="02040503050406030204" pitchFamily="18" charset="0"/>
                                          <a:ea typeface="ＭＳ Ｐゴシック" panose="020B0600070205080204" pitchFamily="50" charset="-128"/>
                                        </a:rPr>
                                      </m:ctrlPr>
                                    </m:dPr>
                                    <m:e>
                                      <m:f>
                                        <m:fPr>
                                          <m:ctrlPr>
                                            <a:rPr kumimoji="1" lang="en-US" altLang="ja-JP" sz="2000" b="1" i="1" smtClean="0">
                                              <a:latin typeface="Cambria Math" panose="02040503050406030204" pitchFamily="18" charset="0"/>
                                              <a:ea typeface="ＭＳ Ｐゴシック" panose="020B0600070205080204" pitchFamily="50" charset="-128"/>
                                            </a:rPr>
                                          </m:ctrlPr>
                                        </m:fPr>
                                        <m:num>
                                          <m:r>
                                            <a:rPr kumimoji="1" lang="en-US" altLang="ja-JP" sz="2000" b="1" i="1" smtClean="0">
                                              <a:latin typeface="Cambria Math" panose="02040503050406030204" pitchFamily="18" charset="0"/>
                                              <a:ea typeface="ＭＳ Ｐゴシック" panose="020B0600070205080204" pitchFamily="50" charset="-128"/>
                                            </a:rPr>
                                            <m:t>𝒁𝒆</m:t>
                                          </m:r>
                                        </m:num>
                                        <m:den>
                                          <m:r>
                                            <a:rPr kumimoji="1" lang="en-US" altLang="ja-JP" sz="2000" b="1" i="1" smtClean="0">
                                              <a:latin typeface="Cambria Math" panose="02040503050406030204" pitchFamily="18" charset="0"/>
                                              <a:ea typeface="ＭＳ Ｐゴシック" panose="020B0600070205080204" pitchFamily="50" charset="-128"/>
                                            </a:rPr>
                                            <m:t>𝑨</m:t>
                                          </m:r>
                                        </m:den>
                                      </m:f>
                                    </m:e>
                                  </m:d>
                                </m:e>
                                <m:sup>
                                  <m:r>
                                    <a:rPr kumimoji="1" lang="en-US" altLang="ja-JP" sz="2000" b="1" i="1" smtClean="0">
                                      <a:latin typeface="Cambria Math" panose="02040503050406030204" pitchFamily="18" charset="0"/>
                                      <a:ea typeface="ＭＳ Ｐゴシック" panose="020B0600070205080204" pitchFamily="50" charset="-128"/>
                                    </a:rPr>
                                    <m:t>𝟐</m:t>
                                  </m:r>
                                </m:sup>
                              </m:sSup>
                              <m:d>
                                <m:dPr>
                                  <m:begChr m:val="⟨"/>
                                  <m:endChr m:val="⟩"/>
                                  <m:ctrlPr>
                                    <a:rPr kumimoji="1" lang="en-US" altLang="ja-JP" sz="2000" b="1" i="1" smtClean="0">
                                      <a:latin typeface="Cambria Math" panose="02040503050406030204" pitchFamily="18" charset="0"/>
                                      <a:ea typeface="ＭＳ Ｐゴシック" panose="020B0600070205080204" pitchFamily="50" charset="-128"/>
                                    </a:rPr>
                                  </m:ctrlPr>
                                </m:dPr>
                                <m:e>
                                  <m:sSubSup>
                                    <m:sSubSupPr>
                                      <m:ctrlPr>
                                        <a:rPr kumimoji="1" lang="en-US" altLang="ja-JP" sz="2000" b="1" i="1" smtClean="0">
                                          <a:latin typeface="Cambria Math" panose="02040503050406030204" pitchFamily="18" charset="0"/>
                                          <a:ea typeface="ＭＳ Ｐゴシック" panose="020B0600070205080204" pitchFamily="50" charset="-128"/>
                                        </a:rPr>
                                      </m:ctrlPr>
                                    </m:sSubSupPr>
                                    <m:e>
                                      <m:r>
                                        <a:rPr kumimoji="1" lang="en-US" altLang="ja-JP" sz="2000" b="1" i="1" smtClean="0">
                                          <a:latin typeface="Cambria Math" panose="02040503050406030204" pitchFamily="18" charset="0"/>
                                          <a:ea typeface="ＭＳ Ｐゴシック" panose="020B0600070205080204" pitchFamily="50" charset="-128"/>
                                        </a:rPr>
                                        <m:t>𝒓</m:t>
                                      </m:r>
                                    </m:e>
                                    <m:sub>
                                      <m:r>
                                        <a:rPr kumimoji="1" lang="en-US" altLang="ja-JP" sz="2000" b="1" i="1" smtClean="0">
                                          <a:latin typeface="Cambria Math" panose="02040503050406030204" pitchFamily="18" charset="0"/>
                                          <a:ea typeface="ＭＳ Ｐゴシック" panose="020B0600070205080204" pitchFamily="50" charset="-128"/>
                                        </a:rPr>
                                        <m:t>𝒄</m:t>
                                      </m:r>
                                      <m:r>
                                        <a:rPr kumimoji="1" lang="en-US" altLang="ja-JP" sz="2000" b="1" i="1" smtClean="0">
                                          <a:latin typeface="Cambria Math" panose="02040503050406030204" pitchFamily="18" charset="0"/>
                                          <a:ea typeface="ＭＳ Ｐゴシック" panose="020B0600070205080204" pitchFamily="50" charset="-128"/>
                                        </a:rPr>
                                        <m:t>−</m:t>
                                      </m:r>
                                      <m:r>
                                        <a:rPr kumimoji="1" lang="en-US" altLang="ja-JP" sz="2000" b="1" i="1" smtClean="0">
                                          <a:latin typeface="Cambria Math" panose="02040503050406030204" pitchFamily="18" charset="0"/>
                                          <a:ea typeface="ＭＳ Ｐゴシック" panose="020B0600070205080204" pitchFamily="50" charset="-128"/>
                                        </a:rPr>
                                        <m:t>𝟐</m:t>
                                      </m:r>
                                      <m:r>
                                        <a:rPr kumimoji="1" lang="en-US" altLang="ja-JP" sz="2000" b="1" i="1" smtClean="0">
                                          <a:latin typeface="Cambria Math" panose="02040503050406030204" pitchFamily="18" charset="0"/>
                                          <a:ea typeface="ＭＳ Ｐゴシック" panose="020B0600070205080204" pitchFamily="50" charset="-128"/>
                                        </a:rPr>
                                        <m:t>𝒏</m:t>
                                      </m:r>
                                    </m:sub>
                                    <m:sup>
                                      <m:r>
                                        <a:rPr kumimoji="1" lang="en-US" altLang="ja-JP" sz="2000" b="1" i="1" smtClean="0">
                                          <a:latin typeface="Cambria Math" panose="02040503050406030204" pitchFamily="18" charset="0"/>
                                          <a:ea typeface="ＭＳ Ｐゴシック" panose="020B0600070205080204" pitchFamily="50" charset="-128"/>
                                        </a:rPr>
                                        <m:t>𝟐</m:t>
                                      </m:r>
                                    </m:sup>
                                  </m:sSubSup>
                                </m:e>
                              </m:d>
                            </m:e>
                          </m:nary>
                        </m:oMath>
                      </m:oMathPara>
                    </a14:m>
                    <a:endParaRPr kumimoji="1" lang="ja-JP" altLang="en-US" sz="2000" b="1" dirty="0">
                      <a:latin typeface="ＭＳ Ｐゴシック" panose="020B0600070205080204" pitchFamily="50" charset="-128"/>
                      <a:ea typeface="ＭＳ Ｐゴシック" panose="020B0600070205080204" pitchFamily="50" charset="-128"/>
                    </a:endParaRPr>
                  </a:p>
                </p:txBody>
              </p:sp>
            </mc:Choice>
            <mc:Fallback xmlns="">
              <p:sp>
                <p:nvSpPr>
                  <p:cNvPr id="24" name="テキスト ボックス 23">
                    <a:extLst>
                      <a:ext uri="{FF2B5EF4-FFF2-40B4-BE49-F238E27FC236}">
                        <a16:creationId xmlns:a16="http://schemas.microsoft.com/office/drawing/2014/main" id="{18CE534B-D083-6939-5B38-B920D65A0970}"/>
                      </a:ext>
                    </a:extLst>
                  </p:cNvPr>
                  <p:cNvSpPr txBox="1">
                    <a:spLocks noRot="1" noChangeAspect="1" noMove="1" noResize="1" noEditPoints="1" noAdjustHandles="1" noChangeArrowheads="1" noChangeShapeType="1" noTextEdit="1"/>
                  </p:cNvSpPr>
                  <p:nvPr/>
                </p:nvSpPr>
                <p:spPr>
                  <a:xfrm>
                    <a:off x="6502950" y="3842726"/>
                    <a:ext cx="4759765" cy="864404"/>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BAB9193E-635F-5E45-5979-B26F3072AEEC}"/>
                      </a:ext>
                    </a:extLst>
                  </p:cNvPr>
                  <p:cNvSpPr txBox="1"/>
                  <p:nvPr/>
                </p:nvSpPr>
                <p:spPr>
                  <a:xfrm>
                    <a:off x="6502950" y="4829749"/>
                    <a:ext cx="5563703"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2000" b="1" i="1" smtClean="0">
                                  <a:latin typeface="Cambria Math" panose="02040503050406030204" pitchFamily="18" charset="0"/>
                                  <a:ea typeface="ＭＳ Ｐゴシック" panose="020B0600070205080204" pitchFamily="50" charset="-128"/>
                                </a:rPr>
                              </m:ctrlPr>
                            </m:dPr>
                            <m:e>
                              <m:sSubSup>
                                <m:sSubSupPr>
                                  <m:ctrlPr>
                                    <a:rPr kumimoji="1" lang="en-US" altLang="ja-JP" sz="2000" b="1" i="1" smtClean="0">
                                      <a:latin typeface="Cambria Math" panose="02040503050406030204" pitchFamily="18" charset="0"/>
                                      <a:ea typeface="ＭＳ Ｐゴシック" panose="020B0600070205080204" pitchFamily="50" charset="-128"/>
                                    </a:rPr>
                                  </m:ctrlPr>
                                </m:sSubSupPr>
                                <m:e>
                                  <m:r>
                                    <a:rPr kumimoji="1" lang="en-US" altLang="ja-JP" sz="2000" b="1" i="1" smtClean="0">
                                      <a:latin typeface="Cambria Math" panose="02040503050406030204" pitchFamily="18" charset="0"/>
                                      <a:ea typeface="ＭＳ Ｐゴシック" panose="020B0600070205080204" pitchFamily="50" charset="-128"/>
                                    </a:rPr>
                                    <m:t>𝒓</m:t>
                                  </m:r>
                                </m:e>
                                <m:sub>
                                  <m:r>
                                    <a:rPr kumimoji="1" lang="en-US" altLang="ja-JP" sz="2000" b="1" i="1" smtClean="0">
                                      <a:latin typeface="Cambria Math" panose="02040503050406030204" pitchFamily="18" charset="0"/>
                                      <a:ea typeface="ＭＳ Ｐゴシック" panose="020B0600070205080204" pitchFamily="50" charset="-128"/>
                                    </a:rPr>
                                    <m:t>𝒎</m:t>
                                  </m:r>
                                </m:sub>
                                <m:sup>
                                  <m:r>
                                    <a:rPr kumimoji="1" lang="en-US" altLang="ja-JP" sz="2000" b="1" i="1" smtClean="0">
                                      <a:latin typeface="Cambria Math" panose="02040503050406030204" pitchFamily="18" charset="0"/>
                                      <a:ea typeface="ＭＳ Ｐゴシック" panose="020B0600070205080204" pitchFamily="50" charset="-128"/>
                                    </a:rPr>
                                    <m:t>𝟐</m:t>
                                  </m:r>
                                </m:sup>
                              </m:sSubSup>
                            </m:e>
                          </m:d>
                          <m:r>
                            <a:rPr kumimoji="1" lang="en-US" altLang="ja-JP" sz="2000" b="1" i="1" smtClean="0">
                              <a:latin typeface="Cambria Math" panose="02040503050406030204" pitchFamily="18" charset="0"/>
                              <a:ea typeface="ＭＳ Ｐゴシック" panose="020B0600070205080204" pitchFamily="50" charset="-128"/>
                            </a:rPr>
                            <m:t>=</m:t>
                          </m:r>
                          <m:f>
                            <m:fPr>
                              <m:ctrlPr>
                                <a:rPr kumimoji="1" lang="en-US" altLang="ja-JP" sz="2000" b="1" i="1" smtClean="0">
                                  <a:latin typeface="Cambria Math" panose="02040503050406030204" pitchFamily="18" charset="0"/>
                                  <a:ea typeface="ＭＳ Ｐゴシック" panose="020B0600070205080204" pitchFamily="50" charset="-128"/>
                                </a:rPr>
                              </m:ctrlPr>
                            </m:fPr>
                            <m:num>
                              <m:sSub>
                                <m:sSubPr>
                                  <m:ctrlPr>
                                    <a:rPr kumimoji="1" lang="en-US" altLang="ja-JP" sz="2000" b="1" i="1" smtClean="0">
                                      <a:latin typeface="Cambria Math" panose="02040503050406030204" pitchFamily="18" charset="0"/>
                                      <a:ea typeface="ＭＳ Ｐゴシック" panose="020B0600070205080204" pitchFamily="50" charset="-128"/>
                                    </a:rPr>
                                  </m:ctrlPr>
                                </m:sSubPr>
                                <m:e>
                                  <m:r>
                                    <a:rPr kumimoji="1" lang="en-US" altLang="ja-JP" sz="2000" b="1" i="1" smtClean="0">
                                      <a:latin typeface="Cambria Math" panose="02040503050406030204" pitchFamily="18" charset="0"/>
                                      <a:ea typeface="ＭＳ Ｐゴシック" panose="020B0600070205080204" pitchFamily="50" charset="-128"/>
                                    </a:rPr>
                                    <m:t>𝑨</m:t>
                                  </m:r>
                                </m:e>
                                <m:sub>
                                  <m:r>
                                    <a:rPr kumimoji="1" lang="en-US" altLang="ja-JP" sz="2000" b="1" i="0" smtClean="0">
                                      <a:latin typeface="Cambria Math" panose="02040503050406030204" pitchFamily="18" charset="0"/>
                                      <a:ea typeface="ＭＳ Ｐゴシック" panose="020B0600070205080204" pitchFamily="50" charset="-128"/>
                                    </a:rPr>
                                    <m:t>𝐜𝐨𝐫𝐞</m:t>
                                  </m:r>
                                </m:sub>
                              </m:sSub>
                            </m:num>
                            <m:den>
                              <m:r>
                                <a:rPr kumimoji="1" lang="en-US" altLang="ja-JP" sz="2000" b="1" i="1" smtClean="0">
                                  <a:latin typeface="Cambria Math" panose="02040503050406030204" pitchFamily="18" charset="0"/>
                                  <a:ea typeface="ＭＳ Ｐゴシック" panose="020B0600070205080204" pitchFamily="50" charset="-128"/>
                                </a:rPr>
                                <m:t>𝑨</m:t>
                              </m:r>
                            </m:den>
                          </m:f>
                          <m:sSub>
                            <m:sSubPr>
                              <m:ctrlPr>
                                <a:rPr kumimoji="1" lang="en-US" altLang="ja-JP" sz="2000" b="1" i="1" smtClean="0">
                                  <a:latin typeface="Cambria Math" panose="02040503050406030204" pitchFamily="18" charset="0"/>
                                  <a:ea typeface="ＭＳ Ｐゴシック" panose="020B0600070205080204" pitchFamily="50" charset="-128"/>
                                </a:rPr>
                              </m:ctrlPr>
                            </m:sSubPr>
                            <m:e>
                              <m:d>
                                <m:dPr>
                                  <m:begChr m:val="⟨"/>
                                  <m:endChr m:val="⟩"/>
                                  <m:ctrlPr>
                                    <a:rPr lang="en-US" altLang="ja-JP" sz="2000" b="1" i="1">
                                      <a:latin typeface="Cambria Math" panose="02040503050406030204" pitchFamily="18" charset="0"/>
                                      <a:ea typeface="ＭＳ Ｐゴシック" panose="020B0600070205080204" pitchFamily="50" charset="-128"/>
                                    </a:rPr>
                                  </m:ctrlPr>
                                </m:dPr>
                                <m:e>
                                  <m:sSubSup>
                                    <m:sSubSupPr>
                                      <m:ctrlPr>
                                        <a:rPr lang="en-US" altLang="ja-JP" sz="2000" b="1" i="1">
                                          <a:latin typeface="Cambria Math" panose="02040503050406030204" pitchFamily="18" charset="0"/>
                                          <a:ea typeface="ＭＳ Ｐゴシック" panose="020B0600070205080204" pitchFamily="50" charset="-128"/>
                                        </a:rPr>
                                      </m:ctrlPr>
                                    </m:sSubSupPr>
                                    <m:e>
                                      <m:r>
                                        <a:rPr lang="en-US" altLang="ja-JP" sz="2000" b="1" i="1">
                                          <a:latin typeface="Cambria Math" panose="02040503050406030204" pitchFamily="18" charset="0"/>
                                          <a:ea typeface="ＭＳ Ｐゴシック" panose="020B0600070205080204" pitchFamily="50" charset="-128"/>
                                        </a:rPr>
                                        <m:t>𝒓</m:t>
                                      </m:r>
                                    </m:e>
                                    <m:sub>
                                      <m:r>
                                        <a:rPr lang="en-US" altLang="ja-JP" sz="2000" b="1" i="1">
                                          <a:latin typeface="Cambria Math" panose="02040503050406030204" pitchFamily="18" charset="0"/>
                                          <a:ea typeface="ＭＳ Ｐゴシック" panose="020B0600070205080204" pitchFamily="50" charset="-128"/>
                                        </a:rPr>
                                        <m:t>𝒎</m:t>
                                      </m:r>
                                    </m:sub>
                                    <m:sup>
                                      <m:r>
                                        <a:rPr lang="en-US" altLang="ja-JP" sz="2000" b="1" i="1">
                                          <a:latin typeface="Cambria Math" panose="02040503050406030204" pitchFamily="18" charset="0"/>
                                          <a:ea typeface="ＭＳ Ｐゴシック" panose="020B0600070205080204" pitchFamily="50" charset="-128"/>
                                        </a:rPr>
                                        <m:t>𝟐</m:t>
                                      </m:r>
                                    </m:sup>
                                  </m:sSubSup>
                                </m:e>
                              </m:d>
                            </m:e>
                            <m:sub>
                              <m:r>
                                <a:rPr kumimoji="1" lang="en-US" altLang="ja-JP" sz="2000" b="1" i="0" smtClean="0">
                                  <a:latin typeface="Cambria Math" panose="02040503050406030204" pitchFamily="18" charset="0"/>
                                  <a:ea typeface="ＭＳ Ｐゴシック" panose="020B0600070205080204" pitchFamily="50" charset="-128"/>
                                </a:rPr>
                                <m:t>𝐜𝐨𝐫𝐞</m:t>
                              </m:r>
                            </m:sub>
                          </m:sSub>
                          <m:r>
                            <a:rPr kumimoji="1" lang="en-US" altLang="ja-JP" sz="2000" b="1" i="1" smtClean="0">
                              <a:latin typeface="Cambria Math" panose="02040503050406030204" pitchFamily="18" charset="0"/>
                              <a:ea typeface="ＭＳ Ｐゴシック" panose="020B0600070205080204" pitchFamily="50" charset="-128"/>
                            </a:rPr>
                            <m:t>+</m:t>
                          </m:r>
                          <m:f>
                            <m:fPr>
                              <m:ctrlPr>
                                <a:rPr kumimoji="1" lang="en-US" altLang="ja-JP" sz="2000" b="1" i="1" smtClean="0">
                                  <a:latin typeface="Cambria Math" panose="02040503050406030204" pitchFamily="18" charset="0"/>
                                  <a:ea typeface="ＭＳ Ｐゴシック" panose="020B0600070205080204" pitchFamily="50" charset="-128"/>
                                </a:rPr>
                              </m:ctrlPr>
                            </m:fPr>
                            <m:num>
                              <m:sSub>
                                <m:sSubPr>
                                  <m:ctrlPr>
                                    <a:rPr kumimoji="1" lang="en-US" altLang="ja-JP" sz="2000" b="1" i="1" smtClean="0">
                                      <a:latin typeface="Cambria Math" panose="02040503050406030204" pitchFamily="18" charset="0"/>
                                      <a:ea typeface="ＭＳ Ｐゴシック" panose="020B0600070205080204" pitchFamily="50" charset="-128"/>
                                    </a:rPr>
                                  </m:ctrlPr>
                                </m:sSubPr>
                                <m:e>
                                  <m:r>
                                    <a:rPr kumimoji="1" lang="en-US" altLang="ja-JP" sz="2000" b="1" i="1" smtClean="0">
                                      <a:latin typeface="Cambria Math" panose="02040503050406030204" pitchFamily="18" charset="0"/>
                                      <a:ea typeface="ＭＳ Ｐゴシック" panose="020B0600070205080204" pitchFamily="50" charset="-128"/>
                                    </a:rPr>
                                    <m:t>𝟐</m:t>
                                  </m:r>
                                  <m:r>
                                    <a:rPr kumimoji="1" lang="en-US" altLang="ja-JP" sz="2000" b="1" i="1" smtClean="0">
                                      <a:latin typeface="Cambria Math" panose="02040503050406030204" pitchFamily="18" charset="0"/>
                                      <a:ea typeface="ＭＳ Ｐゴシック" panose="020B0600070205080204" pitchFamily="50" charset="-128"/>
                                    </a:rPr>
                                    <m:t>𝑨</m:t>
                                  </m:r>
                                </m:e>
                                <m:sub>
                                  <m:r>
                                    <a:rPr kumimoji="1" lang="en-US" altLang="ja-JP" sz="2000" b="1" i="0" smtClean="0">
                                      <a:latin typeface="Cambria Math" panose="02040503050406030204" pitchFamily="18" charset="0"/>
                                      <a:ea typeface="ＭＳ Ｐゴシック" panose="020B0600070205080204" pitchFamily="50" charset="-128"/>
                                    </a:rPr>
                                    <m:t>𝐜𝐨𝐫𝐞</m:t>
                                  </m:r>
                                </m:sub>
                              </m:sSub>
                            </m:num>
                            <m:den>
                              <m:sSup>
                                <m:sSupPr>
                                  <m:ctrlPr>
                                    <a:rPr kumimoji="1" lang="en-US" altLang="ja-JP" sz="2000" b="1" i="1" smtClean="0">
                                      <a:latin typeface="Cambria Math" panose="02040503050406030204" pitchFamily="18" charset="0"/>
                                      <a:ea typeface="ＭＳ Ｐゴシック" panose="020B0600070205080204" pitchFamily="50" charset="-128"/>
                                    </a:rPr>
                                  </m:ctrlPr>
                                </m:sSupPr>
                                <m:e>
                                  <m:r>
                                    <a:rPr kumimoji="1" lang="en-US" altLang="ja-JP" sz="2000" b="1" i="1" smtClean="0">
                                      <a:latin typeface="Cambria Math" panose="02040503050406030204" pitchFamily="18" charset="0"/>
                                      <a:ea typeface="ＭＳ Ｐゴシック" panose="020B0600070205080204" pitchFamily="50" charset="-128"/>
                                    </a:rPr>
                                    <m:t>𝑨</m:t>
                                  </m:r>
                                </m:e>
                                <m:sup>
                                  <m:r>
                                    <a:rPr kumimoji="1" lang="en-US" altLang="ja-JP" sz="2000" b="1" i="1" smtClean="0">
                                      <a:latin typeface="Cambria Math" panose="02040503050406030204" pitchFamily="18" charset="0"/>
                                      <a:ea typeface="ＭＳ Ｐゴシック" panose="020B0600070205080204" pitchFamily="50" charset="-128"/>
                                    </a:rPr>
                                    <m:t>𝟐</m:t>
                                  </m:r>
                                </m:sup>
                              </m:sSup>
                            </m:den>
                          </m:f>
                          <m:d>
                            <m:dPr>
                              <m:begChr m:val="⟨"/>
                              <m:endChr m:val="⟩"/>
                              <m:ctrlPr>
                                <a:rPr kumimoji="1" lang="en-US" altLang="ja-JP" sz="2000" b="1" i="1" smtClean="0">
                                  <a:latin typeface="Cambria Math" panose="02040503050406030204" pitchFamily="18" charset="0"/>
                                  <a:ea typeface="ＭＳ Ｐゴシック" panose="020B0600070205080204" pitchFamily="50" charset="-128"/>
                                </a:rPr>
                              </m:ctrlPr>
                            </m:dPr>
                            <m:e>
                              <m:sSubSup>
                                <m:sSubSupPr>
                                  <m:ctrlPr>
                                    <a:rPr kumimoji="1" lang="en-US" altLang="ja-JP" sz="2000" b="1" i="1" smtClean="0">
                                      <a:latin typeface="Cambria Math" panose="02040503050406030204" pitchFamily="18" charset="0"/>
                                      <a:ea typeface="ＭＳ Ｐゴシック" panose="020B0600070205080204" pitchFamily="50" charset="-128"/>
                                    </a:rPr>
                                  </m:ctrlPr>
                                </m:sSubSupPr>
                                <m:e>
                                  <m:r>
                                    <a:rPr kumimoji="1" lang="en-US" altLang="ja-JP" sz="2000" b="1" i="1" smtClean="0">
                                      <a:latin typeface="Cambria Math" panose="02040503050406030204" pitchFamily="18" charset="0"/>
                                      <a:ea typeface="ＭＳ Ｐゴシック" panose="020B0600070205080204" pitchFamily="50" charset="-128"/>
                                    </a:rPr>
                                    <m:t>𝒓</m:t>
                                  </m:r>
                                </m:e>
                                <m:sub>
                                  <m:r>
                                    <a:rPr kumimoji="1" lang="en-US" altLang="ja-JP" sz="2000" b="1" i="1" smtClean="0">
                                      <a:latin typeface="Cambria Math" panose="02040503050406030204" pitchFamily="18" charset="0"/>
                                      <a:ea typeface="ＭＳ Ｐゴシック" panose="020B0600070205080204" pitchFamily="50" charset="-128"/>
                                    </a:rPr>
                                    <m:t>𝒄</m:t>
                                  </m:r>
                                  <m:r>
                                    <a:rPr kumimoji="1" lang="en-US" altLang="ja-JP" sz="2000" b="1" i="1" smtClean="0">
                                      <a:latin typeface="Cambria Math" panose="02040503050406030204" pitchFamily="18" charset="0"/>
                                      <a:ea typeface="ＭＳ Ｐゴシック" panose="020B0600070205080204" pitchFamily="50" charset="-128"/>
                                    </a:rPr>
                                    <m:t>−</m:t>
                                  </m:r>
                                  <m:r>
                                    <a:rPr kumimoji="1" lang="en-US" altLang="ja-JP" sz="2000" b="1" i="1" smtClean="0">
                                      <a:latin typeface="Cambria Math" panose="02040503050406030204" pitchFamily="18" charset="0"/>
                                      <a:ea typeface="ＭＳ Ｐゴシック" panose="020B0600070205080204" pitchFamily="50" charset="-128"/>
                                    </a:rPr>
                                    <m:t>𝟐</m:t>
                                  </m:r>
                                  <m:r>
                                    <a:rPr kumimoji="1" lang="en-US" altLang="ja-JP" sz="2000" b="1" i="1" smtClean="0">
                                      <a:latin typeface="Cambria Math" panose="02040503050406030204" pitchFamily="18" charset="0"/>
                                      <a:ea typeface="ＭＳ Ｐゴシック" panose="020B0600070205080204" pitchFamily="50" charset="-128"/>
                                    </a:rPr>
                                    <m:t>𝒏</m:t>
                                  </m:r>
                                </m:sub>
                                <m:sup>
                                  <m:r>
                                    <a:rPr kumimoji="1" lang="en-US" altLang="ja-JP" sz="2000" b="1" i="1" smtClean="0">
                                      <a:latin typeface="Cambria Math" panose="02040503050406030204" pitchFamily="18" charset="0"/>
                                      <a:ea typeface="ＭＳ Ｐゴシック" panose="020B0600070205080204" pitchFamily="50" charset="-128"/>
                                    </a:rPr>
                                    <m:t>𝟐</m:t>
                                  </m:r>
                                </m:sup>
                              </m:sSubSup>
                            </m:e>
                          </m:d>
                          <m:r>
                            <a:rPr kumimoji="1" lang="en-US" altLang="ja-JP" sz="2000" b="1" i="1" smtClean="0">
                              <a:latin typeface="Cambria Math" panose="02040503050406030204" pitchFamily="18" charset="0"/>
                              <a:ea typeface="ＭＳ Ｐゴシック" panose="020B0600070205080204" pitchFamily="50" charset="-128"/>
                            </a:rPr>
                            <m:t>+</m:t>
                          </m:r>
                          <m:f>
                            <m:fPr>
                              <m:ctrlPr>
                                <a:rPr kumimoji="1" lang="en-US" altLang="ja-JP" sz="2000" b="1" i="1" smtClean="0">
                                  <a:latin typeface="Cambria Math" panose="02040503050406030204" pitchFamily="18" charset="0"/>
                                  <a:ea typeface="ＭＳ Ｐゴシック" panose="020B0600070205080204" pitchFamily="50" charset="-128"/>
                                </a:rPr>
                              </m:ctrlPr>
                            </m:fPr>
                            <m:num>
                              <m:r>
                                <a:rPr kumimoji="1" lang="en-US" altLang="ja-JP" sz="2000" b="1" i="1" smtClean="0">
                                  <a:latin typeface="Cambria Math" panose="02040503050406030204" pitchFamily="18" charset="0"/>
                                  <a:ea typeface="ＭＳ Ｐゴシック" panose="020B0600070205080204" pitchFamily="50" charset="-128"/>
                                </a:rPr>
                                <m:t>𝟏</m:t>
                              </m:r>
                            </m:num>
                            <m:den>
                              <m:r>
                                <a:rPr kumimoji="1" lang="en-US" altLang="ja-JP" sz="2000" b="1" i="1" smtClean="0">
                                  <a:latin typeface="Cambria Math" panose="02040503050406030204" pitchFamily="18" charset="0"/>
                                  <a:ea typeface="ＭＳ Ｐゴシック" panose="020B0600070205080204" pitchFamily="50" charset="-128"/>
                                </a:rPr>
                                <m:t>𝟐</m:t>
                              </m:r>
                              <m:r>
                                <a:rPr kumimoji="1" lang="en-US" altLang="ja-JP" sz="2000" b="1" i="1" smtClean="0">
                                  <a:latin typeface="Cambria Math" panose="02040503050406030204" pitchFamily="18" charset="0"/>
                                  <a:ea typeface="ＭＳ Ｐゴシック" panose="020B0600070205080204" pitchFamily="50" charset="-128"/>
                                </a:rPr>
                                <m:t>𝑨</m:t>
                              </m:r>
                            </m:den>
                          </m:f>
                          <m:d>
                            <m:dPr>
                              <m:begChr m:val="⟨"/>
                              <m:endChr m:val="⟩"/>
                              <m:ctrlPr>
                                <a:rPr kumimoji="1" lang="en-US" altLang="ja-JP" sz="2000" b="1" i="1" smtClean="0">
                                  <a:latin typeface="Cambria Math" panose="02040503050406030204" pitchFamily="18" charset="0"/>
                                  <a:ea typeface="ＭＳ Ｐゴシック" panose="020B0600070205080204" pitchFamily="50" charset="-128"/>
                                </a:rPr>
                              </m:ctrlPr>
                            </m:dPr>
                            <m:e>
                              <m:sSubSup>
                                <m:sSubSupPr>
                                  <m:ctrlPr>
                                    <a:rPr kumimoji="1" lang="en-US" altLang="ja-JP" sz="2000" b="1" i="1" smtClean="0">
                                      <a:latin typeface="Cambria Math" panose="02040503050406030204" pitchFamily="18" charset="0"/>
                                      <a:ea typeface="ＭＳ Ｐゴシック" panose="020B0600070205080204" pitchFamily="50" charset="-128"/>
                                    </a:rPr>
                                  </m:ctrlPr>
                                </m:sSubSupPr>
                                <m:e>
                                  <m:r>
                                    <a:rPr kumimoji="1" lang="en-US" altLang="ja-JP" sz="2000" b="1" i="1" smtClean="0">
                                      <a:latin typeface="Cambria Math" panose="02040503050406030204" pitchFamily="18" charset="0"/>
                                      <a:ea typeface="ＭＳ Ｐゴシック" panose="020B0600070205080204" pitchFamily="50" charset="-128"/>
                                    </a:rPr>
                                    <m:t>𝒓</m:t>
                                  </m:r>
                                </m:e>
                                <m:sub>
                                  <m:r>
                                    <a:rPr kumimoji="1" lang="en-US" altLang="ja-JP" sz="2000" b="1" i="1" smtClean="0">
                                      <a:latin typeface="Cambria Math" panose="02040503050406030204" pitchFamily="18" charset="0"/>
                                      <a:ea typeface="ＭＳ Ｐゴシック" panose="020B0600070205080204" pitchFamily="50" charset="-128"/>
                                    </a:rPr>
                                    <m:t>𝒏𝒏</m:t>
                                  </m:r>
                                </m:sub>
                                <m:sup>
                                  <m:r>
                                    <a:rPr kumimoji="1" lang="en-US" altLang="ja-JP" sz="2000" b="1" i="1" smtClean="0">
                                      <a:latin typeface="Cambria Math" panose="02040503050406030204" pitchFamily="18" charset="0"/>
                                      <a:ea typeface="ＭＳ Ｐゴシック" panose="020B0600070205080204" pitchFamily="50" charset="-128"/>
                                    </a:rPr>
                                    <m:t>𝟐</m:t>
                                  </m:r>
                                </m:sup>
                              </m:sSubSup>
                            </m:e>
                          </m:d>
                        </m:oMath>
                      </m:oMathPara>
                    </a14:m>
                    <a:endParaRPr kumimoji="1" lang="ja-JP" altLang="en-US" sz="2000" b="1">
                      <a:latin typeface="ＭＳ Ｐゴシック" panose="020B0600070205080204" pitchFamily="50" charset="-128"/>
                      <a:ea typeface="ＭＳ Ｐゴシック" panose="020B0600070205080204" pitchFamily="50" charset="-128"/>
                    </a:endParaRPr>
                  </a:p>
                </p:txBody>
              </p:sp>
            </mc:Choice>
            <mc:Fallback xmlns="">
              <p:sp>
                <p:nvSpPr>
                  <p:cNvPr id="25" name="テキスト ボックス 24">
                    <a:extLst>
                      <a:ext uri="{FF2B5EF4-FFF2-40B4-BE49-F238E27FC236}">
                        <a16:creationId xmlns:a16="http://schemas.microsoft.com/office/drawing/2014/main" id="{BAB9193E-635F-5E45-5979-B26F3072AEEC}"/>
                      </a:ext>
                    </a:extLst>
                  </p:cNvPr>
                  <p:cNvSpPr txBox="1">
                    <a:spLocks noRot="1" noChangeAspect="1" noMove="1" noResize="1" noEditPoints="1" noAdjustHandles="1" noChangeArrowheads="1" noChangeShapeType="1" noTextEdit="1"/>
                  </p:cNvSpPr>
                  <p:nvPr/>
                </p:nvSpPr>
                <p:spPr>
                  <a:xfrm>
                    <a:off x="6502950" y="4829749"/>
                    <a:ext cx="5563703" cy="576183"/>
                  </a:xfrm>
                  <a:prstGeom prst="rect">
                    <a:avLst/>
                  </a:prstGeom>
                  <a:blipFill>
                    <a:blip r:embed="rId4"/>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63" name="テキスト ボックス 62">
                  <a:extLst>
                    <a:ext uri="{FF2B5EF4-FFF2-40B4-BE49-F238E27FC236}">
                      <a16:creationId xmlns:a16="http://schemas.microsoft.com/office/drawing/2014/main" id="{4EF90A0C-3307-54CF-7320-C1B515B37ABB}"/>
                    </a:ext>
                  </a:extLst>
                </p:cNvPr>
                <p:cNvSpPr txBox="1"/>
                <p:nvPr/>
              </p:nvSpPr>
              <p:spPr>
                <a:xfrm>
                  <a:off x="316017" y="897848"/>
                  <a:ext cx="4279061" cy="16863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sz="2400" b="1" i="1" smtClean="0">
                                <a:latin typeface="Cambria Math" panose="02040503050406030204" pitchFamily="18" charset="0"/>
                                <a:ea typeface="ＭＳ Ｐゴシック" panose="020B0600070205080204" pitchFamily="50" charset="-128"/>
                              </a:rPr>
                            </m:ctrlPr>
                          </m:funcPr>
                          <m:fName>
                            <m:r>
                              <a:rPr kumimoji="1" lang="en-US" altLang="ja-JP" sz="2400" b="1" i="0" smtClean="0">
                                <a:latin typeface="Cambria Math" panose="02040503050406030204" pitchFamily="18" charset="0"/>
                                <a:ea typeface="ＭＳ Ｐゴシック" panose="020B0600070205080204" pitchFamily="50" charset="-128"/>
                              </a:rPr>
                              <m:t>𝐜𝐨𝐬</m:t>
                            </m:r>
                          </m:fName>
                          <m:e>
                            <m:f>
                              <m:fPr>
                                <m:ctrlPr>
                                  <a:rPr kumimoji="1" lang="en-US" altLang="ja-JP" sz="2400" b="1" i="1" smtClean="0">
                                    <a:latin typeface="Cambria Math" panose="02040503050406030204" pitchFamily="18" charset="0"/>
                                    <a:ea typeface="ＭＳ Ｐゴシック" panose="020B0600070205080204" pitchFamily="50" charset="-128"/>
                                  </a:rPr>
                                </m:ctrlPr>
                              </m:fPr>
                              <m:num>
                                <m:sSub>
                                  <m:sSubPr>
                                    <m:ctrlPr>
                                      <a:rPr kumimoji="1" lang="en-US" altLang="ja-JP" sz="2400" b="1" i="1" smtClean="0">
                                        <a:latin typeface="Cambria Math" panose="02040503050406030204" pitchFamily="18" charset="0"/>
                                        <a:ea typeface="ＭＳ Ｐゴシック" panose="020B0600070205080204" pitchFamily="50" charset="-128"/>
                                      </a:rPr>
                                    </m:ctrlPr>
                                  </m:sSubPr>
                                  <m:e>
                                    <m:r>
                                      <a:rPr kumimoji="1" lang="ja-JP" altLang="en-US" sz="2400" b="1" i="1" smtClean="0">
                                        <a:latin typeface="Cambria Math" panose="02040503050406030204" pitchFamily="18" charset="0"/>
                                        <a:ea typeface="ＭＳ Ｐゴシック" panose="020B0600070205080204" pitchFamily="50" charset="-128"/>
                                      </a:rPr>
                                      <m:t>𝜽</m:t>
                                    </m:r>
                                  </m:e>
                                  <m:sub>
                                    <m:r>
                                      <a:rPr kumimoji="1" lang="en-US" altLang="ja-JP" sz="2400" b="1" i="1" smtClean="0">
                                        <a:latin typeface="Cambria Math" panose="02040503050406030204" pitchFamily="18" charset="0"/>
                                        <a:ea typeface="ＭＳ Ｐゴシック" panose="020B0600070205080204" pitchFamily="50" charset="-128"/>
                                      </a:rPr>
                                      <m:t>𝒏𝒏</m:t>
                                    </m:r>
                                  </m:sub>
                                </m:sSub>
                              </m:num>
                              <m:den>
                                <m:r>
                                  <a:rPr kumimoji="1" lang="en-US" altLang="ja-JP" sz="2400" b="1" i="1" smtClean="0">
                                    <a:latin typeface="Cambria Math" panose="02040503050406030204" pitchFamily="18" charset="0"/>
                                    <a:ea typeface="ＭＳ Ｐゴシック" panose="020B0600070205080204" pitchFamily="50" charset="-128"/>
                                  </a:rPr>
                                  <m:t>𝟐</m:t>
                                </m:r>
                              </m:den>
                            </m:f>
                          </m:e>
                        </m:func>
                        <m:r>
                          <a:rPr kumimoji="1" lang="en-US" altLang="ja-JP" sz="2400" b="1" i="1" smtClean="0">
                            <a:latin typeface="Cambria Math" panose="02040503050406030204" pitchFamily="18" charset="0"/>
                            <a:ea typeface="ＭＳ Ｐゴシック" panose="020B0600070205080204" pitchFamily="50" charset="-128"/>
                          </a:rPr>
                          <m:t>=</m:t>
                        </m:r>
                        <m:f>
                          <m:fPr>
                            <m:ctrlPr>
                              <a:rPr kumimoji="1" lang="en-US" altLang="ja-JP" sz="2400" b="1" i="1" smtClean="0">
                                <a:latin typeface="Cambria Math" panose="02040503050406030204" pitchFamily="18" charset="0"/>
                                <a:ea typeface="ＭＳ Ｐゴシック" panose="020B0600070205080204" pitchFamily="50" charset="-128"/>
                              </a:rPr>
                            </m:ctrlPr>
                          </m:fPr>
                          <m:num>
                            <m:rad>
                              <m:radPr>
                                <m:degHide m:val="on"/>
                                <m:ctrlPr>
                                  <a:rPr lang="ja-JP" altLang="en-US" sz="2400" b="1" i="1">
                                    <a:latin typeface="Cambria Math" panose="02040503050406030204" pitchFamily="18" charset="0"/>
                                    <a:ea typeface="ＭＳ Ｐゴシック" panose="020B0600070205080204" pitchFamily="50" charset="-128"/>
                                  </a:rPr>
                                </m:ctrlPr>
                              </m:radPr>
                              <m:deg/>
                              <m:e>
                                <m:d>
                                  <m:dPr>
                                    <m:begChr m:val="⟨"/>
                                    <m:endChr m:val="⟩"/>
                                    <m:ctrlPr>
                                      <a:rPr lang="en-US" altLang="ja-JP" sz="2400" b="1" i="1">
                                        <a:latin typeface="Cambria Math" panose="02040503050406030204" pitchFamily="18" charset="0"/>
                                        <a:ea typeface="ＭＳ Ｐゴシック" panose="020B0600070205080204" pitchFamily="50" charset="-128"/>
                                      </a:rPr>
                                    </m:ctrlPr>
                                  </m:dPr>
                                  <m:e>
                                    <m:sSubSup>
                                      <m:sSubSupPr>
                                        <m:ctrlPr>
                                          <a:rPr lang="en-US" altLang="ja-JP" sz="2400" b="1" i="1">
                                            <a:latin typeface="Cambria Math" panose="02040503050406030204" pitchFamily="18" charset="0"/>
                                            <a:ea typeface="ＭＳ Ｐゴシック" panose="020B0600070205080204" pitchFamily="50" charset="-128"/>
                                          </a:rPr>
                                        </m:ctrlPr>
                                      </m:sSubSupPr>
                                      <m:e>
                                        <m:r>
                                          <a:rPr lang="en-US" altLang="ja-JP" sz="2400" b="1" i="1">
                                            <a:latin typeface="Cambria Math" panose="02040503050406030204" pitchFamily="18" charset="0"/>
                                            <a:ea typeface="ＭＳ Ｐゴシック" panose="020B0600070205080204" pitchFamily="50" charset="-128"/>
                                          </a:rPr>
                                          <m:t>𝒓</m:t>
                                        </m:r>
                                      </m:e>
                                      <m:sub>
                                        <m:r>
                                          <a:rPr lang="en-US" altLang="ja-JP" sz="2400" b="1" i="1">
                                            <a:latin typeface="Cambria Math" panose="02040503050406030204" pitchFamily="18" charset="0"/>
                                            <a:ea typeface="ＭＳ Ｐゴシック" panose="020B0600070205080204" pitchFamily="50" charset="-128"/>
                                          </a:rPr>
                                          <m:t>𝒄</m:t>
                                        </m:r>
                                        <m:r>
                                          <a:rPr lang="en-US" altLang="ja-JP" sz="2400" b="1" i="1">
                                            <a:latin typeface="Cambria Math" panose="02040503050406030204" pitchFamily="18" charset="0"/>
                                            <a:ea typeface="ＭＳ Ｐゴシック" panose="020B0600070205080204" pitchFamily="50" charset="-128"/>
                                          </a:rPr>
                                          <m:t>−</m:t>
                                        </m:r>
                                        <m:r>
                                          <a:rPr lang="en-US" altLang="ja-JP" sz="2400" b="1" i="1">
                                            <a:latin typeface="Cambria Math" panose="02040503050406030204" pitchFamily="18" charset="0"/>
                                            <a:ea typeface="ＭＳ Ｐゴシック" panose="020B0600070205080204" pitchFamily="50" charset="-128"/>
                                          </a:rPr>
                                          <m:t>𝟐</m:t>
                                        </m:r>
                                        <m:r>
                                          <a:rPr lang="en-US" altLang="ja-JP" sz="2400" b="1" i="1">
                                            <a:latin typeface="Cambria Math" panose="02040503050406030204" pitchFamily="18" charset="0"/>
                                            <a:ea typeface="ＭＳ Ｐゴシック" panose="020B0600070205080204" pitchFamily="50" charset="-128"/>
                                          </a:rPr>
                                          <m:t>𝒏</m:t>
                                        </m:r>
                                      </m:sub>
                                      <m:sup>
                                        <m:r>
                                          <a:rPr lang="en-US" altLang="ja-JP" sz="2400" b="1" i="1">
                                            <a:latin typeface="Cambria Math" panose="02040503050406030204" pitchFamily="18" charset="0"/>
                                            <a:ea typeface="ＭＳ Ｐゴシック" panose="020B0600070205080204" pitchFamily="50" charset="-128"/>
                                          </a:rPr>
                                          <m:t>𝟐</m:t>
                                        </m:r>
                                      </m:sup>
                                    </m:sSubSup>
                                  </m:e>
                                </m:d>
                              </m:e>
                            </m:rad>
                          </m:num>
                          <m:den>
                            <m:rad>
                              <m:radPr>
                                <m:degHide m:val="on"/>
                                <m:ctrlPr>
                                  <a:rPr kumimoji="1" lang="en-US" altLang="ja-JP" sz="2400" b="1" i="1" smtClean="0">
                                    <a:latin typeface="Cambria Math" panose="02040503050406030204" pitchFamily="18" charset="0"/>
                                    <a:ea typeface="ＭＳ Ｐゴシック" panose="020B0600070205080204" pitchFamily="50" charset="-128"/>
                                  </a:rPr>
                                </m:ctrlPr>
                              </m:radPr>
                              <m:deg/>
                              <m:e>
                                <m:d>
                                  <m:dPr>
                                    <m:begChr m:val="⟨"/>
                                    <m:endChr m:val="⟩"/>
                                    <m:ctrlPr>
                                      <a:rPr lang="en-US" altLang="ja-JP" sz="2400" b="1" i="1">
                                        <a:latin typeface="Cambria Math" panose="02040503050406030204" pitchFamily="18" charset="0"/>
                                        <a:ea typeface="ＭＳ Ｐゴシック" panose="020B0600070205080204" pitchFamily="50" charset="-128"/>
                                      </a:rPr>
                                    </m:ctrlPr>
                                  </m:dPr>
                                  <m:e>
                                    <m:sSubSup>
                                      <m:sSubSupPr>
                                        <m:ctrlPr>
                                          <a:rPr lang="en-US" altLang="ja-JP" sz="2400" b="1" i="1">
                                            <a:latin typeface="Cambria Math" panose="02040503050406030204" pitchFamily="18" charset="0"/>
                                            <a:ea typeface="ＭＳ Ｐゴシック" panose="020B0600070205080204" pitchFamily="50" charset="-128"/>
                                          </a:rPr>
                                        </m:ctrlPr>
                                      </m:sSubSupPr>
                                      <m:e>
                                        <m:r>
                                          <a:rPr lang="en-US" altLang="ja-JP" sz="2400" b="1" i="1">
                                            <a:latin typeface="Cambria Math" panose="02040503050406030204" pitchFamily="18" charset="0"/>
                                            <a:ea typeface="ＭＳ Ｐゴシック" panose="020B0600070205080204" pitchFamily="50" charset="-128"/>
                                          </a:rPr>
                                          <m:t>𝒓</m:t>
                                        </m:r>
                                      </m:e>
                                      <m:sub>
                                        <m:r>
                                          <a:rPr lang="en-US" altLang="ja-JP" sz="2400" b="1" i="1">
                                            <a:latin typeface="Cambria Math" panose="02040503050406030204" pitchFamily="18" charset="0"/>
                                            <a:ea typeface="ＭＳ Ｐゴシック" panose="020B0600070205080204" pitchFamily="50" charset="-128"/>
                                          </a:rPr>
                                          <m:t>𝒄</m:t>
                                        </m:r>
                                        <m:r>
                                          <a:rPr lang="en-US" altLang="ja-JP" sz="2400" b="1" i="1">
                                            <a:latin typeface="Cambria Math" panose="02040503050406030204" pitchFamily="18" charset="0"/>
                                            <a:ea typeface="ＭＳ Ｐゴシック" panose="020B0600070205080204" pitchFamily="50" charset="-128"/>
                                          </a:rPr>
                                          <m:t>−</m:t>
                                        </m:r>
                                        <m:r>
                                          <a:rPr lang="en-US" altLang="ja-JP" sz="2400" b="1" i="1">
                                            <a:latin typeface="Cambria Math" panose="02040503050406030204" pitchFamily="18" charset="0"/>
                                            <a:ea typeface="ＭＳ Ｐゴシック" panose="020B0600070205080204" pitchFamily="50" charset="-128"/>
                                          </a:rPr>
                                          <m:t>𝟐</m:t>
                                        </m:r>
                                        <m:r>
                                          <a:rPr lang="en-US" altLang="ja-JP" sz="2400" b="1" i="1">
                                            <a:latin typeface="Cambria Math" panose="02040503050406030204" pitchFamily="18" charset="0"/>
                                            <a:ea typeface="ＭＳ Ｐゴシック" panose="020B0600070205080204" pitchFamily="50" charset="-128"/>
                                          </a:rPr>
                                          <m:t>𝒏</m:t>
                                        </m:r>
                                      </m:sub>
                                      <m:sup>
                                        <m:r>
                                          <a:rPr lang="en-US" altLang="ja-JP" sz="2400" b="1" i="1">
                                            <a:latin typeface="Cambria Math" panose="02040503050406030204" pitchFamily="18" charset="0"/>
                                            <a:ea typeface="ＭＳ Ｐゴシック" panose="020B0600070205080204" pitchFamily="50" charset="-128"/>
                                          </a:rPr>
                                          <m:t>𝟐</m:t>
                                        </m:r>
                                      </m:sup>
                                    </m:sSubSup>
                                  </m:e>
                                </m:d>
                                <m:r>
                                  <a:rPr lang="en-US" altLang="ja-JP" sz="2400" b="1" i="1" smtClean="0">
                                    <a:latin typeface="Cambria Math" panose="02040503050406030204" pitchFamily="18" charset="0"/>
                                    <a:ea typeface="ＭＳ Ｐゴシック" panose="020B0600070205080204" pitchFamily="50" charset="-128"/>
                                  </a:rPr>
                                  <m:t>+</m:t>
                                </m:r>
                                <m:f>
                                  <m:fPr>
                                    <m:ctrlPr>
                                      <a:rPr lang="en-US" altLang="ja-JP" sz="2400" b="1" i="1" smtClean="0">
                                        <a:latin typeface="Cambria Math" panose="02040503050406030204" pitchFamily="18" charset="0"/>
                                        <a:ea typeface="ＭＳ Ｐゴシック" panose="020B0600070205080204" pitchFamily="50" charset="-128"/>
                                      </a:rPr>
                                    </m:ctrlPr>
                                  </m:fPr>
                                  <m:num>
                                    <m:d>
                                      <m:dPr>
                                        <m:begChr m:val="⟨"/>
                                        <m:endChr m:val="⟩"/>
                                        <m:ctrlPr>
                                          <a:rPr lang="en-US" altLang="ja-JP" sz="2400" b="1" i="1">
                                            <a:latin typeface="Cambria Math" panose="02040503050406030204" pitchFamily="18" charset="0"/>
                                            <a:ea typeface="ＭＳ Ｐゴシック" panose="020B0600070205080204" pitchFamily="50" charset="-128"/>
                                          </a:rPr>
                                        </m:ctrlPr>
                                      </m:dPr>
                                      <m:e>
                                        <m:sSubSup>
                                          <m:sSubSupPr>
                                            <m:ctrlPr>
                                              <a:rPr lang="en-US" altLang="ja-JP" sz="2400" b="1" i="1">
                                                <a:latin typeface="Cambria Math" panose="02040503050406030204" pitchFamily="18" charset="0"/>
                                                <a:ea typeface="ＭＳ Ｐゴシック" panose="020B0600070205080204" pitchFamily="50" charset="-128"/>
                                              </a:rPr>
                                            </m:ctrlPr>
                                          </m:sSubSupPr>
                                          <m:e>
                                            <m:r>
                                              <a:rPr lang="en-US" altLang="ja-JP" sz="2400" b="1" i="1">
                                                <a:latin typeface="Cambria Math" panose="02040503050406030204" pitchFamily="18" charset="0"/>
                                                <a:ea typeface="ＭＳ Ｐゴシック" panose="020B0600070205080204" pitchFamily="50" charset="-128"/>
                                              </a:rPr>
                                              <m:t>𝒓</m:t>
                                            </m:r>
                                          </m:e>
                                          <m:sub>
                                            <m:r>
                                              <a:rPr lang="en-US" altLang="ja-JP" sz="2400" b="1" i="1" smtClean="0">
                                                <a:latin typeface="Cambria Math" panose="02040503050406030204" pitchFamily="18" charset="0"/>
                                                <a:ea typeface="ＭＳ Ｐゴシック" panose="020B0600070205080204" pitchFamily="50" charset="-128"/>
                                              </a:rPr>
                                              <m:t>𝒏𝒏</m:t>
                                            </m:r>
                                          </m:sub>
                                          <m:sup>
                                            <m:r>
                                              <a:rPr lang="en-US" altLang="ja-JP" sz="2400" b="1" i="1">
                                                <a:latin typeface="Cambria Math" panose="02040503050406030204" pitchFamily="18" charset="0"/>
                                                <a:ea typeface="ＭＳ Ｐゴシック" panose="020B0600070205080204" pitchFamily="50" charset="-128"/>
                                              </a:rPr>
                                              <m:t>𝟐</m:t>
                                            </m:r>
                                          </m:sup>
                                        </m:sSubSup>
                                      </m:e>
                                    </m:d>
                                  </m:num>
                                  <m:den>
                                    <m:r>
                                      <a:rPr lang="en-US" altLang="ja-JP" sz="2400" b="1" i="1" smtClean="0">
                                        <a:latin typeface="Cambria Math" panose="02040503050406030204" pitchFamily="18" charset="0"/>
                                        <a:ea typeface="ＭＳ Ｐゴシック" panose="020B0600070205080204" pitchFamily="50" charset="-128"/>
                                      </a:rPr>
                                      <m:t>𝟒</m:t>
                                    </m:r>
                                  </m:den>
                                </m:f>
                              </m:e>
                            </m:rad>
                          </m:den>
                        </m:f>
                      </m:oMath>
                    </m:oMathPara>
                  </a14:m>
                  <a:endParaRPr kumimoji="1" lang="ja-JP" altLang="en-US" sz="2400" b="1" dirty="0">
                    <a:latin typeface="ＭＳ Ｐゴシック" panose="020B0600070205080204" pitchFamily="50" charset="-128"/>
                    <a:ea typeface="ＭＳ Ｐゴシック" panose="020B0600070205080204" pitchFamily="50" charset="-128"/>
                  </a:endParaRPr>
                </a:p>
              </p:txBody>
            </p:sp>
          </mc:Choice>
          <mc:Fallback xmlns="">
            <p:sp>
              <p:nvSpPr>
                <p:cNvPr id="63" name="テキスト ボックス 62">
                  <a:extLst>
                    <a:ext uri="{FF2B5EF4-FFF2-40B4-BE49-F238E27FC236}">
                      <a16:creationId xmlns:a16="http://schemas.microsoft.com/office/drawing/2014/main" id="{4EF90A0C-3307-54CF-7320-C1B515B37ABB}"/>
                    </a:ext>
                  </a:extLst>
                </p:cNvPr>
                <p:cNvSpPr txBox="1">
                  <a:spLocks noRot="1" noChangeAspect="1" noMove="1" noResize="1" noEditPoints="1" noAdjustHandles="1" noChangeArrowheads="1" noChangeShapeType="1" noTextEdit="1"/>
                </p:cNvSpPr>
                <p:nvPr/>
              </p:nvSpPr>
              <p:spPr>
                <a:xfrm>
                  <a:off x="316017" y="897848"/>
                  <a:ext cx="4279061" cy="1686395"/>
                </a:xfrm>
                <a:prstGeom prst="rect">
                  <a:avLst/>
                </a:prstGeom>
                <a:blipFill>
                  <a:blip r:embed="rId5"/>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2C8F989-5260-3C07-D1A2-2F0B157C3829}"/>
                  </a:ext>
                </a:extLst>
              </p:cNvPr>
              <p:cNvSpPr txBox="1"/>
              <p:nvPr/>
            </p:nvSpPr>
            <p:spPr>
              <a:xfrm>
                <a:off x="4988229" y="6186357"/>
                <a:ext cx="6303209" cy="646331"/>
              </a:xfrm>
              <a:prstGeom prst="rect">
                <a:avLst/>
              </a:prstGeom>
              <a:solidFill>
                <a:schemeClr val="bg1"/>
              </a:solidFill>
            </p:spPr>
            <p:txBody>
              <a:bodyPr wrap="square">
                <a:spAutoFit/>
              </a:bodyPr>
              <a:lstStyle/>
              <a:p>
                <a14:m>
                  <m:oMath xmlns:m="http://schemas.openxmlformats.org/officeDocument/2006/math">
                    <m:r>
                      <a:rPr kumimoji="1" lang="en-US" altLang="ja-JP" b="1" i="1" smtClean="0">
                        <a:latin typeface="Cambria Math" panose="02040503050406030204" pitchFamily="18" charset="0"/>
                        <a:ea typeface="ＭＳ Ｐゴシック" panose="020B0600070205080204" pitchFamily="50" charset="-128"/>
                      </a:rPr>
                      <m:t>[</m:t>
                    </m:r>
                    <m:r>
                      <a:rPr kumimoji="1" lang="en-US" altLang="ja-JP" b="1" i="1" smtClean="0">
                        <a:latin typeface="Cambria Math" panose="02040503050406030204" pitchFamily="18" charset="0"/>
                        <a:ea typeface="ＭＳ Ｐゴシック" panose="020B0600070205080204" pitchFamily="50" charset="-128"/>
                      </a:rPr>
                      <m:t>𝟏</m:t>
                    </m:r>
                    <m:r>
                      <a:rPr kumimoji="1" lang="en-US" altLang="ja-JP" b="1" i="1" smtClean="0">
                        <a:latin typeface="Cambria Math" panose="02040503050406030204" pitchFamily="18" charset="0"/>
                        <a:ea typeface="ＭＳ Ｐゴシック" panose="020B0600070205080204" pitchFamily="50" charset="-128"/>
                      </a:rPr>
                      <m:t>]</m:t>
                    </m:r>
                  </m:oMath>
                </a14:m>
                <a:r>
                  <a:rPr lang="ja-JP" altLang="en-US"/>
                  <a:t> </a:t>
                </a:r>
                <a:r>
                  <a:rPr lang="en-US" altLang="ja-JP"/>
                  <a:t>T. Moriguchi, et. al, </a:t>
                </a:r>
                <a:r>
                  <a:rPr lang="en-US" altLang="ja-JP" err="1"/>
                  <a:t>Nucl</a:t>
                </a:r>
                <a:r>
                  <a:rPr lang="en-US" altLang="ja-JP"/>
                  <a:t>. Phys. A 929 (2014) 83-93</a:t>
                </a:r>
                <a:endParaRPr kumimoji="1" lang="en-US" altLang="ja-JP" b="1" i="1">
                  <a:latin typeface="Cambria Math" panose="02040503050406030204" pitchFamily="18" charset="0"/>
                  <a:ea typeface="ＭＳ Ｐゴシック" panose="020B0600070205080204" pitchFamily="50" charset="-128"/>
                </a:endParaRPr>
              </a:p>
              <a:p>
                <a14:m>
                  <m:oMath xmlns:m="http://schemas.openxmlformats.org/officeDocument/2006/math">
                    <m:r>
                      <a:rPr kumimoji="1" lang="en-US" altLang="ja-JP" b="1" i="1" smtClean="0">
                        <a:latin typeface="Cambria Math" panose="02040503050406030204" pitchFamily="18" charset="0"/>
                        <a:ea typeface="ＭＳ Ｐゴシック" panose="020B0600070205080204" pitchFamily="50" charset="-128"/>
                      </a:rPr>
                      <m:t>[</m:t>
                    </m:r>
                    <m:r>
                      <a:rPr kumimoji="1" lang="en-US" altLang="ja-JP" b="1" i="1" smtClean="0">
                        <a:latin typeface="Cambria Math" panose="02040503050406030204" pitchFamily="18" charset="0"/>
                        <a:ea typeface="ＭＳ Ｐゴシック" panose="020B0600070205080204" pitchFamily="50" charset="-128"/>
                      </a:rPr>
                      <m:t>𝟐</m:t>
                    </m:r>
                    <m:r>
                      <a:rPr kumimoji="1" lang="en-US" altLang="ja-JP" b="1" i="1" smtClean="0">
                        <a:latin typeface="Cambria Math" panose="02040503050406030204" pitchFamily="18" charset="0"/>
                        <a:ea typeface="ＭＳ Ｐゴシック" panose="020B0600070205080204" pitchFamily="50" charset="-128"/>
                      </a:rPr>
                      <m:t>]</m:t>
                    </m:r>
                  </m:oMath>
                </a14:m>
                <a:r>
                  <a:rPr lang="ja-JP" altLang="en-US"/>
                  <a:t> </a:t>
                </a:r>
                <a:r>
                  <a:rPr lang="en-US" altLang="ja-JP"/>
                  <a:t>S. Ilieva, et. al, </a:t>
                </a:r>
                <a:r>
                  <a:rPr lang="en-US" altLang="ja-JP" err="1"/>
                  <a:t>Nucl</a:t>
                </a:r>
                <a:r>
                  <a:rPr lang="en-US" altLang="ja-JP"/>
                  <a:t>. Phys. A 875 (2012) 8-28</a:t>
                </a:r>
              </a:p>
            </p:txBody>
          </p:sp>
        </mc:Choice>
        <mc:Fallback xmlns="">
          <p:sp>
            <p:nvSpPr>
              <p:cNvPr id="6" name="テキスト ボックス 5">
                <a:extLst>
                  <a:ext uri="{FF2B5EF4-FFF2-40B4-BE49-F238E27FC236}">
                    <a16:creationId xmlns:a16="http://schemas.microsoft.com/office/drawing/2014/main" id="{A2C8F989-5260-3C07-D1A2-2F0B157C3829}"/>
                  </a:ext>
                </a:extLst>
              </p:cNvPr>
              <p:cNvSpPr txBox="1">
                <a:spLocks noRot="1" noChangeAspect="1" noMove="1" noResize="1" noEditPoints="1" noAdjustHandles="1" noChangeArrowheads="1" noChangeShapeType="1" noTextEdit="1"/>
              </p:cNvSpPr>
              <p:nvPr/>
            </p:nvSpPr>
            <p:spPr>
              <a:xfrm>
                <a:off x="4988229" y="6186357"/>
                <a:ext cx="6303209" cy="646331"/>
              </a:xfrm>
              <a:prstGeom prst="rect">
                <a:avLst/>
              </a:prstGeom>
              <a:blipFill>
                <a:blip r:embed="rId6"/>
                <a:stretch>
                  <a:fillRect l="-290" t="-5660" b="-14151"/>
                </a:stretch>
              </a:blipFill>
            </p:spPr>
            <p:txBody>
              <a:bodyPr/>
              <a:lstStyle/>
              <a:p>
                <a:r>
                  <a:rPr lang="ja-JP" altLang="en-US">
                    <a:noFill/>
                  </a:rPr>
                  <a:t> </a:t>
                </a:r>
              </a:p>
            </p:txBody>
          </p:sp>
        </mc:Fallback>
      </mc:AlternateContent>
      <p:grpSp>
        <p:nvGrpSpPr>
          <p:cNvPr id="77" name="グループ化 76">
            <a:extLst>
              <a:ext uri="{FF2B5EF4-FFF2-40B4-BE49-F238E27FC236}">
                <a16:creationId xmlns:a16="http://schemas.microsoft.com/office/drawing/2014/main" id="{C0827EFF-85A7-2AFD-4C7B-CBAC5129DFF7}"/>
              </a:ext>
            </a:extLst>
          </p:cNvPr>
          <p:cNvGrpSpPr/>
          <p:nvPr/>
        </p:nvGrpSpPr>
        <p:grpSpPr>
          <a:xfrm>
            <a:off x="4539512" y="4658425"/>
            <a:ext cx="7029096" cy="1415252"/>
            <a:chOff x="342186" y="2541850"/>
            <a:chExt cx="5850598" cy="1405901"/>
          </a:xfrm>
        </p:grpSpPr>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3A6B3322-8566-F051-CF88-B9D712822CC1}"/>
                    </a:ext>
                  </a:extLst>
                </p:cNvPr>
                <p:cNvSpPr txBox="1"/>
                <p:nvPr/>
              </p:nvSpPr>
              <p:spPr>
                <a:xfrm>
                  <a:off x="342186" y="2541850"/>
                  <a:ext cx="2961464" cy="7186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kumimoji="1" lang="ja-JP" altLang="en-US" sz="2000" b="1" i="1" smtClean="0">
                                <a:solidFill>
                                  <a:schemeClr val="tx1"/>
                                </a:solidFill>
                                <a:latin typeface="Cambria Math" panose="02040503050406030204" pitchFamily="18" charset="0"/>
                                <a:ea typeface="ＭＳ Ｐゴシック" panose="020B0600070205080204" pitchFamily="50" charset="-128"/>
                              </a:rPr>
                            </m:ctrlPr>
                          </m:radPr>
                          <m:deg/>
                          <m:e>
                            <m:d>
                              <m:dPr>
                                <m:begChr m:val="⟨"/>
                                <m:endChr m:val="⟩"/>
                                <m:ctrlPr>
                                  <a:rPr lang="en-US" altLang="ja-JP" sz="2000" b="1" i="1">
                                    <a:solidFill>
                                      <a:schemeClr val="tx1"/>
                                    </a:solidFill>
                                    <a:latin typeface="Cambria Math" panose="02040503050406030204" pitchFamily="18" charset="0"/>
                                    <a:ea typeface="ＭＳ Ｐゴシック" panose="020B0600070205080204" pitchFamily="50" charset="-128"/>
                                  </a:rPr>
                                </m:ctrlPr>
                              </m:dPr>
                              <m:e>
                                <m:sSubSup>
                                  <m:sSubSupPr>
                                    <m:ctrlPr>
                                      <a:rPr lang="en-US" altLang="ja-JP" sz="2000" b="1" i="1">
                                        <a:solidFill>
                                          <a:schemeClr val="tx1"/>
                                        </a:solidFill>
                                        <a:latin typeface="Cambria Math" panose="02040503050406030204" pitchFamily="18" charset="0"/>
                                        <a:ea typeface="ＭＳ Ｐゴシック" panose="020B0600070205080204" pitchFamily="50" charset="-128"/>
                                      </a:rPr>
                                    </m:ctrlPr>
                                  </m:sSubSupPr>
                                  <m:e>
                                    <m:r>
                                      <a:rPr lang="en-US" altLang="ja-JP" sz="2000" b="1" i="1">
                                        <a:solidFill>
                                          <a:schemeClr val="tx1"/>
                                        </a:solidFill>
                                        <a:latin typeface="Cambria Math" panose="02040503050406030204" pitchFamily="18" charset="0"/>
                                        <a:ea typeface="ＭＳ Ｐゴシック" panose="020B0600070205080204" pitchFamily="50" charset="-128"/>
                                      </a:rPr>
                                      <m:t>𝒓</m:t>
                                    </m:r>
                                  </m:e>
                                  <m:sub>
                                    <m:r>
                                      <a:rPr lang="en-US" altLang="ja-JP" sz="2000" b="1" i="1">
                                        <a:solidFill>
                                          <a:schemeClr val="tx1"/>
                                        </a:solidFill>
                                        <a:latin typeface="Cambria Math" panose="02040503050406030204" pitchFamily="18" charset="0"/>
                                        <a:ea typeface="ＭＳ Ｐゴシック" panose="020B0600070205080204" pitchFamily="50" charset="-128"/>
                                      </a:rPr>
                                      <m:t>𝒄</m:t>
                                    </m:r>
                                    <m:r>
                                      <a:rPr lang="en-US" altLang="ja-JP" sz="2000" b="1" i="1">
                                        <a:solidFill>
                                          <a:schemeClr val="tx1"/>
                                        </a:solidFill>
                                        <a:latin typeface="Cambria Math" panose="02040503050406030204" pitchFamily="18" charset="0"/>
                                        <a:ea typeface="ＭＳ Ｐゴシック" panose="020B0600070205080204" pitchFamily="50" charset="-128"/>
                                      </a:rPr>
                                      <m:t>−</m:t>
                                    </m:r>
                                    <m:r>
                                      <a:rPr lang="en-US" altLang="ja-JP" sz="2000" b="1" i="1">
                                        <a:solidFill>
                                          <a:schemeClr val="tx1"/>
                                        </a:solidFill>
                                        <a:latin typeface="Cambria Math" panose="02040503050406030204" pitchFamily="18" charset="0"/>
                                        <a:ea typeface="ＭＳ Ｐゴシック" panose="020B0600070205080204" pitchFamily="50" charset="-128"/>
                                      </a:rPr>
                                      <m:t>𝟐</m:t>
                                    </m:r>
                                    <m:r>
                                      <a:rPr lang="en-US" altLang="ja-JP" sz="2000" b="1" i="1">
                                        <a:solidFill>
                                          <a:schemeClr val="tx1"/>
                                        </a:solidFill>
                                        <a:latin typeface="Cambria Math" panose="02040503050406030204" pitchFamily="18" charset="0"/>
                                        <a:ea typeface="ＭＳ Ｐゴシック" panose="020B0600070205080204" pitchFamily="50" charset="-128"/>
                                      </a:rPr>
                                      <m:t>𝒏</m:t>
                                    </m:r>
                                  </m:sub>
                                  <m:sup>
                                    <m:r>
                                      <a:rPr lang="en-US" altLang="ja-JP" sz="2000" b="1" i="1">
                                        <a:solidFill>
                                          <a:schemeClr val="tx1"/>
                                        </a:solidFill>
                                        <a:latin typeface="Cambria Math" panose="02040503050406030204" pitchFamily="18" charset="0"/>
                                        <a:ea typeface="ＭＳ Ｐゴシック" panose="020B0600070205080204" pitchFamily="50" charset="-128"/>
                                      </a:rPr>
                                      <m:t>𝟐</m:t>
                                    </m:r>
                                  </m:sup>
                                </m:sSubSup>
                              </m:e>
                            </m:d>
                          </m:e>
                        </m:rad>
                        <m:r>
                          <a:rPr kumimoji="1" lang="en-US" altLang="ja-JP" sz="2000" b="1" i="1" smtClean="0">
                            <a:solidFill>
                              <a:schemeClr val="tx1"/>
                            </a:solidFill>
                            <a:latin typeface="Cambria Math" panose="02040503050406030204" pitchFamily="18" charset="0"/>
                            <a:ea typeface="ＭＳ Ｐゴシック" panose="020B0600070205080204" pitchFamily="50" charset="-128"/>
                          </a:rPr>
                          <m:t>=</m:t>
                        </m:r>
                        <m:r>
                          <a:rPr kumimoji="1" lang="en-US" altLang="ja-JP" sz="2000" b="1" i="1" smtClean="0">
                            <a:solidFill>
                              <a:schemeClr val="tx1"/>
                            </a:solidFill>
                            <a:latin typeface="Cambria Math" panose="02040503050406030204" pitchFamily="18" charset="0"/>
                            <a:ea typeface="ＭＳ Ｐゴシック" panose="020B0600070205080204" pitchFamily="50" charset="-128"/>
                          </a:rPr>
                          <m:t>𝟒</m:t>
                        </m:r>
                        <m:r>
                          <a:rPr kumimoji="1" lang="en-US" altLang="ja-JP" sz="2000" b="1" i="1" smtClean="0">
                            <a:solidFill>
                              <a:schemeClr val="tx1"/>
                            </a:solidFill>
                            <a:latin typeface="Cambria Math" panose="02040503050406030204" pitchFamily="18" charset="0"/>
                            <a:ea typeface="ＭＳ Ｐゴシック" panose="020B0600070205080204" pitchFamily="50" charset="-128"/>
                          </a:rPr>
                          <m:t>.</m:t>
                        </m:r>
                        <m:r>
                          <a:rPr kumimoji="1" lang="en-US" altLang="ja-JP" sz="2000" b="1" i="1" smtClean="0">
                            <a:solidFill>
                              <a:schemeClr val="tx1"/>
                            </a:solidFill>
                            <a:latin typeface="Cambria Math" panose="02040503050406030204" pitchFamily="18" charset="0"/>
                            <a:ea typeface="ＭＳ Ｐゴシック" panose="020B0600070205080204" pitchFamily="50" charset="-128"/>
                          </a:rPr>
                          <m:t>𝟕𝟒</m:t>
                        </m:r>
                        <m:r>
                          <a:rPr kumimoji="1" lang="en-US" altLang="ja-JP" sz="2000" b="1" i="1" smtClean="0">
                            <a:solidFill>
                              <a:schemeClr val="tx1"/>
                            </a:solidFill>
                            <a:latin typeface="Cambria Math" panose="02040503050406030204" pitchFamily="18" charset="0"/>
                            <a:ea typeface="ＭＳ Ｐゴシック" panose="020B0600070205080204" pitchFamily="50" charset="-128"/>
                          </a:rPr>
                          <m:t>(</m:t>
                        </m:r>
                        <m:r>
                          <a:rPr kumimoji="1" lang="en-US" altLang="ja-JP" sz="2000" b="1" i="1" smtClean="0">
                            <a:solidFill>
                              <a:schemeClr val="tx1"/>
                            </a:solidFill>
                            <a:latin typeface="Cambria Math" panose="02040503050406030204" pitchFamily="18" charset="0"/>
                            <a:ea typeface="ＭＳ Ｐゴシック" panose="020B0600070205080204" pitchFamily="50" charset="-128"/>
                          </a:rPr>
                          <m:t>𝟓</m:t>
                        </m:r>
                        <m:r>
                          <a:rPr kumimoji="1" lang="en-US" altLang="ja-JP" sz="2000" b="1" i="1" smtClean="0">
                            <a:solidFill>
                              <a:schemeClr val="tx1"/>
                            </a:solidFill>
                            <a:latin typeface="Cambria Math" panose="02040503050406030204" pitchFamily="18" charset="0"/>
                            <a:ea typeface="ＭＳ Ｐゴシック" panose="020B0600070205080204" pitchFamily="50" charset="-128"/>
                          </a:rPr>
                          <m:t>)</m:t>
                        </m:r>
                        <m:r>
                          <a:rPr kumimoji="1" lang="en-US" altLang="ja-JP" sz="2000" b="1" i="0" smtClean="0">
                            <a:solidFill>
                              <a:schemeClr val="tx1"/>
                            </a:solidFill>
                            <a:latin typeface="Cambria Math" panose="02040503050406030204" pitchFamily="18" charset="0"/>
                            <a:ea typeface="ＭＳ Ｐゴシック" panose="020B0600070205080204" pitchFamily="50" charset="-128"/>
                          </a:rPr>
                          <m:t>𝐟𝐦</m:t>
                        </m:r>
                      </m:oMath>
                    </m:oMathPara>
                  </a14:m>
                  <a:endParaRPr lang="ja-JP" altLang="en-US" sz="2000" b="1">
                    <a:solidFill>
                      <a:schemeClr val="tx1"/>
                    </a:solidFill>
                  </a:endParaRPr>
                </a:p>
              </p:txBody>
            </p:sp>
          </mc:Choice>
          <mc:Fallback xmlns="">
            <p:sp>
              <p:nvSpPr>
                <p:cNvPr id="70" name="テキスト ボックス 69">
                  <a:extLst>
                    <a:ext uri="{FF2B5EF4-FFF2-40B4-BE49-F238E27FC236}">
                      <a16:creationId xmlns:a16="http://schemas.microsoft.com/office/drawing/2014/main" id="{3A6B3322-8566-F051-CF88-B9D712822CC1}"/>
                    </a:ext>
                  </a:extLst>
                </p:cNvPr>
                <p:cNvSpPr txBox="1">
                  <a:spLocks noRot="1" noChangeAspect="1" noMove="1" noResize="1" noEditPoints="1" noAdjustHandles="1" noChangeArrowheads="1" noChangeShapeType="1" noTextEdit="1"/>
                </p:cNvSpPr>
                <p:nvPr/>
              </p:nvSpPr>
              <p:spPr>
                <a:xfrm>
                  <a:off x="342186" y="2541850"/>
                  <a:ext cx="2961464" cy="718658"/>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テキスト ボックス 71">
                  <a:extLst>
                    <a:ext uri="{FF2B5EF4-FFF2-40B4-BE49-F238E27FC236}">
                      <a16:creationId xmlns:a16="http://schemas.microsoft.com/office/drawing/2014/main" id="{FB56122D-77A2-784A-1F45-FCB94B6E49FE}"/>
                    </a:ext>
                  </a:extLst>
                </p:cNvPr>
                <p:cNvSpPr txBox="1"/>
                <p:nvPr/>
              </p:nvSpPr>
              <p:spPr>
                <a:xfrm>
                  <a:off x="466337" y="3220471"/>
                  <a:ext cx="2872541" cy="7139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kumimoji="1" lang="en-US" altLang="ja-JP" sz="2000" b="1" i="1" smtClean="0">
                                <a:solidFill>
                                  <a:schemeClr val="tx1"/>
                                </a:solidFill>
                                <a:latin typeface="Cambria Math" panose="02040503050406030204" pitchFamily="18" charset="0"/>
                                <a:ea typeface="ＭＳ Ｐゴシック" panose="020B0600070205080204" pitchFamily="50" charset="-128"/>
                              </a:rPr>
                            </m:ctrlPr>
                          </m:radPr>
                          <m:deg/>
                          <m:e>
                            <m:d>
                              <m:dPr>
                                <m:begChr m:val="⟨"/>
                                <m:endChr m:val="⟩"/>
                                <m:ctrlPr>
                                  <a:rPr lang="en-US" altLang="ja-JP" sz="2000" b="1" i="1">
                                    <a:solidFill>
                                      <a:schemeClr val="tx1"/>
                                    </a:solidFill>
                                    <a:latin typeface="Cambria Math" panose="02040503050406030204" pitchFamily="18" charset="0"/>
                                    <a:ea typeface="ＭＳ Ｐゴシック" panose="020B0600070205080204" pitchFamily="50" charset="-128"/>
                                  </a:rPr>
                                </m:ctrlPr>
                              </m:dPr>
                              <m:e>
                                <m:sSubSup>
                                  <m:sSubSupPr>
                                    <m:ctrlPr>
                                      <a:rPr lang="en-US" altLang="ja-JP" sz="2000" b="1" i="1">
                                        <a:solidFill>
                                          <a:schemeClr val="tx1"/>
                                        </a:solidFill>
                                        <a:latin typeface="Cambria Math" panose="02040503050406030204" pitchFamily="18" charset="0"/>
                                        <a:ea typeface="ＭＳ Ｐゴシック" panose="020B0600070205080204" pitchFamily="50" charset="-128"/>
                                      </a:rPr>
                                    </m:ctrlPr>
                                  </m:sSubSupPr>
                                  <m:e>
                                    <m:r>
                                      <a:rPr lang="en-US" altLang="ja-JP" sz="2000" b="1" i="1">
                                        <a:solidFill>
                                          <a:schemeClr val="tx1"/>
                                        </a:solidFill>
                                        <a:latin typeface="Cambria Math" panose="02040503050406030204" pitchFamily="18" charset="0"/>
                                        <a:ea typeface="ＭＳ Ｐゴシック" panose="020B0600070205080204" pitchFamily="50" charset="-128"/>
                                      </a:rPr>
                                      <m:t>𝒓</m:t>
                                    </m:r>
                                  </m:e>
                                  <m:sub>
                                    <m:r>
                                      <a:rPr lang="en-US" altLang="ja-JP" sz="2000" b="1" i="1">
                                        <a:solidFill>
                                          <a:schemeClr val="tx1"/>
                                        </a:solidFill>
                                        <a:latin typeface="Cambria Math" panose="02040503050406030204" pitchFamily="18" charset="0"/>
                                        <a:ea typeface="ＭＳ Ｐゴシック" panose="020B0600070205080204" pitchFamily="50" charset="-128"/>
                                      </a:rPr>
                                      <m:t>𝒎</m:t>
                                    </m:r>
                                  </m:sub>
                                  <m:sup>
                                    <m:r>
                                      <a:rPr lang="en-US" altLang="ja-JP" sz="2000" b="1" i="1">
                                        <a:solidFill>
                                          <a:schemeClr val="tx1"/>
                                        </a:solidFill>
                                        <a:latin typeface="Cambria Math" panose="02040503050406030204" pitchFamily="18" charset="0"/>
                                        <a:ea typeface="ＭＳ Ｐゴシック" panose="020B0600070205080204" pitchFamily="50" charset="-128"/>
                                      </a:rPr>
                                      <m:t>𝟐</m:t>
                                    </m:r>
                                  </m:sup>
                                </m:sSubSup>
                              </m:e>
                            </m:d>
                          </m:e>
                        </m:rad>
                        <m:r>
                          <a:rPr kumimoji="1" lang="en-US" altLang="ja-JP" sz="2000" b="1" i="1" smtClean="0">
                            <a:solidFill>
                              <a:schemeClr val="tx1"/>
                            </a:solidFill>
                            <a:latin typeface="Cambria Math" panose="02040503050406030204" pitchFamily="18" charset="0"/>
                            <a:ea typeface="ＭＳ Ｐゴシック" panose="020B0600070205080204" pitchFamily="50" charset="-128"/>
                          </a:rPr>
                          <m:t>=</m:t>
                        </m:r>
                        <m:r>
                          <a:rPr kumimoji="1" lang="en-US" altLang="ja-JP" sz="2000" b="1" i="1" smtClean="0">
                            <a:solidFill>
                              <a:schemeClr val="tx1"/>
                            </a:solidFill>
                            <a:latin typeface="Cambria Math" panose="02040503050406030204" pitchFamily="18" charset="0"/>
                            <a:ea typeface="ＭＳ Ｐゴシック" panose="020B0600070205080204" pitchFamily="50" charset="-128"/>
                          </a:rPr>
                          <m:t>𝟑</m:t>
                        </m:r>
                        <m:r>
                          <a:rPr kumimoji="1" lang="en-US" altLang="ja-JP" sz="2000" b="1" i="1" smtClean="0">
                            <a:solidFill>
                              <a:schemeClr val="tx1"/>
                            </a:solidFill>
                            <a:latin typeface="Cambria Math" panose="02040503050406030204" pitchFamily="18" charset="0"/>
                            <a:ea typeface="ＭＳ Ｐゴシック" panose="020B0600070205080204" pitchFamily="50" charset="-128"/>
                          </a:rPr>
                          <m:t>.</m:t>
                        </m:r>
                        <m:r>
                          <a:rPr kumimoji="1" lang="en-US" altLang="ja-JP" sz="2000" b="1" i="1" smtClean="0">
                            <a:solidFill>
                              <a:schemeClr val="tx1"/>
                            </a:solidFill>
                            <a:latin typeface="Cambria Math" panose="02040503050406030204" pitchFamily="18" charset="0"/>
                            <a:ea typeface="ＭＳ Ｐゴシック" panose="020B0600070205080204" pitchFamily="50" charset="-128"/>
                          </a:rPr>
                          <m:t>𝟐𝟐</m:t>
                        </m:r>
                        <m:d>
                          <m:dPr>
                            <m:ctrlPr>
                              <a:rPr kumimoji="1" lang="en-US" altLang="ja-JP" sz="2000" b="1" i="1" smtClean="0">
                                <a:solidFill>
                                  <a:schemeClr val="tx1"/>
                                </a:solidFill>
                                <a:latin typeface="Cambria Math" panose="02040503050406030204" pitchFamily="18" charset="0"/>
                                <a:ea typeface="ＭＳ Ｐゴシック" panose="020B0600070205080204" pitchFamily="50" charset="-128"/>
                              </a:rPr>
                            </m:ctrlPr>
                          </m:dPr>
                          <m:e>
                            <m:r>
                              <a:rPr kumimoji="1" lang="en-US" altLang="ja-JP" sz="2000" b="1" i="1" smtClean="0">
                                <a:solidFill>
                                  <a:schemeClr val="tx1"/>
                                </a:solidFill>
                                <a:latin typeface="Cambria Math" panose="02040503050406030204" pitchFamily="18" charset="0"/>
                                <a:ea typeface="ＭＳ Ｐゴシック" panose="020B0600070205080204" pitchFamily="50" charset="-128"/>
                              </a:rPr>
                              <m:t>𝟕</m:t>
                            </m:r>
                          </m:e>
                        </m:d>
                        <m:r>
                          <a:rPr kumimoji="1" lang="en-US" altLang="ja-JP" sz="2000" b="1" i="0" smtClean="0">
                            <a:solidFill>
                              <a:schemeClr val="tx1"/>
                            </a:solidFill>
                            <a:latin typeface="Cambria Math" panose="02040503050406030204" pitchFamily="18" charset="0"/>
                            <a:ea typeface="ＭＳ Ｐゴシック" panose="020B0600070205080204" pitchFamily="50" charset="-128"/>
                          </a:rPr>
                          <m:t>𝐟𝐦</m:t>
                        </m:r>
                        <m:r>
                          <a:rPr kumimoji="1" lang="en-US" altLang="ja-JP" sz="2000" b="1" i="0" smtClean="0">
                            <a:solidFill>
                              <a:schemeClr val="tx1"/>
                            </a:solidFill>
                            <a:latin typeface="Cambria Math" panose="02040503050406030204" pitchFamily="18" charset="0"/>
                            <a:ea typeface="ＭＳ Ｐゴシック" panose="020B0600070205080204" pitchFamily="50" charset="-128"/>
                          </a:rPr>
                          <m:t>[</m:t>
                        </m:r>
                        <m:r>
                          <a:rPr kumimoji="1" lang="en-US" altLang="ja-JP" sz="2000" b="1" i="0" smtClean="0">
                            <a:solidFill>
                              <a:schemeClr val="tx1"/>
                            </a:solidFill>
                            <a:latin typeface="Cambria Math" panose="02040503050406030204" pitchFamily="18" charset="0"/>
                            <a:ea typeface="ＭＳ Ｐゴシック" panose="020B0600070205080204" pitchFamily="50" charset="-128"/>
                          </a:rPr>
                          <m:t>𝟏</m:t>
                        </m:r>
                        <m:r>
                          <a:rPr kumimoji="1" lang="en-US" altLang="ja-JP" sz="2000" b="1" i="0" smtClean="0">
                            <a:solidFill>
                              <a:schemeClr val="tx1"/>
                            </a:solidFill>
                            <a:latin typeface="Cambria Math" panose="02040503050406030204" pitchFamily="18" charset="0"/>
                            <a:ea typeface="ＭＳ Ｐゴシック" panose="020B0600070205080204" pitchFamily="50" charset="-128"/>
                          </a:rPr>
                          <m:t>], </m:t>
                        </m:r>
                      </m:oMath>
                    </m:oMathPara>
                  </a14:m>
                  <a:endParaRPr lang="ja-JP" altLang="en-US" sz="2000" b="1">
                    <a:solidFill>
                      <a:schemeClr val="tx1"/>
                    </a:solidFill>
                  </a:endParaRPr>
                </a:p>
              </p:txBody>
            </p:sp>
          </mc:Choice>
          <mc:Fallback xmlns="">
            <p:sp>
              <p:nvSpPr>
                <p:cNvPr id="72" name="テキスト ボックス 71">
                  <a:extLst>
                    <a:ext uri="{FF2B5EF4-FFF2-40B4-BE49-F238E27FC236}">
                      <a16:creationId xmlns:a16="http://schemas.microsoft.com/office/drawing/2014/main" id="{FB56122D-77A2-784A-1F45-FCB94B6E49FE}"/>
                    </a:ext>
                  </a:extLst>
                </p:cNvPr>
                <p:cNvSpPr txBox="1">
                  <a:spLocks noRot="1" noChangeAspect="1" noMove="1" noResize="1" noEditPoints="1" noAdjustHandles="1" noChangeArrowheads="1" noChangeShapeType="1" noTextEdit="1"/>
                </p:cNvSpPr>
                <p:nvPr/>
              </p:nvSpPr>
              <p:spPr>
                <a:xfrm>
                  <a:off x="466337" y="3220471"/>
                  <a:ext cx="2872541" cy="713909"/>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893AF45F-073A-A7D8-1582-94C41E0DCDCE}"/>
                    </a:ext>
                  </a:extLst>
                </p:cNvPr>
                <p:cNvSpPr txBox="1"/>
                <p:nvPr/>
              </p:nvSpPr>
              <p:spPr>
                <a:xfrm>
                  <a:off x="3273798" y="2553154"/>
                  <a:ext cx="2918986" cy="7139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kumimoji="1" lang="en-US" altLang="ja-JP" sz="2000" b="1" i="1" smtClean="0">
                                <a:solidFill>
                                  <a:schemeClr val="tx1"/>
                                </a:solidFill>
                                <a:latin typeface="Cambria Math" panose="02040503050406030204" pitchFamily="18" charset="0"/>
                                <a:ea typeface="ＭＳ Ｐゴシック" panose="020B0600070205080204" pitchFamily="50" charset="-128"/>
                              </a:rPr>
                            </m:ctrlPr>
                          </m:radPr>
                          <m:deg/>
                          <m:e>
                            <m:d>
                              <m:dPr>
                                <m:begChr m:val="⟨"/>
                                <m:endChr m:val="⟩"/>
                                <m:ctrlPr>
                                  <a:rPr lang="en-US" altLang="ja-JP" sz="2000" b="1" i="1">
                                    <a:solidFill>
                                      <a:schemeClr val="tx1"/>
                                    </a:solidFill>
                                    <a:latin typeface="Cambria Math" panose="02040503050406030204" pitchFamily="18" charset="0"/>
                                    <a:ea typeface="ＭＳ Ｐゴシック" panose="020B0600070205080204" pitchFamily="50" charset="-128"/>
                                  </a:rPr>
                                </m:ctrlPr>
                              </m:dPr>
                              <m:e>
                                <m:sSubSup>
                                  <m:sSubSupPr>
                                    <m:ctrlPr>
                                      <a:rPr lang="en-US" altLang="ja-JP" sz="2000" b="1" i="1">
                                        <a:solidFill>
                                          <a:schemeClr val="tx1"/>
                                        </a:solidFill>
                                        <a:latin typeface="Cambria Math" panose="02040503050406030204" pitchFamily="18" charset="0"/>
                                        <a:ea typeface="ＭＳ Ｐゴシック" panose="020B0600070205080204" pitchFamily="50" charset="-128"/>
                                      </a:rPr>
                                    </m:ctrlPr>
                                  </m:sSubSupPr>
                                  <m:e>
                                    <m:r>
                                      <a:rPr lang="en-US" altLang="ja-JP" sz="2000" b="1" i="1">
                                        <a:solidFill>
                                          <a:schemeClr val="tx1"/>
                                        </a:solidFill>
                                        <a:latin typeface="Cambria Math" panose="02040503050406030204" pitchFamily="18" charset="0"/>
                                        <a:ea typeface="ＭＳ Ｐゴシック" panose="020B0600070205080204" pitchFamily="50" charset="-128"/>
                                      </a:rPr>
                                      <m:t>𝒓</m:t>
                                    </m:r>
                                  </m:e>
                                  <m:sub>
                                    <m:r>
                                      <a:rPr lang="en-US" altLang="ja-JP" sz="2000" b="1" i="1" smtClean="0">
                                        <a:solidFill>
                                          <a:schemeClr val="tx1"/>
                                        </a:solidFill>
                                        <a:latin typeface="Cambria Math" panose="02040503050406030204" pitchFamily="18" charset="0"/>
                                        <a:ea typeface="ＭＳ Ｐゴシック" panose="020B0600070205080204" pitchFamily="50" charset="-128"/>
                                      </a:rPr>
                                      <m:t>𝒏</m:t>
                                    </m:r>
                                    <m:r>
                                      <a:rPr lang="en-US" altLang="ja-JP" sz="2000" b="1" i="1">
                                        <a:solidFill>
                                          <a:schemeClr val="tx1"/>
                                        </a:solidFill>
                                        <a:latin typeface="Cambria Math" panose="02040503050406030204" pitchFamily="18" charset="0"/>
                                        <a:ea typeface="ＭＳ Ｐゴシック" panose="020B0600070205080204" pitchFamily="50" charset="-128"/>
                                      </a:rPr>
                                      <m:t>𝒏</m:t>
                                    </m:r>
                                  </m:sub>
                                  <m:sup>
                                    <m:r>
                                      <a:rPr lang="en-US" altLang="ja-JP" sz="2000" b="1" i="1">
                                        <a:solidFill>
                                          <a:schemeClr val="tx1"/>
                                        </a:solidFill>
                                        <a:latin typeface="Cambria Math" panose="02040503050406030204" pitchFamily="18" charset="0"/>
                                        <a:ea typeface="ＭＳ Ｐゴシック" panose="020B0600070205080204" pitchFamily="50" charset="-128"/>
                                      </a:rPr>
                                      <m:t>𝟐</m:t>
                                    </m:r>
                                  </m:sup>
                                </m:sSubSup>
                              </m:e>
                            </m:d>
                          </m:e>
                        </m:rad>
                        <m:r>
                          <a:rPr lang="en-US" altLang="ja-JP" sz="2000" b="1" i="0" smtClean="0">
                            <a:solidFill>
                              <a:schemeClr val="tx1"/>
                            </a:solidFill>
                            <a:latin typeface="Cambria Math" panose="02040503050406030204" pitchFamily="18" charset="0"/>
                            <a:ea typeface="ＭＳ Ｐゴシック" panose="020B0600070205080204" pitchFamily="50" charset="-128"/>
                          </a:rPr>
                          <m:t>=</m:t>
                        </m:r>
                        <m:r>
                          <a:rPr lang="en-US" altLang="ja-JP" sz="2000" b="1" i="1" smtClean="0">
                            <a:solidFill>
                              <a:schemeClr val="tx1"/>
                            </a:solidFill>
                            <a:latin typeface="Cambria Math" panose="02040503050406030204" pitchFamily="18" charset="0"/>
                            <a:ea typeface="ＭＳ Ｐゴシック" panose="020B0600070205080204" pitchFamily="50" charset="-128"/>
                          </a:rPr>
                          <m:t>𝟔</m:t>
                        </m:r>
                        <m:r>
                          <a:rPr lang="en-US" altLang="ja-JP" sz="2000" b="1" i="1" smtClean="0">
                            <a:solidFill>
                              <a:schemeClr val="tx1"/>
                            </a:solidFill>
                            <a:latin typeface="Cambria Math" panose="02040503050406030204" pitchFamily="18" charset="0"/>
                            <a:ea typeface="ＭＳ Ｐゴシック" panose="020B0600070205080204" pitchFamily="50" charset="-128"/>
                          </a:rPr>
                          <m:t>.</m:t>
                        </m:r>
                        <m:r>
                          <a:rPr lang="en-US" altLang="ja-JP" sz="2000" b="1" i="1" smtClean="0">
                            <a:solidFill>
                              <a:schemeClr val="tx1"/>
                            </a:solidFill>
                            <a:latin typeface="Cambria Math" panose="02040503050406030204" pitchFamily="18" charset="0"/>
                            <a:ea typeface="ＭＳ Ｐゴシック" panose="020B0600070205080204" pitchFamily="50" charset="-128"/>
                          </a:rPr>
                          <m:t>𝟎𝟖</m:t>
                        </m:r>
                        <m:r>
                          <a:rPr lang="en-US" altLang="ja-JP" sz="2000" b="1" i="1">
                            <a:solidFill>
                              <a:schemeClr val="tx1"/>
                            </a:solidFill>
                            <a:latin typeface="Cambria Math" panose="02040503050406030204" pitchFamily="18" charset="0"/>
                            <a:ea typeface="ＭＳ Ｐゴシック" panose="020B0600070205080204" pitchFamily="50" charset="-128"/>
                          </a:rPr>
                          <m:t>±</m:t>
                        </m:r>
                        <m:r>
                          <a:rPr lang="en-US" altLang="ja-JP" sz="2000" b="1" i="0" smtClean="0">
                            <a:solidFill>
                              <a:schemeClr val="tx1"/>
                            </a:solidFill>
                            <a:latin typeface="Cambria Math" panose="02040503050406030204" pitchFamily="18" charset="0"/>
                            <a:ea typeface="ＭＳ Ｐゴシック" panose="020B0600070205080204" pitchFamily="50" charset="-128"/>
                          </a:rPr>
                          <m:t>𝟏</m:t>
                        </m:r>
                        <m:r>
                          <a:rPr lang="en-US" altLang="ja-JP" sz="2000" b="1" i="0" smtClean="0">
                            <a:solidFill>
                              <a:schemeClr val="tx1"/>
                            </a:solidFill>
                            <a:latin typeface="Cambria Math" panose="02040503050406030204" pitchFamily="18" charset="0"/>
                            <a:ea typeface="ＭＳ Ｐゴシック" panose="020B0600070205080204" pitchFamily="50" charset="-128"/>
                          </a:rPr>
                          <m:t>.</m:t>
                        </m:r>
                        <m:r>
                          <a:rPr lang="en-US" altLang="ja-JP" sz="2000" b="1" i="0" smtClean="0">
                            <a:solidFill>
                              <a:schemeClr val="tx1"/>
                            </a:solidFill>
                            <a:latin typeface="Cambria Math" panose="02040503050406030204" pitchFamily="18" charset="0"/>
                            <a:ea typeface="ＭＳ Ｐゴシック" panose="020B0600070205080204" pitchFamily="50" charset="-128"/>
                          </a:rPr>
                          <m:t>𝟖𝟒𝐟𝐦</m:t>
                        </m:r>
                      </m:oMath>
                    </m:oMathPara>
                  </a14:m>
                  <a:endParaRPr lang="ja-JP" altLang="en-US" sz="2000" b="1">
                    <a:solidFill>
                      <a:schemeClr val="tx1"/>
                    </a:solidFill>
                  </a:endParaRPr>
                </a:p>
              </p:txBody>
            </p:sp>
          </mc:Choice>
          <mc:Fallback xmlns="">
            <p:sp>
              <p:nvSpPr>
                <p:cNvPr id="74" name="テキスト ボックス 73">
                  <a:extLst>
                    <a:ext uri="{FF2B5EF4-FFF2-40B4-BE49-F238E27FC236}">
                      <a16:creationId xmlns:a16="http://schemas.microsoft.com/office/drawing/2014/main" id="{893AF45F-073A-A7D8-1582-94C41E0DCDCE}"/>
                    </a:ext>
                  </a:extLst>
                </p:cNvPr>
                <p:cNvSpPr txBox="1">
                  <a:spLocks noRot="1" noChangeAspect="1" noMove="1" noResize="1" noEditPoints="1" noAdjustHandles="1" noChangeArrowheads="1" noChangeShapeType="1" noTextEdit="1"/>
                </p:cNvSpPr>
                <p:nvPr/>
              </p:nvSpPr>
              <p:spPr>
                <a:xfrm>
                  <a:off x="3273798" y="2553154"/>
                  <a:ext cx="2918986" cy="713909"/>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6" name="テキスト ボックス 75">
                  <a:extLst>
                    <a:ext uri="{FF2B5EF4-FFF2-40B4-BE49-F238E27FC236}">
                      <a16:creationId xmlns:a16="http://schemas.microsoft.com/office/drawing/2014/main" id="{C49739BF-8C30-E6A9-2FE7-C9B40BA0DF82}"/>
                    </a:ext>
                  </a:extLst>
                </p:cNvPr>
                <p:cNvSpPr txBox="1"/>
                <p:nvPr/>
              </p:nvSpPr>
              <p:spPr>
                <a:xfrm>
                  <a:off x="3218002" y="3233842"/>
                  <a:ext cx="2974782" cy="7139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kumimoji="1" lang="en-US" altLang="ja-JP" sz="2000" b="1" i="1" smtClean="0">
                                <a:solidFill>
                                  <a:schemeClr val="tx1"/>
                                </a:solidFill>
                                <a:latin typeface="Cambria Math" panose="02040503050406030204" pitchFamily="18" charset="0"/>
                                <a:ea typeface="ＭＳ Ｐゴシック" panose="020B0600070205080204" pitchFamily="50" charset="-128"/>
                              </a:rPr>
                            </m:ctrlPr>
                          </m:radPr>
                          <m:deg/>
                          <m:e>
                            <m:sSub>
                              <m:sSubPr>
                                <m:ctrlPr>
                                  <a:rPr lang="en-US" altLang="ja-JP" sz="2000" b="1" i="1">
                                    <a:solidFill>
                                      <a:schemeClr val="tx1"/>
                                    </a:solidFill>
                                    <a:latin typeface="Cambria Math" panose="02040503050406030204" pitchFamily="18" charset="0"/>
                                    <a:ea typeface="ＭＳ Ｐゴシック" panose="020B0600070205080204" pitchFamily="50" charset="-128"/>
                                  </a:rPr>
                                </m:ctrlPr>
                              </m:sSubPr>
                              <m:e>
                                <m:d>
                                  <m:dPr>
                                    <m:begChr m:val="⟨"/>
                                    <m:endChr m:val="⟩"/>
                                    <m:ctrlPr>
                                      <a:rPr lang="en-US" altLang="ja-JP" sz="2000" b="1" i="1">
                                        <a:solidFill>
                                          <a:schemeClr val="tx1"/>
                                        </a:solidFill>
                                        <a:latin typeface="Cambria Math" panose="02040503050406030204" pitchFamily="18" charset="0"/>
                                        <a:ea typeface="ＭＳ Ｐゴシック" panose="020B0600070205080204" pitchFamily="50" charset="-128"/>
                                      </a:rPr>
                                    </m:ctrlPr>
                                  </m:dPr>
                                  <m:e>
                                    <m:sSubSup>
                                      <m:sSubSupPr>
                                        <m:ctrlPr>
                                          <a:rPr lang="en-US" altLang="ja-JP" sz="2000" b="1" i="1">
                                            <a:solidFill>
                                              <a:schemeClr val="tx1"/>
                                            </a:solidFill>
                                            <a:latin typeface="Cambria Math" panose="02040503050406030204" pitchFamily="18" charset="0"/>
                                            <a:ea typeface="ＭＳ Ｐゴシック" panose="020B0600070205080204" pitchFamily="50" charset="-128"/>
                                          </a:rPr>
                                        </m:ctrlPr>
                                      </m:sSubSupPr>
                                      <m:e>
                                        <m:r>
                                          <a:rPr lang="en-US" altLang="ja-JP" sz="2000" b="1" i="1">
                                            <a:solidFill>
                                              <a:schemeClr val="tx1"/>
                                            </a:solidFill>
                                            <a:latin typeface="Cambria Math" panose="02040503050406030204" pitchFamily="18" charset="0"/>
                                            <a:ea typeface="ＭＳ Ｐゴシック" panose="020B0600070205080204" pitchFamily="50" charset="-128"/>
                                          </a:rPr>
                                          <m:t>𝒓</m:t>
                                        </m:r>
                                      </m:e>
                                      <m:sub>
                                        <m:r>
                                          <a:rPr lang="en-US" altLang="ja-JP" sz="2000" b="1" i="1">
                                            <a:solidFill>
                                              <a:schemeClr val="tx1"/>
                                            </a:solidFill>
                                            <a:latin typeface="Cambria Math" panose="02040503050406030204" pitchFamily="18" charset="0"/>
                                            <a:ea typeface="ＭＳ Ｐゴシック" panose="020B0600070205080204" pitchFamily="50" charset="-128"/>
                                          </a:rPr>
                                          <m:t>𝒎</m:t>
                                        </m:r>
                                      </m:sub>
                                      <m:sup>
                                        <m:r>
                                          <a:rPr lang="en-US" altLang="ja-JP" sz="2000" b="1" i="1">
                                            <a:solidFill>
                                              <a:schemeClr val="tx1"/>
                                            </a:solidFill>
                                            <a:latin typeface="Cambria Math" panose="02040503050406030204" pitchFamily="18" charset="0"/>
                                            <a:ea typeface="ＭＳ Ｐゴシック" panose="020B0600070205080204" pitchFamily="50" charset="-128"/>
                                          </a:rPr>
                                          <m:t>𝟐</m:t>
                                        </m:r>
                                      </m:sup>
                                    </m:sSubSup>
                                  </m:e>
                                </m:d>
                              </m:e>
                              <m:sub>
                                <m:r>
                                  <a:rPr lang="en-US" altLang="ja-JP" sz="2000" b="1" i="1">
                                    <a:solidFill>
                                      <a:schemeClr val="tx1"/>
                                    </a:solidFill>
                                    <a:latin typeface="Cambria Math" panose="02040503050406030204" pitchFamily="18" charset="0"/>
                                    <a:ea typeface="ＭＳ Ｐゴシック" panose="020B0600070205080204" pitchFamily="50" charset="-128"/>
                                  </a:rPr>
                                  <m:t>𝒄𝒐𝒓𝒆</m:t>
                                </m:r>
                              </m:sub>
                            </m:sSub>
                          </m:e>
                        </m:rad>
                        <m:r>
                          <a:rPr kumimoji="1" lang="en-US" altLang="ja-JP" sz="2000" b="1" i="1" smtClean="0">
                            <a:solidFill>
                              <a:schemeClr val="tx1"/>
                            </a:solidFill>
                            <a:latin typeface="Cambria Math" panose="02040503050406030204" pitchFamily="18" charset="0"/>
                            <a:ea typeface="ＭＳ Ｐゴシック" panose="020B0600070205080204" pitchFamily="50" charset="-128"/>
                          </a:rPr>
                          <m:t>=</m:t>
                        </m:r>
                        <m:r>
                          <a:rPr kumimoji="1" lang="en-US" altLang="ja-JP" sz="2000" b="1" i="1" smtClean="0">
                            <a:solidFill>
                              <a:schemeClr val="tx1"/>
                            </a:solidFill>
                            <a:latin typeface="Cambria Math" panose="02040503050406030204" pitchFamily="18" charset="0"/>
                            <a:ea typeface="ＭＳ Ｐゴシック" panose="020B0600070205080204" pitchFamily="50" charset="-128"/>
                          </a:rPr>
                          <m:t>𝟐</m:t>
                        </m:r>
                        <m:r>
                          <a:rPr kumimoji="1" lang="en-US" altLang="ja-JP" sz="2000" b="1" i="1" smtClean="0">
                            <a:solidFill>
                              <a:schemeClr val="tx1"/>
                            </a:solidFill>
                            <a:latin typeface="Cambria Math" panose="02040503050406030204" pitchFamily="18" charset="0"/>
                            <a:ea typeface="ＭＳ Ｐゴシック" panose="020B0600070205080204" pitchFamily="50" charset="-128"/>
                          </a:rPr>
                          <m:t>.</m:t>
                        </m:r>
                        <m:r>
                          <a:rPr kumimoji="1" lang="en-US" altLang="ja-JP" sz="2000" b="1" i="1" smtClean="0">
                            <a:solidFill>
                              <a:schemeClr val="tx1"/>
                            </a:solidFill>
                            <a:latin typeface="Cambria Math" panose="02040503050406030204" pitchFamily="18" charset="0"/>
                            <a:ea typeface="ＭＳ Ｐゴシック" panose="020B0600070205080204" pitchFamily="50" charset="-128"/>
                          </a:rPr>
                          <m:t>𝟕𝟏</m:t>
                        </m:r>
                        <m:d>
                          <m:dPr>
                            <m:ctrlPr>
                              <a:rPr kumimoji="1" lang="en-US" altLang="ja-JP" sz="2000" b="1" i="1" smtClean="0">
                                <a:solidFill>
                                  <a:schemeClr val="tx1"/>
                                </a:solidFill>
                                <a:latin typeface="Cambria Math" panose="02040503050406030204" pitchFamily="18" charset="0"/>
                                <a:ea typeface="ＭＳ Ｐゴシック" panose="020B0600070205080204" pitchFamily="50" charset="-128"/>
                              </a:rPr>
                            </m:ctrlPr>
                          </m:dPr>
                          <m:e>
                            <m:r>
                              <a:rPr kumimoji="1" lang="en-US" altLang="ja-JP" sz="2000" b="1" i="1" smtClean="0">
                                <a:solidFill>
                                  <a:schemeClr val="tx1"/>
                                </a:solidFill>
                                <a:latin typeface="Cambria Math" panose="02040503050406030204" pitchFamily="18" charset="0"/>
                                <a:ea typeface="ＭＳ Ｐゴシック" panose="020B0600070205080204" pitchFamily="50" charset="-128"/>
                              </a:rPr>
                              <m:t>𝟔</m:t>
                            </m:r>
                          </m:e>
                        </m:d>
                        <m:r>
                          <a:rPr kumimoji="1" lang="en-US" altLang="ja-JP" sz="2000" b="1" i="0" smtClean="0">
                            <a:solidFill>
                              <a:schemeClr val="tx1"/>
                            </a:solidFill>
                            <a:latin typeface="Cambria Math" panose="02040503050406030204" pitchFamily="18" charset="0"/>
                            <a:ea typeface="ＭＳ Ｐゴシック" panose="020B0600070205080204" pitchFamily="50" charset="-128"/>
                          </a:rPr>
                          <m:t>𝐟𝐦</m:t>
                        </m:r>
                        <m:r>
                          <a:rPr kumimoji="1" lang="en-US" altLang="ja-JP" sz="2000" b="1" i="1" smtClean="0">
                            <a:solidFill>
                              <a:schemeClr val="tx1"/>
                            </a:solidFill>
                            <a:latin typeface="Cambria Math" panose="02040503050406030204" pitchFamily="18" charset="0"/>
                            <a:ea typeface="ＭＳ Ｐゴシック" panose="020B0600070205080204" pitchFamily="50" charset="-128"/>
                          </a:rPr>
                          <m:t>[</m:t>
                        </m:r>
                        <m:r>
                          <a:rPr kumimoji="1" lang="en-US" altLang="ja-JP" sz="2000" b="1" i="1" smtClean="0">
                            <a:solidFill>
                              <a:schemeClr val="tx1"/>
                            </a:solidFill>
                            <a:latin typeface="Cambria Math" panose="02040503050406030204" pitchFamily="18" charset="0"/>
                            <a:ea typeface="ＭＳ Ｐゴシック" panose="020B0600070205080204" pitchFamily="50" charset="-128"/>
                          </a:rPr>
                          <m:t>𝟐</m:t>
                        </m:r>
                        <m:r>
                          <a:rPr kumimoji="1" lang="en-US" altLang="ja-JP" sz="2000" b="1" i="1" smtClean="0">
                            <a:solidFill>
                              <a:schemeClr val="tx1"/>
                            </a:solidFill>
                            <a:latin typeface="Cambria Math" panose="02040503050406030204" pitchFamily="18" charset="0"/>
                            <a:ea typeface="ＭＳ Ｐゴシック" panose="020B0600070205080204" pitchFamily="50" charset="-128"/>
                          </a:rPr>
                          <m:t>]</m:t>
                        </m:r>
                      </m:oMath>
                    </m:oMathPara>
                  </a14:m>
                  <a:endParaRPr lang="ja-JP" altLang="en-US" sz="2000" b="1">
                    <a:solidFill>
                      <a:schemeClr val="tx1"/>
                    </a:solidFill>
                  </a:endParaRPr>
                </a:p>
              </p:txBody>
            </p:sp>
          </mc:Choice>
          <mc:Fallback xmlns="">
            <p:sp>
              <p:nvSpPr>
                <p:cNvPr id="76" name="テキスト ボックス 75">
                  <a:extLst>
                    <a:ext uri="{FF2B5EF4-FFF2-40B4-BE49-F238E27FC236}">
                      <a16:creationId xmlns:a16="http://schemas.microsoft.com/office/drawing/2014/main" id="{C49739BF-8C30-E6A9-2FE7-C9B40BA0DF82}"/>
                    </a:ext>
                  </a:extLst>
                </p:cNvPr>
                <p:cNvSpPr txBox="1">
                  <a:spLocks noRot="1" noChangeAspect="1" noMove="1" noResize="1" noEditPoints="1" noAdjustHandles="1" noChangeArrowheads="1" noChangeShapeType="1" noTextEdit="1"/>
                </p:cNvSpPr>
                <p:nvPr/>
              </p:nvSpPr>
              <p:spPr>
                <a:xfrm>
                  <a:off x="3218002" y="3233842"/>
                  <a:ext cx="2974782" cy="713909"/>
                </a:xfrm>
                <a:prstGeom prst="rect">
                  <a:avLst/>
                </a:prstGeom>
                <a:blipFill>
                  <a:blip r:embed="rId10"/>
                  <a:stretch>
                    <a:fillRect/>
                  </a:stretch>
                </a:blipFill>
              </p:spPr>
              <p:txBody>
                <a:bodyPr/>
                <a:lstStyle/>
                <a:p>
                  <a:r>
                    <a:rPr lang="ja-JP" altLang="en-US">
                      <a:noFill/>
                    </a:rPr>
                    <a:t> </a:t>
                  </a:r>
                </a:p>
              </p:txBody>
            </p:sp>
          </mc:Fallback>
        </mc:AlternateContent>
      </p:grpSp>
      <p:grpSp>
        <p:nvGrpSpPr>
          <p:cNvPr id="21" name="グループ化 20">
            <a:extLst>
              <a:ext uri="{FF2B5EF4-FFF2-40B4-BE49-F238E27FC236}">
                <a16:creationId xmlns:a16="http://schemas.microsoft.com/office/drawing/2014/main" id="{5E4DB29E-DCC7-2495-F981-5CAA4B1F17C4}"/>
              </a:ext>
            </a:extLst>
          </p:cNvPr>
          <p:cNvGrpSpPr/>
          <p:nvPr/>
        </p:nvGrpSpPr>
        <p:grpSpPr>
          <a:xfrm>
            <a:off x="877617" y="1046060"/>
            <a:ext cx="3661895" cy="3798401"/>
            <a:chOff x="891849" y="941505"/>
            <a:chExt cx="3661895" cy="3798401"/>
          </a:xfrm>
        </p:grpSpPr>
        <p:grpSp>
          <p:nvGrpSpPr>
            <p:cNvPr id="11" name="グループ化 10">
              <a:extLst>
                <a:ext uri="{FF2B5EF4-FFF2-40B4-BE49-F238E27FC236}">
                  <a16:creationId xmlns:a16="http://schemas.microsoft.com/office/drawing/2014/main" id="{3041E160-F5AA-4434-B0E8-F8F119B43803}"/>
                </a:ext>
              </a:extLst>
            </p:cNvPr>
            <p:cNvGrpSpPr/>
            <p:nvPr/>
          </p:nvGrpSpPr>
          <p:grpSpPr>
            <a:xfrm>
              <a:off x="891849" y="971806"/>
              <a:ext cx="3395132" cy="3768100"/>
              <a:chOff x="7044267" y="105563"/>
              <a:chExt cx="3761496" cy="4046674"/>
            </a:xfrm>
          </p:grpSpPr>
          <p:sp>
            <p:nvSpPr>
              <p:cNvPr id="3" name="正方形/長方形 2">
                <a:extLst>
                  <a:ext uri="{FF2B5EF4-FFF2-40B4-BE49-F238E27FC236}">
                    <a16:creationId xmlns:a16="http://schemas.microsoft.com/office/drawing/2014/main" id="{F4455842-38B6-C1D3-1D7E-B95BB2AFAC92}"/>
                  </a:ext>
                </a:extLst>
              </p:cNvPr>
              <p:cNvSpPr/>
              <p:nvPr/>
            </p:nvSpPr>
            <p:spPr>
              <a:xfrm>
                <a:off x="7044267" y="105563"/>
                <a:ext cx="3761496" cy="404667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b="1"/>
              </a:p>
            </p:txBody>
          </p:sp>
          <p:grpSp>
            <p:nvGrpSpPr>
              <p:cNvPr id="68" name="グループ化 67">
                <a:extLst>
                  <a:ext uri="{FF2B5EF4-FFF2-40B4-BE49-F238E27FC236}">
                    <a16:creationId xmlns:a16="http://schemas.microsoft.com/office/drawing/2014/main" id="{9CA0D60F-A006-6B6D-DF51-0A4E841CB745}"/>
                  </a:ext>
                </a:extLst>
              </p:cNvPr>
              <p:cNvGrpSpPr/>
              <p:nvPr/>
            </p:nvGrpSpPr>
            <p:grpSpPr>
              <a:xfrm>
                <a:off x="7091569" y="498812"/>
                <a:ext cx="3497713" cy="3530806"/>
                <a:chOff x="7669761" y="1449487"/>
                <a:chExt cx="3497713" cy="3530806"/>
              </a:xfrm>
            </p:grpSpPr>
            <p:grpSp>
              <p:nvGrpSpPr>
                <p:cNvPr id="64" name="グループ化 63">
                  <a:extLst>
                    <a:ext uri="{FF2B5EF4-FFF2-40B4-BE49-F238E27FC236}">
                      <a16:creationId xmlns:a16="http://schemas.microsoft.com/office/drawing/2014/main" id="{8B4762EA-147A-CBF8-8C86-31AAC7894B47}"/>
                    </a:ext>
                  </a:extLst>
                </p:cNvPr>
                <p:cNvGrpSpPr/>
                <p:nvPr/>
              </p:nvGrpSpPr>
              <p:grpSpPr>
                <a:xfrm>
                  <a:off x="7669761" y="1449487"/>
                  <a:ext cx="3497713" cy="3530806"/>
                  <a:chOff x="7250661" y="1663597"/>
                  <a:chExt cx="3497713" cy="3530806"/>
                </a:xfrm>
              </p:grpSpPr>
              <p:grpSp>
                <p:nvGrpSpPr>
                  <p:cNvPr id="44" name="グループ化 43">
                    <a:extLst>
                      <a:ext uri="{FF2B5EF4-FFF2-40B4-BE49-F238E27FC236}">
                        <a16:creationId xmlns:a16="http://schemas.microsoft.com/office/drawing/2014/main" id="{049FC9B2-E0CC-5828-50AA-E04FEAD78AD7}"/>
                      </a:ext>
                    </a:extLst>
                  </p:cNvPr>
                  <p:cNvGrpSpPr/>
                  <p:nvPr/>
                </p:nvGrpSpPr>
                <p:grpSpPr>
                  <a:xfrm>
                    <a:off x="7434419" y="1663597"/>
                    <a:ext cx="3313955" cy="3530806"/>
                    <a:chOff x="7564652" y="1258893"/>
                    <a:chExt cx="3050267" cy="3402475"/>
                  </a:xfrm>
                </p:grpSpPr>
                <p:grpSp>
                  <p:nvGrpSpPr>
                    <p:cNvPr id="10" name="グループ化 9">
                      <a:extLst>
                        <a:ext uri="{FF2B5EF4-FFF2-40B4-BE49-F238E27FC236}">
                          <a16:creationId xmlns:a16="http://schemas.microsoft.com/office/drawing/2014/main" id="{EB611B71-C22F-B8C5-01BF-D718D6A20870}"/>
                        </a:ext>
                      </a:extLst>
                    </p:cNvPr>
                    <p:cNvGrpSpPr/>
                    <p:nvPr/>
                  </p:nvGrpSpPr>
                  <p:grpSpPr>
                    <a:xfrm>
                      <a:off x="7564652" y="1258893"/>
                      <a:ext cx="3050267" cy="3402475"/>
                      <a:chOff x="7926601" y="1231365"/>
                      <a:chExt cx="2633676" cy="3009526"/>
                    </a:xfrm>
                  </p:grpSpPr>
                  <p:sp>
                    <p:nvSpPr>
                      <p:cNvPr id="7" name="楕円 6">
                        <a:extLst>
                          <a:ext uri="{FF2B5EF4-FFF2-40B4-BE49-F238E27FC236}">
                            <a16:creationId xmlns:a16="http://schemas.microsoft.com/office/drawing/2014/main" id="{6BEB7983-1964-E2BC-3257-54137EA00F82}"/>
                          </a:ext>
                        </a:extLst>
                      </p:cNvPr>
                      <p:cNvSpPr/>
                      <p:nvPr/>
                    </p:nvSpPr>
                    <p:spPr>
                      <a:xfrm>
                        <a:off x="7926601" y="3007664"/>
                        <a:ext cx="1222722" cy="1233227"/>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b="1"/>
                      </a:p>
                    </p:txBody>
                  </p:sp>
                  <p:sp>
                    <p:nvSpPr>
                      <p:cNvPr id="8" name="楕円 7">
                        <a:extLst>
                          <a:ext uri="{FF2B5EF4-FFF2-40B4-BE49-F238E27FC236}">
                            <a16:creationId xmlns:a16="http://schemas.microsoft.com/office/drawing/2014/main" id="{C664BD5B-0EDA-4F9A-2614-B6D27D7520F9}"/>
                          </a:ext>
                        </a:extLst>
                      </p:cNvPr>
                      <p:cNvSpPr/>
                      <p:nvPr/>
                    </p:nvSpPr>
                    <p:spPr>
                      <a:xfrm>
                        <a:off x="8753351" y="1231365"/>
                        <a:ext cx="522396" cy="508421"/>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b="1"/>
                      </a:p>
                    </p:txBody>
                  </p:sp>
                  <p:sp>
                    <p:nvSpPr>
                      <p:cNvPr id="9" name="楕円 8">
                        <a:extLst>
                          <a:ext uri="{FF2B5EF4-FFF2-40B4-BE49-F238E27FC236}">
                            <a16:creationId xmlns:a16="http://schemas.microsoft.com/office/drawing/2014/main" id="{24EF2F90-1D62-5DC3-E02B-798406412517}"/>
                          </a:ext>
                        </a:extLst>
                      </p:cNvPr>
                      <p:cNvSpPr/>
                      <p:nvPr/>
                    </p:nvSpPr>
                    <p:spPr>
                      <a:xfrm>
                        <a:off x="10037881" y="2298930"/>
                        <a:ext cx="522396" cy="508421"/>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b="1"/>
                      </a:p>
                    </p:txBody>
                  </p:sp>
                </p:grpSp>
                <p:cxnSp>
                  <p:nvCxnSpPr>
                    <p:cNvPr id="12" name="直線コネクタ 11">
                      <a:extLst>
                        <a:ext uri="{FF2B5EF4-FFF2-40B4-BE49-F238E27FC236}">
                          <a16:creationId xmlns:a16="http://schemas.microsoft.com/office/drawing/2014/main" id="{E4570817-0BE2-C9EB-87B3-71F516F616FE}"/>
                        </a:ext>
                      </a:extLst>
                    </p:cNvPr>
                    <p:cNvCxnSpPr>
                      <a:cxnSpLocks/>
                    </p:cNvCxnSpPr>
                    <p:nvPr/>
                  </p:nvCxnSpPr>
                  <p:spPr>
                    <a:xfrm>
                      <a:off x="8824691" y="1546295"/>
                      <a:ext cx="1538099" cy="12069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7632FD0A-748C-A58D-E8BA-99A78AB8DFAA}"/>
                        </a:ext>
                      </a:extLst>
                    </p:cNvPr>
                    <p:cNvCxnSpPr>
                      <a:cxnSpLocks/>
                    </p:cNvCxnSpPr>
                    <p:nvPr/>
                  </p:nvCxnSpPr>
                  <p:spPr>
                    <a:xfrm flipV="1">
                      <a:off x="8256690" y="2121100"/>
                      <a:ext cx="1308179" cy="18669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EEAFF3FB-068B-3565-E7AD-F6F9032536A7}"/>
                        </a:ext>
                      </a:extLst>
                    </p:cNvPr>
                    <p:cNvCxnSpPr>
                      <a:cxnSpLocks/>
                    </p:cNvCxnSpPr>
                    <p:nvPr/>
                  </p:nvCxnSpPr>
                  <p:spPr>
                    <a:xfrm flipV="1">
                      <a:off x="8254652" y="1546295"/>
                      <a:ext cx="570039" cy="24417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D7B9C548-E9CA-B19A-C87D-51B0A48CEDC0}"/>
                        </a:ext>
                      </a:extLst>
                    </p:cNvPr>
                    <p:cNvCxnSpPr>
                      <a:cxnSpLocks/>
                    </p:cNvCxnSpPr>
                    <p:nvPr/>
                  </p:nvCxnSpPr>
                  <p:spPr>
                    <a:xfrm flipV="1">
                      <a:off x="8272717" y="2753251"/>
                      <a:ext cx="2072010" cy="12348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3" name="テキスト ボックス 52">
                        <a:extLst>
                          <a:ext uri="{FF2B5EF4-FFF2-40B4-BE49-F238E27FC236}">
                            <a16:creationId xmlns:a16="http://schemas.microsoft.com/office/drawing/2014/main" id="{840ADA71-05EA-7AAA-F562-0DDED53F16E1}"/>
                          </a:ext>
                        </a:extLst>
                      </p:cNvPr>
                      <p:cNvSpPr txBox="1"/>
                      <p:nvPr/>
                    </p:nvSpPr>
                    <p:spPr>
                      <a:xfrm>
                        <a:off x="9086139" y="3129027"/>
                        <a:ext cx="69192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1" i="1" smtClean="0">
                                      <a:latin typeface="Cambria Math" panose="02040503050406030204" pitchFamily="18" charset="0"/>
                                      <a:ea typeface="ＭＳ Ｐゴシック" panose="020B0600070205080204" pitchFamily="50" charset="-128"/>
                                    </a:rPr>
                                  </m:ctrlPr>
                                </m:sSubPr>
                                <m:e>
                                  <m:r>
                                    <a:rPr kumimoji="1" lang="en-US" altLang="ja-JP" sz="2000" b="1" i="1" smtClean="0">
                                      <a:latin typeface="Cambria Math" panose="02040503050406030204" pitchFamily="18" charset="0"/>
                                      <a:ea typeface="ＭＳ Ｐゴシック" panose="020B0600070205080204" pitchFamily="50" charset="-128"/>
                                    </a:rPr>
                                    <m:t>𝒓</m:t>
                                  </m:r>
                                </m:e>
                                <m:sub>
                                  <m:r>
                                    <a:rPr kumimoji="1" lang="en-US" altLang="ja-JP" sz="2000" b="1" i="1" smtClean="0">
                                      <a:latin typeface="Cambria Math" panose="02040503050406030204" pitchFamily="18" charset="0"/>
                                      <a:ea typeface="ＭＳ Ｐゴシック" panose="020B0600070205080204" pitchFamily="50" charset="-128"/>
                                    </a:rPr>
                                    <m:t>𝒄</m:t>
                                  </m:r>
                                  <m:r>
                                    <a:rPr kumimoji="1" lang="en-US" altLang="ja-JP" sz="2000" b="1" i="1" smtClean="0">
                                      <a:latin typeface="Cambria Math" panose="02040503050406030204" pitchFamily="18" charset="0"/>
                                      <a:ea typeface="ＭＳ Ｐゴシック" panose="020B0600070205080204" pitchFamily="50" charset="-128"/>
                                    </a:rPr>
                                    <m:t>−</m:t>
                                  </m:r>
                                  <m:r>
                                    <a:rPr kumimoji="1" lang="en-US" altLang="ja-JP" sz="2000" b="1" i="1" smtClean="0">
                                      <a:latin typeface="Cambria Math" panose="02040503050406030204" pitchFamily="18" charset="0"/>
                                      <a:ea typeface="ＭＳ Ｐゴシック" panose="020B0600070205080204" pitchFamily="50" charset="-128"/>
                                    </a:rPr>
                                    <m:t>𝟐</m:t>
                                  </m:r>
                                  <m:r>
                                    <a:rPr kumimoji="1" lang="en-US" altLang="ja-JP" sz="2000" b="1" i="1" smtClean="0">
                                      <a:latin typeface="Cambria Math" panose="02040503050406030204" pitchFamily="18" charset="0"/>
                                      <a:ea typeface="ＭＳ Ｐゴシック" panose="020B0600070205080204" pitchFamily="50" charset="-128"/>
                                    </a:rPr>
                                    <m:t>𝒏</m:t>
                                  </m:r>
                                </m:sub>
                              </m:sSub>
                            </m:oMath>
                          </m:oMathPara>
                        </a14:m>
                        <a:endParaRPr kumimoji="1" lang="ja-JP" altLang="en-US" sz="2000" b="1">
                          <a:latin typeface="ＭＳ Ｐゴシック" panose="020B0600070205080204" pitchFamily="50" charset="-128"/>
                          <a:ea typeface="ＭＳ Ｐゴシック" panose="020B0600070205080204" pitchFamily="50" charset="-128"/>
                        </a:endParaRPr>
                      </a:p>
                    </p:txBody>
                  </p:sp>
                </mc:Choice>
                <mc:Fallback xmlns="">
                  <p:sp>
                    <p:nvSpPr>
                      <p:cNvPr id="53" name="テキスト ボックス 52">
                        <a:extLst>
                          <a:ext uri="{FF2B5EF4-FFF2-40B4-BE49-F238E27FC236}">
                            <a16:creationId xmlns:a16="http://schemas.microsoft.com/office/drawing/2014/main" id="{840ADA71-05EA-7AAA-F562-0DDED53F16E1}"/>
                          </a:ext>
                        </a:extLst>
                      </p:cNvPr>
                      <p:cNvSpPr txBox="1">
                        <a:spLocks noRot="1" noChangeAspect="1" noMove="1" noResize="1" noEditPoints="1" noAdjustHandles="1" noChangeArrowheads="1" noChangeShapeType="1" noTextEdit="1"/>
                      </p:cNvSpPr>
                      <p:nvPr/>
                    </p:nvSpPr>
                    <p:spPr>
                      <a:xfrm>
                        <a:off x="9086139" y="3129027"/>
                        <a:ext cx="691921" cy="307777"/>
                      </a:xfrm>
                      <a:prstGeom prst="rect">
                        <a:avLst/>
                      </a:prstGeom>
                      <a:blipFill>
                        <a:blip r:embed="rId11"/>
                        <a:stretch>
                          <a:fillRect l="-9804" r="-8824" b="-2978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テキスト ボックス 53">
                        <a:extLst>
                          <a:ext uri="{FF2B5EF4-FFF2-40B4-BE49-F238E27FC236}">
                            <a16:creationId xmlns:a16="http://schemas.microsoft.com/office/drawing/2014/main" id="{0158CE3D-B55C-024E-7B80-6B3FA4F9C2BB}"/>
                          </a:ext>
                        </a:extLst>
                      </p:cNvPr>
                      <p:cNvSpPr txBox="1"/>
                      <p:nvPr/>
                    </p:nvSpPr>
                    <p:spPr>
                      <a:xfrm>
                        <a:off x="9513800" y="2195010"/>
                        <a:ext cx="47070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1" i="1" smtClean="0">
                                      <a:latin typeface="Cambria Math" panose="02040503050406030204" pitchFamily="18" charset="0"/>
                                      <a:ea typeface="ＭＳ Ｐゴシック" panose="020B0600070205080204" pitchFamily="50" charset="-128"/>
                                    </a:rPr>
                                  </m:ctrlPr>
                                </m:sSubPr>
                                <m:e>
                                  <m:r>
                                    <a:rPr kumimoji="1" lang="en-US" altLang="ja-JP" sz="2000" b="1" i="1" smtClean="0">
                                      <a:latin typeface="Cambria Math" panose="02040503050406030204" pitchFamily="18" charset="0"/>
                                      <a:ea typeface="ＭＳ Ｐゴシック" panose="020B0600070205080204" pitchFamily="50" charset="-128"/>
                                    </a:rPr>
                                    <m:t>𝒓</m:t>
                                  </m:r>
                                </m:e>
                                <m:sub>
                                  <m:r>
                                    <a:rPr kumimoji="1" lang="en-US" altLang="ja-JP" sz="2000" b="1" i="1" smtClean="0">
                                      <a:latin typeface="Cambria Math" panose="02040503050406030204" pitchFamily="18" charset="0"/>
                                      <a:ea typeface="ＭＳ Ｐゴシック" panose="020B0600070205080204" pitchFamily="50" charset="-128"/>
                                    </a:rPr>
                                    <m:t>𝒏𝒏</m:t>
                                  </m:r>
                                </m:sub>
                              </m:sSub>
                            </m:oMath>
                          </m:oMathPara>
                        </a14:m>
                        <a:endParaRPr kumimoji="1" lang="ja-JP" altLang="en-US" sz="2000" b="1">
                          <a:latin typeface="ＭＳ Ｐゴシック" panose="020B0600070205080204" pitchFamily="50" charset="-128"/>
                          <a:ea typeface="ＭＳ Ｐゴシック" panose="020B0600070205080204" pitchFamily="50" charset="-128"/>
                        </a:endParaRPr>
                      </a:p>
                    </p:txBody>
                  </p:sp>
                </mc:Choice>
                <mc:Fallback xmlns="">
                  <p:sp>
                    <p:nvSpPr>
                      <p:cNvPr id="54" name="テキスト ボックス 53">
                        <a:extLst>
                          <a:ext uri="{FF2B5EF4-FFF2-40B4-BE49-F238E27FC236}">
                            <a16:creationId xmlns:a16="http://schemas.microsoft.com/office/drawing/2014/main" id="{0158CE3D-B55C-024E-7B80-6B3FA4F9C2BB}"/>
                          </a:ext>
                        </a:extLst>
                      </p:cNvPr>
                      <p:cNvSpPr txBox="1">
                        <a:spLocks noRot="1" noChangeAspect="1" noMove="1" noResize="1" noEditPoints="1" noAdjustHandles="1" noChangeArrowheads="1" noChangeShapeType="1" noTextEdit="1"/>
                      </p:cNvSpPr>
                      <p:nvPr/>
                    </p:nvSpPr>
                    <p:spPr>
                      <a:xfrm>
                        <a:off x="9513800" y="2195010"/>
                        <a:ext cx="470706" cy="307777"/>
                      </a:xfrm>
                      <a:prstGeom prst="rect">
                        <a:avLst/>
                      </a:prstGeom>
                      <a:blipFill>
                        <a:blip r:embed="rId12"/>
                        <a:stretch>
                          <a:fillRect l="-11429" r="-5714" b="-23404"/>
                        </a:stretch>
                      </a:blipFill>
                    </p:spPr>
                    <p:txBody>
                      <a:bodyPr/>
                      <a:lstStyle/>
                      <a:p>
                        <a:r>
                          <a:rPr lang="ja-JP" altLang="en-US">
                            <a:noFill/>
                          </a:rPr>
                          <a:t> </a:t>
                        </a:r>
                      </a:p>
                    </p:txBody>
                  </p:sp>
                </mc:Fallback>
              </mc:AlternateContent>
              <p:sp>
                <p:nvSpPr>
                  <p:cNvPr id="55" name="円弧 54">
                    <a:extLst>
                      <a:ext uri="{FF2B5EF4-FFF2-40B4-BE49-F238E27FC236}">
                        <a16:creationId xmlns:a16="http://schemas.microsoft.com/office/drawing/2014/main" id="{DF8E7963-B949-5AD3-E6BE-459EC7DB6485}"/>
                      </a:ext>
                    </a:extLst>
                  </p:cNvPr>
                  <p:cNvSpPr/>
                  <p:nvPr/>
                </p:nvSpPr>
                <p:spPr>
                  <a:xfrm rot="20358862">
                    <a:off x="8292000" y="3444985"/>
                    <a:ext cx="533732" cy="60634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p>
                </p:txBody>
              </p:sp>
              <p:cxnSp>
                <p:nvCxnSpPr>
                  <p:cNvPr id="57" name="直線コネクタ 56">
                    <a:extLst>
                      <a:ext uri="{FF2B5EF4-FFF2-40B4-BE49-F238E27FC236}">
                        <a16:creationId xmlns:a16="http://schemas.microsoft.com/office/drawing/2014/main" id="{20219F19-D41A-8BC3-A105-4F97D1D87337}"/>
                      </a:ext>
                    </a:extLst>
                  </p:cNvPr>
                  <p:cNvCxnSpPr>
                    <a:cxnSpLocks/>
                  </p:cNvCxnSpPr>
                  <p:nvPr/>
                </p:nvCxnSpPr>
                <p:spPr>
                  <a:xfrm flipH="1" flipV="1">
                    <a:off x="7999220" y="2826715"/>
                    <a:ext cx="603426" cy="6226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8A95F3A7-D677-186B-AE30-20610767DBCC}"/>
                          </a:ext>
                        </a:extLst>
                      </p:cNvPr>
                      <p:cNvSpPr txBox="1"/>
                      <p:nvPr/>
                    </p:nvSpPr>
                    <p:spPr>
                      <a:xfrm>
                        <a:off x="7250661" y="2253519"/>
                        <a:ext cx="914400" cy="8156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b="1" i="1" smtClean="0">
                                      <a:latin typeface="Cambria Math" panose="02040503050406030204" pitchFamily="18" charset="0"/>
                                      <a:ea typeface="ＭＳ Ｐゴシック" panose="020B0600070205080204" pitchFamily="50" charset="-128"/>
                                    </a:rPr>
                                  </m:ctrlPr>
                                </m:fPr>
                                <m:num>
                                  <m:sSub>
                                    <m:sSubPr>
                                      <m:ctrlPr>
                                        <a:rPr kumimoji="1" lang="en-US" altLang="ja-JP" sz="2400" b="1" i="1" smtClean="0">
                                          <a:latin typeface="Cambria Math" panose="02040503050406030204" pitchFamily="18" charset="0"/>
                                          <a:ea typeface="ＭＳ Ｐゴシック" panose="020B0600070205080204" pitchFamily="50" charset="-128"/>
                                        </a:rPr>
                                      </m:ctrlPr>
                                    </m:sSubPr>
                                    <m:e>
                                      <m:r>
                                        <a:rPr kumimoji="1" lang="ja-JP" altLang="en-US" sz="2400" b="1" i="1" smtClean="0">
                                          <a:latin typeface="Cambria Math" panose="02040503050406030204" pitchFamily="18" charset="0"/>
                                          <a:ea typeface="ＭＳ Ｐゴシック" panose="020B0600070205080204" pitchFamily="50" charset="-128"/>
                                        </a:rPr>
                                        <m:t>𝜽</m:t>
                                      </m:r>
                                    </m:e>
                                    <m:sub>
                                      <m:r>
                                        <a:rPr kumimoji="1" lang="en-US" altLang="ja-JP" sz="2400" b="1" i="1" smtClean="0">
                                          <a:latin typeface="Cambria Math" panose="02040503050406030204" pitchFamily="18" charset="0"/>
                                          <a:ea typeface="ＭＳ Ｐゴシック" panose="020B0600070205080204" pitchFamily="50" charset="-128"/>
                                        </a:rPr>
                                        <m:t>𝒏𝒏</m:t>
                                      </m:r>
                                    </m:sub>
                                  </m:sSub>
                                </m:num>
                                <m:den>
                                  <m:r>
                                    <a:rPr kumimoji="1" lang="en-US" altLang="ja-JP" sz="2400" b="1" i="1" smtClean="0">
                                      <a:latin typeface="Cambria Math" panose="02040503050406030204" pitchFamily="18" charset="0"/>
                                      <a:ea typeface="ＭＳ Ｐゴシック" panose="020B0600070205080204" pitchFamily="50" charset="-128"/>
                                    </a:rPr>
                                    <m:t>𝟐</m:t>
                                  </m:r>
                                </m:den>
                              </m:f>
                            </m:oMath>
                          </m:oMathPara>
                        </a14:m>
                        <a:endParaRPr kumimoji="1" lang="ja-JP" altLang="en-US" sz="2400" b="1">
                          <a:latin typeface="ＭＳ Ｐゴシック" panose="020B0600070205080204" pitchFamily="50" charset="-128"/>
                          <a:ea typeface="ＭＳ Ｐゴシック" panose="020B0600070205080204" pitchFamily="50" charset="-128"/>
                        </a:endParaRPr>
                      </a:p>
                    </p:txBody>
                  </p:sp>
                </mc:Choice>
                <mc:Fallback xmlns="">
                  <p:sp>
                    <p:nvSpPr>
                      <p:cNvPr id="61" name="テキスト ボックス 60">
                        <a:extLst>
                          <a:ext uri="{FF2B5EF4-FFF2-40B4-BE49-F238E27FC236}">
                            <a16:creationId xmlns:a16="http://schemas.microsoft.com/office/drawing/2014/main" id="{8A95F3A7-D677-186B-AE30-20610767DBCC}"/>
                          </a:ext>
                        </a:extLst>
                      </p:cNvPr>
                      <p:cNvSpPr txBox="1">
                        <a:spLocks noRot="1" noChangeAspect="1" noMove="1" noResize="1" noEditPoints="1" noAdjustHandles="1" noChangeArrowheads="1" noChangeShapeType="1" noTextEdit="1"/>
                      </p:cNvSpPr>
                      <p:nvPr/>
                    </p:nvSpPr>
                    <p:spPr>
                      <a:xfrm>
                        <a:off x="7250661" y="2253519"/>
                        <a:ext cx="914400" cy="815673"/>
                      </a:xfrm>
                      <a:prstGeom prst="rect">
                        <a:avLst/>
                      </a:prstGeom>
                      <a:blipFill>
                        <a:blip r:embed="rId13"/>
                        <a:stretch>
                          <a:fillRect/>
                        </a:stretch>
                      </a:blipFill>
                    </p:spPr>
                    <p:txBody>
                      <a:bodyPr/>
                      <a:lstStyle/>
                      <a:p>
                        <a:r>
                          <a:rPr lang="ja-JP" altLang="en-US">
                            <a:noFill/>
                          </a:rPr>
                          <a:t> </a:t>
                        </a:r>
                      </a:p>
                    </p:txBody>
                  </p:sp>
                </mc:Fallback>
              </mc:AlternateContent>
            </p:grpSp>
            <p:sp>
              <p:nvSpPr>
                <p:cNvPr id="65" name="テキスト ボックス 64">
                  <a:extLst>
                    <a:ext uri="{FF2B5EF4-FFF2-40B4-BE49-F238E27FC236}">
                      <a16:creationId xmlns:a16="http://schemas.microsoft.com/office/drawing/2014/main" id="{255DF3C8-4C08-C8C6-904A-4858826D0726}"/>
                    </a:ext>
                  </a:extLst>
                </p:cNvPr>
                <p:cNvSpPr txBox="1"/>
                <p:nvPr/>
              </p:nvSpPr>
              <p:spPr>
                <a:xfrm>
                  <a:off x="8262833" y="4403871"/>
                  <a:ext cx="914400" cy="461665"/>
                </a:xfrm>
                <a:prstGeom prst="rect">
                  <a:avLst/>
                </a:prstGeom>
                <a:noFill/>
              </p:spPr>
              <p:txBody>
                <a:bodyPr wrap="square" rtlCol="0">
                  <a:spAutoFit/>
                </a:bodyPr>
                <a:lstStyle/>
                <a:p>
                  <a:r>
                    <a:rPr lang="ja-JP" altLang="en-US" sz="2400" b="1">
                      <a:latin typeface="ＭＳ Ｐゴシック" panose="020B0600070205080204" pitchFamily="50" charset="-128"/>
                      <a:ea typeface="ＭＳ Ｐゴシック" panose="020B0600070205080204" pitchFamily="50" charset="-128"/>
                    </a:rPr>
                    <a:t>コア</a:t>
                  </a:r>
                  <a:endParaRPr kumimoji="1" lang="ja-JP" altLang="en-US" sz="2400" b="1">
                    <a:latin typeface="ＭＳ Ｐゴシック" panose="020B0600070205080204" pitchFamily="50" charset="-128"/>
                    <a:ea typeface="ＭＳ Ｐゴシック" panose="020B0600070205080204" pitchFamily="50" charset="-128"/>
                  </a:endParaRPr>
                </a:p>
              </p:txBody>
            </p:sp>
          </p:grpSp>
        </p:gr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20B761AD-8A1E-9A99-5F1A-87081900DF48}"/>
                    </a:ext>
                  </a:extLst>
                </p:cNvPr>
                <p:cNvSpPr txBox="1"/>
                <p:nvPr/>
              </p:nvSpPr>
              <p:spPr>
                <a:xfrm>
                  <a:off x="3639344" y="286364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1" i="1" smtClean="0">
                            <a:latin typeface="Cambria Math" panose="02040503050406030204" pitchFamily="18" charset="0"/>
                            <a:ea typeface="ＭＳ Ｐゴシック" panose="020B0600070205080204" pitchFamily="50" charset="-128"/>
                          </a:rPr>
                          <m:t>𝒏</m:t>
                        </m:r>
                      </m:oMath>
                    </m:oMathPara>
                  </a14:m>
                  <a:endParaRPr kumimoji="1" lang="ja-JP" altLang="en-US" sz="2400" b="1">
                    <a:latin typeface="ＭＳ Ｐゴシック" panose="020B0600070205080204" pitchFamily="50" charset="-128"/>
                    <a:ea typeface="ＭＳ Ｐゴシック" panose="020B0600070205080204" pitchFamily="50" charset="-128"/>
                  </a:endParaRPr>
                </a:p>
              </p:txBody>
            </p:sp>
          </mc:Choice>
          <mc:Fallback xmlns="">
            <p:sp>
              <p:nvSpPr>
                <p:cNvPr id="17" name="テキスト ボックス 16">
                  <a:extLst>
                    <a:ext uri="{FF2B5EF4-FFF2-40B4-BE49-F238E27FC236}">
                      <a16:creationId xmlns:a16="http://schemas.microsoft.com/office/drawing/2014/main" id="{20B761AD-8A1E-9A99-5F1A-87081900DF48}"/>
                    </a:ext>
                  </a:extLst>
                </p:cNvPr>
                <p:cNvSpPr txBox="1">
                  <a:spLocks noRot="1" noChangeAspect="1" noMove="1" noResize="1" noEditPoints="1" noAdjustHandles="1" noChangeArrowheads="1" noChangeShapeType="1" noTextEdit="1"/>
                </p:cNvSpPr>
                <p:nvPr/>
              </p:nvSpPr>
              <p:spPr>
                <a:xfrm>
                  <a:off x="3639344" y="2863645"/>
                  <a:ext cx="914400" cy="461665"/>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BE3EEF5C-5FDB-75B2-BFA2-C91C0D85449A}"/>
                    </a:ext>
                  </a:extLst>
                </p:cNvPr>
                <p:cNvSpPr txBox="1"/>
                <p:nvPr/>
              </p:nvSpPr>
              <p:spPr>
                <a:xfrm>
                  <a:off x="1711480" y="94150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1" i="1" smtClean="0">
                            <a:latin typeface="Cambria Math" panose="02040503050406030204" pitchFamily="18" charset="0"/>
                            <a:ea typeface="ＭＳ Ｐゴシック" panose="020B0600070205080204" pitchFamily="50" charset="-128"/>
                          </a:rPr>
                          <m:t>𝒏</m:t>
                        </m:r>
                      </m:oMath>
                    </m:oMathPara>
                  </a14:m>
                  <a:endParaRPr kumimoji="1" lang="ja-JP" altLang="en-US" sz="2400" b="1">
                    <a:latin typeface="ＭＳ Ｐゴシック" panose="020B0600070205080204" pitchFamily="50" charset="-128"/>
                    <a:ea typeface="ＭＳ Ｐゴシック" panose="020B0600070205080204" pitchFamily="50" charset="-128"/>
                  </a:endParaRPr>
                </a:p>
              </p:txBody>
            </p:sp>
          </mc:Choice>
          <mc:Fallback xmlns="">
            <p:sp>
              <p:nvSpPr>
                <p:cNvPr id="18" name="テキスト ボックス 17">
                  <a:extLst>
                    <a:ext uri="{FF2B5EF4-FFF2-40B4-BE49-F238E27FC236}">
                      <a16:creationId xmlns:a16="http://schemas.microsoft.com/office/drawing/2014/main" id="{BE3EEF5C-5FDB-75B2-BFA2-C91C0D85449A}"/>
                    </a:ext>
                  </a:extLst>
                </p:cNvPr>
                <p:cNvSpPr txBox="1">
                  <a:spLocks noRot="1" noChangeAspect="1" noMove="1" noResize="1" noEditPoints="1" noAdjustHandles="1" noChangeArrowheads="1" noChangeShapeType="1" noTextEdit="1"/>
                </p:cNvSpPr>
                <p:nvPr/>
              </p:nvSpPr>
              <p:spPr>
                <a:xfrm>
                  <a:off x="1711480" y="941505"/>
                  <a:ext cx="914400" cy="461665"/>
                </a:xfrm>
                <a:prstGeom prst="rect">
                  <a:avLst/>
                </a:prstGeom>
                <a:blipFill>
                  <a:blip r:embed="rId15"/>
                  <a:stretch>
                    <a:fillRect/>
                  </a:stretch>
                </a:blipFill>
              </p:spPr>
              <p:txBody>
                <a:bodyPr/>
                <a:lstStyle/>
                <a:p>
                  <a:r>
                    <a:rPr lang="ja-JP" altLang="en-US">
                      <a:noFill/>
                    </a:rPr>
                    <a:t> </a:t>
                  </a:r>
                </a:p>
              </p:txBody>
            </p:sp>
          </mc:Fallback>
        </mc:AlternateContent>
      </p:grpSp>
      <p:sp>
        <p:nvSpPr>
          <p:cNvPr id="14" name="テキスト ボックス 13">
            <a:extLst>
              <a:ext uri="{FF2B5EF4-FFF2-40B4-BE49-F238E27FC236}">
                <a16:creationId xmlns:a16="http://schemas.microsoft.com/office/drawing/2014/main" id="{6D0EB121-8FAB-B7E7-FD9C-108F9A2818FD}"/>
              </a:ext>
            </a:extLst>
          </p:cNvPr>
          <p:cNvSpPr txBox="1"/>
          <p:nvPr/>
        </p:nvSpPr>
        <p:spPr>
          <a:xfrm>
            <a:off x="9293612" y="972297"/>
            <a:ext cx="2898387" cy="1200329"/>
          </a:xfrm>
          <a:prstGeom prst="rect">
            <a:avLst/>
          </a:prstGeom>
          <a:noFill/>
        </p:spPr>
        <p:txBody>
          <a:bodyPr wrap="square" rtlCol="0">
            <a:spAutoFit/>
          </a:bodyPr>
          <a:lstStyle/>
          <a:p>
            <a:r>
              <a:rPr kumimoji="1" lang="en-US" altLang="ja-JP" b="1" dirty="0"/>
              <a:t>Assuming</a:t>
            </a:r>
          </a:p>
          <a:p>
            <a:pPr marL="285750" indent="-285750">
              <a:buFont typeface="Arial" panose="020B0604020202020204" pitchFamily="34" charset="0"/>
              <a:buChar char="•"/>
            </a:pPr>
            <a:r>
              <a:rPr lang="en-US" altLang="ja-JP" dirty="0"/>
              <a:t>Three body model </a:t>
            </a:r>
          </a:p>
          <a:p>
            <a:pPr marL="285750" indent="-285750">
              <a:buFont typeface="Arial" panose="020B0604020202020204" pitchFamily="34" charset="0"/>
              <a:buChar char="•"/>
            </a:pPr>
            <a:r>
              <a:rPr kumimoji="1" lang="en-US" altLang="ja-JP" dirty="0"/>
              <a:t>Core(12Be) is inert</a:t>
            </a:r>
          </a:p>
          <a:p>
            <a:pPr marL="285750" indent="-285750">
              <a:buFont typeface="Arial" panose="020B0604020202020204" pitchFamily="34" charset="0"/>
              <a:buChar char="•"/>
            </a:pPr>
            <a:r>
              <a:rPr kumimoji="1" lang="en-US" altLang="ja-JP" dirty="0"/>
              <a:t>Two of Rc-2n </a:t>
            </a:r>
            <a:r>
              <a:rPr lang="en-US" altLang="ja-JP" dirty="0"/>
              <a:t>are same</a:t>
            </a:r>
            <a:endParaRPr kumimoji="1" lang="ja-JP" altLang="en-US" dirty="0"/>
          </a:p>
        </p:txBody>
      </p:sp>
    </p:spTree>
    <p:extLst>
      <p:ext uri="{BB962C8B-B14F-4D97-AF65-F5344CB8AC3E}">
        <p14:creationId xmlns:p14="http://schemas.microsoft.com/office/powerpoint/2010/main" val="687394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1395FE-402E-2D64-79E6-A954FFE7806F}"/>
              </a:ext>
            </a:extLst>
          </p:cNvPr>
          <p:cNvSpPr>
            <a:spLocks noGrp="1"/>
          </p:cNvSpPr>
          <p:nvPr>
            <p:ph type="dt" sz="half" idx="10"/>
          </p:nvPr>
        </p:nvSpPr>
        <p:spPr/>
        <p:txBody>
          <a:bodyPr/>
          <a:lstStyle/>
          <a:p>
            <a:fld id="{654649D9-4198-43FA-975A-623F0A2F150C}" type="datetime1">
              <a:rPr kumimoji="1" lang="ja-JP" altLang="en-US" smtClean="0"/>
              <a:t>2026/3/9</a:t>
            </a:fld>
            <a:endParaRPr kumimoji="1" lang="ja-JP" altLang="en-US"/>
          </a:p>
        </p:txBody>
      </p:sp>
      <p:sp>
        <p:nvSpPr>
          <p:cNvPr id="3" name="フッター プレースホルダー 2">
            <a:extLst>
              <a:ext uri="{FF2B5EF4-FFF2-40B4-BE49-F238E27FC236}">
                <a16:creationId xmlns:a16="http://schemas.microsoft.com/office/drawing/2014/main" id="{BD7FE27E-5323-203F-0CF1-0985D8092E89}"/>
              </a:ext>
            </a:extLst>
          </p:cNvPr>
          <p:cNvSpPr>
            <a:spLocks noGrp="1"/>
          </p:cNvSpPr>
          <p:nvPr>
            <p:ph type="ftr" sz="quarter" idx="11"/>
          </p:nvPr>
        </p:nvSpPr>
        <p:spPr/>
        <p:txBody>
          <a:bodyPr/>
          <a:lstStyle/>
          <a:p>
            <a:r>
              <a:rPr lang="en-US" altLang="zh-CN"/>
              <a:t>Italy-Japan Symposium, Kore University of Enna</a:t>
            </a:r>
            <a:endParaRPr kumimoji="1" lang="ja-JP" altLang="en-US" dirty="0"/>
          </a:p>
        </p:txBody>
      </p:sp>
      <p:sp>
        <p:nvSpPr>
          <p:cNvPr id="4" name="スライド番号プレースホルダー 3">
            <a:extLst>
              <a:ext uri="{FF2B5EF4-FFF2-40B4-BE49-F238E27FC236}">
                <a16:creationId xmlns:a16="http://schemas.microsoft.com/office/drawing/2014/main" id="{31462965-AD5C-A6A1-8D60-B183475DAD4C}"/>
              </a:ext>
            </a:extLst>
          </p:cNvPr>
          <p:cNvSpPr>
            <a:spLocks noGrp="1"/>
          </p:cNvSpPr>
          <p:nvPr>
            <p:ph type="sldNum" sz="quarter" idx="12"/>
          </p:nvPr>
        </p:nvSpPr>
        <p:spPr/>
        <p:txBody>
          <a:bodyPr/>
          <a:lstStyle/>
          <a:p>
            <a:fld id="{49584640-C7AF-4D0A-BAF2-A1E026039413}" type="slidenum">
              <a:rPr lang="ja-JP" altLang="en-US" smtClean="0"/>
              <a:pPr/>
              <a:t>18</a:t>
            </a:fld>
            <a:endParaRPr lang="ja-JP" altLang="en-US"/>
          </a:p>
        </p:txBody>
      </p:sp>
      <p:sp>
        <p:nvSpPr>
          <p:cNvPr id="5" name="タイトル 4">
            <a:extLst>
              <a:ext uri="{FF2B5EF4-FFF2-40B4-BE49-F238E27FC236}">
                <a16:creationId xmlns:a16="http://schemas.microsoft.com/office/drawing/2014/main" id="{C7763D40-2AA3-57CB-6072-08FDCBA02EFA}"/>
              </a:ext>
            </a:extLst>
          </p:cNvPr>
          <p:cNvSpPr>
            <a:spLocks noGrp="1"/>
          </p:cNvSpPr>
          <p:nvPr>
            <p:ph type="title"/>
          </p:nvPr>
        </p:nvSpPr>
        <p:spPr>
          <a:xfrm>
            <a:off x="285750" y="136525"/>
            <a:ext cx="12480454" cy="409575"/>
          </a:xfrm>
        </p:spPr>
        <p:txBody>
          <a:bodyPr/>
          <a:lstStyle/>
          <a:p>
            <a:r>
              <a:rPr lang="en-US" altLang="ja-JP" dirty="0"/>
              <a:t>Motivation of study on Coulomb breakup of </a:t>
            </a:r>
            <a:r>
              <a:rPr lang="en-US" altLang="ja-JP" baseline="30000" dirty="0"/>
              <a:t>14</a:t>
            </a:r>
            <a:r>
              <a:rPr lang="en-US" altLang="ja-JP" dirty="0"/>
              <a:t>Be</a:t>
            </a:r>
            <a:endParaRPr kumimoji="1" lang="ja-JP" altLang="en-US" dirty="0"/>
          </a:p>
        </p:txBody>
      </p:sp>
      <p:sp>
        <p:nvSpPr>
          <p:cNvPr id="10" name="テキスト ボックス 9">
            <a:extLst>
              <a:ext uri="{FF2B5EF4-FFF2-40B4-BE49-F238E27FC236}">
                <a16:creationId xmlns:a16="http://schemas.microsoft.com/office/drawing/2014/main" id="{3A9E1AFF-02F8-87EF-221B-0E0A2778AEF5}"/>
              </a:ext>
            </a:extLst>
          </p:cNvPr>
          <p:cNvSpPr txBox="1"/>
          <p:nvPr/>
        </p:nvSpPr>
        <p:spPr>
          <a:xfrm>
            <a:off x="502194" y="741949"/>
            <a:ext cx="10947401" cy="1569660"/>
          </a:xfrm>
          <a:prstGeom prst="rect">
            <a:avLst/>
          </a:prstGeom>
          <a:noFill/>
        </p:spPr>
        <p:txBody>
          <a:bodyPr wrap="square" rtlCol="0">
            <a:spAutoFit/>
          </a:bodyPr>
          <a:lstStyle/>
          <a:p>
            <a:r>
              <a:rPr lang="en-US" altLang="ja-JP" sz="2400" b="1" dirty="0">
                <a:solidFill>
                  <a:srgbClr val="FF0000"/>
                </a:solidFill>
              </a:rPr>
              <a:t>Aim</a:t>
            </a:r>
          </a:p>
          <a:p>
            <a:pPr marL="285750" indent="-285750">
              <a:buFont typeface="Arial" panose="020B0604020202020204" pitchFamily="34" charset="0"/>
              <a:buChar char="•"/>
            </a:pPr>
            <a:r>
              <a:rPr kumimoji="1" lang="en-US" altLang="ja-JP" sz="2400" dirty="0"/>
              <a:t>Measure E1 strength B(E1) of </a:t>
            </a:r>
            <a:r>
              <a:rPr kumimoji="1" lang="en-US" altLang="ja-JP" sz="2400" baseline="30000" dirty="0"/>
              <a:t>14</a:t>
            </a:r>
            <a:r>
              <a:rPr kumimoji="1" lang="en-US" altLang="ja-JP" sz="2400" dirty="0"/>
              <a:t>Be with high statics and low error</a:t>
            </a:r>
          </a:p>
          <a:p>
            <a:pPr marL="285750" indent="-285750">
              <a:buFont typeface="Arial" panose="020B0604020202020204" pitchFamily="34" charset="0"/>
              <a:buChar char="•"/>
            </a:pPr>
            <a:r>
              <a:rPr lang="en-US" altLang="ja-JP" sz="2400" dirty="0"/>
              <a:t>Show the occurrence of soft E1 excitation of </a:t>
            </a:r>
            <a:r>
              <a:rPr lang="en-US" altLang="ja-JP" sz="2400" baseline="30000" dirty="0"/>
              <a:t>14</a:t>
            </a:r>
            <a:r>
              <a:rPr lang="en-US" altLang="ja-JP" sz="2400" dirty="0"/>
              <a:t>Be</a:t>
            </a:r>
          </a:p>
          <a:p>
            <a:pPr marL="285750" indent="-285750">
              <a:buFont typeface="Arial" panose="020B0604020202020204" pitchFamily="34" charset="0"/>
              <a:buChar char="•"/>
            </a:pPr>
            <a:r>
              <a:rPr kumimoji="1" lang="en-US" altLang="ja-JP" sz="2400" dirty="0"/>
              <a:t>Check w</a:t>
            </a:r>
            <a:r>
              <a:rPr lang="en-US" altLang="ja-JP" sz="2400" dirty="0"/>
              <a:t>hether dineutron spatial correlation develops in </a:t>
            </a:r>
            <a:r>
              <a:rPr lang="en-US" altLang="ja-JP" sz="2400" baseline="30000" dirty="0"/>
              <a:t>14</a:t>
            </a:r>
            <a:r>
              <a:rPr lang="en-US" altLang="ja-JP" sz="2400" dirty="0"/>
              <a:t>Be</a:t>
            </a:r>
            <a:endParaRPr kumimoji="1" lang="ja-JP" altLang="en-US" sz="2400" dirty="0"/>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804F801F-737E-39C7-EB88-CC7D1860F32E}"/>
                  </a:ext>
                </a:extLst>
              </p:cNvPr>
              <p:cNvSpPr txBox="1"/>
              <p:nvPr/>
            </p:nvSpPr>
            <p:spPr>
              <a:xfrm>
                <a:off x="502194" y="2311609"/>
                <a:ext cx="11313160" cy="4154984"/>
              </a:xfrm>
              <a:prstGeom prst="rect">
                <a:avLst/>
              </a:prstGeom>
              <a:noFill/>
            </p:spPr>
            <p:txBody>
              <a:bodyPr wrap="square" rtlCol="0">
                <a:spAutoFit/>
              </a:bodyPr>
              <a:lstStyle/>
              <a:p>
                <a:r>
                  <a:rPr lang="en-US" altLang="ja-JP" sz="2400" b="1" dirty="0">
                    <a:solidFill>
                      <a:srgbClr val="FF0000"/>
                    </a:solidFill>
                  </a:rPr>
                  <a:t>Comparison with theoretical calculation</a:t>
                </a:r>
              </a:p>
              <a:p>
                <a:pPr marL="285750" indent="-285750">
                  <a:buFont typeface="Arial" panose="020B0604020202020204" pitchFamily="34" charset="0"/>
                  <a:buChar char="•"/>
                </a:pPr>
                <a:r>
                  <a:rPr lang="en-US" altLang="ja-JP" sz="2400" b="1" dirty="0"/>
                  <a:t>Mechanism of development of dineutron correlation </a:t>
                </a:r>
                <a:br>
                  <a:rPr lang="en-US" altLang="ja-JP" sz="2400" dirty="0"/>
                </a:br>
                <a:r>
                  <a:rPr lang="en-US" altLang="ja-JP" sz="2400" dirty="0"/>
                  <a:t>- Explore the configuration of the single-particle orbital of valence neutrons</a:t>
                </a:r>
                <a:br>
                  <a:rPr lang="en-US" altLang="ja-JP" sz="2400" dirty="0"/>
                </a:br>
                <a:r>
                  <a:rPr lang="en-US" altLang="ja-JP" sz="2400" dirty="0"/>
                  <a:t>- In </a:t>
                </a:r>
                <a:r>
                  <a:rPr lang="en-US" altLang="ja-JP" sz="2400" baseline="30000" dirty="0"/>
                  <a:t>11</a:t>
                </a:r>
                <a:r>
                  <a:rPr lang="en-US" altLang="ja-JP" sz="2400" dirty="0"/>
                  <a:t>Li two configurations (</a:t>
                </a:r>
                <a:r>
                  <a:rPr lang="en-US" altLang="ja-JP" sz="2400" dirty="0">
                    <a:latin typeface="ＭＳ Ｐゴシック" panose="020B0600070205080204" pitchFamily="50" charset="-128"/>
                  </a:rPr>
                  <a:t>(</a:t>
                </a:r>
                <a14:m>
                  <m:oMath xmlns:m="http://schemas.openxmlformats.org/officeDocument/2006/math">
                    <m:r>
                      <a:rPr lang="ja-JP" altLang="en-US" sz="2400" i="1">
                        <a:latin typeface="Cambria Math" panose="02040503050406030204" pitchFamily="18" charset="0"/>
                      </a:rPr>
                      <m:t>𝜈</m:t>
                    </m:r>
                  </m:oMath>
                </a14:m>
                <a:r>
                  <a:rPr lang="en-US" altLang="ja-JP" sz="2400" dirty="0">
                    <a:latin typeface="ＭＳ Ｐゴシック" panose="020B0600070205080204" pitchFamily="50" charset="-128"/>
                  </a:rPr>
                  <a:t>1p</a:t>
                </a:r>
                <a:r>
                  <a:rPr lang="en-US" altLang="ja-JP" sz="2400" baseline="-25000" dirty="0">
                    <a:latin typeface="ＭＳ Ｐゴシック" panose="020B0600070205080204" pitchFamily="50" charset="-128"/>
                  </a:rPr>
                  <a:t>1/2</a:t>
                </a:r>
                <a:r>
                  <a:rPr lang="en-US" altLang="ja-JP" sz="2400" dirty="0">
                    <a:latin typeface="ＭＳ Ｐゴシック" panose="020B0600070205080204" pitchFamily="50" charset="-128"/>
                  </a:rPr>
                  <a:t>)</a:t>
                </a:r>
                <a:r>
                  <a:rPr lang="en-US" altLang="ja-JP" sz="2400" baseline="30000" dirty="0">
                    <a:latin typeface="ＭＳ Ｐゴシック" panose="020B0600070205080204" pitchFamily="50" charset="-128"/>
                  </a:rPr>
                  <a:t>2</a:t>
                </a:r>
                <a:r>
                  <a:rPr lang="ja-JP" altLang="en-US" sz="2400" dirty="0">
                    <a:latin typeface="ＭＳ Ｐゴシック" panose="020B0600070205080204" pitchFamily="50" charset="-128"/>
                  </a:rPr>
                  <a:t> </a:t>
                </a:r>
                <a:r>
                  <a:rPr lang="en-US" altLang="ja-JP" sz="2400" dirty="0">
                    <a:latin typeface="ＭＳ Ｐゴシック" panose="020B0600070205080204" pitchFamily="50" charset="-128"/>
                  </a:rPr>
                  <a:t>,(</a:t>
                </a:r>
                <a14:m>
                  <m:oMath xmlns:m="http://schemas.openxmlformats.org/officeDocument/2006/math">
                    <m:r>
                      <a:rPr lang="ja-JP" altLang="en-US" sz="2400" i="1">
                        <a:latin typeface="Cambria Math" panose="02040503050406030204" pitchFamily="18" charset="0"/>
                      </a:rPr>
                      <m:t>𝜈</m:t>
                    </m:r>
                  </m:oMath>
                </a14:m>
                <a:r>
                  <a:rPr lang="en-US" altLang="ja-JP" sz="2400" dirty="0">
                    <a:latin typeface="ＭＳ Ｐゴシック" panose="020B0600070205080204" pitchFamily="50" charset="-128"/>
                  </a:rPr>
                  <a:t>2s</a:t>
                </a:r>
                <a:r>
                  <a:rPr lang="en-US" altLang="ja-JP" sz="2400" baseline="-25000" dirty="0">
                    <a:latin typeface="ＭＳ Ｐゴシック" panose="020B0600070205080204" pitchFamily="50" charset="-128"/>
                  </a:rPr>
                  <a:t>1/2</a:t>
                </a:r>
                <a:r>
                  <a:rPr lang="en-US" altLang="ja-JP" sz="2400" dirty="0">
                    <a:latin typeface="ＭＳ Ｐゴシック" panose="020B0600070205080204" pitchFamily="50" charset="-128"/>
                  </a:rPr>
                  <a:t>)</a:t>
                </a:r>
                <a:r>
                  <a:rPr lang="ja-JP" altLang="en-US" sz="2400" dirty="0">
                    <a:latin typeface="ＭＳ Ｐゴシック" panose="020B0600070205080204" pitchFamily="50" charset="-128"/>
                  </a:rPr>
                  <a:t> </a:t>
                </a:r>
                <a:r>
                  <a:rPr lang="en-US" altLang="ja-JP" sz="2400" baseline="30000" dirty="0">
                    <a:latin typeface="ＭＳ Ｐゴシック" panose="020B0600070205080204" pitchFamily="50" charset="-128"/>
                  </a:rPr>
                  <a:t>2</a:t>
                </a:r>
                <a:r>
                  <a:rPr lang="en-US" altLang="ja-JP" sz="2400" dirty="0"/>
                  <a:t>) of valence neutrons are mixed </a:t>
                </a:r>
              </a:p>
              <a:p>
                <a:pPr marL="285750" indent="-285750">
                  <a:buFont typeface="Arial" panose="020B0604020202020204" pitchFamily="34" charset="0"/>
                  <a:buChar char="•"/>
                </a:pPr>
                <a:r>
                  <a:rPr kumimoji="1" lang="en-US" altLang="ja-JP" sz="2400" b="1" dirty="0"/>
                  <a:t>Can </a:t>
                </a:r>
                <a:r>
                  <a:rPr kumimoji="1" lang="en-US" altLang="ja-JP" sz="2400" b="1" baseline="30000" dirty="0"/>
                  <a:t>14</a:t>
                </a:r>
                <a:r>
                  <a:rPr kumimoji="1" lang="en-US" altLang="ja-JP" sz="2400" b="1" dirty="0"/>
                  <a:t>Be be described by </a:t>
                </a:r>
                <a:r>
                  <a:rPr lang="en-US" altLang="ja-JP" sz="2400" b="1" dirty="0"/>
                  <a:t>three-body model calculation</a:t>
                </a:r>
                <a:br>
                  <a:rPr lang="en-US" altLang="ja-JP" sz="2400" b="1" dirty="0"/>
                </a:br>
                <a:r>
                  <a:rPr lang="en-US" altLang="ja-JP" sz="2400" dirty="0"/>
                  <a:t>- </a:t>
                </a:r>
                <a14:m>
                  <m:oMath xmlns:m="http://schemas.openxmlformats.org/officeDocument/2006/math">
                    <m:sSub>
                      <m:sSubPr>
                        <m:ctrlPr>
                          <a:rPr lang="en-US" altLang="ja-JP" sz="2400" i="1" smtClean="0">
                            <a:latin typeface="Cambria Math" panose="02040503050406030204" pitchFamily="18" charset="0"/>
                            <a:ea typeface="+mj-ea"/>
                          </a:rPr>
                        </m:ctrlPr>
                      </m:sSubPr>
                      <m:e>
                        <m:r>
                          <a:rPr lang="en-US" altLang="ja-JP" sz="2400" b="0" i="1" smtClean="0">
                            <a:latin typeface="Cambria Math" panose="02040503050406030204" pitchFamily="18" charset="0"/>
                            <a:ea typeface="+mj-ea"/>
                          </a:rPr>
                          <m:t>𝑆</m:t>
                        </m:r>
                      </m:e>
                      <m:sub>
                        <m:r>
                          <a:rPr lang="en-US" altLang="ja-JP" sz="2400" b="0" i="1" smtClean="0">
                            <a:latin typeface="Cambria Math" panose="02040503050406030204" pitchFamily="18" charset="0"/>
                            <a:ea typeface="+mj-ea"/>
                          </a:rPr>
                          <m:t>𝑛</m:t>
                        </m:r>
                      </m:sub>
                    </m:sSub>
                    <m:d>
                      <m:dPr>
                        <m:ctrlPr>
                          <a:rPr lang="en-US" altLang="ja-JP" sz="2400" i="1" smtClean="0">
                            <a:latin typeface="Cambria Math" panose="02040503050406030204" pitchFamily="18" charset="0"/>
                            <a:ea typeface="+mj-ea"/>
                          </a:rPr>
                        </m:ctrlPr>
                      </m:dPr>
                      <m:e>
                        <m:r>
                          <a:rPr lang="en-US" altLang="ja-JP" sz="2400" b="0" i="1" baseline="30000" smtClean="0">
                            <a:latin typeface="Cambria Math" panose="02040503050406030204" pitchFamily="18" charset="0"/>
                            <a:ea typeface="+mj-ea"/>
                          </a:rPr>
                          <m:t>14</m:t>
                        </m:r>
                        <m:r>
                          <m:rPr>
                            <m:sty m:val="p"/>
                          </m:rPr>
                          <a:rPr lang="en-US" altLang="ja-JP" sz="2400" b="0" i="0" smtClean="0">
                            <a:latin typeface="Cambria Math" panose="02040503050406030204" pitchFamily="18" charset="0"/>
                            <a:ea typeface="+mj-ea"/>
                          </a:rPr>
                          <m:t>Be</m:t>
                        </m:r>
                      </m:e>
                    </m:d>
                    <m:r>
                      <a:rPr lang="en-US" altLang="ja-JP" sz="2400" b="0" i="1" smtClean="0">
                        <a:latin typeface="Cambria Math" panose="02040503050406030204" pitchFamily="18" charset="0"/>
                        <a:ea typeface="+mj-ea"/>
                      </a:rPr>
                      <m:t>=1.27</m:t>
                    </m:r>
                  </m:oMath>
                </a14:m>
                <a:r>
                  <a:rPr lang="en-US" altLang="ja-JP" sz="2400" dirty="0">
                    <a:latin typeface="+mj-ea"/>
                    <a:ea typeface="+mj-ea"/>
                  </a:rPr>
                  <a:t> MeV &gt; </a:t>
                </a:r>
                <a14:m>
                  <m:oMath xmlns:m="http://schemas.openxmlformats.org/officeDocument/2006/math">
                    <m:sSub>
                      <m:sSubPr>
                        <m:ctrlPr>
                          <a:rPr lang="en-US" altLang="ja-JP" sz="2400" i="1">
                            <a:latin typeface="Cambria Math" panose="02040503050406030204" pitchFamily="18" charset="0"/>
                            <a:ea typeface="+mj-ea"/>
                          </a:rPr>
                        </m:ctrlPr>
                      </m:sSubPr>
                      <m:e>
                        <m:r>
                          <a:rPr lang="en-US" altLang="ja-JP" sz="2400" b="0" i="1">
                            <a:latin typeface="Cambria Math" panose="02040503050406030204" pitchFamily="18" charset="0"/>
                            <a:ea typeface="+mj-ea"/>
                          </a:rPr>
                          <m:t>𝑆</m:t>
                        </m:r>
                      </m:e>
                      <m:sub>
                        <m:r>
                          <a:rPr lang="en-US" altLang="ja-JP" sz="2400" b="0" i="1">
                            <a:latin typeface="Cambria Math" panose="02040503050406030204" pitchFamily="18" charset="0"/>
                            <a:ea typeface="+mj-ea"/>
                          </a:rPr>
                          <m:t>𝑛</m:t>
                        </m:r>
                      </m:sub>
                    </m:sSub>
                    <m:d>
                      <m:dPr>
                        <m:ctrlPr>
                          <a:rPr lang="en-US" altLang="ja-JP" sz="2400" i="1">
                            <a:latin typeface="Cambria Math" panose="02040503050406030204" pitchFamily="18" charset="0"/>
                            <a:ea typeface="+mj-ea"/>
                          </a:rPr>
                        </m:ctrlPr>
                      </m:dPr>
                      <m:e>
                        <m:r>
                          <a:rPr lang="en-US" altLang="ja-JP" sz="2400" b="0" i="1" baseline="30000" smtClean="0">
                            <a:latin typeface="Cambria Math" panose="02040503050406030204" pitchFamily="18" charset="0"/>
                            <a:ea typeface="+mj-ea"/>
                          </a:rPr>
                          <m:t>11</m:t>
                        </m:r>
                        <m:r>
                          <m:rPr>
                            <m:sty m:val="p"/>
                          </m:rPr>
                          <a:rPr lang="en-US" altLang="ja-JP" sz="2400" b="0" i="0" smtClean="0">
                            <a:latin typeface="Cambria Math" panose="02040503050406030204" pitchFamily="18" charset="0"/>
                            <a:ea typeface="+mj-ea"/>
                          </a:rPr>
                          <m:t>Li</m:t>
                        </m:r>
                      </m:e>
                    </m:d>
                    <m:r>
                      <a:rPr lang="en-US" altLang="ja-JP" sz="2400" b="0" i="1">
                        <a:latin typeface="Cambria Math" panose="02040503050406030204" pitchFamily="18" charset="0"/>
                        <a:ea typeface="+mj-ea"/>
                      </a:rPr>
                      <m:t>=</m:t>
                    </m:r>
                    <m:r>
                      <a:rPr lang="en-US" altLang="ja-JP" sz="2400" b="0" i="1" smtClean="0">
                        <a:latin typeface="Cambria Math" panose="02040503050406030204" pitchFamily="18" charset="0"/>
                        <a:ea typeface="+mj-ea"/>
                      </a:rPr>
                      <m:t>0.37</m:t>
                    </m:r>
                  </m:oMath>
                </a14:m>
                <a:r>
                  <a:rPr lang="en-US" altLang="ja-JP" sz="2400" dirty="0">
                    <a:latin typeface="+mj-ea"/>
                    <a:ea typeface="+mj-ea"/>
                  </a:rPr>
                  <a:t> MeV</a:t>
                </a:r>
                <a:br>
                  <a:rPr lang="en-US" altLang="ja-JP" sz="2400" dirty="0">
                    <a:latin typeface="+mj-ea"/>
                    <a:ea typeface="+mj-ea"/>
                  </a:rPr>
                </a:br>
                <a:r>
                  <a:rPr lang="en-US" altLang="ja-JP" sz="2400" dirty="0">
                    <a:latin typeface="+mj-ea"/>
                    <a:ea typeface="+mj-ea"/>
                  </a:rPr>
                  <a:t>-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𝑆</m:t>
                        </m:r>
                      </m:e>
                      <m:sub>
                        <m:r>
                          <a:rPr lang="en-US" altLang="ja-JP" sz="2400" i="1">
                            <a:latin typeface="Cambria Math" panose="02040503050406030204" pitchFamily="18" charset="0"/>
                          </a:rPr>
                          <m:t>𝑛</m:t>
                        </m:r>
                      </m:sub>
                    </m:sSub>
                    <m:d>
                      <m:dPr>
                        <m:ctrlPr>
                          <a:rPr lang="en-US" altLang="ja-JP" sz="2400" i="1">
                            <a:latin typeface="Cambria Math" panose="02040503050406030204" pitchFamily="18" charset="0"/>
                          </a:rPr>
                        </m:ctrlPr>
                      </m:dPr>
                      <m:e>
                        <m:r>
                          <a:rPr lang="en-US" altLang="ja-JP" sz="2400" i="1" baseline="30000">
                            <a:latin typeface="Cambria Math" panose="02040503050406030204" pitchFamily="18" charset="0"/>
                          </a:rPr>
                          <m:t>1</m:t>
                        </m:r>
                        <m:r>
                          <a:rPr lang="en-US" altLang="ja-JP" sz="2400" b="0" i="0" baseline="30000" smtClean="0">
                            <a:latin typeface="Cambria Math" panose="02040503050406030204" pitchFamily="18" charset="0"/>
                          </a:rPr>
                          <m:t>2</m:t>
                        </m:r>
                        <m:r>
                          <m:rPr>
                            <m:sty m:val="p"/>
                          </m:rPr>
                          <a:rPr lang="en-US" altLang="ja-JP" sz="2400">
                            <a:latin typeface="Cambria Math" panose="02040503050406030204" pitchFamily="18" charset="0"/>
                          </a:rPr>
                          <m:t>Be</m:t>
                        </m:r>
                      </m:e>
                    </m:d>
                    <m:r>
                      <a:rPr lang="en-US" altLang="ja-JP" sz="2400" i="1">
                        <a:latin typeface="Cambria Math" panose="02040503050406030204" pitchFamily="18" charset="0"/>
                      </a:rPr>
                      <m:t>=</m:t>
                    </m:r>
                    <m:r>
                      <a:rPr lang="en-US" altLang="ja-JP" sz="2400" b="0" i="1" smtClean="0">
                        <a:latin typeface="Cambria Math" panose="02040503050406030204" pitchFamily="18" charset="0"/>
                      </a:rPr>
                      <m:t>3.67</m:t>
                    </m:r>
                  </m:oMath>
                </a14:m>
                <a:r>
                  <a:rPr lang="en-US" altLang="ja-JP" sz="2400" dirty="0"/>
                  <a:t> MeV &lt;&lt; about 16 MeV (stable nuclei)</a:t>
                </a:r>
                <a:br>
                  <a:rPr lang="en-US" altLang="ja-JP" sz="2400" dirty="0"/>
                </a:br>
                <a:r>
                  <a:rPr lang="en-US" altLang="ja-JP" sz="2400" dirty="0"/>
                  <a:t>- </a:t>
                </a:r>
                <a:r>
                  <a:rPr lang="en-US" altLang="ja-JP" sz="2400" baseline="30000" dirty="0"/>
                  <a:t>12</a:t>
                </a:r>
                <a:r>
                  <a:rPr lang="en-US" altLang="ja-JP" sz="2400" dirty="0"/>
                  <a:t>Be+2n or </a:t>
                </a:r>
                <a:r>
                  <a:rPr lang="en-US" altLang="ja-JP" sz="2400" baseline="30000" dirty="0"/>
                  <a:t>10</a:t>
                </a:r>
                <a:r>
                  <a:rPr lang="en-US" altLang="ja-JP" sz="2400" dirty="0"/>
                  <a:t>Be+4n</a:t>
                </a:r>
              </a:p>
              <a:p>
                <a:pPr marL="285750" indent="-285750">
                  <a:buFont typeface="Arial" panose="020B0604020202020204" pitchFamily="34" charset="0"/>
                  <a:buChar char="•"/>
                </a:pPr>
                <a:r>
                  <a:rPr lang="en-US" altLang="ja-JP" sz="2400" b="1" dirty="0"/>
                  <a:t>Universality</a:t>
                </a:r>
                <a:br>
                  <a:rPr lang="en-US" altLang="ja-JP" sz="2400" b="1" dirty="0"/>
                </a:br>
                <a:r>
                  <a:rPr lang="en-US" altLang="ja-JP" sz="2400" dirty="0"/>
                  <a:t>- Is dineutron correlation a common feature in Borromean nuclei?</a:t>
                </a:r>
                <a:br>
                  <a:rPr lang="en-US" altLang="ja-JP" sz="2400" dirty="0"/>
                </a:br>
                <a:r>
                  <a:rPr lang="en-US" altLang="ja-JP" sz="2400" dirty="0"/>
                  <a:t>- or is it a more general phenomenon?</a:t>
                </a:r>
                <a:endParaRPr lang="en-US" altLang="ja-JP" sz="2400" b="1" dirty="0"/>
              </a:p>
            </p:txBody>
          </p:sp>
        </mc:Choice>
        <mc:Fallback xmlns="">
          <p:sp>
            <p:nvSpPr>
              <p:cNvPr id="11" name="テキスト ボックス 10">
                <a:extLst>
                  <a:ext uri="{FF2B5EF4-FFF2-40B4-BE49-F238E27FC236}">
                    <a16:creationId xmlns:a16="http://schemas.microsoft.com/office/drawing/2014/main" id="{804F801F-737E-39C7-EB88-CC7D1860F32E}"/>
                  </a:ext>
                </a:extLst>
              </p:cNvPr>
              <p:cNvSpPr txBox="1">
                <a:spLocks noRot="1" noChangeAspect="1" noMove="1" noResize="1" noEditPoints="1" noAdjustHandles="1" noChangeArrowheads="1" noChangeShapeType="1" noTextEdit="1"/>
              </p:cNvSpPr>
              <p:nvPr/>
            </p:nvSpPr>
            <p:spPr>
              <a:xfrm>
                <a:off x="502194" y="2311609"/>
                <a:ext cx="11313160" cy="4154984"/>
              </a:xfrm>
              <a:prstGeom prst="rect">
                <a:avLst/>
              </a:prstGeom>
              <a:blipFill>
                <a:blip r:embed="rId2"/>
                <a:stretch>
                  <a:fillRect l="-808" t="-1026" b="-24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88091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3AC6F-8C35-14B8-3510-048EF6112550}"/>
            </a:ext>
          </a:extLst>
        </p:cNvPr>
        <p:cNvGrpSpPr/>
        <p:nvPr/>
      </p:nvGrpSpPr>
      <p:grpSpPr>
        <a:xfrm>
          <a:off x="0" y="0"/>
          <a:ext cx="0" cy="0"/>
          <a:chOff x="0" y="0"/>
          <a:chExt cx="0" cy="0"/>
        </a:xfrm>
      </p:grpSpPr>
      <p:pic>
        <p:nvPicPr>
          <p:cNvPr id="22" name="図 21" descr="グラフ&#10;&#10;AI によって生成されたコンテンツは間違っている可能性があります。">
            <a:extLst>
              <a:ext uri="{FF2B5EF4-FFF2-40B4-BE49-F238E27FC236}">
                <a16:creationId xmlns:a16="http://schemas.microsoft.com/office/drawing/2014/main" id="{05F1035B-065D-6E99-C861-C7C8C857EEEE}"/>
              </a:ext>
            </a:extLst>
          </p:cNvPr>
          <p:cNvPicPr>
            <a:picLocks noChangeAspect="1"/>
          </p:cNvPicPr>
          <p:nvPr/>
        </p:nvPicPr>
        <p:blipFill>
          <a:blip r:embed="rId3">
            <a:extLst>
              <a:ext uri="{28A0092B-C50C-407E-A947-70E740481C1C}">
                <a14:useLocalDpi xmlns:a14="http://schemas.microsoft.com/office/drawing/2010/main" val="0"/>
              </a:ext>
            </a:extLst>
          </a:blip>
          <a:srcRect l="2945" t="8924" r="6965" b="3245"/>
          <a:stretch/>
        </p:blipFill>
        <p:spPr>
          <a:xfrm>
            <a:off x="6307799" y="2421834"/>
            <a:ext cx="5628934" cy="3934514"/>
          </a:xfrm>
          <a:prstGeom prst="rect">
            <a:avLst/>
          </a:prstGeom>
        </p:spPr>
      </p:pic>
      <p:pic>
        <p:nvPicPr>
          <p:cNvPr id="19" name="図 18" descr="グラフ&#10;&#10;AI によって生成されたコンテンツは間違っている可能性があります。">
            <a:extLst>
              <a:ext uri="{FF2B5EF4-FFF2-40B4-BE49-F238E27FC236}">
                <a16:creationId xmlns:a16="http://schemas.microsoft.com/office/drawing/2014/main" id="{01418ABE-2A7F-96FA-6036-9A1353E45941}"/>
              </a:ext>
            </a:extLst>
          </p:cNvPr>
          <p:cNvPicPr>
            <a:picLocks noChangeAspect="1"/>
          </p:cNvPicPr>
          <p:nvPr/>
        </p:nvPicPr>
        <p:blipFill>
          <a:blip r:embed="rId4">
            <a:extLst>
              <a:ext uri="{28A0092B-C50C-407E-A947-70E740481C1C}">
                <a14:useLocalDpi xmlns:a14="http://schemas.microsoft.com/office/drawing/2010/main" val="0"/>
              </a:ext>
            </a:extLst>
          </a:blip>
          <a:srcRect l="2961" t="8845" r="7379" b="3341"/>
          <a:stretch/>
        </p:blipFill>
        <p:spPr>
          <a:xfrm>
            <a:off x="571080" y="2533959"/>
            <a:ext cx="5374787" cy="3646511"/>
          </a:xfrm>
          <a:prstGeom prst="rect">
            <a:avLst/>
          </a:prstGeom>
        </p:spPr>
      </p:pic>
      <p:sp>
        <p:nvSpPr>
          <p:cNvPr id="4" name="スライド番号プレースホルダー 3">
            <a:extLst>
              <a:ext uri="{FF2B5EF4-FFF2-40B4-BE49-F238E27FC236}">
                <a16:creationId xmlns:a16="http://schemas.microsoft.com/office/drawing/2014/main" id="{D790B9AA-B24B-5361-789A-E2CE8C5466D2}"/>
              </a:ext>
            </a:extLst>
          </p:cNvPr>
          <p:cNvSpPr>
            <a:spLocks noGrp="1"/>
          </p:cNvSpPr>
          <p:nvPr>
            <p:ph type="sldNum" sz="quarter" idx="12"/>
          </p:nvPr>
        </p:nvSpPr>
        <p:spPr/>
        <p:txBody>
          <a:bodyPr/>
          <a:lstStyle/>
          <a:p>
            <a:fld id="{49584640-C7AF-4D0A-BAF2-A1E026039413}" type="slidenum">
              <a:rPr lang="ja-JP" altLang="en-US" smtClean="0"/>
              <a:pPr/>
              <a:t>19</a:t>
            </a:fld>
            <a:endParaRPr lang="ja-JP" altLang="en-US"/>
          </a:p>
        </p:txBody>
      </p:sp>
      <p:sp>
        <p:nvSpPr>
          <p:cNvPr id="5" name="タイトル 4">
            <a:extLst>
              <a:ext uri="{FF2B5EF4-FFF2-40B4-BE49-F238E27FC236}">
                <a16:creationId xmlns:a16="http://schemas.microsoft.com/office/drawing/2014/main" id="{43CFD14A-76F6-E124-1C26-15BEA15ED842}"/>
              </a:ext>
            </a:extLst>
          </p:cNvPr>
          <p:cNvSpPr>
            <a:spLocks noGrp="1"/>
          </p:cNvSpPr>
          <p:nvPr>
            <p:ph type="title"/>
          </p:nvPr>
        </p:nvSpPr>
        <p:spPr>
          <a:xfrm>
            <a:off x="285750" y="136525"/>
            <a:ext cx="4736988" cy="409575"/>
          </a:xfrm>
        </p:spPr>
        <p:txBody>
          <a:bodyPr/>
          <a:lstStyle/>
          <a:p>
            <a:r>
              <a:rPr kumimoji="1" lang="en-US" altLang="ja-JP"/>
              <a:t>Result : </a:t>
            </a:r>
            <a:r>
              <a:rPr lang="en-US" altLang="ja-JP"/>
              <a:t>Cross Section</a:t>
            </a:r>
            <a:r>
              <a:rPr kumimoji="1" lang="en-US" altLang="ja-JP"/>
              <a:t> </a:t>
            </a:r>
            <a:endParaRPr kumimoji="1" lang="ja-JP" altLang="en-US"/>
          </a:p>
        </p:txBody>
      </p:sp>
      <mc:AlternateContent xmlns:mc="http://schemas.openxmlformats.org/markup-compatibility/2006" xmlns:a14="http://schemas.microsoft.com/office/drawing/2010/main">
        <mc:Choice Requires="a14">
          <p:graphicFrame>
            <p:nvGraphicFramePr>
              <p:cNvPr id="6" name="表 5">
                <a:extLst>
                  <a:ext uri="{FF2B5EF4-FFF2-40B4-BE49-F238E27FC236}">
                    <a16:creationId xmlns:a16="http://schemas.microsoft.com/office/drawing/2014/main" id="{321D1F29-84BF-32B1-361A-96CBCF8DD98C}"/>
                  </a:ext>
                </a:extLst>
              </p:cNvPr>
              <p:cNvGraphicFramePr>
                <a:graphicFrameLocks noGrp="1"/>
              </p:cNvGraphicFramePr>
              <p:nvPr/>
            </p:nvGraphicFramePr>
            <p:xfrm>
              <a:off x="673112" y="914851"/>
              <a:ext cx="9947559" cy="1397635"/>
            </p:xfrm>
            <a:graphic>
              <a:graphicData uri="http://schemas.openxmlformats.org/drawingml/2006/table">
                <a:tbl>
                  <a:tblPr firstRow="1" bandRow="1">
                    <a:tableStyleId>{5C22544A-7EE6-4342-B048-85BDC9FD1C3A}</a:tableStyleId>
                  </a:tblPr>
                  <a:tblGrid>
                    <a:gridCol w="2096722">
                      <a:extLst>
                        <a:ext uri="{9D8B030D-6E8A-4147-A177-3AD203B41FA5}">
                          <a16:colId xmlns:a16="http://schemas.microsoft.com/office/drawing/2014/main" val="2554446383"/>
                        </a:ext>
                      </a:extLst>
                    </a:gridCol>
                    <a:gridCol w="1629972">
                      <a:extLst>
                        <a:ext uri="{9D8B030D-6E8A-4147-A177-3AD203B41FA5}">
                          <a16:colId xmlns:a16="http://schemas.microsoft.com/office/drawing/2014/main" val="609648377"/>
                        </a:ext>
                      </a:extLst>
                    </a:gridCol>
                    <a:gridCol w="1715009">
                      <a:extLst>
                        <a:ext uri="{9D8B030D-6E8A-4147-A177-3AD203B41FA5}">
                          <a16:colId xmlns:a16="http://schemas.microsoft.com/office/drawing/2014/main" val="3840022391"/>
                        </a:ext>
                      </a:extLst>
                    </a:gridCol>
                    <a:gridCol w="2632128">
                      <a:extLst>
                        <a:ext uri="{9D8B030D-6E8A-4147-A177-3AD203B41FA5}">
                          <a16:colId xmlns:a16="http://schemas.microsoft.com/office/drawing/2014/main" val="2250256105"/>
                        </a:ext>
                      </a:extLst>
                    </a:gridCol>
                    <a:gridCol w="1873728">
                      <a:extLst>
                        <a:ext uri="{9D8B030D-6E8A-4147-A177-3AD203B41FA5}">
                          <a16:colId xmlns:a16="http://schemas.microsoft.com/office/drawing/2014/main" val="344803693"/>
                        </a:ext>
                      </a:extLst>
                    </a:gridCol>
                  </a:tblGrid>
                  <a:tr h="287286">
                    <a:tc>
                      <a:txBody>
                        <a:bodyPr/>
                        <a:lstStyle/>
                        <a:p>
                          <a:pPr algn="ctr"/>
                          <a:r>
                            <a:rPr kumimoji="1" lang="en-US" altLang="ja-JP" sz="1800" b="1"/>
                            <a:t>Reaction</a:t>
                          </a:r>
                          <a:endParaRPr kumimoji="1" lang="ja-JP" altLang="en-US" sz="1800" b="1"/>
                        </a:p>
                      </a:txBody>
                      <a:tcPr/>
                    </a:tc>
                    <a:tc>
                      <a:txBody>
                        <a:bodyPr/>
                        <a:lstStyle/>
                        <a:p>
                          <a:pPr algn="ctr"/>
                          <a14:m>
                            <m:oMath xmlns:m="http://schemas.openxmlformats.org/officeDocument/2006/math">
                              <m:sSub>
                                <m:sSubPr>
                                  <m:ctrlPr>
                                    <a:rPr lang="en-US" altLang="ja-JP" sz="1800" b="1" i="1" smtClean="0">
                                      <a:latin typeface="Cambria Math" panose="02040503050406030204" pitchFamily="18" charset="0"/>
                                      <a:ea typeface="ＭＳ Ｐゴシック" panose="020B0600070205080204" pitchFamily="50" charset="-128"/>
                                    </a:rPr>
                                  </m:ctrlPr>
                                </m:sSubPr>
                                <m:e>
                                  <m:r>
                                    <a:rPr lang="ja-JP" altLang="en-US" sz="1800" b="1" i="1" smtClean="0">
                                      <a:latin typeface="Cambria Math" panose="02040503050406030204" pitchFamily="18" charset="0"/>
                                      <a:ea typeface="ＭＳ Ｐゴシック" panose="020B0600070205080204" pitchFamily="50" charset="-128"/>
                                    </a:rPr>
                                    <m:t>𝝈</m:t>
                                  </m:r>
                                </m:e>
                                <m:sub>
                                  <m:r>
                                    <a:rPr lang="en-US" altLang="ja-JP" sz="1800" b="1" i="0" smtClean="0">
                                      <a:latin typeface="Cambria Math" panose="02040503050406030204" pitchFamily="18" charset="0"/>
                                      <a:ea typeface="ＭＳ Ｐゴシック" panose="020B0600070205080204" pitchFamily="50" charset="-128"/>
                                    </a:rPr>
                                    <m:t>𝐏𝐛</m:t>
                                  </m:r>
                                </m:sub>
                              </m:sSub>
                            </m:oMath>
                          </a14:m>
                          <a:r>
                            <a:rPr kumimoji="1" lang="en-US" altLang="ja-JP" sz="1800" b="1"/>
                            <a:t> [mb]</a:t>
                          </a:r>
                          <a:endParaRPr kumimoji="1" lang="ja-JP" altLang="en-US" sz="1800" b="1"/>
                        </a:p>
                      </a:txBody>
                      <a:tcPr/>
                    </a:tc>
                    <a:tc>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ja-JP" sz="1800" b="1" i="1" smtClean="0">
                                      <a:latin typeface="Cambria Math" panose="02040503050406030204" pitchFamily="18" charset="0"/>
                                      <a:ea typeface="ＭＳ Ｐゴシック" panose="020B0600070205080204" pitchFamily="50" charset="-128"/>
                                    </a:rPr>
                                  </m:ctrlPr>
                                </m:sSubPr>
                                <m:e>
                                  <m:r>
                                    <a:rPr lang="ja-JP" altLang="en-US" sz="1800" b="1" i="1" smtClean="0">
                                      <a:latin typeface="Cambria Math" panose="02040503050406030204" pitchFamily="18" charset="0"/>
                                      <a:ea typeface="ＭＳ Ｐゴシック" panose="020B0600070205080204" pitchFamily="50" charset="-128"/>
                                    </a:rPr>
                                    <m:t>𝝈</m:t>
                                  </m:r>
                                </m:e>
                                <m:sub>
                                  <m:r>
                                    <a:rPr lang="en-US" altLang="ja-JP" sz="1800" b="1" i="1" smtClean="0">
                                      <a:latin typeface="Cambria Math" panose="02040503050406030204" pitchFamily="18" charset="0"/>
                                      <a:ea typeface="ＭＳ Ｐゴシック" panose="020B0600070205080204" pitchFamily="50" charset="-128"/>
                                    </a:rPr>
                                    <m:t>𝑪</m:t>
                                  </m:r>
                                </m:sub>
                              </m:sSub>
                            </m:oMath>
                          </a14:m>
                          <a:r>
                            <a:rPr kumimoji="1" lang="en-US" altLang="ja-JP" sz="1800" b="1"/>
                            <a:t> [mb]</a:t>
                          </a:r>
                          <a:endParaRPr kumimoji="1" lang="ja-JP" altLang="en-US" sz="1800" b="1"/>
                        </a:p>
                      </a:txBody>
                      <a:tcPr/>
                    </a:tc>
                    <a:tc>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ja-JP" sz="1800" b="1" i="1" smtClean="0">
                                      <a:latin typeface="Cambria Math" panose="02040503050406030204" pitchFamily="18" charset="0"/>
                                      <a:ea typeface="ＭＳ Ｐゴシック" panose="020B0600070205080204" pitchFamily="50" charset="-128"/>
                                    </a:rPr>
                                  </m:ctrlPr>
                                </m:sSubPr>
                                <m:e>
                                  <m:r>
                                    <a:rPr lang="ja-JP" altLang="en-US" sz="1800" b="1" i="1" smtClean="0">
                                      <a:latin typeface="Cambria Math" panose="02040503050406030204" pitchFamily="18" charset="0"/>
                                      <a:ea typeface="ＭＳ Ｐゴシック" panose="020B0600070205080204" pitchFamily="50" charset="-128"/>
                                    </a:rPr>
                                    <m:t>𝝈</m:t>
                                  </m:r>
                                </m:e>
                                <m:sub>
                                  <m:r>
                                    <a:rPr lang="en-US" altLang="ja-JP" sz="1800" b="1" i="1" smtClean="0">
                                      <a:latin typeface="Cambria Math" panose="02040503050406030204" pitchFamily="18" charset="0"/>
                                      <a:ea typeface="ＭＳ Ｐゴシック" panose="020B0600070205080204" pitchFamily="50" charset="-128"/>
                                    </a:rPr>
                                    <m:t>𝑪𝒐𝒖𝒍𝒎𝒃</m:t>
                                  </m:r>
                                </m:sub>
                              </m:sSub>
                            </m:oMath>
                          </a14:m>
                          <a:r>
                            <a:rPr kumimoji="1" lang="en-US" altLang="ja-JP" sz="1800" b="1"/>
                            <a:t> [mb]</a:t>
                          </a:r>
                          <a:endParaRPr kumimoji="1" lang="ja-JP" altLang="en-US" sz="1800" b="1"/>
                        </a:p>
                      </a:txBody>
                      <a:tcPr/>
                    </a:tc>
                    <a:tc>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1" i="1" smtClean="0">
                                        <a:latin typeface="Cambria Math" panose="02040503050406030204" pitchFamily="18" charset="0"/>
                                      </a:rPr>
                                    </m:ctrlPr>
                                  </m:sSubPr>
                                  <m:e>
                                    <m:r>
                                      <a:rPr kumimoji="1" lang="ja-JP" altLang="en-US" sz="1800" b="1" i="1" smtClean="0">
                                        <a:latin typeface="Cambria Math" panose="02040503050406030204" pitchFamily="18" charset="0"/>
                                      </a:rPr>
                                      <m:t>𝝈</m:t>
                                    </m:r>
                                  </m:e>
                                  <m:sub>
                                    <m:r>
                                      <a:rPr kumimoji="1" lang="en-US" altLang="ja-JP" sz="1800" b="1" i="0" smtClean="0">
                                        <a:latin typeface="Cambria Math" panose="02040503050406030204" pitchFamily="18" charset="0"/>
                                      </a:rPr>
                                      <m:t>𝐏𝐛</m:t>
                                    </m:r>
                                  </m:sub>
                                </m:sSub>
                                <m:r>
                                  <a:rPr kumimoji="1" lang="en-US" altLang="ja-JP" sz="1800" b="1" i="1" smtClean="0">
                                    <a:latin typeface="Cambria Math" panose="02040503050406030204" pitchFamily="18" charset="0"/>
                                  </a:rPr>
                                  <m:t>/</m:t>
                                </m:r>
                                <m:sSub>
                                  <m:sSubPr>
                                    <m:ctrlPr>
                                      <a:rPr kumimoji="1" lang="en-US" altLang="ja-JP" sz="1800" b="1" i="1" smtClean="0">
                                        <a:latin typeface="Cambria Math" panose="02040503050406030204" pitchFamily="18" charset="0"/>
                                      </a:rPr>
                                    </m:ctrlPr>
                                  </m:sSubPr>
                                  <m:e>
                                    <m:r>
                                      <a:rPr kumimoji="1" lang="ja-JP" altLang="en-US" sz="1800" b="1" i="1" smtClean="0">
                                        <a:latin typeface="Cambria Math" panose="02040503050406030204" pitchFamily="18" charset="0"/>
                                      </a:rPr>
                                      <m:t>𝝈</m:t>
                                    </m:r>
                                  </m:e>
                                  <m:sub>
                                    <m:r>
                                      <a:rPr kumimoji="1" lang="en-US" altLang="ja-JP" sz="1800" b="1" i="0" smtClean="0">
                                        <a:latin typeface="Cambria Math" panose="02040503050406030204" pitchFamily="18" charset="0"/>
                                      </a:rPr>
                                      <m:t>𝐂</m:t>
                                    </m:r>
                                  </m:sub>
                                </m:sSub>
                              </m:oMath>
                            </m:oMathPara>
                          </a14:m>
                          <a:endParaRPr kumimoji="1" lang="ja-JP" altLang="en-US" sz="1800" b="1"/>
                        </a:p>
                      </a:txBody>
                      <a:tcPr/>
                    </a:tc>
                    <a:extLst>
                      <a:ext uri="{0D108BD9-81ED-4DB2-BD59-A6C34878D82A}">
                        <a16:rowId xmlns:a16="http://schemas.microsoft.com/office/drawing/2014/main" val="3750834577"/>
                      </a:ext>
                    </a:extLst>
                  </a:tr>
                  <a:tr h="287286">
                    <a:tc>
                      <a:txBody>
                        <a:bodyPr/>
                        <a:lstStyle/>
                        <a:p>
                          <a:pPr algn="ctr"/>
                          <a:r>
                            <a:rPr kumimoji="1" lang="en-US" altLang="ja-JP" sz="1800" b="1" baseline="30000"/>
                            <a:t>14</a:t>
                          </a:r>
                          <a:r>
                            <a:rPr kumimoji="1" lang="en-US" altLang="ja-JP" sz="1800" b="1"/>
                            <a:t>Be</a:t>
                          </a:r>
                          <a:r>
                            <a:rPr kumimoji="1" lang="ja-JP" altLang="en-US" sz="1800" b="1"/>
                            <a:t>→</a:t>
                          </a:r>
                          <a:r>
                            <a:rPr kumimoji="1" lang="en-US" altLang="ja-JP" sz="1800" b="1" baseline="30000"/>
                            <a:t>12</a:t>
                          </a:r>
                          <a:r>
                            <a:rPr kumimoji="1" lang="en-US" altLang="ja-JP" sz="1800" b="1"/>
                            <a:t>Be+X</a:t>
                          </a:r>
                          <a:endParaRPr kumimoji="1" lang="ja-JP" altLang="en-US" sz="1800" b="1"/>
                        </a:p>
                      </a:txBody>
                      <a:tcPr/>
                    </a:tc>
                    <a:tc>
                      <a:txBody>
                        <a:bodyPr/>
                        <a:lstStyle/>
                        <a:p>
                          <a:pPr algn="ctr"/>
                          <a:r>
                            <a:rPr kumimoji="1" lang="en-US" altLang="ja-JP" sz="1800" b="1"/>
                            <a:t>1100 (110)</a:t>
                          </a:r>
                          <a:endParaRPr kumimoji="1" lang="ja-JP" altLang="en-US" sz="1800" b="1"/>
                        </a:p>
                      </a:txBody>
                      <a:tcPr/>
                    </a:tc>
                    <a:tc>
                      <a:txBody>
                        <a:bodyPr/>
                        <a:lstStyle/>
                        <a:p>
                          <a:pPr algn="ctr"/>
                          <a:r>
                            <a:rPr kumimoji="1" lang="en-US" altLang="ja-JP" sz="1800" b="1"/>
                            <a:t>190 (10)</a:t>
                          </a:r>
                          <a:endParaRPr kumimoji="1" lang="ja-JP" altLang="en-US" sz="1800" b="1"/>
                        </a:p>
                      </a:txBody>
                      <a:tcPr/>
                    </a:tc>
                    <a:tc>
                      <a:txBody>
                        <a:bodyPr/>
                        <a:lstStyle/>
                        <a:p>
                          <a:pPr algn="ctr"/>
                          <a:r>
                            <a:rPr kumimoji="1" lang="en-US" altLang="ja-JP" sz="1800" b="1"/>
                            <a:t>690 (110)</a:t>
                          </a:r>
                          <a:endParaRPr kumimoji="1" lang="ja-JP" altLang="en-US" sz="1800" b="1"/>
                        </a:p>
                      </a:txBody>
                      <a:tcPr/>
                    </a:tc>
                    <a:tc>
                      <a:txBody>
                        <a:bodyPr/>
                        <a:lstStyle/>
                        <a:p>
                          <a:pPr algn="ctr"/>
                          <a:r>
                            <a:rPr kumimoji="1" lang="en-US" altLang="ja-JP" sz="1800" b="1" dirty="0"/>
                            <a:t>5.78 (68)</a:t>
                          </a:r>
                          <a:endParaRPr kumimoji="1" lang="ja-JP" altLang="en-US" sz="1800" b="1" dirty="0"/>
                        </a:p>
                      </a:txBody>
                      <a:tcPr/>
                    </a:tc>
                    <a:extLst>
                      <a:ext uri="{0D108BD9-81ED-4DB2-BD59-A6C34878D82A}">
                        <a16:rowId xmlns:a16="http://schemas.microsoft.com/office/drawing/2014/main" val="1782149359"/>
                      </a:ext>
                    </a:extLst>
                  </a:tr>
                  <a:tr h="159425">
                    <a:tc>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r>
                            <a:rPr kumimoji="1" lang="en-US" altLang="ja-JP" sz="1800" b="1" baseline="30000"/>
                            <a:t>14</a:t>
                          </a:r>
                          <a:r>
                            <a:rPr kumimoji="1" lang="en-US" altLang="ja-JP" sz="1800" b="1"/>
                            <a:t>Be</a:t>
                          </a:r>
                          <a:r>
                            <a:rPr kumimoji="1" lang="ja-JP" altLang="en-US" sz="1800" b="1"/>
                            <a:t>→</a:t>
                          </a:r>
                          <a:r>
                            <a:rPr kumimoji="1" lang="en-US" altLang="ja-JP" sz="1800" b="1" baseline="30000"/>
                            <a:t>12</a:t>
                          </a:r>
                          <a:r>
                            <a:rPr kumimoji="1" lang="en-US" altLang="ja-JP" sz="1800" b="1"/>
                            <a:t>Be+n+n</a:t>
                          </a:r>
                        </a:p>
                        <a:p>
                          <a:pPr marL="0" marR="0" lvl="0" indent="0" algn="ctr" defTabSz="3027487" rtl="0" eaLnBrk="1" fontAlgn="auto" latinLnBrk="0" hangingPunct="1">
                            <a:lnSpc>
                              <a:spcPct val="100000"/>
                            </a:lnSpc>
                            <a:spcBef>
                              <a:spcPts val="0"/>
                            </a:spcBef>
                            <a:spcAft>
                              <a:spcPts val="0"/>
                            </a:spcAft>
                            <a:buClrTx/>
                            <a:buSzTx/>
                            <a:buFontTx/>
                            <a:buNone/>
                            <a:tabLst/>
                            <a:defRPr/>
                          </a:pPr>
                          <a:r>
                            <a:rPr kumimoji="1" lang="en-US" altLang="ja-JP" sz="1800" b="1"/>
                            <a:t>(</a:t>
                          </a:r>
                          <a14:m>
                            <m:oMath xmlns:m="http://schemas.openxmlformats.org/officeDocument/2006/math">
                              <m:sSub>
                                <m:sSubPr>
                                  <m:ctrlPr>
                                    <a:rPr kumimoji="1" lang="en-US" altLang="ja-JP" sz="1800" b="1" i="1" smtClean="0">
                                      <a:latin typeface="Cambria Math" panose="02040503050406030204" pitchFamily="18" charset="0"/>
                                    </a:rPr>
                                  </m:ctrlPr>
                                </m:sSubPr>
                                <m:e>
                                  <m:r>
                                    <a:rPr kumimoji="1" lang="en-US" altLang="ja-JP" sz="1800" b="1" i="1" smtClean="0">
                                      <a:latin typeface="Cambria Math" panose="02040503050406030204" pitchFamily="18" charset="0"/>
                                    </a:rPr>
                                    <m:t>𝑬</m:t>
                                  </m:r>
                                </m:e>
                                <m:sub>
                                  <m:r>
                                    <a:rPr kumimoji="1" lang="en-US" altLang="ja-JP" sz="1800" b="1" i="1" smtClean="0">
                                      <a:latin typeface="Cambria Math" panose="02040503050406030204" pitchFamily="18" charset="0"/>
                                    </a:rPr>
                                    <m:t>𝒓𝒆𝒍</m:t>
                                  </m:r>
                                </m:sub>
                              </m:sSub>
                              <m:r>
                                <a:rPr kumimoji="1" lang="en-US" altLang="ja-JP" sz="1800" b="1" i="1" smtClean="0">
                                  <a:latin typeface="Cambria Math" panose="02040503050406030204" pitchFamily="18" charset="0"/>
                                </a:rPr>
                                <m:t> </m:t>
                              </m:r>
                              <m:r>
                                <a:rPr kumimoji="1" lang="en-US" altLang="ja-JP" sz="1800" b="1" i="1" smtClean="0">
                                  <a:latin typeface="Cambria Math" panose="02040503050406030204" pitchFamily="18" charset="0"/>
                                  <a:ea typeface="Cambria Math" panose="02040503050406030204" pitchFamily="18" charset="0"/>
                                </a:rPr>
                                <m:t>≤</m:t>
                              </m:r>
                              <m:r>
                                <a:rPr kumimoji="1" lang="en-US" altLang="ja-JP" sz="1800" b="1" i="1" smtClean="0">
                                  <a:latin typeface="Cambria Math" panose="02040503050406030204" pitchFamily="18" charset="0"/>
                                  <a:ea typeface="Cambria Math" panose="02040503050406030204" pitchFamily="18" charset="0"/>
                                </a:rPr>
                                <m:t>𝟏𝟎</m:t>
                              </m:r>
                            </m:oMath>
                          </a14:m>
                          <a:r>
                            <a:rPr kumimoji="1" lang="en-US" altLang="ja-JP" sz="1800" b="1"/>
                            <a:t> MeV) </a:t>
                          </a:r>
                          <a:endParaRPr kumimoji="1" lang="ja-JP" altLang="en-US" sz="1800" b="1"/>
                        </a:p>
                      </a:txBody>
                      <a:tcPr/>
                    </a:tc>
                    <a:tc>
                      <a:txBody>
                        <a:bodyPr/>
                        <a:lstStyle/>
                        <a:p>
                          <a:pPr algn="ctr">
                            <a:lnSpc>
                              <a:spcPct val="150000"/>
                            </a:lnSpc>
                          </a:pPr>
                          <a:r>
                            <a:rPr kumimoji="1" lang="en-US" altLang="ja-JP" sz="1800" b="1"/>
                            <a:t>680 (7)</a:t>
                          </a:r>
                          <a:endParaRPr kumimoji="1" lang="ja-JP" altLang="en-US" sz="1800" b="1"/>
                        </a:p>
                      </a:txBody>
                      <a:tcPr/>
                    </a:tc>
                    <a:tc>
                      <a:txBody>
                        <a:bodyPr/>
                        <a:lstStyle/>
                        <a:p>
                          <a:pPr algn="ctr">
                            <a:lnSpc>
                              <a:spcPct val="150000"/>
                            </a:lnSpc>
                          </a:pPr>
                          <a:r>
                            <a:rPr kumimoji="1" lang="en-US" altLang="ja-JP" sz="1800" b="1" dirty="0"/>
                            <a:t>44(1)</a:t>
                          </a:r>
                          <a:endParaRPr kumimoji="1" lang="ja-JP" altLang="en-US" sz="1800" b="1" dirty="0"/>
                        </a:p>
                      </a:txBody>
                      <a:tcPr/>
                    </a:tc>
                    <a:tc>
                      <a:txBody>
                        <a:bodyPr/>
                        <a:lstStyle/>
                        <a:p>
                          <a:pPr algn="ctr">
                            <a:lnSpc>
                              <a:spcPct val="100000"/>
                            </a:lnSpc>
                          </a:pPr>
                          <a:r>
                            <a:rPr kumimoji="1" lang="en-US" altLang="ja-JP" sz="1800" b="1"/>
                            <a:t>600(8) [</a:t>
                          </a:r>
                          <a14:m>
                            <m:oMath xmlns:m="http://schemas.openxmlformats.org/officeDocument/2006/math">
                              <m:r>
                                <a:rPr kumimoji="1" lang="ja-JP" altLang="en-US" sz="1800" b="1" i="1" smtClean="0">
                                  <a:latin typeface="Cambria Math" panose="02040503050406030204" pitchFamily="18" charset="0"/>
                                </a:rPr>
                                <m:t>𝚪</m:t>
                              </m:r>
                              <m:r>
                                <a:rPr kumimoji="1" lang="en-US" altLang="ja-JP" sz="1800" b="1" i="1" smtClean="0">
                                  <a:latin typeface="Cambria Math" panose="02040503050406030204" pitchFamily="18" charset="0"/>
                                </a:rPr>
                                <m:t>=</m:t>
                              </m:r>
                              <m:r>
                                <a:rPr kumimoji="1" lang="en-US" altLang="ja-JP" sz="1800" b="1" i="1" smtClean="0">
                                  <a:latin typeface="Cambria Math" panose="02040503050406030204" pitchFamily="18" charset="0"/>
                                </a:rPr>
                                <m:t>𝟐</m:t>
                              </m:r>
                              <m:r>
                                <a:rPr kumimoji="1" lang="en-US" altLang="ja-JP" sz="1800" b="1" i="1" smtClean="0">
                                  <a:latin typeface="Cambria Math" panose="02040503050406030204" pitchFamily="18" charset="0"/>
                                </a:rPr>
                                <m:t>.</m:t>
                              </m:r>
                              <m:r>
                                <a:rPr kumimoji="1" lang="en-US" altLang="ja-JP" sz="1800" b="1" i="1" smtClean="0">
                                  <a:latin typeface="Cambria Math" panose="02040503050406030204" pitchFamily="18" charset="0"/>
                                </a:rPr>
                                <m:t>𝟏𝟖</m:t>
                              </m:r>
                            </m:oMath>
                          </a14:m>
                          <a:r>
                            <a:rPr kumimoji="1" lang="en-US" altLang="ja-JP" sz="1800" b="1"/>
                            <a:t>]</a:t>
                          </a:r>
                        </a:p>
                        <a:p>
                          <a:pPr algn="ctr">
                            <a:lnSpc>
                              <a:spcPct val="100000"/>
                            </a:lnSpc>
                          </a:pPr>
                          <a:r>
                            <a:rPr kumimoji="1" lang="en-US" altLang="ja-JP" sz="1800" b="1"/>
                            <a:t>601(8) [</a:t>
                          </a:r>
                          <a14:m>
                            <m:oMath xmlns:m="http://schemas.openxmlformats.org/officeDocument/2006/math">
                              <m:sSub>
                                <m:sSubPr>
                                  <m:ctrlPr>
                                    <a:rPr kumimoji="1" lang="en-US" altLang="ja-JP" b="1" i="1" dirty="0" smtClean="0">
                                      <a:latin typeface="Cambria Math" panose="02040503050406030204" pitchFamily="18" charset="0"/>
                                    </a:rPr>
                                  </m:ctrlPr>
                                </m:sSubPr>
                                <m:e>
                                  <m:r>
                                    <a:rPr kumimoji="1" lang="ja-JP" altLang="en-US" b="1" i="1" dirty="0" smtClean="0">
                                      <a:latin typeface="Cambria Math" panose="02040503050406030204" pitchFamily="18" charset="0"/>
                                    </a:rPr>
                                    <m:t>𝜽</m:t>
                                  </m:r>
                                </m:e>
                                <m:sub>
                                  <m:r>
                                    <a:rPr kumimoji="1" lang="en-US" altLang="ja-JP" b="1" i="1" dirty="0" smtClean="0">
                                      <a:latin typeface="Cambria Math" panose="02040503050406030204" pitchFamily="18" charset="0"/>
                                    </a:rPr>
                                    <m:t>𝒈𝒓𝒂𝒛</m:t>
                                  </m:r>
                                </m:sub>
                              </m:sSub>
                            </m:oMath>
                          </a14:m>
                          <a:r>
                            <a:rPr kumimoji="1" lang="en-US" altLang="ja-JP" sz="1800" b="1"/>
                            <a:t> Cut]</a:t>
                          </a:r>
                          <a:endParaRPr kumimoji="1" lang="ja-JP" altLang="en-US" sz="1800" b="1"/>
                        </a:p>
                      </a:txBody>
                      <a:tcPr/>
                    </a:tc>
                    <a:tc>
                      <a:txBody>
                        <a:bodyPr/>
                        <a:lstStyle/>
                        <a:p>
                          <a:pPr algn="ctr">
                            <a:lnSpc>
                              <a:spcPct val="150000"/>
                            </a:lnSpc>
                          </a:pPr>
                          <a:r>
                            <a:rPr kumimoji="1" lang="en-US" altLang="ja-JP" sz="1800" b="1" dirty="0"/>
                            <a:t>15.5 (4)</a:t>
                          </a:r>
                          <a:endParaRPr kumimoji="1" lang="ja-JP" altLang="en-US" sz="1800" b="1" dirty="0"/>
                        </a:p>
                      </a:txBody>
                      <a:tcPr/>
                    </a:tc>
                    <a:extLst>
                      <a:ext uri="{0D108BD9-81ED-4DB2-BD59-A6C34878D82A}">
                        <a16:rowId xmlns:a16="http://schemas.microsoft.com/office/drawing/2014/main" val="4081970191"/>
                      </a:ext>
                    </a:extLst>
                  </a:tr>
                </a:tbl>
              </a:graphicData>
            </a:graphic>
          </p:graphicFrame>
        </mc:Choice>
        <mc:Fallback xmlns="">
          <p:graphicFrame>
            <p:nvGraphicFramePr>
              <p:cNvPr id="6" name="表 5">
                <a:extLst>
                  <a:ext uri="{FF2B5EF4-FFF2-40B4-BE49-F238E27FC236}">
                    <a16:creationId xmlns:a16="http://schemas.microsoft.com/office/drawing/2014/main" id="{F11F2420-9F1C-8DEA-A2E8-5C9872EBFDEC}"/>
                  </a:ext>
                </a:extLst>
              </p:cNvPr>
              <p:cNvGraphicFramePr>
                <a:graphicFrameLocks noGrp="1"/>
              </p:cNvGraphicFramePr>
              <p:nvPr>
                <p:extLst>
                  <p:ext uri="{D42A27DB-BD31-4B8C-83A1-F6EECF244321}">
                    <p14:modId xmlns:p14="http://schemas.microsoft.com/office/powerpoint/2010/main" val="86574450"/>
                  </p:ext>
                </p:extLst>
              </p:nvPr>
            </p:nvGraphicFramePr>
            <p:xfrm>
              <a:off x="673112" y="914851"/>
              <a:ext cx="9947559" cy="1397635"/>
            </p:xfrm>
            <a:graphic>
              <a:graphicData uri="http://schemas.openxmlformats.org/drawingml/2006/table">
                <a:tbl>
                  <a:tblPr firstRow="1" bandRow="1">
                    <a:tableStyleId>{5C22544A-7EE6-4342-B048-85BDC9FD1C3A}</a:tableStyleId>
                  </a:tblPr>
                  <a:tblGrid>
                    <a:gridCol w="2096722">
                      <a:extLst>
                        <a:ext uri="{9D8B030D-6E8A-4147-A177-3AD203B41FA5}">
                          <a16:colId xmlns:a16="http://schemas.microsoft.com/office/drawing/2014/main" val="2554446383"/>
                        </a:ext>
                      </a:extLst>
                    </a:gridCol>
                    <a:gridCol w="1629972">
                      <a:extLst>
                        <a:ext uri="{9D8B030D-6E8A-4147-A177-3AD203B41FA5}">
                          <a16:colId xmlns:a16="http://schemas.microsoft.com/office/drawing/2014/main" val="609648377"/>
                        </a:ext>
                      </a:extLst>
                    </a:gridCol>
                    <a:gridCol w="1715009">
                      <a:extLst>
                        <a:ext uri="{9D8B030D-6E8A-4147-A177-3AD203B41FA5}">
                          <a16:colId xmlns:a16="http://schemas.microsoft.com/office/drawing/2014/main" val="3840022391"/>
                        </a:ext>
                      </a:extLst>
                    </a:gridCol>
                    <a:gridCol w="2632128">
                      <a:extLst>
                        <a:ext uri="{9D8B030D-6E8A-4147-A177-3AD203B41FA5}">
                          <a16:colId xmlns:a16="http://schemas.microsoft.com/office/drawing/2014/main" val="2250256105"/>
                        </a:ext>
                      </a:extLst>
                    </a:gridCol>
                    <a:gridCol w="1873728">
                      <a:extLst>
                        <a:ext uri="{9D8B030D-6E8A-4147-A177-3AD203B41FA5}">
                          <a16:colId xmlns:a16="http://schemas.microsoft.com/office/drawing/2014/main" val="344803693"/>
                        </a:ext>
                      </a:extLst>
                    </a:gridCol>
                  </a:tblGrid>
                  <a:tr h="365760">
                    <a:tc>
                      <a:txBody>
                        <a:bodyPr/>
                        <a:lstStyle/>
                        <a:p>
                          <a:pPr algn="ctr"/>
                          <a:r>
                            <a:rPr kumimoji="1" lang="en-US" altLang="ja-JP" sz="1800" b="1"/>
                            <a:t>Reaction</a:t>
                          </a:r>
                          <a:endParaRPr kumimoji="1" lang="ja-JP" altLang="en-US" sz="1800" b="1"/>
                        </a:p>
                      </a:txBody>
                      <a:tcPr/>
                    </a:tc>
                    <a:tc>
                      <a:txBody>
                        <a:bodyPr/>
                        <a:lstStyle/>
                        <a:p>
                          <a:endParaRPr lang="ja-JP"/>
                        </a:p>
                      </a:txBody>
                      <a:tcPr>
                        <a:blipFill>
                          <a:blip r:embed="rId5"/>
                          <a:stretch>
                            <a:fillRect l="-128731" t="-8333" r="-382463" b="-301667"/>
                          </a:stretch>
                        </a:blipFill>
                      </a:tcPr>
                    </a:tc>
                    <a:tc>
                      <a:txBody>
                        <a:bodyPr/>
                        <a:lstStyle/>
                        <a:p>
                          <a:endParaRPr lang="ja-JP"/>
                        </a:p>
                      </a:txBody>
                      <a:tcPr>
                        <a:blipFill>
                          <a:blip r:embed="rId5"/>
                          <a:stretch>
                            <a:fillRect l="-218149" t="-8333" r="-264769" b="-301667"/>
                          </a:stretch>
                        </a:blipFill>
                      </a:tcPr>
                    </a:tc>
                    <a:tc>
                      <a:txBody>
                        <a:bodyPr/>
                        <a:lstStyle/>
                        <a:p>
                          <a:endParaRPr lang="ja-JP"/>
                        </a:p>
                      </a:txBody>
                      <a:tcPr>
                        <a:blipFill>
                          <a:blip r:embed="rId5"/>
                          <a:stretch>
                            <a:fillRect l="-206944" t="-8333" r="-72222" b="-301667"/>
                          </a:stretch>
                        </a:blipFill>
                      </a:tcPr>
                    </a:tc>
                    <a:tc>
                      <a:txBody>
                        <a:bodyPr/>
                        <a:lstStyle/>
                        <a:p>
                          <a:endParaRPr lang="ja-JP"/>
                        </a:p>
                      </a:txBody>
                      <a:tcPr>
                        <a:blipFill>
                          <a:blip r:embed="rId5"/>
                          <a:stretch>
                            <a:fillRect l="-430519" t="-8333" r="-1299" b="-301667"/>
                          </a:stretch>
                        </a:blipFill>
                      </a:tcPr>
                    </a:tc>
                    <a:extLst>
                      <a:ext uri="{0D108BD9-81ED-4DB2-BD59-A6C34878D82A}">
                        <a16:rowId xmlns:a16="http://schemas.microsoft.com/office/drawing/2014/main" val="3750834577"/>
                      </a:ext>
                    </a:extLst>
                  </a:tr>
                  <a:tr h="365760">
                    <a:tc>
                      <a:txBody>
                        <a:bodyPr/>
                        <a:lstStyle/>
                        <a:p>
                          <a:pPr algn="ctr"/>
                          <a:r>
                            <a:rPr kumimoji="1" lang="en-US" altLang="ja-JP" sz="1800" b="1" baseline="30000"/>
                            <a:t>14</a:t>
                          </a:r>
                          <a:r>
                            <a:rPr kumimoji="1" lang="en-US" altLang="ja-JP" sz="1800" b="1"/>
                            <a:t>Be</a:t>
                          </a:r>
                          <a:r>
                            <a:rPr kumimoji="1" lang="ja-JP" altLang="en-US" sz="1800" b="1"/>
                            <a:t>→</a:t>
                          </a:r>
                          <a:r>
                            <a:rPr kumimoji="1" lang="en-US" altLang="ja-JP" sz="1800" b="1" baseline="30000"/>
                            <a:t>12</a:t>
                          </a:r>
                          <a:r>
                            <a:rPr kumimoji="1" lang="en-US" altLang="ja-JP" sz="1800" b="1"/>
                            <a:t>Be+X</a:t>
                          </a:r>
                          <a:endParaRPr kumimoji="1" lang="ja-JP" altLang="en-US" sz="1800" b="1"/>
                        </a:p>
                      </a:txBody>
                      <a:tcPr/>
                    </a:tc>
                    <a:tc>
                      <a:txBody>
                        <a:bodyPr/>
                        <a:lstStyle/>
                        <a:p>
                          <a:pPr algn="ctr"/>
                          <a:r>
                            <a:rPr kumimoji="1" lang="en-US" altLang="ja-JP" sz="1800" b="1"/>
                            <a:t>1100 (110)</a:t>
                          </a:r>
                          <a:endParaRPr kumimoji="1" lang="ja-JP" altLang="en-US" sz="1800" b="1"/>
                        </a:p>
                      </a:txBody>
                      <a:tcPr/>
                    </a:tc>
                    <a:tc>
                      <a:txBody>
                        <a:bodyPr/>
                        <a:lstStyle/>
                        <a:p>
                          <a:pPr algn="ctr"/>
                          <a:r>
                            <a:rPr kumimoji="1" lang="en-US" altLang="ja-JP" sz="1800" b="1"/>
                            <a:t>190 (10)</a:t>
                          </a:r>
                          <a:endParaRPr kumimoji="1" lang="ja-JP" altLang="en-US" sz="1800" b="1"/>
                        </a:p>
                      </a:txBody>
                      <a:tcPr/>
                    </a:tc>
                    <a:tc>
                      <a:txBody>
                        <a:bodyPr/>
                        <a:lstStyle/>
                        <a:p>
                          <a:pPr algn="ctr"/>
                          <a:r>
                            <a:rPr kumimoji="1" lang="en-US" altLang="ja-JP" sz="1800" b="1"/>
                            <a:t>690 (110)</a:t>
                          </a:r>
                          <a:endParaRPr kumimoji="1" lang="ja-JP" altLang="en-US" sz="1800" b="1"/>
                        </a:p>
                      </a:txBody>
                      <a:tcPr/>
                    </a:tc>
                    <a:tc>
                      <a:txBody>
                        <a:bodyPr/>
                        <a:lstStyle/>
                        <a:p>
                          <a:pPr algn="ctr"/>
                          <a:r>
                            <a:rPr kumimoji="1" lang="en-US" altLang="ja-JP" sz="1800" b="1" dirty="0"/>
                            <a:t>5.78 (68)</a:t>
                          </a:r>
                          <a:endParaRPr kumimoji="1" lang="ja-JP" altLang="en-US" sz="1800" b="1" dirty="0"/>
                        </a:p>
                      </a:txBody>
                      <a:tcPr/>
                    </a:tc>
                    <a:extLst>
                      <a:ext uri="{0D108BD9-81ED-4DB2-BD59-A6C34878D82A}">
                        <a16:rowId xmlns:a16="http://schemas.microsoft.com/office/drawing/2014/main" val="1782149359"/>
                      </a:ext>
                    </a:extLst>
                  </a:tr>
                  <a:tr h="666115">
                    <a:tc>
                      <a:txBody>
                        <a:bodyPr/>
                        <a:lstStyle/>
                        <a:p>
                          <a:endParaRPr lang="ja-JP"/>
                        </a:p>
                      </a:txBody>
                      <a:tcPr>
                        <a:blipFill>
                          <a:blip r:embed="rId5"/>
                          <a:stretch>
                            <a:fillRect l="-291" t="-113636" r="-375872" b="-10000"/>
                          </a:stretch>
                        </a:blipFill>
                      </a:tcPr>
                    </a:tc>
                    <a:tc>
                      <a:txBody>
                        <a:bodyPr/>
                        <a:lstStyle/>
                        <a:p>
                          <a:pPr algn="ctr">
                            <a:lnSpc>
                              <a:spcPct val="150000"/>
                            </a:lnSpc>
                          </a:pPr>
                          <a:r>
                            <a:rPr kumimoji="1" lang="en-US" altLang="ja-JP" sz="1800" b="1"/>
                            <a:t>680 (7)</a:t>
                          </a:r>
                          <a:endParaRPr kumimoji="1" lang="ja-JP" altLang="en-US" sz="1800" b="1"/>
                        </a:p>
                      </a:txBody>
                      <a:tcPr/>
                    </a:tc>
                    <a:tc>
                      <a:txBody>
                        <a:bodyPr/>
                        <a:lstStyle/>
                        <a:p>
                          <a:pPr algn="ctr">
                            <a:lnSpc>
                              <a:spcPct val="150000"/>
                            </a:lnSpc>
                          </a:pPr>
                          <a:r>
                            <a:rPr kumimoji="1" lang="en-US" altLang="ja-JP" sz="1800" b="1" dirty="0"/>
                            <a:t>44(1)</a:t>
                          </a:r>
                          <a:endParaRPr kumimoji="1" lang="ja-JP" altLang="en-US" sz="1800" b="1" dirty="0"/>
                        </a:p>
                      </a:txBody>
                      <a:tcPr/>
                    </a:tc>
                    <a:tc>
                      <a:txBody>
                        <a:bodyPr/>
                        <a:lstStyle/>
                        <a:p>
                          <a:endParaRPr lang="ja-JP"/>
                        </a:p>
                      </a:txBody>
                      <a:tcPr>
                        <a:blipFill>
                          <a:blip r:embed="rId5"/>
                          <a:stretch>
                            <a:fillRect l="-206944" t="-113636" r="-72222" b="-10000"/>
                          </a:stretch>
                        </a:blipFill>
                      </a:tcPr>
                    </a:tc>
                    <a:tc>
                      <a:txBody>
                        <a:bodyPr/>
                        <a:lstStyle/>
                        <a:p>
                          <a:pPr algn="ctr">
                            <a:lnSpc>
                              <a:spcPct val="150000"/>
                            </a:lnSpc>
                          </a:pPr>
                          <a:r>
                            <a:rPr kumimoji="1" lang="en-US" altLang="ja-JP" sz="1800" b="1" dirty="0"/>
                            <a:t>15.5 (4)</a:t>
                          </a:r>
                          <a:endParaRPr kumimoji="1" lang="ja-JP" altLang="en-US" sz="1800" b="1" dirty="0"/>
                        </a:p>
                      </a:txBody>
                      <a:tcPr/>
                    </a:tc>
                    <a:extLst>
                      <a:ext uri="{0D108BD9-81ED-4DB2-BD59-A6C34878D82A}">
                        <a16:rowId xmlns:a16="http://schemas.microsoft.com/office/drawing/2014/main" val="4081970191"/>
                      </a:ext>
                    </a:extLst>
                  </a:tr>
                </a:tbl>
              </a:graphicData>
            </a:graphic>
          </p:graphicFrame>
        </mc:Fallback>
      </mc:AlternateContent>
      <p:grpSp>
        <p:nvGrpSpPr>
          <p:cNvPr id="34" name="グループ化 33">
            <a:extLst>
              <a:ext uri="{FF2B5EF4-FFF2-40B4-BE49-F238E27FC236}">
                <a16:creationId xmlns:a16="http://schemas.microsoft.com/office/drawing/2014/main" id="{6E2558BA-E99D-DDE1-7ED4-AF920EAE24E4}"/>
              </a:ext>
            </a:extLst>
          </p:cNvPr>
          <p:cNvGrpSpPr/>
          <p:nvPr/>
        </p:nvGrpSpPr>
        <p:grpSpPr>
          <a:xfrm>
            <a:off x="-25754" y="2857944"/>
            <a:ext cx="6475402" cy="3630303"/>
            <a:chOff x="345729" y="2857944"/>
            <a:chExt cx="6475402" cy="3630303"/>
          </a:xfrm>
        </p:grpSpPr>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8FB1E9E-0973-776E-8ED1-AD2DEF5464DD}"/>
                    </a:ext>
                  </a:extLst>
                </p:cNvPr>
                <p:cNvSpPr txBox="1"/>
                <p:nvPr/>
              </p:nvSpPr>
              <p:spPr>
                <a:xfrm>
                  <a:off x="1963297" y="6026582"/>
                  <a:ext cx="3430924" cy="461665"/>
                </a:xfrm>
                <a:prstGeom prst="rect">
                  <a:avLst/>
                </a:prstGeom>
                <a:noFill/>
              </p:spPr>
              <p:txBody>
                <a:bodyPr wrap="square" rtlCol="0">
                  <a:spAutoFit/>
                </a:bodyPr>
                <a:lstStyle/>
                <a:p>
                  <a14:m>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𝑬</m:t>
                          </m:r>
                        </m:e>
                        <m:sub>
                          <m:r>
                            <a:rPr kumimoji="1" lang="en-US" altLang="ja-JP" sz="2400" b="1" i="0" smtClean="0">
                              <a:latin typeface="Cambria Math" panose="02040503050406030204" pitchFamily="18" charset="0"/>
                            </a:rPr>
                            <m:t>𝐫𝐞𝐥</m:t>
                          </m:r>
                        </m:sub>
                      </m:sSub>
                    </m:oMath>
                  </a14:m>
                  <a:r>
                    <a:rPr kumimoji="1" lang="en-US" altLang="ja-JP" sz="2400" b="1" dirty="0"/>
                    <a:t>  = </a:t>
                  </a:r>
                  <a14:m>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𝑬</m:t>
                          </m:r>
                        </m:e>
                        <m:sub>
                          <m:r>
                            <a:rPr kumimoji="1" lang="en-US" altLang="ja-JP" sz="2400" b="1" i="1" smtClean="0">
                              <a:latin typeface="Cambria Math" panose="02040503050406030204" pitchFamily="18" charset="0"/>
                            </a:rPr>
                            <m:t>𝒙</m:t>
                          </m:r>
                        </m:sub>
                      </m:sSub>
                      <m:r>
                        <a:rPr kumimoji="1" lang="en-US" altLang="ja-JP" sz="2400" b="1" i="1" smtClean="0">
                          <a:latin typeface="Cambria Math" panose="02040503050406030204" pitchFamily="18" charset="0"/>
                        </a:rPr>
                        <m:t> − </m:t>
                      </m:r>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𝑺</m:t>
                          </m:r>
                        </m:e>
                        <m:sub>
                          <m:r>
                            <a:rPr kumimoji="1" lang="en-US" altLang="ja-JP" sz="2400" b="1" i="1" smtClean="0">
                              <a:latin typeface="Cambria Math" panose="02040503050406030204" pitchFamily="18" charset="0"/>
                            </a:rPr>
                            <m:t>𝟐</m:t>
                          </m:r>
                          <m:r>
                            <a:rPr kumimoji="1" lang="en-US" altLang="ja-JP" sz="2400" b="1" i="1" smtClean="0">
                              <a:latin typeface="Cambria Math" panose="02040503050406030204" pitchFamily="18" charset="0"/>
                            </a:rPr>
                            <m:t>𝒏</m:t>
                          </m:r>
                        </m:sub>
                      </m:sSub>
                      <m:r>
                        <a:rPr kumimoji="1" lang="en-US" altLang="ja-JP" sz="2400" b="1" i="1" smtClean="0">
                          <a:latin typeface="Cambria Math" panose="02040503050406030204" pitchFamily="18" charset="0"/>
                        </a:rPr>
                        <m:t> </m:t>
                      </m:r>
                    </m:oMath>
                  </a14:m>
                  <a:r>
                    <a:rPr kumimoji="1" lang="en-US" altLang="ja-JP" sz="2400" b="1" dirty="0"/>
                    <a:t>[MeV]</a:t>
                  </a:r>
                  <a:endParaRPr kumimoji="1" lang="ja-JP" altLang="en-US" sz="2400" b="1" dirty="0"/>
                </a:p>
              </p:txBody>
            </p:sp>
          </mc:Choice>
          <mc:Fallback xmlns="">
            <p:sp>
              <p:nvSpPr>
                <p:cNvPr id="9" name="テキスト ボックス 8">
                  <a:extLst>
                    <a:ext uri="{FF2B5EF4-FFF2-40B4-BE49-F238E27FC236}">
                      <a16:creationId xmlns:a16="http://schemas.microsoft.com/office/drawing/2014/main" id="{4703ADD8-5B2F-4E20-EA48-64EB3F3C21D7}"/>
                    </a:ext>
                  </a:extLst>
                </p:cNvPr>
                <p:cNvSpPr txBox="1">
                  <a:spLocks noRot="1" noChangeAspect="1" noMove="1" noResize="1" noEditPoints="1" noAdjustHandles="1" noChangeArrowheads="1" noChangeShapeType="1" noTextEdit="1"/>
                </p:cNvSpPr>
                <p:nvPr/>
              </p:nvSpPr>
              <p:spPr>
                <a:xfrm>
                  <a:off x="1963297" y="6026582"/>
                  <a:ext cx="3430924" cy="461665"/>
                </a:xfrm>
                <a:prstGeom prst="rect">
                  <a:avLst/>
                </a:prstGeom>
                <a:blipFill>
                  <a:blip r:embed="rId6"/>
                  <a:stretch>
                    <a:fillRect l="-355" t="-9333" b="-3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A0F28E7D-3339-8FAD-D6B8-8EBDC55B1746}"/>
                    </a:ext>
                  </a:extLst>
                </p:cNvPr>
                <p:cNvSpPr txBox="1"/>
                <p:nvPr/>
              </p:nvSpPr>
              <p:spPr>
                <a:xfrm rot="16200000">
                  <a:off x="-361504" y="3730649"/>
                  <a:ext cx="2091384" cy="676917"/>
                </a:xfrm>
                <a:prstGeom prst="rect">
                  <a:avLst/>
                </a:prstGeom>
                <a:noFill/>
              </p:spPr>
              <p:txBody>
                <a:bodyPr wrap="square" rtlCol="0">
                  <a:spAutoFit/>
                </a:bodyPr>
                <a:lstStyle/>
                <a:p>
                  <a14:m>
                    <m:oMath xmlns:m="http://schemas.openxmlformats.org/officeDocument/2006/math">
                      <m:f>
                        <m:fPr>
                          <m:ctrlPr>
                            <a:rPr kumimoji="1" lang="en-US" altLang="ja-JP" sz="2400" b="1" i="1" smtClean="0">
                              <a:latin typeface="Cambria Math" panose="02040503050406030204" pitchFamily="18" charset="0"/>
                            </a:rPr>
                          </m:ctrlPr>
                        </m:fPr>
                        <m:num>
                          <m:r>
                            <a:rPr kumimoji="1" lang="en-US" altLang="ja-JP" sz="2400" b="1" i="1" smtClean="0">
                              <a:latin typeface="Cambria Math" panose="02040503050406030204" pitchFamily="18" charset="0"/>
                            </a:rPr>
                            <m:t>𝒅</m:t>
                          </m:r>
                          <m:sSub>
                            <m:sSubPr>
                              <m:ctrlPr>
                                <a:rPr kumimoji="1" lang="en-US" altLang="ja-JP" sz="2400" b="1" i="1" smtClean="0">
                                  <a:latin typeface="Cambria Math" panose="02040503050406030204" pitchFamily="18" charset="0"/>
                                </a:rPr>
                              </m:ctrlPr>
                            </m:sSubPr>
                            <m:e>
                              <m:r>
                                <a:rPr kumimoji="1" lang="ja-JP" altLang="en-US" sz="2400" b="1" i="1" smtClean="0">
                                  <a:latin typeface="Cambria Math" panose="02040503050406030204" pitchFamily="18" charset="0"/>
                                </a:rPr>
                                <m:t>𝝈</m:t>
                              </m:r>
                            </m:e>
                            <m:sub>
                              <m:r>
                                <a:rPr kumimoji="1" lang="en-US" altLang="ja-JP" sz="2400" b="1" i="1" smtClean="0">
                                  <a:latin typeface="Cambria Math" panose="02040503050406030204" pitchFamily="18" charset="0"/>
                                </a:rPr>
                                <m:t>𝟐</m:t>
                              </m:r>
                              <m:r>
                                <a:rPr kumimoji="1" lang="en-US" altLang="ja-JP" sz="2400" b="1" i="1" smtClean="0">
                                  <a:latin typeface="Cambria Math" panose="02040503050406030204" pitchFamily="18" charset="0"/>
                                </a:rPr>
                                <m:t>𝒏</m:t>
                              </m:r>
                            </m:sub>
                          </m:sSub>
                        </m:num>
                        <m:den>
                          <m:r>
                            <a:rPr kumimoji="1" lang="en-US" altLang="ja-JP" sz="2400" b="1" i="1" smtClean="0">
                              <a:latin typeface="Cambria Math" panose="02040503050406030204" pitchFamily="18" charset="0"/>
                            </a:rPr>
                            <m:t>𝒅</m:t>
                          </m:r>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𝑬</m:t>
                              </m:r>
                            </m:e>
                            <m:sub>
                              <m:r>
                                <a:rPr kumimoji="1" lang="en-US" altLang="ja-JP" sz="2400" b="1" i="1" smtClean="0">
                                  <a:latin typeface="Cambria Math" panose="02040503050406030204" pitchFamily="18" charset="0"/>
                                </a:rPr>
                                <m:t>𝒓𝒆𝒍</m:t>
                              </m:r>
                            </m:sub>
                          </m:sSub>
                        </m:den>
                      </m:f>
                    </m:oMath>
                  </a14:m>
                  <a:r>
                    <a:rPr kumimoji="1" lang="en-US" altLang="ja-JP" sz="2000" b="1" dirty="0"/>
                    <a:t>  [mb/MeV]</a:t>
                  </a:r>
                  <a:endParaRPr kumimoji="1" lang="ja-JP" altLang="en-US" sz="2000" b="1" dirty="0"/>
                </a:p>
              </p:txBody>
            </p:sp>
          </mc:Choice>
          <mc:Fallback xmlns="">
            <p:sp>
              <p:nvSpPr>
                <p:cNvPr id="10" name="テキスト ボックス 9">
                  <a:extLst>
                    <a:ext uri="{FF2B5EF4-FFF2-40B4-BE49-F238E27FC236}">
                      <a16:creationId xmlns:a16="http://schemas.microsoft.com/office/drawing/2014/main" id="{893FFB23-9AE5-8A36-84BA-B8128D021A46}"/>
                    </a:ext>
                  </a:extLst>
                </p:cNvPr>
                <p:cNvSpPr txBox="1">
                  <a:spLocks noRot="1" noChangeAspect="1" noMove="1" noResize="1" noEditPoints="1" noAdjustHandles="1" noChangeArrowheads="1" noChangeShapeType="1" noTextEdit="1"/>
                </p:cNvSpPr>
                <p:nvPr/>
              </p:nvSpPr>
              <p:spPr>
                <a:xfrm rot="16200000">
                  <a:off x="-361504" y="3730649"/>
                  <a:ext cx="2091384" cy="676917"/>
                </a:xfrm>
                <a:prstGeom prst="rect">
                  <a:avLst/>
                </a:prstGeom>
                <a:blipFill>
                  <a:blip r:embed="rId7"/>
                  <a:stretch>
                    <a:fillRect t="-583"/>
                  </a:stretch>
                </a:blipFill>
              </p:spPr>
              <p:txBody>
                <a:bodyPr/>
                <a:lstStyle/>
                <a:p>
                  <a:r>
                    <a:rPr lang="ja-JP" altLang="en-US">
                      <a:noFill/>
                    </a:rPr>
                    <a:t> </a:t>
                  </a:r>
                </a:p>
              </p:txBody>
            </p:sp>
          </mc:Fallback>
        </mc:AlternateContent>
        <p:grpSp>
          <p:nvGrpSpPr>
            <p:cNvPr id="31" name="グループ化 30">
              <a:extLst>
                <a:ext uri="{FF2B5EF4-FFF2-40B4-BE49-F238E27FC236}">
                  <a16:creationId xmlns:a16="http://schemas.microsoft.com/office/drawing/2014/main" id="{44BFB313-D8B7-4FBD-EE96-099F08D103F6}"/>
                </a:ext>
              </a:extLst>
            </p:cNvPr>
            <p:cNvGrpSpPr/>
            <p:nvPr/>
          </p:nvGrpSpPr>
          <p:grpSpPr>
            <a:xfrm>
              <a:off x="3581400" y="2857944"/>
              <a:ext cx="2478943" cy="985279"/>
              <a:chOff x="7515371" y="-1774111"/>
              <a:chExt cx="2607482" cy="985279"/>
            </a:xfrm>
          </p:grpSpPr>
          <p:pic>
            <p:nvPicPr>
              <p:cNvPr id="12" name="図 11">
                <a:extLst>
                  <a:ext uri="{FF2B5EF4-FFF2-40B4-BE49-F238E27FC236}">
                    <a16:creationId xmlns:a16="http://schemas.microsoft.com/office/drawing/2014/main" id="{26B77282-3F25-8DDC-036C-C53ABD3EE516}"/>
                  </a:ext>
                </a:extLst>
              </p:cNvPr>
              <p:cNvPicPr>
                <a:picLocks noChangeAspect="1"/>
              </p:cNvPicPr>
              <p:nvPr/>
            </p:nvPicPr>
            <p:blipFill>
              <a:blip r:embed="rId8"/>
              <a:srcRect l="31286" t="34003" r="32608" b="25376"/>
              <a:stretch/>
            </p:blipFill>
            <p:spPr>
              <a:xfrm>
                <a:off x="7524116" y="-1621484"/>
                <a:ext cx="79374" cy="79375"/>
              </a:xfrm>
              <a:prstGeom prst="rect">
                <a:avLst/>
              </a:prstGeom>
            </p:spPr>
          </p:pic>
          <p:sp>
            <p:nvSpPr>
              <p:cNvPr id="13" name="テキスト ボックス 12">
                <a:extLst>
                  <a:ext uri="{FF2B5EF4-FFF2-40B4-BE49-F238E27FC236}">
                    <a16:creationId xmlns:a16="http://schemas.microsoft.com/office/drawing/2014/main" id="{ED1BF2BA-FB01-8ECF-36A5-70A83AC0F44C}"/>
                  </a:ext>
                </a:extLst>
              </p:cNvPr>
              <p:cNvSpPr txBox="1"/>
              <p:nvPr/>
            </p:nvSpPr>
            <p:spPr>
              <a:xfrm>
                <a:off x="7691710" y="-1774111"/>
                <a:ext cx="2145394" cy="338554"/>
              </a:xfrm>
              <a:prstGeom prst="rect">
                <a:avLst/>
              </a:prstGeom>
              <a:noFill/>
            </p:spPr>
            <p:txBody>
              <a:bodyPr wrap="square" rtlCol="0">
                <a:spAutoFit/>
              </a:bodyPr>
              <a:lstStyle/>
              <a:p>
                <a:r>
                  <a:rPr kumimoji="1" lang="en-US" altLang="ja-JP" sz="1600" b="1"/>
                  <a:t>Pb(</a:t>
                </a:r>
                <a:r>
                  <a:rPr kumimoji="1" lang="en-US" altLang="ja-JP" sz="1600" b="1" baseline="30000"/>
                  <a:t>14</a:t>
                </a:r>
                <a:r>
                  <a:rPr kumimoji="1" lang="en-US" altLang="ja-JP" sz="1600" b="1"/>
                  <a:t>Be,</a:t>
                </a:r>
                <a:r>
                  <a:rPr kumimoji="1" lang="en-US" altLang="ja-JP" sz="1600" b="1" baseline="30000"/>
                  <a:t>12</a:t>
                </a:r>
                <a:r>
                  <a:rPr kumimoji="1" lang="en-US" altLang="ja-JP" sz="1600" b="1"/>
                  <a:t>Be+2n)</a:t>
                </a:r>
                <a:endParaRPr kumimoji="1" lang="ja-JP" altLang="en-US" sz="1600" b="1"/>
              </a:p>
            </p:txBody>
          </p:sp>
          <p:pic>
            <p:nvPicPr>
              <p:cNvPr id="14" name="図 13">
                <a:extLst>
                  <a:ext uri="{FF2B5EF4-FFF2-40B4-BE49-F238E27FC236}">
                    <a16:creationId xmlns:a16="http://schemas.microsoft.com/office/drawing/2014/main" id="{80A9EE21-2BAD-0180-C17D-A5683DF95D76}"/>
                  </a:ext>
                </a:extLst>
              </p:cNvPr>
              <p:cNvPicPr>
                <a:picLocks noChangeAspect="1"/>
              </p:cNvPicPr>
              <p:nvPr/>
            </p:nvPicPr>
            <p:blipFill>
              <a:blip r:embed="rId9"/>
              <a:stretch>
                <a:fillRect/>
              </a:stretch>
            </p:blipFill>
            <p:spPr>
              <a:xfrm>
                <a:off x="7515371" y="-1225416"/>
                <a:ext cx="88119" cy="88119"/>
              </a:xfrm>
              <a:prstGeom prst="rect">
                <a:avLst/>
              </a:prstGeom>
            </p:spPr>
          </p:pic>
          <p:sp>
            <p:nvSpPr>
              <p:cNvPr id="15" name="テキスト ボックス 14">
                <a:extLst>
                  <a:ext uri="{FF2B5EF4-FFF2-40B4-BE49-F238E27FC236}">
                    <a16:creationId xmlns:a16="http://schemas.microsoft.com/office/drawing/2014/main" id="{DB6B5242-D1B3-14D5-A66D-A65E40C5FD2E}"/>
                  </a:ext>
                </a:extLst>
              </p:cNvPr>
              <p:cNvSpPr txBox="1"/>
              <p:nvPr/>
            </p:nvSpPr>
            <p:spPr>
              <a:xfrm>
                <a:off x="7666763" y="-1373607"/>
                <a:ext cx="2456090" cy="584775"/>
              </a:xfrm>
              <a:prstGeom prst="rect">
                <a:avLst/>
              </a:prstGeom>
              <a:noFill/>
            </p:spPr>
            <p:txBody>
              <a:bodyPr wrap="square" rtlCol="0">
                <a:spAutoFit/>
              </a:bodyPr>
              <a:lstStyle/>
              <a:p>
                <a:r>
                  <a:rPr kumimoji="1" lang="en-US" altLang="ja-JP" sz="1600" b="1"/>
                  <a:t>C(</a:t>
                </a:r>
                <a:r>
                  <a:rPr kumimoji="1" lang="en-US" altLang="ja-JP" sz="1600" b="1" baseline="30000"/>
                  <a:t>14</a:t>
                </a:r>
                <a:r>
                  <a:rPr kumimoji="1" lang="en-US" altLang="ja-JP" sz="1600" b="1"/>
                  <a:t>Be,</a:t>
                </a:r>
                <a:r>
                  <a:rPr kumimoji="1" lang="en-US" altLang="ja-JP" sz="1600" b="1" baseline="30000"/>
                  <a:t>12</a:t>
                </a:r>
                <a:r>
                  <a:rPr kumimoji="1" lang="en-US" altLang="ja-JP" sz="1600" b="1"/>
                  <a:t>Be+2n) </a:t>
                </a:r>
              </a:p>
              <a:p>
                <a:r>
                  <a:rPr kumimoji="1" lang="en-US" altLang="ja-JP" sz="1600" b="1"/>
                  <a:t>                  × (Γ=2.18)</a:t>
                </a:r>
                <a:endParaRPr kumimoji="1" lang="ja-JP" altLang="en-US" sz="1600" b="1"/>
              </a:p>
            </p:txBody>
          </p:sp>
        </p:grpSp>
        <p:cxnSp>
          <p:nvCxnSpPr>
            <p:cNvPr id="27" name="直線矢印コネクタ 26">
              <a:extLst>
                <a:ext uri="{FF2B5EF4-FFF2-40B4-BE49-F238E27FC236}">
                  <a16:creationId xmlns:a16="http://schemas.microsoft.com/office/drawing/2014/main" id="{3E3B39BB-E854-C00B-4014-FE86EA2F8DBC}"/>
                </a:ext>
              </a:extLst>
            </p:cNvPr>
            <p:cNvCxnSpPr>
              <a:cxnSpLocks/>
            </p:cNvCxnSpPr>
            <p:nvPr/>
          </p:nvCxnSpPr>
          <p:spPr>
            <a:xfrm flipH="1">
              <a:off x="1582339" y="4953332"/>
              <a:ext cx="435153" cy="435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0DC13CFF-7FEA-4CCC-B8C6-C2018E4B8CC2}"/>
                </a:ext>
              </a:extLst>
            </p:cNvPr>
            <p:cNvSpPr txBox="1"/>
            <p:nvPr/>
          </p:nvSpPr>
          <p:spPr>
            <a:xfrm>
              <a:off x="2017492" y="4627579"/>
              <a:ext cx="1485850" cy="738664"/>
            </a:xfrm>
            <a:prstGeom prst="rect">
              <a:avLst/>
            </a:prstGeom>
            <a:noFill/>
          </p:spPr>
          <p:txBody>
            <a:bodyPr wrap="square">
              <a:spAutoFit/>
            </a:bodyPr>
            <a:lstStyle/>
            <a:p>
              <a:r>
                <a:rPr kumimoji="1" lang="en-US" altLang="ja-JP" sz="1400" b="1" dirty="0">
                  <a:latin typeface="ＭＳ Ｐゴシック" panose="020B0600070205080204" pitchFamily="50" charset="-128"/>
                  <a:ea typeface="ＭＳ Ｐゴシック" panose="020B0600070205080204" pitchFamily="50" charset="-128"/>
                </a:rPr>
                <a:t>First excited state in </a:t>
              </a:r>
              <a:r>
                <a:rPr kumimoji="1" lang="en-US" altLang="ja-JP" sz="1400" b="1" baseline="30000" dirty="0">
                  <a:latin typeface="ＭＳ Ｐゴシック" panose="020B0600070205080204" pitchFamily="50" charset="-128"/>
                  <a:ea typeface="ＭＳ Ｐゴシック" panose="020B0600070205080204" pitchFamily="50" charset="-128"/>
                </a:rPr>
                <a:t>14</a:t>
              </a:r>
              <a:r>
                <a:rPr kumimoji="1" lang="en-US" altLang="ja-JP" sz="1400" b="1" dirty="0">
                  <a:latin typeface="ＭＳ Ｐゴシック" panose="020B0600070205080204" pitchFamily="50" charset="-128"/>
                  <a:ea typeface="ＭＳ Ｐゴシック" panose="020B0600070205080204" pitchFamily="50" charset="-128"/>
                </a:rPr>
                <a:t>Be (2</a:t>
              </a:r>
              <a:r>
                <a:rPr kumimoji="1" lang="en-US" altLang="ja-JP" sz="1400" b="1" baseline="30000" dirty="0">
                  <a:latin typeface="ＭＳ Ｐゴシック" panose="020B0600070205080204" pitchFamily="50" charset="-128"/>
                  <a:ea typeface="ＭＳ Ｐゴシック" panose="020B0600070205080204" pitchFamily="50" charset="-128"/>
                </a:rPr>
                <a:t>+</a:t>
              </a:r>
              <a:r>
                <a:rPr kumimoji="1" lang="en-US" altLang="ja-JP" sz="1400" b="1" dirty="0">
                  <a:latin typeface="ＭＳ Ｐゴシック" panose="020B0600070205080204" pitchFamily="50" charset="-128"/>
                  <a:ea typeface="ＭＳ Ｐゴシック" panose="020B0600070205080204" pitchFamily="50" charset="-128"/>
                </a:rPr>
                <a:t>)  280 keV [1]</a:t>
              </a:r>
              <a:endParaRPr kumimoji="1" lang="ja-JP" altLang="en-US" sz="1400" b="1" baseline="30000" dirty="0">
                <a:latin typeface="ＭＳ Ｐゴシック" panose="020B0600070205080204" pitchFamily="50" charset="-128"/>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994B0F2B-FCA3-3C3F-2E7E-510DAE830E5B}"/>
                    </a:ext>
                  </a:extLst>
                </p:cNvPr>
                <p:cNvSpPr txBox="1"/>
                <p:nvPr/>
              </p:nvSpPr>
              <p:spPr>
                <a:xfrm rot="16200000">
                  <a:off x="5362595" y="3831877"/>
                  <a:ext cx="2240155" cy="676917"/>
                </a:xfrm>
                <a:prstGeom prst="rect">
                  <a:avLst/>
                </a:prstGeom>
                <a:noFill/>
              </p:spPr>
              <p:txBody>
                <a:bodyPr wrap="square" rtlCol="0">
                  <a:spAutoFit/>
                </a:bodyPr>
                <a:lstStyle/>
                <a:p>
                  <a14:m>
                    <m:oMath xmlns:m="http://schemas.openxmlformats.org/officeDocument/2006/math">
                      <m:f>
                        <m:fPr>
                          <m:ctrlPr>
                            <a:rPr kumimoji="1" lang="en-US" altLang="ja-JP" sz="2400" b="1" i="1" smtClean="0">
                              <a:latin typeface="Cambria Math" panose="02040503050406030204" pitchFamily="18" charset="0"/>
                            </a:rPr>
                          </m:ctrlPr>
                        </m:fPr>
                        <m:num>
                          <m:r>
                            <a:rPr kumimoji="1" lang="en-US" altLang="ja-JP" sz="2400" b="1" i="1" smtClean="0">
                              <a:latin typeface="Cambria Math" panose="02040503050406030204" pitchFamily="18" charset="0"/>
                            </a:rPr>
                            <m:t>𝒅</m:t>
                          </m:r>
                          <m:sSub>
                            <m:sSubPr>
                              <m:ctrlPr>
                                <a:rPr kumimoji="1" lang="en-US" altLang="ja-JP" sz="2400" b="1" i="1" smtClean="0">
                                  <a:latin typeface="Cambria Math" panose="02040503050406030204" pitchFamily="18" charset="0"/>
                                </a:rPr>
                              </m:ctrlPr>
                            </m:sSubPr>
                            <m:e>
                              <m:r>
                                <a:rPr kumimoji="1" lang="ja-JP" altLang="en-US" sz="2400" b="1" i="1" smtClean="0">
                                  <a:latin typeface="Cambria Math" panose="02040503050406030204" pitchFamily="18" charset="0"/>
                                </a:rPr>
                                <m:t>𝝈</m:t>
                              </m:r>
                            </m:e>
                            <m:sub>
                              <m:r>
                                <a:rPr kumimoji="1" lang="en-US" altLang="ja-JP" sz="2400" b="1" i="1" smtClean="0">
                                  <a:latin typeface="Cambria Math" panose="02040503050406030204" pitchFamily="18" charset="0"/>
                                </a:rPr>
                                <m:t>𝒄𝒐𝒖𝒍</m:t>
                              </m:r>
                            </m:sub>
                          </m:sSub>
                        </m:num>
                        <m:den>
                          <m:r>
                            <a:rPr kumimoji="1" lang="en-US" altLang="ja-JP" sz="2400" b="1" i="1" smtClean="0">
                              <a:latin typeface="Cambria Math" panose="02040503050406030204" pitchFamily="18" charset="0"/>
                            </a:rPr>
                            <m:t>𝒅</m:t>
                          </m:r>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𝑬</m:t>
                              </m:r>
                            </m:e>
                            <m:sub>
                              <m:r>
                                <a:rPr kumimoji="1" lang="en-US" altLang="ja-JP" sz="2400" b="1" i="1" smtClean="0">
                                  <a:latin typeface="Cambria Math" panose="02040503050406030204" pitchFamily="18" charset="0"/>
                                </a:rPr>
                                <m:t>𝒓𝒆𝒍</m:t>
                              </m:r>
                            </m:sub>
                          </m:sSub>
                        </m:den>
                      </m:f>
                      <m:r>
                        <a:rPr kumimoji="1" lang="en-US" altLang="ja-JP" sz="2400" b="1" i="0" smtClean="0">
                          <a:latin typeface="Cambria Math" panose="02040503050406030204" pitchFamily="18" charset="0"/>
                        </a:rPr>
                        <m:t>  </m:t>
                      </m:r>
                    </m:oMath>
                  </a14:m>
                  <a:r>
                    <a:rPr kumimoji="1" lang="en-US" altLang="ja-JP" sz="2000" b="1"/>
                    <a:t>[mb/MeV]</a:t>
                  </a:r>
                  <a:endParaRPr kumimoji="1" lang="ja-JP" altLang="en-US" sz="2000" b="1"/>
                </a:p>
              </p:txBody>
            </p:sp>
          </mc:Choice>
          <mc:Fallback xmlns="">
            <p:sp>
              <p:nvSpPr>
                <p:cNvPr id="30" name="テキスト ボックス 29">
                  <a:extLst>
                    <a:ext uri="{FF2B5EF4-FFF2-40B4-BE49-F238E27FC236}">
                      <a16:creationId xmlns:a16="http://schemas.microsoft.com/office/drawing/2014/main" id="{0DCB4234-EC74-63BB-432F-F1B35A12E4FD}"/>
                    </a:ext>
                  </a:extLst>
                </p:cNvPr>
                <p:cNvSpPr txBox="1">
                  <a:spLocks noRot="1" noChangeAspect="1" noMove="1" noResize="1" noEditPoints="1" noAdjustHandles="1" noChangeArrowheads="1" noChangeShapeType="1" noTextEdit="1"/>
                </p:cNvSpPr>
                <p:nvPr/>
              </p:nvSpPr>
              <p:spPr>
                <a:xfrm rot="16200000">
                  <a:off x="5362595" y="3831877"/>
                  <a:ext cx="2240155" cy="676917"/>
                </a:xfrm>
                <a:prstGeom prst="rect">
                  <a:avLst/>
                </a:prstGeom>
                <a:blipFill>
                  <a:blip r:embed="rId10"/>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F4609F56-0211-BD21-7B5B-20D02A1F5D67}"/>
                  </a:ext>
                </a:extLst>
              </p:cNvPr>
              <p:cNvSpPr txBox="1"/>
              <p:nvPr/>
            </p:nvSpPr>
            <p:spPr>
              <a:xfrm>
                <a:off x="8453827" y="6223565"/>
                <a:ext cx="2241550" cy="461665"/>
              </a:xfrm>
              <a:prstGeom prst="rect">
                <a:avLst/>
              </a:prstGeom>
              <a:noFill/>
            </p:spPr>
            <p:txBody>
              <a:bodyPr wrap="square" rtlCol="0">
                <a:spAutoFit/>
              </a:bodyPr>
              <a:lstStyle/>
              <a:p>
                <a14:m>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𝑬</m:t>
                        </m:r>
                      </m:e>
                      <m:sub>
                        <m:r>
                          <a:rPr kumimoji="1" lang="en-US" altLang="ja-JP" sz="2400" b="1" i="0" smtClean="0">
                            <a:latin typeface="Cambria Math" panose="02040503050406030204" pitchFamily="18" charset="0"/>
                          </a:rPr>
                          <m:t>𝐫𝐞𝐥</m:t>
                        </m:r>
                      </m:sub>
                    </m:sSub>
                  </m:oMath>
                </a14:m>
                <a:r>
                  <a:rPr kumimoji="1" lang="en-US" altLang="ja-JP" sz="2400" b="1" dirty="0"/>
                  <a:t> [MeV]</a:t>
                </a:r>
                <a:endParaRPr kumimoji="1" lang="ja-JP" altLang="en-US" sz="2400" b="1" dirty="0"/>
              </a:p>
            </p:txBody>
          </p:sp>
        </mc:Choice>
        <mc:Fallback xmlns="">
          <p:sp>
            <p:nvSpPr>
              <p:cNvPr id="24" name="テキスト ボックス 23">
                <a:extLst>
                  <a:ext uri="{FF2B5EF4-FFF2-40B4-BE49-F238E27FC236}">
                    <a16:creationId xmlns:a16="http://schemas.microsoft.com/office/drawing/2014/main" id="{145CF078-E399-E7D6-6231-87664B8680D3}"/>
                  </a:ext>
                </a:extLst>
              </p:cNvPr>
              <p:cNvSpPr txBox="1">
                <a:spLocks noRot="1" noChangeAspect="1" noMove="1" noResize="1" noEditPoints="1" noAdjustHandles="1" noChangeArrowheads="1" noChangeShapeType="1" noTextEdit="1"/>
              </p:cNvSpPr>
              <p:nvPr/>
            </p:nvSpPr>
            <p:spPr>
              <a:xfrm>
                <a:off x="8453827" y="6223565"/>
                <a:ext cx="2241550" cy="461665"/>
              </a:xfrm>
              <a:prstGeom prst="rect">
                <a:avLst/>
              </a:prstGeom>
              <a:blipFill>
                <a:blip r:embed="rId11"/>
                <a:stretch>
                  <a:fillRect l="-817" t="-9211" b="-30263"/>
                </a:stretch>
              </a:blipFill>
            </p:spPr>
            <p:txBody>
              <a:bodyPr/>
              <a:lstStyle/>
              <a:p>
                <a:r>
                  <a:rPr lang="ja-JP" altLang="en-US">
                    <a:noFill/>
                  </a:rPr>
                  <a:t> </a:t>
                </a:r>
              </a:p>
            </p:txBody>
          </p:sp>
        </mc:Fallback>
      </mc:AlternateContent>
      <p:grpSp>
        <p:nvGrpSpPr>
          <p:cNvPr id="2" name="グループ化 1">
            <a:extLst>
              <a:ext uri="{FF2B5EF4-FFF2-40B4-BE49-F238E27FC236}">
                <a16:creationId xmlns:a16="http://schemas.microsoft.com/office/drawing/2014/main" id="{4F11984D-E010-6501-1CAF-A2A049896DF3}"/>
              </a:ext>
            </a:extLst>
          </p:cNvPr>
          <p:cNvGrpSpPr/>
          <p:nvPr/>
        </p:nvGrpSpPr>
        <p:grpSpPr>
          <a:xfrm>
            <a:off x="9129847" y="2681237"/>
            <a:ext cx="2715699" cy="969032"/>
            <a:chOff x="9044985" y="2750716"/>
            <a:chExt cx="2715699" cy="969032"/>
          </a:xfrm>
        </p:grpSpPr>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D7DECA0E-AEF6-0CCB-25E7-E72480E3A925}"/>
                    </a:ext>
                  </a:extLst>
                </p:cNvPr>
                <p:cNvSpPr txBox="1"/>
                <p:nvPr/>
              </p:nvSpPr>
              <p:spPr>
                <a:xfrm>
                  <a:off x="9113452" y="2750716"/>
                  <a:ext cx="2647232" cy="395621"/>
                </a:xfrm>
                <a:prstGeom prst="rect">
                  <a:avLst/>
                </a:prstGeom>
                <a:noFill/>
              </p:spPr>
              <p:txBody>
                <a:bodyPr wrap="square" rtlCol="0">
                  <a:spAutoFit/>
                </a:bodyPr>
                <a:lstStyle/>
                <a:p>
                  <a14:m>
                    <m:oMath xmlns:m="http://schemas.openxmlformats.org/officeDocument/2006/math">
                      <m:r>
                        <a:rPr kumimoji="1" lang="en-US" altLang="ja-JP" b="1" i="1" smtClean="0">
                          <a:latin typeface="Cambria Math" panose="02040503050406030204" pitchFamily="18" charset="0"/>
                        </a:rPr>
                        <m:t>𝟎</m:t>
                      </m:r>
                      <m:r>
                        <a:rPr kumimoji="1" lang="en-US" altLang="ja-JP" b="1" i="1" smtClean="0">
                          <a:latin typeface="Cambria Math" panose="02040503050406030204" pitchFamily="18" charset="0"/>
                          <a:ea typeface="Cambria Math" panose="02040503050406030204" pitchFamily="18" charset="0"/>
                        </a:rPr>
                        <m:t>°&lt;</m:t>
                      </m:r>
                      <m:sSub>
                        <m:sSubPr>
                          <m:ctrlPr>
                            <a:rPr lang="en-US" altLang="ja-JP" b="1" i="1" dirty="0" smtClean="0">
                              <a:latin typeface="Cambria Math" panose="02040503050406030204" pitchFamily="18" charset="0"/>
                            </a:rPr>
                          </m:ctrlPr>
                        </m:sSubPr>
                        <m:e>
                          <m:r>
                            <a:rPr lang="ja-JP" altLang="en-US" b="1" i="1" dirty="0" smtClean="0">
                              <a:latin typeface="Cambria Math" panose="02040503050406030204" pitchFamily="18" charset="0"/>
                            </a:rPr>
                            <m:t>𝜽</m:t>
                          </m:r>
                        </m:e>
                        <m:sub>
                          <m:r>
                            <a:rPr lang="en-US" altLang="ja-JP" b="1" i="1" dirty="0" smtClean="0">
                              <a:latin typeface="Cambria Math" panose="02040503050406030204" pitchFamily="18" charset="0"/>
                            </a:rPr>
                            <m:t>𝑪𝑴</m:t>
                          </m:r>
                        </m:sub>
                      </m:sSub>
                      <m:r>
                        <a:rPr kumimoji="1" lang="en-US" altLang="ja-JP" b="1" i="1" smtClean="0">
                          <a:latin typeface="Cambria Math" panose="02040503050406030204" pitchFamily="18" charset="0"/>
                          <a:ea typeface="Cambria Math" panose="02040503050406030204" pitchFamily="18" charset="0"/>
                        </a:rPr>
                        <m:t>&lt;</m:t>
                      </m:r>
                      <m:r>
                        <a:rPr kumimoji="1" lang="en-US" altLang="ja-JP" b="1" i="1" smtClean="0">
                          <a:latin typeface="Cambria Math" panose="02040503050406030204" pitchFamily="18" charset="0"/>
                          <a:ea typeface="Cambria Math" panose="02040503050406030204" pitchFamily="18" charset="0"/>
                        </a:rPr>
                        <m:t>𝟎</m:t>
                      </m:r>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𝟗</m:t>
                      </m:r>
                      <m:r>
                        <a:rPr lang="en-US" altLang="ja-JP" b="1" i="1">
                          <a:latin typeface="Cambria Math" panose="02040503050406030204" pitchFamily="18" charset="0"/>
                          <a:ea typeface="Cambria Math" panose="02040503050406030204" pitchFamily="18" charset="0"/>
                        </a:rPr>
                        <m:t>°</m:t>
                      </m:r>
                    </m:oMath>
                  </a14:m>
                  <a:r>
                    <a:rPr kumimoji="1" lang="en-US" altLang="ja-JP" b="1" dirty="0"/>
                    <a:t> (</a:t>
                  </a:r>
                  <a14:m>
                    <m:oMath xmlns:m="http://schemas.openxmlformats.org/officeDocument/2006/math">
                      <m:sSub>
                        <m:sSubPr>
                          <m:ctrlPr>
                            <a:rPr kumimoji="1" lang="en-US" altLang="ja-JP" b="1" i="1" dirty="0" smtClean="0">
                              <a:latin typeface="Cambria Math" panose="02040503050406030204" pitchFamily="18" charset="0"/>
                            </a:rPr>
                          </m:ctrlPr>
                        </m:sSubPr>
                        <m:e>
                          <m:r>
                            <a:rPr kumimoji="1" lang="ja-JP" altLang="en-US" b="1" i="1" dirty="0" smtClean="0">
                              <a:latin typeface="Cambria Math" panose="02040503050406030204" pitchFamily="18" charset="0"/>
                            </a:rPr>
                            <m:t>𝜽</m:t>
                          </m:r>
                        </m:e>
                        <m:sub>
                          <m:r>
                            <a:rPr kumimoji="1" lang="en-US" altLang="ja-JP" b="1" i="1" dirty="0" smtClean="0">
                              <a:latin typeface="Cambria Math" panose="02040503050406030204" pitchFamily="18" charset="0"/>
                            </a:rPr>
                            <m:t>𝒈𝒓𝒂𝒛</m:t>
                          </m:r>
                        </m:sub>
                      </m:sSub>
                    </m:oMath>
                  </a14:m>
                  <a:r>
                    <a:rPr kumimoji="1" lang="en-US" altLang="ja-JP" b="1" dirty="0"/>
                    <a:t>)</a:t>
                  </a:r>
                </a:p>
              </p:txBody>
            </p:sp>
          </mc:Choice>
          <mc:Fallback xmlns="">
            <p:sp>
              <p:nvSpPr>
                <p:cNvPr id="26" name="テキスト ボックス 25">
                  <a:extLst>
                    <a:ext uri="{FF2B5EF4-FFF2-40B4-BE49-F238E27FC236}">
                      <a16:creationId xmlns:a16="http://schemas.microsoft.com/office/drawing/2014/main" id="{D8A1886D-E19A-7EAF-4EBF-124C705E39F6}"/>
                    </a:ext>
                  </a:extLst>
                </p:cNvPr>
                <p:cNvSpPr txBox="1">
                  <a:spLocks noRot="1" noChangeAspect="1" noMove="1" noResize="1" noEditPoints="1" noAdjustHandles="1" noChangeArrowheads="1" noChangeShapeType="1" noTextEdit="1"/>
                </p:cNvSpPr>
                <p:nvPr/>
              </p:nvSpPr>
              <p:spPr>
                <a:xfrm>
                  <a:off x="9113452" y="2750716"/>
                  <a:ext cx="2647232" cy="395621"/>
                </a:xfrm>
                <a:prstGeom prst="rect">
                  <a:avLst/>
                </a:prstGeom>
                <a:blipFill>
                  <a:blip r:embed="rId12"/>
                  <a:stretch>
                    <a:fillRect t="-9231" r="-691" b="-169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0FB68E19-28BC-7034-D90C-BF2BFC46FF18}"/>
                    </a:ext>
                  </a:extLst>
                </p:cNvPr>
                <p:cNvSpPr txBox="1"/>
                <p:nvPr/>
              </p:nvSpPr>
              <p:spPr>
                <a:xfrm>
                  <a:off x="9044985" y="3179272"/>
                  <a:ext cx="2308523" cy="5404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1" lang="en-US" altLang="ja-JP" sz="1400" b="1" i="1" smtClean="0">
                                <a:latin typeface="Cambria Math" panose="02040503050406030204" pitchFamily="18" charset="0"/>
                                <a:ea typeface="ＭＳ Ｐゴシック" panose="020B0600070205080204" pitchFamily="50" charset="-128"/>
                              </a:rPr>
                            </m:ctrlPr>
                          </m:fPr>
                          <m:num>
                            <m:r>
                              <a:rPr kumimoji="1" lang="en-US" altLang="ja-JP" sz="1400" b="1" i="1" smtClean="0">
                                <a:latin typeface="Cambria Math" panose="02040503050406030204" pitchFamily="18" charset="0"/>
                                <a:ea typeface="ＭＳ Ｐゴシック" panose="020B0600070205080204" pitchFamily="50" charset="-128"/>
                              </a:rPr>
                              <m:t>𝒅</m:t>
                            </m:r>
                            <m:sSub>
                              <m:sSubPr>
                                <m:ctrlPr>
                                  <a:rPr lang="en-US" altLang="ja-JP" sz="1400" b="1" i="1">
                                    <a:latin typeface="Cambria Math" panose="02040503050406030204" pitchFamily="18" charset="0"/>
                                    <a:ea typeface="ＭＳ Ｐゴシック" panose="020B0600070205080204" pitchFamily="50" charset="-128"/>
                                  </a:rPr>
                                </m:ctrlPr>
                              </m:sSubPr>
                              <m:e>
                                <m:r>
                                  <a:rPr lang="ja-JP" altLang="en-US" sz="1400" b="1" i="1">
                                    <a:latin typeface="Cambria Math" panose="02040503050406030204" pitchFamily="18" charset="0"/>
                                    <a:ea typeface="ＭＳ Ｐゴシック" panose="020B0600070205080204" pitchFamily="50" charset="-128"/>
                                  </a:rPr>
                                  <m:t>𝝈</m:t>
                                </m:r>
                              </m:e>
                              <m:sub>
                                <m:r>
                                  <a:rPr lang="en-US" altLang="ja-JP" sz="1400" b="1" i="1">
                                    <a:latin typeface="Cambria Math" panose="02040503050406030204" pitchFamily="18" charset="0"/>
                                    <a:ea typeface="ＭＳ Ｐゴシック" panose="020B0600070205080204" pitchFamily="50" charset="-128"/>
                                  </a:rPr>
                                  <m:t>𝒄𝒐𝒖𝒍</m:t>
                                </m:r>
                              </m:sub>
                            </m:sSub>
                          </m:num>
                          <m:den>
                            <m:r>
                              <a:rPr kumimoji="1" lang="en-US" altLang="ja-JP" sz="1400" b="1" i="1" smtClean="0">
                                <a:latin typeface="Cambria Math" panose="02040503050406030204" pitchFamily="18" charset="0"/>
                                <a:ea typeface="ＭＳ Ｐゴシック" panose="020B0600070205080204" pitchFamily="50" charset="-128"/>
                              </a:rPr>
                              <m:t>𝒅</m:t>
                            </m:r>
                            <m:sSub>
                              <m:sSubPr>
                                <m:ctrlPr>
                                  <a:rPr kumimoji="1" lang="en-US" altLang="ja-JP" sz="1400" b="1" i="1" smtClean="0">
                                    <a:latin typeface="Cambria Math" panose="02040503050406030204" pitchFamily="18" charset="0"/>
                                    <a:ea typeface="ＭＳ Ｐゴシック" panose="020B0600070205080204" pitchFamily="50" charset="-128"/>
                                  </a:rPr>
                                </m:ctrlPr>
                              </m:sSubPr>
                              <m:e>
                                <m:r>
                                  <a:rPr kumimoji="1" lang="en-US" altLang="ja-JP" sz="1400" b="1" i="1" smtClean="0">
                                    <a:latin typeface="Cambria Math" panose="02040503050406030204" pitchFamily="18" charset="0"/>
                                    <a:ea typeface="ＭＳ Ｐゴシック" panose="020B0600070205080204" pitchFamily="50" charset="-128"/>
                                  </a:rPr>
                                  <m:t>𝑬</m:t>
                                </m:r>
                              </m:e>
                              <m:sub>
                                <m:r>
                                  <a:rPr kumimoji="1" lang="en-US" altLang="ja-JP" sz="1400" b="1" i="1" smtClean="0">
                                    <a:latin typeface="Cambria Math" panose="02040503050406030204" pitchFamily="18" charset="0"/>
                                    <a:ea typeface="ＭＳ Ｐゴシック" panose="020B0600070205080204" pitchFamily="50" charset="-128"/>
                                  </a:rPr>
                                  <m:t>𝒓𝒆𝒍</m:t>
                                </m:r>
                              </m:sub>
                            </m:sSub>
                          </m:den>
                        </m:f>
                        <m:r>
                          <a:rPr kumimoji="1" lang="en-US" altLang="ja-JP" sz="1400" b="1" i="1" smtClean="0">
                            <a:latin typeface="Cambria Math" panose="02040503050406030204" pitchFamily="18" charset="0"/>
                            <a:ea typeface="ＭＳ Ｐゴシック" panose="020B0600070205080204" pitchFamily="50" charset="-128"/>
                          </a:rPr>
                          <m:t>=</m:t>
                        </m:r>
                        <m:f>
                          <m:fPr>
                            <m:ctrlPr>
                              <a:rPr kumimoji="1" lang="en-US" altLang="ja-JP" sz="1400" b="1" i="1" smtClean="0">
                                <a:latin typeface="Cambria Math" panose="02040503050406030204" pitchFamily="18" charset="0"/>
                                <a:ea typeface="ＭＳ Ｐゴシック" panose="020B0600070205080204" pitchFamily="50" charset="-128"/>
                              </a:rPr>
                            </m:ctrlPr>
                          </m:fPr>
                          <m:num>
                            <m:r>
                              <a:rPr kumimoji="1" lang="en-US" altLang="ja-JP" sz="1400" b="1" i="1" smtClean="0">
                                <a:latin typeface="Cambria Math" panose="02040503050406030204" pitchFamily="18" charset="0"/>
                                <a:ea typeface="ＭＳ Ｐゴシック" panose="020B0600070205080204" pitchFamily="50" charset="-128"/>
                              </a:rPr>
                              <m:t>𝒅</m:t>
                            </m:r>
                            <m:sSub>
                              <m:sSubPr>
                                <m:ctrlPr>
                                  <a:rPr kumimoji="1" lang="en-US" altLang="ja-JP" sz="1400" b="1" i="1" smtClean="0">
                                    <a:latin typeface="Cambria Math" panose="02040503050406030204" pitchFamily="18" charset="0"/>
                                    <a:ea typeface="ＭＳ Ｐゴシック" panose="020B0600070205080204" pitchFamily="50" charset="-128"/>
                                  </a:rPr>
                                </m:ctrlPr>
                              </m:sSubPr>
                              <m:e>
                                <m:r>
                                  <a:rPr kumimoji="1" lang="ja-JP" altLang="en-US" sz="1400" b="1" i="1" smtClean="0">
                                    <a:latin typeface="Cambria Math" panose="02040503050406030204" pitchFamily="18" charset="0"/>
                                    <a:ea typeface="ＭＳ Ｐゴシック" panose="020B0600070205080204" pitchFamily="50" charset="-128"/>
                                  </a:rPr>
                                  <m:t>𝝈</m:t>
                                </m:r>
                              </m:e>
                              <m:sub>
                                <m:r>
                                  <a:rPr kumimoji="1" lang="en-US" altLang="ja-JP" sz="1400" b="1" i="0" smtClean="0">
                                    <a:latin typeface="Cambria Math" panose="02040503050406030204" pitchFamily="18" charset="0"/>
                                    <a:ea typeface="ＭＳ Ｐゴシック" panose="020B0600070205080204" pitchFamily="50" charset="-128"/>
                                  </a:rPr>
                                  <m:t>𝐏𝐛</m:t>
                                </m:r>
                              </m:sub>
                            </m:sSub>
                          </m:num>
                          <m:den>
                            <m:r>
                              <a:rPr kumimoji="1" lang="en-US" altLang="ja-JP" sz="1400" b="1" i="1" smtClean="0">
                                <a:latin typeface="Cambria Math" panose="02040503050406030204" pitchFamily="18" charset="0"/>
                                <a:ea typeface="ＭＳ Ｐゴシック" panose="020B0600070205080204" pitchFamily="50" charset="-128"/>
                              </a:rPr>
                              <m:t>𝒅</m:t>
                            </m:r>
                            <m:sSub>
                              <m:sSubPr>
                                <m:ctrlPr>
                                  <a:rPr kumimoji="1" lang="en-US" altLang="ja-JP" sz="1400" b="1" i="1" smtClean="0">
                                    <a:latin typeface="Cambria Math" panose="02040503050406030204" pitchFamily="18" charset="0"/>
                                    <a:ea typeface="ＭＳ Ｐゴシック" panose="020B0600070205080204" pitchFamily="50" charset="-128"/>
                                  </a:rPr>
                                </m:ctrlPr>
                              </m:sSubPr>
                              <m:e>
                                <m:r>
                                  <a:rPr kumimoji="1" lang="en-US" altLang="ja-JP" sz="1400" b="1" i="1" smtClean="0">
                                    <a:latin typeface="Cambria Math" panose="02040503050406030204" pitchFamily="18" charset="0"/>
                                    <a:ea typeface="ＭＳ Ｐゴシック" panose="020B0600070205080204" pitchFamily="50" charset="-128"/>
                                  </a:rPr>
                                  <m:t>𝑬</m:t>
                                </m:r>
                              </m:e>
                              <m:sub>
                                <m:r>
                                  <a:rPr kumimoji="1" lang="en-US" altLang="ja-JP" sz="1400" b="1" i="1" smtClean="0">
                                    <a:latin typeface="Cambria Math" panose="02040503050406030204" pitchFamily="18" charset="0"/>
                                    <a:ea typeface="ＭＳ Ｐゴシック" panose="020B0600070205080204" pitchFamily="50" charset="-128"/>
                                  </a:rPr>
                                  <m:t>𝒓𝒆𝒍</m:t>
                                </m:r>
                              </m:sub>
                            </m:sSub>
                          </m:den>
                        </m:f>
                        <m:r>
                          <a:rPr kumimoji="1" lang="en-US" altLang="ja-JP" sz="1400" b="1" i="1" smtClean="0">
                            <a:latin typeface="Cambria Math" panose="02040503050406030204" pitchFamily="18" charset="0"/>
                            <a:ea typeface="ＭＳ Ｐゴシック" panose="020B0600070205080204" pitchFamily="50" charset="-128"/>
                          </a:rPr>
                          <m:t>−</m:t>
                        </m:r>
                        <m:r>
                          <a:rPr kumimoji="1" lang="el-GR" altLang="ja-JP" sz="1400" b="1" i="0" smtClean="0">
                            <a:latin typeface="Cambria Math" panose="02040503050406030204" pitchFamily="18" charset="0"/>
                            <a:ea typeface="Cambria Math" panose="02040503050406030204" pitchFamily="18" charset="0"/>
                          </a:rPr>
                          <m:t>𝚪</m:t>
                        </m:r>
                        <m:f>
                          <m:fPr>
                            <m:ctrlPr>
                              <a:rPr lang="en-US" altLang="ja-JP" sz="1400" b="1" i="1">
                                <a:latin typeface="Cambria Math" panose="02040503050406030204" pitchFamily="18" charset="0"/>
                                <a:ea typeface="ＭＳ Ｐゴシック" panose="020B0600070205080204" pitchFamily="50" charset="-128"/>
                              </a:rPr>
                            </m:ctrlPr>
                          </m:fPr>
                          <m:num>
                            <m:r>
                              <a:rPr lang="en-US" altLang="ja-JP" sz="1400" b="1" i="1">
                                <a:latin typeface="Cambria Math" panose="02040503050406030204" pitchFamily="18" charset="0"/>
                                <a:ea typeface="ＭＳ Ｐゴシック" panose="020B0600070205080204" pitchFamily="50" charset="-128"/>
                              </a:rPr>
                              <m:t>𝒅</m:t>
                            </m:r>
                            <m:sSub>
                              <m:sSubPr>
                                <m:ctrlPr>
                                  <a:rPr lang="en-US" altLang="ja-JP" sz="1400" b="1" i="1">
                                    <a:latin typeface="Cambria Math" panose="02040503050406030204" pitchFamily="18" charset="0"/>
                                    <a:ea typeface="ＭＳ Ｐゴシック" panose="020B0600070205080204" pitchFamily="50" charset="-128"/>
                                  </a:rPr>
                                </m:ctrlPr>
                              </m:sSubPr>
                              <m:e>
                                <m:r>
                                  <a:rPr lang="ja-JP" altLang="en-US" sz="1400" b="1" i="1">
                                    <a:latin typeface="Cambria Math" panose="02040503050406030204" pitchFamily="18" charset="0"/>
                                    <a:ea typeface="ＭＳ Ｐゴシック" panose="020B0600070205080204" pitchFamily="50" charset="-128"/>
                                  </a:rPr>
                                  <m:t>𝝈</m:t>
                                </m:r>
                              </m:e>
                              <m:sub>
                                <m:r>
                                  <a:rPr lang="en-US" altLang="ja-JP" sz="1400" b="1" i="0" smtClean="0">
                                    <a:latin typeface="Cambria Math" panose="02040503050406030204" pitchFamily="18" charset="0"/>
                                    <a:ea typeface="ＭＳ Ｐゴシック" panose="020B0600070205080204" pitchFamily="50" charset="-128"/>
                                  </a:rPr>
                                  <m:t>𝐂</m:t>
                                </m:r>
                              </m:sub>
                            </m:sSub>
                          </m:num>
                          <m:den>
                            <m:r>
                              <a:rPr lang="en-US" altLang="ja-JP" sz="1400" b="1" i="1">
                                <a:latin typeface="Cambria Math" panose="02040503050406030204" pitchFamily="18" charset="0"/>
                                <a:ea typeface="ＭＳ Ｐゴシック" panose="020B0600070205080204" pitchFamily="50" charset="-128"/>
                              </a:rPr>
                              <m:t>𝒅</m:t>
                            </m:r>
                            <m:sSub>
                              <m:sSubPr>
                                <m:ctrlPr>
                                  <a:rPr lang="en-US" altLang="ja-JP" sz="1400" b="1" i="1">
                                    <a:latin typeface="Cambria Math" panose="02040503050406030204" pitchFamily="18" charset="0"/>
                                    <a:ea typeface="ＭＳ Ｐゴシック" panose="020B0600070205080204" pitchFamily="50" charset="-128"/>
                                  </a:rPr>
                                </m:ctrlPr>
                              </m:sSubPr>
                              <m:e>
                                <m:r>
                                  <a:rPr lang="en-US" altLang="ja-JP" sz="1400" b="1" i="1">
                                    <a:latin typeface="Cambria Math" panose="02040503050406030204" pitchFamily="18" charset="0"/>
                                    <a:ea typeface="ＭＳ Ｐゴシック" panose="020B0600070205080204" pitchFamily="50" charset="-128"/>
                                  </a:rPr>
                                  <m:t>𝑬</m:t>
                                </m:r>
                              </m:e>
                              <m:sub>
                                <m:r>
                                  <a:rPr lang="en-US" altLang="ja-JP" sz="1400" b="1" i="1">
                                    <a:latin typeface="Cambria Math" panose="02040503050406030204" pitchFamily="18" charset="0"/>
                                    <a:ea typeface="ＭＳ Ｐゴシック" panose="020B0600070205080204" pitchFamily="50" charset="-128"/>
                                  </a:rPr>
                                  <m:t>𝒓𝒆𝒍</m:t>
                                </m:r>
                              </m:sub>
                            </m:sSub>
                          </m:den>
                        </m:f>
                      </m:oMath>
                    </m:oMathPara>
                  </a14:m>
                  <a:endParaRPr lang="ja-JP" altLang="en-US" sz="1400" dirty="0"/>
                </a:p>
              </p:txBody>
            </p:sp>
          </mc:Choice>
          <mc:Fallback xmlns="">
            <p:sp>
              <p:nvSpPr>
                <p:cNvPr id="21" name="テキスト ボックス 20">
                  <a:extLst>
                    <a:ext uri="{FF2B5EF4-FFF2-40B4-BE49-F238E27FC236}">
                      <a16:creationId xmlns:a16="http://schemas.microsoft.com/office/drawing/2014/main" id="{AD6E7F37-5560-840C-5CA1-F1200FAE995D}"/>
                    </a:ext>
                  </a:extLst>
                </p:cNvPr>
                <p:cNvSpPr txBox="1">
                  <a:spLocks noRot="1" noChangeAspect="1" noMove="1" noResize="1" noEditPoints="1" noAdjustHandles="1" noChangeArrowheads="1" noChangeShapeType="1" noTextEdit="1"/>
                </p:cNvSpPr>
                <p:nvPr/>
              </p:nvSpPr>
              <p:spPr>
                <a:xfrm>
                  <a:off x="9044985" y="3179272"/>
                  <a:ext cx="2308523" cy="540476"/>
                </a:xfrm>
                <a:prstGeom prst="rect">
                  <a:avLst/>
                </a:prstGeom>
                <a:blipFill>
                  <a:blip r:embed="rId13"/>
                  <a:stretch>
                    <a:fillRect/>
                  </a:stretch>
                </a:blipFill>
              </p:spPr>
              <p:txBody>
                <a:bodyPr/>
                <a:lstStyle/>
                <a:p>
                  <a:r>
                    <a:rPr lang="ja-JP" altLang="en-US">
                      <a:noFill/>
                    </a:rPr>
                    <a:t> </a:t>
                  </a:r>
                </a:p>
              </p:txBody>
            </p:sp>
          </mc:Fallback>
        </mc:AlternateContent>
      </p:grpSp>
      <p:sp>
        <p:nvSpPr>
          <p:cNvPr id="3" name="日付プレースホルダー 2">
            <a:extLst>
              <a:ext uri="{FF2B5EF4-FFF2-40B4-BE49-F238E27FC236}">
                <a16:creationId xmlns:a16="http://schemas.microsoft.com/office/drawing/2014/main" id="{29E1D15E-DEB6-6DC7-63E4-C8EE29B58BF8}"/>
              </a:ext>
            </a:extLst>
          </p:cNvPr>
          <p:cNvSpPr>
            <a:spLocks noGrp="1"/>
          </p:cNvSpPr>
          <p:nvPr>
            <p:ph type="dt" sz="half" idx="10"/>
          </p:nvPr>
        </p:nvSpPr>
        <p:spPr/>
        <p:txBody>
          <a:bodyPr/>
          <a:lstStyle/>
          <a:p>
            <a:fld id="{D0328EAB-84BE-4546-8F7D-7311D399FC70}" type="datetime1">
              <a:rPr kumimoji="1" lang="ja-JP" altLang="en-US" smtClean="0"/>
              <a:t>2026/3/9</a:t>
            </a:fld>
            <a:endParaRPr kumimoji="1" lang="ja-JP" altLang="en-US" dirty="0"/>
          </a:p>
        </p:txBody>
      </p:sp>
      <p:sp>
        <p:nvSpPr>
          <p:cNvPr id="11" name="フッター プレースホルダー 10">
            <a:extLst>
              <a:ext uri="{FF2B5EF4-FFF2-40B4-BE49-F238E27FC236}">
                <a16:creationId xmlns:a16="http://schemas.microsoft.com/office/drawing/2014/main" id="{B1899D15-EE0B-2818-F310-27E8EB1C96A1}"/>
              </a:ext>
            </a:extLst>
          </p:cNvPr>
          <p:cNvSpPr>
            <a:spLocks noGrp="1"/>
          </p:cNvSpPr>
          <p:nvPr>
            <p:ph type="ftr" sz="quarter" idx="11"/>
          </p:nvPr>
        </p:nvSpPr>
        <p:spPr/>
        <p:txBody>
          <a:bodyPr/>
          <a:lstStyle/>
          <a:p>
            <a:r>
              <a:rPr lang="en-US" altLang="zh-CN"/>
              <a:t>Italy-Japan Symposium, Kore University of Enna</a:t>
            </a:r>
            <a:endParaRPr kumimoji="1" lang="ja-JP" altLang="en-US"/>
          </a:p>
        </p:txBody>
      </p:sp>
      <p:sp>
        <p:nvSpPr>
          <p:cNvPr id="17" name="テキスト ボックス 16">
            <a:extLst>
              <a:ext uri="{FF2B5EF4-FFF2-40B4-BE49-F238E27FC236}">
                <a16:creationId xmlns:a16="http://schemas.microsoft.com/office/drawing/2014/main" id="{A512BDDD-A765-41EE-F1FD-257A1D0DAABA}"/>
              </a:ext>
            </a:extLst>
          </p:cNvPr>
          <p:cNvSpPr txBox="1"/>
          <p:nvPr/>
        </p:nvSpPr>
        <p:spPr>
          <a:xfrm>
            <a:off x="190500" y="6450973"/>
            <a:ext cx="5423790" cy="307777"/>
          </a:xfrm>
          <a:prstGeom prst="rect">
            <a:avLst/>
          </a:prstGeom>
          <a:solidFill>
            <a:schemeClr val="bg1"/>
          </a:solidFill>
        </p:spPr>
        <p:txBody>
          <a:bodyPr wrap="square" rtlCol="0">
            <a:spAutoFit/>
          </a:bodyPr>
          <a:lstStyle/>
          <a:p>
            <a:r>
              <a:rPr lang="en-US" altLang="ja-JP" sz="1400" b="1" dirty="0">
                <a:ea typeface="ＭＳ Ｐゴシック" panose="020B0600070205080204" pitchFamily="50" charset="-128"/>
              </a:rPr>
              <a:t>[1] T. Sugimoto, et al., Phys. Lett. B 654 (2007) 160-164</a:t>
            </a:r>
            <a:endParaRPr kumimoji="1" lang="ja-JP" altLang="en-US" sz="1400" b="1" dirty="0">
              <a:ea typeface="ＭＳ Ｐゴシック" panose="020B0600070205080204" pitchFamily="50" charset="-128"/>
            </a:endParaRPr>
          </a:p>
        </p:txBody>
      </p:sp>
      <p:pic>
        <p:nvPicPr>
          <p:cNvPr id="35" name="図 34">
            <a:extLst>
              <a:ext uri="{FF2B5EF4-FFF2-40B4-BE49-F238E27FC236}">
                <a16:creationId xmlns:a16="http://schemas.microsoft.com/office/drawing/2014/main" id="{B809B587-ABE5-99CE-1C14-2D1E96D1F701}"/>
              </a:ext>
            </a:extLst>
          </p:cNvPr>
          <p:cNvPicPr>
            <a:picLocks noChangeAspect="1"/>
          </p:cNvPicPr>
          <p:nvPr/>
        </p:nvPicPr>
        <p:blipFill>
          <a:blip r:embed="rId14"/>
          <a:srcRect l="15626" t="28397" r="24423" b="21795"/>
          <a:stretch/>
        </p:blipFill>
        <p:spPr>
          <a:xfrm>
            <a:off x="9035758" y="3351662"/>
            <a:ext cx="109524" cy="109953"/>
          </a:xfrm>
          <a:prstGeom prst="rect">
            <a:avLst/>
          </a:prstGeom>
        </p:spPr>
      </p:pic>
      <p:pic>
        <p:nvPicPr>
          <p:cNvPr id="37" name="図 36">
            <a:extLst>
              <a:ext uri="{FF2B5EF4-FFF2-40B4-BE49-F238E27FC236}">
                <a16:creationId xmlns:a16="http://schemas.microsoft.com/office/drawing/2014/main" id="{38FC79DF-8173-7F76-9DAD-31F354489D73}"/>
              </a:ext>
            </a:extLst>
          </p:cNvPr>
          <p:cNvPicPr>
            <a:picLocks noChangeAspect="1"/>
          </p:cNvPicPr>
          <p:nvPr/>
        </p:nvPicPr>
        <p:blipFill>
          <a:blip r:embed="rId15"/>
          <a:srcRect l="5962" t="20413" r="23747" b="16646"/>
          <a:stretch/>
        </p:blipFill>
        <p:spPr>
          <a:xfrm>
            <a:off x="9023498" y="2829317"/>
            <a:ext cx="106349" cy="99459"/>
          </a:xfrm>
          <a:prstGeom prst="rect">
            <a:avLst/>
          </a:prstGeom>
        </p:spPr>
      </p:pic>
      <p:sp>
        <p:nvSpPr>
          <p:cNvPr id="83" name="テキスト ボックス 82">
            <a:extLst>
              <a:ext uri="{FF2B5EF4-FFF2-40B4-BE49-F238E27FC236}">
                <a16:creationId xmlns:a16="http://schemas.microsoft.com/office/drawing/2014/main" id="{8825CCFA-3385-258C-1669-D3E989832A9E}"/>
              </a:ext>
            </a:extLst>
          </p:cNvPr>
          <p:cNvSpPr txBox="1"/>
          <p:nvPr/>
        </p:nvSpPr>
        <p:spPr>
          <a:xfrm>
            <a:off x="10181160" y="1293122"/>
            <a:ext cx="2063849" cy="338554"/>
          </a:xfrm>
          <a:prstGeom prst="rect">
            <a:avLst/>
          </a:prstGeom>
          <a:noFill/>
        </p:spPr>
        <p:txBody>
          <a:bodyPr wrap="square" rtlCol="0">
            <a:spAutoFit/>
          </a:bodyPr>
          <a:lstStyle/>
          <a:p>
            <a:r>
              <a:rPr kumimoji="1" lang="en-US" altLang="ja-JP" sz="1600" b="1" dirty="0">
                <a:solidFill>
                  <a:srgbClr val="FF0000"/>
                </a:solidFill>
              </a:rPr>
              <a:t>&gt; ~2 (stable nuclei)</a:t>
            </a:r>
            <a:endParaRPr kumimoji="1" lang="ja-JP" altLang="en-US" sz="1600" b="1" dirty="0">
              <a:solidFill>
                <a:srgbClr val="FF0000"/>
              </a:solidFill>
            </a:endParaRPr>
          </a:p>
        </p:txBody>
      </p:sp>
    </p:spTree>
    <p:extLst>
      <p:ext uri="{BB962C8B-B14F-4D97-AF65-F5344CB8AC3E}">
        <p14:creationId xmlns:p14="http://schemas.microsoft.com/office/powerpoint/2010/main" val="51688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1889BCD-4C81-CDCA-308E-43343ABBEAAC}"/>
              </a:ext>
            </a:extLst>
          </p:cNvPr>
          <p:cNvSpPr>
            <a:spLocks noGrp="1"/>
          </p:cNvSpPr>
          <p:nvPr>
            <p:ph type="dt" sz="half" idx="10"/>
          </p:nvPr>
        </p:nvSpPr>
        <p:spPr/>
        <p:txBody>
          <a:bodyPr/>
          <a:lstStyle/>
          <a:p>
            <a:fld id="{187B2D76-69F4-4B03-BFE2-1FB252E5414E}" type="datetime1">
              <a:rPr kumimoji="1" lang="ja-JP" altLang="en-US" smtClean="0"/>
              <a:t>2026/3/9</a:t>
            </a:fld>
            <a:endParaRPr kumimoji="1" lang="ja-JP" altLang="en-US"/>
          </a:p>
        </p:txBody>
      </p:sp>
      <p:sp>
        <p:nvSpPr>
          <p:cNvPr id="3" name="フッター プレースホルダー 2">
            <a:extLst>
              <a:ext uri="{FF2B5EF4-FFF2-40B4-BE49-F238E27FC236}">
                <a16:creationId xmlns:a16="http://schemas.microsoft.com/office/drawing/2014/main" id="{4708A082-D9F6-3EB8-0FC2-C51967D81959}"/>
              </a:ext>
            </a:extLst>
          </p:cNvPr>
          <p:cNvSpPr>
            <a:spLocks noGrp="1"/>
          </p:cNvSpPr>
          <p:nvPr>
            <p:ph type="ftr" sz="quarter" idx="11"/>
          </p:nvPr>
        </p:nvSpPr>
        <p:spPr>
          <a:xfrm>
            <a:off x="4038600" y="6337388"/>
            <a:ext cx="4114800" cy="365125"/>
          </a:xfrm>
        </p:spPr>
        <p:txBody>
          <a:bodyPr/>
          <a:lstStyle/>
          <a:p>
            <a:r>
              <a:rPr kumimoji="1" lang="en-US" altLang="zh-CN"/>
              <a:t>Italy-Japan Symposium, Kore University of Enna</a:t>
            </a:r>
            <a:endParaRPr kumimoji="1" lang="ja-JP" altLang="en-US"/>
          </a:p>
        </p:txBody>
      </p:sp>
      <p:sp>
        <p:nvSpPr>
          <p:cNvPr id="4" name="スライド番号プレースホルダー 3">
            <a:extLst>
              <a:ext uri="{FF2B5EF4-FFF2-40B4-BE49-F238E27FC236}">
                <a16:creationId xmlns:a16="http://schemas.microsoft.com/office/drawing/2014/main" id="{0AA00185-F741-7588-7C1C-2BEDA8858E00}"/>
              </a:ext>
            </a:extLst>
          </p:cNvPr>
          <p:cNvSpPr>
            <a:spLocks noGrp="1"/>
          </p:cNvSpPr>
          <p:nvPr>
            <p:ph type="sldNum" sz="quarter" idx="12"/>
          </p:nvPr>
        </p:nvSpPr>
        <p:spPr/>
        <p:txBody>
          <a:bodyPr/>
          <a:lstStyle/>
          <a:p>
            <a:fld id="{49584640-C7AF-4D0A-BAF2-A1E026039413}" type="slidenum">
              <a:rPr lang="ja-JP" altLang="en-US" smtClean="0"/>
              <a:pPr/>
              <a:t>2</a:t>
            </a:fld>
            <a:endParaRPr lang="ja-JP" altLang="en-US"/>
          </a:p>
        </p:txBody>
      </p:sp>
      <p:sp>
        <p:nvSpPr>
          <p:cNvPr id="5" name="タイトル 4">
            <a:extLst>
              <a:ext uri="{FF2B5EF4-FFF2-40B4-BE49-F238E27FC236}">
                <a16:creationId xmlns:a16="http://schemas.microsoft.com/office/drawing/2014/main" id="{72A51FBE-923C-518D-A8CE-1E3C74A8FCFE}"/>
              </a:ext>
            </a:extLst>
          </p:cNvPr>
          <p:cNvSpPr>
            <a:spLocks noGrp="1"/>
          </p:cNvSpPr>
          <p:nvPr>
            <p:ph type="title"/>
          </p:nvPr>
        </p:nvSpPr>
        <p:spPr/>
        <p:txBody>
          <a:bodyPr/>
          <a:lstStyle/>
          <a:p>
            <a:r>
              <a:rPr kumimoji="1" lang="en-US" altLang="ja-JP" dirty="0"/>
              <a:t>Two-Neutron Halo Nuclei</a:t>
            </a:r>
            <a:endParaRPr kumimoji="1" lang="ja-JP" altLang="en-US"/>
          </a:p>
        </p:txBody>
      </p:sp>
      <p:pic>
        <p:nvPicPr>
          <p:cNvPr id="8" name="図 7">
            <a:extLst>
              <a:ext uri="{FF2B5EF4-FFF2-40B4-BE49-F238E27FC236}">
                <a16:creationId xmlns:a16="http://schemas.microsoft.com/office/drawing/2014/main" id="{61BB9FA5-A7CC-D515-61D3-7956CF547A57}"/>
              </a:ext>
            </a:extLst>
          </p:cNvPr>
          <p:cNvPicPr>
            <a:picLocks noChangeAspect="1"/>
          </p:cNvPicPr>
          <p:nvPr/>
        </p:nvPicPr>
        <p:blipFill>
          <a:blip r:embed="rId3"/>
          <a:stretch>
            <a:fillRect/>
          </a:stretch>
        </p:blipFill>
        <p:spPr>
          <a:xfrm>
            <a:off x="492577" y="602501"/>
            <a:ext cx="10972965" cy="5491624"/>
          </a:xfrm>
          <a:prstGeom prst="rect">
            <a:avLst/>
          </a:prstGeom>
        </p:spPr>
      </p:pic>
      <p:grpSp>
        <p:nvGrpSpPr>
          <p:cNvPr id="16" name="グループ化 15">
            <a:extLst>
              <a:ext uri="{FF2B5EF4-FFF2-40B4-BE49-F238E27FC236}">
                <a16:creationId xmlns:a16="http://schemas.microsoft.com/office/drawing/2014/main" id="{953B2FE4-966F-ACB6-0512-82E2A579EEAD}"/>
              </a:ext>
            </a:extLst>
          </p:cNvPr>
          <p:cNvGrpSpPr/>
          <p:nvPr/>
        </p:nvGrpSpPr>
        <p:grpSpPr>
          <a:xfrm>
            <a:off x="2655207" y="4462291"/>
            <a:ext cx="2104823" cy="1688549"/>
            <a:chOff x="2504481" y="5026635"/>
            <a:chExt cx="1925390" cy="1654628"/>
          </a:xfrm>
        </p:grpSpPr>
        <p:grpSp>
          <p:nvGrpSpPr>
            <p:cNvPr id="17" name="グループ化 16">
              <a:extLst>
                <a:ext uri="{FF2B5EF4-FFF2-40B4-BE49-F238E27FC236}">
                  <a16:creationId xmlns:a16="http://schemas.microsoft.com/office/drawing/2014/main" id="{0BD29EDA-9DC4-9D53-E1BB-6786C72F8C35}"/>
                </a:ext>
              </a:extLst>
            </p:cNvPr>
            <p:cNvGrpSpPr/>
            <p:nvPr/>
          </p:nvGrpSpPr>
          <p:grpSpPr>
            <a:xfrm>
              <a:off x="2504481" y="5026635"/>
              <a:ext cx="1925390" cy="1654628"/>
              <a:chOff x="490981" y="5025567"/>
              <a:chExt cx="1743953" cy="1640687"/>
            </a:xfrm>
          </p:grpSpPr>
          <p:sp>
            <p:nvSpPr>
              <p:cNvPr id="19" name="正方形/長方形 18">
                <a:extLst>
                  <a:ext uri="{FF2B5EF4-FFF2-40B4-BE49-F238E27FC236}">
                    <a16:creationId xmlns:a16="http://schemas.microsoft.com/office/drawing/2014/main" id="{A7B288F0-A6CE-7316-F742-6A13DEEE26A9}"/>
                  </a:ext>
                </a:extLst>
              </p:cNvPr>
              <p:cNvSpPr/>
              <p:nvPr/>
            </p:nvSpPr>
            <p:spPr>
              <a:xfrm>
                <a:off x="490981" y="5025567"/>
                <a:ext cx="1537692" cy="1640687"/>
              </a:xfrm>
              <a:prstGeom prst="rect">
                <a:avLst/>
              </a:prstGeom>
              <a:solidFill>
                <a:schemeClr val="bg1"/>
              </a:solidFill>
              <a:ln w="28575">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37B6090B-2C4E-FA40-DA5F-7AD3A33471C1}"/>
                  </a:ext>
                </a:extLst>
              </p:cNvPr>
              <p:cNvSpPr/>
              <p:nvPr/>
            </p:nvSpPr>
            <p:spPr>
              <a:xfrm>
                <a:off x="768210" y="5118289"/>
                <a:ext cx="983234" cy="1028258"/>
              </a:xfrm>
              <a:prstGeom prst="ellipse">
                <a:avLst/>
              </a:prstGeom>
              <a:solidFill>
                <a:schemeClr val="tx2">
                  <a:lumMod val="25000"/>
                  <a:lumOff val="75000"/>
                </a:schemeClr>
              </a:solidFill>
              <a:ln/>
              <a:effectLst>
                <a:softEdge rad="6350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380ED1A9-7CE1-393E-BCCB-C2E46F847929}"/>
                  </a:ext>
                </a:extLst>
              </p:cNvPr>
              <p:cNvSpPr/>
              <p:nvPr/>
            </p:nvSpPr>
            <p:spPr>
              <a:xfrm>
                <a:off x="1014403" y="5343005"/>
                <a:ext cx="457200" cy="465826"/>
              </a:xfrm>
              <a:prstGeom prst="ellipse">
                <a:avLst/>
              </a:prstGeom>
              <a:solidFill>
                <a:schemeClr val="accent2"/>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A1693AD3-80F6-5E99-3B1E-E35C3A776417}"/>
                  </a:ext>
                </a:extLst>
              </p:cNvPr>
              <p:cNvSpPr txBox="1"/>
              <p:nvPr/>
            </p:nvSpPr>
            <p:spPr>
              <a:xfrm>
                <a:off x="1058187" y="5408067"/>
                <a:ext cx="386368" cy="335702"/>
              </a:xfrm>
              <a:prstGeom prst="rect">
                <a:avLst/>
              </a:prstGeom>
              <a:noFill/>
            </p:spPr>
            <p:txBody>
              <a:bodyPr wrap="square" rtlCol="0">
                <a:spAutoFit/>
              </a:bodyPr>
              <a:lstStyle/>
              <a:p>
                <a:r>
                  <a:rPr lang="en-US" altLang="ja-JP" sz="1600" b="1" baseline="30000" dirty="0">
                    <a:solidFill>
                      <a:schemeClr val="bg1"/>
                    </a:solidFill>
                    <a:latin typeface="ＭＳ Ｐゴシック" panose="020B0600070205080204" pitchFamily="50" charset="-128"/>
                    <a:ea typeface="ＭＳ Ｐゴシック" panose="020B0600070205080204" pitchFamily="50" charset="-128"/>
                  </a:rPr>
                  <a:t>9</a:t>
                </a:r>
                <a:r>
                  <a:rPr kumimoji="1" lang="en-US" altLang="ja-JP" sz="1600" b="1" dirty="0">
                    <a:solidFill>
                      <a:schemeClr val="bg1"/>
                    </a:solidFill>
                    <a:latin typeface="ＭＳ Ｐゴシック" panose="020B0600070205080204" pitchFamily="50" charset="-128"/>
                    <a:ea typeface="ＭＳ Ｐゴシック" panose="020B0600070205080204" pitchFamily="50" charset="-128"/>
                  </a:rPr>
                  <a:t>Li</a:t>
                </a:r>
                <a:endParaRPr kumimoji="1" lang="ja-JP" altLang="en-US" sz="1600" b="1">
                  <a:solidFill>
                    <a:schemeClr val="bg1"/>
                  </a:solidFill>
                  <a:latin typeface="ＭＳ Ｐゴシック" panose="020B0600070205080204" pitchFamily="50" charset="-128"/>
                  <a:ea typeface="ＭＳ Ｐゴシック" panose="020B0600070205080204" pitchFamily="50" charset="-128"/>
                </a:endParaRPr>
              </a:p>
            </p:txBody>
          </p:sp>
          <p:sp>
            <p:nvSpPr>
              <p:cNvPr id="23" name="楕円 22">
                <a:extLst>
                  <a:ext uri="{FF2B5EF4-FFF2-40B4-BE49-F238E27FC236}">
                    <a16:creationId xmlns:a16="http://schemas.microsoft.com/office/drawing/2014/main" id="{96597B65-EA63-A701-D3D0-3281354F4F04}"/>
                  </a:ext>
                </a:extLst>
              </p:cNvPr>
              <p:cNvSpPr/>
              <p:nvPr/>
            </p:nvSpPr>
            <p:spPr>
              <a:xfrm>
                <a:off x="938202" y="5845911"/>
                <a:ext cx="152400" cy="171377"/>
              </a:xfrm>
              <a:prstGeom prst="ellipse">
                <a:avLst/>
              </a:prstGeom>
              <a:solidFill>
                <a:schemeClr val="accent4">
                  <a:lumMod val="75000"/>
                </a:schemeClr>
              </a:solidFill>
              <a:ln>
                <a:solidFill>
                  <a:schemeClr val="accent4">
                    <a:lumMod val="75000"/>
                  </a:schemeClr>
                </a:solid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1100" dirty="0"/>
                  <a:t>n</a:t>
                </a:r>
                <a:endParaRPr kumimoji="1" lang="ja-JP" altLang="en-US" sz="1100"/>
              </a:p>
            </p:txBody>
          </p:sp>
          <p:sp>
            <p:nvSpPr>
              <p:cNvPr id="24" name="テキスト ボックス 23">
                <a:extLst>
                  <a:ext uri="{FF2B5EF4-FFF2-40B4-BE49-F238E27FC236}">
                    <a16:creationId xmlns:a16="http://schemas.microsoft.com/office/drawing/2014/main" id="{CFFF5907-79A8-6A24-022F-B195BF4650E4}"/>
                  </a:ext>
                </a:extLst>
              </p:cNvPr>
              <p:cNvSpPr txBox="1"/>
              <p:nvPr/>
            </p:nvSpPr>
            <p:spPr>
              <a:xfrm>
                <a:off x="599656" y="6167774"/>
                <a:ext cx="1635278" cy="400110"/>
              </a:xfrm>
              <a:prstGeom prst="rect">
                <a:avLst/>
              </a:prstGeom>
              <a:noFill/>
            </p:spPr>
            <p:txBody>
              <a:bodyPr wrap="square" rtlCol="0">
                <a:spAutoFit/>
              </a:bodyPr>
              <a:lstStyle/>
              <a:p>
                <a:r>
                  <a:rPr kumimoji="1" lang="en-US" altLang="ja-JP" sz="2000" b="1" baseline="30000" dirty="0">
                    <a:latin typeface="ＭＳ Ｐゴシック" panose="020B0600070205080204" pitchFamily="50" charset="-128"/>
                    <a:ea typeface="ＭＳ Ｐゴシック" panose="020B0600070205080204" pitchFamily="50" charset="-128"/>
                  </a:rPr>
                  <a:t>11</a:t>
                </a:r>
                <a:r>
                  <a:rPr kumimoji="1" lang="en-US" altLang="ja-JP" sz="2000" b="1" dirty="0">
                    <a:latin typeface="ＭＳ Ｐゴシック" panose="020B0600070205080204" pitchFamily="50" charset="-128"/>
                    <a:ea typeface="ＭＳ Ｐゴシック" panose="020B0600070205080204" pitchFamily="50" charset="-128"/>
                  </a:rPr>
                  <a:t>Li (2n-halo)</a:t>
                </a:r>
                <a:endParaRPr kumimoji="1" lang="ja-JP" altLang="en-US" sz="2000" b="1">
                  <a:latin typeface="ＭＳ Ｐゴシック" panose="020B0600070205080204" pitchFamily="50" charset="-128"/>
                  <a:ea typeface="ＭＳ Ｐゴシック" panose="020B0600070205080204" pitchFamily="50" charset="-128"/>
                </a:endParaRPr>
              </a:p>
            </p:txBody>
          </p:sp>
        </p:grpSp>
        <p:sp>
          <p:nvSpPr>
            <p:cNvPr id="18" name="楕円 17">
              <a:extLst>
                <a:ext uri="{FF2B5EF4-FFF2-40B4-BE49-F238E27FC236}">
                  <a16:creationId xmlns:a16="http://schemas.microsoft.com/office/drawing/2014/main" id="{4A8C8CBC-2D78-3C01-D91D-6064DD34B3EF}"/>
                </a:ext>
              </a:extLst>
            </p:cNvPr>
            <p:cNvSpPr/>
            <p:nvPr/>
          </p:nvSpPr>
          <p:spPr>
            <a:xfrm>
              <a:off x="3635463" y="5325969"/>
              <a:ext cx="168255" cy="172833"/>
            </a:xfrm>
            <a:prstGeom prst="ellipse">
              <a:avLst/>
            </a:prstGeom>
            <a:solidFill>
              <a:schemeClr val="accent4">
                <a:lumMod val="75000"/>
              </a:schemeClr>
            </a:solidFill>
            <a:ln>
              <a:solidFill>
                <a:schemeClr val="accent4">
                  <a:lumMod val="75000"/>
                </a:schemeClr>
              </a:solid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1100" dirty="0"/>
                <a:t>n</a:t>
              </a:r>
              <a:endParaRPr kumimoji="1" lang="ja-JP" altLang="en-US" sz="1100"/>
            </a:p>
          </p:txBody>
        </p:sp>
      </p:grpSp>
      <p:grpSp>
        <p:nvGrpSpPr>
          <p:cNvPr id="125" name="グループ化 124">
            <a:extLst>
              <a:ext uri="{FF2B5EF4-FFF2-40B4-BE49-F238E27FC236}">
                <a16:creationId xmlns:a16="http://schemas.microsoft.com/office/drawing/2014/main" id="{5225E460-9517-65BA-FD27-B7E59B58CCD6}"/>
              </a:ext>
            </a:extLst>
          </p:cNvPr>
          <p:cNvGrpSpPr/>
          <p:nvPr/>
        </p:nvGrpSpPr>
        <p:grpSpPr>
          <a:xfrm>
            <a:off x="217701" y="4267200"/>
            <a:ext cx="2319070" cy="2515250"/>
            <a:chOff x="3517900" y="1092200"/>
            <a:chExt cx="2649964" cy="3244847"/>
          </a:xfrm>
        </p:grpSpPr>
        <p:sp>
          <p:nvSpPr>
            <p:cNvPr id="126" name="四角形: 角を丸くする 125">
              <a:extLst>
                <a:ext uri="{FF2B5EF4-FFF2-40B4-BE49-F238E27FC236}">
                  <a16:creationId xmlns:a16="http://schemas.microsoft.com/office/drawing/2014/main" id="{C4BC12C2-C1A1-A884-339E-1041D9B73E1F}"/>
                </a:ext>
              </a:extLst>
            </p:cNvPr>
            <p:cNvSpPr/>
            <p:nvPr/>
          </p:nvSpPr>
          <p:spPr>
            <a:xfrm>
              <a:off x="3517900" y="1092200"/>
              <a:ext cx="2649964" cy="3244847"/>
            </a:xfrm>
            <a:prstGeom prst="roundRect">
              <a:avLst/>
            </a:prstGeom>
            <a:solidFill>
              <a:schemeClr val="bg1"/>
            </a:solid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sz="1400"/>
            </a:p>
          </p:txBody>
        </p:sp>
        <p:grpSp>
          <p:nvGrpSpPr>
            <p:cNvPr id="127" name="グループ化 126">
              <a:extLst>
                <a:ext uri="{FF2B5EF4-FFF2-40B4-BE49-F238E27FC236}">
                  <a16:creationId xmlns:a16="http://schemas.microsoft.com/office/drawing/2014/main" id="{0634EECF-685C-F1E2-7C47-4B171E7D2D30}"/>
                </a:ext>
              </a:extLst>
            </p:cNvPr>
            <p:cNvGrpSpPr/>
            <p:nvPr/>
          </p:nvGrpSpPr>
          <p:grpSpPr>
            <a:xfrm>
              <a:off x="3581400" y="1156158"/>
              <a:ext cx="2555316" cy="3150480"/>
              <a:chOff x="2529464" y="1009288"/>
              <a:chExt cx="2555316" cy="3150480"/>
            </a:xfrm>
          </p:grpSpPr>
          <p:grpSp>
            <p:nvGrpSpPr>
              <p:cNvPr id="128" name="グループ化 127">
                <a:extLst>
                  <a:ext uri="{FF2B5EF4-FFF2-40B4-BE49-F238E27FC236}">
                    <a16:creationId xmlns:a16="http://schemas.microsoft.com/office/drawing/2014/main" id="{B4A8E3EA-E947-2C0B-BF98-9E1CFEDF60BC}"/>
                  </a:ext>
                </a:extLst>
              </p:cNvPr>
              <p:cNvGrpSpPr/>
              <p:nvPr/>
            </p:nvGrpSpPr>
            <p:grpSpPr>
              <a:xfrm>
                <a:off x="2529464" y="1009288"/>
                <a:ext cx="2241908" cy="1586058"/>
                <a:chOff x="4406794" y="1669757"/>
                <a:chExt cx="2241908" cy="1586058"/>
              </a:xfrm>
            </p:grpSpPr>
            <p:grpSp>
              <p:nvGrpSpPr>
                <p:cNvPr id="160" name="グループ化 159">
                  <a:extLst>
                    <a:ext uri="{FF2B5EF4-FFF2-40B4-BE49-F238E27FC236}">
                      <a16:creationId xmlns:a16="http://schemas.microsoft.com/office/drawing/2014/main" id="{1F57EBF5-FA93-1CB1-85BB-8A072CDFD7A0}"/>
                    </a:ext>
                  </a:extLst>
                </p:cNvPr>
                <p:cNvGrpSpPr/>
                <p:nvPr/>
              </p:nvGrpSpPr>
              <p:grpSpPr>
                <a:xfrm>
                  <a:off x="4406794" y="1669757"/>
                  <a:ext cx="2241908" cy="1586058"/>
                  <a:chOff x="4406794" y="1669757"/>
                  <a:chExt cx="2241908" cy="1586058"/>
                </a:xfrm>
              </p:grpSpPr>
              <p:grpSp>
                <p:nvGrpSpPr>
                  <p:cNvPr id="162" name="グループ化 161">
                    <a:extLst>
                      <a:ext uri="{FF2B5EF4-FFF2-40B4-BE49-F238E27FC236}">
                        <a16:creationId xmlns:a16="http://schemas.microsoft.com/office/drawing/2014/main" id="{A251912E-0196-DE7E-FDEA-FD2D851081A8}"/>
                      </a:ext>
                    </a:extLst>
                  </p:cNvPr>
                  <p:cNvGrpSpPr/>
                  <p:nvPr/>
                </p:nvGrpSpPr>
                <p:grpSpPr>
                  <a:xfrm>
                    <a:off x="4406794" y="1669757"/>
                    <a:ext cx="2241908" cy="1586058"/>
                    <a:chOff x="4587769" y="1526882"/>
                    <a:chExt cx="2241908" cy="1586058"/>
                  </a:xfrm>
                </p:grpSpPr>
                <p:grpSp>
                  <p:nvGrpSpPr>
                    <p:cNvPr id="164" name="グループ化 163">
                      <a:extLst>
                        <a:ext uri="{FF2B5EF4-FFF2-40B4-BE49-F238E27FC236}">
                          <a16:creationId xmlns:a16="http://schemas.microsoft.com/office/drawing/2014/main" id="{0C5FB577-4288-D02C-41E7-20C39D3897A4}"/>
                        </a:ext>
                      </a:extLst>
                    </p:cNvPr>
                    <p:cNvGrpSpPr/>
                    <p:nvPr/>
                  </p:nvGrpSpPr>
                  <p:grpSpPr>
                    <a:xfrm>
                      <a:off x="4587769" y="1526882"/>
                      <a:ext cx="2069890" cy="1586058"/>
                      <a:chOff x="4587769" y="1526882"/>
                      <a:chExt cx="2069890" cy="1586058"/>
                    </a:xfrm>
                  </p:grpSpPr>
                  <p:grpSp>
                    <p:nvGrpSpPr>
                      <p:cNvPr id="167" name="グループ化 166">
                        <a:extLst>
                          <a:ext uri="{FF2B5EF4-FFF2-40B4-BE49-F238E27FC236}">
                            <a16:creationId xmlns:a16="http://schemas.microsoft.com/office/drawing/2014/main" id="{18F5176C-D0EE-D862-2D0A-439F582F1E86}"/>
                          </a:ext>
                        </a:extLst>
                      </p:cNvPr>
                      <p:cNvGrpSpPr/>
                      <p:nvPr/>
                    </p:nvGrpSpPr>
                    <p:grpSpPr>
                      <a:xfrm>
                        <a:off x="4587769" y="1526882"/>
                        <a:ext cx="2069890" cy="1586058"/>
                        <a:chOff x="2118889" y="1641182"/>
                        <a:chExt cx="2069890" cy="1586058"/>
                      </a:xfrm>
                    </p:grpSpPr>
                    <p:sp>
                      <p:nvSpPr>
                        <p:cNvPr id="170" name="フリーフォーム: 図形 169">
                          <a:extLst>
                            <a:ext uri="{FF2B5EF4-FFF2-40B4-BE49-F238E27FC236}">
                              <a16:creationId xmlns:a16="http://schemas.microsoft.com/office/drawing/2014/main" id="{96ADE9C8-1A66-3288-54D4-963BD10A681A}"/>
                            </a:ext>
                          </a:extLst>
                        </p:cNvPr>
                        <p:cNvSpPr/>
                        <p:nvPr/>
                      </p:nvSpPr>
                      <p:spPr>
                        <a:xfrm>
                          <a:off x="2497684" y="2107408"/>
                          <a:ext cx="906450" cy="732181"/>
                        </a:xfrm>
                        <a:custGeom>
                          <a:avLst/>
                          <a:gdLst>
                            <a:gd name="connsiteX0" fmla="*/ 41600 w 898523"/>
                            <a:gd name="connsiteY0" fmla="*/ 792 h 719515"/>
                            <a:gd name="connsiteX1" fmla="*/ 540075 w 898523"/>
                            <a:gd name="connsiteY1" fmla="*/ 92867 h 719515"/>
                            <a:gd name="connsiteX2" fmla="*/ 692475 w 898523"/>
                            <a:gd name="connsiteY2" fmla="*/ 575467 h 719515"/>
                            <a:gd name="connsiteX3" fmla="*/ 889325 w 898523"/>
                            <a:gd name="connsiteY3" fmla="*/ 711992 h 719515"/>
                            <a:gd name="connsiteX4" fmla="*/ 857575 w 898523"/>
                            <a:gd name="connsiteY4" fmla="*/ 702467 h 719515"/>
                            <a:gd name="connsiteX5" fmla="*/ 781375 w 898523"/>
                            <a:gd name="connsiteY5" fmla="*/ 708817 h 719515"/>
                            <a:gd name="connsiteX6" fmla="*/ 702000 w 898523"/>
                            <a:gd name="connsiteY6" fmla="*/ 711992 h 719515"/>
                            <a:gd name="connsiteX7" fmla="*/ 644850 w 898523"/>
                            <a:gd name="connsiteY7" fmla="*/ 711992 h 719515"/>
                            <a:gd name="connsiteX8" fmla="*/ 562300 w 898523"/>
                            <a:gd name="connsiteY8" fmla="*/ 711992 h 719515"/>
                            <a:gd name="connsiteX9" fmla="*/ 498800 w 898523"/>
                            <a:gd name="connsiteY9" fmla="*/ 711992 h 719515"/>
                            <a:gd name="connsiteX10" fmla="*/ 441650 w 898523"/>
                            <a:gd name="connsiteY10" fmla="*/ 715167 h 719515"/>
                            <a:gd name="connsiteX11" fmla="*/ 343225 w 898523"/>
                            <a:gd name="connsiteY11" fmla="*/ 711992 h 719515"/>
                            <a:gd name="connsiteX12" fmla="*/ 251150 w 898523"/>
                            <a:gd name="connsiteY12" fmla="*/ 708817 h 719515"/>
                            <a:gd name="connsiteX13" fmla="*/ 168600 w 898523"/>
                            <a:gd name="connsiteY13" fmla="*/ 708817 h 719515"/>
                            <a:gd name="connsiteX14" fmla="*/ 73350 w 898523"/>
                            <a:gd name="connsiteY14" fmla="*/ 708817 h 719515"/>
                            <a:gd name="connsiteX15" fmla="*/ 25725 w 898523"/>
                            <a:gd name="connsiteY15" fmla="*/ 705642 h 719515"/>
                            <a:gd name="connsiteX16" fmla="*/ 32075 w 898523"/>
                            <a:gd name="connsiteY16" fmla="*/ 569117 h 719515"/>
                            <a:gd name="connsiteX17" fmla="*/ 35250 w 898523"/>
                            <a:gd name="connsiteY17" fmla="*/ 521492 h 719515"/>
                            <a:gd name="connsiteX18" fmla="*/ 35250 w 898523"/>
                            <a:gd name="connsiteY18" fmla="*/ 461167 h 719515"/>
                            <a:gd name="connsiteX19" fmla="*/ 35250 w 898523"/>
                            <a:gd name="connsiteY19" fmla="*/ 410367 h 719515"/>
                            <a:gd name="connsiteX20" fmla="*/ 32075 w 898523"/>
                            <a:gd name="connsiteY20" fmla="*/ 340517 h 719515"/>
                            <a:gd name="connsiteX21" fmla="*/ 32075 w 898523"/>
                            <a:gd name="connsiteY21" fmla="*/ 286542 h 719515"/>
                            <a:gd name="connsiteX22" fmla="*/ 35250 w 898523"/>
                            <a:gd name="connsiteY22" fmla="*/ 200817 h 719515"/>
                            <a:gd name="connsiteX23" fmla="*/ 32075 w 898523"/>
                            <a:gd name="connsiteY23" fmla="*/ 118267 h 719515"/>
                            <a:gd name="connsiteX24" fmla="*/ 28900 w 898523"/>
                            <a:gd name="connsiteY24" fmla="*/ 51592 h 719515"/>
                            <a:gd name="connsiteX25" fmla="*/ 41600 w 898523"/>
                            <a:gd name="connsiteY25" fmla="*/ 792 h 71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8523" h="719515">
                              <a:moveTo>
                                <a:pt x="41600" y="792"/>
                              </a:moveTo>
                              <a:cubicBezTo>
                                <a:pt x="126796" y="7671"/>
                                <a:pt x="431596" y="-2912"/>
                                <a:pt x="540075" y="92867"/>
                              </a:cubicBezTo>
                              <a:cubicBezTo>
                                <a:pt x="648554" y="188646"/>
                                <a:pt x="634267" y="472280"/>
                                <a:pt x="692475" y="575467"/>
                              </a:cubicBezTo>
                              <a:cubicBezTo>
                                <a:pt x="750683" y="678655"/>
                                <a:pt x="861808" y="690825"/>
                                <a:pt x="889325" y="711992"/>
                              </a:cubicBezTo>
                              <a:cubicBezTo>
                                <a:pt x="916842" y="733159"/>
                                <a:pt x="875567" y="702996"/>
                                <a:pt x="857575" y="702467"/>
                              </a:cubicBezTo>
                              <a:cubicBezTo>
                                <a:pt x="839583" y="701938"/>
                                <a:pt x="807304" y="707230"/>
                                <a:pt x="781375" y="708817"/>
                              </a:cubicBezTo>
                              <a:cubicBezTo>
                                <a:pt x="755446" y="710405"/>
                                <a:pt x="724754" y="711463"/>
                                <a:pt x="702000" y="711992"/>
                              </a:cubicBezTo>
                              <a:cubicBezTo>
                                <a:pt x="679246" y="712521"/>
                                <a:pt x="644850" y="711992"/>
                                <a:pt x="644850" y="711992"/>
                              </a:cubicBezTo>
                              <a:lnTo>
                                <a:pt x="562300" y="711992"/>
                              </a:lnTo>
                              <a:lnTo>
                                <a:pt x="498800" y="711992"/>
                              </a:lnTo>
                              <a:cubicBezTo>
                                <a:pt x="478692" y="712521"/>
                                <a:pt x="467579" y="715167"/>
                                <a:pt x="441650" y="715167"/>
                              </a:cubicBezTo>
                              <a:cubicBezTo>
                                <a:pt x="415721" y="715167"/>
                                <a:pt x="343225" y="711992"/>
                                <a:pt x="343225" y="711992"/>
                              </a:cubicBezTo>
                              <a:lnTo>
                                <a:pt x="251150" y="708817"/>
                              </a:lnTo>
                              <a:cubicBezTo>
                                <a:pt x="222046" y="708288"/>
                                <a:pt x="168600" y="708817"/>
                                <a:pt x="168600" y="708817"/>
                              </a:cubicBezTo>
                              <a:lnTo>
                                <a:pt x="73350" y="708817"/>
                              </a:lnTo>
                              <a:cubicBezTo>
                                <a:pt x="49538" y="708288"/>
                                <a:pt x="32604" y="728925"/>
                                <a:pt x="25725" y="705642"/>
                              </a:cubicBezTo>
                              <a:cubicBezTo>
                                <a:pt x="18846" y="682359"/>
                                <a:pt x="30487" y="599809"/>
                                <a:pt x="32075" y="569117"/>
                              </a:cubicBezTo>
                              <a:cubicBezTo>
                                <a:pt x="33662" y="538425"/>
                                <a:pt x="34721" y="539484"/>
                                <a:pt x="35250" y="521492"/>
                              </a:cubicBezTo>
                              <a:cubicBezTo>
                                <a:pt x="35779" y="503500"/>
                                <a:pt x="35250" y="461167"/>
                                <a:pt x="35250" y="461167"/>
                              </a:cubicBezTo>
                              <a:cubicBezTo>
                                <a:pt x="35250" y="442646"/>
                                <a:pt x="35779" y="430475"/>
                                <a:pt x="35250" y="410367"/>
                              </a:cubicBezTo>
                              <a:cubicBezTo>
                                <a:pt x="34721" y="390259"/>
                                <a:pt x="32604" y="361154"/>
                                <a:pt x="32075" y="340517"/>
                              </a:cubicBezTo>
                              <a:cubicBezTo>
                                <a:pt x="31546" y="319880"/>
                                <a:pt x="31546" y="309825"/>
                                <a:pt x="32075" y="286542"/>
                              </a:cubicBezTo>
                              <a:cubicBezTo>
                                <a:pt x="32604" y="263259"/>
                                <a:pt x="35250" y="228863"/>
                                <a:pt x="35250" y="200817"/>
                              </a:cubicBezTo>
                              <a:cubicBezTo>
                                <a:pt x="35250" y="172771"/>
                                <a:pt x="33133" y="143138"/>
                                <a:pt x="32075" y="118267"/>
                              </a:cubicBezTo>
                              <a:cubicBezTo>
                                <a:pt x="31017" y="93396"/>
                                <a:pt x="29429" y="69584"/>
                                <a:pt x="28900" y="51592"/>
                              </a:cubicBezTo>
                              <a:cubicBezTo>
                                <a:pt x="28371" y="33600"/>
                                <a:pt x="-43596" y="-6087"/>
                                <a:pt x="41600" y="792"/>
                              </a:cubicBezTo>
                              <a:close/>
                            </a:path>
                          </a:pathLst>
                        </a:cu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171" name="グループ化 170">
                          <a:extLst>
                            <a:ext uri="{FF2B5EF4-FFF2-40B4-BE49-F238E27FC236}">
                              <a16:creationId xmlns:a16="http://schemas.microsoft.com/office/drawing/2014/main" id="{55C1FBFD-0395-8820-91B2-8903EB076A5D}"/>
                            </a:ext>
                          </a:extLst>
                        </p:cNvPr>
                        <p:cNvGrpSpPr/>
                        <p:nvPr/>
                      </p:nvGrpSpPr>
                      <p:grpSpPr>
                        <a:xfrm>
                          <a:off x="2118889" y="1641182"/>
                          <a:ext cx="2069890" cy="1586058"/>
                          <a:chOff x="2996227" y="1641183"/>
                          <a:chExt cx="2069890" cy="1586058"/>
                        </a:xfrm>
                      </p:grpSpPr>
                      <p:sp>
                        <p:nvSpPr>
                          <p:cNvPr id="173" name="フリーフォーム: 図形 172">
                            <a:extLst>
                              <a:ext uri="{FF2B5EF4-FFF2-40B4-BE49-F238E27FC236}">
                                <a16:creationId xmlns:a16="http://schemas.microsoft.com/office/drawing/2014/main" id="{2B107119-33C0-6D54-DD77-A06E4387BC68}"/>
                              </a:ext>
                            </a:extLst>
                          </p:cNvPr>
                          <p:cNvSpPr/>
                          <p:nvPr/>
                        </p:nvSpPr>
                        <p:spPr>
                          <a:xfrm>
                            <a:off x="3375022" y="2262235"/>
                            <a:ext cx="906449" cy="577355"/>
                          </a:xfrm>
                          <a:custGeom>
                            <a:avLst/>
                            <a:gdLst>
                              <a:gd name="connsiteX0" fmla="*/ 41600 w 898523"/>
                              <a:gd name="connsiteY0" fmla="*/ 792 h 719515"/>
                              <a:gd name="connsiteX1" fmla="*/ 540075 w 898523"/>
                              <a:gd name="connsiteY1" fmla="*/ 92867 h 719515"/>
                              <a:gd name="connsiteX2" fmla="*/ 692475 w 898523"/>
                              <a:gd name="connsiteY2" fmla="*/ 575467 h 719515"/>
                              <a:gd name="connsiteX3" fmla="*/ 889325 w 898523"/>
                              <a:gd name="connsiteY3" fmla="*/ 711992 h 719515"/>
                              <a:gd name="connsiteX4" fmla="*/ 857575 w 898523"/>
                              <a:gd name="connsiteY4" fmla="*/ 702467 h 719515"/>
                              <a:gd name="connsiteX5" fmla="*/ 781375 w 898523"/>
                              <a:gd name="connsiteY5" fmla="*/ 708817 h 719515"/>
                              <a:gd name="connsiteX6" fmla="*/ 702000 w 898523"/>
                              <a:gd name="connsiteY6" fmla="*/ 711992 h 719515"/>
                              <a:gd name="connsiteX7" fmla="*/ 644850 w 898523"/>
                              <a:gd name="connsiteY7" fmla="*/ 711992 h 719515"/>
                              <a:gd name="connsiteX8" fmla="*/ 562300 w 898523"/>
                              <a:gd name="connsiteY8" fmla="*/ 711992 h 719515"/>
                              <a:gd name="connsiteX9" fmla="*/ 498800 w 898523"/>
                              <a:gd name="connsiteY9" fmla="*/ 711992 h 719515"/>
                              <a:gd name="connsiteX10" fmla="*/ 441650 w 898523"/>
                              <a:gd name="connsiteY10" fmla="*/ 715167 h 719515"/>
                              <a:gd name="connsiteX11" fmla="*/ 343225 w 898523"/>
                              <a:gd name="connsiteY11" fmla="*/ 711992 h 719515"/>
                              <a:gd name="connsiteX12" fmla="*/ 251150 w 898523"/>
                              <a:gd name="connsiteY12" fmla="*/ 708817 h 719515"/>
                              <a:gd name="connsiteX13" fmla="*/ 168600 w 898523"/>
                              <a:gd name="connsiteY13" fmla="*/ 708817 h 719515"/>
                              <a:gd name="connsiteX14" fmla="*/ 73350 w 898523"/>
                              <a:gd name="connsiteY14" fmla="*/ 708817 h 719515"/>
                              <a:gd name="connsiteX15" fmla="*/ 25725 w 898523"/>
                              <a:gd name="connsiteY15" fmla="*/ 705642 h 719515"/>
                              <a:gd name="connsiteX16" fmla="*/ 32075 w 898523"/>
                              <a:gd name="connsiteY16" fmla="*/ 569117 h 719515"/>
                              <a:gd name="connsiteX17" fmla="*/ 35250 w 898523"/>
                              <a:gd name="connsiteY17" fmla="*/ 521492 h 719515"/>
                              <a:gd name="connsiteX18" fmla="*/ 35250 w 898523"/>
                              <a:gd name="connsiteY18" fmla="*/ 461167 h 719515"/>
                              <a:gd name="connsiteX19" fmla="*/ 35250 w 898523"/>
                              <a:gd name="connsiteY19" fmla="*/ 410367 h 719515"/>
                              <a:gd name="connsiteX20" fmla="*/ 32075 w 898523"/>
                              <a:gd name="connsiteY20" fmla="*/ 340517 h 719515"/>
                              <a:gd name="connsiteX21" fmla="*/ 32075 w 898523"/>
                              <a:gd name="connsiteY21" fmla="*/ 286542 h 719515"/>
                              <a:gd name="connsiteX22" fmla="*/ 35250 w 898523"/>
                              <a:gd name="connsiteY22" fmla="*/ 200817 h 719515"/>
                              <a:gd name="connsiteX23" fmla="*/ 32075 w 898523"/>
                              <a:gd name="connsiteY23" fmla="*/ 118267 h 719515"/>
                              <a:gd name="connsiteX24" fmla="*/ 28900 w 898523"/>
                              <a:gd name="connsiteY24" fmla="*/ 51592 h 719515"/>
                              <a:gd name="connsiteX25" fmla="*/ 41600 w 898523"/>
                              <a:gd name="connsiteY25" fmla="*/ 792 h 71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8523" h="719515">
                                <a:moveTo>
                                  <a:pt x="41600" y="792"/>
                                </a:moveTo>
                                <a:cubicBezTo>
                                  <a:pt x="126796" y="7671"/>
                                  <a:pt x="431596" y="-2912"/>
                                  <a:pt x="540075" y="92867"/>
                                </a:cubicBezTo>
                                <a:cubicBezTo>
                                  <a:pt x="648554" y="188646"/>
                                  <a:pt x="634267" y="472280"/>
                                  <a:pt x="692475" y="575467"/>
                                </a:cubicBezTo>
                                <a:cubicBezTo>
                                  <a:pt x="750683" y="678655"/>
                                  <a:pt x="861808" y="690825"/>
                                  <a:pt x="889325" y="711992"/>
                                </a:cubicBezTo>
                                <a:cubicBezTo>
                                  <a:pt x="916842" y="733159"/>
                                  <a:pt x="875567" y="702996"/>
                                  <a:pt x="857575" y="702467"/>
                                </a:cubicBezTo>
                                <a:cubicBezTo>
                                  <a:pt x="839583" y="701938"/>
                                  <a:pt x="807304" y="707230"/>
                                  <a:pt x="781375" y="708817"/>
                                </a:cubicBezTo>
                                <a:cubicBezTo>
                                  <a:pt x="755446" y="710405"/>
                                  <a:pt x="724754" y="711463"/>
                                  <a:pt x="702000" y="711992"/>
                                </a:cubicBezTo>
                                <a:cubicBezTo>
                                  <a:pt x="679246" y="712521"/>
                                  <a:pt x="644850" y="711992"/>
                                  <a:pt x="644850" y="711992"/>
                                </a:cubicBezTo>
                                <a:lnTo>
                                  <a:pt x="562300" y="711992"/>
                                </a:lnTo>
                                <a:lnTo>
                                  <a:pt x="498800" y="711992"/>
                                </a:lnTo>
                                <a:cubicBezTo>
                                  <a:pt x="478692" y="712521"/>
                                  <a:pt x="467579" y="715167"/>
                                  <a:pt x="441650" y="715167"/>
                                </a:cubicBezTo>
                                <a:cubicBezTo>
                                  <a:pt x="415721" y="715167"/>
                                  <a:pt x="343225" y="711992"/>
                                  <a:pt x="343225" y="711992"/>
                                </a:cubicBezTo>
                                <a:lnTo>
                                  <a:pt x="251150" y="708817"/>
                                </a:lnTo>
                                <a:cubicBezTo>
                                  <a:pt x="222046" y="708288"/>
                                  <a:pt x="168600" y="708817"/>
                                  <a:pt x="168600" y="708817"/>
                                </a:cubicBezTo>
                                <a:lnTo>
                                  <a:pt x="73350" y="708817"/>
                                </a:lnTo>
                                <a:cubicBezTo>
                                  <a:pt x="49538" y="708288"/>
                                  <a:pt x="32604" y="728925"/>
                                  <a:pt x="25725" y="705642"/>
                                </a:cubicBezTo>
                                <a:cubicBezTo>
                                  <a:pt x="18846" y="682359"/>
                                  <a:pt x="30487" y="599809"/>
                                  <a:pt x="32075" y="569117"/>
                                </a:cubicBezTo>
                                <a:cubicBezTo>
                                  <a:pt x="33662" y="538425"/>
                                  <a:pt x="34721" y="539484"/>
                                  <a:pt x="35250" y="521492"/>
                                </a:cubicBezTo>
                                <a:cubicBezTo>
                                  <a:pt x="35779" y="503500"/>
                                  <a:pt x="35250" y="461167"/>
                                  <a:pt x="35250" y="461167"/>
                                </a:cubicBezTo>
                                <a:cubicBezTo>
                                  <a:pt x="35250" y="442646"/>
                                  <a:pt x="35779" y="430475"/>
                                  <a:pt x="35250" y="410367"/>
                                </a:cubicBezTo>
                                <a:cubicBezTo>
                                  <a:pt x="34721" y="390259"/>
                                  <a:pt x="32604" y="361154"/>
                                  <a:pt x="32075" y="340517"/>
                                </a:cubicBezTo>
                                <a:cubicBezTo>
                                  <a:pt x="31546" y="319880"/>
                                  <a:pt x="31546" y="309825"/>
                                  <a:pt x="32075" y="286542"/>
                                </a:cubicBezTo>
                                <a:cubicBezTo>
                                  <a:pt x="32604" y="263259"/>
                                  <a:pt x="35250" y="228863"/>
                                  <a:pt x="35250" y="200817"/>
                                </a:cubicBezTo>
                                <a:cubicBezTo>
                                  <a:pt x="35250" y="172771"/>
                                  <a:pt x="33133" y="143138"/>
                                  <a:pt x="32075" y="118267"/>
                                </a:cubicBezTo>
                                <a:cubicBezTo>
                                  <a:pt x="31017" y="93396"/>
                                  <a:pt x="29429" y="69584"/>
                                  <a:pt x="28900" y="51592"/>
                                </a:cubicBezTo>
                                <a:cubicBezTo>
                                  <a:pt x="28371" y="33600"/>
                                  <a:pt x="-43596" y="-6087"/>
                                  <a:pt x="41600" y="792"/>
                                </a:cubicBezTo>
                                <a:close/>
                              </a:path>
                            </a:pathLst>
                          </a:cu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174" name="グループ化 173">
                            <a:extLst>
                              <a:ext uri="{FF2B5EF4-FFF2-40B4-BE49-F238E27FC236}">
                                <a16:creationId xmlns:a16="http://schemas.microsoft.com/office/drawing/2014/main" id="{FD40C554-AEAD-9F15-192F-30991EBF8547}"/>
                              </a:ext>
                            </a:extLst>
                          </p:cNvPr>
                          <p:cNvGrpSpPr/>
                          <p:nvPr/>
                        </p:nvGrpSpPr>
                        <p:grpSpPr>
                          <a:xfrm>
                            <a:off x="2996227" y="1641183"/>
                            <a:ext cx="2069890" cy="1586058"/>
                            <a:chOff x="1891327" y="1237958"/>
                            <a:chExt cx="2069890" cy="1586058"/>
                          </a:xfrm>
                        </p:grpSpPr>
                        <p:cxnSp>
                          <p:nvCxnSpPr>
                            <p:cNvPr id="175" name="直線矢印コネクタ 174">
                              <a:extLst>
                                <a:ext uri="{FF2B5EF4-FFF2-40B4-BE49-F238E27FC236}">
                                  <a16:creationId xmlns:a16="http://schemas.microsoft.com/office/drawing/2014/main" id="{CC52330B-0D86-E988-E5F6-8F5ABE25F0B5}"/>
                                </a:ext>
                              </a:extLst>
                            </p:cNvPr>
                            <p:cNvCxnSpPr>
                              <a:cxnSpLocks/>
                            </p:cNvCxnSpPr>
                            <p:nvPr/>
                          </p:nvCxnSpPr>
                          <p:spPr>
                            <a:xfrm>
                              <a:off x="2295525" y="2431256"/>
                              <a:ext cx="1665692" cy="51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76" name="テキスト ボックス 175">
                                  <a:extLst>
                                    <a:ext uri="{FF2B5EF4-FFF2-40B4-BE49-F238E27FC236}">
                                      <a16:creationId xmlns:a16="http://schemas.microsoft.com/office/drawing/2014/main" id="{3D62F8DE-E3FD-1058-14C8-1485D09D9C4B}"/>
                                    </a:ext>
                                  </a:extLst>
                                </p:cNvPr>
                                <p:cNvSpPr txBox="1"/>
                                <p:nvPr/>
                              </p:nvSpPr>
                              <p:spPr>
                                <a:xfrm>
                                  <a:off x="3601284" y="2398489"/>
                                  <a:ext cx="333375" cy="4255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600" b="1" i="1" smtClean="0">
                                            <a:latin typeface="Cambria Math" panose="02040503050406030204" pitchFamily="18" charset="0"/>
                                          </a:rPr>
                                          <m:t>𝒓</m:t>
                                        </m:r>
                                      </m:oMath>
                                    </m:oMathPara>
                                  </a14:m>
                                  <a:endParaRPr kumimoji="1" lang="ja-JP" altLang="en-US" sz="1600" b="1"/>
                                </a:p>
                              </p:txBody>
                            </p:sp>
                          </mc:Choice>
                          <mc:Fallback xmlns="">
                            <p:sp>
                              <p:nvSpPr>
                                <p:cNvPr id="176" name="テキスト ボックス 175">
                                  <a:extLst>
                                    <a:ext uri="{FF2B5EF4-FFF2-40B4-BE49-F238E27FC236}">
                                      <a16:creationId xmlns:a16="http://schemas.microsoft.com/office/drawing/2014/main" id="{3D62F8DE-E3FD-1058-14C8-1485D09D9C4B}"/>
                                    </a:ext>
                                  </a:extLst>
                                </p:cNvPr>
                                <p:cNvSpPr txBox="1">
                                  <a:spLocks noRot="1" noChangeAspect="1" noMove="1" noResize="1" noEditPoints="1" noAdjustHandles="1" noChangeArrowheads="1" noChangeShapeType="1" noTextEdit="1"/>
                                </p:cNvSpPr>
                                <p:nvPr/>
                              </p:nvSpPr>
                              <p:spPr>
                                <a:xfrm>
                                  <a:off x="3601284" y="2398489"/>
                                  <a:ext cx="333375" cy="425527"/>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7" name="テキスト ボックス 176">
                                  <a:extLst>
                                    <a:ext uri="{FF2B5EF4-FFF2-40B4-BE49-F238E27FC236}">
                                      <a16:creationId xmlns:a16="http://schemas.microsoft.com/office/drawing/2014/main" id="{7D3AF04E-EA92-9F4E-E96E-B055ED3F5CDE}"/>
                                    </a:ext>
                                  </a:extLst>
                                </p:cNvPr>
                                <p:cNvSpPr txBox="1"/>
                                <p:nvPr/>
                              </p:nvSpPr>
                              <p:spPr>
                                <a:xfrm>
                                  <a:off x="1891327" y="1237958"/>
                                  <a:ext cx="428625" cy="4255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1600" b="1" i="1" smtClean="0">
                                            <a:latin typeface="Cambria Math" panose="02040503050406030204" pitchFamily="18" charset="0"/>
                                          </a:rPr>
                                          <m:t>𝝆</m:t>
                                        </m:r>
                                      </m:oMath>
                                    </m:oMathPara>
                                  </a14:m>
                                  <a:endParaRPr kumimoji="1" lang="ja-JP" altLang="en-US" sz="1600" b="1"/>
                                </a:p>
                              </p:txBody>
                            </p:sp>
                          </mc:Choice>
                          <mc:Fallback xmlns="">
                            <p:sp>
                              <p:nvSpPr>
                                <p:cNvPr id="177" name="テキスト ボックス 176">
                                  <a:extLst>
                                    <a:ext uri="{FF2B5EF4-FFF2-40B4-BE49-F238E27FC236}">
                                      <a16:creationId xmlns:a16="http://schemas.microsoft.com/office/drawing/2014/main" id="{7D3AF04E-EA92-9F4E-E96E-B055ED3F5CDE}"/>
                                    </a:ext>
                                  </a:extLst>
                                </p:cNvPr>
                                <p:cNvSpPr txBox="1">
                                  <a:spLocks noRot="1" noChangeAspect="1" noMove="1" noResize="1" noEditPoints="1" noAdjustHandles="1" noChangeArrowheads="1" noChangeShapeType="1" noTextEdit="1"/>
                                </p:cNvSpPr>
                                <p:nvPr/>
                              </p:nvSpPr>
                              <p:spPr>
                                <a:xfrm>
                                  <a:off x="1891327" y="1237958"/>
                                  <a:ext cx="428625" cy="425527"/>
                                </a:xfrm>
                                <a:prstGeom prst="rect">
                                  <a:avLst/>
                                </a:prstGeom>
                                <a:blipFill>
                                  <a:blip r:embed="rId5"/>
                                  <a:stretch>
                                    <a:fillRect b="-9259"/>
                                  </a:stretch>
                                </a:blipFill>
                              </p:spPr>
                              <p:txBody>
                                <a:bodyPr/>
                                <a:lstStyle/>
                                <a:p>
                                  <a:r>
                                    <a:rPr lang="ja-JP" altLang="en-US">
                                      <a:noFill/>
                                    </a:rPr>
                                    <a:t> </a:t>
                                  </a:r>
                                </a:p>
                              </p:txBody>
                            </p:sp>
                          </mc:Fallback>
                        </mc:AlternateContent>
                        <p:cxnSp>
                          <p:nvCxnSpPr>
                            <p:cNvPr id="178" name="直線矢印コネクタ 177">
                              <a:extLst>
                                <a:ext uri="{FF2B5EF4-FFF2-40B4-BE49-F238E27FC236}">
                                  <a16:creationId xmlns:a16="http://schemas.microsoft.com/office/drawing/2014/main" id="{B49EAF2F-C5F7-04FD-236F-FE0B82EF5BC4}"/>
                                </a:ext>
                              </a:extLst>
                            </p:cNvPr>
                            <p:cNvCxnSpPr>
                              <a:cxnSpLocks/>
                            </p:cNvCxnSpPr>
                            <p:nvPr/>
                          </p:nvCxnSpPr>
                          <p:spPr>
                            <a:xfrm flipV="1">
                              <a:off x="2295525" y="1238250"/>
                              <a:ext cx="0" cy="11906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
                      <p:nvSpPr>
                        <p:cNvPr id="172" name="四角形: 角を丸くする 171">
                          <a:extLst>
                            <a:ext uri="{FF2B5EF4-FFF2-40B4-BE49-F238E27FC236}">
                              <a16:creationId xmlns:a16="http://schemas.microsoft.com/office/drawing/2014/main" id="{7D2F56F5-4EB5-9FB3-2E1B-C399DE945853}"/>
                            </a:ext>
                          </a:extLst>
                        </p:cNvPr>
                        <p:cNvSpPr/>
                        <p:nvPr/>
                      </p:nvSpPr>
                      <p:spPr>
                        <a:xfrm>
                          <a:off x="2428786" y="2077949"/>
                          <a:ext cx="73811" cy="754149"/>
                        </a:xfrm>
                        <a:prstGeom prst="round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a:p>
                      </p:txBody>
                    </p:sp>
                  </p:grpSp>
                  <p:sp>
                    <p:nvSpPr>
                      <p:cNvPr id="168" name="テキスト ボックス 167">
                        <a:extLst>
                          <a:ext uri="{FF2B5EF4-FFF2-40B4-BE49-F238E27FC236}">
                            <a16:creationId xmlns:a16="http://schemas.microsoft.com/office/drawing/2014/main" id="{5236B272-6FE1-9BEA-936A-BAB21292670A}"/>
                          </a:ext>
                        </a:extLst>
                      </p:cNvPr>
                      <p:cNvSpPr txBox="1"/>
                      <p:nvPr/>
                    </p:nvSpPr>
                    <p:spPr>
                      <a:xfrm>
                        <a:off x="5154906" y="2233802"/>
                        <a:ext cx="914400" cy="386843"/>
                      </a:xfrm>
                      <a:prstGeom prst="rect">
                        <a:avLst/>
                      </a:prstGeom>
                      <a:noFill/>
                    </p:spPr>
                    <p:txBody>
                      <a:bodyPr wrap="square" rtlCol="0">
                        <a:spAutoFit/>
                      </a:bodyPr>
                      <a:lstStyle/>
                      <a:p>
                        <a:r>
                          <a:rPr kumimoji="1" lang="en-US" altLang="ja-JP" sz="1400" b="1" dirty="0"/>
                          <a:t>p</a:t>
                        </a:r>
                        <a:endParaRPr kumimoji="1" lang="ja-JP" altLang="en-US" sz="1400" b="1"/>
                      </a:p>
                    </p:txBody>
                  </p:sp>
                  <p:sp>
                    <p:nvSpPr>
                      <p:cNvPr id="169" name="テキスト ボックス 168">
                        <a:extLst>
                          <a:ext uri="{FF2B5EF4-FFF2-40B4-BE49-F238E27FC236}">
                            <a16:creationId xmlns:a16="http://schemas.microsoft.com/office/drawing/2014/main" id="{B0C7CC79-0952-2369-CE52-D6BF3E1B527E}"/>
                          </a:ext>
                        </a:extLst>
                      </p:cNvPr>
                      <p:cNvSpPr txBox="1"/>
                      <p:nvPr/>
                    </p:nvSpPr>
                    <p:spPr>
                      <a:xfrm>
                        <a:off x="5172181" y="1664851"/>
                        <a:ext cx="428623" cy="386843"/>
                      </a:xfrm>
                      <a:prstGeom prst="rect">
                        <a:avLst/>
                      </a:prstGeom>
                      <a:noFill/>
                    </p:spPr>
                    <p:txBody>
                      <a:bodyPr wrap="square" rtlCol="0">
                        <a:spAutoFit/>
                      </a:bodyPr>
                      <a:lstStyle/>
                      <a:p>
                        <a:r>
                          <a:rPr lang="en-US" altLang="ja-JP" sz="1400" b="1" dirty="0"/>
                          <a:t>n</a:t>
                        </a:r>
                        <a:endParaRPr kumimoji="1" lang="ja-JP" altLang="en-US" sz="1400" b="1"/>
                      </a:p>
                    </p:txBody>
                  </p:sp>
                </p:grpSp>
                <p:sp>
                  <p:nvSpPr>
                    <p:cNvPr id="165" name="テキスト ボックス 164">
                      <a:extLst>
                        <a:ext uri="{FF2B5EF4-FFF2-40B4-BE49-F238E27FC236}">
                          <a16:creationId xmlns:a16="http://schemas.microsoft.com/office/drawing/2014/main" id="{301E003B-9D82-6DC1-5F73-7FD67700BDCE}"/>
                        </a:ext>
                      </a:extLst>
                    </p:cNvPr>
                    <p:cNvSpPr txBox="1"/>
                    <p:nvPr/>
                  </p:nvSpPr>
                  <p:spPr>
                    <a:xfrm>
                      <a:off x="5610477" y="1528327"/>
                      <a:ext cx="1219200" cy="580264"/>
                    </a:xfrm>
                    <a:prstGeom prst="rect">
                      <a:avLst/>
                    </a:prstGeom>
                    <a:noFill/>
                  </p:spPr>
                  <p:txBody>
                    <a:bodyPr wrap="square" rtlCol="0">
                      <a:spAutoFit/>
                    </a:bodyPr>
                    <a:lstStyle/>
                    <a:p>
                      <a:r>
                        <a:rPr kumimoji="1" lang="en-US" altLang="ja-JP" sz="1200" b="1" dirty="0"/>
                        <a:t>Stable  </a:t>
                      </a:r>
                    </a:p>
                    <a:p>
                      <a:r>
                        <a:rPr lang="en-US" altLang="ja-JP" sz="1200" b="1" dirty="0"/>
                        <a:t>  </a:t>
                      </a:r>
                      <a:r>
                        <a:rPr kumimoji="1" lang="en-US" altLang="ja-JP" sz="1200" b="1" dirty="0"/>
                        <a:t>nucleus</a:t>
                      </a:r>
                      <a:endParaRPr kumimoji="1" lang="ja-JP" altLang="en-US" sz="1200" b="1"/>
                    </a:p>
                  </p:txBody>
                </p:sp>
              </p:grpSp>
              <p:sp>
                <p:nvSpPr>
                  <p:cNvPr id="163" name="正方形/長方形 162">
                    <a:extLst>
                      <a:ext uri="{FF2B5EF4-FFF2-40B4-BE49-F238E27FC236}">
                        <a16:creationId xmlns:a16="http://schemas.microsoft.com/office/drawing/2014/main" id="{BDDC96F7-AC40-475E-A5E5-129C0AF8A23C}"/>
                      </a:ext>
                    </a:extLst>
                  </p:cNvPr>
                  <p:cNvSpPr/>
                  <p:nvPr/>
                </p:nvSpPr>
                <p:spPr>
                  <a:xfrm>
                    <a:off x="4833945" y="2343152"/>
                    <a:ext cx="159162" cy="480013"/>
                  </a:xfrm>
                  <a:prstGeom prst="rect">
                    <a:avLst/>
                  </a:prstGeom>
                  <a:solidFill>
                    <a:schemeClr val="accent2">
                      <a:lumMod val="20000"/>
                      <a:lumOff val="80000"/>
                    </a:schemeClr>
                  </a:solidFill>
                  <a:ln>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a:p>
                </p:txBody>
              </p:sp>
            </p:grpSp>
            <p:sp>
              <p:nvSpPr>
                <p:cNvPr id="161" name="正方形/長方形 160">
                  <a:extLst>
                    <a:ext uri="{FF2B5EF4-FFF2-40B4-BE49-F238E27FC236}">
                      <a16:creationId xmlns:a16="http://schemas.microsoft.com/office/drawing/2014/main" id="{A0084D7E-F0EA-66D9-F010-DF50378E4585}"/>
                    </a:ext>
                  </a:extLst>
                </p:cNvPr>
                <p:cNvSpPr/>
                <p:nvPr/>
              </p:nvSpPr>
              <p:spPr>
                <a:xfrm>
                  <a:off x="4841717" y="2176679"/>
                  <a:ext cx="61272" cy="90203"/>
                </a:xfrm>
                <a:prstGeom prst="rect">
                  <a:avLst/>
                </a:prstGeo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a:p>
              </p:txBody>
            </p:sp>
          </p:grpSp>
          <p:grpSp>
            <p:nvGrpSpPr>
              <p:cNvPr id="129" name="グループ化 128">
                <a:extLst>
                  <a:ext uri="{FF2B5EF4-FFF2-40B4-BE49-F238E27FC236}">
                    <a16:creationId xmlns:a16="http://schemas.microsoft.com/office/drawing/2014/main" id="{E1D0EA2E-7A6C-856E-2098-848C50F58492}"/>
                  </a:ext>
                </a:extLst>
              </p:cNvPr>
              <p:cNvGrpSpPr/>
              <p:nvPr/>
            </p:nvGrpSpPr>
            <p:grpSpPr>
              <a:xfrm>
                <a:off x="2529464" y="2544702"/>
                <a:ext cx="2555316" cy="1615066"/>
                <a:chOff x="7054557" y="2780715"/>
                <a:chExt cx="2555316" cy="1615066"/>
              </a:xfrm>
            </p:grpSpPr>
            <p:grpSp>
              <p:nvGrpSpPr>
                <p:cNvPr id="130" name="グループ化 129">
                  <a:extLst>
                    <a:ext uri="{FF2B5EF4-FFF2-40B4-BE49-F238E27FC236}">
                      <a16:creationId xmlns:a16="http://schemas.microsoft.com/office/drawing/2014/main" id="{B533E7B3-A41E-5A53-AF70-BC5113F41879}"/>
                    </a:ext>
                  </a:extLst>
                </p:cNvPr>
                <p:cNvGrpSpPr/>
                <p:nvPr/>
              </p:nvGrpSpPr>
              <p:grpSpPr>
                <a:xfrm>
                  <a:off x="7054557" y="2780715"/>
                  <a:ext cx="2467654" cy="1615066"/>
                  <a:chOff x="3287053" y="4421936"/>
                  <a:chExt cx="2467654" cy="1615066"/>
                </a:xfrm>
              </p:grpSpPr>
              <p:grpSp>
                <p:nvGrpSpPr>
                  <p:cNvPr id="133" name="グループ化 132">
                    <a:extLst>
                      <a:ext uri="{FF2B5EF4-FFF2-40B4-BE49-F238E27FC236}">
                        <a16:creationId xmlns:a16="http://schemas.microsoft.com/office/drawing/2014/main" id="{E4803150-FB53-B0A7-B7A1-E0DCE2887DFE}"/>
                      </a:ext>
                    </a:extLst>
                  </p:cNvPr>
                  <p:cNvGrpSpPr/>
                  <p:nvPr/>
                </p:nvGrpSpPr>
                <p:grpSpPr>
                  <a:xfrm>
                    <a:off x="3287053" y="4421936"/>
                    <a:ext cx="2467654" cy="1615066"/>
                    <a:chOff x="6903949" y="3699013"/>
                    <a:chExt cx="2467654" cy="1615066"/>
                  </a:xfrm>
                </p:grpSpPr>
                <p:grpSp>
                  <p:nvGrpSpPr>
                    <p:cNvPr id="135" name="グループ化 134">
                      <a:extLst>
                        <a:ext uri="{FF2B5EF4-FFF2-40B4-BE49-F238E27FC236}">
                          <a16:creationId xmlns:a16="http://schemas.microsoft.com/office/drawing/2014/main" id="{7A0479EB-AC3A-9CF2-82CA-877564477EB0}"/>
                        </a:ext>
                      </a:extLst>
                    </p:cNvPr>
                    <p:cNvGrpSpPr/>
                    <p:nvPr/>
                  </p:nvGrpSpPr>
                  <p:grpSpPr>
                    <a:xfrm>
                      <a:off x="6903949" y="3699013"/>
                      <a:ext cx="2467654" cy="1615066"/>
                      <a:chOff x="4406794" y="1623860"/>
                      <a:chExt cx="2467654" cy="1615066"/>
                    </a:xfrm>
                  </p:grpSpPr>
                  <p:grpSp>
                    <p:nvGrpSpPr>
                      <p:cNvPr id="142" name="グループ化 141">
                        <a:extLst>
                          <a:ext uri="{FF2B5EF4-FFF2-40B4-BE49-F238E27FC236}">
                            <a16:creationId xmlns:a16="http://schemas.microsoft.com/office/drawing/2014/main" id="{2AB6A185-B8BA-635A-D26B-E8B7938AA1F7}"/>
                          </a:ext>
                        </a:extLst>
                      </p:cNvPr>
                      <p:cNvGrpSpPr/>
                      <p:nvPr/>
                    </p:nvGrpSpPr>
                    <p:grpSpPr>
                      <a:xfrm>
                        <a:off x="4406794" y="1623860"/>
                        <a:ext cx="2467654" cy="1615066"/>
                        <a:chOff x="4406794" y="1623860"/>
                        <a:chExt cx="2467654" cy="1615066"/>
                      </a:xfrm>
                    </p:grpSpPr>
                    <p:grpSp>
                      <p:nvGrpSpPr>
                        <p:cNvPr id="144" name="グループ化 143">
                          <a:extLst>
                            <a:ext uri="{FF2B5EF4-FFF2-40B4-BE49-F238E27FC236}">
                              <a16:creationId xmlns:a16="http://schemas.microsoft.com/office/drawing/2014/main" id="{42A1732C-F775-8887-7072-5BBF173B0635}"/>
                            </a:ext>
                          </a:extLst>
                        </p:cNvPr>
                        <p:cNvGrpSpPr/>
                        <p:nvPr/>
                      </p:nvGrpSpPr>
                      <p:grpSpPr>
                        <a:xfrm>
                          <a:off x="4406794" y="1623860"/>
                          <a:ext cx="2467654" cy="1615066"/>
                          <a:chOff x="4587769" y="1480985"/>
                          <a:chExt cx="2467654" cy="1615066"/>
                        </a:xfrm>
                      </p:grpSpPr>
                      <p:grpSp>
                        <p:nvGrpSpPr>
                          <p:cNvPr id="146" name="グループ化 145">
                            <a:extLst>
                              <a:ext uri="{FF2B5EF4-FFF2-40B4-BE49-F238E27FC236}">
                                <a16:creationId xmlns:a16="http://schemas.microsoft.com/office/drawing/2014/main" id="{08C87607-FEE3-4DC8-A8E0-B8793D6138AE}"/>
                              </a:ext>
                            </a:extLst>
                          </p:cNvPr>
                          <p:cNvGrpSpPr/>
                          <p:nvPr/>
                        </p:nvGrpSpPr>
                        <p:grpSpPr>
                          <a:xfrm>
                            <a:off x="4587769" y="1526882"/>
                            <a:ext cx="2063252" cy="1569169"/>
                            <a:chOff x="4587769" y="1526882"/>
                            <a:chExt cx="2063252" cy="1569169"/>
                          </a:xfrm>
                        </p:grpSpPr>
                        <p:grpSp>
                          <p:nvGrpSpPr>
                            <p:cNvPr id="148" name="グループ化 147">
                              <a:extLst>
                                <a:ext uri="{FF2B5EF4-FFF2-40B4-BE49-F238E27FC236}">
                                  <a16:creationId xmlns:a16="http://schemas.microsoft.com/office/drawing/2014/main" id="{84C441D6-9E8B-F294-6579-5EB7C0038AF9}"/>
                                </a:ext>
                              </a:extLst>
                            </p:cNvPr>
                            <p:cNvGrpSpPr/>
                            <p:nvPr/>
                          </p:nvGrpSpPr>
                          <p:grpSpPr>
                            <a:xfrm>
                              <a:off x="4587769" y="1526882"/>
                              <a:ext cx="2063252" cy="1569169"/>
                              <a:chOff x="2118889" y="1641182"/>
                              <a:chExt cx="2063252" cy="1569169"/>
                            </a:xfrm>
                          </p:grpSpPr>
                          <p:sp>
                            <p:nvSpPr>
                              <p:cNvPr id="151" name="フリーフォーム: 図形 150">
                                <a:extLst>
                                  <a:ext uri="{FF2B5EF4-FFF2-40B4-BE49-F238E27FC236}">
                                    <a16:creationId xmlns:a16="http://schemas.microsoft.com/office/drawing/2014/main" id="{CEBEFF9C-839B-6A20-596F-790B70D1D812}"/>
                                  </a:ext>
                                </a:extLst>
                              </p:cNvPr>
                              <p:cNvSpPr/>
                              <p:nvPr/>
                            </p:nvSpPr>
                            <p:spPr>
                              <a:xfrm>
                                <a:off x="2497684" y="2107408"/>
                                <a:ext cx="1013395" cy="732181"/>
                              </a:xfrm>
                              <a:custGeom>
                                <a:avLst/>
                                <a:gdLst>
                                  <a:gd name="connsiteX0" fmla="*/ 41600 w 898523"/>
                                  <a:gd name="connsiteY0" fmla="*/ 792 h 719515"/>
                                  <a:gd name="connsiteX1" fmla="*/ 540075 w 898523"/>
                                  <a:gd name="connsiteY1" fmla="*/ 92867 h 719515"/>
                                  <a:gd name="connsiteX2" fmla="*/ 692475 w 898523"/>
                                  <a:gd name="connsiteY2" fmla="*/ 575467 h 719515"/>
                                  <a:gd name="connsiteX3" fmla="*/ 889325 w 898523"/>
                                  <a:gd name="connsiteY3" fmla="*/ 711992 h 719515"/>
                                  <a:gd name="connsiteX4" fmla="*/ 857575 w 898523"/>
                                  <a:gd name="connsiteY4" fmla="*/ 702467 h 719515"/>
                                  <a:gd name="connsiteX5" fmla="*/ 781375 w 898523"/>
                                  <a:gd name="connsiteY5" fmla="*/ 708817 h 719515"/>
                                  <a:gd name="connsiteX6" fmla="*/ 702000 w 898523"/>
                                  <a:gd name="connsiteY6" fmla="*/ 711992 h 719515"/>
                                  <a:gd name="connsiteX7" fmla="*/ 644850 w 898523"/>
                                  <a:gd name="connsiteY7" fmla="*/ 711992 h 719515"/>
                                  <a:gd name="connsiteX8" fmla="*/ 562300 w 898523"/>
                                  <a:gd name="connsiteY8" fmla="*/ 711992 h 719515"/>
                                  <a:gd name="connsiteX9" fmla="*/ 498800 w 898523"/>
                                  <a:gd name="connsiteY9" fmla="*/ 711992 h 719515"/>
                                  <a:gd name="connsiteX10" fmla="*/ 441650 w 898523"/>
                                  <a:gd name="connsiteY10" fmla="*/ 715167 h 719515"/>
                                  <a:gd name="connsiteX11" fmla="*/ 343225 w 898523"/>
                                  <a:gd name="connsiteY11" fmla="*/ 711992 h 719515"/>
                                  <a:gd name="connsiteX12" fmla="*/ 251150 w 898523"/>
                                  <a:gd name="connsiteY12" fmla="*/ 708817 h 719515"/>
                                  <a:gd name="connsiteX13" fmla="*/ 168600 w 898523"/>
                                  <a:gd name="connsiteY13" fmla="*/ 708817 h 719515"/>
                                  <a:gd name="connsiteX14" fmla="*/ 73350 w 898523"/>
                                  <a:gd name="connsiteY14" fmla="*/ 708817 h 719515"/>
                                  <a:gd name="connsiteX15" fmla="*/ 25725 w 898523"/>
                                  <a:gd name="connsiteY15" fmla="*/ 705642 h 719515"/>
                                  <a:gd name="connsiteX16" fmla="*/ 32075 w 898523"/>
                                  <a:gd name="connsiteY16" fmla="*/ 569117 h 719515"/>
                                  <a:gd name="connsiteX17" fmla="*/ 35250 w 898523"/>
                                  <a:gd name="connsiteY17" fmla="*/ 521492 h 719515"/>
                                  <a:gd name="connsiteX18" fmla="*/ 35250 w 898523"/>
                                  <a:gd name="connsiteY18" fmla="*/ 461167 h 719515"/>
                                  <a:gd name="connsiteX19" fmla="*/ 35250 w 898523"/>
                                  <a:gd name="connsiteY19" fmla="*/ 410367 h 719515"/>
                                  <a:gd name="connsiteX20" fmla="*/ 32075 w 898523"/>
                                  <a:gd name="connsiteY20" fmla="*/ 340517 h 719515"/>
                                  <a:gd name="connsiteX21" fmla="*/ 32075 w 898523"/>
                                  <a:gd name="connsiteY21" fmla="*/ 286542 h 719515"/>
                                  <a:gd name="connsiteX22" fmla="*/ 35250 w 898523"/>
                                  <a:gd name="connsiteY22" fmla="*/ 200817 h 719515"/>
                                  <a:gd name="connsiteX23" fmla="*/ 32075 w 898523"/>
                                  <a:gd name="connsiteY23" fmla="*/ 118267 h 719515"/>
                                  <a:gd name="connsiteX24" fmla="*/ 28900 w 898523"/>
                                  <a:gd name="connsiteY24" fmla="*/ 51592 h 719515"/>
                                  <a:gd name="connsiteX25" fmla="*/ 41600 w 898523"/>
                                  <a:gd name="connsiteY25" fmla="*/ 792 h 71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8523" h="719515">
                                    <a:moveTo>
                                      <a:pt x="41600" y="792"/>
                                    </a:moveTo>
                                    <a:cubicBezTo>
                                      <a:pt x="126796" y="7671"/>
                                      <a:pt x="431596" y="-2912"/>
                                      <a:pt x="540075" y="92867"/>
                                    </a:cubicBezTo>
                                    <a:cubicBezTo>
                                      <a:pt x="648554" y="188646"/>
                                      <a:pt x="634267" y="472280"/>
                                      <a:pt x="692475" y="575467"/>
                                    </a:cubicBezTo>
                                    <a:cubicBezTo>
                                      <a:pt x="750683" y="678655"/>
                                      <a:pt x="861808" y="690825"/>
                                      <a:pt x="889325" y="711992"/>
                                    </a:cubicBezTo>
                                    <a:cubicBezTo>
                                      <a:pt x="916842" y="733159"/>
                                      <a:pt x="875567" y="702996"/>
                                      <a:pt x="857575" y="702467"/>
                                    </a:cubicBezTo>
                                    <a:cubicBezTo>
                                      <a:pt x="839583" y="701938"/>
                                      <a:pt x="807304" y="707230"/>
                                      <a:pt x="781375" y="708817"/>
                                    </a:cubicBezTo>
                                    <a:cubicBezTo>
                                      <a:pt x="755446" y="710405"/>
                                      <a:pt x="724754" y="711463"/>
                                      <a:pt x="702000" y="711992"/>
                                    </a:cubicBezTo>
                                    <a:cubicBezTo>
                                      <a:pt x="679246" y="712521"/>
                                      <a:pt x="644850" y="711992"/>
                                      <a:pt x="644850" y="711992"/>
                                    </a:cubicBezTo>
                                    <a:lnTo>
                                      <a:pt x="562300" y="711992"/>
                                    </a:lnTo>
                                    <a:lnTo>
                                      <a:pt x="498800" y="711992"/>
                                    </a:lnTo>
                                    <a:cubicBezTo>
                                      <a:pt x="478692" y="712521"/>
                                      <a:pt x="467579" y="715167"/>
                                      <a:pt x="441650" y="715167"/>
                                    </a:cubicBezTo>
                                    <a:cubicBezTo>
                                      <a:pt x="415721" y="715167"/>
                                      <a:pt x="343225" y="711992"/>
                                      <a:pt x="343225" y="711992"/>
                                    </a:cubicBezTo>
                                    <a:lnTo>
                                      <a:pt x="251150" y="708817"/>
                                    </a:lnTo>
                                    <a:cubicBezTo>
                                      <a:pt x="222046" y="708288"/>
                                      <a:pt x="168600" y="708817"/>
                                      <a:pt x="168600" y="708817"/>
                                    </a:cubicBezTo>
                                    <a:lnTo>
                                      <a:pt x="73350" y="708817"/>
                                    </a:lnTo>
                                    <a:cubicBezTo>
                                      <a:pt x="49538" y="708288"/>
                                      <a:pt x="32604" y="728925"/>
                                      <a:pt x="25725" y="705642"/>
                                    </a:cubicBezTo>
                                    <a:cubicBezTo>
                                      <a:pt x="18846" y="682359"/>
                                      <a:pt x="30487" y="599809"/>
                                      <a:pt x="32075" y="569117"/>
                                    </a:cubicBezTo>
                                    <a:cubicBezTo>
                                      <a:pt x="33662" y="538425"/>
                                      <a:pt x="34721" y="539484"/>
                                      <a:pt x="35250" y="521492"/>
                                    </a:cubicBezTo>
                                    <a:cubicBezTo>
                                      <a:pt x="35779" y="503500"/>
                                      <a:pt x="35250" y="461167"/>
                                      <a:pt x="35250" y="461167"/>
                                    </a:cubicBezTo>
                                    <a:cubicBezTo>
                                      <a:pt x="35250" y="442646"/>
                                      <a:pt x="35779" y="430475"/>
                                      <a:pt x="35250" y="410367"/>
                                    </a:cubicBezTo>
                                    <a:cubicBezTo>
                                      <a:pt x="34721" y="390259"/>
                                      <a:pt x="32604" y="361154"/>
                                      <a:pt x="32075" y="340517"/>
                                    </a:cubicBezTo>
                                    <a:cubicBezTo>
                                      <a:pt x="31546" y="319880"/>
                                      <a:pt x="31546" y="309825"/>
                                      <a:pt x="32075" y="286542"/>
                                    </a:cubicBezTo>
                                    <a:cubicBezTo>
                                      <a:pt x="32604" y="263259"/>
                                      <a:pt x="35250" y="228863"/>
                                      <a:pt x="35250" y="200817"/>
                                    </a:cubicBezTo>
                                    <a:cubicBezTo>
                                      <a:pt x="35250" y="172771"/>
                                      <a:pt x="33133" y="143138"/>
                                      <a:pt x="32075" y="118267"/>
                                    </a:cubicBezTo>
                                    <a:cubicBezTo>
                                      <a:pt x="31017" y="93396"/>
                                      <a:pt x="29429" y="69584"/>
                                      <a:pt x="28900" y="51592"/>
                                    </a:cubicBezTo>
                                    <a:cubicBezTo>
                                      <a:pt x="28371" y="33600"/>
                                      <a:pt x="-43596" y="-6087"/>
                                      <a:pt x="41600" y="792"/>
                                    </a:cubicBezTo>
                                    <a:close/>
                                  </a:path>
                                </a:pathLst>
                              </a:cu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152" name="グループ化 151">
                                <a:extLst>
                                  <a:ext uri="{FF2B5EF4-FFF2-40B4-BE49-F238E27FC236}">
                                    <a16:creationId xmlns:a16="http://schemas.microsoft.com/office/drawing/2014/main" id="{3F179695-B4EE-3F3D-6F13-64BD17AE223C}"/>
                                  </a:ext>
                                </a:extLst>
                              </p:cNvPr>
                              <p:cNvGrpSpPr/>
                              <p:nvPr/>
                            </p:nvGrpSpPr>
                            <p:grpSpPr>
                              <a:xfrm>
                                <a:off x="2118889" y="1641182"/>
                                <a:ext cx="2063252" cy="1569169"/>
                                <a:chOff x="2996227" y="1641183"/>
                                <a:chExt cx="2063252" cy="1569169"/>
                              </a:xfrm>
                            </p:grpSpPr>
                            <p:sp>
                              <p:nvSpPr>
                                <p:cNvPr id="154" name="フリーフォーム: 図形 153">
                                  <a:extLst>
                                    <a:ext uri="{FF2B5EF4-FFF2-40B4-BE49-F238E27FC236}">
                                      <a16:creationId xmlns:a16="http://schemas.microsoft.com/office/drawing/2014/main" id="{CD14BD15-FBF5-CACC-8F8E-EAA76076D71B}"/>
                                    </a:ext>
                                  </a:extLst>
                                </p:cNvPr>
                                <p:cNvSpPr/>
                                <p:nvPr/>
                              </p:nvSpPr>
                              <p:spPr>
                                <a:xfrm>
                                  <a:off x="3375023" y="2262235"/>
                                  <a:ext cx="869768" cy="583751"/>
                                </a:xfrm>
                                <a:custGeom>
                                  <a:avLst/>
                                  <a:gdLst>
                                    <a:gd name="connsiteX0" fmla="*/ 41600 w 898523"/>
                                    <a:gd name="connsiteY0" fmla="*/ 792 h 719515"/>
                                    <a:gd name="connsiteX1" fmla="*/ 540075 w 898523"/>
                                    <a:gd name="connsiteY1" fmla="*/ 92867 h 719515"/>
                                    <a:gd name="connsiteX2" fmla="*/ 692475 w 898523"/>
                                    <a:gd name="connsiteY2" fmla="*/ 575467 h 719515"/>
                                    <a:gd name="connsiteX3" fmla="*/ 889325 w 898523"/>
                                    <a:gd name="connsiteY3" fmla="*/ 711992 h 719515"/>
                                    <a:gd name="connsiteX4" fmla="*/ 857575 w 898523"/>
                                    <a:gd name="connsiteY4" fmla="*/ 702467 h 719515"/>
                                    <a:gd name="connsiteX5" fmla="*/ 781375 w 898523"/>
                                    <a:gd name="connsiteY5" fmla="*/ 708817 h 719515"/>
                                    <a:gd name="connsiteX6" fmla="*/ 702000 w 898523"/>
                                    <a:gd name="connsiteY6" fmla="*/ 711992 h 719515"/>
                                    <a:gd name="connsiteX7" fmla="*/ 644850 w 898523"/>
                                    <a:gd name="connsiteY7" fmla="*/ 711992 h 719515"/>
                                    <a:gd name="connsiteX8" fmla="*/ 562300 w 898523"/>
                                    <a:gd name="connsiteY8" fmla="*/ 711992 h 719515"/>
                                    <a:gd name="connsiteX9" fmla="*/ 498800 w 898523"/>
                                    <a:gd name="connsiteY9" fmla="*/ 711992 h 719515"/>
                                    <a:gd name="connsiteX10" fmla="*/ 441650 w 898523"/>
                                    <a:gd name="connsiteY10" fmla="*/ 715167 h 719515"/>
                                    <a:gd name="connsiteX11" fmla="*/ 343225 w 898523"/>
                                    <a:gd name="connsiteY11" fmla="*/ 711992 h 719515"/>
                                    <a:gd name="connsiteX12" fmla="*/ 251150 w 898523"/>
                                    <a:gd name="connsiteY12" fmla="*/ 708817 h 719515"/>
                                    <a:gd name="connsiteX13" fmla="*/ 168600 w 898523"/>
                                    <a:gd name="connsiteY13" fmla="*/ 708817 h 719515"/>
                                    <a:gd name="connsiteX14" fmla="*/ 73350 w 898523"/>
                                    <a:gd name="connsiteY14" fmla="*/ 708817 h 719515"/>
                                    <a:gd name="connsiteX15" fmla="*/ 25725 w 898523"/>
                                    <a:gd name="connsiteY15" fmla="*/ 705642 h 719515"/>
                                    <a:gd name="connsiteX16" fmla="*/ 32075 w 898523"/>
                                    <a:gd name="connsiteY16" fmla="*/ 569117 h 719515"/>
                                    <a:gd name="connsiteX17" fmla="*/ 35250 w 898523"/>
                                    <a:gd name="connsiteY17" fmla="*/ 521492 h 719515"/>
                                    <a:gd name="connsiteX18" fmla="*/ 35250 w 898523"/>
                                    <a:gd name="connsiteY18" fmla="*/ 461167 h 719515"/>
                                    <a:gd name="connsiteX19" fmla="*/ 35250 w 898523"/>
                                    <a:gd name="connsiteY19" fmla="*/ 410367 h 719515"/>
                                    <a:gd name="connsiteX20" fmla="*/ 32075 w 898523"/>
                                    <a:gd name="connsiteY20" fmla="*/ 340517 h 719515"/>
                                    <a:gd name="connsiteX21" fmla="*/ 32075 w 898523"/>
                                    <a:gd name="connsiteY21" fmla="*/ 286542 h 719515"/>
                                    <a:gd name="connsiteX22" fmla="*/ 35250 w 898523"/>
                                    <a:gd name="connsiteY22" fmla="*/ 200817 h 719515"/>
                                    <a:gd name="connsiteX23" fmla="*/ 32075 w 898523"/>
                                    <a:gd name="connsiteY23" fmla="*/ 118267 h 719515"/>
                                    <a:gd name="connsiteX24" fmla="*/ 28900 w 898523"/>
                                    <a:gd name="connsiteY24" fmla="*/ 51592 h 719515"/>
                                    <a:gd name="connsiteX25" fmla="*/ 41600 w 898523"/>
                                    <a:gd name="connsiteY25" fmla="*/ 792 h 71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8523" h="719515">
                                      <a:moveTo>
                                        <a:pt x="41600" y="792"/>
                                      </a:moveTo>
                                      <a:cubicBezTo>
                                        <a:pt x="126796" y="7671"/>
                                        <a:pt x="431596" y="-2912"/>
                                        <a:pt x="540075" y="92867"/>
                                      </a:cubicBezTo>
                                      <a:cubicBezTo>
                                        <a:pt x="648554" y="188646"/>
                                        <a:pt x="634267" y="472280"/>
                                        <a:pt x="692475" y="575467"/>
                                      </a:cubicBezTo>
                                      <a:cubicBezTo>
                                        <a:pt x="750683" y="678655"/>
                                        <a:pt x="861808" y="690825"/>
                                        <a:pt x="889325" y="711992"/>
                                      </a:cubicBezTo>
                                      <a:cubicBezTo>
                                        <a:pt x="916842" y="733159"/>
                                        <a:pt x="875567" y="702996"/>
                                        <a:pt x="857575" y="702467"/>
                                      </a:cubicBezTo>
                                      <a:cubicBezTo>
                                        <a:pt x="839583" y="701938"/>
                                        <a:pt x="807304" y="707230"/>
                                        <a:pt x="781375" y="708817"/>
                                      </a:cubicBezTo>
                                      <a:cubicBezTo>
                                        <a:pt x="755446" y="710405"/>
                                        <a:pt x="724754" y="711463"/>
                                        <a:pt x="702000" y="711992"/>
                                      </a:cubicBezTo>
                                      <a:cubicBezTo>
                                        <a:pt x="679246" y="712521"/>
                                        <a:pt x="644850" y="711992"/>
                                        <a:pt x="644850" y="711992"/>
                                      </a:cubicBezTo>
                                      <a:lnTo>
                                        <a:pt x="562300" y="711992"/>
                                      </a:lnTo>
                                      <a:lnTo>
                                        <a:pt x="498800" y="711992"/>
                                      </a:lnTo>
                                      <a:cubicBezTo>
                                        <a:pt x="478692" y="712521"/>
                                        <a:pt x="467579" y="715167"/>
                                        <a:pt x="441650" y="715167"/>
                                      </a:cubicBezTo>
                                      <a:cubicBezTo>
                                        <a:pt x="415721" y="715167"/>
                                        <a:pt x="343225" y="711992"/>
                                        <a:pt x="343225" y="711992"/>
                                      </a:cubicBezTo>
                                      <a:lnTo>
                                        <a:pt x="251150" y="708817"/>
                                      </a:lnTo>
                                      <a:cubicBezTo>
                                        <a:pt x="222046" y="708288"/>
                                        <a:pt x="168600" y="708817"/>
                                        <a:pt x="168600" y="708817"/>
                                      </a:cubicBezTo>
                                      <a:lnTo>
                                        <a:pt x="73350" y="708817"/>
                                      </a:lnTo>
                                      <a:cubicBezTo>
                                        <a:pt x="49538" y="708288"/>
                                        <a:pt x="32604" y="728925"/>
                                        <a:pt x="25725" y="705642"/>
                                      </a:cubicBezTo>
                                      <a:cubicBezTo>
                                        <a:pt x="18846" y="682359"/>
                                        <a:pt x="30487" y="599809"/>
                                        <a:pt x="32075" y="569117"/>
                                      </a:cubicBezTo>
                                      <a:cubicBezTo>
                                        <a:pt x="33662" y="538425"/>
                                        <a:pt x="34721" y="539484"/>
                                        <a:pt x="35250" y="521492"/>
                                      </a:cubicBezTo>
                                      <a:cubicBezTo>
                                        <a:pt x="35779" y="503500"/>
                                        <a:pt x="35250" y="461167"/>
                                        <a:pt x="35250" y="461167"/>
                                      </a:cubicBezTo>
                                      <a:cubicBezTo>
                                        <a:pt x="35250" y="442646"/>
                                        <a:pt x="35779" y="430475"/>
                                        <a:pt x="35250" y="410367"/>
                                      </a:cubicBezTo>
                                      <a:cubicBezTo>
                                        <a:pt x="34721" y="390259"/>
                                        <a:pt x="32604" y="361154"/>
                                        <a:pt x="32075" y="340517"/>
                                      </a:cubicBezTo>
                                      <a:cubicBezTo>
                                        <a:pt x="31546" y="319880"/>
                                        <a:pt x="31546" y="309825"/>
                                        <a:pt x="32075" y="286542"/>
                                      </a:cubicBezTo>
                                      <a:cubicBezTo>
                                        <a:pt x="32604" y="263259"/>
                                        <a:pt x="35250" y="228863"/>
                                        <a:pt x="35250" y="200817"/>
                                      </a:cubicBezTo>
                                      <a:cubicBezTo>
                                        <a:pt x="35250" y="172771"/>
                                        <a:pt x="33133" y="143138"/>
                                        <a:pt x="32075" y="118267"/>
                                      </a:cubicBezTo>
                                      <a:cubicBezTo>
                                        <a:pt x="31017" y="93396"/>
                                        <a:pt x="29429" y="69584"/>
                                        <a:pt x="28900" y="51592"/>
                                      </a:cubicBezTo>
                                      <a:cubicBezTo>
                                        <a:pt x="28371" y="33600"/>
                                        <a:pt x="-43596" y="-6087"/>
                                        <a:pt x="41600" y="792"/>
                                      </a:cubicBezTo>
                                      <a:close/>
                                    </a:path>
                                  </a:pathLst>
                                </a:cu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155" name="グループ化 154">
                                  <a:extLst>
                                    <a:ext uri="{FF2B5EF4-FFF2-40B4-BE49-F238E27FC236}">
                                      <a16:creationId xmlns:a16="http://schemas.microsoft.com/office/drawing/2014/main" id="{F960C19F-2801-6672-09FE-0AB3A98085A8}"/>
                                    </a:ext>
                                  </a:extLst>
                                </p:cNvPr>
                                <p:cNvGrpSpPr/>
                                <p:nvPr/>
                              </p:nvGrpSpPr>
                              <p:grpSpPr>
                                <a:xfrm>
                                  <a:off x="2996227" y="1641183"/>
                                  <a:ext cx="2063252" cy="1569169"/>
                                  <a:chOff x="1891327" y="1237958"/>
                                  <a:chExt cx="2063252" cy="1569169"/>
                                </a:xfrm>
                              </p:grpSpPr>
                              <p:cxnSp>
                                <p:nvCxnSpPr>
                                  <p:cNvPr id="156" name="直線矢印コネクタ 155">
                                    <a:extLst>
                                      <a:ext uri="{FF2B5EF4-FFF2-40B4-BE49-F238E27FC236}">
                                        <a16:creationId xmlns:a16="http://schemas.microsoft.com/office/drawing/2014/main" id="{764DFEAF-FE6B-A579-5CCB-4E87998F1990}"/>
                                      </a:ext>
                                    </a:extLst>
                                  </p:cNvPr>
                                  <p:cNvCxnSpPr>
                                    <a:cxnSpLocks/>
                                  </p:cNvCxnSpPr>
                                  <p:nvPr/>
                                </p:nvCxnSpPr>
                                <p:spPr>
                                  <a:xfrm>
                                    <a:off x="2295525" y="2433320"/>
                                    <a:ext cx="1626874" cy="45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57" name="テキスト ボックス 156">
                                        <a:extLst>
                                          <a:ext uri="{FF2B5EF4-FFF2-40B4-BE49-F238E27FC236}">
                                            <a16:creationId xmlns:a16="http://schemas.microsoft.com/office/drawing/2014/main" id="{D687A765-FF51-D6FF-2122-E9FDC2137248}"/>
                                          </a:ext>
                                        </a:extLst>
                                      </p:cNvPr>
                                      <p:cNvSpPr txBox="1"/>
                                      <p:nvPr/>
                                    </p:nvSpPr>
                                    <p:spPr>
                                      <a:xfrm>
                                        <a:off x="3621204" y="2381600"/>
                                        <a:ext cx="333375" cy="4255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600" b="1" i="1" smtClean="0">
                                                  <a:latin typeface="Cambria Math" panose="02040503050406030204" pitchFamily="18" charset="0"/>
                                                </a:rPr>
                                                <m:t>𝒓</m:t>
                                              </m:r>
                                            </m:oMath>
                                          </m:oMathPara>
                                        </a14:m>
                                        <a:endParaRPr kumimoji="1" lang="ja-JP" altLang="en-US" sz="1600" b="1"/>
                                      </a:p>
                                    </p:txBody>
                                  </p:sp>
                                </mc:Choice>
                                <mc:Fallback xmlns="">
                                  <p:sp>
                                    <p:nvSpPr>
                                      <p:cNvPr id="157" name="テキスト ボックス 156">
                                        <a:extLst>
                                          <a:ext uri="{FF2B5EF4-FFF2-40B4-BE49-F238E27FC236}">
                                            <a16:creationId xmlns:a16="http://schemas.microsoft.com/office/drawing/2014/main" id="{D687A765-FF51-D6FF-2122-E9FDC2137248}"/>
                                          </a:ext>
                                        </a:extLst>
                                      </p:cNvPr>
                                      <p:cNvSpPr txBox="1">
                                        <a:spLocks noRot="1" noChangeAspect="1" noMove="1" noResize="1" noEditPoints="1" noAdjustHandles="1" noChangeArrowheads="1" noChangeShapeType="1" noTextEdit="1"/>
                                      </p:cNvSpPr>
                                      <p:nvPr/>
                                    </p:nvSpPr>
                                    <p:spPr>
                                      <a:xfrm>
                                        <a:off x="3621204" y="2381600"/>
                                        <a:ext cx="333375" cy="425527"/>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8" name="テキスト ボックス 157">
                                        <a:extLst>
                                          <a:ext uri="{FF2B5EF4-FFF2-40B4-BE49-F238E27FC236}">
                                            <a16:creationId xmlns:a16="http://schemas.microsoft.com/office/drawing/2014/main" id="{74A35C11-33E2-A987-5447-D3AC9A5CBBB6}"/>
                                          </a:ext>
                                        </a:extLst>
                                      </p:cNvPr>
                                      <p:cNvSpPr txBox="1"/>
                                      <p:nvPr/>
                                    </p:nvSpPr>
                                    <p:spPr>
                                      <a:xfrm>
                                        <a:off x="1891327" y="1237958"/>
                                        <a:ext cx="428625" cy="4255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1600" b="1" i="1" smtClean="0">
                                                  <a:latin typeface="Cambria Math" panose="02040503050406030204" pitchFamily="18" charset="0"/>
                                                </a:rPr>
                                                <m:t>𝝆</m:t>
                                              </m:r>
                                            </m:oMath>
                                          </m:oMathPara>
                                        </a14:m>
                                        <a:endParaRPr kumimoji="1" lang="ja-JP" altLang="en-US" sz="1600" b="1"/>
                                      </a:p>
                                    </p:txBody>
                                  </p:sp>
                                </mc:Choice>
                                <mc:Fallback xmlns="">
                                  <p:sp>
                                    <p:nvSpPr>
                                      <p:cNvPr id="158" name="テキスト ボックス 157">
                                        <a:extLst>
                                          <a:ext uri="{FF2B5EF4-FFF2-40B4-BE49-F238E27FC236}">
                                            <a16:creationId xmlns:a16="http://schemas.microsoft.com/office/drawing/2014/main" id="{74A35C11-33E2-A987-5447-D3AC9A5CBBB6}"/>
                                          </a:ext>
                                        </a:extLst>
                                      </p:cNvPr>
                                      <p:cNvSpPr txBox="1">
                                        <a:spLocks noRot="1" noChangeAspect="1" noMove="1" noResize="1" noEditPoints="1" noAdjustHandles="1" noChangeArrowheads="1" noChangeShapeType="1" noTextEdit="1"/>
                                      </p:cNvSpPr>
                                      <p:nvPr/>
                                    </p:nvSpPr>
                                    <p:spPr>
                                      <a:xfrm>
                                        <a:off x="1891327" y="1237958"/>
                                        <a:ext cx="428625" cy="425526"/>
                                      </a:xfrm>
                                      <a:prstGeom prst="rect">
                                        <a:avLst/>
                                      </a:prstGeom>
                                      <a:blipFill>
                                        <a:blip r:embed="rId7"/>
                                        <a:stretch>
                                          <a:fillRect b="-9259"/>
                                        </a:stretch>
                                      </a:blipFill>
                                    </p:spPr>
                                    <p:txBody>
                                      <a:bodyPr/>
                                      <a:lstStyle/>
                                      <a:p>
                                        <a:r>
                                          <a:rPr lang="ja-JP" altLang="en-US">
                                            <a:noFill/>
                                          </a:rPr>
                                          <a:t> </a:t>
                                        </a:r>
                                      </a:p>
                                    </p:txBody>
                                  </p:sp>
                                </mc:Fallback>
                              </mc:AlternateContent>
                              <p:cxnSp>
                                <p:nvCxnSpPr>
                                  <p:cNvPr id="159" name="直線矢印コネクタ 158">
                                    <a:extLst>
                                      <a:ext uri="{FF2B5EF4-FFF2-40B4-BE49-F238E27FC236}">
                                        <a16:creationId xmlns:a16="http://schemas.microsoft.com/office/drawing/2014/main" id="{29089561-7262-A19F-DD7F-755CB95D64FB}"/>
                                      </a:ext>
                                    </a:extLst>
                                  </p:cNvPr>
                                  <p:cNvCxnSpPr>
                                    <a:cxnSpLocks/>
                                  </p:cNvCxnSpPr>
                                  <p:nvPr/>
                                </p:nvCxnSpPr>
                                <p:spPr>
                                  <a:xfrm flipV="1">
                                    <a:off x="2295525" y="1238250"/>
                                    <a:ext cx="0" cy="11906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
                            <p:nvSpPr>
                              <p:cNvPr id="153" name="四角形: 角を丸くする 152">
                                <a:extLst>
                                  <a:ext uri="{FF2B5EF4-FFF2-40B4-BE49-F238E27FC236}">
                                    <a16:creationId xmlns:a16="http://schemas.microsoft.com/office/drawing/2014/main" id="{E7285800-CA56-93A2-D2A6-09EF1E66BA30}"/>
                                  </a:ext>
                                </a:extLst>
                              </p:cNvPr>
                              <p:cNvSpPr/>
                              <p:nvPr/>
                            </p:nvSpPr>
                            <p:spPr>
                              <a:xfrm>
                                <a:off x="2428786" y="2077949"/>
                                <a:ext cx="73811" cy="754149"/>
                              </a:xfrm>
                              <a:prstGeom prst="round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a:p>
                            </p:txBody>
                          </p:sp>
                        </p:grpSp>
                        <p:sp>
                          <p:nvSpPr>
                            <p:cNvPr id="149" name="テキスト ボックス 148">
                              <a:extLst>
                                <a:ext uri="{FF2B5EF4-FFF2-40B4-BE49-F238E27FC236}">
                                  <a16:creationId xmlns:a16="http://schemas.microsoft.com/office/drawing/2014/main" id="{2520C364-D3BC-2D94-B6F0-6CAD3078B477}"/>
                                </a:ext>
                              </a:extLst>
                            </p:cNvPr>
                            <p:cNvSpPr txBox="1"/>
                            <p:nvPr/>
                          </p:nvSpPr>
                          <p:spPr>
                            <a:xfrm>
                              <a:off x="5154906" y="2233802"/>
                              <a:ext cx="914400" cy="386843"/>
                            </a:xfrm>
                            <a:prstGeom prst="rect">
                              <a:avLst/>
                            </a:prstGeom>
                            <a:noFill/>
                          </p:spPr>
                          <p:txBody>
                            <a:bodyPr wrap="square" rtlCol="0">
                              <a:spAutoFit/>
                            </a:bodyPr>
                            <a:lstStyle/>
                            <a:p>
                              <a:r>
                                <a:rPr kumimoji="1" lang="en-US" altLang="ja-JP" sz="1400" b="1" dirty="0"/>
                                <a:t>p</a:t>
                              </a:r>
                              <a:endParaRPr kumimoji="1" lang="ja-JP" altLang="en-US" sz="1400" b="1"/>
                            </a:p>
                          </p:txBody>
                        </p:sp>
                        <p:sp>
                          <p:nvSpPr>
                            <p:cNvPr id="150" name="テキスト ボックス 149">
                              <a:extLst>
                                <a:ext uri="{FF2B5EF4-FFF2-40B4-BE49-F238E27FC236}">
                                  <a16:creationId xmlns:a16="http://schemas.microsoft.com/office/drawing/2014/main" id="{EC77A130-C850-03EB-A8CC-0A9FCA50962F}"/>
                                </a:ext>
                              </a:extLst>
                            </p:cNvPr>
                            <p:cNvSpPr txBox="1"/>
                            <p:nvPr/>
                          </p:nvSpPr>
                          <p:spPr>
                            <a:xfrm>
                              <a:off x="5181853" y="1627679"/>
                              <a:ext cx="428623" cy="386842"/>
                            </a:xfrm>
                            <a:prstGeom prst="rect">
                              <a:avLst/>
                            </a:prstGeom>
                            <a:noFill/>
                          </p:spPr>
                          <p:txBody>
                            <a:bodyPr wrap="square" rtlCol="0">
                              <a:spAutoFit/>
                            </a:bodyPr>
                            <a:lstStyle/>
                            <a:p>
                              <a:r>
                                <a:rPr lang="en-US" altLang="ja-JP" sz="1400" b="1" dirty="0"/>
                                <a:t>n</a:t>
                              </a:r>
                              <a:endParaRPr kumimoji="1" lang="ja-JP" altLang="en-US" sz="1400" b="1"/>
                            </a:p>
                          </p:txBody>
                        </p:sp>
                      </p:grpSp>
                      <p:sp>
                        <p:nvSpPr>
                          <p:cNvPr id="147" name="テキスト ボックス 146">
                            <a:extLst>
                              <a:ext uri="{FF2B5EF4-FFF2-40B4-BE49-F238E27FC236}">
                                <a16:creationId xmlns:a16="http://schemas.microsoft.com/office/drawing/2014/main" id="{AE503609-E192-4FAC-AE1E-F6F50DD2FA45}"/>
                              </a:ext>
                            </a:extLst>
                          </p:cNvPr>
                          <p:cNvSpPr txBox="1"/>
                          <p:nvPr/>
                        </p:nvSpPr>
                        <p:spPr>
                          <a:xfrm>
                            <a:off x="5572312" y="1480985"/>
                            <a:ext cx="1483111" cy="541579"/>
                          </a:xfrm>
                          <a:prstGeom prst="rect">
                            <a:avLst/>
                          </a:prstGeom>
                          <a:noFill/>
                        </p:spPr>
                        <p:txBody>
                          <a:bodyPr wrap="square" rtlCol="0">
                            <a:spAutoFit/>
                          </a:bodyPr>
                          <a:lstStyle/>
                          <a:p>
                            <a:r>
                              <a:rPr kumimoji="1" lang="en-US" altLang="ja-JP" sz="1100" b="1" dirty="0" err="1"/>
                              <a:t>Nuetron</a:t>
                            </a:r>
                            <a:r>
                              <a:rPr lang="en-US" altLang="ja-JP" sz="1100" b="1"/>
                              <a:t>-halo </a:t>
                            </a:r>
                          </a:p>
                          <a:p>
                            <a:r>
                              <a:rPr kumimoji="1" lang="en-US" altLang="ja-JP" sz="1100" b="1"/>
                              <a:t>nucleus</a:t>
                            </a:r>
                            <a:endParaRPr kumimoji="1" lang="ja-JP" altLang="en-US" sz="1100" b="1"/>
                          </a:p>
                        </p:txBody>
                      </p:sp>
                    </p:grpSp>
                    <p:sp>
                      <p:nvSpPr>
                        <p:cNvPr id="145" name="正方形/長方形 144">
                          <a:extLst>
                            <a:ext uri="{FF2B5EF4-FFF2-40B4-BE49-F238E27FC236}">
                              <a16:creationId xmlns:a16="http://schemas.microsoft.com/office/drawing/2014/main" id="{FF5B19D1-F51A-D779-FF1D-3F8F6A669FEA}"/>
                            </a:ext>
                          </a:extLst>
                        </p:cNvPr>
                        <p:cNvSpPr/>
                        <p:nvPr/>
                      </p:nvSpPr>
                      <p:spPr>
                        <a:xfrm>
                          <a:off x="4833945" y="2343152"/>
                          <a:ext cx="159162" cy="480013"/>
                        </a:xfrm>
                        <a:prstGeom prst="rect">
                          <a:avLst/>
                        </a:prstGeom>
                        <a:solidFill>
                          <a:schemeClr val="accent2">
                            <a:lumMod val="20000"/>
                            <a:lumOff val="80000"/>
                          </a:schemeClr>
                        </a:solidFill>
                        <a:ln>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a:p>
                      </p:txBody>
                    </p:sp>
                  </p:grpSp>
                  <p:sp>
                    <p:nvSpPr>
                      <p:cNvPr id="143" name="正方形/長方形 142">
                        <a:extLst>
                          <a:ext uri="{FF2B5EF4-FFF2-40B4-BE49-F238E27FC236}">
                            <a16:creationId xmlns:a16="http://schemas.microsoft.com/office/drawing/2014/main" id="{5408B2D5-7F6C-E404-D55B-C7DBB67EB850}"/>
                          </a:ext>
                        </a:extLst>
                      </p:cNvPr>
                      <p:cNvSpPr/>
                      <p:nvPr/>
                    </p:nvSpPr>
                    <p:spPr>
                      <a:xfrm>
                        <a:off x="4835367" y="2176680"/>
                        <a:ext cx="52130" cy="72176"/>
                      </a:xfrm>
                      <a:prstGeom prst="rect">
                        <a:avLst/>
                      </a:prstGeo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a:p>
                    </p:txBody>
                  </p:sp>
                </p:grpSp>
                <p:sp>
                  <p:nvSpPr>
                    <p:cNvPr id="136" name="二等辺三角形 135">
                      <a:extLst>
                        <a:ext uri="{FF2B5EF4-FFF2-40B4-BE49-F238E27FC236}">
                          <a16:creationId xmlns:a16="http://schemas.microsoft.com/office/drawing/2014/main" id="{C6A8EADB-3A18-BC57-6E5E-C7F7C8630829}"/>
                        </a:ext>
                      </a:extLst>
                    </p:cNvPr>
                    <p:cNvSpPr/>
                    <p:nvPr/>
                  </p:nvSpPr>
                  <p:spPr>
                    <a:xfrm rot="5400000">
                      <a:off x="8416730" y="4562424"/>
                      <a:ext cx="77632" cy="669175"/>
                    </a:xfrm>
                    <a:prstGeom prst="triangle">
                      <a:avLst>
                        <a:gd name="adj" fmla="val 100000"/>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137" name="直線コネクタ 136">
                      <a:extLst>
                        <a:ext uri="{FF2B5EF4-FFF2-40B4-BE49-F238E27FC236}">
                          <a16:creationId xmlns:a16="http://schemas.microsoft.com/office/drawing/2014/main" id="{D1EB8DE0-E56D-6801-5F42-F7EBB54C5108}"/>
                        </a:ext>
                      </a:extLst>
                    </p:cNvPr>
                    <p:cNvCxnSpPr>
                      <a:cxnSpLocks/>
                    </p:cNvCxnSpPr>
                    <p:nvPr/>
                  </p:nvCxnSpPr>
                  <p:spPr>
                    <a:xfrm>
                      <a:off x="8090930" y="4889970"/>
                      <a:ext cx="44674" cy="24994"/>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38" name="直線コネクタ 137">
                      <a:extLst>
                        <a:ext uri="{FF2B5EF4-FFF2-40B4-BE49-F238E27FC236}">
                          <a16:creationId xmlns:a16="http://schemas.microsoft.com/office/drawing/2014/main" id="{6ECA059B-86E6-2067-82BE-9D8FF32A1127}"/>
                        </a:ext>
                      </a:extLst>
                    </p:cNvPr>
                    <p:cNvCxnSpPr>
                      <a:cxnSpLocks/>
                    </p:cNvCxnSpPr>
                    <p:nvPr/>
                  </p:nvCxnSpPr>
                  <p:spPr>
                    <a:xfrm flipV="1">
                      <a:off x="8100276" y="4906724"/>
                      <a:ext cx="59171" cy="1646"/>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39" name="直線コネクタ 138">
                      <a:extLst>
                        <a:ext uri="{FF2B5EF4-FFF2-40B4-BE49-F238E27FC236}">
                          <a16:creationId xmlns:a16="http://schemas.microsoft.com/office/drawing/2014/main" id="{F60819D8-F958-40B1-B479-E930C89B4DEF}"/>
                        </a:ext>
                      </a:extLst>
                    </p:cNvPr>
                    <p:cNvCxnSpPr>
                      <a:cxnSpLocks/>
                    </p:cNvCxnSpPr>
                    <p:nvPr/>
                  </p:nvCxnSpPr>
                  <p:spPr>
                    <a:xfrm>
                      <a:off x="8090931" y="4863175"/>
                      <a:ext cx="124447" cy="43631"/>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40" name="直線コネクタ 139">
                      <a:extLst>
                        <a:ext uri="{FF2B5EF4-FFF2-40B4-BE49-F238E27FC236}">
                          <a16:creationId xmlns:a16="http://schemas.microsoft.com/office/drawing/2014/main" id="{787A4376-78B7-1166-9746-4212E26945C2}"/>
                        </a:ext>
                      </a:extLst>
                    </p:cNvPr>
                    <p:cNvCxnSpPr>
                      <a:cxnSpLocks/>
                    </p:cNvCxnSpPr>
                    <p:nvPr/>
                  </p:nvCxnSpPr>
                  <p:spPr>
                    <a:xfrm>
                      <a:off x="8064344" y="4866736"/>
                      <a:ext cx="124447" cy="43631"/>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41" name="直線コネクタ 140">
                      <a:extLst>
                        <a:ext uri="{FF2B5EF4-FFF2-40B4-BE49-F238E27FC236}">
                          <a16:creationId xmlns:a16="http://schemas.microsoft.com/office/drawing/2014/main" id="{6B385D13-AA31-EA22-C44A-1FAB5C6F285E}"/>
                        </a:ext>
                      </a:extLst>
                    </p:cNvPr>
                    <p:cNvCxnSpPr>
                      <a:cxnSpLocks/>
                    </p:cNvCxnSpPr>
                    <p:nvPr/>
                  </p:nvCxnSpPr>
                  <p:spPr>
                    <a:xfrm flipV="1">
                      <a:off x="8110578" y="4882523"/>
                      <a:ext cx="12921" cy="31774"/>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grpSp>
              <p:cxnSp>
                <p:nvCxnSpPr>
                  <p:cNvPr id="134" name="直線コネクタ 133">
                    <a:extLst>
                      <a:ext uri="{FF2B5EF4-FFF2-40B4-BE49-F238E27FC236}">
                        <a16:creationId xmlns:a16="http://schemas.microsoft.com/office/drawing/2014/main" id="{CF50D9F4-E9D8-139C-208C-511C0AF3FA6B}"/>
                      </a:ext>
                    </a:extLst>
                  </p:cNvPr>
                  <p:cNvCxnSpPr>
                    <a:cxnSpLocks/>
                  </p:cNvCxnSpPr>
                  <p:nvPr/>
                </p:nvCxnSpPr>
                <p:spPr>
                  <a:xfrm>
                    <a:off x="4473670" y="5622760"/>
                    <a:ext cx="39572" cy="19663"/>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grpSp>
            <p:cxnSp>
              <p:nvCxnSpPr>
                <p:cNvPr id="131" name="直線コネクタ 130">
                  <a:extLst>
                    <a:ext uri="{FF2B5EF4-FFF2-40B4-BE49-F238E27FC236}">
                      <a16:creationId xmlns:a16="http://schemas.microsoft.com/office/drawing/2014/main" id="{97A27CE7-B643-C690-62C8-EDF7B3E568F6}"/>
                    </a:ext>
                  </a:extLst>
                </p:cNvPr>
                <p:cNvCxnSpPr>
                  <a:cxnSpLocks/>
                </p:cNvCxnSpPr>
                <p:nvPr/>
              </p:nvCxnSpPr>
              <p:spPr>
                <a:xfrm flipV="1">
                  <a:off x="8378322" y="3744648"/>
                  <a:ext cx="226994" cy="237609"/>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
              <p:nvSpPr>
                <p:cNvPr id="132" name="テキスト ボックス 131">
                  <a:extLst>
                    <a:ext uri="{FF2B5EF4-FFF2-40B4-BE49-F238E27FC236}">
                      <a16:creationId xmlns:a16="http://schemas.microsoft.com/office/drawing/2014/main" id="{9990F36F-E33C-FEB1-0150-6A3A4821100C}"/>
                    </a:ext>
                  </a:extLst>
                </p:cNvPr>
                <p:cNvSpPr txBox="1"/>
                <p:nvPr/>
              </p:nvSpPr>
              <p:spPr>
                <a:xfrm>
                  <a:off x="8280027" y="3403221"/>
                  <a:ext cx="1329846" cy="357348"/>
                </a:xfrm>
                <a:prstGeom prst="rect">
                  <a:avLst/>
                </a:prstGeom>
                <a:noFill/>
              </p:spPr>
              <p:txBody>
                <a:bodyPr wrap="square">
                  <a:spAutoFit/>
                </a:bodyPr>
                <a:lstStyle/>
                <a:p>
                  <a:r>
                    <a:rPr lang="en-US" altLang="ja-JP" sz="1200" b="1" err="1">
                      <a:solidFill>
                        <a:srgbClr val="FF0000"/>
                      </a:solidFill>
                    </a:rPr>
                    <a:t>n</a:t>
                  </a:r>
                  <a:r>
                    <a:rPr kumimoji="1" lang="en-US" altLang="ja-JP" sz="1200" b="1" err="1">
                      <a:solidFill>
                        <a:srgbClr val="FF0000"/>
                      </a:solidFill>
                    </a:rPr>
                    <a:t>uetron</a:t>
                  </a:r>
                  <a:r>
                    <a:rPr lang="en-US" altLang="ja-JP" sz="1200" b="1">
                      <a:solidFill>
                        <a:srgbClr val="FF0000"/>
                      </a:solidFill>
                    </a:rPr>
                    <a:t>-halo</a:t>
                  </a:r>
                  <a:endParaRPr lang="ja-JP" altLang="en-US" sz="1200">
                    <a:solidFill>
                      <a:srgbClr val="FF0000"/>
                    </a:solidFill>
                  </a:endParaRPr>
                </a:p>
              </p:txBody>
            </p:sp>
          </p:grpSp>
        </p:grpSp>
      </p:grpSp>
      <mc:AlternateContent xmlns:mc="http://schemas.openxmlformats.org/markup-compatibility/2006" xmlns:a14="http://schemas.microsoft.com/office/drawing/2010/main">
        <mc:Choice Requires="a14">
          <p:sp>
            <p:nvSpPr>
              <p:cNvPr id="181" name="テキスト ボックス 180">
                <a:extLst>
                  <a:ext uri="{FF2B5EF4-FFF2-40B4-BE49-F238E27FC236}">
                    <a16:creationId xmlns:a16="http://schemas.microsoft.com/office/drawing/2014/main" id="{880CE792-30BE-B2FA-D2A0-B617685A06C2}"/>
                  </a:ext>
                </a:extLst>
              </p:cNvPr>
              <p:cNvSpPr txBox="1"/>
              <p:nvPr/>
            </p:nvSpPr>
            <p:spPr>
              <a:xfrm>
                <a:off x="4613650" y="4490729"/>
                <a:ext cx="7578350" cy="1846659"/>
              </a:xfrm>
              <a:prstGeom prst="rect">
                <a:avLst/>
              </a:prstGeom>
              <a:noFill/>
            </p:spPr>
            <p:txBody>
              <a:bodyPr wrap="square" rtlCol="0">
                <a:spAutoFit/>
              </a:bodyPr>
              <a:lstStyle/>
              <a:p>
                <a:r>
                  <a:rPr lang="en-US" altLang="ja-JP" sz="2000" b="1" u="sng">
                    <a:highlight>
                      <a:srgbClr val="00FF00"/>
                    </a:highlight>
                    <a:ea typeface="ＭＳ Ｐゴシック" panose="020B0600070205080204" pitchFamily="50" charset="-128"/>
                  </a:rPr>
                  <a:t>Features of two-neutron halo nuclei </a:t>
                </a:r>
              </a:p>
              <a:p>
                <a:pPr marL="285750" indent="-285750">
                  <a:buFont typeface="Arial" panose="020B0604020202020204" pitchFamily="34" charset="0"/>
                  <a:buChar char="•"/>
                </a:pPr>
                <a:r>
                  <a:rPr lang="en-US" altLang="ja-JP" b="1">
                    <a:ea typeface="ＭＳ Ｐゴシック" panose="020B0600070205080204" pitchFamily="50" charset="-128"/>
                  </a:rPr>
                  <a:t>Core + two</a:t>
                </a:r>
                <a:r>
                  <a:rPr lang="ja-JP" altLang="en-US" b="1">
                    <a:ea typeface="ＭＳ Ｐゴシック" panose="020B0600070205080204" pitchFamily="50" charset="-128"/>
                  </a:rPr>
                  <a:t> </a:t>
                </a:r>
                <a:r>
                  <a:rPr lang="en-US" altLang="ja-JP" b="1">
                    <a:ea typeface="ＭＳ Ｐゴシック" panose="020B0600070205080204" pitchFamily="50" charset="-128"/>
                  </a:rPr>
                  <a:t>valence</a:t>
                </a:r>
                <a:r>
                  <a:rPr lang="ja-JP" altLang="en-US" b="1">
                    <a:ea typeface="ＭＳ Ｐゴシック" panose="020B0600070205080204" pitchFamily="50" charset="-128"/>
                  </a:rPr>
                  <a:t> </a:t>
                </a:r>
                <a:r>
                  <a:rPr lang="en-US" altLang="ja-JP" b="1">
                    <a:ea typeface="ＭＳ Ｐゴシック" panose="020B0600070205080204" pitchFamily="50" charset="-128"/>
                  </a:rPr>
                  <a:t>neutrons</a:t>
                </a:r>
              </a:p>
              <a:p>
                <a:pPr marL="285750" indent="-285750">
                  <a:buFont typeface="Arial" panose="020B0604020202020204" pitchFamily="34" charset="0"/>
                  <a:buChar char="•"/>
                </a:pPr>
                <a:r>
                  <a:rPr lang="en-US" altLang="ja-JP" b="1">
                    <a:ea typeface="ＭＳ Ｐゴシック" panose="020B0600070205080204" pitchFamily="50" charset="-128"/>
                  </a:rPr>
                  <a:t>Extended </a:t>
                </a:r>
                <a14:m>
                  <m:oMath xmlns:m="http://schemas.openxmlformats.org/officeDocument/2006/math">
                    <m:sSub>
                      <m:sSubPr>
                        <m:ctrlPr>
                          <a:rPr lang="en-US" altLang="ja-JP" b="1" i="1" smtClean="0">
                            <a:latin typeface="Cambria Math" panose="02040503050406030204" pitchFamily="18" charset="0"/>
                            <a:ea typeface="ＭＳ Ｐゴシック" panose="020B0600070205080204" pitchFamily="50" charset="-128"/>
                          </a:rPr>
                        </m:ctrlPr>
                      </m:sSubPr>
                      <m:e>
                        <m:r>
                          <a:rPr lang="ja-JP" altLang="en-US" b="1" i="1" smtClean="0">
                            <a:latin typeface="Cambria Math" panose="02040503050406030204" pitchFamily="18" charset="0"/>
                            <a:ea typeface="ＭＳ Ｐゴシック" panose="020B0600070205080204" pitchFamily="50" charset="-128"/>
                          </a:rPr>
                          <m:t>𝝆</m:t>
                        </m:r>
                      </m:e>
                      <m:sub>
                        <m:r>
                          <a:rPr lang="en-US" altLang="ja-JP" b="1" i="1" smtClean="0">
                            <a:latin typeface="Cambria Math" panose="02040503050406030204" pitchFamily="18" charset="0"/>
                            <a:ea typeface="ＭＳ Ｐゴシック" panose="020B0600070205080204" pitchFamily="50" charset="-128"/>
                          </a:rPr>
                          <m:t>𝒏</m:t>
                        </m:r>
                      </m:sub>
                    </m:sSub>
                  </m:oMath>
                </a14:m>
                <a:r>
                  <a:rPr lang="ja-JP" altLang="en-US" b="1">
                    <a:ea typeface="ＭＳ Ｐゴシック" panose="020B0600070205080204" pitchFamily="50" charset="-128"/>
                  </a:rPr>
                  <a:t> </a:t>
                </a:r>
                <a:r>
                  <a:rPr lang="en-US" altLang="ja-JP" b="1">
                    <a:ea typeface="ＭＳ Ｐゴシック" panose="020B0600070205080204" pitchFamily="50" charset="-128"/>
                  </a:rPr>
                  <a:t>distribution beyond the range of nuclear force</a:t>
                </a:r>
              </a:p>
              <a:p>
                <a:pPr marL="285750" indent="-285750">
                  <a:buFont typeface="Arial" panose="020B0604020202020204" pitchFamily="34" charset="0"/>
                  <a:buChar char="•"/>
                </a:pPr>
                <a:r>
                  <a:rPr lang="en-US" altLang="ja-JP" b="1">
                    <a:ea typeface="ＭＳ Ｐゴシック" panose="020B0600070205080204" pitchFamily="50" charset="-128"/>
                  </a:rPr>
                  <a:t>Weekly bound </a:t>
                </a:r>
                <a14:m>
                  <m:oMath xmlns:m="http://schemas.openxmlformats.org/officeDocument/2006/math">
                    <m:sSub>
                      <m:sSubPr>
                        <m:ctrlPr>
                          <a:rPr lang="en-US" altLang="ja-JP" b="1" i="1" smtClean="0">
                            <a:latin typeface="Cambria Math" panose="02040503050406030204" pitchFamily="18" charset="0"/>
                            <a:ea typeface="ＭＳ Ｐゴシック" panose="020B0600070205080204" pitchFamily="50" charset="-128"/>
                          </a:rPr>
                        </m:ctrlPr>
                      </m:sSubPr>
                      <m:e>
                        <m:r>
                          <a:rPr lang="en-US" altLang="ja-JP" b="1" i="1" smtClean="0">
                            <a:latin typeface="Cambria Math" panose="02040503050406030204" pitchFamily="18" charset="0"/>
                            <a:ea typeface="ＭＳ Ｐゴシック" panose="020B0600070205080204" pitchFamily="50" charset="-128"/>
                          </a:rPr>
                          <m:t>𝑺</m:t>
                        </m:r>
                      </m:e>
                      <m:sub>
                        <m:r>
                          <a:rPr lang="en-US" altLang="ja-JP" b="1" i="1" smtClean="0">
                            <a:latin typeface="Cambria Math" panose="02040503050406030204" pitchFamily="18" charset="0"/>
                            <a:ea typeface="ＭＳ Ｐゴシック" panose="020B0600070205080204" pitchFamily="50" charset="-128"/>
                          </a:rPr>
                          <m:t>𝟐</m:t>
                        </m:r>
                        <m:r>
                          <a:rPr lang="en-US" altLang="ja-JP" b="1" i="1" smtClean="0">
                            <a:latin typeface="Cambria Math" panose="02040503050406030204" pitchFamily="18" charset="0"/>
                            <a:ea typeface="ＭＳ Ｐゴシック" panose="020B0600070205080204" pitchFamily="50" charset="-128"/>
                          </a:rPr>
                          <m:t>𝒏</m:t>
                        </m:r>
                      </m:sub>
                    </m:sSub>
                  </m:oMath>
                </a14:m>
                <a:r>
                  <a:rPr lang="en-US" altLang="ja-JP" b="1">
                    <a:ea typeface="ＭＳ Ｐゴシック" panose="020B0600070205080204" pitchFamily="50" charset="-128"/>
                  </a:rPr>
                  <a:t> &lt; 1 MeV &lt;&lt; 8 MeV (standard value)</a:t>
                </a:r>
              </a:p>
              <a:p>
                <a:pPr marL="285750" indent="-285750">
                  <a:buFont typeface="Arial" panose="020B0604020202020204" pitchFamily="34" charset="0"/>
                  <a:buChar char="•"/>
                </a:pPr>
                <a:r>
                  <a:rPr lang="en-US" altLang="ja-JP" b="1">
                    <a:ea typeface="ＭＳ Ｐゴシック" panose="020B0600070205080204" pitchFamily="50" charset="-128"/>
                  </a:rPr>
                  <a:t>Small orbital angular momentum of valence neutron </a:t>
                </a:r>
                <a14:m>
                  <m:oMath xmlns:m="http://schemas.openxmlformats.org/officeDocument/2006/math">
                    <m:r>
                      <a:rPr lang="en-US" altLang="ja-JP" b="1" i="1" smtClean="0">
                        <a:latin typeface="Cambria Math" panose="02040503050406030204" pitchFamily="18" charset="0"/>
                        <a:ea typeface="Cambria Math" panose="02040503050406030204" pitchFamily="18" charset="0"/>
                      </a:rPr>
                      <m:t>ℓ=</m:t>
                    </m:r>
                    <m:r>
                      <a:rPr lang="en-US" altLang="ja-JP" b="1" i="1" smtClean="0">
                        <a:latin typeface="Cambria Math" panose="02040503050406030204" pitchFamily="18" charset="0"/>
                        <a:ea typeface="Cambria Math" panose="02040503050406030204" pitchFamily="18" charset="0"/>
                      </a:rPr>
                      <m:t>𝟎</m:t>
                    </m:r>
                    <m:r>
                      <a:rPr lang="en-US" altLang="ja-JP" b="1" i="1" smtClean="0">
                        <a:latin typeface="Cambria Math" panose="02040503050406030204" pitchFamily="18" charset="0"/>
                        <a:ea typeface="Cambria Math" panose="02040503050406030204" pitchFamily="18" charset="0"/>
                      </a:rPr>
                      <m:t>,</m:t>
                    </m:r>
                    <m:r>
                      <a:rPr lang="en-US" altLang="ja-JP" b="1" i="1" smtClean="0">
                        <a:latin typeface="Cambria Math" panose="02040503050406030204" pitchFamily="18" charset="0"/>
                        <a:ea typeface="Cambria Math" panose="02040503050406030204" pitchFamily="18" charset="0"/>
                      </a:rPr>
                      <m:t>𝟏</m:t>
                    </m:r>
                  </m:oMath>
                </a14:m>
                <a:r>
                  <a:rPr lang="en-US" altLang="ja-JP" b="1">
                    <a:ea typeface="ＭＳ Ｐゴシック" panose="020B0600070205080204" pitchFamily="50" charset="-128"/>
                  </a:rPr>
                  <a:t> (</a:t>
                </a:r>
                <a:r>
                  <a:rPr lang="en-US" altLang="ja-JP" b="1" err="1">
                    <a:ea typeface="ＭＳ Ｐゴシック" panose="020B0600070205080204" pitchFamily="50" charset="-128"/>
                  </a:rPr>
                  <a:t>s,p</a:t>
                </a:r>
                <a:r>
                  <a:rPr lang="en-US" altLang="ja-JP" b="1">
                    <a:ea typeface="ＭＳ Ｐゴシック" panose="020B0600070205080204" pitchFamily="50" charset="-128"/>
                  </a:rPr>
                  <a:t>)</a:t>
                </a:r>
              </a:p>
              <a:p>
                <a:pPr marL="285750" indent="-285750">
                  <a:buFont typeface="Arial" panose="020B0604020202020204" pitchFamily="34" charset="0"/>
                  <a:buChar char="•"/>
                </a:pPr>
                <a:r>
                  <a:rPr lang="en-US" altLang="ja-JP" sz="2000" b="1">
                    <a:solidFill>
                      <a:srgbClr val="FF0000"/>
                    </a:solidFill>
                    <a:ea typeface="ＭＳ Ｐゴシック" panose="020B0600070205080204" pitchFamily="50" charset="-128"/>
                  </a:rPr>
                  <a:t>Borromean structure</a:t>
                </a:r>
                <a:endParaRPr lang="en-US" altLang="ja-JP" b="1">
                  <a:solidFill>
                    <a:srgbClr val="FF0000"/>
                  </a:solidFill>
                  <a:ea typeface="ＭＳ Ｐゴシック" panose="020B0600070205080204" pitchFamily="50" charset="-128"/>
                </a:endParaRPr>
              </a:p>
            </p:txBody>
          </p:sp>
        </mc:Choice>
        <mc:Fallback xmlns="">
          <p:sp>
            <p:nvSpPr>
              <p:cNvPr id="181" name="テキスト ボックス 180">
                <a:extLst>
                  <a:ext uri="{FF2B5EF4-FFF2-40B4-BE49-F238E27FC236}">
                    <a16:creationId xmlns:a16="http://schemas.microsoft.com/office/drawing/2014/main" id="{880CE792-30BE-B2FA-D2A0-B617685A06C2}"/>
                  </a:ext>
                </a:extLst>
              </p:cNvPr>
              <p:cNvSpPr txBox="1">
                <a:spLocks noRot="1" noChangeAspect="1" noMove="1" noResize="1" noEditPoints="1" noAdjustHandles="1" noChangeArrowheads="1" noChangeShapeType="1" noTextEdit="1"/>
              </p:cNvSpPr>
              <p:nvPr/>
            </p:nvSpPr>
            <p:spPr>
              <a:xfrm>
                <a:off x="4613650" y="4490729"/>
                <a:ext cx="7578350" cy="1846659"/>
              </a:xfrm>
              <a:prstGeom prst="rect">
                <a:avLst/>
              </a:prstGeom>
              <a:blipFill>
                <a:blip r:embed="rId8"/>
                <a:stretch>
                  <a:fillRect l="-885" t="-1650" b="-3630"/>
                </a:stretch>
              </a:blipFill>
            </p:spPr>
            <p:txBody>
              <a:bodyPr/>
              <a:lstStyle/>
              <a:p>
                <a:r>
                  <a:rPr lang="ja-JP" altLang="en-US">
                    <a:noFill/>
                  </a:rPr>
                  <a:t> </a:t>
                </a:r>
              </a:p>
            </p:txBody>
          </p:sp>
        </mc:Fallback>
      </mc:AlternateContent>
      <p:sp>
        <p:nvSpPr>
          <p:cNvPr id="6" name="四角形: 角を丸くする 5">
            <a:extLst>
              <a:ext uri="{FF2B5EF4-FFF2-40B4-BE49-F238E27FC236}">
                <a16:creationId xmlns:a16="http://schemas.microsoft.com/office/drawing/2014/main" id="{3CAAF358-E235-1814-CCAA-88D14BF0C38F}"/>
              </a:ext>
            </a:extLst>
          </p:cNvPr>
          <p:cNvSpPr/>
          <p:nvPr/>
        </p:nvSpPr>
        <p:spPr>
          <a:xfrm>
            <a:off x="6851275" y="1802745"/>
            <a:ext cx="2091017" cy="111648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b="1">
                <a:solidFill>
                  <a:srgbClr val="FF0000"/>
                </a:solidFill>
              </a:rPr>
              <a:t>Neutron       </a:t>
            </a:r>
          </a:p>
          <a:p>
            <a:pPr algn="ctr"/>
            <a:r>
              <a:rPr lang="en-US" altLang="ja-JP" sz="2800" b="1">
                <a:solidFill>
                  <a:srgbClr val="FF0000"/>
                </a:solidFill>
              </a:rPr>
              <a:t>     </a:t>
            </a:r>
            <a:r>
              <a:rPr kumimoji="1" lang="en-US" altLang="ja-JP" sz="2800" b="1">
                <a:solidFill>
                  <a:srgbClr val="FF0000"/>
                </a:solidFill>
              </a:rPr>
              <a:t>dripline</a:t>
            </a:r>
            <a:endParaRPr kumimoji="1" lang="ja-JP" altLang="en-US" sz="2800" b="1">
              <a:solidFill>
                <a:srgbClr val="FF0000"/>
              </a:solidFill>
            </a:endParaRPr>
          </a:p>
        </p:txBody>
      </p:sp>
      <p:cxnSp>
        <p:nvCxnSpPr>
          <p:cNvPr id="9" name="直線コネクタ 8">
            <a:extLst>
              <a:ext uri="{FF2B5EF4-FFF2-40B4-BE49-F238E27FC236}">
                <a16:creationId xmlns:a16="http://schemas.microsoft.com/office/drawing/2014/main" id="{2E3247F0-231F-D202-5938-D3C1AAC5C11B}"/>
              </a:ext>
            </a:extLst>
          </p:cNvPr>
          <p:cNvCxnSpPr>
            <a:cxnSpLocks/>
          </p:cNvCxnSpPr>
          <p:nvPr/>
        </p:nvCxnSpPr>
        <p:spPr>
          <a:xfrm>
            <a:off x="7239000" y="1371600"/>
            <a:ext cx="728382" cy="544606"/>
          </a:xfrm>
          <a:prstGeom prst="line">
            <a:avLst/>
          </a:prstGeom>
          <a:ln w="381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6665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16C91-BADF-D314-B555-CA9E71F5CB60}"/>
            </a:ext>
          </a:extLst>
        </p:cNvPr>
        <p:cNvGrpSpPr/>
        <p:nvPr/>
      </p:nvGrpSpPr>
      <p:grpSpPr>
        <a:xfrm>
          <a:off x="0" y="0"/>
          <a:ext cx="0" cy="0"/>
          <a:chOff x="0" y="0"/>
          <a:chExt cx="0" cy="0"/>
        </a:xfrm>
      </p:grpSpPr>
      <p:pic>
        <p:nvPicPr>
          <p:cNvPr id="35" name="図 34" descr="グラフ&#10;&#10;AI によって生成されたコンテンツは間違っている可能性があります。">
            <a:extLst>
              <a:ext uri="{FF2B5EF4-FFF2-40B4-BE49-F238E27FC236}">
                <a16:creationId xmlns:a16="http://schemas.microsoft.com/office/drawing/2014/main" id="{F95EA864-B63A-0835-3DD4-4FF0BF3DF1B9}"/>
              </a:ext>
            </a:extLst>
          </p:cNvPr>
          <p:cNvPicPr>
            <a:picLocks noChangeAspect="1"/>
          </p:cNvPicPr>
          <p:nvPr/>
        </p:nvPicPr>
        <p:blipFill>
          <a:blip r:embed="rId3">
            <a:extLst>
              <a:ext uri="{28A0092B-C50C-407E-A947-70E740481C1C}">
                <a14:useLocalDpi xmlns:a14="http://schemas.microsoft.com/office/drawing/2010/main" val="0"/>
              </a:ext>
            </a:extLst>
          </a:blip>
          <a:srcRect l="2435" t="8595" r="7553" b="3390"/>
          <a:stretch/>
        </p:blipFill>
        <p:spPr>
          <a:xfrm>
            <a:off x="524876" y="2397434"/>
            <a:ext cx="5533037" cy="3669069"/>
          </a:xfrm>
          <a:prstGeom prst="rect">
            <a:avLst/>
          </a:prstGeom>
        </p:spPr>
      </p:pic>
      <p:pic>
        <p:nvPicPr>
          <p:cNvPr id="29" name="図 28" descr="グラフ, 折れ線グラフ, 散布図&#10;&#10;AI によって生成されたコンテンツは間違っている可能性があります。">
            <a:extLst>
              <a:ext uri="{FF2B5EF4-FFF2-40B4-BE49-F238E27FC236}">
                <a16:creationId xmlns:a16="http://schemas.microsoft.com/office/drawing/2014/main" id="{55931402-2048-75E4-B07A-0BC1167B2317}"/>
              </a:ext>
            </a:extLst>
          </p:cNvPr>
          <p:cNvPicPr>
            <a:picLocks noChangeAspect="1"/>
          </p:cNvPicPr>
          <p:nvPr/>
        </p:nvPicPr>
        <p:blipFill>
          <a:blip r:embed="rId4">
            <a:extLst>
              <a:ext uri="{28A0092B-C50C-407E-A947-70E740481C1C}">
                <a14:useLocalDpi xmlns:a14="http://schemas.microsoft.com/office/drawing/2010/main" val="0"/>
              </a:ext>
            </a:extLst>
          </a:blip>
          <a:srcRect l="2547" t="6115" r="9117" b="6115"/>
          <a:stretch/>
        </p:blipFill>
        <p:spPr>
          <a:xfrm>
            <a:off x="6674759" y="2487064"/>
            <a:ext cx="5454540" cy="3499757"/>
          </a:xfrm>
          <a:prstGeom prst="rect">
            <a:avLst/>
          </a:prstGeom>
        </p:spPr>
      </p:pic>
      <p:sp>
        <p:nvSpPr>
          <p:cNvPr id="2" name="日付プレースホルダー 1">
            <a:extLst>
              <a:ext uri="{FF2B5EF4-FFF2-40B4-BE49-F238E27FC236}">
                <a16:creationId xmlns:a16="http://schemas.microsoft.com/office/drawing/2014/main" id="{0785A588-5BCC-A187-FBF0-3CF0B1DB8A5D}"/>
              </a:ext>
            </a:extLst>
          </p:cNvPr>
          <p:cNvSpPr>
            <a:spLocks noGrp="1"/>
          </p:cNvSpPr>
          <p:nvPr>
            <p:ph type="dt" sz="half" idx="10"/>
          </p:nvPr>
        </p:nvSpPr>
        <p:spPr/>
        <p:txBody>
          <a:bodyPr/>
          <a:lstStyle/>
          <a:p>
            <a:fld id="{BB6DAD9A-1DBB-4DD3-98C5-964CB42902CE}" type="datetime1">
              <a:rPr kumimoji="1" lang="ja-JP" altLang="en-US" smtClean="0"/>
              <a:t>2026/3/9</a:t>
            </a:fld>
            <a:endParaRPr kumimoji="1" lang="ja-JP" altLang="en-US"/>
          </a:p>
        </p:txBody>
      </p:sp>
      <p:sp>
        <p:nvSpPr>
          <p:cNvPr id="3" name="フッター プレースホルダー 2">
            <a:extLst>
              <a:ext uri="{FF2B5EF4-FFF2-40B4-BE49-F238E27FC236}">
                <a16:creationId xmlns:a16="http://schemas.microsoft.com/office/drawing/2014/main" id="{EBAA8375-731F-7DEF-DD17-F7B598D45C01}"/>
              </a:ext>
            </a:extLst>
          </p:cNvPr>
          <p:cNvSpPr>
            <a:spLocks noGrp="1"/>
          </p:cNvSpPr>
          <p:nvPr>
            <p:ph type="ftr" sz="quarter" idx="11"/>
          </p:nvPr>
        </p:nvSpPr>
        <p:spPr/>
        <p:txBody>
          <a:bodyPr/>
          <a:lstStyle/>
          <a:p>
            <a:r>
              <a:rPr kumimoji="1" lang="en-US" altLang="zh-CN"/>
              <a:t>Italy-Japan Symposium, Kore University of Enna</a:t>
            </a:r>
            <a:endParaRPr kumimoji="1" lang="ja-JP" altLang="en-US"/>
          </a:p>
        </p:txBody>
      </p:sp>
      <p:sp>
        <p:nvSpPr>
          <p:cNvPr id="4" name="スライド番号プレースホルダー 3">
            <a:extLst>
              <a:ext uri="{FF2B5EF4-FFF2-40B4-BE49-F238E27FC236}">
                <a16:creationId xmlns:a16="http://schemas.microsoft.com/office/drawing/2014/main" id="{66C05038-B3BE-0BB9-8DAA-40C135B7DA47}"/>
              </a:ext>
            </a:extLst>
          </p:cNvPr>
          <p:cNvSpPr>
            <a:spLocks noGrp="1"/>
          </p:cNvSpPr>
          <p:nvPr>
            <p:ph type="sldNum" sz="quarter" idx="12"/>
          </p:nvPr>
        </p:nvSpPr>
        <p:spPr>
          <a:xfrm>
            <a:off x="9448800" y="6491332"/>
            <a:ext cx="2743200" cy="365125"/>
          </a:xfrm>
        </p:spPr>
        <p:txBody>
          <a:bodyPr/>
          <a:lstStyle/>
          <a:p>
            <a:fld id="{49584640-C7AF-4D0A-BAF2-A1E026039413}" type="slidenum">
              <a:rPr lang="ja-JP" altLang="en-US" smtClean="0"/>
              <a:pPr/>
              <a:t>20</a:t>
            </a:fld>
            <a:endParaRPr lang="ja-JP" altLang="en-US"/>
          </a:p>
        </p:txBody>
      </p:sp>
      <p:sp>
        <p:nvSpPr>
          <p:cNvPr id="5" name="タイトル 4">
            <a:extLst>
              <a:ext uri="{FF2B5EF4-FFF2-40B4-BE49-F238E27FC236}">
                <a16:creationId xmlns:a16="http://schemas.microsoft.com/office/drawing/2014/main" id="{7E20244C-3F27-5312-E0F9-FD38C13C6442}"/>
              </a:ext>
            </a:extLst>
          </p:cNvPr>
          <p:cNvSpPr>
            <a:spLocks noGrp="1"/>
          </p:cNvSpPr>
          <p:nvPr>
            <p:ph type="title"/>
          </p:nvPr>
        </p:nvSpPr>
        <p:spPr>
          <a:xfrm>
            <a:off x="285750" y="136525"/>
            <a:ext cx="9277350" cy="409575"/>
          </a:xfrm>
        </p:spPr>
        <p:txBody>
          <a:bodyPr/>
          <a:lstStyle/>
          <a:p>
            <a:r>
              <a:rPr kumimoji="1" lang="en-US" altLang="ja-JP"/>
              <a:t>Result : </a:t>
            </a:r>
            <a:r>
              <a:rPr lang="en-US" altLang="ja-JP"/>
              <a:t>Energy Spectrum of </a:t>
            </a:r>
            <a:r>
              <a:rPr kumimoji="1" lang="en-US" altLang="ja-JP"/>
              <a:t>E1 Strength B(E1)</a:t>
            </a:r>
            <a:endParaRPr kumimoji="1" lang="ja-JP" altLang="en-US"/>
          </a:p>
        </p:txBody>
      </p:sp>
      <p:grpSp>
        <p:nvGrpSpPr>
          <p:cNvPr id="15" name="グループ化 14">
            <a:extLst>
              <a:ext uri="{FF2B5EF4-FFF2-40B4-BE49-F238E27FC236}">
                <a16:creationId xmlns:a16="http://schemas.microsoft.com/office/drawing/2014/main" id="{EED98424-9FE9-5571-A15D-BB166B33D3A0}"/>
              </a:ext>
            </a:extLst>
          </p:cNvPr>
          <p:cNvGrpSpPr/>
          <p:nvPr/>
        </p:nvGrpSpPr>
        <p:grpSpPr>
          <a:xfrm>
            <a:off x="436231" y="920787"/>
            <a:ext cx="4884168" cy="1361979"/>
            <a:chOff x="6698923" y="1163072"/>
            <a:chExt cx="4884168" cy="1361979"/>
          </a:xfrm>
        </p:grpSpPr>
        <p:sp>
          <p:nvSpPr>
            <p:cNvPr id="19" name="テキスト ボックス 18">
              <a:extLst>
                <a:ext uri="{FF2B5EF4-FFF2-40B4-BE49-F238E27FC236}">
                  <a16:creationId xmlns:a16="http://schemas.microsoft.com/office/drawing/2014/main" id="{6256E258-E011-E9CF-7712-D6CCAA190937}"/>
                </a:ext>
              </a:extLst>
            </p:cNvPr>
            <p:cNvSpPr txBox="1"/>
            <p:nvPr/>
          </p:nvSpPr>
          <p:spPr>
            <a:xfrm>
              <a:off x="6698923" y="1163072"/>
              <a:ext cx="3483538" cy="400110"/>
            </a:xfrm>
            <a:prstGeom prst="rect">
              <a:avLst/>
            </a:prstGeom>
            <a:noFill/>
          </p:spPr>
          <p:txBody>
            <a:bodyPr wrap="square" rtlCol="0">
              <a:spAutoFit/>
            </a:bodyPr>
            <a:lstStyle/>
            <a:p>
              <a:r>
                <a:rPr kumimoji="1" lang="en-US" altLang="ja-JP" sz="2000" b="1"/>
                <a:t>Equivalent photon method</a:t>
              </a:r>
              <a:endParaRPr kumimoji="1" lang="ja-JP" altLang="en-US" sz="2000" b="1"/>
            </a:p>
          </p:txBody>
        </p:sp>
        <mc:AlternateContent xmlns:mc="http://schemas.openxmlformats.org/markup-compatibility/2006" xmlns:a14="http://schemas.microsoft.com/office/drawing/2010/main">
          <mc:Choice Requires="a14">
            <p:sp>
              <p:nvSpPr>
                <p:cNvPr id="24" name="四角形: 角を丸くする 23">
                  <a:extLst>
                    <a:ext uri="{FF2B5EF4-FFF2-40B4-BE49-F238E27FC236}">
                      <a16:creationId xmlns:a16="http://schemas.microsoft.com/office/drawing/2014/main" id="{44D29E7F-E245-7D05-9C12-6678EBB56A35}"/>
                    </a:ext>
                  </a:extLst>
                </p:cNvPr>
                <p:cNvSpPr/>
                <p:nvPr/>
              </p:nvSpPr>
              <p:spPr>
                <a:xfrm>
                  <a:off x="7060030" y="1644228"/>
                  <a:ext cx="4523061" cy="8808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ja-JP" sz="2000" b="1" i="1" smtClean="0">
                                <a:latin typeface="Cambria Math" panose="02040503050406030204" pitchFamily="18" charset="0"/>
                                <a:ea typeface="ＭＳ Ｐゴシック" panose="020B0600070205080204" pitchFamily="50" charset="-128"/>
                              </a:rPr>
                            </m:ctrlPr>
                          </m:fPr>
                          <m:num>
                            <m:r>
                              <a:rPr lang="en-US" altLang="ja-JP" sz="2000" b="1" i="1">
                                <a:latin typeface="Cambria Math" panose="02040503050406030204" pitchFamily="18" charset="0"/>
                                <a:ea typeface="ＭＳ Ｐゴシック" panose="020B0600070205080204" pitchFamily="50" charset="-128"/>
                              </a:rPr>
                              <m:t>𝒅𝑩</m:t>
                            </m:r>
                            <m:r>
                              <a:rPr lang="en-US" altLang="ja-JP" sz="2000" b="1" i="1">
                                <a:latin typeface="Cambria Math" panose="02040503050406030204" pitchFamily="18" charset="0"/>
                                <a:ea typeface="ＭＳ Ｐゴシック" panose="020B0600070205080204" pitchFamily="50" charset="-128"/>
                              </a:rPr>
                              <m:t>(</m:t>
                            </m:r>
                            <m:r>
                              <a:rPr lang="en-US" altLang="ja-JP" sz="2000" b="1" i="1">
                                <a:latin typeface="Cambria Math" panose="02040503050406030204" pitchFamily="18" charset="0"/>
                                <a:ea typeface="ＭＳ Ｐゴシック" panose="020B0600070205080204" pitchFamily="50" charset="-128"/>
                              </a:rPr>
                              <m:t>𝑬</m:t>
                            </m:r>
                            <m:r>
                              <a:rPr lang="en-US" altLang="ja-JP" sz="2000" b="1" i="1">
                                <a:latin typeface="Cambria Math" panose="02040503050406030204" pitchFamily="18" charset="0"/>
                                <a:ea typeface="ＭＳ Ｐゴシック" panose="020B0600070205080204" pitchFamily="50" charset="-128"/>
                              </a:rPr>
                              <m:t>𝟏</m:t>
                            </m:r>
                            <m:r>
                              <a:rPr lang="en-US" altLang="ja-JP" sz="2000" b="1" i="1">
                                <a:latin typeface="Cambria Math" panose="02040503050406030204" pitchFamily="18" charset="0"/>
                                <a:ea typeface="ＭＳ Ｐゴシック" panose="020B0600070205080204" pitchFamily="50" charset="-128"/>
                              </a:rPr>
                              <m:t>)</m:t>
                            </m:r>
                          </m:num>
                          <m:den>
                            <m:r>
                              <a:rPr lang="en-US" altLang="ja-JP" sz="2000" b="1" i="1">
                                <a:latin typeface="Cambria Math" panose="02040503050406030204" pitchFamily="18" charset="0"/>
                                <a:ea typeface="ＭＳ Ｐゴシック" panose="020B0600070205080204" pitchFamily="50" charset="-128"/>
                              </a:rPr>
                              <m:t>𝒅</m:t>
                            </m:r>
                            <m:sSub>
                              <m:sSubPr>
                                <m:ctrlPr>
                                  <a:rPr lang="en-US" altLang="ja-JP" sz="2000" b="1" i="1">
                                    <a:latin typeface="Cambria Math" panose="02040503050406030204" pitchFamily="18" charset="0"/>
                                    <a:ea typeface="ＭＳ Ｐゴシック" panose="020B0600070205080204" pitchFamily="50" charset="-128"/>
                                  </a:rPr>
                                </m:ctrlPr>
                              </m:sSubPr>
                              <m:e>
                                <m:r>
                                  <a:rPr lang="en-US" altLang="ja-JP" sz="2000" b="1" i="1">
                                    <a:latin typeface="Cambria Math" panose="02040503050406030204" pitchFamily="18" charset="0"/>
                                    <a:ea typeface="ＭＳ Ｐゴシック" panose="020B0600070205080204" pitchFamily="50" charset="-128"/>
                                  </a:rPr>
                                  <m:t>𝑬</m:t>
                                </m:r>
                              </m:e>
                              <m:sub>
                                <m:r>
                                  <a:rPr lang="en-US" altLang="ja-JP" sz="2000" b="1" i="1">
                                    <a:latin typeface="Cambria Math" panose="02040503050406030204" pitchFamily="18" charset="0"/>
                                    <a:ea typeface="ＭＳ Ｐゴシック" panose="020B0600070205080204" pitchFamily="50" charset="-128"/>
                                  </a:rPr>
                                  <m:t>𝒙</m:t>
                                </m:r>
                              </m:sub>
                            </m:sSub>
                          </m:den>
                        </m:f>
                        <m:r>
                          <a:rPr lang="en-US" altLang="ja-JP" sz="2000" b="1" i="1" smtClean="0">
                            <a:latin typeface="Cambria Math" panose="02040503050406030204" pitchFamily="18" charset="0"/>
                            <a:ea typeface="ＭＳ Ｐゴシック" panose="020B0600070205080204" pitchFamily="50" charset="-128"/>
                          </a:rPr>
                          <m:t>=</m:t>
                        </m:r>
                        <m:f>
                          <m:fPr>
                            <m:ctrlPr>
                              <a:rPr lang="en-US" altLang="ja-JP" sz="2000" b="1" i="1" smtClean="0">
                                <a:latin typeface="Cambria Math" panose="02040503050406030204" pitchFamily="18" charset="0"/>
                                <a:ea typeface="ＭＳ Ｐゴシック" panose="020B0600070205080204" pitchFamily="50" charset="-128"/>
                              </a:rPr>
                            </m:ctrlPr>
                          </m:fPr>
                          <m:num>
                            <m:r>
                              <a:rPr lang="en-US" altLang="ja-JP" sz="2000" b="1" i="1" smtClean="0">
                                <a:latin typeface="Cambria Math" panose="02040503050406030204" pitchFamily="18" charset="0"/>
                                <a:ea typeface="ＭＳ Ｐゴシック" panose="020B0600070205080204" pitchFamily="50" charset="-128"/>
                              </a:rPr>
                              <m:t>𝟗</m:t>
                            </m:r>
                            <m:r>
                              <a:rPr lang="en-US" altLang="ja-JP" sz="2000" b="1" i="1" smtClean="0">
                                <a:latin typeface="Cambria Math" panose="02040503050406030204" pitchFamily="18" charset="0"/>
                                <a:ea typeface="Cambria Math" panose="02040503050406030204" pitchFamily="18" charset="0"/>
                              </a:rPr>
                              <m:t>ℏ</m:t>
                            </m:r>
                            <m:r>
                              <a:rPr lang="en-US" altLang="ja-JP" sz="2000" b="1" i="1" smtClean="0">
                                <a:latin typeface="Cambria Math" panose="02040503050406030204" pitchFamily="18" charset="0"/>
                                <a:ea typeface="Cambria Math" panose="02040503050406030204" pitchFamily="18" charset="0"/>
                              </a:rPr>
                              <m:t>𝒄</m:t>
                            </m:r>
                          </m:num>
                          <m:den>
                            <m:r>
                              <a:rPr lang="en-US" altLang="ja-JP" sz="2000" b="1" i="1">
                                <a:latin typeface="Cambria Math" panose="02040503050406030204" pitchFamily="18" charset="0"/>
                                <a:ea typeface="ＭＳ Ｐゴシック" panose="020B0600070205080204" pitchFamily="50" charset="-128"/>
                              </a:rPr>
                              <m:t>𝟏𝟔</m:t>
                            </m:r>
                            <m:sSup>
                              <m:sSupPr>
                                <m:ctrlPr>
                                  <a:rPr lang="en-US" altLang="ja-JP" sz="2000" b="1" i="1">
                                    <a:latin typeface="Cambria Math" panose="02040503050406030204" pitchFamily="18" charset="0"/>
                                    <a:ea typeface="ＭＳ Ｐゴシック" panose="020B0600070205080204" pitchFamily="50" charset="-128"/>
                                  </a:rPr>
                                </m:ctrlPr>
                              </m:sSupPr>
                              <m:e>
                                <m:r>
                                  <a:rPr lang="ja-JP" altLang="en-US" sz="2000" b="1" i="1">
                                    <a:latin typeface="Cambria Math" panose="02040503050406030204" pitchFamily="18" charset="0"/>
                                    <a:ea typeface="ＭＳ Ｐゴシック" panose="020B0600070205080204" pitchFamily="50" charset="-128"/>
                                  </a:rPr>
                                  <m:t>𝝅</m:t>
                                </m:r>
                              </m:e>
                              <m:sup>
                                <m:r>
                                  <a:rPr lang="en-US" altLang="ja-JP" sz="2000" b="1" i="1">
                                    <a:latin typeface="Cambria Math" panose="02040503050406030204" pitchFamily="18" charset="0"/>
                                    <a:ea typeface="ＭＳ Ｐゴシック" panose="020B0600070205080204" pitchFamily="50" charset="-128"/>
                                  </a:rPr>
                                  <m:t>𝟑</m:t>
                                </m:r>
                              </m:sup>
                            </m:sSup>
                          </m:den>
                        </m:f>
                        <m:f>
                          <m:fPr>
                            <m:ctrlPr>
                              <a:rPr lang="en-US" altLang="ja-JP" sz="2000" b="1" i="1" smtClean="0">
                                <a:latin typeface="Cambria Math" panose="02040503050406030204" pitchFamily="18" charset="0"/>
                                <a:ea typeface="ＭＳ Ｐゴシック" panose="020B0600070205080204" pitchFamily="50" charset="-128"/>
                              </a:rPr>
                            </m:ctrlPr>
                          </m:fPr>
                          <m:num>
                            <m:r>
                              <a:rPr lang="en-US" altLang="ja-JP" sz="2000" b="1" i="1" smtClean="0">
                                <a:latin typeface="Cambria Math" panose="02040503050406030204" pitchFamily="18" charset="0"/>
                                <a:ea typeface="ＭＳ Ｐゴシック" panose="020B0600070205080204" pitchFamily="50" charset="-128"/>
                              </a:rPr>
                              <m:t>𝟏</m:t>
                            </m:r>
                          </m:num>
                          <m:den>
                            <m:sSub>
                              <m:sSubPr>
                                <m:ctrlPr>
                                  <a:rPr lang="en-US" altLang="ja-JP" sz="2000" b="1" i="1">
                                    <a:latin typeface="Cambria Math" panose="02040503050406030204" pitchFamily="18" charset="0"/>
                                    <a:ea typeface="ＭＳ Ｐゴシック" panose="020B0600070205080204" pitchFamily="50" charset="-128"/>
                                  </a:rPr>
                                </m:ctrlPr>
                              </m:sSubPr>
                              <m:e>
                                <m:r>
                                  <a:rPr lang="en-US" altLang="ja-JP" sz="2000" b="1" i="1">
                                    <a:latin typeface="Cambria Math" panose="02040503050406030204" pitchFamily="18" charset="0"/>
                                    <a:ea typeface="ＭＳ Ｐゴシック" panose="020B0600070205080204" pitchFamily="50" charset="-128"/>
                                  </a:rPr>
                                  <m:t>𝑵</m:t>
                                </m:r>
                              </m:e>
                              <m:sub>
                                <m:r>
                                  <a:rPr lang="en-US" altLang="ja-JP" sz="2000" b="1" i="1">
                                    <a:latin typeface="Cambria Math" panose="02040503050406030204" pitchFamily="18" charset="0"/>
                                    <a:ea typeface="ＭＳ Ｐゴシック" panose="020B0600070205080204" pitchFamily="50" charset="-128"/>
                                  </a:rPr>
                                  <m:t>𝑬</m:t>
                                </m:r>
                                <m:r>
                                  <a:rPr lang="en-US" altLang="ja-JP" sz="2000" b="1" i="1">
                                    <a:latin typeface="Cambria Math" panose="02040503050406030204" pitchFamily="18" charset="0"/>
                                    <a:ea typeface="ＭＳ Ｐゴシック" panose="020B0600070205080204" pitchFamily="50" charset="-128"/>
                                  </a:rPr>
                                  <m:t>𝟏</m:t>
                                </m:r>
                              </m:sub>
                            </m:sSub>
                            <m:r>
                              <a:rPr lang="en-US" altLang="ja-JP" sz="2000" b="1" i="1">
                                <a:latin typeface="Cambria Math" panose="02040503050406030204" pitchFamily="18" charset="0"/>
                                <a:ea typeface="ＭＳ Ｐゴシック" panose="020B0600070205080204" pitchFamily="50" charset="-128"/>
                              </a:rPr>
                              <m:t>(</m:t>
                            </m:r>
                            <m:sSub>
                              <m:sSubPr>
                                <m:ctrlPr>
                                  <a:rPr lang="en-US" altLang="ja-JP" sz="2000" b="1" i="1">
                                    <a:latin typeface="Cambria Math" panose="02040503050406030204" pitchFamily="18" charset="0"/>
                                    <a:ea typeface="ＭＳ Ｐゴシック" panose="020B0600070205080204" pitchFamily="50" charset="-128"/>
                                  </a:rPr>
                                </m:ctrlPr>
                              </m:sSubPr>
                              <m:e>
                                <m:r>
                                  <a:rPr lang="en-US" altLang="ja-JP" sz="2000" b="1" i="1">
                                    <a:latin typeface="Cambria Math" panose="02040503050406030204" pitchFamily="18" charset="0"/>
                                    <a:ea typeface="ＭＳ Ｐゴシック" panose="020B0600070205080204" pitchFamily="50" charset="-128"/>
                                  </a:rPr>
                                  <m:t>𝑬</m:t>
                                </m:r>
                              </m:e>
                              <m:sub>
                                <m:r>
                                  <a:rPr lang="en-US" altLang="ja-JP" sz="2000" b="1" i="1">
                                    <a:latin typeface="Cambria Math" panose="02040503050406030204" pitchFamily="18" charset="0"/>
                                    <a:ea typeface="ＭＳ Ｐゴシック" panose="020B0600070205080204" pitchFamily="50" charset="-128"/>
                                  </a:rPr>
                                  <m:t>𝒙</m:t>
                                </m:r>
                              </m:sub>
                            </m:sSub>
                            <m:r>
                              <a:rPr lang="en-US" altLang="ja-JP" sz="2000" b="1" i="1">
                                <a:latin typeface="Cambria Math" panose="02040503050406030204" pitchFamily="18" charset="0"/>
                                <a:ea typeface="ＭＳ Ｐゴシック" panose="020B0600070205080204" pitchFamily="50" charset="-128"/>
                              </a:rPr>
                              <m:t>)</m:t>
                            </m:r>
                          </m:den>
                        </m:f>
                        <m:f>
                          <m:fPr>
                            <m:ctrlPr>
                              <a:rPr lang="en-US" altLang="ja-JP" sz="2000" b="1" i="1" smtClean="0">
                                <a:latin typeface="Cambria Math" panose="02040503050406030204" pitchFamily="18" charset="0"/>
                                <a:ea typeface="ＭＳ Ｐゴシック" panose="020B0600070205080204" pitchFamily="50" charset="-128"/>
                              </a:rPr>
                            </m:ctrlPr>
                          </m:fPr>
                          <m:num>
                            <m:r>
                              <a:rPr lang="en-US" altLang="ja-JP" sz="2000" b="1" i="1">
                                <a:latin typeface="Cambria Math" panose="02040503050406030204" pitchFamily="18" charset="0"/>
                                <a:ea typeface="ＭＳ Ｐゴシック" panose="020B0600070205080204" pitchFamily="50" charset="-128"/>
                              </a:rPr>
                              <m:t>𝒅</m:t>
                            </m:r>
                            <m:sSub>
                              <m:sSubPr>
                                <m:ctrlPr>
                                  <a:rPr lang="en-US" altLang="ja-JP" sz="2000" b="1" i="1" smtClean="0">
                                    <a:latin typeface="Cambria Math" panose="02040503050406030204" pitchFamily="18" charset="0"/>
                                    <a:ea typeface="ＭＳ Ｐゴシック" panose="020B0600070205080204" pitchFamily="50" charset="-128"/>
                                  </a:rPr>
                                </m:ctrlPr>
                              </m:sSubPr>
                              <m:e>
                                <m:r>
                                  <a:rPr lang="ja-JP" altLang="en-US" sz="2000" b="1" i="1" smtClean="0">
                                    <a:latin typeface="Cambria Math" panose="02040503050406030204" pitchFamily="18" charset="0"/>
                                    <a:ea typeface="ＭＳ Ｐゴシック" panose="020B0600070205080204" pitchFamily="50" charset="-128"/>
                                  </a:rPr>
                                  <m:t>𝝈</m:t>
                                </m:r>
                              </m:e>
                              <m:sub>
                                <m:r>
                                  <a:rPr lang="en-US" altLang="ja-JP" sz="2000" b="1" i="1" smtClean="0">
                                    <a:latin typeface="Cambria Math" panose="02040503050406030204" pitchFamily="18" charset="0"/>
                                    <a:ea typeface="ＭＳ Ｐゴシック" panose="020B0600070205080204" pitchFamily="50" charset="-128"/>
                                  </a:rPr>
                                  <m:t>𝒄𝒐𝒖𝒍</m:t>
                                </m:r>
                              </m:sub>
                            </m:sSub>
                            <m:r>
                              <a:rPr lang="en-US" altLang="ja-JP" sz="2000" b="1" i="1">
                                <a:latin typeface="Cambria Math" panose="02040503050406030204" pitchFamily="18" charset="0"/>
                                <a:ea typeface="ＭＳ Ｐゴシック" panose="020B0600070205080204" pitchFamily="50" charset="-128"/>
                              </a:rPr>
                              <m:t>(</m:t>
                            </m:r>
                            <m:r>
                              <a:rPr lang="en-US" altLang="ja-JP" sz="2000" b="1" i="1">
                                <a:latin typeface="Cambria Math" panose="02040503050406030204" pitchFamily="18" charset="0"/>
                                <a:ea typeface="ＭＳ Ｐゴシック" panose="020B0600070205080204" pitchFamily="50" charset="-128"/>
                              </a:rPr>
                              <m:t>𝑬</m:t>
                            </m:r>
                            <m:r>
                              <a:rPr lang="en-US" altLang="ja-JP" sz="2000" b="1" i="1">
                                <a:latin typeface="Cambria Math" panose="02040503050406030204" pitchFamily="18" charset="0"/>
                                <a:ea typeface="ＭＳ Ｐゴシック" panose="020B0600070205080204" pitchFamily="50" charset="-128"/>
                              </a:rPr>
                              <m:t>𝟏</m:t>
                            </m:r>
                            <m:r>
                              <a:rPr lang="en-US" altLang="ja-JP" sz="2000" b="1" i="1">
                                <a:latin typeface="Cambria Math" panose="02040503050406030204" pitchFamily="18" charset="0"/>
                                <a:ea typeface="ＭＳ Ｐゴシック" panose="020B0600070205080204" pitchFamily="50" charset="-128"/>
                              </a:rPr>
                              <m:t>)</m:t>
                            </m:r>
                          </m:num>
                          <m:den>
                            <m:r>
                              <a:rPr lang="en-US" altLang="ja-JP" sz="2000" b="1" i="1">
                                <a:latin typeface="Cambria Math" panose="02040503050406030204" pitchFamily="18" charset="0"/>
                                <a:ea typeface="ＭＳ Ｐゴシック" panose="020B0600070205080204" pitchFamily="50" charset="-128"/>
                              </a:rPr>
                              <m:t>𝒅</m:t>
                            </m:r>
                            <m:sSub>
                              <m:sSubPr>
                                <m:ctrlPr>
                                  <a:rPr lang="en-US" altLang="ja-JP" sz="2000" b="1" i="1">
                                    <a:latin typeface="Cambria Math" panose="02040503050406030204" pitchFamily="18" charset="0"/>
                                    <a:ea typeface="ＭＳ Ｐゴシック" panose="020B0600070205080204" pitchFamily="50" charset="-128"/>
                                  </a:rPr>
                                </m:ctrlPr>
                              </m:sSubPr>
                              <m:e>
                                <m:r>
                                  <a:rPr lang="en-US" altLang="ja-JP" sz="2000" b="1" i="1">
                                    <a:latin typeface="Cambria Math" panose="02040503050406030204" pitchFamily="18" charset="0"/>
                                    <a:ea typeface="ＭＳ Ｐゴシック" panose="020B0600070205080204" pitchFamily="50" charset="-128"/>
                                  </a:rPr>
                                  <m:t>𝑬</m:t>
                                </m:r>
                              </m:e>
                              <m:sub>
                                <m:r>
                                  <a:rPr lang="en-US" altLang="ja-JP" sz="2000" b="1" i="1">
                                    <a:latin typeface="Cambria Math" panose="02040503050406030204" pitchFamily="18" charset="0"/>
                                    <a:ea typeface="ＭＳ Ｐゴシック" panose="020B0600070205080204" pitchFamily="50" charset="-128"/>
                                  </a:rPr>
                                  <m:t>𝒙</m:t>
                                </m:r>
                              </m:sub>
                            </m:sSub>
                          </m:den>
                        </m:f>
                      </m:oMath>
                    </m:oMathPara>
                  </a14:m>
                  <a:endParaRPr lang="ja-JP" altLang="en-US" sz="2000"/>
                </a:p>
              </p:txBody>
            </p:sp>
          </mc:Choice>
          <mc:Fallback xmlns="">
            <p:sp>
              <p:nvSpPr>
                <p:cNvPr id="24" name="四角形: 角を丸くする 23">
                  <a:extLst>
                    <a:ext uri="{FF2B5EF4-FFF2-40B4-BE49-F238E27FC236}">
                      <a16:creationId xmlns:a16="http://schemas.microsoft.com/office/drawing/2014/main" id="{212A7817-0724-22D7-520F-99013771213C}"/>
                    </a:ext>
                  </a:extLst>
                </p:cNvPr>
                <p:cNvSpPr>
                  <a:spLocks noRot="1" noChangeAspect="1" noMove="1" noResize="1" noEditPoints="1" noAdjustHandles="1" noChangeArrowheads="1" noChangeShapeType="1" noTextEdit="1"/>
                </p:cNvSpPr>
                <p:nvPr/>
              </p:nvSpPr>
              <p:spPr>
                <a:xfrm>
                  <a:off x="7060030" y="1644228"/>
                  <a:ext cx="4523061" cy="880823"/>
                </a:xfrm>
                <a:prstGeom prst="roundRect">
                  <a:avLst/>
                </a:prstGeom>
                <a:blipFill>
                  <a:blip r:embed="rId5"/>
                  <a:stretch>
                    <a:fillRect/>
                  </a:stretch>
                </a:blipFill>
              </p:spPr>
              <p:txBody>
                <a:bodyPr/>
                <a:lstStyle/>
                <a:p>
                  <a:r>
                    <a:rPr lang="ja-JP" altLang="en-US">
                      <a:noFill/>
                    </a:rPr>
                    <a:t> </a:t>
                  </a:r>
                </a:p>
              </p:txBody>
            </p:sp>
          </mc:Fallback>
        </mc:AlternateContent>
      </p:grpSp>
      <p:grpSp>
        <p:nvGrpSpPr>
          <p:cNvPr id="6" name="グループ化 5">
            <a:extLst>
              <a:ext uri="{FF2B5EF4-FFF2-40B4-BE49-F238E27FC236}">
                <a16:creationId xmlns:a16="http://schemas.microsoft.com/office/drawing/2014/main" id="{A157298D-BA5D-E20B-DF0D-4931CDDE005F}"/>
              </a:ext>
            </a:extLst>
          </p:cNvPr>
          <p:cNvGrpSpPr/>
          <p:nvPr/>
        </p:nvGrpSpPr>
        <p:grpSpPr>
          <a:xfrm>
            <a:off x="-4617" y="2564838"/>
            <a:ext cx="4973889" cy="3872558"/>
            <a:chOff x="157732" y="1634319"/>
            <a:chExt cx="5168411" cy="4152551"/>
          </a:xfrm>
        </p:grpSpPr>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1BC4F5DB-E826-3EB0-91D8-76896E92C597}"/>
                    </a:ext>
                  </a:extLst>
                </p:cNvPr>
                <p:cNvSpPr txBox="1"/>
                <p:nvPr/>
              </p:nvSpPr>
              <p:spPr>
                <a:xfrm>
                  <a:off x="2010150" y="5370922"/>
                  <a:ext cx="3315993" cy="415948"/>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b="1" i="1" smtClean="0">
                                <a:latin typeface="Cambria Math" panose="02040503050406030204" pitchFamily="18" charset="0"/>
                                <a:ea typeface="ＭＳ Ｐゴシック" panose="020B0600070205080204" pitchFamily="50" charset="-128"/>
                              </a:rPr>
                            </m:ctrlPr>
                          </m:sSubPr>
                          <m:e>
                            <m:r>
                              <a:rPr lang="en-US" altLang="ja-JP" sz="2000" b="1" i="1" smtClean="0">
                                <a:latin typeface="Cambria Math" panose="02040503050406030204" pitchFamily="18" charset="0"/>
                                <a:ea typeface="ＭＳ Ｐゴシック" panose="020B0600070205080204" pitchFamily="50" charset="-128"/>
                              </a:rPr>
                              <m:t>𝑬</m:t>
                            </m:r>
                          </m:e>
                          <m:sub>
                            <m:r>
                              <a:rPr lang="en-US" altLang="ja-JP" sz="2000" b="1" i="1" smtClean="0">
                                <a:latin typeface="Cambria Math" panose="02040503050406030204" pitchFamily="18" charset="0"/>
                                <a:ea typeface="ＭＳ Ｐゴシック" panose="020B0600070205080204" pitchFamily="50" charset="-128"/>
                              </a:rPr>
                              <m:t>𝒓𝒆𝒍</m:t>
                            </m:r>
                          </m:sub>
                        </m:sSub>
                        <m:r>
                          <a:rPr lang="en-US" altLang="ja-JP" sz="2000" b="1" i="0" smtClean="0">
                            <a:latin typeface="Cambria Math" panose="02040503050406030204" pitchFamily="18" charset="0"/>
                            <a:ea typeface="ＭＳ Ｐゴシック" panose="020B0600070205080204" pitchFamily="50" charset="-128"/>
                          </a:rPr>
                          <m:t>=</m:t>
                        </m:r>
                        <m:sSub>
                          <m:sSubPr>
                            <m:ctrlPr>
                              <a:rPr kumimoji="1" lang="en-US" altLang="ja-JP" sz="2000" b="1" i="1" dirty="0" smtClean="0">
                                <a:latin typeface="Cambria Math" panose="02040503050406030204" pitchFamily="18" charset="0"/>
                                <a:ea typeface="ＭＳ Ｐゴシック" panose="020B0600070205080204" pitchFamily="50" charset="-128"/>
                              </a:rPr>
                            </m:ctrlPr>
                          </m:sSubPr>
                          <m:e>
                            <m:r>
                              <a:rPr kumimoji="1" lang="en-US" altLang="ja-JP" sz="2000" b="1" i="1" dirty="0" smtClean="0">
                                <a:latin typeface="Cambria Math" panose="02040503050406030204" pitchFamily="18" charset="0"/>
                                <a:ea typeface="ＭＳ Ｐゴシック" panose="020B0600070205080204" pitchFamily="50" charset="-128"/>
                              </a:rPr>
                              <m:t>𝑬</m:t>
                            </m:r>
                          </m:e>
                          <m:sub>
                            <m:r>
                              <a:rPr kumimoji="1" lang="en-US" altLang="ja-JP" sz="2000" b="1" i="1" dirty="0" smtClean="0">
                                <a:latin typeface="Cambria Math" panose="02040503050406030204" pitchFamily="18" charset="0"/>
                                <a:ea typeface="ＭＳ Ｐゴシック" panose="020B0600070205080204" pitchFamily="50" charset="-128"/>
                              </a:rPr>
                              <m:t>𝒙</m:t>
                            </m:r>
                          </m:sub>
                        </m:sSub>
                        <m:r>
                          <a:rPr kumimoji="1" lang="en-US" altLang="ja-JP" sz="2000" b="1" i="1" dirty="0" smtClean="0">
                            <a:latin typeface="Cambria Math" panose="02040503050406030204" pitchFamily="18" charset="0"/>
                            <a:ea typeface="ＭＳ Ｐゴシック" panose="020B0600070205080204" pitchFamily="50" charset="-128"/>
                          </a:rPr>
                          <m:t>−</m:t>
                        </m:r>
                        <m:sSub>
                          <m:sSubPr>
                            <m:ctrlPr>
                              <a:rPr kumimoji="1" lang="en-US" altLang="ja-JP" sz="2000" b="1" i="1" dirty="0" smtClean="0">
                                <a:latin typeface="Cambria Math" panose="02040503050406030204" pitchFamily="18" charset="0"/>
                                <a:ea typeface="ＭＳ Ｐゴシック" panose="020B0600070205080204" pitchFamily="50" charset="-128"/>
                              </a:rPr>
                            </m:ctrlPr>
                          </m:sSubPr>
                          <m:e>
                            <m:r>
                              <a:rPr kumimoji="1" lang="en-US" altLang="ja-JP" sz="2000" b="1" i="1" dirty="0" smtClean="0">
                                <a:latin typeface="Cambria Math" panose="02040503050406030204" pitchFamily="18" charset="0"/>
                                <a:ea typeface="ＭＳ Ｐゴシック" panose="020B0600070205080204" pitchFamily="50" charset="-128"/>
                              </a:rPr>
                              <m:t>𝑺</m:t>
                            </m:r>
                          </m:e>
                          <m:sub>
                            <m:r>
                              <a:rPr kumimoji="1" lang="en-US" altLang="ja-JP" sz="2000" b="1" i="1" dirty="0" smtClean="0">
                                <a:latin typeface="Cambria Math" panose="02040503050406030204" pitchFamily="18" charset="0"/>
                                <a:ea typeface="ＭＳ Ｐゴシック" panose="020B0600070205080204" pitchFamily="50" charset="-128"/>
                              </a:rPr>
                              <m:t>𝟐</m:t>
                            </m:r>
                            <m:r>
                              <a:rPr kumimoji="1" lang="en-US" altLang="ja-JP" sz="2000" b="1" i="1" dirty="0" smtClean="0">
                                <a:latin typeface="Cambria Math" panose="02040503050406030204" pitchFamily="18" charset="0"/>
                                <a:ea typeface="ＭＳ Ｐゴシック" panose="020B0600070205080204" pitchFamily="50" charset="-128"/>
                              </a:rPr>
                              <m:t>𝒏</m:t>
                            </m:r>
                          </m:sub>
                        </m:sSub>
                        <m:r>
                          <a:rPr kumimoji="1" lang="en-US" altLang="ja-JP" sz="2000" b="1" i="0" dirty="0" smtClean="0">
                            <a:latin typeface="Cambria Math" panose="02040503050406030204" pitchFamily="18" charset="0"/>
                            <a:ea typeface="ＭＳ Ｐゴシック" panose="020B0600070205080204" pitchFamily="50" charset="-128"/>
                          </a:rPr>
                          <m:t>[</m:t>
                        </m:r>
                        <m:r>
                          <a:rPr kumimoji="1" lang="en-US" altLang="ja-JP" sz="2000" b="1" i="0" dirty="0" smtClean="0">
                            <a:latin typeface="Cambria Math" panose="02040503050406030204" pitchFamily="18" charset="0"/>
                            <a:ea typeface="ＭＳ Ｐゴシック" panose="020B0600070205080204" pitchFamily="50" charset="-128"/>
                          </a:rPr>
                          <m:t>𝐌𝐞𝐕</m:t>
                        </m:r>
                        <m:r>
                          <a:rPr kumimoji="1" lang="en-US" altLang="ja-JP" sz="2000" b="1" i="0" dirty="0" smtClean="0">
                            <a:latin typeface="Cambria Math" panose="02040503050406030204" pitchFamily="18" charset="0"/>
                            <a:ea typeface="ＭＳ Ｐゴシック" panose="020B0600070205080204" pitchFamily="50" charset="-128"/>
                          </a:rPr>
                          <m:t>]</m:t>
                        </m:r>
                      </m:oMath>
                    </m:oMathPara>
                  </a14:m>
                  <a:endParaRPr kumimoji="1" lang="ja-JP" altLang="en-US" sz="2000" b="1" dirty="0">
                    <a:latin typeface="ＭＳ Ｐゴシック" panose="020B0600070205080204" pitchFamily="50" charset="-128"/>
                    <a:ea typeface="ＭＳ Ｐゴシック" panose="020B0600070205080204" pitchFamily="50" charset="-128"/>
                  </a:endParaRPr>
                </a:p>
              </p:txBody>
            </p:sp>
          </mc:Choice>
          <mc:Fallback xmlns="">
            <p:sp>
              <p:nvSpPr>
                <p:cNvPr id="8" name="テキスト ボックス 7">
                  <a:extLst>
                    <a:ext uri="{FF2B5EF4-FFF2-40B4-BE49-F238E27FC236}">
                      <a16:creationId xmlns:a16="http://schemas.microsoft.com/office/drawing/2014/main" id="{AD623658-7565-3895-F3EE-3879FA51DD15}"/>
                    </a:ext>
                  </a:extLst>
                </p:cNvPr>
                <p:cNvSpPr txBox="1">
                  <a:spLocks noRot="1" noChangeAspect="1" noMove="1" noResize="1" noEditPoints="1" noAdjustHandles="1" noChangeArrowheads="1" noChangeShapeType="1" noTextEdit="1"/>
                </p:cNvSpPr>
                <p:nvPr/>
              </p:nvSpPr>
              <p:spPr>
                <a:xfrm>
                  <a:off x="2010150" y="5370922"/>
                  <a:ext cx="3315993" cy="415948"/>
                </a:xfrm>
                <a:prstGeom prst="rect">
                  <a:avLst/>
                </a:prstGeom>
                <a:blipFill>
                  <a:blip r:embed="rId6"/>
                  <a:stretch>
                    <a:fillRect b="-278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A1739B35-937D-DB3D-3FB2-46B4B0A81DA9}"/>
                    </a:ext>
                  </a:extLst>
                </p:cNvPr>
                <p:cNvSpPr txBox="1"/>
                <p:nvPr/>
              </p:nvSpPr>
              <p:spPr>
                <a:xfrm rot="16200000">
                  <a:off x="-981803" y="2773854"/>
                  <a:ext cx="2882518" cy="603448"/>
                </a:xfrm>
                <a:prstGeom prst="rect">
                  <a:avLst/>
                </a:prstGeom>
                <a:noFill/>
              </p:spPr>
              <p:txBody>
                <a:bodyPr wrap="square" rtlCol="0">
                  <a:spAutoFit/>
                </a:bodyPr>
                <a:lstStyle/>
                <a:p>
                  <a14:m>
                    <m:oMath xmlns:m="http://schemas.openxmlformats.org/officeDocument/2006/math">
                      <m:f>
                        <m:fPr>
                          <m:ctrlPr>
                            <a:rPr kumimoji="1" lang="en-US" altLang="ja-JP" sz="2000" b="1" i="1" smtClean="0">
                              <a:latin typeface="Cambria Math" panose="02040503050406030204" pitchFamily="18" charset="0"/>
                              <a:ea typeface="ＭＳ Ｐゴシック" panose="020B0600070205080204" pitchFamily="50" charset="-128"/>
                            </a:rPr>
                          </m:ctrlPr>
                        </m:fPr>
                        <m:num>
                          <m:r>
                            <a:rPr kumimoji="1" lang="en-US" altLang="ja-JP" sz="2000" b="1" i="1" smtClean="0">
                              <a:latin typeface="Cambria Math" panose="02040503050406030204" pitchFamily="18" charset="0"/>
                              <a:ea typeface="ＭＳ Ｐゴシック" panose="020B0600070205080204" pitchFamily="50" charset="-128"/>
                            </a:rPr>
                            <m:t>𝒅𝑩</m:t>
                          </m:r>
                          <m:r>
                            <a:rPr kumimoji="1" lang="en-US" altLang="ja-JP" sz="2000" b="1" i="1" smtClean="0">
                              <a:latin typeface="Cambria Math" panose="02040503050406030204" pitchFamily="18" charset="0"/>
                              <a:ea typeface="ＭＳ Ｐゴシック" panose="020B0600070205080204" pitchFamily="50" charset="-128"/>
                            </a:rPr>
                            <m:t>(</m:t>
                          </m:r>
                          <m:r>
                            <a:rPr kumimoji="1" lang="en-US" altLang="ja-JP" sz="2000" b="1" i="1" smtClean="0">
                              <a:latin typeface="Cambria Math" panose="02040503050406030204" pitchFamily="18" charset="0"/>
                              <a:ea typeface="ＭＳ Ｐゴシック" panose="020B0600070205080204" pitchFamily="50" charset="-128"/>
                            </a:rPr>
                            <m:t>𝑬</m:t>
                          </m:r>
                          <m:r>
                            <a:rPr kumimoji="1" lang="en-US" altLang="ja-JP" sz="2000" b="1" i="1" smtClean="0">
                              <a:latin typeface="Cambria Math" panose="02040503050406030204" pitchFamily="18" charset="0"/>
                              <a:ea typeface="ＭＳ Ｐゴシック" panose="020B0600070205080204" pitchFamily="50" charset="-128"/>
                            </a:rPr>
                            <m:t>𝟏</m:t>
                          </m:r>
                          <m:r>
                            <a:rPr kumimoji="1" lang="en-US" altLang="ja-JP" sz="2000" b="1" i="1" smtClean="0">
                              <a:latin typeface="Cambria Math" panose="02040503050406030204" pitchFamily="18" charset="0"/>
                              <a:ea typeface="ＭＳ Ｐゴシック" panose="020B0600070205080204" pitchFamily="50" charset="-128"/>
                            </a:rPr>
                            <m:t>)</m:t>
                          </m:r>
                        </m:num>
                        <m:den>
                          <m:r>
                            <a:rPr kumimoji="1" lang="en-US" altLang="ja-JP" sz="2000" b="1" i="1" smtClean="0">
                              <a:latin typeface="Cambria Math" panose="02040503050406030204" pitchFamily="18" charset="0"/>
                              <a:ea typeface="ＭＳ Ｐゴシック" panose="020B0600070205080204" pitchFamily="50" charset="-128"/>
                            </a:rPr>
                            <m:t>𝒅</m:t>
                          </m:r>
                          <m:sSub>
                            <m:sSubPr>
                              <m:ctrlPr>
                                <a:rPr kumimoji="1" lang="en-US" altLang="ja-JP" sz="2000" b="1" i="1" smtClean="0">
                                  <a:latin typeface="Cambria Math" panose="02040503050406030204" pitchFamily="18" charset="0"/>
                                  <a:ea typeface="ＭＳ Ｐゴシック" panose="020B0600070205080204" pitchFamily="50" charset="-128"/>
                                </a:rPr>
                              </m:ctrlPr>
                            </m:sSubPr>
                            <m:e>
                              <m:r>
                                <a:rPr kumimoji="1" lang="en-US" altLang="ja-JP" sz="2000" b="1" i="1" smtClean="0">
                                  <a:latin typeface="Cambria Math" panose="02040503050406030204" pitchFamily="18" charset="0"/>
                                  <a:ea typeface="ＭＳ Ｐゴシック" panose="020B0600070205080204" pitchFamily="50" charset="-128"/>
                                </a:rPr>
                                <m:t>𝑬</m:t>
                              </m:r>
                            </m:e>
                            <m:sub>
                              <m:r>
                                <a:rPr kumimoji="1" lang="en-US" altLang="ja-JP" sz="2000" b="1" i="1" smtClean="0">
                                  <a:latin typeface="Cambria Math" panose="02040503050406030204" pitchFamily="18" charset="0"/>
                                  <a:ea typeface="ＭＳ Ｐゴシック" panose="020B0600070205080204" pitchFamily="50" charset="-128"/>
                                </a:rPr>
                                <m:t>𝒓𝒆𝒍</m:t>
                              </m:r>
                            </m:sub>
                          </m:sSub>
                        </m:den>
                      </m:f>
                    </m:oMath>
                  </a14:m>
                  <a:r>
                    <a:rPr kumimoji="1" lang="en-US" altLang="ja-JP" sz="2000" b="1" dirty="0">
                      <a:latin typeface="ＭＳ Ｐゴシック" panose="020B0600070205080204" pitchFamily="50" charset="-128"/>
                      <a:ea typeface="ＭＳ Ｐゴシック" panose="020B0600070205080204" pitchFamily="50" charset="-128"/>
                    </a:rPr>
                    <a:t>  </a:t>
                  </a:r>
                  <a:r>
                    <a:rPr kumimoji="1" lang="en-US" altLang="ja-JP" b="1" dirty="0">
                      <a:latin typeface="ＭＳ Ｐゴシック" panose="020B0600070205080204" pitchFamily="50" charset="-128"/>
                      <a:ea typeface="ＭＳ Ｐゴシック" panose="020B0600070205080204" pitchFamily="50" charset="-128"/>
                    </a:rPr>
                    <a:t>[</a:t>
                  </a:r>
                  <a14:m>
                    <m:oMath xmlns:m="http://schemas.openxmlformats.org/officeDocument/2006/math">
                      <m:sSup>
                        <m:sSupPr>
                          <m:ctrlPr>
                            <a:rPr kumimoji="1" lang="en-US" altLang="ja-JP" b="1" i="1" smtClean="0">
                              <a:latin typeface="Cambria Math" panose="02040503050406030204" pitchFamily="18" charset="0"/>
                              <a:ea typeface="ＭＳ Ｐゴシック" panose="020B0600070205080204" pitchFamily="50" charset="-128"/>
                            </a:rPr>
                          </m:ctrlPr>
                        </m:sSupPr>
                        <m:e>
                          <m:r>
                            <a:rPr kumimoji="1" lang="en-US" altLang="ja-JP" b="1" i="1" smtClean="0">
                              <a:latin typeface="Cambria Math" panose="02040503050406030204" pitchFamily="18" charset="0"/>
                              <a:ea typeface="ＭＳ Ｐゴシック" panose="020B0600070205080204" pitchFamily="50" charset="-128"/>
                            </a:rPr>
                            <m:t>𝒆</m:t>
                          </m:r>
                        </m:e>
                        <m:sup>
                          <m:r>
                            <a:rPr kumimoji="1" lang="en-US" altLang="ja-JP" b="1" i="1" smtClean="0">
                              <a:latin typeface="Cambria Math" panose="02040503050406030204" pitchFamily="18" charset="0"/>
                              <a:ea typeface="ＭＳ Ｐゴシック" panose="020B0600070205080204" pitchFamily="50" charset="-128"/>
                            </a:rPr>
                            <m:t>𝟐</m:t>
                          </m:r>
                        </m:sup>
                      </m:sSup>
                      <m:sSup>
                        <m:sSupPr>
                          <m:ctrlPr>
                            <a:rPr kumimoji="1" lang="en-US" altLang="ja-JP" b="1" i="1" smtClean="0">
                              <a:latin typeface="Cambria Math" panose="02040503050406030204" pitchFamily="18" charset="0"/>
                              <a:ea typeface="ＭＳ Ｐゴシック" panose="020B0600070205080204" pitchFamily="50" charset="-128"/>
                            </a:rPr>
                          </m:ctrlPr>
                        </m:sSupPr>
                        <m:e>
                          <m:r>
                            <a:rPr kumimoji="1" lang="en-US" altLang="ja-JP" b="1" i="1" smtClean="0">
                              <a:latin typeface="Cambria Math" panose="02040503050406030204" pitchFamily="18" charset="0"/>
                              <a:ea typeface="ＭＳ Ｐゴシック" panose="020B0600070205080204" pitchFamily="50" charset="-128"/>
                            </a:rPr>
                            <m:t>𝒇𝒎</m:t>
                          </m:r>
                        </m:e>
                        <m:sup>
                          <m:r>
                            <a:rPr kumimoji="1" lang="en-US" altLang="ja-JP" b="1" i="1" smtClean="0">
                              <a:latin typeface="Cambria Math" panose="02040503050406030204" pitchFamily="18" charset="0"/>
                              <a:ea typeface="ＭＳ Ｐゴシック" panose="020B0600070205080204" pitchFamily="50" charset="-128"/>
                            </a:rPr>
                            <m:t>𝟐</m:t>
                          </m:r>
                        </m:sup>
                      </m:sSup>
                      <m:r>
                        <a:rPr kumimoji="1" lang="en-US" altLang="ja-JP" b="1" i="0" smtClean="0">
                          <a:latin typeface="Cambria Math" panose="02040503050406030204" pitchFamily="18" charset="0"/>
                          <a:ea typeface="ＭＳ Ｐゴシック" panose="020B0600070205080204" pitchFamily="50" charset="-128"/>
                        </a:rPr>
                        <m:t>/</m:t>
                      </m:r>
                      <m:r>
                        <a:rPr kumimoji="1" lang="en-US" altLang="ja-JP" b="1" i="0" smtClean="0">
                          <a:latin typeface="Cambria Math" panose="02040503050406030204" pitchFamily="18" charset="0"/>
                          <a:ea typeface="ＭＳ Ｐゴシック" panose="020B0600070205080204" pitchFamily="50" charset="-128"/>
                        </a:rPr>
                        <m:t>𝐌𝐞𝐕</m:t>
                      </m:r>
                    </m:oMath>
                  </a14:m>
                  <a:r>
                    <a:rPr kumimoji="1" lang="en-US" altLang="ja-JP" b="1" dirty="0">
                      <a:latin typeface="ＭＳ Ｐゴシック" panose="020B0600070205080204" pitchFamily="50" charset="-128"/>
                      <a:ea typeface="ＭＳ Ｐゴシック" panose="020B0600070205080204" pitchFamily="50" charset="-128"/>
                    </a:rPr>
                    <a:t>]</a:t>
                  </a:r>
                  <a:endParaRPr kumimoji="1" lang="ja-JP" altLang="en-US" b="1" dirty="0">
                    <a:latin typeface="ＭＳ Ｐゴシック" panose="020B0600070205080204" pitchFamily="50" charset="-128"/>
                    <a:ea typeface="ＭＳ Ｐゴシック" panose="020B0600070205080204" pitchFamily="50" charset="-128"/>
                  </a:endParaRPr>
                </a:p>
              </p:txBody>
            </p:sp>
          </mc:Choice>
          <mc:Fallback xmlns="">
            <p:sp>
              <p:nvSpPr>
                <p:cNvPr id="9" name="テキスト ボックス 8">
                  <a:extLst>
                    <a:ext uri="{FF2B5EF4-FFF2-40B4-BE49-F238E27FC236}">
                      <a16:creationId xmlns:a16="http://schemas.microsoft.com/office/drawing/2014/main" id="{8A238BF2-1353-27A4-A9E7-03AADF155E63}"/>
                    </a:ext>
                  </a:extLst>
                </p:cNvPr>
                <p:cNvSpPr txBox="1">
                  <a:spLocks noRot="1" noChangeAspect="1" noMove="1" noResize="1" noEditPoints="1" noAdjustHandles="1" noChangeArrowheads="1" noChangeShapeType="1" noTextEdit="1"/>
                </p:cNvSpPr>
                <p:nvPr/>
              </p:nvSpPr>
              <p:spPr>
                <a:xfrm rot="16200000">
                  <a:off x="-981803" y="2773854"/>
                  <a:ext cx="2882518" cy="603448"/>
                </a:xfrm>
                <a:prstGeom prst="rect">
                  <a:avLst/>
                </a:prstGeom>
                <a:blipFill>
                  <a:blip r:embed="rId7"/>
                  <a:stretch>
                    <a:fillRect/>
                  </a:stretch>
                </a:blipFill>
              </p:spPr>
              <p:txBody>
                <a:bodyPr/>
                <a:lstStyle/>
                <a:p>
                  <a:r>
                    <a:rPr lang="ja-JP" altLang="en-US">
                      <a:noFill/>
                    </a:rPr>
                    <a:t> </a:t>
                  </a:r>
                </a:p>
              </p:txBody>
            </p:sp>
          </mc:Fallback>
        </mc:AlternateContent>
      </p:grpSp>
      <p:grpSp>
        <p:nvGrpSpPr>
          <p:cNvPr id="16" name="グループ化 15">
            <a:extLst>
              <a:ext uri="{FF2B5EF4-FFF2-40B4-BE49-F238E27FC236}">
                <a16:creationId xmlns:a16="http://schemas.microsoft.com/office/drawing/2014/main" id="{482B2FCB-06AF-9D97-E241-9A5A0AC8D5C5}"/>
              </a:ext>
            </a:extLst>
          </p:cNvPr>
          <p:cNvGrpSpPr/>
          <p:nvPr/>
        </p:nvGrpSpPr>
        <p:grpSpPr>
          <a:xfrm>
            <a:off x="6006669" y="2607579"/>
            <a:ext cx="4428005" cy="3953858"/>
            <a:chOff x="5831279" y="1882477"/>
            <a:chExt cx="4428005" cy="3953858"/>
          </a:xfrm>
        </p:grpSpPr>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643F4C00-D3BD-CD1B-939A-1A4A75D52CED}"/>
                    </a:ext>
                  </a:extLst>
                </p:cNvPr>
                <p:cNvSpPr txBox="1"/>
                <p:nvPr/>
              </p:nvSpPr>
              <p:spPr>
                <a:xfrm>
                  <a:off x="8602293" y="5436225"/>
                  <a:ext cx="1656991" cy="400110"/>
                </a:xfrm>
                <a:prstGeom prst="rect">
                  <a:avLst/>
                </a:prstGeom>
                <a:noFill/>
              </p:spPr>
              <p:txBody>
                <a:bodyPr wrap="square" rtlCol="0">
                  <a:spAutoFit/>
                </a:bodyPr>
                <a:lstStyle/>
                <a:p>
                  <a14:m>
                    <m:oMath xmlns:m="http://schemas.openxmlformats.org/officeDocument/2006/math">
                      <m:sSub>
                        <m:sSubPr>
                          <m:ctrlPr>
                            <a:rPr kumimoji="1" lang="en-US" altLang="ja-JP" sz="2000" b="1" i="1" smtClean="0">
                              <a:latin typeface="Cambria Math" panose="02040503050406030204" pitchFamily="18" charset="0"/>
                            </a:rPr>
                          </m:ctrlPr>
                        </m:sSubPr>
                        <m:e>
                          <m:r>
                            <a:rPr kumimoji="1" lang="ja-JP" altLang="en-US" sz="2000" b="1" i="1" smtClean="0">
                              <a:latin typeface="Cambria Math" panose="02040503050406030204" pitchFamily="18" charset="0"/>
                            </a:rPr>
                            <m:t>𝜽</m:t>
                          </m:r>
                        </m:e>
                        <m:sub>
                          <m:r>
                            <a:rPr kumimoji="1" lang="en-US" altLang="ja-JP" sz="2000" b="1" i="1" smtClean="0">
                              <a:latin typeface="Cambria Math" panose="02040503050406030204" pitchFamily="18" charset="0"/>
                            </a:rPr>
                            <m:t>𝑪𝑴</m:t>
                          </m:r>
                        </m:sub>
                      </m:sSub>
                    </m:oMath>
                  </a14:m>
                  <a:r>
                    <a:rPr kumimoji="1" lang="ja-JP" altLang="en-US" sz="2000" b="1" dirty="0"/>
                    <a:t> </a:t>
                  </a:r>
                  <a:r>
                    <a:rPr kumimoji="1" lang="en-US" altLang="ja-JP" sz="2000" dirty="0"/>
                    <a:t>[</a:t>
                  </a:r>
                  <a:r>
                    <a:rPr kumimoji="1" lang="en-US" altLang="ja-JP" sz="2000" dirty="0" err="1"/>
                    <a:t>mrad</a:t>
                  </a:r>
                  <a:r>
                    <a:rPr kumimoji="1" lang="en-US" altLang="ja-JP" sz="2000" dirty="0"/>
                    <a:t>]</a:t>
                  </a:r>
                  <a:endParaRPr kumimoji="1" lang="ja-JP" altLang="en-US" sz="2000" dirty="0"/>
                </a:p>
              </p:txBody>
            </p:sp>
          </mc:Choice>
          <mc:Fallback xmlns="">
            <p:sp>
              <p:nvSpPr>
                <p:cNvPr id="11" name="テキスト ボックス 10">
                  <a:extLst>
                    <a:ext uri="{FF2B5EF4-FFF2-40B4-BE49-F238E27FC236}">
                      <a16:creationId xmlns:a16="http://schemas.microsoft.com/office/drawing/2014/main" id="{30035715-C4DF-D6D0-D910-002E402E0201}"/>
                    </a:ext>
                  </a:extLst>
                </p:cNvPr>
                <p:cNvSpPr txBox="1">
                  <a:spLocks noRot="1" noChangeAspect="1" noMove="1" noResize="1" noEditPoints="1" noAdjustHandles="1" noChangeArrowheads="1" noChangeShapeType="1" noTextEdit="1"/>
                </p:cNvSpPr>
                <p:nvPr/>
              </p:nvSpPr>
              <p:spPr>
                <a:xfrm>
                  <a:off x="8602293" y="5436225"/>
                  <a:ext cx="1656991" cy="400110"/>
                </a:xfrm>
                <a:prstGeom prst="rect">
                  <a:avLst/>
                </a:prstGeom>
                <a:blipFill>
                  <a:blip r:embed="rId8"/>
                  <a:stretch>
                    <a:fillRect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95F9DCF7-C817-FF58-F074-DD5ECDC59735}"/>
                    </a:ext>
                  </a:extLst>
                </p:cNvPr>
                <p:cNvSpPr txBox="1"/>
                <p:nvPr/>
              </p:nvSpPr>
              <p:spPr>
                <a:xfrm rot="16200000">
                  <a:off x="5036360" y="2677396"/>
                  <a:ext cx="2310997" cy="721159"/>
                </a:xfrm>
                <a:prstGeom prst="rect">
                  <a:avLst/>
                </a:prstGeom>
                <a:noFill/>
              </p:spPr>
              <p:txBody>
                <a:bodyPr wrap="square" rtlCol="0">
                  <a:spAutoFit/>
                </a:bodyPr>
                <a:lstStyle/>
                <a:p>
                  <a14:m>
                    <m:oMath xmlns:m="http://schemas.openxmlformats.org/officeDocument/2006/math">
                      <m:f>
                        <m:fPr>
                          <m:ctrlPr>
                            <a:rPr kumimoji="1" lang="en-US" altLang="ja-JP" sz="2800" b="1" i="1" smtClean="0">
                              <a:latin typeface="Cambria Math" panose="02040503050406030204" pitchFamily="18" charset="0"/>
                            </a:rPr>
                          </m:ctrlPr>
                        </m:fPr>
                        <m:num>
                          <m:r>
                            <a:rPr kumimoji="1" lang="en-US" altLang="ja-JP" sz="2800" b="1" i="1" smtClean="0">
                              <a:latin typeface="Cambria Math" panose="02040503050406030204" pitchFamily="18" charset="0"/>
                            </a:rPr>
                            <m:t>𝒅</m:t>
                          </m:r>
                          <m:sSub>
                            <m:sSubPr>
                              <m:ctrlPr>
                                <a:rPr kumimoji="1" lang="en-US" altLang="ja-JP" sz="2800" b="1" i="1" smtClean="0">
                                  <a:latin typeface="Cambria Math" panose="02040503050406030204" pitchFamily="18" charset="0"/>
                                </a:rPr>
                              </m:ctrlPr>
                            </m:sSubPr>
                            <m:e>
                              <m:r>
                                <a:rPr kumimoji="1" lang="ja-JP" altLang="en-US" sz="2800" b="1" i="1" smtClean="0">
                                  <a:latin typeface="Cambria Math" panose="02040503050406030204" pitchFamily="18" charset="0"/>
                                </a:rPr>
                                <m:t>𝝈</m:t>
                              </m:r>
                            </m:e>
                            <m:sub>
                              <m:r>
                                <a:rPr kumimoji="1" lang="en-US" altLang="ja-JP" sz="2800" b="1" i="1" smtClean="0">
                                  <a:latin typeface="Cambria Math" panose="02040503050406030204" pitchFamily="18" charset="0"/>
                                </a:rPr>
                                <m:t>𝑷𝒃</m:t>
                              </m:r>
                            </m:sub>
                          </m:sSub>
                        </m:num>
                        <m:den>
                          <m:r>
                            <a:rPr kumimoji="1" lang="en-US" altLang="ja-JP" sz="2800" b="1" i="1" smtClean="0">
                              <a:latin typeface="Cambria Math" panose="02040503050406030204" pitchFamily="18" charset="0"/>
                            </a:rPr>
                            <m:t>𝒅</m:t>
                          </m:r>
                          <m:r>
                            <a:rPr kumimoji="1" lang="el-GR" altLang="ja-JP" sz="2800" b="1" i="1" smtClean="0">
                              <a:latin typeface="Cambria Math" panose="02040503050406030204" pitchFamily="18" charset="0"/>
                              <a:ea typeface="Cambria Math" panose="02040503050406030204" pitchFamily="18" charset="0"/>
                            </a:rPr>
                            <m:t>𝜴</m:t>
                          </m:r>
                        </m:den>
                      </m:f>
                    </m:oMath>
                  </a14:m>
                  <a:r>
                    <a:rPr kumimoji="1" lang="ja-JP" altLang="en-US" sz="3200" b="1" dirty="0"/>
                    <a:t> </a:t>
                  </a:r>
                  <a:r>
                    <a:rPr kumimoji="1" lang="en-US" altLang="ja-JP" sz="2400" dirty="0"/>
                    <a:t>[b/</a:t>
                  </a:r>
                  <a:r>
                    <a:rPr kumimoji="1" lang="en-US" altLang="ja-JP" sz="2400" dirty="0" err="1"/>
                    <a:t>sr</a:t>
                  </a:r>
                  <a:r>
                    <a:rPr kumimoji="1" lang="en-US" altLang="ja-JP" sz="2400" dirty="0"/>
                    <a:t>]</a:t>
                  </a:r>
                  <a:r>
                    <a:rPr kumimoji="1" lang="ja-JP" altLang="en-US" sz="2400" dirty="0"/>
                    <a:t> </a:t>
                  </a:r>
                </a:p>
              </p:txBody>
            </p:sp>
          </mc:Choice>
          <mc:Fallback xmlns="">
            <p:sp>
              <p:nvSpPr>
                <p:cNvPr id="14" name="テキスト ボックス 13">
                  <a:extLst>
                    <a:ext uri="{FF2B5EF4-FFF2-40B4-BE49-F238E27FC236}">
                      <a16:creationId xmlns:a16="http://schemas.microsoft.com/office/drawing/2014/main" id="{5433BA2C-ED24-9968-8765-F66531FC5012}"/>
                    </a:ext>
                  </a:extLst>
                </p:cNvPr>
                <p:cNvSpPr txBox="1">
                  <a:spLocks noRot="1" noChangeAspect="1" noMove="1" noResize="1" noEditPoints="1" noAdjustHandles="1" noChangeArrowheads="1" noChangeShapeType="1" noTextEdit="1"/>
                </p:cNvSpPr>
                <p:nvPr/>
              </p:nvSpPr>
              <p:spPr>
                <a:xfrm rot="16200000">
                  <a:off x="5036360" y="2677396"/>
                  <a:ext cx="2310997" cy="721159"/>
                </a:xfrm>
                <a:prstGeom prst="rect">
                  <a:avLst/>
                </a:prstGeom>
                <a:blipFill>
                  <a:blip r:embed="rId9"/>
                  <a:stretch>
                    <a:fillRect r="-2521"/>
                  </a:stretch>
                </a:blipFill>
              </p:spPr>
              <p:txBody>
                <a:bodyPr/>
                <a:lstStyle/>
                <a:p>
                  <a:r>
                    <a:rPr lang="ja-JP" altLang="en-US">
                      <a:noFill/>
                    </a:rPr>
                    <a:t> </a:t>
                  </a:r>
                </a:p>
              </p:txBody>
            </p:sp>
          </mc:Fallback>
        </mc:AlternateContent>
      </p:grpSp>
      <p:pic>
        <p:nvPicPr>
          <p:cNvPr id="28" name="図 27">
            <a:extLst>
              <a:ext uri="{FF2B5EF4-FFF2-40B4-BE49-F238E27FC236}">
                <a16:creationId xmlns:a16="http://schemas.microsoft.com/office/drawing/2014/main" id="{FA1E1D90-F5A6-F3E5-8204-C6365602C02F}"/>
              </a:ext>
            </a:extLst>
          </p:cNvPr>
          <p:cNvPicPr>
            <a:picLocks noChangeAspect="1"/>
          </p:cNvPicPr>
          <p:nvPr/>
        </p:nvPicPr>
        <p:blipFill>
          <a:blip r:embed="rId10"/>
          <a:stretch>
            <a:fillRect/>
          </a:stretch>
        </p:blipFill>
        <p:spPr>
          <a:xfrm>
            <a:off x="6852565" y="1635530"/>
            <a:ext cx="5276734" cy="783445"/>
          </a:xfrm>
          <a:prstGeom prst="rect">
            <a:avLst/>
          </a:prstGeom>
        </p:spPr>
      </p:pic>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57BF950F-452B-1481-B7AE-9CCEF645546A}"/>
                  </a:ext>
                </a:extLst>
              </p:cNvPr>
              <p:cNvSpPr txBox="1"/>
              <p:nvPr/>
            </p:nvSpPr>
            <p:spPr>
              <a:xfrm>
                <a:off x="8511201" y="4294985"/>
                <a:ext cx="2363629" cy="668901"/>
              </a:xfrm>
              <a:prstGeom prst="rect">
                <a:avLst/>
              </a:prstGeom>
              <a:noFill/>
            </p:spPr>
            <p:txBody>
              <a:bodyPr wrap="square" rtlCol="0">
                <a:spAutoFit/>
              </a:bodyPr>
              <a:lstStyle/>
              <a:p>
                <a14:m>
                  <m:oMath xmlns:m="http://schemas.openxmlformats.org/officeDocument/2006/math">
                    <m:sSub>
                      <m:sSubPr>
                        <m:ctrlPr>
                          <a:rPr kumimoji="1" lang="en-US" altLang="ja-JP" b="1" i="1" smtClean="0">
                            <a:latin typeface="Cambria Math" panose="02040503050406030204" pitchFamily="18" charset="0"/>
                          </a:rPr>
                        </m:ctrlPr>
                      </m:sSubPr>
                      <m:e>
                        <m:r>
                          <a:rPr kumimoji="1" lang="ja-JP" altLang="en-US" b="1" i="1" smtClean="0">
                            <a:latin typeface="Cambria Math" panose="02040503050406030204" pitchFamily="18" charset="0"/>
                          </a:rPr>
                          <m:t>𝜽</m:t>
                        </m:r>
                      </m:e>
                      <m:sub>
                        <m:r>
                          <a:rPr kumimoji="1" lang="en-US" altLang="ja-JP" b="1" i="1" smtClean="0">
                            <a:latin typeface="Cambria Math" panose="02040503050406030204" pitchFamily="18" charset="0"/>
                          </a:rPr>
                          <m:t>𝒈𝒓𝒂𝒛</m:t>
                        </m:r>
                      </m:sub>
                    </m:sSub>
                  </m:oMath>
                </a14:m>
                <a:r>
                  <a:rPr kumimoji="1" lang="ja-JP" altLang="en-US" b="1" dirty="0"/>
                  <a:t> </a:t>
                </a:r>
                <a:endParaRPr kumimoji="1" lang="en-US" altLang="ja-JP" b="1" dirty="0"/>
              </a:p>
              <a:p>
                <a:r>
                  <a:rPr kumimoji="1" lang="en-US" altLang="ja-JP" b="1" dirty="0"/>
                  <a:t>= 15.75 </a:t>
                </a:r>
                <a:r>
                  <a:rPr kumimoji="1" lang="en-US" altLang="ja-JP" b="1" dirty="0" err="1"/>
                  <a:t>mrad</a:t>
                </a:r>
                <a:endParaRPr kumimoji="1" lang="ja-JP" altLang="en-US" b="1" dirty="0"/>
              </a:p>
            </p:txBody>
          </p:sp>
        </mc:Choice>
        <mc:Fallback xmlns="">
          <p:sp>
            <p:nvSpPr>
              <p:cNvPr id="31" name="テキスト ボックス 30">
                <a:extLst>
                  <a:ext uri="{FF2B5EF4-FFF2-40B4-BE49-F238E27FC236}">
                    <a16:creationId xmlns:a16="http://schemas.microsoft.com/office/drawing/2014/main" id="{26B56591-3F10-62CB-8B7C-C2BB4BE0AD72}"/>
                  </a:ext>
                </a:extLst>
              </p:cNvPr>
              <p:cNvSpPr txBox="1">
                <a:spLocks noRot="1" noChangeAspect="1" noMove="1" noResize="1" noEditPoints="1" noAdjustHandles="1" noChangeArrowheads="1" noChangeShapeType="1" noTextEdit="1"/>
              </p:cNvSpPr>
              <p:nvPr/>
            </p:nvSpPr>
            <p:spPr>
              <a:xfrm>
                <a:off x="8511201" y="4294985"/>
                <a:ext cx="2363629" cy="668901"/>
              </a:xfrm>
              <a:prstGeom prst="rect">
                <a:avLst/>
              </a:prstGeom>
              <a:blipFill>
                <a:blip r:embed="rId11"/>
                <a:stretch>
                  <a:fillRect l="-2062" b="-15596"/>
                </a:stretch>
              </a:blipFill>
            </p:spPr>
            <p:txBody>
              <a:bodyPr/>
              <a:lstStyle/>
              <a:p>
                <a:r>
                  <a:rPr lang="ja-JP" altLang="en-US">
                    <a:noFill/>
                  </a:rPr>
                  <a:t> </a:t>
                </a:r>
              </a:p>
            </p:txBody>
          </p:sp>
        </mc:Fallback>
      </mc:AlternateContent>
      <p:cxnSp>
        <p:nvCxnSpPr>
          <p:cNvPr id="33" name="直線矢印コネクタ 32">
            <a:extLst>
              <a:ext uri="{FF2B5EF4-FFF2-40B4-BE49-F238E27FC236}">
                <a16:creationId xmlns:a16="http://schemas.microsoft.com/office/drawing/2014/main" id="{01F56111-545C-DB07-C1DE-489781FBF77D}"/>
              </a:ext>
            </a:extLst>
          </p:cNvPr>
          <p:cNvCxnSpPr>
            <a:cxnSpLocks/>
          </p:cNvCxnSpPr>
          <p:nvPr/>
        </p:nvCxnSpPr>
        <p:spPr>
          <a:xfrm>
            <a:off x="9252856" y="4963886"/>
            <a:ext cx="387881" cy="20202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pic>
        <p:nvPicPr>
          <p:cNvPr id="17" name="図 16">
            <a:extLst>
              <a:ext uri="{FF2B5EF4-FFF2-40B4-BE49-F238E27FC236}">
                <a16:creationId xmlns:a16="http://schemas.microsoft.com/office/drawing/2014/main" id="{93A352CE-1CD0-D313-FD01-9B90EC9561D3}"/>
              </a:ext>
            </a:extLst>
          </p:cNvPr>
          <p:cNvPicPr>
            <a:picLocks noChangeAspect="1"/>
          </p:cNvPicPr>
          <p:nvPr/>
        </p:nvPicPr>
        <p:blipFill>
          <a:blip r:embed="rId12"/>
          <a:stretch>
            <a:fillRect/>
          </a:stretch>
        </p:blipFill>
        <p:spPr>
          <a:xfrm>
            <a:off x="6782232" y="768888"/>
            <a:ext cx="4092598" cy="843735"/>
          </a:xfrm>
          <a:prstGeom prst="rect">
            <a:avLst/>
          </a:prstGeom>
        </p:spPr>
      </p:pic>
    </p:spTree>
    <p:extLst>
      <p:ext uri="{BB962C8B-B14F-4D97-AF65-F5344CB8AC3E}">
        <p14:creationId xmlns:p14="http://schemas.microsoft.com/office/powerpoint/2010/main" val="354669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980B8A9-4D48-4421-6CEC-C672AE39D3BF}"/>
              </a:ext>
            </a:extLst>
          </p:cNvPr>
          <p:cNvSpPr>
            <a:spLocks noGrp="1"/>
          </p:cNvSpPr>
          <p:nvPr>
            <p:ph type="dt" sz="half" idx="10"/>
          </p:nvPr>
        </p:nvSpPr>
        <p:spPr/>
        <p:txBody>
          <a:bodyPr/>
          <a:lstStyle/>
          <a:p>
            <a:fld id="{BE3E6030-6C53-41F3-B477-895FB0A6E164}" type="datetime1">
              <a:rPr kumimoji="1" lang="ja-JP" altLang="en-US" smtClean="0"/>
              <a:t>2026/3/9</a:t>
            </a:fld>
            <a:endParaRPr kumimoji="1" lang="ja-JP" altLang="en-US"/>
          </a:p>
        </p:txBody>
      </p:sp>
      <p:sp>
        <p:nvSpPr>
          <p:cNvPr id="3" name="フッター プレースホルダー 2">
            <a:extLst>
              <a:ext uri="{FF2B5EF4-FFF2-40B4-BE49-F238E27FC236}">
                <a16:creationId xmlns:a16="http://schemas.microsoft.com/office/drawing/2014/main" id="{0224819A-C0F6-3DDD-B47E-2E6D2B96E9A9}"/>
              </a:ext>
            </a:extLst>
          </p:cNvPr>
          <p:cNvSpPr>
            <a:spLocks noGrp="1"/>
          </p:cNvSpPr>
          <p:nvPr>
            <p:ph type="ftr" sz="quarter" idx="11"/>
          </p:nvPr>
        </p:nvSpPr>
        <p:spPr/>
        <p:txBody>
          <a:bodyPr/>
          <a:lstStyle/>
          <a:p>
            <a:r>
              <a:rPr lang="en-US" altLang="zh-CN"/>
              <a:t>Italy-Japan Symposium, Kore University of Enna</a:t>
            </a:r>
            <a:endParaRPr kumimoji="1" lang="ja-JP" altLang="en-US"/>
          </a:p>
        </p:txBody>
      </p:sp>
      <p:sp>
        <p:nvSpPr>
          <p:cNvPr id="4" name="スライド番号プレースホルダー 3">
            <a:extLst>
              <a:ext uri="{FF2B5EF4-FFF2-40B4-BE49-F238E27FC236}">
                <a16:creationId xmlns:a16="http://schemas.microsoft.com/office/drawing/2014/main" id="{5F86A37B-6906-D6BD-E8EF-4A60A79A24C9}"/>
              </a:ext>
            </a:extLst>
          </p:cNvPr>
          <p:cNvSpPr>
            <a:spLocks noGrp="1"/>
          </p:cNvSpPr>
          <p:nvPr>
            <p:ph type="sldNum" sz="quarter" idx="12"/>
          </p:nvPr>
        </p:nvSpPr>
        <p:spPr/>
        <p:txBody>
          <a:bodyPr/>
          <a:lstStyle/>
          <a:p>
            <a:fld id="{49584640-C7AF-4D0A-BAF2-A1E026039413}" type="slidenum">
              <a:rPr lang="ja-JP" altLang="en-US" smtClean="0"/>
              <a:pPr/>
              <a:t>21</a:t>
            </a:fld>
            <a:endParaRPr lang="ja-JP" altLang="en-US"/>
          </a:p>
        </p:txBody>
      </p:sp>
      <p:sp>
        <p:nvSpPr>
          <p:cNvPr id="5" name="タイトル 4">
            <a:extLst>
              <a:ext uri="{FF2B5EF4-FFF2-40B4-BE49-F238E27FC236}">
                <a16:creationId xmlns:a16="http://schemas.microsoft.com/office/drawing/2014/main" id="{D73E3BEE-9E43-BF0A-2284-3C958F6A9CE5}"/>
              </a:ext>
            </a:extLst>
          </p:cNvPr>
          <p:cNvSpPr>
            <a:spLocks noGrp="1"/>
          </p:cNvSpPr>
          <p:nvPr>
            <p:ph type="title"/>
          </p:nvPr>
        </p:nvSpPr>
        <p:spPr/>
        <p:txBody>
          <a:bodyPr/>
          <a:lstStyle/>
          <a:p>
            <a:r>
              <a:rPr kumimoji="1" lang="en-US" altLang="ja-JP" dirty="0"/>
              <a:t>Comparison with theoretical calculation</a:t>
            </a:r>
            <a:endParaRPr kumimoji="1" lang="ja-JP" altLang="en-US" dirty="0"/>
          </a:p>
        </p:txBody>
      </p:sp>
      <p:grpSp>
        <p:nvGrpSpPr>
          <p:cNvPr id="14" name="グループ化 13">
            <a:extLst>
              <a:ext uri="{FF2B5EF4-FFF2-40B4-BE49-F238E27FC236}">
                <a16:creationId xmlns:a16="http://schemas.microsoft.com/office/drawing/2014/main" id="{5AEB0E85-F188-6CD3-92EE-9C52F0417756}"/>
              </a:ext>
            </a:extLst>
          </p:cNvPr>
          <p:cNvGrpSpPr/>
          <p:nvPr/>
        </p:nvGrpSpPr>
        <p:grpSpPr>
          <a:xfrm>
            <a:off x="0" y="1114674"/>
            <a:ext cx="6344260" cy="4628652"/>
            <a:chOff x="362125" y="1174173"/>
            <a:chExt cx="6582028" cy="4751863"/>
          </a:xfrm>
        </p:grpSpPr>
        <p:pic>
          <p:nvPicPr>
            <p:cNvPr id="7" name="図 6" descr="グラフ, 折れ線グラフ&#10;&#10;AI によって生成されたコンテンツは間違っている可能性があります。">
              <a:extLst>
                <a:ext uri="{FF2B5EF4-FFF2-40B4-BE49-F238E27FC236}">
                  <a16:creationId xmlns:a16="http://schemas.microsoft.com/office/drawing/2014/main" id="{4A26A672-5406-F47D-77F7-A47104AF2C7D}"/>
                </a:ext>
              </a:extLst>
            </p:cNvPr>
            <p:cNvPicPr>
              <a:picLocks noChangeAspect="1"/>
            </p:cNvPicPr>
            <p:nvPr/>
          </p:nvPicPr>
          <p:blipFill>
            <a:blip r:embed="rId3">
              <a:extLst>
                <a:ext uri="{28A0092B-C50C-407E-A947-70E740481C1C}">
                  <a14:useLocalDpi xmlns:a14="http://schemas.microsoft.com/office/drawing/2010/main" val="0"/>
                </a:ext>
              </a:extLst>
            </a:blip>
            <a:srcRect l="1820" t="8051" r="7184" b="2542"/>
            <a:stretch/>
          </p:blipFill>
          <p:spPr>
            <a:xfrm>
              <a:off x="1087436" y="1574309"/>
              <a:ext cx="5856717" cy="3902424"/>
            </a:xfrm>
            <a:prstGeom prst="rect">
              <a:avLst/>
            </a:prstGeom>
          </p:spPr>
        </p:pic>
        <p:grpSp>
          <p:nvGrpSpPr>
            <p:cNvPr id="11" name="グループ化 10">
              <a:extLst>
                <a:ext uri="{FF2B5EF4-FFF2-40B4-BE49-F238E27FC236}">
                  <a16:creationId xmlns:a16="http://schemas.microsoft.com/office/drawing/2014/main" id="{82574480-1DE2-F155-05E7-7F5B5E040592}"/>
                </a:ext>
              </a:extLst>
            </p:cNvPr>
            <p:cNvGrpSpPr/>
            <p:nvPr/>
          </p:nvGrpSpPr>
          <p:grpSpPr>
            <a:xfrm>
              <a:off x="362125" y="1174173"/>
              <a:ext cx="5244925" cy="4751863"/>
              <a:chOff x="133664" y="1782599"/>
              <a:chExt cx="5192479" cy="4003057"/>
            </a:xfrm>
          </p:grpSpPr>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61CC26B0-8564-7CFF-EB1F-4883C0036B1B}"/>
                      </a:ext>
                    </a:extLst>
                  </p:cNvPr>
                  <p:cNvSpPr txBox="1"/>
                  <p:nvPr/>
                </p:nvSpPr>
                <p:spPr>
                  <a:xfrm>
                    <a:off x="2010150" y="5370922"/>
                    <a:ext cx="3315993" cy="41473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b="1" i="1" smtClean="0">
                                  <a:latin typeface="Cambria Math" panose="02040503050406030204" pitchFamily="18" charset="0"/>
                                  <a:ea typeface="ＭＳ Ｐゴシック" panose="020B0600070205080204" pitchFamily="50" charset="-128"/>
                                </a:rPr>
                              </m:ctrlPr>
                            </m:sSubPr>
                            <m:e>
                              <m:r>
                                <a:rPr lang="en-US" altLang="ja-JP" sz="2400" b="1" i="1" smtClean="0">
                                  <a:latin typeface="Cambria Math" panose="02040503050406030204" pitchFamily="18" charset="0"/>
                                  <a:ea typeface="ＭＳ Ｐゴシック" panose="020B0600070205080204" pitchFamily="50" charset="-128"/>
                                </a:rPr>
                                <m:t>𝑬</m:t>
                              </m:r>
                            </m:e>
                            <m:sub>
                              <m:r>
                                <a:rPr lang="en-US" altLang="ja-JP" sz="2400" b="1" i="1" smtClean="0">
                                  <a:latin typeface="Cambria Math" panose="02040503050406030204" pitchFamily="18" charset="0"/>
                                  <a:ea typeface="ＭＳ Ｐゴシック" panose="020B0600070205080204" pitchFamily="50" charset="-128"/>
                                </a:rPr>
                                <m:t>𝒓𝒆𝒍</m:t>
                              </m:r>
                            </m:sub>
                          </m:sSub>
                          <m:r>
                            <a:rPr lang="en-US" altLang="ja-JP" sz="2400" b="1" i="0" smtClean="0">
                              <a:latin typeface="Cambria Math" panose="02040503050406030204" pitchFamily="18" charset="0"/>
                              <a:ea typeface="ＭＳ Ｐゴシック" panose="020B0600070205080204" pitchFamily="50" charset="-128"/>
                            </a:rPr>
                            <m:t>=</m:t>
                          </m:r>
                          <m:sSub>
                            <m:sSubPr>
                              <m:ctrlPr>
                                <a:rPr kumimoji="1" lang="en-US" altLang="ja-JP" sz="2400" b="1" i="1" dirty="0" smtClean="0">
                                  <a:latin typeface="Cambria Math" panose="02040503050406030204" pitchFamily="18" charset="0"/>
                                  <a:ea typeface="ＭＳ Ｐゴシック" panose="020B0600070205080204" pitchFamily="50" charset="-128"/>
                                </a:rPr>
                              </m:ctrlPr>
                            </m:sSubPr>
                            <m:e>
                              <m:r>
                                <a:rPr kumimoji="1" lang="en-US" altLang="ja-JP" sz="2400" b="1" i="1" dirty="0" smtClean="0">
                                  <a:latin typeface="Cambria Math" panose="02040503050406030204" pitchFamily="18" charset="0"/>
                                  <a:ea typeface="ＭＳ Ｐゴシック" panose="020B0600070205080204" pitchFamily="50" charset="-128"/>
                                </a:rPr>
                                <m:t>𝑬</m:t>
                              </m:r>
                            </m:e>
                            <m:sub>
                              <m:r>
                                <a:rPr kumimoji="1" lang="en-US" altLang="ja-JP" sz="2400" b="1" i="1" dirty="0" smtClean="0">
                                  <a:latin typeface="Cambria Math" panose="02040503050406030204" pitchFamily="18" charset="0"/>
                                  <a:ea typeface="ＭＳ Ｐゴシック" panose="020B0600070205080204" pitchFamily="50" charset="-128"/>
                                </a:rPr>
                                <m:t>𝒙</m:t>
                              </m:r>
                            </m:sub>
                          </m:sSub>
                          <m:r>
                            <a:rPr kumimoji="1" lang="en-US" altLang="ja-JP" sz="2400" b="1" i="1" dirty="0" smtClean="0">
                              <a:latin typeface="Cambria Math" panose="02040503050406030204" pitchFamily="18" charset="0"/>
                              <a:ea typeface="ＭＳ Ｐゴシック" panose="020B0600070205080204" pitchFamily="50" charset="-128"/>
                            </a:rPr>
                            <m:t>−</m:t>
                          </m:r>
                          <m:sSub>
                            <m:sSubPr>
                              <m:ctrlPr>
                                <a:rPr kumimoji="1" lang="en-US" altLang="ja-JP" sz="2400" b="1" i="1" dirty="0" smtClean="0">
                                  <a:latin typeface="Cambria Math" panose="02040503050406030204" pitchFamily="18" charset="0"/>
                                  <a:ea typeface="ＭＳ Ｐゴシック" panose="020B0600070205080204" pitchFamily="50" charset="-128"/>
                                </a:rPr>
                              </m:ctrlPr>
                            </m:sSubPr>
                            <m:e>
                              <m:r>
                                <a:rPr kumimoji="1" lang="en-US" altLang="ja-JP" sz="2400" b="1" i="1" dirty="0" smtClean="0">
                                  <a:latin typeface="Cambria Math" panose="02040503050406030204" pitchFamily="18" charset="0"/>
                                  <a:ea typeface="ＭＳ Ｐゴシック" panose="020B0600070205080204" pitchFamily="50" charset="-128"/>
                                </a:rPr>
                                <m:t>𝑺</m:t>
                              </m:r>
                            </m:e>
                            <m:sub>
                              <m:r>
                                <a:rPr kumimoji="1" lang="en-US" altLang="ja-JP" sz="2400" b="1" i="1" dirty="0" smtClean="0">
                                  <a:latin typeface="Cambria Math" panose="02040503050406030204" pitchFamily="18" charset="0"/>
                                  <a:ea typeface="ＭＳ Ｐゴシック" panose="020B0600070205080204" pitchFamily="50" charset="-128"/>
                                </a:rPr>
                                <m:t>𝟐</m:t>
                              </m:r>
                              <m:r>
                                <a:rPr kumimoji="1" lang="en-US" altLang="ja-JP" sz="2400" b="1" i="1" dirty="0" smtClean="0">
                                  <a:latin typeface="Cambria Math" panose="02040503050406030204" pitchFamily="18" charset="0"/>
                                  <a:ea typeface="ＭＳ Ｐゴシック" panose="020B0600070205080204" pitchFamily="50" charset="-128"/>
                                </a:rPr>
                                <m:t>𝒏</m:t>
                              </m:r>
                            </m:sub>
                          </m:sSub>
                          <m:r>
                            <a:rPr kumimoji="1" lang="en-US" altLang="ja-JP" sz="2400" b="1" i="0" dirty="0" smtClean="0">
                              <a:latin typeface="Cambria Math" panose="02040503050406030204" pitchFamily="18" charset="0"/>
                              <a:ea typeface="ＭＳ Ｐゴシック" panose="020B0600070205080204" pitchFamily="50" charset="-128"/>
                            </a:rPr>
                            <m:t>[</m:t>
                          </m:r>
                          <m:r>
                            <a:rPr kumimoji="1" lang="en-US" altLang="ja-JP" sz="2400" b="1" i="0" dirty="0" smtClean="0">
                              <a:latin typeface="Cambria Math" panose="02040503050406030204" pitchFamily="18" charset="0"/>
                              <a:ea typeface="ＭＳ Ｐゴシック" panose="020B0600070205080204" pitchFamily="50" charset="-128"/>
                            </a:rPr>
                            <m:t>𝐌𝐞𝐕</m:t>
                          </m:r>
                          <m:r>
                            <a:rPr kumimoji="1" lang="en-US" altLang="ja-JP" sz="2400" b="1" i="0" dirty="0" smtClean="0">
                              <a:latin typeface="Cambria Math" panose="02040503050406030204" pitchFamily="18" charset="0"/>
                              <a:ea typeface="ＭＳ Ｐゴシック" panose="020B0600070205080204" pitchFamily="50" charset="-128"/>
                            </a:rPr>
                            <m:t>]</m:t>
                          </m:r>
                        </m:oMath>
                      </m:oMathPara>
                    </a14:m>
                    <a:endParaRPr kumimoji="1" lang="ja-JP" altLang="en-US" sz="2400" b="1" dirty="0">
                      <a:latin typeface="ＭＳ Ｐゴシック" panose="020B0600070205080204" pitchFamily="50" charset="-128"/>
                      <a:ea typeface="ＭＳ Ｐゴシック" panose="020B0600070205080204" pitchFamily="50" charset="-128"/>
                    </a:endParaRPr>
                  </a:p>
                </p:txBody>
              </p:sp>
            </mc:Choice>
            <mc:Fallback xmlns="">
              <p:sp>
                <p:nvSpPr>
                  <p:cNvPr id="12" name="テキスト ボックス 11">
                    <a:extLst>
                      <a:ext uri="{FF2B5EF4-FFF2-40B4-BE49-F238E27FC236}">
                        <a16:creationId xmlns:a16="http://schemas.microsoft.com/office/drawing/2014/main" id="{61CC26B0-8564-7CFF-EB1F-4883C0036B1B}"/>
                      </a:ext>
                    </a:extLst>
                  </p:cNvPr>
                  <p:cNvSpPr txBox="1">
                    <a:spLocks noRot="1" noChangeAspect="1" noMove="1" noResize="1" noEditPoints="1" noAdjustHandles="1" noChangeArrowheads="1" noChangeShapeType="1" noTextEdit="1"/>
                  </p:cNvSpPr>
                  <p:nvPr/>
                </p:nvSpPr>
                <p:spPr>
                  <a:xfrm>
                    <a:off x="2010150" y="5370922"/>
                    <a:ext cx="3315993" cy="414734"/>
                  </a:xfrm>
                  <a:prstGeom prst="rect">
                    <a:avLst/>
                  </a:prstGeom>
                  <a:blipFill>
                    <a:blip r:embed="rId4"/>
                    <a:stretch>
                      <a:fillRect b="-151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4FD4AF2B-21F8-EF24-4809-2555FFABD2CA}"/>
                      </a:ext>
                    </a:extLst>
                  </p:cNvPr>
                  <p:cNvSpPr txBox="1"/>
                  <p:nvPr/>
                </p:nvSpPr>
                <p:spPr>
                  <a:xfrm rot="16200000">
                    <a:off x="-948566" y="2864829"/>
                    <a:ext cx="2882518" cy="718057"/>
                  </a:xfrm>
                  <a:prstGeom prst="rect">
                    <a:avLst/>
                  </a:prstGeom>
                  <a:noFill/>
                </p:spPr>
                <p:txBody>
                  <a:bodyPr wrap="square" rtlCol="0">
                    <a:spAutoFit/>
                  </a:bodyPr>
                  <a:lstStyle/>
                  <a:p>
                    <a14:m>
                      <m:oMath xmlns:m="http://schemas.openxmlformats.org/officeDocument/2006/math">
                        <m:f>
                          <m:fPr>
                            <m:ctrlPr>
                              <a:rPr kumimoji="1" lang="en-US" altLang="ja-JP" sz="2400" b="1" i="1" smtClean="0">
                                <a:latin typeface="Cambria Math" panose="02040503050406030204" pitchFamily="18" charset="0"/>
                                <a:ea typeface="ＭＳ Ｐゴシック" panose="020B0600070205080204" pitchFamily="50" charset="-128"/>
                              </a:rPr>
                            </m:ctrlPr>
                          </m:fPr>
                          <m:num>
                            <m:r>
                              <a:rPr kumimoji="1" lang="en-US" altLang="ja-JP" sz="2400" b="1" i="1" smtClean="0">
                                <a:latin typeface="Cambria Math" panose="02040503050406030204" pitchFamily="18" charset="0"/>
                                <a:ea typeface="ＭＳ Ｐゴシック" panose="020B0600070205080204" pitchFamily="50" charset="-128"/>
                              </a:rPr>
                              <m:t>𝒅𝑩</m:t>
                            </m:r>
                            <m:r>
                              <a:rPr kumimoji="1" lang="en-US" altLang="ja-JP" sz="2400" b="1" i="1" smtClean="0">
                                <a:latin typeface="Cambria Math" panose="02040503050406030204" pitchFamily="18" charset="0"/>
                                <a:ea typeface="ＭＳ Ｐゴシック" panose="020B0600070205080204" pitchFamily="50" charset="-128"/>
                              </a:rPr>
                              <m:t>(</m:t>
                            </m:r>
                            <m:r>
                              <a:rPr kumimoji="1" lang="en-US" altLang="ja-JP" sz="2400" b="1" i="1" smtClean="0">
                                <a:latin typeface="Cambria Math" panose="02040503050406030204" pitchFamily="18" charset="0"/>
                                <a:ea typeface="ＭＳ Ｐゴシック" panose="020B0600070205080204" pitchFamily="50" charset="-128"/>
                              </a:rPr>
                              <m:t>𝑬</m:t>
                            </m:r>
                            <m:r>
                              <a:rPr kumimoji="1" lang="en-US" altLang="ja-JP" sz="2400" b="1" i="1" smtClean="0">
                                <a:latin typeface="Cambria Math" panose="02040503050406030204" pitchFamily="18" charset="0"/>
                                <a:ea typeface="ＭＳ Ｐゴシック" panose="020B0600070205080204" pitchFamily="50" charset="-128"/>
                              </a:rPr>
                              <m:t>𝟏</m:t>
                            </m:r>
                            <m:r>
                              <a:rPr kumimoji="1" lang="en-US" altLang="ja-JP" sz="2400" b="1" i="1" smtClean="0">
                                <a:latin typeface="Cambria Math" panose="02040503050406030204" pitchFamily="18" charset="0"/>
                                <a:ea typeface="ＭＳ Ｐゴシック" panose="020B0600070205080204" pitchFamily="50" charset="-128"/>
                              </a:rPr>
                              <m:t>)</m:t>
                            </m:r>
                          </m:num>
                          <m:den>
                            <m:r>
                              <a:rPr kumimoji="1" lang="en-US" altLang="ja-JP" sz="2400" b="1" i="1" smtClean="0">
                                <a:latin typeface="Cambria Math" panose="02040503050406030204" pitchFamily="18" charset="0"/>
                                <a:ea typeface="ＭＳ Ｐゴシック" panose="020B0600070205080204" pitchFamily="50" charset="-128"/>
                              </a:rPr>
                              <m:t>𝒅</m:t>
                            </m:r>
                            <m:sSub>
                              <m:sSubPr>
                                <m:ctrlPr>
                                  <a:rPr kumimoji="1" lang="en-US" altLang="ja-JP" sz="2400" b="1" i="1" smtClean="0">
                                    <a:latin typeface="Cambria Math" panose="02040503050406030204" pitchFamily="18" charset="0"/>
                                    <a:ea typeface="ＭＳ Ｐゴシック" panose="020B0600070205080204" pitchFamily="50" charset="-128"/>
                                  </a:rPr>
                                </m:ctrlPr>
                              </m:sSubPr>
                              <m:e>
                                <m:r>
                                  <a:rPr kumimoji="1" lang="en-US" altLang="ja-JP" sz="2400" b="1" i="1" smtClean="0">
                                    <a:latin typeface="Cambria Math" panose="02040503050406030204" pitchFamily="18" charset="0"/>
                                    <a:ea typeface="ＭＳ Ｐゴシック" panose="020B0600070205080204" pitchFamily="50" charset="-128"/>
                                  </a:rPr>
                                  <m:t>𝑬</m:t>
                                </m:r>
                              </m:e>
                              <m:sub>
                                <m:r>
                                  <a:rPr kumimoji="1" lang="en-US" altLang="ja-JP" sz="2400" b="1" i="1" smtClean="0">
                                    <a:latin typeface="Cambria Math" panose="02040503050406030204" pitchFamily="18" charset="0"/>
                                    <a:ea typeface="ＭＳ Ｐゴシック" panose="020B0600070205080204" pitchFamily="50" charset="-128"/>
                                  </a:rPr>
                                  <m:t>𝒓𝒆𝒍</m:t>
                                </m:r>
                              </m:sub>
                            </m:sSub>
                          </m:den>
                        </m:f>
                      </m:oMath>
                    </a14:m>
                    <a:r>
                      <a:rPr kumimoji="1" lang="en-US" altLang="ja-JP" sz="2400" b="1" dirty="0">
                        <a:latin typeface="ＭＳ Ｐゴシック" panose="020B0600070205080204" pitchFamily="50" charset="-128"/>
                        <a:ea typeface="ＭＳ Ｐゴシック" panose="020B0600070205080204" pitchFamily="50" charset="-128"/>
                      </a:rPr>
                      <a:t>  </a:t>
                    </a:r>
                    <a:r>
                      <a:rPr kumimoji="1" lang="en-US" altLang="ja-JP" sz="2000" b="1" dirty="0">
                        <a:latin typeface="ＭＳ Ｐゴシック" panose="020B0600070205080204" pitchFamily="50" charset="-128"/>
                        <a:ea typeface="ＭＳ Ｐゴシック" panose="020B0600070205080204" pitchFamily="50" charset="-128"/>
                      </a:rPr>
                      <a:t>[</a:t>
                    </a:r>
                    <a14:m>
                      <m:oMath xmlns:m="http://schemas.openxmlformats.org/officeDocument/2006/math">
                        <m:sSup>
                          <m:sSupPr>
                            <m:ctrlPr>
                              <a:rPr kumimoji="1" lang="en-US" altLang="ja-JP" sz="2000" b="1" i="1" smtClean="0">
                                <a:latin typeface="Cambria Math" panose="02040503050406030204" pitchFamily="18" charset="0"/>
                                <a:ea typeface="ＭＳ Ｐゴシック" panose="020B0600070205080204" pitchFamily="50" charset="-128"/>
                              </a:rPr>
                            </m:ctrlPr>
                          </m:sSupPr>
                          <m:e>
                            <m:r>
                              <a:rPr kumimoji="1" lang="en-US" altLang="ja-JP" sz="2000" b="1" i="1" smtClean="0">
                                <a:latin typeface="Cambria Math" panose="02040503050406030204" pitchFamily="18" charset="0"/>
                                <a:ea typeface="ＭＳ Ｐゴシック" panose="020B0600070205080204" pitchFamily="50" charset="-128"/>
                              </a:rPr>
                              <m:t>𝒆</m:t>
                            </m:r>
                          </m:e>
                          <m:sup>
                            <m:r>
                              <a:rPr kumimoji="1" lang="en-US" altLang="ja-JP" sz="2000" b="1" i="1" smtClean="0">
                                <a:latin typeface="Cambria Math" panose="02040503050406030204" pitchFamily="18" charset="0"/>
                                <a:ea typeface="ＭＳ Ｐゴシック" panose="020B0600070205080204" pitchFamily="50" charset="-128"/>
                              </a:rPr>
                              <m:t>𝟐</m:t>
                            </m:r>
                          </m:sup>
                        </m:sSup>
                        <m:sSup>
                          <m:sSupPr>
                            <m:ctrlPr>
                              <a:rPr kumimoji="1" lang="en-US" altLang="ja-JP" sz="2000" b="1" i="1" smtClean="0">
                                <a:latin typeface="Cambria Math" panose="02040503050406030204" pitchFamily="18" charset="0"/>
                                <a:ea typeface="ＭＳ Ｐゴシック" panose="020B0600070205080204" pitchFamily="50" charset="-128"/>
                              </a:rPr>
                            </m:ctrlPr>
                          </m:sSupPr>
                          <m:e>
                            <m:r>
                              <a:rPr kumimoji="1" lang="en-US" altLang="ja-JP" sz="2000" b="1" i="1" smtClean="0">
                                <a:latin typeface="Cambria Math" panose="02040503050406030204" pitchFamily="18" charset="0"/>
                                <a:ea typeface="ＭＳ Ｐゴシック" panose="020B0600070205080204" pitchFamily="50" charset="-128"/>
                              </a:rPr>
                              <m:t>𝒇𝒎</m:t>
                            </m:r>
                          </m:e>
                          <m:sup>
                            <m:r>
                              <a:rPr kumimoji="1" lang="en-US" altLang="ja-JP" sz="2000" b="1" i="1" smtClean="0">
                                <a:latin typeface="Cambria Math" panose="02040503050406030204" pitchFamily="18" charset="0"/>
                                <a:ea typeface="ＭＳ Ｐゴシック" panose="020B0600070205080204" pitchFamily="50" charset="-128"/>
                              </a:rPr>
                              <m:t>𝟐</m:t>
                            </m:r>
                          </m:sup>
                        </m:sSup>
                        <m:r>
                          <a:rPr kumimoji="1" lang="en-US" altLang="ja-JP" sz="2000" b="1" i="0" smtClean="0">
                            <a:latin typeface="Cambria Math" panose="02040503050406030204" pitchFamily="18" charset="0"/>
                            <a:ea typeface="ＭＳ Ｐゴシック" panose="020B0600070205080204" pitchFamily="50" charset="-128"/>
                          </a:rPr>
                          <m:t>/</m:t>
                        </m:r>
                        <m:r>
                          <a:rPr kumimoji="1" lang="en-US" altLang="ja-JP" sz="2000" b="1" i="0" smtClean="0">
                            <a:latin typeface="Cambria Math" panose="02040503050406030204" pitchFamily="18" charset="0"/>
                            <a:ea typeface="ＭＳ Ｐゴシック" panose="020B0600070205080204" pitchFamily="50" charset="-128"/>
                          </a:rPr>
                          <m:t>𝐌𝐞𝐕</m:t>
                        </m:r>
                      </m:oMath>
                    </a14:m>
                    <a:r>
                      <a:rPr kumimoji="1" lang="en-US" altLang="ja-JP" sz="2000" b="1" dirty="0">
                        <a:latin typeface="ＭＳ Ｐゴシック" panose="020B0600070205080204" pitchFamily="50" charset="-128"/>
                        <a:ea typeface="ＭＳ Ｐゴシック" panose="020B0600070205080204" pitchFamily="50" charset="-128"/>
                      </a:rPr>
                      <a:t>]</a:t>
                    </a:r>
                    <a:endParaRPr kumimoji="1" lang="ja-JP" altLang="en-US" sz="2000" b="1" dirty="0">
                      <a:latin typeface="ＭＳ Ｐゴシック" panose="020B0600070205080204" pitchFamily="50" charset="-128"/>
                      <a:ea typeface="ＭＳ Ｐゴシック" panose="020B0600070205080204" pitchFamily="50" charset="-128"/>
                    </a:endParaRPr>
                  </a:p>
                </p:txBody>
              </p:sp>
            </mc:Choice>
            <mc:Fallback xmlns="">
              <p:sp>
                <p:nvSpPr>
                  <p:cNvPr id="13" name="テキスト ボックス 12">
                    <a:extLst>
                      <a:ext uri="{FF2B5EF4-FFF2-40B4-BE49-F238E27FC236}">
                        <a16:creationId xmlns:a16="http://schemas.microsoft.com/office/drawing/2014/main" id="{4FD4AF2B-21F8-EF24-4809-2555FFABD2CA}"/>
                      </a:ext>
                    </a:extLst>
                  </p:cNvPr>
                  <p:cNvSpPr txBox="1">
                    <a:spLocks noRot="1" noChangeAspect="1" noMove="1" noResize="1" noEditPoints="1" noAdjustHandles="1" noChangeArrowheads="1" noChangeShapeType="1" noTextEdit="1"/>
                  </p:cNvSpPr>
                  <p:nvPr/>
                </p:nvSpPr>
                <p:spPr>
                  <a:xfrm rot="16200000">
                    <a:off x="-948566" y="2864829"/>
                    <a:ext cx="2882518" cy="718057"/>
                  </a:xfrm>
                  <a:prstGeom prst="rect">
                    <a:avLst/>
                  </a:prstGeom>
                  <a:blipFill>
                    <a:blip r:embed="rId5"/>
                    <a:stretch>
                      <a:fillRect/>
                    </a:stretch>
                  </a:blipFill>
                </p:spPr>
                <p:txBody>
                  <a:bodyPr/>
                  <a:lstStyle/>
                  <a:p>
                    <a:r>
                      <a:rPr lang="ja-JP" altLang="en-US">
                        <a:noFill/>
                      </a:rPr>
                      <a:t> </a:t>
                    </a:r>
                  </a:p>
                </p:txBody>
              </p:sp>
            </mc:Fallback>
          </mc:AlternateContent>
        </p:grpSp>
      </p:grpSp>
      <p:sp>
        <p:nvSpPr>
          <p:cNvPr id="15" name="テキスト ボックス 14">
            <a:extLst>
              <a:ext uri="{FF2B5EF4-FFF2-40B4-BE49-F238E27FC236}">
                <a16:creationId xmlns:a16="http://schemas.microsoft.com/office/drawing/2014/main" id="{DD35F4D6-0480-F1E7-7FA5-68652B39A701}"/>
              </a:ext>
            </a:extLst>
          </p:cNvPr>
          <p:cNvSpPr txBox="1"/>
          <p:nvPr/>
        </p:nvSpPr>
        <p:spPr>
          <a:xfrm>
            <a:off x="6535781" y="3429000"/>
            <a:ext cx="5465719" cy="1938992"/>
          </a:xfrm>
          <a:prstGeom prst="rect">
            <a:avLst/>
          </a:prstGeom>
          <a:noFill/>
        </p:spPr>
        <p:txBody>
          <a:bodyPr wrap="square" rtlCol="0">
            <a:spAutoFit/>
          </a:bodyPr>
          <a:lstStyle/>
          <a:p>
            <a:pPr marL="285750" indent="-285750">
              <a:buFont typeface="Arial" panose="020B0604020202020204" pitchFamily="34" charset="0"/>
              <a:buChar char="•"/>
            </a:pPr>
            <a:r>
              <a:rPr lang="en-US" altLang="ja-JP" sz="2000" dirty="0"/>
              <a:t>Three body model</a:t>
            </a:r>
          </a:p>
          <a:p>
            <a:pPr marL="285750" indent="-285750">
              <a:buFont typeface="Arial" panose="020B0604020202020204" pitchFamily="34" charset="0"/>
              <a:buChar char="•"/>
            </a:pPr>
            <a:r>
              <a:rPr lang="en-US" altLang="ja-JP" sz="2000" dirty="0"/>
              <a:t>Universal model</a:t>
            </a:r>
          </a:p>
          <a:p>
            <a:pPr marL="285750" indent="-285750">
              <a:buFont typeface="Arial" panose="020B0604020202020204" pitchFamily="34" charset="0"/>
              <a:buChar char="•"/>
            </a:pPr>
            <a:r>
              <a:rPr lang="en-US" altLang="ja-JP" sz="2000" dirty="0"/>
              <a:t>Effective field theory</a:t>
            </a:r>
          </a:p>
          <a:p>
            <a:pPr marL="285750" indent="-285750">
              <a:buFont typeface="Arial" panose="020B0604020202020204" pitchFamily="34" charset="0"/>
              <a:buChar char="•"/>
            </a:pPr>
            <a:r>
              <a:rPr lang="en-US" altLang="ja-JP" sz="2000" dirty="0"/>
              <a:t>Include exp resolution</a:t>
            </a:r>
          </a:p>
          <a:p>
            <a:pPr marL="285750" indent="-285750">
              <a:buFont typeface="Arial" panose="020B0604020202020204" pitchFamily="34" charset="0"/>
              <a:buChar char="•"/>
            </a:pPr>
            <a:r>
              <a:rPr lang="en-US" altLang="ja-JP" sz="2000" dirty="0"/>
              <a:t>Reproduce the B(E1) spectrum of </a:t>
            </a:r>
            <a:r>
              <a:rPr lang="en-US" altLang="ja-JP" sz="2000" baseline="30000" dirty="0"/>
              <a:t>14</a:t>
            </a:r>
            <a:r>
              <a:rPr lang="en-US" altLang="ja-JP" sz="2000" dirty="0"/>
              <a:t>Be.</a:t>
            </a:r>
          </a:p>
          <a:p>
            <a:pPr marL="285750" indent="-285750">
              <a:buFont typeface="Arial" panose="020B0604020202020204" pitchFamily="34" charset="0"/>
              <a:buChar char="•"/>
            </a:pPr>
            <a:r>
              <a:rPr lang="en-US" altLang="ja-JP" sz="2000" dirty="0"/>
              <a:t>Free parameter g is 1.3</a:t>
            </a:r>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AAB25474-8976-4490-D426-0A6B7B11A97A}"/>
                  </a:ext>
                </a:extLst>
              </p:cNvPr>
              <p:cNvSpPr txBox="1"/>
              <p:nvPr/>
            </p:nvSpPr>
            <p:spPr>
              <a:xfrm>
                <a:off x="1674812" y="4141945"/>
                <a:ext cx="1690688" cy="6114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b="1" i="1" smtClean="0">
                              <a:latin typeface="Cambria Math" panose="02040503050406030204" pitchFamily="18" charset="0"/>
                            </a:rPr>
                          </m:ctrlPr>
                        </m:fPr>
                        <m:num>
                          <m:sSup>
                            <m:sSupPr>
                              <m:ctrlPr>
                                <a:rPr kumimoji="1" lang="en-US" altLang="ja-JP" b="1" i="1" smtClean="0">
                                  <a:latin typeface="Cambria Math" panose="02040503050406030204" pitchFamily="18" charset="0"/>
                                </a:rPr>
                              </m:ctrlPr>
                            </m:sSupPr>
                            <m:e>
                              <m:r>
                                <a:rPr kumimoji="1" lang="ja-JP" altLang="en-US" b="1" i="1" smtClean="0">
                                  <a:latin typeface="Cambria Math" panose="02040503050406030204" pitchFamily="18" charset="0"/>
                                </a:rPr>
                                <m:t>𝝌</m:t>
                              </m:r>
                            </m:e>
                            <m:sup>
                              <m:r>
                                <a:rPr kumimoji="1" lang="en-US" altLang="ja-JP" b="1" i="1" smtClean="0">
                                  <a:latin typeface="Cambria Math" panose="02040503050406030204" pitchFamily="18" charset="0"/>
                                </a:rPr>
                                <m:t>𝟐</m:t>
                              </m:r>
                            </m:sup>
                          </m:sSup>
                        </m:num>
                        <m:den>
                          <m:r>
                            <a:rPr kumimoji="1" lang="en-US" altLang="ja-JP" b="1" i="1" smtClean="0">
                              <a:latin typeface="Cambria Math" panose="02040503050406030204" pitchFamily="18" charset="0"/>
                            </a:rPr>
                            <m:t>𝒏𝒅𝒇</m:t>
                          </m:r>
                        </m:den>
                      </m:f>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𝟐</m:t>
                      </m:r>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𝟔𝟗</m:t>
                      </m:r>
                    </m:oMath>
                  </m:oMathPara>
                </a14:m>
                <a:endParaRPr kumimoji="1" lang="ja-JP" altLang="en-US" b="1" dirty="0"/>
              </a:p>
            </p:txBody>
          </p:sp>
        </mc:Choice>
        <mc:Fallback xmlns="">
          <p:sp>
            <p:nvSpPr>
              <p:cNvPr id="17" name="テキスト ボックス 16">
                <a:extLst>
                  <a:ext uri="{FF2B5EF4-FFF2-40B4-BE49-F238E27FC236}">
                    <a16:creationId xmlns:a16="http://schemas.microsoft.com/office/drawing/2014/main" id="{AAB25474-8976-4490-D426-0A6B7B11A97A}"/>
                  </a:ext>
                </a:extLst>
              </p:cNvPr>
              <p:cNvSpPr txBox="1">
                <a:spLocks noRot="1" noChangeAspect="1" noMove="1" noResize="1" noEditPoints="1" noAdjustHandles="1" noChangeArrowheads="1" noChangeShapeType="1" noTextEdit="1"/>
              </p:cNvSpPr>
              <p:nvPr/>
            </p:nvSpPr>
            <p:spPr>
              <a:xfrm>
                <a:off x="1674812" y="4141945"/>
                <a:ext cx="1690688" cy="611449"/>
              </a:xfrm>
              <a:prstGeom prst="rect">
                <a:avLst/>
              </a:prstGeom>
              <a:blipFill>
                <a:blip r:embed="rId6"/>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C3132BF3-46DB-E1B6-1688-3EDD4CB8EC5B}"/>
              </a:ext>
            </a:extLst>
          </p:cNvPr>
          <p:cNvSpPr txBox="1"/>
          <p:nvPr/>
        </p:nvSpPr>
        <p:spPr>
          <a:xfrm>
            <a:off x="7070724" y="1264896"/>
            <a:ext cx="5121276" cy="369332"/>
          </a:xfrm>
          <a:prstGeom prst="rect">
            <a:avLst/>
          </a:prstGeom>
          <a:noFill/>
        </p:spPr>
        <p:txBody>
          <a:bodyPr wrap="square" rtlCol="0">
            <a:spAutoFit/>
          </a:bodyPr>
          <a:lstStyle/>
          <a:p>
            <a:r>
              <a:rPr kumimoji="1" lang="en-US" altLang="ja-JP" b="1" dirty="0"/>
              <a:t>M. Hongo and D.T. Son PRL128,212501 (2022)</a:t>
            </a:r>
            <a:endParaRPr kumimoji="1" lang="ja-JP" altLang="en-US" b="1" dirty="0"/>
          </a:p>
        </p:txBody>
      </p:sp>
      <p:grpSp>
        <p:nvGrpSpPr>
          <p:cNvPr id="20" name="グループ化 19">
            <a:extLst>
              <a:ext uri="{FF2B5EF4-FFF2-40B4-BE49-F238E27FC236}">
                <a16:creationId xmlns:a16="http://schemas.microsoft.com/office/drawing/2014/main" id="{0247F8C8-ADE3-AA46-DA7B-82FE6B55D031}"/>
              </a:ext>
            </a:extLst>
          </p:cNvPr>
          <p:cNvGrpSpPr/>
          <p:nvPr/>
        </p:nvGrpSpPr>
        <p:grpSpPr>
          <a:xfrm>
            <a:off x="6230588" y="1729789"/>
            <a:ext cx="6210910" cy="1399517"/>
            <a:chOff x="6205188" y="1504435"/>
            <a:chExt cx="6210910" cy="1399517"/>
          </a:xfrm>
        </p:grpSpPr>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750D0BCB-FD1D-7E40-A08A-8A94B3A2E4A3}"/>
                    </a:ext>
                  </a:extLst>
                </p:cNvPr>
                <p:cNvSpPr txBox="1"/>
                <p:nvPr/>
              </p:nvSpPr>
              <p:spPr>
                <a:xfrm>
                  <a:off x="6205188" y="1504435"/>
                  <a:ext cx="6210910" cy="6363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1600" b="1" i="1" smtClean="0">
                                <a:latin typeface="Cambria Math" panose="02040503050406030204" pitchFamily="18" charset="0"/>
                              </a:rPr>
                            </m:ctrlPr>
                          </m:fPr>
                          <m:num>
                            <m:r>
                              <a:rPr kumimoji="1" lang="en-US" altLang="ja-JP" sz="1600" b="1" i="1" smtClean="0">
                                <a:latin typeface="Cambria Math" panose="02040503050406030204" pitchFamily="18" charset="0"/>
                              </a:rPr>
                              <m:t>𝒅𝑩</m:t>
                            </m:r>
                          </m:num>
                          <m:den>
                            <m:r>
                              <a:rPr kumimoji="1" lang="en-US" altLang="ja-JP" sz="1600" b="1" i="1" smtClean="0">
                                <a:latin typeface="Cambria Math" panose="02040503050406030204" pitchFamily="18" charset="0"/>
                              </a:rPr>
                              <m:t>𝒅</m:t>
                            </m:r>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𝑬</m:t>
                                </m:r>
                              </m:e>
                              <m:sub>
                                <m:r>
                                  <a:rPr kumimoji="1" lang="en-US" altLang="ja-JP" sz="1600" b="1" i="1" smtClean="0">
                                    <a:latin typeface="Cambria Math" panose="02040503050406030204" pitchFamily="18" charset="0"/>
                                  </a:rPr>
                                  <m:t>𝒙</m:t>
                                </m:r>
                              </m:sub>
                            </m:sSub>
                          </m:den>
                        </m:f>
                        <m:r>
                          <a:rPr kumimoji="1" lang="en-US" altLang="ja-JP" sz="1600" b="1" i="1" smtClean="0">
                            <a:latin typeface="Cambria Math" panose="02040503050406030204" pitchFamily="18" charset="0"/>
                          </a:rPr>
                          <m:t>=</m:t>
                        </m:r>
                        <m:f>
                          <m:fPr>
                            <m:ctrlPr>
                              <a:rPr kumimoji="1" lang="en-US" altLang="ja-JP" sz="1600" b="1" i="1" smtClean="0">
                                <a:latin typeface="Cambria Math" panose="02040503050406030204" pitchFamily="18" charset="0"/>
                              </a:rPr>
                            </m:ctrlPr>
                          </m:fPr>
                          <m:num>
                            <m:r>
                              <a:rPr kumimoji="1" lang="en-US" altLang="ja-JP" sz="1600" b="1" i="1" smtClean="0">
                                <a:latin typeface="Cambria Math" panose="02040503050406030204" pitchFamily="18" charset="0"/>
                              </a:rPr>
                              <m:t>𝟑</m:t>
                            </m:r>
                          </m:num>
                          <m:den>
                            <m:r>
                              <a:rPr kumimoji="1" lang="en-US" altLang="ja-JP" sz="1600" b="1" i="1" smtClean="0">
                                <a:latin typeface="Cambria Math" panose="02040503050406030204" pitchFamily="18" charset="0"/>
                              </a:rPr>
                              <m:t>𝟒</m:t>
                            </m:r>
                            <m:r>
                              <a:rPr kumimoji="1" lang="ja-JP" altLang="en-US" sz="1600" b="1" i="1" smtClean="0">
                                <a:latin typeface="Cambria Math" panose="02040503050406030204" pitchFamily="18" charset="0"/>
                              </a:rPr>
                              <m:t>𝝅</m:t>
                            </m:r>
                          </m:den>
                        </m:f>
                        <m:sSup>
                          <m:sSupPr>
                            <m:ctrlPr>
                              <a:rPr kumimoji="1" lang="en-US" altLang="ja-JP" sz="1600" b="1" i="1" smtClean="0">
                                <a:latin typeface="Cambria Math" panose="02040503050406030204" pitchFamily="18" charset="0"/>
                              </a:rPr>
                            </m:ctrlPr>
                          </m:sSupPr>
                          <m:e>
                            <m:r>
                              <a:rPr kumimoji="1" lang="en-US" altLang="ja-JP" sz="1600" b="1" i="1" smtClean="0">
                                <a:latin typeface="Cambria Math" panose="02040503050406030204" pitchFamily="18" charset="0"/>
                              </a:rPr>
                              <m:t>𝒁</m:t>
                            </m:r>
                          </m:e>
                          <m:sup>
                            <m:r>
                              <a:rPr kumimoji="1" lang="en-US" altLang="ja-JP" sz="1600" b="1" i="1" smtClean="0">
                                <a:latin typeface="Cambria Math" panose="02040503050406030204" pitchFamily="18" charset="0"/>
                              </a:rPr>
                              <m:t>𝟐</m:t>
                            </m:r>
                          </m:sup>
                        </m:sSup>
                        <m:sSup>
                          <m:sSupPr>
                            <m:ctrlPr>
                              <a:rPr kumimoji="1" lang="en-US" altLang="ja-JP" sz="1600" b="1" i="1" smtClean="0">
                                <a:latin typeface="Cambria Math" panose="02040503050406030204" pitchFamily="18" charset="0"/>
                              </a:rPr>
                            </m:ctrlPr>
                          </m:sSupPr>
                          <m:e>
                            <m:r>
                              <a:rPr kumimoji="1" lang="en-US" altLang="ja-JP" sz="1600" b="1" i="1" smtClean="0">
                                <a:latin typeface="Cambria Math" panose="02040503050406030204" pitchFamily="18" charset="0"/>
                              </a:rPr>
                              <m:t>𝒆</m:t>
                            </m:r>
                          </m:e>
                          <m:sup>
                            <m:r>
                              <a:rPr kumimoji="1" lang="en-US" altLang="ja-JP" sz="1600" b="1" i="1" smtClean="0">
                                <a:latin typeface="Cambria Math" panose="02040503050406030204" pitchFamily="18" charset="0"/>
                              </a:rPr>
                              <m:t>𝟐</m:t>
                            </m:r>
                          </m:sup>
                        </m:sSup>
                        <m:f>
                          <m:fPr>
                            <m:ctrlPr>
                              <a:rPr kumimoji="1" lang="en-US" altLang="ja-JP" sz="1600" b="1" i="1" smtClean="0">
                                <a:latin typeface="Cambria Math" panose="02040503050406030204" pitchFamily="18" charset="0"/>
                              </a:rPr>
                            </m:ctrlPr>
                          </m:fPr>
                          <m:num>
                            <m:r>
                              <a:rPr kumimoji="1" lang="en-US" altLang="ja-JP" sz="1600" b="1" i="1" smtClean="0">
                                <a:latin typeface="Cambria Math" panose="02040503050406030204" pitchFamily="18" charset="0"/>
                              </a:rPr>
                              <m:t>𝟏𝟐</m:t>
                            </m:r>
                            <m:sSup>
                              <m:sSupPr>
                                <m:ctrlPr>
                                  <a:rPr kumimoji="1" lang="en-US" altLang="ja-JP" sz="1600" b="1" i="1" smtClean="0">
                                    <a:latin typeface="Cambria Math" panose="02040503050406030204" pitchFamily="18" charset="0"/>
                                  </a:rPr>
                                </m:ctrlPr>
                              </m:sSupPr>
                              <m:e>
                                <m:r>
                                  <a:rPr kumimoji="1" lang="en-US" altLang="ja-JP" sz="1600" b="1" i="1" smtClean="0">
                                    <a:latin typeface="Cambria Math" panose="02040503050406030204" pitchFamily="18" charset="0"/>
                                  </a:rPr>
                                  <m:t>𝒈</m:t>
                                </m:r>
                              </m:e>
                              <m:sup>
                                <m:r>
                                  <a:rPr kumimoji="1" lang="en-US" altLang="ja-JP" sz="1600" b="1" i="1" smtClean="0">
                                    <a:latin typeface="Cambria Math" panose="02040503050406030204" pitchFamily="18" charset="0"/>
                                  </a:rPr>
                                  <m:t>𝟐</m:t>
                                </m:r>
                              </m:sup>
                            </m:sSup>
                          </m:num>
                          <m:den>
                            <m:r>
                              <a:rPr lang="en-US" altLang="ja-JP" sz="1600" b="1" i="1">
                                <a:latin typeface="Cambria Math" panose="02040503050406030204" pitchFamily="18" charset="0"/>
                                <a:ea typeface="Cambria Math" panose="02040503050406030204" pitchFamily="18" charset="0"/>
                              </a:rPr>
                              <m:t>𝝅</m:t>
                            </m:r>
                          </m:den>
                        </m:f>
                        <m:f>
                          <m:fPr>
                            <m:ctrlPr>
                              <a:rPr kumimoji="1" lang="en-US" altLang="ja-JP" sz="1600" b="1" i="1" smtClean="0">
                                <a:latin typeface="Cambria Math" panose="02040503050406030204" pitchFamily="18" charset="0"/>
                              </a:rPr>
                            </m:ctrlPr>
                          </m:fPr>
                          <m:num>
                            <m:sSup>
                              <m:sSupPr>
                                <m:ctrlPr>
                                  <a:rPr kumimoji="1" lang="en-US" altLang="ja-JP" sz="1600" b="1" i="1" smtClean="0">
                                    <a:latin typeface="Cambria Math" panose="02040503050406030204" pitchFamily="18" charset="0"/>
                                  </a:rPr>
                                </m:ctrlPr>
                              </m:sSupPr>
                              <m:e>
                                <m:r>
                                  <a:rPr kumimoji="1" lang="en-US" altLang="ja-JP" sz="1600" b="1" i="1" smtClean="0">
                                    <a:latin typeface="Cambria Math" panose="02040503050406030204" pitchFamily="18" charset="0"/>
                                  </a:rPr>
                                  <m:t>𝑨</m:t>
                                </m:r>
                                <m:r>
                                  <a:rPr kumimoji="1" lang="en-US" altLang="ja-JP" sz="1600" b="1" i="1" smtClean="0">
                                    <a:latin typeface="Cambria Math" panose="02040503050406030204" pitchFamily="18" charset="0"/>
                                  </a:rPr>
                                  <m:t>−</m:t>
                                </m:r>
                                <m:r>
                                  <a:rPr kumimoji="1" lang="en-US" altLang="ja-JP" sz="1600" b="1" i="1" smtClean="0">
                                    <a:latin typeface="Cambria Math" panose="02040503050406030204" pitchFamily="18" charset="0"/>
                                  </a:rPr>
                                  <m:t>𝟐</m:t>
                                </m:r>
                              </m:e>
                              <m:sup>
                                <m:r>
                                  <a:rPr kumimoji="1" lang="en-US" altLang="ja-JP" sz="1600" b="1" i="1" smtClean="0">
                                    <a:latin typeface="Cambria Math" panose="02040503050406030204" pitchFamily="18" charset="0"/>
                                  </a:rPr>
                                  <m:t>𝟏</m:t>
                                </m:r>
                                <m:r>
                                  <a:rPr kumimoji="1" lang="en-US" altLang="ja-JP" sz="1600" b="1" i="1" smtClean="0">
                                    <a:latin typeface="Cambria Math" panose="02040503050406030204" pitchFamily="18" charset="0"/>
                                  </a:rPr>
                                  <m:t>/</m:t>
                                </m:r>
                                <m:r>
                                  <a:rPr kumimoji="1" lang="en-US" altLang="ja-JP" sz="1600" b="1" i="1" smtClean="0">
                                    <a:latin typeface="Cambria Math" panose="02040503050406030204" pitchFamily="18" charset="0"/>
                                  </a:rPr>
                                  <m:t>𝟐</m:t>
                                </m:r>
                              </m:sup>
                            </m:sSup>
                          </m:num>
                          <m:den>
                            <m:sSup>
                              <m:sSupPr>
                                <m:ctrlPr>
                                  <a:rPr kumimoji="1" lang="en-US" altLang="ja-JP" sz="1600" b="1" i="1" smtClean="0">
                                    <a:latin typeface="Cambria Math" panose="02040503050406030204" pitchFamily="18" charset="0"/>
                                  </a:rPr>
                                </m:ctrlPr>
                              </m:sSupPr>
                              <m:e>
                                <m:r>
                                  <a:rPr kumimoji="1" lang="en-US" altLang="ja-JP" sz="1600" b="1" i="1" smtClean="0">
                                    <a:latin typeface="Cambria Math" panose="02040503050406030204" pitchFamily="18" charset="0"/>
                                  </a:rPr>
                                  <m:t>𝑨</m:t>
                                </m:r>
                              </m:e>
                              <m:sup>
                                <m:r>
                                  <a:rPr kumimoji="1" lang="en-US" altLang="ja-JP" sz="1600" b="1" i="1" smtClean="0">
                                    <a:latin typeface="Cambria Math" panose="02040503050406030204" pitchFamily="18" charset="0"/>
                                  </a:rPr>
                                  <m:t>𝟓</m:t>
                                </m:r>
                                <m:r>
                                  <a:rPr kumimoji="1" lang="en-US" altLang="ja-JP" sz="1600" b="1" i="1" smtClean="0">
                                    <a:latin typeface="Cambria Math" panose="02040503050406030204" pitchFamily="18" charset="0"/>
                                  </a:rPr>
                                  <m:t>/</m:t>
                                </m:r>
                                <m:r>
                                  <a:rPr kumimoji="1" lang="en-US" altLang="ja-JP" sz="1600" b="1" i="1" smtClean="0">
                                    <a:latin typeface="Cambria Math" panose="02040503050406030204" pitchFamily="18" charset="0"/>
                                  </a:rPr>
                                  <m:t>𝟐</m:t>
                                </m:r>
                              </m:sup>
                            </m:sSup>
                          </m:den>
                        </m:f>
                        <m:f>
                          <m:fPr>
                            <m:ctrlPr>
                              <a:rPr kumimoji="1" lang="en-US" altLang="ja-JP" sz="1600" b="1" i="1" smtClean="0">
                                <a:latin typeface="Cambria Math" panose="02040503050406030204" pitchFamily="18" charset="0"/>
                              </a:rPr>
                            </m:ctrlPr>
                          </m:fPr>
                          <m:num>
                            <m:sSup>
                              <m:sSupPr>
                                <m:ctrlPr>
                                  <a:rPr kumimoji="1" lang="en-US" altLang="ja-JP" sz="1600" b="1" i="1" smtClean="0">
                                    <a:latin typeface="Cambria Math" panose="02040503050406030204" pitchFamily="18" charset="0"/>
                                  </a:rPr>
                                </m:ctrlPr>
                              </m:sSupPr>
                              <m:e>
                                <m:d>
                                  <m:dPr>
                                    <m:ctrlPr>
                                      <a:rPr kumimoji="1" lang="en-US" altLang="ja-JP" sz="1600" b="1" i="1" smtClean="0">
                                        <a:latin typeface="Cambria Math" panose="02040503050406030204" pitchFamily="18" charset="0"/>
                                      </a:rPr>
                                    </m:ctrlPr>
                                  </m:dPr>
                                  <m:e>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𝑬</m:t>
                                        </m:r>
                                      </m:e>
                                      <m:sub>
                                        <m:r>
                                          <a:rPr kumimoji="1" lang="en-US" altLang="ja-JP" sz="1600" b="1" i="1" smtClean="0">
                                            <a:latin typeface="Cambria Math" panose="02040503050406030204" pitchFamily="18" charset="0"/>
                                          </a:rPr>
                                          <m:t>𝒙</m:t>
                                        </m:r>
                                      </m:sub>
                                    </m:sSub>
                                    <m:r>
                                      <a:rPr kumimoji="1" lang="en-US" altLang="ja-JP" sz="1600" b="1" i="1" smtClean="0">
                                        <a:latin typeface="Cambria Math" panose="02040503050406030204" pitchFamily="18" charset="0"/>
                                      </a:rPr>
                                      <m:t>−</m:t>
                                    </m:r>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𝑺</m:t>
                                        </m:r>
                                      </m:e>
                                      <m:sub>
                                        <m:r>
                                          <a:rPr kumimoji="1" lang="en-US" altLang="ja-JP" sz="1600" b="1" i="1" smtClean="0">
                                            <a:latin typeface="Cambria Math" panose="02040503050406030204" pitchFamily="18" charset="0"/>
                                          </a:rPr>
                                          <m:t>𝟐</m:t>
                                        </m:r>
                                        <m:r>
                                          <a:rPr kumimoji="1" lang="en-US" altLang="ja-JP" sz="1600" b="1" i="1" smtClean="0">
                                            <a:latin typeface="Cambria Math" panose="02040503050406030204" pitchFamily="18" charset="0"/>
                                          </a:rPr>
                                          <m:t>𝒏</m:t>
                                        </m:r>
                                      </m:sub>
                                    </m:sSub>
                                  </m:e>
                                </m:d>
                              </m:e>
                              <m:sup>
                                <m:r>
                                  <a:rPr kumimoji="1" lang="en-US" altLang="ja-JP" sz="1600" b="1" i="1" smtClean="0">
                                    <a:latin typeface="Cambria Math" panose="02040503050406030204" pitchFamily="18" charset="0"/>
                                  </a:rPr>
                                  <m:t>𝟐</m:t>
                                </m:r>
                              </m:sup>
                            </m:sSup>
                          </m:num>
                          <m:den>
                            <m:sSup>
                              <m:sSupPr>
                                <m:ctrlPr>
                                  <a:rPr kumimoji="1" lang="en-US" altLang="ja-JP" sz="1600" b="1" i="1" smtClean="0">
                                    <a:latin typeface="Cambria Math" panose="02040503050406030204" pitchFamily="18" charset="0"/>
                                  </a:rPr>
                                </m:ctrlPr>
                              </m:sSupPr>
                              <m:e>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𝑬</m:t>
                                    </m:r>
                                  </m:e>
                                  <m:sub>
                                    <m:r>
                                      <a:rPr kumimoji="1" lang="en-US" altLang="ja-JP" sz="1600" b="1" i="1" smtClean="0">
                                        <a:latin typeface="Cambria Math" panose="02040503050406030204" pitchFamily="18" charset="0"/>
                                      </a:rPr>
                                      <m:t>𝒙</m:t>
                                    </m:r>
                                  </m:sub>
                                </m:sSub>
                              </m:e>
                              <m:sup>
                                <m:r>
                                  <a:rPr kumimoji="1" lang="en-US" altLang="ja-JP" sz="1600" b="1" i="1" smtClean="0">
                                    <a:latin typeface="Cambria Math" panose="02040503050406030204" pitchFamily="18" charset="0"/>
                                  </a:rPr>
                                  <m:t>𝟒</m:t>
                                </m:r>
                              </m:sup>
                            </m:sSup>
                          </m:den>
                        </m:f>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𝒇</m:t>
                            </m:r>
                          </m:e>
                          <m:sub>
                            <m:r>
                              <a:rPr kumimoji="1" lang="en-US" altLang="ja-JP" sz="1600" b="1" i="1" smtClean="0">
                                <a:latin typeface="Cambria Math" panose="02040503050406030204" pitchFamily="18" charset="0"/>
                              </a:rPr>
                              <m:t>𝑬</m:t>
                            </m:r>
                            <m:r>
                              <a:rPr kumimoji="1" lang="en-US" altLang="ja-JP" sz="1600" b="1" i="1" smtClean="0">
                                <a:latin typeface="Cambria Math" panose="02040503050406030204" pitchFamily="18" charset="0"/>
                              </a:rPr>
                              <m:t>𝟏</m:t>
                            </m:r>
                          </m:sub>
                        </m:sSub>
                        <m:d>
                          <m:dPr>
                            <m:ctrlPr>
                              <a:rPr kumimoji="1" lang="en-US" altLang="ja-JP" sz="1600" b="1" i="1" smtClean="0">
                                <a:latin typeface="Cambria Math" panose="02040503050406030204" pitchFamily="18" charset="0"/>
                              </a:rPr>
                            </m:ctrlPr>
                          </m:dPr>
                          <m:e>
                            <m:f>
                              <m:fPr>
                                <m:ctrlPr>
                                  <a:rPr kumimoji="1" lang="en-US" altLang="ja-JP" sz="1600" b="1" i="1" smtClean="0">
                                    <a:latin typeface="Cambria Math" panose="02040503050406030204" pitchFamily="18" charset="0"/>
                                  </a:rPr>
                                </m:ctrlPr>
                              </m:fPr>
                              <m:num>
                                <m:r>
                                  <a:rPr kumimoji="1" lang="en-US" altLang="ja-JP" sz="1600" b="1" i="1" smtClean="0">
                                    <a:latin typeface="Cambria Math" panose="02040503050406030204" pitchFamily="18" charset="0"/>
                                  </a:rPr>
                                  <m:t>𝟏</m:t>
                                </m:r>
                              </m:num>
                              <m:den>
                                <m:r>
                                  <a:rPr kumimoji="1" lang="en-US" altLang="ja-JP" sz="1600" b="1" i="1" smtClean="0">
                                    <a:latin typeface="Cambria Math" panose="02040503050406030204" pitchFamily="18" charset="0"/>
                                  </a:rPr>
                                  <m:t>−</m:t>
                                </m:r>
                                <m:r>
                                  <a:rPr kumimoji="1" lang="en-US" altLang="ja-JP" sz="1600" b="1" i="1" smtClean="0">
                                    <a:latin typeface="Cambria Math" panose="02040503050406030204" pitchFamily="18" charset="0"/>
                                  </a:rPr>
                                  <m:t>𝒂</m:t>
                                </m:r>
                                <m:rad>
                                  <m:radPr>
                                    <m:degHide m:val="on"/>
                                    <m:ctrlPr>
                                      <a:rPr kumimoji="1" lang="en-US" altLang="ja-JP" sz="1600" b="1" i="1" smtClean="0">
                                        <a:latin typeface="Cambria Math" panose="02040503050406030204" pitchFamily="18" charset="0"/>
                                      </a:rPr>
                                    </m:ctrlPr>
                                  </m:radPr>
                                  <m:deg/>
                                  <m:e>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𝑬</m:t>
                                        </m:r>
                                      </m:e>
                                      <m:sub>
                                        <m:r>
                                          <a:rPr kumimoji="1" lang="en-US" altLang="ja-JP" sz="1600" b="1" i="1" smtClean="0">
                                            <a:latin typeface="Cambria Math" panose="02040503050406030204" pitchFamily="18" charset="0"/>
                                          </a:rPr>
                                          <m:t>𝒙</m:t>
                                        </m:r>
                                      </m:sub>
                                    </m:sSub>
                                    <m:r>
                                      <a:rPr kumimoji="1" lang="en-US" altLang="ja-JP" sz="1600" b="1" i="1" smtClean="0">
                                        <a:latin typeface="Cambria Math" panose="02040503050406030204" pitchFamily="18" charset="0"/>
                                      </a:rPr>
                                      <m:t>−</m:t>
                                    </m:r>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𝑺</m:t>
                                        </m:r>
                                      </m:e>
                                      <m:sub>
                                        <m:r>
                                          <a:rPr kumimoji="1" lang="en-US" altLang="ja-JP" sz="1600" b="1" i="1" smtClean="0">
                                            <a:latin typeface="Cambria Math" panose="02040503050406030204" pitchFamily="18" charset="0"/>
                                          </a:rPr>
                                          <m:t>𝟐</m:t>
                                        </m:r>
                                        <m:r>
                                          <a:rPr kumimoji="1" lang="en-US" altLang="ja-JP" sz="1600" b="1" i="1" smtClean="0">
                                            <a:latin typeface="Cambria Math" panose="02040503050406030204" pitchFamily="18" charset="0"/>
                                          </a:rPr>
                                          <m:t>𝒏</m:t>
                                        </m:r>
                                      </m:sub>
                                    </m:sSub>
                                  </m:e>
                                </m:rad>
                              </m:den>
                            </m:f>
                          </m:e>
                        </m:d>
                      </m:oMath>
                    </m:oMathPara>
                  </a14:m>
                  <a:endParaRPr kumimoji="1" lang="ja-JP" altLang="en-US" sz="1600" b="1" dirty="0"/>
                </a:p>
              </p:txBody>
            </p:sp>
          </mc:Choice>
          <mc:Fallback xmlns="">
            <p:sp>
              <p:nvSpPr>
                <p:cNvPr id="16" name="テキスト ボックス 15">
                  <a:extLst>
                    <a:ext uri="{FF2B5EF4-FFF2-40B4-BE49-F238E27FC236}">
                      <a16:creationId xmlns:a16="http://schemas.microsoft.com/office/drawing/2014/main" id="{750D0BCB-FD1D-7E40-A08A-8A94B3A2E4A3}"/>
                    </a:ext>
                  </a:extLst>
                </p:cNvPr>
                <p:cNvSpPr txBox="1">
                  <a:spLocks noRot="1" noChangeAspect="1" noMove="1" noResize="1" noEditPoints="1" noAdjustHandles="1" noChangeArrowheads="1" noChangeShapeType="1" noTextEdit="1"/>
                </p:cNvSpPr>
                <p:nvPr/>
              </p:nvSpPr>
              <p:spPr>
                <a:xfrm>
                  <a:off x="6205188" y="1504435"/>
                  <a:ext cx="6210910" cy="636393"/>
                </a:xfrm>
                <a:prstGeom prst="rect">
                  <a:avLst/>
                </a:prstGeom>
                <a:blipFill>
                  <a:blip r:embed="rId7"/>
                  <a:stretch>
                    <a:fillRect b="-9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39043518-6365-5AEC-DFEE-E4AC709EA62B}"/>
                    </a:ext>
                  </a:extLst>
                </p:cNvPr>
                <p:cNvSpPr txBox="1"/>
                <p:nvPr/>
              </p:nvSpPr>
              <p:spPr>
                <a:xfrm>
                  <a:off x="6344260" y="2281602"/>
                  <a:ext cx="4755558" cy="6223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𝒇</m:t>
                            </m:r>
                          </m:e>
                          <m:sub>
                            <m:r>
                              <a:rPr kumimoji="1" lang="en-US" altLang="ja-JP" b="1" i="1" smtClean="0">
                                <a:latin typeface="Cambria Math" panose="02040503050406030204" pitchFamily="18" charset="0"/>
                              </a:rPr>
                              <m:t>𝑬</m:t>
                            </m:r>
                            <m:r>
                              <a:rPr kumimoji="1" lang="en-US" altLang="ja-JP" b="1" i="1" smtClean="0">
                                <a:latin typeface="Cambria Math" panose="02040503050406030204" pitchFamily="18" charset="0"/>
                              </a:rPr>
                              <m:t>𝟏</m:t>
                            </m:r>
                          </m:sub>
                        </m:sSub>
                        <m:d>
                          <m:dPr>
                            <m:ctrlPr>
                              <a:rPr kumimoji="1" lang="en-US" altLang="ja-JP" b="1" i="1" smtClean="0">
                                <a:latin typeface="Cambria Math" panose="02040503050406030204" pitchFamily="18" charset="0"/>
                              </a:rPr>
                            </m:ctrlPr>
                          </m:dPr>
                          <m:e>
                            <m:r>
                              <a:rPr kumimoji="1" lang="en-US" altLang="ja-JP" b="1" i="1" smtClean="0">
                                <a:latin typeface="Cambria Math" panose="02040503050406030204" pitchFamily="18" charset="0"/>
                              </a:rPr>
                              <m:t>𝒙</m:t>
                            </m:r>
                          </m:e>
                        </m:d>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𝟏</m:t>
                        </m:r>
                        <m:r>
                          <a:rPr kumimoji="1" lang="en-US" altLang="ja-JP" b="1" i="1" smtClean="0">
                            <a:latin typeface="Cambria Math" panose="02040503050406030204" pitchFamily="18" charset="0"/>
                          </a:rPr>
                          <m:t>−</m:t>
                        </m:r>
                        <m:f>
                          <m:fPr>
                            <m:ctrlPr>
                              <a:rPr kumimoji="1" lang="en-US" altLang="ja-JP" b="1" i="1" smtClean="0">
                                <a:latin typeface="Cambria Math" panose="02040503050406030204" pitchFamily="18" charset="0"/>
                              </a:rPr>
                            </m:ctrlPr>
                          </m:fPr>
                          <m:num>
                            <m:r>
                              <a:rPr kumimoji="1" lang="en-US" altLang="ja-JP" b="1" i="1" smtClean="0">
                                <a:latin typeface="Cambria Math" panose="02040503050406030204" pitchFamily="18" charset="0"/>
                              </a:rPr>
                              <m:t>𝟖</m:t>
                            </m:r>
                          </m:num>
                          <m:den>
                            <m:r>
                              <a:rPr kumimoji="1" lang="en-US" altLang="ja-JP" b="1" i="1" smtClean="0">
                                <a:latin typeface="Cambria Math" panose="02040503050406030204" pitchFamily="18" charset="0"/>
                              </a:rPr>
                              <m:t>𝟑</m:t>
                            </m:r>
                          </m:den>
                        </m:f>
                        <m:r>
                          <a:rPr kumimoji="1" lang="en-US" altLang="ja-JP" b="1" i="1" smtClean="0">
                            <a:latin typeface="Cambria Math" panose="02040503050406030204" pitchFamily="18" charset="0"/>
                          </a:rPr>
                          <m:t>𝒙</m:t>
                        </m:r>
                        <m:sSup>
                          <m:sSupPr>
                            <m:ctrlPr>
                              <a:rPr kumimoji="1" lang="en-US" altLang="ja-JP" b="1" i="1" smtClean="0">
                                <a:latin typeface="Cambria Math" panose="02040503050406030204" pitchFamily="18" charset="0"/>
                              </a:rPr>
                            </m:ctrlPr>
                          </m:sSupPr>
                          <m:e>
                            <m:d>
                              <m:dPr>
                                <m:ctrlPr>
                                  <a:rPr lang="en-US" altLang="ja-JP" b="1" i="1">
                                    <a:latin typeface="Cambria Math" panose="02040503050406030204" pitchFamily="18" charset="0"/>
                                  </a:rPr>
                                </m:ctrlPr>
                              </m:dPr>
                              <m:e>
                                <m:r>
                                  <a:rPr lang="en-US" altLang="ja-JP" b="1" i="1">
                                    <a:latin typeface="Cambria Math" panose="02040503050406030204" pitchFamily="18" charset="0"/>
                                  </a:rPr>
                                  <m:t>𝟏</m:t>
                                </m:r>
                                <m:r>
                                  <a:rPr lang="en-US" altLang="ja-JP" b="1" i="1">
                                    <a:latin typeface="Cambria Math" panose="02040503050406030204" pitchFamily="18" charset="0"/>
                                  </a:rPr>
                                  <m:t>+</m:t>
                                </m:r>
                                <m:sSup>
                                  <m:sSupPr>
                                    <m:ctrlPr>
                                      <a:rPr lang="en-US" altLang="ja-JP" b="1" i="1">
                                        <a:latin typeface="Cambria Math" panose="02040503050406030204" pitchFamily="18" charset="0"/>
                                      </a:rPr>
                                    </m:ctrlPr>
                                  </m:sSupPr>
                                  <m:e>
                                    <m:r>
                                      <a:rPr lang="en-US" altLang="ja-JP" b="1" i="1">
                                        <a:latin typeface="Cambria Math" panose="02040503050406030204" pitchFamily="18" charset="0"/>
                                      </a:rPr>
                                      <m:t>𝒙</m:t>
                                    </m:r>
                                  </m:e>
                                  <m:sup>
                                    <m:r>
                                      <a:rPr lang="en-US" altLang="ja-JP" b="1" i="1">
                                        <a:latin typeface="Cambria Math" panose="02040503050406030204" pitchFamily="18" charset="0"/>
                                      </a:rPr>
                                      <m:t>𝟐</m:t>
                                    </m:r>
                                  </m:sup>
                                </m:sSup>
                              </m:e>
                            </m:d>
                          </m:e>
                          <m:sup>
                            <m:f>
                              <m:fPr>
                                <m:ctrlPr>
                                  <a:rPr kumimoji="1" lang="en-US" altLang="ja-JP" b="1" i="1" smtClean="0">
                                    <a:latin typeface="Cambria Math" panose="02040503050406030204" pitchFamily="18" charset="0"/>
                                  </a:rPr>
                                </m:ctrlPr>
                              </m:fPr>
                              <m:num>
                                <m:r>
                                  <a:rPr kumimoji="1" lang="en-US" altLang="ja-JP" b="1" i="1" smtClean="0">
                                    <a:latin typeface="Cambria Math" panose="02040503050406030204" pitchFamily="18" charset="0"/>
                                  </a:rPr>
                                  <m:t>𝟑</m:t>
                                </m:r>
                              </m:num>
                              <m:den>
                                <m:r>
                                  <a:rPr kumimoji="1" lang="en-US" altLang="ja-JP" b="1" i="1" smtClean="0">
                                    <a:latin typeface="Cambria Math" panose="02040503050406030204" pitchFamily="18" charset="0"/>
                                  </a:rPr>
                                  <m:t>𝟐</m:t>
                                </m:r>
                              </m:den>
                            </m:f>
                          </m:sup>
                        </m:sSup>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𝟒</m:t>
                        </m:r>
                        <m:sSup>
                          <m:sSupPr>
                            <m:ctrlPr>
                              <a:rPr kumimoji="1" lang="en-US" altLang="ja-JP" b="1" i="1" smtClean="0">
                                <a:latin typeface="Cambria Math" panose="02040503050406030204" pitchFamily="18" charset="0"/>
                              </a:rPr>
                            </m:ctrlPr>
                          </m:sSupPr>
                          <m:e>
                            <m:r>
                              <a:rPr kumimoji="1" lang="en-US" altLang="ja-JP" b="1" i="1" smtClean="0">
                                <a:latin typeface="Cambria Math" panose="02040503050406030204" pitchFamily="18" charset="0"/>
                              </a:rPr>
                              <m:t>𝒙</m:t>
                            </m:r>
                          </m:e>
                          <m:sup>
                            <m:r>
                              <a:rPr kumimoji="1" lang="en-US" altLang="ja-JP" b="1" i="1" smtClean="0">
                                <a:latin typeface="Cambria Math" panose="02040503050406030204" pitchFamily="18" charset="0"/>
                              </a:rPr>
                              <m:t>𝟐</m:t>
                            </m:r>
                          </m:sup>
                        </m:sSup>
                        <m:d>
                          <m:dPr>
                            <m:ctrlPr>
                              <a:rPr kumimoji="1" lang="en-US" altLang="ja-JP" b="1" i="1" smtClean="0">
                                <a:latin typeface="Cambria Math" panose="02040503050406030204" pitchFamily="18" charset="0"/>
                              </a:rPr>
                            </m:ctrlPr>
                          </m:dPr>
                          <m:e>
                            <m:r>
                              <a:rPr kumimoji="1" lang="en-US" altLang="ja-JP" b="1" i="1" smtClean="0">
                                <a:latin typeface="Cambria Math" panose="02040503050406030204" pitchFamily="18" charset="0"/>
                              </a:rPr>
                              <m:t>𝟏</m:t>
                            </m:r>
                            <m:r>
                              <a:rPr kumimoji="1" lang="en-US" altLang="ja-JP" b="1" i="1" smtClean="0">
                                <a:latin typeface="Cambria Math" panose="02040503050406030204" pitchFamily="18" charset="0"/>
                              </a:rPr>
                              <m:t>+</m:t>
                            </m:r>
                            <m:f>
                              <m:fPr>
                                <m:ctrlPr>
                                  <a:rPr kumimoji="1" lang="en-US" altLang="ja-JP" b="1" i="1" smtClean="0">
                                    <a:latin typeface="Cambria Math" panose="02040503050406030204" pitchFamily="18" charset="0"/>
                                  </a:rPr>
                                </m:ctrlPr>
                              </m:fPr>
                              <m:num>
                                <m:r>
                                  <a:rPr kumimoji="1" lang="en-US" altLang="ja-JP" b="1" i="1" smtClean="0">
                                    <a:latin typeface="Cambria Math" panose="02040503050406030204" pitchFamily="18" charset="0"/>
                                  </a:rPr>
                                  <m:t>𝟐</m:t>
                                </m:r>
                              </m:num>
                              <m:den>
                                <m:r>
                                  <a:rPr kumimoji="1" lang="en-US" altLang="ja-JP" b="1" i="1" smtClean="0">
                                    <a:latin typeface="Cambria Math" panose="02040503050406030204" pitchFamily="18" charset="0"/>
                                  </a:rPr>
                                  <m:t>𝟑</m:t>
                                </m:r>
                              </m:den>
                            </m:f>
                            <m:sSup>
                              <m:sSupPr>
                                <m:ctrlPr>
                                  <a:rPr kumimoji="1" lang="en-US" altLang="ja-JP" b="1" i="1" smtClean="0">
                                    <a:latin typeface="Cambria Math" panose="02040503050406030204" pitchFamily="18" charset="0"/>
                                  </a:rPr>
                                </m:ctrlPr>
                              </m:sSupPr>
                              <m:e>
                                <m:r>
                                  <a:rPr kumimoji="1" lang="en-US" altLang="ja-JP" b="1" i="1" smtClean="0">
                                    <a:latin typeface="Cambria Math" panose="02040503050406030204" pitchFamily="18" charset="0"/>
                                  </a:rPr>
                                  <m:t>𝒙</m:t>
                                </m:r>
                              </m:e>
                              <m:sup>
                                <m:r>
                                  <a:rPr kumimoji="1" lang="en-US" altLang="ja-JP" b="1" i="1" smtClean="0">
                                    <a:latin typeface="Cambria Math" panose="02040503050406030204" pitchFamily="18" charset="0"/>
                                  </a:rPr>
                                  <m:t>𝟐</m:t>
                                </m:r>
                              </m:sup>
                            </m:sSup>
                          </m:e>
                        </m:d>
                      </m:oMath>
                    </m:oMathPara>
                  </a14:m>
                  <a:endParaRPr kumimoji="1" lang="ja-JP" altLang="en-US" b="1" dirty="0"/>
                </a:p>
              </p:txBody>
            </p:sp>
          </mc:Choice>
          <mc:Fallback xmlns="">
            <p:sp>
              <p:nvSpPr>
                <p:cNvPr id="19" name="テキスト ボックス 18">
                  <a:extLst>
                    <a:ext uri="{FF2B5EF4-FFF2-40B4-BE49-F238E27FC236}">
                      <a16:creationId xmlns:a16="http://schemas.microsoft.com/office/drawing/2014/main" id="{39043518-6365-5AEC-DFEE-E4AC709EA62B}"/>
                    </a:ext>
                  </a:extLst>
                </p:cNvPr>
                <p:cNvSpPr txBox="1">
                  <a:spLocks noRot="1" noChangeAspect="1" noMove="1" noResize="1" noEditPoints="1" noAdjustHandles="1" noChangeArrowheads="1" noChangeShapeType="1" noTextEdit="1"/>
                </p:cNvSpPr>
                <p:nvPr/>
              </p:nvSpPr>
              <p:spPr>
                <a:xfrm>
                  <a:off x="6344260" y="2281602"/>
                  <a:ext cx="4755558" cy="622350"/>
                </a:xfrm>
                <a:prstGeom prst="rect">
                  <a:avLst/>
                </a:prstGeom>
                <a:blipFill>
                  <a:blip r:embed="rId8"/>
                  <a:stretch>
                    <a:fillRect b="-980"/>
                  </a:stretch>
                </a:blipFill>
              </p:spPr>
              <p:txBody>
                <a:bodyPr/>
                <a:lstStyle/>
                <a:p>
                  <a:r>
                    <a:rPr lang="ja-JP" altLang="en-US">
                      <a:noFill/>
                    </a:rPr>
                    <a:t> </a:t>
                  </a:r>
                </a:p>
              </p:txBody>
            </p:sp>
          </mc:Fallback>
        </mc:AlternateContent>
      </p:grpSp>
      <p:sp>
        <p:nvSpPr>
          <p:cNvPr id="6" name="テキスト ボックス 5">
            <a:extLst>
              <a:ext uri="{FF2B5EF4-FFF2-40B4-BE49-F238E27FC236}">
                <a16:creationId xmlns:a16="http://schemas.microsoft.com/office/drawing/2014/main" id="{8D72CC80-7EA4-566F-8651-7621DE6685C5}"/>
              </a:ext>
            </a:extLst>
          </p:cNvPr>
          <p:cNvSpPr txBox="1"/>
          <p:nvPr/>
        </p:nvSpPr>
        <p:spPr>
          <a:xfrm>
            <a:off x="4671488" y="1552327"/>
            <a:ext cx="1698172" cy="646331"/>
          </a:xfrm>
          <a:prstGeom prst="rect">
            <a:avLst/>
          </a:prstGeom>
          <a:noFill/>
        </p:spPr>
        <p:txBody>
          <a:bodyPr wrap="square" rtlCol="0">
            <a:spAutoFit/>
          </a:bodyPr>
          <a:lstStyle/>
          <a:p>
            <a:r>
              <a:rPr kumimoji="1" lang="en-US" altLang="ja-JP" b="1" dirty="0">
                <a:solidFill>
                  <a:srgbClr val="FF0000"/>
                </a:solidFill>
              </a:rPr>
              <a:t>Very preliminary</a:t>
            </a:r>
            <a:endParaRPr kumimoji="1" lang="ja-JP" altLang="en-US" b="1" dirty="0">
              <a:solidFill>
                <a:srgbClr val="FF0000"/>
              </a:solidFill>
            </a:endParaRPr>
          </a:p>
        </p:txBody>
      </p:sp>
    </p:spTree>
    <p:extLst>
      <p:ext uri="{BB962C8B-B14F-4D97-AF65-F5344CB8AC3E}">
        <p14:creationId xmlns:p14="http://schemas.microsoft.com/office/powerpoint/2010/main" val="480954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7CEB382-1EB3-85B6-E63D-8323B5223201}"/>
              </a:ext>
            </a:extLst>
          </p:cNvPr>
          <p:cNvSpPr>
            <a:spLocks noGrp="1"/>
          </p:cNvSpPr>
          <p:nvPr>
            <p:ph type="dt" sz="half" idx="10"/>
          </p:nvPr>
        </p:nvSpPr>
        <p:spPr/>
        <p:txBody>
          <a:bodyPr/>
          <a:lstStyle/>
          <a:p>
            <a:fld id="{50A2A5E2-D343-438D-AD1B-DB4743497766}" type="datetime1">
              <a:rPr kumimoji="1" lang="ja-JP" altLang="en-US" smtClean="0"/>
              <a:t>2026/3/11</a:t>
            </a:fld>
            <a:endParaRPr kumimoji="1" lang="ja-JP" altLang="en-US"/>
          </a:p>
        </p:txBody>
      </p:sp>
      <p:sp>
        <p:nvSpPr>
          <p:cNvPr id="3" name="フッター プレースホルダー 2">
            <a:extLst>
              <a:ext uri="{FF2B5EF4-FFF2-40B4-BE49-F238E27FC236}">
                <a16:creationId xmlns:a16="http://schemas.microsoft.com/office/drawing/2014/main" id="{08B56D7D-1B5A-CFD0-6373-4E762BE192F8}"/>
              </a:ext>
            </a:extLst>
          </p:cNvPr>
          <p:cNvSpPr>
            <a:spLocks noGrp="1"/>
          </p:cNvSpPr>
          <p:nvPr>
            <p:ph type="ftr" sz="quarter" idx="11"/>
          </p:nvPr>
        </p:nvSpPr>
        <p:spPr/>
        <p:txBody>
          <a:bodyPr/>
          <a:lstStyle/>
          <a:p>
            <a:r>
              <a:rPr lang="en-US" altLang="zh-CN"/>
              <a:t>Italy-Japan Symposium, Kore University of Enna</a:t>
            </a:r>
            <a:endParaRPr kumimoji="1" lang="ja-JP" altLang="en-US" dirty="0"/>
          </a:p>
        </p:txBody>
      </p:sp>
      <p:sp>
        <p:nvSpPr>
          <p:cNvPr id="4" name="スライド番号プレースホルダー 3">
            <a:extLst>
              <a:ext uri="{FF2B5EF4-FFF2-40B4-BE49-F238E27FC236}">
                <a16:creationId xmlns:a16="http://schemas.microsoft.com/office/drawing/2014/main" id="{FDEA493F-1AD8-A31A-9CF0-A4BFD52C9FCC}"/>
              </a:ext>
            </a:extLst>
          </p:cNvPr>
          <p:cNvSpPr>
            <a:spLocks noGrp="1"/>
          </p:cNvSpPr>
          <p:nvPr>
            <p:ph type="sldNum" sz="quarter" idx="12"/>
          </p:nvPr>
        </p:nvSpPr>
        <p:spPr/>
        <p:txBody>
          <a:bodyPr/>
          <a:lstStyle/>
          <a:p>
            <a:fld id="{49584640-C7AF-4D0A-BAF2-A1E026039413}" type="slidenum">
              <a:rPr lang="ja-JP" altLang="en-US" smtClean="0"/>
              <a:pPr/>
              <a:t>22</a:t>
            </a:fld>
            <a:endParaRPr lang="ja-JP" altLang="en-US"/>
          </a:p>
        </p:txBody>
      </p:sp>
      <p:sp>
        <p:nvSpPr>
          <p:cNvPr id="5" name="タイトル 4">
            <a:extLst>
              <a:ext uri="{FF2B5EF4-FFF2-40B4-BE49-F238E27FC236}">
                <a16:creationId xmlns:a16="http://schemas.microsoft.com/office/drawing/2014/main" id="{DE0978EA-F209-4582-BA10-2AAB3D2BFABC}"/>
              </a:ext>
            </a:extLst>
          </p:cNvPr>
          <p:cNvSpPr>
            <a:spLocks noGrp="1"/>
          </p:cNvSpPr>
          <p:nvPr>
            <p:ph type="title"/>
          </p:nvPr>
        </p:nvSpPr>
        <p:spPr/>
        <p:txBody>
          <a:bodyPr/>
          <a:lstStyle/>
          <a:p>
            <a:r>
              <a:rPr kumimoji="1" lang="en-US" altLang="ja-JP" dirty="0"/>
              <a:t>Gamma-ray spectrum from DALI2</a:t>
            </a:r>
            <a:endParaRPr kumimoji="1" lang="ja-JP" altLang="en-US" dirty="0"/>
          </a:p>
        </p:txBody>
      </p:sp>
      <p:sp>
        <p:nvSpPr>
          <p:cNvPr id="16" name="テキスト ボックス 15">
            <a:extLst>
              <a:ext uri="{FF2B5EF4-FFF2-40B4-BE49-F238E27FC236}">
                <a16:creationId xmlns:a16="http://schemas.microsoft.com/office/drawing/2014/main" id="{3E960957-5F1E-A78F-F2A2-39FF77804DD3}"/>
              </a:ext>
            </a:extLst>
          </p:cNvPr>
          <p:cNvSpPr txBox="1"/>
          <p:nvPr/>
        </p:nvSpPr>
        <p:spPr>
          <a:xfrm>
            <a:off x="6461560" y="698059"/>
            <a:ext cx="3372993" cy="338554"/>
          </a:xfrm>
          <a:prstGeom prst="rect">
            <a:avLst/>
          </a:prstGeom>
          <a:noFill/>
        </p:spPr>
        <p:txBody>
          <a:bodyPr wrap="square" rtlCol="0">
            <a:spAutoFit/>
          </a:bodyPr>
          <a:lstStyle/>
          <a:p>
            <a:r>
              <a:rPr lang="en-US" altLang="ja-JP" sz="1600" b="1" dirty="0"/>
              <a:t>No peak around 2.1, 2.7 MeV</a:t>
            </a:r>
            <a:endParaRPr kumimoji="1" lang="ja-JP" altLang="en-US" sz="1600" b="1" dirty="0"/>
          </a:p>
        </p:txBody>
      </p:sp>
      <p:grpSp>
        <p:nvGrpSpPr>
          <p:cNvPr id="8" name="グループ化 7">
            <a:extLst>
              <a:ext uri="{FF2B5EF4-FFF2-40B4-BE49-F238E27FC236}">
                <a16:creationId xmlns:a16="http://schemas.microsoft.com/office/drawing/2014/main" id="{0C65C76A-F2E0-D3C8-7652-205B8102CB9E}"/>
              </a:ext>
            </a:extLst>
          </p:cNvPr>
          <p:cNvGrpSpPr/>
          <p:nvPr/>
        </p:nvGrpSpPr>
        <p:grpSpPr>
          <a:xfrm>
            <a:off x="4038600" y="1446084"/>
            <a:ext cx="3918051" cy="2709896"/>
            <a:chOff x="5970237" y="3661985"/>
            <a:chExt cx="3918051" cy="2709896"/>
          </a:xfrm>
        </p:grpSpPr>
        <p:pic>
          <p:nvPicPr>
            <p:cNvPr id="12" name="図 11">
              <a:extLst>
                <a:ext uri="{FF2B5EF4-FFF2-40B4-BE49-F238E27FC236}">
                  <a16:creationId xmlns:a16="http://schemas.microsoft.com/office/drawing/2014/main" id="{42C3B593-6E2B-4ADD-222B-F0855EF1BFA5}"/>
                </a:ext>
              </a:extLst>
            </p:cNvPr>
            <p:cNvPicPr>
              <a:picLocks noChangeAspect="1"/>
            </p:cNvPicPr>
            <p:nvPr/>
          </p:nvPicPr>
          <p:blipFill>
            <a:blip r:embed="rId2"/>
            <a:srcRect t="2497"/>
            <a:stretch>
              <a:fillRect/>
            </a:stretch>
          </p:blipFill>
          <p:spPr>
            <a:xfrm>
              <a:off x="6305248" y="3661985"/>
              <a:ext cx="3338797" cy="2300425"/>
            </a:xfrm>
            <a:prstGeom prst="rect">
              <a:avLst/>
            </a:prstGeom>
          </p:spPr>
        </p:pic>
        <p:sp>
          <p:nvSpPr>
            <p:cNvPr id="13" name="テキスト ボックス 12">
              <a:extLst>
                <a:ext uri="{FF2B5EF4-FFF2-40B4-BE49-F238E27FC236}">
                  <a16:creationId xmlns:a16="http://schemas.microsoft.com/office/drawing/2014/main" id="{23E3FFBC-B9DD-4C87-77A6-6D631B7176D7}"/>
                </a:ext>
              </a:extLst>
            </p:cNvPr>
            <p:cNvSpPr txBox="1"/>
            <p:nvPr/>
          </p:nvSpPr>
          <p:spPr>
            <a:xfrm>
              <a:off x="6908823" y="6033327"/>
              <a:ext cx="2405792" cy="338554"/>
            </a:xfrm>
            <a:prstGeom prst="rect">
              <a:avLst/>
            </a:prstGeom>
            <a:noFill/>
          </p:spPr>
          <p:txBody>
            <a:bodyPr wrap="square" rtlCol="0">
              <a:spAutoFit/>
            </a:bodyPr>
            <a:lstStyle/>
            <a:p>
              <a:r>
                <a:rPr lang="en-US" altLang="ja-JP" sz="1600" b="1" dirty="0" err="1"/>
                <a:t>DoppCor</a:t>
              </a:r>
              <a:r>
                <a:rPr lang="en-US" altLang="ja-JP" sz="1600" b="1" dirty="0"/>
                <a:t> Energy [keV]</a:t>
              </a:r>
              <a:endParaRPr kumimoji="1" lang="en-US" altLang="ja-JP" sz="1600" b="1" dirty="0"/>
            </a:p>
          </p:txBody>
        </p:sp>
        <p:sp>
          <p:nvSpPr>
            <p:cNvPr id="14" name="テキスト ボックス 13">
              <a:extLst>
                <a:ext uri="{FF2B5EF4-FFF2-40B4-BE49-F238E27FC236}">
                  <a16:creationId xmlns:a16="http://schemas.microsoft.com/office/drawing/2014/main" id="{9B9D1A0B-56A2-2EA3-5562-85591A5C164B}"/>
                </a:ext>
              </a:extLst>
            </p:cNvPr>
            <p:cNvSpPr txBox="1"/>
            <p:nvPr/>
          </p:nvSpPr>
          <p:spPr>
            <a:xfrm>
              <a:off x="7604617" y="3784692"/>
              <a:ext cx="2283671" cy="338554"/>
            </a:xfrm>
            <a:prstGeom prst="rect">
              <a:avLst/>
            </a:prstGeom>
            <a:noFill/>
          </p:spPr>
          <p:txBody>
            <a:bodyPr wrap="square" rtlCol="0">
              <a:spAutoFit/>
            </a:bodyPr>
            <a:lstStyle/>
            <a:p>
              <a:r>
                <a:rPr lang="en-US" altLang="ja-JP" sz="1600" dirty="0"/>
                <a:t>14Be+Pb</a:t>
              </a:r>
              <a:r>
                <a:rPr lang="ja-JP" altLang="en-US" sz="1600" dirty="0"/>
                <a:t>→</a:t>
              </a:r>
              <a:r>
                <a:rPr lang="en-US" altLang="ja-JP" sz="1600" dirty="0"/>
                <a:t>12Be+X</a:t>
              </a:r>
              <a:endParaRPr kumimoji="1" lang="ja-JP" altLang="en-US" sz="1600" dirty="0"/>
            </a:p>
          </p:txBody>
        </p:sp>
        <p:sp>
          <p:nvSpPr>
            <p:cNvPr id="18" name="テキスト ボックス 17">
              <a:extLst>
                <a:ext uri="{FF2B5EF4-FFF2-40B4-BE49-F238E27FC236}">
                  <a16:creationId xmlns:a16="http://schemas.microsoft.com/office/drawing/2014/main" id="{234BF414-D608-64EA-5782-5C5A2AF86662}"/>
                </a:ext>
              </a:extLst>
            </p:cNvPr>
            <p:cNvSpPr txBox="1"/>
            <p:nvPr/>
          </p:nvSpPr>
          <p:spPr>
            <a:xfrm rot="16200000">
              <a:off x="5556439" y="4451095"/>
              <a:ext cx="1166150" cy="338554"/>
            </a:xfrm>
            <a:prstGeom prst="rect">
              <a:avLst/>
            </a:prstGeom>
            <a:noFill/>
          </p:spPr>
          <p:txBody>
            <a:bodyPr wrap="square" rtlCol="0">
              <a:spAutoFit/>
            </a:bodyPr>
            <a:lstStyle/>
            <a:p>
              <a:r>
                <a:rPr kumimoji="1" lang="en-US" altLang="ja-JP" sz="1600" b="1" dirty="0"/>
                <a:t>Counts</a:t>
              </a:r>
              <a:endParaRPr kumimoji="1" lang="ja-JP" altLang="en-US" sz="1600" b="1" dirty="0"/>
            </a:p>
          </p:txBody>
        </p:sp>
      </p:grpSp>
      <p:grpSp>
        <p:nvGrpSpPr>
          <p:cNvPr id="40" name="グループ化 39">
            <a:extLst>
              <a:ext uri="{FF2B5EF4-FFF2-40B4-BE49-F238E27FC236}">
                <a16:creationId xmlns:a16="http://schemas.microsoft.com/office/drawing/2014/main" id="{F421B4A5-AAD7-BB2C-C99E-9B54C4FE430F}"/>
              </a:ext>
            </a:extLst>
          </p:cNvPr>
          <p:cNvGrpSpPr/>
          <p:nvPr/>
        </p:nvGrpSpPr>
        <p:grpSpPr>
          <a:xfrm>
            <a:off x="364396" y="940040"/>
            <a:ext cx="3908514" cy="2943846"/>
            <a:chOff x="339141" y="1228115"/>
            <a:chExt cx="3612324" cy="2844306"/>
          </a:xfrm>
        </p:grpSpPr>
        <p:sp>
          <p:nvSpPr>
            <p:cNvPr id="19" name="テキスト ボックス 18">
              <a:extLst>
                <a:ext uri="{FF2B5EF4-FFF2-40B4-BE49-F238E27FC236}">
                  <a16:creationId xmlns:a16="http://schemas.microsoft.com/office/drawing/2014/main" id="{EC0A8A1E-4072-53E5-F9BC-8BDDC6E54D2A}"/>
                </a:ext>
              </a:extLst>
            </p:cNvPr>
            <p:cNvSpPr txBox="1"/>
            <p:nvPr/>
          </p:nvSpPr>
          <p:spPr>
            <a:xfrm>
              <a:off x="339141" y="1228115"/>
              <a:ext cx="2234293" cy="369332"/>
            </a:xfrm>
            <a:prstGeom prst="rect">
              <a:avLst/>
            </a:prstGeom>
            <a:noFill/>
          </p:spPr>
          <p:txBody>
            <a:bodyPr wrap="square" rtlCol="0">
              <a:spAutoFit/>
            </a:bodyPr>
            <a:lstStyle/>
            <a:p>
              <a:r>
                <a:rPr kumimoji="1" lang="en-US" altLang="ja-JP" b="1" dirty="0"/>
                <a:t>14Be</a:t>
              </a:r>
              <a:r>
                <a:rPr lang="en-US" altLang="ja-JP" b="1" dirty="0"/>
                <a:t>+C</a:t>
              </a:r>
              <a:r>
                <a:rPr lang="ja-JP" altLang="en-US" b="1" dirty="0"/>
                <a:t>→</a:t>
              </a:r>
              <a:r>
                <a:rPr lang="en-US" altLang="ja-JP" b="1" dirty="0"/>
                <a:t>11Be+X</a:t>
              </a:r>
              <a:endParaRPr kumimoji="1" lang="ja-JP" altLang="en-US" b="1" dirty="0"/>
            </a:p>
          </p:txBody>
        </p:sp>
        <p:pic>
          <p:nvPicPr>
            <p:cNvPr id="25" name="図 24">
              <a:extLst>
                <a:ext uri="{FF2B5EF4-FFF2-40B4-BE49-F238E27FC236}">
                  <a16:creationId xmlns:a16="http://schemas.microsoft.com/office/drawing/2014/main" id="{134A46FE-037B-3DB9-28BC-8F9472ABCE42}"/>
                </a:ext>
              </a:extLst>
            </p:cNvPr>
            <p:cNvPicPr>
              <a:picLocks noChangeAspect="1"/>
            </p:cNvPicPr>
            <p:nvPr/>
          </p:nvPicPr>
          <p:blipFill>
            <a:blip r:embed="rId3"/>
            <a:srcRect t="1991" r="1258"/>
            <a:stretch>
              <a:fillRect/>
            </a:stretch>
          </p:blipFill>
          <p:spPr>
            <a:xfrm>
              <a:off x="495017" y="1659169"/>
              <a:ext cx="3146824" cy="2087361"/>
            </a:xfrm>
            <a:prstGeom prst="rect">
              <a:avLst/>
            </a:prstGeom>
          </p:spPr>
        </p:pic>
        <p:sp>
          <p:nvSpPr>
            <p:cNvPr id="29" name="テキスト ボックス 28">
              <a:extLst>
                <a:ext uri="{FF2B5EF4-FFF2-40B4-BE49-F238E27FC236}">
                  <a16:creationId xmlns:a16="http://schemas.microsoft.com/office/drawing/2014/main" id="{165342E3-09CA-4396-28B3-3319E8734578}"/>
                </a:ext>
              </a:extLst>
            </p:cNvPr>
            <p:cNvSpPr txBox="1"/>
            <p:nvPr/>
          </p:nvSpPr>
          <p:spPr>
            <a:xfrm>
              <a:off x="865533" y="3733867"/>
              <a:ext cx="2405792" cy="338554"/>
            </a:xfrm>
            <a:prstGeom prst="rect">
              <a:avLst/>
            </a:prstGeom>
            <a:noFill/>
          </p:spPr>
          <p:txBody>
            <a:bodyPr wrap="square" rtlCol="0">
              <a:spAutoFit/>
            </a:bodyPr>
            <a:lstStyle/>
            <a:p>
              <a:r>
                <a:rPr lang="en-US" altLang="ja-JP" sz="1600" b="1" dirty="0" err="1"/>
                <a:t>DoppCor</a:t>
              </a:r>
              <a:r>
                <a:rPr lang="en-US" altLang="ja-JP" sz="1600" b="1" dirty="0"/>
                <a:t> Energy [keV]</a:t>
              </a:r>
              <a:endParaRPr kumimoji="1" lang="en-US" altLang="ja-JP" sz="1600" b="1" dirty="0"/>
            </a:p>
          </p:txBody>
        </p:sp>
        <p:sp>
          <p:nvSpPr>
            <p:cNvPr id="30" name="テキスト ボックス 29">
              <a:extLst>
                <a:ext uri="{FF2B5EF4-FFF2-40B4-BE49-F238E27FC236}">
                  <a16:creationId xmlns:a16="http://schemas.microsoft.com/office/drawing/2014/main" id="{F9EC4FF0-250D-F919-DC73-B4A97879C18C}"/>
                </a:ext>
              </a:extLst>
            </p:cNvPr>
            <p:cNvSpPr txBox="1"/>
            <p:nvPr/>
          </p:nvSpPr>
          <p:spPr>
            <a:xfrm>
              <a:off x="1329140" y="1953985"/>
              <a:ext cx="2622325" cy="369332"/>
            </a:xfrm>
            <a:prstGeom prst="rect">
              <a:avLst/>
            </a:prstGeom>
            <a:noFill/>
          </p:spPr>
          <p:txBody>
            <a:bodyPr wrap="square" rtlCol="0">
              <a:spAutoFit/>
            </a:bodyPr>
            <a:lstStyle/>
            <a:p>
              <a:r>
                <a:rPr lang="en-US" altLang="ja-JP" dirty="0"/>
                <a:t>Peak around 320 keV </a:t>
              </a:r>
              <a:endParaRPr kumimoji="1" lang="ja-JP" altLang="en-US" dirty="0"/>
            </a:p>
          </p:txBody>
        </p:sp>
      </p:grpSp>
      <p:sp>
        <p:nvSpPr>
          <p:cNvPr id="6" name="テキスト ボックス 5">
            <a:extLst>
              <a:ext uri="{FF2B5EF4-FFF2-40B4-BE49-F238E27FC236}">
                <a16:creationId xmlns:a16="http://schemas.microsoft.com/office/drawing/2014/main" id="{B8A6B5B5-F927-C686-4607-F64DAF8CE0F3}"/>
              </a:ext>
            </a:extLst>
          </p:cNvPr>
          <p:cNvSpPr txBox="1"/>
          <p:nvPr/>
        </p:nvSpPr>
        <p:spPr>
          <a:xfrm>
            <a:off x="7601627" y="4386553"/>
            <a:ext cx="4740002" cy="923330"/>
          </a:xfrm>
          <a:prstGeom prst="rect">
            <a:avLst/>
          </a:prstGeom>
          <a:noFill/>
        </p:spPr>
        <p:txBody>
          <a:bodyPr wrap="square" rtlCol="0">
            <a:spAutoFit/>
          </a:bodyPr>
          <a:lstStyle/>
          <a:p>
            <a:r>
              <a:rPr lang="en-US" altLang="ja-JP" dirty="0"/>
              <a:t>Upper limit of Gamm-ray contribution is</a:t>
            </a:r>
          </a:p>
          <a:p>
            <a:r>
              <a:rPr lang="en-US" altLang="ja-JP" dirty="0"/>
              <a:t>~5 %</a:t>
            </a:r>
          </a:p>
          <a:p>
            <a:r>
              <a:rPr lang="en-US" altLang="ja-JP" dirty="0"/>
              <a:t>It’s negligible.</a:t>
            </a:r>
          </a:p>
        </p:txBody>
      </p:sp>
      <p:pic>
        <p:nvPicPr>
          <p:cNvPr id="1026" name="Picture 2">
            <a:extLst>
              <a:ext uri="{FF2B5EF4-FFF2-40B4-BE49-F238E27FC236}">
                <a16:creationId xmlns:a16="http://schemas.microsoft.com/office/drawing/2014/main" id="{4D0F4489-E23E-7D9D-0DB2-4EC642443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651" y="1397398"/>
            <a:ext cx="3563287" cy="2397795"/>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AF0BE061-454D-BCC6-D0D1-88458E9A331F}"/>
              </a:ext>
            </a:extLst>
          </p:cNvPr>
          <p:cNvSpPr txBox="1"/>
          <p:nvPr/>
        </p:nvSpPr>
        <p:spPr>
          <a:xfrm>
            <a:off x="9236267" y="2557502"/>
            <a:ext cx="2283671" cy="338554"/>
          </a:xfrm>
          <a:prstGeom prst="rect">
            <a:avLst/>
          </a:prstGeom>
          <a:noFill/>
        </p:spPr>
        <p:txBody>
          <a:bodyPr wrap="square" rtlCol="0">
            <a:spAutoFit/>
          </a:bodyPr>
          <a:lstStyle/>
          <a:p>
            <a:r>
              <a:rPr lang="en-US" altLang="ja-JP" sz="1600" dirty="0"/>
              <a:t>14Be+Pb</a:t>
            </a:r>
            <a:r>
              <a:rPr lang="ja-JP" altLang="en-US" sz="1600" dirty="0"/>
              <a:t>→</a:t>
            </a:r>
            <a:r>
              <a:rPr lang="en-US" altLang="ja-JP" sz="1600" dirty="0"/>
              <a:t>12Be+n+n</a:t>
            </a:r>
            <a:endParaRPr kumimoji="1" lang="ja-JP" altLang="en-US" sz="1600" dirty="0"/>
          </a:p>
        </p:txBody>
      </p:sp>
      <p:sp>
        <p:nvSpPr>
          <p:cNvPr id="11" name="テキスト ボックス 10">
            <a:extLst>
              <a:ext uri="{FF2B5EF4-FFF2-40B4-BE49-F238E27FC236}">
                <a16:creationId xmlns:a16="http://schemas.microsoft.com/office/drawing/2014/main" id="{4C664070-9DB0-CC59-E86F-0C94F739A326}"/>
              </a:ext>
            </a:extLst>
          </p:cNvPr>
          <p:cNvSpPr txBox="1"/>
          <p:nvPr/>
        </p:nvSpPr>
        <p:spPr>
          <a:xfrm>
            <a:off x="8631657" y="3795193"/>
            <a:ext cx="2405792" cy="338554"/>
          </a:xfrm>
          <a:prstGeom prst="rect">
            <a:avLst/>
          </a:prstGeom>
          <a:noFill/>
        </p:spPr>
        <p:txBody>
          <a:bodyPr wrap="square" rtlCol="0">
            <a:spAutoFit/>
          </a:bodyPr>
          <a:lstStyle/>
          <a:p>
            <a:r>
              <a:rPr lang="en-US" altLang="ja-JP" sz="1600" b="1" dirty="0" err="1"/>
              <a:t>DoppCor</a:t>
            </a:r>
            <a:r>
              <a:rPr lang="en-US" altLang="ja-JP" sz="1600" b="1" dirty="0"/>
              <a:t> Energy [keV]</a:t>
            </a:r>
            <a:endParaRPr kumimoji="1" lang="en-US" altLang="ja-JP" sz="1600" b="1" dirty="0"/>
          </a:p>
        </p:txBody>
      </p:sp>
      <p:pic>
        <p:nvPicPr>
          <p:cNvPr id="20" name="図 19">
            <a:extLst>
              <a:ext uri="{FF2B5EF4-FFF2-40B4-BE49-F238E27FC236}">
                <a16:creationId xmlns:a16="http://schemas.microsoft.com/office/drawing/2014/main" id="{35D4D710-85DD-4A5B-7B60-5745B428DCEC}"/>
              </a:ext>
            </a:extLst>
          </p:cNvPr>
          <p:cNvPicPr>
            <a:picLocks noChangeAspect="1"/>
          </p:cNvPicPr>
          <p:nvPr/>
        </p:nvPicPr>
        <p:blipFill>
          <a:blip r:embed="rId5"/>
          <a:srcRect t="1331" b="1"/>
          <a:stretch>
            <a:fillRect/>
          </a:stretch>
        </p:blipFill>
        <p:spPr>
          <a:xfrm>
            <a:off x="440056" y="3986703"/>
            <a:ext cx="3322319" cy="2448209"/>
          </a:xfrm>
          <a:prstGeom prst="rect">
            <a:avLst/>
          </a:prstGeom>
        </p:spPr>
      </p:pic>
      <p:sp>
        <p:nvSpPr>
          <p:cNvPr id="21" name="テキスト ボックス 20">
            <a:extLst>
              <a:ext uri="{FF2B5EF4-FFF2-40B4-BE49-F238E27FC236}">
                <a16:creationId xmlns:a16="http://schemas.microsoft.com/office/drawing/2014/main" id="{ADC0FE5B-EF46-E58D-8B97-CDB0454968E2}"/>
              </a:ext>
            </a:extLst>
          </p:cNvPr>
          <p:cNvSpPr txBox="1"/>
          <p:nvPr/>
        </p:nvSpPr>
        <p:spPr>
          <a:xfrm>
            <a:off x="933949" y="6379015"/>
            <a:ext cx="2405792" cy="338554"/>
          </a:xfrm>
          <a:prstGeom prst="rect">
            <a:avLst/>
          </a:prstGeom>
          <a:noFill/>
        </p:spPr>
        <p:txBody>
          <a:bodyPr wrap="square" rtlCol="0">
            <a:spAutoFit/>
          </a:bodyPr>
          <a:lstStyle/>
          <a:p>
            <a:r>
              <a:rPr lang="en-US" altLang="ja-JP" sz="1600" b="1" dirty="0" err="1"/>
              <a:t>DoppCor</a:t>
            </a:r>
            <a:r>
              <a:rPr lang="en-US" altLang="ja-JP" sz="1600" b="1" dirty="0"/>
              <a:t> Energy [keV]</a:t>
            </a:r>
            <a:endParaRPr kumimoji="1" lang="en-US" altLang="ja-JP" sz="1600" b="1" dirty="0"/>
          </a:p>
        </p:txBody>
      </p:sp>
      <p:sp>
        <p:nvSpPr>
          <p:cNvPr id="22" name="テキスト ボックス 21">
            <a:extLst>
              <a:ext uri="{FF2B5EF4-FFF2-40B4-BE49-F238E27FC236}">
                <a16:creationId xmlns:a16="http://schemas.microsoft.com/office/drawing/2014/main" id="{9AEA347C-817D-16C8-EDEE-576CACB3DD6A}"/>
              </a:ext>
            </a:extLst>
          </p:cNvPr>
          <p:cNvSpPr txBox="1"/>
          <p:nvPr/>
        </p:nvSpPr>
        <p:spPr>
          <a:xfrm>
            <a:off x="1715991" y="4217276"/>
            <a:ext cx="2005233" cy="338554"/>
          </a:xfrm>
          <a:prstGeom prst="rect">
            <a:avLst/>
          </a:prstGeom>
          <a:noFill/>
        </p:spPr>
        <p:txBody>
          <a:bodyPr wrap="square" rtlCol="0">
            <a:spAutoFit/>
          </a:bodyPr>
          <a:lstStyle/>
          <a:p>
            <a:r>
              <a:rPr kumimoji="1" lang="en-US" altLang="ja-JP" sz="1600" b="1" dirty="0"/>
              <a:t>14Be</a:t>
            </a:r>
            <a:r>
              <a:rPr lang="en-US" altLang="ja-JP" sz="1600" b="1" dirty="0"/>
              <a:t>+C</a:t>
            </a:r>
            <a:r>
              <a:rPr lang="ja-JP" altLang="en-US" sz="1600" b="1" dirty="0"/>
              <a:t>→</a:t>
            </a:r>
            <a:r>
              <a:rPr lang="en-US" altLang="ja-JP" sz="1600" b="1" dirty="0"/>
              <a:t>12Be+X</a:t>
            </a:r>
            <a:endParaRPr kumimoji="1" lang="ja-JP" altLang="en-US" sz="1600" b="1" dirty="0"/>
          </a:p>
        </p:txBody>
      </p:sp>
    </p:spTree>
    <p:extLst>
      <p:ext uri="{BB962C8B-B14F-4D97-AF65-F5344CB8AC3E}">
        <p14:creationId xmlns:p14="http://schemas.microsoft.com/office/powerpoint/2010/main" val="247719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8CB4CA5-53A7-0741-A54D-36C6F2167BA0}"/>
              </a:ext>
            </a:extLst>
          </p:cNvPr>
          <p:cNvSpPr>
            <a:spLocks noGrp="1"/>
          </p:cNvSpPr>
          <p:nvPr>
            <p:ph type="dt" sz="half" idx="10"/>
          </p:nvPr>
        </p:nvSpPr>
        <p:spPr/>
        <p:txBody>
          <a:bodyPr/>
          <a:lstStyle/>
          <a:p>
            <a:fld id="{11C67E29-DCF5-4700-BE67-7EA180D1213B}" type="datetime1">
              <a:rPr kumimoji="1" lang="ja-JP" altLang="en-US" smtClean="0"/>
              <a:t>2026/3/9</a:t>
            </a:fld>
            <a:endParaRPr kumimoji="1" lang="ja-JP" altLang="en-US"/>
          </a:p>
        </p:txBody>
      </p:sp>
      <p:sp>
        <p:nvSpPr>
          <p:cNvPr id="3" name="フッター プレースホルダー 2">
            <a:extLst>
              <a:ext uri="{FF2B5EF4-FFF2-40B4-BE49-F238E27FC236}">
                <a16:creationId xmlns:a16="http://schemas.microsoft.com/office/drawing/2014/main" id="{3362BFBA-9514-4EE4-A614-0A9E9C135644}"/>
              </a:ext>
            </a:extLst>
          </p:cNvPr>
          <p:cNvSpPr>
            <a:spLocks noGrp="1"/>
          </p:cNvSpPr>
          <p:nvPr>
            <p:ph type="ftr" sz="quarter" idx="11"/>
          </p:nvPr>
        </p:nvSpPr>
        <p:spPr>
          <a:xfrm>
            <a:off x="4042666" y="6344444"/>
            <a:ext cx="4114800" cy="365125"/>
          </a:xfrm>
        </p:spPr>
        <p:txBody>
          <a:bodyPr/>
          <a:lstStyle/>
          <a:p>
            <a:r>
              <a:rPr kumimoji="1" lang="en-US" altLang="zh-CN"/>
              <a:t>Italy-Japan Symposium, Kore University of Enna</a:t>
            </a:r>
            <a:endParaRPr kumimoji="1" lang="ja-JP" altLang="en-US"/>
          </a:p>
        </p:txBody>
      </p:sp>
      <p:sp>
        <p:nvSpPr>
          <p:cNvPr id="4" name="スライド番号プレースホルダー 3">
            <a:extLst>
              <a:ext uri="{FF2B5EF4-FFF2-40B4-BE49-F238E27FC236}">
                <a16:creationId xmlns:a16="http://schemas.microsoft.com/office/drawing/2014/main" id="{72A9A3C5-3F06-16A5-E068-5F2FFAAA130B}"/>
              </a:ext>
            </a:extLst>
          </p:cNvPr>
          <p:cNvSpPr>
            <a:spLocks noGrp="1"/>
          </p:cNvSpPr>
          <p:nvPr>
            <p:ph type="sldNum" sz="quarter" idx="12"/>
          </p:nvPr>
        </p:nvSpPr>
        <p:spPr/>
        <p:txBody>
          <a:bodyPr/>
          <a:lstStyle/>
          <a:p>
            <a:fld id="{49584640-C7AF-4D0A-BAF2-A1E026039413}" type="slidenum">
              <a:rPr lang="ja-JP" altLang="en-US" smtClean="0"/>
              <a:pPr/>
              <a:t>3</a:t>
            </a:fld>
            <a:endParaRPr lang="ja-JP" altLang="en-US"/>
          </a:p>
        </p:txBody>
      </p:sp>
      <p:sp>
        <p:nvSpPr>
          <p:cNvPr id="5" name="タイトル 4">
            <a:extLst>
              <a:ext uri="{FF2B5EF4-FFF2-40B4-BE49-F238E27FC236}">
                <a16:creationId xmlns:a16="http://schemas.microsoft.com/office/drawing/2014/main" id="{88604056-3A04-EFAD-5BCA-60DD1FF8EE2A}"/>
              </a:ext>
            </a:extLst>
          </p:cNvPr>
          <p:cNvSpPr>
            <a:spLocks noGrp="1"/>
          </p:cNvSpPr>
          <p:nvPr>
            <p:ph type="title"/>
          </p:nvPr>
        </p:nvSpPr>
        <p:spPr>
          <a:xfrm>
            <a:off x="285750" y="136525"/>
            <a:ext cx="3960325" cy="409575"/>
          </a:xfrm>
        </p:spPr>
        <p:txBody>
          <a:bodyPr/>
          <a:lstStyle/>
          <a:p>
            <a:r>
              <a:rPr lang="en-US" altLang="ja-JP" err="1"/>
              <a:t>nn</a:t>
            </a:r>
            <a:r>
              <a:rPr lang="en-US" altLang="ja-JP"/>
              <a:t> Paring Correlation</a:t>
            </a:r>
            <a:endParaRPr kumimoji="1" lang="ja-JP" altLang="en-US"/>
          </a:p>
        </p:txBody>
      </p:sp>
      <p:sp>
        <p:nvSpPr>
          <p:cNvPr id="56" name="テキスト ボックス 55">
            <a:extLst>
              <a:ext uri="{FF2B5EF4-FFF2-40B4-BE49-F238E27FC236}">
                <a16:creationId xmlns:a16="http://schemas.microsoft.com/office/drawing/2014/main" id="{EA0B60C3-B38E-B190-2152-B27CC7550CE8}"/>
              </a:ext>
            </a:extLst>
          </p:cNvPr>
          <p:cNvSpPr txBox="1"/>
          <p:nvPr/>
        </p:nvSpPr>
        <p:spPr>
          <a:xfrm>
            <a:off x="317932" y="3343928"/>
            <a:ext cx="2302824" cy="461665"/>
          </a:xfrm>
          <a:prstGeom prst="rect">
            <a:avLst/>
          </a:prstGeom>
          <a:noFill/>
        </p:spPr>
        <p:txBody>
          <a:bodyPr wrap="square" rtlCol="0">
            <a:spAutoFit/>
          </a:bodyPr>
          <a:lstStyle/>
          <a:p>
            <a:r>
              <a:rPr kumimoji="1" lang="en-US" altLang="ja-JP" sz="2400" b="1" baseline="30000" dirty="0">
                <a:latin typeface="ＭＳ Ｐゴシック" panose="020B0600070205080204" pitchFamily="50" charset="-128"/>
                <a:ea typeface="ＭＳ Ｐゴシック" panose="020B0600070205080204" pitchFamily="50" charset="-128"/>
              </a:rPr>
              <a:t>11</a:t>
            </a:r>
            <a:r>
              <a:rPr kumimoji="1" lang="en-US" altLang="ja-JP" sz="2400" b="1" dirty="0">
                <a:latin typeface="ＭＳ Ｐゴシック" panose="020B0600070205080204" pitchFamily="50" charset="-128"/>
                <a:ea typeface="ＭＳ Ｐゴシック" panose="020B0600070205080204" pitchFamily="50" charset="-128"/>
              </a:rPr>
              <a:t>Li (2n-halo)</a:t>
            </a:r>
            <a:endParaRPr kumimoji="1" lang="ja-JP" altLang="en-US" sz="2400" b="1" dirty="0">
              <a:latin typeface="ＭＳ Ｐゴシック" panose="020B0600070205080204" pitchFamily="50" charset="-128"/>
              <a:ea typeface="ＭＳ Ｐゴシック" panose="020B0600070205080204" pitchFamily="50" charset="-128"/>
            </a:endParaRPr>
          </a:p>
        </p:txBody>
      </p:sp>
      <p:grpSp>
        <p:nvGrpSpPr>
          <p:cNvPr id="11" name="グループ化 10">
            <a:extLst>
              <a:ext uri="{FF2B5EF4-FFF2-40B4-BE49-F238E27FC236}">
                <a16:creationId xmlns:a16="http://schemas.microsoft.com/office/drawing/2014/main" id="{92FAC155-F5C9-8FF0-0E77-CD3062373DE4}"/>
              </a:ext>
            </a:extLst>
          </p:cNvPr>
          <p:cNvGrpSpPr>
            <a:grpSpLocks/>
          </p:cNvGrpSpPr>
          <p:nvPr/>
        </p:nvGrpSpPr>
        <p:grpSpPr>
          <a:xfrm>
            <a:off x="466393" y="3808690"/>
            <a:ext cx="1545128" cy="1464664"/>
            <a:chOff x="466393" y="3808690"/>
            <a:chExt cx="1545128" cy="1464664"/>
          </a:xfrm>
        </p:grpSpPr>
        <p:sp>
          <p:nvSpPr>
            <p:cNvPr id="90" name="楕円 89">
              <a:extLst>
                <a:ext uri="{FF2B5EF4-FFF2-40B4-BE49-F238E27FC236}">
                  <a16:creationId xmlns:a16="http://schemas.microsoft.com/office/drawing/2014/main" id="{A361904C-4FFD-7597-E63D-7C007C32741F}"/>
                </a:ext>
              </a:extLst>
            </p:cNvPr>
            <p:cNvSpPr/>
            <p:nvPr/>
          </p:nvSpPr>
          <p:spPr>
            <a:xfrm>
              <a:off x="466393" y="3808690"/>
              <a:ext cx="1545128" cy="1464664"/>
            </a:xfrm>
            <a:prstGeom prst="ellipse">
              <a:avLst/>
            </a:prstGeom>
            <a:solidFill>
              <a:schemeClr val="tx2">
                <a:lumMod val="25000"/>
                <a:lumOff val="75000"/>
              </a:schemeClr>
            </a:solidFill>
            <a:ln/>
            <a:effectLst>
              <a:softEdge rad="6350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cxnSp>
          <p:nvCxnSpPr>
            <p:cNvPr id="86" name="直線コネクタ 85">
              <a:extLst>
                <a:ext uri="{FF2B5EF4-FFF2-40B4-BE49-F238E27FC236}">
                  <a16:creationId xmlns:a16="http://schemas.microsoft.com/office/drawing/2014/main" id="{03980DFC-D5C6-7F7C-FD1F-8B26B92B2604}"/>
                </a:ext>
              </a:extLst>
            </p:cNvPr>
            <p:cNvCxnSpPr>
              <a:cxnSpLocks/>
              <a:stCxn id="74" idx="3"/>
            </p:cNvCxnSpPr>
            <p:nvPr/>
          </p:nvCxnSpPr>
          <p:spPr>
            <a:xfrm flipH="1">
              <a:off x="1069420" y="4385771"/>
              <a:ext cx="696239" cy="210229"/>
            </a:xfrm>
            <a:prstGeom prst="line">
              <a:avLst/>
            </a:prstGeom>
          </p:spPr>
          <p:style>
            <a:lnRef idx="3">
              <a:schemeClr val="dk1"/>
            </a:lnRef>
            <a:fillRef idx="0">
              <a:schemeClr val="dk1"/>
            </a:fillRef>
            <a:effectRef idx="2">
              <a:schemeClr val="dk1"/>
            </a:effectRef>
            <a:fontRef idx="minor">
              <a:schemeClr val="tx1"/>
            </a:fontRef>
          </p:style>
        </p:cxnSp>
        <p:cxnSp>
          <p:nvCxnSpPr>
            <p:cNvPr id="75" name="直線コネクタ 74">
              <a:extLst>
                <a:ext uri="{FF2B5EF4-FFF2-40B4-BE49-F238E27FC236}">
                  <a16:creationId xmlns:a16="http://schemas.microsoft.com/office/drawing/2014/main" id="{FC1492BC-56AB-0AEF-89DE-7E9C6B04F1CE}"/>
                </a:ext>
              </a:extLst>
            </p:cNvPr>
            <p:cNvCxnSpPr>
              <a:cxnSpLocks/>
              <a:endCxn id="80" idx="2"/>
            </p:cNvCxnSpPr>
            <p:nvPr/>
          </p:nvCxnSpPr>
          <p:spPr>
            <a:xfrm>
              <a:off x="1088497" y="4647520"/>
              <a:ext cx="686782" cy="154343"/>
            </a:xfrm>
            <a:prstGeom prst="line">
              <a:avLst/>
            </a:prstGeom>
          </p:spPr>
          <p:style>
            <a:lnRef idx="3">
              <a:schemeClr val="dk1"/>
            </a:lnRef>
            <a:fillRef idx="0">
              <a:schemeClr val="dk1"/>
            </a:fillRef>
            <a:effectRef idx="2">
              <a:schemeClr val="dk1"/>
            </a:effectRef>
            <a:fontRef idx="minor">
              <a:schemeClr val="tx1"/>
            </a:fontRef>
          </p:style>
        </p:cxnSp>
        <p:sp>
          <p:nvSpPr>
            <p:cNvPr id="78" name="楕円 77">
              <a:extLst>
                <a:ext uri="{FF2B5EF4-FFF2-40B4-BE49-F238E27FC236}">
                  <a16:creationId xmlns:a16="http://schemas.microsoft.com/office/drawing/2014/main" id="{C98CFC41-6080-C5B2-86B8-2639558BB970}"/>
                </a:ext>
              </a:extLst>
            </p:cNvPr>
            <p:cNvSpPr/>
            <p:nvPr/>
          </p:nvSpPr>
          <p:spPr>
            <a:xfrm>
              <a:off x="717941" y="4318644"/>
              <a:ext cx="603763" cy="584031"/>
            </a:xfrm>
            <a:prstGeom prst="ellipse">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A63E75E8-2D56-7EE4-A49C-526B132D20D5}"/>
                </a:ext>
              </a:extLst>
            </p:cNvPr>
            <p:cNvSpPr txBox="1"/>
            <p:nvPr/>
          </p:nvSpPr>
          <p:spPr>
            <a:xfrm>
              <a:off x="756496" y="4419019"/>
              <a:ext cx="477238" cy="400110"/>
            </a:xfrm>
            <a:prstGeom prst="rect">
              <a:avLst/>
            </a:prstGeom>
            <a:noFill/>
          </p:spPr>
          <p:txBody>
            <a:bodyPr wrap="square" rtlCol="0">
              <a:spAutoFit/>
            </a:bodyPr>
            <a:lstStyle/>
            <a:p>
              <a:r>
                <a:rPr lang="en-US" altLang="ja-JP" sz="2000" b="1" baseline="30000">
                  <a:solidFill>
                    <a:schemeClr val="bg1"/>
                  </a:solidFill>
                  <a:latin typeface="ＭＳ Ｐゴシック" panose="020B0600070205080204" pitchFamily="50" charset="-128"/>
                  <a:ea typeface="ＭＳ Ｐゴシック" panose="020B0600070205080204" pitchFamily="50" charset="-128"/>
                </a:rPr>
                <a:t>9</a:t>
              </a:r>
              <a:r>
                <a:rPr kumimoji="1" lang="en-US" altLang="ja-JP" sz="2000" b="1">
                  <a:solidFill>
                    <a:schemeClr val="bg1"/>
                  </a:solidFill>
                  <a:latin typeface="ＭＳ Ｐゴシック" panose="020B0600070205080204" pitchFamily="50" charset="-128"/>
                  <a:ea typeface="ＭＳ Ｐゴシック" panose="020B0600070205080204" pitchFamily="50" charset="-128"/>
                </a:rPr>
                <a:t>Li</a:t>
              </a:r>
              <a:endParaRPr kumimoji="1" lang="ja-JP" altLang="en-US" sz="2000" b="1">
                <a:solidFill>
                  <a:schemeClr val="bg1"/>
                </a:solidFill>
                <a:latin typeface="ＭＳ Ｐゴシック" panose="020B0600070205080204" pitchFamily="50" charset="-128"/>
                <a:ea typeface="ＭＳ Ｐゴシック" panose="020B0600070205080204" pitchFamily="50" charset="-128"/>
              </a:endParaRPr>
            </a:p>
          </p:txBody>
        </p:sp>
        <p:sp>
          <p:nvSpPr>
            <p:cNvPr id="80" name="楕円 79">
              <a:extLst>
                <a:ext uri="{FF2B5EF4-FFF2-40B4-BE49-F238E27FC236}">
                  <a16:creationId xmlns:a16="http://schemas.microsoft.com/office/drawing/2014/main" id="{287D4637-7407-BF63-A875-5810BB6687D3}"/>
                </a:ext>
              </a:extLst>
            </p:cNvPr>
            <p:cNvSpPr/>
            <p:nvPr/>
          </p:nvSpPr>
          <p:spPr>
            <a:xfrm>
              <a:off x="1775279" y="4688348"/>
              <a:ext cx="217585" cy="227029"/>
            </a:xfrm>
            <a:prstGeom prst="ellipse">
              <a:avLst/>
            </a:prstGeom>
            <a:solidFill>
              <a:schemeClr val="accent4">
                <a:lumMod val="75000"/>
              </a:schemeClr>
            </a:solidFill>
            <a:ln>
              <a:solidFill>
                <a:schemeClr val="accent4">
                  <a:lumMod val="75000"/>
                </a:schemeClr>
              </a:solid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1600" b="1"/>
                <a:t>n</a:t>
              </a:r>
              <a:endParaRPr kumimoji="1" lang="ja-JP" altLang="en-US" sz="1600" b="1"/>
            </a:p>
          </p:txBody>
        </p:sp>
        <p:sp>
          <p:nvSpPr>
            <p:cNvPr id="74" name="楕円 73">
              <a:extLst>
                <a:ext uri="{FF2B5EF4-FFF2-40B4-BE49-F238E27FC236}">
                  <a16:creationId xmlns:a16="http://schemas.microsoft.com/office/drawing/2014/main" id="{008F922F-9A9E-5853-B243-C50DF0001816}"/>
                </a:ext>
              </a:extLst>
            </p:cNvPr>
            <p:cNvSpPr/>
            <p:nvPr/>
          </p:nvSpPr>
          <p:spPr>
            <a:xfrm>
              <a:off x="1733794" y="4191990"/>
              <a:ext cx="217585" cy="227029"/>
            </a:xfrm>
            <a:prstGeom prst="ellipse">
              <a:avLst/>
            </a:prstGeom>
            <a:solidFill>
              <a:schemeClr val="accent4">
                <a:lumMod val="75000"/>
              </a:schemeClr>
            </a:solidFill>
            <a:ln>
              <a:solidFill>
                <a:schemeClr val="accent4">
                  <a:lumMod val="75000"/>
                </a:schemeClr>
              </a:solid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1600" b="1"/>
                <a:t>n</a:t>
              </a:r>
              <a:endParaRPr kumimoji="1" lang="ja-JP" altLang="en-US" sz="1600" b="1"/>
            </a:p>
          </p:txBody>
        </p:sp>
        <p:sp>
          <p:nvSpPr>
            <p:cNvPr id="95" name="円弧 94">
              <a:extLst>
                <a:ext uri="{FF2B5EF4-FFF2-40B4-BE49-F238E27FC236}">
                  <a16:creationId xmlns:a16="http://schemas.microsoft.com/office/drawing/2014/main" id="{F77724F3-801B-9F8D-1C82-36582ECF037D}"/>
                </a:ext>
              </a:extLst>
            </p:cNvPr>
            <p:cNvSpPr/>
            <p:nvPr/>
          </p:nvSpPr>
          <p:spPr>
            <a:xfrm rot="1366162">
              <a:off x="1207264" y="4494854"/>
              <a:ext cx="242211" cy="368944"/>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7" name="テキスト ボックス 96">
                  <a:extLst>
                    <a:ext uri="{FF2B5EF4-FFF2-40B4-BE49-F238E27FC236}">
                      <a16:creationId xmlns:a16="http://schemas.microsoft.com/office/drawing/2014/main" id="{88E93F0E-68F1-00A4-E911-506773792DD0}"/>
                    </a:ext>
                  </a:extLst>
                </p:cNvPr>
                <p:cNvSpPr txBox="1"/>
                <p:nvPr/>
              </p:nvSpPr>
              <p:spPr>
                <a:xfrm>
                  <a:off x="1444857" y="4408741"/>
                  <a:ext cx="350329" cy="3662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1800" b="1" i="1" smtClean="0">
                            <a:latin typeface="Cambria Math" panose="02040503050406030204" pitchFamily="18" charset="0"/>
                            <a:ea typeface="ＭＳ Ｐゴシック" panose="020B0600070205080204" pitchFamily="50" charset="-128"/>
                          </a:rPr>
                          <m:t>𝜽</m:t>
                        </m:r>
                      </m:oMath>
                    </m:oMathPara>
                  </a14:m>
                  <a:endParaRPr lang="ja-JP" altLang="en-US" dirty="0"/>
                </a:p>
              </p:txBody>
            </p:sp>
          </mc:Choice>
          <mc:Fallback xmlns="">
            <p:sp>
              <p:nvSpPr>
                <p:cNvPr id="97" name="テキスト ボックス 96">
                  <a:extLst>
                    <a:ext uri="{FF2B5EF4-FFF2-40B4-BE49-F238E27FC236}">
                      <a16:creationId xmlns:a16="http://schemas.microsoft.com/office/drawing/2014/main" id="{88E93F0E-68F1-00A4-E911-506773792DD0}"/>
                    </a:ext>
                  </a:extLst>
                </p:cNvPr>
                <p:cNvSpPr txBox="1">
                  <a:spLocks noRot="1" noChangeAspect="1" noMove="1" noResize="1" noEditPoints="1" noAdjustHandles="1" noChangeArrowheads="1" noChangeShapeType="1" noTextEdit="1"/>
                </p:cNvSpPr>
                <p:nvPr/>
              </p:nvSpPr>
              <p:spPr>
                <a:xfrm>
                  <a:off x="1444857" y="4408741"/>
                  <a:ext cx="350329" cy="366248"/>
                </a:xfrm>
                <a:prstGeom prst="rect">
                  <a:avLst/>
                </a:prstGeom>
                <a:blipFill>
                  <a:blip r:embed="rId8"/>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89C72195-FA11-316F-5F0B-CA8887DC9797}"/>
                  </a:ext>
                </a:extLst>
              </p:cNvPr>
              <p:cNvSpPr txBox="1"/>
              <p:nvPr/>
            </p:nvSpPr>
            <p:spPr>
              <a:xfrm>
                <a:off x="2324444" y="3656924"/>
                <a:ext cx="4033883" cy="1261884"/>
              </a:xfrm>
              <a:prstGeom prst="rect">
                <a:avLst/>
              </a:prstGeom>
              <a:noFill/>
            </p:spPr>
            <p:txBody>
              <a:bodyPr wrap="square" rtlCol="0">
                <a:spAutoFit/>
              </a:bodyPr>
              <a:lstStyle/>
              <a:p>
                <a:pPr algn="ctr"/>
                <a:r>
                  <a:rPr lang="en-US" altLang="ja-JP" sz="2000" b="1" dirty="0">
                    <a:highlight>
                      <a:srgbClr val="00FF00"/>
                    </a:highlight>
                    <a:ea typeface="ＭＳ Ｐゴシック" panose="020B0600070205080204" pitchFamily="50" charset="-128"/>
                  </a:rPr>
                  <a:t>dineutron correlation</a:t>
                </a:r>
              </a:p>
              <a:p>
                <a:pPr algn="ctr"/>
                <a14:m>
                  <m:oMath xmlns:m="http://schemas.openxmlformats.org/officeDocument/2006/math">
                    <m:d>
                      <m:dPr>
                        <m:begChr m:val="⟨"/>
                        <m:endChr m:val="⟩"/>
                        <m:ctrlPr>
                          <a:rPr lang="en-US" altLang="ja-JP" sz="2000" b="1" i="1" smtClean="0">
                            <a:latin typeface="Cambria Math" panose="02040503050406030204" pitchFamily="18" charset="0"/>
                            <a:ea typeface="ＭＳ Ｐゴシック" panose="020B0600070205080204" pitchFamily="50" charset="-128"/>
                          </a:rPr>
                        </m:ctrlPr>
                      </m:dPr>
                      <m:e>
                        <m:r>
                          <a:rPr lang="ja-JP" altLang="en-US" sz="2000" b="1" i="1">
                            <a:latin typeface="Cambria Math" panose="02040503050406030204" pitchFamily="18" charset="0"/>
                            <a:ea typeface="ＭＳ Ｐゴシック" panose="020B0600070205080204" pitchFamily="50" charset="-128"/>
                          </a:rPr>
                          <m:t>𝜽</m:t>
                        </m:r>
                      </m:e>
                    </m:d>
                    <m:r>
                      <a:rPr lang="en-US" altLang="ja-JP" sz="2000" b="1" i="1" smtClean="0">
                        <a:latin typeface="Cambria Math" panose="02040503050406030204" pitchFamily="18" charset="0"/>
                        <a:ea typeface="ＭＳ Ｐゴシック" panose="020B0600070205080204" pitchFamily="50" charset="-128"/>
                      </a:rPr>
                      <m:t>&lt;</m:t>
                    </m:r>
                    <m:r>
                      <a:rPr lang="en-US" altLang="ja-JP" sz="2000" b="1" i="1">
                        <a:latin typeface="Cambria Math" panose="02040503050406030204" pitchFamily="18" charset="0"/>
                        <a:ea typeface="ＭＳ Ｐゴシック" panose="020B0600070205080204" pitchFamily="50" charset="-128"/>
                      </a:rPr>
                      <m:t>𝟗𝟎</m:t>
                    </m:r>
                    <m:r>
                      <a:rPr lang="en-US" altLang="ja-JP" sz="2000" b="1" i="1">
                        <a:latin typeface="Cambria Math" panose="02040503050406030204" pitchFamily="18" charset="0"/>
                        <a:ea typeface="Cambria Math" panose="02040503050406030204" pitchFamily="18" charset="0"/>
                      </a:rPr>
                      <m:t>°</m:t>
                    </m:r>
                  </m:oMath>
                </a14:m>
                <a:r>
                  <a:rPr lang="en-US" altLang="ja-JP" sz="2000" b="1" dirty="0">
                    <a:ea typeface="ＭＳ Ｐゴシック" panose="020B0600070205080204" pitchFamily="50" charset="-128"/>
                  </a:rPr>
                  <a:t> </a:t>
                </a:r>
              </a:p>
              <a:p>
                <a:pPr algn="ctr"/>
                <a:r>
                  <a:rPr lang="en-US" altLang="ja-JP" sz="2000" b="1" dirty="0">
                    <a:ea typeface="ＭＳ Ｐゴシック" panose="020B0600070205080204" pitchFamily="50" charset="-128"/>
                  </a:rPr>
                  <a:t>(short range, strong coupling)</a:t>
                </a:r>
                <a:br>
                  <a:rPr lang="en-US" altLang="ja-JP" sz="2000" b="1" dirty="0">
                    <a:ea typeface="ＭＳ Ｐゴシック" panose="020B0600070205080204" pitchFamily="50" charset="-128"/>
                  </a:rPr>
                </a:br>
                <a:r>
                  <a:rPr lang="en-US" altLang="ja-JP" sz="1600" b="1" dirty="0">
                    <a:solidFill>
                      <a:srgbClr val="FF0000"/>
                    </a:solidFill>
                  </a:rPr>
                  <a:t>Not yet established.</a:t>
                </a:r>
                <a:endParaRPr lang="en-US" altLang="ja-JP" sz="2000" b="1" dirty="0">
                  <a:ea typeface="ＭＳ Ｐゴシック" panose="020B0600070205080204" pitchFamily="50" charset="-128"/>
                </a:endParaRPr>
              </a:p>
            </p:txBody>
          </p:sp>
        </mc:Choice>
        <mc:Fallback xmlns="">
          <p:sp>
            <p:nvSpPr>
              <p:cNvPr id="32" name="テキスト ボックス 31">
                <a:extLst>
                  <a:ext uri="{FF2B5EF4-FFF2-40B4-BE49-F238E27FC236}">
                    <a16:creationId xmlns:a16="http://schemas.microsoft.com/office/drawing/2014/main" id="{89C72195-FA11-316F-5F0B-CA8887DC9797}"/>
                  </a:ext>
                </a:extLst>
              </p:cNvPr>
              <p:cNvSpPr txBox="1">
                <a:spLocks noRot="1" noChangeAspect="1" noMove="1" noResize="1" noEditPoints="1" noAdjustHandles="1" noChangeArrowheads="1" noChangeShapeType="1" noTextEdit="1"/>
              </p:cNvSpPr>
              <p:nvPr/>
            </p:nvSpPr>
            <p:spPr>
              <a:xfrm>
                <a:off x="2324444" y="3656924"/>
                <a:ext cx="4033883" cy="1261884"/>
              </a:xfrm>
              <a:prstGeom prst="rect">
                <a:avLst/>
              </a:prstGeom>
              <a:blipFill>
                <a:blip r:embed="rId9"/>
                <a:stretch>
                  <a:fillRect t="-2415" b="-5314"/>
                </a:stretch>
              </a:blipFill>
            </p:spPr>
            <p:txBody>
              <a:bodyPr/>
              <a:lstStyle/>
              <a:p>
                <a:r>
                  <a:rPr lang="ja-JP" altLang="en-US">
                    <a:noFill/>
                  </a:rPr>
                  <a:t> </a:t>
                </a:r>
              </a:p>
            </p:txBody>
          </p:sp>
        </mc:Fallback>
      </mc:AlternateContent>
      <p:sp>
        <p:nvSpPr>
          <p:cNvPr id="15" name="テキスト ボックス 14">
            <a:extLst>
              <a:ext uri="{FF2B5EF4-FFF2-40B4-BE49-F238E27FC236}">
                <a16:creationId xmlns:a16="http://schemas.microsoft.com/office/drawing/2014/main" id="{DAAC26BD-ACDD-653B-C04D-AE7FDE42A5D3}"/>
              </a:ext>
            </a:extLst>
          </p:cNvPr>
          <p:cNvSpPr txBox="1"/>
          <p:nvPr/>
        </p:nvSpPr>
        <p:spPr>
          <a:xfrm>
            <a:off x="2620756" y="4918133"/>
            <a:ext cx="3491787" cy="307777"/>
          </a:xfrm>
          <a:prstGeom prst="rect">
            <a:avLst/>
          </a:prstGeom>
          <a:noFill/>
        </p:spPr>
        <p:txBody>
          <a:bodyPr wrap="square">
            <a:spAutoFit/>
          </a:bodyPr>
          <a:lstStyle/>
          <a:p>
            <a:pPr>
              <a:spcBef>
                <a:spcPct val="0"/>
              </a:spcBef>
              <a:buNone/>
            </a:pPr>
            <a:r>
              <a:rPr lang="en-US" altLang="ja-JP" sz="1400" dirty="0" err="1"/>
              <a:t>A.B.Migdal</a:t>
            </a:r>
            <a:r>
              <a:rPr lang="en-US" altLang="ja-JP" sz="1400" dirty="0"/>
              <a:t>, Sov.J.Nucl.Phys.238(1973).</a:t>
            </a:r>
            <a:endParaRPr lang="en-US" altLang="ja-JP" sz="1400" b="1" dirty="0">
              <a:solidFill>
                <a:srgbClr val="FF0000"/>
              </a:solidFill>
            </a:endParaRPr>
          </a:p>
        </p:txBody>
      </p:sp>
      <p:sp>
        <p:nvSpPr>
          <p:cNvPr id="22" name="テキスト ボックス 21">
            <a:extLst>
              <a:ext uri="{FF2B5EF4-FFF2-40B4-BE49-F238E27FC236}">
                <a16:creationId xmlns:a16="http://schemas.microsoft.com/office/drawing/2014/main" id="{4043F5AB-D8C6-2BC5-4726-3DCE26CF5D2D}"/>
              </a:ext>
            </a:extLst>
          </p:cNvPr>
          <p:cNvSpPr txBox="1"/>
          <p:nvPr/>
        </p:nvSpPr>
        <p:spPr>
          <a:xfrm>
            <a:off x="2825106" y="5469620"/>
            <a:ext cx="8821237" cy="369332"/>
          </a:xfrm>
          <a:prstGeom prst="rect">
            <a:avLst/>
          </a:prstGeom>
          <a:solidFill>
            <a:schemeClr val="bg1"/>
          </a:solidFill>
        </p:spPr>
        <p:txBody>
          <a:bodyPr wrap="square">
            <a:spAutoFit/>
          </a:bodyPr>
          <a:lstStyle/>
          <a:p>
            <a:pPr marL="285750" indent="-285750">
              <a:buFont typeface="Arial" panose="020B0604020202020204" pitchFamily="34" charset="0"/>
              <a:buChar char="•"/>
            </a:pPr>
            <a:endParaRPr kumimoji="1" lang="en-US" altLang="ja-JP" b="1" dirty="0"/>
          </a:p>
        </p:txBody>
      </p:sp>
      <p:grpSp>
        <p:nvGrpSpPr>
          <p:cNvPr id="26" name="グループ化 25">
            <a:extLst>
              <a:ext uri="{FF2B5EF4-FFF2-40B4-BE49-F238E27FC236}">
                <a16:creationId xmlns:a16="http://schemas.microsoft.com/office/drawing/2014/main" id="{F0E609FD-4EFE-45C9-87AA-E1945015A5D3}"/>
              </a:ext>
            </a:extLst>
          </p:cNvPr>
          <p:cNvGrpSpPr/>
          <p:nvPr/>
        </p:nvGrpSpPr>
        <p:grpSpPr>
          <a:xfrm>
            <a:off x="2239808" y="1554954"/>
            <a:ext cx="3714902" cy="1508105"/>
            <a:chOff x="2073657" y="4468228"/>
            <a:chExt cx="3714902" cy="1508105"/>
          </a:xfrm>
        </p:grpSpPr>
        <p:sp>
          <p:nvSpPr>
            <p:cNvPr id="27" name="テキスト ボックス 26">
              <a:extLst>
                <a:ext uri="{FF2B5EF4-FFF2-40B4-BE49-F238E27FC236}">
                  <a16:creationId xmlns:a16="http://schemas.microsoft.com/office/drawing/2014/main" id="{EBECF51D-E5EB-BD3D-F4A8-7952E16B3413}"/>
                </a:ext>
              </a:extLst>
            </p:cNvPr>
            <p:cNvSpPr txBox="1"/>
            <p:nvPr/>
          </p:nvSpPr>
          <p:spPr>
            <a:xfrm>
              <a:off x="2073657" y="4468228"/>
              <a:ext cx="3688728" cy="1508105"/>
            </a:xfrm>
            <a:prstGeom prst="rect">
              <a:avLst/>
            </a:prstGeom>
            <a:noFill/>
          </p:spPr>
          <p:txBody>
            <a:bodyPr wrap="square" rtlCol="0">
              <a:spAutoFit/>
            </a:bodyPr>
            <a:lstStyle/>
            <a:p>
              <a:pPr algn="ctr"/>
              <a:r>
                <a:rPr lang="en-US" altLang="ja-JP" sz="2000" b="1" dirty="0">
                  <a:highlight>
                    <a:srgbClr val="00FF00"/>
                  </a:highlight>
                  <a:ea typeface="ＭＳ Ｐゴシック" panose="020B0600070205080204" pitchFamily="50" charset="-128"/>
                </a:rPr>
                <a:t>BCS-like </a:t>
              </a:r>
              <a:br>
                <a:rPr lang="en-US" altLang="ja-JP" sz="2000" b="1" dirty="0">
                  <a:highlight>
                    <a:srgbClr val="00FF00"/>
                  </a:highlight>
                  <a:ea typeface="ＭＳ Ｐゴシック" panose="020B0600070205080204" pitchFamily="50" charset="-128"/>
                </a:rPr>
              </a:br>
              <a:r>
                <a:rPr lang="en-US" altLang="ja-JP" sz="2000" b="1" dirty="0">
                  <a:highlight>
                    <a:srgbClr val="00FF00"/>
                  </a:highlight>
                  <a:ea typeface="ＭＳ Ｐゴシック" panose="020B0600070205080204" pitchFamily="50" charset="-128"/>
                </a:rPr>
                <a:t>paring Correlation</a:t>
              </a:r>
            </a:p>
            <a:p>
              <a:pPr algn="ctr"/>
              <a:r>
                <a:rPr lang="en-US" altLang="ja-JP" sz="2000" b="1" dirty="0">
                  <a:ea typeface="ＭＳ Ｐゴシック" panose="020B0600070205080204" pitchFamily="50" charset="-128"/>
                </a:rPr>
                <a:t>(long range, weak coupling) </a:t>
              </a:r>
              <a:br>
                <a:rPr lang="en-US" altLang="ja-JP" sz="2000" b="1" dirty="0">
                  <a:ea typeface="ＭＳ Ｐゴシック" panose="020B0600070205080204" pitchFamily="50" charset="-128"/>
                </a:rPr>
              </a:br>
              <a:r>
                <a:rPr lang="en-US" altLang="ja-JP" sz="1600" dirty="0"/>
                <a:t>Bohr, Mottelson, Pines, Phys.Rev.</a:t>
              </a:r>
              <a:r>
                <a:rPr lang="en-US" altLang="ja-JP" sz="1600" b="1" dirty="0"/>
                <a:t>110</a:t>
              </a:r>
              <a:r>
                <a:rPr lang="en-US" altLang="ja-JP" sz="1600" dirty="0"/>
                <a:t>, 936(1958).</a:t>
              </a:r>
              <a:endParaRPr kumimoji="1" lang="ja-JP" altLang="en-US" sz="2000" dirty="0"/>
            </a:p>
          </p:txBody>
        </p:sp>
        <p:sp>
          <p:nvSpPr>
            <p:cNvPr id="28" name="テキスト ボックス 27">
              <a:extLst>
                <a:ext uri="{FF2B5EF4-FFF2-40B4-BE49-F238E27FC236}">
                  <a16:creationId xmlns:a16="http://schemas.microsoft.com/office/drawing/2014/main" id="{35B31006-FD5C-AA71-22FF-30C031927B3E}"/>
                </a:ext>
              </a:extLst>
            </p:cNvPr>
            <p:cNvSpPr txBox="1"/>
            <p:nvPr/>
          </p:nvSpPr>
          <p:spPr>
            <a:xfrm>
              <a:off x="2296772" y="4973548"/>
              <a:ext cx="3491787" cy="307777"/>
            </a:xfrm>
            <a:prstGeom prst="rect">
              <a:avLst/>
            </a:prstGeom>
            <a:noFill/>
          </p:spPr>
          <p:txBody>
            <a:bodyPr wrap="square">
              <a:spAutoFit/>
            </a:bodyPr>
            <a:lstStyle/>
            <a:p>
              <a:pPr>
                <a:spcBef>
                  <a:spcPct val="0"/>
                </a:spcBef>
                <a:buNone/>
              </a:pPr>
              <a:r>
                <a:rPr lang="en-US" altLang="ja-JP" sz="1400" dirty="0"/>
                <a:t>.</a:t>
              </a:r>
              <a:endParaRPr lang="en-US" altLang="ja-JP" sz="1400" b="1" dirty="0">
                <a:solidFill>
                  <a:srgbClr val="FF0000"/>
                </a:solidFill>
              </a:endParaRPr>
            </a:p>
          </p:txBody>
        </p:sp>
      </p:grpSp>
      <p:pic>
        <p:nvPicPr>
          <p:cNvPr id="98" name="図 97">
            <a:extLst>
              <a:ext uri="{FF2B5EF4-FFF2-40B4-BE49-F238E27FC236}">
                <a16:creationId xmlns:a16="http://schemas.microsoft.com/office/drawing/2014/main" id="{C86877B9-0DEB-CB8C-65C8-D3977C3599A8}"/>
              </a:ext>
            </a:extLst>
          </p:cNvPr>
          <p:cNvPicPr>
            <a:picLocks noChangeAspect="1"/>
          </p:cNvPicPr>
          <p:nvPr/>
        </p:nvPicPr>
        <p:blipFill>
          <a:blip r:embed="rId10"/>
          <a:stretch>
            <a:fillRect/>
          </a:stretch>
        </p:blipFill>
        <p:spPr>
          <a:xfrm>
            <a:off x="587873" y="1491352"/>
            <a:ext cx="1428777" cy="1362441"/>
          </a:xfrm>
          <a:prstGeom prst="rect">
            <a:avLst/>
          </a:prstGeom>
        </p:spPr>
      </p:pic>
      <p:sp>
        <p:nvSpPr>
          <p:cNvPr id="99" name="四角形: 角を丸くする 98">
            <a:extLst>
              <a:ext uri="{FF2B5EF4-FFF2-40B4-BE49-F238E27FC236}">
                <a16:creationId xmlns:a16="http://schemas.microsoft.com/office/drawing/2014/main" id="{F8112B6B-EF7B-F9F2-C79B-F3179C4C0CB2}"/>
              </a:ext>
            </a:extLst>
          </p:cNvPr>
          <p:cNvSpPr/>
          <p:nvPr/>
        </p:nvSpPr>
        <p:spPr>
          <a:xfrm>
            <a:off x="1504908" y="5597913"/>
            <a:ext cx="9182183" cy="557052"/>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solidFill>
              </a:rPr>
              <a:t>Dineutron correlation </a:t>
            </a:r>
            <a:r>
              <a:rPr lang="en-US" altLang="ja-JP" b="1" dirty="0">
                <a:solidFill>
                  <a:schemeClr val="tx1"/>
                </a:solidFill>
              </a:rPr>
              <a:t>is a key</a:t>
            </a:r>
            <a:r>
              <a:rPr kumimoji="1" lang="en-US" altLang="ja-JP" b="1" dirty="0">
                <a:solidFill>
                  <a:schemeClr val="tx1"/>
                </a:solidFill>
              </a:rPr>
              <a:t> to understanding the stability in Borromean nuclei.</a:t>
            </a:r>
          </a:p>
        </p:txBody>
      </p:sp>
      <p:grpSp>
        <p:nvGrpSpPr>
          <p:cNvPr id="17" name="グループ化 16">
            <a:extLst>
              <a:ext uri="{FF2B5EF4-FFF2-40B4-BE49-F238E27FC236}">
                <a16:creationId xmlns:a16="http://schemas.microsoft.com/office/drawing/2014/main" id="{A00E0DE6-90C7-BE7E-FBA2-142FD28F9654}"/>
              </a:ext>
            </a:extLst>
          </p:cNvPr>
          <p:cNvGrpSpPr/>
          <p:nvPr/>
        </p:nvGrpSpPr>
        <p:grpSpPr>
          <a:xfrm>
            <a:off x="6201985" y="127706"/>
            <a:ext cx="6553966" cy="5284206"/>
            <a:chOff x="5974550" y="54401"/>
            <a:chExt cx="6553966" cy="5284206"/>
          </a:xfrm>
        </p:grpSpPr>
        <p:grpSp>
          <p:nvGrpSpPr>
            <p:cNvPr id="6" name="グループ化 5">
              <a:extLst>
                <a:ext uri="{FF2B5EF4-FFF2-40B4-BE49-F238E27FC236}">
                  <a16:creationId xmlns:a16="http://schemas.microsoft.com/office/drawing/2014/main" id="{4B0C24FB-4253-0AFD-D2B7-F31EF9E33C29}"/>
                </a:ext>
              </a:extLst>
            </p:cNvPr>
            <p:cNvGrpSpPr/>
            <p:nvPr/>
          </p:nvGrpSpPr>
          <p:grpSpPr>
            <a:xfrm>
              <a:off x="5974550" y="54401"/>
              <a:ext cx="6553966" cy="5284206"/>
              <a:chOff x="5803201" y="741841"/>
              <a:chExt cx="6553966" cy="5284206"/>
            </a:xfrm>
          </p:grpSpPr>
          <p:sp>
            <p:nvSpPr>
              <p:cNvPr id="7" name="テキスト ボックス 6">
                <a:extLst>
                  <a:ext uri="{FF2B5EF4-FFF2-40B4-BE49-F238E27FC236}">
                    <a16:creationId xmlns:a16="http://schemas.microsoft.com/office/drawing/2014/main" id="{713471D2-BD2B-9770-F909-6303C2B78D41}"/>
                  </a:ext>
                </a:extLst>
              </p:cNvPr>
              <p:cNvSpPr txBox="1"/>
              <p:nvPr/>
            </p:nvSpPr>
            <p:spPr>
              <a:xfrm>
                <a:off x="7671037" y="741841"/>
                <a:ext cx="4122179" cy="646331"/>
              </a:xfrm>
              <a:prstGeom prst="rect">
                <a:avLst/>
              </a:prstGeom>
              <a:solidFill>
                <a:schemeClr val="bg1"/>
              </a:solidFill>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M. Matsuo</a:t>
                </a:r>
                <a:r>
                  <a:rPr lang="en-US" altLang="ja-JP" dirty="0">
                    <a:latin typeface="ＭＳ Ｐゴシック" panose="020B0600070205080204" pitchFamily="50" charset="-128"/>
                    <a:ea typeface="ＭＳ Ｐゴシック" panose="020B0600070205080204" pitchFamily="50" charset="-128"/>
                  </a:rPr>
                  <a:t>, Phys. Rev. C,73,044309(2006)</a:t>
                </a:r>
              </a:p>
              <a:p>
                <a:r>
                  <a:rPr lang="en-US" altLang="ja-JP" dirty="0">
                    <a:latin typeface="ＭＳ Ｐゴシック" panose="020B0600070205080204" pitchFamily="50" charset="-128"/>
                    <a:ea typeface="ＭＳ Ｐゴシック" panose="020B0600070205080204" pitchFamily="50" charset="-128"/>
                  </a:rPr>
                  <a:t>Hartree-Fock-</a:t>
                </a:r>
                <a:r>
                  <a:rPr lang="en-US" altLang="ja-JP" dirty="0" err="1">
                    <a:latin typeface="ＭＳ Ｐゴシック" panose="020B0600070205080204" pitchFamily="50" charset="-128"/>
                    <a:ea typeface="ＭＳ Ｐゴシック" panose="020B0600070205080204" pitchFamily="50" charset="-128"/>
                  </a:rPr>
                  <a:t>Bogoliubov</a:t>
                </a:r>
                <a:r>
                  <a:rPr lang="en-US" altLang="ja-JP" dirty="0">
                    <a:latin typeface="ＭＳ Ｐゴシック" panose="020B0600070205080204" pitchFamily="50" charset="-128"/>
                    <a:ea typeface="ＭＳ Ｐゴシック" panose="020B0600070205080204" pitchFamily="50" charset="-128"/>
                  </a:rPr>
                  <a:t> calculation</a:t>
                </a:r>
                <a:endParaRPr lang="ja-JP" altLang="en-US" dirty="0">
                  <a:latin typeface="ＭＳ Ｐゴシック" panose="020B0600070205080204" pitchFamily="50" charset="-128"/>
                  <a:ea typeface="ＭＳ Ｐゴシック" panose="020B0600070205080204" pitchFamily="50" charset="-128"/>
                </a:endParaRPr>
              </a:p>
            </p:txBody>
          </p:sp>
          <p:grpSp>
            <p:nvGrpSpPr>
              <p:cNvPr id="8" name="グループ化 7">
                <a:extLst>
                  <a:ext uri="{FF2B5EF4-FFF2-40B4-BE49-F238E27FC236}">
                    <a16:creationId xmlns:a16="http://schemas.microsoft.com/office/drawing/2014/main" id="{5AD21EEA-ACE5-7DF9-E14D-4ED794B0C4BB}"/>
                  </a:ext>
                </a:extLst>
              </p:cNvPr>
              <p:cNvGrpSpPr/>
              <p:nvPr/>
            </p:nvGrpSpPr>
            <p:grpSpPr>
              <a:xfrm>
                <a:off x="5803201" y="1358131"/>
                <a:ext cx="6553966" cy="4667916"/>
                <a:chOff x="6122952" y="1256438"/>
                <a:chExt cx="6553966" cy="4667916"/>
              </a:xfrm>
            </p:grpSpPr>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0A3D0EC4-24FE-6B2A-57CD-B2E06EB282A1}"/>
                        </a:ext>
                      </a:extLst>
                    </p:cNvPr>
                    <p:cNvSpPr txBox="1"/>
                    <p:nvPr/>
                  </p:nvSpPr>
                  <p:spPr>
                    <a:xfrm>
                      <a:off x="6329822" y="5204926"/>
                      <a:ext cx="6347096" cy="719428"/>
                    </a:xfrm>
                    <a:prstGeom prst="rect">
                      <a:avLst/>
                    </a:prstGeom>
                    <a:noFill/>
                  </p:spPr>
                  <p:txBody>
                    <a:bodyPr wrap="square" rtlCol="0">
                      <a:spAutoFit/>
                    </a:bodyPr>
                    <a:lstStyle/>
                    <a:p>
                      <a:r>
                        <a:rPr lang="ja-JP" altLang="en-US" sz="2000" b="1" dirty="0">
                          <a:latin typeface="ＭＳ Ｐゴシック" panose="020B0600070205080204" pitchFamily="50" charset="-128"/>
                          <a:ea typeface="ＭＳ Ｐゴシック" panose="020B0600070205080204" pitchFamily="50" charset="-128"/>
                        </a:rPr>
                        <a:t>・</a:t>
                      </a:r>
                      <a:r>
                        <a:rPr kumimoji="1" lang="en-US" altLang="ja-JP" sz="2000" b="1" dirty="0">
                          <a:ea typeface="ＭＳ Ｐゴシック" panose="020B0600070205080204" pitchFamily="50" charset="-128"/>
                        </a:rPr>
                        <a:t> </a:t>
                      </a:r>
                      <a14:m>
                        <m:oMath xmlns:m="http://schemas.openxmlformats.org/officeDocument/2006/math">
                          <m:sSub>
                            <m:sSubPr>
                              <m:ctrlPr>
                                <a:rPr kumimoji="1" lang="en-US" altLang="ja-JP" sz="2000" b="1" i="1" smtClean="0">
                                  <a:latin typeface="Cambria Math" panose="02040503050406030204" pitchFamily="18" charset="0"/>
                                  <a:ea typeface="ＭＳ Ｐゴシック" panose="020B0600070205080204" pitchFamily="50" charset="-128"/>
                                </a:rPr>
                              </m:ctrlPr>
                            </m:sSubPr>
                            <m:e>
                              <m:r>
                                <a:rPr kumimoji="1" lang="ja-JP" altLang="en-US" sz="2000" b="1" i="1" smtClean="0">
                                  <a:latin typeface="Cambria Math" panose="02040503050406030204" pitchFamily="18" charset="0"/>
                                  <a:ea typeface="ＭＳ Ｐゴシック" panose="020B0600070205080204" pitchFamily="50" charset="-128"/>
                                </a:rPr>
                                <m:t>𝝃</m:t>
                              </m:r>
                            </m:e>
                            <m:sub>
                              <m:r>
                                <a:rPr kumimoji="1" lang="en-US" altLang="ja-JP" sz="2000" b="1" i="1" smtClean="0">
                                  <a:latin typeface="Cambria Math" panose="02040503050406030204" pitchFamily="18" charset="0"/>
                                  <a:ea typeface="ＭＳ Ｐゴシック" panose="020B0600070205080204" pitchFamily="50" charset="-128"/>
                                </a:rPr>
                                <m:t>𝒓𝒎𝒔</m:t>
                              </m:r>
                            </m:sub>
                          </m:sSub>
                        </m:oMath>
                      </a14:m>
                      <a:r>
                        <a:rPr lang="en-US" altLang="ja-JP" sz="2000" b="1" dirty="0">
                          <a:latin typeface="ＭＳ Ｐゴシック" panose="020B0600070205080204" pitchFamily="50" charset="-128"/>
                          <a:ea typeface="ＭＳ Ｐゴシック" panose="020B0600070205080204" pitchFamily="50" charset="-128"/>
                        </a:rPr>
                        <a:t> &lt; </a:t>
                      </a:r>
                      <a14:m>
                        <m:oMath xmlns:m="http://schemas.openxmlformats.org/officeDocument/2006/math">
                          <m:sSup>
                            <m:sSupPr>
                              <m:ctrlPr>
                                <a:rPr lang="en-US" altLang="ja-JP" sz="2000" b="1" i="1">
                                  <a:latin typeface="Cambria Math" panose="02040503050406030204" pitchFamily="18" charset="0"/>
                                </a:rPr>
                              </m:ctrlPr>
                            </m:sSupPr>
                            <m:e>
                              <m:r>
                                <a:rPr lang="ja-JP" altLang="en-US" sz="2000" b="1" i="1">
                                  <a:latin typeface="Cambria Math" panose="02040503050406030204" pitchFamily="18" charset="0"/>
                                </a:rPr>
                                <m:t>𝝆</m:t>
                              </m:r>
                            </m:e>
                            <m:sup>
                              <m:r>
                                <a:rPr lang="en-US" altLang="ja-JP" sz="2000" b="1" i="1">
                                  <a:latin typeface="Cambria Math" panose="02040503050406030204" pitchFamily="18" charset="0"/>
                                </a:rPr>
                                <m:t>−</m:t>
                              </m:r>
                              <m:r>
                                <a:rPr lang="en-US" altLang="ja-JP" sz="2000" b="1" i="1">
                                  <a:latin typeface="Cambria Math" panose="02040503050406030204" pitchFamily="18" charset="0"/>
                                </a:rPr>
                                <m:t>𝟏</m:t>
                              </m:r>
                              <m:r>
                                <a:rPr lang="en-US" altLang="ja-JP" sz="2000" b="1" i="1">
                                  <a:latin typeface="Cambria Math" panose="02040503050406030204" pitchFamily="18" charset="0"/>
                                </a:rPr>
                                <m:t>/</m:t>
                              </m:r>
                              <m:r>
                                <a:rPr lang="en-US" altLang="ja-JP" sz="2000" b="1" i="1">
                                  <a:latin typeface="Cambria Math" panose="02040503050406030204" pitchFamily="18" charset="0"/>
                                </a:rPr>
                                <m:t>𝟑</m:t>
                              </m:r>
                            </m:sup>
                          </m:sSup>
                        </m:oMath>
                      </a14:m>
                      <a:r>
                        <a:rPr lang="en-US" altLang="ja-JP" sz="2000" b="1" dirty="0">
                          <a:latin typeface="ＭＳ Ｐゴシック" panose="020B0600070205080204" pitchFamily="50" charset="-128"/>
                          <a:ea typeface="ＭＳ Ｐゴシック" panose="020B0600070205080204" pitchFamily="50" charset="-128"/>
                        </a:rPr>
                        <a:t> in low-dense region of neutron halo</a:t>
                      </a:r>
                    </a:p>
                    <a:p>
                      <a:r>
                        <a:rPr lang="ja-JP" altLang="en-US" sz="2000" b="1" dirty="0">
                          <a:latin typeface="ＭＳ Ｐゴシック" panose="020B0600070205080204" pitchFamily="50" charset="-128"/>
                          <a:ea typeface="ＭＳ Ｐゴシック" panose="020B0600070205080204" pitchFamily="50" charset="-128"/>
                        </a:rPr>
                        <a:t>    → </a:t>
                      </a:r>
                      <a:r>
                        <a:rPr lang="en-US" altLang="ja-JP" sz="2000" b="1" dirty="0">
                          <a:latin typeface="ＭＳ Ｐゴシック" panose="020B0600070205080204" pitchFamily="50" charset="-128"/>
                          <a:ea typeface="ＭＳ Ｐゴシック" panose="020B0600070205080204" pitchFamily="50" charset="-128"/>
                        </a:rPr>
                        <a:t>Dineutron configuration is favored </a:t>
                      </a:r>
                    </a:p>
                  </p:txBody>
                </p:sp>
              </mc:Choice>
              <mc:Fallback xmlns="">
                <p:sp>
                  <p:nvSpPr>
                    <p:cNvPr id="9" name="テキスト ボックス 8">
                      <a:extLst>
                        <a:ext uri="{FF2B5EF4-FFF2-40B4-BE49-F238E27FC236}">
                          <a16:creationId xmlns:a16="http://schemas.microsoft.com/office/drawing/2014/main" id="{0A3D0EC4-24FE-6B2A-57CD-B2E06EB282A1}"/>
                        </a:ext>
                      </a:extLst>
                    </p:cNvPr>
                    <p:cNvSpPr txBox="1">
                      <a:spLocks noRot="1" noChangeAspect="1" noMove="1" noResize="1" noEditPoints="1" noAdjustHandles="1" noChangeArrowheads="1" noChangeShapeType="1" noTextEdit="1"/>
                    </p:cNvSpPr>
                    <p:nvPr/>
                  </p:nvSpPr>
                  <p:spPr>
                    <a:xfrm>
                      <a:off x="6329822" y="5204926"/>
                      <a:ext cx="6347096" cy="719428"/>
                    </a:xfrm>
                    <a:prstGeom prst="rect">
                      <a:avLst/>
                    </a:prstGeom>
                    <a:blipFill>
                      <a:blip r:embed="rId11"/>
                      <a:stretch>
                        <a:fillRect l="-960" t="-5932" b="-14407"/>
                      </a:stretch>
                    </a:blipFill>
                  </p:spPr>
                  <p:txBody>
                    <a:bodyPr/>
                    <a:lstStyle/>
                    <a:p>
                      <a:r>
                        <a:rPr lang="ja-JP" altLang="en-US">
                          <a:noFill/>
                        </a:rPr>
                        <a:t> </a:t>
                      </a:r>
                    </a:p>
                  </p:txBody>
                </p:sp>
              </mc:Fallback>
            </mc:AlternateContent>
            <p:grpSp>
              <p:nvGrpSpPr>
                <p:cNvPr id="10" name="グループ化 9">
                  <a:extLst>
                    <a:ext uri="{FF2B5EF4-FFF2-40B4-BE49-F238E27FC236}">
                      <a16:creationId xmlns:a16="http://schemas.microsoft.com/office/drawing/2014/main" id="{D6808F5E-60FA-888F-8F5D-99D55766A0D5}"/>
                    </a:ext>
                  </a:extLst>
                </p:cNvPr>
                <p:cNvGrpSpPr/>
                <p:nvPr/>
              </p:nvGrpSpPr>
              <p:grpSpPr>
                <a:xfrm>
                  <a:off x="6122952" y="1256438"/>
                  <a:ext cx="5333499" cy="3887710"/>
                  <a:chOff x="6136239" y="1264024"/>
                  <a:chExt cx="5333499" cy="3887710"/>
                </a:xfrm>
              </p:grpSpPr>
              <p:sp>
                <p:nvSpPr>
                  <p:cNvPr id="19" name="正方形/長方形 18">
                    <a:extLst>
                      <a:ext uri="{FF2B5EF4-FFF2-40B4-BE49-F238E27FC236}">
                        <a16:creationId xmlns:a16="http://schemas.microsoft.com/office/drawing/2014/main" id="{28570622-EFE9-3FAE-AA87-556F70FD87BD}"/>
                      </a:ext>
                    </a:extLst>
                  </p:cNvPr>
                  <p:cNvSpPr/>
                  <p:nvPr/>
                </p:nvSpPr>
                <p:spPr>
                  <a:xfrm>
                    <a:off x="7634409" y="4792507"/>
                    <a:ext cx="3817427" cy="359227"/>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ρ/ρ</a:t>
                    </a:r>
                    <a:r>
                      <a:rPr lang="en-US" altLang="ja-JP" sz="2000" b="1" baseline="-25000" dirty="0">
                        <a:solidFill>
                          <a:schemeClr val="tx1"/>
                        </a:solidFill>
                      </a:rPr>
                      <a:t>0 </a:t>
                    </a:r>
                    <a:r>
                      <a:rPr lang="en-US" altLang="ja-JP" sz="2000" b="1" dirty="0">
                        <a:solidFill>
                          <a:schemeClr val="tx1"/>
                        </a:solidFill>
                      </a:rPr>
                      <a:t>(nuclear matter density)</a:t>
                    </a:r>
                    <a:endParaRPr kumimoji="1" lang="ja-JP" altLang="en-US" sz="2000" b="1" baseline="-25000" dirty="0">
                      <a:solidFill>
                        <a:schemeClr val="tx1"/>
                      </a:solidFill>
                    </a:endParaRPr>
                  </a:p>
                </p:txBody>
              </p:sp>
              <p:pic>
                <p:nvPicPr>
                  <p:cNvPr id="20" name="図 19">
                    <a:extLst>
                      <a:ext uri="{FF2B5EF4-FFF2-40B4-BE49-F238E27FC236}">
                        <a16:creationId xmlns:a16="http://schemas.microsoft.com/office/drawing/2014/main" id="{8E054419-C57E-CA44-B3C8-6AC6677158F5}"/>
                      </a:ext>
                    </a:extLst>
                  </p:cNvPr>
                  <p:cNvPicPr>
                    <a:picLocks noChangeAspect="1"/>
                  </p:cNvPicPr>
                  <p:nvPr/>
                </p:nvPicPr>
                <p:blipFill rotWithShape="1">
                  <a:blip r:embed="rId12"/>
                  <a:srcRect l="7134" t="4227" r="7576" b="10070"/>
                  <a:stretch/>
                </p:blipFill>
                <p:spPr>
                  <a:xfrm>
                    <a:off x="6739693" y="1264024"/>
                    <a:ext cx="4730045" cy="3489558"/>
                  </a:xfrm>
                  <a:prstGeom prst="rect">
                    <a:avLst/>
                  </a:prstGeom>
                </p:spPr>
              </p:pic>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B07F9B29-D46B-8664-7B68-9D4CE0319B7A}"/>
                          </a:ext>
                        </a:extLst>
                      </p:cNvPr>
                      <p:cNvSpPr txBox="1"/>
                      <p:nvPr/>
                    </p:nvSpPr>
                    <p:spPr>
                      <a:xfrm rot="16200000">
                        <a:off x="5113343" y="2434845"/>
                        <a:ext cx="2692123" cy="646331"/>
                      </a:xfrm>
                      <a:prstGeom prst="rect">
                        <a:avLst/>
                      </a:prstGeom>
                      <a:noFill/>
                    </p:spPr>
                    <p:txBody>
                      <a:bodyPr wrap="square" rtlCol="0">
                        <a:spAutoFit/>
                      </a:bodyPr>
                      <a:lstStyle/>
                      <a:p>
                        <a14:m>
                          <m:oMath xmlns:m="http://schemas.openxmlformats.org/officeDocument/2006/math">
                            <m:sSub>
                              <m:sSubPr>
                                <m:ctrlPr>
                                  <a:rPr kumimoji="1" lang="en-US" altLang="ja-JP" b="1" i="1" smtClean="0">
                                    <a:latin typeface="Cambria Math" panose="02040503050406030204" pitchFamily="18" charset="0"/>
                                    <a:ea typeface="ＭＳ Ｐゴシック" panose="020B0600070205080204" pitchFamily="50" charset="-128"/>
                                  </a:rPr>
                                </m:ctrlPr>
                              </m:sSubPr>
                              <m:e>
                                <m:r>
                                  <a:rPr kumimoji="1" lang="ja-JP" altLang="en-US" b="1" i="1" smtClean="0">
                                    <a:latin typeface="Cambria Math" panose="02040503050406030204" pitchFamily="18" charset="0"/>
                                    <a:ea typeface="ＭＳ Ｐゴシック" panose="020B0600070205080204" pitchFamily="50" charset="-128"/>
                                  </a:rPr>
                                  <m:t>𝝃</m:t>
                                </m:r>
                              </m:e>
                              <m:sub>
                                <m:r>
                                  <a:rPr kumimoji="1" lang="en-US" altLang="ja-JP" b="1" i="1" smtClean="0">
                                    <a:latin typeface="Cambria Math" panose="02040503050406030204" pitchFamily="18" charset="0"/>
                                    <a:ea typeface="ＭＳ Ｐゴシック" panose="020B0600070205080204" pitchFamily="50" charset="-128"/>
                                  </a:rPr>
                                  <m:t>𝒓𝒎𝒔</m:t>
                                </m:r>
                              </m:sub>
                            </m:sSub>
                          </m:oMath>
                        </a14:m>
                        <a:r>
                          <a:rPr kumimoji="1" lang="en-US" altLang="ja-JP" b="1">
                            <a:latin typeface="ＭＳ Ｐゴシック" panose="020B0600070205080204" pitchFamily="50" charset="-128"/>
                            <a:ea typeface="ＭＳ Ｐゴシック" panose="020B0600070205080204" pitchFamily="50" charset="-128"/>
                          </a:rPr>
                          <a:t>(rms distance of the neutron cooper pair)</a:t>
                        </a:r>
                        <a:r>
                          <a:rPr kumimoji="1" lang="ja-JP" altLang="en-US" b="1">
                            <a:latin typeface="ＭＳ Ｐゴシック" panose="020B0600070205080204" pitchFamily="50" charset="-128"/>
                            <a:ea typeface="ＭＳ Ｐゴシック" panose="020B0600070205080204" pitchFamily="50" charset="-128"/>
                          </a:rPr>
                          <a:t> </a:t>
                        </a:r>
                        <a:r>
                          <a:rPr kumimoji="1" lang="en-US" altLang="ja-JP" b="1">
                            <a:latin typeface="ＭＳ Ｐゴシック" panose="020B0600070205080204" pitchFamily="50" charset="-128"/>
                            <a:ea typeface="ＭＳ Ｐゴシック" panose="020B0600070205080204" pitchFamily="50" charset="-128"/>
                          </a:rPr>
                          <a:t>[</a:t>
                        </a:r>
                        <a:r>
                          <a:rPr kumimoji="1" lang="en-US" altLang="ja-JP" b="1" err="1">
                            <a:latin typeface="ＭＳ Ｐゴシック" panose="020B0600070205080204" pitchFamily="50" charset="-128"/>
                            <a:ea typeface="ＭＳ Ｐゴシック" panose="020B0600070205080204" pitchFamily="50" charset="-128"/>
                          </a:rPr>
                          <a:t>fm</a:t>
                        </a:r>
                        <a:r>
                          <a:rPr kumimoji="1" lang="en-US" altLang="ja-JP" b="1">
                            <a:latin typeface="ＭＳ Ｐゴシック" panose="020B0600070205080204" pitchFamily="50" charset="-128"/>
                            <a:ea typeface="ＭＳ Ｐゴシック" panose="020B0600070205080204" pitchFamily="50" charset="-128"/>
                          </a:rPr>
                          <a:t>]</a:t>
                        </a:r>
                        <a:endParaRPr kumimoji="1" lang="ja-JP" altLang="en-US" b="1">
                          <a:latin typeface="ＭＳ Ｐゴシック" panose="020B0600070205080204" pitchFamily="50" charset="-128"/>
                          <a:ea typeface="ＭＳ Ｐゴシック" panose="020B0600070205080204" pitchFamily="50" charset="-128"/>
                        </a:endParaRPr>
                      </a:p>
                    </p:txBody>
                  </p:sp>
                </mc:Choice>
                <mc:Fallback xmlns="">
                  <p:sp>
                    <p:nvSpPr>
                      <p:cNvPr id="21" name="テキスト ボックス 20">
                        <a:extLst>
                          <a:ext uri="{FF2B5EF4-FFF2-40B4-BE49-F238E27FC236}">
                            <a16:creationId xmlns:a16="http://schemas.microsoft.com/office/drawing/2014/main" id="{B07F9B29-D46B-8664-7B68-9D4CE0319B7A}"/>
                          </a:ext>
                        </a:extLst>
                      </p:cNvPr>
                      <p:cNvSpPr txBox="1">
                        <a:spLocks noRot="1" noChangeAspect="1" noMove="1" noResize="1" noEditPoints="1" noAdjustHandles="1" noChangeArrowheads="1" noChangeShapeType="1" noTextEdit="1"/>
                      </p:cNvSpPr>
                      <p:nvPr/>
                    </p:nvSpPr>
                    <p:spPr>
                      <a:xfrm rot="16200000">
                        <a:off x="5113343" y="2434845"/>
                        <a:ext cx="2692123" cy="646331"/>
                      </a:xfrm>
                      <a:prstGeom prst="rect">
                        <a:avLst/>
                      </a:prstGeom>
                      <a:blipFill>
                        <a:blip r:embed="rId5"/>
                        <a:stretch>
                          <a:fillRect l="-7547" t="-226" r="-14151" b="-1810"/>
                        </a:stretch>
                      </a:blipFill>
                    </p:spPr>
                    <p:txBody>
                      <a:bodyPr/>
                      <a:lstStyle/>
                      <a:p>
                        <a:r>
                          <a:rPr lang="ja-JP" altLang="en-US">
                            <a:noFill/>
                          </a:rPr>
                          <a:t> </a:t>
                        </a:r>
                      </a:p>
                    </p:txBody>
                  </p:sp>
                </mc:Fallback>
              </mc:AlternateContent>
            </p:grpSp>
            <p:sp>
              <p:nvSpPr>
                <p:cNvPr id="12" name="正方形/長方形 11">
                  <a:extLst>
                    <a:ext uri="{FF2B5EF4-FFF2-40B4-BE49-F238E27FC236}">
                      <a16:creationId xmlns:a16="http://schemas.microsoft.com/office/drawing/2014/main" id="{BE679807-D2BB-4F4A-1E1F-523C532A7F55}"/>
                    </a:ext>
                  </a:extLst>
                </p:cNvPr>
                <p:cNvSpPr/>
                <p:nvPr/>
              </p:nvSpPr>
              <p:spPr>
                <a:xfrm>
                  <a:off x="8078431" y="1373962"/>
                  <a:ext cx="2008094" cy="3102252"/>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F995FBE-47EF-9034-C756-66DD162F0968}"/>
                    </a:ext>
                  </a:extLst>
                </p:cNvPr>
                <p:cNvSpPr txBox="1"/>
                <p:nvPr/>
              </p:nvSpPr>
              <p:spPr>
                <a:xfrm>
                  <a:off x="9104284" y="3127165"/>
                  <a:ext cx="1503831" cy="338554"/>
                </a:xfrm>
                <a:prstGeom prst="rect">
                  <a:avLst/>
                </a:prstGeom>
                <a:solidFill>
                  <a:schemeClr val="bg1"/>
                </a:solidFill>
              </p:spPr>
              <p:txBody>
                <a:bodyPr wrap="square" rtlCol="0">
                  <a:spAutoFit/>
                </a:bodyPr>
                <a:lstStyle/>
                <a:p>
                  <a:r>
                    <a:rPr lang="en-US" altLang="ja-JP" sz="1600" b="1" dirty="0">
                      <a:latin typeface="ＭＳ Ｐゴシック" panose="020B0600070205080204" pitchFamily="50" charset="-128"/>
                      <a:ea typeface="ＭＳ Ｐゴシック" panose="020B0600070205080204" pitchFamily="50" charset="-128"/>
                    </a:rPr>
                    <a:t>mean distance</a:t>
                  </a:r>
                </a:p>
              </p:txBody>
            </p:sp>
            <p:sp>
              <p:nvSpPr>
                <p:cNvPr id="16" name="矢印: 下 15">
                  <a:extLst>
                    <a:ext uri="{FF2B5EF4-FFF2-40B4-BE49-F238E27FC236}">
                      <a16:creationId xmlns:a16="http://schemas.microsoft.com/office/drawing/2014/main" id="{03D7C982-A1B7-92ED-DF81-B9D963EFDDAD}"/>
                    </a:ext>
                  </a:extLst>
                </p:cNvPr>
                <p:cNvSpPr/>
                <p:nvPr/>
              </p:nvSpPr>
              <p:spPr>
                <a:xfrm>
                  <a:off x="8822116" y="3562240"/>
                  <a:ext cx="152199" cy="26553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DEC03890-7925-4F18-9A8D-FC0C4A889E8C}"/>
                    </a:ext>
                  </a:extLst>
                </p:cNvPr>
                <p:cNvSpPr txBox="1"/>
                <p:nvPr/>
              </p:nvSpPr>
              <p:spPr>
                <a:xfrm>
                  <a:off x="10632846" y="2167587"/>
                  <a:ext cx="1480121" cy="584775"/>
                </a:xfrm>
                <a:prstGeom prst="rect">
                  <a:avLst/>
                </a:prstGeom>
                <a:solidFill>
                  <a:schemeClr val="bg1"/>
                </a:solidFill>
                <a:ln>
                  <a:solidFill>
                    <a:schemeClr val="bg1"/>
                  </a:solidFill>
                </a:ln>
              </p:spPr>
              <p:txBody>
                <a:bodyPr wrap="square" rtlCol="0">
                  <a:spAutoFit/>
                </a:bodyPr>
                <a:lstStyle/>
                <a:p>
                  <a:r>
                    <a:rPr kumimoji="1" lang="en-US" altLang="ja-JP" sz="1600" b="1">
                      <a:latin typeface="ＭＳ Ｐゴシック" panose="020B0600070205080204" pitchFamily="50" charset="-128"/>
                      <a:ea typeface="ＭＳ Ｐゴシック" panose="020B0600070205080204" pitchFamily="50" charset="-128"/>
                    </a:rPr>
                    <a:t>Low-dense in neutron halo  </a:t>
                  </a:r>
                  <a:endParaRPr kumimoji="1" lang="ja-JP" altLang="en-US" sz="1600" b="1">
                    <a:latin typeface="ＭＳ Ｐゴシック" panose="020B0600070205080204" pitchFamily="50" charset="-128"/>
                    <a:ea typeface="ＭＳ Ｐゴシック" panose="020B0600070205080204" pitchFamily="50" charset="-128"/>
                  </a:endParaRPr>
                </a:p>
              </p:txBody>
            </p:sp>
          </p:grpSp>
          <p:cxnSp>
            <p:nvCxnSpPr>
              <p:cNvPr id="128" name="直線矢印コネクタ 127">
                <a:extLst>
                  <a:ext uri="{FF2B5EF4-FFF2-40B4-BE49-F238E27FC236}">
                    <a16:creationId xmlns:a16="http://schemas.microsoft.com/office/drawing/2014/main" id="{EE414B2E-24D8-26A5-DA51-96F331C1F6E7}"/>
                  </a:ext>
                </a:extLst>
              </p:cNvPr>
              <p:cNvCxnSpPr>
                <a:cxnSpLocks/>
              </p:cNvCxnSpPr>
              <p:nvPr/>
            </p:nvCxnSpPr>
            <p:spPr>
              <a:xfrm flipH="1" flipV="1">
                <a:off x="9699867" y="2188688"/>
                <a:ext cx="546322" cy="21873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B7507150-9938-48BD-258C-79E51248B87A}"/>
                      </a:ext>
                    </a:extLst>
                  </p:cNvPr>
                  <p:cNvSpPr txBox="1"/>
                  <p:nvPr/>
                </p:nvSpPr>
                <p:spPr>
                  <a:xfrm>
                    <a:off x="7796780" y="2242600"/>
                    <a:ext cx="1941187" cy="617413"/>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1" i="1" smtClean="0">
                                  <a:latin typeface="Cambria Math" panose="02040503050406030204" pitchFamily="18" charset="0"/>
                                  <a:ea typeface="Cambria Math" panose="02040503050406030204" pitchFamily="18" charset="0"/>
                                </a:rPr>
                              </m:ctrlPr>
                            </m:sSupPr>
                            <m:e>
                              <m:r>
                                <a:rPr kumimoji="1" lang="en-US" altLang="ja-JP" b="1" i="1" smtClean="0">
                                  <a:latin typeface="Cambria Math" panose="02040503050406030204" pitchFamily="18" charset="0"/>
                                  <a:ea typeface="Cambria Math" panose="02040503050406030204" pitchFamily="18" charset="0"/>
                                </a:rPr>
                                <m:t>𝟏𝟎</m:t>
                              </m:r>
                            </m:e>
                            <m:sup>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𝟑</m:t>
                              </m:r>
                            </m:sup>
                          </m:sSup>
                          <m:r>
                            <a:rPr kumimoji="1" lang="en-US" altLang="ja-JP" b="1" i="1" smtClean="0">
                              <a:latin typeface="Cambria Math" panose="02040503050406030204" pitchFamily="18" charset="0"/>
                              <a:ea typeface="Cambria Math" panose="02040503050406030204" pitchFamily="18" charset="0"/>
                            </a:rPr>
                            <m:t>&lt;</m:t>
                          </m:r>
                          <m:f>
                            <m:fPr>
                              <m:ctrlPr>
                                <a:rPr kumimoji="1" lang="en-US" altLang="ja-JP" b="1" i="1" smtClean="0">
                                  <a:latin typeface="Cambria Math" panose="02040503050406030204" pitchFamily="18" charset="0"/>
                                  <a:ea typeface="Cambria Math" panose="02040503050406030204" pitchFamily="18" charset="0"/>
                                </a:rPr>
                              </m:ctrlPr>
                            </m:fPr>
                            <m:num>
                              <m:r>
                                <a:rPr kumimoji="1" lang="en-US" altLang="ja-JP" b="1" i="1" smtClean="0">
                                  <a:latin typeface="Cambria Math" panose="02040503050406030204" pitchFamily="18" charset="0"/>
                                  <a:ea typeface="Cambria Math" panose="02040503050406030204" pitchFamily="18" charset="0"/>
                                </a:rPr>
                                <m:t>𝝆</m:t>
                              </m:r>
                            </m:num>
                            <m:den>
                              <m:sSub>
                                <m:sSubPr>
                                  <m:ctrlPr>
                                    <a:rPr kumimoji="1" lang="en-US" altLang="ja-JP" b="1" i="1" smtClean="0">
                                      <a:latin typeface="Cambria Math" panose="02040503050406030204" pitchFamily="18" charset="0"/>
                                      <a:ea typeface="Cambria Math" panose="02040503050406030204" pitchFamily="18" charset="0"/>
                                    </a:rPr>
                                  </m:ctrlPr>
                                </m:sSubPr>
                                <m:e>
                                  <m:r>
                                    <a:rPr kumimoji="1" lang="en-US" altLang="ja-JP" b="1" i="1" smtClean="0">
                                      <a:latin typeface="Cambria Math" panose="02040503050406030204" pitchFamily="18" charset="0"/>
                                      <a:ea typeface="Cambria Math" panose="02040503050406030204" pitchFamily="18" charset="0"/>
                                    </a:rPr>
                                    <m:t>𝝆</m:t>
                                  </m:r>
                                </m:e>
                                <m:sub>
                                  <m:r>
                                    <a:rPr kumimoji="1" lang="en-US" altLang="ja-JP" b="1" i="1" smtClean="0">
                                      <a:latin typeface="Cambria Math" panose="02040503050406030204" pitchFamily="18" charset="0"/>
                                      <a:ea typeface="Cambria Math" panose="02040503050406030204" pitchFamily="18" charset="0"/>
                                    </a:rPr>
                                    <m:t>𝟎</m:t>
                                  </m:r>
                                </m:sub>
                              </m:sSub>
                            </m:den>
                          </m:f>
                          <m:r>
                            <a:rPr kumimoji="1" lang="en-US" altLang="ja-JP" b="1" i="1" smtClean="0">
                              <a:latin typeface="Cambria Math" panose="02040503050406030204" pitchFamily="18" charset="0"/>
                              <a:ea typeface="Cambria Math" panose="02040503050406030204" pitchFamily="18" charset="0"/>
                            </a:rPr>
                            <m:t>&lt;</m:t>
                          </m:r>
                          <m:r>
                            <a:rPr kumimoji="1" lang="en-US" altLang="ja-JP" b="1" i="1" smtClean="0">
                              <a:latin typeface="Cambria Math" panose="02040503050406030204" pitchFamily="18" charset="0"/>
                              <a:ea typeface="Cambria Math" panose="02040503050406030204" pitchFamily="18" charset="0"/>
                            </a:rPr>
                            <m:t>𝟎</m:t>
                          </m:r>
                          <m:r>
                            <a:rPr kumimoji="1" lang="en-US" altLang="ja-JP" b="1" i="1" smtClean="0">
                              <a:latin typeface="Cambria Math" panose="02040503050406030204" pitchFamily="18" charset="0"/>
                              <a:ea typeface="Cambria Math" panose="02040503050406030204" pitchFamily="18" charset="0"/>
                            </a:rPr>
                            <m:t>.</m:t>
                          </m:r>
                          <m:r>
                            <a:rPr kumimoji="1" lang="en-US" altLang="ja-JP" b="1" i="1" smtClean="0">
                              <a:latin typeface="Cambria Math" panose="02040503050406030204" pitchFamily="18" charset="0"/>
                              <a:ea typeface="Cambria Math" panose="02040503050406030204" pitchFamily="18" charset="0"/>
                            </a:rPr>
                            <m:t>𝟏</m:t>
                          </m:r>
                        </m:oMath>
                      </m:oMathPara>
                    </a14:m>
                    <a:endParaRPr lang="ja-JP" altLang="en-US"/>
                  </a:p>
                </p:txBody>
              </p:sp>
            </mc:Choice>
            <mc:Fallback xmlns="">
              <p:sp>
                <p:nvSpPr>
                  <p:cNvPr id="14" name="テキスト ボックス 13">
                    <a:extLst>
                      <a:ext uri="{FF2B5EF4-FFF2-40B4-BE49-F238E27FC236}">
                        <a16:creationId xmlns:a16="http://schemas.microsoft.com/office/drawing/2014/main" id="{B7507150-9938-48BD-258C-79E51248B87A}"/>
                      </a:ext>
                    </a:extLst>
                  </p:cNvPr>
                  <p:cNvSpPr txBox="1">
                    <a:spLocks noRot="1" noChangeAspect="1" noMove="1" noResize="1" noEditPoints="1" noAdjustHandles="1" noChangeArrowheads="1" noChangeShapeType="1" noTextEdit="1"/>
                  </p:cNvSpPr>
                  <p:nvPr/>
                </p:nvSpPr>
                <p:spPr>
                  <a:xfrm>
                    <a:off x="7796780" y="2242600"/>
                    <a:ext cx="1941187" cy="617413"/>
                  </a:xfrm>
                  <a:prstGeom prst="rect">
                    <a:avLst/>
                  </a:prstGeom>
                  <a:blipFill>
                    <a:blip r:embed="rId7"/>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19F81463-E077-7C75-511E-4A2376E09472}"/>
                    </a:ext>
                  </a:extLst>
                </p:cNvPr>
                <p:cNvSpPr txBox="1"/>
                <p:nvPr/>
              </p:nvSpPr>
              <p:spPr>
                <a:xfrm>
                  <a:off x="9131252" y="2780046"/>
                  <a:ext cx="924577" cy="3796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800" b="1" i="1" smtClean="0">
                                <a:latin typeface="Cambria Math" panose="02040503050406030204" pitchFamily="18" charset="0"/>
                                <a:ea typeface="ＭＳ Ｐゴシック" panose="020B0600070205080204" pitchFamily="50" charset="-128"/>
                              </a:rPr>
                            </m:ctrlPr>
                          </m:sSupPr>
                          <m:e>
                            <m:r>
                              <a:rPr kumimoji="1" lang="ja-JP" altLang="en-US" sz="1800" b="1" i="1" smtClean="0">
                                <a:latin typeface="Cambria Math" panose="02040503050406030204" pitchFamily="18" charset="0"/>
                                <a:ea typeface="ＭＳ Ｐゴシック" panose="020B0600070205080204" pitchFamily="50" charset="-128"/>
                              </a:rPr>
                              <m:t>𝝆</m:t>
                            </m:r>
                          </m:e>
                          <m:sup>
                            <m:r>
                              <a:rPr kumimoji="1" lang="en-US" altLang="ja-JP" sz="1800" b="1" i="1" smtClean="0">
                                <a:latin typeface="Cambria Math" panose="02040503050406030204" pitchFamily="18" charset="0"/>
                                <a:ea typeface="ＭＳ Ｐゴシック" panose="020B0600070205080204" pitchFamily="50" charset="-128"/>
                              </a:rPr>
                              <m:t>−</m:t>
                            </m:r>
                            <m:r>
                              <a:rPr kumimoji="1" lang="en-US" altLang="ja-JP" sz="1800" b="1" i="1" smtClean="0">
                                <a:latin typeface="Cambria Math" panose="02040503050406030204" pitchFamily="18" charset="0"/>
                                <a:ea typeface="ＭＳ Ｐゴシック" panose="020B0600070205080204" pitchFamily="50" charset="-128"/>
                              </a:rPr>
                              <m:t>𝟏</m:t>
                            </m:r>
                            <m:r>
                              <a:rPr kumimoji="1" lang="en-US" altLang="ja-JP" sz="1800" b="1" i="1" smtClean="0">
                                <a:latin typeface="Cambria Math" panose="02040503050406030204" pitchFamily="18" charset="0"/>
                                <a:ea typeface="ＭＳ Ｐゴシック" panose="020B0600070205080204" pitchFamily="50" charset="-128"/>
                              </a:rPr>
                              <m:t>/</m:t>
                            </m:r>
                            <m:r>
                              <a:rPr kumimoji="1" lang="en-US" altLang="ja-JP" sz="1800" b="1" i="1" smtClean="0">
                                <a:latin typeface="Cambria Math" panose="02040503050406030204" pitchFamily="18" charset="0"/>
                                <a:ea typeface="ＭＳ Ｐゴシック" panose="020B0600070205080204" pitchFamily="50" charset="-128"/>
                              </a:rPr>
                              <m:t>𝟑</m:t>
                            </m:r>
                          </m:sup>
                        </m:sSup>
                      </m:oMath>
                    </m:oMathPara>
                  </a14:m>
                  <a:endParaRPr lang="ja-JP" altLang="en-US" dirty="0"/>
                </a:p>
              </p:txBody>
            </p:sp>
          </mc:Choice>
          <mc:Fallback xmlns="">
            <p:sp>
              <p:nvSpPr>
                <p:cNvPr id="23" name="テキスト ボックス 22">
                  <a:extLst>
                    <a:ext uri="{FF2B5EF4-FFF2-40B4-BE49-F238E27FC236}">
                      <a16:creationId xmlns:a16="http://schemas.microsoft.com/office/drawing/2014/main" id="{19F81463-E077-7C75-511E-4A2376E09472}"/>
                    </a:ext>
                  </a:extLst>
                </p:cNvPr>
                <p:cNvSpPr txBox="1">
                  <a:spLocks noRot="1" noChangeAspect="1" noMove="1" noResize="1" noEditPoints="1" noAdjustHandles="1" noChangeArrowheads="1" noChangeShapeType="1" noTextEdit="1"/>
                </p:cNvSpPr>
                <p:nvPr/>
              </p:nvSpPr>
              <p:spPr>
                <a:xfrm>
                  <a:off x="9131252" y="2780046"/>
                  <a:ext cx="924577" cy="379656"/>
                </a:xfrm>
                <a:prstGeom prst="rect">
                  <a:avLst/>
                </a:prstGeom>
                <a:blipFill>
                  <a:blip r:embed="rId13"/>
                  <a:stretch>
                    <a:fillRect b="-9677"/>
                  </a:stretch>
                </a:blipFill>
              </p:spPr>
              <p:txBody>
                <a:bodyPr/>
                <a:lstStyle/>
                <a:p>
                  <a:r>
                    <a:rPr lang="ja-JP" altLang="en-US">
                      <a:noFill/>
                    </a:rPr>
                    <a:t> </a:t>
                  </a:r>
                </a:p>
              </p:txBody>
            </p:sp>
          </mc:Fallback>
        </mc:AlternateContent>
        <p:cxnSp>
          <p:nvCxnSpPr>
            <p:cNvPr id="25" name="直線矢印コネクタ 24">
              <a:extLst>
                <a:ext uri="{FF2B5EF4-FFF2-40B4-BE49-F238E27FC236}">
                  <a16:creationId xmlns:a16="http://schemas.microsoft.com/office/drawing/2014/main" id="{155F6DF4-20C9-51B5-845F-BC1FF0BEAA08}"/>
                </a:ext>
              </a:extLst>
            </p:cNvPr>
            <p:cNvCxnSpPr>
              <a:cxnSpLocks/>
            </p:cNvCxnSpPr>
            <p:nvPr/>
          </p:nvCxnSpPr>
          <p:spPr>
            <a:xfrm flipH="1">
              <a:off x="9105775" y="2939518"/>
              <a:ext cx="143182" cy="16927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直線矢印コネクタ 28">
              <a:extLst>
                <a:ext uri="{FF2B5EF4-FFF2-40B4-BE49-F238E27FC236}">
                  <a16:creationId xmlns:a16="http://schemas.microsoft.com/office/drawing/2014/main" id="{31E8611E-3986-4B58-D6DB-8C1304A90F63}"/>
                </a:ext>
              </a:extLst>
            </p:cNvPr>
            <p:cNvCxnSpPr>
              <a:cxnSpLocks/>
            </p:cNvCxnSpPr>
            <p:nvPr/>
          </p:nvCxnSpPr>
          <p:spPr>
            <a:xfrm flipV="1">
              <a:off x="8233243" y="3022583"/>
              <a:ext cx="102005" cy="1964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3" name="テキスト ボックス 32">
              <a:extLst>
                <a:ext uri="{FF2B5EF4-FFF2-40B4-BE49-F238E27FC236}">
                  <a16:creationId xmlns:a16="http://schemas.microsoft.com/office/drawing/2014/main" id="{E1771518-3E88-3E07-89EA-BA04F6D2BAC7}"/>
                </a:ext>
              </a:extLst>
            </p:cNvPr>
            <p:cNvSpPr txBox="1"/>
            <p:nvPr/>
          </p:nvSpPr>
          <p:spPr>
            <a:xfrm>
              <a:off x="7942987" y="3363288"/>
              <a:ext cx="2516726" cy="461665"/>
            </a:xfrm>
            <a:prstGeom prst="rect">
              <a:avLst/>
            </a:prstGeom>
            <a:noFill/>
          </p:spPr>
          <p:txBody>
            <a:bodyPr wrap="square" rtlCol="0">
              <a:spAutoFit/>
            </a:bodyPr>
            <a:lstStyle/>
            <a:p>
              <a:r>
                <a:rPr lang="en-US" altLang="ja-JP" sz="1200" b="1" dirty="0"/>
                <a:t>d</a:t>
              </a:r>
              <a:r>
                <a:rPr kumimoji="1" lang="en-US" altLang="ja-JP" sz="1200" b="1" dirty="0"/>
                <a:t>istance </a:t>
              </a:r>
              <a:r>
                <a:rPr lang="en-US" altLang="ja-JP" sz="1200" b="1" dirty="0"/>
                <a:t>of </a:t>
              </a:r>
            </a:p>
            <a:p>
              <a:r>
                <a:rPr lang="en-US" altLang="ja-JP" sz="1200" b="1" dirty="0"/>
                <a:t>the cooper pair</a:t>
              </a:r>
              <a:endParaRPr kumimoji="1" lang="ja-JP" altLang="en-US" sz="1200" b="1" dirty="0"/>
            </a:p>
          </p:txBody>
        </p:sp>
      </p:grpSp>
    </p:spTree>
    <p:extLst>
      <p:ext uri="{BB962C8B-B14F-4D97-AF65-F5344CB8AC3E}">
        <p14:creationId xmlns:p14="http://schemas.microsoft.com/office/powerpoint/2010/main" val="138690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A7B2D06-A8E0-98CC-3EA2-350E453C46DB}"/>
              </a:ext>
            </a:extLst>
          </p:cNvPr>
          <p:cNvSpPr>
            <a:spLocks noGrp="1"/>
          </p:cNvSpPr>
          <p:nvPr>
            <p:ph type="sldNum" sz="quarter" idx="12"/>
          </p:nvPr>
        </p:nvSpPr>
        <p:spPr>
          <a:xfrm>
            <a:off x="10079590" y="6285335"/>
            <a:ext cx="1765426" cy="365125"/>
          </a:xfrm>
        </p:spPr>
        <p:txBody>
          <a:bodyPr/>
          <a:lstStyle/>
          <a:p>
            <a:fld id="{49584640-C7AF-4D0A-BAF2-A1E026039413}" type="slidenum">
              <a:rPr lang="ja-JP" altLang="en-US" smtClean="0"/>
              <a:pPr/>
              <a:t>4</a:t>
            </a:fld>
            <a:endParaRPr lang="ja-JP" altLang="en-US"/>
          </a:p>
        </p:txBody>
      </p:sp>
      <p:sp>
        <p:nvSpPr>
          <p:cNvPr id="5" name="タイトル 4">
            <a:extLst>
              <a:ext uri="{FF2B5EF4-FFF2-40B4-BE49-F238E27FC236}">
                <a16:creationId xmlns:a16="http://schemas.microsoft.com/office/drawing/2014/main" id="{6F8796F7-58C6-CC50-91E4-BFC209FBA592}"/>
              </a:ext>
            </a:extLst>
          </p:cNvPr>
          <p:cNvSpPr>
            <a:spLocks noGrp="1"/>
          </p:cNvSpPr>
          <p:nvPr>
            <p:ph type="title"/>
          </p:nvPr>
        </p:nvSpPr>
        <p:spPr/>
        <p:txBody>
          <a:bodyPr/>
          <a:lstStyle/>
          <a:p>
            <a:r>
              <a:rPr kumimoji="1" lang="en-US" altLang="ja-JP"/>
              <a:t>Method to Probe Dineutron Correlation</a:t>
            </a:r>
            <a:endParaRPr kumimoji="1" lang="ja-JP" altLang="en-US"/>
          </a:p>
        </p:txBody>
      </p:sp>
      <p:pic>
        <p:nvPicPr>
          <p:cNvPr id="22" name="図 21">
            <a:extLst>
              <a:ext uri="{FF2B5EF4-FFF2-40B4-BE49-F238E27FC236}">
                <a16:creationId xmlns:a16="http://schemas.microsoft.com/office/drawing/2014/main" id="{94B12FC5-F725-D2C1-C2CE-C86E1B87815F}"/>
              </a:ext>
            </a:extLst>
          </p:cNvPr>
          <p:cNvPicPr>
            <a:picLocks noChangeAspect="1"/>
          </p:cNvPicPr>
          <p:nvPr/>
        </p:nvPicPr>
        <p:blipFill>
          <a:blip r:embed="rId3"/>
          <a:stretch>
            <a:fillRect/>
          </a:stretch>
        </p:blipFill>
        <p:spPr>
          <a:xfrm>
            <a:off x="-146304" y="1517158"/>
            <a:ext cx="5763157" cy="3905350"/>
          </a:xfrm>
          <a:prstGeom prst="rect">
            <a:avLst/>
          </a:prstGeom>
        </p:spPr>
      </p:pic>
      <p:sp>
        <p:nvSpPr>
          <p:cNvPr id="3" name="テキスト ボックス 2">
            <a:extLst>
              <a:ext uri="{FF2B5EF4-FFF2-40B4-BE49-F238E27FC236}">
                <a16:creationId xmlns:a16="http://schemas.microsoft.com/office/drawing/2014/main" id="{84E5BB6A-E608-6406-40DB-FC76E93A714A}"/>
              </a:ext>
            </a:extLst>
          </p:cNvPr>
          <p:cNvSpPr txBox="1"/>
          <p:nvPr/>
        </p:nvSpPr>
        <p:spPr>
          <a:xfrm>
            <a:off x="53094" y="901404"/>
            <a:ext cx="5197332" cy="461665"/>
          </a:xfrm>
          <a:prstGeom prst="rect">
            <a:avLst/>
          </a:prstGeom>
          <a:noFill/>
        </p:spPr>
        <p:txBody>
          <a:bodyPr wrap="square">
            <a:spAutoFit/>
          </a:bodyPr>
          <a:lstStyle/>
          <a:p>
            <a:pPr algn="ctr"/>
            <a:r>
              <a:rPr lang="en-US" altLang="ja-JP" sz="2400" b="1" dirty="0">
                <a:highlight>
                  <a:srgbClr val="00FF00"/>
                </a:highlight>
                <a:latin typeface="ＭＳ Ｐゴシック" panose="020B0600070205080204" pitchFamily="50" charset="-128"/>
                <a:ea typeface="ＭＳ Ｐゴシック" panose="020B0600070205080204" pitchFamily="50" charset="-128"/>
              </a:rPr>
              <a:t>Measure B(E1) with Coulomb Breakup</a:t>
            </a:r>
            <a:endParaRPr kumimoji="1" lang="en-US" altLang="ja-JP" sz="2400" b="1" dirty="0">
              <a:solidFill>
                <a:schemeClr val="tx1"/>
              </a:solidFill>
              <a:highlight>
                <a:srgbClr val="00FF00"/>
              </a:highlight>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8F02ABA5-294B-88A5-5E56-6B47B590CFC7}"/>
              </a:ext>
            </a:extLst>
          </p:cNvPr>
          <p:cNvSpPr>
            <a:spLocks noGrp="1"/>
          </p:cNvSpPr>
          <p:nvPr>
            <p:ph type="dt" sz="half" idx="10"/>
          </p:nvPr>
        </p:nvSpPr>
        <p:spPr/>
        <p:txBody>
          <a:bodyPr/>
          <a:lstStyle/>
          <a:p>
            <a:fld id="{7B3E8619-76F1-41C9-B4FA-22775BF46E98}" type="datetime1">
              <a:rPr kumimoji="1" lang="ja-JP" altLang="en-US" smtClean="0"/>
              <a:t>2026/3/9</a:t>
            </a:fld>
            <a:endParaRPr kumimoji="1" lang="ja-JP" altLang="en-US"/>
          </a:p>
        </p:txBody>
      </p:sp>
      <p:sp>
        <p:nvSpPr>
          <p:cNvPr id="6" name="フッター プレースホルダー 5">
            <a:extLst>
              <a:ext uri="{FF2B5EF4-FFF2-40B4-BE49-F238E27FC236}">
                <a16:creationId xmlns:a16="http://schemas.microsoft.com/office/drawing/2014/main" id="{92099CB2-B71E-A504-DD41-872BDDDC2D8A}"/>
              </a:ext>
            </a:extLst>
          </p:cNvPr>
          <p:cNvSpPr>
            <a:spLocks noGrp="1"/>
          </p:cNvSpPr>
          <p:nvPr>
            <p:ph type="ftr" sz="quarter" idx="11"/>
          </p:nvPr>
        </p:nvSpPr>
        <p:spPr/>
        <p:txBody>
          <a:bodyPr/>
          <a:lstStyle/>
          <a:p>
            <a:r>
              <a:rPr lang="en-US" altLang="zh-CN" dirty="0"/>
              <a:t>Italy-Japan Symposium, Kore University of Enna</a:t>
            </a:r>
            <a:endParaRPr kumimoji="1" lang="ja-JP" altLang="en-US" dirty="0"/>
          </a:p>
        </p:txBody>
      </p:sp>
      <mc:AlternateContent xmlns:mc="http://schemas.openxmlformats.org/markup-compatibility/2006">
        <mc:Choice xmlns:a14="http://schemas.microsoft.com/office/drawing/2010/main" Requires="a14">
          <p:sp>
            <p:nvSpPr>
              <p:cNvPr id="15" name="テキスト ボックス 14">
                <a:extLst>
                  <a:ext uri="{FF2B5EF4-FFF2-40B4-BE49-F238E27FC236}">
                    <a16:creationId xmlns:a16="http://schemas.microsoft.com/office/drawing/2014/main" id="{DAC8E3D6-6B1C-D1B8-6EF0-6CCB500AD8BE}"/>
                  </a:ext>
                </a:extLst>
              </p:cNvPr>
              <p:cNvSpPr txBox="1"/>
              <p:nvPr/>
            </p:nvSpPr>
            <p:spPr>
              <a:xfrm>
                <a:off x="5513832" y="1551991"/>
                <a:ext cx="6678168" cy="4154984"/>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kumimoji="1" lang="en-US" altLang="ja-JP" sz="2400" b="1" dirty="0">
                    <a:latin typeface="ＭＳ Ｐゴシック" panose="020B0600070205080204" pitchFamily="50" charset="-128"/>
                    <a:ea typeface="ＭＳ Ｐゴシック" panose="020B0600070205080204" pitchFamily="50" charset="-128"/>
                  </a:rPr>
                  <a:t>E1 transition probability dB(E1)/d</a:t>
                </a:r>
                <a14:m>
                  <m:oMath xmlns:m="http://schemas.openxmlformats.org/officeDocument/2006/math">
                    <m:sSub>
                      <m:sSubPr>
                        <m:ctrlPr>
                          <a:rPr kumimoji="1" lang="en-US" altLang="ja-JP" sz="2400" b="1" i="1" smtClean="0">
                            <a:latin typeface="Cambria Math" panose="02040503050406030204" pitchFamily="18" charset="0"/>
                            <a:ea typeface="ＭＳ Ｐゴシック" panose="020B0600070205080204" pitchFamily="50" charset="-128"/>
                          </a:rPr>
                        </m:ctrlPr>
                      </m:sSubPr>
                      <m:e>
                        <m:r>
                          <a:rPr kumimoji="1" lang="en-US" altLang="ja-JP" sz="2400" b="1" i="1" smtClean="0">
                            <a:latin typeface="Cambria Math" panose="02040503050406030204" pitchFamily="18" charset="0"/>
                            <a:ea typeface="ＭＳ Ｐゴシック" panose="020B0600070205080204" pitchFamily="50" charset="-128"/>
                          </a:rPr>
                          <m:t>𝑬</m:t>
                        </m:r>
                      </m:e>
                      <m:sub>
                        <m:r>
                          <a:rPr kumimoji="1" lang="en-US" altLang="ja-JP" sz="2400" b="1" i="1" smtClean="0">
                            <a:latin typeface="Cambria Math" panose="02040503050406030204" pitchFamily="18" charset="0"/>
                            <a:ea typeface="ＭＳ Ｐゴシック" panose="020B0600070205080204" pitchFamily="50" charset="-128"/>
                          </a:rPr>
                          <m:t>𝒙</m:t>
                        </m:r>
                      </m:sub>
                    </m:sSub>
                  </m:oMath>
                </a14:m>
                <a:r>
                  <a:rPr kumimoji="1" lang="en-US" altLang="ja-JP" sz="2400" b="1" dirty="0">
                    <a:latin typeface="ＭＳ Ｐゴシック" panose="020B0600070205080204" pitchFamily="50" charset="-128"/>
                    <a:ea typeface="ＭＳ Ｐゴシック" panose="020B0600070205080204" pitchFamily="50" charset="-128"/>
                  </a:rPr>
                  <a:t> can be extracted.</a:t>
                </a:r>
              </a:p>
              <a:p>
                <a:pPr marL="342900" indent="-342900">
                  <a:buFont typeface="Arial" panose="020B0604020202020204" pitchFamily="34" charset="0"/>
                  <a:buChar char="•"/>
                </a:pPr>
                <a:r>
                  <a:rPr kumimoji="1" lang="en-US" altLang="ja-JP" sz="2400" b="1" dirty="0">
                    <a:latin typeface="ＭＳ Ｐゴシック" panose="020B0600070205080204" pitchFamily="50" charset="-128"/>
                    <a:ea typeface="ＭＳ Ｐゴシック" panose="020B0600070205080204" pitchFamily="50" charset="-128"/>
                  </a:rPr>
                  <a:t>The B(E1) strength observed at low excitation energies </a:t>
                </a:r>
                <a:r>
                  <a:rPr lang="en-US" altLang="ja-JP" sz="2400" b="1" dirty="0">
                    <a:latin typeface="ＭＳ Ｐゴシック" panose="020B0600070205080204" pitchFamily="50" charset="-128"/>
                    <a:ea typeface="ＭＳ Ｐゴシック" panose="020B0600070205080204" pitchFamily="50" charset="-128"/>
                  </a:rPr>
                  <a:t>reflects the dynamics of the </a:t>
                </a:r>
                <a:r>
                  <a:rPr kumimoji="1" lang="en-US" altLang="ja-JP" sz="2400" b="1" dirty="0">
                    <a:latin typeface="ＭＳ Ｐゴシック" panose="020B0600070205080204" pitchFamily="50" charset="-128"/>
                    <a:ea typeface="ＭＳ Ｐゴシック" panose="020B0600070205080204" pitchFamily="50" charset="-128"/>
                  </a:rPr>
                  <a:t>Soft E1 excitation. </a:t>
                </a:r>
              </a:p>
              <a:p>
                <a:pPr marL="342900" indent="-342900">
                  <a:buFont typeface="Arial" panose="020B0604020202020204" pitchFamily="34" charset="0"/>
                  <a:buChar char="•"/>
                </a:pPr>
                <a:r>
                  <a:rPr lang="en-US" altLang="ja-JP" sz="2400" b="1" dirty="0">
                    <a:latin typeface="ＭＳ Ｐゴシック" panose="020B0600070205080204" pitchFamily="50" charset="-128"/>
                    <a:ea typeface="ＭＳ Ｐゴシック" panose="020B0600070205080204" pitchFamily="50" charset="-128"/>
                  </a:rPr>
                  <a:t>E1 cluster sum rule (described later)</a:t>
                </a:r>
              </a:p>
              <a:p>
                <a:pPr marL="342900" indent="-342900">
                  <a:buFont typeface="Arial" panose="020B0604020202020204" pitchFamily="34" charset="0"/>
                  <a:buChar char="•"/>
                </a:pPr>
                <a:r>
                  <a:rPr kumimoji="1" lang="en-US" altLang="ja-JP" sz="2400" b="1" dirty="0">
                    <a:latin typeface="ＭＳ Ｐゴシック" panose="020B0600070205080204" pitchFamily="50" charset="-128"/>
                    <a:ea typeface="ＭＳ Ｐゴシック" panose="020B0600070205080204" pitchFamily="50" charset="-128"/>
                  </a:rPr>
                  <a:t>The B(E1) strengths </a:t>
                </a:r>
                <a:r>
                  <a:rPr lang="en-US" altLang="ja-JP" sz="2400" b="1" dirty="0">
                    <a:latin typeface="ＭＳ Ｐゴシック" panose="020B0600070205080204" pitchFamily="50" charset="-128"/>
                    <a:ea typeface="ＭＳ Ｐゴシック" panose="020B0600070205080204" pitchFamily="50" charset="-128"/>
                  </a:rPr>
                  <a:t>h</a:t>
                </a:r>
                <a:r>
                  <a:rPr kumimoji="1" lang="en-US" altLang="ja-JP" sz="2400" b="1" dirty="0">
                    <a:latin typeface="ＭＳ Ｐゴシック" panose="020B0600070205080204" pitchFamily="50" charset="-128"/>
                    <a:ea typeface="ＭＳ Ｐゴシック" panose="020B0600070205080204" pitchFamily="50" charset="-128"/>
                  </a:rPr>
                  <a:t>ave already been extracted</a:t>
                </a:r>
                <a:r>
                  <a:rPr lang="en-US" altLang="ja-JP" sz="2400" b="1" dirty="0">
                    <a:latin typeface="ＭＳ Ｐゴシック" panose="020B0600070205080204" pitchFamily="50" charset="-128"/>
                    <a:ea typeface="ＭＳ Ｐゴシック" panose="020B0600070205080204" pitchFamily="50" charset="-128"/>
                  </a:rPr>
                  <a:t> for three two-neutron halo nuclei,</a:t>
                </a:r>
                <a:r>
                  <a:rPr kumimoji="1" lang="en-US" altLang="ja-JP" sz="2400" b="1" dirty="0">
                    <a:latin typeface="ＭＳ Ｐゴシック" panose="020B0600070205080204" pitchFamily="50" charset="-128"/>
                    <a:ea typeface="ＭＳ Ｐゴシック" panose="020B0600070205080204" pitchFamily="50" charset="-128"/>
                  </a:rPr>
                  <a:t> </a:t>
                </a:r>
                <a:r>
                  <a:rPr lang="en-US" altLang="ja-JP" sz="2400" b="1" baseline="30000" dirty="0">
                    <a:latin typeface="ＭＳ Ｐゴシック" panose="020B0600070205080204" pitchFamily="50" charset="-128"/>
                  </a:rPr>
                  <a:t>6</a:t>
                </a:r>
                <a:r>
                  <a:rPr lang="en-US" altLang="ja-JP" sz="2400" b="1" dirty="0">
                    <a:latin typeface="ＭＳ Ｐゴシック" panose="020B0600070205080204" pitchFamily="50" charset="-128"/>
                  </a:rPr>
                  <a:t>He [1], </a:t>
                </a:r>
                <a:r>
                  <a:rPr lang="en-US" altLang="ja-JP" sz="2400" b="1" baseline="30000" dirty="0">
                    <a:latin typeface="ＭＳ Ｐゴシック" panose="020B0600070205080204" pitchFamily="50" charset="-128"/>
                  </a:rPr>
                  <a:t>11</a:t>
                </a:r>
                <a:r>
                  <a:rPr lang="en-US" altLang="ja-JP" sz="2400" b="1" dirty="0">
                    <a:latin typeface="ＭＳ Ｐゴシック" panose="020B0600070205080204" pitchFamily="50" charset="-128"/>
                  </a:rPr>
                  <a:t>Li [2], and </a:t>
                </a:r>
                <a:r>
                  <a:rPr lang="en-US" altLang="ja-JP" sz="2400" b="1" baseline="30000" dirty="0">
                    <a:latin typeface="ＭＳ Ｐゴシック" panose="020B0600070205080204" pitchFamily="50" charset="-128"/>
                  </a:rPr>
                  <a:t>19</a:t>
                </a:r>
                <a:r>
                  <a:rPr lang="en-US" altLang="ja-JP" sz="2400" b="1" dirty="0">
                    <a:latin typeface="ＭＳ Ｐゴシック" panose="020B0600070205080204" pitchFamily="50" charset="-128"/>
                  </a:rPr>
                  <a:t>B [3].</a:t>
                </a:r>
                <a:endParaRPr kumimoji="1" lang="en-US" altLang="ja-JP" sz="2400" b="1" dirty="0">
                  <a:latin typeface="ＭＳ Ｐゴシック" panose="020B0600070205080204" pitchFamily="50" charset="-128"/>
                  <a:ea typeface="ＭＳ Ｐゴシック" panose="020B0600070205080204" pitchFamily="50" charset="-128"/>
                </a:endParaRPr>
              </a:p>
              <a:p>
                <a:pPr marL="342900" indent="-342900">
                  <a:buFont typeface="Arial" panose="020B0604020202020204" pitchFamily="34" charset="0"/>
                  <a:buChar char="•"/>
                </a:pPr>
                <a:r>
                  <a:rPr kumimoji="1" lang="en-US" altLang="ja-JP" sz="2400" b="1" u="sng" dirty="0">
                    <a:solidFill>
                      <a:srgbClr val="FF0000"/>
                    </a:solidFill>
                    <a:latin typeface="ＭＳ Ｐゴシック" panose="020B0600070205080204" pitchFamily="50" charset="-128"/>
                    <a:ea typeface="ＭＳ Ｐゴシック" panose="020B0600070205080204" pitchFamily="50" charset="-128"/>
                  </a:rPr>
                  <a:t>The </a:t>
                </a:r>
                <a:r>
                  <a:rPr lang="en-US" altLang="ja-JP" sz="2400" b="1" u="sng" dirty="0">
                    <a:solidFill>
                      <a:srgbClr val="FF0000"/>
                    </a:solidFill>
                    <a:latin typeface="ＭＳ Ｐゴシック" panose="020B0600070205080204" pitchFamily="50" charset="-128"/>
                  </a:rPr>
                  <a:t>B(E1) of </a:t>
                </a:r>
                <a:r>
                  <a:rPr lang="en-US" altLang="ja-JP" sz="2400" b="1" u="sng" baseline="30000" dirty="0">
                    <a:solidFill>
                      <a:srgbClr val="FF0000"/>
                    </a:solidFill>
                    <a:latin typeface="ＭＳ Ｐゴシック" panose="020B0600070205080204" pitchFamily="50" charset="-128"/>
                  </a:rPr>
                  <a:t>14</a:t>
                </a:r>
                <a:r>
                  <a:rPr lang="en-US" altLang="ja-JP" sz="2400" b="1" u="sng" dirty="0">
                    <a:solidFill>
                      <a:srgbClr val="FF0000"/>
                    </a:solidFill>
                    <a:latin typeface="ＭＳ Ｐゴシック" panose="020B0600070205080204" pitchFamily="50" charset="-128"/>
                  </a:rPr>
                  <a:t>Be has not been extracted in previous study [4] due to insufficient statistics.</a:t>
                </a:r>
                <a:endParaRPr kumimoji="1" lang="en-US" altLang="ja-JP" sz="2400" b="1" dirty="0">
                  <a:latin typeface="ＭＳ Ｐゴシック" panose="020B0600070205080204" pitchFamily="50" charset="-128"/>
                  <a:ea typeface="ＭＳ Ｐゴシック" panose="020B0600070205080204" pitchFamily="50" charset="-128"/>
                </a:endParaRPr>
              </a:p>
            </p:txBody>
          </p:sp>
        </mc:Choice>
        <mc:Fallback>
          <p:sp>
            <p:nvSpPr>
              <p:cNvPr id="15" name="テキスト ボックス 14">
                <a:extLst>
                  <a:ext uri="{FF2B5EF4-FFF2-40B4-BE49-F238E27FC236}">
                    <a16:creationId xmlns:a16="http://schemas.microsoft.com/office/drawing/2014/main" id="{DAC8E3D6-6B1C-D1B8-6EF0-6CCB500AD8BE}"/>
                  </a:ext>
                </a:extLst>
              </p:cNvPr>
              <p:cNvSpPr txBox="1">
                <a:spLocks noRot="1" noChangeAspect="1" noMove="1" noResize="1" noEditPoints="1" noAdjustHandles="1" noChangeArrowheads="1" noChangeShapeType="1" noTextEdit="1"/>
              </p:cNvSpPr>
              <p:nvPr/>
            </p:nvSpPr>
            <p:spPr>
              <a:xfrm>
                <a:off x="5513832" y="1551991"/>
                <a:ext cx="6678168" cy="4154984"/>
              </a:xfrm>
              <a:prstGeom prst="rect">
                <a:avLst/>
              </a:prstGeom>
              <a:blipFill>
                <a:blip r:embed="rId4"/>
                <a:stretch>
                  <a:fillRect l="-1279" t="-1615" r="-365" b="-2496"/>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7DCE7B9F-42E0-EF5B-1178-E26A8D0C8359}"/>
              </a:ext>
            </a:extLst>
          </p:cNvPr>
          <p:cNvSpPr txBox="1"/>
          <p:nvPr/>
        </p:nvSpPr>
        <p:spPr>
          <a:xfrm>
            <a:off x="463101" y="5385292"/>
            <a:ext cx="5224808" cy="1323439"/>
          </a:xfrm>
          <a:prstGeom prst="rect">
            <a:avLst/>
          </a:prstGeom>
          <a:solidFill>
            <a:schemeClr val="bg1"/>
          </a:solidFill>
        </p:spPr>
        <p:txBody>
          <a:bodyPr wrap="square" rtlCol="0">
            <a:spAutoFit/>
          </a:bodyPr>
          <a:lstStyle/>
          <a:p>
            <a:r>
              <a:rPr lang="en-US" altLang="ja-JP" sz="1600" b="1" dirty="0">
                <a:latin typeface="ＭＳ Ｐゴシック" panose="020B0600070205080204" pitchFamily="50" charset="-128"/>
                <a:ea typeface="ＭＳ Ｐゴシック" panose="020B0600070205080204" pitchFamily="50" charset="-128"/>
              </a:rPr>
              <a:t>Ref.</a:t>
            </a:r>
            <a:endParaRPr kumimoji="1" lang="en-US" altLang="ja-JP" sz="1600" b="1" dirty="0">
              <a:latin typeface="ＭＳ Ｐゴシック" panose="020B0600070205080204" pitchFamily="50" charset="-128"/>
              <a:ea typeface="ＭＳ Ｐゴシック" panose="020B0600070205080204" pitchFamily="50" charset="-128"/>
            </a:endParaRPr>
          </a:p>
          <a:p>
            <a:r>
              <a:rPr kumimoji="1" lang="en-US" altLang="ja-JP" sz="1600" b="1" dirty="0">
                <a:latin typeface="ＭＳ Ｐゴシック" panose="020B0600070205080204" pitchFamily="50" charset="-128"/>
                <a:ea typeface="ＭＳ Ｐゴシック" panose="020B0600070205080204" pitchFamily="50" charset="-128"/>
              </a:rPr>
              <a:t>[1] Y.L. Sun, et al., Phys. Lett. B 814 (2021) 136072</a:t>
            </a:r>
          </a:p>
          <a:p>
            <a:r>
              <a:rPr kumimoji="1" lang="en-US" altLang="ja-JP" sz="1600" b="1" dirty="0">
                <a:latin typeface="ＭＳ Ｐゴシック" panose="020B0600070205080204" pitchFamily="50" charset="-128"/>
                <a:ea typeface="ＭＳ Ｐゴシック" panose="020B0600070205080204" pitchFamily="50" charset="-128"/>
              </a:rPr>
              <a:t>[</a:t>
            </a:r>
            <a:r>
              <a:rPr lang="en-US" altLang="ja-JP" sz="1600" b="1" dirty="0">
                <a:latin typeface="ＭＳ Ｐゴシック" panose="020B0600070205080204" pitchFamily="50" charset="-128"/>
                <a:ea typeface="ＭＳ Ｐゴシック" panose="020B0600070205080204" pitchFamily="50" charset="-128"/>
              </a:rPr>
              <a:t>2</a:t>
            </a:r>
            <a:r>
              <a:rPr kumimoji="1" lang="en-US" altLang="ja-JP" sz="1600" b="1" dirty="0">
                <a:latin typeface="ＭＳ Ｐゴシック" panose="020B0600070205080204" pitchFamily="50" charset="-128"/>
                <a:ea typeface="ＭＳ Ｐゴシック" panose="020B0600070205080204" pitchFamily="50" charset="-128"/>
              </a:rPr>
              <a:t>] T. Nakamura, et al., Phys Rev. Lett. 96 (2006) 252502</a:t>
            </a:r>
          </a:p>
          <a:p>
            <a:r>
              <a:rPr lang="en-US" altLang="ja-JP" sz="1600" b="1" dirty="0">
                <a:latin typeface="ＭＳ Ｐゴシック" panose="020B0600070205080204" pitchFamily="50" charset="-128"/>
                <a:ea typeface="ＭＳ Ｐゴシック" panose="020B0600070205080204" pitchFamily="50" charset="-128"/>
              </a:rPr>
              <a:t>[3] </a:t>
            </a:r>
            <a:r>
              <a:rPr lang="en-US" altLang="ja-JP" sz="1600" b="1" dirty="0">
                <a:latin typeface="ＭＳ Ｐゴシック" panose="020B0600070205080204" pitchFamily="50" charset="-128"/>
              </a:rPr>
              <a:t>K. J. Cook, et al., Phys. Rev. Lett. 124 (2020) 212503</a:t>
            </a:r>
            <a:endParaRPr lang="ja-JP" altLang="en-US" sz="1600" b="1" dirty="0">
              <a:latin typeface="ＭＳ Ｐゴシック" panose="020B0600070205080204" pitchFamily="50" charset="-128"/>
            </a:endParaRPr>
          </a:p>
          <a:p>
            <a:r>
              <a:rPr kumimoji="1" lang="en-US" altLang="ja-JP" sz="1600" b="1" dirty="0">
                <a:latin typeface="ＭＳ Ｐゴシック" panose="020B0600070205080204" pitchFamily="50" charset="-128"/>
                <a:ea typeface="ＭＳ Ｐゴシック" panose="020B0600070205080204" pitchFamily="50" charset="-128"/>
              </a:rPr>
              <a:t>[4] </a:t>
            </a:r>
            <a:r>
              <a:rPr lang="en-US" altLang="ja-JP" sz="1600" b="1" dirty="0">
                <a:latin typeface="ＭＳ Ｐゴシック" panose="020B0600070205080204" pitchFamily="50" charset="-128"/>
              </a:rPr>
              <a:t>M. Labiche, et al., Phys. Rev. Lett. 86 (2001) 600</a:t>
            </a:r>
          </a:p>
        </p:txBody>
      </p:sp>
    </p:spTree>
    <p:extLst>
      <p:ext uri="{BB962C8B-B14F-4D97-AF65-F5344CB8AC3E}">
        <p14:creationId xmlns:p14="http://schemas.microsoft.com/office/powerpoint/2010/main" val="413273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B5863C9-1BE8-8EF4-8ED8-6AB648913C9D}"/>
              </a:ext>
            </a:extLst>
          </p:cNvPr>
          <p:cNvSpPr>
            <a:spLocks noGrp="1"/>
          </p:cNvSpPr>
          <p:nvPr>
            <p:ph type="dt" sz="half" idx="10"/>
          </p:nvPr>
        </p:nvSpPr>
        <p:spPr/>
        <p:txBody>
          <a:bodyPr/>
          <a:lstStyle/>
          <a:p>
            <a:fld id="{8BF1F8B3-42D7-460C-A735-701DE91D5BD0}" type="datetime1">
              <a:rPr kumimoji="1" lang="ja-JP" altLang="en-US" smtClean="0"/>
              <a:t>2026/3/9</a:t>
            </a:fld>
            <a:endParaRPr kumimoji="1" lang="ja-JP" altLang="en-US"/>
          </a:p>
        </p:txBody>
      </p:sp>
      <p:sp>
        <p:nvSpPr>
          <p:cNvPr id="3" name="フッター プレースホルダー 2">
            <a:extLst>
              <a:ext uri="{FF2B5EF4-FFF2-40B4-BE49-F238E27FC236}">
                <a16:creationId xmlns:a16="http://schemas.microsoft.com/office/drawing/2014/main" id="{8E0CA890-D7AB-1FF5-30E5-8AE87EA6B692}"/>
              </a:ext>
            </a:extLst>
          </p:cNvPr>
          <p:cNvSpPr>
            <a:spLocks noGrp="1"/>
          </p:cNvSpPr>
          <p:nvPr>
            <p:ph type="ftr" sz="quarter" idx="11"/>
          </p:nvPr>
        </p:nvSpPr>
        <p:spPr/>
        <p:txBody>
          <a:bodyPr/>
          <a:lstStyle/>
          <a:p>
            <a:r>
              <a:rPr lang="en-US" altLang="zh-CN"/>
              <a:t>Italy-Japan Symposium, Kore University of Enna</a:t>
            </a:r>
            <a:endParaRPr kumimoji="1" lang="ja-JP" altLang="en-US"/>
          </a:p>
        </p:txBody>
      </p:sp>
      <p:sp>
        <p:nvSpPr>
          <p:cNvPr id="4" name="スライド番号プレースホルダー 3">
            <a:extLst>
              <a:ext uri="{FF2B5EF4-FFF2-40B4-BE49-F238E27FC236}">
                <a16:creationId xmlns:a16="http://schemas.microsoft.com/office/drawing/2014/main" id="{C047B5FD-DF9C-4FD8-0EB0-2B046973DBF6}"/>
              </a:ext>
            </a:extLst>
          </p:cNvPr>
          <p:cNvSpPr>
            <a:spLocks noGrp="1"/>
          </p:cNvSpPr>
          <p:nvPr>
            <p:ph type="sldNum" sz="quarter" idx="12"/>
          </p:nvPr>
        </p:nvSpPr>
        <p:spPr/>
        <p:txBody>
          <a:bodyPr/>
          <a:lstStyle/>
          <a:p>
            <a:fld id="{49584640-C7AF-4D0A-BAF2-A1E026039413}" type="slidenum">
              <a:rPr lang="ja-JP" altLang="en-US" smtClean="0"/>
              <a:pPr/>
              <a:t>5</a:t>
            </a:fld>
            <a:endParaRPr lang="ja-JP" altLang="en-US"/>
          </a:p>
        </p:txBody>
      </p:sp>
      <p:grpSp>
        <p:nvGrpSpPr>
          <p:cNvPr id="107" name="グループ化 106">
            <a:extLst>
              <a:ext uri="{FF2B5EF4-FFF2-40B4-BE49-F238E27FC236}">
                <a16:creationId xmlns:a16="http://schemas.microsoft.com/office/drawing/2014/main" id="{F808DC8D-9B8F-A225-64FF-D15A1F57690F}"/>
              </a:ext>
            </a:extLst>
          </p:cNvPr>
          <p:cNvGrpSpPr/>
          <p:nvPr/>
        </p:nvGrpSpPr>
        <p:grpSpPr>
          <a:xfrm>
            <a:off x="751030" y="938054"/>
            <a:ext cx="5914333" cy="2898418"/>
            <a:chOff x="195090" y="799603"/>
            <a:chExt cx="6836060" cy="3442197"/>
          </a:xfrm>
        </p:grpSpPr>
        <p:sp>
          <p:nvSpPr>
            <p:cNvPr id="109" name="正方形/長方形 108">
              <a:extLst>
                <a:ext uri="{FF2B5EF4-FFF2-40B4-BE49-F238E27FC236}">
                  <a16:creationId xmlns:a16="http://schemas.microsoft.com/office/drawing/2014/main" id="{786406A7-2B88-5097-534B-716B8345FAC5}"/>
                </a:ext>
              </a:extLst>
            </p:cNvPr>
            <p:cNvSpPr/>
            <p:nvPr/>
          </p:nvSpPr>
          <p:spPr>
            <a:xfrm>
              <a:off x="196248" y="799603"/>
              <a:ext cx="6770304" cy="3442197"/>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pic>
          <p:nvPicPr>
            <p:cNvPr id="110" name="図 109">
              <a:extLst>
                <a:ext uri="{FF2B5EF4-FFF2-40B4-BE49-F238E27FC236}">
                  <a16:creationId xmlns:a16="http://schemas.microsoft.com/office/drawing/2014/main" id="{62709821-40DB-EB13-C401-6195CC5A955C}"/>
                </a:ext>
              </a:extLst>
            </p:cNvPr>
            <p:cNvPicPr>
              <a:picLocks noChangeAspect="1"/>
            </p:cNvPicPr>
            <p:nvPr/>
          </p:nvPicPr>
          <p:blipFill>
            <a:blip r:embed="rId3"/>
            <a:stretch>
              <a:fillRect/>
            </a:stretch>
          </p:blipFill>
          <p:spPr>
            <a:xfrm>
              <a:off x="195090" y="802107"/>
              <a:ext cx="6836060" cy="3390331"/>
            </a:xfrm>
            <a:prstGeom prst="rect">
              <a:avLst/>
            </a:prstGeom>
          </p:spPr>
        </p:pic>
      </p:grpSp>
      <p:sp>
        <p:nvSpPr>
          <p:cNvPr id="108" name="正方形/長方形 107">
            <a:extLst>
              <a:ext uri="{FF2B5EF4-FFF2-40B4-BE49-F238E27FC236}">
                <a16:creationId xmlns:a16="http://schemas.microsoft.com/office/drawing/2014/main" id="{D1965403-9606-4EF5-1E45-8BDD28DAEAD2}"/>
              </a:ext>
            </a:extLst>
          </p:cNvPr>
          <p:cNvSpPr/>
          <p:nvPr/>
        </p:nvSpPr>
        <p:spPr>
          <a:xfrm>
            <a:off x="749939" y="936644"/>
            <a:ext cx="1957718" cy="4376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b="1"/>
              <a:t>Pb(</a:t>
            </a:r>
            <a:r>
              <a:rPr kumimoji="1" lang="en-US" altLang="ja-JP" sz="1600" b="1" baseline="30000"/>
              <a:t>14</a:t>
            </a:r>
            <a:r>
              <a:rPr kumimoji="1" lang="en-US" altLang="ja-JP" sz="1600" b="1"/>
              <a:t>Be,</a:t>
            </a:r>
            <a:r>
              <a:rPr kumimoji="1" lang="en-US" altLang="ja-JP" sz="1600" b="1" baseline="30000"/>
              <a:t>12</a:t>
            </a:r>
            <a:r>
              <a:rPr kumimoji="1" lang="en-US" altLang="ja-JP" sz="1600" b="1"/>
              <a:t>Be+2n)</a:t>
            </a:r>
            <a:endParaRPr kumimoji="1" lang="ja-JP" altLang="en-US" sz="1600" b="1"/>
          </a:p>
        </p:txBody>
      </p:sp>
      <p:sp>
        <p:nvSpPr>
          <p:cNvPr id="99" name="テキスト ボックス 98">
            <a:extLst>
              <a:ext uri="{FF2B5EF4-FFF2-40B4-BE49-F238E27FC236}">
                <a16:creationId xmlns:a16="http://schemas.microsoft.com/office/drawing/2014/main" id="{CBB7727A-57A8-0576-6D87-86DB5AD33A64}"/>
              </a:ext>
            </a:extLst>
          </p:cNvPr>
          <p:cNvSpPr txBox="1"/>
          <p:nvPr/>
        </p:nvSpPr>
        <p:spPr>
          <a:xfrm>
            <a:off x="3415" y="5258807"/>
            <a:ext cx="5509567" cy="646331"/>
          </a:xfrm>
          <a:prstGeom prst="rect">
            <a:avLst/>
          </a:prstGeom>
          <a:noFill/>
        </p:spPr>
        <p:txBody>
          <a:bodyPr wrap="square" rtlCol="0">
            <a:spAutoFit/>
          </a:bodyPr>
          <a:lstStyle/>
          <a:p>
            <a:r>
              <a:rPr lang="en-US" altLang="ja-JP" b="1">
                <a:ea typeface="ＭＳ Ｐゴシック" panose="020B0600070205080204" pitchFamily="50" charset="-128"/>
              </a:rPr>
              <a:t>CB Cross Section</a:t>
            </a:r>
            <a:r>
              <a:rPr lang="ja-JP" altLang="en-US" b="1">
                <a:ea typeface="ＭＳ Ｐゴシック" panose="020B0600070205080204" pitchFamily="50" charset="-128"/>
              </a:rPr>
              <a:t> </a:t>
            </a:r>
            <a:endParaRPr lang="en-US" altLang="ja-JP" b="1">
              <a:ea typeface="ＭＳ Ｐゴシック" panose="020B0600070205080204" pitchFamily="50" charset="-128"/>
            </a:endParaRPr>
          </a:p>
          <a:p>
            <a:r>
              <a:rPr lang="en-US" altLang="ja-JP" b="1">
                <a:ea typeface="ＭＳ Ｐゴシック" panose="020B0600070205080204" pitchFamily="50" charset="-128"/>
              </a:rPr>
              <a:t>             = (Virtual Photon Number)×(E1 Strength)</a:t>
            </a:r>
            <a:endParaRPr lang="ja-JP" altLang="en-US" b="1">
              <a:ea typeface="ＭＳ Ｐゴシック" panose="020B0600070205080204" pitchFamily="50" charset="-128"/>
            </a:endParaRPr>
          </a:p>
        </p:txBody>
      </p:sp>
      <mc:AlternateContent xmlns:mc="http://schemas.openxmlformats.org/markup-compatibility/2006">
        <mc:Choice xmlns:a14="http://schemas.microsoft.com/office/drawing/2010/main" Requires="a14">
          <p:sp>
            <p:nvSpPr>
              <p:cNvPr id="104" name="テキスト ボックス 103">
                <a:extLst>
                  <a:ext uri="{FF2B5EF4-FFF2-40B4-BE49-F238E27FC236}">
                    <a16:creationId xmlns:a16="http://schemas.microsoft.com/office/drawing/2014/main" id="{AF13DE40-5D8F-E80A-1D64-CF12EA74A236}"/>
                  </a:ext>
                </a:extLst>
              </p:cNvPr>
              <p:cNvSpPr txBox="1"/>
              <p:nvPr/>
            </p:nvSpPr>
            <p:spPr>
              <a:xfrm>
                <a:off x="657626" y="5854870"/>
                <a:ext cx="4460474" cy="1015663"/>
              </a:xfrm>
              <a:prstGeom prst="rect">
                <a:avLst/>
              </a:prstGeom>
              <a:solidFill>
                <a:schemeClr val="bg1"/>
              </a:solidFill>
            </p:spPr>
            <p:txBody>
              <a:bodyPr wrap="square" rtlCol="0">
                <a:spAutoFit/>
              </a:bodyPr>
              <a:lstStyle/>
              <a:p>
                <a:r>
                  <a:rPr lang="ja-JP" altLang="en-US" sz="2000" b="1" dirty="0">
                    <a:latin typeface="ＭＳ Ｐゴシック" panose="020B0600070205080204" pitchFamily="50" charset="-128"/>
                    <a:ea typeface="ＭＳ Ｐゴシック" panose="020B0600070205080204" pitchFamily="50" charset="-128"/>
                  </a:rPr>
                  <a:t>・</a:t>
                </a:r>
                <a:r>
                  <a:rPr lang="en-US" altLang="ja-JP" sz="2000" b="1" dirty="0">
                    <a:latin typeface="ＭＳ Ｐゴシック" panose="020B0600070205080204" pitchFamily="50" charset="-128"/>
                    <a:ea typeface="ＭＳ Ｐゴシック" panose="020B0600070205080204" pitchFamily="50" charset="-128"/>
                  </a:rPr>
                  <a:t>Sensitive to Soft E1 excitation</a:t>
                </a:r>
              </a:p>
              <a:p>
                <a:r>
                  <a:rPr lang="ja-JP" altLang="en-US" sz="2000" b="1" dirty="0">
                    <a:latin typeface="ＭＳ Ｐゴシック" panose="020B0600070205080204" pitchFamily="50" charset="-128"/>
                    <a:ea typeface="ＭＳ Ｐゴシック" panose="020B0600070205080204" pitchFamily="50" charset="-128"/>
                  </a:rPr>
                  <a:t>・</a:t>
                </a:r>
                <a14:m>
                  <m:oMath xmlns:m="http://schemas.openxmlformats.org/officeDocument/2006/math">
                    <m:sSub>
                      <m:sSubPr>
                        <m:ctrlPr>
                          <a:rPr lang="en-US" altLang="ja-JP" sz="2000" b="1" i="1" smtClean="0">
                            <a:latin typeface="Cambria Math" panose="02040503050406030204" pitchFamily="18" charset="0"/>
                            <a:ea typeface="ＭＳ Ｐゴシック" panose="020B0600070205080204" pitchFamily="50" charset="-128"/>
                          </a:rPr>
                        </m:ctrlPr>
                      </m:sSubPr>
                      <m:e>
                        <m:r>
                          <a:rPr lang="ja-JP" altLang="en-US" sz="2000" b="1" i="1" smtClean="0">
                            <a:latin typeface="Cambria Math" panose="02040503050406030204" pitchFamily="18" charset="0"/>
                            <a:ea typeface="ＭＳ Ｐゴシック" panose="020B0600070205080204" pitchFamily="50" charset="-128"/>
                          </a:rPr>
                          <m:t>𝝈</m:t>
                        </m:r>
                      </m:e>
                      <m:sub>
                        <m:r>
                          <a:rPr lang="en-US" altLang="ja-JP" sz="2000" b="1" i="1" smtClean="0">
                            <a:latin typeface="Cambria Math" panose="02040503050406030204" pitchFamily="18" charset="0"/>
                            <a:ea typeface="ＭＳ Ｐゴシック" panose="020B0600070205080204" pitchFamily="50" charset="-128"/>
                          </a:rPr>
                          <m:t>𝑪𝑩</m:t>
                        </m:r>
                      </m:sub>
                    </m:sSub>
                  </m:oMath>
                </a14:m>
                <a:r>
                  <a:rPr lang="en-US" altLang="ja-JP" sz="2000" b="1" dirty="0">
                    <a:latin typeface="ＭＳ Ｐゴシック" panose="020B0600070205080204" pitchFamily="50" charset="-128"/>
                    <a:ea typeface="ＭＳ Ｐゴシック" panose="020B0600070205080204" pitchFamily="50" charset="-128"/>
                  </a:rPr>
                  <a:t>(Stable</a:t>
                </a:r>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nuclei) &lt; 100 mb</a:t>
                </a:r>
              </a:p>
              <a:p>
                <a:r>
                  <a:rPr lang="ja-JP" altLang="en-US" sz="2000" b="1" dirty="0">
                    <a:latin typeface="ＭＳ Ｐゴシック" panose="020B0600070205080204" pitchFamily="50" charset="-128"/>
                    <a:ea typeface="ＭＳ Ｐゴシック" panose="020B0600070205080204" pitchFamily="50" charset="-128"/>
                  </a:rPr>
                  <a:t>・</a:t>
                </a:r>
                <a:r>
                  <a:rPr lang="en-US" altLang="ja-JP" sz="2000" b="1" dirty="0">
                    <a:ea typeface="ＭＳ Ｐゴシック" panose="020B0600070205080204" pitchFamily="50" charset="-128"/>
                  </a:rPr>
                  <a:t> </a:t>
                </a:r>
                <a14:m>
                  <m:oMath xmlns:m="http://schemas.openxmlformats.org/officeDocument/2006/math">
                    <m:sSub>
                      <m:sSubPr>
                        <m:ctrlPr>
                          <a:rPr lang="en-US" altLang="ja-JP" sz="2000" b="1" i="1" smtClean="0">
                            <a:latin typeface="Cambria Math" panose="02040503050406030204" pitchFamily="18" charset="0"/>
                            <a:ea typeface="ＭＳ Ｐゴシック" panose="020B0600070205080204" pitchFamily="50" charset="-128"/>
                          </a:rPr>
                        </m:ctrlPr>
                      </m:sSubPr>
                      <m:e>
                        <m:r>
                          <a:rPr lang="ja-JP" altLang="en-US" sz="2000" b="1" i="1" smtClean="0">
                            <a:latin typeface="Cambria Math" panose="02040503050406030204" pitchFamily="18" charset="0"/>
                            <a:ea typeface="ＭＳ Ｐゴシック" panose="020B0600070205080204" pitchFamily="50" charset="-128"/>
                          </a:rPr>
                          <m:t>𝝈</m:t>
                        </m:r>
                      </m:e>
                      <m:sub>
                        <m:r>
                          <a:rPr lang="en-US" altLang="ja-JP" sz="2000" b="1" i="1" smtClean="0">
                            <a:latin typeface="Cambria Math" panose="02040503050406030204" pitchFamily="18" charset="0"/>
                            <a:ea typeface="ＭＳ Ｐゴシック" panose="020B0600070205080204" pitchFamily="50" charset="-128"/>
                          </a:rPr>
                          <m:t>𝑪𝑩</m:t>
                        </m:r>
                      </m:sub>
                    </m:sSub>
                  </m:oMath>
                </a14:m>
                <a:r>
                  <a:rPr lang="en-US" altLang="ja-JP" sz="2000" b="1" dirty="0">
                    <a:latin typeface="ＭＳ Ｐゴシック" panose="020B0600070205080204" pitchFamily="50" charset="-128"/>
                    <a:ea typeface="ＭＳ Ｐゴシック" panose="020B0600070205080204" pitchFamily="50" charset="-128"/>
                  </a:rPr>
                  <a:t>(neutron halo</a:t>
                </a:r>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nuclei) 500 mb</a:t>
                </a:r>
                <a:r>
                  <a:rPr lang="ja-JP" altLang="en-US" sz="2000" b="1" dirty="0">
                    <a:latin typeface="ＭＳ Ｐゴシック" panose="020B0600070205080204" pitchFamily="50" charset="-128"/>
                    <a:ea typeface="ＭＳ Ｐゴシック" panose="020B0600070205080204" pitchFamily="50" charset="-128"/>
                  </a:rPr>
                  <a:t>～</a:t>
                </a:r>
                <a:r>
                  <a:rPr lang="en-US" altLang="ja-JP" sz="2000" b="1" dirty="0">
                    <a:latin typeface="ＭＳ Ｐゴシック" panose="020B0600070205080204" pitchFamily="50" charset="-128"/>
                    <a:ea typeface="ＭＳ Ｐゴシック" panose="020B0600070205080204" pitchFamily="50" charset="-128"/>
                  </a:rPr>
                  <a:t>1 b</a:t>
                </a:r>
                <a:endParaRPr kumimoji="1" lang="en-US" altLang="ja-JP" sz="2000" b="1" dirty="0">
                  <a:latin typeface="ＭＳ Ｐゴシック" panose="020B0600070205080204" pitchFamily="50" charset="-128"/>
                  <a:ea typeface="ＭＳ Ｐゴシック" panose="020B0600070205080204" pitchFamily="50" charset="-128"/>
                </a:endParaRPr>
              </a:p>
            </p:txBody>
          </p:sp>
        </mc:Choice>
        <mc:Fallback>
          <p:sp>
            <p:nvSpPr>
              <p:cNvPr id="104" name="テキスト ボックス 103">
                <a:extLst>
                  <a:ext uri="{FF2B5EF4-FFF2-40B4-BE49-F238E27FC236}">
                    <a16:creationId xmlns:a16="http://schemas.microsoft.com/office/drawing/2014/main" id="{AF13DE40-5D8F-E80A-1D64-CF12EA74A236}"/>
                  </a:ext>
                </a:extLst>
              </p:cNvPr>
              <p:cNvSpPr txBox="1">
                <a:spLocks noRot="1" noChangeAspect="1" noMove="1" noResize="1" noEditPoints="1" noAdjustHandles="1" noChangeArrowheads="1" noChangeShapeType="1" noTextEdit="1"/>
              </p:cNvSpPr>
              <p:nvPr/>
            </p:nvSpPr>
            <p:spPr>
              <a:xfrm>
                <a:off x="657626" y="5854870"/>
                <a:ext cx="4460474" cy="1015663"/>
              </a:xfrm>
              <a:prstGeom prst="rect">
                <a:avLst/>
              </a:prstGeom>
              <a:blipFill>
                <a:blip r:embed="rId4"/>
                <a:stretch>
                  <a:fillRect l="-1503" t="-2994" r="-956" b="-8383"/>
                </a:stretch>
              </a:blipFill>
            </p:spPr>
            <p:txBody>
              <a:bodyPr/>
              <a:lstStyle/>
              <a:p>
                <a:r>
                  <a:rPr lang="ja-JP" altLang="en-US">
                    <a:noFill/>
                  </a:rPr>
                  <a:t> </a:t>
                </a:r>
              </a:p>
            </p:txBody>
          </p:sp>
        </mc:Fallback>
      </mc:AlternateContent>
      <p:sp>
        <p:nvSpPr>
          <p:cNvPr id="96" name="四角形: 角を丸くする 95">
            <a:extLst>
              <a:ext uri="{FF2B5EF4-FFF2-40B4-BE49-F238E27FC236}">
                <a16:creationId xmlns:a16="http://schemas.microsoft.com/office/drawing/2014/main" id="{7C297C8F-ABF0-3671-FE9B-C84EB28C2B82}"/>
              </a:ext>
            </a:extLst>
          </p:cNvPr>
          <p:cNvSpPr/>
          <p:nvPr/>
        </p:nvSpPr>
        <p:spPr>
          <a:xfrm>
            <a:off x="5845115" y="4266067"/>
            <a:ext cx="5409505" cy="1542196"/>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400"/>
          </a:p>
        </p:txBody>
      </p:sp>
      <p:sp>
        <p:nvSpPr>
          <p:cNvPr id="97" name="テキスト ボックス 96">
            <a:extLst>
              <a:ext uri="{FF2B5EF4-FFF2-40B4-BE49-F238E27FC236}">
                <a16:creationId xmlns:a16="http://schemas.microsoft.com/office/drawing/2014/main" id="{084BAC7E-2238-501D-DC18-59E35E2966CB}"/>
              </a:ext>
            </a:extLst>
          </p:cNvPr>
          <p:cNvSpPr txBox="1"/>
          <p:nvPr/>
        </p:nvSpPr>
        <p:spPr>
          <a:xfrm>
            <a:off x="5902072" y="3877817"/>
            <a:ext cx="2734979" cy="400110"/>
          </a:xfrm>
          <a:prstGeom prst="rect">
            <a:avLst/>
          </a:prstGeom>
          <a:noFill/>
        </p:spPr>
        <p:txBody>
          <a:bodyPr wrap="square" rtlCol="0">
            <a:spAutoFit/>
          </a:bodyPr>
          <a:lstStyle/>
          <a:p>
            <a:r>
              <a:rPr lang="en-US" altLang="ja-JP" sz="2000" b="1">
                <a:ea typeface="ＭＳ Ｐゴシック" panose="020B0600070205080204" pitchFamily="50" charset="-128"/>
              </a:rPr>
              <a:t>E1 Cluster sum rule</a:t>
            </a:r>
            <a:endParaRPr lang="ja-JP" altLang="en-US" sz="2000" b="1">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98" name="テキスト ボックス 97">
                <a:extLst>
                  <a:ext uri="{FF2B5EF4-FFF2-40B4-BE49-F238E27FC236}">
                    <a16:creationId xmlns:a16="http://schemas.microsoft.com/office/drawing/2014/main" id="{57D2B804-50EB-5BAF-4510-9B771305C764}"/>
                  </a:ext>
                </a:extLst>
              </p:cNvPr>
              <p:cNvSpPr txBox="1"/>
              <p:nvPr/>
            </p:nvSpPr>
            <p:spPr>
              <a:xfrm>
                <a:off x="5845115" y="4366900"/>
                <a:ext cx="5409505" cy="14605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b="1" i="1">
                          <a:latin typeface="Cambria Math" panose="02040503050406030204" pitchFamily="18" charset="0"/>
                          <a:ea typeface="ＭＳ Ｐゴシック" panose="020B0600070205080204" pitchFamily="50" charset="-128"/>
                        </a:rPr>
                        <m:t>𝑩</m:t>
                      </m:r>
                      <m:d>
                        <m:dPr>
                          <m:ctrlPr>
                            <a:rPr lang="en-US" altLang="ja-JP" b="1" i="1">
                              <a:latin typeface="Cambria Math" panose="02040503050406030204" pitchFamily="18" charset="0"/>
                              <a:ea typeface="ＭＳ Ｐゴシック" panose="020B0600070205080204" pitchFamily="50" charset="-128"/>
                            </a:rPr>
                          </m:ctrlPr>
                        </m:dPr>
                        <m:e>
                          <m:r>
                            <a:rPr lang="en-US" altLang="ja-JP" b="1" i="1">
                              <a:latin typeface="Cambria Math" panose="02040503050406030204" pitchFamily="18" charset="0"/>
                              <a:ea typeface="ＭＳ Ｐゴシック" panose="020B0600070205080204" pitchFamily="50" charset="-128"/>
                            </a:rPr>
                            <m:t>𝑬</m:t>
                          </m:r>
                          <m:r>
                            <a:rPr lang="en-US" altLang="ja-JP" b="1" i="1">
                              <a:latin typeface="Cambria Math" panose="02040503050406030204" pitchFamily="18" charset="0"/>
                              <a:ea typeface="ＭＳ Ｐゴシック" panose="020B0600070205080204" pitchFamily="50" charset="-128"/>
                            </a:rPr>
                            <m:t>𝟏</m:t>
                          </m:r>
                        </m:e>
                      </m:d>
                      <m:r>
                        <a:rPr lang="en-US" altLang="ja-JP" b="1" i="1">
                          <a:latin typeface="Cambria Math" panose="02040503050406030204" pitchFamily="18" charset="0"/>
                          <a:ea typeface="ＭＳ Ｐゴシック" panose="020B0600070205080204" pitchFamily="50" charset="-128"/>
                        </a:rPr>
                        <m:t>=</m:t>
                      </m:r>
                      <m:f>
                        <m:fPr>
                          <m:ctrlPr>
                            <a:rPr lang="en-US" altLang="ja-JP" b="1" i="1">
                              <a:latin typeface="Cambria Math" panose="02040503050406030204" pitchFamily="18" charset="0"/>
                              <a:ea typeface="ＭＳ Ｐゴシック" panose="020B0600070205080204" pitchFamily="50" charset="-128"/>
                            </a:rPr>
                          </m:ctrlPr>
                        </m:fPr>
                        <m:num>
                          <m:r>
                            <a:rPr lang="en-US" altLang="ja-JP" b="1" i="1">
                              <a:latin typeface="Cambria Math" panose="02040503050406030204" pitchFamily="18" charset="0"/>
                              <a:ea typeface="ＭＳ Ｐゴシック" panose="020B0600070205080204" pitchFamily="50" charset="-128"/>
                            </a:rPr>
                            <m:t>𝟑</m:t>
                          </m:r>
                        </m:num>
                        <m:den>
                          <m:r>
                            <a:rPr lang="ja-JP" altLang="en-US" b="1" i="1">
                              <a:latin typeface="Cambria Math" panose="02040503050406030204" pitchFamily="18" charset="0"/>
                              <a:ea typeface="ＭＳ Ｐゴシック" panose="020B0600070205080204" pitchFamily="50" charset="-128"/>
                            </a:rPr>
                            <m:t>𝝅</m:t>
                          </m:r>
                        </m:den>
                      </m:f>
                      <m:sSup>
                        <m:sSupPr>
                          <m:ctrlPr>
                            <a:rPr lang="en-US" altLang="ja-JP" b="1" i="1">
                              <a:latin typeface="Cambria Math" panose="02040503050406030204" pitchFamily="18" charset="0"/>
                              <a:ea typeface="ＭＳ Ｐゴシック" panose="020B0600070205080204" pitchFamily="50" charset="-128"/>
                            </a:rPr>
                          </m:ctrlPr>
                        </m:sSupPr>
                        <m:e>
                          <m:d>
                            <m:dPr>
                              <m:ctrlPr>
                                <a:rPr lang="en-US" altLang="ja-JP" b="1" i="1">
                                  <a:latin typeface="Cambria Math" panose="02040503050406030204" pitchFamily="18" charset="0"/>
                                  <a:ea typeface="ＭＳ Ｐゴシック" panose="020B0600070205080204" pitchFamily="50" charset="-128"/>
                                </a:rPr>
                              </m:ctrlPr>
                            </m:dPr>
                            <m:e>
                              <m:f>
                                <m:fPr>
                                  <m:ctrlPr>
                                    <a:rPr lang="en-US" altLang="ja-JP" b="1" i="1">
                                      <a:latin typeface="Cambria Math" panose="02040503050406030204" pitchFamily="18" charset="0"/>
                                      <a:ea typeface="ＭＳ Ｐゴシック" panose="020B0600070205080204" pitchFamily="50" charset="-128"/>
                                    </a:rPr>
                                  </m:ctrlPr>
                                </m:fPr>
                                <m:num>
                                  <m:sSub>
                                    <m:sSubPr>
                                      <m:ctrlPr>
                                        <a:rPr lang="en-US" altLang="ja-JP" b="1" i="1">
                                          <a:latin typeface="Cambria Math" panose="02040503050406030204" pitchFamily="18" charset="0"/>
                                          <a:ea typeface="ＭＳ Ｐゴシック" panose="020B0600070205080204" pitchFamily="50" charset="-128"/>
                                        </a:rPr>
                                      </m:ctrlPr>
                                    </m:sSubPr>
                                    <m:e>
                                      <m:r>
                                        <a:rPr lang="en-US" altLang="ja-JP" b="1" i="1">
                                          <a:latin typeface="Cambria Math" panose="02040503050406030204" pitchFamily="18" charset="0"/>
                                          <a:ea typeface="ＭＳ Ｐゴシック" panose="020B0600070205080204" pitchFamily="50" charset="-128"/>
                                        </a:rPr>
                                        <m:t>𝒁</m:t>
                                      </m:r>
                                    </m:e>
                                    <m:sub>
                                      <m:r>
                                        <a:rPr lang="en-US" altLang="ja-JP" b="1" i="1">
                                          <a:latin typeface="Cambria Math" panose="02040503050406030204" pitchFamily="18" charset="0"/>
                                          <a:ea typeface="ＭＳ Ｐゴシック" panose="020B0600070205080204" pitchFamily="50" charset="-128"/>
                                        </a:rPr>
                                        <m:t>𝒄</m:t>
                                      </m:r>
                                    </m:sub>
                                  </m:sSub>
                                </m:num>
                                <m:den>
                                  <m:r>
                                    <a:rPr lang="en-US" altLang="ja-JP" b="1" i="1">
                                      <a:latin typeface="Cambria Math" panose="02040503050406030204" pitchFamily="18" charset="0"/>
                                      <a:ea typeface="ＭＳ Ｐゴシック" panose="020B0600070205080204" pitchFamily="50" charset="-128"/>
                                    </a:rPr>
                                    <m:t>𝑨</m:t>
                                  </m:r>
                                </m:den>
                              </m:f>
                            </m:e>
                          </m:d>
                        </m:e>
                        <m:sup>
                          <m:r>
                            <a:rPr lang="en-US" altLang="ja-JP" b="1" i="1">
                              <a:latin typeface="Cambria Math" panose="02040503050406030204" pitchFamily="18" charset="0"/>
                              <a:ea typeface="ＭＳ Ｐゴシック" panose="020B0600070205080204" pitchFamily="50" charset="-128"/>
                            </a:rPr>
                            <m:t>𝟐</m:t>
                          </m:r>
                        </m:sup>
                      </m:sSup>
                      <m:sSup>
                        <m:sSupPr>
                          <m:ctrlPr>
                            <a:rPr lang="en-US" altLang="ja-JP" b="1" i="1">
                              <a:latin typeface="Cambria Math" panose="02040503050406030204" pitchFamily="18" charset="0"/>
                              <a:ea typeface="ＭＳ Ｐゴシック" panose="020B0600070205080204" pitchFamily="50" charset="-128"/>
                            </a:rPr>
                          </m:ctrlPr>
                        </m:sSupPr>
                        <m:e>
                          <m:r>
                            <a:rPr lang="en-US" altLang="ja-JP" b="1" i="1">
                              <a:latin typeface="Cambria Math" panose="02040503050406030204" pitchFamily="18" charset="0"/>
                              <a:ea typeface="ＭＳ Ｐゴシック" panose="020B0600070205080204" pitchFamily="50" charset="-128"/>
                            </a:rPr>
                            <m:t>𝒆</m:t>
                          </m:r>
                        </m:e>
                        <m:sup>
                          <m:r>
                            <a:rPr lang="en-US" altLang="ja-JP" b="1" i="1">
                              <a:latin typeface="Cambria Math" panose="02040503050406030204" pitchFamily="18" charset="0"/>
                              <a:ea typeface="ＭＳ Ｐゴシック" panose="020B0600070205080204" pitchFamily="50" charset="-128"/>
                            </a:rPr>
                            <m:t>𝟐</m:t>
                          </m:r>
                        </m:sup>
                      </m:sSup>
                      <m:d>
                        <m:dPr>
                          <m:begChr m:val="⟨"/>
                          <m:endChr m:val="⟩"/>
                          <m:ctrlPr>
                            <a:rPr lang="en-US" altLang="ja-JP" b="1" i="1">
                              <a:latin typeface="Cambria Math" panose="02040503050406030204" pitchFamily="18" charset="0"/>
                              <a:ea typeface="ＭＳ Ｐゴシック" panose="020B0600070205080204" pitchFamily="50" charset="-128"/>
                            </a:rPr>
                          </m:ctrlPr>
                        </m:dPr>
                        <m:e>
                          <m:sSubSup>
                            <m:sSubSupPr>
                              <m:ctrlPr>
                                <a:rPr lang="en-US" altLang="ja-JP" b="1" i="1">
                                  <a:latin typeface="Cambria Math" panose="02040503050406030204" pitchFamily="18" charset="0"/>
                                  <a:ea typeface="ＭＳ Ｐゴシック" panose="020B0600070205080204" pitchFamily="50" charset="-128"/>
                                </a:rPr>
                              </m:ctrlPr>
                            </m:sSubSupPr>
                            <m:e>
                              <m:r>
                                <a:rPr lang="en-US" altLang="ja-JP" b="1" i="1">
                                  <a:latin typeface="Cambria Math" panose="02040503050406030204" pitchFamily="18" charset="0"/>
                                  <a:ea typeface="ＭＳ Ｐゴシック" panose="020B0600070205080204" pitchFamily="50" charset="-128"/>
                                </a:rPr>
                                <m:t>𝒓</m:t>
                              </m:r>
                            </m:e>
                            <m:sub>
                              <m:r>
                                <a:rPr lang="en-US" altLang="ja-JP" b="1" i="1">
                                  <a:latin typeface="Cambria Math" panose="02040503050406030204" pitchFamily="18" charset="0"/>
                                  <a:ea typeface="ＭＳ Ｐゴシック" panose="020B0600070205080204" pitchFamily="50" charset="-128"/>
                                </a:rPr>
                                <m:t>𝒄</m:t>
                              </m:r>
                              <m:r>
                                <a:rPr lang="en-US" altLang="ja-JP" b="1" i="1">
                                  <a:latin typeface="Cambria Math" panose="02040503050406030204" pitchFamily="18" charset="0"/>
                                  <a:ea typeface="ＭＳ Ｐゴシック" panose="020B0600070205080204" pitchFamily="50" charset="-128"/>
                                </a:rPr>
                                <m:t>−</m:t>
                              </m:r>
                              <m:r>
                                <a:rPr lang="en-US" altLang="ja-JP" b="1" i="1">
                                  <a:latin typeface="Cambria Math" panose="02040503050406030204" pitchFamily="18" charset="0"/>
                                  <a:ea typeface="ＭＳ Ｐゴシック" panose="020B0600070205080204" pitchFamily="50" charset="-128"/>
                                </a:rPr>
                                <m:t>𝟐</m:t>
                              </m:r>
                              <m:r>
                                <a:rPr lang="en-US" altLang="ja-JP" b="1" i="1">
                                  <a:latin typeface="Cambria Math" panose="02040503050406030204" pitchFamily="18" charset="0"/>
                                  <a:ea typeface="ＭＳ Ｐゴシック" panose="020B0600070205080204" pitchFamily="50" charset="-128"/>
                                </a:rPr>
                                <m:t>𝒏</m:t>
                              </m:r>
                            </m:sub>
                            <m:sup>
                              <m:r>
                                <a:rPr lang="en-US" altLang="ja-JP" b="1" i="1">
                                  <a:latin typeface="Cambria Math" panose="02040503050406030204" pitchFamily="18" charset="0"/>
                                  <a:ea typeface="ＭＳ Ｐゴシック" panose="020B0600070205080204" pitchFamily="50" charset="-128"/>
                                </a:rPr>
                                <m:t>𝟐</m:t>
                              </m:r>
                            </m:sup>
                          </m:sSubSup>
                        </m:e>
                      </m:d>
                    </m:oMath>
                    <m:oMath xmlns:m="http://schemas.openxmlformats.org/officeDocument/2006/math">
                      <m:r>
                        <a:rPr lang="en-US" altLang="ja-JP" b="1">
                          <a:latin typeface="Cambria Math" panose="02040503050406030204" pitchFamily="18" charset="0"/>
                          <a:ea typeface="ＭＳ Ｐゴシック" panose="020B0600070205080204" pitchFamily="50" charset="-128"/>
                        </a:rPr>
                        <m:t>              </m:t>
                      </m:r>
                      <m:r>
                        <a:rPr lang="en-US" altLang="ja-JP" b="1" i="1">
                          <a:latin typeface="Cambria Math" panose="02040503050406030204" pitchFamily="18" charset="0"/>
                          <a:ea typeface="ＭＳ Ｐゴシック" panose="020B0600070205080204" pitchFamily="50" charset="-128"/>
                        </a:rPr>
                        <m:t>=</m:t>
                      </m:r>
                      <m:f>
                        <m:fPr>
                          <m:ctrlPr>
                            <a:rPr lang="en-US" altLang="ja-JP" b="1" i="1">
                              <a:latin typeface="Cambria Math" panose="02040503050406030204" pitchFamily="18" charset="0"/>
                              <a:ea typeface="ＭＳ Ｐゴシック" panose="020B0600070205080204" pitchFamily="50" charset="-128"/>
                            </a:rPr>
                          </m:ctrlPr>
                        </m:fPr>
                        <m:num>
                          <m:r>
                            <a:rPr lang="en-US" altLang="ja-JP" b="1" i="1">
                              <a:latin typeface="Cambria Math" panose="02040503050406030204" pitchFamily="18" charset="0"/>
                              <a:ea typeface="ＭＳ Ｐゴシック" panose="020B0600070205080204" pitchFamily="50" charset="-128"/>
                            </a:rPr>
                            <m:t>𝟑</m:t>
                          </m:r>
                        </m:num>
                        <m:den>
                          <m:r>
                            <a:rPr lang="en-US" altLang="ja-JP" b="1" i="1">
                              <a:latin typeface="Cambria Math" panose="02040503050406030204" pitchFamily="18" charset="0"/>
                              <a:ea typeface="ＭＳ Ｐゴシック" panose="020B0600070205080204" pitchFamily="50" charset="-128"/>
                            </a:rPr>
                            <m:t>𝟒</m:t>
                          </m:r>
                          <m:r>
                            <a:rPr lang="ja-JP" altLang="en-US" b="1" i="1">
                              <a:latin typeface="Cambria Math" panose="02040503050406030204" pitchFamily="18" charset="0"/>
                              <a:ea typeface="ＭＳ Ｐゴシック" panose="020B0600070205080204" pitchFamily="50" charset="-128"/>
                            </a:rPr>
                            <m:t>𝝅</m:t>
                          </m:r>
                        </m:den>
                      </m:f>
                      <m:sSup>
                        <m:sSupPr>
                          <m:ctrlPr>
                            <a:rPr lang="en-US" altLang="ja-JP" b="1" i="1">
                              <a:latin typeface="Cambria Math" panose="02040503050406030204" pitchFamily="18" charset="0"/>
                              <a:ea typeface="ＭＳ Ｐゴシック" panose="020B0600070205080204" pitchFamily="50" charset="-128"/>
                            </a:rPr>
                          </m:ctrlPr>
                        </m:sSupPr>
                        <m:e>
                          <m:d>
                            <m:dPr>
                              <m:ctrlPr>
                                <a:rPr lang="en-US" altLang="ja-JP" b="1" i="1">
                                  <a:latin typeface="Cambria Math" panose="02040503050406030204" pitchFamily="18" charset="0"/>
                                  <a:ea typeface="ＭＳ Ｐゴシック" panose="020B0600070205080204" pitchFamily="50" charset="-128"/>
                                </a:rPr>
                              </m:ctrlPr>
                            </m:dPr>
                            <m:e>
                              <m:f>
                                <m:fPr>
                                  <m:ctrlPr>
                                    <a:rPr lang="en-US" altLang="ja-JP" b="1" i="1">
                                      <a:latin typeface="Cambria Math" panose="02040503050406030204" pitchFamily="18" charset="0"/>
                                      <a:ea typeface="ＭＳ Ｐゴシック" panose="020B0600070205080204" pitchFamily="50" charset="-128"/>
                                    </a:rPr>
                                  </m:ctrlPr>
                                </m:fPr>
                                <m:num>
                                  <m:sSub>
                                    <m:sSubPr>
                                      <m:ctrlPr>
                                        <a:rPr lang="en-US" altLang="ja-JP" b="1" i="1">
                                          <a:latin typeface="Cambria Math" panose="02040503050406030204" pitchFamily="18" charset="0"/>
                                          <a:ea typeface="ＭＳ Ｐゴシック" panose="020B0600070205080204" pitchFamily="50" charset="-128"/>
                                        </a:rPr>
                                      </m:ctrlPr>
                                    </m:sSubPr>
                                    <m:e>
                                      <m:r>
                                        <a:rPr lang="en-US" altLang="ja-JP" b="1" i="1">
                                          <a:latin typeface="Cambria Math" panose="02040503050406030204" pitchFamily="18" charset="0"/>
                                          <a:ea typeface="ＭＳ Ｐゴシック" panose="020B0600070205080204" pitchFamily="50" charset="-128"/>
                                        </a:rPr>
                                        <m:t>𝒁</m:t>
                                      </m:r>
                                    </m:e>
                                    <m:sub>
                                      <m:r>
                                        <a:rPr lang="en-US" altLang="ja-JP" b="1" i="1">
                                          <a:latin typeface="Cambria Math" panose="02040503050406030204" pitchFamily="18" charset="0"/>
                                          <a:ea typeface="ＭＳ Ｐゴシック" panose="020B0600070205080204" pitchFamily="50" charset="-128"/>
                                        </a:rPr>
                                        <m:t>𝒄</m:t>
                                      </m:r>
                                    </m:sub>
                                  </m:sSub>
                                </m:num>
                                <m:den>
                                  <m:r>
                                    <a:rPr lang="en-US" altLang="ja-JP" b="1" i="1">
                                      <a:latin typeface="Cambria Math" panose="02040503050406030204" pitchFamily="18" charset="0"/>
                                      <a:ea typeface="ＭＳ Ｐゴシック" panose="020B0600070205080204" pitchFamily="50" charset="-128"/>
                                    </a:rPr>
                                    <m:t>𝑨</m:t>
                                  </m:r>
                                </m:den>
                              </m:f>
                            </m:e>
                          </m:d>
                        </m:e>
                        <m:sup>
                          <m:r>
                            <a:rPr lang="en-US" altLang="ja-JP" b="1" i="1">
                              <a:latin typeface="Cambria Math" panose="02040503050406030204" pitchFamily="18" charset="0"/>
                              <a:ea typeface="ＭＳ Ｐゴシック" panose="020B0600070205080204" pitchFamily="50" charset="-128"/>
                            </a:rPr>
                            <m:t>𝟐</m:t>
                          </m:r>
                        </m:sup>
                      </m:sSup>
                      <m:sSup>
                        <m:sSupPr>
                          <m:ctrlPr>
                            <a:rPr lang="en-US" altLang="ja-JP" b="1" i="1">
                              <a:latin typeface="Cambria Math" panose="02040503050406030204" pitchFamily="18" charset="0"/>
                              <a:ea typeface="ＭＳ Ｐゴシック" panose="020B0600070205080204" pitchFamily="50" charset="-128"/>
                            </a:rPr>
                          </m:ctrlPr>
                        </m:sSupPr>
                        <m:e>
                          <m:r>
                            <a:rPr lang="en-US" altLang="ja-JP" b="1" i="1">
                              <a:latin typeface="Cambria Math" panose="02040503050406030204" pitchFamily="18" charset="0"/>
                              <a:ea typeface="ＭＳ Ｐゴシック" panose="020B0600070205080204" pitchFamily="50" charset="-128"/>
                            </a:rPr>
                            <m:t>𝒆</m:t>
                          </m:r>
                        </m:e>
                        <m:sup>
                          <m:r>
                            <a:rPr lang="en-US" altLang="ja-JP" b="1" i="1">
                              <a:latin typeface="Cambria Math" panose="02040503050406030204" pitchFamily="18" charset="0"/>
                              <a:ea typeface="ＭＳ Ｐゴシック" panose="020B0600070205080204" pitchFamily="50" charset="-128"/>
                            </a:rPr>
                            <m:t>𝟐</m:t>
                          </m:r>
                        </m:sup>
                      </m:sSup>
                      <m:d>
                        <m:dPr>
                          <m:begChr m:val="⟨"/>
                          <m:endChr m:val="⟩"/>
                          <m:ctrlPr>
                            <a:rPr lang="en-US" altLang="ja-JP" b="1" i="1">
                              <a:latin typeface="Cambria Math" panose="02040503050406030204" pitchFamily="18" charset="0"/>
                              <a:ea typeface="ＭＳ Ｐゴシック" panose="020B0600070205080204" pitchFamily="50" charset="-128"/>
                            </a:rPr>
                          </m:ctrlPr>
                        </m:dPr>
                        <m:e>
                          <m:sSubSup>
                            <m:sSubSupPr>
                              <m:ctrlPr>
                                <a:rPr lang="en-US" altLang="ja-JP" b="1" i="1">
                                  <a:latin typeface="Cambria Math" panose="02040503050406030204" pitchFamily="18" charset="0"/>
                                  <a:ea typeface="ＭＳ Ｐゴシック" panose="020B0600070205080204" pitchFamily="50" charset="-128"/>
                                </a:rPr>
                              </m:ctrlPr>
                            </m:sSubSupPr>
                            <m:e>
                              <m:r>
                                <a:rPr lang="en-US" altLang="ja-JP" b="1" i="1">
                                  <a:latin typeface="Cambria Math" panose="02040503050406030204" pitchFamily="18" charset="0"/>
                                  <a:ea typeface="ＭＳ Ｐゴシック" panose="020B0600070205080204" pitchFamily="50" charset="-128"/>
                                </a:rPr>
                                <m:t>𝒓</m:t>
                              </m:r>
                            </m:e>
                            <m:sub>
                              <m:r>
                                <a:rPr lang="en-US" altLang="ja-JP" b="1" i="1">
                                  <a:latin typeface="Cambria Math" panose="02040503050406030204" pitchFamily="18" charset="0"/>
                                  <a:ea typeface="ＭＳ Ｐゴシック" panose="020B0600070205080204" pitchFamily="50" charset="-128"/>
                                </a:rPr>
                                <m:t>𝒏</m:t>
                              </m:r>
                            </m:sub>
                            <m:sup>
                              <m:r>
                                <a:rPr lang="en-US" altLang="ja-JP" b="1" i="1">
                                  <a:latin typeface="Cambria Math" panose="02040503050406030204" pitchFamily="18" charset="0"/>
                                  <a:ea typeface="ＭＳ Ｐゴシック" panose="020B0600070205080204" pitchFamily="50" charset="-128"/>
                                </a:rPr>
                                <m:t>𝟐</m:t>
                              </m:r>
                            </m:sup>
                          </m:sSubSup>
                          <m:r>
                            <a:rPr lang="en-US" altLang="ja-JP" b="1" i="1">
                              <a:latin typeface="Cambria Math" panose="02040503050406030204" pitchFamily="18" charset="0"/>
                              <a:ea typeface="ＭＳ Ｐゴシック" panose="020B0600070205080204" pitchFamily="50" charset="-128"/>
                            </a:rPr>
                            <m:t>+</m:t>
                          </m:r>
                          <m:sSubSup>
                            <m:sSubSupPr>
                              <m:ctrlPr>
                                <a:rPr lang="en-US" altLang="ja-JP" b="1" i="1">
                                  <a:latin typeface="Cambria Math" panose="02040503050406030204" pitchFamily="18" charset="0"/>
                                  <a:ea typeface="ＭＳ Ｐゴシック" panose="020B0600070205080204" pitchFamily="50" charset="-128"/>
                                </a:rPr>
                              </m:ctrlPr>
                            </m:sSubSupPr>
                            <m:e>
                              <m:r>
                                <a:rPr lang="en-US" altLang="ja-JP" b="1" i="1">
                                  <a:latin typeface="Cambria Math" panose="02040503050406030204" pitchFamily="18" charset="0"/>
                                  <a:ea typeface="ＭＳ Ｐゴシック" panose="020B0600070205080204" pitchFamily="50" charset="-128"/>
                                </a:rPr>
                                <m:t>𝒓</m:t>
                              </m:r>
                            </m:e>
                            <m:sub>
                              <m:r>
                                <a:rPr lang="en-US" altLang="ja-JP" b="1" i="1">
                                  <a:latin typeface="Cambria Math" panose="02040503050406030204" pitchFamily="18" charset="0"/>
                                  <a:ea typeface="ＭＳ Ｐゴシック" panose="020B0600070205080204" pitchFamily="50" charset="-128"/>
                                </a:rPr>
                                <m:t>𝒏</m:t>
                              </m:r>
                              <m:r>
                                <a:rPr lang="en-US" altLang="ja-JP" b="1" i="1">
                                  <a:latin typeface="Cambria Math" panose="02040503050406030204" pitchFamily="18" charset="0"/>
                                  <a:ea typeface="ＭＳ Ｐゴシック" panose="020B0600070205080204" pitchFamily="50" charset="-128"/>
                                </a:rPr>
                                <m:t>′</m:t>
                              </m:r>
                            </m:sub>
                            <m:sup>
                              <m:r>
                                <a:rPr lang="en-US" altLang="ja-JP" b="1" i="1">
                                  <a:latin typeface="Cambria Math" panose="02040503050406030204" pitchFamily="18" charset="0"/>
                                  <a:ea typeface="ＭＳ Ｐゴシック" panose="020B0600070205080204" pitchFamily="50" charset="-128"/>
                                </a:rPr>
                                <m:t>𝟐</m:t>
                              </m:r>
                            </m:sup>
                          </m:sSubSup>
                          <m:r>
                            <a:rPr lang="en-US" altLang="ja-JP" b="1" i="1">
                              <a:latin typeface="Cambria Math" panose="02040503050406030204" pitchFamily="18" charset="0"/>
                              <a:ea typeface="ＭＳ Ｐゴシック" panose="020B0600070205080204" pitchFamily="50" charset="-128"/>
                            </a:rPr>
                            <m:t>+</m:t>
                          </m:r>
                          <m:r>
                            <a:rPr lang="en-US" altLang="ja-JP" b="1" i="1">
                              <a:latin typeface="Cambria Math" panose="02040503050406030204" pitchFamily="18" charset="0"/>
                              <a:ea typeface="ＭＳ Ｐゴシック" panose="020B0600070205080204" pitchFamily="50" charset="-128"/>
                            </a:rPr>
                            <m:t>𝟐</m:t>
                          </m:r>
                          <m:sSub>
                            <m:sSubPr>
                              <m:ctrlPr>
                                <a:rPr lang="en-US" altLang="ja-JP" b="1" i="1">
                                  <a:latin typeface="Cambria Math" panose="02040503050406030204" pitchFamily="18" charset="0"/>
                                  <a:ea typeface="ＭＳ Ｐゴシック" panose="020B0600070205080204" pitchFamily="50" charset="-128"/>
                                </a:rPr>
                              </m:ctrlPr>
                            </m:sSubPr>
                            <m:e>
                              <m:r>
                                <a:rPr lang="en-US" altLang="ja-JP" b="1" i="1">
                                  <a:latin typeface="Cambria Math" panose="02040503050406030204" pitchFamily="18" charset="0"/>
                                  <a:ea typeface="ＭＳ Ｐゴシック" panose="020B0600070205080204" pitchFamily="50" charset="-128"/>
                                </a:rPr>
                                <m:t>𝒓</m:t>
                              </m:r>
                            </m:e>
                            <m:sub>
                              <m:r>
                                <a:rPr lang="en-US" altLang="ja-JP" b="1" i="1">
                                  <a:latin typeface="Cambria Math" panose="02040503050406030204" pitchFamily="18" charset="0"/>
                                  <a:ea typeface="ＭＳ Ｐゴシック" panose="020B0600070205080204" pitchFamily="50" charset="-128"/>
                                </a:rPr>
                                <m:t>𝒏</m:t>
                              </m:r>
                            </m:sub>
                          </m:sSub>
                          <m:sSub>
                            <m:sSubPr>
                              <m:ctrlPr>
                                <a:rPr lang="en-US" altLang="ja-JP" b="1" i="1">
                                  <a:latin typeface="Cambria Math" panose="02040503050406030204" pitchFamily="18" charset="0"/>
                                  <a:ea typeface="ＭＳ Ｐゴシック" panose="020B0600070205080204" pitchFamily="50" charset="-128"/>
                                </a:rPr>
                              </m:ctrlPr>
                            </m:sSubPr>
                            <m:e>
                              <m:r>
                                <a:rPr lang="en-US" altLang="ja-JP" b="1" i="1">
                                  <a:latin typeface="Cambria Math" panose="02040503050406030204" pitchFamily="18" charset="0"/>
                                  <a:ea typeface="ＭＳ Ｐゴシック" panose="020B0600070205080204" pitchFamily="50" charset="-128"/>
                                </a:rPr>
                                <m:t>𝒓</m:t>
                              </m:r>
                            </m:e>
                            <m:sub>
                              <m:r>
                                <a:rPr lang="en-US" altLang="ja-JP" b="1" i="1">
                                  <a:latin typeface="Cambria Math" panose="02040503050406030204" pitchFamily="18" charset="0"/>
                                  <a:ea typeface="ＭＳ Ｐゴシック" panose="020B0600070205080204" pitchFamily="50" charset="-128"/>
                                </a:rPr>
                                <m:t>𝒏</m:t>
                              </m:r>
                              <m:r>
                                <a:rPr lang="en-US" altLang="ja-JP" b="1" i="1">
                                  <a:latin typeface="Cambria Math" panose="02040503050406030204" pitchFamily="18" charset="0"/>
                                  <a:ea typeface="ＭＳ Ｐゴシック" panose="020B0600070205080204" pitchFamily="50" charset="-128"/>
                                </a:rPr>
                                <m:t>′</m:t>
                              </m:r>
                            </m:sub>
                          </m:sSub>
                          <m:func>
                            <m:funcPr>
                              <m:ctrlPr>
                                <a:rPr lang="en-US" altLang="ja-JP" b="1" i="1">
                                  <a:latin typeface="Cambria Math" panose="02040503050406030204" pitchFamily="18" charset="0"/>
                                  <a:ea typeface="ＭＳ Ｐゴシック" panose="020B0600070205080204" pitchFamily="50" charset="-128"/>
                                </a:rPr>
                              </m:ctrlPr>
                            </m:funcPr>
                            <m:fName>
                              <m:r>
                                <a:rPr lang="en-US" altLang="ja-JP" b="1" i="1">
                                  <a:latin typeface="Cambria Math" panose="02040503050406030204" pitchFamily="18" charset="0"/>
                                  <a:ea typeface="ＭＳ Ｐゴシック" panose="020B0600070205080204" pitchFamily="50" charset="-128"/>
                                </a:rPr>
                                <m:t>𝒄𝒐𝒔</m:t>
                              </m:r>
                            </m:fName>
                            <m:e>
                              <m:sSub>
                                <m:sSubPr>
                                  <m:ctrlPr>
                                    <a:rPr lang="en-US" altLang="ja-JP" b="1" i="1">
                                      <a:latin typeface="Cambria Math" panose="02040503050406030204" pitchFamily="18" charset="0"/>
                                      <a:ea typeface="ＭＳ Ｐゴシック" panose="020B0600070205080204" pitchFamily="50" charset="-128"/>
                                    </a:rPr>
                                  </m:ctrlPr>
                                </m:sSubPr>
                                <m:e>
                                  <m:r>
                                    <a:rPr lang="ja-JP" altLang="en-US" b="1" i="1">
                                      <a:latin typeface="Cambria Math" panose="02040503050406030204" pitchFamily="18" charset="0"/>
                                      <a:ea typeface="ＭＳ Ｐゴシック" panose="020B0600070205080204" pitchFamily="50" charset="-128"/>
                                    </a:rPr>
                                    <m:t>𝜽</m:t>
                                  </m:r>
                                </m:e>
                                <m:sub>
                                  <m:r>
                                    <a:rPr lang="en-US" altLang="ja-JP" b="1" i="1">
                                      <a:latin typeface="Cambria Math" panose="02040503050406030204" pitchFamily="18" charset="0"/>
                                      <a:ea typeface="ＭＳ Ｐゴシック" panose="020B0600070205080204" pitchFamily="50" charset="-128"/>
                                    </a:rPr>
                                    <m:t>𝒏𝒏</m:t>
                                  </m:r>
                                  <m:r>
                                    <a:rPr lang="en-US" altLang="ja-JP" b="1" i="1">
                                      <a:latin typeface="Cambria Math" panose="02040503050406030204" pitchFamily="18" charset="0"/>
                                      <a:ea typeface="ＭＳ Ｐゴシック" panose="020B0600070205080204" pitchFamily="50" charset="-128"/>
                                    </a:rPr>
                                    <m:t>′</m:t>
                                  </m:r>
                                </m:sub>
                              </m:sSub>
                            </m:e>
                          </m:func>
                        </m:e>
                      </m:d>
                    </m:oMath>
                  </m:oMathPara>
                </a14:m>
                <a:endParaRPr lang="en-US" altLang="ja-JP" b="1">
                  <a:latin typeface="ＭＳ Ｐゴシック" panose="020B0600070205080204" pitchFamily="50" charset="-128"/>
                  <a:ea typeface="ＭＳ Ｐゴシック" panose="020B0600070205080204" pitchFamily="50" charset="-128"/>
                </a:endParaRPr>
              </a:p>
            </p:txBody>
          </p:sp>
        </mc:Choice>
        <mc:Fallback xmlns="">
          <p:sp>
            <p:nvSpPr>
              <p:cNvPr id="98" name="テキスト ボックス 97">
                <a:extLst>
                  <a:ext uri="{FF2B5EF4-FFF2-40B4-BE49-F238E27FC236}">
                    <a16:creationId xmlns:a16="http://schemas.microsoft.com/office/drawing/2014/main" id="{57D2B804-50EB-5BAF-4510-9B771305C764}"/>
                  </a:ext>
                </a:extLst>
              </p:cNvPr>
              <p:cNvSpPr txBox="1">
                <a:spLocks noRot="1" noChangeAspect="1" noMove="1" noResize="1" noEditPoints="1" noAdjustHandles="1" noChangeArrowheads="1" noChangeShapeType="1" noTextEdit="1"/>
              </p:cNvSpPr>
              <p:nvPr/>
            </p:nvSpPr>
            <p:spPr>
              <a:xfrm>
                <a:off x="5845115" y="4366900"/>
                <a:ext cx="5409505" cy="1460528"/>
              </a:xfrm>
              <a:prstGeom prst="rect">
                <a:avLst/>
              </a:prstGeom>
              <a:blipFill>
                <a:blip r:embed="rId8"/>
                <a:stretch>
                  <a:fillRect/>
                </a:stretch>
              </a:blipFill>
            </p:spPr>
            <p:txBody>
              <a:bodyPr/>
              <a:lstStyle/>
              <a:p>
                <a:r>
                  <a:rPr lang="ja-JP" altLang="en-US">
                    <a:noFill/>
                  </a:rPr>
                  <a:t> </a:t>
                </a:r>
              </a:p>
            </p:txBody>
          </p:sp>
        </mc:Fallback>
      </mc:AlternateContent>
      <p:cxnSp>
        <p:nvCxnSpPr>
          <p:cNvPr id="94" name="直線矢印コネクタ 93">
            <a:extLst>
              <a:ext uri="{FF2B5EF4-FFF2-40B4-BE49-F238E27FC236}">
                <a16:creationId xmlns:a16="http://schemas.microsoft.com/office/drawing/2014/main" id="{9D2207B6-70E6-6D83-2286-D5E17159BB7F}"/>
              </a:ext>
            </a:extLst>
          </p:cNvPr>
          <p:cNvCxnSpPr>
            <a:cxnSpLocks/>
          </p:cNvCxnSpPr>
          <p:nvPr/>
        </p:nvCxnSpPr>
        <p:spPr>
          <a:xfrm flipV="1">
            <a:off x="10318750" y="5620577"/>
            <a:ext cx="121356" cy="374151"/>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95" name="テキスト ボックス 94">
            <a:extLst>
              <a:ext uri="{FF2B5EF4-FFF2-40B4-BE49-F238E27FC236}">
                <a16:creationId xmlns:a16="http://schemas.microsoft.com/office/drawing/2014/main" id="{4A70587D-BF92-DE98-AD54-494951AD6448}"/>
              </a:ext>
            </a:extLst>
          </p:cNvPr>
          <p:cNvSpPr txBox="1"/>
          <p:nvPr/>
        </p:nvSpPr>
        <p:spPr>
          <a:xfrm>
            <a:off x="8322598" y="5961341"/>
            <a:ext cx="3211776" cy="707886"/>
          </a:xfrm>
          <a:prstGeom prst="rect">
            <a:avLst/>
          </a:prstGeom>
          <a:noFill/>
        </p:spPr>
        <p:txBody>
          <a:bodyPr wrap="square" rtlCol="0">
            <a:spAutoFit/>
          </a:bodyPr>
          <a:lstStyle/>
          <a:p>
            <a:r>
              <a:rPr kumimoji="1" lang="en-US" altLang="ja-JP" sz="2000" b="1"/>
              <a:t>Opening angle between valence neutrons</a:t>
            </a:r>
            <a:endParaRPr kumimoji="1" lang="ja-JP" altLang="en-US" sz="2000" b="1"/>
          </a:p>
        </p:txBody>
      </p:sp>
      <p:grpSp>
        <p:nvGrpSpPr>
          <p:cNvPr id="115" name="グループ化 114">
            <a:extLst>
              <a:ext uri="{FF2B5EF4-FFF2-40B4-BE49-F238E27FC236}">
                <a16:creationId xmlns:a16="http://schemas.microsoft.com/office/drawing/2014/main" id="{5F0AA35B-C389-5B8E-EAEE-7F4535E3CD40}"/>
              </a:ext>
            </a:extLst>
          </p:cNvPr>
          <p:cNvGrpSpPr/>
          <p:nvPr/>
        </p:nvGrpSpPr>
        <p:grpSpPr>
          <a:xfrm>
            <a:off x="467011" y="3920516"/>
            <a:ext cx="4483775" cy="1308492"/>
            <a:chOff x="467011" y="3920516"/>
            <a:chExt cx="4483775" cy="1308492"/>
          </a:xfrm>
        </p:grpSpPr>
        <p:grpSp>
          <p:nvGrpSpPr>
            <p:cNvPr id="100" name="グループ化 99">
              <a:extLst>
                <a:ext uri="{FF2B5EF4-FFF2-40B4-BE49-F238E27FC236}">
                  <a16:creationId xmlns:a16="http://schemas.microsoft.com/office/drawing/2014/main" id="{94B5B914-F680-19D6-9AD8-75718ED01553}"/>
                </a:ext>
              </a:extLst>
            </p:cNvPr>
            <p:cNvGrpSpPr/>
            <p:nvPr/>
          </p:nvGrpSpPr>
          <p:grpSpPr>
            <a:xfrm>
              <a:off x="467011" y="4342169"/>
              <a:ext cx="4483775" cy="886839"/>
              <a:chOff x="760447" y="39305300"/>
              <a:chExt cx="5921772" cy="1282753"/>
            </a:xfrm>
          </p:grpSpPr>
          <mc:AlternateContent xmlns:mc="http://schemas.openxmlformats.org/markup-compatibility/2006" xmlns:a14="http://schemas.microsoft.com/office/drawing/2010/main">
            <mc:Choice Requires="a14">
              <p:sp>
                <p:nvSpPr>
                  <p:cNvPr id="105" name="テキスト ボックス 104">
                    <a:extLst>
                      <a:ext uri="{FF2B5EF4-FFF2-40B4-BE49-F238E27FC236}">
                        <a16:creationId xmlns:a16="http://schemas.microsoft.com/office/drawing/2014/main" id="{2FDCF81F-34A9-778F-F25A-CF422F0F47B3}"/>
                      </a:ext>
                    </a:extLst>
                  </p:cNvPr>
                  <p:cNvSpPr txBox="1"/>
                  <p:nvPr/>
                </p:nvSpPr>
                <p:spPr>
                  <a:xfrm>
                    <a:off x="760447" y="39387068"/>
                    <a:ext cx="5921772" cy="11131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ja-JP" sz="2000" b="1" i="1" smtClean="0">
                                  <a:latin typeface="Cambria Math" panose="02040503050406030204" pitchFamily="18" charset="0"/>
                                  <a:ea typeface="ＭＳ Ｐゴシック" panose="020B0600070205080204" pitchFamily="50" charset="-128"/>
                                </a:rPr>
                              </m:ctrlPr>
                            </m:fPr>
                            <m:num>
                              <m:r>
                                <a:rPr lang="en-US" altLang="ja-JP" sz="2000" b="1" i="1">
                                  <a:latin typeface="Cambria Math" panose="02040503050406030204" pitchFamily="18" charset="0"/>
                                  <a:ea typeface="ＭＳ Ｐゴシック" panose="020B0600070205080204" pitchFamily="50" charset="-128"/>
                                </a:rPr>
                                <m:t>𝒅</m:t>
                              </m:r>
                              <m:sSub>
                                <m:sSubPr>
                                  <m:ctrlPr>
                                    <a:rPr lang="en-US" altLang="ja-JP" sz="2000" b="1" i="1" smtClean="0">
                                      <a:latin typeface="Cambria Math" panose="02040503050406030204" pitchFamily="18" charset="0"/>
                                      <a:ea typeface="ＭＳ Ｐゴシック" panose="020B0600070205080204" pitchFamily="50" charset="-128"/>
                                    </a:rPr>
                                  </m:ctrlPr>
                                </m:sSubPr>
                                <m:e>
                                  <m:r>
                                    <a:rPr lang="ja-JP" altLang="en-US" sz="2000" b="1" i="1" smtClean="0">
                                      <a:latin typeface="Cambria Math" panose="02040503050406030204" pitchFamily="18" charset="0"/>
                                      <a:ea typeface="ＭＳ Ｐゴシック" panose="020B0600070205080204" pitchFamily="50" charset="-128"/>
                                    </a:rPr>
                                    <m:t>𝝈</m:t>
                                  </m:r>
                                </m:e>
                                <m:sub>
                                  <m:r>
                                    <a:rPr lang="en-US" altLang="ja-JP" sz="2000" b="1" i="1" smtClean="0">
                                      <a:latin typeface="Cambria Math" panose="02040503050406030204" pitchFamily="18" charset="0"/>
                                      <a:ea typeface="ＭＳ Ｐゴシック" panose="020B0600070205080204" pitchFamily="50" charset="-128"/>
                                    </a:rPr>
                                    <m:t>𝑪𝑩</m:t>
                                  </m:r>
                                </m:sub>
                              </m:sSub>
                              <m:r>
                                <a:rPr lang="en-US" altLang="ja-JP" sz="2000" b="1" i="1">
                                  <a:latin typeface="Cambria Math" panose="02040503050406030204" pitchFamily="18" charset="0"/>
                                  <a:ea typeface="ＭＳ Ｐゴシック" panose="020B0600070205080204" pitchFamily="50" charset="-128"/>
                                </a:rPr>
                                <m:t>(</m:t>
                              </m:r>
                              <m:r>
                                <a:rPr lang="en-US" altLang="ja-JP" sz="2000" b="1" i="1">
                                  <a:latin typeface="Cambria Math" panose="02040503050406030204" pitchFamily="18" charset="0"/>
                                  <a:ea typeface="ＭＳ Ｐゴシック" panose="020B0600070205080204" pitchFamily="50" charset="-128"/>
                                </a:rPr>
                                <m:t>𝑬</m:t>
                              </m:r>
                              <m:r>
                                <a:rPr lang="en-US" altLang="ja-JP" sz="2000" b="1" i="1">
                                  <a:latin typeface="Cambria Math" panose="02040503050406030204" pitchFamily="18" charset="0"/>
                                  <a:ea typeface="ＭＳ Ｐゴシック" panose="020B0600070205080204" pitchFamily="50" charset="-128"/>
                                </a:rPr>
                                <m:t>𝟏</m:t>
                              </m:r>
                              <m:r>
                                <a:rPr lang="en-US" altLang="ja-JP" sz="2000" b="1" i="1">
                                  <a:latin typeface="Cambria Math" panose="02040503050406030204" pitchFamily="18" charset="0"/>
                                  <a:ea typeface="ＭＳ Ｐゴシック" panose="020B0600070205080204" pitchFamily="50" charset="-128"/>
                                </a:rPr>
                                <m:t>)</m:t>
                              </m:r>
                            </m:num>
                            <m:den>
                              <m:r>
                                <a:rPr lang="en-US" altLang="ja-JP" sz="2000" b="1" i="1">
                                  <a:latin typeface="Cambria Math" panose="02040503050406030204" pitchFamily="18" charset="0"/>
                                  <a:ea typeface="ＭＳ Ｐゴシック" panose="020B0600070205080204" pitchFamily="50" charset="-128"/>
                                </a:rPr>
                                <m:t>𝒅</m:t>
                              </m:r>
                              <m:sSub>
                                <m:sSubPr>
                                  <m:ctrlPr>
                                    <a:rPr lang="en-US" altLang="ja-JP" sz="2000" b="1" i="1">
                                      <a:latin typeface="Cambria Math" panose="02040503050406030204" pitchFamily="18" charset="0"/>
                                      <a:ea typeface="ＭＳ Ｐゴシック" panose="020B0600070205080204" pitchFamily="50" charset="-128"/>
                                    </a:rPr>
                                  </m:ctrlPr>
                                </m:sSubPr>
                                <m:e>
                                  <m:r>
                                    <a:rPr lang="en-US" altLang="ja-JP" sz="2000" b="1" i="1">
                                      <a:latin typeface="Cambria Math" panose="02040503050406030204" pitchFamily="18" charset="0"/>
                                      <a:ea typeface="ＭＳ Ｐゴシック" panose="020B0600070205080204" pitchFamily="50" charset="-128"/>
                                    </a:rPr>
                                    <m:t>𝑬</m:t>
                                  </m:r>
                                </m:e>
                                <m:sub>
                                  <m:r>
                                    <a:rPr lang="en-US" altLang="ja-JP" sz="2000" b="1" i="1">
                                      <a:latin typeface="Cambria Math" panose="02040503050406030204" pitchFamily="18" charset="0"/>
                                      <a:ea typeface="ＭＳ Ｐゴシック" panose="020B0600070205080204" pitchFamily="50" charset="-128"/>
                                    </a:rPr>
                                    <m:t>𝒙</m:t>
                                  </m:r>
                                </m:sub>
                              </m:sSub>
                            </m:den>
                          </m:f>
                          <m:r>
                            <a:rPr lang="en-US" altLang="ja-JP" sz="2000" b="1" i="1">
                              <a:latin typeface="Cambria Math" panose="02040503050406030204" pitchFamily="18" charset="0"/>
                              <a:ea typeface="ＭＳ Ｐゴシック" panose="020B0600070205080204" pitchFamily="50" charset="-128"/>
                            </a:rPr>
                            <m:t>=</m:t>
                          </m:r>
                          <m:f>
                            <m:fPr>
                              <m:ctrlPr>
                                <a:rPr lang="en-US" altLang="ja-JP" sz="2000" b="1" i="1">
                                  <a:latin typeface="Cambria Math" panose="02040503050406030204" pitchFamily="18" charset="0"/>
                                  <a:ea typeface="ＭＳ Ｐゴシック" panose="020B0600070205080204" pitchFamily="50" charset="-128"/>
                                </a:rPr>
                              </m:ctrlPr>
                            </m:fPr>
                            <m:num>
                              <m:r>
                                <a:rPr lang="en-US" altLang="ja-JP" sz="2000" b="1" i="1">
                                  <a:latin typeface="Cambria Math" panose="02040503050406030204" pitchFamily="18" charset="0"/>
                                  <a:ea typeface="ＭＳ Ｐゴシック" panose="020B0600070205080204" pitchFamily="50" charset="-128"/>
                                </a:rPr>
                                <m:t>𝟏𝟔</m:t>
                              </m:r>
                              <m:sSup>
                                <m:sSupPr>
                                  <m:ctrlPr>
                                    <a:rPr lang="en-US" altLang="ja-JP" sz="2000" b="1" i="1">
                                      <a:latin typeface="Cambria Math" panose="02040503050406030204" pitchFamily="18" charset="0"/>
                                      <a:ea typeface="ＭＳ Ｐゴシック" panose="020B0600070205080204" pitchFamily="50" charset="-128"/>
                                    </a:rPr>
                                  </m:ctrlPr>
                                </m:sSupPr>
                                <m:e>
                                  <m:r>
                                    <a:rPr lang="ja-JP" altLang="en-US" sz="2000" b="1" i="1">
                                      <a:latin typeface="Cambria Math" panose="02040503050406030204" pitchFamily="18" charset="0"/>
                                      <a:ea typeface="ＭＳ Ｐゴシック" panose="020B0600070205080204" pitchFamily="50" charset="-128"/>
                                    </a:rPr>
                                    <m:t>𝝅</m:t>
                                  </m:r>
                                </m:e>
                                <m:sup>
                                  <m:r>
                                    <a:rPr lang="en-US" altLang="ja-JP" sz="2000" b="1" i="1">
                                      <a:latin typeface="Cambria Math" panose="02040503050406030204" pitchFamily="18" charset="0"/>
                                      <a:ea typeface="ＭＳ Ｐゴシック" panose="020B0600070205080204" pitchFamily="50" charset="-128"/>
                                    </a:rPr>
                                    <m:t>𝟑</m:t>
                                  </m:r>
                                </m:sup>
                              </m:sSup>
                            </m:num>
                            <m:den>
                              <m:r>
                                <a:rPr lang="en-US" altLang="ja-JP" sz="2000" b="1" i="1">
                                  <a:latin typeface="Cambria Math" panose="02040503050406030204" pitchFamily="18" charset="0"/>
                                  <a:ea typeface="ＭＳ Ｐゴシック" panose="020B0600070205080204" pitchFamily="50" charset="-128"/>
                                </a:rPr>
                                <m:t>𝟗</m:t>
                              </m:r>
                              <m:r>
                                <a:rPr lang="en-US" altLang="ja-JP" sz="2000" b="1" i="1">
                                  <a:latin typeface="Cambria Math" panose="02040503050406030204" pitchFamily="18" charset="0"/>
                                  <a:ea typeface="ＭＳ Ｐゴシック" panose="020B0600070205080204" pitchFamily="50" charset="-128"/>
                                </a:rPr>
                                <m:t>ℏ</m:t>
                              </m:r>
                              <m:r>
                                <a:rPr lang="en-US" altLang="ja-JP" sz="2000" b="1" i="1">
                                  <a:latin typeface="Cambria Math" panose="02040503050406030204" pitchFamily="18" charset="0"/>
                                  <a:ea typeface="ＭＳ Ｐゴシック" panose="020B0600070205080204" pitchFamily="50" charset="-128"/>
                                </a:rPr>
                                <m:t>𝒄</m:t>
                              </m:r>
                            </m:den>
                          </m:f>
                          <m:sSub>
                            <m:sSubPr>
                              <m:ctrlPr>
                                <a:rPr lang="en-US" altLang="ja-JP" sz="2000" b="1" i="1">
                                  <a:latin typeface="Cambria Math" panose="02040503050406030204" pitchFamily="18" charset="0"/>
                                  <a:ea typeface="ＭＳ Ｐゴシック" panose="020B0600070205080204" pitchFamily="50" charset="-128"/>
                                </a:rPr>
                              </m:ctrlPr>
                            </m:sSubPr>
                            <m:e>
                              <m:r>
                                <a:rPr lang="en-US" altLang="ja-JP" sz="2000" b="1" i="1">
                                  <a:latin typeface="Cambria Math" panose="02040503050406030204" pitchFamily="18" charset="0"/>
                                  <a:ea typeface="ＭＳ Ｐゴシック" panose="020B0600070205080204" pitchFamily="50" charset="-128"/>
                                </a:rPr>
                                <m:t>𝑵</m:t>
                              </m:r>
                            </m:e>
                            <m:sub>
                              <m:r>
                                <a:rPr lang="en-US" altLang="ja-JP" sz="2000" b="1" i="1">
                                  <a:latin typeface="Cambria Math" panose="02040503050406030204" pitchFamily="18" charset="0"/>
                                  <a:ea typeface="ＭＳ Ｐゴシック" panose="020B0600070205080204" pitchFamily="50" charset="-128"/>
                                </a:rPr>
                                <m:t>𝑬</m:t>
                              </m:r>
                              <m:r>
                                <a:rPr lang="en-US" altLang="ja-JP" sz="2000" b="1" i="1">
                                  <a:latin typeface="Cambria Math" panose="02040503050406030204" pitchFamily="18" charset="0"/>
                                  <a:ea typeface="ＭＳ Ｐゴシック" panose="020B0600070205080204" pitchFamily="50" charset="-128"/>
                                </a:rPr>
                                <m:t>𝟏</m:t>
                              </m:r>
                            </m:sub>
                          </m:sSub>
                          <m:r>
                            <a:rPr lang="en-US" altLang="ja-JP" sz="2000" b="1" i="1">
                              <a:latin typeface="Cambria Math" panose="02040503050406030204" pitchFamily="18" charset="0"/>
                              <a:ea typeface="ＭＳ Ｐゴシック" panose="020B0600070205080204" pitchFamily="50" charset="-128"/>
                            </a:rPr>
                            <m:t>(</m:t>
                          </m:r>
                          <m:sSub>
                            <m:sSubPr>
                              <m:ctrlPr>
                                <a:rPr lang="en-US" altLang="ja-JP" sz="2000" b="1" i="1">
                                  <a:latin typeface="Cambria Math" panose="02040503050406030204" pitchFamily="18" charset="0"/>
                                  <a:ea typeface="ＭＳ Ｐゴシック" panose="020B0600070205080204" pitchFamily="50" charset="-128"/>
                                </a:rPr>
                              </m:ctrlPr>
                            </m:sSubPr>
                            <m:e>
                              <m:r>
                                <a:rPr lang="en-US" altLang="ja-JP" sz="2000" b="1" i="1">
                                  <a:latin typeface="Cambria Math" panose="02040503050406030204" pitchFamily="18" charset="0"/>
                                  <a:ea typeface="ＭＳ Ｐゴシック" panose="020B0600070205080204" pitchFamily="50" charset="-128"/>
                                </a:rPr>
                                <m:t>𝑬</m:t>
                              </m:r>
                            </m:e>
                            <m:sub>
                              <m:r>
                                <a:rPr lang="en-US" altLang="ja-JP" sz="2000" b="1" i="1">
                                  <a:latin typeface="Cambria Math" panose="02040503050406030204" pitchFamily="18" charset="0"/>
                                  <a:ea typeface="ＭＳ Ｐゴシック" panose="020B0600070205080204" pitchFamily="50" charset="-128"/>
                                </a:rPr>
                                <m:t>𝒙</m:t>
                              </m:r>
                            </m:sub>
                          </m:sSub>
                          <m:r>
                            <a:rPr lang="en-US" altLang="ja-JP" sz="2000" b="1" i="1">
                              <a:latin typeface="Cambria Math" panose="02040503050406030204" pitchFamily="18" charset="0"/>
                              <a:ea typeface="ＭＳ Ｐゴシック" panose="020B0600070205080204" pitchFamily="50" charset="-128"/>
                            </a:rPr>
                            <m:t>)</m:t>
                          </m:r>
                          <m:f>
                            <m:fPr>
                              <m:ctrlPr>
                                <a:rPr lang="en-US" altLang="ja-JP" sz="2000" b="1" i="1">
                                  <a:latin typeface="Cambria Math" panose="02040503050406030204" pitchFamily="18" charset="0"/>
                                  <a:ea typeface="ＭＳ Ｐゴシック" panose="020B0600070205080204" pitchFamily="50" charset="-128"/>
                                </a:rPr>
                              </m:ctrlPr>
                            </m:fPr>
                            <m:num>
                              <m:r>
                                <a:rPr lang="en-US" altLang="ja-JP" sz="2000" b="1" i="1">
                                  <a:latin typeface="Cambria Math" panose="02040503050406030204" pitchFamily="18" charset="0"/>
                                  <a:ea typeface="ＭＳ Ｐゴシック" panose="020B0600070205080204" pitchFamily="50" charset="-128"/>
                                </a:rPr>
                                <m:t>𝒅𝑩</m:t>
                              </m:r>
                              <m:r>
                                <a:rPr lang="en-US" altLang="ja-JP" sz="2000" b="1" i="1">
                                  <a:latin typeface="Cambria Math" panose="02040503050406030204" pitchFamily="18" charset="0"/>
                                  <a:ea typeface="ＭＳ Ｐゴシック" panose="020B0600070205080204" pitchFamily="50" charset="-128"/>
                                </a:rPr>
                                <m:t>(</m:t>
                              </m:r>
                              <m:r>
                                <a:rPr lang="en-US" altLang="ja-JP" sz="2000" b="1" i="1">
                                  <a:latin typeface="Cambria Math" panose="02040503050406030204" pitchFamily="18" charset="0"/>
                                  <a:ea typeface="ＭＳ Ｐゴシック" panose="020B0600070205080204" pitchFamily="50" charset="-128"/>
                                </a:rPr>
                                <m:t>𝑬</m:t>
                              </m:r>
                              <m:r>
                                <a:rPr lang="en-US" altLang="ja-JP" sz="2000" b="1" i="1">
                                  <a:latin typeface="Cambria Math" panose="02040503050406030204" pitchFamily="18" charset="0"/>
                                  <a:ea typeface="ＭＳ Ｐゴシック" panose="020B0600070205080204" pitchFamily="50" charset="-128"/>
                                </a:rPr>
                                <m:t>𝟏</m:t>
                              </m:r>
                              <m:r>
                                <a:rPr lang="en-US" altLang="ja-JP" sz="2000" b="1" i="1">
                                  <a:latin typeface="Cambria Math" panose="02040503050406030204" pitchFamily="18" charset="0"/>
                                  <a:ea typeface="ＭＳ Ｐゴシック" panose="020B0600070205080204" pitchFamily="50" charset="-128"/>
                                </a:rPr>
                                <m:t>)</m:t>
                              </m:r>
                            </m:num>
                            <m:den>
                              <m:r>
                                <a:rPr lang="en-US" altLang="ja-JP" sz="2000" b="1" i="1">
                                  <a:latin typeface="Cambria Math" panose="02040503050406030204" pitchFamily="18" charset="0"/>
                                  <a:ea typeface="ＭＳ Ｐゴシック" panose="020B0600070205080204" pitchFamily="50" charset="-128"/>
                                </a:rPr>
                                <m:t>𝒅</m:t>
                              </m:r>
                              <m:sSub>
                                <m:sSubPr>
                                  <m:ctrlPr>
                                    <a:rPr lang="en-US" altLang="ja-JP" sz="2000" b="1" i="1">
                                      <a:latin typeface="Cambria Math" panose="02040503050406030204" pitchFamily="18" charset="0"/>
                                      <a:ea typeface="ＭＳ Ｐゴシック" panose="020B0600070205080204" pitchFamily="50" charset="-128"/>
                                    </a:rPr>
                                  </m:ctrlPr>
                                </m:sSubPr>
                                <m:e>
                                  <m:r>
                                    <a:rPr lang="en-US" altLang="ja-JP" sz="2000" b="1" i="1">
                                      <a:latin typeface="Cambria Math" panose="02040503050406030204" pitchFamily="18" charset="0"/>
                                      <a:ea typeface="ＭＳ Ｐゴシック" panose="020B0600070205080204" pitchFamily="50" charset="-128"/>
                                    </a:rPr>
                                    <m:t>𝑬</m:t>
                                  </m:r>
                                </m:e>
                                <m:sub>
                                  <m:r>
                                    <a:rPr lang="en-US" altLang="ja-JP" sz="2000" b="1" i="1">
                                      <a:latin typeface="Cambria Math" panose="02040503050406030204" pitchFamily="18" charset="0"/>
                                      <a:ea typeface="ＭＳ Ｐゴシック" panose="020B0600070205080204" pitchFamily="50" charset="-128"/>
                                    </a:rPr>
                                    <m:t>𝒙</m:t>
                                  </m:r>
                                </m:sub>
                              </m:sSub>
                            </m:den>
                          </m:f>
                        </m:oMath>
                      </m:oMathPara>
                    </a14:m>
                    <a:endParaRPr lang="ja-JP" altLang="en-US" sz="2000" b="1">
                      <a:latin typeface="ＭＳ Ｐゴシック" panose="020B0600070205080204" pitchFamily="50" charset="-128"/>
                      <a:ea typeface="ＭＳ Ｐゴシック" panose="020B0600070205080204" pitchFamily="50" charset="-128"/>
                    </a:endParaRPr>
                  </a:p>
                </p:txBody>
              </p:sp>
            </mc:Choice>
            <mc:Fallback xmlns="">
              <p:sp>
                <p:nvSpPr>
                  <p:cNvPr id="105" name="テキスト ボックス 104">
                    <a:extLst>
                      <a:ext uri="{FF2B5EF4-FFF2-40B4-BE49-F238E27FC236}">
                        <a16:creationId xmlns:a16="http://schemas.microsoft.com/office/drawing/2014/main" id="{2FDCF81F-34A9-778F-F25A-CF422F0F47B3}"/>
                      </a:ext>
                    </a:extLst>
                  </p:cNvPr>
                  <p:cNvSpPr txBox="1">
                    <a:spLocks noRot="1" noChangeAspect="1" noMove="1" noResize="1" noEditPoints="1" noAdjustHandles="1" noChangeArrowheads="1" noChangeShapeType="1" noTextEdit="1"/>
                  </p:cNvSpPr>
                  <p:nvPr/>
                </p:nvSpPr>
                <p:spPr>
                  <a:xfrm>
                    <a:off x="760447" y="39387068"/>
                    <a:ext cx="5921772" cy="1113131"/>
                  </a:xfrm>
                  <a:prstGeom prst="rect">
                    <a:avLst/>
                  </a:prstGeom>
                  <a:blipFill>
                    <a:blip r:embed="rId9"/>
                    <a:stretch>
                      <a:fillRect/>
                    </a:stretch>
                  </a:blipFill>
                </p:spPr>
                <p:txBody>
                  <a:bodyPr/>
                  <a:lstStyle/>
                  <a:p>
                    <a:r>
                      <a:rPr lang="ja-JP" altLang="en-US">
                        <a:noFill/>
                      </a:rPr>
                      <a:t> </a:t>
                    </a:r>
                  </a:p>
                </p:txBody>
              </p:sp>
            </mc:Fallback>
          </mc:AlternateContent>
          <p:sp>
            <p:nvSpPr>
              <p:cNvPr id="106" name="四角形: 角を丸くする 105">
                <a:extLst>
                  <a:ext uri="{FF2B5EF4-FFF2-40B4-BE49-F238E27FC236}">
                    <a16:creationId xmlns:a16="http://schemas.microsoft.com/office/drawing/2014/main" id="{D1E239EE-95E9-2C02-E19B-796CA0218413}"/>
                  </a:ext>
                </a:extLst>
              </p:cNvPr>
              <p:cNvSpPr/>
              <p:nvPr/>
            </p:nvSpPr>
            <p:spPr>
              <a:xfrm>
                <a:off x="1004345" y="39305300"/>
                <a:ext cx="5564199" cy="128275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sp>
          <p:nvSpPr>
            <p:cNvPr id="114" name="テキスト ボックス 113">
              <a:extLst>
                <a:ext uri="{FF2B5EF4-FFF2-40B4-BE49-F238E27FC236}">
                  <a16:creationId xmlns:a16="http://schemas.microsoft.com/office/drawing/2014/main" id="{EEC34B2C-DD1F-2FB2-BB2B-08EE852E83CE}"/>
                </a:ext>
              </a:extLst>
            </p:cNvPr>
            <p:cNvSpPr txBox="1"/>
            <p:nvPr/>
          </p:nvSpPr>
          <p:spPr>
            <a:xfrm>
              <a:off x="575482" y="3920516"/>
              <a:ext cx="3463118" cy="400110"/>
            </a:xfrm>
            <a:prstGeom prst="rect">
              <a:avLst/>
            </a:prstGeom>
            <a:noFill/>
          </p:spPr>
          <p:txBody>
            <a:bodyPr wrap="square" rtlCol="0">
              <a:spAutoFit/>
            </a:bodyPr>
            <a:lstStyle/>
            <a:p>
              <a:r>
                <a:rPr kumimoji="1" lang="en-US" altLang="ja-JP" sz="2000" b="1"/>
                <a:t>Equivalent Photon Method</a:t>
              </a:r>
              <a:endParaRPr kumimoji="1" lang="ja-JP" altLang="en-US" sz="2000" b="1"/>
            </a:p>
          </p:txBody>
        </p:sp>
      </p:grpSp>
      <p:sp>
        <p:nvSpPr>
          <p:cNvPr id="116" name="タイトル 4">
            <a:extLst>
              <a:ext uri="{FF2B5EF4-FFF2-40B4-BE49-F238E27FC236}">
                <a16:creationId xmlns:a16="http://schemas.microsoft.com/office/drawing/2014/main" id="{F1DB541D-28A0-B3FC-5184-C2FE1751D594}"/>
              </a:ext>
            </a:extLst>
          </p:cNvPr>
          <p:cNvSpPr>
            <a:spLocks noGrp="1"/>
          </p:cNvSpPr>
          <p:nvPr>
            <p:ph type="title"/>
          </p:nvPr>
        </p:nvSpPr>
        <p:spPr>
          <a:xfrm>
            <a:off x="285750" y="136525"/>
            <a:ext cx="8667750" cy="409575"/>
          </a:xfrm>
        </p:spPr>
        <p:txBody>
          <a:bodyPr/>
          <a:lstStyle/>
          <a:p>
            <a:r>
              <a:rPr kumimoji="1" lang="en-US" altLang="ja-JP"/>
              <a:t>Coulomb Breakup</a:t>
            </a:r>
            <a:r>
              <a:rPr lang="ja-JP" altLang="en-US"/>
              <a:t> </a:t>
            </a:r>
            <a:r>
              <a:rPr kumimoji="1" lang="en-US" altLang="ja-JP"/>
              <a:t>and </a:t>
            </a:r>
            <a:r>
              <a:rPr lang="en-US" altLang="ja-JP"/>
              <a:t>S</a:t>
            </a:r>
            <a:r>
              <a:rPr kumimoji="1" lang="en-US" altLang="ja-JP"/>
              <a:t>pectroscopy</a:t>
            </a:r>
            <a:endParaRPr kumimoji="1" lang="ja-JP" altLang="en-US"/>
          </a:p>
        </p:txBody>
      </p:sp>
      <p:cxnSp>
        <p:nvCxnSpPr>
          <p:cNvPr id="118" name="直線矢印コネクタ 117">
            <a:extLst>
              <a:ext uri="{FF2B5EF4-FFF2-40B4-BE49-F238E27FC236}">
                <a16:creationId xmlns:a16="http://schemas.microsoft.com/office/drawing/2014/main" id="{C9E34BF9-F53B-3AE7-A0A9-AF768F545DCE}"/>
              </a:ext>
            </a:extLst>
          </p:cNvPr>
          <p:cNvCxnSpPr>
            <a:cxnSpLocks/>
          </p:cNvCxnSpPr>
          <p:nvPr/>
        </p:nvCxnSpPr>
        <p:spPr>
          <a:xfrm flipV="1">
            <a:off x="2863850" y="5016500"/>
            <a:ext cx="203200" cy="552450"/>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120" name="直線矢印コネクタ 119">
            <a:extLst>
              <a:ext uri="{FF2B5EF4-FFF2-40B4-BE49-F238E27FC236}">
                <a16:creationId xmlns:a16="http://schemas.microsoft.com/office/drawing/2014/main" id="{E0FB0249-2E23-C4FF-3D47-E12E5CBF76D7}"/>
              </a:ext>
            </a:extLst>
          </p:cNvPr>
          <p:cNvCxnSpPr>
            <a:cxnSpLocks/>
          </p:cNvCxnSpPr>
          <p:nvPr/>
        </p:nvCxnSpPr>
        <p:spPr>
          <a:xfrm flipH="1" flipV="1">
            <a:off x="4546600" y="4988035"/>
            <a:ext cx="146050" cy="593937"/>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grpSp>
        <p:nvGrpSpPr>
          <p:cNvPr id="8" name="グループ化 7">
            <a:extLst>
              <a:ext uri="{FF2B5EF4-FFF2-40B4-BE49-F238E27FC236}">
                <a16:creationId xmlns:a16="http://schemas.microsoft.com/office/drawing/2014/main" id="{6D25A560-1053-BB79-F995-4A03B844181B}"/>
              </a:ext>
            </a:extLst>
          </p:cNvPr>
          <p:cNvGrpSpPr/>
          <p:nvPr/>
        </p:nvGrpSpPr>
        <p:grpSpPr>
          <a:xfrm>
            <a:off x="6887642" y="985600"/>
            <a:ext cx="4184963" cy="3090933"/>
            <a:chOff x="6887642" y="985600"/>
            <a:chExt cx="4184963" cy="3090933"/>
          </a:xfrm>
        </p:grpSpPr>
        <p:grpSp>
          <p:nvGrpSpPr>
            <p:cNvPr id="7" name="グループ化 6">
              <a:extLst>
                <a:ext uri="{FF2B5EF4-FFF2-40B4-BE49-F238E27FC236}">
                  <a16:creationId xmlns:a16="http://schemas.microsoft.com/office/drawing/2014/main" id="{F502866B-5101-059E-B589-9AB001AADAA5}"/>
                </a:ext>
              </a:extLst>
            </p:cNvPr>
            <p:cNvGrpSpPr/>
            <p:nvPr/>
          </p:nvGrpSpPr>
          <p:grpSpPr>
            <a:xfrm>
              <a:off x="6887642" y="985600"/>
              <a:ext cx="4184963" cy="3090933"/>
              <a:chOff x="6887642" y="985600"/>
              <a:chExt cx="4184963" cy="3090933"/>
            </a:xfrm>
          </p:grpSpPr>
          <p:pic>
            <p:nvPicPr>
              <p:cNvPr id="111" name="図 110" descr="グラフ, 折れ線グラフ&#10;&#10;自動的に生成された説明">
                <a:extLst>
                  <a:ext uri="{FF2B5EF4-FFF2-40B4-BE49-F238E27FC236}">
                    <a16:creationId xmlns:a16="http://schemas.microsoft.com/office/drawing/2014/main" id="{2492FEF7-48AE-197F-C54E-A00B5BFA6D11}"/>
                  </a:ext>
                </a:extLst>
              </p:cNvPr>
              <p:cNvPicPr>
                <a:picLocks noChangeAspect="1"/>
              </p:cNvPicPr>
              <p:nvPr/>
            </p:nvPicPr>
            <p:blipFill rotWithShape="1">
              <a:blip r:embed="rId10"/>
              <a:srcRect l="5178" t="9307" r="8530" b="5651"/>
              <a:stretch/>
            </p:blipFill>
            <p:spPr>
              <a:xfrm>
                <a:off x="7245577" y="1378497"/>
                <a:ext cx="3741671" cy="2299140"/>
              </a:xfrm>
              <a:prstGeom prst="rect">
                <a:avLst/>
              </a:prstGeom>
            </p:spPr>
          </p:pic>
          <mc:AlternateContent xmlns:mc="http://schemas.openxmlformats.org/markup-compatibility/2006" xmlns:a14="http://schemas.microsoft.com/office/drawing/2010/main">
            <mc:Choice Requires="a14">
              <p:sp>
                <p:nvSpPr>
                  <p:cNvPr id="112" name="テキスト ボックス 111">
                    <a:extLst>
                      <a:ext uri="{FF2B5EF4-FFF2-40B4-BE49-F238E27FC236}">
                        <a16:creationId xmlns:a16="http://schemas.microsoft.com/office/drawing/2014/main" id="{B4CB5B2A-3BE4-4F8B-DC8E-53A108EA42B7}"/>
                      </a:ext>
                    </a:extLst>
                  </p:cNvPr>
                  <p:cNvSpPr txBox="1"/>
                  <p:nvPr/>
                </p:nvSpPr>
                <p:spPr>
                  <a:xfrm>
                    <a:off x="9864051" y="3676423"/>
                    <a:ext cx="1208554" cy="400110"/>
                  </a:xfrm>
                  <a:prstGeom prst="rect">
                    <a:avLst/>
                  </a:prstGeom>
                  <a:solidFill>
                    <a:schemeClr val="bg1"/>
                  </a:solidFill>
                </p:spPr>
                <p:txBody>
                  <a:bodyPr wrap="square" rtlCol="0">
                    <a:spAutoFit/>
                  </a:bodyPr>
                  <a:lstStyle/>
                  <a:p>
                    <a14:m>
                      <m:oMath xmlns:m="http://schemas.openxmlformats.org/officeDocument/2006/math">
                        <m:sSub>
                          <m:sSubPr>
                            <m:ctrlPr>
                              <a:rPr kumimoji="1" lang="en-US" altLang="ja-JP" sz="2000" b="1" i="1" smtClean="0">
                                <a:latin typeface="Cambria Math" panose="02040503050406030204" pitchFamily="18" charset="0"/>
                                <a:ea typeface="ＭＳ Ｐゴシック" panose="020B0600070205080204" pitchFamily="50" charset="-128"/>
                              </a:rPr>
                            </m:ctrlPr>
                          </m:sSubPr>
                          <m:e>
                            <m:r>
                              <a:rPr kumimoji="1" lang="en-US" altLang="ja-JP" sz="2000" b="1" i="0" smtClean="0">
                                <a:latin typeface="Cambria Math" panose="02040503050406030204" pitchFamily="18" charset="0"/>
                                <a:ea typeface="ＭＳ Ｐゴシック" panose="020B0600070205080204" pitchFamily="50" charset="-128"/>
                              </a:rPr>
                              <m:t>𝐄</m:t>
                            </m:r>
                          </m:e>
                          <m:sub>
                            <m:r>
                              <a:rPr kumimoji="1" lang="en-US" altLang="ja-JP" sz="2000" b="1" i="0" smtClean="0">
                                <a:latin typeface="Cambria Math" panose="02040503050406030204" pitchFamily="18" charset="0"/>
                                <a:ea typeface="ＭＳ Ｐゴシック" panose="020B0600070205080204" pitchFamily="50" charset="-128"/>
                              </a:rPr>
                              <m:t>𝐱</m:t>
                            </m:r>
                          </m:sub>
                        </m:sSub>
                      </m:oMath>
                    </a14:m>
                    <a:r>
                      <a:rPr kumimoji="1" lang="en-US" altLang="ja-JP" sz="2000" b="1">
                        <a:latin typeface="ＭＳ Ｐゴシック" panose="020B0600070205080204" pitchFamily="50" charset="-128"/>
                        <a:ea typeface="ＭＳ Ｐゴシック" panose="020B0600070205080204" pitchFamily="50" charset="-128"/>
                      </a:rPr>
                      <a:t>[MeV]</a:t>
                    </a:r>
                    <a:endParaRPr kumimoji="1" lang="ja-JP" altLang="en-US" sz="2000" b="1">
                      <a:latin typeface="ＭＳ Ｐゴシック" panose="020B0600070205080204" pitchFamily="50" charset="-128"/>
                      <a:ea typeface="ＭＳ Ｐゴシック" panose="020B0600070205080204" pitchFamily="50" charset="-128"/>
                    </a:endParaRPr>
                  </a:p>
                </p:txBody>
              </p:sp>
            </mc:Choice>
            <mc:Fallback xmlns="">
              <p:sp>
                <p:nvSpPr>
                  <p:cNvPr id="112" name="テキスト ボックス 111">
                    <a:extLst>
                      <a:ext uri="{FF2B5EF4-FFF2-40B4-BE49-F238E27FC236}">
                        <a16:creationId xmlns:a16="http://schemas.microsoft.com/office/drawing/2014/main" id="{B4CB5B2A-3BE4-4F8B-DC8E-53A108EA42B7}"/>
                      </a:ext>
                    </a:extLst>
                  </p:cNvPr>
                  <p:cNvSpPr txBox="1">
                    <a:spLocks noRot="1" noChangeAspect="1" noMove="1" noResize="1" noEditPoints="1" noAdjustHandles="1" noChangeArrowheads="1" noChangeShapeType="1" noTextEdit="1"/>
                  </p:cNvSpPr>
                  <p:nvPr/>
                </p:nvSpPr>
                <p:spPr>
                  <a:xfrm>
                    <a:off x="9864051" y="3676423"/>
                    <a:ext cx="1208554" cy="400110"/>
                  </a:xfrm>
                  <a:prstGeom prst="rect">
                    <a:avLst/>
                  </a:prstGeom>
                  <a:blipFill>
                    <a:blip r:embed="rId11"/>
                    <a:stretch>
                      <a:fillRect t="-10606" b="-2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3" name="テキスト ボックス 112">
                    <a:extLst>
                      <a:ext uri="{FF2B5EF4-FFF2-40B4-BE49-F238E27FC236}">
                        <a16:creationId xmlns:a16="http://schemas.microsoft.com/office/drawing/2014/main" id="{A7BD1AE2-23FA-2CDC-CACE-6CDD6B719CA5}"/>
                      </a:ext>
                    </a:extLst>
                  </p:cNvPr>
                  <p:cNvSpPr txBox="1"/>
                  <p:nvPr/>
                </p:nvSpPr>
                <p:spPr>
                  <a:xfrm rot="16200000">
                    <a:off x="6468602" y="2189098"/>
                    <a:ext cx="1219999" cy="3819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000" b="1" i="1" smtClean="0">
                                  <a:latin typeface="Cambria Math" panose="02040503050406030204" pitchFamily="18" charset="0"/>
                                  <a:ea typeface="ＭＳ Ｐゴシック" panose="020B0600070205080204" pitchFamily="50" charset="-128"/>
                                </a:rPr>
                              </m:ctrlPr>
                            </m:sSubPr>
                            <m:e>
                              <m:r>
                                <a:rPr lang="en-US" altLang="ja-JP" sz="2000" b="1" i="1">
                                  <a:latin typeface="Cambria Math" panose="02040503050406030204" pitchFamily="18" charset="0"/>
                                  <a:ea typeface="ＭＳ Ｐゴシック" panose="020B0600070205080204" pitchFamily="50" charset="-128"/>
                                </a:rPr>
                                <m:t>𝑵</m:t>
                              </m:r>
                            </m:e>
                            <m:sub>
                              <m:r>
                                <a:rPr lang="en-US" altLang="ja-JP" sz="2000" b="1" i="1">
                                  <a:latin typeface="Cambria Math" panose="02040503050406030204" pitchFamily="18" charset="0"/>
                                  <a:ea typeface="ＭＳ Ｐゴシック" panose="020B0600070205080204" pitchFamily="50" charset="-128"/>
                                </a:rPr>
                                <m:t>𝑬</m:t>
                              </m:r>
                              <m:r>
                                <a:rPr lang="en-US" altLang="ja-JP" sz="2000" b="1" i="1">
                                  <a:latin typeface="Cambria Math" panose="02040503050406030204" pitchFamily="18" charset="0"/>
                                  <a:ea typeface="ＭＳ Ｐゴシック" panose="020B0600070205080204" pitchFamily="50" charset="-128"/>
                                </a:rPr>
                                <m:t>𝟏</m:t>
                              </m:r>
                            </m:sub>
                          </m:sSub>
                          <m:r>
                            <a:rPr lang="en-US" altLang="ja-JP" sz="2000" b="1" i="1">
                              <a:latin typeface="Cambria Math" panose="02040503050406030204" pitchFamily="18" charset="0"/>
                              <a:ea typeface="ＭＳ Ｐゴシック" panose="020B0600070205080204" pitchFamily="50" charset="-128"/>
                            </a:rPr>
                            <m:t>(</m:t>
                          </m:r>
                          <m:sSub>
                            <m:sSubPr>
                              <m:ctrlPr>
                                <a:rPr lang="en-US" altLang="ja-JP" sz="2000" b="1" i="1">
                                  <a:latin typeface="Cambria Math" panose="02040503050406030204" pitchFamily="18" charset="0"/>
                                  <a:ea typeface="ＭＳ Ｐゴシック" panose="020B0600070205080204" pitchFamily="50" charset="-128"/>
                                </a:rPr>
                              </m:ctrlPr>
                            </m:sSubPr>
                            <m:e>
                              <m:r>
                                <a:rPr lang="en-US" altLang="ja-JP" sz="2000" b="1" i="1">
                                  <a:latin typeface="Cambria Math" panose="02040503050406030204" pitchFamily="18" charset="0"/>
                                  <a:ea typeface="ＭＳ Ｐゴシック" panose="020B0600070205080204" pitchFamily="50" charset="-128"/>
                                </a:rPr>
                                <m:t>𝑬</m:t>
                              </m:r>
                            </m:e>
                            <m:sub>
                              <m:r>
                                <a:rPr lang="en-US" altLang="ja-JP" sz="2000" b="1" i="1">
                                  <a:latin typeface="Cambria Math" panose="02040503050406030204" pitchFamily="18" charset="0"/>
                                  <a:ea typeface="ＭＳ Ｐゴシック" panose="020B0600070205080204" pitchFamily="50" charset="-128"/>
                                </a:rPr>
                                <m:t>𝒙</m:t>
                              </m:r>
                            </m:sub>
                          </m:sSub>
                          <m:r>
                            <a:rPr lang="en-US" altLang="ja-JP" sz="2000" b="1" i="1">
                              <a:latin typeface="Cambria Math" panose="02040503050406030204" pitchFamily="18" charset="0"/>
                              <a:ea typeface="ＭＳ Ｐゴシック" panose="020B0600070205080204" pitchFamily="50" charset="-128"/>
                            </a:rPr>
                            <m:t>)</m:t>
                          </m:r>
                        </m:oMath>
                      </m:oMathPara>
                    </a14:m>
                    <a:endParaRPr lang="ja-JP" altLang="en-US" sz="2000"/>
                  </a:p>
                </p:txBody>
              </p:sp>
            </mc:Choice>
            <mc:Fallback xmlns="">
              <p:sp>
                <p:nvSpPr>
                  <p:cNvPr id="113" name="テキスト ボックス 112">
                    <a:extLst>
                      <a:ext uri="{FF2B5EF4-FFF2-40B4-BE49-F238E27FC236}">
                        <a16:creationId xmlns:a16="http://schemas.microsoft.com/office/drawing/2014/main" id="{A7BD1AE2-23FA-2CDC-CACE-6CDD6B719CA5}"/>
                      </a:ext>
                    </a:extLst>
                  </p:cNvPr>
                  <p:cNvSpPr txBox="1">
                    <a:spLocks noRot="1" noChangeAspect="1" noMove="1" noResize="1" noEditPoints="1" noAdjustHandles="1" noChangeArrowheads="1" noChangeShapeType="1" noTextEdit="1"/>
                  </p:cNvSpPr>
                  <p:nvPr/>
                </p:nvSpPr>
                <p:spPr>
                  <a:xfrm rot="16200000">
                    <a:off x="6468602" y="2189098"/>
                    <a:ext cx="1219999" cy="381920"/>
                  </a:xfrm>
                  <a:prstGeom prst="rect">
                    <a:avLst/>
                  </a:prstGeom>
                  <a:blipFill>
                    <a:blip r:embed="rId12"/>
                    <a:stretch>
                      <a:fillRect r="-22222"/>
                    </a:stretch>
                  </a:blipFill>
                </p:spPr>
                <p:txBody>
                  <a:bodyPr/>
                  <a:lstStyle/>
                  <a:p>
                    <a:r>
                      <a:rPr lang="ja-JP" altLang="en-US">
                        <a:noFill/>
                      </a:rPr>
                      <a:t> </a:t>
                    </a:r>
                  </a:p>
                </p:txBody>
              </p:sp>
            </mc:Fallback>
          </mc:AlternateContent>
          <p:sp>
            <p:nvSpPr>
              <p:cNvPr id="89" name="テキスト ボックス 88">
                <a:extLst>
                  <a:ext uri="{FF2B5EF4-FFF2-40B4-BE49-F238E27FC236}">
                    <a16:creationId xmlns:a16="http://schemas.microsoft.com/office/drawing/2014/main" id="{A598B885-BB62-1A00-45CC-CF90D0F1D70F}"/>
                  </a:ext>
                </a:extLst>
              </p:cNvPr>
              <p:cNvSpPr txBox="1"/>
              <p:nvPr/>
            </p:nvSpPr>
            <p:spPr>
              <a:xfrm>
                <a:off x="7757299" y="985600"/>
                <a:ext cx="3002001" cy="400110"/>
              </a:xfrm>
              <a:prstGeom prst="rect">
                <a:avLst/>
              </a:prstGeom>
              <a:noFill/>
            </p:spPr>
            <p:txBody>
              <a:bodyPr wrap="square" rtlCol="0">
                <a:spAutoFit/>
              </a:bodyPr>
              <a:lstStyle/>
              <a:p>
                <a:r>
                  <a:rPr kumimoji="1" lang="en-US" altLang="ja-JP" sz="2000" b="1" dirty="0"/>
                  <a:t>Virtual Photon Number</a:t>
                </a:r>
                <a:endParaRPr kumimoji="1" lang="ja-JP" altLang="en-US" sz="2000" b="1" dirty="0"/>
              </a:p>
            </p:txBody>
          </p:sp>
        </p:grpSp>
        <p:pic>
          <p:nvPicPr>
            <p:cNvPr id="16" name="図 15">
              <a:extLst>
                <a:ext uri="{FF2B5EF4-FFF2-40B4-BE49-F238E27FC236}">
                  <a16:creationId xmlns:a16="http://schemas.microsoft.com/office/drawing/2014/main" id="{0FC21001-1A7C-C51F-6964-0358A93AB40D}"/>
                </a:ext>
              </a:extLst>
            </p:cNvPr>
            <p:cNvPicPr>
              <a:picLocks noChangeAspect="1"/>
            </p:cNvPicPr>
            <p:nvPr/>
          </p:nvPicPr>
          <p:blipFill>
            <a:blip r:embed="rId13">
              <a:alphaModFix amt="20000"/>
            </a:blip>
            <a:srcRect r="49192"/>
            <a:stretch>
              <a:fillRect/>
            </a:stretch>
          </p:blipFill>
          <p:spPr>
            <a:xfrm>
              <a:off x="7381397" y="1865341"/>
              <a:ext cx="1572103" cy="1756679"/>
            </a:xfrm>
            <a:prstGeom prst="rect">
              <a:avLst/>
            </a:prstGeom>
          </p:spPr>
        </p:pic>
      </p:grpSp>
      <p:pic>
        <p:nvPicPr>
          <p:cNvPr id="5" name="図 4">
            <a:extLst>
              <a:ext uri="{FF2B5EF4-FFF2-40B4-BE49-F238E27FC236}">
                <a16:creationId xmlns:a16="http://schemas.microsoft.com/office/drawing/2014/main" id="{B8F496F9-CBA4-9593-5279-1D737FE562CE}"/>
              </a:ext>
            </a:extLst>
          </p:cNvPr>
          <p:cNvPicPr>
            <a:picLocks noChangeAspect="1"/>
          </p:cNvPicPr>
          <p:nvPr/>
        </p:nvPicPr>
        <p:blipFill>
          <a:blip r:embed="rId13">
            <a:alphaModFix amt="20000"/>
          </a:blip>
          <a:srcRect l="51435"/>
          <a:stretch>
            <a:fillRect/>
          </a:stretch>
        </p:blipFill>
        <p:spPr>
          <a:xfrm>
            <a:off x="10321244" y="1875257"/>
            <a:ext cx="1502721" cy="1756679"/>
          </a:xfrm>
          <a:prstGeom prst="rect">
            <a:avLst/>
          </a:prstGeom>
        </p:spPr>
      </p:pic>
    </p:spTree>
    <p:extLst>
      <p:ext uri="{BB962C8B-B14F-4D97-AF65-F5344CB8AC3E}">
        <p14:creationId xmlns:p14="http://schemas.microsoft.com/office/powerpoint/2010/main" val="1125300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072F35B-4832-3D75-0CD4-E5B01FEE50C4}"/>
              </a:ext>
            </a:extLst>
          </p:cNvPr>
          <p:cNvSpPr>
            <a:spLocks noGrp="1"/>
          </p:cNvSpPr>
          <p:nvPr>
            <p:ph type="dt" sz="half" idx="10"/>
          </p:nvPr>
        </p:nvSpPr>
        <p:spPr/>
        <p:txBody>
          <a:bodyPr/>
          <a:lstStyle/>
          <a:p>
            <a:fld id="{87E9895C-0CFA-45A8-AE20-BCEA0C43F9B9}" type="datetime1">
              <a:rPr kumimoji="1" lang="ja-JP" altLang="en-US" smtClean="0"/>
              <a:t>2026/3/9</a:t>
            </a:fld>
            <a:endParaRPr kumimoji="1" lang="ja-JP" altLang="en-US"/>
          </a:p>
        </p:txBody>
      </p:sp>
      <p:sp>
        <p:nvSpPr>
          <p:cNvPr id="3" name="フッター プレースホルダー 2">
            <a:extLst>
              <a:ext uri="{FF2B5EF4-FFF2-40B4-BE49-F238E27FC236}">
                <a16:creationId xmlns:a16="http://schemas.microsoft.com/office/drawing/2014/main" id="{EFB43F83-79CA-0293-3ACE-7A9C83121553}"/>
              </a:ext>
            </a:extLst>
          </p:cNvPr>
          <p:cNvSpPr>
            <a:spLocks noGrp="1"/>
          </p:cNvSpPr>
          <p:nvPr>
            <p:ph type="ftr" sz="quarter" idx="11"/>
          </p:nvPr>
        </p:nvSpPr>
        <p:spPr/>
        <p:txBody>
          <a:bodyPr/>
          <a:lstStyle/>
          <a:p>
            <a:r>
              <a:rPr kumimoji="1" lang="en-US" altLang="zh-CN"/>
              <a:t>Italy-Japan Symposium, Kore University of Enna</a:t>
            </a:r>
            <a:endParaRPr kumimoji="1" lang="ja-JP" altLang="en-US"/>
          </a:p>
        </p:txBody>
      </p:sp>
      <p:sp>
        <p:nvSpPr>
          <p:cNvPr id="4" name="スライド番号プレースホルダー 3">
            <a:extLst>
              <a:ext uri="{FF2B5EF4-FFF2-40B4-BE49-F238E27FC236}">
                <a16:creationId xmlns:a16="http://schemas.microsoft.com/office/drawing/2014/main" id="{BFD5EACD-F655-F182-C603-BBE02BBFD6C2}"/>
              </a:ext>
            </a:extLst>
          </p:cNvPr>
          <p:cNvSpPr>
            <a:spLocks noGrp="1"/>
          </p:cNvSpPr>
          <p:nvPr>
            <p:ph type="sldNum" sz="quarter" idx="12"/>
          </p:nvPr>
        </p:nvSpPr>
        <p:spPr/>
        <p:txBody>
          <a:bodyPr/>
          <a:lstStyle/>
          <a:p>
            <a:fld id="{49584640-C7AF-4D0A-BAF2-A1E026039413}" type="slidenum">
              <a:rPr lang="ja-JP" altLang="en-US" smtClean="0"/>
              <a:pPr/>
              <a:t>6</a:t>
            </a:fld>
            <a:endParaRPr lang="ja-JP" altLang="en-US"/>
          </a:p>
        </p:txBody>
      </p:sp>
      <p:sp>
        <p:nvSpPr>
          <p:cNvPr id="5" name="タイトル 4">
            <a:extLst>
              <a:ext uri="{FF2B5EF4-FFF2-40B4-BE49-F238E27FC236}">
                <a16:creationId xmlns:a16="http://schemas.microsoft.com/office/drawing/2014/main" id="{CBBFDF90-DE5C-A2ED-CA5F-A00966C5AEF9}"/>
              </a:ext>
            </a:extLst>
          </p:cNvPr>
          <p:cNvSpPr>
            <a:spLocks noGrp="1"/>
          </p:cNvSpPr>
          <p:nvPr>
            <p:ph type="title"/>
          </p:nvPr>
        </p:nvSpPr>
        <p:spPr>
          <a:xfrm>
            <a:off x="285750" y="136525"/>
            <a:ext cx="8286750" cy="409575"/>
          </a:xfrm>
        </p:spPr>
        <p:txBody>
          <a:bodyPr/>
          <a:lstStyle/>
          <a:p>
            <a:r>
              <a:rPr kumimoji="1" lang="en-US" altLang="ja-JP"/>
              <a:t>Experimental Setup</a:t>
            </a:r>
            <a:endParaRPr kumimoji="1" lang="ja-JP" altLang="en-US"/>
          </a:p>
        </p:txBody>
      </p:sp>
      <p:grpSp>
        <p:nvGrpSpPr>
          <p:cNvPr id="72" name="グループ化 71">
            <a:extLst>
              <a:ext uri="{FF2B5EF4-FFF2-40B4-BE49-F238E27FC236}">
                <a16:creationId xmlns:a16="http://schemas.microsoft.com/office/drawing/2014/main" id="{419F8687-8502-EB85-7953-D33ED81693B9}"/>
              </a:ext>
            </a:extLst>
          </p:cNvPr>
          <p:cNvGrpSpPr/>
          <p:nvPr/>
        </p:nvGrpSpPr>
        <p:grpSpPr>
          <a:xfrm>
            <a:off x="0" y="769591"/>
            <a:ext cx="12333894" cy="5951883"/>
            <a:chOff x="46610" y="906117"/>
            <a:chExt cx="12113999" cy="5738234"/>
          </a:xfrm>
        </p:grpSpPr>
        <p:grpSp>
          <p:nvGrpSpPr>
            <p:cNvPr id="73" name="グループ化 72">
              <a:extLst>
                <a:ext uri="{FF2B5EF4-FFF2-40B4-BE49-F238E27FC236}">
                  <a16:creationId xmlns:a16="http://schemas.microsoft.com/office/drawing/2014/main" id="{64CF0274-C26C-DD6D-A3C5-5C851F2ACA03}"/>
                </a:ext>
              </a:extLst>
            </p:cNvPr>
            <p:cNvGrpSpPr/>
            <p:nvPr/>
          </p:nvGrpSpPr>
          <p:grpSpPr>
            <a:xfrm>
              <a:off x="46610" y="906117"/>
              <a:ext cx="11280455" cy="5738234"/>
              <a:chOff x="46610" y="906117"/>
              <a:chExt cx="11280455" cy="5738234"/>
            </a:xfrm>
          </p:grpSpPr>
          <p:grpSp>
            <p:nvGrpSpPr>
              <p:cNvPr id="78" name="グループ化 77">
                <a:extLst>
                  <a:ext uri="{FF2B5EF4-FFF2-40B4-BE49-F238E27FC236}">
                    <a16:creationId xmlns:a16="http://schemas.microsoft.com/office/drawing/2014/main" id="{B9F04ED7-24A7-AF54-4614-88CB6F6B4F4D}"/>
                  </a:ext>
                </a:extLst>
              </p:cNvPr>
              <p:cNvGrpSpPr/>
              <p:nvPr/>
            </p:nvGrpSpPr>
            <p:grpSpPr>
              <a:xfrm>
                <a:off x="46610" y="906117"/>
                <a:ext cx="11280455" cy="5738234"/>
                <a:chOff x="-282311" y="906117"/>
                <a:chExt cx="11280455" cy="5738234"/>
              </a:xfrm>
            </p:grpSpPr>
            <p:grpSp>
              <p:nvGrpSpPr>
                <p:cNvPr id="80" name="グループ化 79">
                  <a:extLst>
                    <a:ext uri="{FF2B5EF4-FFF2-40B4-BE49-F238E27FC236}">
                      <a16:creationId xmlns:a16="http://schemas.microsoft.com/office/drawing/2014/main" id="{72E496F9-39A0-5056-234F-70F98DDB1F59}"/>
                    </a:ext>
                  </a:extLst>
                </p:cNvPr>
                <p:cNvGrpSpPr/>
                <p:nvPr/>
              </p:nvGrpSpPr>
              <p:grpSpPr>
                <a:xfrm>
                  <a:off x="-282311" y="906117"/>
                  <a:ext cx="11280455" cy="5738234"/>
                  <a:chOff x="-340213" y="1458759"/>
                  <a:chExt cx="9410929" cy="5027400"/>
                </a:xfrm>
              </p:grpSpPr>
              <p:grpSp>
                <p:nvGrpSpPr>
                  <p:cNvPr id="86" name="グループ化 85">
                    <a:extLst>
                      <a:ext uri="{FF2B5EF4-FFF2-40B4-BE49-F238E27FC236}">
                        <a16:creationId xmlns:a16="http://schemas.microsoft.com/office/drawing/2014/main" id="{9C1A668B-0D52-9067-8AF9-185D16AA12F3}"/>
                      </a:ext>
                    </a:extLst>
                  </p:cNvPr>
                  <p:cNvGrpSpPr/>
                  <p:nvPr/>
                </p:nvGrpSpPr>
                <p:grpSpPr>
                  <a:xfrm>
                    <a:off x="-241501" y="1458759"/>
                    <a:ext cx="9312217" cy="5027400"/>
                    <a:chOff x="-241501" y="1458759"/>
                    <a:chExt cx="9312217" cy="5027400"/>
                  </a:xfrm>
                </p:grpSpPr>
                <p:grpSp>
                  <p:nvGrpSpPr>
                    <p:cNvPr id="88" name="グループ化 87">
                      <a:extLst>
                        <a:ext uri="{FF2B5EF4-FFF2-40B4-BE49-F238E27FC236}">
                          <a16:creationId xmlns:a16="http://schemas.microsoft.com/office/drawing/2014/main" id="{D3529FA1-1A14-BCF5-7124-3B2278E3C3C6}"/>
                        </a:ext>
                      </a:extLst>
                    </p:cNvPr>
                    <p:cNvGrpSpPr/>
                    <p:nvPr/>
                  </p:nvGrpSpPr>
                  <p:grpSpPr>
                    <a:xfrm>
                      <a:off x="202647" y="1458759"/>
                      <a:ext cx="8868069" cy="5027400"/>
                      <a:chOff x="202647" y="1458759"/>
                      <a:chExt cx="8868069" cy="5027400"/>
                    </a:xfrm>
                  </p:grpSpPr>
                  <p:grpSp>
                    <p:nvGrpSpPr>
                      <p:cNvPr id="92" name="グループ化 91">
                        <a:extLst>
                          <a:ext uri="{FF2B5EF4-FFF2-40B4-BE49-F238E27FC236}">
                            <a16:creationId xmlns:a16="http://schemas.microsoft.com/office/drawing/2014/main" id="{4FDA4820-4DC4-1AEA-EEEB-9F87E7FB242B}"/>
                          </a:ext>
                        </a:extLst>
                      </p:cNvPr>
                      <p:cNvGrpSpPr/>
                      <p:nvPr/>
                    </p:nvGrpSpPr>
                    <p:grpSpPr>
                      <a:xfrm>
                        <a:off x="202647" y="1458759"/>
                        <a:ext cx="8868069" cy="5027400"/>
                        <a:chOff x="202647" y="1458759"/>
                        <a:chExt cx="8868069" cy="5027400"/>
                      </a:xfrm>
                    </p:grpSpPr>
                    <p:pic>
                      <p:nvPicPr>
                        <p:cNvPr id="98" name="図 97">
                          <a:extLst>
                            <a:ext uri="{FF2B5EF4-FFF2-40B4-BE49-F238E27FC236}">
                              <a16:creationId xmlns:a16="http://schemas.microsoft.com/office/drawing/2014/main" id="{067E2FAB-8EBD-5A3E-EFEA-3A38936DDAFE}"/>
                            </a:ext>
                          </a:extLst>
                        </p:cNvPr>
                        <p:cNvPicPr>
                          <a:picLocks noChangeAspect="1"/>
                        </p:cNvPicPr>
                        <p:nvPr/>
                      </p:nvPicPr>
                      <p:blipFill rotWithShape="1">
                        <a:blip r:embed="rId3"/>
                        <a:srcRect l="1438" t="2527"/>
                        <a:stretch/>
                      </p:blipFill>
                      <p:spPr>
                        <a:xfrm>
                          <a:off x="202647" y="1458759"/>
                          <a:ext cx="8868069" cy="5027400"/>
                        </a:xfrm>
                        <a:prstGeom prst="rect">
                          <a:avLst/>
                        </a:prstGeom>
                      </p:spPr>
                    </p:pic>
                    <p:sp>
                      <p:nvSpPr>
                        <p:cNvPr id="99" name="フリーフォーム: 図形 98">
                          <a:extLst>
                            <a:ext uri="{FF2B5EF4-FFF2-40B4-BE49-F238E27FC236}">
                              <a16:creationId xmlns:a16="http://schemas.microsoft.com/office/drawing/2014/main" id="{FC689BBA-94E0-D303-2668-0934E24D9D74}"/>
                            </a:ext>
                          </a:extLst>
                        </p:cNvPr>
                        <p:cNvSpPr/>
                        <p:nvPr/>
                      </p:nvSpPr>
                      <p:spPr>
                        <a:xfrm>
                          <a:off x="3291840" y="3757353"/>
                          <a:ext cx="3258589" cy="1928552"/>
                        </a:xfrm>
                        <a:custGeom>
                          <a:avLst/>
                          <a:gdLst>
                            <a:gd name="connsiteX0" fmla="*/ 0 w 3258589"/>
                            <a:gd name="connsiteY0" fmla="*/ 0 h 1928552"/>
                            <a:gd name="connsiteX1" fmla="*/ 1679171 w 3258589"/>
                            <a:gd name="connsiteY1" fmla="*/ 324196 h 1928552"/>
                            <a:gd name="connsiteX2" fmla="*/ 3258589 w 3258589"/>
                            <a:gd name="connsiteY2" fmla="*/ 1928552 h 1928552"/>
                          </a:gdLst>
                          <a:ahLst/>
                          <a:cxnLst>
                            <a:cxn ang="0">
                              <a:pos x="connsiteX0" y="connsiteY0"/>
                            </a:cxn>
                            <a:cxn ang="0">
                              <a:pos x="connsiteX1" y="connsiteY1"/>
                            </a:cxn>
                            <a:cxn ang="0">
                              <a:pos x="connsiteX2" y="connsiteY2"/>
                            </a:cxn>
                          </a:cxnLst>
                          <a:rect l="l" t="t" r="r" b="b"/>
                          <a:pathLst>
                            <a:path w="3258589" h="1928552">
                              <a:moveTo>
                                <a:pt x="0" y="0"/>
                              </a:moveTo>
                              <a:cubicBezTo>
                                <a:pt x="568036" y="1385"/>
                                <a:pt x="1136073" y="2771"/>
                                <a:pt x="1679171" y="324196"/>
                              </a:cubicBezTo>
                              <a:cubicBezTo>
                                <a:pt x="2222269" y="645621"/>
                                <a:pt x="2740429" y="1287086"/>
                                <a:pt x="3258589" y="1928552"/>
                              </a:cubicBezTo>
                            </a:path>
                          </a:pathLst>
                        </a:custGeom>
                        <a:ln w="38100">
                          <a:headEnd type="none"/>
                          <a:tailEnd type="triangle"/>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ja-JP" altLang="en-US"/>
                        </a:p>
                      </p:txBody>
                    </p:sp>
                  </p:grpSp>
                  <p:sp>
                    <p:nvSpPr>
                      <p:cNvPr id="93" name="テキスト ボックス 92">
                        <a:extLst>
                          <a:ext uri="{FF2B5EF4-FFF2-40B4-BE49-F238E27FC236}">
                            <a16:creationId xmlns:a16="http://schemas.microsoft.com/office/drawing/2014/main" id="{9B969C83-D9F3-5564-3278-885D4131D934}"/>
                          </a:ext>
                        </a:extLst>
                      </p:cNvPr>
                      <p:cNvSpPr txBox="1"/>
                      <p:nvPr/>
                    </p:nvSpPr>
                    <p:spPr>
                      <a:xfrm>
                        <a:off x="4644008" y="4201516"/>
                        <a:ext cx="750445" cy="389956"/>
                      </a:xfrm>
                      <a:prstGeom prst="rect">
                        <a:avLst/>
                      </a:prstGeom>
                      <a:noFill/>
                    </p:spPr>
                    <p:txBody>
                      <a:bodyPr wrap="square" rtlCol="0">
                        <a:spAutoFit/>
                      </a:bodyPr>
                      <a:lstStyle/>
                      <a:p>
                        <a:r>
                          <a:rPr lang="en-US" altLang="ja-JP" sz="2400" baseline="30000">
                            <a:highlight>
                              <a:srgbClr val="FFFF00"/>
                            </a:highlight>
                            <a:latin typeface="ＭＳ Ｐゴシック" panose="020B0600070205080204" pitchFamily="50" charset="-128"/>
                            <a:ea typeface="ＭＳ Ｐゴシック" panose="020B0600070205080204" pitchFamily="50" charset="-128"/>
                          </a:rPr>
                          <a:t>12</a:t>
                        </a:r>
                        <a:r>
                          <a:rPr lang="en-US" altLang="ja-JP" sz="2400">
                            <a:highlight>
                              <a:srgbClr val="FFFF00"/>
                            </a:highlight>
                            <a:latin typeface="ＭＳ Ｐゴシック" panose="020B0600070205080204" pitchFamily="50" charset="-128"/>
                            <a:ea typeface="ＭＳ Ｐゴシック" panose="020B0600070205080204" pitchFamily="50" charset="-128"/>
                          </a:rPr>
                          <a:t>Be</a:t>
                        </a:r>
                        <a:endParaRPr lang="ja-JP" altLang="en-US" sz="2400">
                          <a:highlight>
                            <a:srgbClr val="FFFF00"/>
                          </a:highlight>
                          <a:latin typeface="ＭＳ Ｐゴシック" panose="020B0600070205080204" pitchFamily="50" charset="-128"/>
                          <a:ea typeface="ＭＳ Ｐゴシック" panose="020B0600070205080204" pitchFamily="50" charset="-128"/>
                        </a:endParaRPr>
                      </a:p>
                    </p:txBody>
                  </p:sp>
                  <p:cxnSp>
                    <p:nvCxnSpPr>
                      <p:cNvPr id="94" name="直線矢印コネクタ 93">
                        <a:extLst>
                          <a:ext uri="{FF2B5EF4-FFF2-40B4-BE49-F238E27FC236}">
                            <a16:creationId xmlns:a16="http://schemas.microsoft.com/office/drawing/2014/main" id="{546E3EC1-21FC-C64A-B62B-E2D30E2DC97C}"/>
                          </a:ext>
                        </a:extLst>
                      </p:cNvPr>
                      <p:cNvCxnSpPr>
                        <a:cxnSpLocks/>
                      </p:cNvCxnSpPr>
                      <p:nvPr/>
                    </p:nvCxnSpPr>
                    <p:spPr>
                      <a:xfrm flipV="1">
                        <a:off x="3291840" y="3284845"/>
                        <a:ext cx="4421684" cy="45840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A4C14102-6DB4-7AF7-EACE-6DC5C7C57E06}"/>
                          </a:ext>
                        </a:extLst>
                      </p:cNvPr>
                      <p:cNvCxnSpPr>
                        <a:cxnSpLocks/>
                        <a:stCxn id="99" idx="0"/>
                      </p:cNvCxnSpPr>
                      <p:nvPr/>
                    </p:nvCxnSpPr>
                    <p:spPr>
                      <a:xfrm>
                        <a:off x="3291840" y="3757353"/>
                        <a:ext cx="4821223" cy="10466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6" name="テキスト ボックス 95">
                        <a:extLst>
                          <a:ext uri="{FF2B5EF4-FFF2-40B4-BE49-F238E27FC236}">
                            <a16:creationId xmlns:a16="http://schemas.microsoft.com/office/drawing/2014/main" id="{64ED8C0B-B25D-4C2E-3C90-7C73147A15B3}"/>
                          </a:ext>
                        </a:extLst>
                      </p:cNvPr>
                      <p:cNvSpPr txBox="1"/>
                      <p:nvPr/>
                    </p:nvSpPr>
                    <p:spPr>
                      <a:xfrm>
                        <a:off x="7248910" y="3678627"/>
                        <a:ext cx="302136" cy="458405"/>
                      </a:xfrm>
                      <a:prstGeom prst="rect">
                        <a:avLst/>
                      </a:prstGeom>
                      <a:noFill/>
                    </p:spPr>
                    <p:txBody>
                      <a:bodyPr wrap="square" rtlCol="0">
                        <a:spAutoFit/>
                      </a:bodyPr>
                      <a:lstStyle/>
                      <a:p>
                        <a:r>
                          <a:rPr lang="en-US" altLang="ja-JP" sz="2800" b="1">
                            <a:latin typeface="ＭＳ Ｐゴシック" panose="020B0600070205080204" pitchFamily="50" charset="-128"/>
                            <a:ea typeface="ＭＳ Ｐゴシック" panose="020B0600070205080204" pitchFamily="50" charset="-128"/>
                          </a:rPr>
                          <a:t>n</a:t>
                        </a:r>
                        <a:endParaRPr lang="ja-JP" altLang="en-US" sz="2800" b="1">
                          <a:latin typeface="ＭＳ Ｐゴシック" panose="020B0600070205080204" pitchFamily="50" charset="-128"/>
                          <a:ea typeface="ＭＳ Ｐゴシック" panose="020B0600070205080204" pitchFamily="50" charset="-128"/>
                        </a:endParaRPr>
                      </a:p>
                    </p:txBody>
                  </p:sp>
                  <p:sp>
                    <p:nvSpPr>
                      <p:cNvPr id="97" name="テキスト ボックス 96">
                        <a:extLst>
                          <a:ext uri="{FF2B5EF4-FFF2-40B4-BE49-F238E27FC236}">
                            <a16:creationId xmlns:a16="http://schemas.microsoft.com/office/drawing/2014/main" id="{6729003B-B1AA-F0F6-7C36-336B6592AD3E}"/>
                          </a:ext>
                        </a:extLst>
                      </p:cNvPr>
                      <p:cNvSpPr txBox="1"/>
                      <p:nvPr/>
                    </p:nvSpPr>
                    <p:spPr>
                      <a:xfrm>
                        <a:off x="7163740" y="2890029"/>
                        <a:ext cx="302136" cy="458405"/>
                      </a:xfrm>
                      <a:prstGeom prst="rect">
                        <a:avLst/>
                      </a:prstGeom>
                      <a:noFill/>
                    </p:spPr>
                    <p:txBody>
                      <a:bodyPr wrap="square" rtlCol="0">
                        <a:spAutoFit/>
                      </a:bodyPr>
                      <a:lstStyle/>
                      <a:p>
                        <a:r>
                          <a:rPr lang="en-US" altLang="ja-JP" sz="2800" b="1">
                            <a:latin typeface="ＭＳ Ｐゴシック" panose="020B0600070205080204" pitchFamily="50" charset="-128"/>
                            <a:ea typeface="ＭＳ Ｐゴシック" panose="020B0600070205080204" pitchFamily="50" charset="-128"/>
                          </a:rPr>
                          <a:t>n</a:t>
                        </a:r>
                        <a:endParaRPr lang="ja-JP" altLang="en-US" sz="2800" b="1">
                          <a:latin typeface="ＭＳ Ｐゴシック" panose="020B0600070205080204" pitchFamily="50" charset="-128"/>
                          <a:ea typeface="ＭＳ Ｐゴシック" panose="020B0600070205080204" pitchFamily="50" charset="-128"/>
                        </a:endParaRPr>
                      </a:p>
                    </p:txBody>
                  </p:sp>
                </p:grpSp>
                <p:grpSp>
                  <p:nvGrpSpPr>
                    <p:cNvPr id="89" name="グループ化 88">
                      <a:extLst>
                        <a:ext uri="{FF2B5EF4-FFF2-40B4-BE49-F238E27FC236}">
                          <a16:creationId xmlns:a16="http://schemas.microsoft.com/office/drawing/2014/main" id="{118671AB-3C81-4349-795A-B9C17934682F}"/>
                        </a:ext>
                      </a:extLst>
                    </p:cNvPr>
                    <p:cNvGrpSpPr/>
                    <p:nvPr/>
                  </p:nvGrpSpPr>
                  <p:grpSpPr>
                    <a:xfrm>
                      <a:off x="-241501" y="3705093"/>
                      <a:ext cx="3533341" cy="350545"/>
                      <a:chOff x="-241501" y="3705093"/>
                      <a:chExt cx="3533341" cy="350545"/>
                    </a:xfrm>
                  </p:grpSpPr>
                  <p:cxnSp>
                    <p:nvCxnSpPr>
                      <p:cNvPr id="90" name="直線矢印コネクタ 89">
                        <a:extLst>
                          <a:ext uri="{FF2B5EF4-FFF2-40B4-BE49-F238E27FC236}">
                            <a16:creationId xmlns:a16="http://schemas.microsoft.com/office/drawing/2014/main" id="{6C58CCE2-AF8B-4A9D-B1C2-DE1071E9D1AC}"/>
                          </a:ext>
                        </a:extLst>
                      </p:cNvPr>
                      <p:cNvCxnSpPr>
                        <a:cxnSpLocks/>
                        <a:endCxn id="99" idx="0"/>
                      </p:cNvCxnSpPr>
                      <p:nvPr/>
                    </p:nvCxnSpPr>
                    <p:spPr>
                      <a:xfrm>
                        <a:off x="306922" y="3743250"/>
                        <a:ext cx="2984918" cy="14103"/>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91" name="テキスト ボックス 90">
                        <a:extLst>
                          <a:ext uri="{FF2B5EF4-FFF2-40B4-BE49-F238E27FC236}">
                            <a16:creationId xmlns:a16="http://schemas.microsoft.com/office/drawing/2014/main" id="{718BCDE9-60F9-7CC0-2DD1-1B2B2FA31A37}"/>
                          </a:ext>
                        </a:extLst>
                      </p:cNvPr>
                      <p:cNvSpPr txBox="1"/>
                      <p:nvPr/>
                    </p:nvSpPr>
                    <p:spPr>
                      <a:xfrm>
                        <a:off x="-241501" y="3705093"/>
                        <a:ext cx="1232152" cy="350545"/>
                      </a:xfrm>
                      <a:prstGeom prst="rect">
                        <a:avLst/>
                      </a:prstGeom>
                      <a:noFill/>
                    </p:spPr>
                    <p:txBody>
                      <a:bodyPr wrap="square" rtlCol="0">
                        <a:spAutoFit/>
                      </a:bodyPr>
                      <a:lstStyle/>
                      <a:p>
                        <a:r>
                          <a:rPr lang="en-US" altLang="ja-JP" sz="2000" b="1" baseline="30000">
                            <a:highlight>
                              <a:srgbClr val="FFFF00"/>
                            </a:highlight>
                            <a:latin typeface="ＭＳ Ｐゴシック" panose="020B0600070205080204" pitchFamily="50" charset="-128"/>
                            <a:ea typeface="ＭＳ Ｐゴシック" panose="020B0600070205080204" pitchFamily="50" charset="-128"/>
                          </a:rPr>
                          <a:t>14</a:t>
                        </a:r>
                        <a:r>
                          <a:rPr lang="en-US" altLang="ja-JP" sz="2000" b="1">
                            <a:highlight>
                              <a:srgbClr val="FFFF00"/>
                            </a:highlight>
                            <a:latin typeface="ＭＳ Ｐゴシック" panose="020B0600070205080204" pitchFamily="50" charset="-128"/>
                            <a:ea typeface="ＭＳ Ｐゴシック" panose="020B0600070205080204" pitchFamily="50" charset="-128"/>
                          </a:rPr>
                          <a:t>Be Beam</a:t>
                        </a:r>
                        <a:endParaRPr lang="ja-JP" altLang="en-US" sz="2000" b="1">
                          <a:highlight>
                            <a:srgbClr val="FFFF00"/>
                          </a:highlight>
                          <a:latin typeface="ＭＳ Ｐゴシック" panose="020B0600070205080204" pitchFamily="50" charset="-128"/>
                          <a:ea typeface="ＭＳ Ｐゴシック" panose="020B0600070205080204" pitchFamily="50" charset="-128"/>
                        </a:endParaRPr>
                      </a:p>
                    </p:txBody>
                  </p:sp>
                </p:grpSp>
              </p:grpSp>
              <mc:AlternateContent xmlns:mc="http://schemas.openxmlformats.org/markup-compatibility/2006" xmlns:a14="http://schemas.microsoft.com/office/drawing/2010/main">
                <mc:Choice Requires="a14">
                  <p:sp>
                    <p:nvSpPr>
                      <p:cNvPr id="87" name="テキスト ボックス 86">
                        <a:extLst>
                          <a:ext uri="{FF2B5EF4-FFF2-40B4-BE49-F238E27FC236}">
                            <a16:creationId xmlns:a16="http://schemas.microsoft.com/office/drawing/2014/main" id="{0C01D6C3-AA4E-AE25-6BFD-20CF7BC6BF3E}"/>
                          </a:ext>
                        </a:extLst>
                      </p:cNvPr>
                      <p:cNvSpPr txBox="1"/>
                      <p:nvPr/>
                    </p:nvSpPr>
                    <p:spPr>
                      <a:xfrm>
                        <a:off x="-340213" y="4082821"/>
                        <a:ext cx="3028105" cy="857904"/>
                      </a:xfrm>
                      <a:prstGeom prst="rect">
                        <a:avLst/>
                      </a:prstGeom>
                      <a:noFill/>
                    </p:spPr>
                    <p:txBody>
                      <a:bodyPr wrap="square" rtlCol="0">
                        <a:spAutoFit/>
                      </a:bodyPr>
                      <a:lstStyle/>
                      <a:p>
                        <a:r>
                          <a:rPr lang="ja-JP" altLang="en-US" sz="2000" b="1">
                            <a:latin typeface="ＭＳ Ｐゴシック" panose="020B0600070205080204" pitchFamily="50" charset="-128"/>
                            <a:ea typeface="ＭＳ Ｐゴシック" panose="020B0600070205080204" pitchFamily="50" charset="-128"/>
                          </a:rPr>
                          <a:t>・</a:t>
                        </a:r>
                        <a:r>
                          <a:rPr lang="en-US" altLang="ja-JP" sz="2000" b="1">
                            <a:latin typeface="ＭＳ Ｐゴシック" panose="020B0600070205080204" pitchFamily="50" charset="-128"/>
                            <a:ea typeface="ＭＳ Ｐゴシック" panose="020B0600070205080204" pitchFamily="50" charset="-128"/>
                          </a:rPr>
                          <a:t>220MeV/u (</a:t>
                        </a:r>
                        <a14:m>
                          <m:oMath xmlns:m="http://schemas.openxmlformats.org/officeDocument/2006/math">
                            <m:r>
                              <a:rPr lang="ja-JP" altLang="en-US" sz="2000" b="1" i="1" smtClean="0">
                                <a:latin typeface="Cambria Math" panose="02040503050406030204" pitchFamily="18" charset="0"/>
                                <a:ea typeface="ＭＳ Ｐゴシック" panose="020B0600070205080204" pitchFamily="50" charset="-128"/>
                              </a:rPr>
                              <m:t>𝜷</m:t>
                            </m:r>
                            <m:r>
                              <a:rPr lang="en-US" altLang="ja-JP" sz="2000" b="1" i="1" smtClean="0">
                                <a:latin typeface="Cambria Math" panose="02040503050406030204" pitchFamily="18" charset="0"/>
                                <a:ea typeface="ＭＳ Ｐゴシック" panose="020B0600070205080204" pitchFamily="50" charset="-128"/>
                              </a:rPr>
                              <m:t>~</m:t>
                            </m:r>
                          </m:oMath>
                        </a14:m>
                        <a:r>
                          <a:rPr lang="en-US" altLang="ja-JP" sz="2000" b="1">
                            <a:latin typeface="ＭＳ Ｐゴシック" panose="020B0600070205080204" pitchFamily="50" charset="-128"/>
                            <a:ea typeface="ＭＳ Ｐゴシック" panose="020B0600070205080204" pitchFamily="50" charset="-128"/>
                          </a:rPr>
                          <a:t>0.58)</a:t>
                        </a:r>
                      </a:p>
                      <a:p>
                        <a:r>
                          <a:rPr lang="ja-JP" altLang="en-US" sz="2000" b="1">
                            <a:latin typeface="ＭＳ Ｐゴシック" panose="020B0600070205080204" pitchFamily="50" charset="-128"/>
                            <a:ea typeface="ＭＳ Ｐゴシック" panose="020B0600070205080204" pitchFamily="50" charset="-128"/>
                          </a:rPr>
                          <a:t>・</a:t>
                        </a:r>
                        <a:r>
                          <a:rPr lang="en-US" altLang="ja-JP" sz="2000" b="1">
                            <a:latin typeface="ＭＳ Ｐゴシック" panose="020B0600070205080204" pitchFamily="50" charset="-128"/>
                            <a:ea typeface="ＭＳ Ｐゴシック" panose="020B0600070205080204" pitchFamily="50" charset="-128"/>
                          </a:rPr>
                          <a:t>4.9×10</a:t>
                        </a:r>
                        <a:r>
                          <a:rPr lang="en-US" altLang="ja-JP" sz="2000" b="1" baseline="30000">
                            <a:latin typeface="ＭＳ Ｐゴシック" panose="020B0600070205080204" pitchFamily="50" charset="-128"/>
                            <a:ea typeface="ＭＳ Ｐゴシック" panose="020B0600070205080204" pitchFamily="50" charset="-128"/>
                          </a:rPr>
                          <a:t>4 </a:t>
                        </a:r>
                        <a:r>
                          <a:rPr lang="en-US" altLang="ja-JP" sz="2000" b="1" err="1">
                            <a:latin typeface="ＭＳ Ｐゴシック" panose="020B0600070205080204" pitchFamily="50" charset="-128"/>
                            <a:ea typeface="ＭＳ Ｐゴシック" panose="020B0600070205080204" pitchFamily="50" charset="-128"/>
                          </a:rPr>
                          <a:t>pps</a:t>
                        </a:r>
                        <a:r>
                          <a:rPr lang="en-US" altLang="ja-JP" sz="2000" b="1">
                            <a:latin typeface="ＭＳ Ｐゴシック" panose="020B0600070205080204" pitchFamily="50" charset="-128"/>
                            <a:ea typeface="ＭＳ Ｐゴシック" panose="020B0600070205080204" pitchFamily="50" charset="-128"/>
                          </a:rPr>
                          <a:t> (particle per sec)</a:t>
                        </a:r>
                      </a:p>
                      <a:p>
                        <a:r>
                          <a:rPr lang="ja-JP" altLang="en-US" sz="2000" b="1">
                            <a:latin typeface="ＭＳ Ｐゴシック" panose="020B0600070205080204" pitchFamily="50" charset="-128"/>
                            <a:ea typeface="ＭＳ Ｐゴシック" panose="020B0600070205080204" pitchFamily="50" charset="-128"/>
                          </a:rPr>
                          <a:t>・</a:t>
                        </a:r>
                        <a:r>
                          <a:rPr lang="en-US" altLang="ja-JP" sz="2000" b="1">
                            <a:latin typeface="ＭＳ Ｐゴシック" panose="020B0600070205080204" pitchFamily="50" charset="-128"/>
                            <a:ea typeface="ＭＳ Ｐゴシック" panose="020B0600070205080204" pitchFamily="50" charset="-128"/>
                          </a:rPr>
                          <a:t>Purity of </a:t>
                        </a:r>
                        <a:r>
                          <a:rPr lang="en-US" altLang="ja-JP" sz="2000" b="1" baseline="30000">
                            <a:latin typeface="ＭＳ Ｐゴシック" panose="020B0600070205080204" pitchFamily="50" charset="-128"/>
                            <a:ea typeface="ＭＳ Ｐゴシック" panose="020B0600070205080204" pitchFamily="50" charset="-128"/>
                          </a:rPr>
                          <a:t>14</a:t>
                        </a:r>
                        <a:r>
                          <a:rPr lang="en-US" altLang="ja-JP" sz="2000" b="1">
                            <a:latin typeface="ＭＳ Ｐゴシック" panose="020B0600070205080204" pitchFamily="50" charset="-128"/>
                            <a:ea typeface="ＭＳ Ｐゴシック" panose="020B0600070205080204" pitchFamily="50" charset="-128"/>
                          </a:rPr>
                          <a:t>Be : 83%</a:t>
                        </a:r>
                      </a:p>
                    </p:txBody>
                  </p:sp>
                </mc:Choice>
                <mc:Fallback xmlns="">
                  <p:sp>
                    <p:nvSpPr>
                      <p:cNvPr id="87" name="テキスト ボックス 86">
                        <a:extLst>
                          <a:ext uri="{FF2B5EF4-FFF2-40B4-BE49-F238E27FC236}">
                            <a16:creationId xmlns:a16="http://schemas.microsoft.com/office/drawing/2014/main" id="{0C01D6C3-AA4E-AE25-6BFD-20CF7BC6BF3E}"/>
                          </a:ext>
                        </a:extLst>
                      </p:cNvPr>
                      <p:cNvSpPr txBox="1">
                        <a:spLocks noRot="1" noChangeAspect="1" noMove="1" noResize="1" noEditPoints="1" noAdjustHandles="1" noChangeArrowheads="1" noChangeShapeType="1" noTextEdit="1"/>
                      </p:cNvSpPr>
                      <p:nvPr/>
                    </p:nvSpPr>
                    <p:spPr>
                      <a:xfrm>
                        <a:off x="-340213" y="4082821"/>
                        <a:ext cx="3028105" cy="857904"/>
                      </a:xfrm>
                      <a:prstGeom prst="rect">
                        <a:avLst/>
                      </a:prstGeom>
                      <a:blipFill>
                        <a:blip r:embed="rId4"/>
                        <a:stretch>
                          <a:fillRect l="-1650" t="-4819" b="-10241"/>
                        </a:stretch>
                      </a:blipFill>
                    </p:spPr>
                    <p:txBody>
                      <a:bodyPr/>
                      <a:lstStyle/>
                      <a:p>
                        <a:r>
                          <a:rPr lang="ja-JP" altLang="en-US">
                            <a:noFill/>
                          </a:rPr>
                          <a:t> </a:t>
                        </a:r>
                      </a:p>
                    </p:txBody>
                  </p:sp>
                </mc:Fallback>
              </mc:AlternateContent>
            </p:grpSp>
            <p:sp>
              <p:nvSpPr>
                <p:cNvPr id="81" name="テキスト ボックス 80">
                  <a:extLst>
                    <a:ext uri="{FF2B5EF4-FFF2-40B4-BE49-F238E27FC236}">
                      <a16:creationId xmlns:a16="http://schemas.microsoft.com/office/drawing/2014/main" id="{E1D61C4C-B0E0-A5A6-035B-A7152BEE2AD3}"/>
                    </a:ext>
                  </a:extLst>
                </p:cNvPr>
                <p:cNvSpPr txBox="1"/>
                <p:nvPr/>
              </p:nvSpPr>
              <p:spPr>
                <a:xfrm>
                  <a:off x="564486" y="989975"/>
                  <a:ext cx="6112564" cy="461665"/>
                </a:xfrm>
                <a:prstGeom prst="rect">
                  <a:avLst/>
                </a:prstGeom>
                <a:noFill/>
              </p:spPr>
              <p:txBody>
                <a:bodyPr wrap="square">
                  <a:spAutoFit/>
                </a:bodyPr>
                <a:lstStyle/>
                <a:p>
                  <a:r>
                    <a:rPr lang="en-US" altLang="ja-JP" sz="2400" b="1">
                      <a:latin typeface="ＭＳ Ｐゴシック" panose="020B0600070205080204" pitchFamily="50" charset="-128"/>
                      <a:ea typeface="ＭＳ Ｐゴシック" panose="020B0600070205080204" pitchFamily="50" charset="-128"/>
                    </a:rPr>
                    <a:t>SAMURAI at RIBF in RIKEN</a:t>
                  </a:r>
                  <a:endParaRPr lang="ja-JP" altLang="en-US" sz="2400" b="1">
                    <a:latin typeface="ＭＳ Ｐゴシック" panose="020B0600070205080204" pitchFamily="50" charset="-128"/>
                    <a:ea typeface="ＭＳ Ｐゴシック" panose="020B0600070205080204" pitchFamily="50" charset="-128"/>
                  </a:endParaRPr>
                </a:p>
              </p:txBody>
            </p:sp>
            <p:sp>
              <p:nvSpPr>
                <p:cNvPr id="82" name="正方形/長方形 81">
                  <a:extLst>
                    <a:ext uri="{FF2B5EF4-FFF2-40B4-BE49-F238E27FC236}">
                      <a16:creationId xmlns:a16="http://schemas.microsoft.com/office/drawing/2014/main" id="{6362AC17-D741-340B-49AA-BA61B20DFB80}"/>
                    </a:ext>
                  </a:extLst>
                </p:cNvPr>
                <p:cNvSpPr/>
                <p:nvPr/>
              </p:nvSpPr>
              <p:spPr>
                <a:xfrm>
                  <a:off x="8712339" y="1752366"/>
                  <a:ext cx="1831286" cy="5535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t>Neutron Detector Array</a:t>
                  </a:r>
                </a:p>
                <a:p>
                  <a:pPr algn="ctr"/>
                  <a:r>
                    <a:rPr kumimoji="1" lang="en-US" altLang="ja-JP" sz="1600" b="1"/>
                    <a:t>NEBULA</a:t>
                  </a:r>
                  <a:endParaRPr kumimoji="1" lang="ja-JP" altLang="en-US" sz="1600" b="1"/>
                </a:p>
              </p:txBody>
            </p:sp>
            <p:sp>
              <p:nvSpPr>
                <p:cNvPr id="83" name="正方形/長方形 82">
                  <a:extLst>
                    <a:ext uri="{FF2B5EF4-FFF2-40B4-BE49-F238E27FC236}">
                      <a16:creationId xmlns:a16="http://schemas.microsoft.com/office/drawing/2014/main" id="{3081ED79-69DF-7077-5184-E30AA78C07FC}"/>
                    </a:ext>
                  </a:extLst>
                </p:cNvPr>
                <p:cNvSpPr/>
                <p:nvPr/>
              </p:nvSpPr>
              <p:spPr>
                <a:xfrm>
                  <a:off x="8160375" y="5238327"/>
                  <a:ext cx="844892" cy="3164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b="1"/>
                    <a:t>HODF</a:t>
                  </a:r>
                  <a:endParaRPr kumimoji="1" lang="en-US" altLang="ja-JP" b="1"/>
                </a:p>
              </p:txBody>
            </p:sp>
            <p:sp>
              <p:nvSpPr>
                <p:cNvPr id="84" name="正方形/長方形 83">
                  <a:extLst>
                    <a:ext uri="{FF2B5EF4-FFF2-40B4-BE49-F238E27FC236}">
                      <a16:creationId xmlns:a16="http://schemas.microsoft.com/office/drawing/2014/main" id="{119263BF-BB90-90ED-7759-7AA032BBD360}"/>
                    </a:ext>
                  </a:extLst>
                </p:cNvPr>
                <p:cNvSpPr/>
                <p:nvPr/>
              </p:nvSpPr>
              <p:spPr>
                <a:xfrm>
                  <a:off x="8150614" y="4750468"/>
                  <a:ext cx="844892" cy="30036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b="1"/>
                    <a:t>FDC2</a:t>
                  </a:r>
                </a:p>
              </p:txBody>
            </p:sp>
            <p:sp>
              <p:nvSpPr>
                <p:cNvPr id="85" name="正方形/長方形 84">
                  <a:extLst>
                    <a:ext uri="{FF2B5EF4-FFF2-40B4-BE49-F238E27FC236}">
                      <a16:creationId xmlns:a16="http://schemas.microsoft.com/office/drawing/2014/main" id="{E04356A0-217F-DCD4-3350-5D43C1E83369}"/>
                    </a:ext>
                  </a:extLst>
                </p:cNvPr>
                <p:cNvSpPr/>
                <p:nvPr/>
              </p:nvSpPr>
              <p:spPr>
                <a:xfrm>
                  <a:off x="5809338" y="2431691"/>
                  <a:ext cx="1564471" cy="64633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b="1"/>
                    <a:t>SAMURAI Magnet</a:t>
                  </a:r>
                  <a:endParaRPr kumimoji="1" lang="ja-JP" altLang="en-US" b="1"/>
                </a:p>
              </p:txBody>
            </p:sp>
          </p:grpSp>
          <mc:AlternateContent xmlns:mc="http://schemas.openxmlformats.org/markup-compatibility/2006" xmlns:a14="http://schemas.microsoft.com/office/drawing/2010/main">
            <mc:Choice Requires="a14">
              <p:sp>
                <p:nvSpPr>
                  <p:cNvPr id="79" name="正方形/長方形 78">
                    <a:extLst>
                      <a:ext uri="{FF2B5EF4-FFF2-40B4-BE49-F238E27FC236}">
                        <a16:creationId xmlns:a16="http://schemas.microsoft.com/office/drawing/2014/main" id="{7102AC5E-52C0-208A-38C3-2A06DA21EB93}"/>
                      </a:ext>
                    </a:extLst>
                  </p:cNvPr>
                  <p:cNvSpPr/>
                  <p:nvPr/>
                </p:nvSpPr>
                <p:spPr>
                  <a:xfrm>
                    <a:off x="2646820" y="4734982"/>
                    <a:ext cx="1914581" cy="8889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b="1"/>
                      <a:t>Target</a:t>
                    </a:r>
                  </a:p>
                  <a:p>
                    <a:pPr algn="ctr"/>
                    <a:r>
                      <a:rPr lang="en-US" altLang="ja-JP" sz="1800">
                        <a:solidFill>
                          <a:schemeClr val="tx1"/>
                        </a:solidFill>
                      </a:rPr>
                      <a:t>Pb:</a:t>
                    </a:r>
                    <a14:m>
                      <m:oMath xmlns:m="http://schemas.openxmlformats.org/officeDocument/2006/math">
                        <m:r>
                          <a:rPr lang="en-US" altLang="ja-JP" sz="1800" i="1" smtClean="0">
                            <a:solidFill>
                              <a:schemeClr val="tx1"/>
                            </a:solidFill>
                            <a:latin typeface="Cambria Math" panose="02040503050406030204" pitchFamily="18" charset="0"/>
                          </a:rPr>
                          <m:t>2.312</m:t>
                        </m:r>
                        <m:r>
                          <a:rPr lang="en-US" altLang="ja-JP" sz="1800" i="0" smtClean="0">
                            <a:solidFill>
                              <a:schemeClr val="tx1"/>
                            </a:solidFill>
                            <a:latin typeface="Cambria Math" panose="02040503050406030204" pitchFamily="18" charset="0"/>
                          </a:rPr>
                          <m:t> </m:t>
                        </m:r>
                        <m:r>
                          <m:rPr>
                            <m:sty m:val="p"/>
                          </m:rPr>
                          <a:rPr lang="en-US" altLang="ja-JP" sz="1800" i="0" smtClean="0">
                            <a:solidFill>
                              <a:schemeClr val="tx1"/>
                            </a:solidFill>
                            <a:latin typeface="Cambria Math" panose="02040503050406030204" pitchFamily="18" charset="0"/>
                          </a:rPr>
                          <m:t>g</m:t>
                        </m:r>
                        <m:r>
                          <a:rPr lang="en-US" altLang="ja-JP" sz="1800" i="0" smtClean="0">
                            <a:solidFill>
                              <a:schemeClr val="tx1"/>
                            </a:solidFill>
                            <a:latin typeface="Cambria Math" panose="02040503050406030204" pitchFamily="18" charset="0"/>
                          </a:rPr>
                          <m:t>/</m:t>
                        </m:r>
                        <m:sSup>
                          <m:sSupPr>
                            <m:ctrlPr>
                              <a:rPr lang="en-US" altLang="ja-JP" sz="1800" i="1">
                                <a:solidFill>
                                  <a:schemeClr val="tx1"/>
                                </a:solidFill>
                                <a:latin typeface="Cambria Math" panose="02040503050406030204" pitchFamily="18" charset="0"/>
                              </a:rPr>
                            </m:ctrlPr>
                          </m:sSupPr>
                          <m:e>
                            <m:r>
                              <m:rPr>
                                <m:sty m:val="p"/>
                              </m:rPr>
                              <a:rPr lang="en-US" altLang="ja-JP" sz="1800" i="0" smtClean="0">
                                <a:solidFill>
                                  <a:schemeClr val="tx1"/>
                                </a:solidFill>
                                <a:latin typeface="Cambria Math" panose="02040503050406030204" pitchFamily="18" charset="0"/>
                              </a:rPr>
                              <m:t>cm</m:t>
                            </m:r>
                          </m:e>
                          <m:sup>
                            <m:r>
                              <a:rPr lang="en-US" altLang="ja-JP" sz="1800" i="0" smtClean="0">
                                <a:solidFill>
                                  <a:schemeClr val="tx1"/>
                                </a:solidFill>
                                <a:latin typeface="Cambria Math" panose="02040503050406030204" pitchFamily="18" charset="0"/>
                              </a:rPr>
                              <m:t>2</m:t>
                            </m:r>
                          </m:sup>
                        </m:sSup>
                      </m:oMath>
                    </a14:m>
                    <a:endParaRPr lang="en-US" altLang="ja-JP" sz="1800">
                      <a:solidFill>
                        <a:schemeClr val="tx1"/>
                      </a:solidFill>
                    </a:endParaRPr>
                  </a:p>
                  <a:p>
                    <a:pPr algn="ctr"/>
                    <a:r>
                      <a:rPr lang="en-US" altLang="ja-JP" sz="1800">
                        <a:solidFill>
                          <a:schemeClr val="tx1"/>
                        </a:solidFill>
                      </a:rPr>
                      <a:t>C  :</a:t>
                    </a:r>
                    <a14:m>
                      <m:oMath xmlns:m="http://schemas.openxmlformats.org/officeDocument/2006/math">
                        <m:r>
                          <a:rPr lang="en-US" altLang="ja-JP" sz="1800" i="1" smtClean="0">
                            <a:solidFill>
                              <a:schemeClr val="tx1"/>
                            </a:solidFill>
                            <a:latin typeface="Cambria Math" panose="02040503050406030204" pitchFamily="18" charset="0"/>
                          </a:rPr>
                          <m:t>2.241</m:t>
                        </m:r>
                        <m:r>
                          <a:rPr lang="en-US" altLang="ja-JP" sz="1800" i="0" smtClean="0">
                            <a:solidFill>
                              <a:schemeClr val="tx1"/>
                            </a:solidFill>
                            <a:latin typeface="Cambria Math" panose="02040503050406030204" pitchFamily="18" charset="0"/>
                          </a:rPr>
                          <m:t> </m:t>
                        </m:r>
                        <m:r>
                          <m:rPr>
                            <m:sty m:val="p"/>
                          </m:rPr>
                          <a:rPr lang="en-US" altLang="ja-JP" sz="1800" i="0" smtClean="0">
                            <a:solidFill>
                              <a:schemeClr val="tx1"/>
                            </a:solidFill>
                            <a:latin typeface="Cambria Math" panose="02040503050406030204" pitchFamily="18" charset="0"/>
                          </a:rPr>
                          <m:t>g</m:t>
                        </m:r>
                        <m:r>
                          <a:rPr lang="en-US" altLang="ja-JP" sz="1800" i="0" smtClean="0">
                            <a:solidFill>
                              <a:schemeClr val="tx1"/>
                            </a:solidFill>
                            <a:latin typeface="Cambria Math" panose="02040503050406030204" pitchFamily="18" charset="0"/>
                          </a:rPr>
                          <m:t>/</m:t>
                        </m:r>
                        <m:sSup>
                          <m:sSupPr>
                            <m:ctrlPr>
                              <a:rPr lang="en-US" altLang="ja-JP" sz="1800" i="1">
                                <a:solidFill>
                                  <a:schemeClr val="tx1"/>
                                </a:solidFill>
                                <a:latin typeface="Cambria Math" panose="02040503050406030204" pitchFamily="18" charset="0"/>
                              </a:rPr>
                            </m:ctrlPr>
                          </m:sSupPr>
                          <m:e>
                            <m:r>
                              <m:rPr>
                                <m:sty m:val="p"/>
                              </m:rPr>
                              <a:rPr lang="en-US" altLang="ja-JP" sz="1800" i="0" smtClean="0">
                                <a:solidFill>
                                  <a:schemeClr val="tx1"/>
                                </a:solidFill>
                                <a:latin typeface="Cambria Math" panose="02040503050406030204" pitchFamily="18" charset="0"/>
                              </a:rPr>
                              <m:t>cm</m:t>
                            </m:r>
                          </m:e>
                          <m:sup>
                            <m:r>
                              <a:rPr lang="en-US" altLang="ja-JP" sz="1800" i="0" smtClean="0">
                                <a:solidFill>
                                  <a:schemeClr val="tx1"/>
                                </a:solidFill>
                                <a:latin typeface="Cambria Math" panose="02040503050406030204" pitchFamily="18" charset="0"/>
                              </a:rPr>
                              <m:t>2</m:t>
                            </m:r>
                          </m:sup>
                        </m:sSup>
                      </m:oMath>
                    </a14:m>
                    <a:endParaRPr kumimoji="1" lang="ja-JP" altLang="en-US"/>
                  </a:p>
                </p:txBody>
              </p:sp>
            </mc:Choice>
            <mc:Fallback xmlns="">
              <p:sp>
                <p:nvSpPr>
                  <p:cNvPr id="79" name="正方形/長方形 78">
                    <a:extLst>
                      <a:ext uri="{FF2B5EF4-FFF2-40B4-BE49-F238E27FC236}">
                        <a16:creationId xmlns:a16="http://schemas.microsoft.com/office/drawing/2014/main" id="{7102AC5E-52C0-208A-38C3-2A06DA21EB93}"/>
                      </a:ext>
                    </a:extLst>
                  </p:cNvPr>
                  <p:cNvSpPr>
                    <a:spLocks noRot="1" noChangeAspect="1" noMove="1" noResize="1" noEditPoints="1" noAdjustHandles="1" noChangeArrowheads="1" noChangeShapeType="1" noTextEdit="1"/>
                  </p:cNvSpPr>
                  <p:nvPr/>
                </p:nvSpPr>
                <p:spPr>
                  <a:xfrm>
                    <a:off x="2646820" y="4734982"/>
                    <a:ext cx="1914581" cy="888904"/>
                  </a:xfrm>
                  <a:prstGeom prst="rect">
                    <a:avLst/>
                  </a:prstGeom>
                  <a:blipFill>
                    <a:blip r:embed="rId5"/>
                    <a:stretch>
                      <a:fillRect t="-2597" b="-8442"/>
                    </a:stretch>
                  </a:blipFill>
                  <a:ln/>
                </p:spPr>
                <p:txBody>
                  <a:bodyPr/>
                  <a:lstStyle/>
                  <a:p>
                    <a:r>
                      <a:rPr lang="ja-JP" altLang="en-US">
                        <a:noFill/>
                      </a:rPr>
                      <a:t> </a:t>
                    </a:r>
                  </a:p>
                </p:txBody>
              </p:sp>
            </mc:Fallback>
          </mc:AlternateContent>
        </p:grpSp>
        <p:cxnSp>
          <p:nvCxnSpPr>
            <p:cNvPr id="74" name="直線コネクタ 73">
              <a:extLst>
                <a:ext uri="{FF2B5EF4-FFF2-40B4-BE49-F238E27FC236}">
                  <a16:creationId xmlns:a16="http://schemas.microsoft.com/office/drawing/2014/main" id="{54B25ECB-CC43-2489-246C-D7BEA94D2940}"/>
                </a:ext>
              </a:extLst>
            </p:cNvPr>
            <p:cNvCxnSpPr/>
            <p:nvPr/>
          </p:nvCxnSpPr>
          <p:spPr>
            <a:xfrm>
              <a:off x="4383651" y="3420493"/>
              <a:ext cx="0" cy="210057"/>
            </a:xfrm>
            <a:prstGeom prst="line">
              <a:avLst/>
            </a:prstGeom>
            <a:ln w="38100"/>
          </p:spPr>
          <p:style>
            <a:lnRef idx="3">
              <a:schemeClr val="dk1"/>
            </a:lnRef>
            <a:fillRef idx="0">
              <a:schemeClr val="dk1"/>
            </a:fillRef>
            <a:effectRef idx="2">
              <a:schemeClr val="dk1"/>
            </a:effectRef>
            <a:fontRef idx="minor">
              <a:schemeClr val="tx1"/>
            </a:fontRef>
          </p:style>
        </p:cxnSp>
        <p:sp>
          <p:nvSpPr>
            <p:cNvPr id="75" name="テキスト ボックス 74">
              <a:extLst>
                <a:ext uri="{FF2B5EF4-FFF2-40B4-BE49-F238E27FC236}">
                  <a16:creationId xmlns:a16="http://schemas.microsoft.com/office/drawing/2014/main" id="{F3D4EDFA-59DC-B4ED-5A90-7DCA61ABC380}"/>
                </a:ext>
              </a:extLst>
            </p:cNvPr>
            <p:cNvSpPr txBox="1"/>
            <p:nvPr/>
          </p:nvSpPr>
          <p:spPr>
            <a:xfrm>
              <a:off x="9231259" y="5258839"/>
              <a:ext cx="2686015" cy="890186"/>
            </a:xfrm>
            <a:prstGeom prst="rect">
              <a:avLst/>
            </a:prstGeom>
            <a:noFill/>
          </p:spPr>
          <p:txBody>
            <a:bodyPr wrap="square" rtlCol="0">
              <a:spAutoFit/>
            </a:bodyPr>
            <a:lstStyle/>
            <a:p>
              <a:r>
                <a:rPr lang="ja-JP" altLang="en-US" b="1">
                  <a:latin typeface="ＭＳ Ｐゴシック" panose="020B0600070205080204" pitchFamily="50" charset="-128"/>
                  <a:ea typeface="ＭＳ Ｐゴシック" panose="020B0600070205080204" pitchFamily="50" charset="-128"/>
                </a:rPr>
                <a:t>・</a:t>
              </a:r>
              <a:r>
                <a:rPr lang="en-US" altLang="ja-JP" b="1">
                  <a:latin typeface="ＭＳ Ｐゴシック" panose="020B0600070205080204" pitchFamily="50" charset="-128"/>
                  <a:ea typeface="ＭＳ Ｐゴシック" panose="020B0600070205080204" pitchFamily="50" charset="-128"/>
                </a:rPr>
                <a:t>Energy deposit</a:t>
              </a:r>
            </a:p>
            <a:p>
              <a:r>
                <a:rPr kumimoji="1" lang="ja-JP" altLang="en-US" b="1">
                  <a:latin typeface="ＭＳ Ｐゴシック" panose="020B0600070205080204" pitchFamily="50" charset="-128"/>
                  <a:ea typeface="ＭＳ Ｐゴシック" panose="020B0600070205080204" pitchFamily="50" charset="-128"/>
                </a:rPr>
                <a:t>・</a:t>
              </a:r>
              <a:r>
                <a:rPr kumimoji="1" lang="en-US" altLang="ja-JP" b="1">
                  <a:latin typeface="ＭＳ Ｐゴシック" panose="020B0600070205080204" pitchFamily="50" charset="-128"/>
                  <a:ea typeface="ＭＳ Ｐゴシック" panose="020B0600070205080204" pitchFamily="50" charset="-128"/>
                </a:rPr>
                <a:t>Time of flight</a:t>
              </a:r>
              <a:br>
                <a:rPr kumimoji="1" lang="en-US" altLang="ja-JP" b="1">
                  <a:latin typeface="ＭＳ Ｐゴシック" panose="020B0600070205080204" pitchFamily="50" charset="-128"/>
                  <a:ea typeface="ＭＳ Ｐゴシック" panose="020B0600070205080204" pitchFamily="50" charset="-128"/>
                </a:rPr>
              </a:br>
              <a:r>
                <a:rPr kumimoji="1" lang="en-US" altLang="ja-JP" b="1">
                  <a:latin typeface="ＭＳ Ｐゴシック" panose="020B0600070205080204" pitchFamily="50" charset="-128"/>
                  <a:ea typeface="ＭＳ Ｐゴシック" panose="020B0600070205080204" pitchFamily="50" charset="-128"/>
                </a:rPr>
                <a:t>(</a:t>
              </a:r>
              <a:r>
                <a:rPr lang="en-US" altLang="ja-JP" b="1">
                  <a:latin typeface="ＭＳ Ｐゴシック" panose="020B0600070205080204" pitchFamily="50" charset="-128"/>
                  <a:ea typeface="ＭＳ Ｐゴシック" panose="020B0600070205080204" pitchFamily="50" charset="-128"/>
                </a:rPr>
                <a:t>Target</a:t>
              </a:r>
              <a:r>
                <a:rPr kumimoji="1" lang="ja-JP" altLang="en-US" b="1">
                  <a:latin typeface="ＭＳ Ｐゴシック" panose="020B0600070205080204" pitchFamily="50" charset="-128"/>
                  <a:ea typeface="ＭＳ Ｐゴシック" panose="020B0600070205080204" pitchFamily="50" charset="-128"/>
                </a:rPr>
                <a:t>→</a:t>
              </a:r>
              <a:r>
                <a:rPr kumimoji="1" lang="en-US" altLang="ja-JP" b="1">
                  <a:latin typeface="ＭＳ Ｐゴシック" panose="020B0600070205080204" pitchFamily="50" charset="-128"/>
                  <a:ea typeface="ＭＳ Ｐゴシック" panose="020B0600070205080204" pitchFamily="50" charset="-128"/>
                </a:rPr>
                <a:t>HODF)</a:t>
              </a:r>
              <a:endParaRPr kumimoji="1" lang="ja-JP" altLang="en-US" b="1">
                <a:latin typeface="ＭＳ Ｐゴシック" panose="020B0600070205080204" pitchFamily="50" charset="-128"/>
                <a:ea typeface="ＭＳ Ｐゴシック" panose="020B0600070205080204" pitchFamily="50" charset="-128"/>
              </a:endParaRPr>
            </a:p>
          </p:txBody>
        </p:sp>
        <p:sp>
          <p:nvSpPr>
            <p:cNvPr id="76" name="テキスト ボックス 75">
              <a:extLst>
                <a:ext uri="{FF2B5EF4-FFF2-40B4-BE49-F238E27FC236}">
                  <a16:creationId xmlns:a16="http://schemas.microsoft.com/office/drawing/2014/main" id="{420F705B-85C6-F1C6-F33B-B692F13A016D}"/>
                </a:ext>
              </a:extLst>
            </p:cNvPr>
            <p:cNvSpPr txBox="1"/>
            <p:nvPr/>
          </p:nvSpPr>
          <p:spPr>
            <a:xfrm>
              <a:off x="9268695" y="4745236"/>
              <a:ext cx="2026197" cy="356074"/>
            </a:xfrm>
            <a:prstGeom prst="rect">
              <a:avLst/>
            </a:prstGeom>
            <a:noFill/>
          </p:spPr>
          <p:txBody>
            <a:bodyPr wrap="square" rtlCol="0">
              <a:spAutoFit/>
            </a:bodyPr>
            <a:lstStyle/>
            <a:p>
              <a:r>
                <a:rPr lang="en-US" altLang="ja-JP" b="1">
                  <a:latin typeface="ＭＳ Ｐゴシック" panose="020B0600070205080204" pitchFamily="50" charset="-128"/>
                  <a:ea typeface="ＭＳ Ｐゴシック" panose="020B0600070205080204" pitchFamily="50" charset="-128"/>
                </a:rPr>
                <a:t>Position</a:t>
              </a:r>
              <a:r>
                <a:rPr lang="ja-JP" altLang="en-US" b="1">
                  <a:latin typeface="ＭＳ Ｐゴシック" panose="020B0600070205080204" pitchFamily="50" charset="-128"/>
                  <a:ea typeface="ＭＳ Ｐゴシック" panose="020B0600070205080204" pitchFamily="50" charset="-128"/>
                </a:rPr>
                <a:t> </a:t>
              </a:r>
              <a:r>
                <a:rPr lang="en-US" altLang="ja-JP" b="1">
                  <a:latin typeface="ＭＳ Ｐゴシック" panose="020B0600070205080204" pitchFamily="50" charset="-128"/>
                  <a:ea typeface="ＭＳ Ｐゴシック" panose="020B0600070205080204" pitchFamily="50" charset="-128"/>
                </a:rPr>
                <a:t>and</a:t>
              </a:r>
              <a:r>
                <a:rPr lang="ja-JP" altLang="en-US" b="1">
                  <a:latin typeface="ＭＳ Ｐゴシック" panose="020B0600070205080204" pitchFamily="50" charset="-128"/>
                  <a:ea typeface="ＭＳ Ｐゴシック" panose="020B0600070205080204" pitchFamily="50" charset="-128"/>
                </a:rPr>
                <a:t> </a:t>
              </a:r>
              <a:r>
                <a:rPr lang="en-US" altLang="ja-JP" b="1">
                  <a:latin typeface="ＭＳ Ｐゴシック" panose="020B0600070205080204" pitchFamily="50" charset="-128"/>
                  <a:ea typeface="ＭＳ Ｐゴシック" panose="020B0600070205080204" pitchFamily="50" charset="-128"/>
                </a:rPr>
                <a:t>angle</a:t>
              </a:r>
              <a:endParaRPr kumimoji="1" lang="ja-JP" altLang="en-US" b="1">
                <a:latin typeface="ＭＳ Ｐゴシック" panose="020B0600070205080204" pitchFamily="50" charset="-128"/>
                <a:ea typeface="ＭＳ Ｐゴシック" panose="020B0600070205080204" pitchFamily="50" charset="-128"/>
              </a:endParaRPr>
            </a:p>
          </p:txBody>
        </p:sp>
        <p:sp>
          <p:nvSpPr>
            <p:cNvPr id="77" name="テキスト ボックス 76">
              <a:extLst>
                <a:ext uri="{FF2B5EF4-FFF2-40B4-BE49-F238E27FC236}">
                  <a16:creationId xmlns:a16="http://schemas.microsoft.com/office/drawing/2014/main" id="{CB8A46A1-81E3-327C-00F7-C45E46AF7CDD}"/>
                </a:ext>
              </a:extLst>
            </p:cNvPr>
            <p:cNvSpPr txBox="1"/>
            <p:nvPr/>
          </p:nvSpPr>
          <p:spPr>
            <a:xfrm>
              <a:off x="10329323" y="2473276"/>
              <a:ext cx="1831286" cy="890186"/>
            </a:xfrm>
            <a:prstGeom prst="rect">
              <a:avLst/>
            </a:prstGeom>
            <a:noFill/>
          </p:spPr>
          <p:txBody>
            <a:bodyPr wrap="square" rtlCol="0">
              <a:spAutoFit/>
            </a:bodyPr>
            <a:lstStyle/>
            <a:p>
              <a:r>
                <a:rPr lang="ja-JP" altLang="en-US" b="1">
                  <a:latin typeface="ＭＳ Ｐゴシック" panose="020B0600070205080204" pitchFamily="50" charset="-128"/>
                  <a:ea typeface="ＭＳ Ｐゴシック" panose="020B0600070205080204" pitchFamily="50" charset="-128"/>
                </a:rPr>
                <a:t>・</a:t>
              </a:r>
              <a:r>
                <a:rPr lang="en-US" altLang="ja-JP" b="1">
                  <a:latin typeface="ＭＳ Ｐゴシック" panose="020B0600070205080204" pitchFamily="50" charset="-128"/>
                  <a:ea typeface="ＭＳ Ｐゴシック" panose="020B0600070205080204" pitchFamily="50" charset="-128"/>
                </a:rPr>
                <a:t>Hit position</a:t>
              </a:r>
              <a:endParaRPr kumimoji="1" lang="en-US" altLang="ja-JP" b="1">
                <a:latin typeface="ＭＳ Ｐゴシック" panose="020B0600070205080204" pitchFamily="50" charset="-128"/>
                <a:ea typeface="ＭＳ Ｐゴシック" panose="020B0600070205080204" pitchFamily="50" charset="-128"/>
              </a:endParaRPr>
            </a:p>
            <a:p>
              <a:r>
                <a:rPr kumimoji="1" lang="ja-JP" altLang="en-US" b="1">
                  <a:latin typeface="ＭＳ Ｐゴシック" panose="020B0600070205080204" pitchFamily="50" charset="-128"/>
                  <a:ea typeface="ＭＳ Ｐゴシック" panose="020B0600070205080204" pitchFamily="50" charset="-128"/>
                </a:rPr>
                <a:t>・</a:t>
              </a:r>
              <a:r>
                <a:rPr kumimoji="1" lang="en-US" altLang="ja-JP" b="1">
                  <a:latin typeface="ＭＳ Ｐゴシック" panose="020B0600070205080204" pitchFamily="50" charset="-128"/>
                  <a:ea typeface="ＭＳ Ｐゴシック" panose="020B0600070205080204" pitchFamily="50" charset="-128"/>
                </a:rPr>
                <a:t>T</a:t>
              </a:r>
              <a:r>
                <a:rPr lang="en-US" altLang="ja-JP" b="1">
                  <a:latin typeface="ＭＳ Ｐゴシック" panose="020B0600070205080204" pitchFamily="50" charset="-128"/>
                  <a:ea typeface="ＭＳ Ｐゴシック" panose="020B0600070205080204" pitchFamily="50" charset="-128"/>
                </a:rPr>
                <a:t>ime of flight</a:t>
              </a:r>
              <a:br>
                <a:rPr lang="en-US" altLang="ja-JP" b="1">
                  <a:latin typeface="ＭＳ Ｐゴシック" panose="020B0600070205080204" pitchFamily="50" charset="-128"/>
                  <a:ea typeface="ＭＳ Ｐゴシック" panose="020B0600070205080204" pitchFamily="50" charset="-128"/>
                </a:rPr>
              </a:br>
              <a:r>
                <a:rPr lang="en-US" altLang="ja-JP" b="1">
                  <a:latin typeface="ＭＳ Ｐゴシック" panose="020B0600070205080204" pitchFamily="50" charset="-128"/>
                  <a:ea typeface="ＭＳ Ｐゴシック" panose="020B0600070205080204" pitchFamily="50" charset="-128"/>
                </a:rPr>
                <a:t>  </a:t>
              </a:r>
              <a:r>
                <a:rPr kumimoji="1" lang="en-US" altLang="ja-JP" b="1">
                  <a:latin typeface="ＭＳ Ｐゴシック" panose="020B0600070205080204" pitchFamily="50" charset="-128"/>
                  <a:ea typeface="ＭＳ Ｐゴシック" panose="020B0600070205080204" pitchFamily="50" charset="-128"/>
                </a:rPr>
                <a:t>(Target</a:t>
              </a:r>
              <a:r>
                <a:rPr kumimoji="1" lang="ja-JP" altLang="en-US" b="1">
                  <a:latin typeface="ＭＳ Ｐゴシック" panose="020B0600070205080204" pitchFamily="50" charset="-128"/>
                  <a:ea typeface="ＭＳ Ｐゴシック" panose="020B0600070205080204" pitchFamily="50" charset="-128"/>
                </a:rPr>
                <a:t>→</a:t>
              </a:r>
              <a:r>
                <a:rPr kumimoji="1" lang="en-US" altLang="ja-JP" b="1">
                  <a:latin typeface="ＭＳ Ｐゴシック" panose="020B0600070205080204" pitchFamily="50" charset="-128"/>
                  <a:ea typeface="ＭＳ Ｐゴシック" panose="020B0600070205080204" pitchFamily="50" charset="-128"/>
                </a:rPr>
                <a:t>NEB)</a:t>
              </a:r>
              <a:endParaRPr kumimoji="1" lang="ja-JP" altLang="en-US" b="1">
                <a:latin typeface="ＭＳ Ｐゴシック" panose="020B0600070205080204" pitchFamily="50" charset="-128"/>
                <a:ea typeface="ＭＳ Ｐゴシック" panose="020B0600070205080204" pitchFamily="50" charset="-128"/>
              </a:endParaRPr>
            </a:p>
          </p:txBody>
        </p:sp>
      </p:grpSp>
      <p:cxnSp>
        <p:nvCxnSpPr>
          <p:cNvPr id="7" name="直線矢印コネクタ 6">
            <a:extLst>
              <a:ext uri="{FF2B5EF4-FFF2-40B4-BE49-F238E27FC236}">
                <a16:creationId xmlns:a16="http://schemas.microsoft.com/office/drawing/2014/main" id="{F869908E-C5AD-5503-B977-99AEEE19AB05}"/>
              </a:ext>
            </a:extLst>
          </p:cNvPr>
          <p:cNvCxnSpPr>
            <a:cxnSpLocks/>
          </p:cNvCxnSpPr>
          <p:nvPr/>
        </p:nvCxnSpPr>
        <p:spPr>
          <a:xfrm flipH="1">
            <a:off x="4287328" y="2191109"/>
            <a:ext cx="60385" cy="603849"/>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AB17768F-EC38-BD5D-C0E4-0F70AE8CABC1}"/>
                  </a:ext>
                </a:extLst>
              </p:cNvPr>
              <p:cNvSpPr/>
              <p:nvPr/>
            </p:nvSpPr>
            <p:spPr>
              <a:xfrm>
                <a:off x="3547878" y="1670351"/>
                <a:ext cx="1602092" cy="53801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kumimoji="1" lang="ja-JP" altLang="en-US" sz="1400" b="0" i="1" smtClean="0">
                        <a:latin typeface="Cambria Math" panose="02040503050406030204" pitchFamily="18" charset="0"/>
                      </a:rPr>
                      <m:t>𝛾</m:t>
                    </m:r>
                  </m:oMath>
                </a14:m>
                <a:r>
                  <a:rPr kumimoji="1" lang="en-US" altLang="ja-JP" sz="1400"/>
                  <a:t>-rays detector</a:t>
                </a:r>
              </a:p>
              <a:p>
                <a:pPr algn="ctr"/>
                <a:r>
                  <a:rPr lang="en-US" altLang="ja-JP" sz="1600" b="1"/>
                  <a:t>DALI2</a:t>
                </a:r>
                <a:endParaRPr kumimoji="1" lang="ja-JP" altLang="en-US" sz="1600" b="1"/>
              </a:p>
            </p:txBody>
          </p:sp>
        </mc:Choice>
        <mc:Fallback xmlns="">
          <p:sp>
            <p:nvSpPr>
              <p:cNvPr id="9" name="正方形/長方形 8">
                <a:extLst>
                  <a:ext uri="{FF2B5EF4-FFF2-40B4-BE49-F238E27FC236}">
                    <a16:creationId xmlns:a16="http://schemas.microsoft.com/office/drawing/2014/main" id="{AB17768F-EC38-BD5D-C0E4-0F70AE8CABC1}"/>
                  </a:ext>
                </a:extLst>
              </p:cNvPr>
              <p:cNvSpPr>
                <a:spLocks noRot="1" noChangeAspect="1" noMove="1" noResize="1" noEditPoints="1" noAdjustHandles="1" noChangeArrowheads="1" noChangeShapeType="1" noTextEdit="1"/>
              </p:cNvSpPr>
              <p:nvPr/>
            </p:nvSpPr>
            <p:spPr>
              <a:xfrm>
                <a:off x="3547878" y="1670351"/>
                <a:ext cx="1602092" cy="538011"/>
              </a:xfrm>
              <a:prstGeom prst="rect">
                <a:avLst/>
              </a:prstGeom>
              <a:blipFill>
                <a:blip r:embed="rId6"/>
                <a:stretch>
                  <a:fillRect t="-2198" b="-13187"/>
                </a:stretch>
              </a:blipFill>
              <a:ln/>
            </p:spPr>
            <p:txBody>
              <a:bodyPr/>
              <a:lstStyle/>
              <a:p>
                <a:r>
                  <a:rPr lang="ja-JP" altLang="en-US">
                    <a:noFill/>
                  </a:rPr>
                  <a:t> </a:t>
                </a:r>
              </a:p>
            </p:txBody>
          </p:sp>
        </mc:Fallback>
      </mc:AlternateContent>
    </p:spTree>
    <p:extLst>
      <p:ext uri="{BB962C8B-B14F-4D97-AF65-F5344CB8AC3E}">
        <p14:creationId xmlns:p14="http://schemas.microsoft.com/office/powerpoint/2010/main" val="38130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D209C79-BF32-8ECC-8B2F-27190E97AE97}"/>
              </a:ext>
            </a:extLst>
          </p:cNvPr>
          <p:cNvSpPr>
            <a:spLocks noGrp="1"/>
          </p:cNvSpPr>
          <p:nvPr>
            <p:ph type="sldNum" sz="quarter" idx="12"/>
          </p:nvPr>
        </p:nvSpPr>
        <p:spPr/>
        <p:txBody>
          <a:bodyPr/>
          <a:lstStyle/>
          <a:p>
            <a:fld id="{49584640-C7AF-4D0A-BAF2-A1E026039413}" type="slidenum">
              <a:rPr lang="ja-JP" altLang="en-US" smtClean="0"/>
              <a:pPr/>
              <a:t>7</a:t>
            </a:fld>
            <a:endParaRPr lang="ja-JP" altLang="en-US"/>
          </a:p>
        </p:txBody>
      </p:sp>
      <p:sp>
        <p:nvSpPr>
          <p:cNvPr id="5" name="タイトル 4">
            <a:extLst>
              <a:ext uri="{FF2B5EF4-FFF2-40B4-BE49-F238E27FC236}">
                <a16:creationId xmlns:a16="http://schemas.microsoft.com/office/drawing/2014/main" id="{FD610B00-8B33-0540-8676-05B6296ACC66}"/>
              </a:ext>
            </a:extLst>
          </p:cNvPr>
          <p:cNvSpPr>
            <a:spLocks noGrp="1"/>
          </p:cNvSpPr>
          <p:nvPr>
            <p:ph type="title"/>
          </p:nvPr>
        </p:nvSpPr>
        <p:spPr>
          <a:xfrm>
            <a:off x="285750" y="136525"/>
            <a:ext cx="4736988" cy="409575"/>
          </a:xfrm>
        </p:spPr>
        <p:txBody>
          <a:bodyPr/>
          <a:lstStyle/>
          <a:p>
            <a:r>
              <a:rPr kumimoji="1" lang="en-US" altLang="ja-JP"/>
              <a:t>Result : </a:t>
            </a:r>
            <a:r>
              <a:rPr lang="en-US" altLang="ja-JP"/>
              <a:t>Cross Section</a:t>
            </a:r>
            <a:r>
              <a:rPr kumimoji="1" lang="en-US" altLang="ja-JP"/>
              <a:t> </a:t>
            </a:r>
            <a:endParaRPr kumimoji="1" lang="ja-JP" altLang="en-US"/>
          </a:p>
        </p:txBody>
      </p:sp>
      <p:sp>
        <p:nvSpPr>
          <p:cNvPr id="3" name="日付プレースホルダー 2">
            <a:extLst>
              <a:ext uri="{FF2B5EF4-FFF2-40B4-BE49-F238E27FC236}">
                <a16:creationId xmlns:a16="http://schemas.microsoft.com/office/drawing/2014/main" id="{F8F989B4-CC07-2DE4-9EEA-6635C2A69339}"/>
              </a:ext>
            </a:extLst>
          </p:cNvPr>
          <p:cNvSpPr>
            <a:spLocks noGrp="1"/>
          </p:cNvSpPr>
          <p:nvPr>
            <p:ph type="dt" sz="half" idx="10"/>
          </p:nvPr>
        </p:nvSpPr>
        <p:spPr/>
        <p:txBody>
          <a:bodyPr/>
          <a:lstStyle/>
          <a:p>
            <a:fld id="{D0328EAB-84BE-4546-8F7D-7311D399FC70}" type="datetime1">
              <a:rPr kumimoji="1" lang="ja-JP" altLang="en-US" smtClean="0"/>
              <a:t>2026/3/9</a:t>
            </a:fld>
            <a:endParaRPr kumimoji="1" lang="ja-JP" altLang="en-US" dirty="0"/>
          </a:p>
        </p:txBody>
      </p:sp>
      <p:sp>
        <p:nvSpPr>
          <p:cNvPr id="11" name="フッター プレースホルダー 10">
            <a:extLst>
              <a:ext uri="{FF2B5EF4-FFF2-40B4-BE49-F238E27FC236}">
                <a16:creationId xmlns:a16="http://schemas.microsoft.com/office/drawing/2014/main" id="{61AB4B64-51EB-71D8-D68C-F9249A36FB4A}"/>
              </a:ext>
            </a:extLst>
          </p:cNvPr>
          <p:cNvSpPr>
            <a:spLocks noGrp="1"/>
          </p:cNvSpPr>
          <p:nvPr>
            <p:ph type="ftr" sz="quarter" idx="11"/>
          </p:nvPr>
        </p:nvSpPr>
        <p:spPr/>
        <p:txBody>
          <a:bodyPr/>
          <a:lstStyle/>
          <a:p>
            <a:r>
              <a:rPr lang="en-US" altLang="zh-CN"/>
              <a:t>Italy-Japan Symposium, Kore University of Enna</a:t>
            </a:r>
            <a:endParaRPr kumimoji="1" lang="ja-JP" altLang="en-US"/>
          </a:p>
        </p:txBody>
      </p:sp>
      <p:grpSp>
        <p:nvGrpSpPr>
          <p:cNvPr id="18" name="グループ化 17">
            <a:extLst>
              <a:ext uri="{FF2B5EF4-FFF2-40B4-BE49-F238E27FC236}">
                <a16:creationId xmlns:a16="http://schemas.microsoft.com/office/drawing/2014/main" id="{A5E189B6-C176-F93F-046C-D05CF7D8791A}"/>
              </a:ext>
            </a:extLst>
          </p:cNvPr>
          <p:cNvGrpSpPr/>
          <p:nvPr/>
        </p:nvGrpSpPr>
        <p:grpSpPr>
          <a:xfrm>
            <a:off x="-54152" y="1329893"/>
            <a:ext cx="12145814" cy="4514316"/>
            <a:chOff x="-25754" y="1761535"/>
            <a:chExt cx="11976323" cy="4289940"/>
          </a:xfrm>
        </p:grpSpPr>
        <p:grpSp>
          <p:nvGrpSpPr>
            <p:cNvPr id="16" name="グループ化 15">
              <a:extLst>
                <a:ext uri="{FF2B5EF4-FFF2-40B4-BE49-F238E27FC236}">
                  <a16:creationId xmlns:a16="http://schemas.microsoft.com/office/drawing/2014/main" id="{C1CAC9DA-78A4-147C-7CC3-FA9E22AA1332}"/>
                </a:ext>
              </a:extLst>
            </p:cNvPr>
            <p:cNvGrpSpPr/>
            <p:nvPr/>
          </p:nvGrpSpPr>
          <p:grpSpPr>
            <a:xfrm>
              <a:off x="-25754" y="1761535"/>
              <a:ext cx="5971621" cy="3954288"/>
              <a:chOff x="-25754" y="2533959"/>
              <a:chExt cx="5971621" cy="3954288"/>
            </a:xfrm>
          </p:grpSpPr>
          <p:pic>
            <p:nvPicPr>
              <p:cNvPr id="19" name="図 18" descr="グラフ&#10;&#10;AI によって生成されたコンテンツは間違っている可能性があります。">
                <a:extLst>
                  <a:ext uri="{FF2B5EF4-FFF2-40B4-BE49-F238E27FC236}">
                    <a16:creationId xmlns:a16="http://schemas.microsoft.com/office/drawing/2014/main" id="{A4EB721B-3CA8-4263-9E89-C5F72AFCE7B2}"/>
                  </a:ext>
                </a:extLst>
              </p:cNvPr>
              <p:cNvPicPr>
                <a:picLocks noChangeAspect="1"/>
              </p:cNvPicPr>
              <p:nvPr/>
            </p:nvPicPr>
            <p:blipFill>
              <a:blip r:embed="rId3">
                <a:extLst>
                  <a:ext uri="{28A0092B-C50C-407E-A947-70E740481C1C}">
                    <a14:useLocalDpi xmlns:a14="http://schemas.microsoft.com/office/drawing/2010/main" val="0"/>
                  </a:ext>
                </a:extLst>
              </a:blip>
              <a:srcRect l="2961" t="8845" r="7379" b="3341"/>
              <a:stretch/>
            </p:blipFill>
            <p:spPr>
              <a:xfrm>
                <a:off x="571080" y="2533959"/>
                <a:ext cx="5374787" cy="3646511"/>
              </a:xfrm>
              <a:prstGeom prst="rect">
                <a:avLst/>
              </a:prstGeom>
            </p:spPr>
          </p:pic>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4703ADD8-5B2F-4E20-EA48-64EB3F3C21D7}"/>
                      </a:ext>
                    </a:extLst>
                  </p:cNvPr>
                  <p:cNvSpPr txBox="1"/>
                  <p:nvPr/>
                </p:nvSpPr>
                <p:spPr>
                  <a:xfrm>
                    <a:off x="1591814" y="6026582"/>
                    <a:ext cx="3430924" cy="461665"/>
                  </a:xfrm>
                  <a:prstGeom prst="rect">
                    <a:avLst/>
                  </a:prstGeom>
                  <a:noFill/>
                </p:spPr>
                <p:txBody>
                  <a:bodyPr wrap="square" rtlCol="0">
                    <a:spAutoFit/>
                  </a:bodyPr>
                  <a:lstStyle/>
                  <a:p>
                    <a14:m>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𝑬</m:t>
                            </m:r>
                          </m:e>
                          <m:sub>
                            <m:r>
                              <a:rPr kumimoji="1" lang="en-US" altLang="ja-JP" sz="2400" b="1" i="0" smtClean="0">
                                <a:latin typeface="Cambria Math" panose="02040503050406030204" pitchFamily="18" charset="0"/>
                              </a:rPr>
                              <m:t>𝐫𝐞𝐥</m:t>
                            </m:r>
                          </m:sub>
                        </m:sSub>
                      </m:oMath>
                    </a14:m>
                    <a:r>
                      <a:rPr kumimoji="1" lang="en-US" altLang="ja-JP" sz="2400" b="1" dirty="0"/>
                      <a:t>  = </a:t>
                    </a:r>
                    <a14:m>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𝑬</m:t>
                            </m:r>
                          </m:e>
                          <m:sub>
                            <m:r>
                              <a:rPr kumimoji="1" lang="en-US" altLang="ja-JP" sz="2400" b="1" i="1" smtClean="0">
                                <a:latin typeface="Cambria Math" panose="02040503050406030204" pitchFamily="18" charset="0"/>
                              </a:rPr>
                              <m:t>𝒙</m:t>
                            </m:r>
                          </m:sub>
                        </m:sSub>
                        <m:r>
                          <a:rPr kumimoji="1" lang="en-US" altLang="ja-JP" sz="2400" b="1" i="1" smtClean="0">
                            <a:latin typeface="Cambria Math" panose="02040503050406030204" pitchFamily="18" charset="0"/>
                          </a:rPr>
                          <m:t> − </m:t>
                        </m:r>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𝑺</m:t>
                            </m:r>
                          </m:e>
                          <m:sub>
                            <m:r>
                              <a:rPr kumimoji="1" lang="en-US" altLang="ja-JP" sz="2400" b="1" i="1" smtClean="0">
                                <a:latin typeface="Cambria Math" panose="02040503050406030204" pitchFamily="18" charset="0"/>
                              </a:rPr>
                              <m:t>𝟐</m:t>
                            </m:r>
                            <m:r>
                              <a:rPr kumimoji="1" lang="en-US" altLang="ja-JP" sz="2400" b="1" i="1" smtClean="0">
                                <a:latin typeface="Cambria Math" panose="02040503050406030204" pitchFamily="18" charset="0"/>
                              </a:rPr>
                              <m:t>𝒏</m:t>
                            </m:r>
                          </m:sub>
                        </m:sSub>
                        <m:r>
                          <a:rPr kumimoji="1" lang="en-US" altLang="ja-JP" sz="2400" b="1" i="1" smtClean="0">
                            <a:latin typeface="Cambria Math" panose="02040503050406030204" pitchFamily="18" charset="0"/>
                          </a:rPr>
                          <m:t> </m:t>
                        </m:r>
                      </m:oMath>
                    </a14:m>
                    <a:r>
                      <a:rPr kumimoji="1" lang="en-US" altLang="ja-JP" sz="2400" b="1" dirty="0"/>
                      <a:t>[MeV]</a:t>
                    </a:r>
                    <a:endParaRPr kumimoji="1" lang="ja-JP" altLang="en-US" sz="2400" b="1" dirty="0"/>
                  </a:p>
                </p:txBody>
              </p:sp>
            </mc:Choice>
            <mc:Fallback>
              <p:sp>
                <p:nvSpPr>
                  <p:cNvPr id="9" name="テキスト ボックス 8">
                    <a:extLst>
                      <a:ext uri="{FF2B5EF4-FFF2-40B4-BE49-F238E27FC236}">
                        <a16:creationId xmlns:a16="http://schemas.microsoft.com/office/drawing/2014/main" id="{4703ADD8-5B2F-4E20-EA48-64EB3F3C21D7}"/>
                      </a:ext>
                    </a:extLst>
                  </p:cNvPr>
                  <p:cNvSpPr txBox="1">
                    <a:spLocks noRot="1" noChangeAspect="1" noMove="1" noResize="1" noEditPoints="1" noAdjustHandles="1" noChangeArrowheads="1" noChangeShapeType="1" noTextEdit="1"/>
                  </p:cNvSpPr>
                  <p:nvPr/>
                </p:nvSpPr>
                <p:spPr>
                  <a:xfrm>
                    <a:off x="1591814" y="6026582"/>
                    <a:ext cx="3430924" cy="461665"/>
                  </a:xfrm>
                  <a:prstGeom prst="rect">
                    <a:avLst/>
                  </a:prstGeom>
                  <a:blipFill>
                    <a:blip r:embed="rId4"/>
                    <a:stretch>
                      <a:fillRect l="-350" t="-8750" b="-2375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893FFB23-9AE5-8A36-84BA-B8128D021A46}"/>
                      </a:ext>
                    </a:extLst>
                  </p:cNvPr>
                  <p:cNvSpPr txBox="1"/>
                  <p:nvPr/>
                </p:nvSpPr>
                <p:spPr>
                  <a:xfrm rot="16200000">
                    <a:off x="-732987" y="3730649"/>
                    <a:ext cx="2091384" cy="676917"/>
                  </a:xfrm>
                  <a:prstGeom prst="rect">
                    <a:avLst/>
                  </a:prstGeom>
                  <a:noFill/>
                </p:spPr>
                <p:txBody>
                  <a:bodyPr wrap="square" rtlCol="0">
                    <a:spAutoFit/>
                  </a:bodyPr>
                  <a:lstStyle/>
                  <a:p>
                    <a14:m>
                      <m:oMath xmlns:m="http://schemas.openxmlformats.org/officeDocument/2006/math">
                        <m:f>
                          <m:fPr>
                            <m:ctrlPr>
                              <a:rPr kumimoji="1" lang="en-US" altLang="ja-JP" sz="2400" b="1" i="1" smtClean="0">
                                <a:latin typeface="Cambria Math" panose="02040503050406030204" pitchFamily="18" charset="0"/>
                              </a:rPr>
                            </m:ctrlPr>
                          </m:fPr>
                          <m:num>
                            <m:r>
                              <a:rPr kumimoji="1" lang="en-US" altLang="ja-JP" sz="2400" b="1" i="1" smtClean="0">
                                <a:latin typeface="Cambria Math" panose="02040503050406030204" pitchFamily="18" charset="0"/>
                              </a:rPr>
                              <m:t>𝒅</m:t>
                            </m:r>
                            <m:sSub>
                              <m:sSubPr>
                                <m:ctrlPr>
                                  <a:rPr kumimoji="1" lang="en-US" altLang="ja-JP" sz="2400" b="1" i="1" smtClean="0">
                                    <a:latin typeface="Cambria Math" panose="02040503050406030204" pitchFamily="18" charset="0"/>
                                  </a:rPr>
                                </m:ctrlPr>
                              </m:sSubPr>
                              <m:e>
                                <m:r>
                                  <a:rPr kumimoji="1" lang="ja-JP" altLang="en-US" sz="2400" b="1" i="1" smtClean="0">
                                    <a:latin typeface="Cambria Math" panose="02040503050406030204" pitchFamily="18" charset="0"/>
                                  </a:rPr>
                                  <m:t>𝝈</m:t>
                                </m:r>
                              </m:e>
                              <m:sub>
                                <m:r>
                                  <a:rPr kumimoji="1" lang="en-US" altLang="ja-JP" sz="2400" b="1" i="1" smtClean="0">
                                    <a:latin typeface="Cambria Math" panose="02040503050406030204" pitchFamily="18" charset="0"/>
                                  </a:rPr>
                                  <m:t>𝟐</m:t>
                                </m:r>
                                <m:r>
                                  <a:rPr kumimoji="1" lang="en-US" altLang="ja-JP" sz="2400" b="1" i="1" smtClean="0">
                                    <a:latin typeface="Cambria Math" panose="02040503050406030204" pitchFamily="18" charset="0"/>
                                  </a:rPr>
                                  <m:t>𝒏</m:t>
                                </m:r>
                              </m:sub>
                            </m:sSub>
                          </m:num>
                          <m:den>
                            <m:r>
                              <a:rPr kumimoji="1" lang="en-US" altLang="ja-JP" sz="2400" b="1" i="1" smtClean="0">
                                <a:latin typeface="Cambria Math" panose="02040503050406030204" pitchFamily="18" charset="0"/>
                              </a:rPr>
                              <m:t>𝒅</m:t>
                            </m:r>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𝑬</m:t>
                                </m:r>
                              </m:e>
                              <m:sub>
                                <m:r>
                                  <a:rPr kumimoji="1" lang="en-US" altLang="ja-JP" sz="2400" b="1" i="1" smtClean="0">
                                    <a:latin typeface="Cambria Math" panose="02040503050406030204" pitchFamily="18" charset="0"/>
                                  </a:rPr>
                                  <m:t>𝒓𝒆𝒍</m:t>
                                </m:r>
                              </m:sub>
                            </m:sSub>
                          </m:den>
                        </m:f>
                      </m:oMath>
                    </a14:m>
                    <a:r>
                      <a:rPr kumimoji="1" lang="en-US" altLang="ja-JP" sz="2000" b="1" dirty="0"/>
                      <a:t>  [mb/MeV]</a:t>
                    </a:r>
                    <a:endParaRPr kumimoji="1" lang="ja-JP" altLang="en-US" sz="2000" b="1" dirty="0"/>
                  </a:p>
                </p:txBody>
              </p:sp>
            </mc:Choice>
            <mc:Fallback>
              <p:sp>
                <p:nvSpPr>
                  <p:cNvPr id="10" name="テキスト ボックス 9">
                    <a:extLst>
                      <a:ext uri="{FF2B5EF4-FFF2-40B4-BE49-F238E27FC236}">
                        <a16:creationId xmlns:a16="http://schemas.microsoft.com/office/drawing/2014/main" id="{893FFB23-9AE5-8A36-84BA-B8128D021A46}"/>
                      </a:ext>
                    </a:extLst>
                  </p:cNvPr>
                  <p:cNvSpPr txBox="1">
                    <a:spLocks noRot="1" noChangeAspect="1" noMove="1" noResize="1" noEditPoints="1" noAdjustHandles="1" noChangeArrowheads="1" noChangeShapeType="1" noTextEdit="1"/>
                  </p:cNvSpPr>
                  <p:nvPr/>
                </p:nvSpPr>
                <p:spPr>
                  <a:xfrm rot="16200000">
                    <a:off x="-732987" y="3730649"/>
                    <a:ext cx="2091384" cy="676917"/>
                  </a:xfrm>
                  <a:prstGeom prst="rect">
                    <a:avLst/>
                  </a:prstGeom>
                  <a:blipFill>
                    <a:blip r:embed="rId5"/>
                    <a:stretch>
                      <a:fillRect/>
                    </a:stretch>
                  </a:blipFill>
                </p:spPr>
                <p:txBody>
                  <a:bodyPr/>
                  <a:lstStyle/>
                  <a:p>
                    <a:r>
                      <a:rPr lang="ja-JP" altLang="en-US">
                        <a:noFill/>
                      </a:rPr>
                      <a:t> </a:t>
                    </a:r>
                  </a:p>
                </p:txBody>
              </p:sp>
            </mc:Fallback>
          </mc:AlternateContent>
          <p:pic>
            <p:nvPicPr>
              <p:cNvPr id="12" name="図 11">
                <a:extLst>
                  <a:ext uri="{FF2B5EF4-FFF2-40B4-BE49-F238E27FC236}">
                    <a16:creationId xmlns:a16="http://schemas.microsoft.com/office/drawing/2014/main" id="{4344A5D6-76BE-0BC4-FFAC-1AD702B8B3C8}"/>
                  </a:ext>
                </a:extLst>
              </p:cNvPr>
              <p:cNvPicPr>
                <a:picLocks noChangeAspect="1"/>
              </p:cNvPicPr>
              <p:nvPr/>
            </p:nvPicPr>
            <p:blipFill>
              <a:blip r:embed="rId6"/>
              <a:srcRect l="31286" t="34003" r="32608" b="25376"/>
              <a:stretch/>
            </p:blipFill>
            <p:spPr>
              <a:xfrm>
                <a:off x="3218231" y="3010571"/>
                <a:ext cx="75461" cy="79375"/>
              </a:xfrm>
              <a:prstGeom prst="rect">
                <a:avLst/>
              </a:prstGeom>
            </p:spPr>
          </p:pic>
          <p:sp>
            <p:nvSpPr>
              <p:cNvPr id="13" name="テキスト ボックス 12">
                <a:extLst>
                  <a:ext uri="{FF2B5EF4-FFF2-40B4-BE49-F238E27FC236}">
                    <a16:creationId xmlns:a16="http://schemas.microsoft.com/office/drawing/2014/main" id="{6841DE95-1548-8CB8-EDDB-CDE17216E98F}"/>
                  </a:ext>
                </a:extLst>
              </p:cNvPr>
              <p:cNvSpPr txBox="1"/>
              <p:nvPr/>
            </p:nvSpPr>
            <p:spPr>
              <a:xfrm>
                <a:off x="3377563" y="2857944"/>
                <a:ext cx="2039634" cy="338554"/>
              </a:xfrm>
              <a:prstGeom prst="rect">
                <a:avLst/>
              </a:prstGeom>
              <a:noFill/>
            </p:spPr>
            <p:txBody>
              <a:bodyPr wrap="square" rtlCol="0">
                <a:spAutoFit/>
              </a:bodyPr>
              <a:lstStyle/>
              <a:p>
                <a:r>
                  <a:rPr kumimoji="1" lang="en-US" altLang="ja-JP" sz="1600" b="1"/>
                  <a:t>Pb(</a:t>
                </a:r>
                <a:r>
                  <a:rPr kumimoji="1" lang="en-US" altLang="ja-JP" sz="1600" b="1" baseline="30000"/>
                  <a:t>14</a:t>
                </a:r>
                <a:r>
                  <a:rPr kumimoji="1" lang="en-US" altLang="ja-JP" sz="1600" b="1"/>
                  <a:t>Be,</a:t>
                </a:r>
                <a:r>
                  <a:rPr kumimoji="1" lang="en-US" altLang="ja-JP" sz="1600" b="1" baseline="30000"/>
                  <a:t>12</a:t>
                </a:r>
                <a:r>
                  <a:rPr kumimoji="1" lang="en-US" altLang="ja-JP" sz="1600" b="1"/>
                  <a:t>Be+2n)</a:t>
                </a:r>
                <a:endParaRPr kumimoji="1" lang="ja-JP" altLang="en-US" sz="1600" b="1"/>
              </a:p>
            </p:txBody>
          </p:sp>
          <p:pic>
            <p:nvPicPr>
              <p:cNvPr id="14" name="図 13">
                <a:extLst>
                  <a:ext uri="{FF2B5EF4-FFF2-40B4-BE49-F238E27FC236}">
                    <a16:creationId xmlns:a16="http://schemas.microsoft.com/office/drawing/2014/main" id="{B3505808-735D-523C-75FC-40BA54697BDB}"/>
                  </a:ext>
                </a:extLst>
              </p:cNvPr>
              <p:cNvPicPr>
                <a:picLocks noChangeAspect="1"/>
              </p:cNvPicPr>
              <p:nvPr/>
            </p:nvPicPr>
            <p:blipFill>
              <a:blip r:embed="rId7"/>
              <a:stretch>
                <a:fillRect/>
              </a:stretch>
            </p:blipFill>
            <p:spPr>
              <a:xfrm>
                <a:off x="3221277" y="3406639"/>
                <a:ext cx="83775" cy="88119"/>
              </a:xfrm>
              <a:prstGeom prst="rect">
                <a:avLst/>
              </a:prstGeom>
            </p:spPr>
          </p:pic>
          <p:sp>
            <p:nvSpPr>
              <p:cNvPr id="15" name="テキスト ボックス 14">
                <a:extLst>
                  <a:ext uri="{FF2B5EF4-FFF2-40B4-BE49-F238E27FC236}">
                    <a16:creationId xmlns:a16="http://schemas.microsoft.com/office/drawing/2014/main" id="{CE7D51C3-6AC3-C396-3128-53665040BE95}"/>
                  </a:ext>
                </a:extLst>
              </p:cNvPr>
              <p:cNvSpPr txBox="1"/>
              <p:nvPr/>
            </p:nvSpPr>
            <p:spPr>
              <a:xfrm>
                <a:off x="3353846" y="3258448"/>
                <a:ext cx="2335014" cy="584775"/>
              </a:xfrm>
              <a:prstGeom prst="rect">
                <a:avLst/>
              </a:prstGeom>
              <a:noFill/>
            </p:spPr>
            <p:txBody>
              <a:bodyPr wrap="square" rtlCol="0">
                <a:spAutoFit/>
              </a:bodyPr>
              <a:lstStyle/>
              <a:p>
                <a:r>
                  <a:rPr kumimoji="1" lang="en-US" altLang="ja-JP" sz="1600" b="1" dirty="0"/>
                  <a:t>C(</a:t>
                </a:r>
                <a:r>
                  <a:rPr kumimoji="1" lang="en-US" altLang="ja-JP" sz="1600" b="1" baseline="30000" dirty="0"/>
                  <a:t>14</a:t>
                </a:r>
                <a:r>
                  <a:rPr kumimoji="1" lang="en-US" altLang="ja-JP" sz="1600" b="1" dirty="0"/>
                  <a:t>Be,</a:t>
                </a:r>
                <a:r>
                  <a:rPr kumimoji="1" lang="en-US" altLang="ja-JP" sz="1600" b="1" baseline="30000" dirty="0"/>
                  <a:t>12</a:t>
                </a:r>
                <a:r>
                  <a:rPr kumimoji="1" lang="en-US" altLang="ja-JP" sz="1600" b="1" dirty="0"/>
                  <a:t>Be+2n) </a:t>
                </a:r>
              </a:p>
              <a:p>
                <a:r>
                  <a:rPr kumimoji="1" lang="en-US" altLang="ja-JP" sz="1600" b="1" dirty="0"/>
                  <a:t>                  × (Γ=2.18)</a:t>
                </a:r>
                <a:endParaRPr kumimoji="1" lang="ja-JP" altLang="en-US" sz="1600" b="1" dirty="0"/>
              </a:p>
            </p:txBody>
          </p:sp>
          <p:cxnSp>
            <p:nvCxnSpPr>
              <p:cNvPr id="27" name="直線矢印コネクタ 26">
                <a:extLst>
                  <a:ext uri="{FF2B5EF4-FFF2-40B4-BE49-F238E27FC236}">
                    <a16:creationId xmlns:a16="http://schemas.microsoft.com/office/drawing/2014/main" id="{D3A9AB3B-F0F5-7A68-1F2F-1F7D38748C84}"/>
                  </a:ext>
                </a:extLst>
              </p:cNvPr>
              <p:cNvCxnSpPr>
                <a:cxnSpLocks/>
              </p:cNvCxnSpPr>
              <p:nvPr/>
            </p:nvCxnSpPr>
            <p:spPr>
              <a:xfrm flipH="1">
                <a:off x="1210856" y="4953332"/>
                <a:ext cx="435153" cy="435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21C94041-26D4-35E3-A14A-0D3EC01A1F84}"/>
                  </a:ext>
                </a:extLst>
              </p:cNvPr>
              <p:cNvSpPr txBox="1"/>
              <p:nvPr/>
            </p:nvSpPr>
            <p:spPr>
              <a:xfrm>
                <a:off x="1646009" y="4627579"/>
                <a:ext cx="1485850" cy="738664"/>
              </a:xfrm>
              <a:prstGeom prst="rect">
                <a:avLst/>
              </a:prstGeom>
              <a:noFill/>
            </p:spPr>
            <p:txBody>
              <a:bodyPr wrap="square">
                <a:spAutoFit/>
              </a:bodyPr>
              <a:lstStyle/>
              <a:p>
                <a:r>
                  <a:rPr kumimoji="1" lang="en-US" altLang="ja-JP" sz="1400" b="1" dirty="0">
                    <a:latin typeface="ＭＳ Ｐゴシック" panose="020B0600070205080204" pitchFamily="50" charset="-128"/>
                    <a:ea typeface="ＭＳ Ｐゴシック" panose="020B0600070205080204" pitchFamily="50" charset="-128"/>
                  </a:rPr>
                  <a:t>First excited state in </a:t>
                </a:r>
                <a:r>
                  <a:rPr kumimoji="1" lang="en-US" altLang="ja-JP" sz="1400" b="1" baseline="30000" dirty="0">
                    <a:latin typeface="ＭＳ Ｐゴシック" panose="020B0600070205080204" pitchFamily="50" charset="-128"/>
                    <a:ea typeface="ＭＳ Ｐゴシック" panose="020B0600070205080204" pitchFamily="50" charset="-128"/>
                  </a:rPr>
                  <a:t>14</a:t>
                </a:r>
                <a:r>
                  <a:rPr kumimoji="1" lang="en-US" altLang="ja-JP" sz="1400" b="1" dirty="0">
                    <a:latin typeface="ＭＳ Ｐゴシック" panose="020B0600070205080204" pitchFamily="50" charset="-128"/>
                    <a:ea typeface="ＭＳ Ｐゴシック" panose="020B0600070205080204" pitchFamily="50" charset="-128"/>
                  </a:rPr>
                  <a:t>Be (2</a:t>
                </a:r>
                <a:r>
                  <a:rPr kumimoji="1" lang="en-US" altLang="ja-JP" sz="1400" b="1" baseline="30000" dirty="0">
                    <a:latin typeface="ＭＳ Ｐゴシック" panose="020B0600070205080204" pitchFamily="50" charset="-128"/>
                    <a:ea typeface="ＭＳ Ｐゴシック" panose="020B0600070205080204" pitchFamily="50" charset="-128"/>
                  </a:rPr>
                  <a:t>+</a:t>
                </a:r>
                <a:r>
                  <a:rPr kumimoji="1" lang="en-US" altLang="ja-JP" sz="1400" b="1" dirty="0">
                    <a:latin typeface="ＭＳ Ｐゴシック" panose="020B0600070205080204" pitchFamily="50" charset="-128"/>
                    <a:ea typeface="ＭＳ Ｐゴシック" panose="020B0600070205080204" pitchFamily="50" charset="-128"/>
                  </a:rPr>
                  <a:t>)  280 keV [1]</a:t>
                </a:r>
                <a:endParaRPr kumimoji="1" lang="ja-JP" altLang="en-US" sz="1400" b="1" baseline="30000" dirty="0">
                  <a:latin typeface="ＭＳ Ｐゴシック" panose="020B0600070205080204" pitchFamily="50" charset="-128"/>
                  <a:ea typeface="ＭＳ Ｐゴシック" panose="020B0600070205080204" pitchFamily="50" charset="-128"/>
                </a:endParaRPr>
              </a:p>
            </p:txBody>
          </p:sp>
        </p:grpSp>
        <p:sp>
          <p:nvSpPr>
            <p:cNvPr id="17" name="テキスト ボックス 16">
              <a:extLst>
                <a:ext uri="{FF2B5EF4-FFF2-40B4-BE49-F238E27FC236}">
                  <a16:creationId xmlns:a16="http://schemas.microsoft.com/office/drawing/2014/main" id="{E2B49F7A-3263-F051-EC46-40C8D3C8D0D6}"/>
                </a:ext>
              </a:extLst>
            </p:cNvPr>
            <p:cNvSpPr txBox="1"/>
            <p:nvPr/>
          </p:nvSpPr>
          <p:spPr>
            <a:xfrm>
              <a:off x="179140" y="5712921"/>
              <a:ext cx="5423790" cy="338554"/>
            </a:xfrm>
            <a:prstGeom prst="rect">
              <a:avLst/>
            </a:prstGeom>
            <a:solidFill>
              <a:schemeClr val="bg1"/>
            </a:solidFill>
          </p:spPr>
          <p:txBody>
            <a:bodyPr wrap="square" rtlCol="0">
              <a:spAutoFit/>
            </a:bodyPr>
            <a:lstStyle/>
            <a:p>
              <a:r>
                <a:rPr lang="en-US" altLang="ja-JP" sz="1600" b="1" dirty="0">
                  <a:ea typeface="ＭＳ Ｐゴシック" panose="020B0600070205080204" pitchFamily="50" charset="-128"/>
                </a:rPr>
                <a:t>[1] T. Sugimoto, et al., Phys. Lett. B 654 (2007) 160-164</a:t>
              </a:r>
              <a:endParaRPr kumimoji="1" lang="ja-JP" altLang="en-US" sz="1600" b="1" dirty="0">
                <a:ea typeface="ＭＳ Ｐゴシック" panose="020B0600070205080204" pitchFamily="50" charset="-128"/>
              </a:endParaRPr>
            </a:p>
          </p:txBody>
        </p:sp>
        <p:grpSp>
          <p:nvGrpSpPr>
            <p:cNvPr id="8" name="グループ化 7">
              <a:extLst>
                <a:ext uri="{FF2B5EF4-FFF2-40B4-BE49-F238E27FC236}">
                  <a16:creationId xmlns:a16="http://schemas.microsoft.com/office/drawing/2014/main" id="{50C1616E-FAB4-D035-5887-51436CFE7208}"/>
                </a:ext>
              </a:extLst>
            </p:cNvPr>
            <p:cNvGrpSpPr/>
            <p:nvPr/>
          </p:nvGrpSpPr>
          <p:grpSpPr>
            <a:xfrm>
              <a:off x="5879981" y="1761535"/>
              <a:ext cx="6070588" cy="4120661"/>
              <a:chOff x="6263795" y="2627434"/>
              <a:chExt cx="5416934" cy="3651530"/>
            </a:xfrm>
          </p:grpSpPr>
          <mc:AlternateContent xmlns:mc="http://schemas.openxmlformats.org/markup-compatibility/2006">
            <mc:Choice xmlns:a14="http://schemas.microsoft.com/office/drawing/2010/main" Requires="a14">
              <p:sp>
                <p:nvSpPr>
                  <p:cNvPr id="30" name="テキスト ボックス 29">
                    <a:extLst>
                      <a:ext uri="{FF2B5EF4-FFF2-40B4-BE49-F238E27FC236}">
                        <a16:creationId xmlns:a16="http://schemas.microsoft.com/office/drawing/2014/main" id="{0DCB4234-EC74-63BB-432F-F1B35A12E4FD}"/>
                      </a:ext>
                    </a:extLst>
                  </p:cNvPr>
                  <p:cNvSpPr txBox="1"/>
                  <p:nvPr/>
                </p:nvSpPr>
                <p:spPr>
                  <a:xfrm rot="16200000">
                    <a:off x="5482176" y="3871565"/>
                    <a:ext cx="2240155" cy="676917"/>
                  </a:xfrm>
                  <a:prstGeom prst="rect">
                    <a:avLst/>
                  </a:prstGeom>
                  <a:noFill/>
                </p:spPr>
                <p:txBody>
                  <a:bodyPr wrap="square" rtlCol="0">
                    <a:spAutoFit/>
                  </a:bodyPr>
                  <a:lstStyle/>
                  <a:p>
                    <a14:m>
                      <m:oMath xmlns:m="http://schemas.openxmlformats.org/officeDocument/2006/math">
                        <m:f>
                          <m:fPr>
                            <m:ctrlPr>
                              <a:rPr kumimoji="1" lang="en-US" altLang="ja-JP" sz="2400" b="1" i="1" smtClean="0">
                                <a:latin typeface="Cambria Math" panose="02040503050406030204" pitchFamily="18" charset="0"/>
                              </a:rPr>
                            </m:ctrlPr>
                          </m:fPr>
                          <m:num>
                            <m:r>
                              <a:rPr kumimoji="1" lang="en-US" altLang="ja-JP" sz="2400" b="1" i="1" smtClean="0">
                                <a:latin typeface="Cambria Math" panose="02040503050406030204" pitchFamily="18" charset="0"/>
                              </a:rPr>
                              <m:t>𝒅</m:t>
                            </m:r>
                            <m:sSub>
                              <m:sSubPr>
                                <m:ctrlPr>
                                  <a:rPr kumimoji="1" lang="en-US" altLang="ja-JP" sz="2400" b="1" i="1" smtClean="0">
                                    <a:latin typeface="Cambria Math" panose="02040503050406030204" pitchFamily="18" charset="0"/>
                                  </a:rPr>
                                </m:ctrlPr>
                              </m:sSubPr>
                              <m:e>
                                <m:r>
                                  <a:rPr kumimoji="1" lang="ja-JP" altLang="en-US" sz="2400" b="1" i="1" smtClean="0">
                                    <a:latin typeface="Cambria Math" panose="02040503050406030204" pitchFamily="18" charset="0"/>
                                  </a:rPr>
                                  <m:t>𝝈</m:t>
                                </m:r>
                              </m:e>
                              <m:sub>
                                <m:r>
                                  <a:rPr kumimoji="1" lang="en-US" altLang="ja-JP" sz="2400" b="1" i="1" smtClean="0">
                                    <a:latin typeface="Cambria Math" panose="02040503050406030204" pitchFamily="18" charset="0"/>
                                  </a:rPr>
                                  <m:t>𝒄𝒐𝒖𝒍</m:t>
                                </m:r>
                              </m:sub>
                            </m:sSub>
                          </m:num>
                          <m:den>
                            <m:r>
                              <a:rPr kumimoji="1" lang="en-US" altLang="ja-JP" sz="2400" b="1" i="1" smtClean="0">
                                <a:latin typeface="Cambria Math" panose="02040503050406030204" pitchFamily="18" charset="0"/>
                              </a:rPr>
                              <m:t>𝒅</m:t>
                            </m:r>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𝑬</m:t>
                                </m:r>
                              </m:e>
                              <m:sub>
                                <m:r>
                                  <a:rPr kumimoji="1" lang="en-US" altLang="ja-JP" sz="2400" b="1" i="1" smtClean="0">
                                    <a:latin typeface="Cambria Math" panose="02040503050406030204" pitchFamily="18" charset="0"/>
                                  </a:rPr>
                                  <m:t>𝒓𝒆𝒍</m:t>
                                </m:r>
                              </m:sub>
                            </m:sSub>
                          </m:den>
                        </m:f>
                        <m:r>
                          <a:rPr kumimoji="1" lang="en-US" altLang="ja-JP" sz="2400" b="1" i="0" smtClean="0">
                            <a:latin typeface="Cambria Math" panose="02040503050406030204" pitchFamily="18" charset="0"/>
                          </a:rPr>
                          <m:t>  </m:t>
                        </m:r>
                      </m:oMath>
                    </a14:m>
                    <a:r>
                      <a:rPr kumimoji="1" lang="en-US" altLang="ja-JP" sz="2000" b="1" dirty="0"/>
                      <a:t>[mb/MeV]</a:t>
                    </a:r>
                    <a:endParaRPr kumimoji="1" lang="ja-JP" altLang="en-US" sz="2000" b="1" dirty="0"/>
                  </a:p>
                </p:txBody>
              </p:sp>
            </mc:Choice>
            <mc:Fallback>
              <p:sp>
                <p:nvSpPr>
                  <p:cNvPr id="30" name="テキスト ボックス 29">
                    <a:extLst>
                      <a:ext uri="{FF2B5EF4-FFF2-40B4-BE49-F238E27FC236}">
                        <a16:creationId xmlns:a16="http://schemas.microsoft.com/office/drawing/2014/main" id="{0DCB4234-EC74-63BB-432F-F1B35A12E4FD}"/>
                      </a:ext>
                    </a:extLst>
                  </p:cNvPr>
                  <p:cNvSpPr txBox="1">
                    <a:spLocks noRot="1" noChangeAspect="1" noMove="1" noResize="1" noEditPoints="1" noAdjustHandles="1" noChangeArrowheads="1" noChangeShapeType="1" noTextEdit="1"/>
                  </p:cNvSpPr>
                  <p:nvPr/>
                </p:nvSpPr>
                <p:spPr>
                  <a:xfrm rot="16200000">
                    <a:off x="5482176" y="3871565"/>
                    <a:ext cx="2240155" cy="676917"/>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4" name="テキスト ボックス 23">
                    <a:extLst>
                      <a:ext uri="{FF2B5EF4-FFF2-40B4-BE49-F238E27FC236}">
                        <a16:creationId xmlns:a16="http://schemas.microsoft.com/office/drawing/2014/main" id="{145CF078-E399-E7D6-6231-87664B8680D3}"/>
                      </a:ext>
                    </a:extLst>
                  </p:cNvPr>
                  <p:cNvSpPr txBox="1"/>
                  <p:nvPr/>
                </p:nvSpPr>
                <p:spPr>
                  <a:xfrm>
                    <a:off x="8573097" y="5817299"/>
                    <a:ext cx="2241550" cy="461665"/>
                  </a:xfrm>
                  <a:prstGeom prst="rect">
                    <a:avLst/>
                  </a:prstGeom>
                  <a:noFill/>
                </p:spPr>
                <p:txBody>
                  <a:bodyPr wrap="square" rtlCol="0">
                    <a:spAutoFit/>
                  </a:bodyPr>
                  <a:lstStyle/>
                  <a:p>
                    <a14:m>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𝑬</m:t>
                            </m:r>
                          </m:e>
                          <m:sub>
                            <m:r>
                              <a:rPr kumimoji="1" lang="en-US" altLang="ja-JP" sz="2400" b="1" i="0" smtClean="0">
                                <a:latin typeface="Cambria Math" panose="02040503050406030204" pitchFamily="18" charset="0"/>
                              </a:rPr>
                              <m:t>𝐫𝐞𝐥</m:t>
                            </m:r>
                          </m:sub>
                        </m:sSub>
                      </m:oMath>
                    </a14:m>
                    <a:r>
                      <a:rPr kumimoji="1" lang="en-US" altLang="ja-JP" sz="2400" b="1" dirty="0"/>
                      <a:t> [MeV]</a:t>
                    </a:r>
                    <a:endParaRPr kumimoji="1" lang="ja-JP" altLang="en-US" sz="2400" b="1" dirty="0"/>
                  </a:p>
                </p:txBody>
              </p:sp>
            </mc:Choice>
            <mc:Fallback>
              <p:sp>
                <p:nvSpPr>
                  <p:cNvPr id="24" name="テキスト ボックス 23">
                    <a:extLst>
                      <a:ext uri="{FF2B5EF4-FFF2-40B4-BE49-F238E27FC236}">
                        <a16:creationId xmlns:a16="http://schemas.microsoft.com/office/drawing/2014/main" id="{145CF078-E399-E7D6-6231-87664B8680D3}"/>
                      </a:ext>
                    </a:extLst>
                  </p:cNvPr>
                  <p:cNvSpPr txBox="1">
                    <a:spLocks noRot="1" noChangeAspect="1" noMove="1" noResize="1" noEditPoints="1" noAdjustHandles="1" noChangeArrowheads="1" noChangeShapeType="1" noTextEdit="1"/>
                  </p:cNvSpPr>
                  <p:nvPr/>
                </p:nvSpPr>
                <p:spPr>
                  <a:xfrm>
                    <a:off x="8573097" y="5817299"/>
                    <a:ext cx="2241550" cy="461665"/>
                  </a:xfrm>
                  <a:prstGeom prst="rect">
                    <a:avLst/>
                  </a:prstGeom>
                  <a:blipFill>
                    <a:blip r:embed="rId9"/>
                    <a:stretch>
                      <a:fillRect l="-478" t="-7865" b="-11236"/>
                    </a:stretch>
                  </a:blipFill>
                </p:spPr>
                <p:txBody>
                  <a:bodyPr/>
                  <a:lstStyle/>
                  <a:p>
                    <a:r>
                      <a:rPr lang="ja-JP" altLang="en-US">
                        <a:noFill/>
                      </a:rPr>
                      <a:t> </a:t>
                    </a:r>
                  </a:p>
                </p:txBody>
              </p:sp>
            </mc:Fallback>
          </mc:AlternateContent>
          <p:pic>
            <p:nvPicPr>
              <p:cNvPr id="6" name="図 5">
                <a:extLst>
                  <a:ext uri="{FF2B5EF4-FFF2-40B4-BE49-F238E27FC236}">
                    <a16:creationId xmlns:a16="http://schemas.microsoft.com/office/drawing/2014/main" id="{A4CDF942-3743-9F88-1762-D4F761CCB5C9}"/>
                  </a:ext>
                </a:extLst>
              </p:cNvPr>
              <p:cNvPicPr>
                <a:picLocks noChangeAspect="1"/>
              </p:cNvPicPr>
              <p:nvPr/>
            </p:nvPicPr>
            <p:blipFill>
              <a:blip r:embed="rId10"/>
              <a:stretch>
                <a:fillRect/>
              </a:stretch>
            </p:blipFill>
            <p:spPr>
              <a:xfrm>
                <a:off x="6862561" y="2627434"/>
                <a:ext cx="4818168" cy="3213401"/>
              </a:xfrm>
              <a:prstGeom prst="rect">
                <a:avLst/>
              </a:prstGeom>
            </p:spPr>
          </p:pic>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AD6E7F37-5560-840C-5CA1-F1200FAE995D}"/>
                      </a:ext>
                    </a:extLst>
                  </p:cNvPr>
                  <p:cNvSpPr txBox="1"/>
                  <p:nvPr/>
                </p:nvSpPr>
                <p:spPr>
                  <a:xfrm>
                    <a:off x="9118600" y="2921100"/>
                    <a:ext cx="2308523" cy="5404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1" lang="en-US" altLang="ja-JP" sz="1600" b="1" i="1" smtClean="0">
                                  <a:latin typeface="Cambria Math" panose="02040503050406030204" pitchFamily="18" charset="0"/>
                                  <a:ea typeface="ＭＳ Ｐゴシック" panose="020B0600070205080204" pitchFamily="50" charset="-128"/>
                                </a:rPr>
                              </m:ctrlPr>
                            </m:fPr>
                            <m:num>
                              <m:r>
                                <a:rPr kumimoji="1" lang="en-US" altLang="ja-JP" sz="1600" b="1" i="1" smtClean="0">
                                  <a:latin typeface="Cambria Math" panose="02040503050406030204" pitchFamily="18" charset="0"/>
                                  <a:ea typeface="ＭＳ Ｐゴシック" panose="020B0600070205080204" pitchFamily="50" charset="-128"/>
                                </a:rPr>
                                <m:t>𝒅</m:t>
                              </m:r>
                              <m:sSub>
                                <m:sSubPr>
                                  <m:ctrlPr>
                                    <a:rPr lang="en-US" altLang="ja-JP" sz="1600" b="1" i="1">
                                      <a:latin typeface="Cambria Math" panose="02040503050406030204" pitchFamily="18" charset="0"/>
                                      <a:ea typeface="ＭＳ Ｐゴシック" panose="020B0600070205080204" pitchFamily="50" charset="-128"/>
                                    </a:rPr>
                                  </m:ctrlPr>
                                </m:sSubPr>
                                <m:e>
                                  <m:r>
                                    <a:rPr lang="ja-JP" altLang="en-US" sz="1600" b="1" i="1">
                                      <a:latin typeface="Cambria Math" panose="02040503050406030204" pitchFamily="18" charset="0"/>
                                      <a:ea typeface="ＭＳ Ｐゴシック" panose="020B0600070205080204" pitchFamily="50" charset="-128"/>
                                    </a:rPr>
                                    <m:t>𝝈</m:t>
                                  </m:r>
                                </m:e>
                                <m:sub>
                                  <m:r>
                                    <a:rPr lang="en-US" altLang="ja-JP" sz="1600" b="1" i="1">
                                      <a:latin typeface="Cambria Math" panose="02040503050406030204" pitchFamily="18" charset="0"/>
                                      <a:ea typeface="ＭＳ Ｐゴシック" panose="020B0600070205080204" pitchFamily="50" charset="-128"/>
                                    </a:rPr>
                                    <m:t>𝒄𝒐𝒖𝒍</m:t>
                                  </m:r>
                                </m:sub>
                              </m:sSub>
                            </m:num>
                            <m:den>
                              <m:r>
                                <a:rPr kumimoji="1" lang="en-US" altLang="ja-JP" sz="1600" b="1" i="1" smtClean="0">
                                  <a:latin typeface="Cambria Math" panose="02040503050406030204" pitchFamily="18" charset="0"/>
                                  <a:ea typeface="ＭＳ Ｐゴシック" panose="020B0600070205080204" pitchFamily="50" charset="-128"/>
                                </a:rPr>
                                <m:t>𝒅</m:t>
                              </m:r>
                              <m:sSub>
                                <m:sSubPr>
                                  <m:ctrlPr>
                                    <a:rPr kumimoji="1" lang="en-US" altLang="ja-JP" sz="1600" b="1" i="1" smtClean="0">
                                      <a:latin typeface="Cambria Math" panose="02040503050406030204" pitchFamily="18" charset="0"/>
                                      <a:ea typeface="ＭＳ Ｐゴシック" panose="020B0600070205080204" pitchFamily="50" charset="-128"/>
                                    </a:rPr>
                                  </m:ctrlPr>
                                </m:sSubPr>
                                <m:e>
                                  <m:r>
                                    <a:rPr kumimoji="1" lang="en-US" altLang="ja-JP" sz="1600" b="1" i="1" smtClean="0">
                                      <a:latin typeface="Cambria Math" panose="02040503050406030204" pitchFamily="18" charset="0"/>
                                      <a:ea typeface="ＭＳ Ｐゴシック" panose="020B0600070205080204" pitchFamily="50" charset="-128"/>
                                    </a:rPr>
                                    <m:t>𝑬</m:t>
                                  </m:r>
                                </m:e>
                                <m:sub>
                                  <m:r>
                                    <a:rPr kumimoji="1" lang="en-US" altLang="ja-JP" sz="1600" b="1" i="1" smtClean="0">
                                      <a:latin typeface="Cambria Math" panose="02040503050406030204" pitchFamily="18" charset="0"/>
                                      <a:ea typeface="ＭＳ Ｐゴシック" panose="020B0600070205080204" pitchFamily="50" charset="-128"/>
                                    </a:rPr>
                                    <m:t>𝒓𝒆𝒍</m:t>
                                  </m:r>
                                </m:sub>
                              </m:sSub>
                            </m:den>
                          </m:f>
                          <m:r>
                            <a:rPr kumimoji="1" lang="en-US" altLang="ja-JP" sz="1600" b="1" i="1" smtClean="0">
                              <a:latin typeface="Cambria Math" panose="02040503050406030204" pitchFamily="18" charset="0"/>
                              <a:ea typeface="ＭＳ Ｐゴシック" panose="020B0600070205080204" pitchFamily="50" charset="-128"/>
                            </a:rPr>
                            <m:t>=</m:t>
                          </m:r>
                          <m:f>
                            <m:fPr>
                              <m:ctrlPr>
                                <a:rPr kumimoji="1" lang="en-US" altLang="ja-JP" sz="1600" b="1" i="1" smtClean="0">
                                  <a:latin typeface="Cambria Math" panose="02040503050406030204" pitchFamily="18" charset="0"/>
                                  <a:ea typeface="ＭＳ Ｐゴシック" panose="020B0600070205080204" pitchFamily="50" charset="-128"/>
                                </a:rPr>
                              </m:ctrlPr>
                            </m:fPr>
                            <m:num>
                              <m:r>
                                <a:rPr kumimoji="1" lang="en-US" altLang="ja-JP" sz="1600" b="1" i="1" smtClean="0">
                                  <a:latin typeface="Cambria Math" panose="02040503050406030204" pitchFamily="18" charset="0"/>
                                  <a:ea typeface="ＭＳ Ｐゴシック" panose="020B0600070205080204" pitchFamily="50" charset="-128"/>
                                </a:rPr>
                                <m:t>𝒅</m:t>
                              </m:r>
                              <m:sSub>
                                <m:sSubPr>
                                  <m:ctrlPr>
                                    <a:rPr kumimoji="1" lang="en-US" altLang="ja-JP" sz="1600" b="1" i="1" smtClean="0">
                                      <a:latin typeface="Cambria Math" panose="02040503050406030204" pitchFamily="18" charset="0"/>
                                      <a:ea typeface="ＭＳ Ｐゴシック" panose="020B0600070205080204" pitchFamily="50" charset="-128"/>
                                    </a:rPr>
                                  </m:ctrlPr>
                                </m:sSubPr>
                                <m:e>
                                  <m:r>
                                    <a:rPr kumimoji="1" lang="ja-JP" altLang="en-US" sz="1600" b="1" i="1" smtClean="0">
                                      <a:latin typeface="Cambria Math" panose="02040503050406030204" pitchFamily="18" charset="0"/>
                                      <a:ea typeface="ＭＳ Ｐゴシック" panose="020B0600070205080204" pitchFamily="50" charset="-128"/>
                                    </a:rPr>
                                    <m:t>𝝈</m:t>
                                  </m:r>
                                </m:e>
                                <m:sub>
                                  <m:r>
                                    <a:rPr kumimoji="1" lang="en-US" altLang="ja-JP" sz="1600" b="1" i="0" smtClean="0">
                                      <a:latin typeface="Cambria Math" panose="02040503050406030204" pitchFamily="18" charset="0"/>
                                      <a:ea typeface="ＭＳ Ｐゴシック" panose="020B0600070205080204" pitchFamily="50" charset="-128"/>
                                    </a:rPr>
                                    <m:t>𝐏𝐛</m:t>
                                  </m:r>
                                </m:sub>
                              </m:sSub>
                            </m:num>
                            <m:den>
                              <m:r>
                                <a:rPr kumimoji="1" lang="en-US" altLang="ja-JP" sz="1600" b="1" i="1" smtClean="0">
                                  <a:latin typeface="Cambria Math" panose="02040503050406030204" pitchFamily="18" charset="0"/>
                                  <a:ea typeface="ＭＳ Ｐゴシック" panose="020B0600070205080204" pitchFamily="50" charset="-128"/>
                                </a:rPr>
                                <m:t>𝒅</m:t>
                              </m:r>
                              <m:sSub>
                                <m:sSubPr>
                                  <m:ctrlPr>
                                    <a:rPr kumimoji="1" lang="en-US" altLang="ja-JP" sz="1600" b="1" i="1" smtClean="0">
                                      <a:latin typeface="Cambria Math" panose="02040503050406030204" pitchFamily="18" charset="0"/>
                                      <a:ea typeface="ＭＳ Ｐゴシック" panose="020B0600070205080204" pitchFamily="50" charset="-128"/>
                                    </a:rPr>
                                  </m:ctrlPr>
                                </m:sSubPr>
                                <m:e>
                                  <m:r>
                                    <a:rPr kumimoji="1" lang="en-US" altLang="ja-JP" sz="1600" b="1" i="1" smtClean="0">
                                      <a:latin typeface="Cambria Math" panose="02040503050406030204" pitchFamily="18" charset="0"/>
                                      <a:ea typeface="ＭＳ Ｐゴシック" panose="020B0600070205080204" pitchFamily="50" charset="-128"/>
                                    </a:rPr>
                                    <m:t>𝑬</m:t>
                                  </m:r>
                                </m:e>
                                <m:sub>
                                  <m:r>
                                    <a:rPr kumimoji="1" lang="en-US" altLang="ja-JP" sz="1600" b="1" i="1" smtClean="0">
                                      <a:latin typeface="Cambria Math" panose="02040503050406030204" pitchFamily="18" charset="0"/>
                                      <a:ea typeface="ＭＳ Ｐゴシック" panose="020B0600070205080204" pitchFamily="50" charset="-128"/>
                                    </a:rPr>
                                    <m:t>𝒓𝒆𝒍</m:t>
                                  </m:r>
                                </m:sub>
                              </m:sSub>
                            </m:den>
                          </m:f>
                          <m:r>
                            <a:rPr kumimoji="1" lang="en-US" altLang="ja-JP" sz="1600" b="1" i="1" smtClean="0">
                              <a:latin typeface="Cambria Math" panose="02040503050406030204" pitchFamily="18" charset="0"/>
                              <a:ea typeface="ＭＳ Ｐゴシック" panose="020B0600070205080204" pitchFamily="50" charset="-128"/>
                            </a:rPr>
                            <m:t>−</m:t>
                          </m:r>
                          <m:r>
                            <a:rPr kumimoji="1" lang="el-GR" altLang="ja-JP" sz="1600" b="1" i="0" smtClean="0">
                              <a:latin typeface="Cambria Math" panose="02040503050406030204" pitchFamily="18" charset="0"/>
                              <a:ea typeface="Cambria Math" panose="02040503050406030204" pitchFamily="18" charset="0"/>
                            </a:rPr>
                            <m:t>𝚪</m:t>
                          </m:r>
                          <m:f>
                            <m:fPr>
                              <m:ctrlPr>
                                <a:rPr lang="en-US" altLang="ja-JP" sz="1600" b="1" i="1">
                                  <a:latin typeface="Cambria Math" panose="02040503050406030204" pitchFamily="18" charset="0"/>
                                  <a:ea typeface="ＭＳ Ｐゴシック" panose="020B0600070205080204" pitchFamily="50" charset="-128"/>
                                </a:rPr>
                              </m:ctrlPr>
                            </m:fPr>
                            <m:num>
                              <m:r>
                                <a:rPr lang="en-US" altLang="ja-JP" sz="1600" b="1" i="1">
                                  <a:latin typeface="Cambria Math" panose="02040503050406030204" pitchFamily="18" charset="0"/>
                                  <a:ea typeface="ＭＳ Ｐゴシック" panose="020B0600070205080204" pitchFamily="50" charset="-128"/>
                                </a:rPr>
                                <m:t>𝒅</m:t>
                              </m:r>
                              <m:sSub>
                                <m:sSubPr>
                                  <m:ctrlPr>
                                    <a:rPr lang="en-US" altLang="ja-JP" sz="1600" b="1" i="1">
                                      <a:latin typeface="Cambria Math" panose="02040503050406030204" pitchFamily="18" charset="0"/>
                                      <a:ea typeface="ＭＳ Ｐゴシック" panose="020B0600070205080204" pitchFamily="50" charset="-128"/>
                                    </a:rPr>
                                  </m:ctrlPr>
                                </m:sSubPr>
                                <m:e>
                                  <m:r>
                                    <a:rPr lang="ja-JP" altLang="en-US" sz="1600" b="1" i="1">
                                      <a:latin typeface="Cambria Math" panose="02040503050406030204" pitchFamily="18" charset="0"/>
                                      <a:ea typeface="ＭＳ Ｐゴシック" panose="020B0600070205080204" pitchFamily="50" charset="-128"/>
                                    </a:rPr>
                                    <m:t>𝝈</m:t>
                                  </m:r>
                                </m:e>
                                <m:sub>
                                  <m:r>
                                    <a:rPr lang="en-US" altLang="ja-JP" sz="1600" b="1" i="0" smtClean="0">
                                      <a:latin typeface="Cambria Math" panose="02040503050406030204" pitchFamily="18" charset="0"/>
                                      <a:ea typeface="ＭＳ Ｐゴシック" panose="020B0600070205080204" pitchFamily="50" charset="-128"/>
                                    </a:rPr>
                                    <m:t>𝐂</m:t>
                                  </m:r>
                                </m:sub>
                              </m:sSub>
                            </m:num>
                            <m:den>
                              <m:r>
                                <a:rPr lang="en-US" altLang="ja-JP" sz="1600" b="1" i="1">
                                  <a:latin typeface="Cambria Math" panose="02040503050406030204" pitchFamily="18" charset="0"/>
                                  <a:ea typeface="ＭＳ Ｐゴシック" panose="020B0600070205080204" pitchFamily="50" charset="-128"/>
                                </a:rPr>
                                <m:t>𝒅</m:t>
                              </m:r>
                              <m:sSub>
                                <m:sSubPr>
                                  <m:ctrlPr>
                                    <a:rPr lang="en-US" altLang="ja-JP" sz="1600" b="1" i="1">
                                      <a:latin typeface="Cambria Math" panose="02040503050406030204" pitchFamily="18" charset="0"/>
                                      <a:ea typeface="ＭＳ Ｐゴシック" panose="020B0600070205080204" pitchFamily="50" charset="-128"/>
                                    </a:rPr>
                                  </m:ctrlPr>
                                </m:sSubPr>
                                <m:e>
                                  <m:r>
                                    <a:rPr lang="en-US" altLang="ja-JP" sz="1600" b="1" i="1">
                                      <a:latin typeface="Cambria Math" panose="02040503050406030204" pitchFamily="18" charset="0"/>
                                      <a:ea typeface="ＭＳ Ｐゴシック" panose="020B0600070205080204" pitchFamily="50" charset="-128"/>
                                    </a:rPr>
                                    <m:t>𝑬</m:t>
                                  </m:r>
                                </m:e>
                                <m:sub>
                                  <m:r>
                                    <a:rPr lang="en-US" altLang="ja-JP" sz="1600" b="1" i="1">
                                      <a:latin typeface="Cambria Math" panose="02040503050406030204" pitchFamily="18" charset="0"/>
                                      <a:ea typeface="ＭＳ Ｐゴシック" panose="020B0600070205080204" pitchFamily="50" charset="-128"/>
                                    </a:rPr>
                                    <m:t>𝒓𝒆𝒍</m:t>
                                  </m:r>
                                </m:sub>
                              </m:sSub>
                            </m:den>
                          </m:f>
                        </m:oMath>
                      </m:oMathPara>
                    </a14:m>
                    <a:endParaRPr lang="ja-JP" altLang="en-US" sz="1600" dirty="0"/>
                  </a:p>
                </p:txBody>
              </p:sp>
            </mc:Choice>
            <mc:Fallback>
              <p:sp>
                <p:nvSpPr>
                  <p:cNvPr id="7" name="テキスト ボックス 6">
                    <a:extLst>
                      <a:ext uri="{FF2B5EF4-FFF2-40B4-BE49-F238E27FC236}">
                        <a16:creationId xmlns:a16="http://schemas.microsoft.com/office/drawing/2014/main" id="{AD6E7F37-5560-840C-5CA1-F1200FAE995D}"/>
                      </a:ext>
                    </a:extLst>
                  </p:cNvPr>
                  <p:cNvSpPr txBox="1">
                    <a:spLocks noRot="1" noChangeAspect="1" noMove="1" noResize="1" noEditPoints="1" noAdjustHandles="1" noChangeArrowheads="1" noChangeShapeType="1" noTextEdit="1"/>
                  </p:cNvSpPr>
                  <p:nvPr/>
                </p:nvSpPr>
                <p:spPr>
                  <a:xfrm>
                    <a:off x="9118600" y="2921100"/>
                    <a:ext cx="2308523" cy="540476"/>
                  </a:xfrm>
                  <a:prstGeom prst="rect">
                    <a:avLst/>
                  </a:prstGeom>
                  <a:blipFill>
                    <a:blip r:embed="rId11"/>
                    <a:stretch>
                      <a:fillRect/>
                    </a:stretch>
                  </a:blipFill>
                </p:spPr>
                <p:txBody>
                  <a:bodyPr/>
                  <a:lstStyle/>
                  <a:p>
                    <a:r>
                      <a:rPr lang="ja-JP" altLang="en-US">
                        <a:noFill/>
                      </a:rPr>
                      <a:t> </a:t>
                    </a:r>
                  </a:p>
                </p:txBody>
              </p:sp>
            </mc:Fallback>
          </mc:AlternateContent>
        </p:grpSp>
      </p:grpSp>
    </p:spTree>
    <p:extLst>
      <p:ext uri="{BB962C8B-B14F-4D97-AF65-F5344CB8AC3E}">
        <p14:creationId xmlns:p14="http://schemas.microsoft.com/office/powerpoint/2010/main" val="3250884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8C7A69F-AC34-E719-DCCC-5108181C97F4}"/>
              </a:ext>
            </a:extLst>
          </p:cNvPr>
          <p:cNvSpPr>
            <a:spLocks noGrp="1"/>
          </p:cNvSpPr>
          <p:nvPr>
            <p:ph type="dt" sz="half" idx="10"/>
          </p:nvPr>
        </p:nvSpPr>
        <p:spPr/>
        <p:txBody>
          <a:bodyPr/>
          <a:lstStyle/>
          <a:p>
            <a:fld id="{BB6DAD9A-1DBB-4DD3-98C5-964CB42902CE}" type="datetime1">
              <a:rPr kumimoji="1" lang="ja-JP" altLang="en-US" smtClean="0"/>
              <a:t>2026/3/9</a:t>
            </a:fld>
            <a:endParaRPr kumimoji="1" lang="ja-JP" altLang="en-US"/>
          </a:p>
        </p:txBody>
      </p:sp>
      <p:sp>
        <p:nvSpPr>
          <p:cNvPr id="3" name="フッター プレースホルダー 2">
            <a:extLst>
              <a:ext uri="{FF2B5EF4-FFF2-40B4-BE49-F238E27FC236}">
                <a16:creationId xmlns:a16="http://schemas.microsoft.com/office/drawing/2014/main" id="{B4B77663-DC27-F6F3-E76C-3ACA4DFF6056}"/>
              </a:ext>
            </a:extLst>
          </p:cNvPr>
          <p:cNvSpPr>
            <a:spLocks noGrp="1"/>
          </p:cNvSpPr>
          <p:nvPr>
            <p:ph type="ftr" sz="quarter" idx="11"/>
          </p:nvPr>
        </p:nvSpPr>
        <p:spPr/>
        <p:txBody>
          <a:bodyPr/>
          <a:lstStyle/>
          <a:p>
            <a:r>
              <a:rPr kumimoji="1" lang="en-US" altLang="zh-CN"/>
              <a:t>Italy-Japan Symposium, Kore University of Enna</a:t>
            </a:r>
            <a:endParaRPr kumimoji="1" lang="ja-JP" altLang="en-US"/>
          </a:p>
        </p:txBody>
      </p:sp>
      <p:sp>
        <p:nvSpPr>
          <p:cNvPr id="4" name="スライド番号プレースホルダー 3">
            <a:extLst>
              <a:ext uri="{FF2B5EF4-FFF2-40B4-BE49-F238E27FC236}">
                <a16:creationId xmlns:a16="http://schemas.microsoft.com/office/drawing/2014/main" id="{AF7243C0-B259-F340-71C6-CDCFAD0DDB15}"/>
              </a:ext>
            </a:extLst>
          </p:cNvPr>
          <p:cNvSpPr>
            <a:spLocks noGrp="1"/>
          </p:cNvSpPr>
          <p:nvPr>
            <p:ph type="sldNum" sz="quarter" idx="12"/>
          </p:nvPr>
        </p:nvSpPr>
        <p:spPr>
          <a:xfrm>
            <a:off x="9448800" y="6491332"/>
            <a:ext cx="2743200" cy="365125"/>
          </a:xfrm>
        </p:spPr>
        <p:txBody>
          <a:bodyPr/>
          <a:lstStyle/>
          <a:p>
            <a:fld id="{49584640-C7AF-4D0A-BAF2-A1E026039413}" type="slidenum">
              <a:rPr lang="ja-JP" altLang="en-US" smtClean="0"/>
              <a:pPr/>
              <a:t>8</a:t>
            </a:fld>
            <a:endParaRPr lang="ja-JP" altLang="en-US"/>
          </a:p>
        </p:txBody>
      </p:sp>
      <p:sp>
        <p:nvSpPr>
          <p:cNvPr id="5" name="タイトル 4">
            <a:extLst>
              <a:ext uri="{FF2B5EF4-FFF2-40B4-BE49-F238E27FC236}">
                <a16:creationId xmlns:a16="http://schemas.microsoft.com/office/drawing/2014/main" id="{5B9DBDB4-0302-0E53-C201-AB33888A9EAB}"/>
              </a:ext>
            </a:extLst>
          </p:cNvPr>
          <p:cNvSpPr>
            <a:spLocks noGrp="1"/>
          </p:cNvSpPr>
          <p:nvPr>
            <p:ph type="title"/>
          </p:nvPr>
        </p:nvSpPr>
        <p:spPr>
          <a:xfrm>
            <a:off x="285750" y="136525"/>
            <a:ext cx="9277350" cy="409575"/>
          </a:xfrm>
        </p:spPr>
        <p:txBody>
          <a:bodyPr/>
          <a:lstStyle/>
          <a:p>
            <a:r>
              <a:rPr kumimoji="1" lang="en-US" altLang="ja-JP"/>
              <a:t>Result : </a:t>
            </a:r>
            <a:r>
              <a:rPr lang="en-US" altLang="ja-JP"/>
              <a:t>Energy Spectrum of </a:t>
            </a:r>
            <a:r>
              <a:rPr kumimoji="1" lang="en-US" altLang="ja-JP"/>
              <a:t>E1 Strength B(E1)</a:t>
            </a:r>
            <a:endParaRPr kumimoji="1" lang="ja-JP" altLang="en-US"/>
          </a:p>
        </p:txBody>
      </p:sp>
      <p:grpSp>
        <p:nvGrpSpPr>
          <p:cNvPr id="15" name="グループ化 14">
            <a:extLst>
              <a:ext uri="{FF2B5EF4-FFF2-40B4-BE49-F238E27FC236}">
                <a16:creationId xmlns:a16="http://schemas.microsoft.com/office/drawing/2014/main" id="{D724C9A7-1948-6894-05E0-757D650A3890}"/>
              </a:ext>
            </a:extLst>
          </p:cNvPr>
          <p:cNvGrpSpPr/>
          <p:nvPr/>
        </p:nvGrpSpPr>
        <p:grpSpPr>
          <a:xfrm>
            <a:off x="436231" y="920787"/>
            <a:ext cx="4884168" cy="1361979"/>
            <a:chOff x="6698923" y="1163072"/>
            <a:chExt cx="4884168" cy="1361979"/>
          </a:xfrm>
        </p:grpSpPr>
        <p:sp>
          <p:nvSpPr>
            <p:cNvPr id="19" name="テキスト ボックス 18">
              <a:extLst>
                <a:ext uri="{FF2B5EF4-FFF2-40B4-BE49-F238E27FC236}">
                  <a16:creationId xmlns:a16="http://schemas.microsoft.com/office/drawing/2014/main" id="{2FD3BE10-3965-4142-C82F-C24B99FC6E01}"/>
                </a:ext>
              </a:extLst>
            </p:cNvPr>
            <p:cNvSpPr txBox="1"/>
            <p:nvPr/>
          </p:nvSpPr>
          <p:spPr>
            <a:xfrm>
              <a:off x="6698923" y="1163072"/>
              <a:ext cx="3483538" cy="400110"/>
            </a:xfrm>
            <a:prstGeom prst="rect">
              <a:avLst/>
            </a:prstGeom>
            <a:noFill/>
          </p:spPr>
          <p:txBody>
            <a:bodyPr wrap="square" rtlCol="0">
              <a:spAutoFit/>
            </a:bodyPr>
            <a:lstStyle/>
            <a:p>
              <a:r>
                <a:rPr kumimoji="1" lang="en-US" altLang="ja-JP" sz="2000" b="1"/>
                <a:t>Equivalent photon method</a:t>
              </a:r>
              <a:endParaRPr kumimoji="1" lang="ja-JP" altLang="en-US" sz="2000" b="1"/>
            </a:p>
          </p:txBody>
        </p:sp>
        <mc:AlternateContent xmlns:mc="http://schemas.openxmlformats.org/markup-compatibility/2006" xmlns:a14="http://schemas.microsoft.com/office/drawing/2010/main">
          <mc:Choice Requires="a14">
            <p:sp>
              <p:nvSpPr>
                <p:cNvPr id="24" name="四角形: 角を丸くする 23">
                  <a:extLst>
                    <a:ext uri="{FF2B5EF4-FFF2-40B4-BE49-F238E27FC236}">
                      <a16:creationId xmlns:a16="http://schemas.microsoft.com/office/drawing/2014/main" id="{212A7817-0724-22D7-520F-99013771213C}"/>
                    </a:ext>
                  </a:extLst>
                </p:cNvPr>
                <p:cNvSpPr/>
                <p:nvPr/>
              </p:nvSpPr>
              <p:spPr>
                <a:xfrm>
                  <a:off x="7060030" y="1644228"/>
                  <a:ext cx="4523061" cy="8808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altLang="ja-JP" sz="2000" b="1" i="1" smtClean="0">
                                <a:latin typeface="Cambria Math" panose="02040503050406030204" pitchFamily="18" charset="0"/>
                                <a:ea typeface="ＭＳ Ｐゴシック" panose="020B0600070205080204" pitchFamily="50" charset="-128"/>
                              </a:rPr>
                            </m:ctrlPr>
                          </m:fPr>
                          <m:num>
                            <m:r>
                              <a:rPr lang="en-US" altLang="ja-JP" sz="2000" b="1" i="1">
                                <a:latin typeface="Cambria Math" panose="02040503050406030204" pitchFamily="18" charset="0"/>
                                <a:ea typeface="ＭＳ Ｐゴシック" panose="020B0600070205080204" pitchFamily="50" charset="-128"/>
                              </a:rPr>
                              <m:t>𝒅𝑩</m:t>
                            </m:r>
                            <m:r>
                              <a:rPr lang="en-US" altLang="ja-JP" sz="2000" b="1" i="1">
                                <a:latin typeface="Cambria Math" panose="02040503050406030204" pitchFamily="18" charset="0"/>
                                <a:ea typeface="ＭＳ Ｐゴシック" panose="020B0600070205080204" pitchFamily="50" charset="-128"/>
                              </a:rPr>
                              <m:t>(</m:t>
                            </m:r>
                            <m:r>
                              <a:rPr lang="en-US" altLang="ja-JP" sz="2000" b="1" i="1">
                                <a:latin typeface="Cambria Math" panose="02040503050406030204" pitchFamily="18" charset="0"/>
                                <a:ea typeface="ＭＳ Ｐゴシック" panose="020B0600070205080204" pitchFamily="50" charset="-128"/>
                              </a:rPr>
                              <m:t>𝑬</m:t>
                            </m:r>
                            <m:r>
                              <a:rPr lang="en-US" altLang="ja-JP" sz="2000" b="1" i="1">
                                <a:latin typeface="Cambria Math" panose="02040503050406030204" pitchFamily="18" charset="0"/>
                                <a:ea typeface="ＭＳ Ｐゴシック" panose="020B0600070205080204" pitchFamily="50" charset="-128"/>
                              </a:rPr>
                              <m:t>𝟏</m:t>
                            </m:r>
                            <m:r>
                              <a:rPr lang="en-US" altLang="ja-JP" sz="2000" b="1" i="1">
                                <a:latin typeface="Cambria Math" panose="02040503050406030204" pitchFamily="18" charset="0"/>
                                <a:ea typeface="ＭＳ Ｐゴシック" panose="020B0600070205080204" pitchFamily="50" charset="-128"/>
                              </a:rPr>
                              <m:t>)</m:t>
                            </m:r>
                          </m:num>
                          <m:den>
                            <m:r>
                              <a:rPr lang="en-US" altLang="ja-JP" sz="2000" b="1" i="1">
                                <a:latin typeface="Cambria Math" panose="02040503050406030204" pitchFamily="18" charset="0"/>
                                <a:ea typeface="ＭＳ Ｐゴシック" panose="020B0600070205080204" pitchFamily="50" charset="-128"/>
                              </a:rPr>
                              <m:t>𝒅</m:t>
                            </m:r>
                            <m:sSub>
                              <m:sSubPr>
                                <m:ctrlPr>
                                  <a:rPr lang="en-US" altLang="ja-JP" sz="2000" b="1" i="1">
                                    <a:latin typeface="Cambria Math" panose="02040503050406030204" pitchFamily="18" charset="0"/>
                                    <a:ea typeface="ＭＳ Ｐゴシック" panose="020B0600070205080204" pitchFamily="50" charset="-128"/>
                                  </a:rPr>
                                </m:ctrlPr>
                              </m:sSubPr>
                              <m:e>
                                <m:r>
                                  <a:rPr lang="en-US" altLang="ja-JP" sz="2000" b="1" i="1">
                                    <a:latin typeface="Cambria Math" panose="02040503050406030204" pitchFamily="18" charset="0"/>
                                    <a:ea typeface="ＭＳ Ｐゴシック" panose="020B0600070205080204" pitchFamily="50" charset="-128"/>
                                  </a:rPr>
                                  <m:t>𝑬</m:t>
                                </m:r>
                              </m:e>
                              <m:sub>
                                <m:r>
                                  <a:rPr lang="en-US" altLang="ja-JP" sz="2000" b="1" i="1">
                                    <a:latin typeface="Cambria Math" panose="02040503050406030204" pitchFamily="18" charset="0"/>
                                    <a:ea typeface="ＭＳ Ｐゴシック" panose="020B0600070205080204" pitchFamily="50" charset="-128"/>
                                  </a:rPr>
                                  <m:t>𝒙</m:t>
                                </m:r>
                              </m:sub>
                            </m:sSub>
                          </m:den>
                        </m:f>
                        <m:r>
                          <a:rPr lang="en-US" altLang="ja-JP" sz="2000" b="1" i="1" smtClean="0">
                            <a:latin typeface="Cambria Math" panose="02040503050406030204" pitchFamily="18" charset="0"/>
                            <a:ea typeface="ＭＳ Ｐゴシック" panose="020B0600070205080204" pitchFamily="50" charset="-128"/>
                          </a:rPr>
                          <m:t>=</m:t>
                        </m:r>
                        <m:f>
                          <m:fPr>
                            <m:ctrlPr>
                              <a:rPr lang="en-US" altLang="ja-JP" sz="2000" b="1" i="1" smtClean="0">
                                <a:latin typeface="Cambria Math" panose="02040503050406030204" pitchFamily="18" charset="0"/>
                                <a:ea typeface="ＭＳ Ｐゴシック" panose="020B0600070205080204" pitchFamily="50" charset="-128"/>
                              </a:rPr>
                            </m:ctrlPr>
                          </m:fPr>
                          <m:num>
                            <m:r>
                              <a:rPr lang="en-US" altLang="ja-JP" sz="2000" b="1" i="1" smtClean="0">
                                <a:latin typeface="Cambria Math" panose="02040503050406030204" pitchFamily="18" charset="0"/>
                                <a:ea typeface="ＭＳ Ｐゴシック" panose="020B0600070205080204" pitchFamily="50" charset="-128"/>
                              </a:rPr>
                              <m:t>𝟗</m:t>
                            </m:r>
                            <m:r>
                              <a:rPr lang="en-US" altLang="ja-JP" sz="2000" b="1" i="1" smtClean="0">
                                <a:latin typeface="Cambria Math" panose="02040503050406030204" pitchFamily="18" charset="0"/>
                                <a:ea typeface="Cambria Math" panose="02040503050406030204" pitchFamily="18" charset="0"/>
                              </a:rPr>
                              <m:t>ℏ</m:t>
                            </m:r>
                            <m:r>
                              <a:rPr lang="en-US" altLang="ja-JP" sz="2000" b="1" i="1" smtClean="0">
                                <a:latin typeface="Cambria Math" panose="02040503050406030204" pitchFamily="18" charset="0"/>
                                <a:ea typeface="Cambria Math" panose="02040503050406030204" pitchFamily="18" charset="0"/>
                              </a:rPr>
                              <m:t>𝒄</m:t>
                            </m:r>
                          </m:num>
                          <m:den>
                            <m:r>
                              <a:rPr lang="en-US" altLang="ja-JP" sz="2000" b="1" i="1">
                                <a:latin typeface="Cambria Math" panose="02040503050406030204" pitchFamily="18" charset="0"/>
                                <a:ea typeface="ＭＳ Ｐゴシック" panose="020B0600070205080204" pitchFamily="50" charset="-128"/>
                              </a:rPr>
                              <m:t>𝟏𝟔</m:t>
                            </m:r>
                            <m:sSup>
                              <m:sSupPr>
                                <m:ctrlPr>
                                  <a:rPr lang="en-US" altLang="ja-JP" sz="2000" b="1" i="1">
                                    <a:latin typeface="Cambria Math" panose="02040503050406030204" pitchFamily="18" charset="0"/>
                                    <a:ea typeface="ＭＳ Ｐゴシック" panose="020B0600070205080204" pitchFamily="50" charset="-128"/>
                                  </a:rPr>
                                </m:ctrlPr>
                              </m:sSupPr>
                              <m:e>
                                <m:r>
                                  <a:rPr lang="ja-JP" altLang="en-US" sz="2000" b="1" i="1">
                                    <a:latin typeface="Cambria Math" panose="02040503050406030204" pitchFamily="18" charset="0"/>
                                    <a:ea typeface="ＭＳ Ｐゴシック" panose="020B0600070205080204" pitchFamily="50" charset="-128"/>
                                  </a:rPr>
                                  <m:t>𝝅</m:t>
                                </m:r>
                              </m:e>
                              <m:sup>
                                <m:r>
                                  <a:rPr lang="en-US" altLang="ja-JP" sz="2000" b="1" i="1">
                                    <a:latin typeface="Cambria Math" panose="02040503050406030204" pitchFamily="18" charset="0"/>
                                    <a:ea typeface="ＭＳ Ｐゴシック" panose="020B0600070205080204" pitchFamily="50" charset="-128"/>
                                  </a:rPr>
                                  <m:t>𝟑</m:t>
                                </m:r>
                              </m:sup>
                            </m:sSup>
                          </m:den>
                        </m:f>
                        <m:f>
                          <m:fPr>
                            <m:ctrlPr>
                              <a:rPr lang="en-US" altLang="ja-JP" sz="2000" b="1" i="1" smtClean="0">
                                <a:latin typeface="Cambria Math" panose="02040503050406030204" pitchFamily="18" charset="0"/>
                                <a:ea typeface="ＭＳ Ｐゴシック" panose="020B0600070205080204" pitchFamily="50" charset="-128"/>
                              </a:rPr>
                            </m:ctrlPr>
                          </m:fPr>
                          <m:num>
                            <m:r>
                              <a:rPr lang="en-US" altLang="ja-JP" sz="2000" b="1" i="1" smtClean="0">
                                <a:latin typeface="Cambria Math" panose="02040503050406030204" pitchFamily="18" charset="0"/>
                                <a:ea typeface="ＭＳ Ｐゴシック" panose="020B0600070205080204" pitchFamily="50" charset="-128"/>
                              </a:rPr>
                              <m:t>𝟏</m:t>
                            </m:r>
                          </m:num>
                          <m:den>
                            <m:sSub>
                              <m:sSubPr>
                                <m:ctrlPr>
                                  <a:rPr lang="en-US" altLang="ja-JP" sz="2000" b="1" i="1">
                                    <a:latin typeface="Cambria Math" panose="02040503050406030204" pitchFamily="18" charset="0"/>
                                    <a:ea typeface="ＭＳ Ｐゴシック" panose="020B0600070205080204" pitchFamily="50" charset="-128"/>
                                  </a:rPr>
                                </m:ctrlPr>
                              </m:sSubPr>
                              <m:e>
                                <m:r>
                                  <a:rPr lang="en-US" altLang="ja-JP" sz="2000" b="1" i="1">
                                    <a:latin typeface="Cambria Math" panose="02040503050406030204" pitchFamily="18" charset="0"/>
                                    <a:ea typeface="ＭＳ Ｐゴシック" panose="020B0600070205080204" pitchFamily="50" charset="-128"/>
                                  </a:rPr>
                                  <m:t>𝑵</m:t>
                                </m:r>
                              </m:e>
                              <m:sub>
                                <m:r>
                                  <a:rPr lang="en-US" altLang="ja-JP" sz="2000" b="1" i="1">
                                    <a:latin typeface="Cambria Math" panose="02040503050406030204" pitchFamily="18" charset="0"/>
                                    <a:ea typeface="ＭＳ Ｐゴシック" panose="020B0600070205080204" pitchFamily="50" charset="-128"/>
                                  </a:rPr>
                                  <m:t>𝑬</m:t>
                                </m:r>
                                <m:r>
                                  <a:rPr lang="en-US" altLang="ja-JP" sz="2000" b="1" i="1">
                                    <a:latin typeface="Cambria Math" panose="02040503050406030204" pitchFamily="18" charset="0"/>
                                    <a:ea typeface="ＭＳ Ｐゴシック" panose="020B0600070205080204" pitchFamily="50" charset="-128"/>
                                  </a:rPr>
                                  <m:t>𝟏</m:t>
                                </m:r>
                              </m:sub>
                            </m:sSub>
                            <m:r>
                              <a:rPr lang="en-US" altLang="ja-JP" sz="2000" b="1" i="1">
                                <a:latin typeface="Cambria Math" panose="02040503050406030204" pitchFamily="18" charset="0"/>
                                <a:ea typeface="ＭＳ Ｐゴシック" panose="020B0600070205080204" pitchFamily="50" charset="-128"/>
                              </a:rPr>
                              <m:t>(</m:t>
                            </m:r>
                            <m:sSub>
                              <m:sSubPr>
                                <m:ctrlPr>
                                  <a:rPr lang="en-US" altLang="ja-JP" sz="2000" b="1" i="1">
                                    <a:latin typeface="Cambria Math" panose="02040503050406030204" pitchFamily="18" charset="0"/>
                                    <a:ea typeface="ＭＳ Ｐゴシック" panose="020B0600070205080204" pitchFamily="50" charset="-128"/>
                                  </a:rPr>
                                </m:ctrlPr>
                              </m:sSubPr>
                              <m:e>
                                <m:r>
                                  <a:rPr lang="en-US" altLang="ja-JP" sz="2000" b="1" i="1">
                                    <a:latin typeface="Cambria Math" panose="02040503050406030204" pitchFamily="18" charset="0"/>
                                    <a:ea typeface="ＭＳ Ｐゴシック" panose="020B0600070205080204" pitchFamily="50" charset="-128"/>
                                  </a:rPr>
                                  <m:t>𝑬</m:t>
                                </m:r>
                              </m:e>
                              <m:sub>
                                <m:r>
                                  <a:rPr lang="en-US" altLang="ja-JP" sz="2000" b="1" i="1">
                                    <a:latin typeface="Cambria Math" panose="02040503050406030204" pitchFamily="18" charset="0"/>
                                    <a:ea typeface="ＭＳ Ｐゴシック" panose="020B0600070205080204" pitchFamily="50" charset="-128"/>
                                  </a:rPr>
                                  <m:t>𝒙</m:t>
                                </m:r>
                              </m:sub>
                            </m:sSub>
                            <m:r>
                              <a:rPr lang="en-US" altLang="ja-JP" sz="2000" b="1" i="1">
                                <a:latin typeface="Cambria Math" panose="02040503050406030204" pitchFamily="18" charset="0"/>
                                <a:ea typeface="ＭＳ Ｐゴシック" panose="020B0600070205080204" pitchFamily="50" charset="-128"/>
                              </a:rPr>
                              <m:t>)</m:t>
                            </m:r>
                          </m:den>
                        </m:f>
                        <m:f>
                          <m:fPr>
                            <m:ctrlPr>
                              <a:rPr lang="en-US" altLang="ja-JP" sz="2000" b="1" i="1" smtClean="0">
                                <a:latin typeface="Cambria Math" panose="02040503050406030204" pitchFamily="18" charset="0"/>
                                <a:ea typeface="ＭＳ Ｐゴシック" panose="020B0600070205080204" pitchFamily="50" charset="-128"/>
                              </a:rPr>
                            </m:ctrlPr>
                          </m:fPr>
                          <m:num>
                            <m:r>
                              <a:rPr lang="en-US" altLang="ja-JP" sz="2000" b="1" i="1">
                                <a:latin typeface="Cambria Math" panose="02040503050406030204" pitchFamily="18" charset="0"/>
                                <a:ea typeface="ＭＳ Ｐゴシック" panose="020B0600070205080204" pitchFamily="50" charset="-128"/>
                              </a:rPr>
                              <m:t>𝒅</m:t>
                            </m:r>
                            <m:sSub>
                              <m:sSubPr>
                                <m:ctrlPr>
                                  <a:rPr lang="en-US" altLang="ja-JP" sz="2000" b="1" i="1" smtClean="0">
                                    <a:latin typeface="Cambria Math" panose="02040503050406030204" pitchFamily="18" charset="0"/>
                                    <a:ea typeface="ＭＳ Ｐゴシック" panose="020B0600070205080204" pitchFamily="50" charset="-128"/>
                                  </a:rPr>
                                </m:ctrlPr>
                              </m:sSubPr>
                              <m:e>
                                <m:r>
                                  <a:rPr lang="ja-JP" altLang="en-US" sz="2000" b="1" i="1" smtClean="0">
                                    <a:latin typeface="Cambria Math" panose="02040503050406030204" pitchFamily="18" charset="0"/>
                                    <a:ea typeface="ＭＳ Ｐゴシック" panose="020B0600070205080204" pitchFamily="50" charset="-128"/>
                                  </a:rPr>
                                  <m:t>𝝈</m:t>
                                </m:r>
                              </m:e>
                              <m:sub>
                                <m:r>
                                  <a:rPr lang="en-US" altLang="ja-JP" sz="2000" b="1" i="1" smtClean="0">
                                    <a:latin typeface="Cambria Math" panose="02040503050406030204" pitchFamily="18" charset="0"/>
                                    <a:ea typeface="ＭＳ Ｐゴシック" panose="020B0600070205080204" pitchFamily="50" charset="-128"/>
                                  </a:rPr>
                                  <m:t>𝒄𝒐𝒖𝒍</m:t>
                                </m:r>
                              </m:sub>
                            </m:sSub>
                            <m:r>
                              <a:rPr lang="en-US" altLang="ja-JP" sz="2000" b="1" i="1">
                                <a:latin typeface="Cambria Math" panose="02040503050406030204" pitchFamily="18" charset="0"/>
                                <a:ea typeface="ＭＳ Ｐゴシック" panose="020B0600070205080204" pitchFamily="50" charset="-128"/>
                              </a:rPr>
                              <m:t>(</m:t>
                            </m:r>
                            <m:r>
                              <a:rPr lang="en-US" altLang="ja-JP" sz="2000" b="1" i="1">
                                <a:latin typeface="Cambria Math" panose="02040503050406030204" pitchFamily="18" charset="0"/>
                                <a:ea typeface="ＭＳ Ｐゴシック" panose="020B0600070205080204" pitchFamily="50" charset="-128"/>
                              </a:rPr>
                              <m:t>𝑬</m:t>
                            </m:r>
                            <m:r>
                              <a:rPr lang="en-US" altLang="ja-JP" sz="2000" b="1" i="1">
                                <a:latin typeface="Cambria Math" panose="02040503050406030204" pitchFamily="18" charset="0"/>
                                <a:ea typeface="ＭＳ Ｐゴシック" panose="020B0600070205080204" pitchFamily="50" charset="-128"/>
                              </a:rPr>
                              <m:t>𝟏</m:t>
                            </m:r>
                            <m:r>
                              <a:rPr lang="en-US" altLang="ja-JP" sz="2000" b="1" i="1">
                                <a:latin typeface="Cambria Math" panose="02040503050406030204" pitchFamily="18" charset="0"/>
                                <a:ea typeface="ＭＳ Ｐゴシック" panose="020B0600070205080204" pitchFamily="50" charset="-128"/>
                              </a:rPr>
                              <m:t>)</m:t>
                            </m:r>
                          </m:num>
                          <m:den>
                            <m:r>
                              <a:rPr lang="en-US" altLang="ja-JP" sz="2000" b="1" i="1">
                                <a:latin typeface="Cambria Math" panose="02040503050406030204" pitchFamily="18" charset="0"/>
                                <a:ea typeface="ＭＳ Ｐゴシック" panose="020B0600070205080204" pitchFamily="50" charset="-128"/>
                              </a:rPr>
                              <m:t>𝒅</m:t>
                            </m:r>
                            <m:sSub>
                              <m:sSubPr>
                                <m:ctrlPr>
                                  <a:rPr lang="en-US" altLang="ja-JP" sz="2000" b="1" i="1">
                                    <a:latin typeface="Cambria Math" panose="02040503050406030204" pitchFamily="18" charset="0"/>
                                    <a:ea typeface="ＭＳ Ｐゴシック" panose="020B0600070205080204" pitchFamily="50" charset="-128"/>
                                  </a:rPr>
                                </m:ctrlPr>
                              </m:sSubPr>
                              <m:e>
                                <m:r>
                                  <a:rPr lang="en-US" altLang="ja-JP" sz="2000" b="1" i="1">
                                    <a:latin typeface="Cambria Math" panose="02040503050406030204" pitchFamily="18" charset="0"/>
                                    <a:ea typeface="ＭＳ Ｐゴシック" panose="020B0600070205080204" pitchFamily="50" charset="-128"/>
                                  </a:rPr>
                                  <m:t>𝑬</m:t>
                                </m:r>
                              </m:e>
                              <m:sub>
                                <m:r>
                                  <a:rPr lang="en-US" altLang="ja-JP" sz="2000" b="1" i="1">
                                    <a:latin typeface="Cambria Math" panose="02040503050406030204" pitchFamily="18" charset="0"/>
                                    <a:ea typeface="ＭＳ Ｐゴシック" panose="020B0600070205080204" pitchFamily="50" charset="-128"/>
                                  </a:rPr>
                                  <m:t>𝒙</m:t>
                                </m:r>
                              </m:sub>
                            </m:sSub>
                          </m:den>
                        </m:f>
                      </m:oMath>
                    </m:oMathPara>
                  </a14:m>
                  <a:endParaRPr lang="ja-JP" altLang="en-US" sz="2000"/>
                </a:p>
              </p:txBody>
            </p:sp>
          </mc:Choice>
          <mc:Fallback xmlns="">
            <p:sp>
              <p:nvSpPr>
                <p:cNvPr id="24" name="四角形: 角を丸くする 23">
                  <a:extLst>
                    <a:ext uri="{FF2B5EF4-FFF2-40B4-BE49-F238E27FC236}">
                      <a16:creationId xmlns:a16="http://schemas.microsoft.com/office/drawing/2014/main" id="{212A7817-0724-22D7-520F-99013771213C}"/>
                    </a:ext>
                  </a:extLst>
                </p:cNvPr>
                <p:cNvSpPr>
                  <a:spLocks noRot="1" noChangeAspect="1" noMove="1" noResize="1" noEditPoints="1" noAdjustHandles="1" noChangeArrowheads="1" noChangeShapeType="1" noTextEdit="1"/>
                </p:cNvSpPr>
                <p:nvPr/>
              </p:nvSpPr>
              <p:spPr>
                <a:xfrm>
                  <a:off x="7060030" y="1644228"/>
                  <a:ext cx="4523061" cy="880823"/>
                </a:xfrm>
                <a:prstGeom prst="roundRect">
                  <a:avLst/>
                </a:prstGeom>
                <a:blipFill>
                  <a:blip r:embed="rId5"/>
                  <a:stretch>
                    <a:fillRect/>
                  </a:stretch>
                </a:blipFill>
              </p:spPr>
              <p:txBody>
                <a:bodyPr/>
                <a:lstStyle/>
                <a:p>
                  <a:r>
                    <a:rPr lang="ja-JP" altLang="en-US">
                      <a:noFill/>
                    </a:rPr>
                    <a:t> </a:t>
                  </a:r>
                </a:p>
              </p:txBody>
            </p:sp>
          </mc:Fallback>
        </mc:AlternateContent>
      </p:grpSp>
      <p:grpSp>
        <p:nvGrpSpPr>
          <p:cNvPr id="6" name="グループ化 5">
            <a:extLst>
              <a:ext uri="{FF2B5EF4-FFF2-40B4-BE49-F238E27FC236}">
                <a16:creationId xmlns:a16="http://schemas.microsoft.com/office/drawing/2014/main" id="{D553794B-019C-BF1E-3894-F3E851BBA38A}"/>
              </a:ext>
            </a:extLst>
          </p:cNvPr>
          <p:cNvGrpSpPr/>
          <p:nvPr/>
        </p:nvGrpSpPr>
        <p:grpSpPr>
          <a:xfrm>
            <a:off x="-4617" y="2564838"/>
            <a:ext cx="4973889" cy="3872558"/>
            <a:chOff x="157732" y="1634319"/>
            <a:chExt cx="5168411" cy="4152551"/>
          </a:xfrm>
        </p:grpSpPr>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AD623658-7565-3895-F3EE-3879FA51DD15}"/>
                    </a:ext>
                  </a:extLst>
                </p:cNvPr>
                <p:cNvSpPr txBox="1"/>
                <p:nvPr/>
              </p:nvSpPr>
              <p:spPr>
                <a:xfrm>
                  <a:off x="2010150" y="5370922"/>
                  <a:ext cx="3315993" cy="415948"/>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b="1" i="1" smtClean="0">
                                <a:latin typeface="Cambria Math" panose="02040503050406030204" pitchFamily="18" charset="0"/>
                                <a:ea typeface="ＭＳ Ｐゴシック" panose="020B0600070205080204" pitchFamily="50" charset="-128"/>
                              </a:rPr>
                            </m:ctrlPr>
                          </m:sSubPr>
                          <m:e>
                            <m:r>
                              <a:rPr lang="en-US" altLang="ja-JP" sz="2000" b="1" i="1" smtClean="0">
                                <a:latin typeface="Cambria Math" panose="02040503050406030204" pitchFamily="18" charset="0"/>
                                <a:ea typeface="ＭＳ Ｐゴシック" panose="020B0600070205080204" pitchFamily="50" charset="-128"/>
                              </a:rPr>
                              <m:t>𝑬</m:t>
                            </m:r>
                          </m:e>
                          <m:sub>
                            <m:r>
                              <a:rPr lang="en-US" altLang="ja-JP" sz="2000" b="1" i="1" smtClean="0">
                                <a:latin typeface="Cambria Math" panose="02040503050406030204" pitchFamily="18" charset="0"/>
                                <a:ea typeface="ＭＳ Ｐゴシック" panose="020B0600070205080204" pitchFamily="50" charset="-128"/>
                              </a:rPr>
                              <m:t>𝒓𝒆𝒍</m:t>
                            </m:r>
                          </m:sub>
                        </m:sSub>
                        <m:r>
                          <a:rPr lang="en-US" altLang="ja-JP" sz="2000" b="1" i="0" smtClean="0">
                            <a:latin typeface="Cambria Math" panose="02040503050406030204" pitchFamily="18" charset="0"/>
                            <a:ea typeface="ＭＳ Ｐゴシック" panose="020B0600070205080204" pitchFamily="50" charset="-128"/>
                          </a:rPr>
                          <m:t>=</m:t>
                        </m:r>
                        <m:sSub>
                          <m:sSubPr>
                            <m:ctrlPr>
                              <a:rPr kumimoji="1" lang="en-US" altLang="ja-JP" sz="2000" b="1" i="1" dirty="0" smtClean="0">
                                <a:latin typeface="Cambria Math" panose="02040503050406030204" pitchFamily="18" charset="0"/>
                                <a:ea typeface="ＭＳ Ｐゴシック" panose="020B0600070205080204" pitchFamily="50" charset="-128"/>
                              </a:rPr>
                            </m:ctrlPr>
                          </m:sSubPr>
                          <m:e>
                            <m:r>
                              <a:rPr kumimoji="1" lang="en-US" altLang="ja-JP" sz="2000" b="1" i="1" dirty="0" smtClean="0">
                                <a:latin typeface="Cambria Math" panose="02040503050406030204" pitchFamily="18" charset="0"/>
                                <a:ea typeface="ＭＳ Ｐゴシック" panose="020B0600070205080204" pitchFamily="50" charset="-128"/>
                              </a:rPr>
                              <m:t>𝑬</m:t>
                            </m:r>
                          </m:e>
                          <m:sub>
                            <m:r>
                              <a:rPr kumimoji="1" lang="en-US" altLang="ja-JP" sz="2000" b="1" i="1" dirty="0" smtClean="0">
                                <a:latin typeface="Cambria Math" panose="02040503050406030204" pitchFamily="18" charset="0"/>
                                <a:ea typeface="ＭＳ Ｐゴシック" panose="020B0600070205080204" pitchFamily="50" charset="-128"/>
                              </a:rPr>
                              <m:t>𝒙</m:t>
                            </m:r>
                          </m:sub>
                        </m:sSub>
                        <m:r>
                          <a:rPr kumimoji="1" lang="en-US" altLang="ja-JP" sz="2000" b="1" i="1" dirty="0" smtClean="0">
                            <a:latin typeface="Cambria Math" panose="02040503050406030204" pitchFamily="18" charset="0"/>
                            <a:ea typeface="ＭＳ Ｐゴシック" panose="020B0600070205080204" pitchFamily="50" charset="-128"/>
                          </a:rPr>
                          <m:t>−</m:t>
                        </m:r>
                        <m:sSub>
                          <m:sSubPr>
                            <m:ctrlPr>
                              <a:rPr kumimoji="1" lang="en-US" altLang="ja-JP" sz="2000" b="1" i="1" dirty="0" smtClean="0">
                                <a:latin typeface="Cambria Math" panose="02040503050406030204" pitchFamily="18" charset="0"/>
                                <a:ea typeface="ＭＳ Ｐゴシック" panose="020B0600070205080204" pitchFamily="50" charset="-128"/>
                              </a:rPr>
                            </m:ctrlPr>
                          </m:sSubPr>
                          <m:e>
                            <m:r>
                              <a:rPr kumimoji="1" lang="en-US" altLang="ja-JP" sz="2000" b="1" i="1" dirty="0" smtClean="0">
                                <a:latin typeface="Cambria Math" panose="02040503050406030204" pitchFamily="18" charset="0"/>
                                <a:ea typeface="ＭＳ Ｐゴシック" panose="020B0600070205080204" pitchFamily="50" charset="-128"/>
                              </a:rPr>
                              <m:t>𝑺</m:t>
                            </m:r>
                          </m:e>
                          <m:sub>
                            <m:r>
                              <a:rPr kumimoji="1" lang="en-US" altLang="ja-JP" sz="2000" b="1" i="1" dirty="0" smtClean="0">
                                <a:latin typeface="Cambria Math" panose="02040503050406030204" pitchFamily="18" charset="0"/>
                                <a:ea typeface="ＭＳ Ｐゴシック" panose="020B0600070205080204" pitchFamily="50" charset="-128"/>
                              </a:rPr>
                              <m:t>𝟐</m:t>
                            </m:r>
                            <m:r>
                              <a:rPr kumimoji="1" lang="en-US" altLang="ja-JP" sz="2000" b="1" i="1" dirty="0" smtClean="0">
                                <a:latin typeface="Cambria Math" panose="02040503050406030204" pitchFamily="18" charset="0"/>
                                <a:ea typeface="ＭＳ Ｐゴシック" panose="020B0600070205080204" pitchFamily="50" charset="-128"/>
                              </a:rPr>
                              <m:t>𝒏</m:t>
                            </m:r>
                          </m:sub>
                        </m:sSub>
                        <m:r>
                          <a:rPr kumimoji="1" lang="en-US" altLang="ja-JP" sz="2000" b="1" i="0" dirty="0" smtClean="0">
                            <a:latin typeface="Cambria Math" panose="02040503050406030204" pitchFamily="18" charset="0"/>
                            <a:ea typeface="ＭＳ Ｐゴシック" panose="020B0600070205080204" pitchFamily="50" charset="-128"/>
                          </a:rPr>
                          <m:t>[</m:t>
                        </m:r>
                        <m:r>
                          <a:rPr kumimoji="1" lang="en-US" altLang="ja-JP" sz="2000" b="1" i="0" dirty="0" smtClean="0">
                            <a:latin typeface="Cambria Math" panose="02040503050406030204" pitchFamily="18" charset="0"/>
                            <a:ea typeface="ＭＳ Ｐゴシック" panose="020B0600070205080204" pitchFamily="50" charset="-128"/>
                          </a:rPr>
                          <m:t>𝐌𝐞𝐕</m:t>
                        </m:r>
                        <m:r>
                          <a:rPr kumimoji="1" lang="en-US" altLang="ja-JP" sz="2000" b="1" i="0" dirty="0" smtClean="0">
                            <a:latin typeface="Cambria Math" panose="02040503050406030204" pitchFamily="18" charset="0"/>
                            <a:ea typeface="ＭＳ Ｐゴシック" panose="020B0600070205080204" pitchFamily="50" charset="-128"/>
                          </a:rPr>
                          <m:t>]</m:t>
                        </m:r>
                      </m:oMath>
                    </m:oMathPara>
                  </a14:m>
                  <a:endParaRPr kumimoji="1" lang="ja-JP" altLang="en-US" sz="2000" b="1" dirty="0">
                    <a:latin typeface="ＭＳ Ｐゴシック" panose="020B0600070205080204" pitchFamily="50" charset="-128"/>
                    <a:ea typeface="ＭＳ Ｐゴシック" panose="020B0600070205080204" pitchFamily="50" charset="-128"/>
                  </a:endParaRPr>
                </a:p>
              </p:txBody>
            </p:sp>
          </mc:Choice>
          <mc:Fallback xmlns="">
            <p:sp>
              <p:nvSpPr>
                <p:cNvPr id="8" name="テキスト ボックス 7">
                  <a:extLst>
                    <a:ext uri="{FF2B5EF4-FFF2-40B4-BE49-F238E27FC236}">
                      <a16:creationId xmlns:a16="http://schemas.microsoft.com/office/drawing/2014/main" id="{AD623658-7565-3895-F3EE-3879FA51DD15}"/>
                    </a:ext>
                  </a:extLst>
                </p:cNvPr>
                <p:cNvSpPr txBox="1">
                  <a:spLocks noRot="1" noChangeAspect="1" noMove="1" noResize="1" noEditPoints="1" noAdjustHandles="1" noChangeArrowheads="1" noChangeShapeType="1" noTextEdit="1"/>
                </p:cNvSpPr>
                <p:nvPr/>
              </p:nvSpPr>
              <p:spPr>
                <a:xfrm>
                  <a:off x="2010150" y="5370922"/>
                  <a:ext cx="3315993" cy="415948"/>
                </a:xfrm>
                <a:prstGeom prst="rect">
                  <a:avLst/>
                </a:prstGeom>
                <a:blipFill>
                  <a:blip r:embed="rId6"/>
                  <a:stretch>
                    <a:fillRect b="-278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8A238BF2-1353-27A4-A9E7-03AADF155E63}"/>
                    </a:ext>
                  </a:extLst>
                </p:cNvPr>
                <p:cNvSpPr txBox="1"/>
                <p:nvPr/>
              </p:nvSpPr>
              <p:spPr>
                <a:xfrm rot="16200000">
                  <a:off x="-981803" y="2773854"/>
                  <a:ext cx="2882518" cy="603448"/>
                </a:xfrm>
                <a:prstGeom prst="rect">
                  <a:avLst/>
                </a:prstGeom>
                <a:noFill/>
              </p:spPr>
              <p:txBody>
                <a:bodyPr wrap="square" rtlCol="0">
                  <a:spAutoFit/>
                </a:bodyPr>
                <a:lstStyle/>
                <a:p>
                  <a14:m>
                    <m:oMath xmlns:m="http://schemas.openxmlformats.org/officeDocument/2006/math">
                      <m:f>
                        <m:fPr>
                          <m:ctrlPr>
                            <a:rPr kumimoji="1" lang="en-US" altLang="ja-JP" sz="2000" b="1" i="1" smtClean="0">
                              <a:latin typeface="Cambria Math" panose="02040503050406030204" pitchFamily="18" charset="0"/>
                              <a:ea typeface="ＭＳ Ｐゴシック" panose="020B0600070205080204" pitchFamily="50" charset="-128"/>
                            </a:rPr>
                          </m:ctrlPr>
                        </m:fPr>
                        <m:num>
                          <m:r>
                            <a:rPr kumimoji="1" lang="en-US" altLang="ja-JP" sz="2000" b="1" i="1" smtClean="0">
                              <a:latin typeface="Cambria Math" panose="02040503050406030204" pitchFamily="18" charset="0"/>
                              <a:ea typeface="ＭＳ Ｐゴシック" panose="020B0600070205080204" pitchFamily="50" charset="-128"/>
                            </a:rPr>
                            <m:t>𝒅𝑩</m:t>
                          </m:r>
                          <m:r>
                            <a:rPr kumimoji="1" lang="en-US" altLang="ja-JP" sz="2000" b="1" i="1" smtClean="0">
                              <a:latin typeface="Cambria Math" panose="02040503050406030204" pitchFamily="18" charset="0"/>
                              <a:ea typeface="ＭＳ Ｐゴシック" panose="020B0600070205080204" pitchFamily="50" charset="-128"/>
                            </a:rPr>
                            <m:t>(</m:t>
                          </m:r>
                          <m:r>
                            <a:rPr kumimoji="1" lang="en-US" altLang="ja-JP" sz="2000" b="1" i="1" smtClean="0">
                              <a:latin typeface="Cambria Math" panose="02040503050406030204" pitchFamily="18" charset="0"/>
                              <a:ea typeface="ＭＳ Ｐゴシック" panose="020B0600070205080204" pitchFamily="50" charset="-128"/>
                            </a:rPr>
                            <m:t>𝑬</m:t>
                          </m:r>
                          <m:r>
                            <a:rPr kumimoji="1" lang="en-US" altLang="ja-JP" sz="2000" b="1" i="1" smtClean="0">
                              <a:latin typeface="Cambria Math" panose="02040503050406030204" pitchFamily="18" charset="0"/>
                              <a:ea typeface="ＭＳ Ｐゴシック" panose="020B0600070205080204" pitchFamily="50" charset="-128"/>
                            </a:rPr>
                            <m:t>𝟏</m:t>
                          </m:r>
                          <m:r>
                            <a:rPr kumimoji="1" lang="en-US" altLang="ja-JP" sz="2000" b="1" i="1" smtClean="0">
                              <a:latin typeface="Cambria Math" panose="02040503050406030204" pitchFamily="18" charset="0"/>
                              <a:ea typeface="ＭＳ Ｐゴシック" panose="020B0600070205080204" pitchFamily="50" charset="-128"/>
                            </a:rPr>
                            <m:t>)</m:t>
                          </m:r>
                        </m:num>
                        <m:den>
                          <m:r>
                            <a:rPr kumimoji="1" lang="en-US" altLang="ja-JP" sz="2000" b="1" i="1" smtClean="0">
                              <a:latin typeface="Cambria Math" panose="02040503050406030204" pitchFamily="18" charset="0"/>
                              <a:ea typeface="ＭＳ Ｐゴシック" panose="020B0600070205080204" pitchFamily="50" charset="-128"/>
                            </a:rPr>
                            <m:t>𝒅</m:t>
                          </m:r>
                          <m:sSub>
                            <m:sSubPr>
                              <m:ctrlPr>
                                <a:rPr kumimoji="1" lang="en-US" altLang="ja-JP" sz="2000" b="1" i="1" smtClean="0">
                                  <a:latin typeface="Cambria Math" panose="02040503050406030204" pitchFamily="18" charset="0"/>
                                  <a:ea typeface="ＭＳ Ｐゴシック" panose="020B0600070205080204" pitchFamily="50" charset="-128"/>
                                </a:rPr>
                              </m:ctrlPr>
                            </m:sSubPr>
                            <m:e>
                              <m:r>
                                <a:rPr kumimoji="1" lang="en-US" altLang="ja-JP" sz="2000" b="1" i="1" smtClean="0">
                                  <a:latin typeface="Cambria Math" panose="02040503050406030204" pitchFamily="18" charset="0"/>
                                  <a:ea typeface="ＭＳ Ｐゴシック" panose="020B0600070205080204" pitchFamily="50" charset="-128"/>
                                </a:rPr>
                                <m:t>𝑬</m:t>
                              </m:r>
                            </m:e>
                            <m:sub>
                              <m:r>
                                <a:rPr kumimoji="1" lang="en-US" altLang="ja-JP" sz="2000" b="1" i="1" smtClean="0">
                                  <a:latin typeface="Cambria Math" panose="02040503050406030204" pitchFamily="18" charset="0"/>
                                  <a:ea typeface="ＭＳ Ｐゴシック" panose="020B0600070205080204" pitchFamily="50" charset="-128"/>
                                </a:rPr>
                                <m:t>𝒓𝒆𝒍</m:t>
                              </m:r>
                            </m:sub>
                          </m:sSub>
                        </m:den>
                      </m:f>
                    </m:oMath>
                  </a14:m>
                  <a:r>
                    <a:rPr kumimoji="1" lang="en-US" altLang="ja-JP" sz="2000" b="1" dirty="0">
                      <a:latin typeface="ＭＳ Ｐゴシック" panose="020B0600070205080204" pitchFamily="50" charset="-128"/>
                      <a:ea typeface="ＭＳ Ｐゴシック" panose="020B0600070205080204" pitchFamily="50" charset="-128"/>
                    </a:rPr>
                    <a:t>  </a:t>
                  </a:r>
                  <a:r>
                    <a:rPr kumimoji="1" lang="en-US" altLang="ja-JP" b="1" dirty="0">
                      <a:latin typeface="ＭＳ Ｐゴシック" panose="020B0600070205080204" pitchFamily="50" charset="-128"/>
                      <a:ea typeface="ＭＳ Ｐゴシック" panose="020B0600070205080204" pitchFamily="50" charset="-128"/>
                    </a:rPr>
                    <a:t>[</a:t>
                  </a:r>
                  <a14:m>
                    <m:oMath xmlns:m="http://schemas.openxmlformats.org/officeDocument/2006/math">
                      <m:sSup>
                        <m:sSupPr>
                          <m:ctrlPr>
                            <a:rPr kumimoji="1" lang="en-US" altLang="ja-JP" b="1" i="1" smtClean="0">
                              <a:latin typeface="Cambria Math" panose="02040503050406030204" pitchFamily="18" charset="0"/>
                              <a:ea typeface="ＭＳ Ｐゴシック" panose="020B0600070205080204" pitchFamily="50" charset="-128"/>
                            </a:rPr>
                          </m:ctrlPr>
                        </m:sSupPr>
                        <m:e>
                          <m:r>
                            <a:rPr kumimoji="1" lang="en-US" altLang="ja-JP" b="1" i="1" smtClean="0">
                              <a:latin typeface="Cambria Math" panose="02040503050406030204" pitchFamily="18" charset="0"/>
                              <a:ea typeface="ＭＳ Ｐゴシック" panose="020B0600070205080204" pitchFamily="50" charset="-128"/>
                            </a:rPr>
                            <m:t>𝒆</m:t>
                          </m:r>
                        </m:e>
                        <m:sup>
                          <m:r>
                            <a:rPr kumimoji="1" lang="en-US" altLang="ja-JP" b="1" i="1" smtClean="0">
                              <a:latin typeface="Cambria Math" panose="02040503050406030204" pitchFamily="18" charset="0"/>
                              <a:ea typeface="ＭＳ Ｐゴシック" panose="020B0600070205080204" pitchFamily="50" charset="-128"/>
                            </a:rPr>
                            <m:t>𝟐</m:t>
                          </m:r>
                        </m:sup>
                      </m:sSup>
                      <m:sSup>
                        <m:sSupPr>
                          <m:ctrlPr>
                            <a:rPr kumimoji="1" lang="en-US" altLang="ja-JP" b="1" i="1" smtClean="0">
                              <a:latin typeface="Cambria Math" panose="02040503050406030204" pitchFamily="18" charset="0"/>
                              <a:ea typeface="ＭＳ Ｐゴシック" panose="020B0600070205080204" pitchFamily="50" charset="-128"/>
                            </a:rPr>
                          </m:ctrlPr>
                        </m:sSupPr>
                        <m:e>
                          <m:r>
                            <a:rPr kumimoji="1" lang="en-US" altLang="ja-JP" b="1" i="1" smtClean="0">
                              <a:latin typeface="Cambria Math" panose="02040503050406030204" pitchFamily="18" charset="0"/>
                              <a:ea typeface="ＭＳ Ｐゴシック" panose="020B0600070205080204" pitchFamily="50" charset="-128"/>
                            </a:rPr>
                            <m:t>𝒇𝒎</m:t>
                          </m:r>
                        </m:e>
                        <m:sup>
                          <m:r>
                            <a:rPr kumimoji="1" lang="en-US" altLang="ja-JP" b="1" i="1" smtClean="0">
                              <a:latin typeface="Cambria Math" panose="02040503050406030204" pitchFamily="18" charset="0"/>
                              <a:ea typeface="ＭＳ Ｐゴシック" panose="020B0600070205080204" pitchFamily="50" charset="-128"/>
                            </a:rPr>
                            <m:t>𝟐</m:t>
                          </m:r>
                        </m:sup>
                      </m:sSup>
                      <m:r>
                        <a:rPr kumimoji="1" lang="en-US" altLang="ja-JP" b="1" i="0" smtClean="0">
                          <a:latin typeface="Cambria Math" panose="02040503050406030204" pitchFamily="18" charset="0"/>
                          <a:ea typeface="ＭＳ Ｐゴシック" panose="020B0600070205080204" pitchFamily="50" charset="-128"/>
                        </a:rPr>
                        <m:t>/</m:t>
                      </m:r>
                      <m:r>
                        <a:rPr kumimoji="1" lang="en-US" altLang="ja-JP" b="1" i="0" smtClean="0">
                          <a:latin typeface="Cambria Math" panose="02040503050406030204" pitchFamily="18" charset="0"/>
                          <a:ea typeface="ＭＳ Ｐゴシック" panose="020B0600070205080204" pitchFamily="50" charset="-128"/>
                        </a:rPr>
                        <m:t>𝐌𝐞𝐕</m:t>
                      </m:r>
                    </m:oMath>
                  </a14:m>
                  <a:r>
                    <a:rPr kumimoji="1" lang="en-US" altLang="ja-JP" b="1" dirty="0">
                      <a:latin typeface="ＭＳ Ｐゴシック" panose="020B0600070205080204" pitchFamily="50" charset="-128"/>
                      <a:ea typeface="ＭＳ Ｐゴシック" panose="020B0600070205080204" pitchFamily="50" charset="-128"/>
                    </a:rPr>
                    <a:t>]</a:t>
                  </a:r>
                  <a:endParaRPr kumimoji="1" lang="ja-JP" altLang="en-US" b="1" dirty="0">
                    <a:latin typeface="ＭＳ Ｐゴシック" panose="020B0600070205080204" pitchFamily="50" charset="-128"/>
                    <a:ea typeface="ＭＳ Ｐゴシック" panose="020B0600070205080204" pitchFamily="50" charset="-128"/>
                  </a:endParaRPr>
                </a:p>
              </p:txBody>
            </p:sp>
          </mc:Choice>
          <mc:Fallback xmlns="">
            <p:sp>
              <p:nvSpPr>
                <p:cNvPr id="9" name="テキスト ボックス 8">
                  <a:extLst>
                    <a:ext uri="{FF2B5EF4-FFF2-40B4-BE49-F238E27FC236}">
                      <a16:creationId xmlns:a16="http://schemas.microsoft.com/office/drawing/2014/main" id="{8A238BF2-1353-27A4-A9E7-03AADF155E63}"/>
                    </a:ext>
                  </a:extLst>
                </p:cNvPr>
                <p:cNvSpPr txBox="1">
                  <a:spLocks noRot="1" noChangeAspect="1" noMove="1" noResize="1" noEditPoints="1" noAdjustHandles="1" noChangeArrowheads="1" noChangeShapeType="1" noTextEdit="1"/>
                </p:cNvSpPr>
                <p:nvPr/>
              </p:nvSpPr>
              <p:spPr>
                <a:xfrm rot="16200000">
                  <a:off x="-981803" y="2773854"/>
                  <a:ext cx="2882518" cy="603448"/>
                </a:xfrm>
                <a:prstGeom prst="rect">
                  <a:avLst/>
                </a:prstGeom>
                <a:blipFill>
                  <a:blip r:embed="rId7"/>
                  <a:stretch>
                    <a:fillRect/>
                  </a:stretch>
                </a:blipFill>
              </p:spPr>
              <p:txBody>
                <a:bodyPr/>
                <a:lstStyle/>
                <a:p>
                  <a:r>
                    <a:rPr lang="ja-JP" altLang="en-US">
                      <a:noFill/>
                    </a:rPr>
                    <a:t> </a:t>
                  </a:r>
                </a:p>
              </p:txBody>
            </p:sp>
          </mc:Fallback>
        </mc:AlternateContent>
      </p:grpSp>
      <mc:AlternateContent xmlns:mc="http://schemas.openxmlformats.org/markup-compatibility/2006">
        <mc:Choice xmlns:a14="http://schemas.microsoft.com/office/drawing/2010/main" Requires="a14">
          <p:graphicFrame>
            <p:nvGraphicFramePr>
              <p:cNvPr id="7" name="表 6">
                <a:extLst>
                  <a:ext uri="{FF2B5EF4-FFF2-40B4-BE49-F238E27FC236}">
                    <a16:creationId xmlns:a16="http://schemas.microsoft.com/office/drawing/2014/main" id="{091791FF-4089-10E6-EFF1-CA438B4B7355}"/>
                  </a:ext>
                </a:extLst>
              </p:cNvPr>
              <p:cNvGraphicFramePr>
                <a:graphicFrameLocks noGrp="1"/>
              </p:cNvGraphicFramePr>
              <p:nvPr>
                <p:extLst>
                  <p:ext uri="{D42A27DB-BD31-4B8C-83A1-F6EECF244321}">
                    <p14:modId xmlns:p14="http://schemas.microsoft.com/office/powerpoint/2010/main" val="1221745618"/>
                  </p:ext>
                </p:extLst>
              </p:nvPr>
            </p:nvGraphicFramePr>
            <p:xfrm>
              <a:off x="5920646" y="907843"/>
              <a:ext cx="6020273" cy="2868419"/>
            </p:xfrm>
            <a:graphic>
              <a:graphicData uri="http://schemas.openxmlformats.org/drawingml/2006/table">
                <a:tbl>
                  <a:tblPr firstRow="1" bandRow="1">
                    <a:tableStyleId>{5C22544A-7EE6-4342-B048-85BDC9FD1C3A}</a:tableStyleId>
                  </a:tblPr>
                  <a:tblGrid>
                    <a:gridCol w="1453909">
                      <a:extLst>
                        <a:ext uri="{9D8B030D-6E8A-4147-A177-3AD203B41FA5}">
                          <a16:colId xmlns:a16="http://schemas.microsoft.com/office/drawing/2014/main" val="2069748529"/>
                        </a:ext>
                      </a:extLst>
                    </a:gridCol>
                    <a:gridCol w="2497604">
                      <a:extLst>
                        <a:ext uri="{9D8B030D-6E8A-4147-A177-3AD203B41FA5}">
                          <a16:colId xmlns:a16="http://schemas.microsoft.com/office/drawing/2014/main" val="3378271681"/>
                        </a:ext>
                      </a:extLst>
                    </a:gridCol>
                    <a:gridCol w="2068760">
                      <a:extLst>
                        <a:ext uri="{9D8B030D-6E8A-4147-A177-3AD203B41FA5}">
                          <a16:colId xmlns:a16="http://schemas.microsoft.com/office/drawing/2014/main" val="3916878069"/>
                        </a:ext>
                      </a:extLst>
                    </a:gridCol>
                  </a:tblGrid>
                  <a:tr h="454381">
                    <a:tc>
                      <a:txBody>
                        <a:bodyPr/>
                        <a:lstStyle/>
                        <a:p>
                          <a:pPr algn="ctr"/>
                          <a:r>
                            <a:rPr kumimoji="1" lang="en-US" altLang="ja-JP" sz="1800" dirty="0">
                              <a:solidFill>
                                <a:schemeClr val="tx1"/>
                              </a:solidFill>
                            </a:rPr>
                            <a:t>Borromean</a:t>
                          </a:r>
                          <a:endParaRPr kumimoji="1" lang="ja-JP" altLang="en-US" sz="1800" dirty="0">
                            <a:solidFill>
                              <a:schemeClr val="tx1"/>
                            </a:solidFill>
                          </a:endParaRPr>
                        </a:p>
                      </a:txBody>
                      <a:tcPr>
                        <a:solidFill>
                          <a:schemeClr val="accent1">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r>
                                  <m:rPr>
                                    <m:nor/>
                                  </m:rPr>
                                  <a:rPr kumimoji="1" lang="en-US" altLang="ja-JP" sz="2000" dirty="0" smtClean="0">
                                    <a:solidFill>
                                      <a:schemeClr val="tx1"/>
                                    </a:solidFill>
                                  </a:rPr>
                                  <m:t>B</m:t>
                                </m:r>
                                <m:r>
                                  <m:rPr>
                                    <m:nor/>
                                  </m:rPr>
                                  <a:rPr kumimoji="1" lang="en-US" altLang="ja-JP" sz="2000" dirty="0" smtClean="0">
                                    <a:solidFill>
                                      <a:schemeClr val="tx1"/>
                                    </a:solidFill>
                                  </a:rPr>
                                  <m:t>(</m:t>
                                </m:r>
                                <m:r>
                                  <m:rPr>
                                    <m:nor/>
                                  </m:rPr>
                                  <a:rPr kumimoji="1" lang="en-US" altLang="ja-JP" sz="2000" dirty="0" smtClean="0">
                                    <a:solidFill>
                                      <a:schemeClr val="tx1"/>
                                    </a:solidFill>
                                  </a:rPr>
                                  <m:t>E</m:t>
                                </m:r>
                                <m:r>
                                  <m:rPr>
                                    <m:nor/>
                                  </m:rPr>
                                  <a:rPr kumimoji="1" lang="en-US" altLang="ja-JP" sz="2000" dirty="0" smtClean="0">
                                    <a:solidFill>
                                      <a:schemeClr val="tx1"/>
                                    </a:solidFill>
                                  </a:rPr>
                                  <m:t>1</m:t>
                                </m:r>
                                <m:r>
                                  <m:rPr>
                                    <m:nor/>
                                  </m:rPr>
                                  <a:rPr kumimoji="1" lang="en-US" altLang="ja-JP" sz="2000" b="1" dirty="0" smtClean="0">
                                    <a:solidFill>
                                      <a:schemeClr val="tx1"/>
                                    </a:solidFill>
                                  </a:rPr>
                                  <m:t>)</m:t>
                                </m:r>
                                <m:r>
                                  <a:rPr kumimoji="1" lang="en-US" altLang="ja-JP" sz="2000" b="1" i="1" dirty="0" smtClean="0">
                                    <a:solidFill>
                                      <a:schemeClr val="tx1"/>
                                    </a:solidFill>
                                    <a:latin typeface="Cambria Math" panose="02040503050406030204" pitchFamily="18" charset="0"/>
                                  </a:rPr>
                                  <m:t>  </m:t>
                                </m:r>
                                <m:sSup>
                                  <m:sSupPr>
                                    <m:ctrlPr>
                                      <a:rPr kumimoji="1" lang="en-US" altLang="ja-JP" sz="2000" b="1" i="1" smtClean="0">
                                        <a:solidFill>
                                          <a:schemeClr val="tx1"/>
                                        </a:solidFill>
                                        <a:latin typeface="Cambria Math" panose="02040503050406030204" pitchFamily="18" charset="0"/>
                                      </a:rPr>
                                    </m:ctrlPr>
                                  </m:sSupPr>
                                  <m:e>
                                    <m:r>
                                      <a:rPr kumimoji="1" lang="en-US" altLang="ja-JP" sz="2000" b="1" i="1" smtClean="0">
                                        <a:solidFill>
                                          <a:schemeClr val="tx1"/>
                                        </a:solidFill>
                                        <a:latin typeface="Cambria Math" panose="02040503050406030204" pitchFamily="18" charset="0"/>
                                      </a:rPr>
                                      <m:t>𝒆</m:t>
                                    </m:r>
                                  </m:e>
                                  <m:sup>
                                    <m:r>
                                      <a:rPr kumimoji="1" lang="en-US" altLang="ja-JP" sz="2000" b="1" i="1" smtClean="0">
                                        <a:solidFill>
                                          <a:schemeClr val="tx1"/>
                                        </a:solidFill>
                                        <a:latin typeface="Cambria Math" panose="02040503050406030204" pitchFamily="18" charset="0"/>
                                      </a:rPr>
                                      <m:t>𝟐</m:t>
                                    </m:r>
                                  </m:sup>
                                </m:sSup>
                                <m:sSup>
                                  <m:sSupPr>
                                    <m:ctrlPr>
                                      <a:rPr kumimoji="1" lang="en-US" altLang="ja-JP" sz="2000" b="1" i="1" smtClean="0">
                                        <a:solidFill>
                                          <a:schemeClr val="tx1"/>
                                        </a:solidFill>
                                        <a:latin typeface="Cambria Math" panose="02040503050406030204" pitchFamily="18" charset="0"/>
                                      </a:rPr>
                                    </m:ctrlPr>
                                  </m:sSupPr>
                                  <m:e>
                                    <m:r>
                                      <a:rPr kumimoji="1" lang="en-US" altLang="ja-JP" sz="2000" b="1" i="0" smtClean="0">
                                        <a:solidFill>
                                          <a:schemeClr val="tx1"/>
                                        </a:solidFill>
                                        <a:latin typeface="Cambria Math" panose="02040503050406030204" pitchFamily="18" charset="0"/>
                                      </a:rPr>
                                      <m:t>𝐟𝐦</m:t>
                                    </m:r>
                                  </m:e>
                                  <m:sup>
                                    <m:r>
                                      <a:rPr kumimoji="1" lang="en-US" altLang="ja-JP" sz="2000" b="1" i="1" smtClean="0">
                                        <a:solidFill>
                                          <a:schemeClr val="tx1"/>
                                        </a:solidFill>
                                        <a:latin typeface="Cambria Math" panose="02040503050406030204" pitchFamily="18" charset="0"/>
                                      </a:rPr>
                                      <m:t>𝟐</m:t>
                                    </m:r>
                                  </m:sup>
                                </m:sSup>
                              </m:oMath>
                            </m:oMathPara>
                          </a14:m>
                          <a:endParaRPr kumimoji="1" lang="ja-JP" altLang="en-US" sz="2000" b="1" dirty="0">
                            <a:solidFill>
                              <a:schemeClr val="tx1"/>
                            </a:solidFill>
                          </a:endParaRPr>
                        </a:p>
                      </a:txBody>
                      <a:tcPr>
                        <a:solidFill>
                          <a:schemeClr val="accent1">
                            <a:lumMod val="40000"/>
                            <a:lumOff val="60000"/>
                          </a:schemeClr>
                        </a:solidFill>
                      </a:tcPr>
                    </a:tc>
                    <a:tc>
                      <a:txBody>
                        <a:bodyPr/>
                        <a:lstStyle/>
                        <a:p>
                          <a:pPr algn="ctr"/>
                          <a14:m>
                            <m:oMath xmlns:m="http://schemas.openxmlformats.org/officeDocument/2006/math">
                              <m:d>
                                <m:dPr>
                                  <m:begChr m:val="⟨"/>
                                  <m:endChr m:val="⟩"/>
                                  <m:ctrlPr>
                                    <a:rPr kumimoji="1" lang="en-US" altLang="ja-JP" sz="2000" i="1" smtClean="0">
                                      <a:solidFill>
                                        <a:schemeClr val="tx1"/>
                                      </a:solidFill>
                                      <a:latin typeface="Cambria Math" panose="02040503050406030204" pitchFamily="18" charset="0"/>
                                    </a:rPr>
                                  </m:ctrlPr>
                                </m:dPr>
                                <m:e>
                                  <m:sSub>
                                    <m:sSubPr>
                                      <m:ctrlPr>
                                        <a:rPr kumimoji="1" lang="en-US" altLang="ja-JP" sz="2000" i="1" smtClean="0">
                                          <a:solidFill>
                                            <a:schemeClr val="tx1"/>
                                          </a:solidFill>
                                          <a:latin typeface="Cambria Math" panose="02040503050406030204" pitchFamily="18" charset="0"/>
                                        </a:rPr>
                                      </m:ctrlPr>
                                    </m:sSubPr>
                                    <m:e>
                                      <m:r>
                                        <a:rPr kumimoji="1" lang="ja-JP" altLang="en-US" sz="2000" i="1" smtClean="0">
                                          <a:solidFill>
                                            <a:schemeClr val="tx1"/>
                                          </a:solidFill>
                                          <a:latin typeface="Cambria Math" panose="02040503050406030204" pitchFamily="18" charset="0"/>
                                        </a:rPr>
                                        <m:t>𝜽</m:t>
                                      </m:r>
                                    </m:e>
                                    <m:sub>
                                      <m:r>
                                        <a:rPr kumimoji="1" lang="en-US" altLang="ja-JP" sz="2000" b="1" i="1" smtClean="0">
                                          <a:solidFill>
                                            <a:schemeClr val="tx1"/>
                                          </a:solidFill>
                                          <a:latin typeface="Cambria Math" panose="02040503050406030204" pitchFamily="18" charset="0"/>
                                        </a:rPr>
                                        <m:t>𝒏𝒏</m:t>
                                      </m:r>
                                    </m:sub>
                                  </m:sSub>
                                </m:e>
                              </m:d>
                              <m:r>
                                <a:rPr kumimoji="1" lang="en-US" altLang="ja-JP" sz="2000" b="1" i="0" smtClean="0">
                                  <a:solidFill>
                                    <a:schemeClr val="tx1"/>
                                  </a:solidFill>
                                  <a:latin typeface="Cambria Math" panose="02040503050406030204" pitchFamily="18" charset="0"/>
                                </a:rPr>
                                <m:t> </m:t>
                              </m:r>
                            </m:oMath>
                          </a14:m>
                          <a:r>
                            <a:rPr kumimoji="1" lang="en-US" altLang="ja-JP" sz="2000" dirty="0">
                              <a:solidFill>
                                <a:schemeClr val="tx1"/>
                              </a:solidFill>
                            </a:rPr>
                            <a:t>deg</a:t>
                          </a:r>
                          <a:endParaRPr kumimoji="1" lang="ja-JP" altLang="en-US" sz="200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3974689866"/>
                      </a:ext>
                    </a:extLst>
                  </a:tr>
                  <a:tr h="472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baseline="30000" dirty="0"/>
                            <a:t>6</a:t>
                          </a:r>
                          <a:r>
                            <a:rPr kumimoji="1" lang="en-US" altLang="ja-JP" sz="1600" b="1" dirty="0"/>
                            <a:t>He </a:t>
                          </a:r>
                          <a:r>
                            <a:rPr kumimoji="1" lang="en-US" altLang="ja-JP" sz="1600" b="1" dirty="0">
                              <a:latin typeface="ＭＳ Ｐゴシック" panose="020B0600070205080204" pitchFamily="50" charset="-128"/>
                              <a:ea typeface="ＭＳ Ｐゴシック" panose="020B0600070205080204" pitchFamily="50" charset="-128"/>
                            </a:rPr>
                            <a:t>[1]</a:t>
                          </a:r>
                          <a:endParaRPr kumimoji="1" lang="ja-JP" altLang="en-US" sz="1600" b="1" dirty="0">
                            <a:latin typeface="ＭＳ Ｐゴシック" panose="020B0600070205080204" pitchFamily="50" charset="-128"/>
                            <a:ea typeface="ＭＳ Ｐゴシック" panose="020B0600070205080204" pitchFamily="50" charset="-128"/>
                          </a:endParaRPr>
                        </a:p>
                      </a:txBody>
                      <a:tcPr>
                        <a:solidFill>
                          <a:schemeClr val="bg2"/>
                        </a:solidFill>
                      </a:tcPr>
                    </a:tc>
                    <a:tc>
                      <a:txBody>
                        <a:bodyPr/>
                        <a:lstStyle/>
                        <a:p>
                          <a:pPr algn="ctr"/>
                          <a:r>
                            <a:rPr kumimoji="1" lang="en-US" altLang="ja-JP" sz="1600" b="1" dirty="0"/>
                            <a:t>1.6(2) </a:t>
                          </a:r>
                          <a14:m>
                            <m:oMath xmlns:m="http://schemas.openxmlformats.org/officeDocument/2006/math">
                              <m:r>
                                <a:rPr kumimoji="1" lang="en-US" altLang="ja-JP" sz="1400" b="1" i="0" smtClean="0">
                                  <a:latin typeface="Cambria Math" panose="02040503050406030204" pitchFamily="18" charset="0"/>
                                </a:rPr>
                                <m:t>[</m:t>
                              </m:r>
                              <m:sSub>
                                <m:sSubPr>
                                  <m:ctrlPr>
                                    <a:rPr kumimoji="1" lang="en-US" altLang="ja-JP" sz="1400" b="1" i="1" smtClean="0">
                                      <a:latin typeface="Cambria Math" panose="02040503050406030204" pitchFamily="18" charset="0"/>
                                    </a:rPr>
                                  </m:ctrlPr>
                                </m:sSubPr>
                                <m:e>
                                  <m:r>
                                    <a:rPr kumimoji="1" lang="en-US" altLang="ja-JP" sz="1400" b="1" i="0" smtClean="0">
                                      <a:latin typeface="Cambria Math" panose="02040503050406030204" pitchFamily="18" charset="0"/>
                                    </a:rPr>
                                    <m:t>𝐄</m:t>
                                  </m:r>
                                </m:e>
                                <m:sub>
                                  <m:r>
                                    <a:rPr kumimoji="1" lang="en-US" altLang="ja-JP" sz="1400" b="1" i="0" smtClean="0">
                                      <a:latin typeface="Cambria Math" panose="02040503050406030204" pitchFamily="18" charset="0"/>
                                    </a:rPr>
                                    <m:t>𝐫𝐞𝐥</m:t>
                                  </m:r>
                                </m:sub>
                              </m:sSub>
                              <m:r>
                                <a:rPr kumimoji="1" lang="en-US" altLang="ja-JP" sz="1400" b="1" i="0"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𝟐𝟎</m:t>
                              </m:r>
                              <m:r>
                                <a:rPr kumimoji="1" lang="en-US" altLang="ja-JP" sz="1400" b="1" i="0" smtClean="0">
                                  <a:latin typeface="Cambria Math" panose="02040503050406030204" pitchFamily="18" charset="0"/>
                                  <a:ea typeface="Cambria Math" panose="02040503050406030204" pitchFamily="18" charset="0"/>
                                </a:rPr>
                                <m:t>𝐌𝐞𝐕</m:t>
                              </m:r>
                              <m:r>
                                <a:rPr kumimoji="1" lang="en-US" altLang="ja-JP" sz="1400" b="1" i="1" smtClean="0">
                                  <a:latin typeface="Cambria Math" panose="02040503050406030204" pitchFamily="18" charset="0"/>
                                  <a:ea typeface="Cambria Math" panose="02040503050406030204" pitchFamily="18" charset="0"/>
                                </a:rPr>
                                <m:t>]</m:t>
                              </m:r>
                            </m:oMath>
                          </a14:m>
                          <a:endParaRPr kumimoji="1" lang="ja-JP" altLang="en-US" sz="1600" b="1" dirty="0"/>
                        </a:p>
                      </a:txBody>
                      <a:tcPr>
                        <a:solidFill>
                          <a:schemeClr val="bg2"/>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sz="1600" b="1" i="1" smtClean="0">
                                        <a:latin typeface="Cambria Math" panose="02040503050406030204" pitchFamily="18" charset="0"/>
                                        <a:ea typeface="ＭＳ Ｐゴシック" panose="020B0600070205080204" pitchFamily="50" charset="-128"/>
                                      </a:rPr>
                                    </m:ctrlPr>
                                  </m:sSubSupPr>
                                  <m:e>
                                    <m:r>
                                      <a:rPr kumimoji="1" lang="en-US" altLang="ja-JP" sz="1600" b="1" i="1" smtClean="0">
                                        <a:latin typeface="Cambria Math" panose="02040503050406030204" pitchFamily="18" charset="0"/>
                                        <a:ea typeface="ＭＳ Ｐゴシック" panose="020B0600070205080204" pitchFamily="50" charset="-128"/>
                                      </a:rPr>
                                      <m:t>𝟓𝟔</m:t>
                                    </m:r>
                                  </m:e>
                                  <m:sub>
                                    <m:r>
                                      <a:rPr kumimoji="1" lang="en-US" altLang="ja-JP" sz="1600" b="1" i="1" smtClean="0">
                                        <a:latin typeface="Cambria Math" panose="02040503050406030204" pitchFamily="18" charset="0"/>
                                        <a:ea typeface="ＭＳ Ｐゴシック" panose="020B0600070205080204" pitchFamily="50" charset="-128"/>
                                      </a:rPr>
                                      <m:t>−</m:t>
                                    </m:r>
                                    <m:r>
                                      <a:rPr kumimoji="1" lang="en-US" altLang="ja-JP" sz="1600" b="1" i="1" smtClean="0">
                                        <a:latin typeface="Cambria Math" panose="02040503050406030204" pitchFamily="18" charset="0"/>
                                        <a:ea typeface="ＭＳ Ｐゴシック" panose="020B0600070205080204" pitchFamily="50" charset="-128"/>
                                      </a:rPr>
                                      <m:t>𝟏𝟎</m:t>
                                    </m:r>
                                  </m:sub>
                                  <m:sup>
                                    <m:r>
                                      <a:rPr kumimoji="1" lang="en-US" altLang="ja-JP" sz="1600" b="1" i="1" smtClean="0">
                                        <a:latin typeface="Cambria Math" panose="02040503050406030204" pitchFamily="18" charset="0"/>
                                        <a:ea typeface="ＭＳ Ｐゴシック" panose="020B0600070205080204" pitchFamily="50" charset="-128"/>
                                      </a:rPr>
                                      <m:t>+</m:t>
                                    </m:r>
                                    <m:r>
                                      <a:rPr kumimoji="1" lang="en-US" altLang="ja-JP" sz="1600" b="1" i="1" smtClean="0">
                                        <a:latin typeface="Cambria Math" panose="02040503050406030204" pitchFamily="18" charset="0"/>
                                        <a:ea typeface="ＭＳ Ｐゴシック" panose="020B0600070205080204" pitchFamily="50" charset="-128"/>
                                      </a:rPr>
                                      <m:t>𝟗</m:t>
                                    </m:r>
                                  </m:sup>
                                </m:sSubSup>
                              </m:oMath>
                            </m:oMathPara>
                          </a14:m>
                          <a:endParaRPr kumimoji="1" lang="ja-JP" altLang="en-US" sz="1600" b="1" baseline="-25000" dirty="0"/>
                        </a:p>
                      </a:txBody>
                      <a:tcPr>
                        <a:solidFill>
                          <a:schemeClr val="bg2"/>
                        </a:solidFill>
                      </a:tcPr>
                    </a:tc>
                    <a:extLst>
                      <a:ext uri="{0D108BD9-81ED-4DB2-BD59-A6C34878D82A}">
                        <a16:rowId xmlns:a16="http://schemas.microsoft.com/office/drawing/2014/main" val="3568005084"/>
                      </a:ext>
                    </a:extLst>
                  </a:tr>
                  <a:tr h="472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baseline="30000"/>
                            <a:t>11</a:t>
                          </a:r>
                          <a:r>
                            <a:rPr kumimoji="1" lang="en-US" altLang="ja-JP" sz="1600" b="1"/>
                            <a:t>Li </a:t>
                          </a:r>
                          <a:r>
                            <a:rPr kumimoji="1" lang="en-US" altLang="ja-JP" sz="1600" b="1">
                              <a:latin typeface="ＭＳ Ｐゴシック" panose="020B0600070205080204" pitchFamily="50" charset="-128"/>
                              <a:ea typeface="ＭＳ Ｐゴシック" panose="020B0600070205080204" pitchFamily="50" charset="-128"/>
                            </a:rPr>
                            <a:t>[2]</a:t>
                          </a:r>
                          <a:endParaRPr kumimoji="1" lang="ja-JP" altLang="en-US" sz="1600" b="1">
                            <a:latin typeface="ＭＳ Ｐゴシック" panose="020B0600070205080204" pitchFamily="50" charset="-128"/>
                            <a:ea typeface="ＭＳ Ｐゴシック" panose="020B0600070205080204" pitchFamily="50" charset="-128"/>
                          </a:endParaRP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a:t>1.78(22) </a:t>
                          </a:r>
                          <a14:m>
                            <m:oMath xmlns:m="http://schemas.openxmlformats.org/officeDocument/2006/math">
                              <m:r>
                                <a:rPr kumimoji="1" lang="en-US" altLang="ja-JP" sz="1600" b="1" i="0" smtClean="0">
                                  <a:latin typeface="Cambria Math" panose="02040503050406030204" pitchFamily="18" charset="0"/>
                                </a:rPr>
                                <m:t>[</m:t>
                              </m:r>
                              <m:sSub>
                                <m:sSubPr>
                                  <m:ctrlPr>
                                    <a:rPr kumimoji="1" lang="en-US" altLang="ja-JP" sz="1600" b="1" i="1" smtClean="0">
                                      <a:latin typeface="Cambria Math" panose="02040503050406030204" pitchFamily="18" charset="0"/>
                                    </a:rPr>
                                  </m:ctrlPr>
                                </m:sSubPr>
                                <m:e>
                                  <m:r>
                                    <a:rPr kumimoji="1" lang="en-US" altLang="ja-JP" sz="1600" b="1" i="0" smtClean="0">
                                      <a:latin typeface="Cambria Math" panose="02040503050406030204" pitchFamily="18" charset="0"/>
                                    </a:rPr>
                                    <m:t>𝐄</m:t>
                                  </m:r>
                                </m:e>
                                <m:sub>
                                  <m:r>
                                    <a:rPr kumimoji="1" lang="en-US" altLang="ja-JP" sz="1600" b="1" i="0" smtClean="0">
                                      <a:latin typeface="Cambria Math" panose="02040503050406030204" pitchFamily="18" charset="0"/>
                                    </a:rPr>
                                    <m:t>𝐫𝐞𝐥</m:t>
                                  </m:r>
                                </m:sub>
                              </m:sSub>
                              <m:r>
                                <a:rPr kumimoji="1" lang="en-US" altLang="ja-JP" sz="1600" b="1" i="1" smtClean="0">
                                  <a:latin typeface="Cambria Math" panose="02040503050406030204" pitchFamily="18" charset="0"/>
                                  <a:ea typeface="Cambria Math" panose="02040503050406030204" pitchFamily="18" charset="0"/>
                                </a:rPr>
                                <m:t>≥</m:t>
                              </m:r>
                              <m:r>
                                <a:rPr kumimoji="1" lang="en-US" altLang="ja-JP" sz="1600" b="1" i="0" smtClean="0">
                                  <a:latin typeface="Cambria Math" panose="02040503050406030204" pitchFamily="18" charset="0"/>
                                </a:rPr>
                                <m:t>𝟎</m:t>
                              </m:r>
                              <m:r>
                                <a:rPr kumimoji="1" lang="en-US" altLang="ja-JP" sz="1600" b="1" i="0" smtClean="0">
                                  <a:latin typeface="Cambria Math" panose="02040503050406030204" pitchFamily="18" charset="0"/>
                                  <a:ea typeface="Cambria Math" panose="02040503050406030204" pitchFamily="18" charset="0"/>
                                </a:rPr>
                                <m:t>𝐌𝐞𝐕</m:t>
                              </m:r>
                              <m:r>
                                <a:rPr kumimoji="1" lang="en-US" altLang="ja-JP" sz="1600" b="1" i="1" smtClean="0">
                                  <a:latin typeface="Cambria Math" panose="02040503050406030204" pitchFamily="18" charset="0"/>
                                  <a:ea typeface="Cambria Math" panose="02040503050406030204" pitchFamily="18" charset="0"/>
                                </a:rPr>
                                <m:t>]</m:t>
                              </m:r>
                            </m:oMath>
                          </a14:m>
                          <a:endParaRPr kumimoji="1" lang="ja-JP" altLang="en-US" sz="1600" b="1"/>
                        </a:p>
                      </a:txBody>
                      <a:tcPr>
                        <a:solidFill>
                          <a:schemeClr val="bg2"/>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sz="1600" b="1" i="1" smtClean="0">
                                        <a:latin typeface="Cambria Math" panose="02040503050406030204" pitchFamily="18" charset="0"/>
                                        <a:ea typeface="ＭＳ Ｐゴシック" panose="020B0600070205080204" pitchFamily="50" charset="-128"/>
                                      </a:rPr>
                                    </m:ctrlPr>
                                  </m:sSubSupPr>
                                  <m:e>
                                    <m:r>
                                      <a:rPr kumimoji="1" lang="en-US" altLang="ja-JP" sz="1600" b="1" i="1" smtClean="0">
                                        <a:latin typeface="Cambria Math" panose="02040503050406030204" pitchFamily="18" charset="0"/>
                                        <a:ea typeface="ＭＳ Ｐゴシック" panose="020B0600070205080204" pitchFamily="50" charset="-128"/>
                                      </a:rPr>
                                      <m:t>𝟒𝟖</m:t>
                                    </m:r>
                                  </m:e>
                                  <m:sub>
                                    <m:r>
                                      <a:rPr kumimoji="1" lang="en-US" altLang="ja-JP" sz="1600" b="1" i="1" smtClean="0">
                                        <a:latin typeface="Cambria Math" panose="02040503050406030204" pitchFamily="18" charset="0"/>
                                        <a:ea typeface="ＭＳ Ｐゴシック" panose="020B0600070205080204" pitchFamily="50" charset="-128"/>
                                      </a:rPr>
                                      <m:t>−</m:t>
                                    </m:r>
                                    <m:r>
                                      <a:rPr kumimoji="1" lang="en-US" altLang="ja-JP" sz="1600" b="1" i="1" smtClean="0">
                                        <a:latin typeface="Cambria Math" panose="02040503050406030204" pitchFamily="18" charset="0"/>
                                        <a:ea typeface="ＭＳ Ｐゴシック" panose="020B0600070205080204" pitchFamily="50" charset="-128"/>
                                      </a:rPr>
                                      <m:t>𝟏𝟖</m:t>
                                    </m:r>
                                  </m:sub>
                                  <m:sup>
                                    <m:r>
                                      <a:rPr kumimoji="1" lang="en-US" altLang="ja-JP" sz="1600" b="1" i="1" smtClean="0">
                                        <a:latin typeface="Cambria Math" panose="02040503050406030204" pitchFamily="18" charset="0"/>
                                        <a:ea typeface="ＭＳ Ｐゴシック" panose="020B0600070205080204" pitchFamily="50" charset="-128"/>
                                      </a:rPr>
                                      <m:t>+</m:t>
                                    </m:r>
                                    <m:r>
                                      <a:rPr kumimoji="1" lang="en-US" altLang="ja-JP" sz="1600" b="1" i="1" smtClean="0">
                                        <a:latin typeface="Cambria Math" panose="02040503050406030204" pitchFamily="18" charset="0"/>
                                        <a:ea typeface="ＭＳ Ｐゴシック" panose="020B0600070205080204" pitchFamily="50" charset="-128"/>
                                      </a:rPr>
                                      <m:t>𝟏𝟒</m:t>
                                    </m:r>
                                  </m:sup>
                                </m:sSubSup>
                              </m:oMath>
                            </m:oMathPara>
                          </a14:m>
                          <a:endParaRPr kumimoji="1" lang="ja-JP" altLang="en-US" sz="1600" dirty="0"/>
                        </a:p>
                      </a:txBody>
                      <a:tcPr>
                        <a:solidFill>
                          <a:schemeClr val="bg2"/>
                        </a:solidFill>
                      </a:tcPr>
                    </a:tc>
                    <a:extLst>
                      <a:ext uri="{0D108BD9-81ED-4DB2-BD59-A6C34878D82A}">
                        <a16:rowId xmlns:a16="http://schemas.microsoft.com/office/drawing/2014/main" val="1887262105"/>
                      </a:ext>
                    </a:extLst>
                  </a:tr>
                  <a:tr h="554719">
                    <a:tc>
                      <a:txBody>
                        <a:bodyPr/>
                        <a:lstStyle/>
                        <a:p>
                          <a:pPr algn="ctr">
                            <a:lnSpc>
                              <a:spcPct val="150000"/>
                            </a:lnSpc>
                          </a:pPr>
                          <a:r>
                            <a:rPr kumimoji="1" lang="en-US" altLang="ja-JP" sz="1600" b="1" baseline="30000" dirty="0">
                              <a:solidFill>
                                <a:srgbClr val="FF0000"/>
                              </a:solidFill>
                            </a:rPr>
                            <a:t>14</a:t>
                          </a:r>
                          <a:r>
                            <a:rPr kumimoji="1" lang="en-US" altLang="ja-JP" sz="1600" b="1" dirty="0">
                              <a:solidFill>
                                <a:srgbClr val="FF0000"/>
                              </a:solidFill>
                            </a:rPr>
                            <a:t>Be</a:t>
                          </a:r>
                          <a:br>
                            <a:rPr kumimoji="1" lang="en-US" altLang="ja-JP" sz="1600" b="1" dirty="0">
                              <a:solidFill>
                                <a:srgbClr val="FF0000"/>
                              </a:solidFill>
                            </a:rPr>
                          </a:br>
                          <a:r>
                            <a:rPr kumimoji="1" lang="en-US" altLang="ja-JP" sz="1600" b="1" dirty="0">
                              <a:solidFill>
                                <a:srgbClr val="FF0000"/>
                              </a:solidFill>
                            </a:rPr>
                            <a:t> (this work)</a:t>
                          </a:r>
                          <a:endParaRPr kumimoji="1" lang="ja-JP" altLang="en-US" sz="1600" b="1" dirty="0">
                            <a:solidFill>
                              <a:srgbClr val="FF0000"/>
                            </a:solidFill>
                          </a:endParaRPr>
                        </a:p>
                      </a:txBody>
                      <a:tcPr>
                        <a:solidFill>
                          <a:schemeClr val="bg2"/>
                        </a:solidFill>
                      </a:tcPr>
                    </a:tc>
                    <a:tc>
                      <a:txBody>
                        <a:bodyPr/>
                        <a:lstStyle/>
                        <a:p>
                          <a:pPr algn="ctr">
                            <a:lnSpc>
                              <a:spcPct val="100000"/>
                            </a:lnSpc>
                          </a:pPr>
                          <a:r>
                            <a:rPr kumimoji="1" lang="en-US" altLang="ja-JP" sz="1800" b="1" dirty="0">
                              <a:solidFill>
                                <a:srgbClr val="FF0000"/>
                              </a:solidFill>
                              <a:latin typeface="ＭＳ Ｐゴシック" panose="020B0600070205080204" pitchFamily="50" charset="-128"/>
                              <a:ea typeface="ＭＳ Ｐゴシック" panose="020B0600070205080204" pitchFamily="50" charset="-128"/>
                            </a:rPr>
                            <a:t>1.75(20)(18)</a:t>
                          </a:r>
                          <a:br>
                            <a:rPr kumimoji="1" lang="en-US" altLang="ja-JP" sz="1800" b="1" dirty="0">
                              <a:solidFill>
                                <a:srgbClr val="FF0000"/>
                              </a:solidFill>
                              <a:latin typeface="ＭＳ Ｐゴシック" panose="020B0600070205080204" pitchFamily="50" charset="-128"/>
                              <a:ea typeface="ＭＳ Ｐゴシック" panose="020B0600070205080204" pitchFamily="50" charset="-128"/>
                            </a:rPr>
                          </a:br>
                          <a:r>
                            <a:rPr kumimoji="1" lang="en-US" altLang="ja-JP" sz="1800" b="1" dirty="0">
                              <a:solidFill>
                                <a:srgbClr val="FF0000"/>
                              </a:solidFill>
                              <a:latin typeface="ＭＳ Ｐゴシック" panose="020B0600070205080204" pitchFamily="50" charset="-128"/>
                              <a:ea typeface="ＭＳ Ｐゴシック" panose="020B0600070205080204" pitchFamily="50" charset="-128"/>
                            </a:rPr>
                            <a:t> </a:t>
                          </a:r>
                          <a14:m>
                            <m:oMath xmlns:m="http://schemas.openxmlformats.org/officeDocument/2006/math">
                              <m:r>
                                <a:rPr kumimoji="1" lang="en-US" altLang="ja-JP" sz="1800" b="1" i="0" smtClean="0">
                                  <a:solidFill>
                                    <a:srgbClr val="FF0000"/>
                                  </a:solidFill>
                                  <a:latin typeface="Cambria Math" panose="02040503050406030204" pitchFamily="18" charset="0"/>
                                </a:rPr>
                                <m:t>[</m:t>
                              </m:r>
                              <m:sSub>
                                <m:sSubPr>
                                  <m:ctrlPr>
                                    <a:rPr kumimoji="1" lang="en-US" altLang="ja-JP" sz="1800" b="1" i="1" smtClean="0">
                                      <a:solidFill>
                                        <a:srgbClr val="FF0000"/>
                                      </a:solidFill>
                                      <a:latin typeface="Cambria Math" panose="02040503050406030204" pitchFamily="18" charset="0"/>
                                    </a:rPr>
                                  </m:ctrlPr>
                                </m:sSubPr>
                                <m:e>
                                  <m:r>
                                    <a:rPr kumimoji="1" lang="en-US" altLang="ja-JP" sz="1800" b="1" i="0" smtClean="0">
                                      <a:solidFill>
                                        <a:srgbClr val="FF0000"/>
                                      </a:solidFill>
                                      <a:latin typeface="Cambria Math" panose="02040503050406030204" pitchFamily="18" charset="0"/>
                                    </a:rPr>
                                    <m:t>𝐄</m:t>
                                  </m:r>
                                </m:e>
                                <m:sub>
                                  <m:r>
                                    <a:rPr kumimoji="1" lang="en-US" altLang="ja-JP" sz="1800" b="1" i="0" smtClean="0">
                                      <a:solidFill>
                                        <a:srgbClr val="FF0000"/>
                                      </a:solidFill>
                                      <a:latin typeface="Cambria Math" panose="02040503050406030204" pitchFamily="18" charset="0"/>
                                    </a:rPr>
                                    <m:t>𝐫𝐞𝐥</m:t>
                                  </m:r>
                                </m:sub>
                              </m:sSub>
                              <m:r>
                                <a:rPr kumimoji="1" lang="en-US" altLang="ja-JP" sz="1800" b="1" i="1" smtClean="0">
                                  <a:solidFill>
                                    <a:srgbClr val="FF0000"/>
                                  </a:solidFill>
                                  <a:latin typeface="Cambria Math" panose="02040503050406030204" pitchFamily="18" charset="0"/>
                                  <a:ea typeface="Cambria Math" panose="02040503050406030204" pitchFamily="18" charset="0"/>
                                </a:rPr>
                                <m:t>≤</m:t>
                              </m:r>
                              <m:r>
                                <a:rPr kumimoji="1" lang="en-US" altLang="ja-JP" sz="1800" b="1" i="0" smtClean="0">
                                  <a:solidFill>
                                    <a:srgbClr val="FF0000"/>
                                  </a:solidFill>
                                  <a:latin typeface="Cambria Math" panose="02040503050406030204" pitchFamily="18" charset="0"/>
                                  <a:ea typeface="Cambria Math" panose="02040503050406030204" pitchFamily="18" charset="0"/>
                                </a:rPr>
                                <m:t>𝟏𝟎𝐌𝐞𝐕</m:t>
                              </m:r>
                              <m:r>
                                <a:rPr kumimoji="1" lang="en-US" altLang="ja-JP" sz="1800" b="1" i="1" smtClean="0">
                                  <a:solidFill>
                                    <a:srgbClr val="FF0000"/>
                                  </a:solidFill>
                                  <a:latin typeface="Cambria Math" panose="02040503050406030204" pitchFamily="18" charset="0"/>
                                  <a:ea typeface="Cambria Math" panose="02040503050406030204" pitchFamily="18" charset="0"/>
                                </a:rPr>
                                <m:t>]</m:t>
                              </m:r>
                            </m:oMath>
                          </a14:m>
                          <a:endParaRPr kumimoji="1" lang="ja-JP" altLang="en-US" sz="1800" b="1" dirty="0">
                            <a:solidFill>
                              <a:srgbClr val="FF0000"/>
                            </a:solidFill>
                          </a:endParaRP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en-US" altLang="ja-JP" sz="1600" b="1" i="1" smtClean="0">
                                      <a:solidFill>
                                        <a:srgbClr val="FF0000"/>
                                      </a:solidFill>
                                      <a:latin typeface="Cambria Math" panose="02040503050406030204" pitchFamily="18" charset="0"/>
                                    </a:rPr>
                                  </m:ctrlPr>
                                </m:sSubSupPr>
                                <m:e>
                                  <m:r>
                                    <a:rPr lang="en-US" altLang="ja-JP" sz="1600" b="1" i="1" smtClean="0">
                                      <a:solidFill>
                                        <a:srgbClr val="FF0000"/>
                                      </a:solidFill>
                                      <a:latin typeface="Cambria Math" panose="02040503050406030204" pitchFamily="18" charset="0"/>
                                    </a:rPr>
                                    <m:t>𝟔𝟓</m:t>
                                  </m:r>
                                </m:e>
                                <m:sub>
                                  <m:r>
                                    <a:rPr lang="en-US" altLang="ja-JP" sz="1600" b="1" i="1" smtClean="0">
                                      <a:solidFill>
                                        <a:srgbClr val="FF0000"/>
                                      </a:solidFill>
                                      <a:latin typeface="Cambria Math" panose="02040503050406030204" pitchFamily="18" charset="0"/>
                                    </a:rPr>
                                    <m:t>−</m:t>
                                  </m:r>
                                  <m:r>
                                    <a:rPr lang="en-US" altLang="ja-JP" sz="1600" b="1" i="1" smtClean="0">
                                      <a:solidFill>
                                        <a:srgbClr val="FF0000"/>
                                      </a:solidFill>
                                      <a:latin typeface="Cambria Math" panose="02040503050406030204" pitchFamily="18" charset="0"/>
                                    </a:rPr>
                                    <m:t>𝟏𝟗</m:t>
                                  </m:r>
                                </m:sub>
                                <m:sup>
                                  <m:r>
                                    <a:rPr lang="en-US" altLang="ja-JP" sz="1600" b="1" i="1" smtClean="0">
                                      <a:solidFill>
                                        <a:srgbClr val="FF0000"/>
                                      </a:solidFill>
                                      <a:latin typeface="Cambria Math" panose="02040503050406030204" pitchFamily="18" charset="0"/>
                                    </a:rPr>
                                    <m:t>+</m:t>
                                  </m:r>
                                  <m:r>
                                    <a:rPr lang="en-US" altLang="ja-JP" sz="1600" b="1" i="1" smtClean="0">
                                      <a:solidFill>
                                        <a:srgbClr val="FF0000"/>
                                      </a:solidFill>
                                      <a:latin typeface="Cambria Math" panose="02040503050406030204" pitchFamily="18" charset="0"/>
                                    </a:rPr>
                                    <m:t>𝟏𝟓</m:t>
                                  </m:r>
                                </m:sup>
                              </m:sSubSup>
                            </m:oMath>
                          </a14:m>
                          <a:r>
                            <a:rPr lang="en-US" altLang="ja-JP" sz="1600" b="1"/>
                            <a:t> (</a:t>
                          </a:r>
                          <a:r>
                            <a:rPr lang="en-US" altLang="ja-JP" sz="1600" b="1">
                              <a:solidFill>
                                <a:srgbClr val="FF0000"/>
                              </a:solidFill>
                            </a:rPr>
                            <a:t>Preliminary</a:t>
                          </a:r>
                          <a:r>
                            <a:rPr lang="en-US" altLang="ja-JP" sz="1600" b="1"/>
                            <a:t>)</a:t>
                          </a:r>
                          <a:endParaRPr kumimoji="1" lang="ja-JP" altLang="en-US" sz="1600" b="1">
                            <a:solidFill>
                              <a:srgbClr val="FF0000"/>
                            </a:solidFill>
                          </a:endParaRPr>
                        </a:p>
                      </a:txBody>
                      <a:tcPr>
                        <a:solidFill>
                          <a:schemeClr val="bg2"/>
                        </a:solidFill>
                      </a:tcPr>
                    </a:tc>
                    <a:extLst>
                      <a:ext uri="{0D108BD9-81ED-4DB2-BD59-A6C34878D82A}">
                        <a16:rowId xmlns:a16="http://schemas.microsoft.com/office/drawing/2014/main" val="3641644192"/>
                      </a:ext>
                    </a:extLst>
                  </a:tr>
                  <a:tr h="614843">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1600" b="1" baseline="30000"/>
                            <a:t>19</a:t>
                          </a:r>
                          <a:r>
                            <a:rPr kumimoji="1" lang="en-US" altLang="ja-JP" sz="1600" b="1"/>
                            <a:t>B </a:t>
                          </a:r>
                          <a:r>
                            <a:rPr kumimoji="1" lang="en-US" altLang="ja-JP" sz="1600" b="1">
                              <a:latin typeface="ＭＳ Ｐゴシック" panose="020B0600070205080204" pitchFamily="50" charset="-128"/>
                              <a:ea typeface="ＭＳ Ｐゴシック" panose="020B0600070205080204" pitchFamily="50" charset="-128"/>
                            </a:rPr>
                            <a:t>[</a:t>
                          </a:r>
                          <a:r>
                            <a:rPr lang="en-US" altLang="ja-JP" sz="1600" b="1">
                              <a:latin typeface="ＭＳ Ｐゴシック" panose="020B0600070205080204" pitchFamily="50" charset="-128"/>
                              <a:ea typeface="ＭＳ Ｐゴシック" panose="020B0600070205080204" pitchFamily="50" charset="-128"/>
                            </a:rPr>
                            <a:t>3</a:t>
                          </a:r>
                          <a:r>
                            <a:rPr kumimoji="1" lang="en-US" altLang="ja-JP" sz="1600" b="1">
                              <a:latin typeface="ＭＳ Ｐゴシック" panose="020B0600070205080204" pitchFamily="50" charset="-128"/>
                              <a:ea typeface="ＭＳ Ｐゴシック" panose="020B0600070205080204" pitchFamily="50" charset="-128"/>
                            </a:rPr>
                            <a:t>]</a:t>
                          </a:r>
                          <a:endParaRPr kumimoji="1" lang="ja-JP" altLang="en-US" sz="1600" b="1">
                            <a:latin typeface="ＭＳ Ｐゴシック" panose="020B0600070205080204" pitchFamily="50" charset="-128"/>
                            <a:ea typeface="ＭＳ Ｐゴシック" panose="020B0600070205080204" pitchFamily="50" charset="-128"/>
                          </a:endParaRPr>
                        </a:p>
                      </a:txBody>
                      <a:tcPr>
                        <a:solidFill>
                          <a:schemeClr val="bg2"/>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1600" b="1" dirty="0"/>
                            <a:t>1.64(18) </a:t>
                          </a:r>
                          <a14:m>
                            <m:oMath xmlns:m="http://schemas.openxmlformats.org/officeDocument/2006/math">
                              <m:r>
                                <a:rPr kumimoji="1" lang="en-US" altLang="ja-JP" sz="1400" b="1" i="0" smtClean="0">
                                  <a:latin typeface="Cambria Math" panose="02040503050406030204" pitchFamily="18" charset="0"/>
                                </a:rPr>
                                <m:t>[</m:t>
                              </m:r>
                              <m:sSub>
                                <m:sSubPr>
                                  <m:ctrlPr>
                                    <a:rPr kumimoji="1" lang="en-US" altLang="ja-JP" sz="1400" b="1" i="1" smtClean="0">
                                      <a:latin typeface="Cambria Math" panose="02040503050406030204" pitchFamily="18" charset="0"/>
                                    </a:rPr>
                                  </m:ctrlPr>
                                </m:sSubPr>
                                <m:e>
                                  <m:r>
                                    <a:rPr kumimoji="1" lang="en-US" altLang="ja-JP" sz="1400" b="1" i="0" smtClean="0">
                                      <a:latin typeface="Cambria Math" panose="02040503050406030204" pitchFamily="18" charset="0"/>
                                    </a:rPr>
                                    <m:t>𝐄</m:t>
                                  </m:r>
                                </m:e>
                                <m:sub>
                                  <m:r>
                                    <a:rPr kumimoji="1" lang="en-US" altLang="ja-JP" sz="1400" b="1" i="0" smtClean="0">
                                      <a:latin typeface="Cambria Math" panose="02040503050406030204" pitchFamily="18" charset="0"/>
                                    </a:rPr>
                                    <m:t>𝐫𝐞𝐥</m:t>
                                  </m:r>
                                </m:sub>
                              </m:sSub>
                              <m:r>
                                <a:rPr kumimoji="1" lang="en-US" altLang="ja-JP" sz="1400" b="1" i="1" smtClean="0">
                                  <a:latin typeface="Cambria Math" panose="02040503050406030204" pitchFamily="18" charset="0"/>
                                  <a:ea typeface="Cambria Math" panose="02040503050406030204" pitchFamily="18" charset="0"/>
                                </a:rPr>
                                <m:t>≤</m:t>
                              </m:r>
                              <m:r>
                                <a:rPr kumimoji="1" lang="en-US" altLang="ja-JP" sz="1400" b="1" i="1" smtClean="0">
                                  <a:latin typeface="Cambria Math" panose="02040503050406030204" pitchFamily="18" charset="0"/>
                                  <a:ea typeface="Cambria Math" panose="02040503050406030204" pitchFamily="18" charset="0"/>
                                </a:rPr>
                                <m:t>𝟔</m:t>
                              </m:r>
                              <m:r>
                                <a:rPr kumimoji="1" lang="en-US" altLang="ja-JP" sz="1400" b="1" i="0" smtClean="0">
                                  <a:latin typeface="Cambria Math" panose="02040503050406030204" pitchFamily="18" charset="0"/>
                                  <a:ea typeface="Cambria Math" panose="02040503050406030204" pitchFamily="18" charset="0"/>
                                </a:rPr>
                                <m:t>𝐌𝐞𝐕</m:t>
                              </m:r>
                              <m:r>
                                <a:rPr kumimoji="1" lang="en-US" altLang="ja-JP" sz="1400" b="1" i="1" smtClean="0">
                                  <a:latin typeface="Cambria Math" panose="02040503050406030204" pitchFamily="18" charset="0"/>
                                  <a:ea typeface="Cambria Math" panose="02040503050406030204" pitchFamily="18" charset="0"/>
                                </a:rPr>
                                <m:t>]</m:t>
                              </m:r>
                            </m:oMath>
                          </a14:m>
                          <a:endParaRPr kumimoji="1" lang="ja-JP" altLang="en-US" sz="1600" b="1" dirty="0"/>
                        </a:p>
                      </a:txBody>
                      <a:tcPr>
                        <a:solidFill>
                          <a:schemeClr val="bg2"/>
                        </a:solidFill>
                      </a:tcPr>
                    </a:tc>
                    <a:tc>
                      <a:txBody>
                        <a:bodyPr/>
                        <a:lstStyle/>
                        <a:p>
                          <a:pPr algn="ctr">
                            <a:lnSpc>
                              <a:spcPct val="150000"/>
                            </a:lnSpc>
                          </a:pPr>
                          <a:r>
                            <a:rPr kumimoji="1" lang="en-US" altLang="ja-JP" sz="1400" b="1" dirty="0"/>
                            <a:t>Large Probability near 25 deg</a:t>
                          </a:r>
                          <a:endParaRPr kumimoji="1" lang="ja-JP" altLang="en-US" sz="1400" dirty="0"/>
                        </a:p>
                      </a:txBody>
                      <a:tcPr>
                        <a:solidFill>
                          <a:schemeClr val="bg2"/>
                        </a:solidFill>
                      </a:tcPr>
                    </a:tc>
                    <a:extLst>
                      <a:ext uri="{0D108BD9-81ED-4DB2-BD59-A6C34878D82A}">
                        <a16:rowId xmlns:a16="http://schemas.microsoft.com/office/drawing/2014/main" val="2742404540"/>
                      </a:ext>
                    </a:extLst>
                  </a:tr>
                </a:tbl>
              </a:graphicData>
            </a:graphic>
          </p:graphicFrame>
        </mc:Choice>
        <mc:Fallback>
          <p:graphicFrame>
            <p:nvGraphicFramePr>
              <p:cNvPr id="7" name="表 6">
                <a:extLst>
                  <a:ext uri="{FF2B5EF4-FFF2-40B4-BE49-F238E27FC236}">
                    <a16:creationId xmlns:a16="http://schemas.microsoft.com/office/drawing/2014/main" id="{091791FF-4089-10E6-EFF1-CA438B4B7355}"/>
                  </a:ext>
                </a:extLst>
              </p:cNvPr>
              <p:cNvGraphicFramePr>
                <a:graphicFrameLocks noGrp="1"/>
              </p:cNvGraphicFramePr>
              <p:nvPr>
                <p:extLst>
                  <p:ext uri="{D42A27DB-BD31-4B8C-83A1-F6EECF244321}">
                    <p14:modId xmlns:p14="http://schemas.microsoft.com/office/powerpoint/2010/main" val="1221745618"/>
                  </p:ext>
                </p:extLst>
              </p:nvPr>
            </p:nvGraphicFramePr>
            <p:xfrm>
              <a:off x="5920646" y="907843"/>
              <a:ext cx="6020273" cy="2868419"/>
            </p:xfrm>
            <a:graphic>
              <a:graphicData uri="http://schemas.openxmlformats.org/drawingml/2006/table">
                <a:tbl>
                  <a:tblPr firstRow="1" bandRow="1">
                    <a:tableStyleId>{5C22544A-7EE6-4342-B048-85BDC9FD1C3A}</a:tableStyleId>
                  </a:tblPr>
                  <a:tblGrid>
                    <a:gridCol w="1453909">
                      <a:extLst>
                        <a:ext uri="{9D8B030D-6E8A-4147-A177-3AD203B41FA5}">
                          <a16:colId xmlns:a16="http://schemas.microsoft.com/office/drawing/2014/main" val="2069748529"/>
                        </a:ext>
                      </a:extLst>
                    </a:gridCol>
                    <a:gridCol w="2497604">
                      <a:extLst>
                        <a:ext uri="{9D8B030D-6E8A-4147-A177-3AD203B41FA5}">
                          <a16:colId xmlns:a16="http://schemas.microsoft.com/office/drawing/2014/main" val="3378271681"/>
                        </a:ext>
                      </a:extLst>
                    </a:gridCol>
                    <a:gridCol w="2068760">
                      <a:extLst>
                        <a:ext uri="{9D8B030D-6E8A-4147-A177-3AD203B41FA5}">
                          <a16:colId xmlns:a16="http://schemas.microsoft.com/office/drawing/2014/main" val="3916878069"/>
                        </a:ext>
                      </a:extLst>
                    </a:gridCol>
                  </a:tblGrid>
                  <a:tr h="454381">
                    <a:tc>
                      <a:txBody>
                        <a:bodyPr/>
                        <a:lstStyle/>
                        <a:p>
                          <a:pPr algn="ctr"/>
                          <a:r>
                            <a:rPr kumimoji="1" lang="en-US" altLang="ja-JP" sz="1800" dirty="0">
                              <a:solidFill>
                                <a:schemeClr val="tx1"/>
                              </a:solidFill>
                            </a:rPr>
                            <a:t>Borromean</a:t>
                          </a:r>
                          <a:endParaRPr kumimoji="1" lang="ja-JP" altLang="en-US" sz="1800" dirty="0">
                            <a:solidFill>
                              <a:schemeClr val="tx1"/>
                            </a:solidFill>
                          </a:endParaRPr>
                        </a:p>
                      </a:txBody>
                      <a:tcPr>
                        <a:solidFill>
                          <a:schemeClr val="accent1">
                            <a:lumMod val="40000"/>
                            <a:lumOff val="60000"/>
                          </a:schemeClr>
                        </a:solidFill>
                      </a:tcPr>
                    </a:tc>
                    <a:tc>
                      <a:txBody>
                        <a:bodyPr/>
                        <a:lstStyle/>
                        <a:p>
                          <a:endParaRPr lang="ja-JP"/>
                        </a:p>
                      </a:txBody>
                      <a:tcPr>
                        <a:blipFill>
                          <a:blip r:embed="rId8"/>
                          <a:stretch>
                            <a:fillRect l="-58680" t="-6667" r="-84108" b="-542667"/>
                          </a:stretch>
                        </a:blipFill>
                      </a:tcPr>
                    </a:tc>
                    <a:tc>
                      <a:txBody>
                        <a:bodyPr/>
                        <a:lstStyle/>
                        <a:p>
                          <a:endParaRPr lang="ja-JP"/>
                        </a:p>
                      </a:txBody>
                      <a:tcPr>
                        <a:blipFill>
                          <a:blip r:embed="rId8"/>
                          <a:stretch>
                            <a:fillRect l="-190882" t="-6667" r="-1176" b="-542667"/>
                          </a:stretch>
                        </a:blipFill>
                      </a:tcPr>
                    </a:tc>
                    <a:extLst>
                      <a:ext uri="{0D108BD9-81ED-4DB2-BD59-A6C34878D82A}">
                        <a16:rowId xmlns:a16="http://schemas.microsoft.com/office/drawing/2014/main" val="3974689866"/>
                      </a:ext>
                    </a:extLst>
                  </a:tr>
                  <a:tr h="472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baseline="30000" dirty="0"/>
                            <a:t>6</a:t>
                          </a:r>
                          <a:r>
                            <a:rPr kumimoji="1" lang="en-US" altLang="ja-JP" sz="1600" b="1" dirty="0"/>
                            <a:t>He </a:t>
                          </a:r>
                          <a:r>
                            <a:rPr kumimoji="1" lang="en-US" altLang="ja-JP" sz="1600" b="1" dirty="0">
                              <a:latin typeface="ＭＳ Ｐゴシック" panose="020B0600070205080204" pitchFamily="50" charset="-128"/>
                              <a:ea typeface="ＭＳ Ｐゴシック" panose="020B0600070205080204" pitchFamily="50" charset="-128"/>
                            </a:rPr>
                            <a:t>[1]</a:t>
                          </a:r>
                          <a:endParaRPr kumimoji="1" lang="ja-JP" altLang="en-US" sz="1600" b="1" dirty="0">
                            <a:latin typeface="ＭＳ Ｐゴシック" panose="020B0600070205080204" pitchFamily="50" charset="-128"/>
                            <a:ea typeface="ＭＳ Ｐゴシック" panose="020B0600070205080204" pitchFamily="50" charset="-128"/>
                          </a:endParaRPr>
                        </a:p>
                      </a:txBody>
                      <a:tcPr>
                        <a:solidFill>
                          <a:schemeClr val="bg2"/>
                        </a:solidFill>
                      </a:tcPr>
                    </a:tc>
                    <a:tc>
                      <a:txBody>
                        <a:bodyPr/>
                        <a:lstStyle/>
                        <a:p>
                          <a:endParaRPr lang="ja-JP"/>
                        </a:p>
                      </a:txBody>
                      <a:tcPr>
                        <a:blipFill>
                          <a:blip r:embed="rId8"/>
                          <a:stretch>
                            <a:fillRect l="-58680" t="-103896" r="-84108" b="-428571"/>
                          </a:stretch>
                        </a:blipFill>
                      </a:tcPr>
                    </a:tc>
                    <a:tc>
                      <a:txBody>
                        <a:bodyPr/>
                        <a:lstStyle/>
                        <a:p>
                          <a:endParaRPr lang="ja-JP"/>
                        </a:p>
                      </a:txBody>
                      <a:tcPr>
                        <a:blipFill>
                          <a:blip r:embed="rId8"/>
                          <a:stretch>
                            <a:fillRect l="-190882" t="-103896" r="-1176" b="-428571"/>
                          </a:stretch>
                        </a:blipFill>
                      </a:tcPr>
                    </a:tc>
                    <a:extLst>
                      <a:ext uri="{0D108BD9-81ED-4DB2-BD59-A6C34878D82A}">
                        <a16:rowId xmlns:a16="http://schemas.microsoft.com/office/drawing/2014/main" val="3568005084"/>
                      </a:ext>
                    </a:extLst>
                  </a:tr>
                  <a:tr h="472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baseline="30000"/>
                            <a:t>11</a:t>
                          </a:r>
                          <a:r>
                            <a:rPr kumimoji="1" lang="en-US" altLang="ja-JP" sz="1600" b="1"/>
                            <a:t>Li </a:t>
                          </a:r>
                          <a:r>
                            <a:rPr kumimoji="1" lang="en-US" altLang="ja-JP" sz="1600" b="1">
                              <a:latin typeface="ＭＳ Ｐゴシック" panose="020B0600070205080204" pitchFamily="50" charset="-128"/>
                              <a:ea typeface="ＭＳ Ｐゴシック" panose="020B0600070205080204" pitchFamily="50" charset="-128"/>
                            </a:rPr>
                            <a:t>[2]</a:t>
                          </a:r>
                          <a:endParaRPr kumimoji="1" lang="ja-JP" altLang="en-US" sz="1600" b="1">
                            <a:latin typeface="ＭＳ Ｐゴシック" panose="020B0600070205080204" pitchFamily="50" charset="-128"/>
                            <a:ea typeface="ＭＳ Ｐゴシック" panose="020B0600070205080204" pitchFamily="50" charset="-128"/>
                          </a:endParaRPr>
                        </a:p>
                      </a:txBody>
                      <a:tcPr>
                        <a:solidFill>
                          <a:schemeClr val="bg2"/>
                        </a:solidFill>
                      </a:tcPr>
                    </a:tc>
                    <a:tc>
                      <a:txBody>
                        <a:bodyPr/>
                        <a:lstStyle/>
                        <a:p>
                          <a:endParaRPr lang="ja-JP"/>
                        </a:p>
                      </a:txBody>
                      <a:tcPr>
                        <a:blipFill>
                          <a:blip r:embed="rId8"/>
                          <a:stretch>
                            <a:fillRect l="-58680" t="-201282" r="-84108" b="-323077"/>
                          </a:stretch>
                        </a:blipFill>
                      </a:tcPr>
                    </a:tc>
                    <a:tc>
                      <a:txBody>
                        <a:bodyPr/>
                        <a:lstStyle/>
                        <a:p>
                          <a:endParaRPr lang="ja-JP"/>
                        </a:p>
                      </a:txBody>
                      <a:tcPr>
                        <a:blipFill>
                          <a:blip r:embed="rId8"/>
                          <a:stretch>
                            <a:fillRect l="-190882" t="-201282" r="-1176" b="-323077"/>
                          </a:stretch>
                        </a:blipFill>
                      </a:tcPr>
                    </a:tc>
                    <a:extLst>
                      <a:ext uri="{0D108BD9-81ED-4DB2-BD59-A6C34878D82A}">
                        <a16:rowId xmlns:a16="http://schemas.microsoft.com/office/drawing/2014/main" val="1887262105"/>
                      </a:ext>
                    </a:extLst>
                  </a:tr>
                  <a:tr h="777748">
                    <a:tc>
                      <a:txBody>
                        <a:bodyPr/>
                        <a:lstStyle/>
                        <a:p>
                          <a:pPr algn="ctr">
                            <a:lnSpc>
                              <a:spcPct val="150000"/>
                            </a:lnSpc>
                          </a:pPr>
                          <a:r>
                            <a:rPr kumimoji="1" lang="en-US" altLang="ja-JP" sz="1600" b="1" baseline="30000" dirty="0">
                              <a:solidFill>
                                <a:srgbClr val="FF0000"/>
                              </a:solidFill>
                            </a:rPr>
                            <a:t>14</a:t>
                          </a:r>
                          <a:r>
                            <a:rPr kumimoji="1" lang="en-US" altLang="ja-JP" sz="1600" b="1" dirty="0">
                              <a:solidFill>
                                <a:srgbClr val="FF0000"/>
                              </a:solidFill>
                            </a:rPr>
                            <a:t>Be</a:t>
                          </a:r>
                          <a:br>
                            <a:rPr kumimoji="1" lang="en-US" altLang="ja-JP" sz="1600" b="1" dirty="0">
                              <a:solidFill>
                                <a:srgbClr val="FF0000"/>
                              </a:solidFill>
                            </a:rPr>
                          </a:br>
                          <a:r>
                            <a:rPr kumimoji="1" lang="en-US" altLang="ja-JP" sz="1600" b="1" dirty="0">
                              <a:solidFill>
                                <a:srgbClr val="FF0000"/>
                              </a:solidFill>
                            </a:rPr>
                            <a:t> (this work)</a:t>
                          </a:r>
                          <a:endParaRPr kumimoji="1" lang="ja-JP" altLang="en-US" sz="1600" b="1" dirty="0">
                            <a:solidFill>
                              <a:srgbClr val="FF0000"/>
                            </a:solidFill>
                          </a:endParaRPr>
                        </a:p>
                      </a:txBody>
                      <a:tcPr>
                        <a:solidFill>
                          <a:schemeClr val="bg2"/>
                        </a:solidFill>
                      </a:tcPr>
                    </a:tc>
                    <a:tc>
                      <a:txBody>
                        <a:bodyPr/>
                        <a:lstStyle/>
                        <a:p>
                          <a:endParaRPr lang="ja-JP"/>
                        </a:p>
                      </a:txBody>
                      <a:tcPr>
                        <a:blipFill>
                          <a:blip r:embed="rId8"/>
                          <a:stretch>
                            <a:fillRect l="-58680" t="-183594" r="-84108" b="-96875"/>
                          </a:stretch>
                        </a:blipFill>
                      </a:tcPr>
                    </a:tc>
                    <a:tc>
                      <a:txBody>
                        <a:bodyPr/>
                        <a:lstStyle/>
                        <a:p>
                          <a:endParaRPr lang="ja-JP"/>
                        </a:p>
                      </a:txBody>
                      <a:tcPr>
                        <a:blipFill>
                          <a:blip r:embed="rId8"/>
                          <a:stretch>
                            <a:fillRect l="-190882" t="-183594" r="-1176" b="-96875"/>
                          </a:stretch>
                        </a:blipFill>
                      </a:tcPr>
                    </a:tc>
                    <a:extLst>
                      <a:ext uri="{0D108BD9-81ED-4DB2-BD59-A6C34878D82A}">
                        <a16:rowId xmlns:a16="http://schemas.microsoft.com/office/drawing/2014/main" val="3641644192"/>
                      </a:ext>
                    </a:extLst>
                  </a:tr>
                  <a:tr h="69196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1600" b="1" baseline="30000"/>
                            <a:t>19</a:t>
                          </a:r>
                          <a:r>
                            <a:rPr kumimoji="1" lang="en-US" altLang="ja-JP" sz="1600" b="1"/>
                            <a:t>B </a:t>
                          </a:r>
                          <a:r>
                            <a:rPr kumimoji="1" lang="en-US" altLang="ja-JP" sz="1600" b="1">
                              <a:latin typeface="ＭＳ Ｐゴシック" panose="020B0600070205080204" pitchFamily="50" charset="-128"/>
                              <a:ea typeface="ＭＳ Ｐゴシック" panose="020B0600070205080204" pitchFamily="50" charset="-128"/>
                            </a:rPr>
                            <a:t>[</a:t>
                          </a:r>
                          <a:r>
                            <a:rPr lang="en-US" altLang="ja-JP" sz="1600" b="1">
                              <a:latin typeface="ＭＳ Ｐゴシック" panose="020B0600070205080204" pitchFamily="50" charset="-128"/>
                              <a:ea typeface="ＭＳ Ｐゴシック" panose="020B0600070205080204" pitchFamily="50" charset="-128"/>
                            </a:rPr>
                            <a:t>3</a:t>
                          </a:r>
                          <a:r>
                            <a:rPr kumimoji="1" lang="en-US" altLang="ja-JP" sz="1600" b="1">
                              <a:latin typeface="ＭＳ Ｐゴシック" panose="020B0600070205080204" pitchFamily="50" charset="-128"/>
                              <a:ea typeface="ＭＳ Ｐゴシック" panose="020B0600070205080204" pitchFamily="50" charset="-128"/>
                            </a:rPr>
                            <a:t>]</a:t>
                          </a:r>
                          <a:endParaRPr kumimoji="1" lang="ja-JP" altLang="en-US" sz="1600" b="1">
                            <a:latin typeface="ＭＳ Ｐゴシック" panose="020B0600070205080204" pitchFamily="50" charset="-128"/>
                            <a:ea typeface="ＭＳ Ｐゴシック" panose="020B0600070205080204" pitchFamily="50" charset="-128"/>
                          </a:endParaRPr>
                        </a:p>
                      </a:txBody>
                      <a:tcPr>
                        <a:solidFill>
                          <a:schemeClr val="bg2"/>
                        </a:solidFill>
                      </a:tcPr>
                    </a:tc>
                    <a:tc>
                      <a:txBody>
                        <a:bodyPr/>
                        <a:lstStyle/>
                        <a:p>
                          <a:endParaRPr lang="ja-JP"/>
                        </a:p>
                      </a:txBody>
                      <a:tcPr>
                        <a:blipFill>
                          <a:blip r:embed="rId8"/>
                          <a:stretch>
                            <a:fillRect l="-58680" t="-318421" r="-84108" b="-8772"/>
                          </a:stretch>
                        </a:blipFill>
                      </a:tcPr>
                    </a:tc>
                    <a:tc>
                      <a:txBody>
                        <a:bodyPr/>
                        <a:lstStyle/>
                        <a:p>
                          <a:pPr algn="ctr">
                            <a:lnSpc>
                              <a:spcPct val="150000"/>
                            </a:lnSpc>
                          </a:pPr>
                          <a:r>
                            <a:rPr kumimoji="1" lang="en-US" altLang="ja-JP" sz="1400" b="1" dirty="0"/>
                            <a:t>Large Probability near 25 deg</a:t>
                          </a:r>
                          <a:endParaRPr kumimoji="1" lang="ja-JP" altLang="en-US" sz="1400" dirty="0"/>
                        </a:p>
                      </a:txBody>
                      <a:tcPr>
                        <a:solidFill>
                          <a:schemeClr val="bg2"/>
                        </a:solidFill>
                      </a:tcPr>
                    </a:tc>
                    <a:extLst>
                      <a:ext uri="{0D108BD9-81ED-4DB2-BD59-A6C34878D82A}">
                        <a16:rowId xmlns:a16="http://schemas.microsoft.com/office/drawing/2014/main" val="2742404540"/>
                      </a:ext>
                    </a:extLst>
                  </a:tr>
                </a:tbl>
              </a:graphicData>
            </a:graphic>
          </p:graphicFrame>
        </mc:Fallback>
      </mc:AlternateContent>
      <p:pic>
        <p:nvPicPr>
          <p:cNvPr id="10" name="図 9" descr="グラフ, 折れ線グラフ&#10;&#10;AI によって生成されたコンテンツは間違っている可能性があります。">
            <a:extLst>
              <a:ext uri="{FF2B5EF4-FFF2-40B4-BE49-F238E27FC236}">
                <a16:creationId xmlns:a16="http://schemas.microsoft.com/office/drawing/2014/main" id="{B48C8500-30C9-B91D-4B54-37BEB265AC4D}"/>
              </a:ext>
            </a:extLst>
          </p:cNvPr>
          <p:cNvPicPr>
            <a:picLocks noChangeAspect="1"/>
          </p:cNvPicPr>
          <p:nvPr/>
        </p:nvPicPr>
        <p:blipFill>
          <a:blip r:embed="rId9">
            <a:extLst>
              <a:ext uri="{28A0092B-C50C-407E-A947-70E740481C1C}">
                <a14:useLocalDpi xmlns:a14="http://schemas.microsoft.com/office/drawing/2010/main" val="0"/>
              </a:ext>
            </a:extLst>
          </a:blip>
          <a:srcRect l="1820" t="8051" r="7184" b="2542"/>
          <a:stretch/>
        </p:blipFill>
        <p:spPr>
          <a:xfrm>
            <a:off x="576120" y="2558771"/>
            <a:ext cx="5229825" cy="3521573"/>
          </a:xfrm>
          <a:prstGeom prst="rect">
            <a:avLst/>
          </a:prstGeom>
        </p:spPr>
      </p:pic>
      <p:cxnSp>
        <p:nvCxnSpPr>
          <p:cNvPr id="12" name="直線矢印コネクタ 11">
            <a:extLst>
              <a:ext uri="{FF2B5EF4-FFF2-40B4-BE49-F238E27FC236}">
                <a16:creationId xmlns:a16="http://schemas.microsoft.com/office/drawing/2014/main" id="{4065E1EA-701E-6987-630A-5A96961FED57}"/>
              </a:ext>
            </a:extLst>
          </p:cNvPr>
          <p:cNvCxnSpPr>
            <a:cxnSpLocks/>
          </p:cNvCxnSpPr>
          <p:nvPr/>
        </p:nvCxnSpPr>
        <p:spPr>
          <a:xfrm flipH="1" flipV="1">
            <a:off x="5320399" y="4960407"/>
            <a:ext cx="600247" cy="40202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6" name="テキスト ボックス 15">
                <a:extLst>
                  <a:ext uri="{FF2B5EF4-FFF2-40B4-BE49-F238E27FC236}">
                    <a16:creationId xmlns:a16="http://schemas.microsoft.com/office/drawing/2014/main" id="{8632D50F-BB33-CC54-A02D-976313DD9C97}"/>
                  </a:ext>
                </a:extLst>
              </p:cNvPr>
              <p:cNvSpPr txBox="1"/>
              <p:nvPr/>
            </p:nvSpPr>
            <p:spPr>
              <a:xfrm>
                <a:off x="5920646" y="4714834"/>
                <a:ext cx="5909892" cy="1677126"/>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EFT calculation</a:t>
                </a:r>
              </a:p>
              <a:p>
                <a:pPr marL="285750" indent="-285750">
                  <a:buFont typeface="Arial" panose="020B0604020202020204" pitchFamily="34" charset="0"/>
                  <a:buChar char="•"/>
                </a:pPr>
                <a:r>
                  <a:rPr lang="en-US" altLang="ja-JP" dirty="0"/>
                  <a:t>Three body model</a:t>
                </a:r>
              </a:p>
              <a:p>
                <a:pPr marL="285750" indent="-285750">
                  <a:buFont typeface="Arial" panose="020B0604020202020204" pitchFamily="34" charset="0"/>
                  <a:buChar char="•"/>
                </a:pPr>
                <a:r>
                  <a:rPr lang="en-US" altLang="ja-JP" dirty="0"/>
                  <a:t>Convoluted with experimental resolution</a:t>
                </a:r>
              </a:p>
              <a:p>
                <a:pPr marL="285750" indent="-285750">
                  <a:buFont typeface="Arial" panose="020B0604020202020204" pitchFamily="34" charset="0"/>
                  <a:buChar char="•"/>
                </a:pPr>
                <a14:m>
                  <m:oMath xmlns:m="http://schemas.openxmlformats.org/officeDocument/2006/math">
                    <m:f>
                      <m:fPr>
                        <m:ctrlPr>
                          <a:rPr lang="en-US" altLang="ja-JP" b="1" i="1">
                            <a:latin typeface="Cambria Math" panose="02040503050406030204" pitchFamily="18" charset="0"/>
                          </a:rPr>
                        </m:ctrlPr>
                      </m:fPr>
                      <m:num>
                        <m:sSup>
                          <m:sSupPr>
                            <m:ctrlPr>
                              <a:rPr lang="en-US" altLang="ja-JP" b="1" i="1">
                                <a:latin typeface="Cambria Math" panose="02040503050406030204" pitchFamily="18" charset="0"/>
                              </a:rPr>
                            </m:ctrlPr>
                          </m:sSupPr>
                          <m:e>
                            <m:r>
                              <a:rPr lang="ja-JP" altLang="en-US" b="1" i="1">
                                <a:latin typeface="Cambria Math" panose="02040503050406030204" pitchFamily="18" charset="0"/>
                              </a:rPr>
                              <m:t>𝝌</m:t>
                            </m:r>
                          </m:e>
                          <m:sup>
                            <m:r>
                              <a:rPr lang="en-US" altLang="ja-JP" b="1" i="1">
                                <a:latin typeface="Cambria Math" panose="02040503050406030204" pitchFamily="18" charset="0"/>
                              </a:rPr>
                              <m:t>𝟐</m:t>
                            </m:r>
                          </m:sup>
                        </m:sSup>
                      </m:num>
                      <m:den>
                        <m:r>
                          <a:rPr lang="en-US" altLang="ja-JP" b="1" i="1">
                            <a:latin typeface="Cambria Math" panose="02040503050406030204" pitchFamily="18" charset="0"/>
                          </a:rPr>
                          <m:t>𝒏𝒅𝒇</m:t>
                        </m:r>
                      </m:den>
                    </m:f>
                    <m:r>
                      <a:rPr lang="en-US" altLang="ja-JP" b="1" i="1">
                        <a:latin typeface="Cambria Math" panose="02040503050406030204" pitchFamily="18" charset="0"/>
                      </a:rPr>
                      <m:t>=</m:t>
                    </m:r>
                    <m:r>
                      <a:rPr lang="en-US" altLang="ja-JP" b="1" i="1">
                        <a:latin typeface="Cambria Math" panose="02040503050406030204" pitchFamily="18" charset="0"/>
                      </a:rPr>
                      <m:t>𝟐</m:t>
                    </m:r>
                    <m:r>
                      <a:rPr lang="en-US" altLang="ja-JP" b="1" i="1">
                        <a:latin typeface="Cambria Math" panose="02040503050406030204" pitchFamily="18" charset="0"/>
                      </a:rPr>
                      <m:t>.</m:t>
                    </m:r>
                    <m:r>
                      <a:rPr lang="en-US" altLang="ja-JP" b="1" i="1">
                        <a:latin typeface="Cambria Math" panose="02040503050406030204" pitchFamily="18" charset="0"/>
                      </a:rPr>
                      <m:t>𝟔𝟗</m:t>
                    </m:r>
                  </m:oMath>
                </a14:m>
                <a:endParaRPr lang="en-US" altLang="ja-JP" dirty="0"/>
              </a:p>
              <a:p>
                <a:pPr marL="285750" indent="-285750">
                  <a:buFont typeface="Arial" panose="020B0604020202020204" pitchFamily="34" charset="0"/>
                  <a:buChar char="•"/>
                </a:pPr>
                <a:r>
                  <a:rPr lang="en-US" altLang="ja-JP" dirty="0"/>
                  <a:t>M. Hongo and D.T. Son PRL128,212501 (2022)</a:t>
                </a:r>
              </a:p>
            </p:txBody>
          </p:sp>
        </mc:Choice>
        <mc:Fallback>
          <p:sp>
            <p:nvSpPr>
              <p:cNvPr id="16" name="テキスト ボックス 15">
                <a:extLst>
                  <a:ext uri="{FF2B5EF4-FFF2-40B4-BE49-F238E27FC236}">
                    <a16:creationId xmlns:a16="http://schemas.microsoft.com/office/drawing/2014/main" id="{8632D50F-BB33-CC54-A02D-976313DD9C97}"/>
                  </a:ext>
                </a:extLst>
              </p:cNvPr>
              <p:cNvSpPr txBox="1">
                <a:spLocks noRot="1" noChangeAspect="1" noMove="1" noResize="1" noEditPoints="1" noAdjustHandles="1" noChangeArrowheads="1" noChangeShapeType="1" noTextEdit="1"/>
              </p:cNvSpPr>
              <p:nvPr/>
            </p:nvSpPr>
            <p:spPr>
              <a:xfrm>
                <a:off x="5920646" y="4714834"/>
                <a:ext cx="5909892" cy="1677126"/>
              </a:xfrm>
              <a:prstGeom prst="rect">
                <a:avLst/>
              </a:prstGeom>
              <a:blipFill>
                <a:blip r:embed="rId10"/>
                <a:stretch>
                  <a:fillRect l="-619" t="-1812" b="-4710"/>
                </a:stretch>
              </a:blipFill>
            </p:spPr>
            <p:txBody>
              <a:bodyPr/>
              <a:lstStyle/>
              <a:p>
                <a:r>
                  <a:rPr lang="ja-JP" altLang="en-US">
                    <a:noFill/>
                  </a:rPr>
                  <a:t> </a:t>
                </a:r>
              </a:p>
            </p:txBody>
          </p:sp>
        </mc:Fallback>
      </mc:AlternateContent>
      <p:sp>
        <p:nvSpPr>
          <p:cNvPr id="17" name="テキスト ボックス 16">
            <a:extLst>
              <a:ext uri="{FF2B5EF4-FFF2-40B4-BE49-F238E27FC236}">
                <a16:creationId xmlns:a16="http://schemas.microsoft.com/office/drawing/2014/main" id="{31F024EF-7738-3D32-4C2A-86B58A62ACDC}"/>
              </a:ext>
            </a:extLst>
          </p:cNvPr>
          <p:cNvSpPr txBox="1"/>
          <p:nvPr/>
        </p:nvSpPr>
        <p:spPr>
          <a:xfrm>
            <a:off x="7078554" y="3803374"/>
            <a:ext cx="5194867" cy="861774"/>
          </a:xfrm>
          <a:prstGeom prst="rect">
            <a:avLst/>
          </a:prstGeom>
          <a:noFill/>
        </p:spPr>
        <p:txBody>
          <a:bodyPr wrap="square" rtlCol="0">
            <a:spAutoFit/>
          </a:bodyPr>
          <a:lstStyle/>
          <a:p>
            <a:r>
              <a:rPr kumimoji="1" lang="en-US" altLang="ja-JP" sz="1600" b="1" dirty="0">
                <a:latin typeface="ＭＳ Ｐゴシック" panose="020B0600070205080204" pitchFamily="50" charset="-128"/>
                <a:ea typeface="ＭＳ Ｐゴシック" panose="020B0600070205080204" pitchFamily="50" charset="-128"/>
              </a:rPr>
              <a:t>[1] Y.L. Sun, et. al., Phys. Lett. B 814 (2021) 136072</a:t>
            </a:r>
          </a:p>
          <a:p>
            <a:r>
              <a:rPr kumimoji="1" lang="en-US" altLang="ja-JP" sz="1600" b="1" dirty="0">
                <a:latin typeface="ＭＳ Ｐゴシック" panose="020B0600070205080204" pitchFamily="50" charset="-128"/>
                <a:ea typeface="ＭＳ Ｐゴシック" panose="020B0600070205080204" pitchFamily="50" charset="-128"/>
              </a:rPr>
              <a:t>[</a:t>
            </a:r>
            <a:r>
              <a:rPr lang="en-US" altLang="ja-JP" sz="1600" b="1" dirty="0">
                <a:latin typeface="ＭＳ Ｐゴシック" panose="020B0600070205080204" pitchFamily="50" charset="-128"/>
                <a:ea typeface="ＭＳ Ｐゴシック" panose="020B0600070205080204" pitchFamily="50" charset="-128"/>
              </a:rPr>
              <a:t>2</a:t>
            </a:r>
            <a:r>
              <a:rPr kumimoji="1" lang="en-US" altLang="ja-JP" sz="1600" b="1" dirty="0">
                <a:latin typeface="ＭＳ Ｐゴシック" panose="020B0600070205080204" pitchFamily="50" charset="-128"/>
                <a:ea typeface="ＭＳ Ｐゴシック" panose="020B0600070205080204" pitchFamily="50" charset="-128"/>
              </a:rPr>
              <a:t>] T. Nakamura, et. al., Phys Rev. Lett. 96 (2006) 252502</a:t>
            </a:r>
          </a:p>
          <a:p>
            <a:r>
              <a:rPr kumimoji="1" lang="en-US" altLang="ja-JP" sz="1600" b="1" dirty="0">
                <a:latin typeface="ＭＳ Ｐゴシック" panose="020B0600070205080204" pitchFamily="50" charset="-128"/>
                <a:ea typeface="ＭＳ Ｐゴシック" panose="020B0600070205080204" pitchFamily="50" charset="-128"/>
              </a:rPr>
              <a:t>[</a:t>
            </a:r>
            <a:r>
              <a:rPr lang="en-US" altLang="ja-JP" sz="1600" b="1" dirty="0">
                <a:latin typeface="ＭＳ Ｐゴシック" panose="020B0600070205080204" pitchFamily="50" charset="-128"/>
                <a:ea typeface="ＭＳ Ｐゴシック" panose="020B0600070205080204" pitchFamily="50" charset="-128"/>
              </a:rPr>
              <a:t>3</a:t>
            </a:r>
            <a:r>
              <a:rPr kumimoji="1" lang="en-US" altLang="ja-JP" sz="1600" b="1" dirty="0">
                <a:latin typeface="ＭＳ Ｐゴシック" panose="020B0600070205080204" pitchFamily="50" charset="-128"/>
                <a:ea typeface="ＭＳ Ｐゴシック" panose="020B0600070205080204" pitchFamily="50" charset="-128"/>
              </a:rPr>
              <a:t>] K. J. Cook, et. al., Phys. Rev. Lett. 124 (2020) 212503</a:t>
            </a:r>
            <a:endParaRPr kumimoji="1" lang="ja-JP" altLang="en-US" sz="16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62905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074B2F1-7C0A-C55A-C080-119764F81F5E}"/>
              </a:ext>
            </a:extLst>
          </p:cNvPr>
          <p:cNvSpPr>
            <a:spLocks noGrp="1"/>
          </p:cNvSpPr>
          <p:nvPr>
            <p:ph type="dt" sz="half" idx="10"/>
          </p:nvPr>
        </p:nvSpPr>
        <p:spPr/>
        <p:txBody>
          <a:bodyPr/>
          <a:lstStyle/>
          <a:p>
            <a:fld id="{30EEE07E-09FD-46A4-BAB1-05C634F73717}" type="datetime1">
              <a:rPr kumimoji="1" lang="ja-JP" altLang="en-US" smtClean="0"/>
              <a:t>2026/3/9</a:t>
            </a:fld>
            <a:endParaRPr kumimoji="1" lang="ja-JP" altLang="en-US"/>
          </a:p>
        </p:txBody>
      </p:sp>
      <p:sp>
        <p:nvSpPr>
          <p:cNvPr id="3" name="フッター プレースホルダー 2">
            <a:extLst>
              <a:ext uri="{FF2B5EF4-FFF2-40B4-BE49-F238E27FC236}">
                <a16:creationId xmlns:a16="http://schemas.microsoft.com/office/drawing/2014/main" id="{C772420D-8C02-8AC1-69F5-252B1810BD24}"/>
              </a:ext>
            </a:extLst>
          </p:cNvPr>
          <p:cNvSpPr>
            <a:spLocks noGrp="1"/>
          </p:cNvSpPr>
          <p:nvPr>
            <p:ph type="ftr" sz="quarter" idx="11"/>
          </p:nvPr>
        </p:nvSpPr>
        <p:spPr/>
        <p:txBody>
          <a:bodyPr/>
          <a:lstStyle/>
          <a:p>
            <a:r>
              <a:rPr kumimoji="1" lang="en-US" altLang="zh-CN"/>
              <a:t>Italy-Japan Symposium, Kore University of Enna</a:t>
            </a:r>
            <a:endParaRPr kumimoji="1" lang="ja-JP" altLang="en-US"/>
          </a:p>
        </p:txBody>
      </p:sp>
      <p:sp>
        <p:nvSpPr>
          <p:cNvPr id="4" name="スライド番号プレースホルダー 3">
            <a:extLst>
              <a:ext uri="{FF2B5EF4-FFF2-40B4-BE49-F238E27FC236}">
                <a16:creationId xmlns:a16="http://schemas.microsoft.com/office/drawing/2014/main" id="{2346A105-BB53-0AD2-EF65-E06D537DCD1B}"/>
              </a:ext>
            </a:extLst>
          </p:cNvPr>
          <p:cNvSpPr>
            <a:spLocks noGrp="1"/>
          </p:cNvSpPr>
          <p:nvPr>
            <p:ph type="sldNum" sz="quarter" idx="12"/>
          </p:nvPr>
        </p:nvSpPr>
        <p:spPr/>
        <p:txBody>
          <a:bodyPr/>
          <a:lstStyle/>
          <a:p>
            <a:fld id="{49584640-C7AF-4D0A-BAF2-A1E026039413}" type="slidenum">
              <a:rPr lang="ja-JP" altLang="en-US" smtClean="0"/>
              <a:pPr/>
              <a:t>9</a:t>
            </a:fld>
            <a:endParaRPr lang="ja-JP" altLang="en-US"/>
          </a:p>
        </p:txBody>
      </p:sp>
      <p:sp>
        <p:nvSpPr>
          <p:cNvPr id="5" name="タイトル 4">
            <a:extLst>
              <a:ext uri="{FF2B5EF4-FFF2-40B4-BE49-F238E27FC236}">
                <a16:creationId xmlns:a16="http://schemas.microsoft.com/office/drawing/2014/main" id="{AC64DF09-C168-6CF2-CA4C-E483B92EF2CC}"/>
              </a:ext>
            </a:extLst>
          </p:cNvPr>
          <p:cNvSpPr>
            <a:spLocks noGrp="1"/>
          </p:cNvSpPr>
          <p:nvPr>
            <p:ph type="title"/>
          </p:nvPr>
        </p:nvSpPr>
        <p:spPr/>
        <p:txBody>
          <a:bodyPr/>
          <a:lstStyle/>
          <a:p>
            <a:r>
              <a:rPr kumimoji="1" lang="en-US" altLang="ja-JP"/>
              <a:t>Conclusion and </a:t>
            </a:r>
            <a:r>
              <a:rPr lang="en-US" altLang="ja-JP"/>
              <a:t>Perspective</a:t>
            </a:r>
            <a:endParaRPr kumimoji="1" lang="ja-JP" altLang="en-US"/>
          </a:p>
        </p:txBody>
      </p:sp>
      <p:grpSp>
        <p:nvGrpSpPr>
          <p:cNvPr id="12" name="グループ化 11">
            <a:extLst>
              <a:ext uri="{FF2B5EF4-FFF2-40B4-BE49-F238E27FC236}">
                <a16:creationId xmlns:a16="http://schemas.microsoft.com/office/drawing/2014/main" id="{D552ABA4-D9E2-3929-94AE-EC88A651460A}"/>
              </a:ext>
            </a:extLst>
          </p:cNvPr>
          <p:cNvGrpSpPr/>
          <p:nvPr/>
        </p:nvGrpSpPr>
        <p:grpSpPr>
          <a:xfrm>
            <a:off x="285750" y="801260"/>
            <a:ext cx="11735662" cy="4838479"/>
            <a:chOff x="285750" y="904875"/>
            <a:chExt cx="11273045" cy="4838479"/>
          </a:xfrm>
        </p:grpSpPr>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DBCCB776-BADE-5732-5AAD-2B7FFD67E77E}"/>
                    </a:ext>
                  </a:extLst>
                </p:cNvPr>
                <p:cNvSpPr txBox="1"/>
                <p:nvPr/>
              </p:nvSpPr>
              <p:spPr>
                <a:xfrm>
                  <a:off x="596880" y="1330030"/>
                  <a:ext cx="10961915" cy="441332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000" dirty="0"/>
                    <a:t>Neutron-halo nuclei, located near neutron dripline, show the unique phenomenon </a:t>
                  </a:r>
                  <a:r>
                    <a:rPr lang="en-US" altLang="ja-JP" sz="2000" dirty="0"/>
                    <a:t>such as soft E1 excitation and Borromean structure.</a:t>
                  </a:r>
                </a:p>
                <a:p>
                  <a:pPr marL="285750" indent="-285750">
                    <a:buFont typeface="Arial" panose="020B0604020202020204" pitchFamily="34" charset="0"/>
                    <a:buChar char="•"/>
                  </a:pPr>
                  <a:r>
                    <a:rPr lang="en-US" altLang="ja-JP" sz="2000" dirty="0"/>
                    <a:t>Dineutron correlation may be crucial to stability in Borromean nuclei.</a:t>
                  </a:r>
                </a:p>
                <a:p>
                  <a:pPr marL="285750" indent="-285750">
                    <a:buFont typeface="Arial" panose="020B0604020202020204" pitchFamily="34" charset="0"/>
                    <a:buChar char="•"/>
                  </a:pPr>
                  <a:r>
                    <a:rPr lang="en-US" altLang="ja-JP" sz="2000" dirty="0"/>
                    <a:t>To investigate dineutron correlation in </a:t>
                  </a:r>
                  <a:r>
                    <a:rPr lang="en-US" altLang="ja-JP" sz="2000" baseline="30000" dirty="0"/>
                    <a:t>14</a:t>
                  </a:r>
                  <a:r>
                    <a:rPr lang="en-US" altLang="ja-JP" sz="2000" dirty="0"/>
                    <a:t>Be we performed the kinematically complete measurement of Coulomb breakup of </a:t>
                  </a:r>
                  <a:r>
                    <a:rPr lang="en-US" altLang="ja-JP" sz="2000" baseline="30000" dirty="0"/>
                    <a:t>14</a:t>
                  </a:r>
                  <a:r>
                    <a:rPr lang="en-US" altLang="ja-JP" sz="2000" dirty="0"/>
                    <a:t>Be on Pb target at 220 MeV/nucleon at SAMURAI at RIBF,RIKEN.</a:t>
                  </a:r>
                </a:p>
                <a:p>
                  <a:pPr marL="285750" indent="-285750">
                    <a:buFont typeface="Arial" panose="020B0604020202020204" pitchFamily="34" charset="0"/>
                    <a:buChar char="•"/>
                  </a:pPr>
                  <a:r>
                    <a:rPr lang="en-US" altLang="ja-JP" sz="2000" dirty="0"/>
                    <a:t>Two-neutron removal cross section and Coulomb breakup cross section were extracted using invariant mass method. Large discrepancy between cross sections for Pb and that for C shows Coulomb breakup is dominant.</a:t>
                  </a:r>
                </a:p>
                <a:p>
                  <a:pPr marL="285750" indent="-285750">
                    <a:buFont typeface="Arial" panose="020B0604020202020204" pitchFamily="34" charset="0"/>
                    <a:buChar char="•"/>
                  </a:pPr>
                  <a:r>
                    <a:rPr lang="en-US" altLang="ja-JP" sz="2000" dirty="0"/>
                    <a:t>The B(E1) spectrum was obtained using the Equivalent photon method.</a:t>
                  </a:r>
                </a:p>
                <a:p>
                  <a:pPr marL="285750" indent="-285750">
                    <a:buFont typeface="Arial" panose="020B0604020202020204" pitchFamily="34" charset="0"/>
                    <a:buChar char="•"/>
                  </a:pPr>
                  <a:r>
                    <a:rPr lang="en-US" altLang="ja-JP" sz="2000" dirty="0"/>
                    <a:t>Opening angle calculated from a large integrated B(E1) value at low relative energy </a:t>
                  </a:r>
                  <a:br>
                    <a:rPr lang="en-US" altLang="ja-JP" sz="2000" dirty="0"/>
                  </a:br>
                  <a:r>
                    <a:rPr lang="en-US" altLang="ja-JP" sz="2000" dirty="0"/>
                    <a:t>(</a:t>
                  </a:r>
                  <a:r>
                    <a:rPr lang="en-US" altLang="ja-JP" sz="2000" dirty="0">
                      <a:solidFill>
                        <a:srgbClr val="FF0000"/>
                      </a:solidFill>
                    </a:rPr>
                    <a:t>B(E1) =  1.75(38)</a:t>
                  </a:r>
                  <a14:m>
                    <m:oMath xmlns:m="http://schemas.openxmlformats.org/officeDocument/2006/math">
                      <m:sSup>
                        <m:sSupPr>
                          <m:ctrlPr>
                            <a:rPr lang="en-US" altLang="ja-JP" sz="2000" i="1" smtClean="0">
                              <a:solidFill>
                                <a:srgbClr val="FF0000"/>
                              </a:solidFill>
                              <a:latin typeface="Cambria Math" panose="02040503050406030204" pitchFamily="18" charset="0"/>
                            </a:rPr>
                          </m:ctrlPr>
                        </m:sSupPr>
                        <m:e>
                          <m:r>
                            <a:rPr lang="en-US" altLang="ja-JP" sz="2000" b="0" i="1" smtClean="0">
                              <a:solidFill>
                                <a:srgbClr val="FF0000"/>
                              </a:solidFill>
                              <a:latin typeface="Cambria Math" panose="02040503050406030204" pitchFamily="18" charset="0"/>
                            </a:rPr>
                            <m:t> </m:t>
                          </m:r>
                          <m:r>
                            <a:rPr lang="en-US" altLang="ja-JP" sz="2000" b="0" i="1" smtClean="0">
                              <a:solidFill>
                                <a:srgbClr val="FF0000"/>
                              </a:solidFill>
                              <a:latin typeface="Cambria Math" panose="02040503050406030204" pitchFamily="18" charset="0"/>
                            </a:rPr>
                            <m:t>𝑒</m:t>
                          </m:r>
                        </m:e>
                        <m:sup>
                          <m:r>
                            <a:rPr lang="en-US" altLang="ja-JP" sz="2000" b="0" i="1" smtClean="0">
                              <a:solidFill>
                                <a:srgbClr val="FF0000"/>
                              </a:solidFill>
                              <a:latin typeface="Cambria Math" panose="02040503050406030204" pitchFamily="18" charset="0"/>
                            </a:rPr>
                            <m:t>2</m:t>
                          </m:r>
                        </m:sup>
                      </m:sSup>
                      <m:sSup>
                        <m:sSupPr>
                          <m:ctrlPr>
                            <a:rPr lang="en-US" altLang="ja-JP" sz="2000" i="1" smtClean="0">
                              <a:solidFill>
                                <a:srgbClr val="FF0000"/>
                              </a:solidFill>
                              <a:latin typeface="Cambria Math" panose="02040503050406030204" pitchFamily="18" charset="0"/>
                            </a:rPr>
                          </m:ctrlPr>
                        </m:sSupPr>
                        <m:e>
                          <m:r>
                            <a:rPr lang="en-US" altLang="ja-JP" sz="2000" b="0" i="1" smtClean="0">
                              <a:solidFill>
                                <a:srgbClr val="FF0000"/>
                              </a:solidFill>
                              <a:latin typeface="Cambria Math" panose="02040503050406030204" pitchFamily="18" charset="0"/>
                            </a:rPr>
                            <m:t>𝑓𝑚</m:t>
                          </m:r>
                        </m:e>
                        <m:sup>
                          <m:r>
                            <a:rPr lang="en-US" altLang="ja-JP" sz="2000" b="0" i="1" smtClean="0">
                              <a:solidFill>
                                <a:srgbClr val="FF0000"/>
                              </a:solidFill>
                              <a:latin typeface="Cambria Math" panose="02040503050406030204" pitchFamily="18" charset="0"/>
                            </a:rPr>
                            <m:t>2</m:t>
                          </m:r>
                        </m:sup>
                      </m:sSup>
                    </m:oMath>
                  </a14:m>
                  <a:r>
                    <a:rPr lang="en-US" altLang="ja-JP" sz="2000" dirty="0">
                      <a:solidFill>
                        <a:srgbClr val="FF0000"/>
                      </a:solidFill>
                    </a:rPr>
                    <a:t>[</a:t>
                  </a:r>
                  <a14:m>
                    <m:oMath xmlns:m="http://schemas.openxmlformats.org/officeDocument/2006/math">
                      <m:sSub>
                        <m:sSubPr>
                          <m:ctrlPr>
                            <a:rPr lang="en-US" altLang="ja-JP" sz="2000" i="1" smtClean="0">
                              <a:solidFill>
                                <a:srgbClr val="FF0000"/>
                              </a:solidFill>
                              <a:latin typeface="Cambria Math" panose="02040503050406030204" pitchFamily="18" charset="0"/>
                            </a:rPr>
                          </m:ctrlPr>
                        </m:sSubPr>
                        <m:e>
                          <m:r>
                            <a:rPr lang="en-US" altLang="ja-JP" sz="2000" b="0" i="1" smtClean="0">
                              <a:solidFill>
                                <a:srgbClr val="FF0000"/>
                              </a:solidFill>
                              <a:latin typeface="Cambria Math" panose="02040503050406030204" pitchFamily="18" charset="0"/>
                            </a:rPr>
                            <m:t>𝐸</m:t>
                          </m:r>
                        </m:e>
                        <m:sub>
                          <m:r>
                            <a:rPr lang="en-US" altLang="ja-JP" sz="2000" b="0" i="1" smtClean="0">
                              <a:solidFill>
                                <a:srgbClr val="FF0000"/>
                              </a:solidFill>
                              <a:latin typeface="Cambria Math" panose="02040503050406030204" pitchFamily="18" charset="0"/>
                            </a:rPr>
                            <m:t>𝑟𝑒𝑙</m:t>
                          </m:r>
                        </m:sub>
                      </m:sSub>
                      <m:r>
                        <a:rPr lang="en-US" altLang="ja-JP" sz="2000" i="1" smtClean="0">
                          <a:solidFill>
                            <a:srgbClr val="FF0000"/>
                          </a:solidFill>
                          <a:latin typeface="Cambria Math" panose="02040503050406030204" pitchFamily="18" charset="0"/>
                          <a:ea typeface="Cambria Math" panose="02040503050406030204" pitchFamily="18" charset="0"/>
                        </a:rPr>
                        <m:t>≤</m:t>
                      </m:r>
                    </m:oMath>
                  </a14:m>
                  <a:r>
                    <a:rPr lang="en-US" altLang="ja-JP" sz="2000" dirty="0">
                      <a:solidFill>
                        <a:srgbClr val="FF0000"/>
                      </a:solidFill>
                    </a:rPr>
                    <a:t> 10 MeV]</a:t>
                  </a:r>
                  <a:r>
                    <a:rPr lang="en-US" altLang="ja-JP" sz="2000" dirty="0"/>
                    <a:t>) is  </a:t>
                  </a:r>
                  <a14:m>
                    <m:oMath xmlns:m="http://schemas.openxmlformats.org/officeDocument/2006/math">
                      <m:sSubSup>
                        <m:sSubSupPr>
                          <m:ctrlPr>
                            <a:rPr lang="en-US" altLang="ja-JP" sz="2000" i="1" smtClean="0">
                              <a:solidFill>
                                <a:srgbClr val="FF0000"/>
                              </a:solidFill>
                              <a:latin typeface="Cambria Math" panose="02040503050406030204" pitchFamily="18" charset="0"/>
                            </a:rPr>
                          </m:ctrlPr>
                        </m:sSubSupPr>
                        <m:e>
                          <m:r>
                            <a:rPr lang="en-US" altLang="ja-JP" sz="2000" b="0" i="1" smtClean="0">
                              <a:solidFill>
                                <a:srgbClr val="FF0000"/>
                              </a:solidFill>
                              <a:latin typeface="Cambria Math" panose="02040503050406030204" pitchFamily="18" charset="0"/>
                            </a:rPr>
                            <m:t>65</m:t>
                          </m:r>
                        </m:e>
                        <m:sub>
                          <m:r>
                            <a:rPr lang="en-US" altLang="ja-JP" sz="2000" b="0" i="1" smtClean="0">
                              <a:solidFill>
                                <a:srgbClr val="FF0000"/>
                              </a:solidFill>
                              <a:latin typeface="Cambria Math" panose="02040503050406030204" pitchFamily="18" charset="0"/>
                            </a:rPr>
                            <m:t>−19</m:t>
                          </m:r>
                        </m:sub>
                        <m:sup>
                          <m:r>
                            <a:rPr lang="en-US" altLang="ja-JP" sz="2000" b="0" i="1" smtClean="0">
                              <a:solidFill>
                                <a:srgbClr val="FF0000"/>
                              </a:solidFill>
                              <a:latin typeface="Cambria Math" panose="02040503050406030204" pitchFamily="18" charset="0"/>
                            </a:rPr>
                            <m:t>+15</m:t>
                          </m:r>
                        </m:sup>
                      </m:sSubSup>
                    </m:oMath>
                  </a14:m>
                  <a:r>
                    <a:rPr lang="en-US" altLang="ja-JP" sz="2000" dirty="0">
                      <a:solidFill>
                        <a:srgbClr val="FF0000"/>
                      </a:solidFill>
                    </a:rPr>
                    <a:t> deg</a:t>
                  </a:r>
                  <a:r>
                    <a:rPr lang="en-US" altLang="ja-JP" sz="2000" dirty="0"/>
                    <a:t>, indicating the development of dineutron correlation in </a:t>
                  </a:r>
                  <a:r>
                    <a:rPr lang="en-US" altLang="ja-JP" sz="2000" baseline="30000" dirty="0"/>
                    <a:t>14</a:t>
                  </a:r>
                  <a:r>
                    <a:rPr lang="en-US" altLang="ja-JP" sz="2000" dirty="0"/>
                    <a:t>Be.</a:t>
                  </a:r>
                </a:p>
                <a:p>
                  <a:pPr marL="285750" indent="-285750">
                    <a:buFont typeface="Arial" panose="020B0604020202020204" pitchFamily="34" charset="0"/>
                    <a:buChar char="•"/>
                  </a:pPr>
                  <a:r>
                    <a:rPr lang="en-US" altLang="ja-JP" sz="2000" dirty="0"/>
                    <a:t>Effective field theory reproduced the B(E1) spectrum of </a:t>
                  </a:r>
                  <a:r>
                    <a:rPr lang="en-US" altLang="ja-JP" sz="2000" baseline="30000" dirty="0"/>
                    <a:t>14</a:t>
                  </a:r>
                  <a:r>
                    <a:rPr lang="en-US" altLang="ja-JP" sz="2000" dirty="0"/>
                    <a:t>Be</a:t>
                  </a:r>
                </a:p>
              </p:txBody>
            </p:sp>
          </mc:Choice>
          <mc:Fallback>
            <p:sp>
              <p:nvSpPr>
                <p:cNvPr id="7" name="テキスト ボックス 6">
                  <a:extLst>
                    <a:ext uri="{FF2B5EF4-FFF2-40B4-BE49-F238E27FC236}">
                      <a16:creationId xmlns:a16="http://schemas.microsoft.com/office/drawing/2014/main" id="{DBCCB776-BADE-5732-5AAD-2B7FFD67E77E}"/>
                    </a:ext>
                  </a:extLst>
                </p:cNvPr>
                <p:cNvSpPr txBox="1">
                  <a:spLocks noRot="1" noChangeAspect="1" noMove="1" noResize="1" noEditPoints="1" noAdjustHandles="1" noChangeArrowheads="1" noChangeShapeType="1" noTextEdit="1"/>
                </p:cNvSpPr>
                <p:nvPr/>
              </p:nvSpPr>
              <p:spPr>
                <a:xfrm>
                  <a:off x="596880" y="1330030"/>
                  <a:ext cx="10961915" cy="4413324"/>
                </a:xfrm>
                <a:prstGeom prst="rect">
                  <a:avLst/>
                </a:prstGeom>
                <a:blipFill>
                  <a:blip r:embed="rId2"/>
                  <a:stretch>
                    <a:fillRect l="-481" t="-552" r="-908" b="-1519"/>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E0221673-2D21-1BA2-623F-CD7AA041E662}"/>
                </a:ext>
              </a:extLst>
            </p:cNvPr>
            <p:cNvSpPr txBox="1"/>
            <p:nvPr/>
          </p:nvSpPr>
          <p:spPr>
            <a:xfrm>
              <a:off x="285750" y="904875"/>
              <a:ext cx="1638300" cy="400110"/>
            </a:xfrm>
            <a:prstGeom prst="rect">
              <a:avLst/>
            </a:prstGeom>
            <a:noFill/>
          </p:spPr>
          <p:txBody>
            <a:bodyPr wrap="square" rtlCol="0">
              <a:spAutoFit/>
            </a:bodyPr>
            <a:lstStyle/>
            <a:p>
              <a:r>
                <a:rPr kumimoji="1" lang="en-US" altLang="ja-JP" sz="2000" b="1">
                  <a:highlight>
                    <a:srgbClr val="00FF00"/>
                  </a:highlight>
                </a:rPr>
                <a:t>Conclusion</a:t>
              </a:r>
              <a:endParaRPr kumimoji="1" lang="ja-JP" altLang="en-US" sz="2000" b="1">
                <a:highlight>
                  <a:srgbClr val="00FF00"/>
                </a:highlight>
              </a:endParaRPr>
            </a:p>
          </p:txBody>
        </p:sp>
      </p:grpSp>
      <p:grpSp>
        <p:nvGrpSpPr>
          <p:cNvPr id="11" name="グループ化 10">
            <a:extLst>
              <a:ext uri="{FF2B5EF4-FFF2-40B4-BE49-F238E27FC236}">
                <a16:creationId xmlns:a16="http://schemas.microsoft.com/office/drawing/2014/main" id="{8EE6014E-02FA-4BC3-8F81-904806410F27}"/>
              </a:ext>
            </a:extLst>
          </p:cNvPr>
          <p:cNvGrpSpPr/>
          <p:nvPr/>
        </p:nvGrpSpPr>
        <p:grpSpPr>
          <a:xfrm>
            <a:off x="285750" y="5590476"/>
            <a:ext cx="11117085" cy="1130998"/>
            <a:chOff x="285750" y="4374300"/>
            <a:chExt cx="11117085" cy="1130998"/>
          </a:xfrm>
          <a:solidFill>
            <a:schemeClr val="bg1"/>
          </a:solidFill>
        </p:grpSpPr>
        <p:sp>
          <p:nvSpPr>
            <p:cNvPr id="8" name="テキスト ボックス 7">
              <a:extLst>
                <a:ext uri="{FF2B5EF4-FFF2-40B4-BE49-F238E27FC236}">
                  <a16:creationId xmlns:a16="http://schemas.microsoft.com/office/drawing/2014/main" id="{63CD67D7-8973-7E90-0B6D-E4818C88271D}"/>
                </a:ext>
              </a:extLst>
            </p:cNvPr>
            <p:cNvSpPr txBox="1"/>
            <p:nvPr/>
          </p:nvSpPr>
          <p:spPr>
            <a:xfrm>
              <a:off x="285750" y="4374300"/>
              <a:ext cx="1638300" cy="400110"/>
            </a:xfrm>
            <a:prstGeom prst="rect">
              <a:avLst/>
            </a:prstGeom>
            <a:grpFill/>
          </p:spPr>
          <p:txBody>
            <a:bodyPr wrap="square" rtlCol="0">
              <a:spAutoFit/>
            </a:bodyPr>
            <a:lstStyle/>
            <a:p>
              <a:r>
                <a:rPr lang="en-US" altLang="ja-JP" sz="2000" b="1" dirty="0">
                  <a:highlight>
                    <a:srgbClr val="00FF00"/>
                  </a:highlight>
                </a:rPr>
                <a:t>Perspective</a:t>
              </a:r>
              <a:endParaRPr kumimoji="1" lang="ja-JP" altLang="en-US" sz="2000" b="1" dirty="0">
                <a:highlight>
                  <a:srgbClr val="00FF00"/>
                </a:highlight>
              </a:endParaRPr>
            </a:p>
          </p:txBody>
        </p:sp>
        <p:sp>
          <p:nvSpPr>
            <p:cNvPr id="10" name="テキスト ボックス 9">
              <a:extLst>
                <a:ext uri="{FF2B5EF4-FFF2-40B4-BE49-F238E27FC236}">
                  <a16:creationId xmlns:a16="http://schemas.microsoft.com/office/drawing/2014/main" id="{8A1AF4C8-811A-1D6F-4083-2D80313B87D2}"/>
                </a:ext>
              </a:extLst>
            </p:cNvPr>
            <p:cNvSpPr txBox="1"/>
            <p:nvPr/>
          </p:nvSpPr>
          <p:spPr>
            <a:xfrm>
              <a:off x="609648" y="4797412"/>
              <a:ext cx="10793187" cy="707886"/>
            </a:xfrm>
            <a:prstGeom prst="rect">
              <a:avLst/>
            </a:prstGeom>
            <a:grpFill/>
          </p:spPr>
          <p:txBody>
            <a:bodyPr wrap="square" rtlCol="0">
              <a:spAutoFit/>
            </a:bodyPr>
            <a:lstStyle/>
            <a:p>
              <a:pPr marL="342900" indent="-342900">
                <a:buFont typeface="Arial" panose="020B0604020202020204" pitchFamily="34" charset="0"/>
                <a:buChar char="•"/>
              </a:pPr>
              <a:r>
                <a:rPr lang="en-US" altLang="ja-JP" sz="2000" dirty="0"/>
                <a:t>Explore the configuration of the single-particle orbital of valence neutrons, based on the shape of dB(E1)/</a:t>
              </a:r>
              <a:r>
                <a:rPr lang="en-US" altLang="ja-JP" sz="2000" dirty="0" err="1"/>
                <a:t>dEx</a:t>
              </a:r>
              <a:r>
                <a:rPr lang="en-US" altLang="ja-JP" sz="2000" dirty="0"/>
                <a:t> compared with three-body model calculations.</a:t>
              </a:r>
            </a:p>
          </p:txBody>
        </p:sp>
      </p:grpSp>
    </p:spTree>
    <p:extLst>
      <p:ext uri="{BB962C8B-B14F-4D97-AF65-F5344CB8AC3E}">
        <p14:creationId xmlns:p14="http://schemas.microsoft.com/office/powerpoint/2010/main" val="17101619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A165D7E0CA3A447BDD243697B9B87CC" ma:contentTypeVersion="5" ma:contentTypeDescription="新しいドキュメントを作成します。" ma:contentTypeScope="" ma:versionID="d84df183b196772135abb19ed234a934">
  <xsd:schema xmlns:xsd="http://www.w3.org/2001/XMLSchema" xmlns:xs="http://www.w3.org/2001/XMLSchema" xmlns:p="http://schemas.microsoft.com/office/2006/metadata/properties" xmlns:ns3="73dd0e49-11d7-47fe-939c-40ef0151cf4f" targetNamespace="http://schemas.microsoft.com/office/2006/metadata/properties" ma:root="true" ma:fieldsID="fcd21bf29e0b83339e13134dc000d11a" ns3:_="">
    <xsd:import namespace="73dd0e49-11d7-47fe-939c-40ef0151cf4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d0e49-11d7-47fe-939c-40ef0151cf4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992145-6C8A-47B0-884A-B309BD71EC7D}">
  <ds:schemaRefs>
    <ds:schemaRef ds:uri="73dd0e49-11d7-47fe-939c-40ef0151cf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0ADC939-5926-4D73-96BB-0AE55F303890}">
  <ds:schemaRef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purl.org/dc/elements/1.1/"/>
    <ds:schemaRef ds:uri="http://purl.org/dc/dcmitype/"/>
    <ds:schemaRef ds:uri="73dd0e49-11d7-47fe-939c-40ef0151cf4f"/>
    <ds:schemaRef ds:uri="http://purl.org/dc/terms/"/>
  </ds:schemaRefs>
</ds:datastoreItem>
</file>

<file path=customXml/itemProps3.xml><?xml version="1.0" encoding="utf-8"?>
<ds:datastoreItem xmlns:ds="http://schemas.openxmlformats.org/officeDocument/2006/customXml" ds:itemID="{539CBFB7-6A1E-4EC5-9992-9A54B6B8FA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17790</TotalTime>
  <Words>3149</Words>
  <Application>Microsoft Office PowerPoint</Application>
  <PresentationFormat>ワイド画面</PresentationFormat>
  <Paragraphs>436</Paragraphs>
  <Slides>22</Slides>
  <Notes>14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ＭＳ Ｐゴシック</vt:lpstr>
      <vt:lpstr>游ゴシック</vt:lpstr>
      <vt:lpstr>游明朝</vt:lpstr>
      <vt:lpstr>Arial</vt:lpstr>
      <vt:lpstr>Cambria Math</vt:lpstr>
      <vt:lpstr>Office テーマ</vt:lpstr>
      <vt:lpstr>Two-neutron halo structure of 14Be studied by its Coulomb breakup</vt:lpstr>
      <vt:lpstr>Two-Neutron Halo Nuclei</vt:lpstr>
      <vt:lpstr>nn Paring Correlation</vt:lpstr>
      <vt:lpstr>Method to Probe Dineutron Correlation</vt:lpstr>
      <vt:lpstr>Coulomb Breakup and Spectroscopy</vt:lpstr>
      <vt:lpstr>Experimental Setup</vt:lpstr>
      <vt:lpstr>Result : Cross Section </vt:lpstr>
      <vt:lpstr>Result : Energy Spectrum of E1 Strength B(E1)</vt:lpstr>
      <vt:lpstr>Conclusion and Perspective</vt:lpstr>
      <vt:lpstr>PowerPoint プレゼンテーション</vt:lpstr>
      <vt:lpstr>Γ factor</vt:lpstr>
      <vt:lpstr>Geant 4 Simulation</vt:lpstr>
      <vt:lpstr>Spatial Dineutron Correlation in 11Li </vt:lpstr>
      <vt:lpstr>荷電フラグメントの粒子識別</vt:lpstr>
      <vt:lpstr>準単色中性子(200MeV/u)の解析によるクロストーク排除条件の決定1</vt:lpstr>
      <vt:lpstr>PowerPoint プレゼンテーション</vt:lpstr>
      <vt:lpstr>Calculation of Opening angle</vt:lpstr>
      <vt:lpstr>Motivation of study on Coulomb breakup of 14Be</vt:lpstr>
      <vt:lpstr>Result : Cross Section </vt:lpstr>
      <vt:lpstr>Result : Energy Spectrum of E1 Strength B(E1)</vt:lpstr>
      <vt:lpstr>Comparison with theoretical calculation</vt:lpstr>
      <vt:lpstr>Gamma-ray spectrum from DALI2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T20220093281</dc:creator>
  <cp:lastModifiedBy>おおさわ　ゆうま 大澤　悠真</cp:lastModifiedBy>
  <cp:revision>23</cp:revision>
  <cp:lastPrinted>2025-05-23T10:30:24Z</cp:lastPrinted>
  <dcterms:created xsi:type="dcterms:W3CDTF">2025-01-10T03:47:57Z</dcterms:created>
  <dcterms:modified xsi:type="dcterms:W3CDTF">2026-03-11T10:19:19Z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0x0101009A165D7E0CA3A447BDD243697B9B87CC</vt:lpwstr>
  </property>
</Properties>
</file>