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3" r:id="rId3"/>
    <p:sldId id="260" r:id="rId4"/>
    <p:sldId id="262" r:id="rId5"/>
    <p:sldId id="261" r:id="rId6"/>
    <p:sldId id="257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B1040-0857-46FB-BF5B-6D4D473D1A4E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2E86-4D39-43C6-B3D4-BAEBBD4C811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55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06E11-88FC-4BD8-2C4C-DCD02DA4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12FFFE-BE96-AC95-4E34-D3F94F156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7773794-DE81-7FAC-07E6-A80AF4060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AE2C94-D408-1265-F81F-514996EB0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21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4203-240C-224C-F15C-9892BB2A6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D9A593-697B-7FDE-8F23-280BC616D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BA4E783-96A9-FFE1-1998-802DB3D7D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078B1F-A5CA-0D71-C878-3BC142057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5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420A6-6150-2990-9A83-B27B6B809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12AE92A-7A16-F29B-2E48-AF2769BC2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0F30754-6BDB-7390-FEC5-B969B03D3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7E70BE-30B2-C62D-83EC-F53D2D187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384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22E8C-1C16-C6E3-F450-41511592C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5BCE49-AC96-747A-8714-3735ED135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12D205-7250-81F3-CCE1-1506E6350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A9A8A5E-C6CA-A8AE-27C5-1A1D8171E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38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AB7C4-1071-16D6-500C-5461E3D68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702AEC4-C49B-9AEA-5AD0-DCAB23ABA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EC1C6AC-D7A3-2341-AB31-4673A736F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AD8E44-49F5-63D5-C5CD-B71F3E5E9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22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1BEF1-EBCD-A509-A6C1-1C3150F3A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9207456-753D-7083-E5A7-65C5F0987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50917D-4718-9EA3-BFC4-AE9982678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14B971-7025-9A81-ADA9-BF744E350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81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4A26D-FA1B-8279-0321-969993F30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719F5EE-9243-0D17-2721-13D502692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14B1B6A-3633-A6AE-4476-A9BC95F75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309420-296D-3414-05EB-69A561740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A2E86-4D39-43C6-B3D4-BAEBBD4C81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75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926BF-BB0A-FF74-F467-A7D89B251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4C3B09-446D-563C-9D7E-E9E00CA70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CFBAC3-4994-9FF6-24C0-41345443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5A3-55A7-46FD-8D55-F69B0FFF8714}" type="datetime1">
              <a:rPr lang="en-GB" smtClean="0"/>
              <a:t>27/11/2024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A3FCA1-8971-AA9F-C09E-6E378256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012DAA-4A0C-DC9A-CC59-DEDEC971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37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84477-AC3C-E6B4-8115-B850A163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7AEB7F-8336-9578-34E9-97D9136F7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A10A52-F7BD-D5AF-A1D0-F2FFA4493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37C0-6771-4EC1-A495-EB7D14DF7D8C}" type="datetime1">
              <a:rPr lang="en-GB" smtClean="0"/>
              <a:t>27/11/2024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9F86C1-4E6E-11ED-B4FE-57863253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61C466-77D3-6A62-D351-847CCFBF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14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FB3DEDC-3D20-DE47-44BA-C90B9CB73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54AE736-5F10-BEF8-4002-1D867B705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63F007-DE51-817F-A919-A56799B4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E48F-2328-4C23-BDE8-0A88453839B9}" type="datetime1">
              <a:rPr lang="en-GB" smtClean="0"/>
              <a:t>27/11/2024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A34A6A-B0A5-1A6B-4D9B-4C4C0139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C7E0FC-63DC-B8D1-D54B-400CE51F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1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47B7E2-D013-0E92-5824-AD008923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0C611D-77C4-712B-5CCF-45759E61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A3B362-EC78-9BBD-F70D-FEC85503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BCC2-C287-4B1D-B648-790AC3BE86B1}" type="datetime1">
              <a:rPr lang="en-GB" smtClean="0"/>
              <a:t>27/11/2024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9E08EE-2F36-C39B-1C61-9A2B381C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261B99-E8A6-A0F7-6D26-28943CDD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0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BD2BA-0837-51D9-EED4-2009176D4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A03809-CE2D-08DD-0AE5-B184FFB88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D5D441-76CE-8924-5F01-51ED7220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DC84-7172-4AFB-B14D-ADA7D31A226D}" type="datetime1">
              <a:rPr lang="en-GB" smtClean="0"/>
              <a:t>27/11/2024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478290-56ED-12EB-BDC8-6CC5324E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8E2812-CF6E-C85A-A8B4-9D55C8D1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43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FD7B79-C29B-A5F9-630D-8008C2AB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1C1E93-A5E9-1693-5EB3-175E63A1C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F35B26-73E5-4BD0-E77B-63C330BCD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1053E5-16D7-4BAA-914A-C97E0768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13D3-AEB7-434C-90AD-5B33D33788AE}" type="datetime1">
              <a:rPr lang="en-GB" smtClean="0"/>
              <a:t>27/11/2024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576E1B-88B2-AA76-AAFF-BCE084E0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913E07-233B-AF2C-FC6A-7E279906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2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A1DE9-28F7-CA29-0C2D-7CC6BEBA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2C1503-2EC0-42AD-53DE-F447E3B5A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EC2EB8-510D-0E74-52B7-1BA224CE9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0D6D02-A8C2-9229-FCE5-A16B1E5B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9DFB810-D42A-FF92-FAEA-E3D43052E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5F2799-5B70-3365-FBEB-593C7FE9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2439-B298-4A28-B5F2-7B31CA965CF3}" type="datetime1">
              <a:rPr lang="en-GB" smtClean="0"/>
              <a:t>27/11/2024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39E715E-C071-88A6-6826-CAFBA282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C113054-9505-6608-30F4-F137776C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03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E34DF-0844-E861-660D-CF5FB53D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85A7D9-5DB5-3FF6-A854-A907F7BA6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3DD57-8E3B-4DBE-8D4C-5EF6DC0F0BB5}" type="datetime1">
              <a:rPr lang="en-GB" smtClean="0"/>
              <a:t>27/11/2024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68AB76-058E-DA66-8DD8-2DA4522C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C6D64D-6E23-DCB7-6137-F0AB2C2E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3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B8EC2D8-103E-4992-AABD-ACE74947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0A72-712E-434A-B4FE-B36BF521D1F9}" type="datetime1">
              <a:rPr lang="en-GB" smtClean="0"/>
              <a:t>27/11/2024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6D924E-E638-A4D8-B076-B9B83019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A78314-43C1-5DEB-62F1-5C1BB036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52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BCCC24-456A-EF89-B8FC-49C53437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D1C0D-AA03-1280-7417-63BD968F7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97E140-F223-9E0F-C95B-CE65A9ABA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6BF8C8-21BD-1414-D715-693601CF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CEE5E-0317-4B86-BE3C-5BBA82DAE53C}" type="datetime1">
              <a:rPr lang="en-GB" smtClean="0"/>
              <a:t>27/11/2024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7632C6-BB76-2BF4-80B4-BCBAA1F5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54C97F-527C-7715-680A-326DADBE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6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E824A-68F8-185F-7C3A-45762D169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77A5091-CB27-5C68-85D7-290708EA4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61F34D-2E34-4D2B-51D1-BD9089253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A9B2D9-5A31-2184-232C-8198AF8C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672E-E9A6-4CB6-8D53-9C0123175FCC}" type="datetime1">
              <a:rPr lang="en-GB" smtClean="0"/>
              <a:t>27/11/2024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D9AD0E-4DE8-1ED4-FC41-5A0E9E329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2D336B-7928-5361-E935-B325B688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75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01EE5D7-9E64-9437-2EA5-2DD1AFA4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B28C18-7949-0506-9FB9-EACB8AA34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8EF26C-9062-5080-7B10-962062E04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46B83-599F-4E93-9D41-D808FC393872}" type="datetime1">
              <a:rPr lang="en-GB" smtClean="0"/>
              <a:t>27/11/2024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082A1C-7DC3-A07A-C4B4-5BA947251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C0526-E0FB-C331-8FF9-9F24377A7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5475FC-9630-46AD-A338-0006BB9923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2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eramics.onlinelibrary.wiley.com/doi/10.1111/jace.20241?af=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hyperlink" Target="https://journals.plos.org/plosone/article?id=10.1371/journal.pone.028807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D0C81-B34C-6F6A-6B42-C1A5DD1F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85F06C9-D7B4-9D3F-F1C6-E7A5D550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38C2F037-F0B5-3B12-9F04-6F03E764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046320-EDEC-2DA3-EBBA-505F5607A4B9}"/>
              </a:ext>
            </a:extLst>
          </p:cNvPr>
          <p:cNvSpPr txBox="1"/>
          <p:nvPr/>
        </p:nvSpPr>
        <p:spPr>
          <a:xfrm>
            <a:off x="0" y="200341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CHNet</a:t>
            </a:r>
          </a:p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Meeting 27/11/2024</a:t>
            </a:r>
          </a:p>
          <a:p>
            <a:pPr algn="ctr"/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Nodo di TORINO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84C191A-E14E-46F0-697A-961EFC757A83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B360298-7DD2-4FE3-56F7-530B00FB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15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CBE3-DC09-CC7A-8F26-DFAAFB728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E699A74E-F341-B6DA-24D7-896A12338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0E84817B-CA1C-AFB6-8ABC-69DB18DD7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1CE640-2859-A9BA-8CF4-04486F16AB3F}"/>
              </a:ext>
            </a:extLst>
          </p:cNvPr>
          <p:cNvSpPr txBox="1"/>
          <p:nvPr/>
        </p:nvSpPr>
        <p:spPr>
          <a:xfrm>
            <a:off x="0" y="2631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Nodo di TORINO: attività principali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B768319-152B-07D4-15E2-5B23DD87CF27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6F055F4B-8752-3775-C9E3-66F46007A630}"/>
              </a:ext>
            </a:extLst>
          </p:cNvPr>
          <p:cNvSpPr/>
          <p:nvPr/>
        </p:nvSpPr>
        <p:spPr>
          <a:xfrm>
            <a:off x="159189" y="1144166"/>
            <a:ext cx="3864741" cy="379146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Imaging con Raggi X</a:t>
            </a:r>
            <a:endParaRPr lang="en-GB" sz="2000" b="1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Laboratori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Dipartimento di Fisica</a:t>
            </a:r>
            <a:r>
              <a:rPr lang="en-US" sz="1600">
                <a:solidFill>
                  <a:schemeClr val="tx1"/>
                </a:solidFill>
              </a:rPr>
              <a:t>, </a:t>
            </a:r>
            <a:r>
              <a:rPr lang="en-US" sz="1600" b="1">
                <a:solidFill>
                  <a:schemeClr val="tx1"/>
                </a:solidFill>
              </a:rPr>
              <a:t>HibriXLab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b="1">
                <a:solidFill>
                  <a:schemeClr val="tx1"/>
                </a:solidFill>
              </a:rPr>
              <a:t>(UniTO) </a:t>
            </a:r>
            <a:r>
              <a:rPr lang="en-US" sz="1600">
                <a:solidFill>
                  <a:schemeClr val="tx1"/>
                </a:solidFill>
              </a:rPr>
              <a:t>in collaborazione con Fisici della Materia &amp; Fisici Medici, </a:t>
            </a:r>
            <a:r>
              <a:rPr lang="en-US" sz="1600" b="1">
                <a:solidFill>
                  <a:schemeClr val="tx1"/>
                </a:solidFill>
              </a:rPr>
              <a:t>CCR Venaria</a:t>
            </a: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Progetti finanziati in corso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PITCH (PRIN): </a:t>
            </a:r>
            <a:r>
              <a:rPr lang="en-US" sz="1600">
                <a:solidFill>
                  <a:schemeClr val="tx1"/>
                </a:solidFill>
              </a:rPr>
              <a:t>UniTO (A.Re) + UniMiB (D. Di Martino) + INFN-TO (D. Trocino) + CCR, Musei, Elettra, ISIS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VI-HI (CSN5): </a:t>
            </a:r>
            <a:r>
              <a:rPr lang="en-US" sz="1600">
                <a:solidFill>
                  <a:schemeClr val="tx1"/>
                </a:solidFill>
              </a:rPr>
              <a:t>INFN-TO (P. Cerello), UniMiB (A. Bravin), UniTS (L. Rigon) </a:t>
            </a:r>
            <a:endParaRPr lang="en-GB" sz="2400" u="sng">
              <a:solidFill>
                <a:schemeClr val="tx1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87FB60AA-66F2-BA95-3B6A-1491976B8860}"/>
              </a:ext>
            </a:extLst>
          </p:cNvPr>
          <p:cNvSpPr/>
          <p:nvPr/>
        </p:nvSpPr>
        <p:spPr>
          <a:xfrm>
            <a:off x="4163630" y="1079298"/>
            <a:ext cx="3711921" cy="280463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Neutroni: BENT</a:t>
            </a:r>
            <a:endParaRPr lang="en-GB" sz="2000" b="1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Laboratori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ISIS</a:t>
            </a:r>
            <a:r>
              <a:rPr lang="en-US" sz="1600">
                <a:solidFill>
                  <a:schemeClr val="tx1"/>
                </a:solidFill>
              </a:rPr>
              <a:t> (UK), </a:t>
            </a:r>
            <a:r>
              <a:rPr lang="en-US" sz="1600" b="1">
                <a:solidFill>
                  <a:schemeClr val="tx1"/>
                </a:solidFill>
              </a:rPr>
              <a:t>PSI</a:t>
            </a:r>
            <a:r>
              <a:rPr lang="en-US" sz="1600">
                <a:solidFill>
                  <a:schemeClr val="tx1"/>
                </a:solidFill>
              </a:rPr>
              <a:t> (CH), </a:t>
            </a:r>
            <a:r>
              <a:rPr lang="en-US" sz="1600" b="1">
                <a:solidFill>
                  <a:schemeClr val="tx1"/>
                </a:solidFill>
              </a:rPr>
              <a:t>J-PARC</a:t>
            </a:r>
            <a:r>
              <a:rPr lang="en-US" sz="1600">
                <a:solidFill>
                  <a:schemeClr val="tx1"/>
                </a:solidFill>
              </a:rPr>
              <a:t> (JP) </a:t>
            </a:r>
          </a:p>
          <a:p>
            <a:pPr algn="ctr"/>
            <a:endParaRPr lang="en-US" sz="1600" u="sng">
              <a:solidFill>
                <a:schemeClr val="tx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Progetti finanziati in corso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CHNET-BRONZE (CSN5): </a:t>
            </a:r>
            <a:r>
              <a:rPr lang="en-US" sz="1600">
                <a:solidFill>
                  <a:schemeClr val="tx1"/>
                </a:solidFill>
              </a:rPr>
              <a:t>UniMiB (D. DI Martino), CNR-FI (F. Grazzi), UniTO (A.Re)</a:t>
            </a:r>
            <a:endParaRPr lang="en-GB" sz="2400" u="sng">
              <a:solidFill>
                <a:schemeClr val="tx1"/>
              </a:solidFill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417E7867-6BEF-39D5-0AFA-49CF122EA8A1}"/>
              </a:ext>
            </a:extLst>
          </p:cNvPr>
          <p:cNvSpPr/>
          <p:nvPr/>
        </p:nvSpPr>
        <p:spPr>
          <a:xfrm>
            <a:off x="8037004" y="1096830"/>
            <a:ext cx="3711921" cy="27870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Studi di provenienza (IBA)</a:t>
            </a:r>
            <a:endParaRPr lang="en-GB" sz="2000" b="1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Laboratori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NEW-AGLAE</a:t>
            </a:r>
            <a:r>
              <a:rPr lang="en-US" sz="1600">
                <a:solidFill>
                  <a:schemeClr val="tx1"/>
                </a:solidFill>
              </a:rPr>
              <a:t> (F), </a:t>
            </a:r>
            <a:r>
              <a:rPr lang="en-US" sz="1600" b="1">
                <a:solidFill>
                  <a:schemeClr val="tx1"/>
                </a:solidFill>
              </a:rPr>
              <a:t>RBI</a:t>
            </a:r>
            <a:r>
              <a:rPr lang="en-US" sz="1600">
                <a:solidFill>
                  <a:schemeClr val="tx1"/>
                </a:solidFill>
              </a:rPr>
              <a:t> (CR), </a:t>
            </a:r>
            <a:r>
              <a:rPr lang="en-US" sz="1600" b="1">
                <a:solidFill>
                  <a:schemeClr val="tx1"/>
                </a:solidFill>
              </a:rPr>
              <a:t>Surrey</a:t>
            </a:r>
            <a:r>
              <a:rPr lang="en-US" sz="1600">
                <a:solidFill>
                  <a:schemeClr val="tx1"/>
                </a:solidFill>
              </a:rPr>
              <a:t> (UK), </a:t>
            </a:r>
            <a:r>
              <a:rPr lang="en-US" sz="1600" b="1">
                <a:solidFill>
                  <a:schemeClr val="tx1"/>
                </a:solidFill>
              </a:rPr>
              <a:t>INFN-LNL</a:t>
            </a:r>
            <a:r>
              <a:rPr lang="en-US" sz="1600">
                <a:solidFill>
                  <a:schemeClr val="tx1"/>
                </a:solidFill>
              </a:rPr>
              <a:t> (I)</a:t>
            </a: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Progetti finanziati in corso</a:t>
            </a:r>
          </a:p>
          <a:p>
            <a:pPr algn="ctr"/>
            <a:r>
              <a:rPr lang="en-US" sz="1600" b="1">
                <a:solidFill>
                  <a:schemeClr val="tx1"/>
                </a:solidFill>
              </a:rPr>
              <a:t>CoMAR (PRIN): </a:t>
            </a:r>
            <a:r>
              <a:rPr lang="en-US" sz="1600">
                <a:solidFill>
                  <a:schemeClr val="tx1"/>
                </a:solidFill>
              </a:rPr>
              <a:t>UniTO (M. Gulmini) + UniBA (A. Mangone)</a:t>
            </a:r>
          </a:p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B341C318-466C-A95C-4E6D-1A92F4F53C89}"/>
              </a:ext>
            </a:extLst>
          </p:cNvPr>
          <p:cNvSpPr/>
          <p:nvPr/>
        </p:nvSpPr>
        <p:spPr>
          <a:xfrm>
            <a:off x="4174506" y="4081198"/>
            <a:ext cx="3711921" cy="22751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PE5 CHANGES (Spoke 6)</a:t>
            </a: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Casi studio 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Appartamento del Re a Palazzo Reale (TO)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 Pompei (Domus della Caccia Antica)</a:t>
            </a:r>
            <a:r>
              <a:rPr lang="en-GB" sz="140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GB" sz="1200">
                <a:solidFill>
                  <a:schemeClr val="tx1"/>
                </a:solidFill>
              </a:rPr>
              <a:t>Principalmente conservazione preventiva con metodi di monitoraggio ambientale e termografico (in collaborazione con Biologi di UniTO e Fisici dell’Atmosfera), ma anche uso di CT mobile. 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9A1A1E7-E4E4-A784-EDBC-AB3A6A2D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2</a:t>
            </a:fld>
            <a:endParaRPr lang="en-GB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3AB0342-18B6-6FE0-51DC-69091EC3AD1E}"/>
              </a:ext>
            </a:extLst>
          </p:cNvPr>
          <p:cNvSpPr/>
          <p:nvPr/>
        </p:nvSpPr>
        <p:spPr>
          <a:xfrm>
            <a:off x="159189" y="5064576"/>
            <a:ext cx="3873374" cy="129177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Altri impegni</a:t>
            </a:r>
          </a:p>
          <a:p>
            <a:pPr algn="ctr">
              <a:spcBef>
                <a:spcPts val="600"/>
              </a:spcBef>
            </a:pPr>
            <a:r>
              <a:rPr lang="it-IT" sz="14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Associazione Italiana di Archeometria (AIAr)</a:t>
            </a:r>
          </a:p>
          <a:p>
            <a:pPr algn="ctr"/>
            <a:r>
              <a:rPr lang="it-IT" sz="1400">
                <a:solidFill>
                  <a:srgbClr val="222222"/>
                </a:solidFill>
                <a:latin typeface="Roboto" panose="02000000000000000000" pitchFamily="2" charset="0"/>
              </a:rPr>
              <a:t>Dottorato T4C (Torino) </a:t>
            </a:r>
          </a:p>
          <a:p>
            <a:pPr algn="ctr"/>
            <a:r>
              <a:rPr lang="it-IT" sz="1400">
                <a:solidFill>
                  <a:srgbClr val="222222"/>
                </a:solidFill>
                <a:latin typeface="Roboto" panose="02000000000000000000" pitchFamily="2" charset="0"/>
              </a:rPr>
              <a:t>Dottorato Nazionale in Heritage Science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C713B36-A26A-6CD8-E826-9C1DB0B3142E}"/>
              </a:ext>
            </a:extLst>
          </p:cNvPr>
          <p:cNvSpPr/>
          <p:nvPr/>
        </p:nvSpPr>
        <p:spPr>
          <a:xfrm>
            <a:off x="8028370" y="4081198"/>
            <a:ext cx="3711921" cy="227515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Collaborazione con Università di Okayama (JP)</a:t>
            </a:r>
          </a:p>
          <a:p>
            <a:pPr algn="ctr">
              <a:spcBef>
                <a:spcPts val="600"/>
              </a:spcBef>
            </a:pPr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Casi studio 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Manufatti vitrei, ceramici, metallici (frecce e specchi in bronzo, spade in ferro)</a:t>
            </a:r>
            <a:r>
              <a:rPr lang="en-GB" sz="140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GB" sz="1200">
                <a:solidFill>
                  <a:schemeClr val="tx1"/>
                </a:solidFill>
              </a:rPr>
              <a:t>Multitecniche                                                                             (CT, FORS, XRD, XRF, Raman + neutroni) </a:t>
            </a:r>
          </a:p>
          <a:p>
            <a:pPr algn="ctr">
              <a:spcBef>
                <a:spcPts val="600"/>
              </a:spcBef>
            </a:pPr>
            <a:r>
              <a:rPr lang="en-GB" sz="1200">
                <a:solidFill>
                  <a:schemeClr val="tx1"/>
                </a:solidFill>
              </a:rPr>
              <a:t>UniTO (A. Lo Giudice), CNR-FI (F. Grazzi)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0" grpId="0" animBg="1"/>
      <p:bldP spid="31" grpId="0" animBg="1"/>
      <p:bldP spid="3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003A-D708-0D99-71EB-99587412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9ADBB9E-9F10-B7C9-27AD-EAEB33C5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384B5D51-A572-1CA5-0A50-2315442F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6DD95F-65C8-653E-ABD9-C9F032D29FBA}"/>
              </a:ext>
            </a:extLst>
          </p:cNvPr>
          <p:cNvSpPr txBox="1"/>
          <p:nvPr/>
        </p:nvSpPr>
        <p:spPr>
          <a:xfrm>
            <a:off x="-14424" y="263104"/>
            <a:ext cx="122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Nodo di TORINO: attività principali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CB5E8064-5C0C-649B-C300-C31FC97DDC66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85B8EE-CDC2-962C-DD5A-EB2FDD1EE901}"/>
              </a:ext>
            </a:extLst>
          </p:cNvPr>
          <p:cNvSpPr txBox="1"/>
          <p:nvPr/>
        </p:nvSpPr>
        <p:spPr>
          <a:xfrm>
            <a:off x="1649370" y="1014058"/>
            <a:ext cx="24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Imaging con Raggi X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E0ADCF6-0B2A-EDDC-96EC-FF23ED25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3</a:t>
            </a:fld>
            <a:endParaRPr lang="en-GB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09C4594-2C11-6D68-93A9-251700E9BBD3}"/>
              </a:ext>
            </a:extLst>
          </p:cNvPr>
          <p:cNvGrpSpPr/>
          <p:nvPr/>
        </p:nvGrpSpPr>
        <p:grpSpPr>
          <a:xfrm>
            <a:off x="4146079" y="1133906"/>
            <a:ext cx="7841392" cy="5073858"/>
            <a:chOff x="4146079" y="1133906"/>
            <a:chExt cx="7841392" cy="5073858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56436CD-993B-3271-3197-879E29FFF40C}"/>
                </a:ext>
              </a:extLst>
            </p:cNvPr>
            <p:cNvSpPr txBox="1"/>
            <p:nvPr/>
          </p:nvSpPr>
          <p:spPr>
            <a:xfrm>
              <a:off x="6909722" y="1133906"/>
              <a:ext cx="412650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0"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</a:pPr>
              <a:r>
                <a:rPr lang="en-GB" sz="12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PRIN 2022 - PITCH</a:t>
              </a:r>
              <a:r>
                <a:rPr lang="en-GB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development of a </a:t>
              </a:r>
              <a:r>
                <a:rPr lang="en-GB" sz="12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Phase-contrast</a:t>
              </a:r>
              <a:r>
                <a:rPr lang="en-GB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en-GB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x-ray Imaging setup with a Talbot interferometer and a liquid anode source for </a:t>
              </a:r>
              <a:r>
                <a:rPr lang="en-GB" sz="12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Cultural Heritage </a:t>
              </a:r>
              <a:r>
                <a:rPr lang="en-GB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applications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67F7ED3-D61B-DE31-8603-0E77837B6F24}"/>
                </a:ext>
              </a:extLst>
            </p:cNvPr>
            <p:cNvSpPr txBox="1"/>
            <p:nvPr/>
          </p:nvSpPr>
          <p:spPr>
            <a:xfrm>
              <a:off x="6841835" y="1850521"/>
              <a:ext cx="42622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dk1"/>
                </a:buClr>
                <a:buSzPts val="2000"/>
              </a:pPr>
              <a:r>
                <a:rPr lang="en-GB" sz="1400" i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Sinergia con </a:t>
              </a:r>
              <a:r>
                <a:rPr lang="en-GB" sz="1400" b="1" i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VI_HI (Virtual Histology, INFN-CSN5)</a:t>
              </a:r>
              <a:r>
                <a:rPr lang="en-GB" sz="1400" i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r>
                <a:rPr lang="en-GB" sz="1400" b="1" i="1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IT" sz="1400" i="1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</a:rPr>
                <a:t>non destructive 3D high resolution analysis of tissue samples</a:t>
              </a:r>
              <a:endParaRPr lang="en-GB" sz="1400" i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Immagine 11" descr="Immagine che contiene giocattolo, Set per costruzioni&#10;&#10;Descrizione generata automaticamente">
              <a:extLst>
                <a:ext uri="{FF2B5EF4-FFF2-40B4-BE49-F238E27FC236}">
                  <a16:creationId xmlns:a16="http://schemas.microsoft.com/office/drawing/2014/main" id="{AA303BAF-9700-FFD6-4C43-C23F2163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722" y="2437797"/>
              <a:ext cx="4126504" cy="2146696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A4C47AB-79C5-027D-535B-05D86538F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0967" y="4331282"/>
              <a:ext cx="4126504" cy="1876482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C5AD6B2-D9E7-8EDB-58BA-AA270D79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6079" y="1830935"/>
              <a:ext cx="2695756" cy="319612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DEE6473-243D-D52C-D7E6-F4C049D43188}"/>
                </a:ext>
              </a:extLst>
            </p:cNvPr>
            <p:cNvSpPr txBox="1"/>
            <p:nvPr/>
          </p:nvSpPr>
          <p:spPr>
            <a:xfrm>
              <a:off x="4440508" y="1133906"/>
              <a:ext cx="22373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>
                      <a:lumMod val="75000"/>
                    </a:schemeClr>
                  </a:solidFill>
                </a:rPr>
                <a:t>Sviluppo di strumentazione</a:t>
              </a:r>
              <a:endParaRPr lang="en-GB" sz="16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F2A6C15-56A3-6631-8DB8-67C6004A1674}"/>
              </a:ext>
            </a:extLst>
          </p:cNvPr>
          <p:cNvSpPr txBox="1"/>
          <p:nvPr/>
        </p:nvSpPr>
        <p:spPr>
          <a:xfrm>
            <a:off x="366974" y="1646258"/>
            <a:ext cx="353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Studio di varie tipologie di manufatti</a:t>
            </a:r>
            <a:endParaRPr lang="en-GB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E19DBB7-516D-1335-D5A7-7B2BD929E400}"/>
              </a:ext>
            </a:extLst>
          </p:cNvPr>
          <p:cNvSpPr txBox="1"/>
          <p:nvPr/>
        </p:nvSpPr>
        <p:spPr>
          <a:xfrm>
            <a:off x="202473" y="2075522"/>
            <a:ext cx="3866531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50" b="0" i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R. Zanini et al. </a:t>
            </a:r>
            <a:r>
              <a:rPr lang="en-GB" sz="1050" u="none" strike="noStrike">
                <a:solidFill>
                  <a:srgbClr val="7D0404"/>
                </a:solidFill>
                <a:effectLst/>
                <a:hlinkClick r:id="rId8"/>
              </a:rPr>
              <a:t>"Laboratory and synchrotron x-ray micro-computed tomography to shed light on degradation features of corroded Roman glass“,</a:t>
            </a:r>
            <a:r>
              <a:rPr lang="en-GB" sz="1050"/>
              <a:t> J Am Ceram Soc. 2024;e20241</a:t>
            </a:r>
          </a:p>
          <a:p>
            <a:pPr algn="just"/>
            <a:endParaRPr lang="en-GB" sz="1050"/>
          </a:p>
          <a:p>
            <a:pPr algn="just"/>
            <a:r>
              <a:rPr lang="en-GB" sz="1050"/>
              <a:t>H. Alarashi et al. </a:t>
            </a:r>
            <a:r>
              <a:rPr lang="en-GB" sz="1050" u="none" strike="noStrike">
                <a:solidFill>
                  <a:srgbClr val="7D0404"/>
                </a:solidFill>
                <a:effectLst/>
                <a:hlinkClick r:id="rId9"/>
              </a:rPr>
              <a:t>"Threads of memory: Reviving the ornament of a dead child at the Neolithic village of Ba'ja (Jordan)“,</a:t>
            </a:r>
            <a:r>
              <a:rPr lang="en-GB" sz="1050" u="none" strike="noStrike">
                <a:solidFill>
                  <a:srgbClr val="7D0404"/>
                </a:solidFill>
                <a:effectLst/>
              </a:rPr>
              <a:t> </a:t>
            </a:r>
            <a:r>
              <a:rPr lang="en-GB" sz="1050"/>
              <a:t>PLoS ONE 18(8), 2023: e0288075</a:t>
            </a:r>
          </a:p>
          <a:p>
            <a:pPr algn="just"/>
            <a:endParaRPr lang="en-GB" sz="1050"/>
          </a:p>
          <a:p>
            <a:pPr algn="just"/>
            <a:r>
              <a:rPr lang="en-GB" sz="1050"/>
              <a:t>D. Nykonenko et al. </a:t>
            </a:r>
            <a:r>
              <a:rPr lang="en-GB" sz="1050">
                <a:solidFill>
                  <a:srgbClr val="7D0404"/>
                </a:solidFill>
              </a:rPr>
              <a:t>"Glass beads from a Scythian grave on the island of Khortytsia (Zaporizhzhia, Ukraine): insights into bead making through 3D imaging"</a:t>
            </a:r>
            <a:r>
              <a:rPr lang="en-GB" sz="1050"/>
              <a:t>, Heritage Science (2023) 11:238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D979731-1FD8-8158-6986-AACCC421D7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974" y="4035975"/>
            <a:ext cx="3461531" cy="26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8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8E6A-B975-8D61-8671-2BD9451A3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A3E05FF9-A242-637C-EF04-651AD363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18FF53D5-B25A-7493-4551-6E26ED94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71B4E7-DEC1-CB6D-0288-61B70348DDFC}"/>
              </a:ext>
            </a:extLst>
          </p:cNvPr>
          <p:cNvSpPr txBox="1"/>
          <p:nvPr/>
        </p:nvSpPr>
        <p:spPr>
          <a:xfrm>
            <a:off x="0" y="2631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Nodo di TORINO: attività principali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52A964F-3CCF-558B-79DE-A64303AA1AA1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899840-4EF8-AFCF-A470-594D6143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4</a:t>
            </a:fld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449A28-E4B8-23EB-8B5C-C577260D88C8}"/>
              </a:ext>
            </a:extLst>
          </p:cNvPr>
          <p:cNvSpPr txBox="1"/>
          <p:nvPr/>
        </p:nvSpPr>
        <p:spPr>
          <a:xfrm>
            <a:off x="366974" y="1646258"/>
            <a:ext cx="3537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Studio di varie tipologie di manufatti</a:t>
            </a:r>
            <a:endParaRPr lang="en-GB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D581A4-579E-0D59-3935-F0A44A49C202}"/>
              </a:ext>
            </a:extLst>
          </p:cNvPr>
          <p:cNvSpPr txBox="1"/>
          <p:nvPr/>
        </p:nvSpPr>
        <p:spPr>
          <a:xfrm>
            <a:off x="2654550" y="1032729"/>
            <a:ext cx="1962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Neutroni: BENT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616F1D-57C6-8F91-1CE4-8C8B366EC843}"/>
              </a:ext>
            </a:extLst>
          </p:cNvPr>
          <p:cNvSpPr txBox="1"/>
          <p:nvPr/>
        </p:nvSpPr>
        <p:spPr>
          <a:xfrm>
            <a:off x="534749" y="4360484"/>
            <a:ext cx="2012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>
                <a:latin typeface="Calibri"/>
                <a:ea typeface="Calibri"/>
                <a:cs typeface="Calibri"/>
                <a:sym typeface="Calibri"/>
              </a:rPr>
              <a:t>Specchi da Locri </a:t>
            </a:r>
          </a:p>
          <a:p>
            <a:pPr algn="ctr"/>
            <a:r>
              <a:rPr lang="en-GB" sz="1200" i="1">
                <a:latin typeface="Calibri"/>
                <a:ea typeface="Calibri"/>
                <a:cs typeface="Calibri"/>
                <a:sym typeface="Calibri"/>
              </a:rPr>
              <a:t>(in previsione per il 2025)</a:t>
            </a:r>
            <a:endParaRPr lang="en-GB" sz="1200"/>
          </a:p>
        </p:txBody>
      </p:sp>
      <p:sp>
        <p:nvSpPr>
          <p:cNvPr id="32" name="CasellaDiTesto 10">
            <a:extLst>
              <a:ext uri="{FF2B5EF4-FFF2-40B4-BE49-F238E27FC236}">
                <a16:creationId xmlns:a16="http://schemas.microsoft.com/office/drawing/2014/main" id="{406CF7BF-0102-3060-B321-FA4D022E3E37}"/>
              </a:ext>
            </a:extLst>
          </p:cNvPr>
          <p:cNvSpPr txBox="1"/>
          <p:nvPr/>
        </p:nvSpPr>
        <p:spPr>
          <a:xfrm>
            <a:off x="329637" y="3765684"/>
            <a:ext cx="236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778051" algn="l"/>
              </a:tabLst>
            </a:pPr>
            <a:r>
              <a:rPr lang="it-IT" sz="1200" i="1">
                <a:latin typeface="Calibri"/>
                <a:cs typeface="Calibri"/>
              </a:rPr>
              <a:t>Punte di freccia in bronzo da tombe giapponesi (III-VI secolo d.C)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A9C876C0-DC94-45FB-E5AA-E74428C80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262" y="2704283"/>
            <a:ext cx="1910594" cy="1886255"/>
          </a:xfrm>
          <a:prstGeom prst="rect">
            <a:avLst/>
          </a:prstGeom>
        </p:spPr>
      </p:pic>
      <p:sp>
        <p:nvSpPr>
          <p:cNvPr id="36" name="CasellaDiTesto 10">
            <a:extLst>
              <a:ext uri="{FF2B5EF4-FFF2-40B4-BE49-F238E27FC236}">
                <a16:creationId xmlns:a16="http://schemas.microsoft.com/office/drawing/2014/main" id="{8011485C-763C-4036-4906-EA9380366E5E}"/>
              </a:ext>
            </a:extLst>
          </p:cNvPr>
          <p:cNvSpPr txBox="1"/>
          <p:nvPr/>
        </p:nvSpPr>
        <p:spPr>
          <a:xfrm>
            <a:off x="2907638" y="2207319"/>
            <a:ext cx="2123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778051" algn="l"/>
              </a:tabLst>
            </a:pPr>
            <a:r>
              <a:rPr lang="it-IT" sz="1200" i="1">
                <a:latin typeface="Calibri"/>
                <a:cs typeface="Calibri"/>
              </a:rPr>
              <a:t>Frammenti di bronzo da Pompei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50F5C076-958F-5410-D889-A81511D39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79" y="2081952"/>
            <a:ext cx="2578042" cy="1683732"/>
          </a:xfrm>
          <a:prstGeom prst="rect">
            <a:avLst/>
          </a:prstGeom>
        </p:spPr>
      </p:pic>
      <p:pic>
        <p:nvPicPr>
          <p:cNvPr id="13" name="Immagine 12" descr="Immagine che contiene schermata, testo, arte&#10;&#10;Descrizione generata automaticamente">
            <a:extLst>
              <a:ext uri="{FF2B5EF4-FFF2-40B4-BE49-F238E27FC236}">
                <a16:creationId xmlns:a16="http://schemas.microsoft.com/office/drawing/2014/main" id="{395E5D79-A8E1-7748-469E-B0F8FAC96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9" y="4856669"/>
            <a:ext cx="4458078" cy="1864806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79012D03-3A06-4D87-7E63-02CFD1A2A32B}"/>
              </a:ext>
            </a:extLst>
          </p:cNvPr>
          <p:cNvGrpSpPr/>
          <p:nvPr/>
        </p:nvGrpSpPr>
        <p:grpSpPr>
          <a:xfrm>
            <a:off x="5214236" y="980017"/>
            <a:ext cx="6795216" cy="5672113"/>
            <a:chOff x="5214236" y="980017"/>
            <a:chExt cx="6795216" cy="5672113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01D6CA4D-E7CA-186E-3FD0-B7E21B13F4B5}"/>
                </a:ext>
              </a:extLst>
            </p:cNvPr>
            <p:cNvSpPr txBox="1"/>
            <p:nvPr/>
          </p:nvSpPr>
          <p:spPr>
            <a:xfrm>
              <a:off x="5454716" y="980017"/>
              <a:ext cx="33092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1">
                      <a:lumMod val="75000"/>
                    </a:schemeClr>
                  </a:solidFill>
                </a:rPr>
                <a:t>Realizzazione di standard di riferimento</a:t>
              </a:r>
              <a:endParaRPr lang="en-GB" sz="16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0F8B1FC4-1C17-CAC4-D436-CFA21220A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6441" y="4590538"/>
              <a:ext cx="3161030" cy="1611845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6AE836F-088D-5C6A-09A7-28CB1ECE2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407" t="12344" r="4454" b="6429"/>
            <a:stretch/>
          </p:blipFill>
          <p:spPr>
            <a:xfrm>
              <a:off x="5214236" y="5376130"/>
              <a:ext cx="2799394" cy="1276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1" name="Immagine 54" descr="Immagine che contiene interni&#10;&#10;Descrizione generata automaticamente">
              <a:extLst>
                <a:ext uri="{FF2B5EF4-FFF2-40B4-BE49-F238E27FC236}">
                  <a16:creationId xmlns:a16="http://schemas.microsoft.com/office/drawing/2014/main" id="{CE2EE013-AD17-E3A2-FF8B-0BA43F568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9" t="6516" r="23979" b="2612"/>
            <a:stretch/>
          </p:blipFill>
          <p:spPr>
            <a:xfrm rot="5400000">
              <a:off x="5041149" y="2081086"/>
              <a:ext cx="2661850" cy="21174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10" name="Immagine 9" descr="Immagine che contiene interno&#10;&#10;Descrizione generata automaticamente">
              <a:extLst>
                <a:ext uri="{FF2B5EF4-FFF2-40B4-BE49-F238E27FC236}">
                  <a16:creationId xmlns:a16="http://schemas.microsoft.com/office/drawing/2014/main" id="{AD7AA97A-BEE3-FD9C-4185-B8F3AC30D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09" t="16992" r="22864" b="46916"/>
            <a:stretch/>
          </p:blipFill>
          <p:spPr>
            <a:xfrm>
              <a:off x="6773297" y="4247540"/>
              <a:ext cx="2091989" cy="12128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F3395DD-6E1A-70B7-33E3-C29CEECF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75602" y="1462186"/>
              <a:ext cx="4133850" cy="2124075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9CC0AAD-668B-35EF-C4C8-388D45C4EB8F}"/>
                </a:ext>
              </a:extLst>
            </p:cNvPr>
            <p:cNvSpPr txBox="1"/>
            <p:nvPr/>
          </p:nvSpPr>
          <p:spPr>
            <a:xfrm>
              <a:off x="7846407" y="1748933"/>
              <a:ext cx="6495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2024</a:t>
              </a:r>
              <a:endParaRPr lang="en-GB" sz="1200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2251127-3B53-7197-5618-C1196CB6BA01}"/>
                </a:ext>
              </a:extLst>
            </p:cNvPr>
            <p:cNvSpPr txBox="1"/>
            <p:nvPr/>
          </p:nvSpPr>
          <p:spPr>
            <a:xfrm>
              <a:off x="7668081" y="3119443"/>
              <a:ext cx="109589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2023-2024</a:t>
              </a:r>
              <a:endParaRPr lang="en-GB" sz="1200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9CF3870-6452-5DA0-EF15-E5BD5928DFCA}"/>
                </a:ext>
              </a:extLst>
            </p:cNvPr>
            <p:cNvSpPr txBox="1"/>
            <p:nvPr/>
          </p:nvSpPr>
          <p:spPr>
            <a:xfrm>
              <a:off x="11354394" y="1940986"/>
              <a:ext cx="595774" cy="281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2024</a:t>
              </a:r>
              <a:endParaRPr lang="en-GB" sz="1200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51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0FD96-5CB1-9E9F-A33A-2CB3DB9E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5A78731A-D083-7513-C986-56C5F4FD2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B3A22825-C213-F352-2F86-372B41DD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03325E-9B31-4A0F-4DD6-6E3A2D5FAAAD}"/>
              </a:ext>
            </a:extLst>
          </p:cNvPr>
          <p:cNvSpPr txBox="1"/>
          <p:nvPr/>
        </p:nvSpPr>
        <p:spPr>
          <a:xfrm>
            <a:off x="-14424" y="263104"/>
            <a:ext cx="1220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Nodo di TORINO: attività principali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739B4C9D-CCA3-3271-71D0-255FDDE02DC8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2294C0D-13AF-A2C6-2109-EE9A4988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5</a:t>
            </a:fld>
            <a:endParaRPr lang="en-GB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1872CE2-3693-F26D-F329-630814852833}"/>
              </a:ext>
            </a:extLst>
          </p:cNvPr>
          <p:cNvGrpSpPr/>
          <p:nvPr/>
        </p:nvGrpSpPr>
        <p:grpSpPr>
          <a:xfrm>
            <a:off x="6783689" y="1009816"/>
            <a:ext cx="5321547" cy="2828277"/>
            <a:chOff x="6783689" y="1009816"/>
            <a:chExt cx="5321547" cy="282827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15F9A36-E9EB-83F7-51CE-CD1F91EC8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8772" y="1009816"/>
              <a:ext cx="4942325" cy="2564666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48ADA2C-402F-70BE-FA58-082C8EF3D7EB}"/>
                </a:ext>
              </a:extLst>
            </p:cNvPr>
            <p:cNvSpPr txBox="1"/>
            <p:nvPr/>
          </p:nvSpPr>
          <p:spPr>
            <a:xfrm>
              <a:off x="10225889" y="3561094"/>
              <a:ext cx="18793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2007, 2009, 2011, </a:t>
              </a:r>
              <a:r>
                <a:rPr lang="en-US" sz="1200" b="1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2012</a:t>
              </a:r>
              <a:endParaRPr lang="en-GB" sz="1200" b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46627EC-D48F-4709-8745-A4BAA951DEEF}"/>
                </a:ext>
              </a:extLst>
            </p:cNvPr>
            <p:cNvSpPr txBox="1"/>
            <p:nvPr/>
          </p:nvSpPr>
          <p:spPr>
            <a:xfrm>
              <a:off x="10188921" y="1846312"/>
              <a:ext cx="18793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2012, 2013, 2019 - 2024</a:t>
              </a:r>
              <a:endParaRPr lang="en-GB" sz="1200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ACBEDE7-DA9D-46F6-51B9-1199AF7CDA8C}"/>
                </a:ext>
              </a:extLst>
            </p:cNvPr>
            <p:cNvSpPr txBox="1"/>
            <p:nvPr/>
          </p:nvSpPr>
          <p:spPr>
            <a:xfrm>
              <a:off x="7426106" y="1552991"/>
              <a:ext cx="6495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2023</a:t>
              </a:r>
              <a:endParaRPr lang="en-GB" sz="1200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CF8322E-635B-9FFF-A8AB-6F1214580955}"/>
                </a:ext>
              </a:extLst>
            </p:cNvPr>
            <p:cNvSpPr txBox="1"/>
            <p:nvPr/>
          </p:nvSpPr>
          <p:spPr>
            <a:xfrm>
              <a:off x="9027060" y="1572861"/>
              <a:ext cx="6495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2023</a:t>
              </a:r>
              <a:endParaRPr lang="en-GB" sz="1200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FCBBAF8-80BE-CBBF-B501-49500954E617}"/>
                </a:ext>
              </a:extLst>
            </p:cNvPr>
            <p:cNvSpPr txBox="1"/>
            <p:nvPr/>
          </p:nvSpPr>
          <p:spPr>
            <a:xfrm>
              <a:off x="6783689" y="3469240"/>
              <a:ext cx="96721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2007-</a:t>
              </a:r>
              <a:r>
                <a:rPr lang="en-US" sz="1200" b="1">
                  <a:solidFill>
                    <a:schemeClr val="accent6">
                      <a:lumMod val="75000"/>
                    </a:schemeClr>
                  </a:solidFill>
                  <a:cs typeface="Arial" charset="0"/>
                  <a:sym typeface="Wingdings" pitchFamily="2" charset="2"/>
                </a:rPr>
                <a:t>2023</a:t>
              </a:r>
              <a:endParaRPr lang="en-GB" sz="1200" b="1">
                <a:solidFill>
                  <a:schemeClr val="accent6">
                    <a:lumMod val="75000"/>
                  </a:schemeClr>
                </a:solidFill>
                <a:cs typeface="Arial" charset="0"/>
              </a:endParaRPr>
            </a:p>
          </p:txBody>
        </p: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1AD9B30D-E31D-FA57-DA4C-6A37D0A17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11" y="2112633"/>
            <a:ext cx="5260230" cy="277108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280E28F-9DED-6AF8-AA88-9771E24502BF}"/>
              </a:ext>
            </a:extLst>
          </p:cNvPr>
          <p:cNvSpPr txBox="1"/>
          <p:nvPr/>
        </p:nvSpPr>
        <p:spPr>
          <a:xfrm>
            <a:off x="-246127" y="1682193"/>
            <a:ext cx="6030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Studio di oggetti in lapislazzuli fino al 3° millennio a.C.</a:t>
            </a:r>
            <a:endParaRPr lang="en-GB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A7CF6FB-95F2-3260-5582-B28FE859DA28}"/>
              </a:ext>
            </a:extLst>
          </p:cNvPr>
          <p:cNvSpPr txBox="1"/>
          <p:nvPr/>
        </p:nvSpPr>
        <p:spPr>
          <a:xfrm>
            <a:off x="276745" y="4951336"/>
            <a:ext cx="48584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Collaborazione con archeologi che lavorano in Iran, Oman e Pakistan sulle antiche civiltà. </a:t>
            </a:r>
          </a:p>
          <a:p>
            <a:pPr algn="ctr"/>
            <a:r>
              <a:rPr lang="it-IT" sz="1400" b="0" i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Analisi di oggetti dal Museo Egizio di Torino.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201C07D-008A-C39A-2DE2-5629797EF7E6}"/>
              </a:ext>
            </a:extLst>
          </p:cNvPr>
          <p:cNvGrpSpPr/>
          <p:nvPr/>
        </p:nvGrpSpPr>
        <p:grpSpPr>
          <a:xfrm>
            <a:off x="768293" y="3985062"/>
            <a:ext cx="11219178" cy="2815460"/>
            <a:chOff x="768293" y="3985062"/>
            <a:chExt cx="11219178" cy="2815460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FA5F02D5-1C04-8D33-0CB1-5DBC78A3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2951" y="4497824"/>
              <a:ext cx="3041023" cy="2302698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7A134AD7-4EF1-0825-9574-4836DD79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48405" y="4030780"/>
              <a:ext cx="3139066" cy="2132878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6878DB8-3CF3-8E7E-27FC-1DEC1EFB74B1}"/>
                </a:ext>
              </a:extLst>
            </p:cNvPr>
            <p:cNvSpPr txBox="1"/>
            <p:nvPr/>
          </p:nvSpPr>
          <p:spPr>
            <a:xfrm>
              <a:off x="768293" y="5987018"/>
              <a:ext cx="463114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Problemi con le facility italiane di microfascio con protoni! A Legnaro il detector PIXE sulla linea di microfascio sarebbe da cambiare</a:t>
              </a:r>
              <a:endParaRPr lang="en-GB" sz="1400" b="1"/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2BE22284-1739-677A-3EE1-438AD2003048}"/>
                </a:ext>
              </a:extLst>
            </p:cNvPr>
            <p:cNvSpPr txBox="1"/>
            <p:nvPr/>
          </p:nvSpPr>
          <p:spPr>
            <a:xfrm>
              <a:off x="6079402" y="3985062"/>
              <a:ext cx="26679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>
                  <a:solidFill>
                    <a:schemeClr val="tx1"/>
                  </a:solidFill>
                </a:rPr>
                <a:t>Dopo revisione del detector si èscesi a circa 220 eV (Ottobre 2024)</a:t>
              </a:r>
              <a:endParaRPr lang="en-GB" sz="1200" i="1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7DCF5-4BC1-482C-65F8-27CDC963FA56}"/>
              </a:ext>
            </a:extLst>
          </p:cNvPr>
          <p:cNvSpPr txBox="1"/>
          <p:nvPr/>
        </p:nvSpPr>
        <p:spPr>
          <a:xfrm>
            <a:off x="1675311" y="940158"/>
            <a:ext cx="5222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Studi di provenienza con Ion Beam Analysis</a:t>
            </a:r>
          </a:p>
          <a:p>
            <a:pPr algn="ctr"/>
            <a:r>
              <a:rPr lang="en-US" sz="2000" b="1">
                <a:solidFill>
                  <a:srgbClr val="FF0000"/>
                </a:solidFill>
              </a:rPr>
              <a:t>(µ-PIXE e µ-IBIL)</a:t>
            </a:r>
            <a:endParaRPr lang="en-GB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8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3165-B38A-6946-7C1A-C38C2E33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CA398B5F-31D8-96E5-2811-E04C56034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BCACAACE-1D3B-B11D-965E-8EE2BB9D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5B1C8A-F862-CE82-9BB1-455BF3E6910B}"/>
              </a:ext>
            </a:extLst>
          </p:cNvPr>
          <p:cNvSpPr txBox="1"/>
          <p:nvPr/>
        </p:nvSpPr>
        <p:spPr>
          <a:xfrm>
            <a:off x="0" y="22689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Nodo di Torino: situazione del personale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4C837D1-1B44-EF97-4DC1-458552114BAB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B45BE6-4BF6-9ABC-F23B-C7628FA74433}"/>
              </a:ext>
            </a:extLst>
          </p:cNvPr>
          <p:cNvSpPr txBox="1"/>
          <p:nvPr/>
        </p:nvSpPr>
        <p:spPr>
          <a:xfrm>
            <a:off x="955508" y="1676752"/>
            <a:ext cx="1015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Dip. Fisica </a:t>
            </a:r>
          </a:p>
          <a:p>
            <a:pPr algn="ctr"/>
            <a:r>
              <a:rPr lang="en-US" sz="1100"/>
              <a:t>Beni Culturali &amp; INFN </a:t>
            </a:r>
          </a:p>
          <a:p>
            <a:pPr algn="ctr"/>
            <a:r>
              <a:rPr lang="en-US" sz="1100"/>
              <a:t>(100%)</a:t>
            </a:r>
            <a:endParaRPr lang="en-GB" sz="110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46C6490-4348-7592-B297-234493C6C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571" y="950065"/>
            <a:ext cx="3177863" cy="5603656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0956696-3D9F-9D8F-1F1A-95DFCA023398}"/>
              </a:ext>
            </a:extLst>
          </p:cNvPr>
          <p:cNvCxnSpPr>
            <a:cxnSpLocks/>
          </p:cNvCxnSpPr>
          <p:nvPr/>
        </p:nvCxnSpPr>
        <p:spPr>
          <a:xfrm flipH="1">
            <a:off x="955508" y="2600908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7A4B7F1-C53A-F0D6-E4C4-5E9A27874BDF}"/>
              </a:ext>
            </a:extLst>
          </p:cNvPr>
          <p:cNvCxnSpPr>
            <a:cxnSpLocks/>
          </p:cNvCxnSpPr>
          <p:nvPr/>
        </p:nvCxnSpPr>
        <p:spPr>
          <a:xfrm flipH="1">
            <a:off x="955508" y="1522037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7F1D1FC-EE33-46AC-0189-A2858043A03F}"/>
              </a:ext>
            </a:extLst>
          </p:cNvPr>
          <p:cNvSpPr txBox="1"/>
          <p:nvPr/>
        </p:nvSpPr>
        <p:spPr>
          <a:xfrm>
            <a:off x="1105514" y="2928506"/>
            <a:ext cx="739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PoliTO</a:t>
            </a:r>
            <a:endParaRPr lang="en-GB" sz="110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2D75F99-0347-A4AA-1AA9-7A9E80A57768}"/>
              </a:ext>
            </a:extLst>
          </p:cNvPr>
          <p:cNvCxnSpPr>
            <a:cxnSpLocks/>
          </p:cNvCxnSpPr>
          <p:nvPr/>
        </p:nvCxnSpPr>
        <p:spPr>
          <a:xfrm flipH="1">
            <a:off x="955508" y="2908246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839B781-1C1E-6C2B-91E1-A1DAA7E103AD}"/>
              </a:ext>
            </a:extLst>
          </p:cNvPr>
          <p:cNvCxnSpPr>
            <a:cxnSpLocks/>
          </p:cNvCxnSpPr>
          <p:nvPr/>
        </p:nvCxnSpPr>
        <p:spPr>
          <a:xfrm flipH="1">
            <a:off x="955508" y="3206439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4326440-BB1E-87BD-7210-6FF1DCC2665B}"/>
              </a:ext>
            </a:extLst>
          </p:cNvPr>
          <p:cNvSpPr txBox="1"/>
          <p:nvPr/>
        </p:nvSpPr>
        <p:spPr>
          <a:xfrm>
            <a:off x="870289" y="2574469"/>
            <a:ext cx="1209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PhD (50% AM)</a:t>
            </a:r>
            <a:endParaRPr lang="en-GB" sz="110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289D0CF0-9BF4-D2EF-953A-67EB24C2C6A5}"/>
              </a:ext>
            </a:extLst>
          </p:cNvPr>
          <p:cNvCxnSpPr>
            <a:cxnSpLocks/>
          </p:cNvCxnSpPr>
          <p:nvPr/>
        </p:nvCxnSpPr>
        <p:spPr>
          <a:xfrm flipH="1">
            <a:off x="955507" y="3832664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281B66F-2CED-087E-172C-641FD81E3FB3}"/>
              </a:ext>
            </a:extLst>
          </p:cNvPr>
          <p:cNvSpPr txBox="1"/>
          <p:nvPr/>
        </p:nvSpPr>
        <p:spPr>
          <a:xfrm>
            <a:off x="1085975" y="3456335"/>
            <a:ext cx="739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CCR</a:t>
            </a:r>
            <a:endParaRPr lang="en-GB" sz="110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36AD695-3D8F-0329-6186-A73CE808A488}"/>
              </a:ext>
            </a:extLst>
          </p:cNvPr>
          <p:cNvSpPr txBox="1"/>
          <p:nvPr/>
        </p:nvSpPr>
        <p:spPr>
          <a:xfrm>
            <a:off x="943714" y="4139286"/>
            <a:ext cx="1062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Dip. Fisica &amp; INFN-TO </a:t>
            </a:r>
          </a:p>
          <a:p>
            <a:pPr algn="ctr"/>
            <a:r>
              <a:rPr lang="en-US" sz="900"/>
              <a:t>(fisici medici e materiali)</a:t>
            </a:r>
            <a:endParaRPr lang="en-GB" sz="90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7ADE03F-CD80-CDDB-FD10-3FBB260B40EA}"/>
              </a:ext>
            </a:extLst>
          </p:cNvPr>
          <p:cNvCxnSpPr>
            <a:cxnSpLocks/>
          </p:cNvCxnSpPr>
          <p:nvPr/>
        </p:nvCxnSpPr>
        <p:spPr>
          <a:xfrm flipH="1">
            <a:off x="955507" y="5215348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535F30-48B5-61D2-E760-CC134A4747CB}"/>
              </a:ext>
            </a:extLst>
          </p:cNvPr>
          <p:cNvSpPr txBox="1"/>
          <p:nvPr/>
        </p:nvSpPr>
        <p:spPr>
          <a:xfrm>
            <a:off x="937819" y="5237913"/>
            <a:ext cx="106264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Dip. Fisica </a:t>
            </a:r>
          </a:p>
          <a:p>
            <a:pPr algn="ctr"/>
            <a:r>
              <a:rPr lang="en-US" sz="900"/>
              <a:t>(Additive Manifacturing)</a:t>
            </a:r>
            <a:endParaRPr lang="en-GB" sz="900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FB1B2076-9D42-6F56-8C86-553759FE41FE}"/>
              </a:ext>
            </a:extLst>
          </p:cNvPr>
          <p:cNvCxnSpPr>
            <a:cxnSpLocks/>
          </p:cNvCxnSpPr>
          <p:nvPr/>
        </p:nvCxnSpPr>
        <p:spPr>
          <a:xfrm flipH="1">
            <a:off x="967298" y="5851272"/>
            <a:ext cx="103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AC87D56-B878-5CB6-5492-768B688D2A1B}"/>
              </a:ext>
            </a:extLst>
          </p:cNvPr>
          <p:cNvSpPr txBox="1"/>
          <p:nvPr/>
        </p:nvSpPr>
        <p:spPr>
          <a:xfrm>
            <a:off x="943714" y="5961718"/>
            <a:ext cx="106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INFN</a:t>
            </a:r>
          </a:p>
          <a:p>
            <a:pPr algn="ctr"/>
            <a:r>
              <a:rPr lang="en-US" sz="900"/>
              <a:t>(Tecnici)</a:t>
            </a:r>
            <a:endParaRPr lang="en-GB" sz="90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CC49359B-7B6A-F286-4EA4-AB5825CAEFBC}"/>
              </a:ext>
            </a:extLst>
          </p:cNvPr>
          <p:cNvGrpSpPr/>
          <p:nvPr/>
        </p:nvGrpSpPr>
        <p:grpSpPr>
          <a:xfrm>
            <a:off x="5223090" y="972886"/>
            <a:ext cx="6764381" cy="5288583"/>
            <a:chOff x="5223090" y="972886"/>
            <a:chExt cx="6764381" cy="5288583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07899D3-0CD3-8894-741B-A6B30220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9054" y="972886"/>
              <a:ext cx="3177863" cy="4172849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DC012729-8AE9-EFFB-486C-4C4980CAB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88108" y="2943992"/>
              <a:ext cx="3199363" cy="3317477"/>
            </a:xfrm>
            <a:prstGeom prst="rect">
              <a:avLst/>
            </a:prstGeom>
          </p:spPr>
        </p:pic>
        <p:sp>
          <p:nvSpPr>
            <p:cNvPr id="45" name="Parentesi graffa chiusa 44">
              <a:extLst>
                <a:ext uri="{FF2B5EF4-FFF2-40B4-BE49-F238E27FC236}">
                  <a16:creationId xmlns:a16="http://schemas.microsoft.com/office/drawing/2014/main" id="{71BFEDB0-05E8-46B5-FD51-A3363ADF20D8}"/>
                </a:ext>
              </a:extLst>
            </p:cNvPr>
            <p:cNvSpPr/>
            <p:nvPr/>
          </p:nvSpPr>
          <p:spPr>
            <a:xfrm>
              <a:off x="5223090" y="1522037"/>
              <a:ext cx="169545" cy="124832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09ED15-B991-A101-B49A-4767861F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6</a:t>
            </a:fld>
            <a:endParaRPr lang="en-GB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25F15C6-1F23-7A4E-2536-B75BB42B0D8E}"/>
              </a:ext>
            </a:extLst>
          </p:cNvPr>
          <p:cNvGrpSpPr/>
          <p:nvPr/>
        </p:nvGrpSpPr>
        <p:grpSpPr>
          <a:xfrm>
            <a:off x="5392635" y="2600908"/>
            <a:ext cx="6737685" cy="2614439"/>
            <a:chOff x="5392635" y="2600908"/>
            <a:chExt cx="6737685" cy="2614439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FBAF105F-1085-4CAC-5246-5D28C158D247}"/>
                </a:ext>
              </a:extLst>
            </p:cNvPr>
            <p:cNvSpPr/>
            <p:nvPr/>
          </p:nvSpPr>
          <p:spPr>
            <a:xfrm>
              <a:off x="5392635" y="2600908"/>
              <a:ext cx="3325852" cy="2614439"/>
            </a:xfrm>
            <a:prstGeom prst="rect">
              <a:avLst/>
            </a:prstGeom>
            <a:solidFill>
              <a:srgbClr val="FF7C8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>
                  <a:solidFill>
                    <a:schemeClr val="tx1"/>
                  </a:solidFill>
                </a:rPr>
                <a:t>Prossimo anno</a:t>
              </a:r>
              <a:endParaRPr lang="en-GB" i="1">
                <a:solidFill>
                  <a:schemeClr val="tx1"/>
                </a:solidFill>
              </a:endParaRP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7B3ED8E-5307-D80C-F3F7-B64DBF5571C6}"/>
                </a:ext>
              </a:extLst>
            </p:cNvPr>
            <p:cNvSpPr/>
            <p:nvPr/>
          </p:nvSpPr>
          <p:spPr>
            <a:xfrm>
              <a:off x="8804468" y="3751893"/>
              <a:ext cx="3325852" cy="847267"/>
            </a:xfrm>
            <a:prstGeom prst="rect">
              <a:avLst/>
            </a:prstGeom>
            <a:solidFill>
              <a:srgbClr val="FF7C8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>
                  <a:solidFill>
                    <a:schemeClr val="tx1"/>
                  </a:solidFill>
                </a:rPr>
                <a:t>Prossimo anno</a:t>
              </a:r>
              <a:endParaRPr lang="en-GB" i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0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E97BC-C49C-B770-4C4D-2DB139B52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249A50B-5199-FB30-D637-52893621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357" y="43094"/>
            <a:ext cx="1416114" cy="1013131"/>
          </a:xfrm>
          <a:prstGeom prst="rect">
            <a:avLst/>
          </a:prstGeom>
        </p:spPr>
      </p:pic>
      <p:pic>
        <p:nvPicPr>
          <p:cNvPr id="1026" name="Picture 2" descr="CHNet - Cultural Heritage Network">
            <a:extLst>
              <a:ext uri="{FF2B5EF4-FFF2-40B4-BE49-F238E27FC236}">
                <a16:creationId xmlns:a16="http://schemas.microsoft.com/office/drawing/2014/main" id="{BC1B5C1F-AC52-455B-2A1F-2F165D11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9" y="17212"/>
            <a:ext cx="1416114" cy="10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BCBD3B-A79B-44DD-C367-B251F69FB089}"/>
              </a:ext>
            </a:extLst>
          </p:cNvPr>
          <p:cNvSpPr txBox="1"/>
          <p:nvPr/>
        </p:nvSpPr>
        <p:spPr>
          <a:xfrm>
            <a:off x="2303637" y="226891"/>
            <a:ext cx="757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Nodo di Torino: esperienza con la rete CHNet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A061547-5593-4D0C-5786-6CA48E25B2EE}"/>
              </a:ext>
            </a:extLst>
          </p:cNvPr>
          <p:cNvCxnSpPr/>
          <p:nvPr/>
        </p:nvCxnSpPr>
        <p:spPr>
          <a:xfrm>
            <a:off x="1874067" y="819310"/>
            <a:ext cx="84106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3C812-D923-E28E-BAE5-25DDA1FA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475FC-9630-46AD-A338-0006BB992323}" type="slidenum">
              <a:rPr lang="en-GB" smtClean="0"/>
              <a:t>7</a:t>
            </a:fld>
            <a:endParaRPr lang="en-GB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5C772BF-D3A5-78C9-BCE1-78C0280B0F5A}"/>
              </a:ext>
            </a:extLst>
          </p:cNvPr>
          <p:cNvSpPr/>
          <p:nvPr/>
        </p:nvSpPr>
        <p:spPr>
          <a:xfrm>
            <a:off x="302873" y="1609423"/>
            <a:ext cx="3711921" cy="387696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</a:rPr>
              <a:t>Punti di forza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600">
                <a:solidFill>
                  <a:schemeClr val="tx1"/>
                </a:solidFill>
              </a:rPr>
              <a:t>Supporto per cofinanziamento di personale e di strumentazione</a:t>
            </a:r>
            <a:endParaRPr lang="en-US" sz="1600" b="1">
              <a:solidFill>
                <a:schemeClr val="tx1"/>
              </a:solidFill>
            </a:endParaRPr>
          </a:p>
          <a:p>
            <a:pPr algn="ctr"/>
            <a:endParaRPr lang="en-US" sz="1600" u="sng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</a:rPr>
              <a:t>Criticità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600">
                <a:solidFill>
                  <a:schemeClr val="tx1"/>
                </a:solidFill>
              </a:rPr>
              <a:t>Difficile comunicazione e interazione fra i nodi (anche se si occupano di tematiche simili)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1600">
                <a:solidFill>
                  <a:schemeClr val="tx1"/>
                </a:solidFill>
              </a:rPr>
              <a:t>Per chi si occupa di IBA mancanza di laboratori nazionali</a:t>
            </a:r>
            <a:r>
              <a:rPr lang="en-US" sz="1600">
                <a:solidFill>
                  <a:schemeClr val="tx1"/>
                </a:solidFill>
              </a:rPr>
              <a:t> 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DB890A5-92A8-22BE-4CFC-6B94023CA6AE}"/>
              </a:ext>
            </a:extLst>
          </p:cNvPr>
          <p:cNvSpPr/>
          <p:nvPr/>
        </p:nvSpPr>
        <p:spPr>
          <a:xfrm>
            <a:off x="4262672" y="1609424"/>
            <a:ext cx="3711921" cy="387697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</a:rPr>
              <a:t>Suggerimenti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1600">
                <a:solidFill>
                  <a:schemeClr val="tx1"/>
                </a:solidFill>
              </a:rPr>
              <a:t>Riunione annua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1600">
                <a:solidFill>
                  <a:schemeClr val="tx1"/>
                </a:solidFill>
              </a:rPr>
              <a:t>Riprendere i caffè di CHNet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1600">
                <a:solidFill>
                  <a:schemeClr val="tx1"/>
                </a:solidFill>
              </a:rPr>
              <a:t>Aumentare la coordinazione tra nodi che si occupano di tematiche simili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1600">
                <a:solidFill>
                  <a:schemeClr val="tx1"/>
                </a:solidFill>
              </a:rPr>
              <a:t>Continuare a sensibilizzare INFN per ottenere posizioni (non solo tecnologi ma anche ricercatori… e non solo presso grandi laboratori), presenza in alcune commissioni?</a:t>
            </a:r>
            <a:endParaRPr lang="en-US" sz="1600" u="sng">
              <a:solidFill>
                <a:schemeClr val="tx1"/>
              </a:solidFill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55CE167-A038-9297-773C-2CBCD9A8B841}"/>
              </a:ext>
            </a:extLst>
          </p:cNvPr>
          <p:cNvSpPr/>
          <p:nvPr/>
        </p:nvSpPr>
        <p:spPr>
          <a:xfrm>
            <a:off x="8222471" y="1609423"/>
            <a:ext cx="3711921" cy="387697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>
                <a:solidFill>
                  <a:srgbClr val="FF0000"/>
                </a:solidFill>
              </a:rPr>
              <a:t>Gruppi di lavoro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tx1"/>
                </a:solidFill>
              </a:rPr>
              <a:t>Ricerca</a:t>
            </a:r>
            <a:r>
              <a:rPr lang="en-US" sz="1600">
                <a:solidFill>
                  <a:schemeClr val="tx1"/>
                </a:solidFill>
              </a:rPr>
              <a:t>:                                 Alessandro RE</a:t>
            </a:r>
          </a:p>
          <a:p>
            <a:pPr marL="285750" indent="-285750" algn="ct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tx1"/>
                </a:solidFill>
              </a:rPr>
              <a:t>Comunicazione:                                   </a:t>
            </a:r>
            <a:r>
              <a:rPr lang="en-US" sz="1600">
                <a:solidFill>
                  <a:schemeClr val="tx1"/>
                </a:solidFill>
              </a:rPr>
              <a:t>(fino al 31/10/2025)                                       Miriana MARABOTTO                        Marta MAGALINI</a:t>
            </a:r>
          </a:p>
          <a:p>
            <a:pPr marL="285750" indent="-285750" algn="ctr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b="1">
                <a:solidFill>
                  <a:schemeClr val="tx1"/>
                </a:solidFill>
              </a:rPr>
              <a:t>Accessi e trasferimento tecnologico</a:t>
            </a:r>
            <a:r>
              <a:rPr lang="en-US" sz="1600">
                <a:solidFill>
                  <a:schemeClr val="tx1"/>
                </a:solidFill>
              </a:rPr>
              <a:t>:                                              (fino al 30/09/2025)                          Laura GUIDORZI</a:t>
            </a:r>
          </a:p>
          <a:p>
            <a:pPr algn="ctr"/>
            <a:endParaRPr lang="en-US" sz="1600" u="sn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827</Words>
  <Application>Microsoft Office PowerPoint</Application>
  <PresentationFormat>Widescreen</PresentationFormat>
  <Paragraphs>116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Georgia</vt:lpstr>
      <vt:lpstr>Roboto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LoG</dc:creator>
  <cp:lastModifiedBy>Alessandro LoG</cp:lastModifiedBy>
  <cp:revision>33</cp:revision>
  <dcterms:created xsi:type="dcterms:W3CDTF">2024-11-25T13:14:13Z</dcterms:created>
  <dcterms:modified xsi:type="dcterms:W3CDTF">2024-11-27T07:29:32Z</dcterms:modified>
</cp:coreProperties>
</file>