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61" r:id="rId2"/>
    <p:sldId id="360" r:id="rId3"/>
    <p:sldId id="363" r:id="rId4"/>
    <p:sldId id="366" r:id="rId5"/>
    <p:sldId id="367" r:id="rId6"/>
    <p:sldId id="270" r:id="rId7"/>
    <p:sldId id="435" r:id="rId8"/>
    <p:sldId id="436" r:id="rId9"/>
    <p:sldId id="364" r:id="rId10"/>
    <p:sldId id="368" r:id="rId11"/>
    <p:sldId id="437" r:id="rId12"/>
    <p:sldId id="365" r:id="rId13"/>
    <p:sldId id="441" r:id="rId14"/>
    <p:sldId id="442" r:id="rId15"/>
    <p:sldId id="439" r:id="rId16"/>
    <p:sldId id="440" r:id="rId17"/>
    <p:sldId id="43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86" y="77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0730290658112186E-2"/>
          <c:y val="1.6095307906331527E-2"/>
          <c:w val="0.89772261273561471"/>
          <c:h val="0.92952413557001023"/>
        </c:manualLayout>
      </c:layout>
      <c:scatterChart>
        <c:scatterStyle val="lineMarker"/>
        <c:varyColors val="0"/>
        <c:ser>
          <c:idx val="4"/>
          <c:order val="0"/>
          <c:tx>
            <c:v>Baril n5_24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8.4199014647376696E-2"/>
                  <c:y val="-2.3590559667726038E-2"/>
                </c:manualLayout>
              </c:layout>
              <c:tx>
                <c:rich>
                  <a:bodyPr/>
                  <a:lstStyle/>
                  <a:p>
                    <a:fld id="{43C8DB58-3EC7-41BD-B048-80229479FF34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CB8A-4585-88F6-563510D3967A}"/>
                </c:ext>
              </c:extLst>
            </c:dLbl>
            <c:dLbl>
              <c:idx val="1"/>
              <c:layout>
                <c:manualLayout>
                  <c:x val="-0.1744122446267091"/>
                  <c:y val="1.8039839745908146E-2"/>
                </c:manualLayout>
              </c:layout>
              <c:tx>
                <c:rich>
                  <a:bodyPr/>
                  <a:lstStyle/>
                  <a:p>
                    <a:fld id="{08E6F425-2120-4F84-9BC4-279935DDB4EE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CB8A-4585-88F6-563510D3967A}"/>
                </c:ext>
              </c:extLst>
            </c:dLbl>
            <c:dLbl>
              <c:idx val="2"/>
              <c:layout>
                <c:manualLayout>
                  <c:x val="9.422270686730258E-2"/>
                  <c:y val="-6.9383999022723641E-3"/>
                </c:manualLayout>
              </c:layout>
              <c:tx>
                <c:rich>
                  <a:bodyPr/>
                  <a:lstStyle/>
                  <a:p>
                    <a:fld id="{EBF89C81-3D0C-4940-B14D-71270324B4D8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CB8A-4585-88F6-563510D3967A}"/>
                </c:ext>
              </c:extLst>
            </c:dLbl>
            <c:dLbl>
              <c:idx val="3"/>
              <c:layout>
                <c:manualLayout>
                  <c:x val="-0.18644067529062"/>
                  <c:y val="2.3590559667726038E-2"/>
                </c:manualLayout>
              </c:layout>
              <c:tx>
                <c:rich>
                  <a:bodyPr/>
                  <a:lstStyle/>
                  <a:p>
                    <a:fld id="{A575046B-B9F5-4950-ADC7-0DF095B44460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CB8A-4585-88F6-563510D3967A}"/>
                </c:ext>
              </c:extLst>
            </c:dLbl>
            <c:dLbl>
              <c:idx val="4"/>
              <c:layout>
                <c:manualLayout>
                  <c:x val="7.4175322427450924E-2"/>
                  <c:y val="-1.387679980454483E-2"/>
                </c:manualLayout>
              </c:layout>
              <c:tx>
                <c:rich>
                  <a:bodyPr/>
                  <a:lstStyle/>
                  <a:p>
                    <a:fld id="{CA228907-0F76-42FF-95DC-987724160579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CB8A-4585-88F6-563510D3967A}"/>
                </c:ext>
              </c:extLst>
            </c:dLbl>
            <c:dLbl>
              <c:idx val="5"/>
              <c:layout>
                <c:manualLayout>
                  <c:x val="5.011846109962903E-2"/>
                  <c:y val="-2.7753599609089455E-3"/>
                </c:manualLayout>
              </c:layout>
              <c:tx>
                <c:rich>
                  <a:bodyPr/>
                  <a:lstStyle/>
                  <a:p>
                    <a:fld id="{6026C7FF-1993-4006-B0DE-CAB9F3CA8F08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CB8A-4585-88F6-563510D3967A}"/>
                </c:ext>
              </c:extLst>
            </c:dLbl>
            <c:dLbl>
              <c:idx val="6"/>
              <c:layout>
                <c:manualLayout>
                  <c:x val="-0.18243119840264965"/>
                  <c:y val="-2.3590559667726038E-2"/>
                </c:manualLayout>
              </c:layout>
              <c:tx>
                <c:rich>
                  <a:bodyPr/>
                  <a:lstStyle/>
                  <a:p>
                    <a:fld id="{1591C013-42ED-413A-913F-30719F883B1C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CB8A-4585-88F6-563510D3967A}"/>
                </c:ext>
              </c:extLst>
            </c:dLbl>
            <c:dLbl>
              <c:idx val="7"/>
              <c:layout>
                <c:manualLayout>
                  <c:x val="7.2170583983465805E-2"/>
                  <c:y val="0.11656511835817562"/>
                </c:manualLayout>
              </c:layout>
              <c:tx>
                <c:rich>
                  <a:bodyPr/>
                  <a:lstStyle/>
                  <a:p>
                    <a:fld id="{A994D118-9754-4149-ADEC-E2682627E7FA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CB8A-4585-88F6-563510D396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Grafico!$G$7:$G$14</c:f>
              <c:numCache>
                <c:formatCode>0.00000</c:formatCode>
                <c:ptCount val="8"/>
                <c:pt idx="0">
                  <c:v>0.83763682593685662</c:v>
                </c:pt>
                <c:pt idx="1">
                  <c:v>0.83704505861648737</c:v>
                </c:pt>
                <c:pt idx="2">
                  <c:v>0.83751826525552642</c:v>
                </c:pt>
                <c:pt idx="3">
                  <c:v>0.83710742118122106</c:v>
                </c:pt>
                <c:pt idx="4">
                  <c:v>0.83230787587384125</c:v>
                </c:pt>
                <c:pt idx="5">
                  <c:v>0.84833984843358734</c:v>
                </c:pt>
                <c:pt idx="6">
                  <c:v>0.83726911662807402</c:v>
                </c:pt>
                <c:pt idx="7">
                  <c:v>0.83760827008893213</c:v>
                </c:pt>
              </c:numCache>
            </c:numRef>
          </c:xVal>
          <c:yVal>
            <c:numRef>
              <c:f>Grafico!$F$7:$F$14</c:f>
              <c:numCache>
                <c:formatCode>0.00000</c:formatCode>
                <c:ptCount val="8"/>
                <c:pt idx="0">
                  <c:v>2.0849494654100411</c:v>
                </c:pt>
                <c:pt idx="1">
                  <c:v>2.0830664532488203</c:v>
                </c:pt>
                <c:pt idx="2">
                  <c:v>2.084707463847101</c:v>
                </c:pt>
                <c:pt idx="3">
                  <c:v>2.0805974373029605</c:v>
                </c:pt>
                <c:pt idx="4">
                  <c:v>2.0635748273643619</c:v>
                </c:pt>
                <c:pt idx="5">
                  <c:v>2.0870934792569118</c:v>
                </c:pt>
                <c:pt idx="6">
                  <c:v>2.0841403601845268</c:v>
                </c:pt>
                <c:pt idx="7">
                  <c:v>2.084192260519719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Grafico!$D$7:$D$14</c15:f>
                <c15:dlblRangeCache>
                  <c:ptCount val="8"/>
                  <c:pt idx="0">
                    <c:v>Pupak_62</c:v>
                  </c:pt>
                  <c:pt idx="1">
                    <c:v>Pupak_6</c:v>
                  </c:pt>
                  <c:pt idx="2">
                    <c:v>Pupak_57 </c:v>
                  </c:pt>
                  <c:pt idx="3">
                    <c:v>Pupak_168 </c:v>
                  </c:pt>
                  <c:pt idx="4">
                    <c:v>Pupak_223 </c:v>
                  </c:pt>
                  <c:pt idx="5">
                    <c:v>Pupak_247 </c:v>
                  </c:pt>
                  <c:pt idx="6">
                    <c:v>Pupak_84 </c:v>
                  </c:pt>
                  <c:pt idx="7">
                    <c:v>Pupak_145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CB8A-4585-88F6-563510D3967A}"/>
            </c:ext>
          </c:extLst>
        </c:ser>
        <c:ser>
          <c:idx val="2"/>
          <c:order val="1"/>
          <c:tx>
            <c:v>Baril n4_24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1898025146050292"/>
                  <c:y val="1.9116803670425953E-3"/>
                </c:manualLayout>
              </c:layout>
              <c:tx>
                <c:rich>
                  <a:bodyPr/>
                  <a:lstStyle/>
                  <a:p>
                    <a:fld id="{4DF59D42-FCD2-4795-A00C-F7DDBD52B901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CB8A-4585-88F6-563510D3967A}"/>
                </c:ext>
              </c:extLst>
            </c:dLbl>
            <c:dLbl>
              <c:idx val="1"/>
              <c:layout>
                <c:manualLayout>
                  <c:x val="3.0456989247311828E-2"/>
                  <c:y val="-1.1347161184488828E-2"/>
                </c:manualLayout>
              </c:layout>
              <c:tx>
                <c:rich>
                  <a:bodyPr/>
                  <a:lstStyle/>
                  <a:p>
                    <a:fld id="{C2B3EF38-F2CB-401E-84B3-2BEF746D5D09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CB8A-4585-88F6-563510D3967A}"/>
                </c:ext>
              </c:extLst>
            </c:dLbl>
            <c:dLbl>
              <c:idx val="2"/>
              <c:layout>
                <c:manualLayout>
                  <c:x val="-0.19334471035554746"/>
                  <c:y val="-3.5487457011969814E-3"/>
                </c:manualLayout>
              </c:layout>
              <c:tx>
                <c:rich>
                  <a:bodyPr/>
                  <a:lstStyle/>
                  <a:p>
                    <a:fld id="{6A6F0352-B53C-49F1-8B3E-7CA9D4C22A39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CB8A-4585-88F6-563510D3967A}"/>
                </c:ext>
              </c:extLst>
            </c:dLbl>
            <c:dLbl>
              <c:idx val="3"/>
              <c:layout>
                <c:manualLayout>
                  <c:x val="-0.1913399719115623"/>
                  <c:y val="-5.4604879432462929E-2"/>
                </c:manualLayout>
              </c:layout>
              <c:tx>
                <c:rich>
                  <a:bodyPr/>
                  <a:lstStyle/>
                  <a:p>
                    <a:fld id="{40173D9F-B265-47F8-8459-C24F25F0E539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CB8A-4585-88F6-563510D3967A}"/>
                </c:ext>
              </c:extLst>
            </c:dLbl>
            <c:dLbl>
              <c:idx val="4"/>
              <c:layout>
                <c:manualLayout>
                  <c:x val="-0.19735418724351778"/>
                  <c:y val="-9.6119238205211857E-2"/>
                </c:manualLayout>
              </c:layout>
              <c:tx>
                <c:rich>
                  <a:bodyPr/>
                  <a:lstStyle/>
                  <a:p>
                    <a:fld id="{A96F85BA-152E-45F1-81E6-9BA884B67641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CB8A-4585-88F6-563510D396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l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Grafico!$G$19:$G$23</c:f>
              <c:numCache>
                <c:formatCode>0.00000</c:formatCode>
                <c:ptCount val="5"/>
                <c:pt idx="0">
                  <c:v>0.85728693668848455</c:v>
                </c:pt>
                <c:pt idx="1">
                  <c:v>0.84873974526689178</c:v>
                </c:pt>
                <c:pt idx="2">
                  <c:v>0.83737283024754661</c:v>
                </c:pt>
                <c:pt idx="3">
                  <c:v>0.83749905678589742</c:v>
                </c:pt>
                <c:pt idx="4">
                  <c:v>0.8377025018286326</c:v>
                </c:pt>
              </c:numCache>
            </c:numRef>
          </c:xVal>
          <c:yVal>
            <c:numRef>
              <c:f>Grafico!$F$19:$F$23</c:f>
              <c:numCache>
                <c:formatCode>0.00000</c:formatCode>
                <c:ptCount val="5"/>
                <c:pt idx="0">
                  <c:v>2.1073084098868189</c:v>
                </c:pt>
                <c:pt idx="1">
                  <c:v>2.0884517129371156</c:v>
                </c:pt>
                <c:pt idx="2">
                  <c:v>2.0837617171749789</c:v>
                </c:pt>
                <c:pt idx="3">
                  <c:v>2.0847419296651184</c:v>
                </c:pt>
                <c:pt idx="4">
                  <c:v>2.0853920706024551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Grafico!$D$19:$D$23</c15:f>
                <c15:dlblRangeCache>
                  <c:ptCount val="5"/>
                  <c:pt idx="0">
                    <c:v>Pupak_123</c:v>
                  </c:pt>
                  <c:pt idx="1">
                    <c:v>Pupak_129</c:v>
                  </c:pt>
                  <c:pt idx="2">
                    <c:v>Pupak_112 </c:v>
                  </c:pt>
                  <c:pt idx="3">
                    <c:v>Pupak_118 </c:v>
                  </c:pt>
                  <c:pt idx="4">
                    <c:v>Pupak_117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E-CB8A-4585-88F6-563510D3967A}"/>
            </c:ext>
          </c:extLst>
        </c:ser>
        <c:ser>
          <c:idx val="3"/>
          <c:order val="2"/>
          <c:tx>
            <c:v>Baril n 9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19354838709677419"/>
                  <c:y val="2.3407991617358521E-2"/>
                </c:manualLayout>
              </c:layout>
              <c:tx>
                <c:rich>
                  <a:bodyPr/>
                  <a:lstStyle/>
                  <a:p>
                    <a:fld id="{964870D4-8D45-4C5F-971B-4BBF81C1485B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CB8A-4585-88F6-563510D3967A}"/>
                </c:ext>
              </c:extLst>
            </c:dLbl>
            <c:dLbl>
              <c:idx val="1"/>
              <c:layout>
                <c:manualLayout>
                  <c:x val="8.0645161290322537E-2"/>
                  <c:y val="4.8766649202830255E-2"/>
                </c:manualLayout>
              </c:layout>
              <c:tx>
                <c:rich>
                  <a:bodyPr/>
                  <a:lstStyle/>
                  <a:p>
                    <a:fld id="{598DFE9D-9635-40F1-B588-34DBE9A807DF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CB8A-4585-88F6-563510D3967A}"/>
                </c:ext>
              </c:extLst>
            </c:dLbl>
            <c:dLbl>
              <c:idx val="2"/>
              <c:layout>
                <c:manualLayout>
                  <c:x val="-0.17587017882109074"/>
                  <c:y val="-7.1754637200356727E-2"/>
                </c:manualLayout>
              </c:layout>
              <c:tx>
                <c:rich>
                  <a:bodyPr/>
                  <a:lstStyle/>
                  <a:p>
                    <a:fld id="{97C99210-434E-4A92-BC29-DA6942F3EB58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CB8A-4585-88F6-563510D3967A}"/>
                </c:ext>
              </c:extLst>
            </c:dLbl>
            <c:dLbl>
              <c:idx val="3"/>
              <c:layout>
                <c:manualLayout>
                  <c:x val="7.7956989247311828E-2"/>
                  <c:y val="1.7555993713018945E-2"/>
                </c:manualLayout>
              </c:layout>
              <c:tx>
                <c:rich>
                  <a:bodyPr/>
                  <a:lstStyle/>
                  <a:p>
                    <a:fld id="{1F283383-E752-43F6-A1D3-99197FC83F70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CB8A-4585-88F6-563510D3967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CB8A-4585-88F6-563510D3967A}"/>
                </c:ext>
              </c:extLst>
            </c:dLbl>
            <c:dLbl>
              <c:idx val="5"/>
              <c:layout>
                <c:manualLayout>
                  <c:x val="-0.14516129032258074"/>
                  <c:y val="2.3407991617358521E-2"/>
                </c:manualLayout>
              </c:layout>
              <c:tx>
                <c:rich>
                  <a:bodyPr/>
                  <a:lstStyle/>
                  <a:p>
                    <a:fld id="{C147C309-1E45-43CA-BE2E-5A66949D717E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CB8A-4585-88F6-563510D3967A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CB8A-4585-88F6-563510D396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Grafico!$G$27:$G$33</c:f>
              <c:numCache>
                <c:formatCode>0.00000</c:formatCode>
                <c:ptCount val="7"/>
                <c:pt idx="0">
                  <c:v>0.85713690639891238</c:v>
                </c:pt>
                <c:pt idx="1">
                  <c:v>0.83772204901775715</c:v>
                </c:pt>
                <c:pt idx="2">
                  <c:v>0.83718122402596484</c:v>
                </c:pt>
                <c:pt idx="3">
                  <c:v>0.83802776116035693</c:v>
                </c:pt>
                <c:pt idx="5">
                  <c:v>0.8563317889967802</c:v>
                </c:pt>
                <c:pt idx="6">
                  <c:v>0.84718594923684087</c:v>
                </c:pt>
              </c:numCache>
            </c:numRef>
          </c:xVal>
          <c:yVal>
            <c:numRef>
              <c:f>Grafico!$F$27:$F$33</c:f>
              <c:numCache>
                <c:formatCode>0.00000</c:formatCode>
                <c:ptCount val="7"/>
                <c:pt idx="0">
                  <c:v>2.1065811715190894</c:v>
                </c:pt>
                <c:pt idx="1">
                  <c:v>2.0848114279767822</c:v>
                </c:pt>
                <c:pt idx="2">
                  <c:v>2.0854067445152813</c:v>
                </c:pt>
                <c:pt idx="3">
                  <c:v>2.084971867017555</c:v>
                </c:pt>
                <c:pt idx="5">
                  <c:v>2.1036913624257894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Grafico!$D$27:$D$33</c15:f>
                <c15:dlblRangeCache>
                  <c:ptCount val="7"/>
                  <c:pt idx="0">
                    <c:v>Pupak_53</c:v>
                  </c:pt>
                  <c:pt idx="1">
                    <c:v>Pupak_83</c:v>
                  </c:pt>
                  <c:pt idx="2">
                    <c:v>Pupak_45</c:v>
                  </c:pt>
                  <c:pt idx="3">
                    <c:v>Pupak_119</c:v>
                  </c:pt>
                  <c:pt idx="5">
                    <c:v>Pupak_66</c:v>
                  </c:pt>
                  <c:pt idx="6">
                    <c:v>Pupak_60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CB8A-4585-88F6-563510D3967A}"/>
            </c:ext>
          </c:extLst>
        </c:ser>
        <c:ser>
          <c:idx val="0"/>
          <c:order val="3"/>
          <c:tx>
            <c:v>Baril n1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4.8387096774193547E-2"/>
                  <c:y val="-3.2757185172498822E-3"/>
                </c:manualLayout>
              </c:layout>
              <c:tx>
                <c:rich>
                  <a:bodyPr/>
                  <a:lstStyle/>
                  <a:p>
                    <a:fld id="{E431859F-A9D1-40A0-8E9E-DEEA1A184655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CB8A-4585-88F6-563510D3967A}"/>
                </c:ext>
              </c:extLst>
            </c:dLbl>
            <c:dLbl>
              <c:idx val="1"/>
              <c:layout>
                <c:manualLayout>
                  <c:x val="-0.17976536983241176"/>
                  <c:y val="-3.4824320807135864E-2"/>
                </c:manualLayout>
              </c:layout>
              <c:tx>
                <c:rich>
                  <a:bodyPr/>
                  <a:lstStyle/>
                  <a:p>
                    <a:fld id="{A6FFBCA8-C2EF-40B7-BBF3-243D0D11DC62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8-CB8A-4585-88F6-563510D3967A}"/>
                </c:ext>
              </c:extLst>
            </c:dLbl>
            <c:dLbl>
              <c:idx val="2"/>
              <c:layout>
                <c:manualLayout>
                  <c:x val="6.4516129032258118E-2"/>
                  <c:y val="-6.5514370344998841E-3"/>
                </c:manualLayout>
              </c:layout>
              <c:tx>
                <c:rich>
                  <a:bodyPr/>
                  <a:lstStyle/>
                  <a:p>
                    <a:fld id="{8F68AEA9-73B0-4BFF-B1A6-21D3644BA4E3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CB8A-4585-88F6-563510D3967A}"/>
                </c:ext>
              </c:extLst>
            </c:dLbl>
            <c:dLbl>
              <c:idx val="3"/>
              <c:layout>
                <c:manualLayout>
                  <c:x val="-0.20698924731182797"/>
                  <c:y val="-2.2930029620749207E-2"/>
                </c:manualLayout>
              </c:layout>
              <c:tx>
                <c:rich>
                  <a:bodyPr/>
                  <a:lstStyle/>
                  <a:p>
                    <a:fld id="{B6AC8FB3-7BD1-4D01-B72B-0655632BFAB1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A-CB8A-4585-88F6-563510D3967A}"/>
                </c:ext>
              </c:extLst>
            </c:dLbl>
            <c:dLbl>
              <c:idx val="4"/>
              <c:layout>
                <c:manualLayout>
                  <c:x val="8.1282988405192616E-2"/>
                  <c:y val="9.8267629053691852E-2"/>
                </c:manualLayout>
              </c:layout>
              <c:tx>
                <c:rich>
                  <a:bodyPr/>
                  <a:lstStyle/>
                  <a:p>
                    <a:fld id="{0D352011-AE82-4A0E-A930-1D48D2C8C799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B-CB8A-4585-88F6-563510D3967A}"/>
                </c:ext>
              </c:extLst>
            </c:dLbl>
            <c:dLbl>
              <c:idx val="5"/>
              <c:layout>
                <c:manualLayout>
                  <c:x val="6.3024087714842095E-2"/>
                  <c:y val="-9.3586056559893424E-2"/>
                </c:manualLayout>
              </c:layout>
              <c:tx>
                <c:rich>
                  <a:bodyPr/>
                  <a:lstStyle/>
                  <a:p>
                    <a:fld id="{DA53B940-BB75-4D4F-9281-5534B523079E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C-CB8A-4585-88F6-563510D3967A}"/>
                </c:ext>
              </c:extLst>
            </c:dLbl>
            <c:dLbl>
              <c:idx val="6"/>
              <c:layout>
                <c:manualLayout>
                  <c:x val="6.1827956989247312E-2"/>
                  <c:y val="-2.607440135381576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Pupak</a:t>
                    </a:r>
                    <a:r>
                      <a:rPr lang="en-US" baseline="0"/>
                      <a:t> _60 </a:t>
                    </a:r>
                  </a:p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1D-CB8A-4585-88F6-563510D3967A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E-CB8A-4585-88F6-563510D3967A}"/>
                </c:ext>
              </c:extLst>
            </c:dLbl>
            <c:dLbl>
              <c:idx val="8"/>
              <c:layout>
                <c:manualLayout>
                  <c:x val="-0.18548387096774197"/>
                  <c:y val="3.0008183333985305E-2"/>
                </c:manualLayout>
              </c:layout>
              <c:tx>
                <c:rich>
                  <a:bodyPr/>
                  <a:lstStyle/>
                  <a:p>
                    <a:fld id="{8704CECD-A9B7-46E7-8955-4E062B2F4787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F-CB8A-4585-88F6-563510D3967A}"/>
                </c:ext>
              </c:extLst>
            </c:dLbl>
            <c:dLbl>
              <c:idx val="9"/>
              <c:layout>
                <c:manualLayout>
                  <c:x val="5.9139784946236562E-2"/>
                  <c:y val="-0.15195114026744747"/>
                </c:manualLayout>
              </c:layout>
              <c:tx>
                <c:rich>
                  <a:bodyPr/>
                  <a:lstStyle/>
                  <a:p>
                    <a:fld id="{0ABCF5B0-D5A2-47D6-9BCD-47A0CBAFC00D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0-CB8A-4585-88F6-563510D3967A}"/>
                </c:ext>
              </c:extLst>
            </c:dLbl>
            <c:dLbl>
              <c:idx val="10"/>
              <c:layout>
                <c:manualLayout>
                  <c:x val="-0.18279569892473119"/>
                  <c:y val="2.2815101184588796E-2"/>
                </c:manualLayout>
              </c:layout>
              <c:tx>
                <c:rich>
                  <a:bodyPr/>
                  <a:lstStyle/>
                  <a:p>
                    <a:fld id="{7C26975D-F89D-4B68-B170-DF61EB7F6E19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1-CB8A-4585-88F6-563510D3967A}"/>
                </c:ext>
              </c:extLst>
            </c:dLbl>
            <c:dLbl>
              <c:idx val="11"/>
              <c:layout>
                <c:manualLayout>
                  <c:x val="-0.1938217433931636"/>
                  <c:y val="-3.9575977445720403E-2"/>
                </c:manualLayout>
              </c:layout>
              <c:tx>
                <c:rich>
                  <a:bodyPr/>
                  <a:lstStyle/>
                  <a:p>
                    <a:fld id="{79F23BB2-BEDF-4CB3-BB13-76D8BF8BDD09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2-CB8A-4585-88F6-563510D396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Grafico!$G$38:$G$49</c:f>
              <c:numCache>
                <c:formatCode>0.00000</c:formatCode>
                <c:ptCount val="12"/>
                <c:pt idx="0">
                  <c:v>0.83325252193720489</c:v>
                </c:pt>
                <c:pt idx="1">
                  <c:v>0.83727261211712556</c:v>
                </c:pt>
                <c:pt idx="2">
                  <c:v>0.83229531761152553</c:v>
                </c:pt>
                <c:pt idx="3">
                  <c:v>0.85736350931506955</c:v>
                </c:pt>
                <c:pt idx="4">
                  <c:v>0.8378101584149219</c:v>
                </c:pt>
                <c:pt idx="5">
                  <c:v>0.83791531143071274</c:v>
                </c:pt>
                <c:pt idx="6">
                  <c:v>0.84842637519819453</c:v>
                </c:pt>
                <c:pt idx="8">
                  <c:v>0.83687806982039858</c:v>
                </c:pt>
                <c:pt idx="9">
                  <c:v>0.83800926535670761</c:v>
                </c:pt>
                <c:pt idx="10">
                  <c:v>0.83725161012014926</c:v>
                </c:pt>
                <c:pt idx="11">
                  <c:v>0.85782965234952235</c:v>
                </c:pt>
              </c:numCache>
            </c:numRef>
          </c:xVal>
          <c:yVal>
            <c:numRef>
              <c:f>Grafico!$F$38:$F$49</c:f>
              <c:numCache>
                <c:formatCode>0.00000</c:formatCode>
                <c:ptCount val="12"/>
                <c:pt idx="0">
                  <c:v>2.0672220903354783</c:v>
                </c:pt>
                <c:pt idx="1">
                  <c:v>2.084739901293184</c:v>
                </c:pt>
                <c:pt idx="2">
                  <c:v>2.062726178025009</c:v>
                </c:pt>
                <c:pt idx="3">
                  <c:v>2.1088410214640736</c:v>
                </c:pt>
                <c:pt idx="4">
                  <c:v>2.0845594894530777</c:v>
                </c:pt>
                <c:pt idx="5">
                  <c:v>2.0861849473810867</c:v>
                </c:pt>
                <c:pt idx="6">
                  <c:v>2.0914266830383803</c:v>
                </c:pt>
                <c:pt idx="8">
                  <c:v>2.0791471093355804</c:v>
                </c:pt>
                <c:pt idx="9">
                  <c:v>2.0871461450864031</c:v>
                </c:pt>
                <c:pt idx="10">
                  <c:v>2.0821944160063688</c:v>
                </c:pt>
                <c:pt idx="11">
                  <c:v>2.1116156486041175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Grafico!$D$38:$D$49</c15:f>
                <c15:dlblRangeCache>
                  <c:ptCount val="12"/>
                  <c:pt idx="0">
                    <c:v>Pupak_167</c:v>
                  </c:pt>
                  <c:pt idx="1">
                    <c:v>Pupak_42</c:v>
                  </c:pt>
                  <c:pt idx="2">
                    <c:v>Pupak_136</c:v>
                  </c:pt>
                  <c:pt idx="3">
                    <c:v>Pupak_75</c:v>
                  </c:pt>
                  <c:pt idx="4">
                    <c:v>Pupak_121</c:v>
                  </c:pt>
                  <c:pt idx="5">
                    <c:v>Pupak_52</c:v>
                  </c:pt>
                  <c:pt idx="6">
                    <c:v>Pupak_60</c:v>
                  </c:pt>
                  <c:pt idx="8">
                    <c:v>Pupak_114</c:v>
                  </c:pt>
                  <c:pt idx="9">
                    <c:v>Pupak_76</c:v>
                  </c:pt>
                  <c:pt idx="10">
                    <c:v>Pupak_43</c:v>
                  </c:pt>
                  <c:pt idx="11">
                    <c:v>Pupak_75 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3-CB8A-4585-88F6-563510D3967A}"/>
            </c:ext>
          </c:extLst>
        </c:ser>
        <c:ser>
          <c:idx val="1"/>
          <c:order val="4"/>
          <c:tx>
            <c:v>Old samples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0322580645161289E-2"/>
                  <c:y val="8.8444399965746823E-2"/>
                </c:manualLayout>
              </c:layout>
              <c:tx>
                <c:rich>
                  <a:bodyPr/>
                  <a:lstStyle/>
                  <a:p>
                    <a:fld id="{0B10FC66-82CA-4AF0-B6AA-716C5E925C42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4-CB8A-4585-88F6-563510D3967A}"/>
                </c:ext>
              </c:extLst>
            </c:dLbl>
            <c:dLbl>
              <c:idx val="1"/>
              <c:layout>
                <c:manualLayout>
                  <c:x val="7.7956989247311773E-2"/>
                  <c:y val="-7.1130036154902543E-2"/>
                </c:manualLayout>
              </c:layout>
              <c:tx>
                <c:rich>
                  <a:bodyPr/>
                  <a:lstStyle/>
                  <a:p>
                    <a:fld id="{54F69102-9B55-4C50-9B86-7A21C4D16E5D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5-CB8A-4585-88F6-563510D3967A}"/>
                </c:ext>
              </c:extLst>
            </c:dLbl>
            <c:dLbl>
              <c:idx val="2"/>
              <c:layout>
                <c:manualLayout>
                  <c:x val="7.1350535462481324E-2"/>
                  <c:y val="0.13443701604660682"/>
                </c:manualLayout>
              </c:layout>
              <c:tx>
                <c:rich>
                  <a:bodyPr/>
                  <a:lstStyle/>
                  <a:p>
                    <a:fld id="{BED05599-5CF7-45D3-B089-CD5FDEB71FA9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6-CB8A-4585-88F6-563510D396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Grafico!$G$53:$G$55</c:f>
              <c:numCache>
                <c:formatCode>0.00000</c:formatCode>
                <c:ptCount val="3"/>
                <c:pt idx="0">
                  <c:v>0.83765999999999996</c:v>
                </c:pt>
                <c:pt idx="1">
                  <c:v>0.83750999999999998</c:v>
                </c:pt>
                <c:pt idx="2">
                  <c:v>0.83738999999999997</c:v>
                </c:pt>
              </c:numCache>
            </c:numRef>
          </c:xVal>
          <c:yVal>
            <c:numRef>
              <c:f>Grafico!$F$53:$F$55</c:f>
              <c:numCache>
                <c:formatCode>0.00000</c:formatCode>
                <c:ptCount val="3"/>
                <c:pt idx="0">
                  <c:v>2.0825399999999998</c:v>
                </c:pt>
                <c:pt idx="1">
                  <c:v>2.0851999999999999</c:v>
                </c:pt>
                <c:pt idx="2">
                  <c:v>2.08399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Grafico!$D$53:$D$55</c15:f>
                <c15:dlblRangeCache>
                  <c:ptCount val="3"/>
                  <c:pt idx="0">
                    <c:v>Pupak_1</c:v>
                  </c:pt>
                  <c:pt idx="1">
                    <c:v>Pupak_44</c:v>
                  </c:pt>
                  <c:pt idx="2">
                    <c:v>Pupak_111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7-CB8A-4585-88F6-563510D3967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917004624"/>
        <c:axId val="2015912640"/>
      </c:scatterChart>
      <c:valAx>
        <c:axId val="19170046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5912640"/>
        <c:crosses val="autoZero"/>
        <c:crossBetween val="midCat"/>
      </c:valAx>
      <c:valAx>
        <c:axId val="2015912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70046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0.86777</cdr:x>
      <cdr:y>0.10118</cdr:y>
    </cdr:from>
    <cdr:to>
      <cdr:x>0.91372</cdr:x>
      <cdr:y>0.30408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id="{D725D59A-0E72-0F42-2978-D809D828A74A}"/>
            </a:ext>
          </a:extLst>
        </cdr:cNvPr>
        <cdr:cNvSpPr/>
      </cdr:nvSpPr>
      <cdr:spPr>
        <a:xfrm xmlns:a="http://schemas.openxmlformats.org/drawingml/2006/main" rot="1355322">
          <a:off x="5755795" y="531970"/>
          <a:ext cx="304800" cy="10668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C000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GB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GB"/>
        </a:p>
      </cdr:txBody>
    </cdr:sp>
  </cdr:relSizeAnchor>
  <cdr:relSizeAnchor xmlns:cdr="http://schemas.openxmlformats.org/drawingml/2006/chartDrawing">
    <cdr:from>
      <cdr:x>0.14416</cdr:x>
      <cdr:y>0.80985</cdr:y>
    </cdr:from>
    <cdr:to>
      <cdr:x>0.17149</cdr:x>
      <cdr:y>0.93359</cdr:y>
    </cdr:to>
    <cdr:sp macro="" textlink="">
      <cdr:nvSpPr>
        <cdr:cNvPr id="3" name="Oval 2">
          <a:extLst xmlns:a="http://schemas.openxmlformats.org/drawingml/2006/main">
            <a:ext uri="{FF2B5EF4-FFF2-40B4-BE49-F238E27FC236}">
              <a16:creationId xmlns:a16="http://schemas.microsoft.com/office/drawing/2014/main" id="{D725D59A-0E72-0F42-2978-D809D828A74A}"/>
            </a:ext>
          </a:extLst>
        </cdr:cNvPr>
        <cdr:cNvSpPr/>
      </cdr:nvSpPr>
      <cdr:spPr>
        <a:xfrm xmlns:a="http://schemas.openxmlformats.org/drawingml/2006/main" rot="1355322">
          <a:off x="956208" y="4258006"/>
          <a:ext cx="181258" cy="65064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C000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GB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GB"/>
        </a:p>
      </cdr:txBody>
    </cdr:sp>
  </cdr:relSizeAnchor>
  <cdr:relSizeAnchor xmlns:cdr="http://schemas.openxmlformats.org/drawingml/2006/chartDrawing">
    <cdr:from>
      <cdr:x>0.60367</cdr:x>
      <cdr:y>0.43198</cdr:y>
    </cdr:from>
    <cdr:to>
      <cdr:x>0.64963</cdr:x>
      <cdr:y>0.56031</cdr:y>
    </cdr:to>
    <cdr:sp macro="" textlink="">
      <cdr:nvSpPr>
        <cdr:cNvPr id="4" name="Oval 3">
          <a:extLst xmlns:a="http://schemas.openxmlformats.org/drawingml/2006/main">
            <a:ext uri="{FF2B5EF4-FFF2-40B4-BE49-F238E27FC236}">
              <a16:creationId xmlns:a16="http://schemas.microsoft.com/office/drawing/2014/main" id="{D725D59A-0E72-0F42-2978-D809D828A74A}"/>
            </a:ext>
          </a:extLst>
        </cdr:cNvPr>
        <cdr:cNvSpPr/>
      </cdr:nvSpPr>
      <cdr:spPr>
        <a:xfrm xmlns:a="http://schemas.openxmlformats.org/drawingml/2006/main" rot="1355322">
          <a:off x="4004092" y="2271289"/>
          <a:ext cx="304800" cy="674707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C000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GB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GB"/>
        </a:p>
      </cdr:txBody>
    </cdr:sp>
  </cdr:relSizeAnchor>
  <cdr:relSizeAnchor xmlns:cdr="http://schemas.openxmlformats.org/drawingml/2006/chartDrawing">
    <cdr:from>
      <cdr:x>0.22649</cdr:x>
      <cdr:y>0.39202</cdr:y>
    </cdr:from>
    <cdr:to>
      <cdr:x>0.35185</cdr:x>
      <cdr:y>0.47898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039583D9-A4B3-FBC8-6805-45CB659E7F2C}"/>
            </a:ext>
          </a:extLst>
        </cdr:cNvPr>
        <cdr:cNvSpPr txBox="1"/>
      </cdr:nvSpPr>
      <cdr:spPr>
        <a:xfrm xmlns:a="http://schemas.openxmlformats.org/drawingml/2006/main">
          <a:off x="1863932" y="2486853"/>
          <a:ext cx="1031668" cy="5516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it-IT" sz="1100" b="1" dirty="0"/>
            <a:t>Spagna Sud-Est</a:t>
          </a:r>
        </a:p>
        <a:p xmlns:a="http://schemas.openxmlformats.org/drawingml/2006/main">
          <a:r>
            <a:rPr lang="it-IT" b="1" dirty="0"/>
            <a:t>Cartagena</a:t>
          </a:r>
          <a:endParaRPr lang="en-GB" sz="1100" b="1" dirty="0"/>
        </a:p>
      </cdr:txBody>
    </cdr:sp>
  </cdr:relSizeAnchor>
  <cdr:relSizeAnchor xmlns:cdr="http://schemas.openxmlformats.org/drawingml/2006/chartDrawing">
    <cdr:from>
      <cdr:x>0.77737</cdr:x>
      <cdr:y>0.02536</cdr:y>
    </cdr:from>
    <cdr:to>
      <cdr:x>0.96966</cdr:x>
      <cdr:y>0.11232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76EFF948-8F5D-6845-FC7F-ADCAAC64DF64}"/>
            </a:ext>
          </a:extLst>
        </cdr:cNvPr>
        <cdr:cNvSpPr txBox="1"/>
      </cdr:nvSpPr>
      <cdr:spPr>
        <a:xfrm xmlns:a="http://schemas.openxmlformats.org/drawingml/2006/main">
          <a:off x="5156200" y="133350"/>
          <a:ext cx="1275443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100" b="1" dirty="0"/>
            <a:t>Spagna Sud-Est</a:t>
          </a:r>
        </a:p>
        <a:p xmlns:a="http://schemas.openxmlformats.org/drawingml/2006/main">
          <a:r>
            <a:rPr lang="it-IT" b="1" dirty="0"/>
            <a:t>Sierra de </a:t>
          </a:r>
          <a:r>
            <a:rPr lang="it-IT" b="1" dirty="0" err="1"/>
            <a:t>Alhamilla</a:t>
          </a:r>
          <a:endParaRPr lang="en-GB" b="1" dirty="0"/>
        </a:p>
      </cdr:txBody>
    </cdr:sp>
  </cdr:relSizeAnchor>
  <cdr:relSizeAnchor xmlns:cdr="http://schemas.openxmlformats.org/drawingml/2006/chartDrawing">
    <cdr:from>
      <cdr:x>0.17232</cdr:x>
      <cdr:y>0.76867</cdr:y>
    </cdr:from>
    <cdr:to>
      <cdr:x>0.25274</cdr:x>
      <cdr:y>0.81215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F7CAA8D8-E785-4F00-0CC8-A8D9D4A4AC7C}"/>
            </a:ext>
          </a:extLst>
        </cdr:cNvPr>
        <cdr:cNvSpPr txBox="1"/>
      </cdr:nvSpPr>
      <cdr:spPr>
        <a:xfrm xmlns:a="http://schemas.openxmlformats.org/drawingml/2006/main">
          <a:off x="1143000" y="4041537"/>
          <a:ext cx="533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100" b="1" dirty="0"/>
            <a:t>Grecia</a:t>
          </a:r>
          <a:endParaRPr lang="en-GB" sz="1100" b="1" dirty="0"/>
        </a:p>
      </cdr:txBody>
    </cdr:sp>
  </cdr:relSizeAnchor>
  <cdr:relSizeAnchor xmlns:cdr="http://schemas.openxmlformats.org/drawingml/2006/chartDrawing">
    <cdr:from>
      <cdr:x>0.56701</cdr:x>
      <cdr:y>0.56498</cdr:y>
    </cdr:from>
    <cdr:to>
      <cdr:x>0.97222</cdr:x>
      <cdr:y>0.88697</cdr:y>
    </cdr:to>
    <cdr:sp macro="" textlink="">
      <cdr:nvSpPr>
        <cdr:cNvPr id="8" name="TextBox 1">
          <a:extLst xmlns:a="http://schemas.openxmlformats.org/drawingml/2006/main">
            <a:ext uri="{FF2B5EF4-FFF2-40B4-BE49-F238E27FC236}">
              <a16:creationId xmlns:a16="http://schemas.microsoft.com/office/drawing/2014/main" id="{55305A86-7981-9364-2B50-9BBDA1C9B9A5}"/>
            </a:ext>
          </a:extLst>
        </cdr:cNvPr>
        <cdr:cNvSpPr txBox="1"/>
      </cdr:nvSpPr>
      <cdr:spPr>
        <a:xfrm xmlns:a="http://schemas.openxmlformats.org/drawingml/2006/main">
          <a:off x="4666265" y="3584035"/>
          <a:ext cx="3334735" cy="2042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it-IT" sz="1400" b="1" dirty="0"/>
            <a:t>Compatibili solo con alcuni siti</a:t>
          </a:r>
        </a:p>
        <a:p xmlns:a="http://schemas.openxmlformats.org/drawingml/2006/main">
          <a:pPr algn="ctr"/>
          <a:r>
            <a:rPr lang="it-IT" sz="1400" b="1" dirty="0"/>
            <a:t> sfruttati a partire dal XII-XV secolo</a:t>
          </a:r>
        </a:p>
        <a:p xmlns:a="http://schemas.openxmlformats.org/drawingml/2006/main">
          <a:pPr algn="ctr"/>
          <a:r>
            <a:rPr lang="it-IT" sz="1400" b="1" dirty="0"/>
            <a:t> quindi fuori contesto storico</a:t>
          </a:r>
        </a:p>
        <a:p xmlns:a="http://schemas.openxmlformats.org/drawingml/2006/main">
          <a:pPr algn="ctr"/>
          <a:r>
            <a:rPr lang="it-IT" sz="1400" b="1" dirty="0"/>
            <a:t>NON ATTRIBUITI ?</a:t>
          </a:r>
        </a:p>
        <a:p xmlns:a="http://schemas.openxmlformats.org/drawingml/2006/main">
          <a:pPr algn="ctr"/>
          <a:endParaRPr lang="it-IT" sz="1400" b="1" dirty="0"/>
        </a:p>
        <a:p xmlns:a="http://schemas.openxmlformats.org/drawingml/2006/main">
          <a:pPr algn="ctr"/>
          <a:r>
            <a:rPr lang="it-IT" sz="1400" b="1" dirty="0"/>
            <a:t>Presenza sullo stesso sito di relitti più recenti</a:t>
          </a:r>
        </a:p>
        <a:p xmlns:a="http://schemas.openxmlformats.org/drawingml/2006/main">
          <a:pPr algn="ctr"/>
          <a:r>
            <a:rPr lang="it-IT" sz="1400" b="1" dirty="0"/>
            <a:t>-Mercantile veneziano del XVI secolo</a:t>
          </a:r>
        </a:p>
        <a:p xmlns:a="http://schemas.openxmlformats.org/drawingml/2006/main">
          <a:pPr marL="171450" indent="-171450" algn="ctr">
            <a:buFontTx/>
            <a:buChar char="-"/>
          </a:pPr>
          <a:r>
            <a:rPr lang="it-IT" sz="1400" b="1" dirty="0"/>
            <a:t>Mercantile britannico XIX secolo</a:t>
          </a:r>
        </a:p>
        <a:p xmlns:a="http://schemas.openxmlformats.org/drawingml/2006/main">
          <a:pPr marL="171450" indent="-171450" algn="ctr">
            <a:buFontTx/>
            <a:buChar char="-"/>
          </a:pPr>
          <a:r>
            <a:rPr lang="it-IT" sz="1400" b="1" dirty="0"/>
            <a:t>Nave a vapore XX secolo</a:t>
          </a:r>
          <a:endParaRPr lang="en-GB" sz="1400" b="1" dirty="0"/>
        </a:p>
      </cdr:txBody>
    </cdr:sp>
  </cdr:relSizeAnchor>
  <cdr:relSizeAnchor xmlns:cdr="http://schemas.openxmlformats.org/drawingml/2006/chartDrawing">
    <cdr:from>
      <cdr:x>0.31483</cdr:x>
      <cdr:y>0.85145</cdr:y>
    </cdr:from>
    <cdr:to>
      <cdr:x>0.39525</cdr:x>
      <cdr:y>0.89493</cdr:y>
    </cdr:to>
    <cdr:sp macro="" textlink="">
      <cdr:nvSpPr>
        <cdr:cNvPr id="10" name="TextBox 1">
          <a:extLst xmlns:a="http://schemas.openxmlformats.org/drawingml/2006/main">
            <a:ext uri="{FF2B5EF4-FFF2-40B4-BE49-F238E27FC236}">
              <a16:creationId xmlns:a16="http://schemas.microsoft.com/office/drawing/2014/main" id="{6933981C-F10B-1115-3D68-4F9E178D1C34}"/>
            </a:ext>
          </a:extLst>
        </cdr:cNvPr>
        <cdr:cNvSpPr txBox="1"/>
      </cdr:nvSpPr>
      <cdr:spPr>
        <a:xfrm xmlns:a="http://schemas.openxmlformats.org/drawingml/2006/main">
          <a:off x="2088243" y="4476750"/>
          <a:ext cx="533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b="0" dirty="0"/>
            <a:t>In </a:t>
          </a:r>
          <a:r>
            <a:rPr lang="it-IT" b="0" dirty="0" err="1"/>
            <a:t>anphorae</a:t>
          </a:r>
          <a:r>
            <a:rPr lang="it-IT" b="0" dirty="0"/>
            <a:t> bottom</a:t>
          </a:r>
          <a:endParaRPr lang="en-GB" sz="1100" b="0" dirty="0"/>
        </a:p>
      </cdr:txBody>
    </cdr:sp>
  </cdr:relSizeAnchor>
  <cdr:relSizeAnchor xmlns:cdr="http://schemas.openxmlformats.org/drawingml/2006/chartDrawing">
    <cdr:from>
      <cdr:x>0.76654</cdr:x>
      <cdr:y>0.50362</cdr:y>
    </cdr:from>
    <cdr:to>
      <cdr:x>0.99768</cdr:x>
      <cdr:y>0.56159</cdr:y>
    </cdr:to>
    <cdr:sp macro="" textlink="">
      <cdr:nvSpPr>
        <cdr:cNvPr id="11" name="TextBox 1">
          <a:extLst xmlns:a="http://schemas.openxmlformats.org/drawingml/2006/main">
            <a:ext uri="{FF2B5EF4-FFF2-40B4-BE49-F238E27FC236}">
              <a16:creationId xmlns:a16="http://schemas.microsoft.com/office/drawing/2014/main" id="{A9B2A7FE-29CD-ACBA-9096-78CD5F7216F1}"/>
            </a:ext>
          </a:extLst>
        </cdr:cNvPr>
        <cdr:cNvSpPr txBox="1"/>
      </cdr:nvSpPr>
      <cdr:spPr>
        <a:xfrm xmlns:a="http://schemas.openxmlformats.org/drawingml/2006/main">
          <a:off x="5084372" y="2647950"/>
          <a:ext cx="1533071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b="0" dirty="0" err="1"/>
            <a:t>Bilge</a:t>
          </a:r>
          <a:r>
            <a:rPr lang="it-IT" b="0" dirty="0"/>
            <a:t> pump tube</a:t>
          </a:r>
          <a:endParaRPr lang="en-GB" sz="1100" b="0" dirty="0"/>
        </a:p>
      </cdr:txBody>
    </cdr:sp>
  </cdr:relSizeAnchor>
  <cdr:relSizeAnchor xmlns:cdr="http://schemas.openxmlformats.org/drawingml/2006/chartDrawing">
    <cdr:from>
      <cdr:x>0.31401</cdr:x>
      <cdr:y>0.81159</cdr:y>
    </cdr:from>
    <cdr:to>
      <cdr:x>0.39443</cdr:x>
      <cdr:y>0.85507</cdr:y>
    </cdr:to>
    <cdr:sp macro="" textlink="">
      <cdr:nvSpPr>
        <cdr:cNvPr id="12" name="TextBox 1">
          <a:extLst xmlns:a="http://schemas.openxmlformats.org/drawingml/2006/main">
            <a:ext uri="{FF2B5EF4-FFF2-40B4-BE49-F238E27FC236}">
              <a16:creationId xmlns:a16="http://schemas.microsoft.com/office/drawing/2014/main" id="{A9B2A7FE-29CD-ACBA-9096-78CD5F7216F1}"/>
            </a:ext>
          </a:extLst>
        </cdr:cNvPr>
        <cdr:cNvSpPr txBox="1"/>
      </cdr:nvSpPr>
      <cdr:spPr>
        <a:xfrm xmlns:a="http://schemas.openxmlformats.org/drawingml/2006/main">
          <a:off x="2082800" y="4267200"/>
          <a:ext cx="533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dirty="0"/>
            <a:t>Anchor stock</a:t>
          </a:r>
          <a:endParaRPr lang="en-GB" sz="1100" dirty="0"/>
        </a:p>
      </cdr:txBody>
    </cdr:sp>
  </cdr:relSizeAnchor>
  <cdr:relSizeAnchor xmlns:cdr="http://schemas.openxmlformats.org/drawingml/2006/chartDrawing">
    <cdr:from>
      <cdr:x>0.31401</cdr:x>
      <cdr:y>0.88043</cdr:y>
    </cdr:from>
    <cdr:to>
      <cdr:x>0.39443</cdr:x>
      <cdr:y>0.92391</cdr:y>
    </cdr:to>
    <cdr:sp macro="" textlink="">
      <cdr:nvSpPr>
        <cdr:cNvPr id="13" name="TextBox 1">
          <a:extLst xmlns:a="http://schemas.openxmlformats.org/drawingml/2006/main">
            <a:ext uri="{FF2B5EF4-FFF2-40B4-BE49-F238E27FC236}">
              <a16:creationId xmlns:a16="http://schemas.microsoft.com/office/drawing/2014/main" id="{698289B1-4FA4-1E7F-ED64-C6C3A1A3E5DC}"/>
            </a:ext>
          </a:extLst>
        </cdr:cNvPr>
        <cdr:cNvSpPr txBox="1"/>
      </cdr:nvSpPr>
      <cdr:spPr>
        <a:xfrm xmlns:a="http://schemas.openxmlformats.org/drawingml/2006/main">
          <a:off x="2082800" y="4629150"/>
          <a:ext cx="533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dirty="0"/>
            <a:t>Fishing </a:t>
          </a:r>
          <a:r>
            <a:rPr lang="it-IT" dirty="0" err="1"/>
            <a:t>gear</a:t>
          </a:r>
          <a:r>
            <a:rPr lang="it-IT" dirty="0"/>
            <a:t> device</a:t>
          </a:r>
          <a:endParaRPr lang="en-GB" sz="1100" dirty="0"/>
        </a:p>
      </cdr:txBody>
    </cdr:sp>
  </cdr:relSizeAnchor>
  <cdr:relSizeAnchor xmlns:cdr="http://schemas.openxmlformats.org/drawingml/2006/chartDrawing">
    <cdr:from>
      <cdr:x>0.76887</cdr:x>
      <cdr:y>0.40217</cdr:y>
    </cdr:from>
    <cdr:to>
      <cdr:x>1</cdr:x>
      <cdr:y>0.46014</cdr:y>
    </cdr:to>
    <cdr:sp macro="" textlink="">
      <cdr:nvSpPr>
        <cdr:cNvPr id="14" name="TextBox 1">
          <a:extLst xmlns:a="http://schemas.openxmlformats.org/drawingml/2006/main">
            <a:ext uri="{FF2B5EF4-FFF2-40B4-BE49-F238E27FC236}">
              <a16:creationId xmlns:a16="http://schemas.microsoft.com/office/drawing/2014/main" id="{24036FE8-730D-1BD1-B188-58F317496BD3}"/>
            </a:ext>
          </a:extLst>
        </cdr:cNvPr>
        <cdr:cNvSpPr txBox="1"/>
      </cdr:nvSpPr>
      <cdr:spPr>
        <a:xfrm xmlns:a="http://schemas.openxmlformats.org/drawingml/2006/main">
          <a:off x="5099793" y="2114550"/>
          <a:ext cx="1533071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dirty="0"/>
            <a:t>Part of </a:t>
          </a:r>
          <a:r>
            <a:rPr lang="it-IT" dirty="0" err="1"/>
            <a:t>b</a:t>
          </a:r>
          <a:r>
            <a:rPr lang="it-IT" b="0" dirty="0" err="1"/>
            <a:t>ilge</a:t>
          </a:r>
          <a:r>
            <a:rPr lang="it-IT" b="0" dirty="0"/>
            <a:t> pump </a:t>
          </a:r>
          <a:endParaRPr lang="en-GB" sz="1100" b="0" dirty="0"/>
        </a:p>
      </cdr:txBody>
    </cdr:sp>
  </cdr:relSizeAnchor>
  <cdr:relSizeAnchor xmlns:cdr="http://schemas.openxmlformats.org/drawingml/2006/chartDrawing">
    <cdr:from>
      <cdr:x>0.76887</cdr:x>
      <cdr:y>0.47101</cdr:y>
    </cdr:from>
    <cdr:to>
      <cdr:x>1</cdr:x>
      <cdr:y>0.52899</cdr:y>
    </cdr:to>
    <cdr:sp macro="" textlink="">
      <cdr:nvSpPr>
        <cdr:cNvPr id="15" name="TextBox 1">
          <a:extLst xmlns:a="http://schemas.openxmlformats.org/drawingml/2006/main">
            <a:ext uri="{FF2B5EF4-FFF2-40B4-BE49-F238E27FC236}">
              <a16:creationId xmlns:a16="http://schemas.microsoft.com/office/drawing/2014/main" id="{24036FE8-730D-1BD1-B188-58F317496BD3}"/>
            </a:ext>
          </a:extLst>
        </cdr:cNvPr>
        <cdr:cNvSpPr txBox="1"/>
      </cdr:nvSpPr>
      <cdr:spPr>
        <a:xfrm xmlns:a="http://schemas.openxmlformats.org/drawingml/2006/main">
          <a:off x="5099793" y="2476500"/>
          <a:ext cx="1533071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dirty="0"/>
            <a:t>Hull </a:t>
          </a:r>
          <a:r>
            <a:rPr lang="it-IT" dirty="0" err="1"/>
            <a:t>plate</a:t>
          </a:r>
          <a:endParaRPr lang="en-GB" sz="1100" b="0" dirty="0"/>
        </a:p>
      </cdr:txBody>
    </cdr:sp>
  </cdr:relSizeAnchor>
  <cdr:relSizeAnchor xmlns:cdr="http://schemas.openxmlformats.org/drawingml/2006/chartDrawing">
    <cdr:from>
      <cdr:x>0.08922</cdr:x>
      <cdr:y>0.01802</cdr:y>
    </cdr:from>
    <cdr:to>
      <cdr:x>0.73737</cdr:x>
      <cdr:y>0.09009</cdr:y>
    </cdr:to>
    <cdr:sp macro="" textlink="">
      <cdr:nvSpPr>
        <cdr:cNvPr id="17" name="TextBox 16">
          <a:extLst xmlns:a="http://schemas.openxmlformats.org/drawingml/2006/main">
            <a:ext uri="{FF2B5EF4-FFF2-40B4-BE49-F238E27FC236}">
              <a16:creationId xmlns:a16="http://schemas.microsoft.com/office/drawing/2014/main" id="{1A7072D5-B65C-34BF-F795-F99BA72E4E79}"/>
            </a:ext>
          </a:extLst>
        </cdr:cNvPr>
        <cdr:cNvSpPr txBox="1"/>
      </cdr:nvSpPr>
      <cdr:spPr>
        <a:xfrm xmlns:a="http://schemas.openxmlformats.org/drawingml/2006/main">
          <a:off x="734251" y="114313"/>
          <a:ext cx="5334016" cy="45718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it-IT" sz="2000" dirty="0"/>
            <a:t>Grafico con i 31 campioni del </a:t>
          </a:r>
          <a:r>
            <a:rPr lang="it-IT" sz="2000" dirty="0" err="1"/>
            <a:t>proposal</a:t>
          </a:r>
          <a:r>
            <a:rPr lang="it-IT" sz="2000" dirty="0"/>
            <a:t> «</a:t>
          </a:r>
          <a:r>
            <a:rPr lang="it-IT" sz="2000" dirty="0" err="1"/>
            <a:t>Pupak</a:t>
          </a:r>
          <a:r>
            <a:rPr lang="it-IT" sz="2000" dirty="0"/>
            <a:t>»</a:t>
          </a:r>
          <a:endParaRPr lang="en-GB" sz="20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50D079-49D1-4C99-B539-88C1F2051DC8}" type="datetimeFigureOut">
              <a:rPr lang="en-GB" smtClean="0"/>
              <a:t>26/11/2024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0D1F3-C72F-4805-9119-03C30D49D2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188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327B18-C0FF-4D47-B790-C2EFFB2233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C54DEC9-655E-4CD5-8257-FCA9E1E7B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F712727-B74E-4E0C-B20F-757CFE22A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70BF4-F609-419A-9EAB-E6AC848AEE64}" type="datetimeFigureOut">
              <a:rPr lang="en-GB" smtClean="0"/>
              <a:t>26/11/2024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12E61D7-4E93-4A49-B251-57A56A835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AA086D-DE6E-442C-8144-639A1DD22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D1B-EDF9-4F40-9B8F-DA4DF21C2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794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D7A86E-FD46-4CE4-A473-B14329241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A669148-54C5-4079-B80E-5611A28DF8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D33D49-4176-4BE7-903B-DE0E421F6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70BF4-F609-419A-9EAB-E6AC848AEE64}" type="datetimeFigureOut">
              <a:rPr lang="en-GB" smtClean="0"/>
              <a:t>26/11/2024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E94C1B-28D6-4F0B-904D-1DCA04061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7E8CB4-28C5-4B15-83E7-DF1B05C0A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D1B-EDF9-4F40-9B8F-DA4DF21C2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334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408FEB0-4DF5-4173-80AD-B1B9DA4FC9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9A06231-FBC0-4ADF-B05F-EC594899D0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2693DB-BA12-42ED-AFE4-0DF7A2238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70BF4-F609-419A-9EAB-E6AC848AEE64}" type="datetimeFigureOut">
              <a:rPr lang="en-GB" smtClean="0"/>
              <a:t>26/11/2024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4C711F9-3754-4D1C-B0B5-376F2255E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664D73-54E5-40F8-9372-623FE4D0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D1B-EDF9-4F40-9B8F-DA4DF21C2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032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77D583-0603-4E8E-B63E-DF10A806E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B3C374D-849F-4992-B754-5F33F34F9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261770-65B7-4C42-8305-4CEA5BD20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70BF4-F609-419A-9EAB-E6AC848AEE64}" type="datetimeFigureOut">
              <a:rPr lang="en-GB" smtClean="0"/>
              <a:t>26/11/2024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A5B9F8-D765-4801-BC6E-6C524DB02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F76034-D7A4-4C58-8E95-BD4E02775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D1B-EDF9-4F40-9B8F-DA4DF21C2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697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9DCEF5-F34F-41BE-A258-E6DF3A931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1B2ED8A-CA4C-4F16-8877-FB2BB2F37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9B2BD6-BF02-452F-98FE-7813D37AA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70BF4-F609-419A-9EAB-E6AC848AEE64}" type="datetimeFigureOut">
              <a:rPr lang="en-GB" smtClean="0"/>
              <a:t>26/11/2024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3D5245E-415B-4DED-8FF3-35AC33F1D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4B5D02-2359-427B-8B58-776DE597A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D1B-EDF9-4F40-9B8F-DA4DF21C2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136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DC74FE-20B6-4CCD-B5D2-99B60D39F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D36F26-A70D-4D27-8EA1-0C18D5C9E2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623B383-B15F-4B10-930B-7524A4F860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095AD03-2D56-4E91-9D82-6CD54B422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70BF4-F609-419A-9EAB-E6AC848AEE64}" type="datetimeFigureOut">
              <a:rPr lang="en-GB" smtClean="0"/>
              <a:t>26/11/2024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C5115C9-647A-4A86-A22A-2167D9131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A34B7BB-312C-42E8-9358-3FF6B41A2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D1B-EDF9-4F40-9B8F-DA4DF21C2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113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FDFC13-0E32-45D1-8311-39858F16A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B377748-82AF-47C6-952D-CE027F02C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2761D5E-DB19-4CA9-8298-8B110C799B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AD7B10D-DCC5-4549-B226-6BA764049B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F06D88A-4070-471F-9D9F-2BC74C59FC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82C3DB4-C62A-4F03-B01B-757EC0714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70BF4-F609-419A-9EAB-E6AC848AEE64}" type="datetimeFigureOut">
              <a:rPr lang="en-GB" smtClean="0"/>
              <a:t>26/11/2024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2EE2FAF-CA9F-4287-B072-9203833C7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DA20C5C-EF93-43AB-9710-61C6E7CE5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D1B-EDF9-4F40-9B8F-DA4DF21C2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376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AD1CC1-89C3-4A40-AF5E-339C248F1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A7F2D2D-970B-4F5D-A516-0BD3055D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70BF4-F609-419A-9EAB-E6AC848AEE64}" type="datetimeFigureOut">
              <a:rPr lang="en-GB" smtClean="0"/>
              <a:t>26/11/2024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27BF653-ED60-4EE6-A482-9BD17BA41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8B43E8-7B3C-41C6-882D-8FF591112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D1B-EDF9-4F40-9B8F-DA4DF21C2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353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1582D8B-4BBC-4957-BFE9-34FF850DC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70BF4-F609-419A-9EAB-E6AC848AEE64}" type="datetimeFigureOut">
              <a:rPr lang="en-GB" smtClean="0"/>
              <a:t>26/11/2024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C2F8B5B-3D17-4C84-838B-3F8544FC8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57C6BEC-AB9D-418C-90FA-4B9E2A411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D1B-EDF9-4F40-9B8F-DA4DF21C2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952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C52D99-065C-4257-AE7B-7D0A1D20C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5916E1-E339-4C05-9AEA-DC10539AF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DA85D61-C5E8-4107-9EFE-9C5584D12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93AD900-82F2-4828-B150-2C3D8ED0A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70BF4-F609-419A-9EAB-E6AC848AEE64}" type="datetimeFigureOut">
              <a:rPr lang="en-GB" smtClean="0"/>
              <a:t>26/11/2024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4E73DEB-5095-441F-A7A3-B91E59D05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09FBA35-9EC1-4DDD-BFB3-EC8C4806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D1B-EDF9-4F40-9B8F-DA4DF21C2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666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BC8599-AED3-43A0-A3B0-7A996D671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F5E895B-07CE-452F-842C-371A9DA0AC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7488CA8-35CD-4E8E-BB80-F7E4191D49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6D6FD80-0DF9-429D-B6E9-CA601643D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70BF4-F609-419A-9EAB-E6AC848AEE64}" type="datetimeFigureOut">
              <a:rPr lang="en-GB" smtClean="0"/>
              <a:t>26/11/2024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1C6DDA5-BEA8-4537-91C4-5F7A55BC9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A84DAB0-8235-46AF-800B-520A4B4A3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D1B-EDF9-4F40-9B8F-DA4DF21C2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331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6564F11-46AB-4457-802A-4180A18A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7CF3938-7F1F-4409-9059-269C5B415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CAAE9D2-25AD-406E-914E-A170A37517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70BF4-F609-419A-9EAB-E6AC848AEE64}" type="datetimeFigureOut">
              <a:rPr lang="en-GB" smtClean="0"/>
              <a:t>26/11/2024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FF1421-C837-440E-A7D0-8800AF808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1F76F4-CF00-463E-BB33-BBE76A665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17D1B-EDF9-4F40-9B8F-DA4DF21C2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27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unina.it/" TargetMode="External"/><Relationship Id="rId5" Type="http://schemas.openxmlformats.org/officeDocument/2006/relationships/hyperlink" Target="https://www.studiumanistici.unina.it/" TargetMode="Externa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18" Type="http://schemas.microsoft.com/office/2007/relationships/hdphoto" Target="../media/hdphoto7.wdp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17" Type="http://schemas.openxmlformats.org/officeDocument/2006/relationships/image" Target="../media/image18.png"/><Relationship Id="rId2" Type="http://schemas.openxmlformats.org/officeDocument/2006/relationships/image" Target="../media/image9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microsoft.com/office/2007/relationships/hdphoto" Target="../media/hdphoto3.wdp"/><Relationship Id="rId19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3B568-DEB3-F672-6635-CB29A7C47A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6074" y="2227196"/>
            <a:ext cx="9272877" cy="1658072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Riunione annuale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CHNet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:</a:t>
            </a:r>
            <a:br>
              <a:rPr lang="it-IT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attività nodo LNGS 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C16096-8933-1AED-AC94-311CBACB14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4951" y="4164237"/>
            <a:ext cx="9144000" cy="1838181"/>
          </a:xfrm>
        </p:spPr>
        <p:txBody>
          <a:bodyPr>
            <a:normAutofit/>
          </a:bodyPr>
          <a:lstStyle/>
          <a:p>
            <a:r>
              <a:rPr lang="it-IT" dirty="0"/>
              <a:t>Stefano Nisi, Responsabile Nodo </a:t>
            </a:r>
            <a:r>
              <a:rPr lang="it-IT" dirty="0" err="1"/>
              <a:t>CHNet_LNGS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Università Sapienza, Roma- 27 novembre 2024</a:t>
            </a:r>
          </a:p>
          <a:p>
            <a:endParaRPr lang="it-IT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89E7FE-4D34-498B-26E6-3DD98B4B8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5" y="204422"/>
            <a:ext cx="2664691" cy="174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92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C36317-2280-A123-75F2-B8AA43BBF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66" y="1570436"/>
            <a:ext cx="11315493" cy="37171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1EA0D2-F569-D5D7-96BC-B59114764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2579"/>
            <a:ext cx="12192000" cy="97072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0ED1EA5-64A0-ECFD-C910-2FDDE9C09485}"/>
              </a:ext>
            </a:extLst>
          </p:cNvPr>
          <p:cNvSpPr txBox="1">
            <a:spLocks/>
          </p:cNvSpPr>
          <p:nvPr/>
        </p:nvSpPr>
        <p:spPr>
          <a:xfrm>
            <a:off x="2902786" y="390293"/>
            <a:ext cx="6398232" cy="6257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L’uso delle monete nella Magna Grecia</a:t>
            </a:r>
            <a:endParaRPr lang="en-GB" sz="2800" b="1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669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1FFA90-5B70-8CB5-ABCD-4997916A9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74" y="1588217"/>
            <a:ext cx="11865451" cy="38278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664F52-AA68-329B-2364-A951ED86F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776824"/>
            <a:ext cx="12192000" cy="97072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8D0FD5F-F518-0A8B-3BD4-346C0655F2A4}"/>
              </a:ext>
            </a:extLst>
          </p:cNvPr>
          <p:cNvSpPr txBox="1">
            <a:spLocks/>
          </p:cNvSpPr>
          <p:nvPr/>
        </p:nvSpPr>
        <p:spPr>
          <a:xfrm>
            <a:off x="2902786" y="359964"/>
            <a:ext cx="6459454" cy="8674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L’uso delle monete nella Magna Grecia</a:t>
            </a:r>
            <a:endParaRPr lang="en-GB" sz="2800" b="1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985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38243B-1F1A-EFD1-AA68-552D93E95DC4}"/>
              </a:ext>
            </a:extLst>
          </p:cNvPr>
          <p:cNvSpPr txBox="1"/>
          <p:nvPr/>
        </p:nvSpPr>
        <p:spPr>
          <a:xfrm>
            <a:off x="5307864" y="448091"/>
            <a:ext cx="1649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accent1">
                    <a:lumMod val="75000"/>
                  </a:schemeClr>
                </a:solidFill>
              </a:rPr>
              <a:t>Personale</a:t>
            </a:r>
            <a:endParaRPr lang="en-GB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A6120C-57DB-F8C4-6286-1C4A38DBF8D2}"/>
              </a:ext>
            </a:extLst>
          </p:cNvPr>
          <p:cNvSpPr txBox="1"/>
          <p:nvPr/>
        </p:nvSpPr>
        <p:spPr>
          <a:xfrm>
            <a:off x="1506723" y="2828421"/>
            <a:ext cx="581588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Stefano Nisi: responsabile nodo </a:t>
            </a:r>
            <a:r>
              <a:rPr lang="it-IT" sz="2400" dirty="0" err="1"/>
              <a:t>CHNet_LNGS</a:t>
            </a:r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Francesco Ferella: assegnista LNGS</a:t>
            </a:r>
          </a:p>
          <a:p>
            <a:endParaRPr lang="it-IT" sz="2400" dirty="0"/>
          </a:p>
          <a:p>
            <a:r>
              <a:rPr lang="it-IT" sz="2400" dirty="0"/>
              <a:t>Isabella Ercoles: dottoranda Sapienza</a:t>
            </a: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032DA5-4EA5-D70D-6BF9-49CD578F2488}"/>
              </a:ext>
            </a:extLst>
          </p:cNvPr>
          <p:cNvSpPr txBox="1"/>
          <p:nvPr/>
        </p:nvSpPr>
        <p:spPr>
          <a:xfrm>
            <a:off x="1506723" y="1117049"/>
            <a:ext cx="9251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 LNGS non hanno personale dedicato in maniera specifica alle attività sui beni culturali e questo rappresenta un grande limite per coltivare possibili collaborazioni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76313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396970-1E76-0AE4-3AA4-54A0D1C5C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93" y="1311565"/>
            <a:ext cx="10914439" cy="51030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D7E46D-4F82-B083-EA87-D4B65E9721C5}"/>
              </a:ext>
            </a:extLst>
          </p:cNvPr>
          <p:cNvSpPr txBox="1"/>
          <p:nvPr/>
        </p:nvSpPr>
        <p:spPr>
          <a:xfrm>
            <a:off x="3460434" y="181735"/>
            <a:ext cx="5344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accent1">
                    <a:lumMod val="75000"/>
                  </a:schemeClr>
                </a:solidFill>
              </a:rPr>
              <a:t>Divulgazione: 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</a:rPr>
              <a:t>Sharper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</a:rPr>
              <a:t>, PID, PCTO…</a:t>
            </a:r>
            <a:endParaRPr lang="en-GB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963927-7507-C8BD-C5B6-DD05D8026D7D}"/>
              </a:ext>
            </a:extLst>
          </p:cNvPr>
          <p:cNvSpPr txBox="1"/>
          <p:nvPr/>
        </p:nvSpPr>
        <p:spPr>
          <a:xfrm>
            <a:off x="4192877" y="823594"/>
            <a:ext cx="3879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https://archeometalli.sites.lngs.infn.it/</a:t>
            </a:r>
          </a:p>
        </p:txBody>
      </p:sp>
    </p:spTree>
    <p:extLst>
      <p:ext uri="{BB962C8B-B14F-4D97-AF65-F5344CB8AC3E}">
        <p14:creationId xmlns:p14="http://schemas.microsoft.com/office/powerpoint/2010/main" val="2709667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9E172C-23BE-602E-2F3B-742566C33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728" y="126408"/>
            <a:ext cx="5754254" cy="3182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B312CE-921B-374E-048F-168A11F5C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57" y="3512127"/>
            <a:ext cx="5852975" cy="3199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E2EA46-CDD4-4BE5-6C48-683D27210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3160" y="3512127"/>
            <a:ext cx="2578730" cy="32793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E5AFCC-26BD-1842-FB00-3A0CE4CEA481}"/>
              </a:ext>
            </a:extLst>
          </p:cNvPr>
          <p:cNvSpPr txBox="1"/>
          <p:nvPr/>
        </p:nvSpPr>
        <p:spPr>
          <a:xfrm>
            <a:off x="480472" y="1120676"/>
            <a:ext cx="54308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Due momenti della conferenza: a destra nell’aula Pietro Piovani </a:t>
            </a:r>
            <a:r>
              <a:rPr lang="it-IT" sz="2400" dirty="0">
                <a:effectLst/>
              </a:rPr>
              <a:t>presso il </a:t>
            </a:r>
            <a:r>
              <a:rPr lang="it-IT" sz="2400" b="1" dirty="0">
                <a:effectLst/>
                <a:hlinkClick r:id="rId5"/>
              </a:rPr>
              <a:t>Dipartimento di Studi Umanistici</a:t>
            </a:r>
            <a:r>
              <a:rPr lang="it-IT" sz="2400" dirty="0">
                <a:effectLst/>
              </a:rPr>
              <a:t> dell'</a:t>
            </a:r>
            <a:r>
              <a:rPr lang="it-IT" sz="2400" b="1" dirty="0">
                <a:effectLst/>
                <a:hlinkClick r:id="rId6"/>
              </a:rPr>
              <a:t>Università degli Studi di Napoli Federico II</a:t>
            </a:r>
            <a:r>
              <a:rPr lang="it-IT" sz="2400" dirty="0"/>
              <a:t>; sotto presso le aree esterne dei LNGS</a:t>
            </a:r>
            <a:endParaRPr lang="en-GB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DF3306-4CA1-AA67-FD66-A6878E551B24}"/>
              </a:ext>
            </a:extLst>
          </p:cNvPr>
          <p:cNvSpPr txBox="1"/>
          <p:nvPr/>
        </p:nvSpPr>
        <p:spPr>
          <a:xfrm>
            <a:off x="939064" y="294283"/>
            <a:ext cx="2395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</a:rPr>
              <a:t>Archeo.Metalli</a:t>
            </a:r>
            <a:endParaRPr lang="en-GB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08BC80-60B2-00AF-0FAF-650D00E6B4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2168" y="23176"/>
            <a:ext cx="1195427" cy="114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24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1B1F3-6DAA-F9FD-93A9-0C1A9B4FE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14" y="237382"/>
            <a:ext cx="3090322" cy="675638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Passato:</a:t>
            </a:r>
            <a:b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fino maggio 2023</a:t>
            </a:r>
            <a:endParaRPr lang="en-GB" sz="2800" b="1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A ladder in a room&#10;&#10;Description automatically generated">
            <a:extLst>
              <a:ext uri="{FF2B5EF4-FFF2-40B4-BE49-F238E27FC236}">
                <a16:creationId xmlns:a16="http://schemas.microsoft.com/office/drawing/2014/main" id="{92A813B1-D178-83E8-A509-BABD158FC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05" y="3593528"/>
            <a:ext cx="4522728" cy="2544035"/>
          </a:xfrm>
          <a:prstGeom prst="rect">
            <a:avLst/>
          </a:prstGeom>
        </p:spPr>
      </p:pic>
      <p:pic>
        <p:nvPicPr>
          <p:cNvPr id="13" name="Picture 12" descr="A wooden box in a room&#10;&#10;Description automatically generated">
            <a:extLst>
              <a:ext uri="{FF2B5EF4-FFF2-40B4-BE49-F238E27FC236}">
                <a16:creationId xmlns:a16="http://schemas.microsoft.com/office/drawing/2014/main" id="{5222988E-C6A3-1BEC-7E6E-A4C2C64C3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476" y="1182254"/>
            <a:ext cx="3672986" cy="2066055"/>
          </a:xfrm>
          <a:prstGeom prst="rect">
            <a:avLst/>
          </a:prstGeom>
        </p:spPr>
      </p:pic>
      <p:pic>
        <p:nvPicPr>
          <p:cNvPr id="4" name="Picture 3" descr="A person in a lab coat looking through a machine&#10;&#10;Description automatically generated">
            <a:extLst>
              <a:ext uri="{FF2B5EF4-FFF2-40B4-BE49-F238E27FC236}">
                <a16:creationId xmlns:a16="http://schemas.microsoft.com/office/drawing/2014/main" id="{A0F8ABF4-207E-E025-5990-739088432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01" y="1182254"/>
            <a:ext cx="3489473" cy="2066055"/>
          </a:xfrm>
          <a:prstGeom prst="rect">
            <a:avLst/>
          </a:prstGeom>
        </p:spPr>
      </p:pic>
      <p:pic>
        <p:nvPicPr>
          <p:cNvPr id="7" name="Picture 6" descr="A person in a white coat working in a laboratory&#10;&#10;Description automatically generated">
            <a:extLst>
              <a:ext uri="{FF2B5EF4-FFF2-40B4-BE49-F238E27FC236}">
                <a16:creationId xmlns:a16="http://schemas.microsoft.com/office/drawing/2014/main" id="{55D5AAC2-10F9-7AD0-972C-B7198CED8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14" y="3593529"/>
            <a:ext cx="3440759" cy="25805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D5DD39-E148-60A0-0C18-532E91612911}"/>
              </a:ext>
            </a:extLst>
          </p:cNvPr>
          <p:cNvSpPr txBox="1"/>
          <p:nvPr/>
        </p:nvSpPr>
        <p:spPr>
          <a:xfrm>
            <a:off x="8748228" y="1182254"/>
            <a:ext cx="31796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/>
              <a:t>Costruzione di un laboratorio dedicato alla Misura dei Rapporti Isotopici (TIMS) ed estensione della Camera Bianca per ospitare i tre ICP-MS</a:t>
            </a:r>
            <a:endParaRPr lang="en-GB" sz="20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8F93BF3-4985-7199-7D7C-5728053C8787}"/>
              </a:ext>
            </a:extLst>
          </p:cNvPr>
          <p:cNvSpPr txBox="1">
            <a:spLocks/>
          </p:cNvSpPr>
          <p:nvPr/>
        </p:nvSpPr>
        <p:spPr>
          <a:xfrm>
            <a:off x="5308825" y="237382"/>
            <a:ext cx="1668346" cy="675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Presente</a:t>
            </a:r>
            <a:br>
              <a:rPr lang="it-IT" sz="2400" dirty="0"/>
            </a:br>
            <a:endParaRPr lang="en-GB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E42F355-78F3-9531-2079-2CE2EBFC328C}"/>
              </a:ext>
            </a:extLst>
          </p:cNvPr>
          <p:cNvSpPr txBox="1">
            <a:spLocks/>
          </p:cNvSpPr>
          <p:nvPr/>
        </p:nvSpPr>
        <p:spPr>
          <a:xfrm>
            <a:off x="9009454" y="237382"/>
            <a:ext cx="2639506" cy="8278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Futuro:</a:t>
            </a:r>
            <a:b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Settembre 2025</a:t>
            </a:r>
            <a:endParaRPr lang="en-GB" sz="2800" b="1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A room with several machines&#10;&#10;Description automatically generated">
            <a:extLst>
              <a:ext uri="{FF2B5EF4-FFF2-40B4-BE49-F238E27FC236}">
                <a16:creationId xmlns:a16="http://schemas.microsoft.com/office/drawing/2014/main" id="{4C70F0F6-4300-7B7B-F661-98737B4654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609" y="3593528"/>
            <a:ext cx="3313197" cy="186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21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DDE13-EE9C-90EE-52B1-D27521E6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68" y="57169"/>
            <a:ext cx="10335490" cy="1325563"/>
          </a:xfrm>
        </p:spPr>
        <p:txBody>
          <a:bodyPr/>
          <a:lstStyle/>
          <a:p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Sistema Laser 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ablation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 accoppiato allo spettrometro QQQ-ICP-MS</a:t>
            </a:r>
            <a:endParaRPr lang="en-GB" sz="2800" b="1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Content Placeholder 8" descr="A machine with a pipe&#10;&#10;Description automatically generated">
            <a:extLst>
              <a:ext uri="{FF2B5EF4-FFF2-40B4-BE49-F238E27FC236}">
                <a16:creationId xmlns:a16="http://schemas.microsoft.com/office/drawing/2014/main" id="{379871CA-D86E-A5E1-2694-ED4EBF02D4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669" y="1658300"/>
            <a:ext cx="5497310" cy="3092237"/>
          </a:xfrm>
          <a:prstGeom prst="rect">
            <a:avLst/>
          </a:prstGeom>
        </p:spPr>
      </p:pic>
      <p:pic>
        <p:nvPicPr>
          <p:cNvPr id="7" name="Picture 6" descr="A machine with a green line&#10;&#10;Description automatically generated">
            <a:extLst>
              <a:ext uri="{FF2B5EF4-FFF2-40B4-BE49-F238E27FC236}">
                <a16:creationId xmlns:a16="http://schemas.microsoft.com/office/drawing/2014/main" id="{554B50DB-ACC1-96B5-FAB2-2B04D7C63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09" y="1658301"/>
            <a:ext cx="5497310" cy="3092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789EF4-3A86-FA92-E8FF-75B787312C02}"/>
              </a:ext>
            </a:extLst>
          </p:cNvPr>
          <p:cNvSpPr txBox="1"/>
          <p:nvPr/>
        </p:nvSpPr>
        <p:spPr>
          <a:xfrm>
            <a:off x="1334222" y="4922982"/>
            <a:ext cx="95965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/>
              <a:t>Questo sistema permette la misura della composizione elementale diretta di campioni solidi tramite un fascio laser di dimensioni variabili tra 4 e 200 </a:t>
            </a:r>
            <a:r>
              <a:rPr lang="it-IT" sz="2000" dirty="0" err="1"/>
              <a:t>um</a:t>
            </a:r>
            <a:r>
              <a:rPr lang="it-IT" sz="2000" dirty="0"/>
              <a:t> che svolge la funzione di campionatore. Lo spettrometro di massa rileva composizione ed elementi in traccia presenti nel campione. La strumentazione è dotata di software per imaging superficiale o profili di profondità.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561304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460A1B-1095-70BE-76DE-37D5176D7D2E}"/>
              </a:ext>
            </a:extLst>
          </p:cNvPr>
          <p:cNvSpPr txBox="1"/>
          <p:nvPr/>
        </p:nvSpPr>
        <p:spPr>
          <a:xfrm>
            <a:off x="3649589" y="1911926"/>
            <a:ext cx="49658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chemeClr val="accent1">
                    <a:lumMod val="75000"/>
                  </a:schemeClr>
                </a:solidFill>
              </a:rPr>
              <a:t>Grazie per l’attenzione</a:t>
            </a:r>
            <a:endParaRPr lang="en-GB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00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E3286F-A487-4034-9D90-12BC0486B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8952" y="1541522"/>
            <a:ext cx="3779811" cy="12850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/>
              <a:t>Analisi della composizione elementale degli elementi in traccia mediante ICP-MS 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2B5757D7-85F1-447F-9A55-9AAEC5E4904B}"/>
              </a:ext>
            </a:extLst>
          </p:cNvPr>
          <p:cNvSpPr txBox="1">
            <a:spLocks/>
          </p:cNvSpPr>
          <p:nvPr/>
        </p:nvSpPr>
        <p:spPr>
          <a:xfrm>
            <a:off x="1023414" y="129915"/>
            <a:ext cx="10218197" cy="8834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Servizi offerti dal nodo 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CHNet_LNGS</a:t>
            </a:r>
            <a:endParaRPr lang="en-GB" sz="2800" b="1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Immagine 4" descr="Immagine che contiene interni, stanzadabagno, parete, pavimento&#10;&#10;Descrizione generata automaticamente">
            <a:extLst>
              <a:ext uri="{FF2B5EF4-FFF2-40B4-BE49-F238E27FC236}">
                <a16:creationId xmlns:a16="http://schemas.microsoft.com/office/drawing/2014/main" id="{230522F8-0DA4-4071-9E3E-305742952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031" y="1112238"/>
            <a:ext cx="3337264" cy="2502949"/>
          </a:xfrm>
          <a:prstGeom prst="rect">
            <a:avLst/>
          </a:prstGeom>
        </p:spPr>
      </p:pic>
      <p:pic>
        <p:nvPicPr>
          <p:cNvPr id="1026" name="Picture 2" descr="Thermal Ionization Mass Spectrometer (TIMS)">
            <a:extLst>
              <a:ext uri="{FF2B5EF4-FFF2-40B4-BE49-F238E27FC236}">
                <a16:creationId xmlns:a16="http://schemas.microsoft.com/office/drawing/2014/main" id="{C693EE68-F8AB-4295-8365-BA2E984A1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298" y="3950071"/>
            <a:ext cx="4347367" cy="239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D79AC10-72C1-4627-BC56-B6CDF37A9AD5}"/>
              </a:ext>
            </a:extLst>
          </p:cNvPr>
          <p:cNvSpPr txBox="1"/>
          <p:nvPr/>
        </p:nvSpPr>
        <p:spPr>
          <a:xfrm>
            <a:off x="5895251" y="4545433"/>
            <a:ext cx="61990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/>
              <a:t>Misura precisa dei rapporti isotopici degli elementi pesanti con spettrometria di massa con sorgente a ionizzazione termica.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274527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7BB972-ADCC-2A04-458D-01BDDF3A21A0}"/>
              </a:ext>
            </a:extLst>
          </p:cNvPr>
          <p:cNvSpPr txBox="1"/>
          <p:nvPr/>
        </p:nvSpPr>
        <p:spPr>
          <a:xfrm>
            <a:off x="3755324" y="118174"/>
            <a:ext cx="4754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accent1">
                    <a:lumMod val="75000"/>
                  </a:schemeClr>
                </a:solidFill>
              </a:rPr>
              <a:t>Progetti: 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</a:rPr>
              <a:t>Iperion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</a:rPr>
              <a:t> HS 2020-2024</a:t>
            </a:r>
            <a:endParaRPr lang="en-GB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E7C303-FE77-15C5-4EF4-8170DCD61986}"/>
              </a:ext>
            </a:extLst>
          </p:cNvPr>
          <p:cNvSpPr txBox="1"/>
          <p:nvPr/>
        </p:nvSpPr>
        <p:spPr>
          <a:xfrm>
            <a:off x="515886" y="729673"/>
            <a:ext cx="1123325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Project Title*</a:t>
            </a:r>
          </a:p>
          <a:p>
            <a:r>
              <a:rPr lang="en-GB" sz="2400" b="1" dirty="0"/>
              <a:t>Trace element analysis of Late Neolithic and Copper Age copper artefacts from Hungary</a:t>
            </a:r>
          </a:p>
          <a:p>
            <a:r>
              <a:rPr lang="en-GB" dirty="0"/>
              <a:t>User Group Leader*</a:t>
            </a:r>
          </a:p>
          <a:p>
            <a:r>
              <a:rPr lang="en-GB" b="1" dirty="0" err="1"/>
              <a:t>Dr.</a:t>
            </a:r>
            <a:r>
              <a:rPr lang="en-GB" b="1" dirty="0"/>
              <a:t> </a:t>
            </a:r>
            <a:r>
              <a:rPr lang="en-GB" b="1" dirty="0" err="1"/>
              <a:t>Zsuzsanna</a:t>
            </a:r>
            <a:r>
              <a:rPr lang="en-GB" b="1" dirty="0"/>
              <a:t> </a:t>
            </a:r>
            <a:r>
              <a:rPr lang="en-GB" b="1" dirty="0" err="1"/>
              <a:t>Siklós</a:t>
            </a:r>
            <a:r>
              <a:rPr lang="en-GB" b="1" dirty="0"/>
              <a:t>, </a:t>
            </a:r>
            <a:r>
              <a:rPr lang="en-GB" dirty="0"/>
              <a:t>Eötvös </a:t>
            </a:r>
            <a:r>
              <a:rPr lang="en-GB" dirty="0" err="1"/>
              <a:t>Loránd</a:t>
            </a:r>
            <a:r>
              <a:rPr lang="en-GB" dirty="0"/>
              <a:t> University, Institute of Archaeological Sciences</a:t>
            </a:r>
            <a:endParaRPr lang="it-IT" dirty="0"/>
          </a:p>
          <a:p>
            <a:endParaRPr lang="en-GB" dirty="0"/>
          </a:p>
          <a:p>
            <a:r>
              <a:rPr lang="en-GB" dirty="0"/>
              <a:t>The aim of the project was to investigate the chemical compositional and trace element analysis of</a:t>
            </a:r>
          </a:p>
          <a:p>
            <a:r>
              <a:rPr lang="en-GB" dirty="0"/>
              <a:t>malachite and copper artefacts from the Late Neolithic to Late Copper Age (4700-3000/2800 </a:t>
            </a:r>
            <a:r>
              <a:rPr lang="en-GB" dirty="0" err="1"/>
              <a:t>cal</a:t>
            </a:r>
            <a:r>
              <a:rPr lang="en-GB" dirty="0"/>
              <a:t> BCE)</a:t>
            </a:r>
          </a:p>
          <a:p>
            <a:r>
              <a:rPr lang="en-GB" dirty="0"/>
              <a:t>from the area of present-day Hungary in order to determine the provenance of the raw material. The</a:t>
            </a:r>
          </a:p>
          <a:p>
            <a:r>
              <a:rPr lang="en-GB" dirty="0"/>
              <a:t>measurements complemented the recent lead isotope measurements, which together allowed us to</a:t>
            </a:r>
          </a:p>
          <a:p>
            <a:r>
              <a:rPr lang="en-GB" dirty="0"/>
              <a:t>reconstruct the provenance of the raw material of these objects.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60546A-49F0-F8F9-485F-DB7D39901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744" y="3987520"/>
            <a:ext cx="3059210" cy="2274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B2CE3C-2B15-1AC1-E803-1AB911C9E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849" y="3851564"/>
            <a:ext cx="4269169" cy="254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31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F7F15F-3F50-9AE4-2CC9-C6305684671B}"/>
              </a:ext>
            </a:extLst>
          </p:cNvPr>
          <p:cNvSpPr txBox="1"/>
          <p:nvPr/>
        </p:nvSpPr>
        <p:spPr>
          <a:xfrm>
            <a:off x="911659" y="1096380"/>
            <a:ext cx="1110160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u="sng" dirty="0"/>
              <a:t>Conference </a:t>
            </a:r>
            <a:r>
              <a:rPr lang="it-IT" i="1" u="sng" dirty="0" err="1"/>
              <a:t>presentations</a:t>
            </a:r>
            <a:r>
              <a:rPr lang="it-IT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Siklósi</a:t>
            </a:r>
            <a:r>
              <a:rPr lang="it-IT" dirty="0"/>
              <a:t>, </a:t>
            </a:r>
            <a:r>
              <a:rPr lang="it-IT" dirty="0" err="1"/>
              <a:t>Zs</a:t>
            </a:r>
            <a:r>
              <a:rPr lang="it-IT" dirty="0"/>
              <a:t>. – M. </a:t>
            </a:r>
            <a:r>
              <a:rPr lang="it-IT" dirty="0" err="1"/>
              <a:t>Virág</a:t>
            </a:r>
            <a:r>
              <a:rPr lang="it-IT" dirty="0"/>
              <a:t>, </a:t>
            </a:r>
            <a:r>
              <a:rPr lang="it-IT" dirty="0" err="1"/>
              <a:t>Zs</a:t>
            </a:r>
            <a:r>
              <a:rPr lang="it-IT" dirty="0"/>
              <a:t>. – Villa, I. M. – Nisi, S. – </a:t>
            </a:r>
            <a:r>
              <a:rPr lang="it-IT" dirty="0" err="1"/>
              <a:t>Mozgai</a:t>
            </a:r>
            <a:r>
              <a:rPr lang="it-IT" dirty="0"/>
              <a:t>, V. – </a:t>
            </a:r>
            <a:r>
              <a:rPr lang="it-IT" dirty="0" err="1"/>
              <a:t>Bajnóczi</a:t>
            </a:r>
            <a:r>
              <a:rPr lang="it-IT" dirty="0"/>
              <a:t>, B. – Kraus, D. – </a:t>
            </a:r>
            <a:r>
              <a:rPr lang="it-IT" dirty="0" err="1"/>
              <a:t>Szilas</a:t>
            </a:r>
            <a:r>
              <a:rPr lang="it-IT" dirty="0"/>
              <a:t>, G.:</a:t>
            </a:r>
          </a:p>
          <a:p>
            <a:r>
              <a:rPr lang="it-IT" dirty="0"/>
              <a:t>Traces of </a:t>
            </a:r>
            <a:r>
              <a:rPr lang="it-IT" dirty="0" err="1"/>
              <a:t>local</a:t>
            </a:r>
            <a:r>
              <a:rPr lang="it-IT" dirty="0"/>
              <a:t> </a:t>
            </a:r>
            <a:r>
              <a:rPr lang="it-IT" dirty="0" err="1"/>
              <a:t>copper</a:t>
            </a:r>
            <a:r>
              <a:rPr lang="it-IT" dirty="0"/>
              <a:t> </a:t>
            </a:r>
            <a:r>
              <a:rPr lang="it-IT" dirty="0" err="1"/>
              <a:t>metallurgy</a:t>
            </a:r>
            <a:r>
              <a:rPr lang="it-IT" dirty="0"/>
              <a:t> in the Copper Age of the </a:t>
            </a:r>
            <a:r>
              <a:rPr lang="it-IT" dirty="0" err="1"/>
              <a:t>Carpathian</a:t>
            </a:r>
            <a:r>
              <a:rPr lang="it-IT" dirty="0"/>
              <a:t> Basin – </a:t>
            </a:r>
            <a:r>
              <a:rPr lang="it-IT" dirty="0" err="1"/>
              <a:t>interpreting</a:t>
            </a:r>
            <a:r>
              <a:rPr lang="it-IT" dirty="0"/>
              <a:t> the</a:t>
            </a:r>
          </a:p>
          <a:p>
            <a:r>
              <a:rPr lang="it-IT" dirty="0"/>
              <a:t>transmission of </a:t>
            </a:r>
            <a:r>
              <a:rPr lang="it-IT" dirty="0" err="1"/>
              <a:t>metallurgical</a:t>
            </a:r>
            <a:r>
              <a:rPr lang="it-IT" dirty="0"/>
              <a:t> </a:t>
            </a:r>
            <a:r>
              <a:rPr lang="it-IT" dirty="0" err="1"/>
              <a:t>technology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29th </a:t>
            </a:r>
            <a:r>
              <a:rPr lang="it-IT" dirty="0" err="1"/>
              <a:t>annual</a:t>
            </a:r>
            <a:r>
              <a:rPr lang="it-IT" dirty="0"/>
              <a:t> meeting of the </a:t>
            </a:r>
            <a:r>
              <a:rPr lang="it-IT" dirty="0" err="1"/>
              <a:t>European</a:t>
            </a:r>
            <a:r>
              <a:rPr lang="it-IT" dirty="0"/>
              <a:t> Association of</a:t>
            </a:r>
          </a:p>
          <a:p>
            <a:r>
              <a:rPr lang="it-IT" dirty="0" err="1"/>
              <a:t>Archaeologists</a:t>
            </a:r>
            <a:r>
              <a:rPr lang="it-IT" dirty="0"/>
              <a:t> (30 August – 2 </a:t>
            </a:r>
            <a:r>
              <a:rPr lang="it-IT" dirty="0" err="1"/>
              <a:t>September</a:t>
            </a:r>
            <a:r>
              <a:rPr lang="it-IT" dirty="0"/>
              <a:t> 2023) in Belfast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Siklósi</a:t>
            </a:r>
            <a:r>
              <a:rPr lang="it-IT" dirty="0"/>
              <a:t>, </a:t>
            </a:r>
            <a:r>
              <a:rPr lang="it-IT" dirty="0" err="1"/>
              <a:t>Zs</a:t>
            </a:r>
            <a:r>
              <a:rPr lang="it-IT" dirty="0"/>
              <a:t>. – M. </a:t>
            </a:r>
            <a:r>
              <a:rPr lang="it-IT" dirty="0" err="1"/>
              <a:t>Virág</a:t>
            </a:r>
            <a:r>
              <a:rPr lang="it-IT" dirty="0"/>
              <a:t>, </a:t>
            </a:r>
            <a:r>
              <a:rPr lang="it-IT" dirty="0" err="1"/>
              <a:t>Zs</a:t>
            </a:r>
            <a:r>
              <a:rPr lang="it-IT" dirty="0"/>
              <a:t>. – </a:t>
            </a:r>
            <a:r>
              <a:rPr lang="it-IT" dirty="0" err="1"/>
              <a:t>Bondár</a:t>
            </a:r>
            <a:r>
              <a:rPr lang="it-IT" dirty="0"/>
              <a:t>, M. – Villa, I. M. – Nisi, S. – </a:t>
            </a:r>
            <a:r>
              <a:rPr lang="it-IT" dirty="0" err="1"/>
              <a:t>Mozgai</a:t>
            </a:r>
            <a:r>
              <a:rPr lang="it-IT" dirty="0"/>
              <a:t>, V. – </a:t>
            </a:r>
            <a:r>
              <a:rPr lang="it-IT" dirty="0" err="1"/>
              <a:t>Bajnóczi</a:t>
            </a:r>
            <a:r>
              <a:rPr lang="it-IT" dirty="0"/>
              <a:t>, B. – Kraus, D.:</a:t>
            </a:r>
          </a:p>
          <a:p>
            <a:r>
              <a:rPr lang="it-IT" dirty="0"/>
              <a:t>The </a:t>
            </a:r>
            <a:r>
              <a:rPr lang="it-IT" dirty="0" err="1"/>
              <a:t>provenance</a:t>
            </a:r>
            <a:r>
              <a:rPr lang="it-IT" dirty="0"/>
              <a:t> of the Middle and Late Copper Age </a:t>
            </a:r>
            <a:r>
              <a:rPr lang="it-IT" dirty="0" err="1"/>
              <a:t>copper</a:t>
            </a:r>
            <a:r>
              <a:rPr lang="it-IT" dirty="0"/>
              <a:t> </a:t>
            </a:r>
            <a:r>
              <a:rPr lang="it-IT" dirty="0" err="1"/>
              <a:t>artefacts</a:t>
            </a:r>
            <a:r>
              <a:rPr lang="it-IT" dirty="0"/>
              <a:t> of the </a:t>
            </a:r>
            <a:r>
              <a:rPr lang="it-IT" dirty="0" err="1"/>
              <a:t>Carpathian</a:t>
            </a:r>
            <a:r>
              <a:rPr lang="it-IT" dirty="0"/>
              <a:t> Basin </a:t>
            </a:r>
            <a:r>
              <a:rPr lang="it-IT" dirty="0" err="1"/>
              <a:t>at</a:t>
            </a:r>
            <a:r>
              <a:rPr lang="it-IT" dirty="0"/>
              <a:t> the 20th</a:t>
            </a:r>
          </a:p>
          <a:p>
            <a:r>
              <a:rPr lang="it-IT" dirty="0"/>
              <a:t>UISPP World Congress in </a:t>
            </a:r>
            <a:r>
              <a:rPr lang="it-IT" dirty="0" err="1"/>
              <a:t>Timişoara</a:t>
            </a:r>
            <a:r>
              <a:rPr lang="it-IT" dirty="0"/>
              <a:t> (</a:t>
            </a:r>
            <a:r>
              <a:rPr lang="it-IT" dirty="0" err="1"/>
              <a:t>September</a:t>
            </a:r>
            <a:r>
              <a:rPr lang="it-IT" dirty="0"/>
              <a:t> 5-9, 2023)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Siklósi</a:t>
            </a:r>
            <a:r>
              <a:rPr lang="it-IT" dirty="0"/>
              <a:t>, </a:t>
            </a:r>
            <a:r>
              <a:rPr lang="it-IT" dirty="0" err="1"/>
              <a:t>Zs</a:t>
            </a:r>
            <a:r>
              <a:rPr lang="it-IT" dirty="0"/>
              <a:t>. – Nisi, S. – Villa, I. M. – </a:t>
            </a:r>
            <a:r>
              <a:rPr lang="it-IT" dirty="0" err="1"/>
              <a:t>Mozgai</a:t>
            </a:r>
            <a:r>
              <a:rPr lang="it-IT" dirty="0"/>
              <a:t>, V. – </a:t>
            </a:r>
            <a:r>
              <a:rPr lang="it-IT" dirty="0" err="1"/>
              <a:t>Bajnóczi</a:t>
            </a:r>
            <a:r>
              <a:rPr lang="it-IT" dirty="0"/>
              <a:t>, B. – M. </a:t>
            </a:r>
            <a:r>
              <a:rPr lang="it-IT" dirty="0" err="1"/>
              <a:t>Virág</a:t>
            </a:r>
            <a:r>
              <a:rPr lang="it-IT" dirty="0"/>
              <a:t>, </a:t>
            </a:r>
            <a:r>
              <a:rPr lang="it-IT" dirty="0" err="1"/>
              <a:t>Zs</a:t>
            </a:r>
            <a:r>
              <a:rPr lang="it-IT" dirty="0"/>
              <a:t>.: At the meeting of </a:t>
            </a:r>
            <a:r>
              <a:rPr lang="it-IT" dirty="0" err="1"/>
              <a:t>two</a:t>
            </a:r>
            <a:r>
              <a:rPr lang="it-IT" dirty="0"/>
              <a:t> worlds</a:t>
            </a:r>
          </a:p>
          <a:p>
            <a:r>
              <a:rPr lang="it-IT" dirty="0"/>
              <a:t>The </a:t>
            </a:r>
            <a:r>
              <a:rPr lang="it-IT" dirty="0" err="1"/>
              <a:t>chemical</a:t>
            </a:r>
            <a:r>
              <a:rPr lang="it-IT" dirty="0"/>
              <a:t> </a:t>
            </a:r>
            <a:r>
              <a:rPr lang="it-IT" dirty="0" err="1"/>
              <a:t>composition</a:t>
            </a:r>
            <a:r>
              <a:rPr lang="it-IT" dirty="0"/>
              <a:t> of </a:t>
            </a:r>
            <a:r>
              <a:rPr lang="it-IT" dirty="0" err="1"/>
              <a:t>copper</a:t>
            </a:r>
            <a:r>
              <a:rPr lang="it-IT" dirty="0"/>
              <a:t> </a:t>
            </a:r>
            <a:r>
              <a:rPr lang="it-IT" dirty="0" err="1"/>
              <a:t>artefacts</a:t>
            </a:r>
            <a:r>
              <a:rPr lang="it-IT" dirty="0"/>
              <a:t> and the </a:t>
            </a:r>
            <a:r>
              <a:rPr lang="it-IT" dirty="0" err="1"/>
              <a:t>provenance</a:t>
            </a:r>
            <a:r>
              <a:rPr lang="it-IT" dirty="0"/>
              <a:t> of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raw</a:t>
            </a:r>
            <a:r>
              <a:rPr lang="it-IT" dirty="0"/>
              <a:t> </a:t>
            </a:r>
            <a:r>
              <a:rPr lang="it-IT" dirty="0" err="1"/>
              <a:t>material</a:t>
            </a:r>
            <a:r>
              <a:rPr lang="it-IT" dirty="0"/>
              <a:t> from the Copper</a:t>
            </a:r>
          </a:p>
          <a:p>
            <a:r>
              <a:rPr lang="it-IT" dirty="0"/>
              <a:t>Age of the </a:t>
            </a:r>
            <a:r>
              <a:rPr lang="it-IT" dirty="0" err="1"/>
              <a:t>Carpathian</a:t>
            </a:r>
            <a:r>
              <a:rPr lang="it-IT" dirty="0"/>
              <a:t> </a:t>
            </a:r>
            <a:r>
              <a:rPr lang="it-IT" dirty="0" err="1"/>
              <a:t>basin</a:t>
            </a:r>
            <a:r>
              <a:rPr lang="it-IT" dirty="0"/>
              <a:t>. </a:t>
            </a:r>
            <a:r>
              <a:rPr lang="it-IT" dirty="0" err="1"/>
              <a:t>Archeo.Metalli</a:t>
            </a:r>
            <a:r>
              <a:rPr lang="it-IT" dirty="0"/>
              <a:t>/</a:t>
            </a:r>
            <a:r>
              <a:rPr lang="it-IT" dirty="0" err="1"/>
              <a:t>Archaeo.Metals</a:t>
            </a:r>
            <a:r>
              <a:rPr lang="it-IT" dirty="0"/>
              <a:t> (Ag, Pb, Cu) Napoli – Gran Sasso, </a:t>
            </a:r>
            <a:r>
              <a:rPr lang="it-IT" dirty="0" err="1"/>
              <a:t>Italy</a:t>
            </a:r>
            <a:r>
              <a:rPr lang="it-IT" dirty="0"/>
              <a:t>,</a:t>
            </a:r>
          </a:p>
          <a:p>
            <a:r>
              <a:rPr lang="it-IT" dirty="0" err="1"/>
              <a:t>September</a:t>
            </a:r>
            <a:r>
              <a:rPr lang="it-IT" dirty="0"/>
              <a:t> 13-14, 2023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i="1" u="sng" dirty="0"/>
              <a:t>Published article:</a:t>
            </a:r>
          </a:p>
          <a:p>
            <a:r>
              <a:rPr lang="en-GB" dirty="0" err="1"/>
              <a:t>Siklósi</a:t>
            </a:r>
            <a:r>
              <a:rPr lang="en-GB" dirty="0"/>
              <a:t>, Zs., Villa, I. M., &amp; Nisi, S. (2023). The provenance of a forgotten Copper Age spectacle spiral</a:t>
            </a:r>
          </a:p>
          <a:p>
            <a:r>
              <a:rPr lang="en-GB" dirty="0"/>
              <a:t>pendant. In A. </a:t>
            </a:r>
            <a:r>
              <a:rPr lang="en-GB" dirty="0" err="1"/>
              <a:t>Király</a:t>
            </a:r>
            <a:r>
              <a:rPr lang="en-GB" dirty="0"/>
              <a:t> (Ed.), From tea leaves to leaf-shaped tools. Studies in honour of Zsolt Mester on</a:t>
            </a:r>
          </a:p>
          <a:p>
            <a:r>
              <a:rPr lang="en-GB" dirty="0"/>
              <a:t>his sixtieth birthday (pp. 297–311). Lithic Research Roundtable &amp; Institute of Archaeological Sciences,</a:t>
            </a:r>
          </a:p>
          <a:p>
            <a:r>
              <a:rPr lang="en-GB" dirty="0"/>
              <a:t>ELTE Eötvös </a:t>
            </a:r>
            <a:r>
              <a:rPr lang="en-GB" dirty="0" err="1"/>
              <a:t>Loránd</a:t>
            </a:r>
            <a:r>
              <a:rPr lang="en-GB" dirty="0"/>
              <a:t> University, Budapest, Hungary. https://doi.org/10.23898/litikumsi02a14</a:t>
            </a:r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14FBD2-2F2F-9761-C21C-679E17C69296}"/>
              </a:ext>
            </a:extLst>
          </p:cNvPr>
          <p:cNvSpPr txBox="1"/>
          <p:nvPr/>
        </p:nvSpPr>
        <p:spPr>
          <a:xfrm>
            <a:off x="332508" y="387928"/>
            <a:ext cx="114623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Trace element analysis of Late Neolithic and Copper Age copper artefacts from Hungary</a:t>
            </a:r>
          </a:p>
        </p:txBody>
      </p:sp>
    </p:spTree>
    <p:extLst>
      <p:ext uri="{BB962C8B-B14F-4D97-AF65-F5344CB8AC3E}">
        <p14:creationId xmlns:p14="http://schemas.microsoft.com/office/powerpoint/2010/main" val="942060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0ABFD5-E3CC-73C9-3FF7-7C6E1638A3AF}"/>
              </a:ext>
            </a:extLst>
          </p:cNvPr>
          <p:cNvSpPr txBox="1"/>
          <p:nvPr/>
        </p:nvSpPr>
        <p:spPr>
          <a:xfrm>
            <a:off x="352150" y="806680"/>
            <a:ext cx="10832122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Project Title*</a:t>
            </a:r>
          </a:p>
          <a:p>
            <a:r>
              <a:rPr lang="en-GB" sz="2400" b="1" dirty="0" err="1"/>
              <a:t>Archaeometric</a:t>
            </a:r>
            <a:r>
              <a:rPr lang="en-GB" sz="2400" b="1" dirty="0"/>
              <a:t> analysis of shipwreck remains at the </a:t>
            </a:r>
            <a:r>
              <a:rPr lang="en-GB" sz="2400" b="1" dirty="0" err="1"/>
              <a:t>Pupak</a:t>
            </a:r>
            <a:r>
              <a:rPr lang="en-GB" sz="2400" b="1" dirty="0"/>
              <a:t> shallows, Croatia</a:t>
            </a:r>
          </a:p>
          <a:p>
            <a:r>
              <a:rPr lang="en-GB" dirty="0"/>
              <a:t>User Group Leader*</a:t>
            </a:r>
          </a:p>
          <a:p>
            <a:r>
              <a:rPr lang="en-GB" b="1" dirty="0"/>
              <a:t>Jurica </a:t>
            </a:r>
            <a:r>
              <a:rPr lang="en-GB" b="1" dirty="0" err="1"/>
              <a:t>Bezak</a:t>
            </a:r>
            <a:r>
              <a:rPr lang="en-GB" b="1" dirty="0"/>
              <a:t> , </a:t>
            </a:r>
            <a:r>
              <a:rPr lang="en-GB" dirty="0"/>
              <a:t>Croatian Conservation Institute, Department for Underwater Archaeology</a:t>
            </a:r>
          </a:p>
          <a:p>
            <a:endParaRPr lang="en-GB" b="1" dirty="0"/>
          </a:p>
          <a:p>
            <a:r>
              <a:rPr lang="en-GB" dirty="0"/>
              <a:t>Most significant in terms of novelty and scientific potential is the discovery of the first wreck from Roman times in the Croatian undersea carrying a cargo of lead ingots. A comprehensive scientific interpretation of this shipwreck is greatly hampered by the presence of six more shipwrecks scattered in the underwater surrounding the shallow. Such circumstances to a considerable extent make it difficult to precisely associate the discovered material to a specific shipwreck.</a:t>
            </a:r>
          </a:p>
        </p:txBody>
      </p:sp>
      <p:pic>
        <p:nvPicPr>
          <p:cNvPr id="5" name="Slika 7">
            <a:extLst>
              <a:ext uri="{FF2B5EF4-FFF2-40B4-BE49-F238E27FC236}">
                <a16:creationId xmlns:a16="http://schemas.microsoft.com/office/drawing/2014/main" id="{980671D7-7D7B-C34F-5D74-D93E2088C4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87" r="13309" b="7313"/>
          <a:stretch/>
        </p:blipFill>
        <p:spPr>
          <a:xfrm>
            <a:off x="4182817" y="4145575"/>
            <a:ext cx="3615294" cy="2318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4">
            <a:extLst>
              <a:ext uri="{FF2B5EF4-FFF2-40B4-BE49-F238E27FC236}">
                <a16:creationId xmlns:a16="http://schemas.microsoft.com/office/drawing/2014/main" id="{2AF88EE7-6881-1217-3ADB-1F5B282DB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111" y="4145575"/>
            <a:ext cx="3772500" cy="2383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AC3410-10C9-0D91-EDC0-7A187FC76546}"/>
              </a:ext>
            </a:extLst>
          </p:cNvPr>
          <p:cNvSpPr txBox="1"/>
          <p:nvPr/>
        </p:nvSpPr>
        <p:spPr>
          <a:xfrm>
            <a:off x="3755324" y="118174"/>
            <a:ext cx="4754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accent1">
                    <a:lumMod val="75000"/>
                  </a:schemeClr>
                </a:solidFill>
              </a:rPr>
              <a:t>Progetti: 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</a:rPr>
              <a:t>Iperion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</a:rPr>
              <a:t> HS 2020-2024</a:t>
            </a:r>
            <a:endParaRPr lang="en-GB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B0B680-62FA-637D-25E4-F30925108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02" y="4216717"/>
            <a:ext cx="3518531" cy="208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12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ACA923-673D-6A2E-D93A-94CFE1A53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974" y="641974"/>
            <a:ext cx="4868772" cy="655601"/>
          </a:xfrm>
        </p:spPr>
        <p:txBody>
          <a:bodyPr>
            <a:normAutofit/>
          </a:bodyPr>
          <a:lstStyle/>
          <a:p>
            <a:r>
              <a:rPr lang="en-GB" sz="1800" dirty="0">
                <a:latin typeface="+mn-lt"/>
                <a:ea typeface="+mn-ea"/>
                <a:cs typeface="+mn-cs"/>
              </a:rPr>
              <a:t>The lead ingots from the </a:t>
            </a:r>
            <a:r>
              <a:rPr lang="en-GB" sz="1800" dirty="0" err="1">
                <a:latin typeface="+mn-lt"/>
                <a:ea typeface="+mn-ea"/>
                <a:cs typeface="+mn-cs"/>
              </a:rPr>
              <a:t>Pupak</a:t>
            </a:r>
            <a:r>
              <a:rPr lang="en-GB" sz="1800" dirty="0">
                <a:latin typeface="+mn-lt"/>
                <a:ea typeface="+mn-ea"/>
                <a:cs typeface="+mn-cs"/>
              </a:rPr>
              <a:t> shallows site</a:t>
            </a: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05A25C5-E0DD-5F36-B3E1-878029454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051" y="3724246"/>
            <a:ext cx="6765421" cy="283476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 sz="1800" dirty="0"/>
              <a:t>The discovery of this shipwreck is of great significance because, until now, only 3 Roman lead ingots, found as isolated finds, have been documented in the Croatian undersea</a:t>
            </a:r>
            <a:r>
              <a:rPr lang="hr-HR" sz="1800" dirty="0"/>
              <a:t>.</a:t>
            </a:r>
            <a:r>
              <a:rPr lang="en-GB" sz="1800" dirty="0"/>
              <a:t> Judging by the number of documented finds of cargo, amphorae were the main part of the load, while the lead ingots were secondary.</a:t>
            </a:r>
            <a:r>
              <a:rPr lang="hr-HR" sz="1800" dirty="0"/>
              <a:t> </a:t>
            </a:r>
            <a:r>
              <a:rPr lang="en-GB" sz="1800" dirty="0"/>
              <a:t>During the research of the site, so far 25 lead ingots have been found. Their number provides evidence that the lead ingots were part of a mixed commercial cargo</a:t>
            </a:r>
            <a:r>
              <a:rPr lang="hr-HR" sz="1800" dirty="0"/>
              <a:t>. T</a:t>
            </a:r>
            <a:r>
              <a:rPr lang="en-GB" sz="1800" dirty="0"/>
              <a:t>hey were not part of the ship's stores that served for repairs of leaks, anchors lead stocks, hull sheathing or sounding weights during navigation</a:t>
            </a:r>
            <a:r>
              <a:rPr lang="hr-HR" sz="1800" dirty="0"/>
              <a:t>. </a:t>
            </a:r>
            <a:endParaRPr lang="en-US" sz="18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1352983-14F6-1CA7-9283-198E19831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385" y="1283316"/>
            <a:ext cx="3075709" cy="205047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9D17C9F-D26C-9CA1-1B90-166E861908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051" y="1478484"/>
            <a:ext cx="3429471" cy="1788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68BB64-0B1B-A8D1-FA6E-3C4C655C0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9265" y="1478484"/>
            <a:ext cx="2829308" cy="18102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98AED3-DB27-7B15-3E15-53B6F7A0F867}"/>
              </a:ext>
            </a:extLst>
          </p:cNvPr>
          <p:cNvSpPr txBox="1"/>
          <p:nvPr/>
        </p:nvSpPr>
        <p:spPr>
          <a:xfrm>
            <a:off x="794327" y="192342"/>
            <a:ext cx="106033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 err="1"/>
              <a:t>Archaeometric</a:t>
            </a:r>
            <a:r>
              <a:rPr lang="en-GB" sz="2400" b="1" dirty="0"/>
              <a:t> analysis of shipwreck remains at the </a:t>
            </a:r>
            <a:r>
              <a:rPr lang="en-GB" sz="2400" b="1" dirty="0" err="1"/>
              <a:t>Pupak</a:t>
            </a:r>
            <a:r>
              <a:rPr lang="en-GB" sz="2400" b="1" dirty="0"/>
              <a:t> shallows, Croatia</a:t>
            </a:r>
          </a:p>
        </p:txBody>
      </p:sp>
      <p:grpSp>
        <p:nvGrpSpPr>
          <p:cNvPr id="9" name="Grupa 51">
            <a:extLst>
              <a:ext uri="{FF2B5EF4-FFF2-40B4-BE49-F238E27FC236}">
                <a16:creationId xmlns:a16="http://schemas.microsoft.com/office/drawing/2014/main" id="{F465DDDD-0DF0-CD2A-7C30-31A57503D3E5}"/>
              </a:ext>
            </a:extLst>
          </p:cNvPr>
          <p:cNvGrpSpPr>
            <a:grpSpLocks noChangeAspect="1"/>
          </p:cNvGrpSpPr>
          <p:nvPr/>
        </p:nvGrpSpPr>
        <p:grpSpPr>
          <a:xfrm>
            <a:off x="8239265" y="3569253"/>
            <a:ext cx="2757215" cy="2989753"/>
            <a:chOff x="6356818" y="33764"/>
            <a:chExt cx="5743597" cy="6251382"/>
          </a:xfrm>
        </p:grpSpPr>
        <p:pic>
          <p:nvPicPr>
            <p:cNvPr id="10" name="Slika 26">
              <a:extLst>
                <a:ext uri="{FF2B5EF4-FFF2-40B4-BE49-F238E27FC236}">
                  <a16:creationId xmlns:a16="http://schemas.microsoft.com/office/drawing/2014/main" id="{947DB7F9-AA96-C45C-3D85-B3FE654F5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2000" contras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830485" y="596228"/>
              <a:ext cx="3356928" cy="2232000"/>
            </a:xfrm>
            <a:prstGeom prst="rect">
              <a:avLst/>
            </a:prstGeom>
          </p:spPr>
        </p:pic>
        <p:pic>
          <p:nvPicPr>
            <p:cNvPr id="11" name="Slika 28">
              <a:extLst>
                <a:ext uri="{FF2B5EF4-FFF2-40B4-BE49-F238E27FC236}">
                  <a16:creationId xmlns:a16="http://schemas.microsoft.com/office/drawing/2014/main" id="{CE0AFC95-8BF1-7ADC-BA00-0839E7F05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35" b="33651"/>
            <a:stretch/>
          </p:blipFill>
          <p:spPr>
            <a:xfrm>
              <a:off x="6686015" y="4140475"/>
              <a:ext cx="5414400" cy="1444119"/>
            </a:xfrm>
            <a:prstGeom prst="rect">
              <a:avLst/>
            </a:prstGeom>
          </p:spPr>
        </p:pic>
        <p:pic>
          <p:nvPicPr>
            <p:cNvPr id="12" name="Slika 40">
              <a:extLst>
                <a:ext uri="{FF2B5EF4-FFF2-40B4-BE49-F238E27FC236}">
                  <a16:creationId xmlns:a16="http://schemas.microsoft.com/office/drawing/2014/main" id="{71C9BC46-C8DA-2A36-437F-C38A0BB474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906" b="10508"/>
            <a:stretch/>
          </p:blipFill>
          <p:spPr>
            <a:xfrm>
              <a:off x="8072914" y="5500591"/>
              <a:ext cx="2707200" cy="784555"/>
            </a:xfrm>
            <a:prstGeom prst="rect">
              <a:avLst/>
            </a:prstGeom>
          </p:spPr>
        </p:pic>
        <p:pic>
          <p:nvPicPr>
            <p:cNvPr id="13" name="Slika 42">
              <a:extLst>
                <a:ext uri="{FF2B5EF4-FFF2-40B4-BE49-F238E27FC236}">
                  <a16:creationId xmlns:a16="http://schemas.microsoft.com/office/drawing/2014/main" id="{82D6186E-0290-F8FA-81C6-D10ECF8E8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2599" y="1304708"/>
              <a:ext cx="2707200" cy="1800000"/>
            </a:xfrm>
            <a:prstGeom prst="rect">
              <a:avLst/>
            </a:prstGeom>
          </p:spPr>
        </p:pic>
        <p:pic>
          <p:nvPicPr>
            <p:cNvPr id="14" name="Slika 44">
              <a:extLst>
                <a:ext uri="{FF2B5EF4-FFF2-40B4-BE49-F238E27FC236}">
                  <a16:creationId xmlns:a16="http://schemas.microsoft.com/office/drawing/2014/main" id="{31217BC9-B3E2-A0C5-F09C-32E615A66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6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6818" y="2916454"/>
              <a:ext cx="2436480" cy="1620000"/>
            </a:xfrm>
            <a:prstGeom prst="rect">
              <a:avLst/>
            </a:prstGeom>
          </p:spPr>
        </p:pic>
        <p:pic>
          <p:nvPicPr>
            <p:cNvPr id="15" name="Slika 46">
              <a:extLst>
                <a:ext uri="{FF2B5EF4-FFF2-40B4-BE49-F238E27FC236}">
                  <a16:creationId xmlns:a16="http://schemas.microsoft.com/office/drawing/2014/main" id="{3D0703B9-8E21-E7A6-2567-718F5C4D2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02" t="1462" r="35959" b="23856"/>
            <a:stretch/>
          </p:blipFill>
          <p:spPr>
            <a:xfrm>
              <a:off x="10435805" y="941903"/>
              <a:ext cx="1549853" cy="2196000"/>
            </a:xfrm>
            <a:prstGeom prst="rect">
              <a:avLst/>
            </a:prstGeom>
          </p:spPr>
        </p:pic>
        <p:pic>
          <p:nvPicPr>
            <p:cNvPr id="16" name="Slika 48">
              <a:extLst>
                <a:ext uri="{FF2B5EF4-FFF2-40B4-BE49-F238E27FC236}">
                  <a16:creationId xmlns:a16="http://schemas.microsoft.com/office/drawing/2014/main" id="{36DF2F16-C92A-A9B3-5B65-E27D5324E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32" y="3509866"/>
              <a:ext cx="1620000" cy="1080000"/>
            </a:xfrm>
            <a:prstGeom prst="rect">
              <a:avLst/>
            </a:prstGeom>
          </p:spPr>
        </p:pic>
        <p:pic>
          <p:nvPicPr>
            <p:cNvPr id="17" name="Slika 50">
              <a:extLst>
                <a:ext uri="{FF2B5EF4-FFF2-40B4-BE49-F238E27FC236}">
                  <a16:creationId xmlns:a16="http://schemas.microsoft.com/office/drawing/2014/main" id="{B1C2A78B-5F1B-5473-A31C-DC354045B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7" t="43038" r="36407" b="26320"/>
            <a:stretch/>
          </p:blipFill>
          <p:spPr>
            <a:xfrm>
              <a:off x="8644344" y="3120195"/>
              <a:ext cx="1606167" cy="111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0219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634263-10C2-F9A2-CC9C-7D5A03337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6050"/>
            <a:ext cx="2540000" cy="457200"/>
          </a:xfrm>
        </p:spPr>
        <p:txBody>
          <a:bodyPr/>
          <a:lstStyle/>
          <a:p>
            <a:fld id="{B4CD4DBE-F7C9-4AB0-8A62-86D781DD2727}" type="slidenum">
              <a:rPr lang="en-GB" altLang="en-US" smtClean="0"/>
              <a:pPr/>
              <a:t>7</a:t>
            </a:fld>
            <a:endParaRPr lang="en-GB" alt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2D7476D-C341-4580-9E20-7B001257799F}"/>
              </a:ext>
            </a:extLst>
          </p:cNvPr>
          <p:cNvGraphicFramePr>
            <a:graphicFrameLocks/>
          </p:cNvGraphicFramePr>
          <p:nvPr/>
        </p:nvGraphicFramePr>
        <p:xfrm>
          <a:off x="3581400" y="152400"/>
          <a:ext cx="8229600" cy="6343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D725D59A-0E72-0F42-2978-D809D828A74A}"/>
              </a:ext>
            </a:extLst>
          </p:cNvPr>
          <p:cNvSpPr/>
          <p:nvPr/>
        </p:nvSpPr>
        <p:spPr>
          <a:xfrm rot="1355322">
            <a:off x="5885247" y="3455872"/>
            <a:ext cx="327026" cy="93685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7A6089-FEC3-F400-4263-C7442DBF96D5}"/>
              </a:ext>
            </a:extLst>
          </p:cNvPr>
          <p:cNvSpPr txBox="1"/>
          <p:nvPr/>
        </p:nvSpPr>
        <p:spPr>
          <a:xfrm>
            <a:off x="168276" y="508069"/>
            <a:ext cx="34416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Tutti i lingotti sono raggruppati in due cluster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Tutti i campioni che non appartengono ai cluster sono attrezzature di navigazione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Solo un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paio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questi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campioni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hanno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stessa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provenienza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lingotti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riparazioni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bordo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Tre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campioni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attrezzature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sono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compatibili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aree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minerarie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nord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Europa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sfruttate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solo in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periodi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storici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più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recenti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probabilmente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appartengono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naufragi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successivi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datazione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8D0013-84D3-40B3-7E5B-8AD24E02F9CF}"/>
              </a:ext>
            </a:extLst>
          </p:cNvPr>
          <p:cNvSpPr txBox="1"/>
          <p:nvPr/>
        </p:nvSpPr>
        <p:spPr>
          <a:xfrm>
            <a:off x="3025742" y="361950"/>
            <a:ext cx="1343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aseline="30000" dirty="0"/>
              <a:t>208</a:t>
            </a:r>
            <a:r>
              <a:rPr lang="it-IT" sz="1600" dirty="0"/>
              <a:t>Pb/</a:t>
            </a:r>
            <a:r>
              <a:rPr lang="it-IT" sz="1600" baseline="30000" dirty="0"/>
              <a:t>206</a:t>
            </a:r>
            <a:r>
              <a:rPr lang="it-IT" sz="1600" dirty="0"/>
              <a:t>Pb</a:t>
            </a:r>
            <a:endParaRPr lang="en-GB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E25442-5251-3967-2B41-4A0A9EE2BF16}"/>
              </a:ext>
            </a:extLst>
          </p:cNvPr>
          <p:cNvSpPr txBox="1"/>
          <p:nvPr/>
        </p:nvSpPr>
        <p:spPr>
          <a:xfrm>
            <a:off x="10109200" y="649605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aseline="30000" dirty="0"/>
              <a:t>207</a:t>
            </a:r>
            <a:r>
              <a:rPr lang="it-IT" sz="1600" dirty="0"/>
              <a:t>Pb/</a:t>
            </a:r>
            <a:r>
              <a:rPr lang="it-IT" sz="1600" baseline="30000" dirty="0"/>
              <a:t>206</a:t>
            </a:r>
            <a:r>
              <a:rPr lang="it-IT" sz="1600" dirty="0"/>
              <a:t>Pb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67221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3ACC75-A460-4052-76DB-27CC9FE8267E}"/>
              </a:ext>
            </a:extLst>
          </p:cNvPr>
          <p:cNvSpPr txBox="1"/>
          <p:nvPr/>
        </p:nvSpPr>
        <p:spPr>
          <a:xfrm>
            <a:off x="3755324" y="118174"/>
            <a:ext cx="4754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accent1">
                    <a:lumMod val="75000"/>
                  </a:schemeClr>
                </a:solidFill>
              </a:rPr>
              <a:t>Progetti: 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</a:rPr>
              <a:t>Iperion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</a:rPr>
              <a:t> HS 2020-2024</a:t>
            </a:r>
            <a:endParaRPr lang="en-GB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EE03E2-D817-802E-3F56-BF8D08D5927C}"/>
              </a:ext>
            </a:extLst>
          </p:cNvPr>
          <p:cNvSpPr txBox="1"/>
          <p:nvPr/>
        </p:nvSpPr>
        <p:spPr>
          <a:xfrm>
            <a:off x="692726" y="912386"/>
            <a:ext cx="111575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Project Title*	</a:t>
            </a:r>
            <a:endParaRPr lang="en-GB" dirty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400" b="1" dirty="0"/>
              <a:t>The metal sources </a:t>
            </a:r>
            <a:r>
              <a:rPr lang="it-IT" sz="2400" b="1" dirty="0" err="1"/>
              <a:t>used</a:t>
            </a:r>
            <a:r>
              <a:rPr lang="it-IT" sz="2400" b="1" dirty="0"/>
              <a:t> by the </a:t>
            </a:r>
            <a:r>
              <a:rPr lang="it-IT" sz="2400" b="1" dirty="0" err="1"/>
              <a:t>Nabatean</a:t>
            </a:r>
            <a:r>
              <a:rPr lang="it-IT" sz="2400" b="1" dirty="0"/>
              <a:t> and </a:t>
            </a:r>
            <a:r>
              <a:rPr lang="it-IT" sz="2400" b="1" dirty="0" err="1"/>
              <a:t>parallel</a:t>
            </a:r>
            <a:r>
              <a:rPr lang="it-IT" sz="2400" b="1" dirty="0"/>
              <a:t> </a:t>
            </a:r>
            <a:r>
              <a:rPr lang="it-IT" sz="2400" b="1" dirty="0" err="1"/>
              <a:t>kindoms</a:t>
            </a:r>
            <a:endParaRPr lang="en-GB" sz="2400" b="1" dirty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User Group Leader*</a:t>
            </a:r>
            <a:endParaRPr lang="en-GB" dirty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b="1" dirty="0"/>
              <a:t>Yehudit </a:t>
            </a:r>
            <a:r>
              <a:rPr lang="en-GB" b="1" dirty="0" err="1"/>
              <a:t>Harlavan</a:t>
            </a:r>
            <a:r>
              <a:rPr lang="en-GB" dirty="0"/>
              <a:t>, Geological Survey of Israel, Tel Aviv University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8C81BD-4CBA-C4EF-4399-CE59F4651438}"/>
              </a:ext>
            </a:extLst>
          </p:cNvPr>
          <p:cNvSpPr txBox="1"/>
          <p:nvPr/>
        </p:nvSpPr>
        <p:spPr>
          <a:xfrm>
            <a:off x="553749" y="2925871"/>
            <a:ext cx="1115752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Applying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lead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isotopes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and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geochemical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tracers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in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studying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metal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artefacts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has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been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widely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used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since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the 1970s. In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this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approach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, the lead isotope data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is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compared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with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published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lead isotope data</a:t>
            </a:r>
            <a:r>
              <a:rPr lang="it-IT" sz="1800" spc="-7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of</a:t>
            </a:r>
            <a:r>
              <a:rPr lang="it-IT" sz="1800" spc="-65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ore</a:t>
            </a:r>
            <a:r>
              <a:rPr lang="it-IT" sz="1800" spc="-7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deposits</a:t>
            </a:r>
            <a:r>
              <a:rPr lang="it-IT" sz="1800" spc="-6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from</a:t>
            </a:r>
            <a:r>
              <a:rPr lang="it-IT" sz="1800" spc="-6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provenance</a:t>
            </a:r>
            <a:r>
              <a:rPr lang="it-IT" sz="1800" spc="-6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areas</a:t>
            </a:r>
            <a:r>
              <a:rPr lang="it-IT" sz="1800" spc="-65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to</a:t>
            </a:r>
            <a:r>
              <a:rPr lang="it-IT" sz="1800" spc="-5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point</a:t>
            </a:r>
            <a:r>
              <a:rPr lang="it-IT" sz="1800" spc="-65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to the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potential</a:t>
            </a:r>
            <a:r>
              <a:rPr lang="it-IT" sz="1800" spc="-65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source/s</a:t>
            </a:r>
            <a:r>
              <a:rPr lang="it-IT" sz="1800" spc="-65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of</a:t>
            </a:r>
            <a:r>
              <a:rPr lang="it-IT" sz="1800" spc="-65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the</a:t>
            </a:r>
            <a:r>
              <a:rPr lang="it-IT" sz="1800" spc="-45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artefacts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.</a:t>
            </a:r>
            <a:r>
              <a:rPr lang="it-IT" sz="1800" spc="-45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For the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current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study,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we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determined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the lead isotope and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chemical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elemental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compositions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of 20 lead/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copper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/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bronze-based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artefacts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from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two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archaeological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sites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in Israel,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which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are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parallel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to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both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the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Nabataean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Kingdom and the Roman </a:t>
            </a:r>
            <a:r>
              <a:rPr lang="it-IT" sz="1800" dirty="0" err="1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period</a:t>
            </a:r>
            <a:r>
              <a:rPr lang="it-IT" sz="18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Corpo CS)"/>
              </a:rPr>
              <a:t> in Israel.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9136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E1C2D-5C46-EEC4-B0CF-6EC095C21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786" y="9964"/>
            <a:ext cx="6459454" cy="867491"/>
          </a:xfrm>
        </p:spPr>
        <p:txBody>
          <a:bodyPr/>
          <a:lstStyle/>
          <a:p>
            <a:pPr algn="ctr"/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L’uso delle monete nella Magna Grecia</a:t>
            </a:r>
            <a:endParaRPr lang="en-GB" sz="2800" b="1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DCB113-3A8E-C1B9-0819-367E80FF6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52" y="1302761"/>
            <a:ext cx="10616921" cy="3831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1D68CA-F862-7DAB-0969-1FBE55828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3" y="5555239"/>
            <a:ext cx="12192000" cy="97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745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6485</TotalTime>
  <Words>1296</Words>
  <Application>Microsoft Office PowerPoint</Application>
  <PresentationFormat>Widescreen</PresentationFormat>
  <Paragraphs>142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Tema di Office</vt:lpstr>
      <vt:lpstr>Riunione annuale CHNet: attività nodo LNGS </vt:lpstr>
      <vt:lpstr>PowerPoint Presentation</vt:lpstr>
      <vt:lpstr>PowerPoint Presentation</vt:lpstr>
      <vt:lpstr>PowerPoint Presentation</vt:lpstr>
      <vt:lpstr>PowerPoint Presentation</vt:lpstr>
      <vt:lpstr>The lead ingots from the Pupak shallows site</vt:lpstr>
      <vt:lpstr>PowerPoint Presentation</vt:lpstr>
      <vt:lpstr>PowerPoint Presentation</vt:lpstr>
      <vt:lpstr>L’uso delle monete nella Magna Grecia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Passato: fino maggio 2023</vt:lpstr>
      <vt:lpstr>Sistema Laser ablation  accoppiato allo spettrometro QQQ-ICP-MS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 Nisi</dc:creator>
  <cp:lastModifiedBy>Stefano Nisi</cp:lastModifiedBy>
  <cp:revision>47</cp:revision>
  <dcterms:created xsi:type="dcterms:W3CDTF">2022-04-14T16:32:33Z</dcterms:created>
  <dcterms:modified xsi:type="dcterms:W3CDTF">2024-11-26T17:45:10Z</dcterms:modified>
</cp:coreProperties>
</file>