
<file path=[Content_Types].xml><?xml version="1.0" encoding="utf-8"?>
<Types xmlns="http://schemas.openxmlformats.org/package/2006/content-types">
  <Default Extension="gif" ContentType="image/gi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9" r:id="rId2"/>
    <p:sldId id="290" r:id="rId3"/>
    <p:sldId id="291" r:id="rId4"/>
    <p:sldId id="305" r:id="rId5"/>
    <p:sldId id="304" r:id="rId6"/>
    <p:sldId id="292" r:id="rId7"/>
    <p:sldId id="306" r:id="rId8"/>
    <p:sldId id="294" r:id="rId9"/>
    <p:sldId id="295" r:id="rId10"/>
    <p:sldId id="299" r:id="rId11"/>
    <p:sldId id="297" r:id="rId12"/>
    <p:sldId id="300" r:id="rId13"/>
    <p:sldId id="301" r:id="rId14"/>
    <p:sldId id="302" r:id="rId15"/>
    <p:sldId id="3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C99868"/>
    <a:srgbClr val="4F86C9"/>
    <a:srgbClr val="749ED2"/>
    <a:srgbClr val="822434"/>
    <a:srgbClr val="00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57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DDC89-8516-4BC5-9558-45F8BEFC6386}" type="datetimeFigureOut">
              <a:rPr lang="en-GB" smtClean="0"/>
              <a:t>28/10/2024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1713F-C8AA-4C54-8C3E-D68CAE38BDF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70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55B0-15FC-4D67-8690-6F893B971E0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461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55B0-15FC-4D67-8690-6F893B971E0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1550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55B0-15FC-4D67-8690-6F893B971E0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594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55B0-15FC-4D67-8690-6F893B971E0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426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55B0-15FC-4D67-8690-6F893B971E0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4768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55B0-15FC-4D67-8690-6F893B971E07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142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55B0-15FC-4D67-8690-6F893B971E0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7188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AFD7B-B8B4-5DE8-B787-D6EA3BFE0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F58C38C-6D8A-AD6D-C0B5-A9C91E7CD8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9B264BE-76BB-FA96-0685-C403CC3B6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A994929-B73A-F66F-9BF0-981E111DD1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55B0-15FC-4D67-8690-6F893B971E0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334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55B0-15FC-4D67-8690-6F893B971E0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597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55B0-15FC-4D67-8690-6F893B971E0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017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2CEED-860D-A8DE-1468-91700B17A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8E33B33-783B-B7B3-7698-FD3AC33198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3EFFC12-1EC6-F332-A506-C45AE089D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5C6B420-F15C-67E5-E686-F1E54E114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55B0-15FC-4D67-8690-6F893B971E0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1694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55B0-15FC-4D67-8690-6F893B971E0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201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55B0-15FC-4D67-8690-6F893B971E0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0001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55B0-15FC-4D67-8690-6F893B971E0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37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9D3A-52D5-4851-8ED0-F0582E3C5ED3}" type="datetimeFigureOut">
              <a:rPr lang="it-IT" smtClean="0"/>
              <a:t>28/10/2024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C54E-C207-4808-9B62-CD7BA1226467}" type="slidenum">
              <a:rPr lang="it-IT" smtClean="0"/>
              <a:t>‹N›</a:t>
            </a:fld>
            <a:endParaRPr lang="it-IT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9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9D3A-52D5-4851-8ED0-F0582E3C5ED3}" type="datetimeFigureOut">
              <a:rPr lang="it-IT" smtClean="0"/>
              <a:t>28/10/2024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4A1C54E-C207-4808-9B62-CD7BA1226467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05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rgbClr val="C99868"/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A9D3A-52D5-4851-8ED0-F0582E3C5ED3}" type="datetimeFigureOut">
              <a:rPr lang="it-IT" smtClean="0"/>
              <a:t>28/10/2024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A1C54E-C207-4808-9B62-CD7BA1226467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6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40.png"/><Relationship Id="rId7" Type="http://schemas.openxmlformats.org/officeDocument/2006/relationships/image" Target="../media/image330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0.png"/><Relationship Id="rId11" Type="http://schemas.openxmlformats.org/officeDocument/2006/relationships/image" Target="../media/image38.png"/><Relationship Id="rId5" Type="http://schemas.openxmlformats.org/officeDocument/2006/relationships/image" Target="../media/image280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220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3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0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0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17/06/relationships/model3d" Target="../media/model3d1.glb"/><Relationship Id="rId11" Type="http://schemas.openxmlformats.org/officeDocument/2006/relationships/image" Target="../media/image11.png"/><Relationship Id="rId5" Type="http://schemas.openxmlformats.org/officeDocument/2006/relationships/image" Target="../media/image7.gif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5" Type="http://schemas.openxmlformats.org/officeDocument/2006/relationships/image" Target="../media/image132.png"/><Relationship Id="rId4" Type="http://schemas.openxmlformats.org/officeDocument/2006/relationships/image" Target="../media/image1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12" Type="http://schemas.openxmlformats.org/officeDocument/2006/relationships/image" Target="../media/image1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11" Type="http://schemas.openxmlformats.org/officeDocument/2006/relationships/image" Target="../media/image130.png"/><Relationship Id="rId5" Type="http://schemas.openxmlformats.org/officeDocument/2006/relationships/image" Target="../media/image100.png"/><Relationship Id="rId10" Type="http://schemas.openxmlformats.org/officeDocument/2006/relationships/image" Target="../media/image131.png"/><Relationship Id="rId4" Type="http://schemas.openxmlformats.org/officeDocument/2006/relationships/image" Target="../media/image90.png"/><Relationship Id="rId9" Type="http://schemas.openxmlformats.org/officeDocument/2006/relationships/image" Target="../media/image140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microsoft.com/office/2017/06/relationships/model3d" Target="../media/model3d2.glb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>
            <a:extLst>
              <a:ext uri="{FF2B5EF4-FFF2-40B4-BE49-F238E27FC236}">
                <a16:creationId xmlns:a16="http://schemas.microsoft.com/office/drawing/2014/main" id="{89BE57E3-9E7C-D638-E483-7CE17EB16AB8}"/>
              </a:ext>
            </a:extLst>
          </p:cNvPr>
          <p:cNvSpPr txBox="1"/>
          <p:nvPr/>
        </p:nvSpPr>
        <p:spPr>
          <a:xfrm>
            <a:off x="1072156" y="1327259"/>
            <a:ext cx="10042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22434"/>
                </a:solidFill>
                <a:latin typeface="Arial"/>
                <a:cs typeface="Arial Unicode MS"/>
              </a:rPr>
              <a:t>Quantum Gravity and TQFTs:</a:t>
            </a:r>
          </a:p>
          <a:p>
            <a:pPr algn="ctr"/>
            <a:r>
              <a:rPr lang="en-US" sz="3600" b="1" dirty="0">
                <a:solidFill>
                  <a:srgbClr val="822434"/>
                </a:solidFill>
                <a:latin typeface="Arial"/>
                <a:cs typeface="Arial Unicode MS"/>
              </a:rPr>
              <a:t>A New Chapter in a Troubled Love Story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DCA7F2D-FCD3-A95A-00C2-81C67A744580}"/>
              </a:ext>
            </a:extLst>
          </p:cNvPr>
          <p:cNvSpPr txBox="1"/>
          <p:nvPr/>
        </p:nvSpPr>
        <p:spPr>
          <a:xfrm>
            <a:off x="4451408" y="2957439"/>
            <a:ext cx="3284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Matteo Bruno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DECA091D-173B-9CF8-ECBA-06707E1BCCC3}"/>
              </a:ext>
            </a:extLst>
          </p:cNvPr>
          <p:cNvCxnSpPr/>
          <p:nvPr/>
        </p:nvCxnSpPr>
        <p:spPr>
          <a:xfrm>
            <a:off x="1885950" y="2605175"/>
            <a:ext cx="8415338" cy="0"/>
          </a:xfrm>
          <a:prstGeom prst="line">
            <a:avLst/>
          </a:prstGeom>
          <a:ln w="38100" cmpd="dbl">
            <a:solidFill>
              <a:srgbClr val="822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 descr="Immagine che contiene testo, logo, Carattere, Elementi grafici">
            <a:extLst>
              <a:ext uri="{FF2B5EF4-FFF2-40B4-BE49-F238E27FC236}">
                <a16:creationId xmlns:a16="http://schemas.microsoft.com/office/drawing/2014/main" id="{92BE51B5-53D7-4A39-B756-A7620EED0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5" y="5264317"/>
            <a:ext cx="3627120" cy="150685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452AD26-FE04-6DEB-7700-C692DFA25EFB}"/>
              </a:ext>
            </a:extLst>
          </p:cNvPr>
          <p:cNvSpPr txBox="1"/>
          <p:nvPr/>
        </p:nvSpPr>
        <p:spPr>
          <a:xfrm>
            <a:off x="3268624" y="3603770"/>
            <a:ext cx="564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j./w. Eugenia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Colafranceschi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Fabio M. Mele, Carlo Rovelli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 descr="Immagine che contiene Elementi grafici, Carattere, grafica, logo&#10;&#10;Descrizione generata automaticamente">
            <a:extLst>
              <a:ext uri="{FF2B5EF4-FFF2-40B4-BE49-F238E27FC236}">
                <a16:creationId xmlns:a16="http://schemas.microsoft.com/office/drawing/2014/main" id="{3C1D44FE-639E-4D0E-0F21-363FB0744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00" y="5704139"/>
            <a:ext cx="2622384" cy="627209"/>
          </a:xfrm>
          <a:prstGeom prst="rect">
            <a:avLst/>
          </a:prstGeom>
        </p:spPr>
      </p:pic>
      <p:pic>
        <p:nvPicPr>
          <p:cNvPr id="5" name="Immagine 4" descr="Immagine che contiene Carattere, Elementi grafici, schermata, testo&#10;&#10;Descrizione generata automaticamente">
            <a:extLst>
              <a:ext uri="{FF2B5EF4-FFF2-40B4-BE49-F238E27FC236}">
                <a16:creationId xmlns:a16="http://schemas.microsoft.com/office/drawing/2014/main" id="{FD467332-E883-CE4C-E668-363377A60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644" y="5530741"/>
            <a:ext cx="1558711" cy="97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43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F97E058-DED6-D72E-760E-80ECBCB098A7}"/>
              </a:ext>
            </a:extLst>
          </p:cNvPr>
          <p:cNvSpPr txBox="1"/>
          <p:nvPr/>
        </p:nvSpPr>
        <p:spPr>
          <a:xfrm>
            <a:off x="178904" y="192157"/>
            <a:ext cx="11854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Axioms for Spin Foam models</a:t>
            </a:r>
          </a:p>
          <a:p>
            <a:r>
              <a:rPr lang="en-US" sz="2400" dirty="0" err="1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Atiyah’s</a:t>
            </a:r>
            <a:r>
              <a:rPr lang="en-US" sz="2400" dirty="0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axioms and quantum gravity - Table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98459FD-4BA7-BAE1-A5EF-8CF5D7D780D7}"/>
              </a:ext>
            </a:extLst>
          </p:cNvPr>
          <p:cNvSpPr txBox="1"/>
          <p:nvPr/>
        </p:nvSpPr>
        <p:spPr>
          <a:xfrm>
            <a:off x="11258781" y="6426714"/>
            <a:ext cx="754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822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CBFA7AA-C288-A9AF-7CB1-92796ABEE10A}"/>
              </a:ext>
            </a:extLst>
          </p:cNvPr>
          <p:cNvSpPr/>
          <p:nvPr/>
        </p:nvSpPr>
        <p:spPr>
          <a:xfrm>
            <a:off x="0" y="6426714"/>
            <a:ext cx="6096000" cy="431286"/>
          </a:xfrm>
          <a:prstGeom prst="rect">
            <a:avLst/>
          </a:prstGeom>
          <a:solidFill>
            <a:srgbClr val="8224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A052932-38BB-3C61-C43A-EC0F491911E0}"/>
                  </a:ext>
                </a:extLst>
              </p:cNvPr>
              <p:cNvSpPr txBox="1"/>
              <p:nvPr/>
            </p:nvSpPr>
            <p:spPr>
              <a:xfrm>
                <a:off x="448810" y="1480657"/>
                <a:ext cx="102387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A d-</a:t>
                </a:r>
                <a:r>
                  <a:rPr lang="it-IT" dirty="0" err="1"/>
                  <a:t>dimensional</a:t>
                </a:r>
                <a:r>
                  <a:rPr lang="it-IT" dirty="0"/>
                  <a:t> </a:t>
                </a:r>
                <a:r>
                  <a:rPr lang="it-IT" dirty="0" err="1"/>
                  <a:t>truncated</a:t>
                </a:r>
                <a:r>
                  <a:rPr lang="it-IT" dirty="0"/>
                  <a:t> spin </a:t>
                </a:r>
                <a:r>
                  <a:rPr lang="it-IT" dirty="0" err="1"/>
                  <a:t>foam</a:t>
                </a:r>
                <a:r>
                  <a:rPr lang="it-IT" dirty="0"/>
                  <a:t> model </a:t>
                </a:r>
                <a:r>
                  <a:rPr lang="it-IT" dirty="0" err="1"/>
                  <a:t>is</a:t>
                </a:r>
                <a:r>
                  <a:rPr lang="it-IT" dirty="0"/>
                  <a:t> a </a:t>
                </a:r>
                <a:r>
                  <a:rPr lang="it-IT" dirty="0" err="1"/>
                  <a:t>map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"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→"</m:t>
                    </m:r>
                  </m:oMath>
                </a14:m>
                <a:r>
                  <a:rPr lang="en-GB" dirty="0"/>
                  <a:t> that associated triangulations to “vector objects”  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A052932-38BB-3C61-C43A-EC0F49191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10" y="1480657"/>
                <a:ext cx="10238763" cy="369332"/>
              </a:xfrm>
              <a:prstGeom prst="rect">
                <a:avLst/>
              </a:prstGeom>
              <a:blipFill>
                <a:blip r:embed="rId3"/>
                <a:stretch>
                  <a:fillRect l="-536" t="-10000" r="-1072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100B92D-278F-6BF6-9E85-82D780B0B8F4}"/>
              </a:ext>
            </a:extLst>
          </p:cNvPr>
          <p:cNvSpPr txBox="1"/>
          <p:nvPr/>
        </p:nvSpPr>
        <p:spPr>
          <a:xfrm>
            <a:off x="1819362" y="2025507"/>
            <a:ext cx="167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822434"/>
                </a:solidFill>
              </a:rPr>
              <a:t>Topological</a:t>
            </a:r>
            <a:r>
              <a:rPr lang="it-IT" dirty="0">
                <a:solidFill>
                  <a:srgbClr val="822434"/>
                </a:solidFill>
              </a:rPr>
              <a:t> data</a:t>
            </a:r>
            <a:endParaRPr lang="en-GB" dirty="0">
              <a:solidFill>
                <a:srgbClr val="822434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0AD2792-D90A-319F-E209-30C4AB95E258}"/>
              </a:ext>
            </a:extLst>
          </p:cNvPr>
          <p:cNvSpPr txBox="1"/>
          <p:nvPr/>
        </p:nvSpPr>
        <p:spPr>
          <a:xfrm>
            <a:off x="6399404" y="2025507"/>
            <a:ext cx="80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822434"/>
                </a:solidFill>
              </a:rPr>
              <a:t>Model</a:t>
            </a:r>
            <a:endParaRPr lang="en-GB" dirty="0">
              <a:solidFill>
                <a:srgbClr val="822434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EAC7486-1E28-669D-0585-25B028AEBC83}"/>
              </a:ext>
            </a:extLst>
          </p:cNvPr>
          <p:cNvSpPr txBox="1"/>
          <p:nvPr/>
        </p:nvSpPr>
        <p:spPr>
          <a:xfrm>
            <a:off x="1819362" y="3777265"/>
            <a:ext cx="1619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822434"/>
                </a:solidFill>
              </a:rPr>
              <a:t>With </a:t>
            </a:r>
            <a:r>
              <a:rPr lang="it-IT" sz="1400" dirty="0" err="1">
                <a:solidFill>
                  <a:srgbClr val="822434"/>
                </a:solidFill>
              </a:rPr>
              <a:t>properties</a:t>
            </a:r>
            <a:endParaRPr lang="en-GB" sz="1400" dirty="0">
              <a:solidFill>
                <a:srgbClr val="822434"/>
              </a:solidFill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0952515-416D-4396-A5F5-DB7992F3A66B}"/>
              </a:ext>
            </a:extLst>
          </p:cNvPr>
          <p:cNvSpPr txBox="1"/>
          <p:nvPr/>
        </p:nvSpPr>
        <p:spPr>
          <a:xfrm>
            <a:off x="-1" y="6488468"/>
            <a:ext cx="5951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Gravity and TQFTs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BC30E15-0931-3D00-CB6B-16655B22136D}"/>
                  </a:ext>
                </a:extLst>
              </p:cNvPr>
              <p:cNvSpPr txBox="1"/>
              <p:nvPr/>
            </p:nvSpPr>
            <p:spPr>
              <a:xfrm>
                <a:off x="1893815" y="2456593"/>
                <a:ext cx="1383456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𝜕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BC30E15-0931-3D00-CB6B-16655B221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815" y="2456593"/>
                <a:ext cx="1383456" cy="281937"/>
              </a:xfrm>
              <a:prstGeom prst="rect">
                <a:avLst/>
              </a:prstGeom>
              <a:blipFill>
                <a:blip r:embed="rId4"/>
                <a:stretch>
                  <a:fillRect l="-3524" t="-2174" r="-3965" b="-19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7560CBA4-0613-6873-423A-81934D46845D}"/>
              </a:ext>
            </a:extLst>
          </p:cNvPr>
          <p:cNvSpPr txBox="1"/>
          <p:nvPr/>
        </p:nvSpPr>
        <p:spPr>
          <a:xfrm>
            <a:off x="3948943" y="2025507"/>
            <a:ext cx="199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822434"/>
                </a:solidFill>
              </a:rPr>
              <a:t>Combinatorial</a:t>
            </a:r>
            <a:r>
              <a:rPr lang="it-IT" dirty="0">
                <a:solidFill>
                  <a:srgbClr val="822434"/>
                </a:solidFill>
              </a:rPr>
              <a:t> data</a:t>
            </a:r>
            <a:endParaRPr lang="en-GB" dirty="0">
              <a:solidFill>
                <a:srgbClr val="822434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F0179E1-19A0-5340-FC69-71C4D0ED8110}"/>
              </a:ext>
            </a:extLst>
          </p:cNvPr>
          <p:cNvSpPr txBox="1"/>
          <p:nvPr/>
        </p:nvSpPr>
        <p:spPr>
          <a:xfrm>
            <a:off x="7662470" y="2025507"/>
            <a:ext cx="149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822434"/>
                </a:solidFill>
              </a:rPr>
              <a:t>Algebraic</a:t>
            </a:r>
            <a:r>
              <a:rPr lang="it-IT" dirty="0">
                <a:solidFill>
                  <a:srgbClr val="822434"/>
                </a:solidFill>
              </a:rPr>
              <a:t> data</a:t>
            </a:r>
            <a:endParaRPr lang="en-GB" dirty="0">
              <a:solidFill>
                <a:srgbClr val="82243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8C5206E6-6257-AE12-68D5-8D6C74D2CD80}"/>
                  </a:ext>
                </a:extLst>
              </p:cNvPr>
              <p:cNvSpPr txBox="1"/>
              <p:nvPr/>
            </p:nvSpPr>
            <p:spPr>
              <a:xfrm>
                <a:off x="4629914" y="2461531"/>
                <a:ext cx="3298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8C5206E6-6257-AE12-68D5-8D6C74D2C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914" y="2461531"/>
                <a:ext cx="329834" cy="276999"/>
              </a:xfrm>
              <a:prstGeom prst="rect">
                <a:avLst/>
              </a:prstGeom>
              <a:blipFill>
                <a:blip r:embed="rId5"/>
                <a:stretch>
                  <a:fillRect l="-16667" r="-3704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94F2F6C2-65A8-7E75-1AA2-D7576EFF201D}"/>
                  </a:ext>
                </a:extLst>
              </p:cNvPr>
              <p:cNvSpPr txBox="1"/>
              <p:nvPr/>
            </p:nvSpPr>
            <p:spPr>
              <a:xfrm>
                <a:off x="8183860" y="2437742"/>
                <a:ext cx="451855" cy="300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94F2F6C2-65A8-7E75-1AA2-D7576EFF2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860" y="2437742"/>
                <a:ext cx="451855" cy="300788"/>
              </a:xfrm>
              <a:prstGeom prst="rect">
                <a:avLst/>
              </a:prstGeom>
              <a:blipFill>
                <a:blip r:embed="rId6"/>
                <a:stretch>
                  <a:fillRect l="-10667" b="-183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5C8EAE28-AEB2-58A0-3475-16680C3A43F5}"/>
                  </a:ext>
                </a:extLst>
              </p:cNvPr>
              <p:cNvSpPr txBox="1"/>
              <p:nvPr/>
            </p:nvSpPr>
            <p:spPr>
              <a:xfrm>
                <a:off x="6628877" y="2346460"/>
                <a:ext cx="3491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5C8EAE28-AEB2-58A0-3475-16680C3A4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877" y="2346460"/>
                <a:ext cx="34919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03FC2C9C-CAB4-F415-DB8C-501868ED3E38}"/>
                  </a:ext>
                </a:extLst>
              </p:cNvPr>
              <p:cNvSpPr txBox="1"/>
              <p:nvPr/>
            </p:nvSpPr>
            <p:spPr>
              <a:xfrm>
                <a:off x="2388766" y="2920457"/>
                <a:ext cx="389209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03FC2C9C-CAB4-F415-DB8C-501868ED3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766" y="2920457"/>
                <a:ext cx="389209" cy="281937"/>
              </a:xfrm>
              <a:prstGeom prst="rect">
                <a:avLst/>
              </a:prstGeom>
              <a:blipFill>
                <a:blip r:embed="rId8"/>
                <a:stretch>
                  <a:fillRect l="-14063" t="-2174" r="-312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8259115D-C6FF-1D45-F946-6078F980BF22}"/>
                  </a:ext>
                </a:extLst>
              </p:cNvPr>
              <p:cNvSpPr txBox="1"/>
              <p:nvPr/>
            </p:nvSpPr>
            <p:spPr>
              <a:xfrm>
                <a:off x="4629914" y="2920457"/>
                <a:ext cx="367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8259115D-C6FF-1D45-F946-6078F980B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914" y="2920457"/>
                <a:ext cx="367024" cy="276999"/>
              </a:xfrm>
              <a:prstGeom prst="rect">
                <a:avLst/>
              </a:prstGeom>
              <a:blipFill>
                <a:blip r:embed="rId9"/>
                <a:stretch>
                  <a:fillRect l="-13333" r="-3333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591558B5-4C43-E4EF-BD9F-84BE6B3C27C1}"/>
                  </a:ext>
                </a:extLst>
              </p:cNvPr>
              <p:cNvSpPr txBox="1"/>
              <p:nvPr/>
            </p:nvSpPr>
            <p:spPr>
              <a:xfrm>
                <a:off x="8061102" y="2897742"/>
                <a:ext cx="6973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591558B5-4C43-E4EF-BD9F-84BE6B3C2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102" y="2897742"/>
                <a:ext cx="697370" cy="276999"/>
              </a:xfrm>
              <a:prstGeom prst="rect">
                <a:avLst/>
              </a:prstGeom>
              <a:blipFill>
                <a:blip r:embed="rId10"/>
                <a:stretch>
                  <a:fillRect l="-6087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D0D21A56-051B-556C-A7C3-6FC0EDFDF731}"/>
                  </a:ext>
                </a:extLst>
              </p:cNvPr>
              <p:cNvSpPr txBox="1"/>
              <p:nvPr/>
            </p:nvSpPr>
            <p:spPr>
              <a:xfrm>
                <a:off x="6628877" y="2805386"/>
                <a:ext cx="3491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D0D21A56-051B-556C-A7C3-6FC0EDFDF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877" y="2805386"/>
                <a:ext cx="34919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B101C4DA-F0D0-9CD6-FB6F-70984BEBAE95}"/>
                  </a:ext>
                </a:extLst>
              </p:cNvPr>
              <p:cNvSpPr txBox="1"/>
              <p:nvPr/>
            </p:nvSpPr>
            <p:spPr>
              <a:xfrm>
                <a:off x="3463076" y="3872323"/>
                <a:ext cx="3180476" cy="425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⊔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B101C4DA-F0D0-9CD6-FB6F-70984BEBA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076" y="3872323"/>
                <a:ext cx="3180476" cy="4254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F1579FFB-257C-4474-2549-049974843871}"/>
                  </a:ext>
                </a:extLst>
              </p:cNvPr>
              <p:cNvSpPr txBox="1"/>
              <p:nvPr/>
            </p:nvSpPr>
            <p:spPr>
              <a:xfrm>
                <a:off x="4229381" y="4297760"/>
                <a:ext cx="1460733" cy="401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it-IT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F1579FFB-257C-4474-2549-049974843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381" y="4297760"/>
                <a:ext cx="1460733" cy="401457"/>
              </a:xfrm>
              <a:prstGeom prst="rect">
                <a:avLst/>
              </a:prstGeom>
              <a:blipFill>
                <a:blip r:embed="rId1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A9CF8A06-57D2-FB80-636E-7B39BAFEFEE3}"/>
                  </a:ext>
                </a:extLst>
              </p:cNvPr>
              <p:cNvSpPr txBox="1"/>
              <p:nvPr/>
            </p:nvSpPr>
            <p:spPr>
              <a:xfrm>
                <a:off x="3400687" y="4695780"/>
                <a:ext cx="3461507" cy="412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</m:e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⟨"/>
                          <m:endChr m:val="⟩"/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A9CF8A06-57D2-FB80-636E-7B39BAFEF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687" y="4695780"/>
                <a:ext cx="3461507" cy="412870"/>
              </a:xfrm>
              <a:prstGeom prst="rect">
                <a:avLst/>
              </a:prstGeom>
              <a:blipFill>
                <a:blip r:embed="rId14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6237769D-43B8-EF1D-C969-27D036DF8B5B}"/>
                  </a:ext>
                </a:extLst>
              </p:cNvPr>
              <p:cNvSpPr txBox="1"/>
              <p:nvPr/>
            </p:nvSpPr>
            <p:spPr>
              <a:xfrm>
                <a:off x="3849219" y="5165821"/>
                <a:ext cx="2295438" cy="373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ℂ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6237769D-43B8-EF1D-C969-27D036DF8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219" y="5165821"/>
                <a:ext cx="2295438" cy="373307"/>
              </a:xfrm>
              <a:prstGeom prst="rect">
                <a:avLst/>
              </a:prstGeom>
              <a:blipFill>
                <a:blip r:embed="rId15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599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F97E058-DED6-D72E-760E-80ECBCB098A7}"/>
              </a:ext>
            </a:extLst>
          </p:cNvPr>
          <p:cNvSpPr txBox="1"/>
          <p:nvPr/>
        </p:nvSpPr>
        <p:spPr>
          <a:xfrm>
            <a:off x="178904" y="192157"/>
            <a:ext cx="11854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Axioms for Spin Foam models</a:t>
            </a:r>
          </a:p>
          <a:p>
            <a:r>
              <a:rPr lang="en-US" sz="2400" dirty="0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identity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98459FD-4BA7-BAE1-A5EF-8CF5D7D780D7}"/>
              </a:ext>
            </a:extLst>
          </p:cNvPr>
          <p:cNvSpPr txBox="1"/>
          <p:nvPr/>
        </p:nvSpPr>
        <p:spPr>
          <a:xfrm>
            <a:off x="11258781" y="6426714"/>
            <a:ext cx="754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822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CBFA7AA-C288-A9AF-7CB1-92796ABEE10A}"/>
              </a:ext>
            </a:extLst>
          </p:cNvPr>
          <p:cNvSpPr/>
          <p:nvPr/>
        </p:nvSpPr>
        <p:spPr>
          <a:xfrm>
            <a:off x="0" y="6426714"/>
            <a:ext cx="6096000" cy="431286"/>
          </a:xfrm>
          <a:prstGeom prst="rect">
            <a:avLst/>
          </a:prstGeom>
          <a:solidFill>
            <a:srgbClr val="8224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A052932-38BB-3C61-C43A-EC0F491911E0}"/>
              </a:ext>
            </a:extLst>
          </p:cNvPr>
          <p:cNvSpPr txBox="1"/>
          <p:nvPr/>
        </p:nvSpPr>
        <p:spPr>
          <a:xfrm>
            <a:off x="4346348" y="1470426"/>
            <a:ext cx="3519181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In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axioms</a:t>
            </a:r>
            <a:r>
              <a:rPr lang="it-IT" dirty="0"/>
              <a:t>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no </a:t>
            </a:r>
            <a:r>
              <a:rPr lang="it-IT" dirty="0" err="1"/>
              <a:t>identity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CCDE650E-73E9-43C0-D209-B6CD73D7042A}"/>
                  </a:ext>
                </a:extLst>
              </p:cNvPr>
              <p:cNvSpPr txBox="1"/>
              <p:nvPr/>
            </p:nvSpPr>
            <p:spPr>
              <a:xfrm>
                <a:off x="415255" y="2181138"/>
                <a:ext cx="9890620" cy="39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err="1"/>
                  <a:t>Topological</a:t>
                </a:r>
                <a:r>
                  <a:rPr lang="it-IT" dirty="0"/>
                  <a:t> </a:t>
                </a:r>
                <a:r>
                  <a:rPr lang="it-IT" dirty="0" err="1"/>
                  <a:t>identity</a:t>
                </a:r>
                <a:r>
                  <a:rPr lang="it-IT" dirty="0"/>
                  <a:t> (</a:t>
                </a:r>
                <a:r>
                  <a:rPr lang="it-IT" dirty="0" err="1"/>
                  <a:t>cylinder</a:t>
                </a:r>
                <a:r>
                  <a:rPr lang="it-IT" dirty="0"/>
                  <a:t>): 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as</a:t>
                </a:r>
                <a:r>
                  <a:rPr lang="it-IT" dirty="0"/>
                  <a:t> operator on Hilbert </a:t>
                </a:r>
                <a:r>
                  <a:rPr lang="it-IT" dirty="0" err="1"/>
                  <a:t>space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</m:e>
                      <m:sub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CCDE650E-73E9-43C0-D209-B6CD73D70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55" y="2181138"/>
                <a:ext cx="9890620" cy="393121"/>
              </a:xfrm>
              <a:prstGeom prst="rect">
                <a:avLst/>
              </a:prstGeom>
              <a:blipFill>
                <a:blip r:embed="rId3"/>
                <a:stretch>
                  <a:fillRect l="-493" t="-9375" b="-1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e 4">
            <a:extLst>
              <a:ext uri="{FF2B5EF4-FFF2-40B4-BE49-F238E27FC236}">
                <a16:creationId xmlns:a16="http://schemas.microsoft.com/office/drawing/2014/main" id="{0B4CE409-0595-D7FE-ABF3-54F8764B861D}"/>
              </a:ext>
            </a:extLst>
          </p:cNvPr>
          <p:cNvSpPr/>
          <p:nvPr/>
        </p:nvSpPr>
        <p:spPr>
          <a:xfrm>
            <a:off x="1311905" y="2970002"/>
            <a:ext cx="534373" cy="7298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co 6">
            <a:extLst>
              <a:ext uri="{FF2B5EF4-FFF2-40B4-BE49-F238E27FC236}">
                <a16:creationId xmlns:a16="http://schemas.microsoft.com/office/drawing/2014/main" id="{7FBEF7D6-4C31-FD54-325C-959C42EAEB5D}"/>
              </a:ext>
            </a:extLst>
          </p:cNvPr>
          <p:cNvSpPr/>
          <p:nvPr/>
        </p:nvSpPr>
        <p:spPr>
          <a:xfrm rot="10800000">
            <a:off x="466289" y="2970001"/>
            <a:ext cx="2181137" cy="72984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o 10">
            <a:extLst>
              <a:ext uri="{FF2B5EF4-FFF2-40B4-BE49-F238E27FC236}">
                <a16:creationId xmlns:a16="http://schemas.microsoft.com/office/drawing/2014/main" id="{8C146CE5-E673-5FB8-C690-84BED1474BB0}"/>
              </a:ext>
            </a:extLst>
          </p:cNvPr>
          <p:cNvSpPr/>
          <p:nvPr/>
        </p:nvSpPr>
        <p:spPr>
          <a:xfrm rot="10800000">
            <a:off x="466289" y="2970001"/>
            <a:ext cx="2181137" cy="729842"/>
          </a:xfrm>
          <a:prstGeom prst="arc">
            <a:avLst>
              <a:gd name="adj1" fmla="val 21563845"/>
              <a:gd name="adj2" fmla="val 5423961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5E3FF3A4-3210-7119-69CC-DC895B349194}"/>
              </a:ext>
            </a:extLst>
          </p:cNvPr>
          <p:cNvSpPr/>
          <p:nvPr/>
        </p:nvSpPr>
        <p:spPr>
          <a:xfrm>
            <a:off x="10309931" y="2946512"/>
            <a:ext cx="534373" cy="7298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o 35">
            <a:extLst>
              <a:ext uri="{FF2B5EF4-FFF2-40B4-BE49-F238E27FC236}">
                <a16:creationId xmlns:a16="http://schemas.microsoft.com/office/drawing/2014/main" id="{FD37E7D5-11BC-F3B1-F76A-0BB88683E7BE}"/>
              </a:ext>
            </a:extLst>
          </p:cNvPr>
          <p:cNvSpPr/>
          <p:nvPr/>
        </p:nvSpPr>
        <p:spPr>
          <a:xfrm rot="10800000">
            <a:off x="9464315" y="2946511"/>
            <a:ext cx="2181137" cy="729842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o 36">
            <a:extLst>
              <a:ext uri="{FF2B5EF4-FFF2-40B4-BE49-F238E27FC236}">
                <a16:creationId xmlns:a16="http://schemas.microsoft.com/office/drawing/2014/main" id="{331865A8-838C-CB27-795A-BB1A3B030C97}"/>
              </a:ext>
            </a:extLst>
          </p:cNvPr>
          <p:cNvSpPr/>
          <p:nvPr/>
        </p:nvSpPr>
        <p:spPr>
          <a:xfrm rot="10800000">
            <a:off x="9464315" y="2946511"/>
            <a:ext cx="2181137" cy="729842"/>
          </a:xfrm>
          <a:prstGeom prst="arc">
            <a:avLst>
              <a:gd name="adj1" fmla="val 21563845"/>
              <a:gd name="adj2" fmla="val 5423961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9ED5CD0B-C9DC-7927-9538-08F48A526E4B}"/>
                  </a:ext>
                </a:extLst>
              </p:cNvPr>
              <p:cNvSpPr txBox="1"/>
              <p:nvPr/>
            </p:nvSpPr>
            <p:spPr>
              <a:xfrm>
                <a:off x="415255" y="4224948"/>
                <a:ext cx="109953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No </a:t>
                </a:r>
                <a:r>
                  <a:rPr lang="it-IT" dirty="0" err="1"/>
                  <a:t>triangulation</a:t>
                </a:r>
                <a:r>
                  <a:rPr lang="it-IT" dirty="0"/>
                  <a:t> </a:t>
                </a:r>
                <a:r>
                  <a:rPr lang="it-IT" dirty="0" err="1"/>
                  <a:t>identity</a:t>
                </a:r>
                <a:r>
                  <a:rPr lang="it-IT" dirty="0"/>
                  <a:t>:</a:t>
                </a:r>
              </a:p>
              <a:p>
                <a:endParaRPr lang="it-IT" dirty="0"/>
              </a:p>
              <a:p>
                <a:pPr algn="ctr"/>
                <a:r>
                  <a:rPr lang="it-IT" dirty="0"/>
                  <a:t>A </a:t>
                </a:r>
                <a:r>
                  <a:rPr lang="it-IT" dirty="0" err="1"/>
                  <a:t>triagulation</a:t>
                </a:r>
                <a:r>
                  <a:rPr lang="it-IT" dirty="0"/>
                  <a:t> of the </a:t>
                </a:r>
                <a:r>
                  <a:rPr lang="it-IT" dirty="0" err="1"/>
                  <a:t>cylinder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such</a:t>
                </a:r>
                <a:r>
                  <a:rPr lang="it-IT" dirty="0"/>
                  <a:t> </a:t>
                </a:r>
                <a:r>
                  <a:rPr lang="it-IT" dirty="0" err="1"/>
                  <a:t>that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does not exists</a:t>
                </a:r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9ED5CD0B-C9DC-7927-9538-08F48A526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55" y="4224948"/>
                <a:ext cx="10995306" cy="923330"/>
              </a:xfrm>
              <a:prstGeom prst="rect">
                <a:avLst/>
              </a:prstGeom>
              <a:blipFill>
                <a:blip r:embed="rId4"/>
                <a:stretch>
                  <a:fillRect l="-443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riangolo isoscele 38">
            <a:extLst>
              <a:ext uri="{FF2B5EF4-FFF2-40B4-BE49-F238E27FC236}">
                <a16:creationId xmlns:a16="http://schemas.microsoft.com/office/drawing/2014/main" id="{EB48BD69-03C6-D1C3-F0B6-B4707EF58594}"/>
              </a:ext>
            </a:extLst>
          </p:cNvPr>
          <p:cNvSpPr/>
          <p:nvPr/>
        </p:nvSpPr>
        <p:spPr>
          <a:xfrm rot="20726546">
            <a:off x="2831284" y="5553512"/>
            <a:ext cx="453006" cy="360727"/>
          </a:xfrm>
          <a:prstGeom prst="triangle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riangolo isoscele 39">
            <a:extLst>
              <a:ext uri="{FF2B5EF4-FFF2-40B4-BE49-F238E27FC236}">
                <a16:creationId xmlns:a16="http://schemas.microsoft.com/office/drawing/2014/main" id="{D182DF7E-91E0-1C11-9F9E-93BF2EA551DE}"/>
              </a:ext>
            </a:extLst>
          </p:cNvPr>
          <p:cNvSpPr/>
          <p:nvPr/>
        </p:nvSpPr>
        <p:spPr>
          <a:xfrm rot="185975">
            <a:off x="3585471" y="5423442"/>
            <a:ext cx="453006" cy="360727"/>
          </a:xfrm>
          <a:prstGeom prst="triangle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riangolo isoscele 40">
            <a:extLst>
              <a:ext uri="{FF2B5EF4-FFF2-40B4-BE49-F238E27FC236}">
                <a16:creationId xmlns:a16="http://schemas.microsoft.com/office/drawing/2014/main" id="{219990EA-8365-2997-5361-A758E47A5B3F}"/>
              </a:ext>
            </a:extLst>
          </p:cNvPr>
          <p:cNvSpPr/>
          <p:nvPr/>
        </p:nvSpPr>
        <p:spPr>
          <a:xfrm rot="20726546">
            <a:off x="5544703" y="5695702"/>
            <a:ext cx="453006" cy="360727"/>
          </a:xfrm>
          <a:prstGeom prst="triangle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riangolo isoscele 41">
            <a:extLst>
              <a:ext uri="{FF2B5EF4-FFF2-40B4-BE49-F238E27FC236}">
                <a16:creationId xmlns:a16="http://schemas.microsoft.com/office/drawing/2014/main" id="{8A449B56-21B6-752F-B81D-3B123A73ECEA}"/>
              </a:ext>
            </a:extLst>
          </p:cNvPr>
          <p:cNvSpPr/>
          <p:nvPr/>
        </p:nvSpPr>
        <p:spPr>
          <a:xfrm rot="16885565">
            <a:off x="5929726" y="5410156"/>
            <a:ext cx="453006" cy="360727"/>
          </a:xfrm>
          <a:prstGeom prst="triangle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ccia a destra 43">
            <a:extLst>
              <a:ext uri="{FF2B5EF4-FFF2-40B4-BE49-F238E27FC236}">
                <a16:creationId xmlns:a16="http://schemas.microsoft.com/office/drawing/2014/main" id="{C51D20C9-514A-B680-891C-6C19753A25F3}"/>
              </a:ext>
            </a:extLst>
          </p:cNvPr>
          <p:cNvSpPr/>
          <p:nvPr/>
        </p:nvSpPr>
        <p:spPr>
          <a:xfrm>
            <a:off x="4499198" y="3237175"/>
            <a:ext cx="285751" cy="16242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ccia a destra 44">
            <a:extLst>
              <a:ext uri="{FF2B5EF4-FFF2-40B4-BE49-F238E27FC236}">
                <a16:creationId xmlns:a16="http://schemas.microsoft.com/office/drawing/2014/main" id="{9D1059D4-F541-E9E1-213A-8B5342D01247}"/>
              </a:ext>
            </a:extLst>
          </p:cNvPr>
          <p:cNvSpPr/>
          <p:nvPr/>
        </p:nvSpPr>
        <p:spPr>
          <a:xfrm>
            <a:off x="8663167" y="3210499"/>
            <a:ext cx="285751" cy="16242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AD748947-C193-6298-66F3-59CFB313CF6A}"/>
              </a:ext>
            </a:extLst>
          </p:cNvPr>
          <p:cNvSpPr txBox="1"/>
          <p:nvPr/>
        </p:nvSpPr>
        <p:spPr>
          <a:xfrm>
            <a:off x="4364710" y="3399603"/>
            <a:ext cx="543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err="1"/>
              <a:t>gluing</a:t>
            </a:r>
            <a:endParaRPr lang="en-GB" sz="1200" i="1" dirty="0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029B01B4-DD5E-FCDF-46CD-2CBA624783A5}"/>
              </a:ext>
            </a:extLst>
          </p:cNvPr>
          <p:cNvSpPr txBox="1"/>
          <p:nvPr/>
        </p:nvSpPr>
        <p:spPr>
          <a:xfrm>
            <a:off x="8266033" y="3403010"/>
            <a:ext cx="1098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err="1"/>
              <a:t>diffeomorphism</a:t>
            </a:r>
            <a:endParaRPr lang="en-GB" sz="1200" i="1" dirty="0"/>
          </a:p>
        </p:txBody>
      </p:sp>
      <p:sp>
        <p:nvSpPr>
          <p:cNvPr id="48" name="Freccia a destra 47">
            <a:extLst>
              <a:ext uri="{FF2B5EF4-FFF2-40B4-BE49-F238E27FC236}">
                <a16:creationId xmlns:a16="http://schemas.microsoft.com/office/drawing/2014/main" id="{95A3A229-7B8B-FCC8-B98E-5FADBC0C55C1}"/>
              </a:ext>
            </a:extLst>
          </p:cNvPr>
          <p:cNvSpPr/>
          <p:nvPr/>
        </p:nvSpPr>
        <p:spPr>
          <a:xfrm>
            <a:off x="4732531" y="5616411"/>
            <a:ext cx="285751" cy="16242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" name="Immagine 50" descr="Immagine che contiene cerchio, schermata&#10;&#10;Descrizione generata automaticamente">
            <a:extLst>
              <a:ext uri="{FF2B5EF4-FFF2-40B4-BE49-F238E27FC236}">
                <a16:creationId xmlns:a16="http://schemas.microsoft.com/office/drawing/2014/main" id="{7D64866C-8EC3-4E1A-62D6-8A44011A37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50" y="2953889"/>
            <a:ext cx="1942576" cy="762066"/>
          </a:xfrm>
          <a:prstGeom prst="rect">
            <a:avLst/>
          </a:prstGeom>
        </p:spPr>
      </p:pic>
      <p:pic>
        <p:nvPicPr>
          <p:cNvPr id="53" name="Immagine 52" descr="Immagine che contiene cerchio, arte&#10;&#10;Descrizione generata automaticamente">
            <a:extLst>
              <a:ext uri="{FF2B5EF4-FFF2-40B4-BE49-F238E27FC236}">
                <a16:creationId xmlns:a16="http://schemas.microsoft.com/office/drawing/2014/main" id="{895F245E-0177-4AC4-02F2-9A67248E1E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259" y="2945135"/>
            <a:ext cx="2807174" cy="762066"/>
          </a:xfrm>
          <a:prstGeom prst="rect">
            <a:avLst/>
          </a:prstGeom>
        </p:spPr>
      </p:pic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BD7D4098-0CC5-0FB2-E9B2-689CF3B3DF70}"/>
              </a:ext>
            </a:extLst>
          </p:cNvPr>
          <p:cNvCxnSpPr>
            <a:cxnSpLocks/>
            <a:stCxn id="41" idx="5"/>
            <a:endCxn id="42" idx="1"/>
          </p:cNvCxnSpPr>
          <p:nvPr/>
        </p:nvCxnSpPr>
        <p:spPr>
          <a:xfrm flipV="1">
            <a:off x="5880822" y="5701526"/>
            <a:ext cx="252972" cy="146074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curvo 61">
            <a:extLst>
              <a:ext uri="{FF2B5EF4-FFF2-40B4-BE49-F238E27FC236}">
                <a16:creationId xmlns:a16="http://schemas.microsoft.com/office/drawing/2014/main" id="{71DF5794-931E-0DA3-2D2B-97D0AB45E9B8}"/>
              </a:ext>
            </a:extLst>
          </p:cNvPr>
          <p:cNvCxnSpPr>
            <a:cxnSpLocks/>
            <a:stCxn id="42" idx="5"/>
            <a:endCxn id="41" idx="1"/>
          </p:cNvCxnSpPr>
          <p:nvPr/>
        </p:nvCxnSpPr>
        <p:spPr>
          <a:xfrm rot="16200000" flipH="1" flipV="1">
            <a:off x="5707618" y="5433485"/>
            <a:ext cx="425020" cy="517074"/>
          </a:xfrm>
          <a:prstGeom prst="curvedConnector4">
            <a:avLst>
              <a:gd name="adj1" fmla="val -35562"/>
              <a:gd name="adj2" fmla="val 119767"/>
            </a:avLst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curvo 76">
            <a:extLst>
              <a:ext uri="{FF2B5EF4-FFF2-40B4-BE49-F238E27FC236}">
                <a16:creationId xmlns:a16="http://schemas.microsoft.com/office/drawing/2014/main" id="{DAD0FE26-42A4-123B-1485-C7A225711E81}"/>
              </a:ext>
            </a:extLst>
          </p:cNvPr>
          <p:cNvCxnSpPr>
            <a:cxnSpLocks/>
            <a:stCxn id="42" idx="3"/>
            <a:endCxn id="41" idx="3"/>
          </p:cNvCxnSpPr>
          <p:nvPr/>
        </p:nvCxnSpPr>
        <p:spPr>
          <a:xfrm flipH="1">
            <a:off x="5816541" y="5626250"/>
            <a:ext cx="516477" cy="424389"/>
          </a:xfrm>
          <a:prstGeom prst="curvedConnector4">
            <a:avLst>
              <a:gd name="adj1" fmla="val -37644"/>
              <a:gd name="adj2" fmla="val 144358"/>
            </a:avLst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reccia a destra 80">
            <a:extLst>
              <a:ext uri="{FF2B5EF4-FFF2-40B4-BE49-F238E27FC236}">
                <a16:creationId xmlns:a16="http://schemas.microsoft.com/office/drawing/2014/main" id="{01A7B60C-6229-5D1D-4352-64FE9ABE9E30}"/>
              </a:ext>
            </a:extLst>
          </p:cNvPr>
          <p:cNvSpPr/>
          <p:nvPr/>
        </p:nvSpPr>
        <p:spPr>
          <a:xfrm>
            <a:off x="7202567" y="5612003"/>
            <a:ext cx="285751" cy="16242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5BBE47B8-3C5A-201B-B5C1-C671074182A8}"/>
              </a:ext>
            </a:extLst>
          </p:cNvPr>
          <p:cNvSpPr txBox="1"/>
          <p:nvPr/>
        </p:nvSpPr>
        <p:spPr>
          <a:xfrm>
            <a:off x="7068079" y="5774431"/>
            <a:ext cx="543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err="1"/>
              <a:t>gluing</a:t>
            </a:r>
            <a:endParaRPr lang="en-GB" sz="1200" i="1" dirty="0"/>
          </a:p>
        </p:txBody>
      </p:sp>
      <p:pic>
        <p:nvPicPr>
          <p:cNvPr id="84" name="Immagine 83" descr="Immagine che contiene cibo, Spuntino, fagottino, giallo&#10;&#10;Descrizione generata automaticamente">
            <a:extLst>
              <a:ext uri="{FF2B5EF4-FFF2-40B4-BE49-F238E27FC236}">
                <a16:creationId xmlns:a16="http://schemas.microsoft.com/office/drawing/2014/main" id="{C4E8E763-74EA-C3ED-68D4-9BDD1DC555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031">
            <a:off x="7564499" y="4995778"/>
            <a:ext cx="1742640" cy="1703644"/>
          </a:xfrm>
          <a:prstGeom prst="rect">
            <a:avLst/>
          </a:prstGeom>
        </p:spPr>
      </p:pic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0A807864-43BF-FC5E-ED21-91BE11B464F8}"/>
              </a:ext>
            </a:extLst>
          </p:cNvPr>
          <p:cNvSpPr txBox="1"/>
          <p:nvPr/>
        </p:nvSpPr>
        <p:spPr>
          <a:xfrm>
            <a:off x="9165745" y="5338059"/>
            <a:ext cx="2280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(A raviolo </a:t>
            </a:r>
            <a:r>
              <a:rPr lang="it-IT" sz="1200" dirty="0" err="1"/>
              <a:t>is</a:t>
            </a:r>
            <a:r>
              <a:rPr lang="it-IT" sz="1200" dirty="0"/>
              <a:t> </a:t>
            </a:r>
            <a:r>
              <a:rPr lang="it-IT" sz="1200" dirty="0" err="1"/>
              <a:t>topologically</a:t>
            </a:r>
            <a:r>
              <a:rPr lang="it-IT" sz="1200" dirty="0"/>
              <a:t> a </a:t>
            </a:r>
            <a:r>
              <a:rPr lang="it-IT" sz="1200" dirty="0" err="1"/>
              <a:t>sphere</a:t>
            </a:r>
            <a:r>
              <a:rPr lang="it-IT" sz="1200" dirty="0"/>
              <a:t>)</a:t>
            </a:r>
            <a:endParaRPr lang="en-GB" sz="1200" dirty="0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E8C9B5AA-B79A-C5D9-AA53-33C218402B72}"/>
              </a:ext>
            </a:extLst>
          </p:cNvPr>
          <p:cNvSpPr txBox="1"/>
          <p:nvPr/>
        </p:nvSpPr>
        <p:spPr>
          <a:xfrm>
            <a:off x="-1" y="6488468"/>
            <a:ext cx="5951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Gravity and TQFTs</a:t>
            </a:r>
          </a:p>
        </p:txBody>
      </p:sp>
      <p:pic>
        <p:nvPicPr>
          <p:cNvPr id="6" name="Immagine 5" descr="Immagine che contiene uovo, palla, sfera&#10;&#10;Descrizione generata automaticamente">
            <a:extLst>
              <a:ext uri="{FF2B5EF4-FFF2-40B4-BE49-F238E27FC236}">
                <a16:creationId xmlns:a16="http://schemas.microsoft.com/office/drawing/2014/main" id="{806EA00D-1A7F-4BB3-908F-A0C3B3788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883" y="6098880"/>
            <a:ext cx="655668" cy="655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F96AF05-D7EB-734C-3331-A7D021C0A8F4}"/>
              </a:ext>
            </a:extLst>
          </p:cNvPr>
          <p:cNvSpPr txBox="1"/>
          <p:nvPr/>
        </p:nvSpPr>
        <p:spPr>
          <a:xfrm>
            <a:off x="9675147" y="6078823"/>
            <a:ext cx="11004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(</a:t>
            </a:r>
            <a:r>
              <a:rPr lang="it-IT" sz="800" dirty="0" err="1"/>
              <a:t>As</a:t>
            </a:r>
            <a:r>
              <a:rPr lang="it-IT" sz="800" dirty="0"/>
              <a:t> </a:t>
            </a:r>
            <a:r>
              <a:rPr lang="it-IT" sz="800" dirty="0" err="1"/>
              <a:t>well</a:t>
            </a:r>
            <a:r>
              <a:rPr lang="it-IT" sz="800" dirty="0"/>
              <a:t> </a:t>
            </a:r>
            <a:r>
              <a:rPr lang="it-IT" sz="800" dirty="0" err="1"/>
              <a:t>as</a:t>
            </a:r>
            <a:r>
              <a:rPr lang="it-IT" sz="800" dirty="0"/>
              <a:t> </a:t>
            </a:r>
            <a:r>
              <a:rPr lang="it-IT" sz="800" dirty="0" err="1"/>
              <a:t>this</a:t>
            </a:r>
            <a:r>
              <a:rPr lang="it-IT" sz="800" dirty="0"/>
              <a:t> cow)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149652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F97E058-DED6-D72E-760E-80ECBCB098A7}"/>
              </a:ext>
            </a:extLst>
          </p:cNvPr>
          <p:cNvSpPr txBox="1"/>
          <p:nvPr/>
        </p:nvSpPr>
        <p:spPr>
          <a:xfrm>
            <a:off x="178904" y="192157"/>
            <a:ext cx="11854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Axioms for Spin Foam models</a:t>
            </a:r>
          </a:p>
          <a:p>
            <a:r>
              <a:rPr lang="en-US" sz="2400" dirty="0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Refinement limit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98459FD-4BA7-BAE1-A5EF-8CF5D7D780D7}"/>
              </a:ext>
            </a:extLst>
          </p:cNvPr>
          <p:cNvSpPr txBox="1"/>
          <p:nvPr/>
        </p:nvSpPr>
        <p:spPr>
          <a:xfrm>
            <a:off x="11258781" y="6426714"/>
            <a:ext cx="754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822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CBFA7AA-C288-A9AF-7CB1-92796ABEE10A}"/>
              </a:ext>
            </a:extLst>
          </p:cNvPr>
          <p:cNvSpPr/>
          <p:nvPr/>
        </p:nvSpPr>
        <p:spPr>
          <a:xfrm>
            <a:off x="0" y="6426714"/>
            <a:ext cx="6096000" cy="431286"/>
          </a:xfrm>
          <a:prstGeom prst="rect">
            <a:avLst/>
          </a:prstGeom>
          <a:solidFill>
            <a:srgbClr val="8224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0952515-416D-4396-A5F5-DB7992F3A66B}"/>
              </a:ext>
            </a:extLst>
          </p:cNvPr>
          <p:cNvSpPr txBox="1"/>
          <p:nvPr/>
        </p:nvSpPr>
        <p:spPr>
          <a:xfrm>
            <a:off x="-1" y="6488468"/>
            <a:ext cx="5951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Gravity and TQFTs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D082FB0-DC93-64D1-C102-A8107EB1EC01}"/>
                  </a:ext>
                </a:extLst>
              </p:cNvPr>
              <p:cNvSpPr txBox="1"/>
              <p:nvPr/>
            </p:nvSpPr>
            <p:spPr>
              <a:xfrm>
                <a:off x="894125" y="1420581"/>
                <a:ext cx="10115725" cy="1662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On the set of </a:t>
                </a:r>
                <a:r>
                  <a:rPr lang="it-IT" dirty="0" err="1"/>
                  <a:t>triangulations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</m:e>
                      <m:sub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bSup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dirty="0"/>
                  <a:t> with fixed boundary triangulation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GB" dirty="0"/>
                  <a:t>, there exists an ordering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:  </m:t>
                      </m:r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𝒯</m:t>
                          </m:r>
                        </m:e>
                        <m:sub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p>
                      </m:sSubSup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it-IT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it-IT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Then,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dirty="0"/>
                  <a:t> is like a sequence and we can perform the limit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=:</m:t>
                        </m:r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</m:sSup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it-IT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D082FB0-DC93-64D1-C102-A8107EB1E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125" y="1420581"/>
                <a:ext cx="10115725" cy="1662058"/>
              </a:xfrm>
              <a:prstGeom prst="rect">
                <a:avLst/>
              </a:prstGeom>
              <a:blipFill>
                <a:blip r:embed="rId3"/>
                <a:stretch>
                  <a:fillRect l="-542" t="-109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C6357F49-94BA-8D16-9314-049C83748F92}"/>
                  </a:ext>
                </a:extLst>
              </p:cNvPr>
              <p:cNvSpPr txBox="1"/>
              <p:nvPr/>
            </p:nvSpPr>
            <p:spPr>
              <a:xfrm>
                <a:off x="8784500" y="4126512"/>
                <a:ext cx="66717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12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C6357F49-94BA-8D16-9314-049C83748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500" y="4126512"/>
                <a:ext cx="667171" cy="184666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riangolo isoscele 11">
            <a:extLst>
              <a:ext uri="{FF2B5EF4-FFF2-40B4-BE49-F238E27FC236}">
                <a16:creationId xmlns:a16="http://schemas.microsoft.com/office/drawing/2014/main" id="{074F2AFC-F424-E4C9-8DCA-06C4407DAAEB}"/>
              </a:ext>
            </a:extLst>
          </p:cNvPr>
          <p:cNvSpPr/>
          <p:nvPr/>
        </p:nvSpPr>
        <p:spPr>
          <a:xfrm>
            <a:off x="3048000" y="3436670"/>
            <a:ext cx="1154860" cy="889985"/>
          </a:xfrm>
          <a:prstGeom prst="triangl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0AFFBE41-2C37-A6F5-3816-CF708013485A}"/>
              </a:ext>
            </a:extLst>
          </p:cNvPr>
          <p:cNvGrpSpPr/>
          <p:nvPr/>
        </p:nvGrpSpPr>
        <p:grpSpPr>
          <a:xfrm>
            <a:off x="5177405" y="3430715"/>
            <a:ext cx="1162588" cy="895940"/>
            <a:chOff x="1262542" y="4555375"/>
            <a:chExt cx="1262543" cy="972970"/>
          </a:xfrm>
        </p:grpSpPr>
        <p:sp>
          <p:nvSpPr>
            <p:cNvPr id="16" name="Triangolo isoscele 15">
              <a:extLst>
                <a:ext uri="{FF2B5EF4-FFF2-40B4-BE49-F238E27FC236}">
                  <a16:creationId xmlns:a16="http://schemas.microsoft.com/office/drawing/2014/main" id="{EB544588-8947-7DFF-0931-4F0E7E62B944}"/>
                </a:ext>
              </a:extLst>
            </p:cNvPr>
            <p:cNvSpPr/>
            <p:nvPr/>
          </p:nvSpPr>
          <p:spPr>
            <a:xfrm>
              <a:off x="1262542" y="4555375"/>
              <a:ext cx="1262543" cy="972970"/>
            </a:xfrm>
            <a:prstGeom prst="triangl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25C9E61A-3565-D466-7435-94B700CDB434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 flipV="1">
              <a:off x="1262542" y="5176007"/>
              <a:ext cx="633370" cy="352338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31D3ED60-F4A2-3F72-2FF9-55A14AE8AAC7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>
              <a:off x="1893814" y="4555375"/>
              <a:ext cx="2098" cy="620632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diritto 35">
              <a:extLst>
                <a:ext uri="{FF2B5EF4-FFF2-40B4-BE49-F238E27FC236}">
                  <a16:creationId xmlns:a16="http://schemas.microsoft.com/office/drawing/2014/main" id="{C1C98221-2259-6DC8-E534-DEF4C2F54E34}"/>
                </a:ext>
              </a:extLst>
            </p:cNvPr>
            <p:cNvCxnSpPr>
              <a:endCxn id="16" idx="4"/>
            </p:cNvCxnSpPr>
            <p:nvPr/>
          </p:nvCxnSpPr>
          <p:spPr>
            <a:xfrm>
              <a:off x="1895912" y="5176007"/>
              <a:ext cx="629173" cy="352338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5C679A61-A62F-0AEC-ABBB-7CE81E121745}"/>
              </a:ext>
            </a:extLst>
          </p:cNvPr>
          <p:cNvGrpSpPr/>
          <p:nvPr/>
        </p:nvGrpSpPr>
        <p:grpSpPr>
          <a:xfrm>
            <a:off x="7314538" y="3430715"/>
            <a:ext cx="1162588" cy="895940"/>
            <a:chOff x="1262542" y="4555375"/>
            <a:chExt cx="1262543" cy="972970"/>
          </a:xfrm>
        </p:grpSpPr>
        <p:sp>
          <p:nvSpPr>
            <p:cNvPr id="39" name="Triangolo isoscele 38">
              <a:extLst>
                <a:ext uri="{FF2B5EF4-FFF2-40B4-BE49-F238E27FC236}">
                  <a16:creationId xmlns:a16="http://schemas.microsoft.com/office/drawing/2014/main" id="{72D3E666-2CF7-7E73-57EA-AAB8A558D204}"/>
                </a:ext>
              </a:extLst>
            </p:cNvPr>
            <p:cNvSpPr/>
            <p:nvPr/>
          </p:nvSpPr>
          <p:spPr>
            <a:xfrm>
              <a:off x="1262542" y="4555375"/>
              <a:ext cx="1262543" cy="972970"/>
            </a:xfrm>
            <a:prstGeom prst="triangl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solidFill>
                <a:srgbClr val="4F86C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Connettore diritto 39">
              <a:extLst>
                <a:ext uri="{FF2B5EF4-FFF2-40B4-BE49-F238E27FC236}">
                  <a16:creationId xmlns:a16="http://schemas.microsoft.com/office/drawing/2014/main" id="{880B9DED-CCAF-8D22-6BF9-228A2FA11512}"/>
                </a:ext>
              </a:extLst>
            </p:cNvPr>
            <p:cNvCxnSpPr>
              <a:cxnSpLocks/>
              <a:stCxn id="39" idx="2"/>
            </p:cNvCxnSpPr>
            <p:nvPr/>
          </p:nvCxnSpPr>
          <p:spPr>
            <a:xfrm flipV="1">
              <a:off x="1262542" y="5176007"/>
              <a:ext cx="633370" cy="352338"/>
            </a:xfrm>
            <a:prstGeom prst="line">
              <a:avLst/>
            </a:prstGeom>
            <a:ln w="12700">
              <a:solidFill>
                <a:srgbClr val="4F86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40">
              <a:extLst>
                <a:ext uri="{FF2B5EF4-FFF2-40B4-BE49-F238E27FC236}">
                  <a16:creationId xmlns:a16="http://schemas.microsoft.com/office/drawing/2014/main" id="{4A617A15-059F-B19B-2118-3567E3C4516F}"/>
                </a:ext>
              </a:extLst>
            </p:cNvPr>
            <p:cNvCxnSpPr>
              <a:cxnSpLocks/>
              <a:stCxn id="39" idx="0"/>
            </p:cNvCxnSpPr>
            <p:nvPr/>
          </p:nvCxnSpPr>
          <p:spPr>
            <a:xfrm>
              <a:off x="1893814" y="4555375"/>
              <a:ext cx="2098" cy="620632"/>
            </a:xfrm>
            <a:prstGeom prst="line">
              <a:avLst/>
            </a:prstGeom>
            <a:ln w="12700">
              <a:solidFill>
                <a:srgbClr val="4F86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diritto 41">
              <a:extLst>
                <a:ext uri="{FF2B5EF4-FFF2-40B4-BE49-F238E27FC236}">
                  <a16:creationId xmlns:a16="http://schemas.microsoft.com/office/drawing/2014/main" id="{937B7911-E8C0-95AB-E57C-2F01E1A1397A}"/>
                </a:ext>
              </a:extLst>
            </p:cNvPr>
            <p:cNvCxnSpPr>
              <a:endCxn id="39" idx="4"/>
            </p:cNvCxnSpPr>
            <p:nvPr/>
          </p:nvCxnSpPr>
          <p:spPr>
            <a:xfrm>
              <a:off x="1895912" y="5176007"/>
              <a:ext cx="629173" cy="352338"/>
            </a:xfrm>
            <a:prstGeom prst="line">
              <a:avLst/>
            </a:prstGeom>
            <a:ln w="12700">
              <a:solidFill>
                <a:srgbClr val="4F86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F172CCEC-733A-81BC-CCD8-F9E7EDFB6C2C}"/>
              </a:ext>
            </a:extLst>
          </p:cNvPr>
          <p:cNvCxnSpPr/>
          <p:nvPr/>
        </p:nvCxnSpPr>
        <p:spPr>
          <a:xfrm>
            <a:off x="2731416" y="3940449"/>
            <a:ext cx="413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0C1BA8CA-AB4D-AF68-F886-E7C6E3A736A5}"/>
              </a:ext>
            </a:extLst>
          </p:cNvPr>
          <p:cNvCxnSpPr/>
          <p:nvPr/>
        </p:nvCxnSpPr>
        <p:spPr>
          <a:xfrm>
            <a:off x="4153246" y="3940449"/>
            <a:ext cx="11038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4290152D-BA76-6156-1118-E23EEB5FD659}"/>
              </a:ext>
            </a:extLst>
          </p:cNvPr>
          <p:cNvCxnSpPr/>
          <p:nvPr/>
        </p:nvCxnSpPr>
        <p:spPr>
          <a:xfrm>
            <a:off x="6339993" y="3940449"/>
            <a:ext cx="11038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7B05FBB2-3250-A98F-5918-43BAE587581D}"/>
              </a:ext>
            </a:extLst>
          </p:cNvPr>
          <p:cNvCxnSpPr/>
          <p:nvPr/>
        </p:nvCxnSpPr>
        <p:spPr>
          <a:xfrm>
            <a:off x="8510192" y="3943012"/>
            <a:ext cx="7270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5D33C17F-70F2-2D37-AE3D-88C0A9FA891A}"/>
              </a:ext>
            </a:extLst>
          </p:cNvPr>
          <p:cNvSpPr txBox="1"/>
          <p:nvPr/>
        </p:nvSpPr>
        <p:spPr>
          <a:xfrm>
            <a:off x="9215710" y="3759513"/>
            <a:ext cx="579362" cy="4853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…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82A84F02-B4EA-E428-FDBE-5633BFF1B29A}"/>
              </a:ext>
            </a:extLst>
          </p:cNvPr>
          <p:cNvCxnSpPr>
            <a:stCxn id="39" idx="2"/>
          </p:cNvCxnSpPr>
          <p:nvPr/>
        </p:nvCxnSpPr>
        <p:spPr>
          <a:xfrm flipV="1">
            <a:off x="7314538" y="4126512"/>
            <a:ext cx="581294" cy="200143"/>
          </a:xfrm>
          <a:prstGeom prst="line">
            <a:avLst/>
          </a:prstGeom>
          <a:ln>
            <a:solidFill>
              <a:srgbClr val="4F8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62BA8FB2-BBC9-F511-CBC3-01A179A194AA}"/>
              </a:ext>
            </a:extLst>
          </p:cNvPr>
          <p:cNvCxnSpPr>
            <a:cxnSpLocks/>
            <a:endCxn id="39" idx="4"/>
          </p:cNvCxnSpPr>
          <p:nvPr/>
        </p:nvCxnSpPr>
        <p:spPr>
          <a:xfrm>
            <a:off x="7895832" y="4126512"/>
            <a:ext cx="581294" cy="200143"/>
          </a:xfrm>
          <a:prstGeom prst="line">
            <a:avLst/>
          </a:prstGeom>
          <a:ln>
            <a:solidFill>
              <a:srgbClr val="4F8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91FD96D0-E1FB-A947-90E7-61C6CC21D586}"/>
              </a:ext>
            </a:extLst>
          </p:cNvPr>
          <p:cNvCxnSpPr>
            <a:cxnSpLocks/>
          </p:cNvCxnSpPr>
          <p:nvPr/>
        </p:nvCxnSpPr>
        <p:spPr>
          <a:xfrm>
            <a:off x="7895832" y="4002212"/>
            <a:ext cx="0" cy="124300"/>
          </a:xfrm>
          <a:prstGeom prst="line">
            <a:avLst/>
          </a:prstGeom>
          <a:ln>
            <a:solidFill>
              <a:srgbClr val="4F8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id="{27D2F196-0680-0C15-457C-9FD8FDBB025B}"/>
              </a:ext>
            </a:extLst>
          </p:cNvPr>
          <p:cNvCxnSpPr>
            <a:cxnSpLocks/>
            <a:stCxn id="39" idx="0"/>
          </p:cNvCxnSpPr>
          <p:nvPr/>
        </p:nvCxnSpPr>
        <p:spPr>
          <a:xfrm flipH="1">
            <a:off x="7751245" y="3430715"/>
            <a:ext cx="144587" cy="509734"/>
          </a:xfrm>
          <a:prstGeom prst="line">
            <a:avLst/>
          </a:prstGeom>
          <a:ln>
            <a:solidFill>
              <a:srgbClr val="4F8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34AE0294-5B49-9A5D-7F08-915E3750E83C}"/>
              </a:ext>
            </a:extLst>
          </p:cNvPr>
          <p:cNvCxnSpPr>
            <a:cxnSpLocks/>
            <a:stCxn id="39" idx="2"/>
          </p:cNvCxnSpPr>
          <p:nvPr/>
        </p:nvCxnSpPr>
        <p:spPr>
          <a:xfrm flipV="1">
            <a:off x="7314538" y="3940449"/>
            <a:ext cx="436707" cy="386206"/>
          </a:xfrm>
          <a:prstGeom prst="line">
            <a:avLst/>
          </a:prstGeom>
          <a:ln>
            <a:solidFill>
              <a:srgbClr val="4F8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60BF2352-7D7F-90AD-8D21-61E838A6DDA0}"/>
              </a:ext>
            </a:extLst>
          </p:cNvPr>
          <p:cNvCxnSpPr>
            <a:cxnSpLocks/>
          </p:cNvCxnSpPr>
          <p:nvPr/>
        </p:nvCxnSpPr>
        <p:spPr>
          <a:xfrm>
            <a:off x="7751245" y="3940449"/>
            <a:ext cx="123836" cy="61762"/>
          </a:xfrm>
          <a:prstGeom prst="line">
            <a:avLst/>
          </a:prstGeom>
          <a:ln>
            <a:solidFill>
              <a:srgbClr val="4F8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0285131D-58FA-64F1-8032-24E171CC7660}"/>
              </a:ext>
            </a:extLst>
          </p:cNvPr>
          <p:cNvCxnSpPr>
            <a:stCxn id="39" idx="0"/>
          </p:cNvCxnSpPr>
          <p:nvPr/>
        </p:nvCxnSpPr>
        <p:spPr>
          <a:xfrm>
            <a:off x="7895832" y="3430715"/>
            <a:ext cx="166620" cy="509734"/>
          </a:xfrm>
          <a:prstGeom prst="line">
            <a:avLst/>
          </a:prstGeom>
          <a:ln>
            <a:solidFill>
              <a:srgbClr val="4F8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79A95816-BEEE-BF3E-4B14-CA8311433C96}"/>
              </a:ext>
            </a:extLst>
          </p:cNvPr>
          <p:cNvCxnSpPr>
            <a:cxnSpLocks/>
            <a:endCxn id="39" idx="4"/>
          </p:cNvCxnSpPr>
          <p:nvPr/>
        </p:nvCxnSpPr>
        <p:spPr>
          <a:xfrm>
            <a:off x="8062452" y="3940449"/>
            <a:ext cx="414674" cy="386206"/>
          </a:xfrm>
          <a:prstGeom prst="line">
            <a:avLst/>
          </a:prstGeom>
          <a:ln>
            <a:solidFill>
              <a:srgbClr val="4F8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3E702ACA-48DF-0623-4178-C0473F8BF015}"/>
              </a:ext>
            </a:extLst>
          </p:cNvPr>
          <p:cNvCxnSpPr>
            <a:cxnSpLocks/>
          </p:cNvCxnSpPr>
          <p:nvPr/>
        </p:nvCxnSpPr>
        <p:spPr>
          <a:xfrm flipH="1">
            <a:off x="7893901" y="3940449"/>
            <a:ext cx="168551" cy="61762"/>
          </a:xfrm>
          <a:prstGeom prst="line">
            <a:avLst/>
          </a:prstGeom>
          <a:ln>
            <a:solidFill>
              <a:srgbClr val="4F8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23F74F5F-BF6C-F49B-4610-86216DC9C7AA}"/>
              </a:ext>
            </a:extLst>
          </p:cNvPr>
          <p:cNvCxnSpPr/>
          <p:nvPr/>
        </p:nvCxnSpPr>
        <p:spPr>
          <a:xfrm>
            <a:off x="2763016" y="5394786"/>
            <a:ext cx="4134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DC004E5C-3245-FC8E-F93C-496F727B1892}"/>
              </a:ext>
            </a:extLst>
          </p:cNvPr>
          <p:cNvCxnSpPr/>
          <p:nvPr/>
        </p:nvCxnSpPr>
        <p:spPr>
          <a:xfrm>
            <a:off x="4184846" y="5394786"/>
            <a:ext cx="11038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B51C0A95-682A-D03E-F4D1-DCC0ED40356D}"/>
              </a:ext>
            </a:extLst>
          </p:cNvPr>
          <p:cNvCxnSpPr/>
          <p:nvPr/>
        </p:nvCxnSpPr>
        <p:spPr>
          <a:xfrm>
            <a:off x="6371593" y="5394786"/>
            <a:ext cx="11038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2 96">
            <a:extLst>
              <a:ext uri="{FF2B5EF4-FFF2-40B4-BE49-F238E27FC236}">
                <a16:creationId xmlns:a16="http://schemas.microsoft.com/office/drawing/2014/main" id="{828EC6E0-C570-938B-20AC-3F155C419FF7}"/>
              </a:ext>
            </a:extLst>
          </p:cNvPr>
          <p:cNvCxnSpPr/>
          <p:nvPr/>
        </p:nvCxnSpPr>
        <p:spPr>
          <a:xfrm>
            <a:off x="8541792" y="5397349"/>
            <a:ext cx="7270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sellaDiTesto 97">
            <a:extLst>
              <a:ext uri="{FF2B5EF4-FFF2-40B4-BE49-F238E27FC236}">
                <a16:creationId xmlns:a16="http://schemas.microsoft.com/office/drawing/2014/main" id="{4A5538A3-B273-943C-EA5A-38F37B01776B}"/>
              </a:ext>
            </a:extLst>
          </p:cNvPr>
          <p:cNvSpPr txBox="1"/>
          <p:nvPr/>
        </p:nvSpPr>
        <p:spPr>
          <a:xfrm>
            <a:off x="9247310" y="5213850"/>
            <a:ext cx="579362" cy="4853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…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3" name="Triangolo isoscele 82">
            <a:extLst>
              <a:ext uri="{FF2B5EF4-FFF2-40B4-BE49-F238E27FC236}">
                <a16:creationId xmlns:a16="http://schemas.microsoft.com/office/drawing/2014/main" id="{AA3BFA11-3D9A-1203-1668-07C7C16C38BA}"/>
              </a:ext>
            </a:extLst>
          </p:cNvPr>
          <p:cNvSpPr/>
          <p:nvPr/>
        </p:nvSpPr>
        <p:spPr>
          <a:xfrm>
            <a:off x="3522695" y="5281986"/>
            <a:ext cx="257982" cy="198812"/>
          </a:xfrm>
          <a:prstGeom prst="triangl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4" name="Gruppo 83">
            <a:extLst>
              <a:ext uri="{FF2B5EF4-FFF2-40B4-BE49-F238E27FC236}">
                <a16:creationId xmlns:a16="http://schemas.microsoft.com/office/drawing/2014/main" id="{7D5340B1-7BAA-5AE3-E6E2-D2911635D988}"/>
              </a:ext>
            </a:extLst>
          </p:cNvPr>
          <p:cNvGrpSpPr/>
          <p:nvPr/>
        </p:nvGrpSpPr>
        <p:grpSpPr>
          <a:xfrm>
            <a:off x="5660444" y="5272539"/>
            <a:ext cx="259709" cy="200143"/>
            <a:chOff x="1262542" y="4555375"/>
            <a:chExt cx="1262543" cy="972970"/>
          </a:xfrm>
        </p:grpSpPr>
        <p:sp>
          <p:nvSpPr>
            <p:cNvPr id="85" name="Triangolo isoscele 84">
              <a:extLst>
                <a:ext uri="{FF2B5EF4-FFF2-40B4-BE49-F238E27FC236}">
                  <a16:creationId xmlns:a16="http://schemas.microsoft.com/office/drawing/2014/main" id="{3D660DF8-268F-B065-E37D-152BDA9C8F18}"/>
                </a:ext>
              </a:extLst>
            </p:cNvPr>
            <p:cNvSpPr/>
            <p:nvPr/>
          </p:nvSpPr>
          <p:spPr>
            <a:xfrm>
              <a:off x="1262542" y="4555375"/>
              <a:ext cx="1262543" cy="972970"/>
            </a:xfrm>
            <a:prstGeom prst="triangl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6" name="Connettore diritto 85">
              <a:extLst>
                <a:ext uri="{FF2B5EF4-FFF2-40B4-BE49-F238E27FC236}">
                  <a16:creationId xmlns:a16="http://schemas.microsoft.com/office/drawing/2014/main" id="{18328DC7-A6E7-6505-6F29-274603525355}"/>
                </a:ext>
              </a:extLst>
            </p:cNvPr>
            <p:cNvCxnSpPr>
              <a:cxnSpLocks/>
              <a:stCxn id="85" idx="2"/>
            </p:cNvCxnSpPr>
            <p:nvPr/>
          </p:nvCxnSpPr>
          <p:spPr>
            <a:xfrm flipV="1">
              <a:off x="1262542" y="5176007"/>
              <a:ext cx="633370" cy="352338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diritto 86">
              <a:extLst>
                <a:ext uri="{FF2B5EF4-FFF2-40B4-BE49-F238E27FC236}">
                  <a16:creationId xmlns:a16="http://schemas.microsoft.com/office/drawing/2014/main" id="{BC9B7423-2161-43F8-3C21-860691744C92}"/>
                </a:ext>
              </a:extLst>
            </p:cNvPr>
            <p:cNvCxnSpPr>
              <a:cxnSpLocks/>
              <a:stCxn id="85" idx="0"/>
            </p:cNvCxnSpPr>
            <p:nvPr/>
          </p:nvCxnSpPr>
          <p:spPr>
            <a:xfrm>
              <a:off x="1893814" y="4555375"/>
              <a:ext cx="2098" cy="620632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diritto 87">
              <a:extLst>
                <a:ext uri="{FF2B5EF4-FFF2-40B4-BE49-F238E27FC236}">
                  <a16:creationId xmlns:a16="http://schemas.microsoft.com/office/drawing/2014/main" id="{C52E4E32-156D-42D7-9579-FF6EB363D094}"/>
                </a:ext>
              </a:extLst>
            </p:cNvPr>
            <p:cNvCxnSpPr>
              <a:endCxn id="85" idx="4"/>
            </p:cNvCxnSpPr>
            <p:nvPr/>
          </p:nvCxnSpPr>
          <p:spPr>
            <a:xfrm>
              <a:off x="1895912" y="5176007"/>
              <a:ext cx="629173" cy="352338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uppo 111">
            <a:extLst>
              <a:ext uri="{FF2B5EF4-FFF2-40B4-BE49-F238E27FC236}">
                <a16:creationId xmlns:a16="http://schemas.microsoft.com/office/drawing/2014/main" id="{258A8182-C1D2-4704-6BD6-DA2BCB9B31B1}"/>
              </a:ext>
            </a:extLst>
          </p:cNvPr>
          <p:cNvGrpSpPr/>
          <p:nvPr/>
        </p:nvGrpSpPr>
        <p:grpSpPr>
          <a:xfrm>
            <a:off x="7862808" y="5281986"/>
            <a:ext cx="259713" cy="200144"/>
            <a:chOff x="8217418" y="5411612"/>
            <a:chExt cx="259713" cy="200144"/>
          </a:xfrm>
        </p:grpSpPr>
        <p:grpSp>
          <p:nvGrpSpPr>
            <p:cNvPr id="89" name="Gruppo 88">
              <a:extLst>
                <a:ext uri="{FF2B5EF4-FFF2-40B4-BE49-F238E27FC236}">
                  <a16:creationId xmlns:a16="http://schemas.microsoft.com/office/drawing/2014/main" id="{52D2E9BB-A9DF-6BDD-C952-22D49A01A726}"/>
                </a:ext>
              </a:extLst>
            </p:cNvPr>
            <p:cNvGrpSpPr/>
            <p:nvPr/>
          </p:nvGrpSpPr>
          <p:grpSpPr>
            <a:xfrm>
              <a:off x="8217418" y="5411613"/>
              <a:ext cx="259709" cy="200143"/>
              <a:chOff x="1262542" y="4555375"/>
              <a:chExt cx="1262543" cy="972970"/>
            </a:xfrm>
          </p:grpSpPr>
          <p:sp>
            <p:nvSpPr>
              <p:cNvPr id="90" name="Triangolo isoscele 89">
                <a:extLst>
                  <a:ext uri="{FF2B5EF4-FFF2-40B4-BE49-F238E27FC236}">
                    <a16:creationId xmlns:a16="http://schemas.microsoft.com/office/drawing/2014/main" id="{1AD2540B-C52D-DEC7-1484-75F090BCEDA3}"/>
                  </a:ext>
                </a:extLst>
              </p:cNvPr>
              <p:cNvSpPr/>
              <p:nvPr/>
            </p:nvSpPr>
            <p:spPr>
              <a:xfrm>
                <a:off x="1262542" y="4555375"/>
                <a:ext cx="1262543" cy="972970"/>
              </a:xfrm>
              <a:prstGeom prst="triangle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4F86C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1" name="Connettore diritto 90">
                <a:extLst>
                  <a:ext uri="{FF2B5EF4-FFF2-40B4-BE49-F238E27FC236}">
                    <a16:creationId xmlns:a16="http://schemas.microsoft.com/office/drawing/2014/main" id="{2D7AE582-FA8B-3B6E-654B-D096CA4A583C}"/>
                  </a:ext>
                </a:extLst>
              </p:cNvPr>
              <p:cNvCxnSpPr>
                <a:cxnSpLocks/>
                <a:stCxn id="90" idx="2"/>
              </p:cNvCxnSpPr>
              <p:nvPr/>
            </p:nvCxnSpPr>
            <p:spPr>
              <a:xfrm flipV="1">
                <a:off x="1262542" y="5176007"/>
                <a:ext cx="633370" cy="352338"/>
              </a:xfrm>
              <a:prstGeom prst="line">
                <a:avLst/>
              </a:prstGeom>
              <a:ln w="12700">
                <a:solidFill>
                  <a:srgbClr val="4F86C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ttore diritto 91">
                <a:extLst>
                  <a:ext uri="{FF2B5EF4-FFF2-40B4-BE49-F238E27FC236}">
                    <a16:creationId xmlns:a16="http://schemas.microsoft.com/office/drawing/2014/main" id="{44F84C99-7008-0DD2-3659-6CF083C60360}"/>
                  </a:ext>
                </a:extLst>
              </p:cNvPr>
              <p:cNvCxnSpPr>
                <a:cxnSpLocks/>
                <a:stCxn id="90" idx="0"/>
              </p:cNvCxnSpPr>
              <p:nvPr/>
            </p:nvCxnSpPr>
            <p:spPr>
              <a:xfrm>
                <a:off x="1893814" y="4555375"/>
                <a:ext cx="2098" cy="620632"/>
              </a:xfrm>
              <a:prstGeom prst="line">
                <a:avLst/>
              </a:prstGeom>
              <a:ln w="12700">
                <a:solidFill>
                  <a:srgbClr val="4F86C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ttore diritto 92">
                <a:extLst>
                  <a:ext uri="{FF2B5EF4-FFF2-40B4-BE49-F238E27FC236}">
                    <a16:creationId xmlns:a16="http://schemas.microsoft.com/office/drawing/2014/main" id="{9AC9F4AA-8632-542C-1F30-EEC2E00DA775}"/>
                  </a:ext>
                </a:extLst>
              </p:cNvPr>
              <p:cNvCxnSpPr>
                <a:endCxn id="90" idx="4"/>
              </p:cNvCxnSpPr>
              <p:nvPr/>
            </p:nvCxnSpPr>
            <p:spPr>
              <a:xfrm>
                <a:off x="1895912" y="5176007"/>
                <a:ext cx="629173" cy="352338"/>
              </a:xfrm>
              <a:prstGeom prst="line">
                <a:avLst/>
              </a:prstGeom>
              <a:ln w="12700">
                <a:solidFill>
                  <a:srgbClr val="4F86C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Connettore diritto 98">
              <a:extLst>
                <a:ext uri="{FF2B5EF4-FFF2-40B4-BE49-F238E27FC236}">
                  <a16:creationId xmlns:a16="http://schemas.microsoft.com/office/drawing/2014/main" id="{84AF35AD-2801-2473-ABA3-90D635B9168B}"/>
                </a:ext>
              </a:extLst>
            </p:cNvPr>
            <p:cNvCxnSpPr>
              <a:stCxn id="90" idx="2"/>
            </p:cNvCxnSpPr>
            <p:nvPr/>
          </p:nvCxnSpPr>
          <p:spPr>
            <a:xfrm flipV="1">
              <a:off x="8217418" y="5567046"/>
              <a:ext cx="129854" cy="44710"/>
            </a:xfrm>
            <a:prstGeom prst="line">
              <a:avLst/>
            </a:prstGeom>
            <a:ln>
              <a:solidFill>
                <a:srgbClr val="4F86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diritto 99">
              <a:extLst>
                <a:ext uri="{FF2B5EF4-FFF2-40B4-BE49-F238E27FC236}">
                  <a16:creationId xmlns:a16="http://schemas.microsoft.com/office/drawing/2014/main" id="{E737E674-11E1-EC24-0DC1-73891476028A}"/>
                </a:ext>
              </a:extLst>
            </p:cNvPr>
            <p:cNvCxnSpPr>
              <a:cxnSpLocks/>
              <a:endCxn id="90" idx="4"/>
            </p:cNvCxnSpPr>
            <p:nvPr/>
          </p:nvCxnSpPr>
          <p:spPr>
            <a:xfrm>
              <a:off x="8347273" y="5567045"/>
              <a:ext cx="129854" cy="44710"/>
            </a:xfrm>
            <a:prstGeom prst="line">
              <a:avLst/>
            </a:prstGeom>
            <a:ln>
              <a:solidFill>
                <a:srgbClr val="4F86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diritto 100">
              <a:extLst>
                <a:ext uri="{FF2B5EF4-FFF2-40B4-BE49-F238E27FC236}">
                  <a16:creationId xmlns:a16="http://schemas.microsoft.com/office/drawing/2014/main" id="{2B0F9352-6280-8467-65F6-78BD5051F930}"/>
                </a:ext>
              </a:extLst>
            </p:cNvPr>
            <p:cNvCxnSpPr>
              <a:cxnSpLocks/>
            </p:cNvCxnSpPr>
            <p:nvPr/>
          </p:nvCxnSpPr>
          <p:spPr>
            <a:xfrm>
              <a:off x="8347273" y="5539278"/>
              <a:ext cx="0" cy="27767"/>
            </a:xfrm>
            <a:prstGeom prst="line">
              <a:avLst/>
            </a:prstGeom>
            <a:ln>
              <a:solidFill>
                <a:srgbClr val="4F86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diritto 101">
              <a:extLst>
                <a:ext uri="{FF2B5EF4-FFF2-40B4-BE49-F238E27FC236}">
                  <a16:creationId xmlns:a16="http://schemas.microsoft.com/office/drawing/2014/main" id="{DA71CE66-4602-157C-7397-3A883D60CECF}"/>
                </a:ext>
              </a:extLst>
            </p:cNvPr>
            <p:cNvCxnSpPr>
              <a:cxnSpLocks/>
              <a:stCxn id="90" idx="0"/>
            </p:cNvCxnSpPr>
            <p:nvPr/>
          </p:nvCxnSpPr>
          <p:spPr>
            <a:xfrm flipH="1">
              <a:off x="8314974" y="5411612"/>
              <a:ext cx="32299" cy="113869"/>
            </a:xfrm>
            <a:prstGeom prst="line">
              <a:avLst/>
            </a:prstGeom>
            <a:ln>
              <a:solidFill>
                <a:srgbClr val="4F86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diritto 102">
              <a:extLst>
                <a:ext uri="{FF2B5EF4-FFF2-40B4-BE49-F238E27FC236}">
                  <a16:creationId xmlns:a16="http://schemas.microsoft.com/office/drawing/2014/main" id="{2FC66225-0402-23D2-861A-2F77EBDDF6BC}"/>
                </a:ext>
              </a:extLst>
            </p:cNvPr>
            <p:cNvCxnSpPr>
              <a:cxnSpLocks/>
              <a:stCxn id="90" idx="2"/>
            </p:cNvCxnSpPr>
            <p:nvPr/>
          </p:nvCxnSpPr>
          <p:spPr>
            <a:xfrm flipV="1">
              <a:off x="8217418" y="5525480"/>
              <a:ext cx="97555" cy="86274"/>
            </a:xfrm>
            <a:prstGeom prst="line">
              <a:avLst/>
            </a:prstGeom>
            <a:ln>
              <a:solidFill>
                <a:srgbClr val="4F86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diritto 103">
              <a:extLst>
                <a:ext uri="{FF2B5EF4-FFF2-40B4-BE49-F238E27FC236}">
                  <a16:creationId xmlns:a16="http://schemas.microsoft.com/office/drawing/2014/main" id="{61E50CAC-2DB5-5B1A-DB57-4E8F4F169D68}"/>
                </a:ext>
              </a:extLst>
            </p:cNvPr>
            <p:cNvCxnSpPr>
              <a:cxnSpLocks/>
            </p:cNvCxnSpPr>
            <p:nvPr/>
          </p:nvCxnSpPr>
          <p:spPr>
            <a:xfrm>
              <a:off x="8314975" y="5525480"/>
              <a:ext cx="27663" cy="13797"/>
            </a:xfrm>
            <a:prstGeom prst="line">
              <a:avLst/>
            </a:prstGeom>
            <a:ln>
              <a:solidFill>
                <a:srgbClr val="4F86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diritto 104">
              <a:extLst>
                <a:ext uri="{FF2B5EF4-FFF2-40B4-BE49-F238E27FC236}">
                  <a16:creationId xmlns:a16="http://schemas.microsoft.com/office/drawing/2014/main" id="{8B53B660-282C-BADA-7A7C-CB89D8EA4A59}"/>
                </a:ext>
              </a:extLst>
            </p:cNvPr>
            <p:cNvCxnSpPr>
              <a:stCxn id="90" idx="0"/>
            </p:cNvCxnSpPr>
            <p:nvPr/>
          </p:nvCxnSpPr>
          <p:spPr>
            <a:xfrm>
              <a:off x="8347274" y="5411612"/>
              <a:ext cx="37221" cy="113869"/>
            </a:xfrm>
            <a:prstGeom prst="line">
              <a:avLst/>
            </a:prstGeom>
            <a:ln>
              <a:solidFill>
                <a:srgbClr val="4F86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diritto 105">
              <a:extLst>
                <a:ext uri="{FF2B5EF4-FFF2-40B4-BE49-F238E27FC236}">
                  <a16:creationId xmlns:a16="http://schemas.microsoft.com/office/drawing/2014/main" id="{615FAA63-66C2-B2AD-B22A-8B66315EFB94}"/>
                </a:ext>
              </a:extLst>
            </p:cNvPr>
            <p:cNvCxnSpPr>
              <a:cxnSpLocks/>
              <a:endCxn id="90" idx="4"/>
            </p:cNvCxnSpPr>
            <p:nvPr/>
          </p:nvCxnSpPr>
          <p:spPr>
            <a:xfrm>
              <a:off x="8384497" y="5525480"/>
              <a:ext cx="92634" cy="86274"/>
            </a:xfrm>
            <a:prstGeom prst="line">
              <a:avLst/>
            </a:prstGeom>
            <a:ln>
              <a:solidFill>
                <a:srgbClr val="4F86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diritto 106">
              <a:extLst>
                <a:ext uri="{FF2B5EF4-FFF2-40B4-BE49-F238E27FC236}">
                  <a16:creationId xmlns:a16="http://schemas.microsoft.com/office/drawing/2014/main" id="{B55947C4-CFFB-F0AC-8CE5-28F1C8E0EA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6850" y="5532370"/>
              <a:ext cx="37652" cy="6899"/>
            </a:xfrm>
            <a:prstGeom prst="line">
              <a:avLst/>
            </a:prstGeom>
            <a:ln>
              <a:solidFill>
                <a:srgbClr val="4F86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CasellaDiTesto 108">
                <a:extLst>
                  <a:ext uri="{FF2B5EF4-FFF2-40B4-BE49-F238E27FC236}">
                    <a16:creationId xmlns:a16="http://schemas.microsoft.com/office/drawing/2014/main" id="{67D100D9-7CF8-015A-D424-618B36D66964}"/>
                  </a:ext>
                </a:extLst>
              </p:cNvPr>
              <p:cNvSpPr txBox="1"/>
              <p:nvPr/>
            </p:nvSpPr>
            <p:spPr>
              <a:xfrm>
                <a:off x="3342232" y="5210120"/>
                <a:ext cx="6295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</m:e>
                      </m:d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09" name="CasellaDiTesto 108">
                <a:extLst>
                  <a:ext uri="{FF2B5EF4-FFF2-40B4-BE49-F238E27FC236}">
                    <a16:creationId xmlns:a16="http://schemas.microsoft.com/office/drawing/2014/main" id="{67D100D9-7CF8-015A-D424-618B36D66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232" y="5210120"/>
                <a:ext cx="62959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asellaDiTesto 109">
                <a:extLst>
                  <a:ext uri="{FF2B5EF4-FFF2-40B4-BE49-F238E27FC236}">
                    <a16:creationId xmlns:a16="http://schemas.microsoft.com/office/drawing/2014/main" id="{0BFF1B53-A2AD-7CA4-0878-C2FC549C16F0}"/>
                  </a:ext>
                </a:extLst>
              </p:cNvPr>
              <p:cNvSpPr txBox="1"/>
              <p:nvPr/>
            </p:nvSpPr>
            <p:spPr>
              <a:xfrm>
                <a:off x="5481450" y="5210120"/>
                <a:ext cx="6295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</m:e>
                      </m:d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10" name="CasellaDiTesto 109">
                <a:extLst>
                  <a:ext uri="{FF2B5EF4-FFF2-40B4-BE49-F238E27FC236}">
                    <a16:creationId xmlns:a16="http://schemas.microsoft.com/office/drawing/2014/main" id="{0BFF1B53-A2AD-7CA4-0878-C2FC549C1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450" y="5210120"/>
                <a:ext cx="62959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asellaDiTesto 110">
                <a:extLst>
                  <a:ext uri="{FF2B5EF4-FFF2-40B4-BE49-F238E27FC236}">
                    <a16:creationId xmlns:a16="http://schemas.microsoft.com/office/drawing/2014/main" id="{05F8EB84-4517-8E55-D4D8-514889C33EAB}"/>
                  </a:ext>
                </a:extLst>
              </p:cNvPr>
              <p:cNvSpPr txBox="1"/>
              <p:nvPr/>
            </p:nvSpPr>
            <p:spPr>
              <a:xfrm>
                <a:off x="7691992" y="5196040"/>
                <a:ext cx="6295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</m:e>
                      </m:d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11" name="CasellaDiTesto 110">
                <a:extLst>
                  <a:ext uri="{FF2B5EF4-FFF2-40B4-BE49-F238E27FC236}">
                    <a16:creationId xmlns:a16="http://schemas.microsoft.com/office/drawing/2014/main" id="{05F8EB84-4517-8E55-D4D8-514889C33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992" y="5196040"/>
                <a:ext cx="62959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CasellaDiTesto 113">
                <a:extLst>
                  <a:ext uri="{FF2B5EF4-FFF2-40B4-BE49-F238E27FC236}">
                    <a16:creationId xmlns:a16="http://schemas.microsoft.com/office/drawing/2014/main" id="{48B5038A-F9E1-F1DA-AC33-56BEB68BC9EC}"/>
                  </a:ext>
                </a:extLst>
              </p:cNvPr>
              <p:cNvSpPr txBox="1"/>
              <p:nvPr/>
            </p:nvSpPr>
            <p:spPr>
              <a:xfrm>
                <a:off x="9414569" y="5151706"/>
                <a:ext cx="18442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p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4" name="CasellaDiTesto 113">
                <a:extLst>
                  <a:ext uri="{FF2B5EF4-FFF2-40B4-BE49-F238E27FC236}">
                    <a16:creationId xmlns:a16="http://schemas.microsoft.com/office/drawing/2014/main" id="{48B5038A-F9E1-F1DA-AC33-56BEB68BC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4569" y="5151706"/>
                <a:ext cx="1844212" cy="369332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Connettore 2 115">
            <a:extLst>
              <a:ext uri="{FF2B5EF4-FFF2-40B4-BE49-F238E27FC236}">
                <a16:creationId xmlns:a16="http://schemas.microsoft.com/office/drawing/2014/main" id="{BE964A79-5E0A-A41D-DF4C-C9F6A40AADD0}"/>
              </a:ext>
            </a:extLst>
          </p:cNvPr>
          <p:cNvCxnSpPr/>
          <p:nvPr/>
        </p:nvCxnSpPr>
        <p:spPr>
          <a:xfrm>
            <a:off x="3618271" y="4660490"/>
            <a:ext cx="0" cy="4031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CasellaDiTesto 117">
                <a:extLst>
                  <a:ext uri="{FF2B5EF4-FFF2-40B4-BE49-F238E27FC236}">
                    <a16:creationId xmlns:a16="http://schemas.microsoft.com/office/drawing/2014/main" id="{20C798A6-A0D1-16A7-EDA7-D0066C256D3E}"/>
                  </a:ext>
                </a:extLst>
              </p:cNvPr>
              <p:cNvSpPr txBox="1"/>
              <p:nvPr/>
            </p:nvSpPr>
            <p:spPr>
              <a:xfrm>
                <a:off x="3677668" y="4719856"/>
                <a:ext cx="2060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8" name="CasellaDiTesto 117">
                <a:extLst>
                  <a:ext uri="{FF2B5EF4-FFF2-40B4-BE49-F238E27FC236}">
                    <a16:creationId xmlns:a16="http://schemas.microsoft.com/office/drawing/2014/main" id="{20C798A6-A0D1-16A7-EDA7-D0066C256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668" y="4719856"/>
                <a:ext cx="206018" cy="276999"/>
              </a:xfrm>
              <a:prstGeom prst="rect">
                <a:avLst/>
              </a:prstGeom>
              <a:blipFill>
                <a:blip r:embed="rId9"/>
                <a:stretch>
                  <a:fillRect l="-23529" r="-23529" b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Connettore 2 118">
            <a:extLst>
              <a:ext uri="{FF2B5EF4-FFF2-40B4-BE49-F238E27FC236}">
                <a16:creationId xmlns:a16="http://schemas.microsoft.com/office/drawing/2014/main" id="{3C3FEEFA-62C2-A90D-8A08-AEF0FEC4C5C9}"/>
              </a:ext>
            </a:extLst>
          </p:cNvPr>
          <p:cNvCxnSpPr/>
          <p:nvPr/>
        </p:nvCxnSpPr>
        <p:spPr>
          <a:xfrm>
            <a:off x="5758296" y="4660490"/>
            <a:ext cx="0" cy="4031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CasellaDiTesto 119">
                <a:extLst>
                  <a:ext uri="{FF2B5EF4-FFF2-40B4-BE49-F238E27FC236}">
                    <a16:creationId xmlns:a16="http://schemas.microsoft.com/office/drawing/2014/main" id="{2B4E1CEF-2BA5-C8AA-006C-8B515425FCC0}"/>
                  </a:ext>
                </a:extLst>
              </p:cNvPr>
              <p:cNvSpPr txBox="1"/>
              <p:nvPr/>
            </p:nvSpPr>
            <p:spPr>
              <a:xfrm>
                <a:off x="5817693" y="4719856"/>
                <a:ext cx="2060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0" name="CasellaDiTesto 119">
                <a:extLst>
                  <a:ext uri="{FF2B5EF4-FFF2-40B4-BE49-F238E27FC236}">
                    <a16:creationId xmlns:a16="http://schemas.microsoft.com/office/drawing/2014/main" id="{2B4E1CEF-2BA5-C8AA-006C-8B515425F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693" y="4719856"/>
                <a:ext cx="206018" cy="276999"/>
              </a:xfrm>
              <a:prstGeom prst="rect">
                <a:avLst/>
              </a:prstGeom>
              <a:blipFill>
                <a:blip r:embed="rId10"/>
                <a:stretch>
                  <a:fillRect l="-23529" r="-23529" b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Connettore 2 120">
            <a:extLst>
              <a:ext uri="{FF2B5EF4-FFF2-40B4-BE49-F238E27FC236}">
                <a16:creationId xmlns:a16="http://schemas.microsoft.com/office/drawing/2014/main" id="{A6AC7C96-B8C1-1919-AED7-38A49B700BAE}"/>
              </a:ext>
            </a:extLst>
          </p:cNvPr>
          <p:cNvCxnSpPr/>
          <p:nvPr/>
        </p:nvCxnSpPr>
        <p:spPr>
          <a:xfrm>
            <a:off x="8003055" y="4664242"/>
            <a:ext cx="0" cy="4031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CasellaDiTesto 121">
                <a:extLst>
                  <a:ext uri="{FF2B5EF4-FFF2-40B4-BE49-F238E27FC236}">
                    <a16:creationId xmlns:a16="http://schemas.microsoft.com/office/drawing/2014/main" id="{BADB4A90-57CF-615E-B0DC-3DA62CD4B65F}"/>
                  </a:ext>
                </a:extLst>
              </p:cNvPr>
              <p:cNvSpPr txBox="1"/>
              <p:nvPr/>
            </p:nvSpPr>
            <p:spPr>
              <a:xfrm>
                <a:off x="8062452" y="4723608"/>
                <a:ext cx="2060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2" name="CasellaDiTesto 121">
                <a:extLst>
                  <a:ext uri="{FF2B5EF4-FFF2-40B4-BE49-F238E27FC236}">
                    <a16:creationId xmlns:a16="http://schemas.microsoft.com/office/drawing/2014/main" id="{BADB4A90-57CF-615E-B0DC-3DA62CD4B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452" y="4723608"/>
                <a:ext cx="206018" cy="276999"/>
              </a:xfrm>
              <a:prstGeom prst="rect">
                <a:avLst/>
              </a:prstGeom>
              <a:blipFill>
                <a:blip r:embed="rId11"/>
                <a:stretch>
                  <a:fillRect l="-27273" r="-24242" b="-8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05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F97E058-DED6-D72E-760E-80ECBCB098A7}"/>
              </a:ext>
            </a:extLst>
          </p:cNvPr>
          <p:cNvSpPr txBox="1"/>
          <p:nvPr/>
        </p:nvSpPr>
        <p:spPr>
          <a:xfrm>
            <a:off x="178904" y="192157"/>
            <a:ext cx="11854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Axioms for Spin Foam models</a:t>
            </a:r>
          </a:p>
          <a:p>
            <a:r>
              <a:rPr lang="en-US" sz="2400" dirty="0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of the </a:t>
            </a:r>
            <a:r>
              <a:rPr lang="en-US" sz="2400" dirty="0" err="1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dirty="0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98459FD-4BA7-BAE1-A5EF-8CF5D7D780D7}"/>
              </a:ext>
            </a:extLst>
          </p:cNvPr>
          <p:cNvSpPr txBox="1"/>
          <p:nvPr/>
        </p:nvSpPr>
        <p:spPr>
          <a:xfrm>
            <a:off x="11258781" y="6426714"/>
            <a:ext cx="754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822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CBFA7AA-C288-A9AF-7CB1-92796ABEE10A}"/>
              </a:ext>
            </a:extLst>
          </p:cNvPr>
          <p:cNvSpPr/>
          <p:nvPr/>
        </p:nvSpPr>
        <p:spPr>
          <a:xfrm>
            <a:off x="0" y="6426714"/>
            <a:ext cx="6096000" cy="431286"/>
          </a:xfrm>
          <a:prstGeom prst="rect">
            <a:avLst/>
          </a:prstGeom>
          <a:solidFill>
            <a:srgbClr val="8224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0952515-416D-4396-A5F5-DB7992F3A66B}"/>
              </a:ext>
            </a:extLst>
          </p:cNvPr>
          <p:cNvSpPr txBox="1"/>
          <p:nvPr/>
        </p:nvSpPr>
        <p:spPr>
          <a:xfrm>
            <a:off x="-1" y="6488468"/>
            <a:ext cx="5951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Gravity and TQFTs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82AF6A20-DFDD-0230-755E-B877AFD8264C}"/>
                  </a:ext>
                </a:extLst>
              </p:cNvPr>
              <p:cNvSpPr txBox="1"/>
              <p:nvPr/>
            </p:nvSpPr>
            <p:spPr>
              <a:xfrm>
                <a:off x="3170076" y="1413226"/>
                <a:ext cx="5851847" cy="588816"/>
              </a:xfrm>
              <a:prstGeom prst="rect">
                <a:avLst/>
              </a:prstGeom>
              <a:noFill/>
              <a:ln>
                <a:solidFill>
                  <a:srgbClr val="82243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/>
                  <a:t>Suppose the </a:t>
                </a:r>
                <a:r>
                  <a:rPr lang="it-IT" dirty="0" err="1"/>
                  <a:t>limit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Sup>
                              <m:sSubSupPr>
                                <m:ctrlP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𝒯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sup>
                            </m:sSubSup>
                          </m:lim>
                        </m:limLow>
                      </m:fName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d>
                      </m:e>
                    </m:func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</m:sSub>
                  </m:oMath>
                </a14:m>
                <a:r>
                  <a:rPr lang="it-IT" dirty="0"/>
                  <a:t> exists</a:t>
                </a:r>
                <a:endParaRPr lang="en-GB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82AF6A20-DFDD-0230-755E-B877AFD82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076" y="1413226"/>
                <a:ext cx="5851847" cy="588816"/>
              </a:xfrm>
              <a:prstGeom prst="rect">
                <a:avLst/>
              </a:prstGeom>
              <a:blipFill>
                <a:blip r:embed="rId3"/>
                <a:stretch>
                  <a:fillRect l="-624" t="-5102" r="-624"/>
                </a:stretch>
              </a:blipFill>
              <a:ln>
                <a:solidFill>
                  <a:srgbClr val="82243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E4F5601-CF51-7D59-8874-6D808D707996}"/>
                  </a:ext>
                </a:extLst>
              </p:cNvPr>
              <p:cNvSpPr txBox="1"/>
              <p:nvPr/>
            </p:nvSpPr>
            <p:spPr>
              <a:xfrm>
                <a:off x="360728" y="2512503"/>
                <a:ext cx="10242956" cy="2897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00050" indent="-400050">
                  <a:buFont typeface="+mj-lt"/>
                  <a:buAutoNum type="roman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GB" dirty="0"/>
                  <a:t> satisfy the gluing: </a:t>
                </a:r>
              </a:p>
              <a:p>
                <a:pPr marL="400050" indent="-400050">
                  <a:buFont typeface="+mj-lt"/>
                  <a:buAutoNum type="romanUcPeriod"/>
                </a:pPr>
                <a:endParaRPr lang="en-GB" dirty="0"/>
              </a:p>
              <a:p>
                <a:pPr marL="400050" indent="-400050">
                  <a:buFont typeface="+mj-lt"/>
                  <a:buAutoNum type="romanUcPeriod"/>
                </a:pPr>
                <a:endParaRPr lang="en-GB" dirty="0"/>
              </a:p>
              <a:p>
                <a:pPr marL="400050" indent="-400050">
                  <a:buFont typeface="+mj-lt"/>
                  <a:buAutoNum type="romanUcPeriod"/>
                </a:pPr>
                <a:endParaRPr lang="en-GB" dirty="0"/>
              </a:p>
              <a:p>
                <a:pPr marL="400050" indent="-400050">
                  <a:buFont typeface="+mj-lt"/>
                  <a:buAutoNum type="roman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⊔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is a projector:</a:t>
                </a:r>
              </a:p>
              <a:p>
                <a:pPr marL="400050" indent="-400050">
                  <a:buFont typeface="+mj-lt"/>
                  <a:buAutoNum type="romanUcPeriod"/>
                </a:pPr>
                <a:endParaRPr lang="en-GB" dirty="0"/>
              </a:p>
              <a:p>
                <a:pPr marL="400050" indent="-400050">
                  <a:buFont typeface="+mj-lt"/>
                  <a:buAutoNum type="romanUcPeriod"/>
                </a:pPr>
                <a:endParaRPr lang="en-GB" dirty="0"/>
              </a:p>
              <a:p>
                <a:pPr marL="400050" indent="-400050">
                  <a:buFont typeface="+mj-lt"/>
                  <a:buAutoNum type="romanUcPeriod"/>
                </a:pPr>
                <a:endParaRPr lang="en-GB" dirty="0"/>
              </a:p>
              <a:p>
                <a:pPr marL="400050" indent="-400050">
                  <a:buFont typeface="+mj-lt"/>
                  <a:buAutoNum type="romanUcPeriod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an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</m:sSup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⊔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dirty="0"/>
                  <a:t> not depend on the triangulation:</a:t>
                </a:r>
              </a:p>
              <a:p>
                <a:pPr marL="342900" indent="-342900">
                  <a:buFont typeface="+mj-lt"/>
                  <a:buAutoNum type="romanUcPeriod"/>
                </a:pPr>
                <a:endParaRPr lang="en-GB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E4F5601-CF51-7D59-8874-6D808D707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28" y="2512503"/>
                <a:ext cx="10242956" cy="2897973"/>
              </a:xfrm>
              <a:prstGeom prst="rect">
                <a:avLst/>
              </a:prstGeom>
              <a:blipFill>
                <a:blip r:embed="rId4"/>
                <a:stretch>
                  <a:fillRect l="-417" t="-10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343A4A97-366D-0338-50DC-69EAEDF88584}"/>
                  </a:ext>
                </a:extLst>
              </p:cNvPr>
              <p:cNvSpPr txBox="1"/>
              <p:nvPr/>
            </p:nvSpPr>
            <p:spPr>
              <a:xfrm>
                <a:off x="2662280" y="2818354"/>
                <a:ext cx="6867438" cy="412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</m:sSup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</m:sSup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343A4A97-366D-0338-50DC-69EAEDF88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280" y="2818354"/>
                <a:ext cx="6867438" cy="4128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D81F8BE8-2D6B-C4C4-3B5C-7BE464BE3ED0}"/>
                  </a:ext>
                </a:extLst>
              </p:cNvPr>
              <p:cNvSpPr txBox="1"/>
              <p:nvPr/>
            </p:nvSpPr>
            <p:spPr>
              <a:xfrm>
                <a:off x="2537996" y="4034938"/>
                <a:ext cx="71358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</m:sSup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</m:sSup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p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⊔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D81F8BE8-2D6B-C4C4-3B5C-7BE464BE3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996" y="4034938"/>
                <a:ext cx="7135885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50230312-CA61-6E50-F1DA-326E3F8D6895}"/>
                  </a:ext>
                </a:extLst>
              </p:cNvPr>
              <p:cNvSpPr txBox="1"/>
              <p:nvPr/>
            </p:nvSpPr>
            <p:spPr>
              <a:xfrm>
                <a:off x="3043453" y="5207984"/>
                <a:ext cx="6105088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sty m:val="p"/>
                        </m:rPr>
                        <a:rPr lang="it-IT">
                          <a:latin typeface="Cambria Math" panose="02040503050406030204" pitchFamily="18" charset="0"/>
                        </a:rPr>
                        <m:t>an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</m:sSup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sty m:val="p"/>
                        </m:rPr>
                        <a:rPr lang="it-IT">
                          <a:latin typeface="Cambria Math" panose="02040503050406030204" pitchFamily="18" charset="0"/>
                        </a:rPr>
                        <m:t>an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</m:sSup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50230312-CA61-6E50-F1DA-326E3F8D6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453" y="5207984"/>
                <a:ext cx="6105088" cy="4049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170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F97E058-DED6-D72E-760E-80ECBCB098A7}"/>
              </a:ext>
            </a:extLst>
          </p:cNvPr>
          <p:cNvSpPr txBox="1"/>
          <p:nvPr/>
        </p:nvSpPr>
        <p:spPr>
          <a:xfrm>
            <a:off x="178904" y="192157"/>
            <a:ext cx="11854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Axioms for Spin Foam models</a:t>
            </a:r>
          </a:p>
          <a:p>
            <a:r>
              <a:rPr lang="en-US" sz="2400" dirty="0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of the </a:t>
            </a:r>
            <a:r>
              <a:rPr lang="en-US" sz="2400" dirty="0" err="1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dirty="0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98459FD-4BA7-BAE1-A5EF-8CF5D7D780D7}"/>
              </a:ext>
            </a:extLst>
          </p:cNvPr>
          <p:cNvSpPr txBox="1"/>
          <p:nvPr/>
        </p:nvSpPr>
        <p:spPr>
          <a:xfrm>
            <a:off x="11258781" y="6426714"/>
            <a:ext cx="754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822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CBFA7AA-C288-A9AF-7CB1-92796ABEE10A}"/>
              </a:ext>
            </a:extLst>
          </p:cNvPr>
          <p:cNvSpPr/>
          <p:nvPr/>
        </p:nvSpPr>
        <p:spPr>
          <a:xfrm>
            <a:off x="0" y="6426714"/>
            <a:ext cx="6096000" cy="431286"/>
          </a:xfrm>
          <a:prstGeom prst="rect">
            <a:avLst/>
          </a:prstGeom>
          <a:solidFill>
            <a:srgbClr val="8224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0952515-416D-4396-A5F5-DB7992F3A66B}"/>
              </a:ext>
            </a:extLst>
          </p:cNvPr>
          <p:cNvSpPr txBox="1"/>
          <p:nvPr/>
        </p:nvSpPr>
        <p:spPr>
          <a:xfrm>
            <a:off x="-1" y="6488468"/>
            <a:ext cx="5951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Gravity and TQFTs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82AF6A20-DFDD-0230-755E-B877AFD8264C}"/>
                  </a:ext>
                </a:extLst>
              </p:cNvPr>
              <p:cNvSpPr txBox="1"/>
              <p:nvPr/>
            </p:nvSpPr>
            <p:spPr>
              <a:xfrm>
                <a:off x="2809348" y="2300145"/>
                <a:ext cx="5851847" cy="369332"/>
              </a:xfrm>
              <a:prstGeom prst="rect">
                <a:avLst/>
              </a:prstGeom>
              <a:noFill/>
              <a:ln>
                <a:solidFill>
                  <a:srgbClr val="82243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is independent of the boundary triangulation</a:t>
                </a: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82AF6A20-DFDD-0230-755E-B877AFD82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348" y="2300145"/>
                <a:ext cx="5851847" cy="369332"/>
              </a:xfrm>
              <a:prstGeom prst="rect">
                <a:avLst/>
              </a:prstGeom>
              <a:blipFill>
                <a:blip r:embed="rId3"/>
                <a:stretch>
                  <a:fillRect t="-6349" b="-22222"/>
                </a:stretch>
              </a:blipFill>
              <a:ln>
                <a:solidFill>
                  <a:srgbClr val="82243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5DB39D75-A11F-F4A3-9CEA-3F3EB47454AB}"/>
                  </a:ext>
                </a:extLst>
              </p:cNvPr>
              <p:cNvSpPr txBox="1"/>
              <p:nvPr/>
            </p:nvSpPr>
            <p:spPr>
              <a:xfrm>
                <a:off x="1154884" y="1444586"/>
                <a:ext cx="9882232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/>
                  <a:t>We can </a:t>
                </a:r>
                <a:r>
                  <a:rPr lang="it-IT" dirty="0" err="1"/>
                  <a:t>identify</a:t>
                </a:r>
                <a:r>
                  <a:rPr lang="it-IT" dirty="0"/>
                  <a:t> </a:t>
                </a:r>
                <a:r>
                  <a:rPr lang="it-IT" dirty="0" err="1"/>
                  <a:t>all</a:t>
                </a:r>
                <a:r>
                  <a:rPr lang="it-IT" dirty="0"/>
                  <a:t>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 associated to the same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!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Sup>
                          <m:sSub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𝑅</m:t>
                    </m:r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</a:rPr>
                      <m:t>an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</m:sSup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⊔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=: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5DB39D75-A11F-F4A3-9CEA-3F3EB4745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884" y="1444586"/>
                <a:ext cx="9882232" cy="446276"/>
              </a:xfrm>
              <a:prstGeom prst="rect">
                <a:avLst/>
              </a:prstGeom>
              <a:blipFill>
                <a:blip r:embed="rId4"/>
                <a:stretch>
                  <a:fillRect l="-185" t="-4110" b="-82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9D92E60-19E6-1C0B-61E6-F22F10DE9E33}"/>
                  </a:ext>
                </a:extLst>
              </p:cNvPr>
              <p:cNvSpPr txBox="1"/>
              <p:nvPr/>
            </p:nvSpPr>
            <p:spPr>
              <a:xfrm>
                <a:off x="1154884" y="3078760"/>
                <a:ext cx="6237215" cy="12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The </a:t>
                </a:r>
                <a:r>
                  <a:rPr lang="it-IT" dirty="0" err="1"/>
                  <a:t>Refinement</a:t>
                </a:r>
                <a:r>
                  <a:rPr lang="it-IT" dirty="0"/>
                  <a:t> </a:t>
                </a:r>
                <a:r>
                  <a:rPr lang="it-IT" dirty="0" err="1"/>
                  <a:t>limit</a:t>
                </a:r>
                <a:r>
                  <a:rPr lang="it-IT" dirty="0"/>
                  <a:t> </a:t>
                </a:r>
                <a:r>
                  <a:rPr lang="it-IT" dirty="0" err="1"/>
                  <a:t>defines</a:t>
                </a:r>
                <a:r>
                  <a:rPr lang="it-IT" dirty="0"/>
                  <a:t>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it-IT" dirty="0"/>
              </a:p>
              <a:p>
                <a:r>
                  <a:rPr lang="it-IT" dirty="0"/>
                  <a:t>	and associate to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it-IT" dirty="0"/>
              </a:p>
              <a:p>
                <a:r>
                  <a:rPr lang="it-IT" dirty="0"/>
                  <a:t>	 </a:t>
                </a:r>
                <a:r>
                  <a:rPr lang="it-IT" dirty="0" err="1"/>
                  <a:t>moreover</a:t>
                </a:r>
                <a:r>
                  <a:rPr lang="it-IT" dirty="0"/>
                  <a:t>,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satisfies factorization and duality</a:t>
                </a:r>
              </a:p>
              <a:p>
                <a:r>
                  <a:rPr lang="en-GB" dirty="0"/>
                  <a:t>		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GB" dirty="0"/>
                  <a:t> satisfies gluing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</m:e>
                      <m:sub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9D92E60-19E6-1C0B-61E6-F22F10DE9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884" y="3078760"/>
                <a:ext cx="6237215" cy="1224118"/>
              </a:xfrm>
              <a:prstGeom prst="rect">
                <a:avLst/>
              </a:prstGeom>
              <a:blipFill>
                <a:blip r:embed="rId5"/>
                <a:stretch>
                  <a:fillRect l="-781" t="-2488" b="-49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>
            <a:extLst>
              <a:ext uri="{FF2B5EF4-FFF2-40B4-BE49-F238E27FC236}">
                <a16:creationId xmlns:a16="http://schemas.microsoft.com/office/drawing/2014/main" id="{FB05AB70-DE03-270A-DA8D-378AEDDC6923}"/>
              </a:ext>
            </a:extLst>
          </p:cNvPr>
          <p:cNvSpPr txBox="1"/>
          <p:nvPr/>
        </p:nvSpPr>
        <p:spPr>
          <a:xfrm>
            <a:off x="3711429" y="5133963"/>
            <a:ext cx="4769142" cy="461665"/>
          </a:xfrm>
          <a:prstGeom prst="rect">
            <a:avLst/>
          </a:prstGeom>
          <a:noFill/>
          <a:ln>
            <a:solidFill>
              <a:srgbClr val="822434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/>
              <a:t>The </a:t>
            </a:r>
            <a:r>
              <a:rPr lang="it-IT" sz="2400" dirty="0" err="1"/>
              <a:t>Refinement</a:t>
            </a:r>
            <a:r>
              <a:rPr lang="it-IT" sz="2400" dirty="0"/>
              <a:t> </a:t>
            </a:r>
            <a:r>
              <a:rPr lang="it-IT" sz="2400" dirty="0" err="1"/>
              <a:t>limit</a:t>
            </a:r>
            <a:r>
              <a:rPr lang="it-IT" sz="2400" dirty="0"/>
              <a:t> </a:t>
            </a:r>
            <a:r>
              <a:rPr lang="it-IT" sz="2400" dirty="0" err="1"/>
              <a:t>defines</a:t>
            </a:r>
            <a:r>
              <a:rPr lang="it-IT" sz="2400" dirty="0"/>
              <a:t> a TQFT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98337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F97E058-DED6-D72E-760E-80ECBCB098A7}"/>
              </a:ext>
            </a:extLst>
          </p:cNvPr>
          <p:cNvSpPr txBox="1"/>
          <p:nvPr/>
        </p:nvSpPr>
        <p:spPr>
          <a:xfrm>
            <a:off x="178904" y="192157"/>
            <a:ext cx="11854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98459FD-4BA7-BAE1-A5EF-8CF5D7D780D7}"/>
              </a:ext>
            </a:extLst>
          </p:cNvPr>
          <p:cNvSpPr txBox="1"/>
          <p:nvPr/>
        </p:nvSpPr>
        <p:spPr>
          <a:xfrm>
            <a:off x="11258781" y="6426714"/>
            <a:ext cx="754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822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CBFA7AA-C288-A9AF-7CB1-92796ABEE10A}"/>
              </a:ext>
            </a:extLst>
          </p:cNvPr>
          <p:cNvSpPr/>
          <p:nvPr/>
        </p:nvSpPr>
        <p:spPr>
          <a:xfrm>
            <a:off x="0" y="6426714"/>
            <a:ext cx="6096000" cy="431286"/>
          </a:xfrm>
          <a:prstGeom prst="rect">
            <a:avLst/>
          </a:prstGeom>
          <a:solidFill>
            <a:srgbClr val="8224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3FF5537-3D58-AC0A-F0B1-97BC0A4B4AD2}"/>
              </a:ext>
            </a:extLst>
          </p:cNvPr>
          <p:cNvSpPr txBox="1"/>
          <p:nvPr/>
        </p:nvSpPr>
        <p:spPr>
          <a:xfrm>
            <a:off x="-1" y="6488468"/>
            <a:ext cx="5951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Gravity and TQFTs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272E14-FDC2-956A-0417-ADA89B66BD8C}"/>
              </a:ext>
            </a:extLst>
          </p:cNvPr>
          <p:cNvSpPr txBox="1"/>
          <p:nvPr/>
        </p:nvSpPr>
        <p:spPr>
          <a:xfrm>
            <a:off x="1010873" y="1098958"/>
            <a:ext cx="9546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Spin </a:t>
            </a:r>
            <a:r>
              <a:rPr lang="it-IT" sz="2000" dirty="0" err="1"/>
              <a:t>Foam</a:t>
            </a:r>
            <a:r>
              <a:rPr lang="it-IT" sz="2000" dirty="0"/>
              <a:t> </a:t>
            </a:r>
            <a:r>
              <a:rPr lang="it-IT" sz="2000" dirty="0" err="1"/>
              <a:t>admits</a:t>
            </a:r>
            <a:r>
              <a:rPr lang="it-IT" sz="2000" dirty="0"/>
              <a:t> an </a:t>
            </a:r>
            <a:r>
              <a:rPr lang="it-IT" sz="2000" dirty="0" err="1"/>
              <a:t>axiomatic</a:t>
            </a:r>
            <a:r>
              <a:rPr lang="it-IT" sz="2000" dirty="0"/>
              <a:t> </a:t>
            </a:r>
            <a:r>
              <a:rPr lang="it-IT" sz="2000" dirty="0" err="1"/>
              <a:t>formulation</a:t>
            </a:r>
            <a:r>
              <a:rPr lang="it-IT" sz="2000" dirty="0"/>
              <a:t> in </a:t>
            </a:r>
            <a:r>
              <a:rPr lang="it-IT" sz="2000" dirty="0" err="1"/>
              <a:t>which</a:t>
            </a:r>
            <a:r>
              <a:rPr lang="it-IT" sz="2000" dirty="0"/>
              <a:t> the set of </a:t>
            </a:r>
            <a:r>
              <a:rPr lang="it-IT" sz="2000" dirty="0" err="1"/>
              <a:t>axioms</a:t>
            </a:r>
            <a:r>
              <a:rPr lang="it-IT" sz="2000" dirty="0"/>
              <a:t> </a:t>
            </a:r>
            <a:r>
              <a:rPr lang="it-IT" sz="2000" dirty="0" err="1"/>
              <a:t>emulates</a:t>
            </a:r>
            <a:r>
              <a:rPr lang="it-IT" sz="2000" dirty="0"/>
              <a:t> the </a:t>
            </a:r>
            <a:r>
              <a:rPr lang="it-IT" sz="2000" dirty="0" err="1"/>
              <a:t>Atiyah</a:t>
            </a:r>
            <a:r>
              <a:rPr lang="it-IT" sz="2000" dirty="0"/>
              <a:t> </a:t>
            </a:r>
            <a:r>
              <a:rPr lang="it-IT" sz="2000" dirty="0" err="1"/>
              <a:t>axioms</a:t>
            </a:r>
            <a:r>
              <a:rPr lang="it-IT" sz="2000" dirty="0"/>
              <a:t> for TQFT with the </a:t>
            </a:r>
            <a:r>
              <a:rPr lang="it-IT" sz="2000" dirty="0" err="1"/>
              <a:t>addition</a:t>
            </a:r>
            <a:r>
              <a:rPr lang="it-IT" sz="2000" dirty="0"/>
              <a:t> of a </a:t>
            </a:r>
            <a:r>
              <a:rPr lang="it-IT" sz="2000" dirty="0" err="1"/>
              <a:t>combinatorial</a:t>
            </a:r>
            <a:r>
              <a:rPr lang="it-IT" sz="2000" dirty="0"/>
              <a:t> data (</a:t>
            </a:r>
            <a:r>
              <a:rPr lang="it-IT" sz="2000" dirty="0" err="1"/>
              <a:t>triangulation</a:t>
            </a:r>
            <a:r>
              <a:rPr lang="it-IT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/>
              <a:t>There</a:t>
            </a:r>
            <a:r>
              <a:rPr lang="it-IT" sz="2000" dirty="0"/>
              <a:t> </a:t>
            </a:r>
            <a:r>
              <a:rPr lang="it-IT" sz="2000" dirty="0" err="1"/>
              <a:t>exists</a:t>
            </a:r>
            <a:r>
              <a:rPr lang="it-IT" sz="2000" dirty="0"/>
              <a:t> an </a:t>
            </a:r>
            <a:r>
              <a:rPr lang="it-IT" sz="2000" dirty="0" err="1"/>
              <a:t>higher</a:t>
            </a:r>
            <a:r>
              <a:rPr lang="it-IT" sz="2000" dirty="0"/>
              <a:t> </a:t>
            </a:r>
            <a:r>
              <a:rPr lang="it-IT" sz="2000" dirty="0" err="1"/>
              <a:t>structure</a:t>
            </a:r>
            <a:r>
              <a:rPr lang="it-IT" sz="2000" dirty="0"/>
              <a:t> for </a:t>
            </a:r>
            <a:r>
              <a:rPr lang="it-IT" sz="2000" dirty="0" err="1"/>
              <a:t>this</a:t>
            </a:r>
            <a:r>
              <a:rPr lang="it-IT" sz="2000" dirty="0"/>
              <a:t> set of </a:t>
            </a:r>
            <a:r>
              <a:rPr lang="it-IT" sz="2000" dirty="0" err="1"/>
              <a:t>axioms</a:t>
            </a:r>
            <a:r>
              <a:rPr lang="it-IT" sz="2000" dirty="0"/>
              <a:t>, making the theory </a:t>
            </a:r>
            <a:r>
              <a:rPr lang="it-IT" sz="2000" dirty="0" err="1"/>
              <a:t>analogous</a:t>
            </a:r>
            <a:r>
              <a:rPr lang="it-IT" sz="2000" dirty="0"/>
              <a:t> to a once-</a:t>
            </a:r>
            <a:r>
              <a:rPr lang="it-IT" sz="2000" dirty="0" err="1"/>
              <a:t>extended</a:t>
            </a:r>
            <a:r>
              <a:rPr lang="it-IT" sz="2000" dirty="0"/>
              <a:t> TQFT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The </a:t>
            </a:r>
            <a:r>
              <a:rPr lang="it-IT" sz="2000" dirty="0" err="1"/>
              <a:t>Refinement</a:t>
            </a:r>
            <a:r>
              <a:rPr lang="it-IT" sz="2000" dirty="0"/>
              <a:t> </a:t>
            </a:r>
            <a:r>
              <a:rPr lang="it-IT" sz="2000" dirty="0" err="1"/>
              <a:t>limit</a:t>
            </a:r>
            <a:r>
              <a:rPr lang="it-IT" sz="2000" dirty="0"/>
              <a:t> can be </a:t>
            </a:r>
            <a:r>
              <a:rPr lang="it-IT" sz="2000" dirty="0" err="1"/>
              <a:t>performed</a:t>
            </a:r>
            <a:r>
              <a:rPr lang="it-IT" sz="2000" dirty="0"/>
              <a:t> and, </a:t>
            </a:r>
            <a:r>
              <a:rPr lang="it-IT" sz="2000" dirty="0" err="1"/>
              <a:t>if</a:t>
            </a:r>
            <a:r>
              <a:rPr lang="it-IT" sz="2000" dirty="0"/>
              <a:t> </a:t>
            </a:r>
            <a:r>
              <a:rPr lang="it-IT" sz="2000" dirty="0" err="1"/>
              <a:t>exists</a:t>
            </a:r>
            <a:r>
              <a:rPr lang="it-IT" sz="2000" dirty="0"/>
              <a:t>,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defines</a:t>
            </a:r>
            <a:r>
              <a:rPr lang="it-IT" sz="2000" dirty="0"/>
              <a:t> a TQFT </a:t>
            </a:r>
            <a:endParaRPr lang="en-GB" sz="20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DE1A6B8-4A42-5CAB-2EB7-DEC07A80FBBA}"/>
              </a:ext>
            </a:extLst>
          </p:cNvPr>
          <p:cNvSpPr txBox="1"/>
          <p:nvPr/>
        </p:nvSpPr>
        <p:spPr>
          <a:xfrm>
            <a:off x="3946321" y="4363000"/>
            <a:ext cx="4299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822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lang="it-IT" sz="2800" dirty="0" err="1">
                <a:solidFill>
                  <a:srgbClr val="822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it-IT" sz="2800" dirty="0">
                <a:solidFill>
                  <a:srgbClr val="822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2800" dirty="0" err="1">
                <a:solidFill>
                  <a:srgbClr val="822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it-IT" sz="2800" dirty="0">
                <a:solidFill>
                  <a:srgbClr val="822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rgbClr val="822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endParaRPr lang="en-GB" sz="2800" dirty="0">
              <a:solidFill>
                <a:srgbClr val="8224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9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F97E058-DED6-D72E-760E-80ECBCB098A7}"/>
              </a:ext>
            </a:extLst>
          </p:cNvPr>
          <p:cNvSpPr txBox="1"/>
          <p:nvPr/>
        </p:nvSpPr>
        <p:spPr>
          <a:xfrm>
            <a:off x="178904" y="192157"/>
            <a:ext cx="11854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98459FD-4BA7-BAE1-A5EF-8CF5D7D780D7}"/>
              </a:ext>
            </a:extLst>
          </p:cNvPr>
          <p:cNvSpPr txBox="1"/>
          <p:nvPr/>
        </p:nvSpPr>
        <p:spPr>
          <a:xfrm>
            <a:off x="11258781" y="6426714"/>
            <a:ext cx="754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822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CBFA7AA-C288-A9AF-7CB1-92796ABEE10A}"/>
              </a:ext>
            </a:extLst>
          </p:cNvPr>
          <p:cNvSpPr/>
          <p:nvPr/>
        </p:nvSpPr>
        <p:spPr>
          <a:xfrm>
            <a:off x="0" y="6426714"/>
            <a:ext cx="6096000" cy="431286"/>
          </a:xfrm>
          <a:prstGeom prst="rect">
            <a:avLst/>
          </a:prstGeom>
          <a:solidFill>
            <a:srgbClr val="8224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9FF2303-781F-51FF-3DDC-A6864B74A42B}"/>
              </a:ext>
            </a:extLst>
          </p:cNvPr>
          <p:cNvSpPr txBox="1"/>
          <p:nvPr/>
        </p:nvSpPr>
        <p:spPr>
          <a:xfrm>
            <a:off x="608202" y="1228397"/>
            <a:ext cx="50795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/>
              <a:t>Topological</a:t>
            </a:r>
            <a:r>
              <a:rPr lang="it-IT" sz="2000" dirty="0"/>
              <a:t> Quantum Field 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 err="1"/>
              <a:t>Atiyah’s</a:t>
            </a:r>
            <a:r>
              <a:rPr lang="it-IT" sz="2000" dirty="0"/>
              <a:t> </a:t>
            </a:r>
            <a:r>
              <a:rPr lang="it-IT" sz="2000" dirty="0" err="1"/>
              <a:t>Axioms</a:t>
            </a:r>
            <a:endParaRPr lang="it-IT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/>
              <a:t>The Lego game</a:t>
            </a:r>
            <a:endParaRPr lang="en-GB" sz="2000" dirty="0"/>
          </a:p>
          <a:p>
            <a:pPr lvl="2"/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Quantum Gravity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/>
              <a:t>Spin foam, or state sum model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/>
              <a:t>3D General Relativity is Topological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Atiyah</a:t>
            </a:r>
            <a:r>
              <a:rPr lang="en-GB" sz="2000" dirty="0"/>
              <a:t>-like axioms for Spin foam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/>
              <a:t>The importance of combinatory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/>
              <a:t>The Refinement limit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3FF5537-3D58-AC0A-F0B1-97BC0A4B4AD2}"/>
              </a:ext>
            </a:extLst>
          </p:cNvPr>
          <p:cNvSpPr txBox="1"/>
          <p:nvPr/>
        </p:nvSpPr>
        <p:spPr>
          <a:xfrm>
            <a:off x="-1" y="6488468"/>
            <a:ext cx="5951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Gravity and TQFTs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D115E609-1123-C141-444F-5E3455B98B2F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6105939" y="838488"/>
            <a:ext cx="0" cy="5163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4B7EE05-4E0B-D90E-F312-A61262FDA2CD}"/>
              </a:ext>
            </a:extLst>
          </p:cNvPr>
          <p:cNvSpPr txBox="1"/>
          <p:nvPr/>
        </p:nvSpPr>
        <p:spPr>
          <a:xfrm>
            <a:off x="6228824" y="766732"/>
            <a:ext cx="574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</a:t>
            </a:r>
            <a:r>
              <a:rPr lang="it-IT" sz="2400" dirty="0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it-IT" sz="2400" dirty="0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(of </a:t>
            </a:r>
            <a:r>
              <a:rPr lang="it-IT" sz="1200" dirty="0" err="1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it-IT" sz="1200" dirty="0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it-IT" sz="1200" dirty="0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200" dirty="0">
              <a:solidFill>
                <a:srgbClr val="8224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4707A28-5E8A-941E-A548-2F70A2722EBD}"/>
              </a:ext>
            </a:extLst>
          </p:cNvPr>
          <p:cNvSpPr txBox="1"/>
          <p:nvPr/>
        </p:nvSpPr>
        <p:spPr>
          <a:xfrm>
            <a:off x="6337886" y="1228397"/>
            <a:ext cx="550317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1968 – Ponzano-Regge model to </a:t>
            </a:r>
            <a:r>
              <a:rPr lang="it-IT" sz="1400" dirty="0" err="1"/>
              <a:t>quantize</a:t>
            </a:r>
            <a:r>
              <a:rPr lang="it-IT" sz="1400" dirty="0"/>
              <a:t> 3d </a:t>
            </a:r>
            <a:r>
              <a:rPr lang="it-IT" sz="1400" dirty="0" err="1"/>
              <a:t>gravity</a:t>
            </a:r>
            <a:endParaRPr lang="it-IT" sz="1400" dirty="0"/>
          </a:p>
          <a:p>
            <a:endParaRPr lang="it-IT" sz="1400" dirty="0"/>
          </a:p>
          <a:p>
            <a:r>
              <a:rPr lang="it-IT" sz="1400" dirty="0"/>
              <a:t>1988 – </a:t>
            </a:r>
            <a:r>
              <a:rPr lang="it-IT" sz="1400" dirty="0" err="1"/>
              <a:t>E.Witten</a:t>
            </a:r>
            <a:r>
              <a:rPr lang="it-IT" sz="1400" dirty="0"/>
              <a:t> </a:t>
            </a:r>
            <a:r>
              <a:rPr lang="it-IT" sz="1400" dirty="0" err="1"/>
              <a:t>introduces</a:t>
            </a:r>
            <a:r>
              <a:rPr lang="it-IT" sz="1400" dirty="0"/>
              <a:t> TQFT in </a:t>
            </a:r>
            <a:r>
              <a:rPr lang="it-IT" sz="1400" dirty="0" err="1"/>
              <a:t>supersymmetry</a:t>
            </a:r>
            <a:endParaRPr lang="it-IT" sz="1400" dirty="0"/>
          </a:p>
          <a:p>
            <a:endParaRPr lang="it-IT" sz="1400" dirty="0"/>
          </a:p>
          <a:p>
            <a:r>
              <a:rPr lang="it-IT" sz="1400" dirty="0"/>
              <a:t>1988 – </a:t>
            </a:r>
            <a:r>
              <a:rPr lang="it-IT" sz="1400" dirty="0" err="1"/>
              <a:t>M.Atiyah</a:t>
            </a:r>
            <a:r>
              <a:rPr lang="it-IT" sz="1400" dirty="0"/>
              <a:t> </a:t>
            </a:r>
            <a:r>
              <a:rPr lang="it-IT" sz="1400" dirty="0" err="1"/>
              <a:t>provides</a:t>
            </a:r>
            <a:r>
              <a:rPr lang="it-IT" sz="1400" dirty="0"/>
              <a:t> a set of </a:t>
            </a:r>
            <a:r>
              <a:rPr lang="it-IT" sz="1400" dirty="0" err="1"/>
              <a:t>axioms</a:t>
            </a:r>
            <a:r>
              <a:rPr lang="it-IT" sz="1400" dirty="0"/>
              <a:t> for TQFT</a:t>
            </a:r>
          </a:p>
          <a:p>
            <a:endParaRPr lang="it-IT" sz="1400" dirty="0"/>
          </a:p>
          <a:p>
            <a:r>
              <a:rPr lang="it-IT" sz="1400" dirty="0"/>
              <a:t>1989 – </a:t>
            </a:r>
            <a:r>
              <a:rPr lang="it-IT" sz="1400" dirty="0" err="1"/>
              <a:t>E.Witten</a:t>
            </a:r>
            <a:r>
              <a:rPr lang="it-IT" sz="1400" dirty="0"/>
              <a:t> </a:t>
            </a:r>
            <a:r>
              <a:rPr lang="it-IT" sz="1400" dirty="0" err="1"/>
              <a:t>proves</a:t>
            </a:r>
            <a:r>
              <a:rPr lang="it-IT" sz="1400" dirty="0"/>
              <a:t> TQFT can compute knot </a:t>
            </a:r>
            <a:r>
              <a:rPr lang="it-IT" sz="1400" dirty="0" err="1"/>
              <a:t>invariants</a:t>
            </a:r>
            <a:endParaRPr lang="it-IT" sz="1400" dirty="0"/>
          </a:p>
          <a:p>
            <a:endParaRPr lang="it-IT" sz="1400" dirty="0"/>
          </a:p>
          <a:p>
            <a:r>
              <a:rPr lang="it-IT" sz="1400" dirty="0"/>
              <a:t>1990 – </a:t>
            </a:r>
            <a:r>
              <a:rPr lang="it-IT" sz="1400" dirty="0" err="1"/>
              <a:t>E.Witten</a:t>
            </a:r>
            <a:r>
              <a:rPr lang="it-IT" sz="1400" dirty="0"/>
              <a:t> shows 3d quantum </a:t>
            </a:r>
            <a:r>
              <a:rPr lang="it-IT" sz="1400" dirty="0" err="1"/>
              <a:t>gravity</a:t>
            </a:r>
            <a:r>
              <a:rPr lang="it-IT" sz="1400" dirty="0"/>
              <a:t> </a:t>
            </a:r>
            <a:r>
              <a:rPr lang="it-IT" sz="1400" dirty="0" err="1"/>
              <a:t>is</a:t>
            </a:r>
            <a:r>
              <a:rPr lang="it-IT" sz="1400" dirty="0"/>
              <a:t> a TQFT</a:t>
            </a:r>
          </a:p>
          <a:p>
            <a:endParaRPr lang="it-IT" sz="1400" dirty="0"/>
          </a:p>
          <a:p>
            <a:r>
              <a:rPr lang="it-IT" sz="1400" dirty="0"/>
              <a:t>1992 – </a:t>
            </a:r>
            <a:r>
              <a:rPr lang="it-IT" sz="1400" dirty="0" err="1"/>
              <a:t>V.Tuarev</a:t>
            </a:r>
            <a:r>
              <a:rPr lang="it-IT" sz="1400" dirty="0"/>
              <a:t> and </a:t>
            </a:r>
            <a:r>
              <a:rPr lang="it-IT" sz="1400" dirty="0" err="1"/>
              <a:t>O.Viro</a:t>
            </a:r>
            <a:r>
              <a:rPr lang="it-IT" sz="1400" dirty="0"/>
              <a:t> </a:t>
            </a:r>
            <a:r>
              <a:rPr lang="it-IT" sz="1400" dirty="0" err="1"/>
              <a:t>revise</a:t>
            </a:r>
            <a:r>
              <a:rPr lang="it-IT" sz="1400" dirty="0"/>
              <a:t> the Ponzano-Regge model, giving a </a:t>
            </a:r>
            <a:r>
              <a:rPr lang="it-IT" sz="1400" dirty="0" err="1"/>
              <a:t>combinatorial</a:t>
            </a:r>
            <a:r>
              <a:rPr lang="it-IT" sz="1400" dirty="0"/>
              <a:t> </a:t>
            </a:r>
            <a:r>
              <a:rPr lang="it-IT" sz="1400" dirty="0" err="1"/>
              <a:t>definition</a:t>
            </a:r>
            <a:r>
              <a:rPr lang="it-IT" sz="1400" dirty="0"/>
              <a:t> for 3d TQFT</a:t>
            </a:r>
          </a:p>
          <a:p>
            <a:endParaRPr lang="it-IT" sz="1400" dirty="0"/>
          </a:p>
          <a:p>
            <a:r>
              <a:rPr lang="it-IT" sz="1400" dirty="0"/>
              <a:t>1992 – </a:t>
            </a:r>
            <a:r>
              <a:rPr lang="it-IT" sz="1400" dirty="0" err="1"/>
              <a:t>H.Ooguri</a:t>
            </a:r>
            <a:r>
              <a:rPr lang="it-IT" sz="1400" dirty="0"/>
              <a:t> </a:t>
            </a:r>
            <a:r>
              <a:rPr lang="it-IT" sz="1400" dirty="0" err="1"/>
              <a:t>proves</a:t>
            </a:r>
            <a:r>
              <a:rPr lang="it-IT" sz="1400" dirty="0"/>
              <a:t> the </a:t>
            </a:r>
            <a:r>
              <a:rPr lang="it-IT" sz="1400" dirty="0" err="1"/>
              <a:t>two</a:t>
            </a:r>
            <a:r>
              <a:rPr lang="it-IT" sz="1400" dirty="0"/>
              <a:t> </a:t>
            </a:r>
            <a:r>
              <a:rPr lang="it-IT" sz="1400" dirty="0" err="1"/>
              <a:t>quantizations</a:t>
            </a:r>
            <a:r>
              <a:rPr lang="it-IT" sz="1400" dirty="0"/>
              <a:t> are </a:t>
            </a:r>
            <a:r>
              <a:rPr lang="it-IT" sz="1400" dirty="0" err="1"/>
              <a:t>actually</a:t>
            </a:r>
            <a:r>
              <a:rPr lang="it-IT" sz="1400" dirty="0"/>
              <a:t> the </a:t>
            </a:r>
            <a:r>
              <a:rPr lang="it-IT" sz="1400" dirty="0" err="1"/>
              <a:t>same</a:t>
            </a:r>
            <a:endParaRPr lang="it-IT" sz="1400" dirty="0"/>
          </a:p>
          <a:p>
            <a:endParaRPr lang="it-IT" sz="1400" dirty="0"/>
          </a:p>
          <a:p>
            <a:r>
              <a:rPr lang="it-IT" sz="1400" dirty="0"/>
              <a:t>1993 – </a:t>
            </a:r>
            <a:r>
              <a:rPr lang="it-IT" sz="1400" dirty="0" err="1"/>
              <a:t>C.Rovelli</a:t>
            </a:r>
            <a:r>
              <a:rPr lang="it-IT" sz="1400" dirty="0"/>
              <a:t> </a:t>
            </a:r>
            <a:r>
              <a:rPr lang="it-IT" sz="1400" dirty="0" err="1"/>
              <a:t>proves</a:t>
            </a:r>
            <a:r>
              <a:rPr lang="it-IT" sz="1400" dirty="0"/>
              <a:t> the </a:t>
            </a:r>
            <a:r>
              <a:rPr lang="it-IT" sz="1400" dirty="0" err="1"/>
              <a:t>same</a:t>
            </a:r>
            <a:r>
              <a:rPr lang="it-IT" sz="1400" dirty="0"/>
              <a:t> </a:t>
            </a:r>
            <a:r>
              <a:rPr lang="it-IT" sz="1400" dirty="0" err="1"/>
              <a:t>results</a:t>
            </a:r>
            <a:r>
              <a:rPr lang="it-IT" sz="1400" dirty="0"/>
              <a:t> </a:t>
            </a:r>
            <a:r>
              <a:rPr lang="it-IT" sz="1400" dirty="0" err="1"/>
              <a:t>comes</a:t>
            </a:r>
            <a:r>
              <a:rPr lang="it-IT" sz="1400" dirty="0"/>
              <a:t> out in LQG</a:t>
            </a:r>
          </a:p>
          <a:p>
            <a:endParaRPr lang="it-IT" sz="1400" dirty="0"/>
          </a:p>
          <a:p>
            <a:r>
              <a:rPr lang="it-IT" sz="1400" dirty="0"/>
              <a:t>90’s – </a:t>
            </a:r>
            <a:r>
              <a:rPr lang="it-IT" sz="1400" dirty="0" err="1"/>
              <a:t>developing</a:t>
            </a:r>
            <a:r>
              <a:rPr lang="it-IT" sz="1400" dirty="0"/>
              <a:t> models for 4d quantum </a:t>
            </a:r>
            <a:r>
              <a:rPr lang="it-IT" sz="1400" dirty="0" err="1"/>
              <a:t>gravity</a:t>
            </a:r>
            <a:r>
              <a:rPr lang="it-IT" sz="1400" dirty="0"/>
              <a:t> </a:t>
            </a:r>
            <a:r>
              <a:rPr lang="it-IT" sz="1400" dirty="0" err="1"/>
              <a:t>inspired</a:t>
            </a:r>
            <a:r>
              <a:rPr lang="it-IT" sz="1400" dirty="0"/>
              <a:t> by TQFT, e.g. Spin </a:t>
            </a:r>
            <a:r>
              <a:rPr lang="it-IT" sz="1400" dirty="0" err="1"/>
              <a:t>Foam</a:t>
            </a:r>
            <a:r>
              <a:rPr lang="it-IT" sz="1400" dirty="0"/>
              <a:t> models, State Sum models, </a:t>
            </a:r>
            <a:r>
              <a:rPr lang="it-IT" sz="1400" dirty="0" err="1"/>
              <a:t>Categorical</a:t>
            </a:r>
            <a:r>
              <a:rPr lang="it-IT" sz="1400" dirty="0"/>
              <a:t> </a:t>
            </a:r>
            <a:r>
              <a:rPr lang="it-IT" sz="1400" dirty="0" err="1"/>
              <a:t>construction</a:t>
            </a:r>
            <a:r>
              <a:rPr lang="it-IT" sz="1400" dirty="0"/>
              <a:t> by </a:t>
            </a:r>
            <a:r>
              <a:rPr lang="it-IT" sz="1400" dirty="0" err="1"/>
              <a:t>J.Barret</a:t>
            </a:r>
            <a:r>
              <a:rPr lang="it-IT" sz="1400" dirty="0"/>
              <a:t>, </a:t>
            </a:r>
            <a:r>
              <a:rPr lang="it-IT" sz="1400" dirty="0" err="1"/>
              <a:t>L.Crane</a:t>
            </a:r>
            <a:r>
              <a:rPr lang="it-IT" sz="1400" dirty="0"/>
              <a:t>, </a:t>
            </a:r>
            <a:r>
              <a:rPr lang="it-IT" sz="1400" dirty="0" err="1"/>
              <a:t>L.Freidel</a:t>
            </a:r>
            <a:r>
              <a:rPr lang="it-IT" sz="1400" dirty="0"/>
              <a:t>, </a:t>
            </a:r>
            <a:r>
              <a:rPr lang="it-IT" sz="1400" dirty="0" err="1"/>
              <a:t>C.Rovelli</a:t>
            </a:r>
            <a:r>
              <a:rPr lang="it-IT" sz="1400" dirty="0"/>
              <a:t>…</a:t>
            </a:r>
          </a:p>
          <a:p>
            <a:endParaRPr lang="it-IT" sz="1400" dirty="0"/>
          </a:p>
          <a:p>
            <a:r>
              <a:rPr lang="it-IT" sz="1400" dirty="0"/>
              <a:t>2012 – </a:t>
            </a:r>
            <a:r>
              <a:rPr lang="it-IT" sz="1400" dirty="0" err="1"/>
              <a:t>C.Rovelli</a:t>
            </a:r>
            <a:r>
              <a:rPr lang="it-IT" sz="1400" dirty="0"/>
              <a:t> and </a:t>
            </a:r>
            <a:r>
              <a:rPr lang="it-IT" sz="1400" dirty="0" err="1"/>
              <a:t>M.Smerlak</a:t>
            </a:r>
            <a:r>
              <a:rPr lang="it-IT" sz="1400" dirty="0"/>
              <a:t> </a:t>
            </a:r>
            <a:r>
              <a:rPr lang="it-IT" sz="1400" dirty="0" err="1"/>
              <a:t>provides</a:t>
            </a:r>
            <a:r>
              <a:rPr lang="it-IT" sz="1400" dirty="0"/>
              <a:t> </a:t>
            </a:r>
            <a:r>
              <a:rPr lang="it-IT" sz="1400" dirty="0" err="1"/>
              <a:t>axioms</a:t>
            </a:r>
            <a:r>
              <a:rPr lang="it-IT" sz="1400" dirty="0"/>
              <a:t> for Spin </a:t>
            </a:r>
            <a:r>
              <a:rPr lang="it-IT" sz="1400" dirty="0" err="1"/>
              <a:t>Foam</a:t>
            </a:r>
            <a:r>
              <a:rPr lang="it-IT" sz="1400" dirty="0"/>
              <a:t> and </a:t>
            </a:r>
            <a:r>
              <a:rPr lang="it-IT" sz="1400" dirty="0" err="1"/>
              <a:t>discuss</a:t>
            </a:r>
            <a:r>
              <a:rPr lang="it-IT" sz="1400" dirty="0"/>
              <a:t> the </a:t>
            </a:r>
            <a:r>
              <a:rPr lang="it-IT" sz="1400" dirty="0" err="1"/>
              <a:t>Refinement</a:t>
            </a:r>
            <a:r>
              <a:rPr lang="it-IT" sz="1400" dirty="0"/>
              <a:t> </a:t>
            </a:r>
            <a:r>
              <a:rPr lang="it-IT" sz="1400" dirty="0" err="1"/>
              <a:t>limit</a:t>
            </a:r>
            <a:r>
              <a:rPr lang="it-IT" sz="1400" dirty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77582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F97E058-DED6-D72E-760E-80ECBCB098A7}"/>
              </a:ext>
            </a:extLst>
          </p:cNvPr>
          <p:cNvSpPr txBox="1"/>
          <p:nvPr/>
        </p:nvSpPr>
        <p:spPr>
          <a:xfrm>
            <a:off x="178904" y="192157"/>
            <a:ext cx="11854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topology!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98459FD-4BA7-BAE1-A5EF-8CF5D7D780D7}"/>
              </a:ext>
            </a:extLst>
          </p:cNvPr>
          <p:cNvSpPr txBox="1"/>
          <p:nvPr/>
        </p:nvSpPr>
        <p:spPr>
          <a:xfrm>
            <a:off x="11258781" y="6426714"/>
            <a:ext cx="754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822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CBFA7AA-C288-A9AF-7CB1-92796ABEE10A}"/>
              </a:ext>
            </a:extLst>
          </p:cNvPr>
          <p:cNvSpPr/>
          <p:nvPr/>
        </p:nvSpPr>
        <p:spPr>
          <a:xfrm>
            <a:off x="0" y="6426714"/>
            <a:ext cx="6096000" cy="431286"/>
          </a:xfrm>
          <a:prstGeom prst="rect">
            <a:avLst/>
          </a:prstGeom>
          <a:solidFill>
            <a:srgbClr val="8224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8C1CE8F-710D-5D5C-9ED7-59F1741B315B}"/>
              </a:ext>
            </a:extLst>
          </p:cNvPr>
          <p:cNvSpPr txBox="1"/>
          <p:nvPr/>
        </p:nvSpPr>
        <p:spPr>
          <a:xfrm>
            <a:off x="-1" y="6488468"/>
            <a:ext cx="5951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Gravity and TQFTs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3A5548A-7CE8-334D-4F79-0965BC03C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68" y="1248698"/>
            <a:ext cx="5756194" cy="18957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A8FA82FA-BAC6-0BCD-CCDE-DC3D6B1C6498}"/>
                  </a:ext>
                </a:extLst>
              </p:cNvPr>
              <p:cNvSpPr txBox="1"/>
              <p:nvPr/>
            </p:nvSpPr>
            <p:spPr>
              <a:xfrm>
                <a:off x="7020232" y="1032387"/>
                <a:ext cx="42385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Topological (smooth) manifold</a:t>
                </a:r>
                <a:r>
                  <a:rPr lang="en-US" dirty="0"/>
                  <a:t>: a space that locally looks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A8FA82FA-BAC6-0BCD-CCDE-DC3D6B1C6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32" y="1032387"/>
                <a:ext cx="4238548" cy="646331"/>
              </a:xfrm>
              <a:prstGeom prst="rect">
                <a:avLst/>
              </a:prstGeom>
              <a:blipFill>
                <a:blip r:embed="rId4"/>
                <a:stretch>
                  <a:fillRect l="-1295" t="-4717" r="-1871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2E2B92-D9BF-385A-760B-5123BDDBB064}"/>
              </a:ext>
            </a:extLst>
          </p:cNvPr>
          <p:cNvSpPr txBox="1"/>
          <p:nvPr/>
        </p:nvSpPr>
        <p:spPr>
          <a:xfrm>
            <a:off x="7020231" y="1882492"/>
            <a:ext cx="4238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manifolds have the same topology if they can be deformed continuously into each other.</a:t>
            </a:r>
          </a:p>
        </p:txBody>
      </p:sp>
      <p:pic>
        <p:nvPicPr>
          <p:cNvPr id="29" name="Immagine 28" descr="Immagine che contiene tazza, tazza di caffè, stoviglie, ceramica&#10;&#10;Descrizione generata automaticamente">
            <a:extLst>
              <a:ext uri="{FF2B5EF4-FFF2-40B4-BE49-F238E27FC236}">
                <a16:creationId xmlns:a16="http://schemas.microsoft.com/office/drawing/2014/main" id="{64377BDA-5F05-7C64-DCF0-9522473877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531" y="2500358"/>
            <a:ext cx="2286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9FA0258-BD5A-F3F0-7273-6498040CE4D8}"/>
              </a:ext>
            </a:extLst>
          </p:cNvPr>
          <p:cNvSpPr txBox="1"/>
          <p:nvPr/>
        </p:nvSpPr>
        <p:spPr>
          <a:xfrm>
            <a:off x="178904" y="3734126"/>
            <a:ext cx="10284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exists a classification of topological manifold? </a:t>
            </a:r>
            <a:r>
              <a:rPr lang="en-US" b="1" dirty="0"/>
              <a:t>No! </a:t>
            </a:r>
            <a:r>
              <a:rPr lang="en-US" dirty="0"/>
              <a:t>Just in dimension 2.  </a:t>
            </a:r>
          </a:p>
          <a:p>
            <a:endParaRPr lang="en-US" dirty="0"/>
          </a:p>
          <a:p>
            <a:r>
              <a:rPr lang="en-US" dirty="0"/>
              <a:t>Closed surfaces have the same topology </a:t>
            </a:r>
            <a:r>
              <a:rPr lang="en-US" dirty="0" err="1"/>
              <a:t>iff</a:t>
            </a:r>
            <a:r>
              <a:rPr lang="en-US" dirty="0"/>
              <a:t> they have the same number of holes (genus)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9" name="Modello 3D 38" descr="Sfera">
                <a:extLst>
                  <a:ext uri="{FF2B5EF4-FFF2-40B4-BE49-F238E27FC236}">
                    <a16:creationId xmlns:a16="http://schemas.microsoft.com/office/drawing/2014/main" id="{2C5E5C64-44B2-7148-55D9-C176A9D17CC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79469523"/>
                  </p:ext>
                </p:extLst>
              </p:nvPr>
            </p:nvGraphicFramePr>
            <p:xfrm>
              <a:off x="1995068" y="4806207"/>
              <a:ext cx="1052932" cy="1059681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1052932" cy="1059681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1401707" ay="-2037799" az="-814011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88312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9" name="Modello 3D 38" descr="Sfera">
                <a:extLst>
                  <a:ext uri="{FF2B5EF4-FFF2-40B4-BE49-F238E27FC236}">
                    <a16:creationId xmlns:a16="http://schemas.microsoft.com/office/drawing/2014/main" id="{2C5E5C64-44B2-7148-55D9-C176A9D17C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95068" y="4806207"/>
                <a:ext cx="1052932" cy="1059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3357939E-FD07-24C7-76B2-C2A5208E949F}"/>
                  </a:ext>
                </a:extLst>
              </p:cNvPr>
              <p:cNvSpPr txBox="1"/>
              <p:nvPr/>
            </p:nvSpPr>
            <p:spPr>
              <a:xfrm>
                <a:off x="2172489" y="5849323"/>
                <a:ext cx="69809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genus </a:t>
                </a:r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3357939E-FD07-24C7-76B2-C2A5208E9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489" y="5849323"/>
                <a:ext cx="698090" cy="276999"/>
              </a:xfrm>
              <a:prstGeom prst="rect">
                <a:avLst/>
              </a:prstGeom>
              <a:blipFill>
                <a:blip r:embed="rId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A85E682E-6F25-3760-FC2E-94BDB2B744B8}"/>
                  </a:ext>
                </a:extLst>
              </p:cNvPr>
              <p:cNvSpPr txBox="1"/>
              <p:nvPr/>
            </p:nvSpPr>
            <p:spPr>
              <a:xfrm>
                <a:off x="9109568" y="5849322"/>
                <a:ext cx="69809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genus </a:t>
                </a:r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1200" dirty="0"/>
              </a:p>
            </p:txBody>
          </p:sp>
        </mc:Choice>
        <mc:Fallback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A85E682E-6F25-3760-FC2E-94BDB2B74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568" y="5849322"/>
                <a:ext cx="698090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B0762A39-0BB5-7895-CA1E-611A9DE8A437}"/>
                  </a:ext>
                </a:extLst>
              </p:cNvPr>
              <p:cNvSpPr txBox="1"/>
              <p:nvPr/>
            </p:nvSpPr>
            <p:spPr>
              <a:xfrm>
                <a:off x="4790768" y="5849322"/>
                <a:ext cx="69809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genus </a:t>
                </a:r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200" dirty="0"/>
              </a:p>
            </p:txBody>
          </p:sp>
        </mc:Choice>
        <mc:Fallback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B0762A39-0BB5-7895-CA1E-611A9DE8A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768" y="5849322"/>
                <a:ext cx="698090" cy="276999"/>
              </a:xfrm>
              <a:prstGeom prst="rect">
                <a:avLst/>
              </a:prstGeom>
              <a:blipFill>
                <a:blip r:embed="rId11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 descr="Immagine che contiene cerchio, schermata, Elementi grafici, creatività&#10;&#10;Descrizione generata automaticamente">
            <a:extLst>
              <a:ext uri="{FF2B5EF4-FFF2-40B4-BE49-F238E27FC236}">
                <a16:creationId xmlns:a16="http://schemas.microsoft.com/office/drawing/2014/main" id="{046C902D-9C94-B0AC-3368-BA1B6A195A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937" y="4844594"/>
            <a:ext cx="1485751" cy="1021294"/>
          </a:xfrm>
          <a:prstGeom prst="rect">
            <a:avLst/>
          </a:prstGeom>
        </p:spPr>
      </p:pic>
      <p:pic>
        <p:nvPicPr>
          <p:cNvPr id="11" name="Immagine 10" descr="Immagine che contiene cartone animato, creatività, arte&#10;&#10;Descrizione generata automaticamente">
            <a:extLst>
              <a:ext uri="{FF2B5EF4-FFF2-40B4-BE49-F238E27FC236}">
                <a16:creationId xmlns:a16="http://schemas.microsoft.com/office/drawing/2014/main" id="{904F761A-63BC-DAF9-1845-40CF325A57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456" y="4709009"/>
            <a:ext cx="3513798" cy="1217662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32DAC8D-E98E-B00A-F1CF-A1C86451AEB2}"/>
              </a:ext>
            </a:extLst>
          </p:cNvPr>
          <p:cNvSpPr txBox="1"/>
          <p:nvPr/>
        </p:nvSpPr>
        <p:spPr>
          <a:xfrm>
            <a:off x="6548350" y="5803155"/>
            <a:ext cx="9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04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A98A643-A5C8-2535-0948-2B041BA29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CE098EB-8D20-978A-68CC-CCE6C9B2A71F}"/>
              </a:ext>
            </a:extLst>
          </p:cNvPr>
          <p:cNvSpPr txBox="1"/>
          <p:nvPr/>
        </p:nvSpPr>
        <p:spPr>
          <a:xfrm>
            <a:off x="178904" y="192157"/>
            <a:ext cx="11854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Topological Quantum Field Theory</a:t>
            </a:r>
          </a:p>
          <a:p>
            <a:r>
              <a:rPr lang="en-US" sz="2400" dirty="0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idea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11325E8-9ED9-A071-EFEF-9153A267F792}"/>
              </a:ext>
            </a:extLst>
          </p:cNvPr>
          <p:cNvSpPr txBox="1"/>
          <p:nvPr/>
        </p:nvSpPr>
        <p:spPr>
          <a:xfrm>
            <a:off x="11258781" y="6426714"/>
            <a:ext cx="754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822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FAB72E90-3F8A-446E-74B3-88F0CC7BF43F}"/>
              </a:ext>
            </a:extLst>
          </p:cNvPr>
          <p:cNvSpPr/>
          <p:nvPr/>
        </p:nvSpPr>
        <p:spPr>
          <a:xfrm>
            <a:off x="0" y="6426714"/>
            <a:ext cx="6096000" cy="431286"/>
          </a:xfrm>
          <a:prstGeom prst="rect">
            <a:avLst/>
          </a:prstGeom>
          <a:solidFill>
            <a:srgbClr val="8224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0548756-61CE-8678-05F1-37A7BB4DA57A}"/>
              </a:ext>
            </a:extLst>
          </p:cNvPr>
          <p:cNvSpPr txBox="1"/>
          <p:nvPr/>
        </p:nvSpPr>
        <p:spPr>
          <a:xfrm>
            <a:off x="-1" y="6488468"/>
            <a:ext cx="5951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Gravity and TQFTs</a:t>
            </a:r>
          </a:p>
        </p:txBody>
      </p:sp>
      <p:pic>
        <p:nvPicPr>
          <p:cNvPr id="8" name="Immagine 7" descr="Immagine che contiene clipart, schizzo, Elementi grafici, arte&#10;&#10;Descrizione generata automaticamente">
            <a:extLst>
              <a:ext uri="{FF2B5EF4-FFF2-40B4-BE49-F238E27FC236}">
                <a16:creationId xmlns:a16="http://schemas.microsoft.com/office/drawing/2014/main" id="{52BB225D-FE57-2111-52C7-2F223BAE5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079" y="4365928"/>
            <a:ext cx="4544506" cy="157484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B9B8A5E-D0C3-F6AF-6EA6-D53E35F620D1}"/>
              </a:ext>
            </a:extLst>
          </p:cNvPr>
          <p:cNvSpPr txBox="1"/>
          <p:nvPr/>
        </p:nvSpPr>
        <p:spPr>
          <a:xfrm>
            <a:off x="473572" y="3105834"/>
            <a:ext cx="844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physical</a:t>
            </a:r>
            <a:r>
              <a:rPr lang="it-IT" dirty="0"/>
              <a:t> </a:t>
            </a:r>
            <a:r>
              <a:rPr lang="it-IT" dirty="0" err="1"/>
              <a:t>observables</a:t>
            </a:r>
            <a:r>
              <a:rPr lang="it-IT" dirty="0"/>
              <a:t> </a:t>
            </a:r>
            <a:r>
              <a:rPr lang="it-IT" dirty="0" err="1"/>
              <a:t>depend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on global </a:t>
            </a:r>
            <a:r>
              <a:rPr lang="it-IT" dirty="0" err="1"/>
              <a:t>properties</a:t>
            </a:r>
            <a:r>
              <a:rPr lang="it-IT" dirty="0"/>
              <a:t>, </a:t>
            </a:r>
            <a:r>
              <a:rPr lang="it-IT" dirty="0" err="1"/>
              <a:t>namely</a:t>
            </a:r>
            <a:r>
              <a:rPr lang="it-IT" dirty="0"/>
              <a:t> the </a:t>
            </a:r>
            <a:r>
              <a:rPr lang="it-IT" dirty="0" err="1"/>
              <a:t>topology</a:t>
            </a:r>
            <a:r>
              <a:rPr lang="it-IT" dirty="0"/>
              <a:t>.</a:t>
            </a:r>
          </a:p>
          <a:p>
            <a:r>
              <a:rPr lang="it-IT" dirty="0"/>
              <a:t>No </a:t>
            </a:r>
            <a:r>
              <a:rPr lang="it-IT" dirty="0" err="1"/>
              <a:t>local</a:t>
            </a:r>
            <a:r>
              <a:rPr lang="it-IT" dirty="0"/>
              <a:t> degrees of </a:t>
            </a:r>
            <a:r>
              <a:rPr lang="it-IT" dirty="0" err="1"/>
              <a:t>freedom</a:t>
            </a:r>
            <a:r>
              <a:rPr lang="it-IT" dirty="0"/>
              <a:t>.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2F3F30DF-9990-C808-9026-D7694B17AA4E}"/>
                  </a:ext>
                </a:extLst>
              </p:cNvPr>
              <p:cNvSpPr txBox="1"/>
              <p:nvPr/>
            </p:nvSpPr>
            <p:spPr>
              <a:xfrm>
                <a:off x="877642" y="3779503"/>
                <a:ext cx="46335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e.g.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TQFT on </a:t>
                </a:r>
                <a:r>
                  <a:rPr lang="it-IT" dirty="0" err="1"/>
                  <a:t>surfaces</a:t>
                </a:r>
                <a:r>
                  <a:rPr lang="it-IT" dirty="0"/>
                  <a:t> with </a:t>
                </a:r>
                <a:r>
                  <a:rPr lang="it-IT" dirty="0" err="1"/>
                  <a:t>genus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 (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TQFT)</a:t>
                </a: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2F3F30DF-9990-C808-9026-D7694B17A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42" y="3779503"/>
                <a:ext cx="4633519" cy="646331"/>
              </a:xfrm>
              <a:prstGeom prst="rect">
                <a:avLst/>
              </a:prstGeom>
              <a:blipFill>
                <a:blip r:embed="rId4"/>
                <a:stretch>
                  <a:fillRect l="-1184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76436993-B5ED-F439-A468-2FBAA053926C}"/>
                  </a:ext>
                </a:extLst>
              </p:cNvPr>
              <p:cNvSpPr txBox="1"/>
              <p:nvPr/>
            </p:nvSpPr>
            <p:spPr>
              <a:xfrm>
                <a:off x="7670982" y="4718444"/>
                <a:ext cx="21943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⟨0</m:t>
                      </m:r>
                      <m:d>
                        <m:dPr>
                          <m:begChr m:val="|"/>
                          <m:endChr m:val="|"/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𝒪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0⟩=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𝒪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76436993-B5ED-F439-A468-2FBAA0539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982" y="4718444"/>
                <a:ext cx="2194383" cy="369332"/>
              </a:xfrm>
              <a:prstGeom prst="rect">
                <a:avLst/>
              </a:prstGeom>
              <a:blipFill>
                <a:blip r:embed="rId5"/>
                <a:stretch>
                  <a:fillRect l="-3889" r="-4167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Parentesi graffa chiusa 16">
            <a:extLst>
              <a:ext uri="{FF2B5EF4-FFF2-40B4-BE49-F238E27FC236}">
                <a16:creationId xmlns:a16="http://schemas.microsoft.com/office/drawing/2014/main" id="{6B13A965-FDC3-537B-2EDA-9A1819E37E4C}"/>
              </a:ext>
            </a:extLst>
          </p:cNvPr>
          <p:cNvSpPr/>
          <p:nvPr/>
        </p:nvSpPr>
        <p:spPr>
          <a:xfrm rot="5400000">
            <a:off x="4775305" y="4638813"/>
            <a:ext cx="159390" cy="284823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432CF9C6-8959-9FDA-E89D-AA7CC7B66672}"/>
                  </a:ext>
                </a:extLst>
              </p:cNvPr>
              <p:cNvSpPr txBox="1"/>
              <p:nvPr/>
            </p:nvSpPr>
            <p:spPr>
              <a:xfrm>
                <a:off x="4750420" y="6103012"/>
                <a:ext cx="209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432CF9C6-8959-9FDA-E89D-AA7CC7B66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420" y="6103012"/>
                <a:ext cx="209160" cy="276999"/>
              </a:xfrm>
              <a:prstGeom prst="rect">
                <a:avLst/>
              </a:prstGeom>
              <a:blipFill>
                <a:blip r:embed="rId6"/>
                <a:stretch>
                  <a:fillRect l="-25714" r="-2000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6EC955E0-D1DD-893E-73B0-CA966B733EC2}"/>
              </a:ext>
            </a:extLst>
          </p:cNvPr>
          <p:cNvSpPr txBox="1"/>
          <p:nvPr/>
        </p:nvSpPr>
        <p:spPr>
          <a:xfrm>
            <a:off x="473572" y="1337187"/>
            <a:ext cx="11040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smooth manifold is the space on which the theory leaves.</a:t>
            </a:r>
          </a:p>
          <a:p>
            <a:r>
              <a:rPr lang="en-US" dirty="0"/>
              <a:t>There is no length nor curvature. (Main difference </a:t>
            </a:r>
            <a:r>
              <a:rPr lang="en-US" dirty="0" err="1"/>
              <a:t>w.r.t.</a:t>
            </a:r>
            <a:r>
              <a:rPr lang="en-US" dirty="0"/>
              <a:t> the usual field theories which leave on </a:t>
            </a:r>
            <a:r>
              <a:rPr lang="en-US" dirty="0" err="1"/>
              <a:t>Minkowski</a:t>
            </a:r>
            <a:r>
              <a:rPr lang="en-US" dirty="0"/>
              <a:t> spacetime)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16C9D3-A2A2-107F-97D8-3200525F8669}"/>
              </a:ext>
            </a:extLst>
          </p:cNvPr>
          <p:cNvSpPr txBox="1"/>
          <p:nvPr/>
        </p:nvSpPr>
        <p:spPr>
          <a:xfrm>
            <a:off x="473572" y="2220083"/>
            <a:ext cx="1101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Framework is similar to General Relativity.  The gravitational field leaves on a smooth manifold and it induces a notion of length and curvature (linked to the distribution of matter via Einstein Field Equation) </a:t>
            </a:r>
          </a:p>
        </p:txBody>
      </p:sp>
    </p:spTree>
    <p:extLst>
      <p:ext uri="{BB962C8B-B14F-4D97-AF65-F5344CB8AC3E}">
        <p14:creationId xmlns:p14="http://schemas.microsoft.com/office/powerpoint/2010/main" val="19232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F97E058-DED6-D72E-760E-80ECBCB098A7}"/>
              </a:ext>
            </a:extLst>
          </p:cNvPr>
          <p:cNvSpPr txBox="1"/>
          <p:nvPr/>
        </p:nvSpPr>
        <p:spPr>
          <a:xfrm>
            <a:off x="178904" y="192157"/>
            <a:ext cx="11854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Topological Quantum Field Theory</a:t>
            </a:r>
          </a:p>
          <a:p>
            <a:r>
              <a:rPr lang="en-US" sz="2400" dirty="0" err="1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Atiyah’s</a:t>
            </a:r>
            <a:r>
              <a:rPr lang="en-US" sz="2400" dirty="0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axioms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98459FD-4BA7-BAE1-A5EF-8CF5D7D780D7}"/>
              </a:ext>
            </a:extLst>
          </p:cNvPr>
          <p:cNvSpPr txBox="1"/>
          <p:nvPr/>
        </p:nvSpPr>
        <p:spPr>
          <a:xfrm>
            <a:off x="11258781" y="6426714"/>
            <a:ext cx="754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822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CBFA7AA-C288-A9AF-7CB1-92796ABEE10A}"/>
              </a:ext>
            </a:extLst>
          </p:cNvPr>
          <p:cNvSpPr/>
          <p:nvPr/>
        </p:nvSpPr>
        <p:spPr>
          <a:xfrm>
            <a:off x="0" y="6426714"/>
            <a:ext cx="6096000" cy="431286"/>
          </a:xfrm>
          <a:prstGeom prst="rect">
            <a:avLst/>
          </a:prstGeom>
          <a:solidFill>
            <a:srgbClr val="8224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DF1C3350-DEA1-6500-095A-CC5F2DEABCA8}"/>
                  </a:ext>
                </a:extLst>
              </p:cNvPr>
              <p:cNvSpPr txBox="1"/>
              <p:nvPr/>
            </p:nvSpPr>
            <p:spPr>
              <a:xfrm>
                <a:off x="448811" y="1480657"/>
                <a:ext cx="99199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A d-</a:t>
                </a:r>
                <a:r>
                  <a:rPr lang="it-IT" dirty="0" err="1"/>
                  <a:t>dimensional</a:t>
                </a:r>
                <a:r>
                  <a:rPr lang="it-IT" dirty="0"/>
                  <a:t> TQFT </a:t>
                </a:r>
                <a:r>
                  <a:rPr lang="it-IT" dirty="0" err="1"/>
                  <a:t>is</a:t>
                </a:r>
                <a:r>
                  <a:rPr lang="it-IT" dirty="0"/>
                  <a:t> a </a:t>
                </a:r>
                <a:r>
                  <a:rPr lang="it-IT" dirty="0" err="1"/>
                  <a:t>map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"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→"</m:t>
                    </m:r>
                  </m:oMath>
                </a14:m>
                <a:r>
                  <a:rPr lang="en-GB" dirty="0"/>
                  <a:t> from oriented smooth manifolds to vector spaces that associate 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DF1C3350-DEA1-6500-095A-CC5F2DEAB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11" y="1480657"/>
                <a:ext cx="9919982" cy="369332"/>
              </a:xfrm>
              <a:prstGeom prst="rect">
                <a:avLst/>
              </a:prstGeom>
              <a:blipFill>
                <a:blip r:embed="rId3"/>
                <a:stretch>
                  <a:fillRect l="-553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706A3573-8600-CB33-D240-F9E1D8CD049E}"/>
                  </a:ext>
                </a:extLst>
              </p:cNvPr>
              <p:cNvSpPr txBox="1"/>
              <p:nvPr/>
            </p:nvSpPr>
            <p:spPr>
              <a:xfrm>
                <a:off x="1090569" y="2105555"/>
                <a:ext cx="94292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dirty="0"/>
                  <a:t>To a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it-IT" dirty="0"/>
                  <a:t>-</a:t>
                </a:r>
                <a:r>
                  <a:rPr lang="it-IT" dirty="0" err="1"/>
                  <a:t>dimensional</a:t>
                </a:r>
                <a:r>
                  <a:rPr lang="it-IT" dirty="0"/>
                  <a:t> </a:t>
                </a:r>
                <a:r>
                  <a:rPr lang="it-IT" dirty="0" err="1"/>
                  <a:t>closed</a:t>
                </a:r>
                <a:r>
                  <a:rPr lang="it-IT" dirty="0"/>
                  <a:t> </a:t>
                </a:r>
                <a:r>
                  <a:rPr lang="it-IT" dirty="0" err="1"/>
                  <a:t>manifold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it-IT" dirty="0"/>
                  <a:t>, a Hilbert </a:t>
                </a:r>
                <a:r>
                  <a:rPr lang="it-IT" dirty="0" err="1"/>
                  <a:t>space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it-IT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dirty="0"/>
                  <a:t>To a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it-IT" dirty="0"/>
                  <a:t>-</a:t>
                </a:r>
                <a:r>
                  <a:rPr lang="it-IT" dirty="0" err="1"/>
                  <a:t>dimensional</a:t>
                </a:r>
                <a:r>
                  <a:rPr lang="it-IT" dirty="0"/>
                  <a:t> </a:t>
                </a:r>
                <a:r>
                  <a:rPr lang="it-IT" dirty="0" err="1"/>
                  <a:t>manifold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it-IT" dirty="0"/>
                  <a:t> with </a:t>
                </a:r>
                <a:r>
                  <a:rPr lang="it-IT" dirty="0" err="1"/>
                  <a:t>boundary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it-IT" dirty="0"/>
                  <a:t> a </a:t>
                </a:r>
                <a:r>
                  <a:rPr lang="it-IT" dirty="0" err="1"/>
                  <a:t>vector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it-IT" dirty="0"/>
                  <a:t>  </a:t>
                </a:r>
                <a:endParaRPr lang="en-GB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706A3573-8600-CB33-D240-F9E1D8CD0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569" y="2105555"/>
                <a:ext cx="9429225" cy="923330"/>
              </a:xfrm>
              <a:prstGeom prst="rect">
                <a:avLst/>
              </a:prstGeom>
              <a:blipFill>
                <a:blip r:embed="rId4"/>
                <a:stretch>
                  <a:fillRect l="-452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>
            <a:extLst>
              <a:ext uri="{FF2B5EF4-FFF2-40B4-BE49-F238E27FC236}">
                <a16:creationId xmlns:a16="http://schemas.microsoft.com/office/drawing/2014/main" id="{3AB94499-CE6F-AC1B-9246-F107431941C0}"/>
              </a:ext>
            </a:extLst>
          </p:cNvPr>
          <p:cNvSpPr txBox="1"/>
          <p:nvPr/>
        </p:nvSpPr>
        <p:spPr>
          <a:xfrm>
            <a:off x="448811" y="3284452"/>
            <a:ext cx="8875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that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31C46CDD-EA96-A450-B799-E19ED24B13E1}"/>
                  </a:ext>
                </a:extLst>
              </p:cNvPr>
              <p:cNvSpPr txBox="1"/>
              <p:nvPr/>
            </p:nvSpPr>
            <p:spPr>
              <a:xfrm>
                <a:off x="1090568" y="3829116"/>
                <a:ext cx="10733715" cy="1528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⊔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⊔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/>
                  <a:t>                                                                                (</a:t>
                </a:r>
                <a:r>
                  <a:rPr lang="it-IT" i="1" dirty="0" err="1"/>
                  <a:t>Factorization</a:t>
                </a:r>
                <a:r>
                  <a:rPr lang="it-IT" dirty="0"/>
                  <a:t>)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it-IT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it-IT" dirty="0"/>
                  <a:t>                                                                                                            (</a:t>
                </a:r>
                <a:r>
                  <a:rPr lang="it-IT" i="1" dirty="0" err="1"/>
                  <a:t>Duality</a:t>
                </a:r>
                <a:r>
                  <a:rPr lang="it-IT" dirty="0"/>
                  <a:t>)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=⟨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it-IT" dirty="0"/>
                  <a:t> for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⊔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it-IT" b="0" i="1" smtClean="0">
                        <a:latin typeface="Cambria Math" panose="02040503050406030204" pitchFamily="18" charset="0"/>
                      </a:rPr>
                      <m:t>⊔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dirty="0"/>
                  <a:t>              (</a:t>
                </a:r>
                <a:r>
                  <a:rPr lang="it-IT" i="1" dirty="0" err="1"/>
                  <a:t>Gluing</a:t>
                </a:r>
                <a:r>
                  <a:rPr lang="it-IT" dirty="0"/>
                  <a:t>)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</m:e>
                      <m:sub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b>
                    </m:sSub>
                  </m:oMath>
                </a14:m>
                <a:r>
                  <a:rPr lang="it-IT" b="0" dirty="0">
                    <a:ea typeface="Cambria Math" panose="02040503050406030204" pitchFamily="18" charset="0"/>
                  </a:rPr>
                  <a:t>                                                                                                          (</a:t>
                </a:r>
                <a:r>
                  <a:rPr lang="it-IT" b="0" i="1" dirty="0">
                    <a:ea typeface="Cambria Math" panose="02040503050406030204" pitchFamily="18" charset="0"/>
                  </a:rPr>
                  <a:t>Identity</a:t>
                </a:r>
                <a:r>
                  <a:rPr lang="it-IT" b="0" dirty="0">
                    <a:ea typeface="Cambria Math" panose="02040503050406030204" pitchFamily="18" charset="0"/>
                  </a:rPr>
                  <a:t>)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it-IT" dirty="0"/>
                  <a:t>                                                                                                      (</a:t>
                </a:r>
                <a:r>
                  <a:rPr lang="it-IT" i="1" dirty="0" err="1"/>
                  <a:t>Normalization</a:t>
                </a:r>
                <a:r>
                  <a:rPr lang="it-IT" dirty="0"/>
                  <a:t>)</a:t>
                </a: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31C46CDD-EA96-A450-B799-E19ED24B1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568" y="3829116"/>
                <a:ext cx="10733715" cy="1528880"/>
              </a:xfrm>
              <a:prstGeom prst="rect">
                <a:avLst/>
              </a:prstGeom>
              <a:blipFill>
                <a:blip r:embed="rId5"/>
                <a:stretch>
                  <a:fillRect l="-454" t="-1992" b="-47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9A52082-E97E-EB3B-38DC-ABFD9851C1A1}"/>
                  </a:ext>
                </a:extLst>
              </p:cNvPr>
              <p:cNvSpPr txBox="1"/>
              <p:nvPr/>
            </p:nvSpPr>
            <p:spPr>
              <a:xfrm>
                <a:off x="10106057" y="2151722"/>
                <a:ext cx="8274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9A52082-E97E-EB3B-38DC-ABFD9851C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057" y="2151722"/>
                <a:ext cx="827471" cy="276999"/>
              </a:xfrm>
              <a:prstGeom prst="rect">
                <a:avLst/>
              </a:prstGeom>
              <a:blipFill>
                <a:blip r:embed="rId6"/>
                <a:stretch>
                  <a:fillRect l="-5882" r="-1471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F8CEF55D-BE4D-B75A-2A2D-1BE098096B68}"/>
                  </a:ext>
                </a:extLst>
              </p:cNvPr>
              <p:cNvSpPr txBox="1"/>
              <p:nvPr/>
            </p:nvSpPr>
            <p:spPr>
              <a:xfrm>
                <a:off x="9610761" y="2713380"/>
                <a:ext cx="18180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F8CEF55D-BE4D-B75A-2A2D-1BE098096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761" y="2713380"/>
                <a:ext cx="1818062" cy="276999"/>
              </a:xfrm>
              <a:prstGeom prst="rect">
                <a:avLst/>
              </a:prstGeom>
              <a:blipFill>
                <a:blip r:embed="rId7"/>
                <a:stretch>
                  <a:fillRect l="-2349" r="-671" b="-19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78C1CE8F-710D-5D5C-9ED7-59F1741B315B}"/>
              </a:ext>
            </a:extLst>
          </p:cNvPr>
          <p:cNvSpPr txBox="1"/>
          <p:nvPr/>
        </p:nvSpPr>
        <p:spPr>
          <a:xfrm>
            <a:off x="-1" y="6488468"/>
            <a:ext cx="5951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Gravity and TQFTs</a:t>
            </a:r>
          </a:p>
        </p:txBody>
      </p:sp>
    </p:spTree>
    <p:extLst>
      <p:ext uri="{BB962C8B-B14F-4D97-AF65-F5344CB8AC3E}">
        <p14:creationId xmlns:p14="http://schemas.microsoft.com/office/powerpoint/2010/main" val="3320022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F97E058-DED6-D72E-760E-80ECBCB098A7}"/>
              </a:ext>
            </a:extLst>
          </p:cNvPr>
          <p:cNvSpPr txBox="1"/>
          <p:nvPr/>
        </p:nvSpPr>
        <p:spPr>
          <a:xfrm>
            <a:off x="178904" y="192157"/>
            <a:ext cx="11854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Topological Quantum Field Theory</a:t>
            </a:r>
          </a:p>
          <a:p>
            <a:r>
              <a:rPr lang="en-US" sz="2400" dirty="0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Lego game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98459FD-4BA7-BAE1-A5EF-8CF5D7D780D7}"/>
              </a:ext>
            </a:extLst>
          </p:cNvPr>
          <p:cNvSpPr txBox="1"/>
          <p:nvPr/>
        </p:nvSpPr>
        <p:spPr>
          <a:xfrm>
            <a:off x="11258781" y="6426714"/>
            <a:ext cx="754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822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CBFA7AA-C288-A9AF-7CB1-92796ABEE10A}"/>
              </a:ext>
            </a:extLst>
          </p:cNvPr>
          <p:cNvSpPr/>
          <p:nvPr/>
        </p:nvSpPr>
        <p:spPr>
          <a:xfrm>
            <a:off x="0" y="6426714"/>
            <a:ext cx="6096000" cy="431286"/>
          </a:xfrm>
          <a:prstGeom prst="rect">
            <a:avLst/>
          </a:prstGeom>
          <a:solidFill>
            <a:srgbClr val="8224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D7552D3E-05C1-7A72-AE34-2BF854001B07}"/>
                  </a:ext>
                </a:extLst>
              </p:cNvPr>
              <p:cNvSpPr txBox="1"/>
              <p:nvPr/>
            </p:nvSpPr>
            <p:spPr>
              <a:xfrm>
                <a:off x="8813208" y="5365849"/>
                <a:ext cx="2035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D7552D3E-05C1-7A72-AE34-2BF854001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208" y="5365849"/>
                <a:ext cx="203581" cy="276999"/>
              </a:xfrm>
              <a:prstGeom prst="rect">
                <a:avLst/>
              </a:prstGeom>
              <a:blipFill>
                <a:blip r:embed="rId3"/>
                <a:stretch>
                  <a:fillRect l="-27273" r="-24242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11AC5122-1501-4F0D-FF4E-6E75589E25CF}"/>
                  </a:ext>
                </a:extLst>
              </p:cNvPr>
              <p:cNvSpPr txBox="1"/>
              <p:nvPr/>
            </p:nvSpPr>
            <p:spPr>
              <a:xfrm>
                <a:off x="8702313" y="4900398"/>
                <a:ext cx="425373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11AC5122-1501-4F0D-FF4E-6E75589E2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313" y="4900398"/>
                <a:ext cx="425373" cy="280077"/>
              </a:xfrm>
              <a:prstGeom prst="rect">
                <a:avLst/>
              </a:prstGeom>
              <a:blipFill>
                <a:blip r:embed="rId4"/>
                <a:stretch>
                  <a:fillRect l="-13043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988996EF-A8CB-0143-5357-B3759AB7073F}"/>
                  </a:ext>
                </a:extLst>
              </p:cNvPr>
              <p:cNvSpPr txBox="1"/>
              <p:nvPr/>
            </p:nvSpPr>
            <p:spPr>
              <a:xfrm>
                <a:off x="8355776" y="4154645"/>
                <a:ext cx="1118447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988996EF-A8CB-0143-5357-B3759AB70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776" y="4154645"/>
                <a:ext cx="1118447" cy="280077"/>
              </a:xfrm>
              <a:prstGeom prst="rect">
                <a:avLst/>
              </a:prstGeom>
              <a:blipFill>
                <a:blip r:embed="rId5"/>
                <a:stretch>
                  <a:fillRect l="-4372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E449A1B0-E761-8A73-759E-7F0AFFB1E795}"/>
                  </a:ext>
                </a:extLst>
              </p:cNvPr>
              <p:cNvSpPr txBox="1"/>
              <p:nvPr/>
            </p:nvSpPr>
            <p:spPr>
              <a:xfrm>
                <a:off x="8702311" y="3410121"/>
                <a:ext cx="425373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E449A1B0-E761-8A73-759E-7F0AFFB1E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311" y="3410121"/>
                <a:ext cx="425373" cy="280077"/>
              </a:xfrm>
              <a:prstGeom prst="rect">
                <a:avLst/>
              </a:prstGeom>
              <a:blipFill>
                <a:blip r:embed="rId6"/>
                <a:stretch>
                  <a:fillRect l="-13043" b="-19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E393109D-09D8-9C00-F338-821A6EFEAC03}"/>
                  </a:ext>
                </a:extLst>
              </p:cNvPr>
              <p:cNvSpPr txBox="1"/>
              <p:nvPr/>
            </p:nvSpPr>
            <p:spPr>
              <a:xfrm>
                <a:off x="8813208" y="2944445"/>
                <a:ext cx="2035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E393109D-09D8-9C00-F338-821A6EFEA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208" y="2944445"/>
                <a:ext cx="203581" cy="276999"/>
              </a:xfrm>
              <a:prstGeom prst="rect">
                <a:avLst/>
              </a:prstGeom>
              <a:blipFill>
                <a:blip r:embed="rId7"/>
                <a:stretch>
                  <a:fillRect l="-27273" r="-2424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1417B5EA-9A42-F827-3471-19C0C83C2B32}"/>
              </a:ext>
            </a:extLst>
          </p:cNvPr>
          <p:cNvCxnSpPr>
            <a:stCxn id="20" idx="0"/>
            <a:endCxn id="21" idx="2"/>
          </p:cNvCxnSpPr>
          <p:nvPr/>
        </p:nvCxnSpPr>
        <p:spPr>
          <a:xfrm flipV="1">
            <a:off x="8914999" y="5180475"/>
            <a:ext cx="1" cy="1853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FAEA2EDC-BCA9-C355-27C4-A32C007ADB7E}"/>
              </a:ext>
            </a:extLst>
          </p:cNvPr>
          <p:cNvCxnSpPr>
            <a:stCxn id="23" idx="0"/>
            <a:endCxn id="24" idx="2"/>
          </p:cNvCxnSpPr>
          <p:nvPr/>
        </p:nvCxnSpPr>
        <p:spPr>
          <a:xfrm flipV="1">
            <a:off x="8914998" y="3221444"/>
            <a:ext cx="1" cy="1886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9E1BB3DD-A34B-DA7D-645B-ADD3DBAEB1D1}"/>
              </a:ext>
            </a:extLst>
          </p:cNvPr>
          <p:cNvCxnSpPr>
            <a:stCxn id="21" idx="0"/>
            <a:endCxn id="22" idx="2"/>
          </p:cNvCxnSpPr>
          <p:nvPr/>
        </p:nvCxnSpPr>
        <p:spPr>
          <a:xfrm flipV="1">
            <a:off x="8915000" y="4434722"/>
            <a:ext cx="0" cy="4656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2C8B6053-A0E8-FBF7-D333-95216BFF976F}"/>
              </a:ext>
            </a:extLst>
          </p:cNvPr>
          <p:cNvCxnSpPr>
            <a:stCxn id="22" idx="0"/>
            <a:endCxn id="23" idx="2"/>
          </p:cNvCxnSpPr>
          <p:nvPr/>
        </p:nvCxnSpPr>
        <p:spPr>
          <a:xfrm flipH="1" flipV="1">
            <a:off x="8914998" y="3690198"/>
            <a:ext cx="2" cy="46444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73291B24-F982-01ED-CD87-B54AA427E23A}"/>
                  </a:ext>
                </a:extLst>
              </p:cNvPr>
              <p:cNvSpPr txBox="1"/>
              <p:nvPr/>
            </p:nvSpPr>
            <p:spPr>
              <a:xfrm>
                <a:off x="477945" y="1421860"/>
                <a:ext cx="8384347" cy="321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𝐸𝑛𝑑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GB" dirty="0"/>
                  <a:t> if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⊔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.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∅, </m:t>
                    </m:r>
                  </m:oMath>
                </a14:m>
                <a:r>
                  <a:rPr lang="en-GB" dirty="0"/>
                  <a:t>then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73291B24-F982-01ED-CD87-B54AA427E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45" y="1421860"/>
                <a:ext cx="8384347" cy="321563"/>
              </a:xfrm>
              <a:prstGeom prst="rect">
                <a:avLst/>
              </a:prstGeom>
              <a:blipFill>
                <a:blip r:embed="rId9"/>
                <a:stretch>
                  <a:fillRect l="-945" t="-18868" r="-73" b="-358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249B1E9B-F784-1289-C1C4-ED45BA42BA18}"/>
                  </a:ext>
                </a:extLst>
              </p:cNvPr>
              <p:cNvSpPr txBox="1"/>
              <p:nvPr/>
            </p:nvSpPr>
            <p:spPr>
              <a:xfrm>
                <a:off x="687896" y="1971206"/>
                <a:ext cx="10528183" cy="36933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/>
                  <a:t>Every </a:t>
                </a:r>
                <a:r>
                  <a:rPr lang="it-IT" dirty="0" err="1"/>
                  <a:t>manifold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dirty="0"/>
                  <a:t> is associated with a linear operator between the Hilbert spaces of the boundary components</a:t>
                </a:r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249B1E9B-F784-1289-C1C4-ED45BA42B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96" y="1971206"/>
                <a:ext cx="10528183" cy="369332"/>
              </a:xfrm>
              <a:prstGeom prst="rect">
                <a:avLst/>
              </a:prstGeom>
              <a:blipFill>
                <a:blip r:embed="rId10"/>
                <a:stretch>
                  <a:fillRect l="-347" t="-6349" r="-289" b="-22222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uppo 24">
            <a:extLst>
              <a:ext uri="{FF2B5EF4-FFF2-40B4-BE49-F238E27FC236}">
                <a16:creationId xmlns:a16="http://schemas.microsoft.com/office/drawing/2014/main" id="{212B8FE0-0FDC-ABEB-98A1-1395DD585C90}"/>
              </a:ext>
            </a:extLst>
          </p:cNvPr>
          <p:cNvGrpSpPr/>
          <p:nvPr/>
        </p:nvGrpSpPr>
        <p:grpSpPr>
          <a:xfrm>
            <a:off x="2409349" y="2965420"/>
            <a:ext cx="2363687" cy="2698403"/>
            <a:chOff x="3097246" y="2585173"/>
            <a:chExt cx="2363687" cy="26984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sellaDiTesto 3">
                  <a:extLst>
                    <a:ext uri="{FF2B5EF4-FFF2-40B4-BE49-F238E27FC236}">
                      <a16:creationId xmlns:a16="http://schemas.microsoft.com/office/drawing/2014/main" id="{F7481C8B-20EF-ED05-3966-0775B095A8B1}"/>
                    </a:ext>
                  </a:extLst>
                </p:cNvPr>
                <p:cNvSpPr txBox="1"/>
                <p:nvPr/>
              </p:nvSpPr>
              <p:spPr>
                <a:xfrm>
                  <a:off x="5257352" y="5006577"/>
                  <a:ext cx="20358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" name="CasellaDiTesto 3">
                  <a:extLst>
                    <a:ext uri="{FF2B5EF4-FFF2-40B4-BE49-F238E27FC236}">
                      <a16:creationId xmlns:a16="http://schemas.microsoft.com/office/drawing/2014/main" id="{F7481C8B-20EF-ED05-3966-0775B095A8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352" y="5006577"/>
                  <a:ext cx="203581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3529" r="-23529" b="-888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60DF233A-F62B-4701-59B2-3E64C3CFE6E3}"/>
                    </a:ext>
                  </a:extLst>
                </p:cNvPr>
                <p:cNvSpPr txBox="1"/>
                <p:nvPr/>
              </p:nvSpPr>
              <p:spPr>
                <a:xfrm>
                  <a:off x="5257352" y="2585173"/>
                  <a:ext cx="20358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60DF233A-F62B-4701-59B2-3E64C3CFE6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352" y="2585173"/>
                  <a:ext cx="203581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23529" r="-23529" b="-888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98EDE804-55B2-06DC-6445-E861A91CE4CE}"/>
                </a:ext>
              </a:extLst>
            </p:cNvPr>
            <p:cNvCxnSpPr>
              <a:cxnSpLocks/>
              <a:stCxn id="4" idx="0"/>
              <a:endCxn id="8" idx="2"/>
            </p:cNvCxnSpPr>
            <p:nvPr/>
          </p:nvCxnSpPr>
          <p:spPr>
            <a:xfrm flipV="1">
              <a:off x="5359143" y="2862172"/>
              <a:ext cx="0" cy="21444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Immagine 15" descr="Immagine che contiene cerchio, disegno, arte, illustrazione&#10;&#10;Descrizione generata automaticamente">
              <a:extLst>
                <a:ext uri="{FF2B5EF4-FFF2-40B4-BE49-F238E27FC236}">
                  <a16:creationId xmlns:a16="http://schemas.microsoft.com/office/drawing/2014/main" id="{8420423F-A07B-F943-9884-3757B1074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7246" y="2852257"/>
              <a:ext cx="1726615" cy="2207396"/>
            </a:xfrm>
            <a:prstGeom prst="rect">
              <a:avLst/>
            </a:prstGeom>
          </p:spPr>
        </p:pic>
      </p:grpSp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C018FEBB-D4D9-C4C7-E7C1-94514947177D}"/>
              </a:ext>
            </a:extLst>
          </p:cNvPr>
          <p:cNvSpPr/>
          <p:nvPr/>
        </p:nvSpPr>
        <p:spPr>
          <a:xfrm>
            <a:off x="5444456" y="3955410"/>
            <a:ext cx="1317070" cy="524311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9FE6122-3A18-8193-E21E-8E61318745AE}"/>
              </a:ext>
            </a:extLst>
          </p:cNvPr>
          <p:cNvSpPr txBox="1"/>
          <p:nvPr/>
        </p:nvSpPr>
        <p:spPr>
          <a:xfrm>
            <a:off x="-1" y="6488468"/>
            <a:ext cx="5951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Gravity and TQFTs</a:t>
            </a:r>
          </a:p>
        </p:txBody>
      </p:sp>
      <p:pic>
        <p:nvPicPr>
          <p:cNvPr id="5" name="Immagine 4" descr="Immagine che contiene disegno, schizzo, arte, creatività&#10;&#10;Descrizione generata automaticamente">
            <a:extLst>
              <a:ext uri="{FF2B5EF4-FFF2-40B4-BE49-F238E27FC236}">
                <a16:creationId xmlns:a16="http://schemas.microsoft.com/office/drawing/2014/main" id="{79186964-7943-F2E6-4FA3-767F6AC1F9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817" y="2944444"/>
            <a:ext cx="1243342" cy="269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0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B19668C-25DD-1E57-11B6-FF1A24432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8DBBA3C-6659-D0DB-8BF1-064C893E6032}"/>
              </a:ext>
            </a:extLst>
          </p:cNvPr>
          <p:cNvSpPr txBox="1"/>
          <p:nvPr/>
        </p:nvSpPr>
        <p:spPr>
          <a:xfrm>
            <a:off x="178904" y="192157"/>
            <a:ext cx="11854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useful tool – Triangulation!</a:t>
            </a:r>
          </a:p>
          <a:p>
            <a:r>
              <a:rPr lang="en-US" sz="2400" dirty="0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try to do some computation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3ABCD85-150C-BBAF-6FCA-A6795D0403E1}"/>
              </a:ext>
            </a:extLst>
          </p:cNvPr>
          <p:cNvSpPr txBox="1"/>
          <p:nvPr/>
        </p:nvSpPr>
        <p:spPr>
          <a:xfrm>
            <a:off x="11258781" y="6426714"/>
            <a:ext cx="754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822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EA09F36C-0B56-54B5-16AD-AA005C18BBA3}"/>
              </a:ext>
            </a:extLst>
          </p:cNvPr>
          <p:cNvSpPr/>
          <p:nvPr/>
        </p:nvSpPr>
        <p:spPr>
          <a:xfrm>
            <a:off x="0" y="6426714"/>
            <a:ext cx="6096000" cy="431286"/>
          </a:xfrm>
          <a:prstGeom prst="rect">
            <a:avLst/>
          </a:prstGeom>
          <a:solidFill>
            <a:srgbClr val="8224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4DDA900-CE71-0771-6821-2BC2421BB78B}"/>
              </a:ext>
            </a:extLst>
          </p:cNvPr>
          <p:cNvSpPr txBox="1"/>
          <p:nvPr/>
        </p:nvSpPr>
        <p:spPr>
          <a:xfrm>
            <a:off x="295190" y="1433519"/>
            <a:ext cx="425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 </a:t>
            </a:r>
            <a:r>
              <a:rPr lang="it-IT" dirty="0" err="1"/>
              <a:t>surface</a:t>
            </a:r>
            <a:r>
              <a:rPr lang="it-IT" dirty="0"/>
              <a:t> can be </a:t>
            </a:r>
            <a:r>
              <a:rPr lang="it-IT" dirty="0" err="1"/>
              <a:t>decomposed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 err="1"/>
              <a:t>triangles</a:t>
            </a:r>
            <a:r>
              <a:rPr lang="it-IT" dirty="0"/>
              <a:t> </a:t>
            </a:r>
            <a:endParaRPr lang="en-GB" dirty="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B2F9B632-F59F-F114-D4B2-06E504489EED}"/>
              </a:ext>
            </a:extLst>
          </p:cNvPr>
          <p:cNvSpPr/>
          <p:nvPr/>
        </p:nvSpPr>
        <p:spPr>
          <a:xfrm>
            <a:off x="4739130" y="1604983"/>
            <a:ext cx="1992385" cy="1289807"/>
          </a:xfrm>
          <a:prstGeom prst="ellipse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riangolo isoscele 14">
            <a:extLst>
              <a:ext uri="{FF2B5EF4-FFF2-40B4-BE49-F238E27FC236}">
                <a16:creationId xmlns:a16="http://schemas.microsoft.com/office/drawing/2014/main" id="{4BC520CC-3BD1-05F2-13D6-16C20098D8E7}"/>
              </a:ext>
            </a:extLst>
          </p:cNvPr>
          <p:cNvSpPr/>
          <p:nvPr/>
        </p:nvSpPr>
        <p:spPr>
          <a:xfrm rot="20289341">
            <a:off x="4982410" y="1760178"/>
            <a:ext cx="318781" cy="285226"/>
          </a:xfrm>
          <a:prstGeom prst="triangl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riangolo isoscele 15">
            <a:extLst>
              <a:ext uri="{FF2B5EF4-FFF2-40B4-BE49-F238E27FC236}">
                <a16:creationId xmlns:a16="http://schemas.microsoft.com/office/drawing/2014/main" id="{CFFFF821-11B9-5EFA-1B0D-47661F9B7E60}"/>
              </a:ext>
            </a:extLst>
          </p:cNvPr>
          <p:cNvSpPr/>
          <p:nvPr/>
        </p:nvSpPr>
        <p:spPr>
          <a:xfrm rot="868583">
            <a:off x="5808726" y="2340182"/>
            <a:ext cx="302004" cy="492853"/>
          </a:xfrm>
          <a:prstGeom prst="triangl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riangolo isoscele 16">
            <a:extLst>
              <a:ext uri="{FF2B5EF4-FFF2-40B4-BE49-F238E27FC236}">
                <a16:creationId xmlns:a16="http://schemas.microsoft.com/office/drawing/2014/main" id="{CCDAEBBA-3501-B531-3E83-ACD96793C282}"/>
              </a:ext>
            </a:extLst>
          </p:cNvPr>
          <p:cNvSpPr/>
          <p:nvPr/>
        </p:nvSpPr>
        <p:spPr>
          <a:xfrm rot="1338248">
            <a:off x="5852249" y="1670343"/>
            <a:ext cx="559625" cy="273369"/>
          </a:xfrm>
          <a:prstGeom prst="triangl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C8A54F02-A403-F8BC-69AD-1CD167F58468}"/>
              </a:ext>
            </a:extLst>
          </p:cNvPr>
          <p:cNvCxnSpPr>
            <a:cxnSpLocks/>
            <a:stCxn id="11" idx="0"/>
            <a:endCxn id="16" idx="0"/>
          </p:cNvCxnSpPr>
          <p:nvPr/>
        </p:nvCxnSpPr>
        <p:spPr>
          <a:xfrm>
            <a:off x="5735323" y="1604983"/>
            <a:ext cx="286007" cy="74302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D0F50264-9323-41D5-E17F-0671451A0408}"/>
              </a:ext>
            </a:extLst>
          </p:cNvPr>
          <p:cNvCxnSpPr>
            <a:cxnSpLocks/>
            <a:stCxn id="17" idx="4"/>
            <a:endCxn id="16" idx="0"/>
          </p:cNvCxnSpPr>
          <p:nvPr/>
        </p:nvCxnSpPr>
        <p:spPr>
          <a:xfrm flipH="1">
            <a:off x="6021330" y="2039681"/>
            <a:ext cx="317734" cy="30832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36BCBDA2-B460-C31B-F6F9-3C12BB7A7E43}"/>
              </a:ext>
            </a:extLst>
          </p:cNvPr>
          <p:cNvCxnSpPr>
            <a:cxnSpLocks/>
            <a:endCxn id="16" idx="4"/>
          </p:cNvCxnSpPr>
          <p:nvPr/>
        </p:nvCxnSpPr>
        <p:spPr>
          <a:xfrm flipH="1">
            <a:off x="6044334" y="2039681"/>
            <a:ext cx="294730" cy="82327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22D71171-110C-015F-50E5-62D3CD61C937}"/>
                  </a:ext>
                </a:extLst>
              </p:cNvPr>
              <p:cNvSpPr txBox="1"/>
              <p:nvPr/>
            </p:nvSpPr>
            <p:spPr>
              <a:xfrm>
                <a:off x="294513" y="3046075"/>
                <a:ext cx="74135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A </a:t>
                </a:r>
                <a:r>
                  <a:rPr lang="it-IT" dirty="0" err="1"/>
                  <a:t>triangulation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GB" dirty="0"/>
                  <a:t> on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dirty="0"/>
                  <a:t> induces a triangulation on its boundary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22D71171-110C-015F-50E5-62D3CD61C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13" y="3046075"/>
                <a:ext cx="7413507" cy="369332"/>
              </a:xfrm>
              <a:prstGeom prst="rect">
                <a:avLst/>
              </a:prstGeom>
              <a:blipFill>
                <a:blip r:embed="rId3"/>
                <a:stretch>
                  <a:fillRect l="-658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id="{0E993DFD-3B9B-0F6F-FF7F-C770402D5847}"/>
              </a:ext>
            </a:extLst>
          </p:cNvPr>
          <p:cNvCxnSpPr>
            <a:cxnSpLocks/>
            <a:stCxn id="11" idx="0"/>
            <a:endCxn id="15" idx="4"/>
          </p:cNvCxnSpPr>
          <p:nvPr/>
        </p:nvCxnSpPr>
        <p:spPr>
          <a:xfrm flipH="1">
            <a:off x="5342811" y="1604983"/>
            <a:ext cx="392512" cy="37087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diritto 130">
            <a:extLst>
              <a:ext uri="{FF2B5EF4-FFF2-40B4-BE49-F238E27FC236}">
                <a16:creationId xmlns:a16="http://schemas.microsoft.com/office/drawing/2014/main" id="{2DF6C78B-8858-D24E-206F-5F6E0D268ED3}"/>
              </a:ext>
            </a:extLst>
          </p:cNvPr>
          <p:cNvCxnSpPr>
            <a:cxnSpLocks/>
            <a:stCxn id="15" idx="4"/>
            <a:endCxn id="16" idx="0"/>
          </p:cNvCxnSpPr>
          <p:nvPr/>
        </p:nvCxnSpPr>
        <p:spPr>
          <a:xfrm>
            <a:off x="5342811" y="1975857"/>
            <a:ext cx="678519" cy="37214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ttore diritto 133">
            <a:extLst>
              <a:ext uri="{FF2B5EF4-FFF2-40B4-BE49-F238E27FC236}">
                <a16:creationId xmlns:a16="http://schemas.microsoft.com/office/drawing/2014/main" id="{1992DFC3-847B-A0B5-F5F3-1585B6F580C4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5365815" y="1827290"/>
            <a:ext cx="455494" cy="15513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diritto 136">
            <a:extLst>
              <a:ext uri="{FF2B5EF4-FFF2-40B4-BE49-F238E27FC236}">
                <a16:creationId xmlns:a16="http://schemas.microsoft.com/office/drawing/2014/main" id="{C6828603-E13D-6564-DFF7-B7B189E66E37}"/>
              </a:ext>
            </a:extLst>
          </p:cNvPr>
          <p:cNvCxnSpPr>
            <a:cxnSpLocks/>
            <a:stCxn id="15" idx="4"/>
            <a:endCxn id="16" idx="2"/>
          </p:cNvCxnSpPr>
          <p:nvPr/>
        </p:nvCxnSpPr>
        <p:spPr>
          <a:xfrm>
            <a:off x="5342811" y="1975857"/>
            <a:ext cx="409107" cy="8116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ttore diritto 142">
            <a:extLst>
              <a:ext uri="{FF2B5EF4-FFF2-40B4-BE49-F238E27FC236}">
                <a16:creationId xmlns:a16="http://schemas.microsoft.com/office/drawing/2014/main" id="{A060FF7B-8DDA-DE6E-826D-08FB2B6C86C5}"/>
              </a:ext>
            </a:extLst>
          </p:cNvPr>
          <p:cNvCxnSpPr>
            <a:cxnSpLocks/>
            <a:stCxn id="11" idx="7"/>
            <a:endCxn id="17" idx="4"/>
          </p:cNvCxnSpPr>
          <p:nvPr/>
        </p:nvCxnSpPr>
        <p:spPr>
          <a:xfrm flipH="1">
            <a:off x="6339064" y="1793871"/>
            <a:ext cx="100673" cy="2458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ttore diritto 145">
            <a:extLst>
              <a:ext uri="{FF2B5EF4-FFF2-40B4-BE49-F238E27FC236}">
                <a16:creationId xmlns:a16="http://schemas.microsoft.com/office/drawing/2014/main" id="{2B56E32F-9126-CFCA-76EF-89B74ACF126F}"/>
              </a:ext>
            </a:extLst>
          </p:cNvPr>
          <p:cNvCxnSpPr>
            <a:cxnSpLocks/>
            <a:stCxn id="15" idx="2"/>
          </p:cNvCxnSpPr>
          <p:nvPr/>
        </p:nvCxnSpPr>
        <p:spPr>
          <a:xfrm flipH="1" flipV="1">
            <a:off x="4831955" y="1982420"/>
            <a:ext cx="214964" cy="112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ttore diritto 149">
            <a:extLst>
              <a:ext uri="{FF2B5EF4-FFF2-40B4-BE49-F238E27FC236}">
                <a16:creationId xmlns:a16="http://schemas.microsoft.com/office/drawing/2014/main" id="{74782911-072A-42EA-4A50-F009B5A2BD06}"/>
              </a:ext>
            </a:extLst>
          </p:cNvPr>
          <p:cNvCxnSpPr>
            <a:cxnSpLocks/>
            <a:stCxn id="16" idx="2"/>
            <a:endCxn id="11" idx="4"/>
          </p:cNvCxnSpPr>
          <p:nvPr/>
        </p:nvCxnSpPr>
        <p:spPr>
          <a:xfrm flipH="1">
            <a:off x="5735323" y="2787464"/>
            <a:ext cx="16595" cy="107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ttore diritto 152">
            <a:extLst>
              <a:ext uri="{FF2B5EF4-FFF2-40B4-BE49-F238E27FC236}">
                <a16:creationId xmlns:a16="http://schemas.microsoft.com/office/drawing/2014/main" id="{B983A263-03BB-5C9A-AF51-08CB91D558A4}"/>
              </a:ext>
            </a:extLst>
          </p:cNvPr>
          <p:cNvCxnSpPr>
            <a:cxnSpLocks/>
            <a:endCxn id="11" idx="6"/>
          </p:cNvCxnSpPr>
          <p:nvPr/>
        </p:nvCxnSpPr>
        <p:spPr>
          <a:xfrm>
            <a:off x="6355599" y="2038445"/>
            <a:ext cx="375916" cy="211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ttore diritto 155">
            <a:extLst>
              <a:ext uri="{FF2B5EF4-FFF2-40B4-BE49-F238E27FC236}">
                <a16:creationId xmlns:a16="http://schemas.microsoft.com/office/drawing/2014/main" id="{6A79F680-D3FA-71F8-3AE3-A2A3F72F6DE1}"/>
              </a:ext>
            </a:extLst>
          </p:cNvPr>
          <p:cNvCxnSpPr>
            <a:cxnSpLocks/>
            <a:stCxn id="15" idx="2"/>
            <a:endCxn id="16" idx="2"/>
          </p:cNvCxnSpPr>
          <p:nvPr/>
        </p:nvCxnSpPr>
        <p:spPr>
          <a:xfrm>
            <a:off x="5046919" y="2094471"/>
            <a:ext cx="704999" cy="692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ttore diritto 158">
            <a:extLst>
              <a:ext uri="{FF2B5EF4-FFF2-40B4-BE49-F238E27FC236}">
                <a16:creationId xmlns:a16="http://schemas.microsoft.com/office/drawing/2014/main" id="{56469DCB-EF97-011A-236A-A3A888CE6146}"/>
              </a:ext>
            </a:extLst>
          </p:cNvPr>
          <p:cNvCxnSpPr>
            <a:cxnSpLocks/>
            <a:stCxn id="11" idx="2"/>
            <a:endCxn id="15" idx="2"/>
          </p:cNvCxnSpPr>
          <p:nvPr/>
        </p:nvCxnSpPr>
        <p:spPr>
          <a:xfrm flipV="1">
            <a:off x="4739130" y="2094471"/>
            <a:ext cx="307789" cy="155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ttore diritto 161">
            <a:extLst>
              <a:ext uri="{FF2B5EF4-FFF2-40B4-BE49-F238E27FC236}">
                <a16:creationId xmlns:a16="http://schemas.microsoft.com/office/drawing/2014/main" id="{1FFAB958-2381-47D0-C8CF-DA0043E362DD}"/>
              </a:ext>
            </a:extLst>
          </p:cNvPr>
          <p:cNvCxnSpPr>
            <a:cxnSpLocks/>
            <a:stCxn id="11" idx="2"/>
            <a:endCxn id="16" idx="2"/>
          </p:cNvCxnSpPr>
          <p:nvPr/>
        </p:nvCxnSpPr>
        <p:spPr>
          <a:xfrm>
            <a:off x="4739130" y="2249887"/>
            <a:ext cx="1012788" cy="5375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ttore diritto 164">
            <a:extLst>
              <a:ext uri="{FF2B5EF4-FFF2-40B4-BE49-F238E27FC236}">
                <a16:creationId xmlns:a16="http://schemas.microsoft.com/office/drawing/2014/main" id="{09F709C8-B417-3B4E-6C34-7B73976F46EC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5030908" y="2101034"/>
            <a:ext cx="16011" cy="604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ttore diritto 167">
            <a:extLst>
              <a:ext uri="{FF2B5EF4-FFF2-40B4-BE49-F238E27FC236}">
                <a16:creationId xmlns:a16="http://schemas.microsoft.com/office/drawing/2014/main" id="{E7AB7A48-1C9D-2528-141E-074B5AA9203C}"/>
              </a:ext>
            </a:extLst>
          </p:cNvPr>
          <p:cNvCxnSpPr>
            <a:cxnSpLocks/>
            <a:stCxn id="11" idx="3"/>
            <a:endCxn id="16" idx="2"/>
          </p:cNvCxnSpPr>
          <p:nvPr/>
        </p:nvCxnSpPr>
        <p:spPr>
          <a:xfrm>
            <a:off x="5030908" y="2705902"/>
            <a:ext cx="721010" cy="815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091A0A7-6DB5-07CA-AEE7-1E3AE3E69BC9}"/>
              </a:ext>
            </a:extLst>
          </p:cNvPr>
          <p:cNvSpPr txBox="1"/>
          <p:nvPr/>
        </p:nvSpPr>
        <p:spPr>
          <a:xfrm>
            <a:off x="-1" y="6488468"/>
            <a:ext cx="5951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Gravity and TQFTs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B866483-2DD0-F55C-61D1-244025AFD551}"/>
              </a:ext>
            </a:extLst>
          </p:cNvPr>
          <p:cNvSpPr txBox="1"/>
          <p:nvPr/>
        </p:nvSpPr>
        <p:spPr>
          <a:xfrm>
            <a:off x="595617" y="3648870"/>
            <a:ext cx="8166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Every</a:t>
            </a:r>
            <a:r>
              <a:rPr lang="it-IT" b="1" dirty="0"/>
              <a:t> </a:t>
            </a:r>
            <a:r>
              <a:rPr lang="it-IT" b="1" dirty="0" err="1"/>
              <a:t>smooth</a:t>
            </a:r>
            <a:r>
              <a:rPr lang="it-IT" b="1" dirty="0"/>
              <a:t> </a:t>
            </a:r>
            <a:r>
              <a:rPr lang="it-IT" b="1" dirty="0" err="1"/>
              <a:t>manifold</a:t>
            </a:r>
            <a:r>
              <a:rPr lang="it-IT" b="1" dirty="0"/>
              <a:t> can be </a:t>
            </a:r>
            <a:r>
              <a:rPr lang="it-IT" b="1" dirty="0" err="1"/>
              <a:t>triangulated</a:t>
            </a:r>
            <a:r>
              <a:rPr lang="it-IT" b="1" dirty="0"/>
              <a:t>! </a:t>
            </a:r>
            <a:r>
              <a:rPr lang="it-IT" dirty="0"/>
              <a:t>Of </a:t>
            </a:r>
            <a:r>
              <a:rPr lang="it-IT" dirty="0" err="1"/>
              <a:t>course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with </a:t>
            </a:r>
            <a:r>
              <a:rPr lang="it-IT" dirty="0" err="1"/>
              <a:t>triangles</a:t>
            </a:r>
            <a:r>
              <a:rPr lang="it-IT" dirty="0"/>
              <a:t>!</a:t>
            </a:r>
            <a:endParaRPr lang="en-GB" b="1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2E68939-B1DA-0CAC-7123-12DBAC1D8A22}"/>
              </a:ext>
            </a:extLst>
          </p:cNvPr>
          <p:cNvSpPr txBox="1"/>
          <p:nvPr/>
        </p:nvSpPr>
        <p:spPr>
          <a:xfrm>
            <a:off x="6890157" y="1431921"/>
            <a:ext cx="470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We</a:t>
            </a:r>
            <a:r>
              <a:rPr lang="it-IT" dirty="0"/>
              <a:t> can use </a:t>
            </a:r>
            <a:r>
              <a:rPr lang="it-IT" dirty="0" err="1"/>
              <a:t>it</a:t>
            </a:r>
            <a:r>
              <a:rPr lang="it-IT" dirty="0"/>
              <a:t> to compute </a:t>
            </a:r>
            <a:r>
              <a:rPr lang="it-IT" dirty="0" err="1"/>
              <a:t>topological</a:t>
            </a:r>
            <a:r>
              <a:rPr lang="it-IT" dirty="0"/>
              <a:t> </a:t>
            </a:r>
            <a:r>
              <a:rPr lang="it-IT" dirty="0" err="1"/>
              <a:t>invariants</a:t>
            </a:r>
            <a:r>
              <a:rPr lang="it-IT" dirty="0"/>
              <a:t>!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5FD064BB-92CB-A066-93E6-B129A5A944A9}"/>
                  </a:ext>
                </a:extLst>
              </p:cNvPr>
              <p:cNvSpPr txBox="1"/>
              <p:nvPr/>
            </p:nvSpPr>
            <p:spPr>
              <a:xfrm>
                <a:off x="595617" y="4296065"/>
                <a:ext cx="7185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Generalization to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-dimension of triangles as “fundamental cell”: 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-</a:t>
                </a:r>
                <a:r>
                  <a:rPr lang="en-GB" i="1" dirty="0"/>
                  <a:t>simplex</a:t>
                </a:r>
              </a:p>
            </p:txBody>
          </p:sp>
        </mc:Choice>
        <mc:Fallback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5FD064BB-92CB-A066-93E6-B129A5A94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17" y="4296065"/>
                <a:ext cx="7185171" cy="369332"/>
              </a:xfrm>
              <a:prstGeom prst="rect">
                <a:avLst/>
              </a:prstGeom>
              <a:blipFill>
                <a:blip r:embed="rId4"/>
                <a:stretch>
                  <a:fillRect l="-764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8637AF2F-2F9C-96E6-F51E-A46AA8A70A73}"/>
                  </a:ext>
                </a:extLst>
              </p:cNvPr>
              <p:cNvSpPr txBox="1"/>
              <p:nvPr/>
            </p:nvSpPr>
            <p:spPr>
              <a:xfrm>
                <a:off x="2111929" y="5284983"/>
                <a:ext cx="12984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8637AF2F-2F9C-96E6-F51E-A46AA8A70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929" y="5284983"/>
                <a:ext cx="129844" cy="276999"/>
              </a:xfrm>
              <a:prstGeom prst="rect">
                <a:avLst/>
              </a:prstGeom>
              <a:blipFill>
                <a:blip r:embed="rId5"/>
                <a:stretch>
                  <a:fillRect l="-9091" r="-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F9953C9E-E25B-E9E7-CF46-0DCDDF846A47}"/>
              </a:ext>
            </a:extLst>
          </p:cNvPr>
          <p:cNvCxnSpPr/>
          <p:nvPr/>
        </p:nvCxnSpPr>
        <p:spPr>
          <a:xfrm>
            <a:off x="3338818" y="5423482"/>
            <a:ext cx="713064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riangolo isoscele 24">
            <a:extLst>
              <a:ext uri="{FF2B5EF4-FFF2-40B4-BE49-F238E27FC236}">
                <a16:creationId xmlns:a16="http://schemas.microsoft.com/office/drawing/2014/main" id="{7FA3E5B5-8EA6-ECD6-089E-415874D0268C}"/>
              </a:ext>
            </a:extLst>
          </p:cNvPr>
          <p:cNvSpPr/>
          <p:nvPr/>
        </p:nvSpPr>
        <p:spPr>
          <a:xfrm>
            <a:off x="4813790" y="5072735"/>
            <a:ext cx="656020" cy="489247"/>
          </a:xfrm>
          <a:prstGeom prst="triangl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013CF3F9-2378-8D12-6DD9-C6F41037BE45}"/>
                  </a:ext>
                </a:extLst>
              </p:cNvPr>
              <p:cNvSpPr txBox="1"/>
              <p:nvPr/>
            </p:nvSpPr>
            <p:spPr>
              <a:xfrm>
                <a:off x="1827806" y="5586224"/>
                <a:ext cx="8273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200" dirty="0"/>
                  <a:t>-simplex</a:t>
                </a:r>
              </a:p>
            </p:txBody>
          </p:sp>
        </mc:Choice>
        <mc:Fallback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013CF3F9-2378-8D12-6DD9-C6F41037B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806" y="5586224"/>
                <a:ext cx="827310" cy="276999"/>
              </a:xfrm>
              <a:prstGeom prst="rect">
                <a:avLst/>
              </a:prstGeom>
              <a:blipFill>
                <a:blip r:embed="rId6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DF8DC455-8D1D-01BE-4BFF-BD09638F3BD0}"/>
                  </a:ext>
                </a:extLst>
              </p:cNvPr>
              <p:cNvSpPr txBox="1"/>
              <p:nvPr/>
            </p:nvSpPr>
            <p:spPr>
              <a:xfrm>
                <a:off x="3277001" y="5586224"/>
                <a:ext cx="8273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200" dirty="0"/>
                  <a:t>-simplex</a:t>
                </a:r>
              </a:p>
            </p:txBody>
          </p:sp>
        </mc:Choice>
        <mc:Fallback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DF8DC455-8D1D-01BE-4BFF-BD09638F3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001" y="5586224"/>
                <a:ext cx="827310" cy="276999"/>
              </a:xfrm>
              <a:prstGeom prst="rect">
                <a:avLst/>
              </a:prstGeom>
              <a:blipFill>
                <a:blip r:embed="rId7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2431AA50-FF43-A370-BEF2-103F106EE1FA}"/>
                  </a:ext>
                </a:extLst>
              </p:cNvPr>
              <p:cNvSpPr txBox="1"/>
              <p:nvPr/>
            </p:nvSpPr>
            <p:spPr>
              <a:xfrm>
                <a:off x="4728145" y="5586224"/>
                <a:ext cx="827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200" dirty="0"/>
                  <a:t>-simplex</a:t>
                </a:r>
              </a:p>
              <a:p>
                <a:pPr algn="ctr"/>
                <a:r>
                  <a:rPr lang="en-US" sz="1200" dirty="0"/>
                  <a:t>(triangle)</a:t>
                </a:r>
              </a:p>
            </p:txBody>
          </p:sp>
        </mc:Choice>
        <mc:Fallback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2431AA50-FF43-A370-BEF2-103F106EE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145" y="5586224"/>
                <a:ext cx="827310" cy="461665"/>
              </a:xfrm>
              <a:prstGeom prst="rect">
                <a:avLst/>
              </a:prstGeom>
              <a:blipFill>
                <a:blip r:embed="rId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0" name="Modello 3D 29" descr="Tetraedro">
                <a:extLst>
                  <a:ext uri="{FF2B5EF4-FFF2-40B4-BE49-F238E27FC236}">
                    <a16:creationId xmlns:a16="http://schemas.microsoft.com/office/drawing/2014/main" id="{A1B26171-9968-BA9A-AB66-6464BD0602E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3105941"/>
                  </p:ext>
                </p:extLst>
              </p:nvPr>
            </p:nvGraphicFramePr>
            <p:xfrm>
              <a:off x="6317363" y="4710212"/>
              <a:ext cx="977192" cy="876012"/>
            </p:xfrm>
            <a:graphic>
              <a:graphicData uri="http://schemas.microsoft.com/office/drawing/2017/model3d">
                <am3d:model3d r:embed="rId9">
                  <am3d:spPr>
                    <a:xfrm>
                      <a:off x="0" y="0"/>
                      <a:ext cx="977192" cy="876012"/>
                    </a:xfrm>
                    <a:prstGeom prst="rect">
                      <a:avLst/>
                    </a:prstGeom>
                  </am3d:spPr>
                  <am3d:camera>
                    <am3d:pos x="0" y="0" z="7427198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166890" d="1000000"/>
                    <am3d:preTrans dx="531" dy="-15492322" dz="-5131587"/>
                    <am3d:scale>
                      <am3d:sx n="1000000" d="1000000"/>
                      <am3d:sy n="1000000" d="1000000"/>
                      <am3d:sz n="1000000" d="1000000"/>
                    </am3d:scale>
                    <am3d:rot ax="-1195844" ay="527543" az="-190337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150848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0" name="Modello 3D 29" descr="Tetraedro">
                <a:extLst>
                  <a:ext uri="{FF2B5EF4-FFF2-40B4-BE49-F238E27FC236}">
                    <a16:creationId xmlns:a16="http://schemas.microsoft.com/office/drawing/2014/main" id="{A1B26171-9968-BA9A-AB66-6464BD0602E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17363" y="4710212"/>
                <a:ext cx="977192" cy="876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C7F8D21B-06CD-4F01-1588-61B31FC03390}"/>
                  </a:ext>
                </a:extLst>
              </p:cNvPr>
              <p:cNvSpPr txBox="1"/>
              <p:nvPr/>
            </p:nvSpPr>
            <p:spPr>
              <a:xfrm>
                <a:off x="6177340" y="5586224"/>
                <a:ext cx="1037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200" dirty="0"/>
                  <a:t>-simplex</a:t>
                </a:r>
              </a:p>
              <a:p>
                <a:pPr algn="ctr"/>
                <a:r>
                  <a:rPr lang="en-US" sz="1200" dirty="0"/>
                  <a:t>(tetrahedron)</a:t>
                </a:r>
              </a:p>
            </p:txBody>
          </p:sp>
        </mc:Choice>
        <mc:Fallback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C7F8D21B-06CD-4F01-1588-61B31FC03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340" y="5586224"/>
                <a:ext cx="1037192" cy="461665"/>
              </a:xfrm>
              <a:prstGeom prst="rect">
                <a:avLst/>
              </a:prstGeom>
              <a:blipFill>
                <a:blip r:embed="rId11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6E06883F-B736-A614-C04D-268B9EE19C87}"/>
              </a:ext>
            </a:extLst>
          </p:cNvPr>
          <p:cNvSpPr txBox="1"/>
          <p:nvPr/>
        </p:nvSpPr>
        <p:spPr>
          <a:xfrm>
            <a:off x="7708020" y="5574566"/>
            <a:ext cx="94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…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90E8B32A-788A-F273-0E05-193F8DCCDE1E}"/>
                  </a:ext>
                </a:extLst>
              </p:cNvPr>
              <p:cNvSpPr txBox="1"/>
              <p:nvPr/>
            </p:nvSpPr>
            <p:spPr>
              <a:xfrm>
                <a:off x="7780788" y="2418132"/>
                <a:ext cx="38100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i="1" dirty="0"/>
                  <a:t>Euler </a:t>
                </a:r>
                <a:r>
                  <a:rPr lang="it-IT" i="1" dirty="0" err="1"/>
                  <a:t>characteristic</a:t>
                </a:r>
                <a:r>
                  <a:rPr lang="it-IT" i="1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it-IT" i="1" dirty="0"/>
                  <a:t> </a:t>
                </a:r>
                <a:endParaRPr lang="en-GB" i="1" dirty="0"/>
              </a:p>
            </p:txBody>
          </p:sp>
        </mc:Choice>
        <mc:Fallback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90E8B32A-788A-F273-0E05-193F8DCCD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788" y="2418132"/>
                <a:ext cx="3810001" cy="369332"/>
              </a:xfrm>
              <a:prstGeom prst="rect">
                <a:avLst/>
              </a:prstGeom>
              <a:blipFill>
                <a:blip r:embed="rId12"/>
                <a:stretch>
                  <a:fillRect l="-1280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321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F97E058-DED6-D72E-760E-80ECBCB098A7}"/>
              </a:ext>
            </a:extLst>
          </p:cNvPr>
          <p:cNvSpPr txBox="1"/>
          <p:nvPr/>
        </p:nvSpPr>
        <p:spPr>
          <a:xfrm>
            <a:off x="178904" y="192157"/>
            <a:ext cx="11854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 foam and state sum models</a:t>
            </a:r>
          </a:p>
          <a:p>
            <a:r>
              <a:rPr lang="en-US" sz="2400" dirty="0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try to quantize gravity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98459FD-4BA7-BAE1-A5EF-8CF5D7D780D7}"/>
              </a:ext>
            </a:extLst>
          </p:cNvPr>
          <p:cNvSpPr txBox="1"/>
          <p:nvPr/>
        </p:nvSpPr>
        <p:spPr>
          <a:xfrm>
            <a:off x="11258781" y="6426714"/>
            <a:ext cx="754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822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CBFA7AA-C288-A9AF-7CB1-92796ABEE10A}"/>
              </a:ext>
            </a:extLst>
          </p:cNvPr>
          <p:cNvSpPr/>
          <p:nvPr/>
        </p:nvSpPr>
        <p:spPr>
          <a:xfrm>
            <a:off x="0" y="6426714"/>
            <a:ext cx="6096000" cy="431286"/>
          </a:xfrm>
          <a:prstGeom prst="rect">
            <a:avLst/>
          </a:prstGeom>
          <a:solidFill>
            <a:srgbClr val="8224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FC47CB4D-9323-412E-95D0-3D2663E1CE43}"/>
                  </a:ext>
                </a:extLst>
              </p:cNvPr>
              <p:cNvSpPr txBox="1"/>
              <p:nvPr/>
            </p:nvSpPr>
            <p:spPr>
              <a:xfrm>
                <a:off x="595618" y="1434517"/>
                <a:ext cx="109014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Idea! – </a:t>
                </a:r>
                <a:r>
                  <a:rPr lang="it-IT" dirty="0" err="1"/>
                  <a:t>Triangulate</a:t>
                </a:r>
                <a:r>
                  <a:rPr lang="it-IT" dirty="0"/>
                  <a:t> the </a:t>
                </a:r>
                <a:r>
                  <a:rPr lang="it-IT" dirty="0" err="1"/>
                  <a:t>smooth</a:t>
                </a:r>
                <a:r>
                  <a:rPr lang="it-IT" dirty="0"/>
                  <a:t> </a:t>
                </a:r>
                <a:r>
                  <a:rPr lang="it-IT" dirty="0" err="1"/>
                  <a:t>manifold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it-IT" dirty="0"/>
                  <a:t> on </a:t>
                </a:r>
                <a:r>
                  <a:rPr lang="it-IT" dirty="0" err="1"/>
                  <a:t>which</a:t>
                </a:r>
                <a:r>
                  <a:rPr lang="it-IT" dirty="0"/>
                  <a:t> the field theory </a:t>
                </a:r>
                <a:r>
                  <a:rPr lang="it-IT" dirty="0" err="1"/>
                  <a:t>leaves</a:t>
                </a:r>
                <a:r>
                  <a:rPr lang="it-IT" dirty="0"/>
                  <a:t>. (Like a </a:t>
                </a:r>
                <a:r>
                  <a:rPr lang="it-IT" dirty="0" err="1"/>
                  <a:t>coarse-graining</a:t>
                </a:r>
                <a:r>
                  <a:rPr lang="it-IT" dirty="0"/>
                  <a:t> or a </a:t>
                </a:r>
                <a:r>
                  <a:rPr lang="it-IT" dirty="0" err="1"/>
                  <a:t>regulator</a:t>
                </a:r>
                <a:r>
                  <a:rPr lang="it-IT" dirty="0"/>
                  <a:t>)</a:t>
                </a:r>
                <a:endParaRPr lang="en-GB" dirty="0"/>
              </a:p>
            </p:txBody>
          </p:sp>
        </mc:Choice>
        <mc:Fallback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FC47CB4D-9323-412E-95D0-3D2663E1C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18" y="1434517"/>
                <a:ext cx="10901494" cy="369332"/>
              </a:xfrm>
              <a:prstGeom prst="rect">
                <a:avLst/>
              </a:prstGeom>
              <a:blipFill>
                <a:blip r:embed="rId3"/>
                <a:stretch>
                  <a:fillRect l="-503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93233123-B501-A373-B360-49127E96B47D}"/>
                  </a:ext>
                </a:extLst>
              </p:cNvPr>
              <p:cNvSpPr txBox="1"/>
              <p:nvPr/>
            </p:nvSpPr>
            <p:spPr>
              <a:xfrm>
                <a:off x="595618" y="2052728"/>
                <a:ext cx="106078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Computing the </a:t>
                </a:r>
                <a:r>
                  <a:rPr lang="it-IT" dirty="0" err="1"/>
                  <a:t>partition</a:t>
                </a:r>
                <a:r>
                  <a:rPr lang="it-IT" dirty="0"/>
                  <a:t> </a:t>
                </a:r>
                <a:r>
                  <a:rPr lang="it-IT" dirty="0" err="1"/>
                  <a:t>function</a:t>
                </a:r>
                <a:r>
                  <a:rPr lang="it-IT" dirty="0"/>
                  <a:t> </a:t>
                </a:r>
                <a:r>
                  <a:rPr lang="it-IT" dirty="0" err="1"/>
                  <a:t>enriching</a:t>
                </a:r>
                <a:r>
                  <a:rPr lang="it-IT" dirty="0"/>
                  <a:t> the </a:t>
                </a:r>
                <a:r>
                  <a:rPr lang="it-IT" dirty="0" err="1"/>
                  <a:t>triangulation</a:t>
                </a:r>
                <a:r>
                  <a:rPr lang="it-IT" dirty="0"/>
                  <a:t> with a </a:t>
                </a:r>
                <a:r>
                  <a:rPr lang="it-IT" dirty="0" err="1"/>
                  <a:t>colouring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that</a:t>
                </a:r>
                <a:r>
                  <a:rPr lang="it-IT" dirty="0"/>
                  <a:t> </a:t>
                </a:r>
                <a:r>
                  <a:rPr lang="it-IT" dirty="0" err="1"/>
                  <a:t>depends</a:t>
                </a:r>
                <a:r>
                  <a:rPr lang="it-IT" dirty="0"/>
                  <a:t> on the field theory</a:t>
                </a:r>
              </a:p>
              <a:p>
                <a:endParaRPr lang="it-IT" dirty="0"/>
              </a:p>
              <a:p>
                <a:r>
                  <a:rPr lang="it-IT" dirty="0"/>
                  <a:t>To </a:t>
                </a:r>
                <a:r>
                  <a:rPr lang="it-IT" dirty="0" err="1"/>
                  <a:t>each</a:t>
                </a:r>
                <a:r>
                  <a:rPr lang="it-IT" dirty="0"/>
                  <a:t> coloured d-simplex </a:t>
                </a:r>
                <a:r>
                  <a:rPr lang="it-IT" dirty="0" err="1"/>
                  <a:t>we</a:t>
                </a:r>
                <a:r>
                  <a:rPr lang="it-IT" dirty="0"/>
                  <a:t> associate an </a:t>
                </a:r>
                <a:r>
                  <a:rPr lang="it-IT" dirty="0" err="1"/>
                  <a:t>amplitude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93233123-B501-A373-B360-49127E96B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18" y="2052728"/>
                <a:ext cx="10607880" cy="923330"/>
              </a:xfrm>
              <a:prstGeom prst="rect">
                <a:avLst/>
              </a:prstGeom>
              <a:blipFill>
                <a:blip r:embed="rId4"/>
                <a:stretch>
                  <a:fillRect l="-517" t="-3974" r="-172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057B7E5E-E7A1-651D-462E-B76DCE69EE5A}"/>
                  </a:ext>
                </a:extLst>
              </p:cNvPr>
              <p:cNvSpPr txBox="1"/>
              <p:nvPr/>
            </p:nvSpPr>
            <p:spPr>
              <a:xfrm>
                <a:off x="4535833" y="3429000"/>
                <a:ext cx="3145541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𝓌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057B7E5E-E7A1-651D-462E-B76DCE69E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833" y="3429000"/>
                <a:ext cx="3145541" cy="6721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CasellaDiTesto 80">
                <a:extLst>
                  <a:ext uri="{FF2B5EF4-FFF2-40B4-BE49-F238E27FC236}">
                    <a16:creationId xmlns:a16="http://schemas.microsoft.com/office/drawing/2014/main" id="{35BCF5F2-2B20-DC29-E111-E25AFA2392F1}"/>
                  </a:ext>
                </a:extLst>
              </p:cNvPr>
              <p:cNvSpPr txBox="1"/>
              <p:nvPr/>
            </p:nvSpPr>
            <p:spPr>
              <a:xfrm>
                <a:off x="595618" y="4783404"/>
                <a:ext cx="7390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Usually </a:t>
                </a:r>
                <a:r>
                  <a:rPr lang="it-IT" dirty="0" err="1"/>
                  <a:t>we</a:t>
                </a:r>
                <a:r>
                  <a:rPr lang="it-IT" dirty="0"/>
                  <a:t> </a:t>
                </a:r>
                <a:r>
                  <a:rPr lang="it-IT" dirty="0" err="1"/>
                  <a:t>consider</a:t>
                </a:r>
                <a:r>
                  <a:rPr lang="it-IT" dirty="0"/>
                  <a:t> a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𝑡𝑟𝑢𝑛𝑐𝑎𝑡𝑒𝑑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it-IT" dirty="0"/>
                  <a:t> theory in </a:t>
                </a:r>
                <a:r>
                  <a:rPr lang="it-IT" dirty="0" err="1"/>
                  <a:t>which</a:t>
                </a:r>
                <a:r>
                  <a:rPr lang="it-IT" dirty="0"/>
                  <a:t> the </a:t>
                </a:r>
                <a:r>
                  <a:rPr lang="it-IT" dirty="0" err="1"/>
                  <a:t>triangulation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fixed</a:t>
                </a:r>
                <a:endParaRPr lang="en-GB" dirty="0"/>
              </a:p>
            </p:txBody>
          </p:sp>
        </mc:Choice>
        <mc:Fallback>
          <p:sp>
            <p:nvSpPr>
              <p:cNvPr id="81" name="CasellaDiTesto 80">
                <a:extLst>
                  <a:ext uri="{FF2B5EF4-FFF2-40B4-BE49-F238E27FC236}">
                    <a16:creationId xmlns:a16="http://schemas.microsoft.com/office/drawing/2014/main" id="{35BCF5F2-2B20-DC29-E111-E25AFA239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18" y="4783404"/>
                <a:ext cx="7390617" cy="369332"/>
              </a:xfrm>
              <a:prstGeom prst="rect">
                <a:avLst/>
              </a:prstGeom>
              <a:blipFill>
                <a:blip r:embed="rId6"/>
                <a:stretch>
                  <a:fillRect l="-743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" name="Gruppo 117">
            <a:extLst>
              <a:ext uri="{FF2B5EF4-FFF2-40B4-BE49-F238E27FC236}">
                <a16:creationId xmlns:a16="http://schemas.microsoft.com/office/drawing/2014/main" id="{1246A961-D9C7-3F34-13FD-31908C242468}"/>
              </a:ext>
            </a:extLst>
          </p:cNvPr>
          <p:cNvGrpSpPr/>
          <p:nvPr/>
        </p:nvGrpSpPr>
        <p:grpSpPr>
          <a:xfrm>
            <a:off x="6560273" y="3924636"/>
            <a:ext cx="162377" cy="176536"/>
            <a:chOff x="7945583" y="3914042"/>
            <a:chExt cx="1886314" cy="1563969"/>
          </a:xfrm>
        </p:grpSpPr>
        <p:sp>
          <p:nvSpPr>
            <p:cNvPr id="84" name="Triangolo isoscele 83">
              <a:extLst>
                <a:ext uri="{FF2B5EF4-FFF2-40B4-BE49-F238E27FC236}">
                  <a16:creationId xmlns:a16="http://schemas.microsoft.com/office/drawing/2014/main" id="{4FC0490D-ACD6-93B0-6F5B-828A36F86477}"/>
                </a:ext>
              </a:extLst>
            </p:cNvPr>
            <p:cNvSpPr/>
            <p:nvPr/>
          </p:nvSpPr>
          <p:spPr>
            <a:xfrm rot="4232479">
              <a:off x="8717026" y="4423728"/>
              <a:ext cx="1471228" cy="451855"/>
            </a:xfrm>
            <a:prstGeom prst="triangle">
              <a:avLst>
                <a:gd name="adj" fmla="val 7947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Triangolo isoscele 84">
              <a:extLst>
                <a:ext uri="{FF2B5EF4-FFF2-40B4-BE49-F238E27FC236}">
                  <a16:creationId xmlns:a16="http://schemas.microsoft.com/office/drawing/2014/main" id="{7CC2895F-96AC-9959-2211-12A6951D5CB8}"/>
                </a:ext>
              </a:extLst>
            </p:cNvPr>
            <p:cNvSpPr/>
            <p:nvPr/>
          </p:nvSpPr>
          <p:spPr>
            <a:xfrm rot="217411">
              <a:off x="7997440" y="4027162"/>
              <a:ext cx="1511000" cy="1383842"/>
            </a:xfrm>
            <a:prstGeom prst="triangle">
              <a:avLst>
                <a:gd name="adj" fmla="val 631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6" name="Connettore diritto 85">
              <a:extLst>
                <a:ext uri="{FF2B5EF4-FFF2-40B4-BE49-F238E27FC236}">
                  <a16:creationId xmlns:a16="http://schemas.microsoft.com/office/drawing/2014/main" id="{082FD233-0B75-A239-0F27-73822CC6E4FD}"/>
                </a:ext>
              </a:extLst>
            </p:cNvPr>
            <p:cNvCxnSpPr>
              <a:cxnSpLocks/>
            </p:cNvCxnSpPr>
            <p:nvPr/>
          </p:nvCxnSpPr>
          <p:spPr>
            <a:xfrm>
              <a:off x="7968039" y="5359020"/>
              <a:ext cx="1515789" cy="118991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diritto 86">
              <a:extLst>
                <a:ext uri="{FF2B5EF4-FFF2-40B4-BE49-F238E27FC236}">
                  <a16:creationId xmlns:a16="http://schemas.microsoft.com/office/drawing/2014/main" id="{6DFD7CA8-53A9-64C7-7F32-4D0B3F030E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45583" y="4005490"/>
              <a:ext cx="1055436" cy="135353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diritto 87">
              <a:extLst>
                <a:ext uri="{FF2B5EF4-FFF2-40B4-BE49-F238E27FC236}">
                  <a16:creationId xmlns:a16="http://schemas.microsoft.com/office/drawing/2014/main" id="{520A4A74-3745-7257-ACD9-63D0A3A3640F}"/>
                </a:ext>
              </a:extLst>
            </p:cNvPr>
            <p:cNvCxnSpPr>
              <a:cxnSpLocks/>
            </p:cNvCxnSpPr>
            <p:nvPr/>
          </p:nvCxnSpPr>
          <p:spPr>
            <a:xfrm>
              <a:off x="9001019" y="4005490"/>
              <a:ext cx="482809" cy="1472521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diritto 88">
              <a:extLst>
                <a:ext uri="{FF2B5EF4-FFF2-40B4-BE49-F238E27FC236}">
                  <a16:creationId xmlns:a16="http://schemas.microsoft.com/office/drawing/2014/main" id="{FEC71307-C5CC-4256-DCE6-917059BC24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83828" y="4987169"/>
              <a:ext cx="348069" cy="461094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diritto 89">
              <a:extLst>
                <a:ext uri="{FF2B5EF4-FFF2-40B4-BE49-F238E27FC236}">
                  <a16:creationId xmlns:a16="http://schemas.microsoft.com/office/drawing/2014/main" id="{613C38F0-BC1C-CA85-B681-E66CBC70E7DE}"/>
                </a:ext>
              </a:extLst>
            </p:cNvPr>
            <p:cNvCxnSpPr>
              <a:cxnSpLocks/>
            </p:cNvCxnSpPr>
            <p:nvPr/>
          </p:nvCxnSpPr>
          <p:spPr>
            <a:xfrm>
              <a:off x="9001019" y="4005490"/>
              <a:ext cx="830878" cy="98167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uppo 109">
            <a:extLst>
              <a:ext uri="{FF2B5EF4-FFF2-40B4-BE49-F238E27FC236}">
                <a16:creationId xmlns:a16="http://schemas.microsoft.com/office/drawing/2014/main" id="{039A8126-0F3E-023F-1182-676D6B0F3F5C}"/>
              </a:ext>
            </a:extLst>
          </p:cNvPr>
          <p:cNvGrpSpPr/>
          <p:nvPr/>
        </p:nvGrpSpPr>
        <p:grpSpPr>
          <a:xfrm>
            <a:off x="6005272" y="2708460"/>
            <a:ext cx="190150" cy="173042"/>
            <a:chOff x="7945583" y="3914042"/>
            <a:chExt cx="1886314" cy="1563969"/>
          </a:xfrm>
        </p:grpSpPr>
        <p:sp>
          <p:nvSpPr>
            <p:cNvPr id="111" name="Triangolo isoscele 110">
              <a:extLst>
                <a:ext uri="{FF2B5EF4-FFF2-40B4-BE49-F238E27FC236}">
                  <a16:creationId xmlns:a16="http://schemas.microsoft.com/office/drawing/2014/main" id="{8B80F695-CC7C-8A92-06C9-520F85A1D42F}"/>
                </a:ext>
              </a:extLst>
            </p:cNvPr>
            <p:cNvSpPr/>
            <p:nvPr/>
          </p:nvSpPr>
          <p:spPr>
            <a:xfrm rot="4232479">
              <a:off x="8717026" y="4423728"/>
              <a:ext cx="1471228" cy="451855"/>
            </a:xfrm>
            <a:prstGeom prst="triangle">
              <a:avLst>
                <a:gd name="adj" fmla="val 7947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2" name="Triangolo isoscele 111">
              <a:extLst>
                <a:ext uri="{FF2B5EF4-FFF2-40B4-BE49-F238E27FC236}">
                  <a16:creationId xmlns:a16="http://schemas.microsoft.com/office/drawing/2014/main" id="{EB6E4F93-324D-48FD-55CE-4D6A3931A95D}"/>
                </a:ext>
              </a:extLst>
            </p:cNvPr>
            <p:cNvSpPr/>
            <p:nvPr/>
          </p:nvSpPr>
          <p:spPr>
            <a:xfrm rot="217411">
              <a:off x="7997440" y="4027162"/>
              <a:ext cx="1511000" cy="1383842"/>
            </a:xfrm>
            <a:prstGeom prst="triangle">
              <a:avLst>
                <a:gd name="adj" fmla="val 631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3" name="Connettore diritto 112">
              <a:extLst>
                <a:ext uri="{FF2B5EF4-FFF2-40B4-BE49-F238E27FC236}">
                  <a16:creationId xmlns:a16="http://schemas.microsoft.com/office/drawing/2014/main" id="{68EE0A73-FFDD-99E1-8026-B7C8AF089339}"/>
                </a:ext>
              </a:extLst>
            </p:cNvPr>
            <p:cNvCxnSpPr>
              <a:cxnSpLocks/>
            </p:cNvCxnSpPr>
            <p:nvPr/>
          </p:nvCxnSpPr>
          <p:spPr>
            <a:xfrm>
              <a:off x="7968039" y="5359020"/>
              <a:ext cx="1515789" cy="11899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diritto 113">
              <a:extLst>
                <a:ext uri="{FF2B5EF4-FFF2-40B4-BE49-F238E27FC236}">
                  <a16:creationId xmlns:a16="http://schemas.microsoft.com/office/drawing/2014/main" id="{DC4B97A8-46B4-92CC-14C4-AAAE79B908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45583" y="4005490"/>
              <a:ext cx="1055436" cy="135353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diritto 114">
              <a:extLst>
                <a:ext uri="{FF2B5EF4-FFF2-40B4-BE49-F238E27FC236}">
                  <a16:creationId xmlns:a16="http://schemas.microsoft.com/office/drawing/2014/main" id="{DA607FAA-1E14-EAA3-596F-FDD53EBED0BC}"/>
                </a:ext>
              </a:extLst>
            </p:cNvPr>
            <p:cNvCxnSpPr>
              <a:cxnSpLocks/>
            </p:cNvCxnSpPr>
            <p:nvPr/>
          </p:nvCxnSpPr>
          <p:spPr>
            <a:xfrm>
              <a:off x="9001019" y="4005490"/>
              <a:ext cx="482809" cy="1472521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diritto 115">
              <a:extLst>
                <a:ext uri="{FF2B5EF4-FFF2-40B4-BE49-F238E27FC236}">
                  <a16:creationId xmlns:a16="http://schemas.microsoft.com/office/drawing/2014/main" id="{3B87DBE3-EB3F-9653-7059-1E65ED4E1B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83828" y="4987169"/>
              <a:ext cx="348069" cy="461094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diritto 116">
              <a:extLst>
                <a:ext uri="{FF2B5EF4-FFF2-40B4-BE49-F238E27FC236}">
                  <a16:creationId xmlns:a16="http://schemas.microsoft.com/office/drawing/2014/main" id="{C3A3BD47-D038-D906-C422-9BB0FF3E53CF}"/>
                </a:ext>
              </a:extLst>
            </p:cNvPr>
            <p:cNvCxnSpPr>
              <a:cxnSpLocks/>
            </p:cNvCxnSpPr>
            <p:nvPr/>
          </p:nvCxnSpPr>
          <p:spPr>
            <a:xfrm>
              <a:off x="9001019" y="4005490"/>
              <a:ext cx="830878" cy="981679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uppo 118">
            <a:extLst>
              <a:ext uri="{FF2B5EF4-FFF2-40B4-BE49-F238E27FC236}">
                <a16:creationId xmlns:a16="http://schemas.microsoft.com/office/drawing/2014/main" id="{52B6AAC0-86EB-6D0A-2FF7-6A88C5CE7650}"/>
              </a:ext>
            </a:extLst>
          </p:cNvPr>
          <p:cNvGrpSpPr/>
          <p:nvPr/>
        </p:nvGrpSpPr>
        <p:grpSpPr>
          <a:xfrm>
            <a:off x="7308292" y="3643218"/>
            <a:ext cx="162377" cy="176536"/>
            <a:chOff x="7945583" y="3914042"/>
            <a:chExt cx="1886314" cy="1563969"/>
          </a:xfrm>
        </p:grpSpPr>
        <p:sp>
          <p:nvSpPr>
            <p:cNvPr id="120" name="Triangolo isoscele 119">
              <a:extLst>
                <a:ext uri="{FF2B5EF4-FFF2-40B4-BE49-F238E27FC236}">
                  <a16:creationId xmlns:a16="http://schemas.microsoft.com/office/drawing/2014/main" id="{4371B9E7-E8BA-1D28-1557-B2CFBC2E1369}"/>
                </a:ext>
              </a:extLst>
            </p:cNvPr>
            <p:cNvSpPr/>
            <p:nvPr/>
          </p:nvSpPr>
          <p:spPr>
            <a:xfrm rot="4232479">
              <a:off x="8717026" y="4423728"/>
              <a:ext cx="1471228" cy="451855"/>
            </a:xfrm>
            <a:prstGeom prst="triangle">
              <a:avLst>
                <a:gd name="adj" fmla="val 7947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1" name="Triangolo isoscele 120">
              <a:extLst>
                <a:ext uri="{FF2B5EF4-FFF2-40B4-BE49-F238E27FC236}">
                  <a16:creationId xmlns:a16="http://schemas.microsoft.com/office/drawing/2014/main" id="{673A181B-8ADD-9250-1FED-B3D481702467}"/>
                </a:ext>
              </a:extLst>
            </p:cNvPr>
            <p:cNvSpPr/>
            <p:nvPr/>
          </p:nvSpPr>
          <p:spPr>
            <a:xfrm rot="217411">
              <a:off x="7997440" y="4027162"/>
              <a:ext cx="1511000" cy="1383842"/>
            </a:xfrm>
            <a:prstGeom prst="triangle">
              <a:avLst>
                <a:gd name="adj" fmla="val 631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2" name="Connettore diritto 121">
              <a:extLst>
                <a:ext uri="{FF2B5EF4-FFF2-40B4-BE49-F238E27FC236}">
                  <a16:creationId xmlns:a16="http://schemas.microsoft.com/office/drawing/2014/main" id="{D3F552E3-16EF-1D8A-B047-47AB7B61B402}"/>
                </a:ext>
              </a:extLst>
            </p:cNvPr>
            <p:cNvCxnSpPr>
              <a:cxnSpLocks/>
            </p:cNvCxnSpPr>
            <p:nvPr/>
          </p:nvCxnSpPr>
          <p:spPr>
            <a:xfrm>
              <a:off x="7968039" y="5359020"/>
              <a:ext cx="1515789" cy="118991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diritto 122">
              <a:extLst>
                <a:ext uri="{FF2B5EF4-FFF2-40B4-BE49-F238E27FC236}">
                  <a16:creationId xmlns:a16="http://schemas.microsoft.com/office/drawing/2014/main" id="{E0880B2A-E55E-EABB-0B52-D7A79F01F4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45583" y="4005490"/>
              <a:ext cx="1055436" cy="135353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diritto 123">
              <a:extLst>
                <a:ext uri="{FF2B5EF4-FFF2-40B4-BE49-F238E27FC236}">
                  <a16:creationId xmlns:a16="http://schemas.microsoft.com/office/drawing/2014/main" id="{B5E229F8-3BF6-9AD4-23F5-60A78B4B4905}"/>
                </a:ext>
              </a:extLst>
            </p:cNvPr>
            <p:cNvCxnSpPr>
              <a:cxnSpLocks/>
            </p:cNvCxnSpPr>
            <p:nvPr/>
          </p:nvCxnSpPr>
          <p:spPr>
            <a:xfrm>
              <a:off x="9001019" y="4005490"/>
              <a:ext cx="482809" cy="1472521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diritto 124">
              <a:extLst>
                <a:ext uri="{FF2B5EF4-FFF2-40B4-BE49-F238E27FC236}">
                  <a16:creationId xmlns:a16="http://schemas.microsoft.com/office/drawing/2014/main" id="{B5ED26E3-1C3E-78DC-6E99-0BE8B25A80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83828" y="4987169"/>
              <a:ext cx="348069" cy="461094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diritto 125">
              <a:extLst>
                <a:ext uri="{FF2B5EF4-FFF2-40B4-BE49-F238E27FC236}">
                  <a16:creationId xmlns:a16="http://schemas.microsoft.com/office/drawing/2014/main" id="{04477D8F-5500-FC5C-D545-EF3CFB343525}"/>
                </a:ext>
              </a:extLst>
            </p:cNvPr>
            <p:cNvCxnSpPr>
              <a:cxnSpLocks/>
            </p:cNvCxnSpPr>
            <p:nvPr/>
          </p:nvCxnSpPr>
          <p:spPr>
            <a:xfrm>
              <a:off x="9001019" y="4005490"/>
              <a:ext cx="830878" cy="98167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magine 3" descr="Immagine che contiene Animali giocattolo, arte&#10;&#10;Descrizione generata automaticamente">
            <a:extLst>
              <a:ext uri="{FF2B5EF4-FFF2-40B4-BE49-F238E27FC236}">
                <a16:creationId xmlns:a16="http://schemas.microsoft.com/office/drawing/2014/main" id="{BB9A617D-97D5-3BFA-0C5B-8A8B21E437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15" y="2364892"/>
            <a:ext cx="3048006" cy="290475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8782627-827E-74EF-6A89-CE7680A4581C}"/>
              </a:ext>
            </a:extLst>
          </p:cNvPr>
          <p:cNvSpPr txBox="1"/>
          <p:nvPr/>
        </p:nvSpPr>
        <p:spPr>
          <a:xfrm>
            <a:off x="-1" y="6488468"/>
            <a:ext cx="5951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Gravity and TQFTs</a:t>
            </a:r>
          </a:p>
        </p:txBody>
      </p:sp>
    </p:spTree>
    <p:extLst>
      <p:ext uri="{BB962C8B-B14F-4D97-AF65-F5344CB8AC3E}">
        <p14:creationId xmlns:p14="http://schemas.microsoft.com/office/powerpoint/2010/main" val="3290097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F97E058-DED6-D72E-760E-80ECBCB098A7}"/>
              </a:ext>
            </a:extLst>
          </p:cNvPr>
          <p:cNvSpPr txBox="1"/>
          <p:nvPr/>
        </p:nvSpPr>
        <p:spPr>
          <a:xfrm>
            <a:off x="178904" y="192157"/>
            <a:ext cx="11854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 foam and state sum model</a:t>
            </a:r>
          </a:p>
          <a:p>
            <a:r>
              <a:rPr lang="en-US" sz="2400" dirty="0">
                <a:solidFill>
                  <a:srgbClr val="822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Incredibly it works!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98459FD-4BA7-BAE1-A5EF-8CF5D7D780D7}"/>
              </a:ext>
            </a:extLst>
          </p:cNvPr>
          <p:cNvSpPr txBox="1"/>
          <p:nvPr/>
        </p:nvSpPr>
        <p:spPr>
          <a:xfrm>
            <a:off x="11258781" y="6426714"/>
            <a:ext cx="754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822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CBFA7AA-C288-A9AF-7CB1-92796ABEE10A}"/>
              </a:ext>
            </a:extLst>
          </p:cNvPr>
          <p:cNvSpPr/>
          <p:nvPr/>
        </p:nvSpPr>
        <p:spPr>
          <a:xfrm>
            <a:off x="0" y="6426714"/>
            <a:ext cx="6096000" cy="431286"/>
          </a:xfrm>
          <a:prstGeom prst="rect">
            <a:avLst/>
          </a:prstGeom>
          <a:solidFill>
            <a:srgbClr val="8224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1D0013F4-95E7-B254-7DF6-1D2C9C2503E3}"/>
                  </a:ext>
                </a:extLst>
              </p:cNvPr>
              <p:cNvSpPr txBox="1"/>
              <p:nvPr/>
            </p:nvSpPr>
            <p:spPr>
              <a:xfrm>
                <a:off x="511728" y="1455490"/>
                <a:ext cx="1113949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For </a:t>
                </a:r>
                <a:r>
                  <a:rPr lang="it-IT" dirty="0" err="1"/>
                  <a:t>TQFTs</a:t>
                </a:r>
                <a:r>
                  <a:rPr lang="it-IT" dirty="0"/>
                  <a:t> (</a:t>
                </a:r>
                <a:r>
                  <a:rPr lang="it-IT" dirty="0" err="1"/>
                  <a:t>as</a:t>
                </a:r>
                <a:r>
                  <a:rPr lang="it-IT" dirty="0"/>
                  <a:t> 3d quantum </a:t>
                </a:r>
                <a:r>
                  <a:rPr lang="it-IT" dirty="0" err="1"/>
                  <a:t>gravity</a:t>
                </a:r>
                <a:r>
                  <a:rPr lang="it-IT" dirty="0"/>
                  <a:t>), the </a:t>
                </a:r>
                <a:r>
                  <a:rPr lang="it-IT" dirty="0" err="1"/>
                  <a:t>partition</a:t>
                </a:r>
                <a:r>
                  <a:rPr lang="it-IT" dirty="0"/>
                  <a:t> </a:t>
                </a:r>
                <a:r>
                  <a:rPr lang="it-IT" dirty="0" err="1"/>
                  <a:t>function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dirty="0"/>
                  <a:t> computed via spin foam is independent of the triangulation or is renormalizable and gives the same result by computing Feynman’s path integral</a:t>
                </a:r>
              </a:p>
              <a:p>
                <a:endParaRPr lang="en-GB" dirty="0"/>
              </a:p>
              <a:p>
                <a:r>
                  <a:rPr lang="en-GB" dirty="0"/>
                  <a:t>This is because TQFTs do not have local degrees of freedom</a:t>
                </a: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1D0013F4-95E7-B254-7DF6-1D2C9C250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28" y="1455490"/>
                <a:ext cx="11139498" cy="1200329"/>
              </a:xfrm>
              <a:prstGeom prst="rect">
                <a:avLst/>
              </a:prstGeom>
              <a:blipFill>
                <a:blip r:embed="rId3"/>
                <a:stretch>
                  <a:fillRect l="-493" t="-3046" b="-71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C582ACEE-66B2-32D3-8087-AAA63DC9DB9E}"/>
              </a:ext>
            </a:extLst>
          </p:cNvPr>
          <p:cNvSpPr txBox="1"/>
          <p:nvPr/>
        </p:nvSpPr>
        <p:spPr>
          <a:xfrm>
            <a:off x="-1" y="6488468"/>
            <a:ext cx="5951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Gravity and TQFTs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F1A5D7D-5968-5C48-7CCE-093F261996A8}"/>
              </a:ext>
            </a:extLst>
          </p:cNvPr>
          <p:cNvSpPr txBox="1"/>
          <p:nvPr/>
        </p:nvSpPr>
        <p:spPr>
          <a:xfrm>
            <a:off x="6809627" y="4681057"/>
            <a:ext cx="4458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limit</a:t>
            </a:r>
            <a:r>
              <a:rPr lang="it-IT" dirty="0"/>
              <a:t> </a:t>
            </a:r>
            <a:r>
              <a:rPr lang="it-IT" dirty="0" err="1"/>
              <a:t>passes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</a:t>
            </a:r>
            <a:r>
              <a:rPr lang="it-IT" dirty="0" err="1"/>
              <a:t>finer</a:t>
            </a:r>
            <a:r>
              <a:rPr lang="it-IT" dirty="0"/>
              <a:t> and </a:t>
            </a:r>
            <a:r>
              <a:rPr lang="it-IT" dirty="0" err="1"/>
              <a:t>finer</a:t>
            </a:r>
            <a:r>
              <a:rPr lang="it-IT" dirty="0"/>
              <a:t> </a:t>
            </a:r>
            <a:r>
              <a:rPr lang="it-IT" dirty="0" err="1"/>
              <a:t>triangulations</a:t>
            </a:r>
            <a:r>
              <a:rPr lang="it-IT" dirty="0"/>
              <a:t>, make the theory </a:t>
            </a:r>
            <a:r>
              <a:rPr lang="it-IT" dirty="0" err="1"/>
              <a:t>able</a:t>
            </a:r>
            <a:r>
              <a:rPr lang="it-IT" dirty="0"/>
              <a:t> to «</a:t>
            </a:r>
            <a:r>
              <a:rPr lang="it-IT" dirty="0" err="1"/>
              <a:t>read</a:t>
            </a:r>
            <a:r>
              <a:rPr lang="it-IT" dirty="0"/>
              <a:t>» the </a:t>
            </a:r>
            <a:r>
              <a:rPr lang="it-IT" dirty="0" err="1"/>
              <a:t>local</a:t>
            </a:r>
            <a:r>
              <a:rPr lang="it-IT" dirty="0"/>
              <a:t> degrees of </a:t>
            </a:r>
            <a:r>
              <a:rPr lang="it-IT" dirty="0" err="1"/>
              <a:t>freedom</a:t>
            </a:r>
            <a:endParaRPr lang="en-GB" dirty="0"/>
          </a:p>
        </p:txBody>
      </p:sp>
      <p:sp>
        <p:nvSpPr>
          <p:cNvPr id="8" name="Triangolo isoscele 7">
            <a:extLst>
              <a:ext uri="{FF2B5EF4-FFF2-40B4-BE49-F238E27FC236}">
                <a16:creationId xmlns:a16="http://schemas.microsoft.com/office/drawing/2014/main" id="{2565D4A4-27C7-3B23-7A78-05E0ADBE888A}"/>
              </a:ext>
            </a:extLst>
          </p:cNvPr>
          <p:cNvSpPr/>
          <p:nvPr/>
        </p:nvSpPr>
        <p:spPr>
          <a:xfrm>
            <a:off x="1251423" y="4839923"/>
            <a:ext cx="878718" cy="677178"/>
          </a:xfrm>
          <a:prstGeom prst="triangl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11FA15D9-ED29-1325-3F43-F05246A0B06B}"/>
              </a:ext>
            </a:extLst>
          </p:cNvPr>
          <p:cNvGrpSpPr/>
          <p:nvPr/>
        </p:nvGrpSpPr>
        <p:grpSpPr>
          <a:xfrm>
            <a:off x="2871659" y="4835392"/>
            <a:ext cx="884598" cy="681709"/>
            <a:chOff x="1262542" y="4555375"/>
            <a:chExt cx="1262543" cy="972970"/>
          </a:xfrm>
        </p:grpSpPr>
        <p:sp>
          <p:nvSpPr>
            <p:cNvPr id="11" name="Triangolo isoscele 10">
              <a:extLst>
                <a:ext uri="{FF2B5EF4-FFF2-40B4-BE49-F238E27FC236}">
                  <a16:creationId xmlns:a16="http://schemas.microsoft.com/office/drawing/2014/main" id="{8A45C36A-2B6A-104B-B9FE-6515D180EA95}"/>
                </a:ext>
              </a:extLst>
            </p:cNvPr>
            <p:cNvSpPr/>
            <p:nvPr/>
          </p:nvSpPr>
          <p:spPr>
            <a:xfrm>
              <a:off x="1262542" y="4555375"/>
              <a:ext cx="1262543" cy="972970"/>
            </a:xfrm>
            <a:prstGeom prst="triangl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6F9FDCDF-B364-5F86-E727-69AEA3404E94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flipV="1">
              <a:off x="1262542" y="5176007"/>
              <a:ext cx="633370" cy="352338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410CA023-209C-0FB9-036E-B58287BB57E1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>
              <a:off x="1893814" y="4555375"/>
              <a:ext cx="2098" cy="620632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2E7EB17F-3206-46B7-A106-234B3BE5B6D0}"/>
                </a:ext>
              </a:extLst>
            </p:cNvPr>
            <p:cNvCxnSpPr>
              <a:endCxn id="11" idx="4"/>
            </p:cNvCxnSpPr>
            <p:nvPr/>
          </p:nvCxnSpPr>
          <p:spPr>
            <a:xfrm>
              <a:off x="1895912" y="5176007"/>
              <a:ext cx="629173" cy="352338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D5B9D188-4343-67EB-F8FE-60DA4A86DBA7}"/>
              </a:ext>
            </a:extLst>
          </p:cNvPr>
          <p:cNvGrpSpPr/>
          <p:nvPr/>
        </p:nvGrpSpPr>
        <p:grpSpPr>
          <a:xfrm>
            <a:off x="4497776" y="4835392"/>
            <a:ext cx="884598" cy="681709"/>
            <a:chOff x="2975993" y="4852322"/>
            <a:chExt cx="1262543" cy="972970"/>
          </a:xfrm>
        </p:grpSpPr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6DF762E8-6B8E-AD5E-8854-0236215DAEFF}"/>
                </a:ext>
              </a:extLst>
            </p:cNvPr>
            <p:cNvGrpSpPr/>
            <p:nvPr/>
          </p:nvGrpSpPr>
          <p:grpSpPr>
            <a:xfrm>
              <a:off x="2975993" y="4852322"/>
              <a:ext cx="1262543" cy="972970"/>
              <a:chOff x="1262542" y="4555375"/>
              <a:chExt cx="1262543" cy="972970"/>
            </a:xfrm>
          </p:grpSpPr>
          <p:sp>
            <p:nvSpPr>
              <p:cNvPr id="22" name="Triangolo isoscele 21">
                <a:extLst>
                  <a:ext uri="{FF2B5EF4-FFF2-40B4-BE49-F238E27FC236}">
                    <a16:creationId xmlns:a16="http://schemas.microsoft.com/office/drawing/2014/main" id="{ACB0AF13-9CC7-CB14-DCBD-9461F72AB580}"/>
                  </a:ext>
                </a:extLst>
              </p:cNvPr>
              <p:cNvSpPr/>
              <p:nvPr/>
            </p:nvSpPr>
            <p:spPr>
              <a:xfrm>
                <a:off x="1262542" y="4555375"/>
                <a:ext cx="1262543" cy="972970"/>
              </a:xfrm>
              <a:prstGeom prst="triangle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3" name="Connettore diritto 22">
                <a:extLst>
                  <a:ext uri="{FF2B5EF4-FFF2-40B4-BE49-F238E27FC236}">
                    <a16:creationId xmlns:a16="http://schemas.microsoft.com/office/drawing/2014/main" id="{50F0F054-BEAC-F47D-369A-71FAA0E325D3}"/>
                  </a:ext>
                </a:extLst>
              </p:cNvPr>
              <p:cNvCxnSpPr>
                <a:cxnSpLocks/>
                <a:stCxn id="22" idx="2"/>
              </p:cNvCxnSpPr>
              <p:nvPr/>
            </p:nvCxnSpPr>
            <p:spPr>
              <a:xfrm flipV="1">
                <a:off x="1262542" y="5176007"/>
                <a:ext cx="633370" cy="352338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ttore diritto 23">
                <a:extLst>
                  <a:ext uri="{FF2B5EF4-FFF2-40B4-BE49-F238E27FC236}">
                    <a16:creationId xmlns:a16="http://schemas.microsoft.com/office/drawing/2014/main" id="{92D2FD0A-A05A-DFB7-A465-83457B890303}"/>
                  </a:ext>
                </a:extLst>
              </p:cNvPr>
              <p:cNvCxnSpPr>
                <a:cxnSpLocks/>
                <a:stCxn id="22" idx="0"/>
              </p:cNvCxnSpPr>
              <p:nvPr/>
            </p:nvCxnSpPr>
            <p:spPr>
              <a:xfrm>
                <a:off x="1893814" y="4555375"/>
                <a:ext cx="2098" cy="620632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ttore diritto 24">
                <a:extLst>
                  <a:ext uri="{FF2B5EF4-FFF2-40B4-BE49-F238E27FC236}">
                    <a16:creationId xmlns:a16="http://schemas.microsoft.com/office/drawing/2014/main" id="{DF81B538-3175-7732-3166-FAA0A22CD0FE}"/>
                  </a:ext>
                </a:extLst>
              </p:cNvPr>
              <p:cNvCxnSpPr>
                <a:endCxn id="22" idx="4"/>
              </p:cNvCxnSpPr>
              <p:nvPr/>
            </p:nvCxnSpPr>
            <p:spPr>
              <a:xfrm>
                <a:off x="1895912" y="5176007"/>
                <a:ext cx="629173" cy="352338"/>
              </a:xfrm>
              <a:prstGeom prst="line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749EB3C2-9FFC-73FE-F49D-D59EFD12A886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>
              <a:off x="3291629" y="5338807"/>
              <a:ext cx="313537" cy="13414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D58BD10D-6284-716B-E962-13F9D0B14F32}"/>
                </a:ext>
              </a:extLst>
            </p:cNvPr>
            <p:cNvCxnSpPr>
              <a:endCxn id="22" idx="5"/>
            </p:cNvCxnSpPr>
            <p:nvPr/>
          </p:nvCxnSpPr>
          <p:spPr>
            <a:xfrm flipV="1">
              <a:off x="3605166" y="5338807"/>
              <a:ext cx="317734" cy="13414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10BBB021-E1EE-6111-DE9D-37CD5CC662E8}"/>
                </a:ext>
              </a:extLst>
            </p:cNvPr>
            <p:cNvCxnSpPr>
              <a:cxnSpLocks/>
              <a:endCxn id="22" idx="3"/>
            </p:cNvCxnSpPr>
            <p:nvPr/>
          </p:nvCxnSpPr>
          <p:spPr>
            <a:xfrm flipH="1">
              <a:off x="3607265" y="5472954"/>
              <a:ext cx="6295" cy="352338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2052F6FB-A194-2F1D-5441-9FAFE7AD1137}"/>
              </a:ext>
            </a:extLst>
          </p:cNvPr>
          <p:cNvCxnSpPr/>
          <p:nvPr/>
        </p:nvCxnSpPr>
        <p:spPr>
          <a:xfrm>
            <a:off x="1010538" y="5223242"/>
            <a:ext cx="314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056B1D3C-5E50-A048-5FD8-DFDF99AF3C26}"/>
              </a:ext>
            </a:extLst>
          </p:cNvPr>
          <p:cNvCxnSpPr/>
          <p:nvPr/>
        </p:nvCxnSpPr>
        <p:spPr>
          <a:xfrm>
            <a:off x="2092390" y="5223242"/>
            <a:ext cx="839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058683C2-B2DA-18AE-2A82-C0BE4D02D102}"/>
              </a:ext>
            </a:extLst>
          </p:cNvPr>
          <p:cNvCxnSpPr/>
          <p:nvPr/>
        </p:nvCxnSpPr>
        <p:spPr>
          <a:xfrm>
            <a:off x="3756257" y="5223242"/>
            <a:ext cx="839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8F6EC912-F61B-4879-080E-854D8FB4D7AC}"/>
              </a:ext>
            </a:extLst>
          </p:cNvPr>
          <p:cNvCxnSpPr/>
          <p:nvPr/>
        </p:nvCxnSpPr>
        <p:spPr>
          <a:xfrm>
            <a:off x="5407533" y="5225192"/>
            <a:ext cx="5532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6EEBADD-5340-A2F0-08BA-6EFF3AE75CFE}"/>
              </a:ext>
            </a:extLst>
          </p:cNvPr>
          <p:cNvSpPr txBox="1"/>
          <p:nvPr/>
        </p:nvSpPr>
        <p:spPr>
          <a:xfrm>
            <a:off x="5944351" y="4982844"/>
            <a:ext cx="440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…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8CC1F1E-36C2-8732-4D6F-EF9FEF4FF549}"/>
              </a:ext>
            </a:extLst>
          </p:cNvPr>
          <p:cNvSpPr txBox="1"/>
          <p:nvPr/>
        </p:nvSpPr>
        <p:spPr>
          <a:xfrm>
            <a:off x="798838" y="3147055"/>
            <a:ext cx="95053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err="1"/>
              <a:t>Refinement</a:t>
            </a:r>
            <a:r>
              <a:rPr lang="it-IT" sz="2000" b="1" i="1" dirty="0"/>
              <a:t> </a:t>
            </a:r>
            <a:r>
              <a:rPr lang="it-IT" sz="2000" b="1" i="1" dirty="0" err="1"/>
              <a:t>limit</a:t>
            </a:r>
            <a:endParaRPr lang="it-IT" sz="2000" b="1" i="1" dirty="0"/>
          </a:p>
          <a:p>
            <a:endParaRPr lang="it-IT" sz="2000" b="1" i="1" dirty="0"/>
          </a:p>
          <a:p>
            <a:r>
              <a:rPr lang="it-IT" dirty="0"/>
              <a:t>4d quantum </a:t>
            </a:r>
            <a:r>
              <a:rPr lang="it-IT" dirty="0" err="1"/>
              <a:t>gravity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a TQFT </a:t>
            </a:r>
            <a:r>
              <a:rPr lang="it-IT" dirty="0" err="1"/>
              <a:t>hence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</a:t>
            </a:r>
            <a:r>
              <a:rPr lang="it-IT" dirty="0" err="1"/>
              <a:t>something</a:t>
            </a:r>
            <a:r>
              <a:rPr lang="it-IT" dirty="0"/>
              <a:t> to </a:t>
            </a:r>
            <a:r>
              <a:rPr lang="it-IT" dirty="0" err="1"/>
              <a:t>read</a:t>
            </a:r>
            <a:r>
              <a:rPr lang="it-IT" dirty="0"/>
              <a:t> the </a:t>
            </a:r>
            <a:r>
              <a:rPr lang="it-IT" dirty="0" err="1"/>
              <a:t>local</a:t>
            </a:r>
            <a:r>
              <a:rPr lang="it-IT" dirty="0"/>
              <a:t> degrees of </a:t>
            </a:r>
            <a:r>
              <a:rPr lang="it-IT" dirty="0" err="1"/>
              <a:t>freedom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2023274"/>
      </p:ext>
    </p:extLst>
  </p:cSld>
  <p:clrMapOvr>
    <a:masterClrMapping/>
  </p:clrMapOvr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Raccolt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3075</TotalTime>
  <Words>1416</Words>
  <Application>Microsoft Office PowerPoint</Application>
  <PresentationFormat>Widescreen</PresentationFormat>
  <Paragraphs>241</Paragraphs>
  <Slides>15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Aptos</vt:lpstr>
      <vt:lpstr>Arial</vt:lpstr>
      <vt:lpstr>Cambria Math</vt:lpstr>
      <vt:lpstr>Gill Sans MT</vt:lpstr>
      <vt:lpstr>Times New Roman</vt:lpstr>
      <vt:lpstr>Raccolta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Matteo Bruno</dc:creator>
  <cp:lastModifiedBy>Matteo Bruno</cp:lastModifiedBy>
  <cp:revision>68</cp:revision>
  <dcterms:created xsi:type="dcterms:W3CDTF">2024-09-12T09:42:40Z</dcterms:created>
  <dcterms:modified xsi:type="dcterms:W3CDTF">2024-10-29T14:54:12Z</dcterms:modified>
</cp:coreProperties>
</file>