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78" r:id="rId3"/>
    <p:sldMasterId id="2147483697" r:id="rId4"/>
  </p:sldMasterIdLst>
  <p:notesMasterIdLst>
    <p:notesMasterId r:id="rId35"/>
  </p:notesMasterIdLst>
  <p:sldIdLst>
    <p:sldId id="256" r:id="rId5"/>
    <p:sldId id="387" r:id="rId6"/>
    <p:sldId id="388" r:id="rId7"/>
    <p:sldId id="2297" r:id="rId8"/>
    <p:sldId id="2298" r:id="rId9"/>
    <p:sldId id="389" r:id="rId10"/>
    <p:sldId id="278" r:id="rId11"/>
    <p:sldId id="390" r:id="rId12"/>
    <p:sldId id="601" r:id="rId13"/>
    <p:sldId id="275" r:id="rId14"/>
    <p:sldId id="2299" r:id="rId15"/>
    <p:sldId id="261" r:id="rId16"/>
    <p:sldId id="263" r:id="rId17"/>
    <p:sldId id="264" r:id="rId18"/>
    <p:sldId id="258" r:id="rId19"/>
    <p:sldId id="265" r:id="rId20"/>
    <p:sldId id="2279" r:id="rId21"/>
    <p:sldId id="2287" r:id="rId22"/>
    <p:sldId id="2288" r:id="rId23"/>
    <p:sldId id="2291" r:id="rId24"/>
    <p:sldId id="2294" r:id="rId25"/>
    <p:sldId id="266" r:id="rId26"/>
    <p:sldId id="267" r:id="rId27"/>
    <p:sldId id="268" r:id="rId28"/>
    <p:sldId id="274" r:id="rId29"/>
    <p:sldId id="2140" r:id="rId30"/>
    <p:sldId id="257" r:id="rId31"/>
    <p:sldId id="269" r:id="rId32"/>
    <p:sldId id="270" r:id="rId33"/>
    <p:sldId id="2296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Fai clic per spostare la diapositiva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Fai clic per modificare il formato delle note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&lt;intestazione&gt;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&lt;data/ora&gt;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129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CC69D58-C7AB-4DEC-B61C-5AC22FC469E2}" type="slidenum"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4CA39692-6188-48D7-A579-D41F5BB7F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0B90CD-CB07-4CA4-A24A-998460B6A78E}" type="slidenum">
              <a:rPr lang="en-GB" altLang="it-IT">
                <a:solidFill>
                  <a:srgbClr val="EEECE1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it-IT">
              <a:solidFill>
                <a:srgbClr val="EEECE1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7B7EFD0-4DF2-4757-A648-A3809C30CB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2779CE6-0C00-4E35-BBC7-5062BC47A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40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AC9C6C7C-9B86-49EF-82AB-CBCC916ED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5F353D-55E6-4B02-9CDA-0A456B133B37}" type="slidenum">
              <a:rPr lang="en-GB" altLang="it-IT">
                <a:solidFill>
                  <a:srgbClr val="EEECE1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it-IT">
              <a:solidFill>
                <a:srgbClr val="EEECE1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F4A167AC-138A-4E68-82B3-2C9A17AF1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C73282AD-4396-4595-BD2A-67608C066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49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7828A-3E47-41A8-A1A6-42768A70A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09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153AC60-EB0C-4987-8B0D-5E92B2FA9AE7}" type="slidenum">
              <a:rPr lang="it-IT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10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it-IT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E0EEA0A5-BCD6-462A-9370-EE3CEEFB72C8}" type="slidenum">
              <a:rPr lang="it-IT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14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B4FD56-CDC9-41BC-AC4E-85222C978C95}" type="slidenum">
              <a:rPr lang="it-IT" sz="1200" b="0" strike="noStrike" spc="-1">
                <a:solidFill>
                  <a:srgbClr val="000000"/>
                </a:solidFill>
                <a:latin typeface="Times New Roman"/>
              </a:rPr>
              <a:t>24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341789F-2F05-445A-A450-B34DFCB06737}" type="slidenum">
              <a:t>‹N›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53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89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1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61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62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4693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464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72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9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68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8012161-6039-4596-BEA3-E45BE9DC2DC9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75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64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08D8FA-EABF-F009-BA36-275527EF1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D64470-E4D1-DCB5-4B8A-6D3D62DA2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4EF11C-D230-62F9-42B2-86E0BF6CB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862455-6F5C-EF02-5B81-707B50E6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309463-AF64-CD23-1CE9-1A052DD7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34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82EC76-D2DB-CAD7-3119-BBCA5C64F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AFABBC-3DD9-963F-2002-C3B9A868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F25C91-9047-4034-635D-E2B668737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AC15F1-8027-5822-557C-8663522C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C0BA63-DF1A-1511-FDC9-58720E05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03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292F7-DE7B-EAC0-F54F-237DBECB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6B8897-A3E4-AC3E-A6CC-7E54F5DC3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2B0DDB-D0AD-AEF5-FE83-977661F2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EACDEC-A8EF-FF9A-255D-FFCC2852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B0B847-E9E7-D3BD-D440-B3F432F5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75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9DEB6-6A0C-8538-E2A5-D594CBF2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B7FB85-875C-915E-6E2B-A38F548C4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01B18F-78E7-2E2B-6CA7-632F22D79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AE199E-B58F-DC33-F3D4-DD9A040E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260958-1356-9DB3-8300-9FA76996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F19CE2-F679-86F4-9CA8-F37F4DB9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22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89582-B05A-C4BB-2B74-8390F1028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DB2FB8-7726-206F-5260-DD36C882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582CCA-1F80-E4AF-8AB3-237BC89B6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B71EBEF-5273-BD97-982C-37E325BDC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B3D32B-57B9-9159-C339-BA470CD3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39F45C4-0349-8879-113E-7CF679C3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BDD185-9B0D-43CE-9774-17F13297A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EB69D8-8455-DB4A-3BFF-6E5BDC3F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2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D22485-3C98-0E0A-52AB-2BD3A80A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00A7BA-C6B8-1FA8-5342-03C3D2FE0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144679-9B6D-A20C-C2CE-FCFE3404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BEA281-A59A-6F86-CC0E-B4DF15A3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12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EEB5AF-E46C-F2BC-A447-FC9FD970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0124F0-DC08-F69C-17B4-67818CC0B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57DDBA-97B2-527F-01EA-F1A653DA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65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E0514-164E-05A4-D20B-FFB2A2C8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B0C91-61D7-131F-FF02-5884FDD68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C021877-C74E-CE5A-B0BE-CFE0271BB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443A28-102B-AF47-6C68-A534AC9A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D7065E-DF6C-922C-214D-9216562A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866C0A-8591-4530-6BFE-7D7D9AC83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7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9F78AF-1404-4261-95D4-93A6E575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8A6-92BE-4774-9E43-1EFF9D89BC31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F3B27-170B-40ED-950F-6D33D84BF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1697-92B9-4313-9A9A-1D6C31E2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B5F61-19A5-4C9C-98B1-0E6BED1180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42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79664-0D29-58FC-DF8C-E18696C9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7F50213-4D7D-7076-CAD0-CE841865D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61ECA7-8922-97D6-B5F1-D05A76200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97CC80-A7C0-6696-8BF6-44BA08AC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087FDC-C1A6-D9C0-8F7A-3760552F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DA0E8AA-81F8-A78D-8B54-759371CC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6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44902-8E12-61A1-798A-F037ADA9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D06B06-6725-C1F5-A93C-8B315B37D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6DF7A-C344-73EE-818A-B67816A3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E89B41-B502-0E0A-9697-11D9828B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E1A461-0742-A80F-DB16-C979E1B2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4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F87E5D3-8567-A29F-6B2D-DCCB309F9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7D159E-7450-F75F-3A16-5ADE93F82A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C48E58-696A-AE2E-BEF6-CCF14325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5B63B1-F970-BB5D-576B-F6E546343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2C6C5F-E378-1BB7-1997-229FFBC0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07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3680" y="2367000"/>
            <a:ext cx="10363320" cy="3423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it-IT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8012161-6039-4596-BEA3-E45BE9DC2DC9}" type="slidenum">
              <a:t>‹N›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2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90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48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36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73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7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45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914400">
              <a:lnSpc>
                <a:spcPct val="90000"/>
              </a:lnSpc>
              <a:buNone/>
            </a:pPr>
            <a:r>
              <a:rPr lang="it-IT" sz="60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6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4D62BB-9640-40A8-B462-8BEE8180C958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0" strike="noStrike" spc="-1">
                <a:solidFill>
                  <a:schemeClr val="dk1"/>
                </a:solidFill>
                <a:latin typeface="Calibri Light"/>
              </a:rPr>
              <a:t>Fare clic per modificare lo stile del titolo dello schema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chemeClr val="dk1"/>
                </a:solidFill>
                <a:latin typeface="Calibri"/>
              </a:rPr>
              <a:t>Fare clic per modificare gli stili del testo dello schema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chemeClr val="dk1"/>
                </a:solidFill>
                <a:latin typeface="Calibri"/>
              </a:rPr>
              <a:t>Secondo livello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chemeClr val="dk1"/>
                </a:solidFill>
                <a:latin typeface="Calibri"/>
              </a:rPr>
              <a:t>Terzo livello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Quarto livello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Quinto livello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&lt;data/ora&gt;</a:t>
            </a:r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it-IT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it-IT" sz="1400" b="0" strike="noStrike" spc="-1">
                <a:solidFill>
                  <a:srgbClr val="000000"/>
                </a:solidFill>
                <a:latin typeface="Times New Roman"/>
              </a:rPr>
              <a:t>&lt;piè di pagina&gt;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A7CCEDC-3A25-4D0E-B450-C8E900FECA47}" type="slidenum">
              <a:rPr lang="it-IT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‹N›</a:t>
            </a:fld>
            <a:endParaRPr lang="it-IT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71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F30E0E-0BB5-41C1-95B2-EA0A9C086B98}" type="datetimeFigureOut">
              <a:rPr lang="en-GB" smtClean="0"/>
              <a:t>10/02/2025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5A5E8E4-1D4F-4667-AD48-3265B6D9E50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2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46B977A-FC4B-4A57-9C48-1DC96E1F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25D652-3B0E-73AC-BE26-BC5982E5B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65C466-3193-881D-FA29-AE4771C66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83ACCA-147C-4F10-9441-D80F440C22DB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C6DFBE-CE39-51AB-50EC-51D6B4DDB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151DE2-F77F-6705-8F40-9B3811E27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35015D-3E05-47E3-90F1-F1E186B965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wmf"/><Relationship Id="rId11" Type="http://schemas.openxmlformats.org/officeDocument/2006/relationships/image" Target="../media/image64.jpeg"/><Relationship Id="rId5" Type="http://schemas.openxmlformats.org/officeDocument/2006/relationships/image" Target="../media/image58.wmf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../media/image57.wmf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5.png"/><Relationship Id="rId7" Type="http://schemas.openxmlformats.org/officeDocument/2006/relationships/image" Target="../media/image80.wmf"/><Relationship Id="rId12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mmagine 6"/>
          <p:cNvSpPr/>
          <p:nvPr/>
        </p:nvSpPr>
        <p:spPr>
          <a:xfrm>
            <a:off x="4110120" y="0"/>
            <a:ext cx="8081640" cy="6857640"/>
          </a:xfrm>
          <a:custGeom>
            <a:avLst/>
            <a:gdLst>
              <a:gd name="textAreaLeft" fmla="*/ 0 w 8081640"/>
              <a:gd name="textAreaRight" fmla="*/ 8082000 w 808164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361134" y="4089506"/>
            <a:ext cx="3933000" cy="1207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Paola Puppo (INFN Roma)</a:t>
            </a:r>
            <a:br>
              <a:rPr lang="en-US" sz="2000" b="1" dirty="0">
                <a:latin typeface="Century Gothic" panose="020B0502020202020204" pitchFamily="34" charset="0"/>
              </a:rPr>
            </a:br>
            <a:r>
              <a:rPr lang="en-US" sz="5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           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4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on behalf of the </a:t>
            </a:r>
            <a:r>
              <a:rPr lang="en-US" sz="1400" b="1" i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Archimedes collaboration</a:t>
            </a:r>
            <a:endParaRPr lang="en-US" sz="1000" b="1" i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Rettangolo 44"/>
          <p:cNvSpPr/>
          <p:nvPr/>
        </p:nvSpPr>
        <p:spPr>
          <a:xfrm>
            <a:off x="388800" y="484920"/>
            <a:ext cx="894960" cy="416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ln>
                <a:solidFill>
                  <a:schemeClr val="lt1"/>
                </a:solidFill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5" name="Immagine 13"/>
          <p:cNvPicPr/>
          <p:nvPr/>
        </p:nvPicPr>
        <p:blipFill>
          <a:blip r:embed="rId3"/>
          <a:srcRect l="9425" r="10688"/>
          <a:stretch/>
        </p:blipFill>
        <p:spPr>
          <a:xfrm>
            <a:off x="1969218" y="168288"/>
            <a:ext cx="1532736" cy="1086803"/>
          </a:xfrm>
          <a:prstGeom prst="rect">
            <a:avLst/>
          </a:prstGeom>
          <a:ln w="0">
            <a:noFill/>
          </a:ln>
        </p:spPr>
      </p:pic>
      <p:sp>
        <p:nvSpPr>
          <p:cNvPr id="147" name="CasellaDiTesto 7"/>
          <p:cNvSpPr/>
          <p:nvPr/>
        </p:nvSpPr>
        <p:spPr>
          <a:xfrm>
            <a:off x="1597772" y="5523613"/>
            <a:ext cx="2560500" cy="10911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300" b="1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300" b="1" spc="-1" dirty="0" err="1">
                <a:latin typeface="Century Gothic" panose="020B0502020202020204" pitchFamily="34" charset="0"/>
              </a:rPr>
              <a:t>F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Physics</a:t>
            </a:r>
            <a:endParaRPr lang="it-IT" sz="1300" b="1" strike="noStrike" spc="-1" dirty="0"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endParaRPr lang="it-IT" sz="1300" b="1" strike="noStrike" spc="-1" dirty="0"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it-IT" sz="1300" b="1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300" b="1" spc="-1" dirty="0">
                <a:latin typeface="Century Gothic" panose="020B0502020202020204" pitchFamily="34" charset="0"/>
              </a:rPr>
              <a:t>INFN-LNF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Frascati (RM)</a:t>
            </a:r>
            <a:endParaRPr lang="it-IT" sz="13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1F3AB2-A7BA-3E48-256B-3AEC76D0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0" y="5407564"/>
            <a:ext cx="1323252" cy="1323252"/>
          </a:xfrm>
          <a:prstGeom prst="rect">
            <a:avLst/>
          </a:prstGeom>
        </p:spPr>
      </p:pic>
      <p:pic>
        <p:nvPicPr>
          <p:cNvPr id="1026" name="Picture 2" descr="The Archimedes Experiment">
            <a:extLst>
              <a:ext uri="{FF2B5EF4-FFF2-40B4-BE49-F238E27FC236}">
                <a16:creationId xmlns:a16="http://schemas.microsoft.com/office/drawing/2014/main" id="{E0A00DDA-92AF-BDF7-DA6F-2A62FCE5A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" y="74140"/>
            <a:ext cx="1275100" cy="12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339300" y="1687947"/>
            <a:ext cx="4195080" cy="3203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en-US" sz="32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The Archimedes Experiment: a way for exploring the Vacuum-Gravity Interaction</a:t>
            </a:r>
            <a:endParaRPr lang="it-IT" sz="3200" b="0" strike="noStrike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ruppo 2"/>
          <p:cNvGrpSpPr/>
          <p:nvPr/>
        </p:nvGrpSpPr>
        <p:grpSpPr>
          <a:xfrm>
            <a:off x="0" y="3794660"/>
            <a:ext cx="6011280" cy="3165980"/>
            <a:chOff x="152280" y="3719880"/>
            <a:chExt cx="6011280" cy="3165980"/>
          </a:xfrm>
        </p:grpSpPr>
        <p:pic>
          <p:nvPicPr>
            <p:cNvPr id="360" name="Immagine 3"/>
            <p:cNvPicPr/>
            <p:nvPr/>
          </p:nvPicPr>
          <p:blipFill>
            <a:blip r:embed="rId3"/>
            <a:stretch/>
          </p:blipFill>
          <p:spPr>
            <a:xfrm>
              <a:off x="152280" y="3719880"/>
              <a:ext cx="5748120" cy="3023640"/>
            </a:xfrm>
            <a:prstGeom prst="rect">
              <a:avLst/>
            </a:prstGeom>
            <a:ln w="38100">
              <a:noFill/>
              <a:round/>
            </a:ln>
          </p:spPr>
        </p:pic>
        <p:sp>
          <p:nvSpPr>
            <p:cNvPr id="361" name="CasellaDiTesto 21"/>
            <p:cNvSpPr/>
            <p:nvPr/>
          </p:nvSpPr>
          <p:spPr>
            <a:xfrm>
              <a:off x="3567600" y="6548760"/>
              <a:ext cx="2595960" cy="3371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800" b="1" strike="noStrike" spc="-1">
                  <a:solidFill>
                    <a:srgbClr val="131413"/>
                  </a:solidFill>
                  <a:latin typeface="Century Gothic" panose="020B0502020202020204" pitchFamily="34" charset="0"/>
                </a:rPr>
                <a:t>https://doi.org/10.1140/epjp/s13360-021-01993-w</a:t>
              </a:r>
              <a:endParaRPr lang="it-IT" sz="800" b="1" strike="noStrike" spc="-1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362" name="Connettore diritto 22"/>
            <p:cNvCxnSpPr/>
            <p:nvPr/>
          </p:nvCxnSpPr>
          <p:spPr>
            <a:xfrm>
              <a:off x="2907000" y="5972760"/>
              <a:ext cx="1914840" cy="360"/>
            </a:xfrm>
            <a:prstGeom prst="straightConnector1">
              <a:avLst/>
            </a:prstGeom>
            <a:ln w="9525">
              <a:noFill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3" name="CasellaDiTesto 23"/>
                <p:cNvSpPr txBox="1"/>
                <p:nvPr/>
              </p:nvSpPr>
              <p:spPr>
                <a:xfrm>
                  <a:off x="2113443" y="5849550"/>
                  <a:ext cx="2419992" cy="24642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b="1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b="1">
                            <a:latin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b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b="1"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p>
                        </m:sSup>
                        <m:f>
                          <m:fPr>
                            <m:type m:val="lin"/>
                            <m:ctrlPr>
                              <a:rPr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b="1" i="1">
                                <a:latin typeface="Cambria Math" panose="02040503050406030204" pitchFamily="18" charset="0"/>
                              </a:rPr>
                              <m:t>𝒓𝒂𝒅</m:t>
                            </m:r>
                          </m:num>
                          <m:den>
                            <m:rad>
                              <m:radPr>
                                <m:ctrlPr>
                                  <a:rPr b="1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b="1" i="1">
                                    <a:latin typeface="Cambria Math" panose="02040503050406030204" pitchFamily="18" charset="0"/>
                                  </a:rPr>
                                  <m:t>𝑯𝒛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b="1" dirty="0"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363" name="CasellaDiTesto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443" y="5849550"/>
                  <a:ext cx="2419992" cy="246420"/>
                </a:xfrm>
                <a:prstGeom prst="rect">
                  <a:avLst/>
                </a:prstGeom>
                <a:blipFill>
                  <a:blip r:embed="rId4"/>
                  <a:stretch>
                    <a:fillRect t="-157500" r="-2015" b="-34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4" name="Connettore diritto 26"/>
            <p:cNvCxnSpPr/>
            <p:nvPr/>
          </p:nvCxnSpPr>
          <p:spPr>
            <a:xfrm>
              <a:off x="1639440" y="4980240"/>
              <a:ext cx="1914840" cy="360"/>
            </a:xfrm>
            <a:prstGeom prst="straightConnector1">
              <a:avLst/>
            </a:prstGeom>
            <a:ln w="9525">
              <a:noFill/>
            </a:ln>
          </p:spPr>
        </p:cxnSp>
      </p:grpSp>
      <p:pic>
        <p:nvPicPr>
          <p:cNvPr id="357" name="Immagine 5"/>
          <p:cNvPicPr/>
          <p:nvPr/>
        </p:nvPicPr>
        <p:blipFill>
          <a:blip r:embed="rId5"/>
          <a:stretch/>
        </p:blipFill>
        <p:spPr>
          <a:xfrm>
            <a:off x="3183912" y="75942"/>
            <a:ext cx="4690800" cy="2519640"/>
          </a:xfrm>
          <a:prstGeom prst="rect">
            <a:avLst/>
          </a:prstGeom>
          <a:ln w="38100">
            <a:noFill/>
            <a:round/>
          </a:ln>
        </p:spPr>
      </p:pic>
      <p:pic>
        <p:nvPicPr>
          <p:cNvPr id="358" name="Google Shape;411;p16" descr="Immagine che contiene interni, motore&#10;&#10;Descrizione generata automaticamente"/>
          <p:cNvPicPr/>
          <p:nvPr/>
        </p:nvPicPr>
        <p:blipFill>
          <a:blip r:embed="rId6"/>
          <a:stretch/>
        </p:blipFill>
        <p:spPr>
          <a:xfrm>
            <a:off x="8138160" y="75942"/>
            <a:ext cx="3828240" cy="2569698"/>
          </a:xfrm>
          <a:prstGeom prst="rect">
            <a:avLst/>
          </a:prstGeom>
          <a:ln w="38100">
            <a:noFill/>
            <a:round/>
          </a:ln>
        </p:spPr>
      </p:pic>
      <p:sp>
        <p:nvSpPr>
          <p:cNvPr id="366" name="CasellaDiTesto 28"/>
          <p:cNvSpPr/>
          <p:nvPr/>
        </p:nvSpPr>
        <p:spPr>
          <a:xfrm>
            <a:off x="478593" y="2718896"/>
            <a:ext cx="7280940" cy="1075764"/>
          </a:xfrm>
          <a:prstGeom prst="rect">
            <a:avLst/>
          </a:prstGeom>
          <a:noFill/>
          <a:ln w="381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Tilt measurement comparison between Virgo gravitational wave interferometer (Cascina, Pisa) and Sos </a:t>
            </a:r>
            <a:r>
              <a:rPr lang="en-US" sz="16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Enattos</a:t>
            </a:r>
            <a:r>
              <a:rPr lang="en-US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(Sardinia) sites.</a:t>
            </a:r>
            <a:br>
              <a:rPr sz="1600" dirty="0">
                <a:latin typeface="Century Gothic" panose="020B0502020202020204" pitchFamily="34" charset="0"/>
              </a:rPr>
            </a:br>
            <a:r>
              <a:rPr lang="en-US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Most sensitive </a:t>
            </a:r>
            <a:r>
              <a:rPr lang="en-US" sz="16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tiltmeter</a:t>
            </a:r>
            <a:r>
              <a:rPr lang="en-US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in the world in the frequency band from 2 Hz to 20 Hz.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7" name="CasellaDiTesto 30"/>
          <p:cNvSpPr/>
          <p:nvPr/>
        </p:nvSpPr>
        <p:spPr>
          <a:xfrm>
            <a:off x="225600" y="233705"/>
            <a:ext cx="2958312" cy="2306870"/>
          </a:xfrm>
          <a:prstGeom prst="rect">
            <a:avLst/>
          </a:prstGeom>
          <a:noFill/>
          <a:ln w="381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 </a:t>
            </a:r>
            <a:r>
              <a:rPr lang="en-GB" sz="16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prototype of balance</a:t>
            </a:r>
            <a:r>
              <a:rPr lang="en-GB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  <a:ea typeface="Calibri"/>
              </a:rPr>
              <a:t> </a:t>
            </a: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was built to test every component and find the best optic-mechanical configuration for the final balance.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GB" sz="1600" spc="-1" dirty="0">
              <a:solidFill>
                <a:srgbClr val="000000"/>
              </a:solidFill>
              <a:latin typeface="Century Gothic" panose="020B0502020202020204" pitchFamily="34" charset="0"/>
              <a:ea typeface="Calibri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See E. </a:t>
            </a:r>
            <a:r>
              <a:rPr lang="en-GB" sz="1600" b="1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C</a:t>
            </a:r>
            <a:r>
              <a:rPr lang="en-GB" sz="16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alloni</a:t>
            </a: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presentation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for details</a:t>
            </a:r>
            <a:endParaRPr lang="it-IT" sz="16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8" name="Immagine 7" descr="Immagine che contiene testo, Diagramma, linea, diagramma&#10;&#10;Descrizione generata automaticamente"/>
          <p:cNvPicPr/>
          <p:nvPr/>
        </p:nvPicPr>
        <p:blipFill>
          <a:blip r:embed="rId7"/>
          <a:stretch/>
        </p:blipFill>
        <p:spPr>
          <a:xfrm>
            <a:off x="6684737" y="3307674"/>
            <a:ext cx="5654791" cy="3496716"/>
          </a:xfrm>
          <a:prstGeom prst="rect">
            <a:avLst/>
          </a:prstGeom>
          <a:ln w="38100">
            <a:noFill/>
            <a:round/>
          </a:ln>
        </p:spPr>
      </p:pic>
      <p:sp>
        <p:nvSpPr>
          <p:cNvPr id="369" name="CasellaDiTesto 8"/>
          <p:cNvSpPr/>
          <p:nvPr/>
        </p:nvSpPr>
        <p:spPr>
          <a:xfrm>
            <a:off x="5707021" y="4219202"/>
            <a:ext cx="1224000" cy="1814428"/>
          </a:xfrm>
          <a:prstGeom prst="rect">
            <a:avLst/>
          </a:prstGeom>
          <a:noFill/>
          <a:ln w="381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Prototype sensitivity in </a:t>
            </a:r>
            <a:r>
              <a:rPr lang="en-GB" sz="16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torque</a:t>
            </a:r>
            <a:r>
              <a:rPr lang="en-GB" sz="1600" b="1" strike="noStrike" spc="-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is limited by thermal noise. 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0" name="CasellaDiTesto 25"/>
          <p:cNvSpPr/>
          <p:nvPr/>
        </p:nvSpPr>
        <p:spPr>
          <a:xfrm rot="20784000">
            <a:off x="8542284" y="3694070"/>
            <a:ext cx="230942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Preliminary</a:t>
            </a:r>
            <a:endParaRPr lang="it-IT" sz="2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3">
                <a:extLst>
                  <a:ext uri="{FF2B5EF4-FFF2-40B4-BE49-F238E27FC236}">
                    <a16:creationId xmlns:a16="http://schemas.microsoft.com/office/drawing/2014/main" id="{20DDD9D7-9D15-4309-3527-D060F388ACAE}"/>
                  </a:ext>
                </a:extLst>
              </p:cNvPr>
              <p:cNvSpPr txBox="1"/>
              <p:nvPr/>
            </p:nvSpPr>
            <p:spPr>
              <a:xfrm>
                <a:off x="1664064" y="4983605"/>
                <a:ext cx="2419992" cy="33750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ar-AE" b="1" dirty="0">
                    <a:latin typeface="Century Gothic" panose="020B0502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ar-AE" b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b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ar-AE" b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b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f>
                      <m:fPr>
                        <m:type m:val="lin"/>
                        <m:ctrlPr>
                          <a:rPr lang="ar-AE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b="1" i="1">
                            <a:latin typeface="Cambria Math" panose="02040503050406030204" pitchFamily="18" charset="0"/>
                          </a:rPr>
                          <m:t>𝒓𝒂𝒅</m:t>
                        </m:r>
                      </m:num>
                      <m:den>
                        <m:rad>
                          <m:radPr>
                            <m:ctrlPr>
                              <a:rPr lang="ar-AE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ar-AE" b="1" i="1">
                                <a:latin typeface="Cambria Math" panose="02040503050406030204" pitchFamily="18" charset="0"/>
                              </a:rPr>
                              <m:t>𝑯𝒛</m:t>
                            </m:r>
                          </m:e>
                        </m:rad>
                      </m:den>
                    </m:f>
                  </m:oMath>
                </a14:m>
                <a:endParaRPr b="1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" name="CasellaDiTesto 23">
                <a:extLst>
                  <a:ext uri="{FF2B5EF4-FFF2-40B4-BE49-F238E27FC236}">
                    <a16:creationId xmlns:a16="http://schemas.microsoft.com/office/drawing/2014/main" id="{20DDD9D7-9D15-4309-3527-D060F388A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064" y="4983605"/>
                <a:ext cx="2419992" cy="337500"/>
              </a:xfrm>
              <a:prstGeom prst="rect">
                <a:avLst/>
              </a:prstGeom>
              <a:blipFill>
                <a:blip r:embed="rId8"/>
                <a:stretch>
                  <a:fillRect l="-2267" t="-116364" b="-2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C1E8E0-DBF4-3C02-523F-2C5DDD76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20" y="502200"/>
            <a:ext cx="10515240" cy="1747224"/>
          </a:xfrm>
        </p:spPr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The data </a:t>
            </a:r>
            <a:r>
              <a:rPr lang="it-IT" dirty="0" err="1">
                <a:latin typeface="Century Gothic" panose="020B0502020202020204" pitchFamily="34" charset="0"/>
              </a:rPr>
              <a:t>acquisition</a:t>
            </a:r>
            <a:r>
              <a:rPr lang="it-IT" dirty="0">
                <a:latin typeface="Century Gothic" panose="020B0502020202020204" pitchFamily="34" charset="0"/>
              </a:rPr>
              <a:t> system and storage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99D813-823C-5D87-E22C-CB0A9A3DB350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37136" y="2540736"/>
            <a:ext cx="10363320" cy="34236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Sampling </a:t>
            </a:r>
            <a:r>
              <a:rPr lang="it-IT" dirty="0" err="1">
                <a:latin typeface="Century Gothic" panose="020B0502020202020204" pitchFamily="34" charset="0"/>
              </a:rPr>
              <a:t>at</a:t>
            </a:r>
            <a:r>
              <a:rPr lang="it-IT" dirty="0">
                <a:latin typeface="Century Gothic" panose="020B0502020202020204" pitchFamily="34" charset="0"/>
              </a:rPr>
              <a:t> 25 kHz;</a:t>
            </a:r>
          </a:p>
          <a:p>
            <a:r>
              <a:rPr lang="it-IT" dirty="0">
                <a:latin typeface="Century Gothic" panose="020B0502020202020204" pitchFamily="34" charset="0"/>
              </a:rPr>
              <a:t>ITF Control loop with a feedback </a:t>
            </a:r>
            <a:r>
              <a:rPr lang="it-IT" dirty="0" err="1">
                <a:latin typeface="Century Gothic" panose="020B0502020202020204" pitchFamily="34" charset="0"/>
              </a:rPr>
              <a:t>bandwidth</a:t>
            </a:r>
            <a:r>
              <a:rPr lang="it-IT" dirty="0">
                <a:latin typeface="Century Gothic" panose="020B0502020202020204" pitchFamily="34" charset="0"/>
              </a:rPr>
              <a:t> of 200mHz </a:t>
            </a:r>
            <a:r>
              <a:rPr lang="it-IT" dirty="0" err="1">
                <a:latin typeface="Century Gothic" panose="020B0502020202020204" pitchFamily="34" charset="0"/>
              </a:rPr>
              <a:t>performed</a:t>
            </a:r>
            <a:r>
              <a:rPr lang="it-IT" dirty="0">
                <a:latin typeface="Century Gothic" panose="020B0502020202020204" pitchFamily="34" charset="0"/>
              </a:rPr>
              <a:t> with a system hardware of National Instruments;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Data storage in </a:t>
            </a:r>
            <a:r>
              <a:rPr lang="it-IT" dirty="0" err="1">
                <a:latin typeface="Century Gothic" panose="020B0502020202020204" pitchFamily="34" charset="0"/>
              </a:rPr>
              <a:t>definition</a:t>
            </a:r>
            <a:r>
              <a:rPr lang="it-IT" dirty="0">
                <a:latin typeface="Century Gothic" panose="020B050202020202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78477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D7151F-740F-F981-29E1-57250ED85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232" y="589542"/>
            <a:ext cx="5254149" cy="5188013"/>
          </a:xfrm>
          <a:prstGeom prst="rect">
            <a:avLst/>
          </a:prstGeom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840" y="-14796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THERMAL MODULATION</a:t>
            </a:r>
            <a:endParaRPr lang="it-IT" sz="4400" b="0" strike="noStrike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" name="TextBox 7"/>
          <p:cNvSpPr/>
          <p:nvPr/>
        </p:nvSpPr>
        <p:spPr>
          <a:xfrm>
            <a:off x="6812013" y="5359094"/>
            <a:ext cx="2870927" cy="644877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The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experimental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chamber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is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kept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at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the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liquid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nitrogen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temperature and act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as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thermal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bath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10" name="CasellaDiTesto 15"/>
          <p:cNvSpPr/>
          <p:nvPr/>
        </p:nvSpPr>
        <p:spPr>
          <a:xfrm>
            <a:off x="60840" y="877646"/>
            <a:ext cx="6616854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latin typeface="Century Gothic" panose="020B0502020202020204" pitchFamily="34" charset="0"/>
                <a:ea typeface="Calibri"/>
              </a:rPr>
              <a:t>The thermal modulation must be performed by radiative exchange between sample and an oven which surrounds it</a:t>
            </a:r>
            <a:r>
              <a:rPr lang="en-GB" sz="16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.</a:t>
            </a:r>
            <a:br>
              <a:rPr sz="1600" dirty="0">
                <a:latin typeface="Century Gothic" panose="020B0502020202020204" pitchFamily="34" charset="0"/>
              </a:rPr>
            </a:br>
            <a:br>
              <a:rPr sz="1600" dirty="0">
                <a:latin typeface="Century Gothic" panose="020B0502020202020204" pitchFamily="34" charset="0"/>
              </a:rPr>
            </a:br>
            <a:r>
              <a:rPr lang="it-IT" sz="1600" u="sng" dirty="0" err="1">
                <a:latin typeface="Century Gothic" panose="020B0502020202020204" pitchFamily="34" charset="0"/>
              </a:rPr>
              <a:t>Requirements</a:t>
            </a:r>
            <a:r>
              <a:rPr lang="it-IT" sz="1600" u="sng" dirty="0">
                <a:latin typeface="Century Gothic" panose="020B0502020202020204" pitchFamily="34" charset="0"/>
              </a:rPr>
              <a:t>:  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Frequency </a:t>
            </a:r>
            <a:r>
              <a:rPr lang="it-IT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modulation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		10mHz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dirty="0">
                <a:latin typeface="Century Gothic" panose="020B0502020202020204" pitchFamily="34" charset="0"/>
              </a:rPr>
              <a:t>				   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Temperature </a:t>
            </a:r>
            <a:r>
              <a:rPr lang="it-IT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modulation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		2K 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				   </a:t>
            </a:r>
            <a:r>
              <a:rPr lang="it-IT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YBCo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it-IT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GdBCO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 BSCO sample   20cm </a:t>
            </a:r>
            <a:r>
              <a:rPr lang="it-IT" sz="1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diam</a:t>
            </a:r>
            <a:endParaRPr lang="it-IT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				   Tc                                               (90K-100K)		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Modulation frequency and its amplitude around T</a:t>
            </a:r>
            <a:r>
              <a:rPr lang="en-GB" sz="1600" b="0" strike="noStrike" spc="-1" baseline="-25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c</a:t>
            </a: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depend on </a:t>
            </a:r>
            <a:br>
              <a:rPr sz="1600" dirty="0">
                <a:latin typeface="Century Gothic" panose="020B0502020202020204" pitchFamily="34" charset="0"/>
              </a:rPr>
            </a:b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the thermal properties of the materials.</a:t>
            </a:r>
            <a:endParaRPr lang="en-GB" sz="1600" spc="-1" dirty="0">
              <a:solidFill>
                <a:srgbClr val="000000"/>
              </a:solidFill>
              <a:latin typeface="Century Gothic" panose="020B0502020202020204" pitchFamily="34" charset="0"/>
              <a:ea typeface="Calibri"/>
            </a:endParaRPr>
          </a:p>
          <a:p>
            <a:pPr marL="285750" indent="-285750" defTabSz="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 finite element study is important for the geometry definition </a:t>
            </a:r>
            <a:br>
              <a:rPr sz="1600" dirty="0">
                <a:latin typeface="Century Gothic" panose="020B0502020202020204" pitchFamily="34" charset="0"/>
              </a:rPr>
            </a:b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and the material choice. 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A8674C-2143-E01C-7924-3C2CE6F2F47E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1B5F2EE-9FA2-4156-A93E-FEF868A7A795}"/>
              </a:ext>
            </a:extLst>
          </p:cNvPr>
          <p:cNvCxnSpPr>
            <a:cxnSpLocks/>
            <a:endCxn id="9" idx="1"/>
          </p:cNvCxnSpPr>
          <p:nvPr/>
        </p:nvCxnSpPr>
        <p:spPr>
          <a:xfrm flipH="1">
            <a:off x="8095065" y="2724895"/>
            <a:ext cx="33951" cy="9849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9F8F024F-2427-0E45-C274-805009EC61E9}"/>
              </a:ext>
            </a:extLst>
          </p:cNvPr>
          <p:cNvSpPr/>
          <p:nvPr/>
        </p:nvSpPr>
        <p:spPr>
          <a:xfrm rot="2274291">
            <a:off x="8048326" y="2702941"/>
            <a:ext cx="292016" cy="1523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CC1A2B4-CAD3-0B23-366D-D54AE1E3C40F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8226551" y="2812985"/>
            <a:ext cx="4883" cy="9446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BC608C5B-2419-1242-4C9E-D9D7C5442833}"/>
              </a:ext>
            </a:extLst>
          </p:cNvPr>
          <p:cNvSpPr/>
          <p:nvPr/>
        </p:nvSpPr>
        <p:spPr>
          <a:xfrm rot="21035565">
            <a:off x="8083960" y="3671606"/>
            <a:ext cx="148472" cy="1963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681ECA1-E18D-CFEE-F9BC-96AC43CA609C}"/>
              </a:ext>
            </a:extLst>
          </p:cNvPr>
          <p:cNvSpPr/>
          <p:nvPr/>
        </p:nvSpPr>
        <p:spPr>
          <a:xfrm>
            <a:off x="7463452" y="3122249"/>
            <a:ext cx="819687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200" b="1" strike="noStrike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Wires</a:t>
            </a:r>
            <a:endParaRPr lang="it-IT" sz="12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44AED935-EDF1-61A5-A42F-57B60AC5E35F}"/>
              </a:ext>
            </a:extLst>
          </p:cNvPr>
          <p:cNvSpPr/>
          <p:nvPr/>
        </p:nvSpPr>
        <p:spPr>
          <a:xfrm>
            <a:off x="8118879" y="2400413"/>
            <a:ext cx="819687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2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Arm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73142DE-C28C-25B0-0329-A050E81D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66" r="27310"/>
          <a:stretch/>
        </p:blipFill>
        <p:spPr>
          <a:xfrm>
            <a:off x="10424750" y="3786996"/>
            <a:ext cx="1652631" cy="2975654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3D26CC12-65C8-D438-DC77-2FDFAE1C9C13}"/>
              </a:ext>
            </a:extLst>
          </p:cNvPr>
          <p:cNvSpPr/>
          <p:nvPr/>
        </p:nvSpPr>
        <p:spPr>
          <a:xfrm>
            <a:off x="10937715" y="5034283"/>
            <a:ext cx="819687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strike="noStrike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Oven</a:t>
            </a:r>
            <a:endParaRPr lang="it-IT" sz="16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EECEF5D7-99CB-9627-1298-014E1529E0FB}"/>
              </a:ext>
            </a:extLst>
          </p:cNvPr>
          <p:cNvSpPr/>
          <p:nvPr/>
        </p:nvSpPr>
        <p:spPr>
          <a:xfrm>
            <a:off x="11235643" y="4596335"/>
            <a:ext cx="1043518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Sample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B38F01D8-33DC-5499-704A-4EB6203A1E65}"/>
              </a:ext>
            </a:extLst>
          </p:cNvPr>
          <p:cNvSpPr/>
          <p:nvPr/>
        </p:nvSpPr>
        <p:spPr>
          <a:xfrm>
            <a:off x="11003527" y="4671349"/>
            <a:ext cx="344031" cy="31742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13">
            <a:extLst>
              <a:ext uri="{FF2B5EF4-FFF2-40B4-BE49-F238E27FC236}">
                <a16:creationId xmlns:a16="http://schemas.microsoft.com/office/drawing/2014/main" id="{42A5915D-9F81-DE39-C217-26C594DD2AC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225062" y="3865414"/>
            <a:ext cx="4553522" cy="2778511"/>
          </a:xfrm>
          <a:prstGeom prst="rect">
            <a:avLst/>
          </a:prstGeom>
          <a:ln w="0">
            <a:noFill/>
          </a:ln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11653743-C3B1-3165-86C9-86FE3A01400D}"/>
              </a:ext>
            </a:extLst>
          </p:cNvPr>
          <p:cNvSpPr/>
          <p:nvPr/>
        </p:nvSpPr>
        <p:spPr>
          <a:xfrm>
            <a:off x="675208" y="4671349"/>
            <a:ext cx="1448964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strike="noStrike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Example</a:t>
            </a:r>
            <a:endParaRPr lang="it-IT" sz="1600" b="1" strike="noStrike" spc="-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it-IT" sz="1600" b="1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of FEM </a:t>
            </a:r>
            <a:r>
              <a:rPr lang="it-IT" sz="1600" b="1" spc="-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result</a:t>
            </a:r>
            <a:r>
              <a:rPr lang="it-IT" sz="16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ketchy lin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586960"/>
            <a:ext cx="3474360" cy="18000"/>
          </a:xfrm>
          <a:custGeom>
            <a:avLst/>
            <a:gdLst>
              <a:gd name="textAreaLeft" fmla="*/ 0 w 3474360"/>
              <a:gd name="textAreaRight" fmla="*/ 3474720 w 3474360"/>
              <a:gd name="textAreaTop" fmla="*/ 0 h 18000"/>
              <a:gd name="textAreaBottom" fmla="*/ 18360 h 18000"/>
            </a:gdLst>
            <a:ahLst/>
            <a:cxnLst/>
            <a:rect l="textAreaLeft" t="textAreaTop" r="textAreaRight" b="textAreaBottom"/>
            <a:pathLst>
              <a:path w="3474720" h="18288" fill="none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rgbClr val="ED7D3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-26640" rIns="90000" bIns="-2664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6BE241F0-005F-7A28-1B2A-8819D9B2E099}"/>
              </a:ext>
            </a:extLst>
          </p:cNvPr>
          <p:cNvSpPr txBox="1">
            <a:spLocks/>
          </p:cNvSpPr>
          <p:nvPr/>
        </p:nvSpPr>
        <p:spPr>
          <a:xfrm>
            <a:off x="241200" y="1224280"/>
            <a:ext cx="10515240" cy="77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Small scale test</a:t>
            </a:r>
            <a:endParaRPr lang="it-IT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Immagine 5" descr="Immagine che contiene tavolo, interno, vetro, terreno&#10;&#10;Descrizione generata automaticamente">
            <a:extLst>
              <a:ext uri="{FF2B5EF4-FFF2-40B4-BE49-F238E27FC236}">
                <a16:creationId xmlns:a16="http://schemas.microsoft.com/office/drawing/2014/main" id="{8F5A3A9E-4CB3-9457-5D56-1830BA5186FB}"/>
              </a:ext>
            </a:extLst>
          </p:cNvPr>
          <p:cNvPicPr/>
          <p:nvPr/>
        </p:nvPicPr>
        <p:blipFill>
          <a:blip r:embed="rId2"/>
          <a:srcRect l="-5" t="11509" r="5" b="4318"/>
          <a:stretch/>
        </p:blipFill>
        <p:spPr>
          <a:xfrm>
            <a:off x="4859679" y="250086"/>
            <a:ext cx="3474360" cy="6357828"/>
          </a:xfrm>
          <a:prstGeom prst="rect">
            <a:avLst/>
          </a:prstGeom>
          <a:ln w="0">
            <a:noFill/>
          </a:ln>
        </p:spPr>
      </p:pic>
      <p:sp>
        <p:nvSpPr>
          <p:cNvPr id="6" name="CasellaDiTesto 12">
            <a:extLst>
              <a:ext uri="{FF2B5EF4-FFF2-40B4-BE49-F238E27FC236}">
                <a16:creationId xmlns:a16="http://schemas.microsoft.com/office/drawing/2014/main" id="{70378037-0496-3626-8663-C561CF32B9CC}"/>
              </a:ext>
            </a:extLst>
          </p:cNvPr>
          <p:cNvSpPr/>
          <p:nvPr/>
        </p:nvSpPr>
        <p:spPr>
          <a:xfrm>
            <a:off x="5661327" y="2902062"/>
            <a:ext cx="214832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Oven</a:t>
            </a:r>
            <a:r>
              <a:rPr lang="it-IT" sz="1800" b="1" strike="noStrike" spc="-1" dirty="0">
                <a:solidFill>
                  <a:schemeClr val="lt1"/>
                </a:solidFill>
                <a:latin typeface="Century Gothic" panose="020B0502020202020204" pitchFamily="34" charset="0"/>
              </a:rPr>
              <a:t> and </a:t>
            </a:r>
            <a:r>
              <a:rPr lang="it-IT" sz="1800" b="1" strike="noStrike" spc="-1" dirty="0" err="1">
                <a:solidFill>
                  <a:schemeClr val="lt1"/>
                </a:solidFill>
                <a:latin typeface="Century Gothic" panose="020B0502020202020204" pitchFamily="34" charset="0"/>
              </a:rPr>
              <a:t>Heater</a:t>
            </a:r>
            <a:endParaRPr lang="it-IT" sz="1800" b="1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55EFC92A-C94B-52EA-18AD-26EF1A995B56}"/>
              </a:ext>
            </a:extLst>
          </p:cNvPr>
          <p:cNvPicPr/>
          <p:nvPr/>
        </p:nvPicPr>
        <p:blipFill>
          <a:blip r:embed="rId3"/>
          <a:srcRect l="25585" t="-2393" r="25897" b="12074"/>
          <a:stretch/>
        </p:blipFill>
        <p:spPr>
          <a:xfrm>
            <a:off x="749196" y="2819881"/>
            <a:ext cx="3326184" cy="2320920"/>
          </a:xfrm>
          <a:prstGeom prst="rect">
            <a:avLst/>
          </a:prstGeom>
          <a:ln w="0">
            <a:noFill/>
          </a:ln>
        </p:spPr>
      </p:pic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40E0430D-F5A9-B1E2-60EC-D817134EBEAB}"/>
              </a:ext>
            </a:extLst>
          </p:cNvPr>
          <p:cNvSpPr/>
          <p:nvPr/>
        </p:nvSpPr>
        <p:spPr>
          <a:xfrm>
            <a:off x="314869" y="5245346"/>
            <a:ext cx="4316864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YBCo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sample (4cmX4cmX2mm), 40g</a:t>
            </a:r>
          </a:p>
          <a:p>
            <a:pPr defTabSz="914400">
              <a:lnSpc>
                <a:spcPct val="100000"/>
              </a:lnSpc>
            </a:pPr>
            <a:endParaRPr lang="it-IT" b="1" spc="-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Oven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: OFHC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copper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–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thin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walls</a:t>
            </a:r>
            <a:endParaRPr lang="it-IT" sz="1800" b="1" strike="noStrike" spc="-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magine 8">
            <a:extLst>
              <a:ext uri="{FF2B5EF4-FFF2-40B4-BE49-F238E27FC236}">
                <a16:creationId xmlns:a16="http://schemas.microsoft.com/office/drawing/2014/main" id="{C5BD5777-4C11-3E3F-1FF4-9AFFB33128E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619810" y="1700351"/>
            <a:ext cx="3517265" cy="4466871"/>
          </a:xfrm>
          <a:prstGeom prst="rect">
            <a:avLst/>
          </a:prstGeom>
          <a:ln w="0">
            <a:noFill/>
          </a:ln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8A99C3CC-11C4-939C-7BE1-765DD90E2F85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4" descr="A dirty old room&#10;&#10;Description automatically generated"/>
          <p:cNvPicPr/>
          <p:nvPr/>
        </p:nvPicPr>
        <p:blipFill>
          <a:blip r:embed="rId3"/>
          <a:stretch/>
        </p:blipFill>
        <p:spPr>
          <a:xfrm>
            <a:off x="7797600" y="4830480"/>
            <a:ext cx="4393800" cy="20271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4" descr="A cluttered kitchen&#10;&#10;Description automatically generated"/>
          <p:cNvPicPr/>
          <p:nvPr/>
        </p:nvPicPr>
        <p:blipFill>
          <a:blip r:embed="rId4"/>
          <a:stretch/>
        </p:blipFill>
        <p:spPr>
          <a:xfrm>
            <a:off x="9960120" y="-7200"/>
            <a:ext cx="2231640" cy="4837320"/>
          </a:xfrm>
          <a:prstGeom prst="rect">
            <a:avLst/>
          </a:prstGeom>
          <a:ln w="0">
            <a:noFill/>
          </a:ln>
        </p:spPr>
      </p:pic>
      <p:pic>
        <p:nvPicPr>
          <p:cNvPr id="230" name="Immagine 3"/>
          <p:cNvPicPr/>
          <p:nvPr/>
        </p:nvPicPr>
        <p:blipFill>
          <a:blip r:embed="rId5"/>
          <a:stretch/>
        </p:blipFill>
        <p:spPr>
          <a:xfrm>
            <a:off x="7709760" y="0"/>
            <a:ext cx="2198160" cy="4764600"/>
          </a:xfrm>
          <a:prstGeom prst="rect">
            <a:avLst/>
          </a:prstGeom>
          <a:ln w="0">
            <a:noFill/>
          </a:ln>
        </p:spPr>
      </p:pic>
      <p:sp>
        <p:nvSpPr>
          <p:cNvPr id="231" name="CasellaDiTesto 116"/>
          <p:cNvSpPr/>
          <p:nvPr/>
        </p:nvSpPr>
        <p:spPr>
          <a:xfrm>
            <a:off x="11076120" y="679320"/>
            <a:ext cx="11998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liquid nitrogen cryostat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CasellaDiTesto 117"/>
          <p:cNvSpPr/>
          <p:nvPr/>
        </p:nvSpPr>
        <p:spPr>
          <a:xfrm>
            <a:off x="10816920" y="6617880"/>
            <a:ext cx="149616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vacuum system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CasellaDiTesto 2"/>
          <p:cNvSpPr/>
          <p:nvPr/>
        </p:nvSpPr>
        <p:spPr>
          <a:xfrm>
            <a:off x="8224200" y="3252960"/>
            <a:ext cx="11998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chemeClr val="lt1">
                    <a:lumMod val="95000"/>
                  </a:schemeClr>
                </a:solidFill>
                <a:latin typeface="Calibri"/>
              </a:rPr>
              <a:t>experimental chamber</a:t>
            </a:r>
            <a:endParaRPr lang="it-IT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Immagine 8"/>
          <p:cNvPicPr/>
          <p:nvPr/>
        </p:nvPicPr>
        <p:blipFill>
          <a:blip r:embed="rId6"/>
          <a:stretch/>
        </p:blipFill>
        <p:spPr>
          <a:xfrm>
            <a:off x="1463760" y="1654379"/>
            <a:ext cx="2517480" cy="3197160"/>
          </a:xfrm>
          <a:prstGeom prst="rect">
            <a:avLst/>
          </a:prstGeom>
          <a:ln w="0">
            <a:noFill/>
          </a:ln>
        </p:spPr>
      </p:pic>
      <p:pic>
        <p:nvPicPr>
          <p:cNvPr id="236" name="Immagine 7"/>
          <p:cNvPicPr/>
          <p:nvPr/>
        </p:nvPicPr>
        <p:blipFill>
          <a:blip r:embed="rId7"/>
          <a:srcRect l="-38" t="-2393" r="74257" b="12074"/>
          <a:stretch/>
        </p:blipFill>
        <p:spPr>
          <a:xfrm>
            <a:off x="3990600" y="1600079"/>
            <a:ext cx="2517480" cy="3305761"/>
          </a:xfrm>
          <a:prstGeom prst="rect">
            <a:avLst/>
          </a:prstGeom>
          <a:ln w="0">
            <a:noFill/>
          </a:ln>
        </p:spPr>
      </p:pic>
      <p:cxnSp>
        <p:nvCxnSpPr>
          <p:cNvPr id="239" name="Connettore 2 14"/>
          <p:cNvCxnSpPr>
            <a:cxnSpLocks/>
          </p:cNvCxnSpPr>
          <p:nvPr/>
        </p:nvCxnSpPr>
        <p:spPr>
          <a:xfrm flipV="1">
            <a:off x="2722500" y="3349247"/>
            <a:ext cx="2526840" cy="457200"/>
          </a:xfrm>
          <a:prstGeom prst="straightConnector1">
            <a:avLst/>
          </a:prstGeom>
          <a:ln w="19050">
            <a:solidFill>
              <a:srgbClr val="ED7D31"/>
            </a:solidFill>
            <a:round/>
            <a:headEnd type="arrow" w="med" len="med"/>
            <a:tailEnd type="arrow" w="med" len="med"/>
          </a:ln>
        </p:spPr>
      </p:cxnSp>
      <p:sp>
        <p:nvSpPr>
          <p:cNvPr id="4" name="PlaceHolder 1">
            <a:extLst>
              <a:ext uri="{FF2B5EF4-FFF2-40B4-BE49-F238E27FC236}">
                <a16:creationId xmlns:a16="http://schemas.microsoft.com/office/drawing/2014/main" id="{471B3998-DA9B-C520-B427-B00E9712B08B}"/>
              </a:ext>
            </a:extLst>
          </p:cNvPr>
          <p:cNvSpPr txBox="1">
            <a:spLocks/>
          </p:cNvSpPr>
          <p:nvPr/>
        </p:nvSpPr>
        <p:spPr>
          <a:xfrm>
            <a:off x="1463760" y="446422"/>
            <a:ext cx="10515240" cy="775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spc="-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Cooling</a:t>
            </a:r>
            <a:r>
              <a:rPr lang="it-IT" b="1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Setup</a:t>
            </a:r>
            <a:endParaRPr lang="it-IT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sellaDiTesto 12">
            <a:extLst>
              <a:ext uri="{FF2B5EF4-FFF2-40B4-BE49-F238E27FC236}">
                <a16:creationId xmlns:a16="http://schemas.microsoft.com/office/drawing/2014/main" id="{6ED0BA58-3090-3466-45E1-2BD437ECBDB5}"/>
              </a:ext>
            </a:extLst>
          </p:cNvPr>
          <p:cNvSpPr/>
          <p:nvPr/>
        </p:nvSpPr>
        <p:spPr>
          <a:xfrm>
            <a:off x="1748824" y="5105947"/>
            <a:ext cx="4972556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In t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he </a:t>
            </a: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oven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support </a:t>
            </a: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there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is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the </a:t>
            </a:r>
            <a:r>
              <a:rPr lang="it-IT" sz="18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liquid</a:t>
            </a:r>
            <a:r>
              <a:rPr lang="it-IT" sz="18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</a:p>
          <a:p>
            <a:pPr defTabSz="914400">
              <a:lnSpc>
                <a:spcPct val="100000"/>
              </a:lnSpc>
            </a:pP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nitrogen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direct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contact with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thermal</a:t>
            </a:r>
            <a:r>
              <a:rPr lang="it-IT" b="1" spc="-1" dirty="0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b="1" spc="-1" dirty="0" err="1">
                <a:solidFill>
                  <a:srgbClr val="C0000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bath</a:t>
            </a:r>
            <a:endParaRPr lang="it-IT" sz="1800" b="1" strike="noStrike" spc="-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FC821-CDDA-1D63-6B37-9E2C48D68FAF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C718BD-0F3E-5DD8-966B-5B98D934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043" y="3472068"/>
            <a:ext cx="4757255" cy="3132968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F19EF8E-1AB2-79E6-B795-E111896CB6C6}"/>
              </a:ext>
            </a:extLst>
          </p:cNvPr>
          <p:cNvGrpSpPr/>
          <p:nvPr/>
        </p:nvGrpSpPr>
        <p:grpSpPr>
          <a:xfrm>
            <a:off x="6863541" y="79185"/>
            <a:ext cx="4600872" cy="3429000"/>
            <a:chOff x="5894966" y="83372"/>
            <a:chExt cx="5656828" cy="4165881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A945A1E-D386-1437-660E-B401C923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4966" y="83372"/>
              <a:ext cx="5656828" cy="4165881"/>
            </a:xfrm>
            <a:prstGeom prst="rect">
              <a:avLst/>
            </a:prstGeom>
          </p:spPr>
        </p:pic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4D1B43E9-FC94-8814-5B4E-1B9820308FCD}"/>
                </a:ext>
              </a:extLst>
            </p:cNvPr>
            <p:cNvGrpSpPr/>
            <p:nvPr/>
          </p:nvGrpSpPr>
          <p:grpSpPr>
            <a:xfrm>
              <a:off x="9635612" y="340724"/>
              <a:ext cx="1826307" cy="930246"/>
              <a:chOff x="7728154" y="1117473"/>
              <a:chExt cx="1826307" cy="930246"/>
            </a:xfrm>
          </p:grpSpPr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AFEBAA4F-E974-E451-F254-8E7692C8DAE6}"/>
                  </a:ext>
                </a:extLst>
              </p:cNvPr>
              <p:cNvSpPr/>
              <p:nvPr/>
            </p:nvSpPr>
            <p:spPr>
              <a:xfrm>
                <a:off x="7728154" y="1117473"/>
                <a:ext cx="1474839" cy="88830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DAAB696-E84C-DB86-780C-AFA15F9B1B38}"/>
                  </a:ext>
                </a:extLst>
              </p:cNvPr>
              <p:cNvSpPr txBox="1"/>
              <p:nvPr/>
            </p:nvSpPr>
            <p:spPr>
              <a:xfrm>
                <a:off x="8205226" y="1161517"/>
                <a:ext cx="1058773" cy="48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408BC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Oven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408BC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3B4B189B-81E0-D285-C189-D1ADB7EC4479}"/>
                  </a:ext>
                </a:extLst>
              </p:cNvPr>
              <p:cNvSpPr txBox="1"/>
              <p:nvPr/>
            </p:nvSpPr>
            <p:spPr>
              <a:xfrm>
                <a:off x="8174428" y="1561627"/>
                <a:ext cx="1380033" cy="486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Sample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DF360564-EF2A-B213-F74B-5D099FE6DFF0}"/>
                  </a:ext>
                </a:extLst>
              </p:cNvPr>
              <p:cNvCxnSpPr/>
              <p:nvPr/>
            </p:nvCxnSpPr>
            <p:spPr>
              <a:xfrm>
                <a:off x="7772605" y="1376125"/>
                <a:ext cx="43262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6B2DAFE9-9690-F88E-C626-F70A24236F60}"/>
                  </a:ext>
                </a:extLst>
              </p:cNvPr>
              <p:cNvCxnSpPr/>
              <p:nvPr/>
            </p:nvCxnSpPr>
            <p:spPr>
              <a:xfrm>
                <a:off x="7772605" y="1776039"/>
                <a:ext cx="43262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8DCBCD7-0DF8-D7FC-9605-8150304F36C8}"/>
                </a:ext>
              </a:extLst>
            </p:cNvPr>
            <p:cNvSpPr txBox="1"/>
            <p:nvPr/>
          </p:nvSpPr>
          <p:spPr>
            <a:xfrm>
              <a:off x="7148636" y="2365008"/>
              <a:ext cx="1050890" cy="448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P=1 W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9A50E91-8D35-03EF-F522-5900AD33D199}"/>
                </a:ext>
              </a:extLst>
            </p:cNvPr>
            <p:cNvSpPr txBox="1"/>
            <p:nvPr/>
          </p:nvSpPr>
          <p:spPr>
            <a:xfrm>
              <a:off x="10333946" y="1584901"/>
              <a:ext cx="1210535" cy="448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P=10 W</a:t>
              </a:r>
            </a:p>
          </p:txBody>
        </p: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0E1903-41C9-4CB9-FB86-4E0AB077B094}"/>
              </a:ext>
            </a:extLst>
          </p:cNvPr>
          <p:cNvSpPr txBox="1"/>
          <p:nvPr/>
        </p:nvSpPr>
        <p:spPr>
          <a:xfrm>
            <a:off x="10385228" y="4233280"/>
            <a:ext cx="1762298" cy="147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Comparison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FEM (--)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without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optimization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9D9C0E-90BC-FAFA-E67D-04ADFE136441}"/>
              </a:ext>
            </a:extLst>
          </p:cNvPr>
          <p:cNvSpPr txBox="1"/>
          <p:nvPr/>
        </p:nvSpPr>
        <p:spPr>
          <a:xfrm>
            <a:off x="5688967" y="379525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K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0FE2D-585A-74D8-FD7A-0CCEABADB436}"/>
              </a:ext>
            </a:extLst>
          </p:cNvPr>
          <p:cNvSpPr txBox="1"/>
          <p:nvPr/>
        </p:nvSpPr>
        <p:spPr>
          <a:xfrm>
            <a:off x="6538375" y="500941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K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2EE08C-6B18-899F-F096-4989E6ADA490}"/>
              </a:ext>
            </a:extLst>
          </p:cNvPr>
          <p:cNvSpPr txBox="1"/>
          <p:nvPr/>
        </p:nvSpPr>
        <p:spPr>
          <a:xfrm>
            <a:off x="9733862" y="606652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1F05F9DC-729E-1990-40DB-C05F7F30235D}"/>
              </a:ext>
            </a:extLst>
          </p:cNvPr>
          <p:cNvSpPr/>
          <p:nvPr/>
        </p:nvSpPr>
        <p:spPr>
          <a:xfrm>
            <a:off x="7406483" y="1890123"/>
            <a:ext cx="2618171" cy="11900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3" name="Straight Arrow Connector 9">
            <a:extLst>
              <a:ext uri="{FF2B5EF4-FFF2-40B4-BE49-F238E27FC236}">
                <a16:creationId xmlns:a16="http://schemas.microsoft.com/office/drawing/2014/main" id="{1B9DB462-7504-F952-9A9D-AC996B8DA5C4}"/>
              </a:ext>
            </a:extLst>
          </p:cNvPr>
          <p:cNvCxnSpPr/>
          <p:nvPr/>
        </p:nvCxnSpPr>
        <p:spPr>
          <a:xfrm flipH="1">
            <a:off x="6020844" y="1844458"/>
            <a:ext cx="1402914" cy="1843413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3">
            <a:extLst>
              <a:ext uri="{FF2B5EF4-FFF2-40B4-BE49-F238E27FC236}">
                <a16:creationId xmlns:a16="http://schemas.microsoft.com/office/drawing/2014/main" id="{6AA744D1-325E-4E46-C94A-2B84C0162481}"/>
              </a:ext>
            </a:extLst>
          </p:cNvPr>
          <p:cNvCxnSpPr>
            <a:cxnSpLocks/>
          </p:cNvCxnSpPr>
          <p:nvPr/>
        </p:nvCxnSpPr>
        <p:spPr>
          <a:xfrm flipH="1">
            <a:off x="10008296" y="1886211"/>
            <a:ext cx="14613" cy="1864289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087DF54-468F-1A84-9471-377375530D05}"/>
              </a:ext>
            </a:extLst>
          </p:cNvPr>
          <p:cNvSpPr txBox="1"/>
          <p:nvPr/>
        </p:nvSpPr>
        <p:spPr>
          <a:xfrm>
            <a:off x="287323" y="5121884"/>
            <a:ext cx="639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Cooling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cycles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different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heating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powers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on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Oven</a:t>
            </a:r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Example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1W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heating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power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performed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on middle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diagram of a cylinder&#10;&#10;Description automatically generated">
            <a:extLst>
              <a:ext uri="{FF2B5EF4-FFF2-40B4-BE49-F238E27FC236}">
                <a16:creationId xmlns:a16="http://schemas.microsoft.com/office/drawing/2014/main" id="{585FD0EC-3488-3387-27A8-6E569F56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" y="553258"/>
            <a:ext cx="3550067" cy="453019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8B70696-F28C-FF70-FF7B-175795530DB9}"/>
              </a:ext>
            </a:extLst>
          </p:cNvPr>
          <p:cNvSpPr txBox="1"/>
          <p:nvPr/>
        </p:nvSpPr>
        <p:spPr>
          <a:xfrm>
            <a:off x="2818804" y="1634068"/>
            <a:ext cx="1170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Heated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Oven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B4BA8E-06AC-1399-7FAA-35674B668172}"/>
              </a:ext>
            </a:extLst>
          </p:cNvPr>
          <p:cNvSpPr txBox="1"/>
          <p:nvPr/>
        </p:nvSpPr>
        <p:spPr>
          <a:xfrm>
            <a:off x="7120813" y="381284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408BC"/>
                </a:solidFill>
                <a:effectLst/>
                <a:uLnTx/>
                <a:uFillTx/>
                <a:latin typeface="Century Gothic" panose="020B0502020202020204" pitchFamily="34" charset="0"/>
              </a:rPr>
              <a:t>Oven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408BC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51541D6-0300-19A8-B2F9-19F76C0F3AAB}"/>
              </a:ext>
            </a:extLst>
          </p:cNvPr>
          <p:cNvSpPr txBox="1"/>
          <p:nvPr/>
        </p:nvSpPr>
        <p:spPr>
          <a:xfrm>
            <a:off x="7925221" y="4233280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Sample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6F469C-1AA6-437F-61EC-C0AFF7CA8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05" y="-59229"/>
            <a:ext cx="4720749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Cooling Tests Example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8464053E-8E8D-BF20-BEDE-26D9F75A21B1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  <p:extLst>
      <p:ext uri="{BB962C8B-B14F-4D97-AF65-F5344CB8AC3E}">
        <p14:creationId xmlns:p14="http://schemas.microsoft.com/office/powerpoint/2010/main" val="367599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40AF40-69B8-AB20-1C67-4C04D8DE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6753"/>
          </a:xfrm>
        </p:spPr>
        <p:txBody>
          <a:bodyPr/>
          <a:lstStyle/>
          <a:p>
            <a:pPr algn="ctr"/>
            <a:r>
              <a:rPr lang="it-IT" dirty="0">
                <a:latin typeface="Century Gothic" panose="020B0502020202020204" pitchFamily="34" charset="0"/>
              </a:rPr>
              <a:t>Data </a:t>
            </a:r>
            <a:r>
              <a:rPr lang="it-IT" dirty="0" err="1">
                <a:latin typeface="Century Gothic" panose="020B0502020202020204" pitchFamily="34" charset="0"/>
              </a:rPr>
              <a:t>analysis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22F9BBC-97F9-D9DE-69AE-73D54FC6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933" y="1952137"/>
            <a:ext cx="6352233" cy="40929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B014AFA-6B9C-41A0-1CE2-3FD17BEF7239}"/>
              </a:ext>
            </a:extLst>
          </p:cNvPr>
          <p:cNvSpPr txBox="1"/>
          <p:nvPr/>
        </p:nvSpPr>
        <p:spPr>
          <a:xfrm>
            <a:off x="0" y="83681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Two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Temp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sensors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Sample (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negligible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gradient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)  -  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Four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Temp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sensors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Oven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(Black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curves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see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gradient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diagram of a cylinder&#10;&#10;Description automatically generated">
            <a:extLst>
              <a:ext uri="{FF2B5EF4-FFF2-40B4-BE49-F238E27FC236}">
                <a16:creationId xmlns:a16="http://schemas.microsoft.com/office/drawing/2014/main" id="{D2226F16-8BF1-DCF0-B16D-3D94B734F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0" y="3504477"/>
            <a:ext cx="2512510" cy="3206182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0741E455-25B2-31BC-0B28-485545145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72" y="2131226"/>
            <a:ext cx="2849760" cy="2434468"/>
          </a:xfrm>
          <a:prstGeom prst="rect">
            <a:avLst/>
          </a:prstGeom>
        </p:spPr>
      </p:pic>
      <p:pic>
        <p:nvPicPr>
          <p:cNvPr id="10" name="Picture 9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F046016-C4CA-D635-2225-A9A331CBC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3" y="4106863"/>
            <a:ext cx="2512510" cy="238601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E8F6324-7E40-7C01-DEFB-9D3293A85553}"/>
              </a:ext>
            </a:extLst>
          </p:cNvPr>
          <p:cNvSpPr/>
          <p:nvPr/>
        </p:nvSpPr>
        <p:spPr>
          <a:xfrm>
            <a:off x="9204960" y="4689453"/>
            <a:ext cx="73152" cy="548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B93DBB-518D-64B5-46D1-8FA64D93A48B}"/>
              </a:ext>
            </a:extLst>
          </p:cNvPr>
          <p:cNvSpPr/>
          <p:nvPr/>
        </p:nvSpPr>
        <p:spPr>
          <a:xfrm>
            <a:off x="9204960" y="5647944"/>
            <a:ext cx="73152" cy="548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7896785-3AE9-074D-6BA8-B1D75C434720}"/>
              </a:ext>
            </a:extLst>
          </p:cNvPr>
          <p:cNvCxnSpPr/>
          <p:nvPr/>
        </p:nvCxnSpPr>
        <p:spPr>
          <a:xfrm rot="16200000" flipH="1">
            <a:off x="8622574" y="4141153"/>
            <a:ext cx="205739" cy="13716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ADB48E6-1A34-CBBB-DBA7-E1E3D53D9F0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62779" y="6040882"/>
            <a:ext cx="270288" cy="18592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7E57F7F-8B8C-F57E-1378-8930CF6297AE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  <p:extLst>
      <p:ext uri="{BB962C8B-B14F-4D97-AF65-F5344CB8AC3E}">
        <p14:creationId xmlns:p14="http://schemas.microsoft.com/office/powerpoint/2010/main" val="3018757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5" descr="Immagine che contiene tavolo, interno, vetro, terreno&#10;&#10;Descrizione generata automaticamente">
            <a:extLst>
              <a:ext uri="{FF2B5EF4-FFF2-40B4-BE49-F238E27FC236}">
                <a16:creationId xmlns:a16="http://schemas.microsoft.com/office/drawing/2014/main" id="{75D2C027-A19C-25C7-AC89-B9A7F4CD477F}"/>
              </a:ext>
            </a:extLst>
          </p:cNvPr>
          <p:cNvPicPr/>
          <p:nvPr/>
        </p:nvPicPr>
        <p:blipFill>
          <a:blip r:embed="rId2"/>
          <a:srcRect l="-5" t="11509" r="5" b="4318"/>
          <a:stretch/>
        </p:blipFill>
        <p:spPr>
          <a:xfrm>
            <a:off x="8491643" y="109256"/>
            <a:ext cx="3474360" cy="6357828"/>
          </a:xfrm>
          <a:prstGeom prst="rect">
            <a:avLst/>
          </a:prstGeom>
          <a:ln w="0">
            <a:noFill/>
          </a:ln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030BBC-2710-1FCE-B4D3-AD4902337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04" y="769411"/>
            <a:ext cx="7373814" cy="4351338"/>
          </a:xfrm>
        </p:spPr>
        <p:txBody>
          <a:bodyPr/>
          <a:lstStyle/>
          <a:p>
            <a:r>
              <a:rPr lang="it-IT" dirty="0" err="1">
                <a:latin typeface="Century Gothic" panose="020B0502020202020204" pitchFamily="34" charset="0"/>
              </a:rPr>
              <a:t>Heating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Tau</a:t>
            </a:r>
            <a:r>
              <a:rPr lang="it-IT" baseline="-25000" dirty="0" err="1">
                <a:latin typeface="Century Gothic" panose="020B0502020202020204" pitchFamily="34" charset="0"/>
              </a:rPr>
              <a:t>Oven</a:t>
            </a:r>
            <a:r>
              <a:rPr lang="it-IT" dirty="0">
                <a:latin typeface="Century Gothic" panose="020B0502020202020204" pitchFamily="34" charset="0"/>
              </a:rPr>
              <a:t>=2201 s (</a:t>
            </a:r>
            <a:r>
              <a:rPr lang="it-IT" dirty="0" err="1">
                <a:latin typeface="Century Gothic" panose="020B0502020202020204" pitchFamily="34" charset="0"/>
              </a:rPr>
              <a:t>heating</a:t>
            </a:r>
            <a:r>
              <a:rPr lang="it-IT" dirty="0">
                <a:latin typeface="Century Gothic" panose="020B0502020202020204" pitchFamily="34" charset="0"/>
              </a:rPr>
              <a:t> and 				        </a:t>
            </a:r>
            <a:r>
              <a:rPr lang="it-IT" dirty="0" err="1">
                <a:latin typeface="Century Gothic" panose="020B0502020202020204" pitchFamily="34" charset="0"/>
              </a:rPr>
              <a:t>cooling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phases</a:t>
            </a:r>
            <a:r>
              <a:rPr lang="it-IT" dirty="0">
                <a:latin typeface="Century Gothic" panose="020B0502020202020204" pitchFamily="34" charset="0"/>
              </a:rPr>
              <a:t>)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     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Residual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it-IT" dirty="0">
                <a:latin typeface="Century Gothic" panose="020B0502020202020204" pitchFamily="34" charset="0"/>
              </a:rPr>
              <a:t>Thermal </a:t>
            </a:r>
            <a:r>
              <a:rPr lang="it-IT" dirty="0" err="1">
                <a:latin typeface="Century Gothic" panose="020B0502020202020204" pitchFamily="34" charset="0"/>
              </a:rPr>
              <a:t>Resistance</a:t>
            </a:r>
            <a:r>
              <a:rPr lang="it-IT" dirty="0">
                <a:latin typeface="Century Gothic" panose="020B0502020202020204" pitchFamily="34" charset="0"/>
              </a:rPr>
              <a:t> (k</a:t>
            </a:r>
            <a:r>
              <a:rPr lang="it-IT" baseline="-25000" dirty="0">
                <a:latin typeface="Century Gothic" panose="020B0502020202020204" pitchFamily="34" charset="0"/>
              </a:rPr>
              <a:t>c</a:t>
            </a:r>
            <a:r>
              <a:rPr lang="it-IT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</a:rPr>
              <a:t>           23 </a:t>
            </a:r>
            <a:r>
              <a:rPr lang="en-US" dirty="0">
                <a:latin typeface="Century Gothic" panose="020B0502020202020204" pitchFamily="34" charset="0"/>
              </a:rPr>
              <a:t>W\m</a:t>
            </a:r>
            <a:r>
              <a:rPr lang="en-US" baseline="30000" dirty="0">
                <a:latin typeface="Century Gothic" panose="020B0502020202020204" pitchFamily="34" charset="0"/>
              </a:rPr>
              <a:t>2</a:t>
            </a:r>
            <a:r>
              <a:rPr lang="en-US" dirty="0">
                <a:latin typeface="Century Gothic" panose="020B0502020202020204" pitchFamily="34" charset="0"/>
              </a:rPr>
              <a:t>\K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E6ABB2C-5B86-E8BB-F648-A4CF05465AE0}"/>
              </a:ext>
            </a:extLst>
          </p:cNvPr>
          <p:cNvCxnSpPr/>
          <p:nvPr/>
        </p:nvCxnSpPr>
        <p:spPr>
          <a:xfrm flipV="1">
            <a:off x="10266866" y="4122065"/>
            <a:ext cx="0" cy="444246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5DC99C-D281-CE7C-8A9A-3D12AA962249}"/>
              </a:ext>
            </a:extLst>
          </p:cNvPr>
          <p:cNvSpPr txBox="1"/>
          <p:nvPr/>
        </p:nvSpPr>
        <p:spPr>
          <a:xfrm>
            <a:off x="3652727" y="1836896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Conduction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66316A1-0744-78B8-31B9-CDC9E7C8542D}"/>
                  </a:ext>
                </a:extLst>
              </p:cNvPr>
              <p:cNvSpPr txBox="1"/>
              <p:nvPr/>
            </p:nvSpPr>
            <p:spPr>
              <a:xfrm>
                <a:off x="709929" y="1758208"/>
                <a:ext cx="2805127" cy="577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𝝉</m:t>
                      </m:r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t-IT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𝑴</m:t>
                              </m:r>
                            </m:e>
                            <m:sub>
                              <m: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𝒐𝒗𝒆𝒏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it-IT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𝒄𝒐𝒑𝒑𝒆𝒓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it-IT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𝒌</m:t>
                              </m:r>
                            </m:e>
                            <m:sub>
                              <m:r>
                                <a:rPr kumimoji="0" lang="it-IT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𝒄</m:t>
                              </m:r>
                            </m:sub>
                          </m:sSub>
                        </m:den>
                      </m:f>
                      <m:r>
                        <a:rPr kumimoji="0" lang="it-IT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it-IT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m:t>Tau</m:t>
                      </m:r>
                      <m:r>
                        <m:rPr>
                          <m:nor/>
                        </m:rPr>
                        <a:rPr kumimoji="0" lang="it-IT" sz="1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m:t>Oven</m:t>
                      </m:r>
                    </m:oMath>
                  </m:oMathPara>
                </a14:m>
                <a:endPara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66316A1-0744-78B8-31B9-CDC9E7C8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929" y="1758208"/>
                <a:ext cx="2805127" cy="5775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0044A5-660A-7D6D-2807-B55ABD191090}"/>
              </a:ext>
            </a:extLst>
          </p:cNvPr>
          <p:cNvSpPr txBox="1"/>
          <p:nvPr/>
        </p:nvSpPr>
        <p:spPr>
          <a:xfrm>
            <a:off x="10129194" y="4535974"/>
            <a:ext cx="717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k</a:t>
            </a:r>
            <a:r>
              <a:rPr kumimoji="0" lang="it-IT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D2A792-825C-6B9B-355A-FC6C8688442C}"/>
              </a:ext>
            </a:extLst>
          </p:cNvPr>
          <p:cNvSpPr txBox="1"/>
          <p:nvPr/>
        </p:nvSpPr>
        <p:spPr>
          <a:xfrm>
            <a:off x="1086925" y="38607"/>
            <a:ext cx="6444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Residual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Thermal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Resistance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8938D8C-7309-C179-38DC-9456FD4EF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590" y="3376495"/>
            <a:ext cx="5375949" cy="3363177"/>
          </a:xfrm>
          <a:prstGeom prst="rect">
            <a:avLst/>
          </a:prstGeom>
        </p:spPr>
      </p:pic>
      <p:cxnSp>
        <p:nvCxnSpPr>
          <p:cNvPr id="2" name="Connettore 2 1">
            <a:extLst>
              <a:ext uri="{FF2B5EF4-FFF2-40B4-BE49-F238E27FC236}">
                <a16:creationId xmlns:a16="http://schemas.microsoft.com/office/drawing/2014/main" id="{B5E3384D-3E0D-3546-4461-A6209FFB1D27}"/>
              </a:ext>
            </a:extLst>
          </p:cNvPr>
          <p:cNvCxnSpPr>
            <a:cxnSpLocks/>
          </p:cNvCxnSpPr>
          <p:nvPr/>
        </p:nvCxnSpPr>
        <p:spPr>
          <a:xfrm>
            <a:off x="5545954" y="2335816"/>
            <a:ext cx="3844934" cy="13309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6A1BCB-336D-4BAE-1408-4D8B89059418}"/>
              </a:ext>
            </a:extLst>
          </p:cNvPr>
          <p:cNvSpPr txBox="1"/>
          <p:nvPr/>
        </p:nvSpPr>
        <p:spPr>
          <a:xfrm>
            <a:off x="230182" y="3963905"/>
            <a:ext cx="3284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latin typeface="Century Gothic" panose="020B0502020202020204" pitchFamily="34" charset="0"/>
              </a:rPr>
              <a:t>Kc </a:t>
            </a:r>
            <a:r>
              <a:rPr lang="it-IT" u="sng" dirty="0" err="1">
                <a:latin typeface="Century Gothic" panose="020B0502020202020204" pitchFamily="34" charset="0"/>
              </a:rPr>
              <a:t>included</a:t>
            </a:r>
            <a:r>
              <a:rPr lang="it-IT" u="sng" dirty="0">
                <a:latin typeface="Century Gothic" panose="020B0502020202020204" pitchFamily="34" charset="0"/>
              </a:rPr>
              <a:t> in the FEM</a:t>
            </a:r>
          </a:p>
          <a:p>
            <a:endParaRPr lang="it-IT" u="sng" dirty="0">
              <a:latin typeface="Century Gothic" panose="020B0502020202020204" pitchFamily="34" charset="0"/>
            </a:endParaRPr>
          </a:p>
          <a:p>
            <a:r>
              <a:rPr lang="it-IT" u="sng" dirty="0">
                <a:latin typeface="Century Gothic" panose="020B0502020202020204" pitchFamily="34" charset="0"/>
              </a:rPr>
              <a:t>Good agreement </a:t>
            </a:r>
            <a:r>
              <a:rPr lang="it-IT" u="sng" dirty="0" err="1">
                <a:latin typeface="Century Gothic" panose="020B0502020202020204" pitchFamily="34" charset="0"/>
              </a:rPr>
              <a:t>obtained</a:t>
            </a:r>
            <a:endParaRPr lang="it-IT" u="sng" dirty="0">
              <a:latin typeface="Century Gothic" panose="020B0502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8355027-4776-5A1B-4BB2-1A091F36BE3E}"/>
              </a:ext>
            </a:extLst>
          </p:cNvPr>
          <p:cNvSpPr txBox="1"/>
          <p:nvPr/>
        </p:nvSpPr>
        <p:spPr>
          <a:xfrm>
            <a:off x="4854291" y="4370424"/>
            <a:ext cx="228729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Oven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measured</a:t>
            </a:r>
            <a:r>
              <a:rPr lang="it-IT" dirty="0">
                <a:latin typeface="Century Gothic" panose="020B0502020202020204" pitchFamily="34" charset="0"/>
              </a:rPr>
              <a:t>  temperature </a:t>
            </a:r>
          </a:p>
          <a:p>
            <a:endParaRPr lang="it-IT" dirty="0">
              <a:latin typeface="Century Gothic" panose="020B0502020202020204" pitchFamily="34" charset="0"/>
            </a:endParaRPr>
          </a:p>
          <a:p>
            <a:r>
              <a:rPr lang="it-IT" b="1" dirty="0">
                <a:latin typeface="Century Gothic" panose="020B0502020202020204" pitchFamily="34" charset="0"/>
              </a:rPr>
              <a:t>FEM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estimation</a:t>
            </a:r>
            <a:r>
              <a:rPr lang="it-IT" dirty="0">
                <a:latin typeface="Century Gothic" panose="020B0502020202020204" pitchFamily="34" charset="0"/>
              </a:rPr>
              <a:t> with </a:t>
            </a:r>
            <a:r>
              <a:rPr lang="it-IT" dirty="0" err="1">
                <a:latin typeface="Century Gothic" panose="020B0502020202020204" pitchFamily="34" charset="0"/>
              </a:rPr>
              <a:t>thermal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resistance</a:t>
            </a:r>
            <a:endParaRPr lang="it-IT" dirty="0">
              <a:latin typeface="Century Gothic" panose="020B050202020202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6D6A9490-30E4-D1EE-D4D5-9AB5962BEC50}"/>
              </a:ext>
            </a:extLst>
          </p:cNvPr>
          <p:cNvCxnSpPr>
            <a:cxnSpLocks/>
          </p:cNvCxnSpPr>
          <p:nvPr/>
        </p:nvCxnSpPr>
        <p:spPr>
          <a:xfrm>
            <a:off x="4114800" y="4592482"/>
            <a:ext cx="813816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39A73A8D-B245-3A2A-EB97-1A4FEBCAB9F1}"/>
              </a:ext>
            </a:extLst>
          </p:cNvPr>
          <p:cNvCxnSpPr>
            <a:cxnSpLocks/>
          </p:cNvCxnSpPr>
          <p:nvPr/>
        </p:nvCxnSpPr>
        <p:spPr>
          <a:xfrm>
            <a:off x="4114800" y="5403250"/>
            <a:ext cx="813816" cy="0"/>
          </a:xfrm>
          <a:prstGeom prst="line">
            <a:avLst/>
          </a:prstGeom>
          <a:ln w="381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69B404B0-0D72-1FFC-519C-C288624CAFF5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3BEC8B1A-AE93-CD7A-9808-34CDFB8B6F8B}"/>
              </a:ext>
            </a:extLst>
          </p:cNvPr>
          <p:cNvSpPr/>
          <p:nvPr/>
        </p:nvSpPr>
        <p:spPr>
          <a:xfrm rot="21156359">
            <a:off x="6987032" y="3493009"/>
            <a:ext cx="770386" cy="2801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1D120531-620B-6630-B42A-B84F80260490}"/>
              </a:ext>
            </a:extLst>
          </p:cNvPr>
          <p:cNvSpPr/>
          <p:nvPr/>
        </p:nvSpPr>
        <p:spPr>
          <a:xfrm rot="384319">
            <a:off x="3602037" y="3599732"/>
            <a:ext cx="809924" cy="28310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912FEAD-A22B-6604-40CD-81F1504456E3}"/>
              </a:ext>
            </a:extLst>
          </p:cNvPr>
          <p:cNvSpPr txBox="1"/>
          <p:nvPr/>
        </p:nvSpPr>
        <p:spPr>
          <a:xfrm>
            <a:off x="6753323" y="365416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Cooling</a:t>
            </a:r>
            <a:endParaRPr lang="it-IT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F32C23-7415-7289-BE1A-FE12288BAB7A}"/>
              </a:ext>
            </a:extLst>
          </p:cNvPr>
          <p:cNvSpPr txBox="1"/>
          <p:nvPr/>
        </p:nvSpPr>
        <p:spPr>
          <a:xfrm>
            <a:off x="3346466" y="5750977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Heating</a:t>
            </a:r>
            <a:endParaRPr lang="it-IT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48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8D9B72C2-334E-B742-C390-2C866D46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882" y="646972"/>
            <a:ext cx="7432986" cy="58402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91F6E7-6A11-947A-9A89-C30AC164E350}"/>
              </a:ext>
            </a:extLst>
          </p:cNvPr>
          <p:cNvSpPr txBox="1"/>
          <p:nvPr/>
        </p:nvSpPr>
        <p:spPr>
          <a:xfrm>
            <a:off x="285185" y="57958"/>
            <a:ext cx="794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Emissivity</a:t>
            </a:r>
            <a:r>
              <a:rPr lang="it-IT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sz="4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estimation</a:t>
            </a:r>
            <a:r>
              <a:rPr lang="it-IT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 (</a:t>
            </a:r>
            <a:r>
              <a:rPr lang="it-IT" sz="4000" dirty="0">
                <a:solidFill>
                  <a:srgbClr val="FF0000"/>
                </a:solidFill>
                <a:latin typeface="Symbol" panose="05050102010706020507" pitchFamily="18" charset="2"/>
              </a:rPr>
              <a:t>e=1</a:t>
            </a:r>
            <a:r>
              <a:rPr lang="it-IT" sz="4000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  <a:endParaRPr lang="en-US" sz="4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E3EE510-799B-A2FD-9C71-25329F1C4905}"/>
              </a:ext>
            </a:extLst>
          </p:cNvPr>
          <p:cNvGrpSpPr/>
          <p:nvPr/>
        </p:nvGrpSpPr>
        <p:grpSpPr>
          <a:xfrm>
            <a:off x="4857335" y="5250622"/>
            <a:ext cx="1238664" cy="584775"/>
            <a:chOff x="6574478" y="5949977"/>
            <a:chExt cx="1238664" cy="584775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AE468080-1259-7BEF-51CB-F3308C54859C}"/>
                </a:ext>
              </a:extLst>
            </p:cNvPr>
            <p:cNvSpPr/>
            <p:nvPr/>
          </p:nvSpPr>
          <p:spPr>
            <a:xfrm>
              <a:off x="6574478" y="5949977"/>
              <a:ext cx="123866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239AFB4F-EB5B-2352-26B4-C71783AFA111}"/>
                </a:ext>
              </a:extLst>
            </p:cNvPr>
            <p:cNvSpPr txBox="1"/>
            <p:nvPr/>
          </p:nvSpPr>
          <p:spPr>
            <a:xfrm>
              <a:off x="6601636" y="5995242"/>
              <a:ext cx="110169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60000"/>
              <a:r>
                <a:rPr lang="it-IT" sz="1400" dirty="0" err="1"/>
                <a:t>P</a:t>
              </a:r>
              <a:r>
                <a:rPr lang="it-IT" sz="1400" baseline="-25000" dirty="0" err="1"/>
                <a:t>sample</a:t>
              </a:r>
              <a:endParaRPr lang="it-IT" sz="1400" baseline="-25000" dirty="0"/>
            </a:p>
            <a:p>
              <a:pPr defTabSz="360000"/>
              <a:r>
                <a:rPr lang="it-IT" sz="1400" dirty="0" err="1"/>
                <a:t>P</a:t>
              </a:r>
              <a:r>
                <a:rPr lang="it-IT" sz="1400" baseline="-25000" dirty="0" err="1"/>
                <a:t>rad</a:t>
              </a:r>
              <a:endParaRPr lang="en-US" sz="1400" baseline="-25000" dirty="0"/>
            </a:p>
          </p:txBody>
        </p: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38465395-A560-8D03-4C66-5AD47D2375C0}"/>
                </a:ext>
              </a:extLst>
            </p:cNvPr>
            <p:cNvCxnSpPr>
              <a:cxnSpLocks/>
            </p:cNvCxnSpPr>
            <p:nvPr/>
          </p:nvCxnSpPr>
          <p:spPr>
            <a:xfrm>
              <a:off x="7241864" y="6149413"/>
              <a:ext cx="461471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E20C5B29-186F-848C-76C7-499E30A75FEA}"/>
                </a:ext>
              </a:extLst>
            </p:cNvPr>
            <p:cNvCxnSpPr>
              <a:cxnSpLocks/>
            </p:cNvCxnSpPr>
            <p:nvPr/>
          </p:nvCxnSpPr>
          <p:spPr>
            <a:xfrm>
              <a:off x="7241864" y="6415127"/>
              <a:ext cx="46147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B8F9C3D4-4F5C-CE7C-9478-B64D3E4EE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66" y="765844"/>
            <a:ext cx="3750489" cy="4767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DAD0CA3-C721-B2D2-DCDA-FEBA3931D629}"/>
                  </a:ext>
                </a:extLst>
              </p:cNvPr>
              <p:cNvSpPr txBox="1"/>
              <p:nvPr/>
            </p:nvSpPr>
            <p:spPr>
              <a:xfrm>
                <a:off x="6096000" y="1653098"/>
                <a:ext cx="4248984" cy="53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𝑠𝑎𝑚𝑝𝑙𝑒</m:t>
                          </m:r>
                        </m:sub>
                      </m:sSub>
                      <m: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𝑌𝑏𝐶𝑜</m:t>
                          </m:r>
                        </m:sub>
                      </m:sSub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𝑌𝑏𝐶𝑜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f>
                        <m:f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DAD0CA3-C721-B2D2-DCDA-FEBA3931D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653098"/>
                <a:ext cx="4248984" cy="5329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C72871A-9828-3E5F-923C-89655FC89678}"/>
                  </a:ext>
                </a:extLst>
              </p:cNvPr>
              <p:cNvSpPr txBox="1"/>
              <p:nvPr/>
            </p:nvSpPr>
            <p:spPr>
              <a:xfrm>
                <a:off x="6095999" y="2289664"/>
                <a:ext cx="4423775" cy="325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𝑟𝑎𝑑𝑖𝑎𝑡𝑖𝑜𝑛</m:t>
                          </m:r>
                        </m:sub>
                      </m:sSub>
                      <m:r>
                        <a:rPr lang="it-IT" b="0" i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𝑠𝑎𝑚𝑝𝑙𝑒</m:t>
                              </m:r>
                            </m:sub>
                            <m:sup>
                              <m:r>
                                <a:rPr lang="it-IT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i="1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𝑜𝑣𝑒𝑛</m:t>
                              </m:r>
                            </m:sub>
                            <m:sup>
                              <m:r>
                                <a:rPr lang="it-IT" i="1">
                                  <a:solidFill>
                                    <a:schemeClr val="tx2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e>
                      </m:d>
                      <m:r>
                        <a:rPr lang="it-IT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it-IT" dirty="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8C72871A-9828-3E5F-923C-89655FC89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2289664"/>
                <a:ext cx="4423775" cy="325410"/>
              </a:xfrm>
              <a:prstGeom prst="rect">
                <a:avLst/>
              </a:prstGeom>
              <a:blipFill>
                <a:blip r:embed="rId5"/>
                <a:stretch>
                  <a:fillRect l="-826" b="-22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A3F50B9-3964-086E-C496-4D3F327F24B2}"/>
              </a:ext>
            </a:extLst>
          </p:cNvPr>
          <p:cNvCxnSpPr>
            <a:cxnSpLocks/>
          </p:cNvCxnSpPr>
          <p:nvPr/>
        </p:nvCxnSpPr>
        <p:spPr>
          <a:xfrm flipV="1">
            <a:off x="2250455" y="2396689"/>
            <a:ext cx="73152" cy="43462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FA55016-F3DE-172C-DF67-98142B7C1EBF}"/>
              </a:ext>
            </a:extLst>
          </p:cNvPr>
          <p:cNvCxnSpPr>
            <a:cxnSpLocks/>
          </p:cNvCxnSpPr>
          <p:nvPr/>
        </p:nvCxnSpPr>
        <p:spPr>
          <a:xfrm>
            <a:off x="1717007" y="2649831"/>
            <a:ext cx="268653" cy="33237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396E3F7-2C1E-CD76-84F1-1DD5DBCE673F}"/>
              </a:ext>
            </a:extLst>
          </p:cNvPr>
          <p:cNvCxnSpPr>
            <a:cxnSpLocks/>
          </p:cNvCxnSpPr>
          <p:nvPr/>
        </p:nvCxnSpPr>
        <p:spPr>
          <a:xfrm flipH="1" flipV="1">
            <a:off x="1985660" y="2463476"/>
            <a:ext cx="42243" cy="372711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11E508F-B71C-77CA-CED8-F856EE720379}"/>
              </a:ext>
            </a:extLst>
          </p:cNvPr>
          <p:cNvCxnSpPr>
            <a:cxnSpLocks/>
          </p:cNvCxnSpPr>
          <p:nvPr/>
        </p:nvCxnSpPr>
        <p:spPr>
          <a:xfrm flipV="1">
            <a:off x="1717007" y="3339458"/>
            <a:ext cx="195264" cy="42623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7F7A170-CB70-B9F2-2956-33B0553F43FB}"/>
              </a:ext>
            </a:extLst>
          </p:cNvPr>
          <p:cNvCxnSpPr>
            <a:cxnSpLocks/>
          </p:cNvCxnSpPr>
          <p:nvPr/>
        </p:nvCxnSpPr>
        <p:spPr>
          <a:xfrm flipH="1" flipV="1">
            <a:off x="2063695" y="3264416"/>
            <a:ext cx="144136" cy="420616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B0F27F66-C244-ABA0-3B5D-DF6F5E539094}"/>
              </a:ext>
            </a:extLst>
          </p:cNvPr>
          <p:cNvCxnSpPr>
            <a:cxnSpLocks/>
          </p:cNvCxnSpPr>
          <p:nvPr/>
        </p:nvCxnSpPr>
        <p:spPr>
          <a:xfrm>
            <a:off x="2207831" y="3206858"/>
            <a:ext cx="298727" cy="319825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C06E2AA-D8EB-29C5-8701-7655B8EF9CE6}"/>
              </a:ext>
            </a:extLst>
          </p:cNvPr>
          <p:cNvSpPr txBox="1"/>
          <p:nvPr/>
        </p:nvSpPr>
        <p:spPr>
          <a:xfrm>
            <a:off x="799273" y="6460918"/>
            <a:ext cx="1189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The agreement </a:t>
            </a:r>
            <a:r>
              <a:rPr lang="it-IT" dirty="0" err="1">
                <a:latin typeface="Century Gothic" panose="020B0502020202020204" pitchFamily="34" charset="0"/>
              </a:rPr>
              <a:t>between</a:t>
            </a:r>
            <a:r>
              <a:rPr lang="it-IT" dirty="0">
                <a:latin typeface="Century Gothic" panose="020B0502020202020204" pitchFamily="34" charset="0"/>
              </a:rPr>
              <a:t>  </a:t>
            </a:r>
            <a:r>
              <a:rPr lang="it-IT" dirty="0" err="1">
                <a:latin typeface="Century Gothic" panose="020B0502020202020204" pitchFamily="34" charset="0"/>
              </a:rPr>
              <a:t>P</a:t>
            </a:r>
            <a:r>
              <a:rPr lang="it-IT" baseline="-25000" dirty="0" err="1">
                <a:latin typeface="Century Gothic" panose="020B0502020202020204" pitchFamily="34" charset="0"/>
              </a:rPr>
              <a:t>sample</a:t>
            </a:r>
            <a:r>
              <a:rPr lang="it-IT" baseline="-25000" dirty="0">
                <a:latin typeface="Century Gothic" panose="020B0502020202020204" pitchFamily="34" charset="0"/>
              </a:rPr>
              <a:t> </a:t>
            </a:r>
            <a:r>
              <a:rPr lang="it-IT" dirty="0">
                <a:latin typeface="Century Gothic" panose="020B0502020202020204" pitchFamily="34" charset="0"/>
              </a:rPr>
              <a:t>and  </a:t>
            </a:r>
            <a:r>
              <a:rPr lang="it-IT" dirty="0" err="1">
                <a:latin typeface="Century Gothic" panose="020B0502020202020204" pitchFamily="34" charset="0"/>
              </a:rPr>
              <a:t>P</a:t>
            </a:r>
            <a:r>
              <a:rPr lang="it-IT" baseline="-25000" dirty="0" err="1">
                <a:latin typeface="Century Gothic" panose="020B0502020202020204" pitchFamily="34" charset="0"/>
              </a:rPr>
              <a:t>rad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indicates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that</a:t>
            </a:r>
            <a:r>
              <a:rPr lang="it-IT" dirty="0">
                <a:latin typeface="Century Gothic" panose="020B0502020202020204" pitchFamily="34" charset="0"/>
              </a:rPr>
              <a:t> the data </a:t>
            </a:r>
            <a:r>
              <a:rPr lang="it-IT" dirty="0" err="1">
                <a:latin typeface="Century Gothic" panose="020B0502020202020204" pitchFamily="34" charset="0"/>
              </a:rPr>
              <a:t>interpretation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is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correct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92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20FD-81C9-E581-156F-D3062041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05" y="0"/>
            <a:ext cx="6057539" cy="1325563"/>
          </a:xfrm>
        </p:spPr>
        <p:txBody>
          <a:bodyPr/>
          <a:lstStyle/>
          <a:p>
            <a:r>
              <a:rPr lang="it-IT" dirty="0">
                <a:latin typeface="Century Gothic" panose="020B0502020202020204" pitchFamily="34" charset="0"/>
              </a:rPr>
              <a:t>Sample 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A2D148-9CCB-C3AB-3313-543F18D3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956"/>
            <a:ext cx="7926126" cy="4870720"/>
          </a:xfrm>
          <a:prstGeom prst="rect">
            <a:avLst/>
          </a:prstGeom>
        </p:spPr>
      </p:pic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BD5F5CA-FB71-06B5-45BF-0AB1AF40A48C}"/>
              </a:ext>
            </a:extLst>
          </p:cNvPr>
          <p:cNvSpPr/>
          <p:nvPr/>
        </p:nvSpPr>
        <p:spPr>
          <a:xfrm>
            <a:off x="9367167" y="1652008"/>
            <a:ext cx="365760" cy="8686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pic>
        <p:nvPicPr>
          <p:cNvPr id="4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F3EDB285-0D09-C61F-772B-CEEB3F2F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24" y="222426"/>
            <a:ext cx="2582637" cy="22062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FB1F09-7104-36AD-D23B-347E63450EBE}"/>
              </a:ext>
            </a:extLst>
          </p:cNvPr>
          <p:cNvSpPr txBox="1"/>
          <p:nvPr/>
        </p:nvSpPr>
        <p:spPr>
          <a:xfrm>
            <a:off x="8369380" y="2828835"/>
            <a:ext cx="334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Sample </a:t>
            </a:r>
            <a:r>
              <a:rPr lang="it-IT" dirty="0" err="1">
                <a:latin typeface="Century Gothic" panose="020B0502020202020204" pitchFamily="34" charset="0"/>
              </a:rPr>
              <a:t>thermal</a:t>
            </a:r>
            <a:r>
              <a:rPr lang="it-IT" dirty="0">
                <a:latin typeface="Century Gothic" panose="020B0502020202020204" pitchFamily="34" charset="0"/>
              </a:rPr>
              <a:t> </a:t>
            </a:r>
            <a:r>
              <a:rPr lang="it-IT" dirty="0" err="1">
                <a:latin typeface="Century Gothic" panose="020B0502020202020204" pitchFamily="34" charset="0"/>
              </a:rPr>
              <a:t>properties</a:t>
            </a:r>
            <a:r>
              <a:rPr lang="it-IT" dirty="0">
                <a:latin typeface="Century Gothic" panose="020B0502020202020204" pitchFamily="34" charset="0"/>
              </a:rPr>
              <a:t> and radiative </a:t>
            </a:r>
            <a:r>
              <a:rPr lang="it-IT" dirty="0" err="1">
                <a:latin typeface="Century Gothic" panose="020B0502020202020204" pitchFamily="34" charset="0"/>
              </a:rPr>
              <a:t>exchange</a:t>
            </a:r>
            <a:endParaRPr lang="it-IT" dirty="0">
              <a:latin typeface="Century Gothic" panose="020B0502020202020204" pitchFamily="34" charset="0"/>
            </a:endParaRPr>
          </a:p>
          <a:p>
            <a:r>
              <a:rPr lang="it-IT" dirty="0">
                <a:latin typeface="Century Gothic" panose="020B0502020202020204" pitchFamily="34" charset="0"/>
              </a:rPr>
              <a:t>in agreement  with the </a:t>
            </a:r>
            <a:r>
              <a:rPr lang="it-IT" dirty="0" err="1">
                <a:latin typeface="Century Gothic" panose="020B0502020202020204" pitchFamily="34" charset="0"/>
              </a:rPr>
              <a:t>simulation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>
            <a:extLst>
              <a:ext uri="{FF2B5EF4-FFF2-40B4-BE49-F238E27FC236}">
                <a16:creationId xmlns:a16="http://schemas.microsoft.com/office/drawing/2014/main" id="{5D875C7B-6753-43D8-AF31-3EF0DFDF5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1" y="236123"/>
            <a:ext cx="10364451" cy="808311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r>
              <a:rPr lang="it-IT" altLang="it-IT" sz="3200" b="1" dirty="0"/>
              <a:t>Scientific </a:t>
            </a:r>
            <a:r>
              <a:rPr lang="it-IT" altLang="it-IT" sz="3200" b="1" dirty="0" err="1"/>
              <a:t>motivations</a:t>
            </a:r>
            <a:r>
              <a:rPr lang="it-IT" altLang="it-IT" sz="3200" b="1" dirty="0"/>
              <a:t> and goal of the </a:t>
            </a:r>
            <a:r>
              <a:rPr lang="it-IT" altLang="it-IT" sz="3200" b="1" dirty="0" err="1"/>
              <a:t>experiment</a:t>
            </a:r>
            <a:endParaRPr lang="it-IT" altLang="it-IT" sz="3200" b="1" dirty="0"/>
          </a:p>
        </p:txBody>
      </p:sp>
      <p:sp>
        <p:nvSpPr>
          <p:cNvPr id="5123" name="Segnaposto contenuto 2">
            <a:extLst>
              <a:ext uri="{FF2B5EF4-FFF2-40B4-BE49-F238E27FC236}">
                <a16:creationId xmlns:a16="http://schemas.microsoft.com/office/drawing/2014/main" id="{14516279-F01B-4877-BE39-4B3DE84DD0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8485" y="1044434"/>
            <a:ext cx="10485515" cy="9982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en-GB" altLang="it-IT" sz="1600" b="1" dirty="0">
                <a:latin typeface="+mj-lt"/>
              </a:rPr>
              <a:t>Does vacuum fluctuations interact with gravity?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GB" altLang="it-IT" sz="1600" b="1" dirty="0">
                <a:latin typeface="+mj-lt"/>
              </a:rPr>
              <a:t>Does the vacuum stress gravitates?</a:t>
            </a:r>
          </a:p>
          <a:p>
            <a:pPr marL="0" indent="0">
              <a:lnSpc>
                <a:spcPct val="110000"/>
              </a:lnSpc>
              <a:buNone/>
              <a:defRPr/>
            </a:pPr>
            <a:r>
              <a:rPr lang="en-GB" altLang="it-IT" sz="1600" b="1" dirty="0">
                <a:latin typeface="+mj-lt"/>
              </a:rPr>
              <a:t>Does vacuum weighs?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en-GB" altLang="it-IT" sz="1600" b="1" dirty="0">
              <a:latin typeface="Tahoma" pitchFamily="34" charset="0"/>
            </a:endParaRPr>
          </a:p>
        </p:txBody>
      </p:sp>
      <p:sp>
        <p:nvSpPr>
          <p:cNvPr id="6148" name="Segnaposto numero diapositiva 3">
            <a:extLst>
              <a:ext uri="{FF2B5EF4-FFF2-40B4-BE49-F238E27FC236}">
                <a16:creationId xmlns:a16="http://schemas.microsoft.com/office/drawing/2014/main" id="{2C05B08D-58EC-42E1-B43C-6726F73F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411056" y="6475382"/>
            <a:ext cx="76421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06D8B-F95C-4876-A4D7-143BCDD6C379}" type="slidenum">
              <a:rPr kumimoji="0" lang="it-IT" alt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153" name="Immagine 6">
            <a:extLst>
              <a:ext uri="{FF2B5EF4-FFF2-40B4-BE49-F238E27FC236}">
                <a16:creationId xmlns:a16="http://schemas.microsoft.com/office/drawing/2014/main" id="{2D6631D8-938C-4816-8D67-017FFD6C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1" y="5451377"/>
            <a:ext cx="1295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4" name="AutoShape 7">
            <a:extLst>
              <a:ext uri="{FF2B5EF4-FFF2-40B4-BE49-F238E27FC236}">
                <a16:creationId xmlns:a16="http://schemas.microsoft.com/office/drawing/2014/main" id="{D1F5D3C9-D571-4D09-A567-E920BD0DF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6" y="581174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155" name="Immagine 8">
            <a:extLst>
              <a:ext uri="{FF2B5EF4-FFF2-40B4-BE49-F238E27FC236}">
                <a16:creationId xmlns:a16="http://schemas.microsoft.com/office/drawing/2014/main" id="{D81FAF1A-ED51-42A1-9C1C-E37C6A53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81" y="5738715"/>
            <a:ext cx="533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Rettangolo 1">
            <a:extLst>
              <a:ext uri="{FF2B5EF4-FFF2-40B4-BE49-F238E27FC236}">
                <a16:creationId xmlns:a16="http://schemas.microsoft.com/office/drawing/2014/main" id="{F415DC8F-9E3A-4F48-A460-4C19867C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787" y="1921430"/>
            <a:ext cx="679585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theoretical understanding and experimental evidences are still not completely satisfactory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it-IT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already put interesting upper limit, for instance</a:t>
            </a:r>
            <a:r>
              <a:rPr lang="en-GB" altLang="it-IT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altLang="it-IT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Dark photon (see E. </a:t>
            </a:r>
            <a:r>
              <a:rPr lang="en-GB" altLang="it-IT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Calloni</a:t>
            </a:r>
            <a:r>
              <a:rPr lang="en-GB" altLang="it-IT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talk)</a:t>
            </a:r>
            <a:endParaRPr kumimoji="0" lang="en-GB" alt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51BA94-0125-44A5-85F3-F5F024DF5082}"/>
              </a:ext>
            </a:extLst>
          </p:cNvPr>
          <p:cNvSpPr/>
          <p:nvPr/>
        </p:nvSpPr>
        <p:spPr>
          <a:xfrm>
            <a:off x="16729" y="6563508"/>
            <a:ext cx="12483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  <p:pic>
        <p:nvPicPr>
          <p:cNvPr id="11266" name="Picture 2" descr="Immagine correlata">
            <a:extLst>
              <a:ext uri="{FF2B5EF4-FFF2-40B4-BE49-F238E27FC236}">
                <a16:creationId xmlns:a16="http://schemas.microsoft.com/office/drawing/2014/main" id="{7A14D339-05C9-4923-A215-82EDFC8256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8" y="2110472"/>
            <a:ext cx="4252355" cy="31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74B7A7-9F77-C61A-510B-2959123F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Comments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B27715-6968-6796-7B6E-C596AA816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" y="156959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</a:rPr>
              <a:t>Agreement </a:t>
            </a:r>
            <a:r>
              <a:rPr lang="it-IT" dirty="0" err="1">
                <a:latin typeface="Century Gothic" panose="020B0502020202020204" pitchFamily="34" charset="0"/>
              </a:rPr>
              <a:t>between</a:t>
            </a:r>
            <a:r>
              <a:rPr lang="it-IT" dirty="0">
                <a:latin typeface="Century Gothic" panose="020B0502020202020204" pitchFamily="34" charset="0"/>
              </a:rPr>
              <a:t> data and FEM </a:t>
            </a:r>
            <a:r>
              <a:rPr lang="it-IT" dirty="0" err="1">
                <a:latin typeface="Century Gothic" panose="020B0502020202020204" pitchFamily="34" charset="0"/>
              </a:rPr>
              <a:t>simulation</a:t>
            </a:r>
            <a:r>
              <a:rPr lang="it-IT" dirty="0">
                <a:latin typeface="Century Gothic" panose="020B0502020202020204" pitchFamily="34" charset="0"/>
              </a:rPr>
              <a:t> (model </a:t>
            </a:r>
            <a:r>
              <a:rPr lang="it-IT" dirty="0" err="1">
                <a:latin typeface="Century Gothic" panose="020B0502020202020204" pitchFamily="34" charset="0"/>
              </a:rPr>
              <a:t>validation</a:t>
            </a:r>
            <a:r>
              <a:rPr lang="it-IT" dirty="0">
                <a:latin typeface="Century Gothic" panose="020B0502020202020204" pitchFamily="34" charset="0"/>
              </a:rPr>
              <a:t>)</a:t>
            </a: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The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modulation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frequency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is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&lt;10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mHz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, so some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improvements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are </a:t>
            </a:r>
          </a:p>
          <a:p>
            <a:pPr marL="0" indent="0">
              <a:buNone/>
            </a:pP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implemented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Use of a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radiator</a:t>
            </a: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Change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of sample </a:t>
            </a:r>
            <a:r>
              <a:rPr lang="it-IT" dirty="0" err="1">
                <a:latin typeface="Century Gothic" panose="020B0502020202020204" pitchFamily="34" charset="0"/>
                <a:sym typeface="Wingdings" panose="05000000000000000000" pitchFamily="2" charset="2"/>
              </a:rPr>
              <a:t>geometry</a:t>
            </a:r>
            <a:r>
              <a:rPr lang="it-IT" dirty="0"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endParaRPr lang="it-IT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64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22DA3A-9963-B79F-BD98-B043D35B8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" y="1711297"/>
            <a:ext cx="3401051" cy="4503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A6840-F58F-A46D-C737-D1A6296B6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05" y="278417"/>
            <a:ext cx="11111425" cy="9164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>
                <a:latin typeface="Century Gothic" panose="020B0502020202020204" pitchFamily="34" charset="0"/>
              </a:rPr>
              <a:t>With a </a:t>
            </a:r>
            <a:r>
              <a:rPr lang="it-IT" b="1" dirty="0" err="1">
                <a:latin typeface="Century Gothic" panose="020B0502020202020204" pitchFamily="34" charset="0"/>
              </a:rPr>
              <a:t>radiator</a:t>
            </a:r>
            <a:r>
              <a:rPr lang="it-IT" b="1" dirty="0">
                <a:latin typeface="Century Gothic" panose="020B0502020202020204" pitchFamily="34" charset="0"/>
              </a:rPr>
              <a:t> (</a:t>
            </a:r>
            <a:r>
              <a:rPr lang="it-IT" b="1" dirty="0" err="1">
                <a:latin typeface="Century Gothic" panose="020B0502020202020204" pitchFamily="34" charset="0"/>
              </a:rPr>
              <a:t>thin</a:t>
            </a:r>
            <a:r>
              <a:rPr lang="it-IT" b="1" dirty="0">
                <a:latin typeface="Century Gothic" panose="020B0502020202020204" pitchFamily="34" charset="0"/>
              </a:rPr>
              <a:t> OFHC </a:t>
            </a:r>
            <a:r>
              <a:rPr lang="it-IT" b="1" dirty="0" err="1">
                <a:latin typeface="Century Gothic" panose="020B0502020202020204" pitchFamily="34" charset="0"/>
              </a:rPr>
              <a:t>foil</a:t>
            </a:r>
            <a:r>
              <a:rPr lang="it-IT" b="1" dirty="0">
                <a:latin typeface="Century Gothic" panose="020B0502020202020204" pitchFamily="34" charset="0"/>
              </a:rPr>
              <a:t>)</a:t>
            </a:r>
          </a:p>
          <a:p>
            <a:pPr marL="0" indent="0">
              <a:buNone/>
            </a:pPr>
            <a:r>
              <a:rPr lang="it-IT" b="1" dirty="0">
                <a:latin typeface="Century Gothic" panose="020B0502020202020204" pitchFamily="34" charset="0"/>
              </a:rPr>
              <a:t>from 0.5 to 1.5 </a:t>
            </a:r>
            <a:r>
              <a:rPr lang="it-IT" b="1" dirty="0" err="1">
                <a:latin typeface="Century Gothic" panose="020B0502020202020204" pitchFamily="34" charset="0"/>
              </a:rPr>
              <a:t>mHz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EE292-A8EA-6834-166B-66B9EF010654}"/>
              </a:ext>
            </a:extLst>
          </p:cNvPr>
          <p:cNvSpPr txBox="1"/>
          <p:nvPr/>
        </p:nvSpPr>
        <p:spPr>
          <a:xfrm>
            <a:off x="5913120" y="4826348"/>
            <a:ext cx="201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Sample   tau=680s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90BB0B-2CE5-9B69-E330-F7E901311DF6}"/>
              </a:ext>
            </a:extLst>
          </p:cNvPr>
          <p:cNvSpPr txBox="1"/>
          <p:nvPr/>
        </p:nvSpPr>
        <p:spPr>
          <a:xfrm rot="19567529">
            <a:off x="1153920" y="331122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Radiator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4" name="Parallelogramma 3">
            <a:extLst>
              <a:ext uri="{FF2B5EF4-FFF2-40B4-BE49-F238E27FC236}">
                <a16:creationId xmlns:a16="http://schemas.microsoft.com/office/drawing/2014/main" id="{504046B6-7E46-2EDE-9C25-7D0C1C80CA0F}"/>
              </a:ext>
            </a:extLst>
          </p:cNvPr>
          <p:cNvSpPr/>
          <p:nvPr/>
        </p:nvSpPr>
        <p:spPr>
          <a:xfrm rot="20556340">
            <a:off x="1496278" y="3739871"/>
            <a:ext cx="456942" cy="393244"/>
          </a:xfrm>
          <a:prstGeom prst="parallelogram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DEBE5D1-2FDB-880B-A3F7-CEA7F3F9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33" t="1303" r="10467" b="-1303"/>
          <a:stretch/>
        </p:blipFill>
        <p:spPr>
          <a:xfrm>
            <a:off x="5717945" y="1435752"/>
            <a:ext cx="5949800" cy="3759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57A71-7EB1-2BAB-C688-FE80B47BC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474" y="3650108"/>
            <a:ext cx="7906500" cy="30453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B6CAAA-34DF-3A96-6A45-9602CBEB237B}"/>
              </a:ext>
            </a:extLst>
          </p:cNvPr>
          <p:cNvSpPr txBox="1"/>
          <p:nvPr/>
        </p:nvSpPr>
        <p:spPr>
          <a:xfrm>
            <a:off x="6237632" y="2957262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NO  </a:t>
            </a:r>
            <a:r>
              <a:rPr lang="it-IT" dirty="0" err="1">
                <a:latin typeface="Century Gothic" panose="020B0502020202020204" pitchFamily="34" charset="0"/>
              </a:rPr>
              <a:t>Radiator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10238CD-8F03-8866-DA1B-11427F23F423}"/>
              </a:ext>
            </a:extLst>
          </p:cNvPr>
          <p:cNvSpPr txBox="1"/>
          <p:nvPr/>
        </p:nvSpPr>
        <p:spPr>
          <a:xfrm>
            <a:off x="6745850" y="5172771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With </a:t>
            </a:r>
            <a:r>
              <a:rPr lang="it-IT" dirty="0" err="1">
                <a:latin typeface="Century Gothic" panose="020B0502020202020204" pitchFamily="34" charset="0"/>
              </a:rPr>
              <a:t>Radiator</a:t>
            </a:r>
            <a:endParaRPr lang="it-IT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82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magine 29"/>
          <p:cNvPicPr/>
          <p:nvPr/>
        </p:nvPicPr>
        <p:blipFill>
          <a:blip r:embed="rId2"/>
          <a:stretch/>
        </p:blipFill>
        <p:spPr>
          <a:xfrm>
            <a:off x="6440256" y="166824"/>
            <a:ext cx="4999680" cy="6734160"/>
          </a:xfrm>
          <a:prstGeom prst="rect">
            <a:avLst/>
          </a:prstGeom>
          <a:ln w="0">
            <a:noFill/>
          </a:ln>
        </p:spPr>
      </p:pic>
      <p:pic>
        <p:nvPicPr>
          <p:cNvPr id="263" name="Immagine 12"/>
          <p:cNvPicPr/>
          <p:nvPr/>
        </p:nvPicPr>
        <p:blipFill>
          <a:blip r:embed="rId3"/>
          <a:stretch/>
        </p:blipFill>
        <p:spPr>
          <a:xfrm>
            <a:off x="528480" y="83880"/>
            <a:ext cx="3508920" cy="3200760"/>
          </a:xfrm>
          <a:prstGeom prst="rect">
            <a:avLst/>
          </a:prstGeom>
          <a:ln w="0">
            <a:noFill/>
          </a:ln>
        </p:spPr>
      </p:pic>
      <p:sp>
        <p:nvSpPr>
          <p:cNvPr id="268" name="CasellaDiTesto 23"/>
          <p:cNvSpPr/>
          <p:nvPr/>
        </p:nvSpPr>
        <p:spPr>
          <a:xfrm>
            <a:off x="2456280" y="397800"/>
            <a:ext cx="679680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Oven</a:t>
            </a:r>
            <a:endParaRPr lang="it-IT" sz="1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9" name="CasellaDiTesto 24"/>
          <p:cNvSpPr/>
          <p:nvPr/>
        </p:nvSpPr>
        <p:spPr>
          <a:xfrm>
            <a:off x="2424600" y="2946600"/>
            <a:ext cx="925200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cold finger</a:t>
            </a:r>
            <a:endParaRPr lang="it-IT" sz="1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0" name="CasellaDiTesto 25"/>
          <p:cNvSpPr/>
          <p:nvPr/>
        </p:nvSpPr>
        <p:spPr>
          <a:xfrm>
            <a:off x="2147400" y="2090880"/>
            <a:ext cx="762480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radiator</a:t>
            </a:r>
            <a:endParaRPr lang="it-IT" sz="1000" b="0" strike="noStrike" spc="-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1" name="CasellaDiTesto 26"/>
          <p:cNvSpPr/>
          <p:nvPr/>
        </p:nvSpPr>
        <p:spPr>
          <a:xfrm>
            <a:off x="2300760" y="939600"/>
            <a:ext cx="990720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1000" b="0" strike="noStrike" spc="-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ring sample</a:t>
            </a:r>
            <a:endParaRPr lang="it-IT" sz="1000" b="0" strike="noStrike" spc="-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2" name="CasellaDiTesto 28"/>
          <p:cNvSpPr/>
          <p:nvPr/>
        </p:nvSpPr>
        <p:spPr>
          <a:xfrm>
            <a:off x="1814238" y="3320024"/>
            <a:ext cx="1794564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BSCCO ring sample     Graphite radiator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br>
              <a:rPr sz="1600" dirty="0">
                <a:latin typeface="Century Gothic" panose="020B0502020202020204" pitchFamily="34" charset="0"/>
              </a:rPr>
            </a:b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R</a:t>
            </a:r>
            <a:r>
              <a:rPr lang="en-US" sz="1600" b="0" strike="noStrike" spc="-1" baseline="-25000" dirty="0">
                <a:solidFill>
                  <a:schemeClr val="dk1"/>
                </a:solidFill>
                <a:latin typeface="Century Gothic" panose="020B0502020202020204" pitchFamily="34" charset="0"/>
              </a:rPr>
              <a:t>in</a:t>
            </a: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= 92 mm                   400x400 mm               500x100 mm                P = 10 W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R</a:t>
            </a:r>
            <a:r>
              <a:rPr lang="en-US" sz="1600" b="0" strike="noStrike" spc="-1" baseline="-25000" dirty="0">
                <a:solidFill>
                  <a:schemeClr val="dk1"/>
                </a:solidFill>
                <a:latin typeface="Century Gothic" panose="020B0502020202020204" pitchFamily="34" charset="0"/>
              </a:rPr>
              <a:t>out</a:t>
            </a: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= 100 mm               thickness = 0.1 mm    thickness = 0.1 mm      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V = 20·10</a:t>
            </a:r>
            <a:r>
              <a:rPr lang="en-US" sz="1600" b="0" strike="noStrike" spc="-1" baseline="30000" dirty="0">
                <a:solidFill>
                  <a:schemeClr val="dk1"/>
                </a:solidFill>
                <a:latin typeface="Century Gothic" panose="020B0502020202020204" pitchFamily="34" charset="0"/>
              </a:rPr>
              <a:t>3</a:t>
            </a:r>
            <a:r>
              <a:rPr lang="en-US" sz="16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mm</a:t>
            </a:r>
            <a:r>
              <a:rPr lang="en-US" sz="1600" b="0" strike="noStrike" spc="-1" baseline="30000" dirty="0">
                <a:solidFill>
                  <a:schemeClr val="dk1"/>
                </a:solidFill>
                <a:latin typeface="Century Gothic" panose="020B0502020202020204" pitchFamily="34" charset="0"/>
              </a:rPr>
              <a:t>3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3" name="CasellaDiTesto 36"/>
          <p:cNvSpPr/>
          <p:nvPr/>
        </p:nvSpPr>
        <p:spPr>
          <a:xfrm>
            <a:off x="7790400" y="5295600"/>
            <a:ext cx="3152520" cy="73721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strike="noStrike" spc="-1" dirty="0">
                <a:solidFill>
                  <a:srgbClr val="C00000"/>
                </a:solidFill>
                <a:latin typeface="Century Gothic" panose="020B0502020202020204" pitchFamily="34" charset="0"/>
              </a:rPr>
              <a:t>Modulation of temperature between 107 K and 110 K of a few hundreds of s.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ruppo 21"/>
          <p:cNvGrpSpPr/>
          <p:nvPr/>
        </p:nvGrpSpPr>
        <p:grpSpPr>
          <a:xfrm>
            <a:off x="7850520" y="3565800"/>
            <a:ext cx="4341240" cy="3182040"/>
            <a:chOff x="7850520" y="3565800"/>
            <a:chExt cx="4341240" cy="3182040"/>
          </a:xfrm>
        </p:grpSpPr>
        <p:pic>
          <p:nvPicPr>
            <p:cNvPr id="275" name="Immagine 5" descr="Immagine che contiene linea, diagramma, Diagramma&#10;&#10;Descrizione generata automaticamente"/>
            <p:cNvPicPr/>
            <p:nvPr/>
          </p:nvPicPr>
          <p:blipFill>
            <a:blip r:embed="rId2"/>
            <a:srcRect l="47552" t="4701" r="6875" b="23357"/>
            <a:stretch/>
          </p:blipFill>
          <p:spPr>
            <a:xfrm>
              <a:off x="8093880" y="3795120"/>
              <a:ext cx="3599640" cy="2697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6" name="CasellaDiTesto 10"/>
            <p:cNvSpPr/>
            <p:nvPr/>
          </p:nvSpPr>
          <p:spPr>
            <a:xfrm>
              <a:off x="7850520" y="3565800"/>
              <a:ext cx="4341240" cy="318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R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                    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                                     </a:t>
              </a:r>
              <a:r>
                <a:rPr lang="el-GR" sz="1800" b="1" strike="noStrike" spc="-1">
                  <a:solidFill>
                    <a:srgbClr val="A22924"/>
                  </a:solidFill>
                  <a:latin typeface="Calibri"/>
                </a:rPr>
                <a:t>Δ</a:t>
              </a: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A22924"/>
                  </a:solidFill>
                  <a:latin typeface="Calibri"/>
                </a:rPr>
                <a:t>C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</a:t>
              </a:r>
              <a:r>
                <a:rPr lang="it-IT" sz="1800" b="1" strike="noStrike" spc="-1">
                  <a:solidFill>
                    <a:srgbClr val="A22924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A22924"/>
                  </a:solidFill>
                  <a:latin typeface="Calibri"/>
                </a:rPr>
                <a:t>C</a:t>
              </a: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                   T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SAMPLES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8" name="Segnaposto contenuto 2"/>
          <p:cNvSpPr/>
          <p:nvPr/>
        </p:nvSpPr>
        <p:spPr>
          <a:xfrm>
            <a:off x="654840" y="1690560"/>
            <a:ext cx="6585120" cy="354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Requirements</a:t>
            </a:r>
            <a:r>
              <a:rPr lang="en-GB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: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T</a:t>
            </a:r>
            <a:r>
              <a:rPr lang="en-GB" sz="1800" b="1" strike="noStrike" spc="-1" baseline="-25000" dirty="0">
                <a:solidFill>
                  <a:schemeClr val="dk1"/>
                </a:solidFill>
                <a:latin typeface="Calibri"/>
                <a:ea typeface="Calibri"/>
              </a:rPr>
              <a:t>C</a:t>
            </a: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 &gt; 80 K and </a:t>
            </a:r>
            <a:r>
              <a:rPr lang="el-GR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Δ</a:t>
            </a: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T</a:t>
            </a:r>
            <a:r>
              <a:rPr lang="en-GB" sz="1800" b="1" strike="noStrike" spc="-1" baseline="-25000" dirty="0">
                <a:solidFill>
                  <a:schemeClr val="dk1"/>
                </a:solidFill>
                <a:latin typeface="Calibri"/>
                <a:ea typeface="Calibri"/>
              </a:rPr>
              <a:t>C</a:t>
            </a: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  2 K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 defTabSz="4572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Large mass &gt; 200 g → samples with a 10 cm diameter 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From the </a:t>
            </a:r>
            <a:r>
              <a:rPr lang="en-GB" sz="1800" b="1" strike="noStrike" spc="-1" dirty="0">
                <a:solidFill>
                  <a:schemeClr val="dk1"/>
                </a:solidFill>
                <a:latin typeface="Calibri"/>
                <a:ea typeface="Calibri"/>
              </a:rPr>
              <a:t>electrical resistance as a function of temperature plot </a:t>
            </a:r>
            <a:r>
              <a:rPr lang="en-GB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it is possible to obtain information on the first requirement.</a:t>
            </a:r>
            <a:br>
              <a:rPr sz="1800" dirty="0"/>
            </a:br>
            <a:r>
              <a:rPr lang="en-GB" sz="1800" b="0" strike="noStrike" spc="-1" dirty="0">
                <a:solidFill>
                  <a:schemeClr val="dk1"/>
                </a:solidFill>
                <a:latin typeface="Calibri"/>
                <a:ea typeface="Calibri"/>
              </a:rPr>
              <a:t>Also, these plots will let us understand the quality of a sample and if a certain degree of dis-uniformity exits in it.</a:t>
            </a:r>
            <a:endParaRPr lang="it-IT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9" name="Gruppo 11"/>
          <p:cNvGrpSpPr/>
          <p:nvPr/>
        </p:nvGrpSpPr>
        <p:grpSpPr>
          <a:xfrm>
            <a:off x="7840800" y="129240"/>
            <a:ext cx="4341240" cy="3418920"/>
            <a:chOff x="7840800" y="129240"/>
            <a:chExt cx="4341240" cy="3418920"/>
          </a:xfrm>
        </p:grpSpPr>
        <p:pic>
          <p:nvPicPr>
            <p:cNvPr id="280" name="Immagine 3" descr="Immagine che contiene linea, diagramma, Diagramma, design&#10;&#10;Descrizione generata automaticamente"/>
            <p:cNvPicPr/>
            <p:nvPr/>
          </p:nvPicPr>
          <p:blipFill>
            <a:blip r:embed="rId3"/>
            <a:srcRect l="3939" r="8462" b="5346"/>
            <a:stretch/>
          </p:blipFill>
          <p:spPr>
            <a:xfrm>
              <a:off x="8093880" y="365040"/>
              <a:ext cx="3599640" cy="291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81" name="CasellaDiTesto 6"/>
            <p:cNvSpPr/>
            <p:nvPr/>
          </p:nvSpPr>
          <p:spPr>
            <a:xfrm>
              <a:off x="7840800" y="129240"/>
              <a:ext cx="4341240" cy="34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R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</a:t>
              </a:r>
              <a:r>
                <a:rPr lang="it-IT" sz="1800" b="1" strike="noStrike" spc="-1">
                  <a:solidFill>
                    <a:srgbClr val="D51107"/>
                  </a:solidFill>
                  <a:latin typeface="Calibri"/>
                </a:rPr>
                <a:t>T</a:t>
              </a:r>
              <a:r>
                <a:rPr lang="it-IT" sz="1800" b="1" strike="noStrike" spc="-1" baseline="-25000">
                  <a:solidFill>
                    <a:srgbClr val="D51107"/>
                  </a:solidFill>
                  <a:latin typeface="Calibri"/>
                </a:rPr>
                <a:t>C</a:t>
              </a:r>
              <a:r>
                <a:rPr lang="it-IT" sz="1800" b="0" strike="noStrike" spc="-1">
                  <a:solidFill>
                    <a:schemeClr val="dk1"/>
                  </a:solidFill>
                  <a:latin typeface="Calibri"/>
                </a:rPr>
                <a:t>                                         T</a:t>
              </a:r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82" name="Connettore 2 13"/>
          <p:cNvCxnSpPr/>
          <p:nvPr/>
        </p:nvCxnSpPr>
        <p:spPr>
          <a:xfrm>
            <a:off x="9195840" y="5466600"/>
            <a:ext cx="604440" cy="36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</p:cxnSp>
      <p:cxnSp>
        <p:nvCxnSpPr>
          <p:cNvPr id="283" name="Connettore diritto 16"/>
          <p:cNvCxnSpPr/>
          <p:nvPr/>
        </p:nvCxnSpPr>
        <p:spPr>
          <a:xfrm>
            <a:off x="9799920" y="4310280"/>
            <a:ext cx="360" cy="205236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</a:ln>
        </p:spPr>
      </p:cxnSp>
      <p:cxnSp>
        <p:nvCxnSpPr>
          <p:cNvPr id="284" name="Connettore diritto 20"/>
          <p:cNvCxnSpPr/>
          <p:nvPr/>
        </p:nvCxnSpPr>
        <p:spPr>
          <a:xfrm>
            <a:off x="9195840" y="5459040"/>
            <a:ext cx="360" cy="900360"/>
          </a:xfrm>
          <a:prstGeom prst="straightConnector1">
            <a:avLst/>
          </a:prstGeom>
          <a:ln w="12700">
            <a:solidFill>
              <a:srgbClr val="000000"/>
            </a:solidFill>
            <a:prstDash val="sysDot"/>
          </a:ln>
        </p:spPr>
      </p:cxnSp>
      <p:sp>
        <p:nvSpPr>
          <p:cNvPr id="285" name="CasellaDiTesto 22"/>
          <p:cNvSpPr/>
          <p:nvPr/>
        </p:nvSpPr>
        <p:spPr>
          <a:xfrm>
            <a:off x="8329320" y="731880"/>
            <a:ext cx="3852720" cy="420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Ideal superconductor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800" b="0" strike="noStrike" spc="-1">
                <a:solidFill>
                  <a:schemeClr val="dk1"/>
                </a:solidFill>
                <a:latin typeface="Calibri"/>
              </a:rPr>
              <a:t>                               real superconductor</a:t>
            </a:r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" name="Tabella 56"/>
          <p:cNvGraphicFramePr/>
          <p:nvPr/>
        </p:nvGraphicFramePr>
        <p:xfrm>
          <a:off x="0" y="0"/>
          <a:ext cx="12191760" cy="6857640"/>
        </p:xfrm>
        <a:graphic>
          <a:graphicData uri="http://schemas.openxmlformats.org/drawingml/2006/table">
            <a:tbl>
              <a:tblPr/>
              <a:tblGrid>
                <a:gridCol w="132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160">
                <a:tc>
                  <a:txBody>
                    <a:bodyPr/>
                    <a:lstStyle/>
                    <a:p>
                      <a:endParaRPr lang="it-IT" sz="1800" b="1" strike="noStrike" spc="-1">
                        <a:solidFill>
                          <a:schemeClr val="lt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FRAGMENTS OF A DISC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ENTIRE DISC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60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Sintered YBCO</a:t>
                      </a:r>
                      <a:br>
                        <a:rPr sz="1200"/>
                      </a:b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Sintered YBCO discs were prepared in different sintering conditions (temperature, oxidation) in order to maximise T</a:t>
                      </a:r>
                      <a:r>
                        <a:rPr lang="en-US" sz="1000" b="0" strike="noStrike" spc="-1" baseline="-25000">
                          <a:solidFill>
                            <a:srgbClr val="000000"/>
                          </a:solidFill>
                          <a:latin typeface="Calibri"/>
                        </a:rPr>
                        <a:t>C</a:t>
                      </a:r>
                      <a:r>
                        <a:rPr lang="en-US" sz="10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 and reduce  </a:t>
                      </a:r>
                      <a:r>
                        <a:rPr lang="el-GR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Δ</a:t>
                      </a:r>
                      <a:r>
                        <a:rPr lang="it-IT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T</a:t>
                      </a:r>
                      <a:r>
                        <a:rPr lang="it-IT" sz="1000" b="0" strike="noStrike" spc="-1" baseline="-25000">
                          <a:solidFill>
                            <a:schemeClr val="dk1"/>
                          </a:solidFill>
                          <a:latin typeface="Calibri"/>
                        </a:rPr>
                        <a:t>C</a:t>
                      </a:r>
                      <a:br>
                        <a:rPr sz="1000"/>
                      </a:br>
                      <a:r>
                        <a:rPr lang="en-US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(CAN Superconductors).</a:t>
                      </a:r>
                      <a:endParaRPr lang="it-IT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1880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crystalline</a:t>
                      </a: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lang="it-IT" sz="1200" b="1" strike="noStrike" spc="-1">
                          <a:solidFill>
                            <a:schemeClr val="accent1"/>
                          </a:solidFill>
                          <a:latin typeface="Calibri"/>
                        </a:rPr>
                        <a:t>GdBCO/Ag</a:t>
                      </a:r>
                      <a:br>
                        <a:rPr sz="1200"/>
                      </a:br>
                      <a:endParaRPr lang="it-IT" sz="12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0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Single-domain     melt-textured bulk pieces (CAN Superconductors).</a:t>
                      </a:r>
                      <a:endParaRPr lang="it-IT" sz="1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0" strike="noStrike" spc="-1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87" name="Immagine 11" descr="Immagine che contiene testo, borsa, arte, textile&#10;&#10;Descrizione generata automaticamente"/>
          <p:cNvPicPr/>
          <p:nvPr/>
        </p:nvPicPr>
        <p:blipFill>
          <a:blip r:embed="rId3"/>
          <a:srcRect l="3921" t="27627" r="6399" b="31270"/>
          <a:stretch/>
        </p:blipFill>
        <p:spPr>
          <a:xfrm>
            <a:off x="7304040" y="561600"/>
            <a:ext cx="1079640" cy="1072440"/>
          </a:xfrm>
          <a:prstGeom prst="rect">
            <a:avLst/>
          </a:prstGeom>
          <a:ln w="0">
            <a:noFill/>
          </a:ln>
        </p:spPr>
      </p:pic>
      <p:pic>
        <p:nvPicPr>
          <p:cNvPr id="288" name="Immagine 48"/>
          <p:cNvPicPr/>
          <p:nvPr/>
        </p:nvPicPr>
        <p:blipFill>
          <a:blip r:embed="rId4"/>
          <a:stretch/>
        </p:blipFill>
        <p:spPr>
          <a:xfrm>
            <a:off x="1682640" y="483120"/>
            <a:ext cx="1043640" cy="938520"/>
          </a:xfrm>
          <a:prstGeom prst="rect">
            <a:avLst/>
          </a:prstGeom>
          <a:ln w="0">
            <a:noFill/>
          </a:ln>
        </p:spPr>
      </p:pic>
      <p:pic>
        <p:nvPicPr>
          <p:cNvPr id="289" name="Immagine 46"/>
          <p:cNvPicPr/>
          <p:nvPr/>
        </p:nvPicPr>
        <p:blipFill>
          <a:blip r:embed="rId5"/>
          <a:srcRect l="17166"/>
          <a:stretch/>
        </p:blipFill>
        <p:spPr>
          <a:xfrm>
            <a:off x="1682640" y="1455480"/>
            <a:ext cx="1043640" cy="763560"/>
          </a:xfrm>
          <a:prstGeom prst="rect">
            <a:avLst/>
          </a:prstGeom>
          <a:ln w="0">
            <a:noFill/>
          </a:ln>
        </p:spPr>
      </p:pic>
      <p:pic>
        <p:nvPicPr>
          <p:cNvPr id="290" name="Immagine 62"/>
          <p:cNvPicPr/>
          <p:nvPr/>
        </p:nvPicPr>
        <p:blipFill>
          <a:blip r:embed="rId6"/>
          <a:srcRect l="11754" r="21998" b="23716"/>
          <a:stretch/>
        </p:blipFill>
        <p:spPr>
          <a:xfrm>
            <a:off x="1452240" y="5444640"/>
            <a:ext cx="1079640" cy="1243080"/>
          </a:xfrm>
          <a:prstGeom prst="rect">
            <a:avLst/>
          </a:prstGeom>
          <a:ln w="0">
            <a:noFill/>
          </a:ln>
        </p:spPr>
      </p:pic>
      <p:pic>
        <p:nvPicPr>
          <p:cNvPr id="291" name="Immagine 72" descr="Immagine che contiene ingegneria, macchina, cerchio, interno&#10;&#10;Descrizione generata automaticamente"/>
          <p:cNvPicPr/>
          <p:nvPr/>
        </p:nvPicPr>
        <p:blipFill>
          <a:blip r:embed="rId7"/>
          <a:srcRect l="17999" r="18375"/>
          <a:stretch/>
        </p:blipFill>
        <p:spPr>
          <a:xfrm>
            <a:off x="7304040" y="1777320"/>
            <a:ext cx="1079640" cy="782640"/>
          </a:xfrm>
          <a:prstGeom prst="rect">
            <a:avLst/>
          </a:prstGeom>
          <a:ln w="0">
            <a:noFill/>
          </a:ln>
        </p:spPr>
      </p:pic>
      <p:sp>
        <p:nvSpPr>
          <p:cNvPr id="292" name="CasellaDiTesto 73"/>
          <p:cNvSpPr/>
          <p:nvPr/>
        </p:nvSpPr>
        <p:spPr>
          <a:xfrm rot="20251800">
            <a:off x="7892640" y="4214520"/>
            <a:ext cx="3332880" cy="97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br>
              <a:rPr sz="1100"/>
            </a:b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3600" b="1" i="1" strike="noStrike" spc="-1">
                <a:solidFill>
                  <a:schemeClr val="accent1"/>
                </a:solidFill>
                <a:latin typeface="Calibri"/>
              </a:rPr>
              <a:t>work in progress</a:t>
            </a:r>
            <a:endParaRPr lang="it-IT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Immagine 75"/>
          <p:cNvPicPr/>
          <p:nvPr/>
        </p:nvPicPr>
        <p:blipFill>
          <a:blip r:embed="rId8"/>
          <a:stretch/>
        </p:blipFill>
        <p:spPr>
          <a:xfrm>
            <a:off x="10261440" y="4937040"/>
            <a:ext cx="1793520" cy="1793520"/>
          </a:xfrm>
          <a:prstGeom prst="rect">
            <a:avLst/>
          </a:prstGeom>
          <a:ln w="0">
            <a:noFill/>
          </a:ln>
        </p:spPr>
      </p:pic>
      <p:sp>
        <p:nvSpPr>
          <p:cNvPr id="294" name="CasellaDiTesto 9"/>
          <p:cNvSpPr/>
          <p:nvPr/>
        </p:nvSpPr>
        <p:spPr>
          <a:xfrm>
            <a:off x="7271640" y="2573640"/>
            <a:ext cx="1205280" cy="41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diameter: 100mm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thickness: 3 mm</a:t>
            </a:r>
            <a:br>
              <a:rPr sz="1100"/>
            </a:b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mass: ~ 124 g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(like sample#3)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100"/>
            </a:b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diameter: 100mm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thickness: 4 mm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mass: ~ 213 g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Immagine 13" descr="Immagine che contiene arte, cerchio&#10;&#10;Descrizione generata automaticamente"/>
          <p:cNvPicPr/>
          <p:nvPr/>
        </p:nvPicPr>
        <p:blipFill>
          <a:blip r:embed="rId9"/>
          <a:srcRect l="32272" t="5955" r="29319" b="8664"/>
          <a:stretch/>
        </p:blipFill>
        <p:spPr>
          <a:xfrm>
            <a:off x="7304040" y="3589920"/>
            <a:ext cx="1079640" cy="1107360"/>
          </a:xfrm>
          <a:prstGeom prst="rect">
            <a:avLst/>
          </a:prstGeom>
          <a:ln w="0">
            <a:noFill/>
          </a:ln>
        </p:spPr>
      </p:pic>
      <p:pic>
        <p:nvPicPr>
          <p:cNvPr id="296" name="Immagine 15"/>
          <p:cNvPicPr/>
          <p:nvPr/>
        </p:nvPicPr>
        <p:blipFill>
          <a:blip r:embed="rId10"/>
          <a:srcRect l="3570" t="7604" r="7821"/>
          <a:stretch/>
        </p:blipFill>
        <p:spPr>
          <a:xfrm>
            <a:off x="2991600" y="3482280"/>
            <a:ext cx="4173840" cy="3321720"/>
          </a:xfrm>
          <a:prstGeom prst="rect">
            <a:avLst/>
          </a:prstGeom>
          <a:ln w="0">
            <a:noFill/>
          </a:ln>
        </p:spPr>
      </p:pic>
      <p:pic>
        <p:nvPicPr>
          <p:cNvPr id="297" name="Immagine 12"/>
          <p:cNvPicPr/>
          <p:nvPr/>
        </p:nvPicPr>
        <p:blipFill>
          <a:blip r:embed="rId11"/>
          <a:stretch/>
        </p:blipFill>
        <p:spPr>
          <a:xfrm>
            <a:off x="5092920" y="4741200"/>
            <a:ext cx="1749600" cy="1335240"/>
          </a:xfrm>
          <a:prstGeom prst="rect">
            <a:avLst/>
          </a:prstGeom>
          <a:ln w="0">
            <a:noFill/>
          </a:ln>
        </p:spPr>
      </p:pic>
      <p:pic>
        <p:nvPicPr>
          <p:cNvPr id="298" name="Immagine 69"/>
          <p:cNvPicPr/>
          <p:nvPr/>
        </p:nvPicPr>
        <p:blipFill>
          <a:blip r:embed="rId12"/>
          <a:stretch/>
        </p:blipFill>
        <p:spPr>
          <a:xfrm>
            <a:off x="2586960" y="5556600"/>
            <a:ext cx="727560" cy="554400"/>
          </a:xfrm>
          <a:prstGeom prst="rect">
            <a:avLst/>
          </a:prstGeom>
          <a:ln w="0">
            <a:noFill/>
          </a:ln>
        </p:spPr>
      </p:pic>
      <p:pic>
        <p:nvPicPr>
          <p:cNvPr id="299" name="Immagine 16"/>
          <p:cNvPicPr/>
          <p:nvPr/>
        </p:nvPicPr>
        <p:blipFill>
          <a:blip r:embed="rId13"/>
          <a:srcRect t="8748" r="9895"/>
          <a:stretch/>
        </p:blipFill>
        <p:spPr>
          <a:xfrm>
            <a:off x="3160440" y="536760"/>
            <a:ext cx="3760560" cy="2688480"/>
          </a:xfrm>
          <a:prstGeom prst="rect">
            <a:avLst/>
          </a:prstGeom>
          <a:ln w="0">
            <a:noFill/>
          </a:ln>
        </p:spPr>
      </p:pic>
      <p:pic>
        <p:nvPicPr>
          <p:cNvPr id="300" name="Immagine 8"/>
          <p:cNvPicPr/>
          <p:nvPr/>
        </p:nvPicPr>
        <p:blipFill>
          <a:blip r:embed="rId14"/>
          <a:srcRect l="11307" r="20280"/>
          <a:stretch/>
        </p:blipFill>
        <p:spPr>
          <a:xfrm>
            <a:off x="1452240" y="3502080"/>
            <a:ext cx="1629360" cy="1786320"/>
          </a:xfrm>
          <a:prstGeom prst="rect">
            <a:avLst/>
          </a:prstGeom>
          <a:ln w="0">
            <a:noFill/>
          </a:ln>
        </p:spPr>
      </p:pic>
      <p:sp>
        <p:nvSpPr>
          <p:cNvPr id="301" name="CasellaDiTesto 1"/>
          <p:cNvSpPr/>
          <p:nvPr/>
        </p:nvSpPr>
        <p:spPr>
          <a:xfrm>
            <a:off x="5416560" y="1273680"/>
            <a:ext cx="9241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200" b="0" strike="noStrike" spc="-1">
                <a:solidFill>
                  <a:schemeClr val="dk1"/>
                </a:solidFill>
                <a:latin typeface="Calibri"/>
              </a:rPr>
              <a:t>’’double’’ transition</a:t>
            </a:r>
            <a:endParaRPr lang="it-IT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02" name="Connettore 2 4"/>
          <p:cNvCxnSpPr/>
          <p:nvPr/>
        </p:nvCxnSpPr>
        <p:spPr>
          <a:xfrm flipH="1">
            <a:off x="4936680" y="1395000"/>
            <a:ext cx="480240" cy="475920"/>
          </a:xfrm>
          <a:prstGeom prst="straightConnector1">
            <a:avLst/>
          </a:prstGeom>
          <a:ln>
            <a:solidFill>
              <a:srgbClr val="000000"/>
            </a:solidFill>
            <a:tailEnd type="triangle" w="med" len="med"/>
          </a:ln>
        </p:spPr>
      </p:cxnSp>
      <p:sp>
        <p:nvSpPr>
          <p:cNvPr id="303" name="Rettangolo con angoli arrotondati 18"/>
          <p:cNvSpPr/>
          <p:nvPr/>
        </p:nvSpPr>
        <p:spPr>
          <a:xfrm>
            <a:off x="1396440" y="4649040"/>
            <a:ext cx="561600" cy="576000"/>
          </a:xfrm>
          <a:prstGeom prst="roundRect">
            <a:avLst>
              <a:gd name="adj" fmla="val 16667"/>
            </a:avLst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04" name="Connettore 2 20"/>
          <p:cNvCxnSpPr>
            <a:stCxn id="303" idx="2"/>
          </p:cNvCxnSpPr>
          <p:nvPr/>
        </p:nvCxnSpPr>
        <p:spPr>
          <a:xfrm>
            <a:off x="1677240" y="5225040"/>
            <a:ext cx="112320" cy="34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sp>
        <p:nvSpPr>
          <p:cNvPr id="305" name="CasellaDiTesto 60"/>
          <p:cNvSpPr/>
          <p:nvPr/>
        </p:nvSpPr>
        <p:spPr>
          <a:xfrm>
            <a:off x="5635440" y="310140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Daniela Stornaiuolo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CasellaDiTesto 67"/>
          <p:cNvSpPr/>
          <p:nvPr/>
        </p:nvSpPr>
        <p:spPr>
          <a:xfrm>
            <a:off x="5635440" y="6623280"/>
            <a:ext cx="162936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800" b="0" strike="noStrike" spc="-1">
                <a:solidFill>
                  <a:srgbClr val="000000"/>
                </a:solidFill>
                <a:latin typeface="Calibri"/>
              </a:rPr>
              <a:t>courtesy of Dr Daniela Stornaiuolo</a:t>
            </a:r>
            <a:endParaRPr lang="it-IT" sz="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Immagine 5" descr="Immagine che contiene testo, schermata, Carattere, numero&#10;&#10;Descrizione generata automaticamente"/>
          <p:cNvPicPr/>
          <p:nvPr/>
        </p:nvPicPr>
        <p:blipFill>
          <a:blip r:embed="rId15"/>
          <a:stretch/>
        </p:blipFill>
        <p:spPr>
          <a:xfrm>
            <a:off x="1370520" y="2252880"/>
            <a:ext cx="2185560" cy="1028880"/>
          </a:xfrm>
          <a:prstGeom prst="rect">
            <a:avLst/>
          </a:prstGeom>
          <a:ln w="0">
            <a:noFill/>
          </a:ln>
        </p:spPr>
      </p:pic>
      <p:pic>
        <p:nvPicPr>
          <p:cNvPr id="308" name="Immagine 10" descr="Immagine che contiene testo, Diagramma, linea, Carattere&#10;&#10;Descrizione generata automaticamente"/>
          <p:cNvPicPr/>
          <p:nvPr/>
        </p:nvPicPr>
        <p:blipFill>
          <a:blip r:embed="rId16"/>
          <a:stretch/>
        </p:blipFill>
        <p:spPr>
          <a:xfrm>
            <a:off x="8460000" y="574560"/>
            <a:ext cx="3671640" cy="2396160"/>
          </a:xfrm>
          <a:prstGeom prst="rect">
            <a:avLst/>
          </a:prstGeom>
          <a:ln w="0">
            <a:noFill/>
          </a:ln>
        </p:spPr>
      </p:pic>
      <p:sp>
        <p:nvSpPr>
          <p:cNvPr id="309" name="CasellaDiTesto 56"/>
          <p:cNvSpPr/>
          <p:nvPr/>
        </p:nvSpPr>
        <p:spPr>
          <a:xfrm>
            <a:off x="9251280" y="693720"/>
            <a:ext cx="784440" cy="471240"/>
          </a:xfrm>
          <a:prstGeom prst="rect">
            <a:avLst/>
          </a:prstGeom>
          <a:solidFill>
            <a:schemeClr val="bg1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</a:t>
            </a:r>
            <a:r>
              <a:rPr lang="it-IT" sz="1100" b="0" strike="noStrike" spc="-1" baseline="-25000">
                <a:solidFill>
                  <a:schemeClr val="dk1"/>
                </a:solidFill>
                <a:latin typeface="Calibri"/>
              </a:rPr>
              <a:t>c 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  : 89.5 K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l-GR" sz="1100" b="0" strike="noStrike" spc="-1">
                <a:solidFill>
                  <a:schemeClr val="dk1"/>
                </a:solidFill>
                <a:latin typeface="Calibri"/>
              </a:rPr>
              <a:t>Δ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T</a:t>
            </a:r>
            <a:r>
              <a:rPr lang="it-IT" sz="1100" b="0" strike="noStrike" spc="-1" baseline="-25000">
                <a:solidFill>
                  <a:schemeClr val="dk1"/>
                </a:solidFill>
                <a:latin typeface="Calibri"/>
              </a:rPr>
              <a:t>c</a:t>
            </a:r>
            <a:r>
              <a:rPr lang="it-IT" sz="1100" b="0" strike="noStrike" spc="-1">
                <a:solidFill>
                  <a:schemeClr val="dk1"/>
                </a:solidFill>
                <a:latin typeface="Calibri"/>
              </a:rPr>
              <a:t>:   4.0 K</a:t>
            </a:r>
            <a:endParaRPr lang="it-IT" sz="11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10" name="Connettore 2 2"/>
          <p:cNvCxnSpPr/>
          <p:nvPr/>
        </p:nvCxnSpPr>
        <p:spPr>
          <a:xfrm flipH="1" flipV="1">
            <a:off x="7928280" y="2194560"/>
            <a:ext cx="610200" cy="427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838380" y="611947"/>
            <a:ext cx="3622902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CRYOSTAT</a:t>
            </a:r>
            <a:endParaRPr lang="it-IT" sz="4400" b="0" strike="noStrike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0" name="CasellaDiTesto 5"/>
          <p:cNvSpPr/>
          <p:nvPr/>
        </p:nvSpPr>
        <p:spPr>
          <a:xfrm>
            <a:off x="5210580" y="242096"/>
            <a:ext cx="2761200" cy="3876531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tabLst>
                <a:tab pos="0" algn="l"/>
              </a:tabLst>
            </a:pPr>
            <a:r>
              <a:rPr lang="it-IT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Vacuum/</a:t>
            </a:r>
            <a:r>
              <a:rPr lang="it-IT" sz="14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Insulation</a:t>
            </a:r>
            <a:r>
              <a:rPr lang="it-IT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Chamber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company: </a:t>
            </a:r>
            <a:r>
              <a:rPr lang="it-IT" sz="12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Fantini Sud S.p.A. (</a:t>
            </a:r>
            <a:r>
              <a:rPr lang="it-IT" sz="1200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Italy</a:t>
            </a:r>
            <a:r>
              <a:rPr lang="it-IT" sz="1200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material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steel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height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,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diameter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3240 mm , 2730 mm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mass: 8100 kg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br>
              <a:rPr sz="1200" dirty="0">
                <a:latin typeface="Century Gothic" panose="020B0502020202020204" pitchFamily="34" charset="0"/>
              </a:rPr>
            </a:br>
            <a:r>
              <a:rPr lang="it-IT" sz="14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Nitrogen</a:t>
            </a:r>
            <a:r>
              <a:rPr lang="it-IT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Chamber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company: Fantini Sud S.p.A. (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Italy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material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steel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height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,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diameter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2003 mm , 2400 mm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mass: 6100 kg</a:t>
            </a: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it-IT" sz="12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4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Experimental</a:t>
            </a:r>
            <a:r>
              <a:rPr lang="it-IT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Chamber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company: L.M.P.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Amicuzi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(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Italy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)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material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steel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height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, </a:t>
            </a:r>
            <a:r>
              <a:rPr lang="it-IT" sz="12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diameter</a:t>
            </a: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: 1780 mm , 2000 mm</a:t>
            </a:r>
            <a:br>
              <a:rPr sz="1200" dirty="0">
                <a:latin typeface="Century Gothic" panose="020B0502020202020204" pitchFamily="34" charset="0"/>
              </a:rPr>
            </a:br>
            <a:r>
              <a:rPr lang="it-IT" sz="12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mass: 3500 kg </a:t>
            </a:r>
          </a:p>
        </p:txBody>
      </p:sp>
      <p:pic>
        <p:nvPicPr>
          <p:cNvPr id="351" name="Picture 11"/>
          <p:cNvPicPr/>
          <p:nvPr/>
        </p:nvPicPr>
        <p:blipFill>
          <a:blip r:embed="rId2"/>
          <a:srcRect l="4042" t="6622" r="3347" b="28901"/>
          <a:stretch/>
        </p:blipFill>
        <p:spPr>
          <a:xfrm>
            <a:off x="8197200" y="0"/>
            <a:ext cx="4000320" cy="3939120"/>
          </a:xfrm>
          <a:prstGeom prst="rect">
            <a:avLst/>
          </a:prstGeom>
          <a:ln w="0">
            <a:noFill/>
          </a:ln>
        </p:spPr>
      </p:pic>
      <p:cxnSp>
        <p:nvCxnSpPr>
          <p:cNvPr id="352" name="Connettore 2 21"/>
          <p:cNvCxnSpPr/>
          <p:nvPr/>
        </p:nvCxnSpPr>
        <p:spPr>
          <a:xfrm>
            <a:off x="6571080" y="2050200"/>
            <a:ext cx="2052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3" name="Connettore 2 22"/>
          <p:cNvCxnSpPr/>
          <p:nvPr/>
        </p:nvCxnSpPr>
        <p:spPr>
          <a:xfrm>
            <a:off x="7016040" y="2994480"/>
            <a:ext cx="222552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cxnSp>
        <p:nvCxnSpPr>
          <p:cNvPr id="354" name="Connettore 2 23"/>
          <p:cNvCxnSpPr/>
          <p:nvPr/>
        </p:nvCxnSpPr>
        <p:spPr>
          <a:xfrm>
            <a:off x="7158069" y="791522"/>
            <a:ext cx="1188360" cy="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</p:cxnSp>
      <p:sp>
        <p:nvSpPr>
          <p:cNvPr id="355" name="Segnaposto contenuto 2"/>
          <p:cNvSpPr/>
          <p:nvPr/>
        </p:nvSpPr>
        <p:spPr>
          <a:xfrm>
            <a:off x="213822" y="2206194"/>
            <a:ext cx="8494920" cy="55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GB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The cryostat consists of three chambers</a:t>
            </a:r>
            <a:r>
              <a:rPr lang="en-GB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.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The </a:t>
            </a:r>
            <a:r>
              <a:rPr lang="en-US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Experimental Chamber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, that will hosts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the balance, will be completely submerged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in liquid Nitrogen inside the </a:t>
            </a:r>
            <a:r>
              <a:rPr lang="en-US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Nitrogen Chamber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.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The volume of liquid Nitrogen in the tank is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approximately 4000 l.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An </a:t>
            </a:r>
            <a:r>
              <a:rPr lang="en-US" sz="1400" b="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Aluminium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screen around the Experimental Chamber ensures good thermal uniformity even with low liquid Nitrogen level.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Given a thermal input of about 2W/m</a:t>
            </a:r>
            <a:r>
              <a:rPr lang="en-US" sz="1400" b="0" strike="noStrike" spc="-1" baseline="30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2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, the evaporation time of liquid Nitrogen is estimated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50000"/>
              </a:lnSpc>
              <a:tabLst>
                <a:tab pos="0" algn="l"/>
              </a:tabLst>
            </a:pP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to be about 5 months. </a:t>
            </a:r>
            <a:br>
              <a:rPr sz="1400" dirty="0">
                <a:latin typeface="Century Gothic" panose="020B0502020202020204" pitchFamily="34" charset="0"/>
              </a:rPr>
            </a:b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In the </a:t>
            </a:r>
            <a:r>
              <a:rPr lang="en-US" sz="1400" b="1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Insulation Chamber 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a vacuum (~10</a:t>
            </a:r>
            <a:r>
              <a:rPr lang="en-US" sz="1400" b="0" strike="noStrike" spc="-1" baseline="30000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-6</a:t>
            </a:r>
            <a:r>
              <a:rPr lang="en-US" sz="1400" b="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Calibri"/>
              </a:rPr>
              <a:t> mbar) will be created to isolate the system from the outside. </a:t>
            </a:r>
            <a:endParaRPr lang="it-IT" sz="14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6" name="Immagine 1"/>
          <p:cNvPicPr/>
          <p:nvPr/>
        </p:nvPicPr>
        <p:blipFill>
          <a:blip r:embed="rId3"/>
          <a:srcRect l="36463" t="18447" r="22307" b="11190"/>
          <a:stretch/>
        </p:blipFill>
        <p:spPr>
          <a:xfrm rot="351600">
            <a:off x="8872920" y="4098600"/>
            <a:ext cx="2492640" cy="257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vestiti, calzature, persona, uomo">
            <a:extLst>
              <a:ext uri="{FF2B5EF4-FFF2-40B4-BE49-F238E27FC236}">
                <a16:creationId xmlns:a16="http://schemas.microsoft.com/office/drawing/2014/main" id="{50D6015F-A9CC-E9EB-60A5-7EB7C12152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2" y="1552600"/>
            <a:ext cx="3946647" cy="52621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54F24F8-BD86-6DE7-D5BD-83F2633B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740" y="3736258"/>
            <a:ext cx="4625315" cy="30785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EFC08C-8EF8-201A-6DF3-603F88E40CFE}"/>
              </a:ext>
            </a:extLst>
          </p:cNvPr>
          <p:cNvSpPr txBox="1"/>
          <p:nvPr/>
        </p:nvSpPr>
        <p:spPr>
          <a:xfrm>
            <a:off x="224326" y="824084"/>
            <a:ext cx="374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Superinsulation</a:t>
            </a:r>
            <a:r>
              <a:rPr lang="it-IT" dirty="0">
                <a:latin typeface="Century Gothic" panose="020B0502020202020204" pitchFamily="34" charset="0"/>
              </a:rPr>
              <a:t> system of the Second Chamber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70FBDBB-3DD0-7DF9-A806-EE704D4246ED}"/>
              </a:ext>
            </a:extLst>
          </p:cNvPr>
          <p:cNvSpPr txBox="1"/>
          <p:nvPr/>
        </p:nvSpPr>
        <p:spPr>
          <a:xfrm>
            <a:off x="4494835" y="3077637"/>
            <a:ext cx="36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Century Gothic" panose="020B0502020202020204" pitchFamily="34" charset="0"/>
              </a:rPr>
              <a:t>Cryotest</a:t>
            </a:r>
            <a:r>
              <a:rPr lang="it-IT" dirty="0">
                <a:latin typeface="Century Gothic" panose="020B0502020202020204" pitchFamily="34" charset="0"/>
              </a:rPr>
              <a:t> of the first and second </a:t>
            </a:r>
            <a:r>
              <a:rPr lang="it-IT" dirty="0" err="1">
                <a:latin typeface="Century Gothic" panose="020B0502020202020204" pitchFamily="34" charset="0"/>
              </a:rPr>
              <a:t>chamber</a:t>
            </a:r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11" name="Immagine 10" descr="Immagine che contiene acciaio, tubo, cilindro, ingegneria&#10;&#10;Descrizione generata automaticamente">
            <a:extLst>
              <a:ext uri="{FF2B5EF4-FFF2-40B4-BE49-F238E27FC236}">
                <a16:creationId xmlns:a16="http://schemas.microsoft.com/office/drawing/2014/main" id="{084939F8-8160-C169-4CF0-1C01EB75E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2" b="2"/>
          <a:stretch/>
        </p:blipFill>
        <p:spPr>
          <a:xfrm rot="5400000">
            <a:off x="8237044" y="780034"/>
            <a:ext cx="4440306" cy="320942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56553A3-F4F4-1AF8-6E97-4A2BC27954BB}"/>
              </a:ext>
            </a:extLst>
          </p:cNvPr>
          <p:cNvSpPr txBox="1"/>
          <p:nvPr/>
        </p:nvSpPr>
        <p:spPr>
          <a:xfrm>
            <a:off x="9408644" y="4604898"/>
            <a:ext cx="2532633" cy="65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entury Gothic" panose="020B0502020202020204" pitchFamily="34" charset="0"/>
              </a:rPr>
              <a:t>Third and second </a:t>
            </a:r>
            <a:r>
              <a:rPr lang="it-IT" dirty="0" err="1">
                <a:latin typeface="Century Gothic" panose="020B0502020202020204" pitchFamily="34" charset="0"/>
              </a:rPr>
              <a:t>chamber</a:t>
            </a:r>
            <a:endParaRPr lang="it-IT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Nessuna descrizione della foto disponibile.">
            <a:extLst>
              <a:ext uri="{FF2B5EF4-FFF2-40B4-BE49-F238E27FC236}">
                <a16:creationId xmlns:a16="http://schemas.microsoft.com/office/drawing/2014/main" id="{CCEC1940-B2D7-39FD-C9B7-DE0C7D3BC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8" y="402336"/>
            <a:ext cx="3990305" cy="2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97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36079" y="5400"/>
            <a:ext cx="4171561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ARCHIMEDES</a:t>
            </a:r>
            <a:endParaRPr lang="it-IT" sz="4400" b="0" strike="noStrike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0" name="Segnaposto contenuto 4" descr="Immagine che contiene simbolo, logo, Carattere, emblema&#10;&#10;Descrizione generata automaticamente"/>
          <p:cNvPicPr/>
          <p:nvPr/>
        </p:nvPicPr>
        <p:blipFill>
          <a:blip r:embed="rId2"/>
          <a:stretch/>
        </p:blipFill>
        <p:spPr>
          <a:xfrm>
            <a:off x="11044080" y="41400"/>
            <a:ext cx="1006560" cy="1007640"/>
          </a:xfrm>
          <a:prstGeom prst="rect">
            <a:avLst/>
          </a:prstGeom>
          <a:ln w="0">
            <a:noFill/>
          </a:ln>
        </p:spPr>
      </p:pic>
      <p:pic>
        <p:nvPicPr>
          <p:cNvPr id="151" name="Immagine 2"/>
          <p:cNvPicPr/>
          <p:nvPr/>
        </p:nvPicPr>
        <p:blipFill>
          <a:blip r:embed="rId3"/>
          <a:stretch/>
        </p:blipFill>
        <p:spPr>
          <a:xfrm>
            <a:off x="4309680" y="147312"/>
            <a:ext cx="1786320" cy="1007640"/>
          </a:xfrm>
          <a:prstGeom prst="rect">
            <a:avLst/>
          </a:prstGeom>
          <a:ln w="0">
            <a:noFill/>
          </a:ln>
        </p:spPr>
      </p:pic>
      <p:sp>
        <p:nvSpPr>
          <p:cNvPr id="152" name="Segnaposto contenuto 2"/>
          <p:cNvSpPr/>
          <p:nvPr/>
        </p:nvSpPr>
        <p:spPr>
          <a:xfrm>
            <a:off x="225719" y="1340568"/>
            <a:ext cx="9037153" cy="32851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Archimedes is an INFN-funded fundamental physics experiment that searches for small weight variations induced by quantum vacuum fluctuations.</a:t>
            </a: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It is the first experiment to be installed </a:t>
            </a:r>
            <a:r>
              <a:rPr lang="en-GB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in the </a:t>
            </a:r>
            <a:r>
              <a:rPr lang="en-GB" sz="15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Sar-Grav laboratory</a:t>
            </a:r>
            <a:r>
              <a:rPr lang="en-GB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, in the area of the disused Sos </a:t>
            </a:r>
            <a:r>
              <a:rPr lang="en-GB" sz="1500" b="0" strike="noStrike" spc="-1" dirty="0" err="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Enattos</a:t>
            </a:r>
            <a:r>
              <a:rPr lang="en-GB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 mine near Lula (Nu, </a:t>
            </a:r>
            <a:r>
              <a:rPr lang="en-GB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Sardinia</a:t>
            </a:r>
            <a:r>
              <a:rPr lang="en-GB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). 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The </a:t>
            </a:r>
            <a:r>
              <a:rPr lang="en-US" sz="1500" b="0" strike="noStrike" spc="-1" dirty="0" err="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SarGrav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 laboratory has both surface and underground facility, and is 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dedicated to the research on gravitational waves, gravitational physics and geophysics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.</a:t>
            </a: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15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Archimedes will work in the frequency range from 5 </a:t>
            </a:r>
            <a:r>
              <a:rPr lang="en-US" sz="15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mHz</a:t>
            </a:r>
            <a:r>
              <a:rPr lang="en-US" sz="15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 to 10 </a:t>
            </a:r>
            <a:r>
              <a:rPr lang="en-US" sz="1500" b="1" strike="noStrike" spc="-1" dirty="0" err="1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mHz</a:t>
            </a:r>
            <a:r>
              <a:rPr lang="en-US" sz="1500" b="1" strike="noStrike" spc="-1" dirty="0">
                <a:solidFill>
                  <a:srgbClr val="C00000"/>
                </a:solidFill>
                <a:latin typeface="Century Gothic" panose="020B0502020202020204" pitchFamily="34" charset="0"/>
                <a:ea typeface="Calibri"/>
              </a:rPr>
              <a:t> and the signal will be limited by seismic and thermal noise.</a:t>
            </a: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hanks to the unique geological properties of Sardinia and the low population density, 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Sos </a:t>
            </a:r>
            <a:r>
              <a:rPr lang="en-US" sz="1500" b="1" strike="noStrike" spc="-1" dirty="0" err="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Enattos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 area 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is an excellent site to host experiments that require 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very low seismic noise levels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. Working at 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cryogenic temperatures 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(cryostat) reduces the </a:t>
            </a:r>
            <a:r>
              <a:rPr lang="en-US" sz="15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thermal noise</a:t>
            </a:r>
            <a:r>
              <a:rPr lang="en-US" sz="15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.</a:t>
            </a:r>
            <a:endParaRPr lang="it-IT" sz="15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3" name="Segnaposto contenuto 4" descr="Immagine che contiene aria aperta, cielo, albero, edificio&#10;&#10;Descrizione generata automaticamente"/>
          <p:cNvPicPr/>
          <p:nvPr/>
        </p:nvPicPr>
        <p:blipFill>
          <a:blip r:embed="rId4"/>
          <a:stretch/>
        </p:blipFill>
        <p:spPr>
          <a:xfrm>
            <a:off x="1764360" y="4801680"/>
            <a:ext cx="4701960" cy="1979640"/>
          </a:xfrm>
          <a:prstGeom prst="rect">
            <a:avLst/>
          </a:prstGeom>
          <a:ln w="0">
            <a:noFill/>
          </a:ln>
        </p:spPr>
      </p:pic>
      <p:pic>
        <p:nvPicPr>
          <p:cNvPr id="154" name="Immagine 18" descr="Immagine che contiene aria aperta, testo, cartello, cielo&#10;&#10;Descrizione generata automaticamente"/>
          <p:cNvPicPr/>
          <p:nvPr/>
        </p:nvPicPr>
        <p:blipFill>
          <a:blip r:embed="rId5"/>
          <a:srcRect l="5599"/>
          <a:stretch/>
        </p:blipFill>
        <p:spPr>
          <a:xfrm>
            <a:off x="4677120" y="4801680"/>
            <a:ext cx="2821680" cy="1979640"/>
          </a:xfrm>
          <a:prstGeom prst="rect">
            <a:avLst/>
          </a:prstGeom>
          <a:ln w="0">
            <a:noFill/>
          </a:ln>
        </p:spPr>
      </p:pic>
      <p:pic>
        <p:nvPicPr>
          <p:cNvPr id="155" name="Immagine 19" descr="Immagine che contiene grotta, natura, Tubo di lava&#10;&#10;Descrizione generata automaticamente"/>
          <p:cNvPicPr/>
          <p:nvPr/>
        </p:nvPicPr>
        <p:blipFill>
          <a:blip r:embed="rId6"/>
          <a:stretch/>
        </p:blipFill>
        <p:spPr>
          <a:xfrm>
            <a:off x="6851160" y="4801680"/>
            <a:ext cx="4192560" cy="1979640"/>
          </a:xfrm>
          <a:prstGeom prst="rect">
            <a:avLst/>
          </a:prstGeom>
          <a:ln w="0">
            <a:noFill/>
          </a:ln>
        </p:spPr>
      </p:pic>
      <p:pic>
        <p:nvPicPr>
          <p:cNvPr id="156" name="Immagine 20"/>
          <p:cNvPicPr/>
          <p:nvPr/>
        </p:nvPicPr>
        <p:blipFill>
          <a:blip r:embed="rId7"/>
          <a:stretch/>
        </p:blipFill>
        <p:spPr>
          <a:xfrm>
            <a:off x="9464400" y="4801680"/>
            <a:ext cx="2727360" cy="1979640"/>
          </a:xfrm>
          <a:prstGeom prst="rect">
            <a:avLst/>
          </a:prstGeom>
          <a:ln w="0">
            <a:noFill/>
          </a:ln>
        </p:spPr>
      </p:pic>
      <p:grpSp>
        <p:nvGrpSpPr>
          <p:cNvPr id="157" name="Gruppo 10"/>
          <p:cNvGrpSpPr/>
          <p:nvPr/>
        </p:nvGrpSpPr>
        <p:grpSpPr>
          <a:xfrm>
            <a:off x="-747360" y="4801680"/>
            <a:ext cx="3382200" cy="1979640"/>
            <a:chOff x="-747360" y="4801680"/>
            <a:chExt cx="3382200" cy="1979640"/>
          </a:xfrm>
        </p:grpSpPr>
        <p:pic>
          <p:nvPicPr>
            <p:cNvPr id="158" name="Immagine 12" descr="Immagine che contiene mappa, acqua, Terra, Aerofotogrammetria&#10;&#10;Descrizione generata automaticamente"/>
            <p:cNvPicPr/>
            <p:nvPr/>
          </p:nvPicPr>
          <p:blipFill>
            <a:blip r:embed="rId8"/>
            <a:stretch/>
          </p:blipFill>
          <p:spPr>
            <a:xfrm>
              <a:off x="-747360" y="4801680"/>
              <a:ext cx="3382200" cy="1979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9" name="Rettangolo 13"/>
            <p:cNvSpPr/>
            <p:nvPr/>
          </p:nvSpPr>
          <p:spPr>
            <a:xfrm>
              <a:off x="808920" y="5755680"/>
              <a:ext cx="336960" cy="4341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endParaRPr lang="it-IT" sz="18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162" name="Immagine 9" descr="Immagine che contiene testo&#10;&#10;Descrizione generata automaticamente"/>
          <p:cNvPicPr/>
          <p:nvPr/>
        </p:nvPicPr>
        <p:blipFill>
          <a:blip r:embed="rId9"/>
          <a:srcRect l="3489"/>
          <a:stretch/>
        </p:blipFill>
        <p:spPr>
          <a:xfrm>
            <a:off x="9515160" y="179640"/>
            <a:ext cx="1421280" cy="611640"/>
          </a:xfrm>
          <a:prstGeom prst="rect">
            <a:avLst/>
          </a:prstGeom>
          <a:ln w="9525">
            <a:noFill/>
          </a:ln>
        </p:spPr>
      </p:pic>
      <p:pic>
        <p:nvPicPr>
          <p:cNvPr id="163" name="Immagine 11"/>
          <p:cNvPicPr/>
          <p:nvPr/>
        </p:nvPicPr>
        <p:blipFill>
          <a:blip r:embed="rId10"/>
          <a:srcRect l="2044"/>
          <a:stretch/>
        </p:blipFill>
        <p:spPr>
          <a:xfrm>
            <a:off x="7884360" y="159480"/>
            <a:ext cx="1558080" cy="532440"/>
          </a:xfrm>
          <a:prstGeom prst="rect">
            <a:avLst/>
          </a:prstGeom>
          <a:ln w="0">
            <a:noFill/>
          </a:ln>
        </p:spPr>
      </p:pic>
      <p:pic>
        <p:nvPicPr>
          <p:cNvPr id="165" name="Immagine 17"/>
          <p:cNvPicPr/>
          <p:nvPr/>
        </p:nvPicPr>
        <p:blipFill>
          <a:blip r:embed="rId11"/>
          <a:stretch/>
        </p:blipFill>
        <p:spPr>
          <a:xfrm>
            <a:off x="9480600" y="851400"/>
            <a:ext cx="1282680" cy="431640"/>
          </a:xfrm>
          <a:prstGeom prst="rect">
            <a:avLst/>
          </a:prstGeom>
          <a:ln w="0">
            <a:noFill/>
          </a:ln>
        </p:spPr>
      </p:pic>
      <p:pic>
        <p:nvPicPr>
          <p:cNvPr id="166" name="Immagine 21"/>
          <p:cNvPicPr/>
          <p:nvPr/>
        </p:nvPicPr>
        <p:blipFill>
          <a:blip r:embed="rId12"/>
          <a:stretch/>
        </p:blipFill>
        <p:spPr>
          <a:xfrm>
            <a:off x="7945560" y="892440"/>
            <a:ext cx="1468080" cy="361800"/>
          </a:xfrm>
          <a:prstGeom prst="rect">
            <a:avLst/>
          </a:prstGeom>
          <a:ln w="0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BF24E5-2126-6547-4F87-3DC3379B6CC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76811" b="13735"/>
          <a:stretch/>
        </p:blipFill>
        <p:spPr>
          <a:xfrm>
            <a:off x="6149743" y="256859"/>
            <a:ext cx="1263874" cy="7221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E32FA51-577B-2748-3AFD-4C65A958F13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0484"/>
          <a:stretch/>
        </p:blipFill>
        <p:spPr>
          <a:xfrm>
            <a:off x="9940844" y="1337032"/>
            <a:ext cx="2205752" cy="8572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CONCLUSIONS</a:t>
            </a:r>
            <a:endParaRPr lang="it-IT" sz="4400" b="0" strike="noStrike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2" name="Segnaposto contenuto 2"/>
          <p:cNvSpPr/>
          <p:nvPr/>
        </p:nvSpPr>
        <p:spPr>
          <a:xfrm>
            <a:off x="199440" y="1585872"/>
            <a:ext cx="11450016" cy="49352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GB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Archimedes</a:t>
            </a:r>
            <a:r>
              <a:rPr lang="en-GB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is an experiment conceived to shed light on the discussed </a:t>
            </a:r>
            <a:r>
              <a:rPr lang="en-GB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interaction between the gravitational field and the vacuum fluctuations</a:t>
            </a:r>
            <a:r>
              <a:rPr lang="en-GB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. </a:t>
            </a:r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The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measurement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must be performed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using an extremely sensitive balance 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and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modulating the temperature of superconductors at very low frequencies (about tens of </a:t>
            </a:r>
            <a:r>
              <a:rPr lang="en-US" sz="1800" b="1" strike="noStrike" spc="-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mHz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) and with amplitude of a few K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. </a:t>
            </a:r>
            <a:br>
              <a:rPr sz="1800" dirty="0">
                <a:latin typeface="Century Gothic" panose="020B0502020202020204" pitchFamily="34" charset="0"/>
              </a:rPr>
            </a:b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The experiment will work at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cryogenic temperature 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and in a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seismically quiet site </a:t>
            </a:r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An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upgraded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thermal modulation system have been set up and first promising results were obtained</a:t>
            </a:r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lang="en-GB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The results of the simulations support the </a:t>
            </a:r>
            <a:r>
              <a:rPr lang="en-GB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mechanically isolated system, composed of a ring sample (</a:t>
            </a:r>
            <a:r>
              <a:rPr lang="en-US" sz="1800" b="1" strike="noStrike" spc="-1" dirty="0" err="1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GdBCO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 or BSCCO</a:t>
            </a:r>
            <a:r>
              <a:rPr lang="en-GB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) in thermal contact with a radiator, </a:t>
            </a:r>
            <a:r>
              <a:rPr lang="en-US" sz="1800" b="1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that exchanges heat only with its thermal bath whose temperature is modulated by the screen that surrounded this system</a:t>
            </a:r>
            <a:r>
              <a:rPr lang="en-US" sz="1800" b="0" strike="noStrike" spc="-1" dirty="0">
                <a:solidFill>
                  <a:schemeClr val="dk1"/>
                </a:solidFill>
                <a:latin typeface="Century Gothic" panose="020B0502020202020204" pitchFamily="34" charset="0"/>
                <a:ea typeface="Calibri"/>
              </a:rPr>
              <a:t>.</a:t>
            </a:r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4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it-IT" sz="4400" b="1" strike="noStrike" spc="-1">
                <a:solidFill>
                  <a:schemeClr val="dk1"/>
                </a:solidFill>
                <a:latin typeface="Calibri Light"/>
              </a:rPr>
              <a:t>SOME REFERENCES</a:t>
            </a:r>
            <a:endParaRPr lang="it-IT" sz="44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14" name="Gruppo 26"/>
          <p:cNvGrpSpPr/>
          <p:nvPr/>
        </p:nvGrpSpPr>
        <p:grpSpPr>
          <a:xfrm>
            <a:off x="6963480" y="4754520"/>
            <a:ext cx="4075560" cy="1815480"/>
            <a:chOff x="6963480" y="4754520"/>
            <a:chExt cx="4075560" cy="1815480"/>
          </a:xfrm>
        </p:grpSpPr>
        <p:sp>
          <p:nvSpPr>
            <p:cNvPr id="315" name="Immagine 4"/>
            <p:cNvSpPr/>
            <p:nvPr/>
          </p:nvSpPr>
          <p:spPr>
            <a:xfrm>
              <a:off x="6963480" y="4754520"/>
              <a:ext cx="3491280" cy="1799640"/>
            </a:xfrm>
            <a:custGeom>
              <a:avLst/>
              <a:gdLst>
                <a:gd name="textAreaLeft" fmla="*/ 0 w 3491280"/>
                <a:gd name="textAreaRight" fmla="*/ 3491640 w 3491280"/>
                <a:gd name="textAreaTop" fmla="*/ 0 h 1799640"/>
                <a:gd name="textAreaBottom" fmla="*/ 1800000 h 1799640"/>
              </a:gdLst>
              <a:ahLst/>
              <a:cxnLst/>
              <a:rect l="textAreaLeft" t="textAreaTop" r="textAreaRight" b="textAreaBottom"/>
              <a:pathLst>
                <a:path w="3491567" h="1800000" fill="none">
                  <a:moveTo>
                    <a:pt x="0" y="0"/>
                  </a:moveTo>
                  <a:cubicBezTo>
                    <a:pt x="298691" y="-21528"/>
                    <a:pt x="573382" y="-32018"/>
                    <a:pt x="733229" y="0"/>
                  </a:cubicBezTo>
                  <a:cubicBezTo>
                    <a:pt x="893076" y="32018"/>
                    <a:pt x="1040305" y="-21718"/>
                    <a:pt x="1326795" y="0"/>
                  </a:cubicBezTo>
                  <a:cubicBezTo>
                    <a:pt x="1613285" y="21718"/>
                    <a:pt x="1793560" y="-32325"/>
                    <a:pt x="2060025" y="0"/>
                  </a:cubicBezTo>
                  <a:cubicBezTo>
                    <a:pt x="2326490" y="32325"/>
                    <a:pt x="2579270" y="17740"/>
                    <a:pt x="2793254" y="0"/>
                  </a:cubicBezTo>
                  <a:cubicBezTo>
                    <a:pt x="3007238" y="-17740"/>
                    <a:pt x="3344414" y="28627"/>
                    <a:pt x="3491567" y="0"/>
                  </a:cubicBezTo>
                  <a:cubicBezTo>
                    <a:pt x="3514656" y="175785"/>
                    <a:pt x="3470884" y="389019"/>
                    <a:pt x="3491567" y="564000"/>
                  </a:cubicBezTo>
                  <a:cubicBezTo>
                    <a:pt x="3512250" y="738981"/>
                    <a:pt x="3505162" y="874950"/>
                    <a:pt x="3491567" y="1164000"/>
                  </a:cubicBezTo>
                  <a:cubicBezTo>
                    <a:pt x="3477972" y="1453050"/>
                    <a:pt x="3492424" y="1576066"/>
                    <a:pt x="3491567" y="1800000"/>
                  </a:cubicBezTo>
                  <a:cubicBezTo>
                    <a:pt x="3324164" y="1799262"/>
                    <a:pt x="3121272" y="1817526"/>
                    <a:pt x="2863085" y="1800000"/>
                  </a:cubicBezTo>
                  <a:cubicBezTo>
                    <a:pt x="2604898" y="1782474"/>
                    <a:pt x="2475973" y="1812041"/>
                    <a:pt x="2234603" y="1800000"/>
                  </a:cubicBezTo>
                  <a:cubicBezTo>
                    <a:pt x="1993233" y="1787959"/>
                    <a:pt x="1840261" y="1771450"/>
                    <a:pt x="1501374" y="1800000"/>
                  </a:cubicBezTo>
                  <a:cubicBezTo>
                    <a:pt x="1162487" y="1828550"/>
                    <a:pt x="1023057" y="1818987"/>
                    <a:pt x="872892" y="1800000"/>
                  </a:cubicBezTo>
                  <a:cubicBezTo>
                    <a:pt x="722727" y="1781013"/>
                    <a:pt x="350677" y="1758067"/>
                    <a:pt x="0" y="1800000"/>
                  </a:cubicBezTo>
                  <a:cubicBezTo>
                    <a:pt x="25506" y="1608538"/>
                    <a:pt x="-4334" y="1453308"/>
                    <a:pt x="0" y="1254000"/>
                  </a:cubicBezTo>
                  <a:cubicBezTo>
                    <a:pt x="4334" y="1054692"/>
                    <a:pt x="-16210" y="804426"/>
                    <a:pt x="0" y="690000"/>
                  </a:cubicBezTo>
                  <a:cubicBezTo>
                    <a:pt x="16210" y="575574"/>
                    <a:pt x="34108" y="329682"/>
                    <a:pt x="0" y="0"/>
                  </a:cubicBezTo>
                  <a:close/>
                </a:path>
                <a:path w="3491567" h="1800000" stroke="0">
                  <a:moveTo>
                    <a:pt x="0" y="0"/>
                  </a:moveTo>
                  <a:cubicBezTo>
                    <a:pt x="357725" y="12793"/>
                    <a:pt x="472577" y="-17109"/>
                    <a:pt x="733229" y="0"/>
                  </a:cubicBezTo>
                  <a:cubicBezTo>
                    <a:pt x="993881" y="17109"/>
                    <a:pt x="1278408" y="-34928"/>
                    <a:pt x="1466458" y="0"/>
                  </a:cubicBezTo>
                  <a:cubicBezTo>
                    <a:pt x="1654508" y="34928"/>
                    <a:pt x="2074658" y="-12260"/>
                    <a:pt x="2234603" y="0"/>
                  </a:cubicBezTo>
                  <a:cubicBezTo>
                    <a:pt x="2394548" y="12260"/>
                    <a:pt x="2883546" y="-1565"/>
                    <a:pt x="3491567" y="0"/>
                  </a:cubicBezTo>
                  <a:cubicBezTo>
                    <a:pt x="3496557" y="142604"/>
                    <a:pt x="3470249" y="419828"/>
                    <a:pt x="3491567" y="600000"/>
                  </a:cubicBezTo>
                  <a:cubicBezTo>
                    <a:pt x="3512885" y="780172"/>
                    <a:pt x="3492716" y="988475"/>
                    <a:pt x="3491567" y="1164000"/>
                  </a:cubicBezTo>
                  <a:cubicBezTo>
                    <a:pt x="3490418" y="1339525"/>
                    <a:pt x="3463588" y="1640714"/>
                    <a:pt x="3491567" y="1800000"/>
                  </a:cubicBezTo>
                  <a:cubicBezTo>
                    <a:pt x="3213996" y="1817536"/>
                    <a:pt x="3162182" y="1784187"/>
                    <a:pt x="2863085" y="1800000"/>
                  </a:cubicBezTo>
                  <a:cubicBezTo>
                    <a:pt x="2563988" y="1815813"/>
                    <a:pt x="2510854" y="1806815"/>
                    <a:pt x="2199687" y="1800000"/>
                  </a:cubicBezTo>
                  <a:cubicBezTo>
                    <a:pt x="1888520" y="1793185"/>
                    <a:pt x="1735210" y="1805581"/>
                    <a:pt x="1606121" y="1800000"/>
                  </a:cubicBezTo>
                  <a:cubicBezTo>
                    <a:pt x="1477032" y="1794419"/>
                    <a:pt x="1165649" y="1814270"/>
                    <a:pt x="837976" y="1800000"/>
                  </a:cubicBezTo>
                  <a:cubicBezTo>
                    <a:pt x="510304" y="1785730"/>
                    <a:pt x="410869" y="1767453"/>
                    <a:pt x="0" y="1800000"/>
                  </a:cubicBezTo>
                  <a:cubicBezTo>
                    <a:pt x="29950" y="1652362"/>
                    <a:pt x="-16888" y="1348613"/>
                    <a:pt x="0" y="1182000"/>
                  </a:cubicBezTo>
                  <a:cubicBezTo>
                    <a:pt x="16888" y="1015387"/>
                    <a:pt x="-10485" y="797065"/>
                    <a:pt x="0" y="636000"/>
                  </a:cubicBezTo>
                  <a:cubicBezTo>
                    <a:pt x="10485" y="474935"/>
                    <a:pt x="29347" y="170204"/>
                    <a:pt x="0" y="0"/>
                  </a:cubicBez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CasellaDiTesto 6"/>
            <p:cNvSpPr/>
            <p:nvPr/>
          </p:nvSpPr>
          <p:spPr>
            <a:xfrm>
              <a:off x="8074440" y="6358680"/>
              <a:ext cx="29646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800" b="0" strike="noStrike" spc="-1">
                  <a:solidFill>
                    <a:srgbClr val="0070C0"/>
                  </a:solidFill>
                  <a:latin typeface="Calibri"/>
                </a:rPr>
                <a:t>https://www.facebook.com/archimedes.experiment/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17" name="Immagine 8"/>
          <p:cNvSpPr/>
          <p:nvPr/>
        </p:nvSpPr>
        <p:spPr>
          <a:xfrm>
            <a:off x="6350040" y="154800"/>
            <a:ext cx="5610960" cy="1151640"/>
          </a:xfrm>
          <a:custGeom>
            <a:avLst/>
            <a:gdLst>
              <a:gd name="textAreaLeft" fmla="*/ 0 w 5610960"/>
              <a:gd name="textAreaRight" fmla="*/ 5611320 w 5610960"/>
              <a:gd name="textAreaTop" fmla="*/ 0 h 1151640"/>
              <a:gd name="textAreaBottom" fmla="*/ 1152000 h 1151640"/>
            </a:gdLst>
            <a:ahLst/>
            <a:cxnLst/>
            <a:rect l="textAreaLeft" t="textAreaTop" r="textAreaRight" b="textAreaBottom"/>
            <a:pathLst>
              <a:path w="5611453" h="1152000" fill="none">
                <a:moveTo>
                  <a:pt x="0" y="0"/>
                </a:moveTo>
                <a:cubicBezTo>
                  <a:pt x="160892" y="14992"/>
                  <a:pt x="374719" y="-117"/>
                  <a:pt x="511266" y="0"/>
                </a:cubicBezTo>
                <a:cubicBezTo>
                  <a:pt x="647813" y="117"/>
                  <a:pt x="831078" y="-27484"/>
                  <a:pt x="1134760" y="0"/>
                </a:cubicBezTo>
                <a:cubicBezTo>
                  <a:pt x="1438442" y="27484"/>
                  <a:pt x="1544691" y="-26333"/>
                  <a:pt x="1702141" y="0"/>
                </a:cubicBezTo>
                <a:cubicBezTo>
                  <a:pt x="1859591" y="26333"/>
                  <a:pt x="2030559" y="5767"/>
                  <a:pt x="2213406" y="0"/>
                </a:cubicBezTo>
                <a:cubicBezTo>
                  <a:pt x="2396253" y="-5767"/>
                  <a:pt x="2623613" y="22684"/>
                  <a:pt x="2836901" y="0"/>
                </a:cubicBezTo>
                <a:cubicBezTo>
                  <a:pt x="3050190" y="-22684"/>
                  <a:pt x="3108554" y="19478"/>
                  <a:pt x="3292052" y="0"/>
                </a:cubicBezTo>
                <a:cubicBezTo>
                  <a:pt x="3475550" y="-19478"/>
                  <a:pt x="3560260" y="5018"/>
                  <a:pt x="3747204" y="0"/>
                </a:cubicBezTo>
                <a:cubicBezTo>
                  <a:pt x="3934148" y="-5018"/>
                  <a:pt x="4256358" y="1487"/>
                  <a:pt x="4426813" y="0"/>
                </a:cubicBezTo>
                <a:cubicBezTo>
                  <a:pt x="4597268" y="-1487"/>
                  <a:pt x="5118628" y="51753"/>
                  <a:pt x="5611453" y="0"/>
                </a:cubicBezTo>
                <a:cubicBezTo>
                  <a:pt x="5610782" y="157101"/>
                  <a:pt x="5595500" y="294351"/>
                  <a:pt x="5611453" y="564480"/>
                </a:cubicBezTo>
                <a:cubicBezTo>
                  <a:pt x="5627406" y="834609"/>
                  <a:pt x="5638236" y="1006142"/>
                  <a:pt x="5611453" y="1152000"/>
                </a:cubicBezTo>
                <a:cubicBezTo>
                  <a:pt x="5425965" y="1148404"/>
                  <a:pt x="5205268" y="1158100"/>
                  <a:pt x="5100187" y="1152000"/>
                </a:cubicBezTo>
                <a:cubicBezTo>
                  <a:pt x="4995106" y="1145900"/>
                  <a:pt x="4610289" y="1146404"/>
                  <a:pt x="4420578" y="1152000"/>
                </a:cubicBezTo>
                <a:cubicBezTo>
                  <a:pt x="4230867" y="1157596"/>
                  <a:pt x="4014268" y="1173353"/>
                  <a:pt x="3853198" y="1152000"/>
                </a:cubicBezTo>
                <a:cubicBezTo>
                  <a:pt x="3692128" y="1130647"/>
                  <a:pt x="3281361" y="1150629"/>
                  <a:pt x="3117474" y="1152000"/>
                </a:cubicBezTo>
                <a:cubicBezTo>
                  <a:pt x="2953587" y="1153371"/>
                  <a:pt x="2821554" y="1131738"/>
                  <a:pt x="2606208" y="1152000"/>
                </a:cubicBezTo>
                <a:cubicBezTo>
                  <a:pt x="2390862" y="1172262"/>
                  <a:pt x="2302801" y="1147683"/>
                  <a:pt x="2094942" y="1152000"/>
                </a:cubicBezTo>
                <a:cubicBezTo>
                  <a:pt x="1887083" y="1156317"/>
                  <a:pt x="1787278" y="1167512"/>
                  <a:pt x="1639791" y="1152000"/>
                </a:cubicBezTo>
                <a:cubicBezTo>
                  <a:pt x="1492304" y="1136488"/>
                  <a:pt x="1310146" y="1168002"/>
                  <a:pt x="1016296" y="1152000"/>
                </a:cubicBezTo>
                <a:cubicBezTo>
                  <a:pt x="722446" y="1135998"/>
                  <a:pt x="296350" y="1162544"/>
                  <a:pt x="0" y="1152000"/>
                </a:cubicBezTo>
                <a:cubicBezTo>
                  <a:pt x="9648" y="967249"/>
                  <a:pt x="11108" y="815712"/>
                  <a:pt x="0" y="552960"/>
                </a:cubicBezTo>
                <a:cubicBezTo>
                  <a:pt x="-11108" y="290208"/>
                  <a:pt x="-21757" y="191088"/>
                  <a:pt x="0" y="0"/>
                </a:cubicBezTo>
                <a:close/>
              </a:path>
              <a:path w="5611453" h="1152000" stroke="0">
                <a:moveTo>
                  <a:pt x="0" y="0"/>
                </a:moveTo>
                <a:cubicBezTo>
                  <a:pt x="308501" y="2308"/>
                  <a:pt x="355011" y="23621"/>
                  <a:pt x="679609" y="0"/>
                </a:cubicBezTo>
                <a:cubicBezTo>
                  <a:pt x="1004207" y="-23621"/>
                  <a:pt x="1066911" y="19041"/>
                  <a:pt x="1303104" y="0"/>
                </a:cubicBezTo>
                <a:cubicBezTo>
                  <a:pt x="1539297" y="-19041"/>
                  <a:pt x="1653087" y="22411"/>
                  <a:pt x="1982713" y="0"/>
                </a:cubicBezTo>
                <a:cubicBezTo>
                  <a:pt x="2312339" y="-22411"/>
                  <a:pt x="2278200" y="4574"/>
                  <a:pt x="2550094" y="0"/>
                </a:cubicBezTo>
                <a:cubicBezTo>
                  <a:pt x="2821988" y="-4574"/>
                  <a:pt x="2867018" y="-12974"/>
                  <a:pt x="3117474" y="0"/>
                </a:cubicBezTo>
                <a:cubicBezTo>
                  <a:pt x="3367930" y="12974"/>
                  <a:pt x="3462815" y="24981"/>
                  <a:pt x="3740969" y="0"/>
                </a:cubicBezTo>
                <a:cubicBezTo>
                  <a:pt x="4019124" y="-24981"/>
                  <a:pt x="4076132" y="-290"/>
                  <a:pt x="4252234" y="0"/>
                </a:cubicBezTo>
                <a:cubicBezTo>
                  <a:pt x="4428337" y="290"/>
                  <a:pt x="4672493" y="-7280"/>
                  <a:pt x="4875729" y="0"/>
                </a:cubicBezTo>
                <a:cubicBezTo>
                  <a:pt x="5078966" y="7280"/>
                  <a:pt x="5264262" y="2849"/>
                  <a:pt x="5611453" y="0"/>
                </a:cubicBezTo>
                <a:cubicBezTo>
                  <a:pt x="5632467" y="245121"/>
                  <a:pt x="5601108" y="393543"/>
                  <a:pt x="5611453" y="587520"/>
                </a:cubicBezTo>
                <a:cubicBezTo>
                  <a:pt x="5621798" y="781497"/>
                  <a:pt x="5627216" y="1030319"/>
                  <a:pt x="5611453" y="1152000"/>
                </a:cubicBezTo>
                <a:cubicBezTo>
                  <a:pt x="5386842" y="1151606"/>
                  <a:pt x="5282424" y="1172178"/>
                  <a:pt x="5156302" y="1152000"/>
                </a:cubicBezTo>
                <a:cubicBezTo>
                  <a:pt x="5030180" y="1131822"/>
                  <a:pt x="4804962" y="1175434"/>
                  <a:pt x="4645036" y="1152000"/>
                </a:cubicBezTo>
                <a:cubicBezTo>
                  <a:pt x="4485110" y="1128566"/>
                  <a:pt x="4329417" y="1173970"/>
                  <a:pt x="4077656" y="1152000"/>
                </a:cubicBezTo>
                <a:cubicBezTo>
                  <a:pt x="3825895" y="1130030"/>
                  <a:pt x="3672909" y="1149925"/>
                  <a:pt x="3398047" y="1152000"/>
                </a:cubicBezTo>
                <a:cubicBezTo>
                  <a:pt x="3123185" y="1154075"/>
                  <a:pt x="2938712" y="1165707"/>
                  <a:pt x="2662323" y="1152000"/>
                </a:cubicBezTo>
                <a:cubicBezTo>
                  <a:pt x="2385934" y="1138293"/>
                  <a:pt x="2192313" y="1135835"/>
                  <a:pt x="2038828" y="1152000"/>
                </a:cubicBezTo>
                <a:cubicBezTo>
                  <a:pt x="1885344" y="1168165"/>
                  <a:pt x="1688813" y="1161904"/>
                  <a:pt x="1583677" y="1152000"/>
                </a:cubicBezTo>
                <a:cubicBezTo>
                  <a:pt x="1478541" y="1142096"/>
                  <a:pt x="1217059" y="1147478"/>
                  <a:pt x="1016296" y="1152000"/>
                </a:cubicBezTo>
                <a:cubicBezTo>
                  <a:pt x="815533" y="1156522"/>
                  <a:pt x="313765" y="1196626"/>
                  <a:pt x="0" y="1152000"/>
                </a:cubicBezTo>
                <a:cubicBezTo>
                  <a:pt x="24423" y="956298"/>
                  <a:pt x="-4873" y="798995"/>
                  <a:pt x="0" y="599040"/>
                </a:cubicBezTo>
                <a:cubicBezTo>
                  <a:pt x="4873" y="399085"/>
                  <a:pt x="-4342" y="207605"/>
                  <a:pt x="0" y="0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Immagine 14"/>
          <p:cNvSpPr/>
          <p:nvPr/>
        </p:nvSpPr>
        <p:spPr>
          <a:xfrm>
            <a:off x="2355120" y="4183200"/>
            <a:ext cx="4023720" cy="1151640"/>
          </a:xfrm>
          <a:custGeom>
            <a:avLst/>
            <a:gdLst>
              <a:gd name="textAreaLeft" fmla="*/ 0 w 4023720"/>
              <a:gd name="textAreaRight" fmla="*/ 4024080 w 4023720"/>
              <a:gd name="textAreaTop" fmla="*/ 0 h 1151640"/>
              <a:gd name="textAreaBottom" fmla="*/ 1152000 h 1151640"/>
            </a:gdLst>
            <a:ahLst/>
            <a:cxnLst/>
            <a:rect l="textAreaLeft" t="textAreaTop" r="textAreaRight" b="textAreaBottom"/>
            <a:pathLst>
              <a:path w="4024236" h="1152000" fill="none">
                <a:moveTo>
                  <a:pt x="0" y="0"/>
                </a:moveTo>
                <a:cubicBezTo>
                  <a:pt x="278773" y="12294"/>
                  <a:pt x="427753" y="4488"/>
                  <a:pt x="630464" y="0"/>
                </a:cubicBezTo>
                <a:cubicBezTo>
                  <a:pt x="833175" y="-4488"/>
                  <a:pt x="1229290" y="20609"/>
                  <a:pt x="1381654" y="0"/>
                </a:cubicBezTo>
                <a:cubicBezTo>
                  <a:pt x="1534018" y="-20609"/>
                  <a:pt x="1864477" y="-16302"/>
                  <a:pt x="2052360" y="0"/>
                </a:cubicBezTo>
                <a:cubicBezTo>
                  <a:pt x="2240243" y="16302"/>
                  <a:pt x="2451251" y="26389"/>
                  <a:pt x="2723066" y="0"/>
                </a:cubicBezTo>
                <a:cubicBezTo>
                  <a:pt x="2994881" y="-26389"/>
                  <a:pt x="3084529" y="17950"/>
                  <a:pt x="3434015" y="0"/>
                </a:cubicBezTo>
                <a:cubicBezTo>
                  <a:pt x="3783501" y="-17950"/>
                  <a:pt x="3844141" y="28862"/>
                  <a:pt x="4024236" y="0"/>
                </a:cubicBezTo>
                <a:cubicBezTo>
                  <a:pt x="4047079" y="155381"/>
                  <a:pt x="4043758" y="343523"/>
                  <a:pt x="4024236" y="541440"/>
                </a:cubicBezTo>
                <a:cubicBezTo>
                  <a:pt x="4004714" y="739357"/>
                  <a:pt x="4019997" y="961855"/>
                  <a:pt x="4024236" y="1152000"/>
                </a:cubicBezTo>
                <a:cubicBezTo>
                  <a:pt x="3781559" y="1134892"/>
                  <a:pt x="3608958" y="1129658"/>
                  <a:pt x="3474257" y="1152000"/>
                </a:cubicBezTo>
                <a:cubicBezTo>
                  <a:pt x="3339556" y="1174342"/>
                  <a:pt x="3045014" y="1183032"/>
                  <a:pt x="2763309" y="1152000"/>
                </a:cubicBezTo>
                <a:cubicBezTo>
                  <a:pt x="2481604" y="1120968"/>
                  <a:pt x="2201429" y="1119115"/>
                  <a:pt x="2012118" y="1152000"/>
                </a:cubicBezTo>
                <a:cubicBezTo>
                  <a:pt x="1822807" y="1184885"/>
                  <a:pt x="1571897" y="1147324"/>
                  <a:pt x="1421897" y="1152000"/>
                </a:cubicBezTo>
                <a:cubicBezTo>
                  <a:pt x="1271897" y="1156676"/>
                  <a:pt x="1002428" y="1157579"/>
                  <a:pt x="710948" y="1152000"/>
                </a:cubicBezTo>
                <a:cubicBezTo>
                  <a:pt x="419468" y="1146421"/>
                  <a:pt x="244656" y="1165331"/>
                  <a:pt x="0" y="1152000"/>
                </a:cubicBezTo>
                <a:cubicBezTo>
                  <a:pt x="-22441" y="1014583"/>
                  <a:pt x="-7981" y="772839"/>
                  <a:pt x="0" y="552960"/>
                </a:cubicBezTo>
                <a:cubicBezTo>
                  <a:pt x="7981" y="333081"/>
                  <a:pt x="9296" y="144893"/>
                  <a:pt x="0" y="0"/>
                </a:cubicBezTo>
                <a:close/>
              </a:path>
              <a:path w="4024236" h="1152000" stroke="0">
                <a:moveTo>
                  <a:pt x="0" y="0"/>
                </a:moveTo>
                <a:cubicBezTo>
                  <a:pt x="314565" y="23261"/>
                  <a:pt x="343827" y="11107"/>
                  <a:pt x="670706" y="0"/>
                </a:cubicBezTo>
                <a:cubicBezTo>
                  <a:pt x="997585" y="-11107"/>
                  <a:pt x="1155198" y="-27967"/>
                  <a:pt x="1301170" y="0"/>
                </a:cubicBezTo>
                <a:cubicBezTo>
                  <a:pt x="1447142" y="27967"/>
                  <a:pt x="1797783" y="20842"/>
                  <a:pt x="1931633" y="0"/>
                </a:cubicBezTo>
                <a:cubicBezTo>
                  <a:pt x="2065483" y="-20842"/>
                  <a:pt x="2380191" y="14358"/>
                  <a:pt x="2602339" y="0"/>
                </a:cubicBezTo>
                <a:cubicBezTo>
                  <a:pt x="2824487" y="-14358"/>
                  <a:pt x="2966944" y="-18832"/>
                  <a:pt x="3152318" y="0"/>
                </a:cubicBezTo>
                <a:cubicBezTo>
                  <a:pt x="3337692" y="18832"/>
                  <a:pt x="3788197" y="-24739"/>
                  <a:pt x="4024236" y="0"/>
                </a:cubicBezTo>
                <a:cubicBezTo>
                  <a:pt x="4020978" y="140702"/>
                  <a:pt x="4025650" y="329362"/>
                  <a:pt x="4024236" y="552960"/>
                </a:cubicBezTo>
                <a:cubicBezTo>
                  <a:pt x="4022822" y="776558"/>
                  <a:pt x="4010764" y="861558"/>
                  <a:pt x="4024236" y="1152000"/>
                </a:cubicBezTo>
                <a:cubicBezTo>
                  <a:pt x="3762757" y="1148567"/>
                  <a:pt x="3534773" y="1171174"/>
                  <a:pt x="3273045" y="1152000"/>
                </a:cubicBezTo>
                <a:cubicBezTo>
                  <a:pt x="3011317" y="1132826"/>
                  <a:pt x="2704736" y="1173618"/>
                  <a:pt x="2562097" y="1152000"/>
                </a:cubicBezTo>
                <a:cubicBezTo>
                  <a:pt x="2419458" y="1130382"/>
                  <a:pt x="2216462" y="1128245"/>
                  <a:pt x="1931633" y="1152000"/>
                </a:cubicBezTo>
                <a:cubicBezTo>
                  <a:pt x="1646804" y="1175755"/>
                  <a:pt x="1498151" y="1161217"/>
                  <a:pt x="1301170" y="1152000"/>
                </a:cubicBezTo>
                <a:cubicBezTo>
                  <a:pt x="1104189" y="1142783"/>
                  <a:pt x="988030" y="1132144"/>
                  <a:pt x="751191" y="1152000"/>
                </a:cubicBezTo>
                <a:cubicBezTo>
                  <a:pt x="514352" y="1171856"/>
                  <a:pt x="224064" y="1188380"/>
                  <a:pt x="0" y="1152000"/>
                </a:cubicBezTo>
                <a:cubicBezTo>
                  <a:pt x="-13064" y="942587"/>
                  <a:pt x="2289" y="778178"/>
                  <a:pt x="0" y="552960"/>
                </a:cubicBezTo>
                <a:cubicBezTo>
                  <a:pt x="-2289" y="327742"/>
                  <a:pt x="-13005" y="112202"/>
                  <a:pt x="0" y="0"/>
                </a:cubicBez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9" name="Gruppo 27"/>
          <p:cNvGrpSpPr/>
          <p:nvPr/>
        </p:nvGrpSpPr>
        <p:grpSpPr>
          <a:xfrm>
            <a:off x="838080" y="5622480"/>
            <a:ext cx="5766480" cy="1151640"/>
            <a:chOff x="838080" y="5622480"/>
            <a:chExt cx="5766480" cy="1151640"/>
          </a:xfrm>
        </p:grpSpPr>
        <p:sp>
          <p:nvSpPr>
            <p:cNvPr id="320" name="Immagine 16"/>
            <p:cNvSpPr/>
            <p:nvPr/>
          </p:nvSpPr>
          <p:spPr>
            <a:xfrm>
              <a:off x="838080" y="5622480"/>
              <a:ext cx="5766480" cy="1151640"/>
            </a:xfrm>
            <a:custGeom>
              <a:avLst/>
              <a:gdLst>
                <a:gd name="textAreaLeft" fmla="*/ 0 w 5766480"/>
                <a:gd name="textAreaRight" fmla="*/ 5766840 w 5766480"/>
                <a:gd name="textAreaTop" fmla="*/ 0 h 1151640"/>
                <a:gd name="textAreaBottom" fmla="*/ 1152000 h 1151640"/>
              </a:gdLst>
              <a:ahLst/>
              <a:cxnLst/>
              <a:rect l="textAreaLeft" t="textAreaTop" r="textAreaRight" b="textAreaBottom"/>
              <a:pathLst>
                <a:path w="5766717" h="1152000" fill="none">
                  <a:moveTo>
                    <a:pt x="0" y="0"/>
                  </a:moveTo>
                  <a:cubicBezTo>
                    <a:pt x="271580" y="28581"/>
                    <a:pt x="461756" y="29934"/>
                    <a:pt x="640746" y="0"/>
                  </a:cubicBezTo>
                  <a:cubicBezTo>
                    <a:pt x="819736" y="-29934"/>
                    <a:pt x="877046" y="-13353"/>
                    <a:pt x="1108491" y="0"/>
                  </a:cubicBezTo>
                  <a:cubicBezTo>
                    <a:pt x="1339936" y="13353"/>
                    <a:pt x="1681979" y="28695"/>
                    <a:pt x="1864572" y="0"/>
                  </a:cubicBezTo>
                  <a:cubicBezTo>
                    <a:pt x="2047165" y="-28695"/>
                    <a:pt x="2230874" y="-13947"/>
                    <a:pt x="2505318" y="0"/>
                  </a:cubicBezTo>
                  <a:cubicBezTo>
                    <a:pt x="2779762" y="13947"/>
                    <a:pt x="2844122" y="27721"/>
                    <a:pt x="3088397" y="0"/>
                  </a:cubicBezTo>
                  <a:cubicBezTo>
                    <a:pt x="3332672" y="-27721"/>
                    <a:pt x="3517160" y="15376"/>
                    <a:pt x="3729144" y="0"/>
                  </a:cubicBezTo>
                  <a:cubicBezTo>
                    <a:pt x="3941128" y="-15376"/>
                    <a:pt x="4077511" y="13699"/>
                    <a:pt x="4312223" y="0"/>
                  </a:cubicBezTo>
                  <a:cubicBezTo>
                    <a:pt x="4546935" y="-13699"/>
                    <a:pt x="4655180" y="-12696"/>
                    <a:pt x="4952969" y="0"/>
                  </a:cubicBezTo>
                  <a:cubicBezTo>
                    <a:pt x="5250758" y="12696"/>
                    <a:pt x="5501284" y="4484"/>
                    <a:pt x="5766717" y="0"/>
                  </a:cubicBezTo>
                  <a:cubicBezTo>
                    <a:pt x="5772583" y="143110"/>
                    <a:pt x="5791552" y="292118"/>
                    <a:pt x="5766717" y="541440"/>
                  </a:cubicBezTo>
                  <a:cubicBezTo>
                    <a:pt x="5741882" y="790762"/>
                    <a:pt x="5766273" y="885853"/>
                    <a:pt x="5766717" y="1152000"/>
                  </a:cubicBezTo>
                  <a:cubicBezTo>
                    <a:pt x="5607613" y="1171323"/>
                    <a:pt x="5483817" y="1167151"/>
                    <a:pt x="5241305" y="1152000"/>
                  </a:cubicBezTo>
                  <a:cubicBezTo>
                    <a:pt x="4998793" y="1136849"/>
                    <a:pt x="4901915" y="1153251"/>
                    <a:pt x="4715893" y="1152000"/>
                  </a:cubicBezTo>
                  <a:cubicBezTo>
                    <a:pt x="4529871" y="1150749"/>
                    <a:pt x="4473530" y="1129130"/>
                    <a:pt x="4248148" y="1152000"/>
                  </a:cubicBezTo>
                  <a:cubicBezTo>
                    <a:pt x="4022766" y="1174870"/>
                    <a:pt x="3794809" y="1165787"/>
                    <a:pt x="3492068" y="1152000"/>
                  </a:cubicBezTo>
                  <a:cubicBezTo>
                    <a:pt x="3189327" y="1138213"/>
                    <a:pt x="3209134" y="1160031"/>
                    <a:pt x="3024323" y="1152000"/>
                  </a:cubicBezTo>
                  <a:cubicBezTo>
                    <a:pt x="2839512" y="1143969"/>
                    <a:pt x="2643061" y="1166376"/>
                    <a:pt x="2383576" y="1152000"/>
                  </a:cubicBezTo>
                  <a:cubicBezTo>
                    <a:pt x="2124091" y="1137624"/>
                    <a:pt x="2086377" y="1162512"/>
                    <a:pt x="1800497" y="1152000"/>
                  </a:cubicBezTo>
                  <a:cubicBezTo>
                    <a:pt x="1514617" y="1141488"/>
                    <a:pt x="1413845" y="1121101"/>
                    <a:pt x="1044417" y="1152000"/>
                  </a:cubicBezTo>
                  <a:cubicBezTo>
                    <a:pt x="674989" y="1182899"/>
                    <a:pt x="276250" y="1181360"/>
                    <a:pt x="0" y="1152000"/>
                  </a:cubicBezTo>
                  <a:cubicBezTo>
                    <a:pt x="-10445" y="937088"/>
                    <a:pt x="-11667" y="808909"/>
                    <a:pt x="0" y="552960"/>
                  </a:cubicBezTo>
                  <a:cubicBezTo>
                    <a:pt x="11667" y="297011"/>
                    <a:pt x="22095" y="254672"/>
                    <a:pt x="0" y="0"/>
                  </a:cubicBezTo>
                  <a:close/>
                </a:path>
                <a:path w="5766717" h="1152000" stroke="0">
                  <a:moveTo>
                    <a:pt x="0" y="0"/>
                  </a:moveTo>
                  <a:cubicBezTo>
                    <a:pt x="209333" y="20424"/>
                    <a:pt x="368625" y="17297"/>
                    <a:pt x="467745" y="0"/>
                  </a:cubicBezTo>
                  <a:cubicBezTo>
                    <a:pt x="566865" y="-17297"/>
                    <a:pt x="785259" y="-12756"/>
                    <a:pt x="993157" y="0"/>
                  </a:cubicBezTo>
                  <a:cubicBezTo>
                    <a:pt x="1201055" y="12756"/>
                    <a:pt x="1496491" y="-12437"/>
                    <a:pt x="1633903" y="0"/>
                  </a:cubicBezTo>
                  <a:cubicBezTo>
                    <a:pt x="1771315" y="12437"/>
                    <a:pt x="2146511" y="10621"/>
                    <a:pt x="2332317" y="0"/>
                  </a:cubicBezTo>
                  <a:cubicBezTo>
                    <a:pt x="2518123" y="-10621"/>
                    <a:pt x="2583693" y="10806"/>
                    <a:pt x="2800061" y="0"/>
                  </a:cubicBezTo>
                  <a:cubicBezTo>
                    <a:pt x="3016429" y="-10806"/>
                    <a:pt x="3288490" y="11580"/>
                    <a:pt x="3556142" y="0"/>
                  </a:cubicBezTo>
                  <a:cubicBezTo>
                    <a:pt x="3823794" y="-11580"/>
                    <a:pt x="3835163" y="24933"/>
                    <a:pt x="4081554" y="0"/>
                  </a:cubicBezTo>
                  <a:cubicBezTo>
                    <a:pt x="4327945" y="-24933"/>
                    <a:pt x="4425192" y="11540"/>
                    <a:pt x="4664633" y="0"/>
                  </a:cubicBezTo>
                  <a:cubicBezTo>
                    <a:pt x="4904074" y="-11540"/>
                    <a:pt x="5257049" y="-4695"/>
                    <a:pt x="5766717" y="0"/>
                  </a:cubicBezTo>
                  <a:cubicBezTo>
                    <a:pt x="5770892" y="124987"/>
                    <a:pt x="5741704" y="311377"/>
                    <a:pt x="5766717" y="564480"/>
                  </a:cubicBezTo>
                  <a:cubicBezTo>
                    <a:pt x="5791730" y="817583"/>
                    <a:pt x="5741676" y="970774"/>
                    <a:pt x="5766717" y="1152000"/>
                  </a:cubicBezTo>
                  <a:cubicBezTo>
                    <a:pt x="5501344" y="1152563"/>
                    <a:pt x="5371868" y="1128303"/>
                    <a:pt x="5183638" y="1152000"/>
                  </a:cubicBezTo>
                  <a:cubicBezTo>
                    <a:pt x="4995408" y="1175697"/>
                    <a:pt x="4599324" y="1141716"/>
                    <a:pt x="4427557" y="1152000"/>
                  </a:cubicBezTo>
                  <a:cubicBezTo>
                    <a:pt x="4255790" y="1162284"/>
                    <a:pt x="4049883" y="1179295"/>
                    <a:pt x="3729144" y="1152000"/>
                  </a:cubicBezTo>
                  <a:cubicBezTo>
                    <a:pt x="3408405" y="1124705"/>
                    <a:pt x="3149881" y="1143432"/>
                    <a:pt x="2973063" y="1152000"/>
                  </a:cubicBezTo>
                  <a:cubicBezTo>
                    <a:pt x="2796245" y="1160568"/>
                    <a:pt x="2519138" y="1154962"/>
                    <a:pt x="2389984" y="1152000"/>
                  </a:cubicBezTo>
                  <a:cubicBezTo>
                    <a:pt x="2260830" y="1149038"/>
                    <a:pt x="2046921" y="1137504"/>
                    <a:pt x="1806905" y="1152000"/>
                  </a:cubicBezTo>
                  <a:cubicBezTo>
                    <a:pt x="1566889" y="1166496"/>
                    <a:pt x="1440799" y="1162108"/>
                    <a:pt x="1281493" y="1152000"/>
                  </a:cubicBezTo>
                  <a:cubicBezTo>
                    <a:pt x="1122187" y="1141892"/>
                    <a:pt x="1047178" y="1145344"/>
                    <a:pt x="813748" y="1152000"/>
                  </a:cubicBezTo>
                  <a:cubicBezTo>
                    <a:pt x="580319" y="1158656"/>
                    <a:pt x="313910" y="1151220"/>
                    <a:pt x="0" y="1152000"/>
                  </a:cubicBezTo>
                  <a:cubicBezTo>
                    <a:pt x="15104" y="1001573"/>
                    <a:pt x="19935" y="873062"/>
                    <a:pt x="0" y="610560"/>
                  </a:cubicBezTo>
                  <a:cubicBezTo>
                    <a:pt x="-19935" y="348058"/>
                    <a:pt x="-22945" y="218643"/>
                    <a:pt x="0" y="0"/>
                  </a:cubicBezTo>
                  <a:close/>
                </a:path>
              </a:pathLst>
            </a:custGeom>
            <a:blipFill rotWithShape="0">
              <a:blip r:embed="rId6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CasellaDiTesto 17"/>
            <p:cNvSpPr/>
            <p:nvPr/>
          </p:nvSpPr>
          <p:spPr>
            <a:xfrm>
              <a:off x="2862720" y="6044760"/>
              <a:ext cx="296460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fr-FR" sz="800" b="0" strike="noStrike" spc="-1">
                  <a:solidFill>
                    <a:srgbClr val="0070C0"/>
                  </a:solidFill>
                  <a:latin typeface="Calibri"/>
                </a:rPr>
                <a:t>Physics 2020, 2, 1–13; doi:10.3390/physics2010001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2" name="Gruppo 25"/>
          <p:cNvGrpSpPr/>
          <p:nvPr/>
        </p:nvGrpSpPr>
        <p:grpSpPr>
          <a:xfrm>
            <a:off x="4562280" y="1438200"/>
            <a:ext cx="6494760" cy="1151640"/>
            <a:chOff x="4562280" y="1438200"/>
            <a:chExt cx="6494760" cy="1151640"/>
          </a:xfrm>
        </p:grpSpPr>
        <p:sp>
          <p:nvSpPr>
            <p:cNvPr id="323" name="Immagine 19"/>
            <p:cNvSpPr/>
            <p:nvPr/>
          </p:nvSpPr>
          <p:spPr>
            <a:xfrm>
              <a:off x="4562280" y="1438200"/>
              <a:ext cx="6494760" cy="1151640"/>
            </a:xfrm>
            <a:custGeom>
              <a:avLst/>
              <a:gdLst>
                <a:gd name="textAreaLeft" fmla="*/ 0 w 6494760"/>
                <a:gd name="textAreaRight" fmla="*/ 6495120 w 6494760"/>
                <a:gd name="textAreaTop" fmla="*/ 0 h 1151640"/>
                <a:gd name="textAreaBottom" fmla="*/ 1152000 h 1151640"/>
              </a:gdLst>
              <a:ahLst/>
              <a:cxnLst/>
              <a:rect l="textAreaLeft" t="textAreaTop" r="textAreaRight" b="textAreaBottom"/>
              <a:pathLst>
                <a:path w="6495237" h="1152000" fill="none">
                  <a:moveTo>
                    <a:pt x="0" y="0"/>
                  </a:moveTo>
                  <a:cubicBezTo>
                    <a:pt x="199509" y="-21556"/>
                    <a:pt x="442259" y="14423"/>
                    <a:pt x="649524" y="0"/>
                  </a:cubicBezTo>
                  <a:cubicBezTo>
                    <a:pt x="856789" y="-14423"/>
                    <a:pt x="1101931" y="15094"/>
                    <a:pt x="1364000" y="0"/>
                  </a:cubicBezTo>
                  <a:cubicBezTo>
                    <a:pt x="1626069" y="-15094"/>
                    <a:pt x="1834084" y="-18375"/>
                    <a:pt x="2078476" y="0"/>
                  </a:cubicBezTo>
                  <a:cubicBezTo>
                    <a:pt x="2322868" y="18375"/>
                    <a:pt x="2551070" y="-31737"/>
                    <a:pt x="2728000" y="0"/>
                  </a:cubicBezTo>
                  <a:cubicBezTo>
                    <a:pt x="2904930" y="31737"/>
                    <a:pt x="3005808" y="-9197"/>
                    <a:pt x="3182666" y="0"/>
                  </a:cubicBezTo>
                  <a:cubicBezTo>
                    <a:pt x="3359524" y="9197"/>
                    <a:pt x="3557637" y="23234"/>
                    <a:pt x="3702285" y="0"/>
                  </a:cubicBezTo>
                  <a:cubicBezTo>
                    <a:pt x="3846933" y="-23234"/>
                    <a:pt x="4029415" y="21257"/>
                    <a:pt x="4351809" y="0"/>
                  </a:cubicBezTo>
                  <a:cubicBezTo>
                    <a:pt x="4674203" y="-21257"/>
                    <a:pt x="4762808" y="-9651"/>
                    <a:pt x="5001332" y="0"/>
                  </a:cubicBezTo>
                  <a:cubicBezTo>
                    <a:pt x="5239856" y="9651"/>
                    <a:pt x="5416129" y="-17033"/>
                    <a:pt x="5585904" y="0"/>
                  </a:cubicBezTo>
                  <a:cubicBezTo>
                    <a:pt x="5755679" y="17033"/>
                    <a:pt x="6277714" y="-25760"/>
                    <a:pt x="6495237" y="0"/>
                  </a:cubicBezTo>
                  <a:cubicBezTo>
                    <a:pt x="6482418" y="164258"/>
                    <a:pt x="6504951" y="326084"/>
                    <a:pt x="6495237" y="541440"/>
                  </a:cubicBezTo>
                  <a:cubicBezTo>
                    <a:pt x="6485523" y="756796"/>
                    <a:pt x="6487559" y="991779"/>
                    <a:pt x="6495237" y="1152000"/>
                  </a:cubicBezTo>
                  <a:cubicBezTo>
                    <a:pt x="6314096" y="1147299"/>
                    <a:pt x="6108576" y="1177718"/>
                    <a:pt x="5780761" y="1152000"/>
                  </a:cubicBezTo>
                  <a:cubicBezTo>
                    <a:pt x="5452946" y="1126282"/>
                    <a:pt x="5421661" y="1163926"/>
                    <a:pt x="5131237" y="1152000"/>
                  </a:cubicBezTo>
                  <a:cubicBezTo>
                    <a:pt x="4840813" y="1140074"/>
                    <a:pt x="4562298" y="1186320"/>
                    <a:pt x="4416761" y="1152000"/>
                  </a:cubicBezTo>
                  <a:cubicBezTo>
                    <a:pt x="4271224" y="1117680"/>
                    <a:pt x="3808586" y="1158171"/>
                    <a:pt x="3637333" y="1152000"/>
                  </a:cubicBezTo>
                  <a:cubicBezTo>
                    <a:pt x="3466080" y="1145829"/>
                    <a:pt x="3163238" y="1126816"/>
                    <a:pt x="2987809" y="1152000"/>
                  </a:cubicBezTo>
                  <a:cubicBezTo>
                    <a:pt x="2812380" y="1177184"/>
                    <a:pt x="2738695" y="1132834"/>
                    <a:pt x="2533142" y="1152000"/>
                  </a:cubicBezTo>
                  <a:cubicBezTo>
                    <a:pt x="2327589" y="1171166"/>
                    <a:pt x="1994692" y="1155889"/>
                    <a:pt x="1753714" y="1152000"/>
                  </a:cubicBezTo>
                  <a:cubicBezTo>
                    <a:pt x="1512736" y="1148111"/>
                    <a:pt x="1491902" y="1172355"/>
                    <a:pt x="1234095" y="1152000"/>
                  </a:cubicBezTo>
                  <a:cubicBezTo>
                    <a:pt x="976288" y="1131645"/>
                    <a:pt x="501281" y="1107666"/>
                    <a:pt x="0" y="1152000"/>
                  </a:cubicBezTo>
                  <a:cubicBezTo>
                    <a:pt x="18447" y="976805"/>
                    <a:pt x="-3711" y="736097"/>
                    <a:pt x="0" y="576000"/>
                  </a:cubicBezTo>
                  <a:cubicBezTo>
                    <a:pt x="3711" y="415903"/>
                    <a:pt x="128" y="241907"/>
                    <a:pt x="0" y="0"/>
                  </a:cubicBezTo>
                  <a:close/>
                </a:path>
                <a:path w="6495237" h="1152000" stroke="0">
                  <a:moveTo>
                    <a:pt x="0" y="0"/>
                  </a:moveTo>
                  <a:cubicBezTo>
                    <a:pt x="181816" y="29412"/>
                    <a:pt x="384260" y="-24537"/>
                    <a:pt x="649524" y="0"/>
                  </a:cubicBezTo>
                  <a:cubicBezTo>
                    <a:pt x="914788" y="24537"/>
                    <a:pt x="878766" y="-11231"/>
                    <a:pt x="1104190" y="0"/>
                  </a:cubicBezTo>
                  <a:cubicBezTo>
                    <a:pt x="1329614" y="11231"/>
                    <a:pt x="1452140" y="24072"/>
                    <a:pt x="1688762" y="0"/>
                  </a:cubicBezTo>
                  <a:cubicBezTo>
                    <a:pt x="1925384" y="-24072"/>
                    <a:pt x="2122817" y="-13032"/>
                    <a:pt x="2273333" y="0"/>
                  </a:cubicBezTo>
                  <a:cubicBezTo>
                    <a:pt x="2423849" y="13032"/>
                    <a:pt x="2548640" y="18644"/>
                    <a:pt x="2728000" y="0"/>
                  </a:cubicBezTo>
                  <a:cubicBezTo>
                    <a:pt x="2907360" y="-18644"/>
                    <a:pt x="3183885" y="-30568"/>
                    <a:pt x="3442476" y="0"/>
                  </a:cubicBezTo>
                  <a:cubicBezTo>
                    <a:pt x="3701067" y="30568"/>
                    <a:pt x="3913411" y="-17772"/>
                    <a:pt x="4221904" y="0"/>
                  </a:cubicBezTo>
                  <a:cubicBezTo>
                    <a:pt x="4530397" y="17772"/>
                    <a:pt x="4637899" y="-27669"/>
                    <a:pt x="5001332" y="0"/>
                  </a:cubicBezTo>
                  <a:cubicBezTo>
                    <a:pt x="5364765" y="27669"/>
                    <a:pt x="5443820" y="-23761"/>
                    <a:pt x="5650856" y="0"/>
                  </a:cubicBezTo>
                  <a:cubicBezTo>
                    <a:pt x="5857892" y="23761"/>
                    <a:pt x="6165745" y="7225"/>
                    <a:pt x="6495237" y="0"/>
                  </a:cubicBezTo>
                  <a:cubicBezTo>
                    <a:pt x="6470624" y="126145"/>
                    <a:pt x="6509985" y="356109"/>
                    <a:pt x="6495237" y="541440"/>
                  </a:cubicBezTo>
                  <a:cubicBezTo>
                    <a:pt x="6480489" y="726771"/>
                    <a:pt x="6482757" y="927536"/>
                    <a:pt x="6495237" y="1152000"/>
                  </a:cubicBezTo>
                  <a:cubicBezTo>
                    <a:pt x="6395819" y="1136596"/>
                    <a:pt x="6232856" y="1146142"/>
                    <a:pt x="6040570" y="1152000"/>
                  </a:cubicBezTo>
                  <a:cubicBezTo>
                    <a:pt x="5848284" y="1157858"/>
                    <a:pt x="5676025" y="1120785"/>
                    <a:pt x="5391047" y="1152000"/>
                  </a:cubicBezTo>
                  <a:cubicBezTo>
                    <a:pt x="5106069" y="1183215"/>
                    <a:pt x="4791920" y="1146072"/>
                    <a:pt x="4611618" y="1152000"/>
                  </a:cubicBezTo>
                  <a:cubicBezTo>
                    <a:pt x="4431316" y="1157928"/>
                    <a:pt x="4217408" y="1175566"/>
                    <a:pt x="4027047" y="1152000"/>
                  </a:cubicBezTo>
                  <a:cubicBezTo>
                    <a:pt x="3836686" y="1128434"/>
                    <a:pt x="3479976" y="1184779"/>
                    <a:pt x="3312571" y="1152000"/>
                  </a:cubicBezTo>
                  <a:cubicBezTo>
                    <a:pt x="3145166" y="1119221"/>
                    <a:pt x="2892823" y="1131485"/>
                    <a:pt x="2533142" y="1152000"/>
                  </a:cubicBezTo>
                  <a:cubicBezTo>
                    <a:pt x="2173461" y="1172515"/>
                    <a:pt x="1974423" y="1151889"/>
                    <a:pt x="1753714" y="1152000"/>
                  </a:cubicBezTo>
                  <a:cubicBezTo>
                    <a:pt x="1533005" y="1152111"/>
                    <a:pt x="1188897" y="1147122"/>
                    <a:pt x="1039238" y="1152000"/>
                  </a:cubicBezTo>
                  <a:cubicBezTo>
                    <a:pt x="889579" y="1156878"/>
                    <a:pt x="210483" y="1129189"/>
                    <a:pt x="0" y="1152000"/>
                  </a:cubicBezTo>
                  <a:cubicBezTo>
                    <a:pt x="3900" y="967717"/>
                    <a:pt x="-1999" y="807754"/>
                    <a:pt x="0" y="599040"/>
                  </a:cubicBezTo>
                  <a:cubicBezTo>
                    <a:pt x="1999" y="390326"/>
                    <a:pt x="-24944" y="289485"/>
                    <a:pt x="0" y="0"/>
                  </a:cubicBez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CasellaDiTesto 20"/>
            <p:cNvSpPr/>
            <p:nvPr/>
          </p:nvSpPr>
          <p:spPr>
            <a:xfrm>
              <a:off x="9337680" y="1764000"/>
              <a:ext cx="169776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70C0"/>
                  </a:solidFill>
                  <a:latin typeface="Calibri"/>
                </a:rPr>
                <a:t>doi: 10.1103/PhysRevB.106.134502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5" name="Gruppo 24"/>
          <p:cNvGrpSpPr/>
          <p:nvPr/>
        </p:nvGrpSpPr>
        <p:grpSpPr>
          <a:xfrm>
            <a:off x="7647840" y="2822400"/>
            <a:ext cx="3501360" cy="1619640"/>
            <a:chOff x="7647840" y="2822400"/>
            <a:chExt cx="3501360" cy="1619640"/>
          </a:xfrm>
        </p:grpSpPr>
        <p:sp>
          <p:nvSpPr>
            <p:cNvPr id="326" name="Immagine 22"/>
            <p:cNvSpPr/>
            <p:nvPr/>
          </p:nvSpPr>
          <p:spPr>
            <a:xfrm>
              <a:off x="7647840" y="2822400"/>
              <a:ext cx="3501360" cy="1619640"/>
            </a:xfrm>
            <a:custGeom>
              <a:avLst/>
              <a:gdLst>
                <a:gd name="textAreaLeft" fmla="*/ 0 w 3501360"/>
                <a:gd name="textAreaRight" fmla="*/ 3501720 w 3501360"/>
                <a:gd name="textAreaTop" fmla="*/ 0 h 1619640"/>
                <a:gd name="textAreaBottom" fmla="*/ 1620000 h 1619640"/>
              </a:gdLst>
              <a:ahLst/>
              <a:cxnLst/>
              <a:rect l="textAreaLeft" t="textAreaTop" r="textAreaRight" b="textAreaBottom"/>
              <a:pathLst>
                <a:path w="3501865" h="1620000" fill="none">
                  <a:moveTo>
                    <a:pt x="0" y="0"/>
                  </a:moveTo>
                  <a:cubicBezTo>
                    <a:pt x="99690" y="-9604"/>
                    <a:pt x="268772" y="-3016"/>
                    <a:pt x="478588" y="0"/>
                  </a:cubicBezTo>
                  <a:cubicBezTo>
                    <a:pt x="688404" y="3016"/>
                    <a:pt x="809199" y="12005"/>
                    <a:pt x="1027214" y="0"/>
                  </a:cubicBezTo>
                  <a:cubicBezTo>
                    <a:pt x="1245229" y="-12005"/>
                    <a:pt x="1508912" y="1340"/>
                    <a:pt x="1645877" y="0"/>
                  </a:cubicBezTo>
                  <a:cubicBezTo>
                    <a:pt x="1782842" y="-1340"/>
                    <a:pt x="2001299" y="-25237"/>
                    <a:pt x="2264539" y="0"/>
                  </a:cubicBezTo>
                  <a:cubicBezTo>
                    <a:pt x="2527779" y="25237"/>
                    <a:pt x="2527748" y="7579"/>
                    <a:pt x="2743128" y="0"/>
                  </a:cubicBezTo>
                  <a:cubicBezTo>
                    <a:pt x="2958508" y="-7579"/>
                    <a:pt x="3236327" y="32729"/>
                    <a:pt x="3501865" y="0"/>
                  </a:cubicBezTo>
                  <a:cubicBezTo>
                    <a:pt x="3482151" y="139726"/>
                    <a:pt x="3498518" y="362266"/>
                    <a:pt x="3501865" y="556200"/>
                  </a:cubicBezTo>
                  <a:cubicBezTo>
                    <a:pt x="3505212" y="750134"/>
                    <a:pt x="3480274" y="847250"/>
                    <a:pt x="3501865" y="1112400"/>
                  </a:cubicBezTo>
                  <a:cubicBezTo>
                    <a:pt x="3523456" y="1377550"/>
                    <a:pt x="3499987" y="1416032"/>
                    <a:pt x="3501865" y="1620000"/>
                  </a:cubicBezTo>
                  <a:cubicBezTo>
                    <a:pt x="3236056" y="1644375"/>
                    <a:pt x="3175829" y="1626021"/>
                    <a:pt x="2953239" y="1620000"/>
                  </a:cubicBezTo>
                  <a:cubicBezTo>
                    <a:pt x="2730649" y="1613979"/>
                    <a:pt x="2616039" y="1605039"/>
                    <a:pt x="2334577" y="1620000"/>
                  </a:cubicBezTo>
                  <a:cubicBezTo>
                    <a:pt x="2053115" y="1634961"/>
                    <a:pt x="2021367" y="1601401"/>
                    <a:pt x="1855988" y="1620000"/>
                  </a:cubicBezTo>
                  <a:cubicBezTo>
                    <a:pt x="1690609" y="1638599"/>
                    <a:pt x="1478159" y="1633489"/>
                    <a:pt x="1202307" y="1620000"/>
                  </a:cubicBezTo>
                  <a:cubicBezTo>
                    <a:pt x="926455" y="1606511"/>
                    <a:pt x="800006" y="1635581"/>
                    <a:pt x="618663" y="1620000"/>
                  </a:cubicBezTo>
                  <a:cubicBezTo>
                    <a:pt x="437320" y="1604419"/>
                    <a:pt x="172192" y="1607082"/>
                    <a:pt x="0" y="1620000"/>
                  </a:cubicBezTo>
                  <a:cubicBezTo>
                    <a:pt x="-18765" y="1426526"/>
                    <a:pt x="23905" y="1274390"/>
                    <a:pt x="0" y="1047600"/>
                  </a:cubicBezTo>
                  <a:cubicBezTo>
                    <a:pt x="-23905" y="820810"/>
                    <a:pt x="-19946" y="750813"/>
                    <a:pt x="0" y="507600"/>
                  </a:cubicBezTo>
                  <a:cubicBezTo>
                    <a:pt x="19946" y="264387"/>
                    <a:pt x="6323" y="130020"/>
                    <a:pt x="0" y="0"/>
                  </a:cubicBezTo>
                  <a:close/>
                </a:path>
                <a:path w="3501865" h="1620000" stroke="0">
                  <a:moveTo>
                    <a:pt x="0" y="0"/>
                  </a:moveTo>
                  <a:cubicBezTo>
                    <a:pt x="216631" y="21619"/>
                    <a:pt x="360111" y="5349"/>
                    <a:pt x="478588" y="0"/>
                  </a:cubicBezTo>
                  <a:cubicBezTo>
                    <a:pt x="597065" y="-5349"/>
                    <a:pt x="863605" y="3634"/>
                    <a:pt x="1097251" y="0"/>
                  </a:cubicBezTo>
                  <a:cubicBezTo>
                    <a:pt x="1330897" y="-3634"/>
                    <a:pt x="1374132" y="-23582"/>
                    <a:pt x="1645877" y="0"/>
                  </a:cubicBezTo>
                  <a:cubicBezTo>
                    <a:pt x="1917622" y="23582"/>
                    <a:pt x="2074503" y="16984"/>
                    <a:pt x="2194502" y="0"/>
                  </a:cubicBezTo>
                  <a:cubicBezTo>
                    <a:pt x="2314502" y="-16984"/>
                    <a:pt x="2604060" y="20937"/>
                    <a:pt x="2708109" y="0"/>
                  </a:cubicBezTo>
                  <a:cubicBezTo>
                    <a:pt x="2812158" y="-20937"/>
                    <a:pt x="3263530" y="-23506"/>
                    <a:pt x="3501865" y="0"/>
                  </a:cubicBezTo>
                  <a:cubicBezTo>
                    <a:pt x="3489545" y="219406"/>
                    <a:pt x="3503462" y="310593"/>
                    <a:pt x="3501865" y="491400"/>
                  </a:cubicBezTo>
                  <a:cubicBezTo>
                    <a:pt x="3500268" y="672207"/>
                    <a:pt x="3488475" y="787134"/>
                    <a:pt x="3501865" y="999000"/>
                  </a:cubicBezTo>
                  <a:cubicBezTo>
                    <a:pt x="3515255" y="1210866"/>
                    <a:pt x="3491152" y="1364733"/>
                    <a:pt x="3501865" y="1620000"/>
                  </a:cubicBezTo>
                  <a:cubicBezTo>
                    <a:pt x="3379844" y="1603643"/>
                    <a:pt x="3237323" y="1627292"/>
                    <a:pt x="3023277" y="1620000"/>
                  </a:cubicBezTo>
                  <a:cubicBezTo>
                    <a:pt x="2809231" y="1612708"/>
                    <a:pt x="2536054" y="1597275"/>
                    <a:pt x="2404614" y="1620000"/>
                  </a:cubicBezTo>
                  <a:cubicBezTo>
                    <a:pt x="2273174" y="1642725"/>
                    <a:pt x="1990611" y="1629028"/>
                    <a:pt x="1785951" y="1620000"/>
                  </a:cubicBezTo>
                  <a:cubicBezTo>
                    <a:pt x="1581291" y="1610972"/>
                    <a:pt x="1431884" y="1632834"/>
                    <a:pt x="1132270" y="1620000"/>
                  </a:cubicBezTo>
                  <a:cubicBezTo>
                    <a:pt x="832656" y="1607166"/>
                    <a:pt x="814275" y="1616280"/>
                    <a:pt x="548626" y="1620000"/>
                  </a:cubicBezTo>
                  <a:cubicBezTo>
                    <a:pt x="282977" y="1623720"/>
                    <a:pt x="216639" y="1632681"/>
                    <a:pt x="0" y="1620000"/>
                  </a:cubicBezTo>
                  <a:cubicBezTo>
                    <a:pt x="7779" y="1449756"/>
                    <a:pt x="24289" y="1286926"/>
                    <a:pt x="0" y="1112400"/>
                  </a:cubicBezTo>
                  <a:cubicBezTo>
                    <a:pt x="-24289" y="937874"/>
                    <a:pt x="-15871" y="843629"/>
                    <a:pt x="0" y="588600"/>
                  </a:cubicBezTo>
                  <a:cubicBezTo>
                    <a:pt x="15871" y="333571"/>
                    <a:pt x="14551" y="182610"/>
                    <a:pt x="0" y="0"/>
                  </a:cubicBezTo>
                  <a:close/>
                </a:path>
              </a:pathLst>
            </a:custGeom>
            <a:blipFill rotWithShape="0">
              <a:blip r:embed="rId8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CasellaDiTesto 23"/>
            <p:cNvSpPr/>
            <p:nvPr/>
          </p:nvSpPr>
          <p:spPr>
            <a:xfrm>
              <a:off x="7710120" y="3314160"/>
              <a:ext cx="343908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it-IT" sz="800" b="0" strike="noStrike" spc="-1">
                  <a:solidFill>
                    <a:srgbClr val="0070C0"/>
                  </a:solidFill>
                  <a:latin typeface="Calibri"/>
                </a:rPr>
                <a:t>https://www.scientificamerican.com/article/how-much-does-nothing-weigh/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28" name="Gruppo 7"/>
          <p:cNvGrpSpPr/>
          <p:nvPr/>
        </p:nvGrpSpPr>
        <p:grpSpPr>
          <a:xfrm>
            <a:off x="405720" y="2861640"/>
            <a:ext cx="5845320" cy="917280"/>
            <a:chOff x="405720" y="2861640"/>
            <a:chExt cx="5845320" cy="917280"/>
          </a:xfrm>
        </p:grpSpPr>
        <p:sp>
          <p:nvSpPr>
            <p:cNvPr id="329" name="Immagine 3"/>
            <p:cNvSpPr/>
            <p:nvPr/>
          </p:nvSpPr>
          <p:spPr>
            <a:xfrm>
              <a:off x="405720" y="2861640"/>
              <a:ext cx="5845320" cy="917280"/>
            </a:xfrm>
            <a:custGeom>
              <a:avLst/>
              <a:gdLst>
                <a:gd name="textAreaLeft" fmla="*/ 0 w 5845320"/>
                <a:gd name="textAreaRight" fmla="*/ 5845680 w 5845320"/>
                <a:gd name="textAreaTop" fmla="*/ 0 h 917280"/>
                <a:gd name="textAreaBottom" fmla="*/ 917640 h 917280"/>
              </a:gdLst>
              <a:ahLst/>
              <a:cxnLst/>
              <a:rect l="textAreaLeft" t="textAreaTop" r="textAreaRight" b="textAreaBottom"/>
              <a:pathLst>
                <a:path w="5845781" h="917815" fill="none">
                  <a:moveTo>
                    <a:pt x="0" y="0"/>
                  </a:moveTo>
                  <a:cubicBezTo>
                    <a:pt x="287852" y="9909"/>
                    <a:pt x="413749" y="-32494"/>
                    <a:pt x="766447" y="0"/>
                  </a:cubicBezTo>
                  <a:cubicBezTo>
                    <a:pt x="1119145" y="32494"/>
                    <a:pt x="1242915" y="7400"/>
                    <a:pt x="1415978" y="0"/>
                  </a:cubicBezTo>
                  <a:cubicBezTo>
                    <a:pt x="1589041" y="-7400"/>
                    <a:pt x="1803184" y="9140"/>
                    <a:pt x="1948594" y="0"/>
                  </a:cubicBezTo>
                  <a:cubicBezTo>
                    <a:pt x="2094004" y="-9140"/>
                    <a:pt x="2369866" y="27330"/>
                    <a:pt x="2656583" y="0"/>
                  </a:cubicBezTo>
                  <a:cubicBezTo>
                    <a:pt x="2943300" y="-27330"/>
                    <a:pt x="2944331" y="-16240"/>
                    <a:pt x="3189198" y="0"/>
                  </a:cubicBezTo>
                  <a:cubicBezTo>
                    <a:pt x="3434066" y="16240"/>
                    <a:pt x="3679919" y="-30566"/>
                    <a:pt x="3897187" y="0"/>
                  </a:cubicBezTo>
                  <a:cubicBezTo>
                    <a:pt x="4114455" y="30566"/>
                    <a:pt x="4243151" y="26486"/>
                    <a:pt x="4546719" y="0"/>
                  </a:cubicBezTo>
                  <a:cubicBezTo>
                    <a:pt x="4850287" y="-26486"/>
                    <a:pt x="4895460" y="-15376"/>
                    <a:pt x="5079334" y="0"/>
                  </a:cubicBezTo>
                  <a:cubicBezTo>
                    <a:pt x="5263209" y="15376"/>
                    <a:pt x="5507319" y="-11841"/>
                    <a:pt x="5845781" y="0"/>
                  </a:cubicBezTo>
                  <a:cubicBezTo>
                    <a:pt x="5858393" y="116314"/>
                    <a:pt x="5822394" y="265775"/>
                    <a:pt x="5845781" y="468086"/>
                  </a:cubicBezTo>
                  <a:cubicBezTo>
                    <a:pt x="5869168" y="670397"/>
                    <a:pt x="5855728" y="769889"/>
                    <a:pt x="5845781" y="917815"/>
                  </a:cubicBezTo>
                  <a:cubicBezTo>
                    <a:pt x="5615977" y="935911"/>
                    <a:pt x="5512359" y="927062"/>
                    <a:pt x="5371623" y="917815"/>
                  </a:cubicBezTo>
                  <a:cubicBezTo>
                    <a:pt x="5230887" y="908568"/>
                    <a:pt x="4938846" y="924580"/>
                    <a:pt x="4722092" y="917815"/>
                  </a:cubicBezTo>
                  <a:cubicBezTo>
                    <a:pt x="4505338" y="911050"/>
                    <a:pt x="4365146" y="911361"/>
                    <a:pt x="4131019" y="917815"/>
                  </a:cubicBezTo>
                  <a:cubicBezTo>
                    <a:pt x="3896892" y="924269"/>
                    <a:pt x="3796568" y="935948"/>
                    <a:pt x="3539945" y="917815"/>
                  </a:cubicBezTo>
                  <a:cubicBezTo>
                    <a:pt x="3283322" y="899682"/>
                    <a:pt x="3070402" y="904332"/>
                    <a:pt x="2831956" y="917815"/>
                  </a:cubicBezTo>
                  <a:cubicBezTo>
                    <a:pt x="2593510" y="931298"/>
                    <a:pt x="2484325" y="904259"/>
                    <a:pt x="2299341" y="917815"/>
                  </a:cubicBezTo>
                  <a:cubicBezTo>
                    <a:pt x="2114357" y="931371"/>
                    <a:pt x="2032283" y="902253"/>
                    <a:pt x="1825183" y="917815"/>
                  </a:cubicBezTo>
                  <a:cubicBezTo>
                    <a:pt x="1618083" y="933377"/>
                    <a:pt x="1363665" y="922786"/>
                    <a:pt x="1234109" y="917815"/>
                  </a:cubicBezTo>
                  <a:cubicBezTo>
                    <a:pt x="1104553" y="912844"/>
                    <a:pt x="832698" y="895626"/>
                    <a:pt x="643036" y="917815"/>
                  </a:cubicBezTo>
                  <a:cubicBezTo>
                    <a:pt x="453374" y="940004"/>
                    <a:pt x="151688" y="920610"/>
                    <a:pt x="0" y="917815"/>
                  </a:cubicBezTo>
                  <a:cubicBezTo>
                    <a:pt x="3225" y="754929"/>
                    <a:pt x="8151" y="670914"/>
                    <a:pt x="0" y="468086"/>
                  </a:cubicBezTo>
                  <a:cubicBezTo>
                    <a:pt x="-8151" y="265258"/>
                    <a:pt x="13431" y="184032"/>
                    <a:pt x="0" y="0"/>
                  </a:cubicBezTo>
                  <a:close/>
                </a:path>
                <a:path w="5845781" h="917815" stroke="0">
                  <a:moveTo>
                    <a:pt x="0" y="0"/>
                  </a:moveTo>
                  <a:cubicBezTo>
                    <a:pt x="195226" y="10193"/>
                    <a:pt x="440127" y="2780"/>
                    <a:pt x="766447" y="0"/>
                  </a:cubicBezTo>
                  <a:cubicBezTo>
                    <a:pt x="1092767" y="-2780"/>
                    <a:pt x="1025770" y="11126"/>
                    <a:pt x="1240605" y="0"/>
                  </a:cubicBezTo>
                  <a:cubicBezTo>
                    <a:pt x="1455440" y="-11126"/>
                    <a:pt x="1558253" y="8760"/>
                    <a:pt x="1831678" y="0"/>
                  </a:cubicBezTo>
                  <a:cubicBezTo>
                    <a:pt x="2105103" y="-8760"/>
                    <a:pt x="2141267" y="-4481"/>
                    <a:pt x="2422751" y="0"/>
                  </a:cubicBezTo>
                  <a:cubicBezTo>
                    <a:pt x="2704235" y="4481"/>
                    <a:pt x="2939412" y="27114"/>
                    <a:pt x="3130740" y="0"/>
                  </a:cubicBezTo>
                  <a:cubicBezTo>
                    <a:pt x="3322068" y="-27114"/>
                    <a:pt x="3579635" y="11287"/>
                    <a:pt x="3780272" y="0"/>
                  </a:cubicBezTo>
                  <a:cubicBezTo>
                    <a:pt x="3980909" y="-11287"/>
                    <a:pt x="4051878" y="12240"/>
                    <a:pt x="4254430" y="0"/>
                  </a:cubicBezTo>
                  <a:cubicBezTo>
                    <a:pt x="4456982" y="-12240"/>
                    <a:pt x="4737024" y="30064"/>
                    <a:pt x="5020876" y="0"/>
                  </a:cubicBezTo>
                  <a:cubicBezTo>
                    <a:pt x="5304728" y="-30064"/>
                    <a:pt x="5488991" y="-23292"/>
                    <a:pt x="5845781" y="0"/>
                  </a:cubicBezTo>
                  <a:cubicBezTo>
                    <a:pt x="5844524" y="200483"/>
                    <a:pt x="5850848" y="225829"/>
                    <a:pt x="5845781" y="449729"/>
                  </a:cubicBezTo>
                  <a:cubicBezTo>
                    <a:pt x="5840714" y="673629"/>
                    <a:pt x="5842901" y="773879"/>
                    <a:pt x="5845781" y="917815"/>
                  </a:cubicBezTo>
                  <a:cubicBezTo>
                    <a:pt x="5469502" y="944238"/>
                    <a:pt x="5391964" y="938150"/>
                    <a:pt x="5079334" y="917815"/>
                  </a:cubicBezTo>
                  <a:cubicBezTo>
                    <a:pt x="4766704" y="897480"/>
                    <a:pt x="4553862" y="886630"/>
                    <a:pt x="4312887" y="917815"/>
                  </a:cubicBezTo>
                  <a:cubicBezTo>
                    <a:pt x="4071912" y="949000"/>
                    <a:pt x="3888630" y="895252"/>
                    <a:pt x="3780272" y="917815"/>
                  </a:cubicBezTo>
                  <a:cubicBezTo>
                    <a:pt x="3671914" y="940378"/>
                    <a:pt x="3223025" y="910093"/>
                    <a:pt x="3013825" y="917815"/>
                  </a:cubicBezTo>
                  <a:cubicBezTo>
                    <a:pt x="2804625" y="925537"/>
                    <a:pt x="2587746" y="892530"/>
                    <a:pt x="2305836" y="917815"/>
                  </a:cubicBezTo>
                  <a:cubicBezTo>
                    <a:pt x="2023926" y="943100"/>
                    <a:pt x="1724236" y="932358"/>
                    <a:pt x="1539389" y="917815"/>
                  </a:cubicBezTo>
                  <a:cubicBezTo>
                    <a:pt x="1354542" y="903272"/>
                    <a:pt x="1120763" y="879594"/>
                    <a:pt x="772942" y="917815"/>
                  </a:cubicBezTo>
                  <a:cubicBezTo>
                    <a:pt x="425121" y="956036"/>
                    <a:pt x="265225" y="942222"/>
                    <a:pt x="0" y="917815"/>
                  </a:cubicBezTo>
                  <a:cubicBezTo>
                    <a:pt x="12966" y="769239"/>
                    <a:pt x="-12926" y="567958"/>
                    <a:pt x="0" y="468086"/>
                  </a:cubicBezTo>
                  <a:cubicBezTo>
                    <a:pt x="12926" y="368214"/>
                    <a:pt x="-5225" y="193810"/>
                    <a:pt x="0" y="0"/>
                  </a:cubicBezTo>
                  <a:close/>
                </a:path>
              </a:pathLst>
            </a:custGeom>
            <a:blipFill rotWithShape="0">
              <a:blip r:embed="rId9"/>
              <a:srcRect/>
              <a:stretch/>
            </a:blip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it-IT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CasellaDiTesto 5"/>
            <p:cNvSpPr/>
            <p:nvPr/>
          </p:nvSpPr>
          <p:spPr>
            <a:xfrm>
              <a:off x="4575960" y="2952720"/>
              <a:ext cx="1608480" cy="211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800" b="0" strike="noStrike" spc="-1">
                  <a:solidFill>
                    <a:srgbClr val="0070C0"/>
                  </a:solidFill>
                  <a:latin typeface="Calibri"/>
                </a:rPr>
                <a:t>doi: 10.1103/PhysRevD.90.022002</a:t>
              </a:r>
              <a:endParaRPr lang="it-IT" sz="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A2FE533F-B48D-40B2-859A-D4DE27EEA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13238" y="115888"/>
            <a:ext cx="7878762" cy="792162"/>
          </a:xfrm>
        </p:spPr>
        <p:txBody>
          <a:bodyPr/>
          <a:lstStyle/>
          <a:p>
            <a:pPr>
              <a:defRPr/>
            </a:pPr>
            <a:r>
              <a:rPr lang="it-IT" altLang="en-US" sz="2800" b="1" dirty="0">
                <a:solidFill>
                  <a:schemeClr val="bg1"/>
                </a:solidFill>
                <a:latin typeface="Avenir Book" pitchFamily="3" charset="0"/>
              </a:rPr>
              <a:t>General Information on Archimedes</a:t>
            </a:r>
          </a:p>
        </p:txBody>
      </p:sp>
      <p:pic>
        <p:nvPicPr>
          <p:cNvPr id="18438" name="Picture 11">
            <a:extLst>
              <a:ext uri="{FF2B5EF4-FFF2-40B4-BE49-F238E27FC236}">
                <a16:creationId xmlns:a16="http://schemas.microsoft.com/office/drawing/2014/main" id="{1F435F48-A19C-4ECF-8204-5E17EA94D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013" y="2575684"/>
            <a:ext cx="3855828" cy="38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12">
            <a:extLst>
              <a:ext uri="{FF2B5EF4-FFF2-40B4-BE49-F238E27FC236}">
                <a16:creationId xmlns:a16="http://schemas.microsoft.com/office/drawing/2014/main" id="{C4AC5FD5-4D62-4B6A-9B7C-969E6BA22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573" y="4296267"/>
            <a:ext cx="3682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mbria Math" panose="02040503050406030204" pitchFamily="18" charset="0"/>
              </a:rPr>
              <a:t>E</a:t>
            </a:r>
            <a:r>
              <a:rPr kumimoji="0" lang="en-US" alt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mbria Math" panose="02040503050406030204" pitchFamily="18" charset="0"/>
              </a:rPr>
              <a:t>c</a:t>
            </a:r>
            <a:r>
              <a:rPr kumimoji="0" lang="en-US" alt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mbria Math" panose="020405030504060302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mbria Math" panose="02040503050406030204" pitchFamily="18" charset="0"/>
              </a:rPr>
              <a:t>:</a:t>
            </a: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Cambria Math" panose="02040503050406030204" pitchFamily="18" charset="0"/>
              </a:rPr>
              <a:t>Casimir Energy</a:t>
            </a:r>
          </a:p>
        </p:txBody>
      </p:sp>
      <p:sp>
        <p:nvSpPr>
          <p:cNvPr id="5128" name="Rectangle 13">
            <a:extLst>
              <a:ext uri="{FF2B5EF4-FFF2-40B4-BE49-F238E27FC236}">
                <a16:creationId xmlns:a16="http://schemas.microsoft.com/office/drawing/2014/main" id="{569F78F4-786E-4B0C-A70D-238A49CC1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76" y="233807"/>
            <a:ext cx="1189724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ctr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The Casimir </a:t>
            </a:r>
            <a:r>
              <a:rPr kumimoji="0" lang="it-IT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effect</a:t>
            </a: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  </a:t>
            </a:r>
            <a:r>
              <a:rPr kumimoji="0" lang="it-IT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is</a:t>
            </a: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 one of the </a:t>
            </a:r>
            <a:r>
              <a:rPr kumimoji="0" lang="it-IT" altLang="en-US" sz="20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macroscopic</a:t>
            </a: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 </a:t>
            </a:r>
            <a:r>
              <a:rPr kumimoji="0" lang="it-IT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manifestations</a:t>
            </a: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 of vacuum </a:t>
            </a:r>
            <a:r>
              <a:rPr kumimoji="0" lang="it-IT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fluctuations</a:t>
            </a:r>
            <a:r>
              <a:rPr kumimoji="0" lang="it-IT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.</a:t>
            </a:r>
          </a:p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MS PGothic" pitchFamily="34" charset="-128"/>
              <a:cs typeface="+mn-cs"/>
            </a:endParaRPr>
          </a:p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If the vacuum «weighs» then there is a force, directed upward, equal to the weight of the modes expelled from the cavity. In analogy with the Archimedes force</a:t>
            </a:r>
            <a:r>
              <a:rPr lang="en-US" altLang="en-US" sz="2000" dirty="0">
                <a:solidFill>
                  <a:srgbClr val="000000"/>
                </a:solidFill>
                <a:latin typeface="Century Gothic" panose="020F0302020204030204"/>
              </a:rPr>
              <a:t>[*]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MS PGothic" pitchFamily="34" charset="-128"/>
                <a:cs typeface="+mn-cs"/>
              </a:rPr>
              <a:t>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entury Gothic" panose="020F0302020204030204"/>
              <a:ea typeface="MS PGothic" pitchFamily="34" charset="-128"/>
              <a:cs typeface="+mn-cs"/>
            </a:endParaRP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B8DE2CE1-390E-4C85-A083-78F35A68BF6D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06D8B-F95C-4876-A4D7-143BCDD6C379}" type="slidenum">
              <a:rPr kumimoji="0" lang="it-IT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3003E52D-252F-4322-AC17-6D2ADBB8411D}"/>
              </a:ext>
            </a:extLst>
          </p:cNvPr>
          <p:cNvSpPr txBox="1">
            <a:spLocks/>
          </p:cNvSpPr>
          <p:nvPr/>
        </p:nvSpPr>
        <p:spPr>
          <a:xfrm>
            <a:off x="354482" y="227233"/>
            <a:ext cx="10364451" cy="80831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The vacuum 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C82194-E49E-49C4-9F2C-87EE440DAD27}"/>
                  </a:ext>
                </a:extLst>
              </p:cNvPr>
              <p:cNvSpPr txBox="1"/>
              <p:nvPr/>
            </p:nvSpPr>
            <p:spPr>
              <a:xfrm>
                <a:off x="6427392" y="2885326"/>
                <a:ext cx="3855828" cy="95231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kumimoji="0" lang="it-IT" sz="3200" b="0" i="1" u="none" strike="noStrike" kern="1200" cap="none" spc="0" normalizeH="0" baseline="0" noProof="0" smtClean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it-IT" sz="3200" b="0" i="1" u="none" strike="noStrike" kern="1200" cap="none" spc="0" normalizeH="0" baseline="0" noProof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3200" b="0" i="1" u="none" strike="noStrike" kern="1200" cap="none" spc="0" normalizeH="0" baseline="0" noProof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it-IT" sz="3200" b="0" i="1" u="none" strike="noStrike" kern="1200" cap="none" spc="0" normalizeH="0" baseline="0" noProof="0">
                                      <a:ln>
                                        <a:solidFill>
                                          <a:srgbClr val="FF0000"/>
                                        </a:solidFill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kumimoji="0" lang="it-IT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kumimoji="0" lang="en-GB" sz="3200" b="0" i="1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C82194-E49E-49C4-9F2C-87EE440DA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392" y="2885326"/>
                <a:ext cx="3855828" cy="9523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C65FAC-F978-4D2B-8452-F6380CC8975E}"/>
                  </a:ext>
                </a:extLst>
              </p:cNvPr>
              <p:cNvSpPr/>
              <p:nvPr/>
            </p:nvSpPr>
            <p:spPr>
              <a:xfrm>
                <a:off x="5111510" y="5692297"/>
                <a:ext cx="850393" cy="644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GB" sz="3200" b="0" i="1" u="none" strike="noStrike" kern="1200" cap="none" spc="0" normalizeH="0" baseline="0" noProof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it-IT" sz="3200" b="0" i="1" u="none" strike="noStrike" kern="1200" cap="none" spc="0" normalizeH="0" baseline="0" noProof="0" smtClean="0"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kumimoji="0" lang="it-IT" sz="3200" b="0" i="1" u="none" strike="noStrike" kern="1200" cap="none" spc="0" normalizeH="0" baseline="0" noProof="0" smtClean="0">
                              <a:ln>
                                <a:solidFill>
                                  <a:srgbClr val="FF0000"/>
                                </a:solidFill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DC65FAC-F978-4D2B-8452-F6380CC897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510" y="5692297"/>
                <a:ext cx="850393" cy="644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2">
            <a:extLst>
              <a:ext uri="{FF2B5EF4-FFF2-40B4-BE49-F238E27FC236}">
                <a16:creationId xmlns:a16="http://schemas.microsoft.com/office/drawing/2014/main" id="{BAA1ECE4-498B-9D7E-E79C-62F226D161A7}"/>
              </a:ext>
            </a:extLst>
          </p:cNvPr>
          <p:cNvCxnSpPr>
            <a:cxnSpLocks/>
          </p:cNvCxnSpPr>
          <p:nvPr/>
        </p:nvCxnSpPr>
        <p:spPr>
          <a:xfrm>
            <a:off x="801669" y="4242781"/>
            <a:ext cx="0" cy="4758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922EA3D-7FA9-C7DA-F113-6D92152714EF}"/>
                  </a:ext>
                </a:extLst>
              </p:cNvPr>
              <p:cNvSpPr txBox="1"/>
              <p:nvPr/>
            </p:nvSpPr>
            <p:spPr>
              <a:xfrm>
                <a:off x="801669" y="4203946"/>
                <a:ext cx="37988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it-IT" sz="4000" i="1" u="none" strike="noStrike" kern="1200" cap="none" spc="0" normalizeH="0" baseline="0" noProof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it-IT" sz="4000" b="0" i="1" u="none" strike="noStrike" kern="1200" cap="none" spc="0" normalizeH="0" baseline="0" noProof="0" smtClean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4000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922EA3D-7FA9-C7DA-F113-6D9215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69" y="4203946"/>
                <a:ext cx="379889" cy="707886"/>
              </a:xfrm>
              <a:prstGeom prst="rect">
                <a:avLst/>
              </a:prstGeom>
              <a:blipFill>
                <a:blip r:embed="rId5"/>
                <a:stretch>
                  <a:fillRect r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E81CA6D-528A-78A4-2605-9D674AF5B8D2}"/>
              </a:ext>
            </a:extLst>
          </p:cNvPr>
          <p:cNvSpPr txBox="1"/>
          <p:nvPr/>
        </p:nvSpPr>
        <p:spPr>
          <a:xfrm>
            <a:off x="55287" y="3858749"/>
            <a:ext cx="172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Gravitational</a:t>
            </a:r>
            <a:r>
              <a:rPr lang="it-IT" dirty="0"/>
              <a:t> field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6F97A54-CB80-F18D-6669-DE98A520C448}"/>
              </a:ext>
            </a:extLst>
          </p:cNvPr>
          <p:cNvSpPr/>
          <p:nvPr/>
        </p:nvSpPr>
        <p:spPr>
          <a:xfrm>
            <a:off x="4023360" y="6257091"/>
            <a:ext cx="850392" cy="168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9" name="Freccia in su 18">
            <a:extLst>
              <a:ext uri="{FF2B5EF4-FFF2-40B4-BE49-F238E27FC236}">
                <a16:creationId xmlns:a16="http://schemas.microsoft.com/office/drawing/2014/main" id="{323BD6B7-F063-C995-ED9A-F7616BDA4234}"/>
              </a:ext>
            </a:extLst>
          </p:cNvPr>
          <p:cNvSpPr/>
          <p:nvPr/>
        </p:nvSpPr>
        <p:spPr>
          <a:xfrm>
            <a:off x="4246679" y="4716951"/>
            <a:ext cx="297889" cy="1633595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CasellaDiTesto 8">
            <a:extLst>
              <a:ext uri="{FF2B5EF4-FFF2-40B4-BE49-F238E27FC236}">
                <a16:creationId xmlns:a16="http://schemas.microsoft.com/office/drawing/2014/main" id="{546ECF61-7BEE-50F5-3D78-03D3468ADC71}"/>
              </a:ext>
            </a:extLst>
          </p:cNvPr>
          <p:cNvSpPr/>
          <p:nvPr/>
        </p:nvSpPr>
        <p:spPr>
          <a:xfrm>
            <a:off x="9068403" y="5438703"/>
            <a:ext cx="2551176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0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[*] G. </a:t>
            </a:r>
            <a:r>
              <a:rPr lang="it-IT" sz="1000" b="0" strike="noStrike" spc="-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Bimonte</a:t>
            </a:r>
            <a:r>
              <a:rPr lang="it-IT" sz="10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,  E. Calloni, G. Esposito, L. Rosa – </a:t>
            </a:r>
            <a:r>
              <a:rPr lang="it-IT" sz="1000" b="0" strike="noStrike" spc="-1" dirty="0" err="1">
                <a:solidFill>
                  <a:schemeClr val="dk1"/>
                </a:solidFill>
                <a:latin typeface="Century Gothic" panose="020B0502020202020204" pitchFamily="34" charset="0"/>
              </a:rPr>
              <a:t>Physical</a:t>
            </a:r>
            <a:r>
              <a:rPr lang="it-IT" sz="1000" b="0" strike="noStrike" spc="-1" dirty="0">
                <a:solidFill>
                  <a:schemeClr val="dk1"/>
                </a:solidFill>
                <a:latin typeface="Century Gothic" panose="020B0502020202020204" pitchFamily="34" charset="0"/>
              </a:rPr>
              <a:t> Review D 76, 025008 (2007) – DOI: 10.1103/PhysRevD.76.025008</a:t>
            </a:r>
            <a:endParaRPr lang="it-IT" sz="10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58C01-AF44-4513-7B34-935375F14BA0}"/>
              </a:ext>
            </a:extLst>
          </p:cNvPr>
          <p:cNvSpPr/>
          <p:nvPr/>
        </p:nvSpPr>
        <p:spPr>
          <a:xfrm>
            <a:off x="16729" y="6563508"/>
            <a:ext cx="12483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3762E-03A8-EBAC-F907-331EC2CEC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5">
            <a:extLst>
              <a:ext uri="{FF2B5EF4-FFF2-40B4-BE49-F238E27FC236}">
                <a16:creationId xmlns:a16="http://schemas.microsoft.com/office/drawing/2014/main" id="{EEB7FBA7-421B-47EC-58FC-550003DC377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2819160" y="1755000"/>
            <a:ext cx="10516320" cy="4791600"/>
          </a:xfrm>
          <a:prstGeom prst="rect">
            <a:avLst/>
          </a:prstGeom>
          <a:ln w="0">
            <a:noFill/>
          </a:ln>
        </p:spPr>
      </p:pic>
      <p:sp>
        <p:nvSpPr>
          <p:cNvPr id="131" name="Immagine 6">
            <a:extLst>
              <a:ext uri="{FF2B5EF4-FFF2-40B4-BE49-F238E27FC236}">
                <a16:creationId xmlns:a16="http://schemas.microsoft.com/office/drawing/2014/main" id="{F41E83DF-9022-3F30-0B5B-386945201437}"/>
              </a:ext>
            </a:extLst>
          </p:cNvPr>
          <p:cNvSpPr/>
          <p:nvPr/>
        </p:nvSpPr>
        <p:spPr>
          <a:xfrm>
            <a:off x="4110120" y="0"/>
            <a:ext cx="8081640" cy="6857640"/>
          </a:xfrm>
          <a:custGeom>
            <a:avLst/>
            <a:gdLst>
              <a:gd name="textAreaLeft" fmla="*/ 0 w 8081640"/>
              <a:gd name="textAreaRight" fmla="*/ 8082000 w 8081640"/>
              <a:gd name="textAreaTop" fmla="*/ 0 h 6857640"/>
              <a:gd name="textAreaBottom" fmla="*/ 6858000 h 6857640"/>
            </a:gdLst>
            <a:ahLst/>
            <a:cxnLst/>
            <a:rect l="textAreaLeft" t="textAreaTop" r="textAreaRight" b="textAreaBottom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it-IT" sz="18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Rectangle 34">
            <a:extLst>
              <a:ext uri="{FF2B5EF4-FFF2-40B4-BE49-F238E27FC236}">
                <a16:creationId xmlns:a16="http://schemas.microsoft.com/office/drawing/2014/main" id="{D883DC27-C92E-D367-61DF-0F1DD677F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0320" y="346320"/>
            <a:ext cx="145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39" name="Rettangolo 44">
            <a:extLst>
              <a:ext uri="{FF2B5EF4-FFF2-40B4-BE49-F238E27FC236}">
                <a16:creationId xmlns:a16="http://schemas.microsoft.com/office/drawing/2014/main" id="{BDD1F220-505A-FC1F-561C-C1DD2DF64039}"/>
              </a:ext>
            </a:extLst>
          </p:cNvPr>
          <p:cNvSpPr/>
          <p:nvPr/>
        </p:nvSpPr>
        <p:spPr>
          <a:xfrm>
            <a:off x="388800" y="484920"/>
            <a:ext cx="894960" cy="416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800" b="0" strike="noStrike" spc="-1">
              <a:ln>
                <a:solidFill>
                  <a:schemeClr val="lt1"/>
                </a:solidFill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5" name="Immagine 13">
            <a:extLst>
              <a:ext uri="{FF2B5EF4-FFF2-40B4-BE49-F238E27FC236}">
                <a16:creationId xmlns:a16="http://schemas.microsoft.com/office/drawing/2014/main" id="{7CEBD2DD-31A5-1393-2FFF-3D8AF653DD2B}"/>
              </a:ext>
            </a:extLst>
          </p:cNvPr>
          <p:cNvPicPr/>
          <p:nvPr/>
        </p:nvPicPr>
        <p:blipFill>
          <a:blip r:embed="rId4"/>
          <a:srcRect l="9425" r="10688"/>
          <a:stretch/>
        </p:blipFill>
        <p:spPr>
          <a:xfrm>
            <a:off x="1969218" y="168288"/>
            <a:ext cx="1532736" cy="1086803"/>
          </a:xfrm>
          <a:prstGeom prst="rect">
            <a:avLst/>
          </a:prstGeom>
          <a:ln w="0">
            <a:noFill/>
          </a:ln>
        </p:spPr>
      </p:pic>
      <p:sp>
        <p:nvSpPr>
          <p:cNvPr id="147" name="CasellaDiTesto 7">
            <a:extLst>
              <a:ext uri="{FF2B5EF4-FFF2-40B4-BE49-F238E27FC236}">
                <a16:creationId xmlns:a16="http://schemas.microsoft.com/office/drawing/2014/main" id="{9A33C942-12F0-83B7-BE59-71ABCB86A751}"/>
              </a:ext>
            </a:extLst>
          </p:cNvPr>
          <p:cNvSpPr/>
          <p:nvPr/>
        </p:nvSpPr>
        <p:spPr>
          <a:xfrm>
            <a:off x="1597772" y="5523613"/>
            <a:ext cx="2560500" cy="10911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300" b="1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300" b="1" spc="-1" dirty="0" err="1">
                <a:latin typeface="Century Gothic" panose="020B0502020202020204" pitchFamily="34" charset="0"/>
              </a:rPr>
              <a:t>F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Physics</a:t>
            </a:r>
            <a:endParaRPr lang="it-IT" sz="1300" b="1" strike="noStrike" spc="-1" dirty="0"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endParaRPr lang="it-IT" sz="1300" b="1" strike="noStrike" spc="-1" dirty="0">
              <a:latin typeface="Century Gothic" panose="020B0502020202020204" pitchFamily="34" charset="0"/>
            </a:endParaRPr>
          </a:p>
          <a:p>
            <a:pPr defTabSz="914400">
              <a:lnSpc>
                <a:spcPct val="100000"/>
              </a:lnSpc>
            </a:pPr>
            <a:r>
              <a:rPr lang="it-IT" sz="1300" b="1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300" b="1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300" b="1" spc="-1" dirty="0">
                <a:latin typeface="Century Gothic" panose="020B0502020202020204" pitchFamily="34" charset="0"/>
              </a:rPr>
              <a:t>INFN-LNF</a:t>
            </a:r>
            <a:r>
              <a:rPr lang="it-IT" sz="1300" b="1" strike="noStrike" spc="-1" dirty="0">
                <a:latin typeface="Century Gothic" panose="020B0502020202020204" pitchFamily="34" charset="0"/>
              </a:rPr>
              <a:t> Frascati (RM)</a:t>
            </a:r>
            <a:endParaRPr lang="it-IT" sz="13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C26A24-F26A-07DF-73E9-CC0B4A472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0" y="5407564"/>
            <a:ext cx="1323252" cy="1323252"/>
          </a:xfrm>
          <a:prstGeom prst="rect">
            <a:avLst/>
          </a:prstGeom>
        </p:spPr>
      </p:pic>
      <p:pic>
        <p:nvPicPr>
          <p:cNvPr id="1026" name="Picture 2" descr="The Archimedes Experiment">
            <a:extLst>
              <a:ext uri="{FF2B5EF4-FFF2-40B4-BE49-F238E27FC236}">
                <a16:creationId xmlns:a16="http://schemas.microsoft.com/office/drawing/2014/main" id="{F9E55284-6BA7-BCED-6F95-76D6CB35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10" y="74140"/>
            <a:ext cx="1275100" cy="12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0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41AE599-BE26-45A7-8401-1021402D565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9574" y="70718"/>
            <a:ext cx="10815393" cy="1366547"/>
          </a:xfrm>
          <a:solidFill>
            <a:schemeClr val="bg1"/>
          </a:solidFill>
          <a:effectLst>
            <a:softEdge rad="127000"/>
          </a:effectLst>
        </p:spPr>
        <p:txBody>
          <a:bodyPr vert="horz" lIns="92075" tIns="46038" rIns="92075" bIns="46038" rtlCol="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it-IT" altLang="it-IT" sz="2400" b="1" cap="none" dirty="0">
                <a:latin typeface="+mn-lt"/>
              </a:rPr>
              <a:t>The Casimir </a:t>
            </a:r>
            <a:r>
              <a:rPr lang="it-IT" altLang="it-IT" sz="2400" b="1" cap="none" dirty="0" err="1">
                <a:latin typeface="+mn-lt"/>
              </a:rPr>
              <a:t>effect</a:t>
            </a:r>
            <a:r>
              <a:rPr lang="it-IT" altLang="it-IT" sz="2400" b="1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is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derived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considering</a:t>
            </a:r>
            <a:r>
              <a:rPr lang="it-IT" altLang="it-IT" sz="2400" cap="none" dirty="0">
                <a:latin typeface="+mn-lt"/>
              </a:rPr>
              <a:t> the zero point </a:t>
            </a:r>
            <a:r>
              <a:rPr lang="it-IT" altLang="it-IT" sz="2400" cap="none" dirty="0" err="1">
                <a:latin typeface="+mn-lt"/>
              </a:rPr>
              <a:t>e.m</a:t>
            </a:r>
            <a:r>
              <a:rPr lang="it-IT" altLang="it-IT" sz="2400" cap="none" dirty="0">
                <a:latin typeface="+mn-lt"/>
              </a:rPr>
              <a:t>. energy </a:t>
            </a:r>
            <a:r>
              <a:rPr lang="it-IT" altLang="it-IT" sz="2400" cap="none" dirty="0" err="1">
                <a:latin typeface="+mn-lt"/>
              </a:rPr>
              <a:t>contained</a:t>
            </a:r>
            <a:r>
              <a:rPr lang="it-IT" altLang="it-IT" sz="2400" cap="none" dirty="0">
                <a:latin typeface="+mn-lt"/>
              </a:rPr>
              <a:t> in a casimir </a:t>
            </a:r>
            <a:r>
              <a:rPr lang="it-IT" altLang="it-IT" sz="2400" cap="none" dirty="0" err="1">
                <a:latin typeface="+mn-lt"/>
              </a:rPr>
              <a:t>cavity</a:t>
            </a:r>
            <a:r>
              <a:rPr lang="it-IT" altLang="it-IT" sz="2400" cap="none" dirty="0">
                <a:latin typeface="+mn-lt"/>
              </a:rPr>
              <a:t>, i.e. in the volume </a:t>
            </a:r>
            <a:r>
              <a:rPr lang="it-IT" altLang="it-IT" sz="2400" cap="none" dirty="0" err="1">
                <a:latin typeface="+mn-lt"/>
              </a:rPr>
              <a:t>defined</a:t>
            </a:r>
            <a:r>
              <a:rPr lang="it-IT" altLang="it-IT" sz="2400" cap="none" dirty="0">
                <a:latin typeface="+mn-lt"/>
              </a:rPr>
              <a:t> by </a:t>
            </a:r>
            <a:r>
              <a:rPr lang="it-IT" altLang="it-IT" sz="2400" cap="none" dirty="0" err="1">
                <a:latin typeface="+mn-lt"/>
              </a:rPr>
              <a:t>two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perfectly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reflecting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parallel</a:t>
            </a:r>
            <a:r>
              <a:rPr lang="it-IT" altLang="it-IT" sz="2400" cap="none" dirty="0">
                <a:latin typeface="+mn-lt"/>
              </a:rPr>
              <a:t> </a:t>
            </a:r>
            <a:r>
              <a:rPr lang="it-IT" altLang="it-IT" sz="2400" cap="none" dirty="0" err="1">
                <a:latin typeface="+mn-lt"/>
              </a:rPr>
              <a:t>plates</a:t>
            </a:r>
            <a:endParaRPr lang="it-IT" altLang="it-IT" sz="2800" cap="none" dirty="0">
              <a:latin typeface="+mn-lt"/>
            </a:endParaRP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38644B03-437A-4382-A7F1-392090A36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2" y="1084502"/>
            <a:ext cx="3855828" cy="385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Object 29">
                <a:extLst>
                  <a:ext uri="{FF2B5EF4-FFF2-40B4-BE49-F238E27FC236}">
                    <a16:creationId xmlns:a16="http://schemas.microsoft.com/office/drawing/2014/main" id="{B39E189E-77F2-4575-A707-36AD0B71D9F4}"/>
                  </a:ext>
                </a:extLst>
              </p:cNvPr>
              <p:cNvSpPr txBox="1"/>
              <p:nvPr/>
            </p:nvSpPr>
            <p:spPr bwMode="auto">
              <a:xfrm>
                <a:off x="2632074" y="5159194"/>
                <a:ext cx="4853581" cy="11098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𝑐𝐿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subHide m:val="on"/>
                              <m:supHide m:val="on"/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e>
                      </m:nary>
                      <m:rad>
                        <m:radPr>
                          <m:degHide m:val="on"/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GB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171" name="Object 29">
                <a:extLst>
                  <a:ext uri="{FF2B5EF4-FFF2-40B4-BE49-F238E27FC236}">
                    <a16:creationId xmlns:a16="http://schemas.microsoft.com/office/drawing/2014/main" id="{B39E189E-77F2-4575-A707-36AD0B71D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2074" y="5159194"/>
                <a:ext cx="4853581" cy="1109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9" name="Line 20">
            <a:extLst>
              <a:ext uri="{FF2B5EF4-FFF2-40B4-BE49-F238E27FC236}">
                <a16:creationId xmlns:a16="http://schemas.microsoft.com/office/drawing/2014/main" id="{A01442F2-F9EC-4819-BC2A-60322F6B5F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574" y="2613066"/>
            <a:ext cx="0" cy="24384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0" name="Line 21">
            <a:extLst>
              <a:ext uri="{FF2B5EF4-FFF2-40B4-BE49-F238E27FC236}">
                <a16:creationId xmlns:a16="http://schemas.microsoft.com/office/drawing/2014/main" id="{D3D38DE1-0F06-4B91-B0E5-72530BE14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574" y="5051466"/>
            <a:ext cx="46482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1" name="Line 22">
            <a:extLst>
              <a:ext uri="{FF2B5EF4-FFF2-40B4-BE49-F238E27FC236}">
                <a16:creationId xmlns:a16="http://schemas.microsoft.com/office/drawing/2014/main" id="{5F63A7EB-D875-4858-AD39-97343D9BE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574" y="4670466"/>
            <a:ext cx="762000" cy="3810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83" name="Text Box 24">
            <a:extLst>
              <a:ext uri="{FF2B5EF4-FFF2-40B4-BE49-F238E27FC236}">
                <a16:creationId xmlns:a16="http://schemas.microsoft.com/office/drawing/2014/main" id="{B9C801DA-0E09-4EC4-A6D4-ABEC8E723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74" y="4365666"/>
            <a:ext cx="349250" cy="469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7184" name="Text Box 25">
            <a:extLst>
              <a:ext uri="{FF2B5EF4-FFF2-40B4-BE49-F238E27FC236}">
                <a16:creationId xmlns:a16="http://schemas.microsoft.com/office/drawing/2014/main" id="{6950E53F-8DCA-4FD6-8978-65A1AF445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588" y="2776065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entury Gothic" panose="020B0502020202020204" pitchFamily="34" charset="0"/>
              </a:rPr>
              <a:t>z</a:t>
            </a:r>
          </a:p>
        </p:txBody>
      </p:sp>
      <p:sp>
        <p:nvSpPr>
          <p:cNvPr id="7185" name="Text Box 30">
            <a:extLst>
              <a:ext uri="{FF2B5EF4-FFF2-40B4-BE49-F238E27FC236}">
                <a16:creationId xmlns:a16="http://schemas.microsoft.com/office/drawing/2014/main" id="{25933EE9-6619-499B-9226-92515760D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376" y="1997214"/>
            <a:ext cx="3952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186" name="Text Box 33">
            <a:extLst>
              <a:ext uri="{FF2B5EF4-FFF2-40B4-BE49-F238E27FC236}">
                <a16:creationId xmlns:a16="http://schemas.microsoft.com/office/drawing/2014/main" id="{304A0519-240D-459B-A55C-B5E9A4E72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274" y="1758991"/>
            <a:ext cx="3270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entury Gothic" panose="020B0502020202020204" pitchFamily="34" charset="0"/>
              </a:rPr>
              <a:t>L</a:t>
            </a:r>
          </a:p>
        </p:txBody>
      </p:sp>
      <p:graphicFrame>
        <p:nvGraphicFramePr>
          <p:cNvPr id="7173" name="Object 36">
            <a:extLst>
              <a:ext uri="{FF2B5EF4-FFF2-40B4-BE49-F238E27FC236}">
                <a16:creationId xmlns:a16="http://schemas.microsoft.com/office/drawing/2014/main" id="{B31CC81D-644F-4FE5-9DAE-E557C20E85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2255" y="3797781"/>
          <a:ext cx="19272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4" imgH="393529" progId="Equation.3">
                  <p:embed/>
                </p:oleObj>
              </mc:Choice>
              <mc:Fallback>
                <p:oleObj name="Equation" r:id="rId6" imgW="774364" imgH="393529" progId="Equation.3">
                  <p:embed/>
                  <p:pic>
                    <p:nvPicPr>
                      <p:cNvPr id="7173" name="Object 36">
                        <a:extLst>
                          <a:ext uri="{FF2B5EF4-FFF2-40B4-BE49-F238E27FC236}">
                            <a16:creationId xmlns:a16="http://schemas.microsoft.com/office/drawing/2014/main" id="{B31CC81D-644F-4FE5-9DAE-E557C20E85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2255" y="3797781"/>
                        <a:ext cx="192722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37">
            <a:extLst>
              <a:ext uri="{FF2B5EF4-FFF2-40B4-BE49-F238E27FC236}">
                <a16:creationId xmlns:a16="http://schemas.microsoft.com/office/drawing/2014/main" id="{4B15EF70-266E-4700-A500-8D4399AB9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558" y="2063788"/>
            <a:ext cx="62544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GB" altLang="it-IT" sz="2000" dirty="0">
                <a:latin typeface="Century Gothic" panose="020B0502020202020204" pitchFamily="34" charset="0"/>
              </a:rPr>
              <a:t>If the plates are perfectly reflecting, the modes that can oscillate must have discrete wavenumbers on horizontal axes </a:t>
            </a:r>
            <a:r>
              <a:rPr kumimoji="1" lang="en-GB" altLang="it-IT" sz="2000" dirty="0" err="1">
                <a:latin typeface="Century Gothic" panose="020B0502020202020204" pitchFamily="34" charset="0"/>
              </a:rPr>
              <a:t>k</a:t>
            </a:r>
            <a:r>
              <a:rPr kumimoji="1" lang="en-GB" altLang="it-IT" sz="2000" baseline="-25000" dirty="0" err="1">
                <a:latin typeface="Century Gothic" panose="020B0502020202020204" pitchFamily="34" charset="0"/>
              </a:rPr>
              <a:t>y</a:t>
            </a:r>
            <a:r>
              <a:rPr kumimoji="1" lang="en-GB" altLang="it-IT" sz="2000" dirty="0">
                <a:latin typeface="Century Gothic" panose="020B0502020202020204" pitchFamily="34" charset="0"/>
              </a:rPr>
              <a:t> = n</a:t>
            </a:r>
            <a:r>
              <a:rPr kumimoji="1" lang="en-GB" altLang="it-IT" sz="2000" dirty="0">
                <a:latin typeface="Symbol" panose="05050102010706020507" pitchFamily="18" charset="2"/>
              </a:rPr>
              <a:t>p</a:t>
            </a:r>
            <a:r>
              <a:rPr kumimoji="1" lang="en-GB" altLang="it-IT" sz="2000" dirty="0">
                <a:latin typeface="Century Gothic" panose="020B0502020202020204" pitchFamily="34" charset="0"/>
              </a:rPr>
              <a:t>/a  while all values are allowed for </a:t>
            </a:r>
            <a:r>
              <a:rPr kumimoji="1" lang="en-GB" altLang="it-IT" sz="2000" dirty="0" err="1">
                <a:latin typeface="Century Gothic" panose="020B0502020202020204" pitchFamily="34" charset="0"/>
              </a:rPr>
              <a:t>k</a:t>
            </a:r>
            <a:r>
              <a:rPr kumimoji="1" lang="en-GB" altLang="it-IT" sz="2000" baseline="-25000" dirty="0" err="1">
                <a:latin typeface="Century Gothic" panose="020B0502020202020204" pitchFamily="34" charset="0"/>
              </a:rPr>
              <a:t>x</a:t>
            </a:r>
            <a:r>
              <a:rPr kumimoji="1" lang="en-GB" altLang="it-IT" sz="2000" dirty="0">
                <a:latin typeface="Century Gothic" panose="020B0502020202020204" pitchFamily="34" charset="0"/>
              </a:rPr>
              <a:t> e </a:t>
            </a:r>
            <a:r>
              <a:rPr kumimoji="1" lang="en-GB" altLang="it-IT" sz="2000" dirty="0" err="1">
                <a:latin typeface="Century Gothic" panose="020B0502020202020204" pitchFamily="34" charset="0"/>
              </a:rPr>
              <a:t>k</a:t>
            </a:r>
            <a:r>
              <a:rPr kumimoji="1" lang="en-GB" altLang="it-IT" sz="2000" baseline="-25000" dirty="0" err="1">
                <a:latin typeface="Century Gothic" panose="020B0502020202020204" pitchFamily="34" charset="0"/>
              </a:rPr>
              <a:t>z</a:t>
            </a:r>
            <a:r>
              <a:rPr kumimoji="1" lang="en-GB" altLang="it-IT" sz="2000" baseline="-25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175" name="Line 39">
            <a:extLst>
              <a:ext uri="{FF2B5EF4-FFF2-40B4-BE49-F238E27FC236}">
                <a16:creationId xmlns:a16="http://schemas.microsoft.com/office/drawing/2014/main" id="{85BA933A-DB66-4AD3-9C95-CEDA7ABA5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8955" y="5687495"/>
            <a:ext cx="533400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Object 40">
                <a:extLst>
                  <a:ext uri="{FF2B5EF4-FFF2-40B4-BE49-F238E27FC236}">
                    <a16:creationId xmlns:a16="http://schemas.microsoft.com/office/drawing/2014/main" id="{FCEA170D-04A0-428F-AC96-D56897B8C86A}"/>
                  </a:ext>
                </a:extLst>
              </p:cNvPr>
              <p:cNvSpPr txBox="1"/>
              <p:nvPr/>
            </p:nvSpPr>
            <p:spPr bwMode="auto">
              <a:xfrm>
                <a:off x="8017124" y="5320416"/>
                <a:ext cx="533400" cy="3937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7176" name="Object 40">
                <a:extLst>
                  <a:ext uri="{FF2B5EF4-FFF2-40B4-BE49-F238E27FC236}">
                    <a16:creationId xmlns:a16="http://schemas.microsoft.com/office/drawing/2014/main" id="{FCEA170D-04A0-428F-AC96-D56897B8C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7124" y="5320416"/>
                <a:ext cx="533400" cy="393700"/>
              </a:xfrm>
              <a:prstGeom prst="rect">
                <a:avLst/>
              </a:prstGeom>
              <a:blipFill>
                <a:blip r:embed="rId8"/>
                <a:stretch>
                  <a:fillRect b="-1562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7" name="Picture 9">
            <a:extLst>
              <a:ext uri="{FF2B5EF4-FFF2-40B4-BE49-F238E27FC236}">
                <a16:creationId xmlns:a16="http://schemas.microsoft.com/office/drawing/2014/main" id="{4ED0A440-DD9F-4257-810B-B52E0F10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2"/>
            <a:ext cx="1200151" cy="765175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egnaposto numero diapositiva 3">
            <a:extLst>
              <a:ext uri="{FF2B5EF4-FFF2-40B4-BE49-F238E27FC236}">
                <a16:creationId xmlns:a16="http://schemas.microsoft.com/office/drawing/2014/main" id="{ACDECE57-BED9-4714-B272-580EAB1B985B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C06D8B-F95C-4876-A4D7-143BCDD6C379}" type="slidenum">
              <a:rPr lang="it-IT" altLang="it-IT" sz="1200" b="1" smtClean="0">
                <a:latin typeface="Century Gothic" panose="020B0502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28" name="Text Box 24">
            <a:extLst>
              <a:ext uri="{FF2B5EF4-FFF2-40B4-BE49-F238E27FC236}">
                <a16:creationId xmlns:a16="http://schemas.microsoft.com/office/drawing/2014/main" id="{8F2EBF5B-8C9F-4A3C-BF94-196E13CDF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191" y="4630133"/>
            <a:ext cx="332142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E896FC5-B1F1-AEE5-6331-35BD7F64BDC4}"/>
              </a:ext>
            </a:extLst>
          </p:cNvPr>
          <p:cNvSpPr/>
          <p:nvPr/>
        </p:nvSpPr>
        <p:spPr>
          <a:xfrm>
            <a:off x="16729" y="6563508"/>
            <a:ext cx="12483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  <p:extLst>
      <p:ext uri="{BB962C8B-B14F-4D97-AF65-F5344CB8AC3E}">
        <p14:creationId xmlns:p14="http://schemas.microsoft.com/office/powerpoint/2010/main" val="3319380365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Object 7">
                <a:extLst>
                  <a:ext uri="{FF2B5EF4-FFF2-40B4-BE49-F238E27FC236}">
                    <a16:creationId xmlns:a16="http://schemas.microsoft.com/office/drawing/2014/main" id="{26F85FC7-4D65-467A-BF1B-4D9727118A76}"/>
                  </a:ext>
                </a:extLst>
              </p:cNvPr>
              <p:cNvSpPr txBox="1"/>
              <p:nvPr/>
            </p:nvSpPr>
            <p:spPr bwMode="auto">
              <a:xfrm>
                <a:off x="4721225" y="2372508"/>
                <a:ext cx="3968750" cy="12088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GB" altLang="it-IT" sz="2400" i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m:t>E</m:t>
                      </m:r>
                      <m:r>
                        <m:rPr>
                          <m:nor/>
                        </m:rPr>
                        <a:rPr kumimoji="1" lang="en-GB" altLang="it-IT" sz="2400" i="1" baseline="-250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m:t>C</m:t>
                      </m:r>
                      <m:r>
                        <a:rPr lang="en-GB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720</m:t>
                          </m:r>
                          <m:sSup>
                            <m:sSupPr>
                              <m:ctrlP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i="1" dirty="0"/>
              </a:p>
            </p:txBody>
          </p:sp>
        </mc:Choice>
        <mc:Fallback xmlns="">
          <p:sp>
            <p:nvSpPr>
              <p:cNvPr id="8195" name="Object 7">
                <a:extLst>
                  <a:ext uri="{FF2B5EF4-FFF2-40B4-BE49-F238E27FC236}">
                    <a16:creationId xmlns:a16="http://schemas.microsoft.com/office/drawing/2014/main" id="{26F85FC7-4D65-467A-BF1B-4D9727118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225" y="2372508"/>
                <a:ext cx="3968750" cy="12088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6" name="Rectangle 8">
            <a:extLst>
              <a:ext uri="{FF2B5EF4-FFF2-40B4-BE49-F238E27FC236}">
                <a16:creationId xmlns:a16="http://schemas.microsoft.com/office/drawing/2014/main" id="{FA73310C-90E1-43A2-AD62-E608B1326EB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2133600" y="2667000"/>
            <a:ext cx="2438400" cy="381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altLang="it-IT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Casimir Energy</a:t>
            </a:r>
          </a:p>
        </p:txBody>
      </p:sp>
      <p:sp>
        <p:nvSpPr>
          <p:cNvPr id="8197" name="Rectangle 11">
            <a:extLst>
              <a:ext uri="{FF2B5EF4-FFF2-40B4-BE49-F238E27FC236}">
                <a16:creationId xmlns:a16="http://schemas.microsoft.com/office/drawing/2014/main" id="{F7F1EE74-1599-4C60-95EA-7CD2E52B5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091" y="3757126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GB" altLang="it-IT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CASIMIR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8" name="Object 13">
                <a:extLst>
                  <a:ext uri="{FF2B5EF4-FFF2-40B4-BE49-F238E27FC236}">
                    <a16:creationId xmlns:a16="http://schemas.microsoft.com/office/drawing/2014/main" id="{92858774-5A20-4D97-8E78-5DAE494D1E43}"/>
                  </a:ext>
                </a:extLst>
              </p:cNvPr>
              <p:cNvSpPr txBox="1"/>
              <p:nvPr/>
            </p:nvSpPr>
            <p:spPr bwMode="auto">
              <a:xfrm>
                <a:off x="4077542" y="3581402"/>
                <a:ext cx="6710519" cy="11633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it-IT" altLang="it-IT" sz="20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m:t>P</m:t>
                      </m:r>
                      <m:r>
                        <m:rPr>
                          <m:nor/>
                        </m:rPr>
                        <a:rPr kumimoji="1" lang="en-GB" altLang="it-IT" sz="2000" b="1" i="1" baseline="-250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m:t>C</m:t>
                      </m:r>
                      <m:r>
                        <a:rPr lang="en-GB" sz="20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kumimoji="1" lang="en-GB" altLang="it-IT" sz="2000" i="1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entury Gothic" panose="020B0502020202020204" pitchFamily="34" charset="0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kumimoji="1" lang="en-GB" altLang="it-IT" sz="2000" i="1" baseline="-25000" dirty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entury Gothic" panose="020B0502020202020204" pitchFamily="34" charset="0"/>
                            </a:rPr>
                            <m:t>C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GB" sz="2000" i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240</m:t>
                          </m:r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bg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it-IT" sz="2000" b="0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f>
                        <m:fPr>
                          <m:ctrlPr>
                            <a:rPr lang="it-IT" sz="2000" b="1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1" i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𝐦𝐍</m:t>
                          </m:r>
                        </m:num>
                        <m:den>
                          <m:r>
                            <a:rPr lang="it-IT" sz="2000" b="1" i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it-IT" sz="2000" b="1" i="0" baseline="3000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@ 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l-GR" sz="20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it-IT" sz="2000" b="1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GB" sz="24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198" name="Object 13">
                <a:extLst>
                  <a:ext uri="{FF2B5EF4-FFF2-40B4-BE49-F238E27FC236}">
                    <a16:creationId xmlns:a16="http://schemas.microsoft.com/office/drawing/2014/main" id="{92858774-5A20-4D97-8E78-5DAE494D1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7542" y="3581402"/>
                <a:ext cx="6710519" cy="11633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0" name="Text Box 19">
            <a:extLst>
              <a:ext uri="{FF2B5EF4-FFF2-40B4-BE49-F238E27FC236}">
                <a16:creationId xmlns:a16="http://schemas.microsoft.com/office/drawing/2014/main" id="{5B3ED0EA-6FDA-43B3-9CAC-E123170CF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40" y="4814912"/>
            <a:ext cx="85170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1" lang="en-GB" altLang="it-IT" sz="2000" dirty="0">
                <a:latin typeface="Century Gothic" panose="020B0502020202020204" pitchFamily="34" charset="0"/>
              </a:rPr>
              <a:t>First prediction: Casimir 1948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GB" altLang="it-IT" sz="2000" dirty="0">
                <a:latin typeface="Century Gothic" panose="020B0502020202020204" pitchFamily="34" charset="0"/>
              </a:rPr>
              <a:t>First measure (force): </a:t>
            </a:r>
            <a:r>
              <a:rPr kumimoji="1" lang="en-GB" altLang="it-IT" sz="2000" dirty="0" err="1">
                <a:latin typeface="Century Gothic" panose="020B0502020202020204" pitchFamily="34" charset="0"/>
              </a:rPr>
              <a:t>Sparnay</a:t>
            </a:r>
            <a:r>
              <a:rPr kumimoji="1" lang="en-GB" altLang="it-IT" sz="2000" dirty="0">
                <a:latin typeface="Century Gothic" panose="020B0502020202020204" pitchFamily="34" charset="0"/>
              </a:rPr>
              <a:t> 1956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1" lang="en-GB" altLang="it-IT" sz="2000" dirty="0">
                <a:latin typeface="Century Gothic" panose="020B0502020202020204" pitchFamily="34" charset="0"/>
              </a:rPr>
              <a:t>Presently tested (force) with an accuracy of 0.5% (</a:t>
            </a:r>
            <a:r>
              <a:rPr kumimoji="1" lang="en-GB" altLang="it-IT" sz="2000" dirty="0" err="1">
                <a:latin typeface="Century Gothic" panose="020B0502020202020204" pitchFamily="34" charset="0"/>
              </a:rPr>
              <a:t>Mohideen</a:t>
            </a:r>
            <a:r>
              <a:rPr kumimoji="1" lang="en-GB" altLang="it-IT" sz="2000" dirty="0">
                <a:latin typeface="Century Gothic" panose="020B0502020202020204" pitchFamily="34" charset="0"/>
              </a:rPr>
              <a:t>: 2005)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Text Box 20">
                <a:extLst>
                  <a:ext uri="{FF2B5EF4-FFF2-40B4-BE49-F238E27FC236}">
                    <a16:creationId xmlns:a16="http://schemas.microsoft.com/office/drawing/2014/main" id="{D878ADF8-48EA-4262-9E77-0A54882DDE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71423" y="593475"/>
                <a:ext cx="7717177" cy="7609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GB" altLang="it-IT" sz="2000" dirty="0">
                    <a:latin typeface="Century Gothic" panose="020B0502020202020204" pitchFamily="34" charset="0"/>
                  </a:rPr>
                  <a:t>The Casimir Energy is the </a:t>
                </a:r>
                <a:r>
                  <a:rPr kumimoji="1" lang="en-GB" altLang="it-IT" sz="2000" u="sng" dirty="0">
                    <a:latin typeface="Century Gothic" panose="020B0502020202020204" pitchFamily="34" charset="0"/>
                  </a:rPr>
                  <a:t>change</a:t>
                </a:r>
                <a:r>
                  <a:rPr kumimoji="1" lang="en-GB" altLang="it-IT" sz="2000" dirty="0">
                    <a:latin typeface="Century Gothic" panose="020B0502020202020204" pitchFamily="34" charset="0"/>
                  </a:rPr>
                  <a:t> in energy  when the plates 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GB" altLang="it-IT" sz="2000" dirty="0">
                    <a:latin typeface="Century Gothic" panose="020B0502020202020204" pitchFamily="34" charset="0"/>
                  </a:rPr>
                  <a:t>are at distance “a” with respect to the plates having  a</a:t>
                </a:r>
                <a:r>
                  <a:rPr kumimoji="1" lang="en-GB" altLang="it-IT" sz="2000" dirty="0">
                    <a:latin typeface="Century Gothic" panose="020B0502020202020204" pitchFamily="34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1" lang="en-GB" altLang="it-IT" sz="2000" dirty="0">
                    <a:latin typeface="Century Gothic" panose="020B0502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201" name="Text Box 20">
                <a:extLst>
                  <a:ext uri="{FF2B5EF4-FFF2-40B4-BE49-F238E27FC236}">
                    <a16:creationId xmlns:a16="http://schemas.microsoft.com/office/drawing/2014/main" id="{D878ADF8-48EA-4262-9E77-0A54882DD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1423" y="593475"/>
                <a:ext cx="7717177" cy="760914"/>
              </a:xfrm>
              <a:prstGeom prst="rect">
                <a:avLst/>
              </a:prstGeom>
              <a:blipFill>
                <a:blip r:embed="rId5"/>
                <a:stretch>
                  <a:fillRect l="-790" t="-4000" b="-128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05" name="Text Box 22">
                <a:extLst>
                  <a:ext uri="{FF2B5EF4-FFF2-40B4-BE49-F238E27FC236}">
                    <a16:creationId xmlns:a16="http://schemas.microsoft.com/office/drawing/2014/main" id="{964BD1F6-14BA-497F-8C5B-B8B6CE6701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4773" y="1506883"/>
                <a:ext cx="2452916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kumimoji="1" lang="en-GB" altLang="it-IT" sz="2400" i="1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E</a:t>
                </a:r>
                <a:r>
                  <a:rPr kumimoji="1" lang="en-GB" altLang="it-IT" sz="2400" i="1" baseline="-25000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C</a:t>
                </a:r>
                <a:r>
                  <a:rPr kumimoji="1" lang="en-GB" altLang="it-IT" sz="2400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 = E(a) – E(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kumimoji="1" lang="en-GB" altLang="it-IT" sz="2400" dirty="0">
                    <a:solidFill>
                      <a:srgbClr val="000000"/>
                    </a:solidFill>
                    <a:latin typeface="Century Gothic" panose="020B0502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205" name="Text Box 22">
                <a:extLst>
                  <a:ext uri="{FF2B5EF4-FFF2-40B4-BE49-F238E27FC236}">
                    <a16:creationId xmlns:a16="http://schemas.microsoft.com/office/drawing/2014/main" id="{964BD1F6-14BA-497F-8C5B-B8B6CE670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64773" y="1506883"/>
                <a:ext cx="2452916" cy="461665"/>
              </a:xfrm>
              <a:prstGeom prst="rect">
                <a:avLst/>
              </a:prstGeom>
              <a:blipFill>
                <a:blip r:embed="rId6"/>
                <a:stretch>
                  <a:fillRect l="-3980" t="-10526" r="-1990" b="-289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04" name="Picture 9">
            <a:extLst>
              <a:ext uri="{FF2B5EF4-FFF2-40B4-BE49-F238E27FC236}">
                <a16:creationId xmlns:a16="http://schemas.microsoft.com/office/drawing/2014/main" id="{40A14183-C96D-4738-9E1B-5F909DAF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0" y="0"/>
            <a:ext cx="1200151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DA595BC0-3BCD-4600-A173-8020BD71BD13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C06D8B-F95C-4876-A4D7-143BCDD6C379}" type="slidenum">
              <a:rPr lang="it-IT" altLang="it-IT" sz="1200" b="1" smtClean="0">
                <a:latin typeface="Century Gothic" panose="020B0502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FAAE0D-9D9B-4046-9BE9-4D5C8B9B0D53}"/>
              </a:ext>
            </a:extLst>
          </p:cNvPr>
          <p:cNvSpPr/>
          <p:nvPr/>
        </p:nvSpPr>
        <p:spPr>
          <a:xfrm>
            <a:off x="0" y="6537606"/>
            <a:ext cx="10645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P. Puppo </a:t>
            </a:r>
            <a:r>
              <a:rPr lang="en-GB" sz="1200"/>
              <a:t>- Vacuum Fluctuations at Nanoscale and Gravitation: theory and experiments – Orosei – May 2019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6156160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B3AB35-BBD1-DF84-903D-43291C508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5"/>
          <a:stretch/>
        </p:blipFill>
        <p:spPr bwMode="auto">
          <a:xfrm>
            <a:off x="7584983" y="1574387"/>
            <a:ext cx="4590288" cy="528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Segnaposto numero diapositiva 3">
            <a:extLst>
              <a:ext uri="{FF2B5EF4-FFF2-40B4-BE49-F238E27FC236}">
                <a16:creationId xmlns:a16="http://schemas.microsoft.com/office/drawing/2014/main" id="{5CD0FC1F-8C3B-48CC-B06A-5AAD29498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5" indent="-285752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8" indent="-228602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10" indent="-228602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13" indent="-228602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17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19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23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25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fld id="{CF30ED67-7AD0-43DE-B927-A02875E73C19}" type="slidenum">
              <a:rPr lang="it-IT" altLang="en-US" sz="1200">
                <a:solidFill>
                  <a:srgbClr val="FFFFFF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  <a:buFont typeface="Arial" pitchFamily="34" charset="0"/>
                <a:buNone/>
                <a:defRPr/>
              </a:pPr>
              <a:t>6</a:t>
            </a:fld>
            <a:endParaRPr lang="it-IT" altLang="en-US" sz="12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146" name="Titolo 1">
            <a:extLst>
              <a:ext uri="{FF2B5EF4-FFF2-40B4-BE49-F238E27FC236}">
                <a16:creationId xmlns:a16="http://schemas.microsoft.com/office/drawing/2014/main" id="{347F984A-9C37-4AA2-BDAB-FE4C228959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8327" y="127141"/>
            <a:ext cx="10369899" cy="20200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GB" altLang="en-US" sz="3200" b="1" dirty="0">
                <a:latin typeface="Century Gothic" panose="020B0502020202020204" pitchFamily="34" charset="0"/>
              </a:rPr>
              <a:t>How to measure the vacuum </a:t>
            </a:r>
            <a:r>
              <a:rPr lang="en-GB" altLang="en-US" sz="3200" b="1" dirty="0" err="1">
                <a:latin typeface="Century Gothic" panose="020B0502020202020204" pitchFamily="34" charset="0"/>
              </a:rPr>
              <a:t>weigth</a:t>
            </a:r>
            <a:r>
              <a:rPr lang="en-GB" altLang="en-US" sz="3200" b="1" dirty="0">
                <a:latin typeface="Century Gothic" panose="020B0502020202020204" pitchFamily="34" charset="0"/>
              </a:rPr>
              <a:t>?</a:t>
            </a:r>
            <a:br>
              <a:rPr lang="en-GB" altLang="en-US" sz="3200" b="1" dirty="0">
                <a:latin typeface="Century Gothic" panose="020B0502020202020204" pitchFamily="34" charset="0"/>
              </a:rPr>
            </a:br>
            <a:br>
              <a:rPr lang="en-GB" altLang="en-US" sz="3200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r>
              <a:rPr lang="en-GB" alt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The idea is to </a:t>
            </a:r>
            <a:br>
              <a:rPr lang="en-GB" alt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modulate the vacuum energy of a rigid Casimir cavity</a:t>
            </a:r>
            <a:r>
              <a:rPr lang="en-GB" alt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br>
              <a:rPr lang="en-GB" alt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en-GB" altLang="en-US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by changing the reflectivity of the plates with time</a:t>
            </a: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9DC2C5F8-DFB2-476A-A26F-3E7A4AA0A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431" y="5804227"/>
            <a:ext cx="6217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6" eaLnBrk="1" hangingPunct="1">
              <a:spcBef>
                <a:spcPct val="0"/>
              </a:spcBef>
              <a:buNone/>
              <a:defRPr/>
            </a:pPr>
            <a:r>
              <a:rPr lang="it-IT" altLang="en-US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Expected</a:t>
            </a:r>
            <a:r>
              <a:rPr lang="it-IT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upward</a:t>
            </a:r>
            <a:r>
              <a:rPr lang="it-IT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force 5 10</a:t>
            </a:r>
            <a:r>
              <a:rPr lang="it-IT" altLang="en-US" sz="2800" b="1" baseline="30000" dirty="0">
                <a:solidFill>
                  <a:srgbClr val="FF0000"/>
                </a:solidFill>
                <a:latin typeface="Century Gothic" panose="020B0502020202020204" pitchFamily="34" charset="0"/>
              </a:rPr>
              <a:t>-16 </a:t>
            </a:r>
            <a:r>
              <a:rPr lang="it-IT" alt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  <a:endParaRPr lang="it-IT" altLang="en-US" sz="2400" b="1" baseline="30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47118670-A720-496B-8A12-81EBF450EF9F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C06D8B-F95C-4876-A4D7-143BCDD6C379}" type="slidenum">
              <a:rPr lang="it-IT" altLang="it-IT" sz="1200" b="1" smtClean="0">
                <a:latin typeface="Century Gothic" panose="020B0502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7445776-587F-6142-DCDE-30F9EC7D13CA}"/>
              </a:ext>
            </a:extLst>
          </p:cNvPr>
          <p:cNvSpPr/>
          <p:nvPr/>
        </p:nvSpPr>
        <p:spPr>
          <a:xfrm>
            <a:off x="16729" y="6563508"/>
            <a:ext cx="124831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  <p:sp>
        <p:nvSpPr>
          <p:cNvPr id="6149" name="CasellaDiTesto 5">
            <a:extLst>
              <a:ext uri="{FF2B5EF4-FFF2-40B4-BE49-F238E27FC236}">
                <a16:creationId xmlns:a16="http://schemas.microsoft.com/office/drawing/2014/main" id="{6A87BAD1-075E-4606-B49C-7760D166E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89" y="2240175"/>
            <a:ext cx="7264331" cy="34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Use </a:t>
            </a:r>
            <a:r>
              <a:rPr lang="it-IT" alt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high Tc </a:t>
            </a:r>
            <a:r>
              <a:rPr lang="it-IT" altLang="en-US" sz="16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layered</a:t>
            </a:r>
            <a:r>
              <a:rPr lang="it-IT" alt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superconductors</a:t>
            </a:r>
            <a:r>
              <a:rPr lang="it-IT" alt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as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natural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multi Casimir-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cavities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endParaRPr lang="it-IT" altLang="en-US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YBCO, BSCO, </a:t>
            </a:r>
            <a:r>
              <a:rPr lang="en-GB" sz="1600" b="1" strike="noStrike" spc="-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GdBCO</a:t>
            </a: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…</a:t>
            </a: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 behave as natural </a:t>
            </a: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multi-layer Casimir cavities</a:t>
            </a: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A transition from normal to superconducting state and vice versa can be induced by the </a:t>
            </a:r>
            <a:r>
              <a:rPr lang="en-GB" sz="1600" b="1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modulation of the temperature </a:t>
            </a:r>
            <a:r>
              <a:rPr lang="en-GB" sz="1600" b="0" strike="noStrike" spc="-1" dirty="0">
                <a:solidFill>
                  <a:srgbClr val="000000"/>
                </a:solidFill>
                <a:latin typeface="Century Gothic" panose="020B0502020202020204" pitchFamily="34" charset="0"/>
              </a:rPr>
              <a:t>of a superconductor.</a:t>
            </a:r>
            <a:endParaRPr lang="it-IT" sz="1600" b="0" strike="noStrike" spc="-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endParaRPr lang="it-IT" altLang="en-US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Profit of the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fact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that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in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normal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state the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plane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that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will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become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superconducting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is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a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very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poor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alt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conductor</a:t>
            </a: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endParaRPr lang="it-IT" altLang="en-US" sz="1600" dirty="0">
              <a:solidFill>
                <a:srgbClr val="000000"/>
              </a:solidFill>
              <a:latin typeface="Century Gothic" panose="020B0502020202020204" pitchFamily="34" charset="0"/>
              <a:sym typeface="Wingdings" pitchFamily="2" charset="2"/>
            </a:endParaRPr>
          </a:p>
          <a:p>
            <a:pPr marL="0" indent="0" defTabSz="914406" eaLnBrk="1" hangingPunct="1">
              <a:spcBef>
                <a:spcPct val="0"/>
              </a:spcBef>
              <a:buNone/>
              <a:defRPr/>
            </a:pPr>
            <a:r>
              <a:rPr lang="it-IT" altLang="en-US" sz="1600" dirty="0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 </a:t>
            </a:r>
            <a:r>
              <a:rPr lang="it-IT" altLang="en-US" sz="1600" u="sng" dirty="0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high </a:t>
            </a:r>
            <a:r>
              <a:rPr lang="it-IT" altLang="en-US" sz="1600" u="sng" dirty="0" err="1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variation</a:t>
            </a:r>
            <a:r>
              <a:rPr lang="it-IT" altLang="en-US" sz="1600" u="sng" dirty="0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 of Casimir energy </a:t>
            </a:r>
            <a:r>
              <a:rPr lang="it-IT" altLang="en-US" sz="1600" u="sng" dirty="0" err="1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at</a:t>
            </a:r>
            <a:r>
              <a:rPr lang="it-IT" altLang="en-US" sz="1600" u="sng" dirty="0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 the </a:t>
            </a:r>
            <a:r>
              <a:rPr lang="it-IT" altLang="en-US" sz="1600" u="sng" dirty="0" err="1">
                <a:solidFill>
                  <a:srgbClr val="000000"/>
                </a:solidFill>
                <a:latin typeface="Century Gothic" panose="020B0502020202020204" pitchFamily="34" charset="0"/>
                <a:sym typeface="Wingdings" pitchFamily="2" charset="2"/>
              </a:rPr>
              <a:t>transition</a:t>
            </a:r>
            <a:endParaRPr lang="it-IT" altLang="en-US" sz="1600" u="sng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Dati 4">
            <a:extLst>
              <a:ext uri="{FF2B5EF4-FFF2-40B4-BE49-F238E27FC236}">
                <a16:creationId xmlns:a16="http://schemas.microsoft.com/office/drawing/2014/main" id="{A4C1E720-F31B-DD19-F8E1-6A81F8CFE9C6}"/>
              </a:ext>
            </a:extLst>
          </p:cNvPr>
          <p:cNvSpPr/>
          <p:nvPr/>
        </p:nvSpPr>
        <p:spPr>
          <a:xfrm>
            <a:off x="8257965" y="4837176"/>
            <a:ext cx="1032339" cy="118872"/>
          </a:xfrm>
          <a:prstGeom prst="flowChartInputOutput">
            <a:avLst/>
          </a:prstGeom>
          <a:solidFill>
            <a:srgbClr val="FFFF00">
              <a:alpha val="4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Dati 6">
            <a:extLst>
              <a:ext uri="{FF2B5EF4-FFF2-40B4-BE49-F238E27FC236}">
                <a16:creationId xmlns:a16="http://schemas.microsoft.com/office/drawing/2014/main" id="{9ED402C1-112F-4CFA-DF9F-C0E91D15713F}"/>
              </a:ext>
            </a:extLst>
          </p:cNvPr>
          <p:cNvSpPr/>
          <p:nvPr/>
        </p:nvSpPr>
        <p:spPr>
          <a:xfrm>
            <a:off x="8257965" y="3188568"/>
            <a:ext cx="1032339" cy="118872"/>
          </a:xfrm>
          <a:prstGeom prst="flowChartInputOutput">
            <a:avLst/>
          </a:prstGeom>
          <a:solidFill>
            <a:srgbClr val="FFFF00">
              <a:alpha val="4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Dati 7">
            <a:extLst>
              <a:ext uri="{FF2B5EF4-FFF2-40B4-BE49-F238E27FC236}">
                <a16:creationId xmlns:a16="http://schemas.microsoft.com/office/drawing/2014/main" id="{71060138-10CB-43EA-0873-F4ECCDF6CE1F}"/>
              </a:ext>
            </a:extLst>
          </p:cNvPr>
          <p:cNvSpPr/>
          <p:nvPr/>
        </p:nvSpPr>
        <p:spPr>
          <a:xfrm>
            <a:off x="10595781" y="2352478"/>
            <a:ext cx="1032339" cy="118872"/>
          </a:xfrm>
          <a:prstGeom prst="flowChartInputOutput">
            <a:avLst/>
          </a:prstGeom>
          <a:solidFill>
            <a:srgbClr val="FFFF00">
              <a:alpha val="4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Dati 10">
            <a:extLst>
              <a:ext uri="{FF2B5EF4-FFF2-40B4-BE49-F238E27FC236}">
                <a16:creationId xmlns:a16="http://schemas.microsoft.com/office/drawing/2014/main" id="{ECA8AD53-556B-1657-59C8-1F6AAD4E3FEF}"/>
              </a:ext>
            </a:extLst>
          </p:cNvPr>
          <p:cNvSpPr/>
          <p:nvPr/>
        </p:nvSpPr>
        <p:spPr>
          <a:xfrm>
            <a:off x="10689230" y="5883275"/>
            <a:ext cx="1032339" cy="118872"/>
          </a:xfrm>
          <a:prstGeom prst="flowChartInputOutput">
            <a:avLst/>
          </a:prstGeom>
          <a:solidFill>
            <a:srgbClr val="FFFF00">
              <a:alpha val="4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numero diapositiva 3">
            <a:extLst>
              <a:ext uri="{FF2B5EF4-FFF2-40B4-BE49-F238E27FC236}">
                <a16:creationId xmlns:a16="http://schemas.microsoft.com/office/drawing/2014/main" id="{A0B7BDD9-5C09-452A-ACC9-0C54BF92C361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06D8B-F95C-4876-A4D7-143BCDD6C379}" type="slidenum">
              <a:rPr kumimoji="0" lang="it-IT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721668E-ACE6-4762-8210-C1092268A8DE}"/>
              </a:ext>
            </a:extLst>
          </p:cNvPr>
          <p:cNvSpPr/>
          <p:nvPr/>
        </p:nvSpPr>
        <p:spPr>
          <a:xfrm>
            <a:off x="3853680" y="1009378"/>
            <a:ext cx="3050240" cy="64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riangolo isoscele 10">
            <a:extLst>
              <a:ext uri="{FF2B5EF4-FFF2-40B4-BE49-F238E27FC236}">
                <a16:creationId xmlns:a16="http://schemas.microsoft.com/office/drawing/2014/main" id="{95B09AA4-5E76-4C91-845C-DF72FB5CEB5F}"/>
              </a:ext>
            </a:extLst>
          </p:cNvPr>
          <p:cNvSpPr/>
          <p:nvPr/>
        </p:nvSpPr>
        <p:spPr>
          <a:xfrm>
            <a:off x="5161337" y="1087145"/>
            <a:ext cx="401803" cy="5630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4959EAF-A892-4479-AD8C-9AB259E38834}"/>
              </a:ext>
            </a:extLst>
          </p:cNvPr>
          <p:cNvCxnSpPr>
            <a:stCxn id="10" idx="3"/>
          </p:cNvCxnSpPr>
          <p:nvPr/>
        </p:nvCxnSpPr>
        <p:spPr>
          <a:xfrm>
            <a:off x="6903920" y="1041060"/>
            <a:ext cx="0" cy="269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EA77980F-B91C-4341-80DA-8ACD354E81FB}"/>
              </a:ext>
            </a:extLst>
          </p:cNvPr>
          <p:cNvSpPr/>
          <p:nvPr/>
        </p:nvSpPr>
        <p:spPr>
          <a:xfrm>
            <a:off x="6794468" y="1310368"/>
            <a:ext cx="195861" cy="220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02EBBE1-C72C-45E4-B17C-5A37FB9518F7}"/>
              </a:ext>
            </a:extLst>
          </p:cNvPr>
          <p:cNvCxnSpPr/>
          <p:nvPr/>
        </p:nvCxnSpPr>
        <p:spPr>
          <a:xfrm>
            <a:off x="3833517" y="1009378"/>
            <a:ext cx="0" cy="267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20235039-63A0-4F6D-9D2C-6B083A9FEB64}"/>
              </a:ext>
            </a:extLst>
          </p:cNvPr>
          <p:cNvSpPr/>
          <p:nvPr/>
        </p:nvSpPr>
        <p:spPr>
          <a:xfrm>
            <a:off x="3724066" y="1277246"/>
            <a:ext cx="195861" cy="221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3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569" name="Picture 9">
            <a:extLst>
              <a:ext uri="{FF2B5EF4-FFF2-40B4-BE49-F238E27FC236}">
                <a16:creationId xmlns:a16="http://schemas.microsoft.com/office/drawing/2014/main" id="{977B9F5E-6ABB-4D5F-8A3B-0D7033F1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0" y="37770"/>
            <a:ext cx="1332140" cy="8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3BD3C7B-02E6-4C32-883E-33EAA0B9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82058"/>
            <a:ext cx="5018657" cy="45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olo 1">
            <a:extLst>
              <a:ext uri="{FF2B5EF4-FFF2-40B4-BE49-F238E27FC236}">
                <a16:creationId xmlns:a16="http://schemas.microsoft.com/office/drawing/2014/main" id="{825245B6-C4A7-4AAC-8424-ED93FDF50F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1117" y="62716"/>
            <a:ext cx="8232775" cy="736600"/>
          </a:xfrm>
        </p:spPr>
        <p:txBody>
          <a:bodyPr/>
          <a:lstStyle/>
          <a:p>
            <a:r>
              <a:rPr lang="it-IT" altLang="it-IT" sz="3266" dirty="0">
                <a:solidFill>
                  <a:srgbClr val="FF0000"/>
                </a:solidFill>
              </a:rPr>
              <a:t>The </a:t>
            </a:r>
            <a:r>
              <a:rPr lang="it-IT" altLang="it-IT" sz="3266" dirty="0" err="1">
                <a:solidFill>
                  <a:srgbClr val="FF0000"/>
                </a:solidFill>
              </a:rPr>
              <a:t>measurement</a:t>
            </a:r>
            <a:r>
              <a:rPr lang="it-IT" altLang="it-IT" sz="3266" dirty="0">
                <a:solidFill>
                  <a:srgbClr val="FF0000"/>
                </a:solidFill>
              </a:rPr>
              <a:t> Strategy</a:t>
            </a:r>
          </a:p>
        </p:txBody>
      </p:sp>
      <p:sp>
        <p:nvSpPr>
          <p:cNvPr id="26" name="CasellaDiTesto 22">
            <a:extLst>
              <a:ext uri="{FF2B5EF4-FFF2-40B4-BE49-F238E27FC236}">
                <a16:creationId xmlns:a16="http://schemas.microsoft.com/office/drawing/2014/main" id="{786314D4-BB7C-4C96-9099-5DD4AD38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337" y="1886428"/>
            <a:ext cx="626493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High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Sensitivity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Balance: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arm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center of mass and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suspension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point must be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well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positioned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(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within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4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MS PGothic" pitchFamily="34" charset="-128"/>
                <a:cs typeface="+mn-cs"/>
              </a:rPr>
              <a:t>m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m)</a:t>
            </a: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Temperature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modulation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around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Tc</a:t>
            </a:r>
            <a:endParaRPr kumimoji="0" lang="it-IT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Quiet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environment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: 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low human activity(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Newtonian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noise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) and low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seismic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noise</a:t>
            </a: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Interferometric</a:t>
            </a:r>
            <a:r>
              <a:rPr kumimoji="0" lang="it-IT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Readout</a:t>
            </a:r>
            <a:endParaRPr kumimoji="0" lang="it-IT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D70A9-6559-492D-974C-554D358D7098}"/>
              </a:ext>
            </a:extLst>
          </p:cNvPr>
          <p:cNvSpPr txBox="1"/>
          <p:nvPr/>
        </p:nvSpPr>
        <p:spPr>
          <a:xfrm>
            <a:off x="2956526" y="1107436"/>
            <a:ext cx="293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11AFE-8585-4980-915F-213260CECBE7}"/>
              </a:ext>
            </a:extLst>
          </p:cNvPr>
          <p:cNvCxnSpPr>
            <a:cxnSpLocks/>
          </p:cNvCxnSpPr>
          <p:nvPr/>
        </p:nvCxnSpPr>
        <p:spPr>
          <a:xfrm flipV="1">
            <a:off x="3362960" y="973663"/>
            <a:ext cx="0" cy="525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F2D65E-0106-4734-9CC6-A3D30DD8141B}"/>
              </a:ext>
            </a:extLst>
          </p:cNvPr>
          <p:cNvCxnSpPr>
            <a:cxnSpLocks/>
          </p:cNvCxnSpPr>
          <p:nvPr/>
        </p:nvCxnSpPr>
        <p:spPr>
          <a:xfrm>
            <a:off x="3525520" y="977695"/>
            <a:ext cx="0" cy="551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F33867E-9B43-FC45-535A-8B25B3148A7D}"/>
              </a:ext>
            </a:extLst>
          </p:cNvPr>
          <p:cNvSpPr/>
          <p:nvPr/>
        </p:nvSpPr>
        <p:spPr>
          <a:xfrm>
            <a:off x="4945345" y="6516962"/>
            <a:ext cx="7389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egnaposto numero diapositiva 3">
            <a:extLst>
              <a:ext uri="{FF2B5EF4-FFF2-40B4-BE49-F238E27FC236}">
                <a16:creationId xmlns:a16="http://schemas.microsoft.com/office/drawing/2014/main" id="{E2977263-49A5-4C55-A56A-F964BC7B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5" indent="-285752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8" indent="-228602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10" indent="-228602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13" indent="-228602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17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19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23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25" indent="-228602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B7402502-A179-44E6-9682-3C45C461283B}" type="slidenum">
              <a:rPr kumimoji="0" lang="it-IT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Book" pitchFamily="3" charset="0"/>
                <a:ea typeface="MS PGothic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8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Book" pitchFamily="3" charset="0"/>
              <a:ea typeface="MS PGothic" pitchFamily="34" charset="-128"/>
              <a:cs typeface="+mn-cs"/>
            </a:endParaRPr>
          </a:p>
        </p:txBody>
      </p:sp>
      <p:sp>
        <p:nvSpPr>
          <p:cNvPr id="8194" name="Titolo 1">
            <a:extLst>
              <a:ext uri="{FF2B5EF4-FFF2-40B4-BE49-F238E27FC236}">
                <a16:creationId xmlns:a16="http://schemas.microsoft.com/office/drawing/2014/main" id="{102A4CC5-D6F9-455A-ADCE-401A72C089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2400" y="1206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altLang="en-US" dirty="0" err="1">
                <a:solidFill>
                  <a:srgbClr val="FF0000"/>
                </a:solidFill>
                <a:latin typeface="Avenir Book" pitchFamily="3" charset="0"/>
              </a:rPr>
              <a:t>Expected</a:t>
            </a:r>
            <a:r>
              <a:rPr lang="it-IT" altLang="en-US" dirty="0">
                <a:solidFill>
                  <a:srgbClr val="FF0000"/>
                </a:solidFill>
                <a:latin typeface="Avenir Book" pitchFamily="3" charset="0"/>
              </a:rPr>
              <a:t> </a:t>
            </a:r>
            <a:r>
              <a:rPr lang="it-IT" altLang="en-US" dirty="0" err="1">
                <a:solidFill>
                  <a:srgbClr val="FF0000"/>
                </a:solidFill>
                <a:latin typeface="Avenir Book" pitchFamily="3" charset="0"/>
              </a:rPr>
              <a:t>signal</a:t>
            </a:r>
            <a:r>
              <a:rPr lang="it-IT" altLang="en-US" dirty="0">
                <a:solidFill>
                  <a:srgbClr val="FF0000"/>
                </a:solidFill>
                <a:latin typeface="Avenir Book" pitchFamily="3" charset="0"/>
              </a:rPr>
              <a:t> and </a:t>
            </a:r>
            <a:r>
              <a:rPr lang="it-IT" altLang="en-US" dirty="0" err="1">
                <a:solidFill>
                  <a:srgbClr val="FF0000"/>
                </a:solidFill>
                <a:latin typeface="Avenir Book" pitchFamily="3" charset="0"/>
              </a:rPr>
              <a:t>sensitivity</a:t>
            </a:r>
            <a:endParaRPr lang="en-US" altLang="en-US" dirty="0">
              <a:solidFill>
                <a:srgbClr val="FF0000"/>
              </a:solidFill>
              <a:latin typeface="Avenir Book" pitchFamily="3" charset="0"/>
            </a:endParaRPr>
          </a:p>
        </p:txBody>
      </p:sp>
      <p:sp>
        <p:nvSpPr>
          <p:cNvPr id="8196" name="CasellaDiTesto 4">
            <a:extLst>
              <a:ext uri="{FF2B5EF4-FFF2-40B4-BE49-F238E27FC236}">
                <a16:creationId xmlns:a16="http://schemas.microsoft.com/office/drawing/2014/main" id="{52B15DD3-7E0F-4846-ABD3-3FBF5E2B2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054" y="5976451"/>
            <a:ext cx="5044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Limited by : </a:t>
            </a:r>
            <a:r>
              <a:rPr kumimoji="0" lang="it-IT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thermal</a:t>
            </a:r>
            <a:r>
              <a:rPr kumimoji="0" lang="it-IT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noise</a:t>
            </a:r>
            <a:r>
              <a:rPr kumimoji="0" lang="it-IT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and </a:t>
            </a:r>
            <a:r>
              <a:rPr kumimoji="0" lang="it-IT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seismic</a:t>
            </a:r>
            <a:r>
              <a:rPr kumimoji="0" lang="it-IT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noise</a:t>
            </a:r>
            <a:endParaRPr kumimoji="0" lang="en-US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0486" name="Picture 9">
            <a:extLst>
              <a:ext uri="{FF2B5EF4-FFF2-40B4-BE49-F238E27FC236}">
                <a16:creationId xmlns:a16="http://schemas.microsoft.com/office/drawing/2014/main" id="{0539B7BB-74BF-4E2B-9710-638F28A4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" y="25634"/>
            <a:ext cx="1195325" cy="76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C:\Users\Administrator.NBCARLONI2\Desktop\2016-09-15\Enrico\backup\Enrico\ARCHIMEDE\SimulazioniAndFigure\SimulazioniBilancia2017\sensitivityAndNoisesWithoutORO.jpg">
            <a:extLst>
              <a:ext uri="{FF2B5EF4-FFF2-40B4-BE49-F238E27FC236}">
                <a16:creationId xmlns:a16="http://schemas.microsoft.com/office/drawing/2014/main" id="{2BC68688-9FBA-4E2F-B25E-EC97150F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4" y="1106100"/>
            <a:ext cx="6591391" cy="46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22">
            <a:extLst>
              <a:ext uri="{FF2B5EF4-FFF2-40B4-BE49-F238E27FC236}">
                <a16:creationId xmlns:a16="http://schemas.microsoft.com/office/drawing/2014/main" id="{49F8604B-94AE-4AE6-90B0-F233E777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682" y="1455473"/>
            <a:ext cx="517340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High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Sensitivity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Balance</a:t>
            </a: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Temperature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modulation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around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Tc</a:t>
            </a: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  <a:p>
            <a:pPr marL="285750" marR="0" lvl="0" indent="-28575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Seismically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quiet place for the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experiment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site</a:t>
            </a:r>
          </a:p>
          <a:p>
            <a:pPr marL="0" marR="0" lvl="0" indent="0" algn="l" defTabSz="91440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alt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defTabSz="914406" eaLnBrk="1" hangingPunct="1">
              <a:spcBef>
                <a:spcPct val="0"/>
              </a:spcBef>
              <a:defRPr/>
            </a:pP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The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modulation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frequency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value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is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chosen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where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the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sensitivity</a:t>
            </a:r>
            <a:r>
              <a:rPr kumimoji="0" lang="it-IT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it-IT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MS PGothic" pitchFamily="34" charset="-128"/>
                <a:cs typeface="+mn-cs"/>
              </a:rPr>
              <a:t>is</a:t>
            </a:r>
            <a:r>
              <a:rPr lang="it-IT" alt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 the best.</a:t>
            </a:r>
            <a:endParaRPr kumimoji="0" lang="it-IT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20485" name="Immagine 3">
            <a:extLst>
              <a:ext uri="{FF2B5EF4-FFF2-40B4-BE49-F238E27FC236}">
                <a16:creationId xmlns:a16="http://schemas.microsoft.com/office/drawing/2014/main" id="{ADEDA936-18EC-4EC0-B960-6E772C5EE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b="13919"/>
          <a:stretch/>
        </p:blipFill>
        <p:spPr bwMode="auto">
          <a:xfrm>
            <a:off x="2603614" y="2001615"/>
            <a:ext cx="1657614" cy="13378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D0F99A9F-DE12-48DC-A126-C53C59DD2109}"/>
              </a:ext>
            </a:extLst>
          </p:cNvPr>
          <p:cNvSpPr txBox="1">
            <a:spLocks/>
          </p:cNvSpPr>
          <p:nvPr/>
        </p:nvSpPr>
        <p:spPr bwMode="auto">
          <a:xfrm>
            <a:off x="11411056" y="6475382"/>
            <a:ext cx="76421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06D8B-F95C-4876-A4D7-143BCDD6C379}" type="slidenum">
              <a:rPr kumimoji="0" lang="it-IT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8D0758-9070-4CC0-BC78-E671CFEA4C5D}"/>
              </a:ext>
            </a:extLst>
          </p:cNvPr>
          <p:cNvSpPr/>
          <p:nvPr/>
        </p:nvSpPr>
        <p:spPr>
          <a:xfrm>
            <a:off x="0" y="6537606"/>
            <a:ext cx="10645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 Vacuum Fluctuations at Nanoscale and Gravitation: theory and experiments – Orosei – May 2019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60EBC13B-4E39-4776-014E-977DD2A64F57}"/>
              </a:ext>
            </a:extLst>
          </p:cNvPr>
          <p:cNvCxnSpPr>
            <a:cxnSpLocks/>
          </p:cNvCxnSpPr>
          <p:nvPr/>
        </p:nvCxnSpPr>
        <p:spPr>
          <a:xfrm>
            <a:off x="1078990" y="2697480"/>
            <a:ext cx="555041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8A7958E-08A4-8C85-6B06-13F4464CF740}"/>
              </a:ext>
            </a:extLst>
          </p:cNvPr>
          <p:cNvPicPr/>
          <p:nvPr/>
        </p:nvPicPr>
        <p:blipFill>
          <a:blip r:embed="rId2"/>
          <a:srcRect t="10823"/>
          <a:stretch/>
        </p:blipFill>
        <p:spPr>
          <a:xfrm>
            <a:off x="8082779" y="21970"/>
            <a:ext cx="3525947" cy="6814060"/>
          </a:xfrm>
          <a:prstGeom prst="rect">
            <a:avLst/>
          </a:prstGeom>
          <a:ln w="0">
            <a:noFill/>
          </a:ln>
        </p:spPr>
      </p:pic>
      <p:sp>
        <p:nvSpPr>
          <p:cNvPr id="13315" name="Segnaposto contenuto 2">
            <a:extLst>
              <a:ext uri="{FF2B5EF4-FFF2-40B4-BE49-F238E27FC236}">
                <a16:creationId xmlns:a16="http://schemas.microsoft.com/office/drawing/2014/main" id="{1650BD1F-C14A-4849-98C5-0F3832F314A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55652" y="842334"/>
            <a:ext cx="5658960" cy="12757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+mj-lt"/>
              </a:rPr>
              <a:t>The balance </a:t>
            </a:r>
            <a:r>
              <a:rPr lang="it-IT" altLang="it-IT" sz="2300" b="1" dirty="0" err="1">
                <a:solidFill>
                  <a:srgbClr val="FF0000"/>
                </a:solidFill>
                <a:latin typeface="+mj-lt"/>
              </a:rPr>
              <a:t>is</a:t>
            </a:r>
            <a:r>
              <a:rPr lang="it-IT" altLang="it-IT" sz="23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300" b="1" dirty="0" err="1">
                <a:solidFill>
                  <a:srgbClr val="FF0000"/>
                </a:solidFill>
                <a:latin typeface="+mj-lt"/>
              </a:rPr>
              <a:t>suspended</a:t>
            </a:r>
            <a:r>
              <a:rPr lang="it-IT" altLang="it-IT" sz="2300" b="1" dirty="0">
                <a:solidFill>
                  <a:srgbClr val="FF0000"/>
                </a:solidFill>
                <a:latin typeface="+mj-lt"/>
              </a:rPr>
              <a:t> with </a:t>
            </a:r>
            <a:r>
              <a:rPr lang="it-IT" altLang="it-IT" sz="2300" b="1" dirty="0" err="1">
                <a:solidFill>
                  <a:srgbClr val="FF0000"/>
                </a:solidFill>
                <a:latin typeface="+mj-lt"/>
              </a:rPr>
              <a:t>very</a:t>
            </a:r>
            <a:r>
              <a:rPr lang="it-IT" altLang="it-IT" sz="2300" b="1" dirty="0">
                <a:solidFill>
                  <a:srgbClr val="FF0000"/>
                </a:solidFill>
                <a:latin typeface="+mj-lt"/>
              </a:rPr>
              <a:t> soft </a:t>
            </a:r>
            <a:r>
              <a:rPr lang="it-IT" altLang="it-IT" sz="2300" b="1" dirty="0" err="1">
                <a:solidFill>
                  <a:srgbClr val="FF0000"/>
                </a:solidFill>
                <a:latin typeface="+mj-lt"/>
              </a:rPr>
              <a:t>flexural</a:t>
            </a:r>
            <a:r>
              <a:rPr lang="it-IT" altLang="it-IT" sz="23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2300" b="1" dirty="0" err="1">
                <a:solidFill>
                  <a:srgbClr val="FF0000"/>
                </a:solidFill>
                <a:latin typeface="+mj-lt"/>
              </a:rPr>
              <a:t>joints</a:t>
            </a:r>
            <a:endParaRPr lang="it-IT" altLang="it-IT" sz="23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High frequency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noise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lowered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and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hence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locking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on the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interferometer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is</a:t>
            </a:r>
            <a:r>
              <a:rPr lang="it-IT" altLang="it-IT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possible</a:t>
            </a:r>
            <a:endParaRPr lang="it-IT" altLang="it-IT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321" name="Picture 9">
            <a:extLst>
              <a:ext uri="{FF2B5EF4-FFF2-40B4-BE49-F238E27FC236}">
                <a16:creationId xmlns:a16="http://schemas.microsoft.com/office/drawing/2014/main" id="{5CA69545-C39F-4302-A116-62875644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104775"/>
            <a:ext cx="1450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C35729F5-2824-4966-A8F2-7CAF545D9DD5}"/>
              </a:ext>
            </a:extLst>
          </p:cNvPr>
          <p:cNvSpPr txBox="1">
            <a:spLocks/>
          </p:cNvSpPr>
          <p:nvPr/>
        </p:nvSpPr>
        <p:spPr bwMode="auto">
          <a:xfrm>
            <a:off x="11246809" y="6419088"/>
            <a:ext cx="764215" cy="35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C06D8B-F95C-4876-A4D7-143BCDD6C379}" type="slidenum">
              <a:rPr lang="it-IT" altLang="it-IT" sz="1200" b="1" smtClean="0">
                <a:latin typeface="Century Gothic" panose="020B0502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 b="1" dirty="0">
              <a:latin typeface="Century Gothic" panose="020B0502020202020204" pitchFamily="34" charset="0"/>
            </a:endParaRPr>
          </a:p>
        </p:txBody>
      </p:sp>
      <p:sp>
        <p:nvSpPr>
          <p:cNvPr id="24" name="CasellaDiTesto 14">
            <a:extLst>
              <a:ext uri="{FF2B5EF4-FFF2-40B4-BE49-F238E27FC236}">
                <a16:creationId xmlns:a16="http://schemas.microsoft.com/office/drawing/2014/main" id="{39013668-2984-450E-BFA5-6AC33E509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014" y="5943851"/>
            <a:ext cx="800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latin typeface="Tahoma" panose="020B0604030504040204" pitchFamily="34" charset="0"/>
              </a:rPr>
              <a:t>Joints</a:t>
            </a:r>
            <a:endParaRPr lang="it-IT" altLang="it-IT" sz="1800" dirty="0">
              <a:latin typeface="Tahoma" panose="020B060403050404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282B8F3-95C2-A8BF-FE0C-882B908C9AAD}"/>
              </a:ext>
            </a:extLst>
          </p:cNvPr>
          <p:cNvSpPr/>
          <p:nvPr/>
        </p:nvSpPr>
        <p:spPr>
          <a:xfrm>
            <a:off x="86923" y="6576610"/>
            <a:ext cx="75898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P. Puppo -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The Low-Energy </a:t>
            </a:r>
            <a:r>
              <a:rPr lang="it-IT" sz="1200" spc="-1" dirty="0" err="1">
                <a:latin typeface="Century Gothic" panose="020B0502020202020204" pitchFamily="34" charset="0"/>
              </a:rPr>
              <a:t>F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rontiers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of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Particle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Physics</a:t>
            </a:r>
            <a:r>
              <a:rPr lang="it-IT" sz="1200" spc="-1" dirty="0">
                <a:latin typeface="Century Gothic" panose="020B0502020202020204" pitchFamily="34" charset="0"/>
              </a:rPr>
              <a:t> 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10–12 </a:t>
            </a:r>
            <a:r>
              <a:rPr lang="it-IT" sz="1200" strike="noStrike" spc="-1" dirty="0" err="1">
                <a:latin typeface="Century Gothic" panose="020B0502020202020204" pitchFamily="34" charset="0"/>
              </a:rPr>
              <a:t>Feb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2025 </a:t>
            </a:r>
            <a:r>
              <a:rPr lang="it-IT" sz="1200" spc="-1" dirty="0">
                <a:latin typeface="Century Gothic" panose="020B0502020202020204" pitchFamily="34" charset="0"/>
              </a:rPr>
              <a:t>INFN-LNF</a:t>
            </a:r>
            <a:r>
              <a:rPr lang="it-IT" sz="1200" strike="noStrike" spc="-1" dirty="0">
                <a:latin typeface="Century Gothic" panose="020B0502020202020204" pitchFamily="34" charset="0"/>
              </a:rPr>
              <a:t> Frascati (RM)</a:t>
            </a:r>
          </a:p>
        </p:txBody>
      </p:sp>
      <p:pic>
        <p:nvPicPr>
          <p:cNvPr id="20" name="Immagine 16">
            <a:extLst>
              <a:ext uri="{FF2B5EF4-FFF2-40B4-BE49-F238E27FC236}">
                <a16:creationId xmlns:a16="http://schemas.microsoft.com/office/drawing/2014/main" id="{39330F86-3310-7203-AAF7-FB2B9A0A76A6}"/>
              </a:ext>
            </a:extLst>
          </p:cNvPr>
          <p:cNvPicPr/>
          <p:nvPr/>
        </p:nvPicPr>
        <p:blipFill>
          <a:blip r:embed="rId4"/>
          <a:srcRect l="18091"/>
          <a:stretch/>
        </p:blipFill>
        <p:spPr>
          <a:xfrm>
            <a:off x="1399032" y="2112910"/>
            <a:ext cx="5514974" cy="4463700"/>
          </a:xfrm>
          <a:prstGeom prst="rect">
            <a:avLst/>
          </a:prstGeom>
          <a:ln w="0">
            <a:noFill/>
          </a:ln>
        </p:spPr>
      </p:pic>
      <p:cxnSp>
        <p:nvCxnSpPr>
          <p:cNvPr id="13" name="Connettore 2 14">
            <a:extLst>
              <a:ext uri="{FF2B5EF4-FFF2-40B4-BE49-F238E27FC236}">
                <a16:creationId xmlns:a16="http://schemas.microsoft.com/office/drawing/2014/main" id="{F5270DF4-4EB5-5B80-9578-AAA6900103CD}"/>
              </a:ext>
            </a:extLst>
          </p:cNvPr>
          <p:cNvCxnSpPr>
            <a:cxnSpLocks/>
          </p:cNvCxnSpPr>
          <p:nvPr/>
        </p:nvCxnSpPr>
        <p:spPr>
          <a:xfrm flipH="1" flipV="1">
            <a:off x="3881845" y="4069080"/>
            <a:ext cx="2214155" cy="12801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med" len="med"/>
          </a:ln>
        </p:spPr>
      </p:cxnSp>
      <p:pic>
        <p:nvPicPr>
          <p:cNvPr id="23" name="Immagine 4">
            <a:extLst>
              <a:ext uri="{FF2B5EF4-FFF2-40B4-BE49-F238E27FC236}">
                <a16:creationId xmlns:a16="http://schemas.microsoft.com/office/drawing/2014/main" id="{8B578385-8F42-4B7C-AAF1-3E8154EB2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76" y="4606362"/>
            <a:ext cx="2474853" cy="171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F28EF3A-B87D-F734-E6BF-25E69E817D79}"/>
              </a:ext>
            </a:extLst>
          </p:cNvPr>
          <p:cNvSpPr txBox="1"/>
          <p:nvPr/>
        </p:nvSpPr>
        <p:spPr>
          <a:xfrm>
            <a:off x="1680653" y="4618395"/>
            <a:ext cx="104436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Temperature </a:t>
            </a:r>
            <a:r>
              <a:rPr lang="it-IT" sz="1000" b="1" dirty="0" err="1"/>
              <a:t>modulation</a:t>
            </a:r>
            <a:r>
              <a:rPr lang="it-IT" sz="1000" b="1" dirty="0"/>
              <a:t> system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C1E49F60-49A3-E8CC-AC14-EF5FE7DBCA39}"/>
              </a:ext>
            </a:extLst>
          </p:cNvPr>
          <p:cNvSpPr/>
          <p:nvPr/>
        </p:nvSpPr>
        <p:spPr>
          <a:xfrm>
            <a:off x="4892041" y="3749040"/>
            <a:ext cx="758952" cy="61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BE9B562-6C6C-1886-293E-ACB2901E5A9B}"/>
              </a:ext>
            </a:extLst>
          </p:cNvPr>
          <p:cNvSpPr txBox="1"/>
          <p:nvPr/>
        </p:nvSpPr>
        <p:spPr>
          <a:xfrm>
            <a:off x="4558217" y="2781412"/>
            <a:ext cx="109277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1000" b="1" dirty="0"/>
          </a:p>
          <a:p>
            <a:endParaRPr lang="it-IT" sz="1000" b="1" dirty="0"/>
          </a:p>
          <a:p>
            <a:endParaRPr lang="it-IT" sz="1000" b="1" dirty="0"/>
          </a:p>
          <a:p>
            <a:r>
              <a:rPr lang="it-IT" sz="1000" b="1" dirty="0"/>
              <a:t>Arm tilt </a:t>
            </a:r>
            <a:r>
              <a:rPr lang="it-IT" sz="1000" b="1" dirty="0" err="1"/>
              <a:t>readout</a:t>
            </a:r>
            <a:r>
              <a:rPr lang="it-IT" sz="1000" b="1" dirty="0"/>
              <a:t> with a </a:t>
            </a:r>
            <a:r>
              <a:rPr lang="it-IT" sz="1000" b="1" dirty="0" err="1"/>
              <a:t>Michelson</a:t>
            </a:r>
            <a:r>
              <a:rPr lang="it-IT" sz="1000" b="1" dirty="0"/>
              <a:t> </a:t>
            </a:r>
            <a:r>
              <a:rPr lang="it-IT" sz="1000" b="1" dirty="0" err="1"/>
              <a:t>Interferometer</a:t>
            </a:r>
            <a:endParaRPr lang="it-IT" sz="1000" b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9A86C17-817E-AD4A-7B49-73790D92EC19}"/>
              </a:ext>
            </a:extLst>
          </p:cNvPr>
          <p:cNvSpPr txBox="1"/>
          <p:nvPr/>
        </p:nvSpPr>
        <p:spPr>
          <a:xfrm>
            <a:off x="5838240" y="2788920"/>
            <a:ext cx="100078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b="1" dirty="0"/>
              <a:t>The ITF output on the </a:t>
            </a:r>
            <a:r>
              <a:rPr lang="it-IT" sz="1000" b="1" dirty="0" err="1"/>
              <a:t>photodiode</a:t>
            </a:r>
            <a:r>
              <a:rPr lang="it-IT" sz="1000" b="1" dirty="0"/>
              <a:t> and </a:t>
            </a:r>
            <a:r>
              <a:rPr lang="it-IT" sz="1000" b="1" dirty="0" err="1"/>
              <a:t>converted</a:t>
            </a:r>
            <a:r>
              <a:rPr lang="it-IT" sz="1000" b="1" dirty="0"/>
              <a:t> in </a:t>
            </a:r>
            <a:r>
              <a:rPr lang="it-IT" sz="1000" b="1" dirty="0" err="1"/>
              <a:t>digital</a:t>
            </a:r>
            <a:r>
              <a:rPr lang="it-IT" sz="1000" b="1" dirty="0"/>
              <a:t> </a:t>
            </a:r>
            <a:r>
              <a:rPr lang="it-IT" sz="1000" b="1" dirty="0" err="1"/>
              <a:t>signal</a:t>
            </a:r>
            <a:endParaRPr lang="it-IT" sz="1000" b="1" dirty="0"/>
          </a:p>
          <a:p>
            <a:endParaRPr lang="it-IT" sz="1000" b="1" dirty="0"/>
          </a:p>
          <a:p>
            <a:endParaRPr lang="it-IT" sz="1000" b="1" dirty="0"/>
          </a:p>
          <a:p>
            <a:endParaRPr lang="it-IT" sz="1000" b="1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F33706E9-2D61-69A0-8DD8-7F04E12F0EE7}"/>
              </a:ext>
            </a:extLst>
          </p:cNvPr>
          <p:cNvSpPr/>
          <p:nvPr/>
        </p:nvSpPr>
        <p:spPr>
          <a:xfrm>
            <a:off x="2725014" y="2962656"/>
            <a:ext cx="1833203" cy="34411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10DA0D19-FFB1-60D7-9EEB-3119D30D90DF}"/>
              </a:ext>
            </a:extLst>
          </p:cNvPr>
          <p:cNvCxnSpPr/>
          <p:nvPr/>
        </p:nvCxnSpPr>
        <p:spPr>
          <a:xfrm>
            <a:off x="3162019" y="2662016"/>
            <a:ext cx="0" cy="122998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2871293-C3A8-8B05-5ADA-E92251A91349}"/>
              </a:ext>
            </a:extLst>
          </p:cNvPr>
          <p:cNvCxnSpPr>
            <a:cxnSpLocks/>
          </p:cNvCxnSpPr>
          <p:nvPr/>
        </p:nvCxnSpPr>
        <p:spPr>
          <a:xfrm>
            <a:off x="4179098" y="2926080"/>
            <a:ext cx="0" cy="9750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PlaceHolder 1"/>
          <p:cNvSpPr txBox="1">
            <a:spLocks/>
          </p:cNvSpPr>
          <p:nvPr/>
        </p:nvSpPr>
        <p:spPr>
          <a:xfrm>
            <a:off x="-699403" y="-205975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b="1" spc="-1">
                <a:solidFill>
                  <a:schemeClr val="dk1"/>
                </a:solidFill>
                <a:latin typeface="Century Gothic" panose="020B0502020202020204" pitchFamily="34" charset="0"/>
              </a:rPr>
              <a:t>The BALANCE</a:t>
            </a:r>
            <a:endParaRPr lang="it-IT" sz="4400" spc="-1" dirty="0">
              <a:solidFill>
                <a:schemeClr val="dk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29231</TotalTime>
  <Words>2234</Words>
  <Application>Microsoft Office PowerPoint</Application>
  <PresentationFormat>Widescreen</PresentationFormat>
  <Paragraphs>348</Paragraphs>
  <Slides>30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8" baseType="lpstr">
      <vt:lpstr>Aptos</vt:lpstr>
      <vt:lpstr>Aptos Display</vt:lpstr>
      <vt:lpstr>Arial</vt:lpstr>
      <vt:lpstr>Avenir Book</vt:lpstr>
      <vt:lpstr>Calibri</vt:lpstr>
      <vt:lpstr>Calibri Light</vt:lpstr>
      <vt:lpstr>Cambria Math</vt:lpstr>
      <vt:lpstr>Century Gothic</vt:lpstr>
      <vt:lpstr>Courier New</vt:lpstr>
      <vt:lpstr>Symbol</vt:lpstr>
      <vt:lpstr>Tahoma</vt:lpstr>
      <vt:lpstr>Times New Roman</vt:lpstr>
      <vt:lpstr>Wingdings</vt:lpstr>
      <vt:lpstr>Tema di Office</vt:lpstr>
      <vt:lpstr>Tema di Office</vt:lpstr>
      <vt:lpstr>Droplet</vt:lpstr>
      <vt:lpstr>1_Tema di Office</vt:lpstr>
      <vt:lpstr>Equation</vt:lpstr>
      <vt:lpstr>The Archimedes Experiment: a way for exploring the Vacuum-Gravity Interaction</vt:lpstr>
      <vt:lpstr>Scientific motivations and goal of the experiment</vt:lpstr>
      <vt:lpstr>General Information on Archimedes</vt:lpstr>
      <vt:lpstr>The Casimir effect is derived considering the zero point e.m. energy contained in a casimir cavity, i.e. in the volume defined by two perfectly reflecting parallel plates</vt:lpstr>
      <vt:lpstr>Presentazione standard di PowerPoint</vt:lpstr>
      <vt:lpstr>How to measure the vacuum weigth?  The idea is to  modulate the vacuum energy of a rigid Casimir cavity  by changing the reflectivity of the plates with time</vt:lpstr>
      <vt:lpstr>The measurement Strategy</vt:lpstr>
      <vt:lpstr>Expected signal and sensitivity</vt:lpstr>
      <vt:lpstr>Presentazione standard di PowerPoint</vt:lpstr>
      <vt:lpstr>Presentazione standard di PowerPoint</vt:lpstr>
      <vt:lpstr>The data acquisition system and storage</vt:lpstr>
      <vt:lpstr>THERMAL MODULATION</vt:lpstr>
      <vt:lpstr>Presentazione standard di PowerPoint</vt:lpstr>
      <vt:lpstr>Presentazione standard di PowerPoint</vt:lpstr>
      <vt:lpstr>Cooling Tests Example</vt:lpstr>
      <vt:lpstr>Data analysis</vt:lpstr>
      <vt:lpstr>Presentazione standard di PowerPoint</vt:lpstr>
      <vt:lpstr>Presentazione standard di PowerPoint</vt:lpstr>
      <vt:lpstr>Sample </vt:lpstr>
      <vt:lpstr>Comments</vt:lpstr>
      <vt:lpstr>Presentazione standard di PowerPoint</vt:lpstr>
      <vt:lpstr>Presentazione standard di PowerPoint</vt:lpstr>
      <vt:lpstr>SAMPLES</vt:lpstr>
      <vt:lpstr>Presentazione standard di PowerPoint</vt:lpstr>
      <vt:lpstr>CRYOSTAT</vt:lpstr>
      <vt:lpstr>Presentazione standard di PowerPoint</vt:lpstr>
      <vt:lpstr>ARCHIMEDES</vt:lpstr>
      <vt:lpstr>CONCLUSIONS</vt:lpstr>
      <vt:lpstr>SOME REFERENCES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Valentina Mangano</dc:creator>
  <dc:description/>
  <cp:lastModifiedBy>Paola Puppo</cp:lastModifiedBy>
  <cp:revision>1602</cp:revision>
  <dcterms:created xsi:type="dcterms:W3CDTF">2023-04-02T04:18:17Z</dcterms:created>
  <dcterms:modified xsi:type="dcterms:W3CDTF">2025-02-10T14:21:37Z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Widescreen</vt:lpwstr>
  </property>
  <property fmtid="{D5CDD505-2E9C-101B-9397-08002B2CF9AE}" pid="4" name="Slides">
    <vt:i4>21</vt:i4>
  </property>
</Properties>
</file>