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5" r:id="rId1"/>
    <p:sldMasterId id="2147484098" r:id="rId2"/>
  </p:sldMasterIdLst>
  <p:notesMasterIdLst>
    <p:notesMasterId r:id="rId29"/>
  </p:notesMasterIdLst>
  <p:sldIdLst>
    <p:sldId id="2642" r:id="rId3"/>
    <p:sldId id="2643" r:id="rId4"/>
    <p:sldId id="2644" r:id="rId5"/>
    <p:sldId id="2646" r:id="rId6"/>
    <p:sldId id="2200" r:id="rId7"/>
    <p:sldId id="2630" r:id="rId8"/>
    <p:sldId id="2584" r:id="rId9"/>
    <p:sldId id="1097" r:id="rId10"/>
    <p:sldId id="1098" r:id="rId11"/>
    <p:sldId id="1099" r:id="rId12"/>
    <p:sldId id="2633" r:id="rId13"/>
    <p:sldId id="2637" r:id="rId14"/>
    <p:sldId id="2623" r:id="rId15"/>
    <p:sldId id="2641" r:id="rId16"/>
    <p:sldId id="2619" r:id="rId17"/>
    <p:sldId id="2638" r:id="rId18"/>
    <p:sldId id="2636" r:id="rId19"/>
    <p:sldId id="2608" r:id="rId20"/>
    <p:sldId id="2635" r:id="rId21"/>
    <p:sldId id="2625" r:id="rId22"/>
    <p:sldId id="2645" r:id="rId23"/>
    <p:sldId id="2634" r:id="rId24"/>
    <p:sldId id="1086" r:id="rId25"/>
    <p:sldId id="2581" r:id="rId26"/>
    <p:sldId id="1027" r:id="rId27"/>
    <p:sldId id="261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Budker" initials="DB" lastIdx="1" clrIdx="0">
    <p:extLst>
      <p:ext uri="{19B8F6BF-5375-455C-9EA6-DF929625EA0E}">
        <p15:presenceInfo xmlns:p15="http://schemas.microsoft.com/office/powerpoint/2012/main" userId="Dmitry Bud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72"/>
    <p:restoredTop sz="89119"/>
  </p:normalViewPr>
  <p:slideViewPr>
    <p:cSldViewPr snapToGrid="0" snapToObjects="1">
      <p:cViewPr>
        <p:scale>
          <a:sx n="126" d="100"/>
          <a:sy n="126" d="100"/>
        </p:scale>
        <p:origin x="96" y="-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9T00:24:42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0 234 24575,'8'0'0,"-1"0"0,0 0 0,1 0 0,0 0 0,0 0 0,0 0 0,0 0 0,0 0 0,0-3 0,0 2 0,0-3 0,0 4 0,0 0 0,4 0 0,-3 0 0,8 0 0,-8 0 0,7 0 0,-2-4 0,-1 3 0,3-3 0,-6 4 0,2-3 0,0 2 0,-3-3 0,3 4 0,1 0 0,-4 0 0,3-3 0,-4 2 0,4-3 0,-3 4 0,4 0 0,-5-4 0,0 4 0,0-4 0,4 4 0,-3 0 0,3 0 0,1 0 0,-4 0 0,3-4 0,0 3 0,-3-2 0,4 3 0,-5 0 0,0 0 0,0 0 0,-1 0 0,1 0 0,-1 0 0,1 0 0,0 0 0,0 0 0,0 0 0,0-4 0,4 3 0,-3-2 0,7 3 0,-6 0 0,2 0 0,-4-4 0,4 3 0,-3-2 0,3 3 0,-4 0 0,0-4 0,0 3 0,0-2 0,0 3 0,0 0 0,0 0 0,0 0 0,-1 0 0,1 0 0,0 0 0,0 0 0,0-4 0,4 3 0,-3-3 0,8 4 0,-4-4 0,1 3 0,2-3 0,-2 0 0,-1 3 0,3-2 0,-2 3 0,4-4 0,-5 3 0,3-3 0,-2 4 0,3-4 0,1 3 0,5-3 0,-4 4 0,4 0 0,-1-5 0,-3 4 0,9-3 0,-9 4 0,9 0 0,-9 0 0,8-5 0,-8 4 0,4-3 0,-5 4 0,-5 0 0,4 0 0,-8 0 0,7 0 0,-7-4 0,4 3 0,-5-2 0,0 3 0,0 0 0,-1 0 0,1 0 0,-1 0 0,1 0 0,0 0 0,0 0 0,0 0 0,0 0 0,0 0 0,-1 0 0,1 0 0,-1 0 0,1 0 0,0 0 0,0 0 0,0 0 0,4 0 0,20 0 0,-14 0 0,13 0 0,-23 0 0,-1 0 0,1 0 0,-1 0 0,1 0 0,0 0 0,4 0 0,2-4 0,3 3 0,1-3 0,0 4 0,4-4 0,-3 2 0,4-6 0,-5 7 0,-1-7 0,-3 7 0,2-3 0,-2 0 0,-1 3 0,4-7 0,-8 7 0,3-6 0,-4 6 0,0-3 0,0 4 0,0 0 0,0 0 0,-1 0 0,1 0 0,0 0 0,0-3 0,0 2 0,7-3 0,11 0 0,2 3 0,2-7 0,-14 7 0,-3-3 0,-5 4 0,0 0 0,-1 0 0,1 0 0,0 0 0,0 0 0,0 0 0,4 0 0,-3 0 0,8 0 0,-8 0 0,7 0 0,-7 0 0,4 0 0,-5 0 0,-1 0 0,-2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9T00:24:48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9T00:24:48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9T00:24:49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9T00:24:51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F00FA-4E90-6C43-944B-2E0A6C014183}" type="datetimeFigureOut">
              <a:rPr lang="en-US" smtClean="0"/>
              <a:t>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8D374-A4CF-364C-ABCE-EC98A9462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7F9B-E3DF-0695-7219-A780B911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5BFD4-5EC1-46CD-02BF-63DC26CC6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7002A-D8F8-20B6-D439-D560AE16A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1428D-9ED6-381D-3893-6DD5E1C7D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1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7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33EFC-9C53-A445-812F-A57DE435CA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7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Nuclear anapole moments were predicted by </a:t>
            </a:r>
            <a:r>
              <a:rPr lang="en-US" dirty="0" err="1"/>
              <a:t>Zel’dovich</a:t>
            </a:r>
            <a:r>
              <a:rPr lang="en-US" dirty="0"/>
              <a:t> in the same 1959 paper where he predicted APV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33EFC-9C53-A445-812F-A57DE435CA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39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Collaboration with Hartmut Häffner @ Berkeley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01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time to discuss…</a:t>
            </a:r>
          </a:p>
          <a:p>
            <a:endParaRPr lang="en-US" dirty="0"/>
          </a:p>
          <a:p>
            <a:r>
              <a:rPr lang="en-US" dirty="0"/>
              <a:t>Gravity Probe Spin: </a:t>
            </a:r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Lense-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Thirring</a:t>
            </a:r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(frame dragging) and de Sitter (geodetic precession); are these effects the same for classical gyroscopes and quantum spins?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04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8DF1F-882A-18A3-8FCB-E56EC69B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6DCEA-C29C-4DF6-6B8E-8651CFF31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3DECE-0049-E406-FFC0-69B36BCF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48471-1115-7D88-C164-4A42D62BE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33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14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just a few examples!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standard model works well, but the “Elefant-in-the-room” questions force us to look beyond the 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BSM: retain the rules; add new fields/particles</a:t>
            </a:r>
          </a:p>
          <a:p>
            <a:r>
              <a:rPr lang="en-US" dirty="0"/>
              <a:t>BBSM: beyond QFT (CPT, spin-statistics)</a:t>
            </a:r>
          </a:p>
          <a:p>
            <a:r>
              <a:rPr lang="en-US" dirty="0"/>
              <a:t>Frontiers: Energy, Intensity (precision); </a:t>
            </a:r>
          </a:p>
          <a:p>
            <a:r>
              <a:rPr lang="en-US" dirty="0"/>
              <a:t>Low energy: BSM may not need high energy!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86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16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Spin Amplifier for Particle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PHysIcs</a:t>
            </a:r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REsearch</a:t>
            </a:r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(SAPPHIRE)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6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8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results have already been improved by 4 OOM: better spin source (SS magnet), better magnetometer K-He-3 by the group of Kai Wei Beihang Labs Hangzhou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8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5" y="3962400"/>
            <a:ext cx="11064647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F9A99C-AE55-F84B-85D6-4ADAB58276A3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6717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868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219200"/>
            <a:ext cx="536448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CD5CA8-73EA-1747-9DD1-893469D182DB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75925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60" y="365126"/>
            <a:ext cx="59436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1600200"/>
            <a:ext cx="59436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F9DFB0-AD7E-3A4F-A430-7915CB305264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80046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8AC1A27F-CC05-E14C-8EFB-CEFD0AA8B4D8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62098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235765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03A6798-940C-BD4E-88FA-9EB9C12AD1AD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1237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03203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3132084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6062137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898689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116C1C29-5532-C641-B521-B17B464E76FC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52882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27380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1676400"/>
            <a:ext cx="62992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2F1AD08-350E-DE43-B54E-659D4E52000B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88264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045131" y="228602"/>
            <a:ext cx="7416800" cy="4171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6848F901-11DF-5546-B812-86BC854AA1FA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6708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4F383A7-8476-9649-92F7-6E399E57149B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38430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067034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0F1AE41-6613-8A41-A652-02DA1EA16B89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36324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52400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703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D29867A-DE56-4444-A5A9-3DBFD4680A44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68815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232" y="5943601"/>
            <a:ext cx="9851136" cy="334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1"/>
            <a:ext cx="9855200" cy="5543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21232" y="6324600"/>
            <a:ext cx="9851136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91033929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711002DE-3AD5-9143-9A3F-DABCAA4E8AF4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265092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34DF-015D-194A-8D69-267C8952C85C}" type="datetime1">
              <a:rPr kumimoji="0" lang="en-US" smtClean="0"/>
              <a:t>2/8/25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37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1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E87E-E21E-C840-B569-0AE6918B815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767" indent="0" algn="ctr">
              <a:buNone/>
            </a:lvl2pPr>
            <a:lvl3pPr marL="685533" indent="0" algn="ctr">
              <a:buNone/>
            </a:lvl3pPr>
            <a:lvl4pPr marL="1028300" indent="0" algn="ctr">
              <a:buNone/>
            </a:lvl4pPr>
            <a:lvl5pPr marL="1371067" indent="0" algn="ctr">
              <a:buNone/>
            </a:lvl5pPr>
            <a:lvl6pPr marL="1713833" indent="0" algn="ctr">
              <a:buNone/>
            </a:lvl6pPr>
            <a:lvl7pPr marL="2056600" indent="0" algn="ctr">
              <a:buNone/>
            </a:lvl7pPr>
            <a:lvl8pPr marL="2399352" indent="0" algn="ctr">
              <a:buNone/>
            </a:lvl8pPr>
            <a:lvl9pPr marL="274213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9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9854-D1C1-A94F-9C8F-E5287754E9AF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54860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22B3-A013-8243-A71D-0A05C5C92FF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545F-CB65-864C-941B-38B8F13287E4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2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0" y="1535152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9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362239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0F20E-5BD3-774B-8F7F-6F7572971EA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3963-4C76-0C42-B772-10560BE92233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2AB2-F28D-C44C-A8E3-7E1547A8E309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28600"/>
            <a:ext cx="46736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559170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2895600"/>
            <a:ext cx="46736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54EE3EE-19B1-6742-9CE1-764E313A2068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48365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5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10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76EF-CF05-224E-9B89-8EF9F64B0BFB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7338-F235-E446-B4B4-888CB7B2EF9D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7748-6FEF-FE48-93D5-B2D1981E946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654E-4BA8-294A-BDE4-36A5977F72F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  <p:extLst>
      <p:ext uri="{BB962C8B-B14F-4D97-AF65-F5344CB8AC3E}">
        <p14:creationId xmlns:p14="http://schemas.microsoft.com/office/powerpoint/2010/main" val="399514849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808" y="4575048"/>
            <a:ext cx="10375392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9D638AC-FB8C-9D47-93DE-C5F4D67BFF88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33197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730339" y="1625111"/>
            <a:ext cx="3861288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7303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4004" y="1625601"/>
            <a:ext cx="3863937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6071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9EE0C13-1AFF-4340-88BF-329F9FD4A304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6900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E4A037F-A4F8-A34B-9C54-69D4F73D046F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68721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1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2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20B4F6-8F43-0D41-82ED-02F4CB27D28E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02243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0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41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F0510E-09FE-9341-AF0F-32245B511559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6131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/>
              <a:t>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2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B1DA8DA-8B6B-344E-8FB1-524B015869F3}" type="datetime1">
              <a:rPr kumimoji="0" lang="en-US" sz="1200" smtClean="0">
                <a:solidFill>
                  <a:schemeClr val="tx2"/>
                </a:solidFill>
              </a:rPr>
              <a:t>2/8/25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2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54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2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7D2B6CB2-9A64-6246-A201-2F09DBB1C3D0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2/8/25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2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2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685533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8713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319" indent="-30849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244" indent="-212511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058" indent="-171383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585" indent="-13710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8545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062" indent="-13710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3891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4706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5522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.org/doi/full/10.1126/sciadv.ade0353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arxiv.org/abs/2205.0722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12.20997" TargetMode="External"/><Relationship Id="rId3" Type="http://schemas.openxmlformats.org/officeDocument/2006/relationships/image" Target="NUL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en.wikipedia.org/wiki/Physics_beyond_the_Standard_Mode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arxiv.org/abs/2408.10324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en.wikipedia.org/wiki/Physics_beyond_the_Standard_Model" TargetMode="External"/><Relationship Id="rId7" Type="http://schemas.openxmlformats.org/officeDocument/2006/relationships/image" Target="../media/image7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.xml"/><Relationship Id="rId11" Type="http://schemas.openxmlformats.org/officeDocument/2006/relationships/customXml" Target="../ink/ink4.xml"/><Relationship Id="rId5" Type="http://schemas.openxmlformats.org/officeDocument/2006/relationships/image" Target="../media/image6.png"/><Relationship Id="rId10" Type="http://schemas.openxmlformats.org/officeDocument/2006/relationships/customXml" Target="../ink/ink3.xml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eg"/><Relationship Id="rId5" Type="http://schemas.openxmlformats.org/officeDocument/2006/relationships/hyperlink" Target="https://arxiv.org/abs/2408.15691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.org/doi/full/10.1126/sciadv.ade0353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arxiv.org/abs/2205.0722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science.org/doi/full/10.1126/sciadv.ade035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arxiv.org/abs/2205.07222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EA866-C874-B814-6DA9-0978A91E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5">
            <a:extLst>
              <a:ext uri="{FF2B5EF4-FFF2-40B4-BE49-F238E27FC236}">
                <a16:creationId xmlns:a16="http://schemas.microsoft.com/office/drawing/2014/main" id="{C1AE71B5-0B94-E62F-85F5-0DF5DCC601B6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622996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400" dirty="0">
                <a:effectLst/>
                <a:latin typeface="Times New Roman" panose="02020603050405020304" pitchFamily="18" charset="0"/>
              </a:rPr>
            </a:br>
            <a:endParaRPr lang="en-US" sz="1400" dirty="0">
              <a:effectLst/>
              <a:latin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8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Low-Energy Frontier of Particle Physics</a:t>
            </a:r>
            <a:endParaRPr lang="en-US" sz="14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F6127DF4-276C-51EF-D9EE-B52C6409EF14}"/>
              </a:ext>
            </a:extLst>
          </p:cNvPr>
          <p:cNvSpPr txBox="1">
            <a:spLocks/>
          </p:cNvSpPr>
          <p:nvPr/>
        </p:nvSpPr>
        <p:spPr>
          <a:xfrm>
            <a:off x="0" y="4978664"/>
            <a:ext cx="12192000" cy="14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18" charset="0"/>
              <a:ea typeface="+mn-ea"/>
              <a:cs typeface="Times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Dmitry Budker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Helmholtz Institute, Johannes Gutenberg University, Mainz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&amp; UC Berkeley</a:t>
            </a:r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3CC764F6-9477-8F4F-28CF-4E7DADB82157}"/>
              </a:ext>
            </a:extLst>
          </p:cNvPr>
          <p:cNvSpPr txBox="1">
            <a:spLocks/>
          </p:cNvSpPr>
          <p:nvPr/>
        </p:nvSpPr>
        <p:spPr>
          <a:xfrm>
            <a:off x="0" y="6002619"/>
            <a:ext cx="12192000" cy="851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de-DE" sz="1600" dirty="0"/>
          </a:p>
          <a:p>
            <a:pPr marL="0" indent="0" algn="ctr">
              <a:buNone/>
              <a:defRPr/>
            </a:pPr>
            <a:endParaRPr lang="en-US" sz="1600" dirty="0"/>
          </a:p>
          <a:p>
            <a:pPr marL="0" indent="0" algn="ctr">
              <a:buNone/>
              <a:defRPr/>
            </a:pPr>
            <a:r>
              <a:rPr lang="en-US" sz="2200" dirty="0"/>
              <a:t>LNF Workshop, Frascati, February 10, 2025</a:t>
            </a:r>
            <a:endParaRPr lang="en-US" sz="35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47F84-EAA2-FD33-65B4-924F12CE91F9}"/>
              </a:ext>
            </a:extLst>
          </p:cNvPr>
          <p:cNvSpPr txBox="1"/>
          <p:nvPr/>
        </p:nvSpPr>
        <p:spPr>
          <a:xfrm>
            <a:off x="-8451273" y="-2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B421A-878C-B516-66F0-4B2BD6315E04}"/>
              </a:ext>
            </a:extLst>
          </p:cNvPr>
          <p:cNvSpPr txBox="1"/>
          <p:nvPr/>
        </p:nvSpPr>
        <p:spPr>
          <a:xfrm>
            <a:off x="8420932" y="4425273"/>
            <a:ext cx="377106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algn="ctr"/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"Low-Energy Frontier of Particle Physics in the style of Paul Gaugin"</a:t>
            </a:r>
          </a:p>
          <a:p>
            <a:pPr marL="0" marR="0" algn="ctr"/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 with Microsoft Copilot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C2DD8C-85F1-C26F-B882-F41A8811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029" name="Picture 5" descr="Low-energy Frontier of Particle Physics in the style of Paul Gaugin with more women scientists">
            <a:extLst>
              <a:ext uri="{FF2B5EF4-FFF2-40B4-BE49-F238E27FC236}">
                <a16:creationId xmlns:a16="http://schemas.microsoft.com/office/drawing/2014/main" id="{0DDFC087-E2DE-EE51-8D4C-7C0E0BA3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364" y="622998"/>
            <a:ext cx="4633272" cy="46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8128557-F1AD-7310-4268-F3CCDD61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94" y="-5695766"/>
            <a:ext cx="3571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I've</a:t>
            </a:r>
          </a:p>
        </p:txBody>
      </p:sp>
    </p:spTree>
    <p:extLst>
      <p:ext uri="{BB962C8B-B14F-4D97-AF65-F5344CB8AC3E}">
        <p14:creationId xmlns:p14="http://schemas.microsoft.com/office/powerpoint/2010/main" val="15558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70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71956-CDA6-62CB-5B90-7667240DE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494" y="2248295"/>
            <a:ext cx="5572429" cy="3657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6B9F84-B037-009D-468E-842F56E47DAF}"/>
              </a:ext>
            </a:extLst>
          </p:cNvPr>
          <p:cNvGrpSpPr/>
          <p:nvPr/>
        </p:nvGrpSpPr>
        <p:grpSpPr>
          <a:xfrm>
            <a:off x="555400" y="2248295"/>
            <a:ext cx="5224152" cy="3657600"/>
            <a:chOff x="588656" y="-38520"/>
            <a:chExt cx="5224152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521285-C1F3-2C50-1BBE-1715D29E3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656" y="-38520"/>
              <a:ext cx="5224152" cy="3429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DDF57E-38C2-AB8D-705C-0013D3A9C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656" y="3390480"/>
              <a:ext cx="5224152" cy="2286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49CBA6D-BCF7-A339-05B0-7804A6AF80CB}"/>
              </a:ext>
            </a:extLst>
          </p:cNvPr>
          <p:cNvSpPr txBox="1"/>
          <p:nvPr/>
        </p:nvSpPr>
        <p:spPr>
          <a:xfrm>
            <a:off x="1712421" y="6131271"/>
            <a:ext cx="304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Electron-neutron couplings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3F77E-4CE9-4350-171E-003C26955D24}"/>
              </a:ext>
            </a:extLst>
          </p:cNvPr>
          <p:cNvSpPr txBox="1"/>
          <p:nvPr/>
        </p:nvSpPr>
        <p:spPr>
          <a:xfrm>
            <a:off x="7251471" y="6131271"/>
            <a:ext cx="304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Proton-neutron couplings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45CA8-E1E9-EE02-F300-BB35CBF4F899}"/>
              </a:ext>
            </a:extLst>
          </p:cNvPr>
          <p:cNvSpPr/>
          <p:nvPr/>
        </p:nvSpPr>
        <p:spPr>
          <a:xfrm>
            <a:off x="10274531" y="1350815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7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5FBB8-269B-D2B2-1E1D-6AE1990631F2}"/>
              </a:ext>
            </a:extLst>
          </p:cNvPr>
          <p:cNvSpPr txBox="1"/>
          <p:nvPr/>
        </p:nvSpPr>
        <p:spPr>
          <a:xfrm>
            <a:off x="8662093" y="1740449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8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93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C38E-5C8B-0A56-7F5C-D90BBB6A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2" y="2857500"/>
            <a:ext cx="10972800" cy="2216918"/>
          </a:xfrm>
        </p:spPr>
        <p:txBody>
          <a:bodyPr/>
          <a:lstStyle/>
          <a:p>
            <a:r>
              <a:rPr lang="en-US" dirty="0"/>
              <a:t>Results “around the corner”</a:t>
            </a:r>
            <a:br>
              <a:rPr lang="en-US" dirty="0"/>
            </a:br>
            <a:r>
              <a:rPr lang="en-US" dirty="0"/>
              <a:t>(a small selection)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82A58-08B0-5966-81CF-FBC49D7C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EA9A-F941-642D-987C-F571AE37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93"/>
            <a:ext cx="10972800" cy="936178"/>
          </a:xfrm>
        </p:spPr>
        <p:txBody>
          <a:bodyPr/>
          <a:lstStyle/>
          <a:p>
            <a:r>
              <a:rPr lang="en-US" dirty="0"/>
              <a:t>“Spin-gravity”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F70B5-6AE8-4612-1382-64ABD3CA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 descr="A person standing in front of a machine&#10;&#10;Description automatically generated">
            <a:extLst>
              <a:ext uri="{FF2B5EF4-FFF2-40B4-BE49-F238E27FC236}">
                <a16:creationId xmlns:a16="http://schemas.microsoft.com/office/drawing/2014/main" id="{FC2FD42B-3406-858F-17CD-E6AD3F98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" y="614196"/>
            <a:ext cx="3850059" cy="2887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FCCC63-42B9-CF5C-0EA8-5F2EA8130B57}"/>
              </a:ext>
            </a:extLst>
          </p:cNvPr>
          <p:cNvSpPr txBox="1"/>
          <p:nvPr/>
        </p:nvSpPr>
        <p:spPr>
          <a:xfrm>
            <a:off x="418723" y="3551328"/>
            <a:ext cx="331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“Spin-gravity” search @ USTC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F3172A6-5338-C396-341A-E66F115B2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707" y="4495205"/>
            <a:ext cx="2519680" cy="1681100"/>
          </a:xfrm>
          <a:prstGeom prst="rect">
            <a:avLst/>
          </a:prstGeom>
        </p:spPr>
      </p:pic>
      <p:pic>
        <p:nvPicPr>
          <p:cNvPr id="7" name="Picture 6" descr="A picture containing person, tree, person, outdoor&#10;&#10;Description automatically generated">
            <a:extLst>
              <a:ext uri="{FF2B5EF4-FFF2-40B4-BE49-F238E27FC236}">
                <a16:creationId xmlns:a16="http://schemas.microsoft.com/office/drawing/2014/main" id="{803389C2-A538-CB29-5489-977FBA7A6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87" y="4495205"/>
            <a:ext cx="1802906" cy="16878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0ADD3BD-770E-FF51-9802-AE3CA84001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410" y="4515590"/>
            <a:ext cx="998987" cy="1660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991AE6-86F2-3A69-568D-A9D9096D5895}"/>
              </a:ext>
            </a:extLst>
          </p:cNvPr>
          <p:cNvSpPr txBox="1"/>
          <p:nvPr/>
        </p:nvSpPr>
        <p:spPr>
          <a:xfrm>
            <a:off x="6365473" y="6176305"/>
            <a:ext cx="567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Jagiellonian    Prof. Szymon Pustelny          Piotr Put</a:t>
            </a:r>
          </a:p>
          <a:p>
            <a:r>
              <a:rPr lang="en-US" dirty="0"/>
              <a:t>  University</a:t>
            </a:r>
          </a:p>
        </p:txBody>
      </p:sp>
      <p:pic>
        <p:nvPicPr>
          <p:cNvPr id="10" name="Picture 9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DD9A251F-EBF1-4AEB-2E20-1AE229AD2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109" y="5662286"/>
            <a:ext cx="1189633" cy="1184150"/>
          </a:xfrm>
          <a:prstGeom prst="rect">
            <a:avLst/>
          </a:prstGeom>
        </p:spPr>
      </p:pic>
      <p:pic>
        <p:nvPicPr>
          <p:cNvPr id="11" name="Picture 10" descr="A red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8C4BEF0-BDBE-6D91-A1C7-8DD2D0B70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3" y="5665738"/>
            <a:ext cx="1192262" cy="119226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C2DC6FC-3E92-814D-21CA-A7EF3978C8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503" y="5665738"/>
            <a:ext cx="2085424" cy="11902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6E5F23-8F73-167A-ECB4-E68D0F63A467}"/>
              </a:ext>
            </a:extLst>
          </p:cNvPr>
          <p:cNvSpPr txBox="1"/>
          <p:nvPr/>
        </p:nvSpPr>
        <p:spPr>
          <a:xfrm>
            <a:off x="4585372" y="651062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Gary Centers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19E687-BCBD-77CA-E0FB-2B95CF484730}"/>
              </a:ext>
            </a:extLst>
          </p:cNvPr>
          <p:cNvSpPr txBox="1"/>
          <p:nvPr/>
        </p:nvSpPr>
        <p:spPr>
          <a:xfrm>
            <a:off x="5562014" y="1297110"/>
            <a:ext cx="55087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Violates everything!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Pioneering work by ➞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We use zero-field NMR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Molecular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</a:rPr>
              <a:t>comagnetometry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Monopole-dipole interactions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Physics - Spin Gyroscope is Ready to Look for New Physics">
            <a:extLst>
              <a:ext uri="{FF2B5EF4-FFF2-40B4-BE49-F238E27FC236}">
                <a16:creationId xmlns:a16="http://schemas.microsoft.com/office/drawing/2014/main" id="{EA4C2D16-020D-06B1-68BD-F90E93FC1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24" y="76193"/>
            <a:ext cx="1625600" cy="21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313C8E-9E82-E925-2126-463EC6C81444}"/>
              </a:ext>
            </a:extLst>
          </p:cNvPr>
          <p:cNvSpPr txBox="1"/>
          <p:nvPr/>
        </p:nvSpPr>
        <p:spPr>
          <a:xfrm>
            <a:off x="9615654" y="2303754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 Jackson Kimball</a:t>
            </a:r>
          </a:p>
        </p:txBody>
      </p:sp>
    </p:spTree>
    <p:extLst>
      <p:ext uri="{BB962C8B-B14F-4D97-AF65-F5344CB8AC3E}">
        <p14:creationId xmlns:p14="http://schemas.microsoft.com/office/powerpoint/2010/main" val="6086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4BA5A-7FC5-FE0B-A116-506D51DD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48CA3-6068-C29F-9CB5-82395576BB12}"/>
              </a:ext>
            </a:extLst>
          </p:cNvPr>
          <p:cNvSpPr txBox="1"/>
          <p:nvPr/>
        </p:nvSpPr>
        <p:spPr>
          <a:xfrm>
            <a:off x="934720" y="1621690"/>
            <a:ext cx="10363200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92D050">
                    <a:alpha val="20436"/>
                  </a:srgbClr>
                </a:solidFill>
              </a:rPr>
              <a:t>Long-range spin-dependent PV interactions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</a:rPr>
              <a:t>Molecular PV </a:t>
            </a:r>
            <a:r>
              <a:rPr lang="en-US" sz="2800" dirty="0"/>
              <a:t>with </a:t>
            </a:r>
            <a:r>
              <a:rPr lang="en-US" sz="2800" dirty="0">
                <a:solidFill>
                  <a:srgbClr val="FFFF00"/>
                </a:solidFill>
              </a:rPr>
              <a:t>NMR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FFFF00"/>
                </a:solidFill>
              </a:rPr>
              <a:t>chiral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FF00"/>
                </a:solidFill>
              </a:rPr>
              <a:t>achiral</a:t>
            </a:r>
            <a:r>
              <a:rPr lang="en-US" sz="2800" dirty="0"/>
              <a:t> molecules)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0610-813C-2845-AAC3-28B77CAE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55"/>
            <a:ext cx="10972800" cy="861775"/>
          </a:xfrm>
        </p:spPr>
        <p:txBody>
          <a:bodyPr/>
          <a:lstStyle/>
          <a:p>
            <a:r>
              <a:rPr lang="en-US" dirty="0"/>
              <a:t>An optimistic roadmap from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DADB7-8329-A245-BACB-FA74029C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Book Antiqua"/>
              </a:rPr>
              <a:pPr/>
              <a:t>14</a:t>
            </a:fld>
            <a:endParaRPr lang="en-US">
              <a:solidFill>
                <a:prstClr val="white">
                  <a:shade val="50000"/>
                </a:prstClr>
              </a:solidFill>
              <a:latin typeface="Book Antiqu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77DA5B-FE9C-1142-B3BB-44ABE994EC58}"/>
                  </a:ext>
                </a:extLst>
              </p:cNvPr>
              <p:cNvSpPr txBox="1"/>
              <p:nvPr/>
            </p:nvSpPr>
            <p:spPr>
              <a:xfrm>
                <a:off x="82861" y="778423"/>
                <a:ext cx="104835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800" baseline="30000" dirty="0">
                    <a:solidFill>
                      <a:srgbClr val="FFFF00"/>
                    </a:solidFill>
                  </a:rPr>
                  <a:t>13</a:t>
                </a:r>
                <a:r>
                  <a:rPr lang="en-US" sz="4800" dirty="0">
                    <a:solidFill>
                      <a:srgbClr val="FFFF00"/>
                    </a:solidFill>
                  </a:rPr>
                  <a:t>C/</a:t>
                </a:r>
                <a:r>
                  <a:rPr lang="en-US" sz="4800" baseline="30000" dirty="0">
                    <a:solidFill>
                      <a:srgbClr val="FFFF00"/>
                    </a:solidFill>
                  </a:rPr>
                  <a:t>1</a:t>
                </a:r>
                <a:r>
                  <a:rPr lang="en-US" sz="4800" dirty="0">
                    <a:solidFill>
                      <a:srgbClr val="FFFF00"/>
                    </a:solidFill>
                  </a:rPr>
                  <a:t>H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800" dirty="0">
                    <a:solidFill>
                      <a:srgbClr val="FFFF00"/>
                    </a:solidFill>
                  </a:rPr>
                  <a:t> </a:t>
                </a:r>
                <a:r>
                  <a:rPr lang="en-US" sz="4800" baseline="30000" dirty="0">
                    <a:solidFill>
                      <a:srgbClr val="FFFF00"/>
                    </a:solidFill>
                  </a:rPr>
                  <a:t>31</a:t>
                </a:r>
                <a:r>
                  <a:rPr lang="en-US" sz="4800" dirty="0">
                    <a:solidFill>
                      <a:srgbClr val="FFFF00"/>
                    </a:solidFill>
                  </a:rPr>
                  <a:t>P/</a:t>
                </a:r>
                <a:r>
                  <a:rPr lang="en-US" sz="4800" baseline="30000" dirty="0">
                    <a:solidFill>
                      <a:srgbClr val="FFFF00"/>
                    </a:solidFill>
                  </a:rPr>
                  <a:t>1</a:t>
                </a:r>
                <a:r>
                  <a:rPr lang="en-US" sz="4800" dirty="0">
                    <a:solidFill>
                      <a:srgbClr val="FFFF00"/>
                    </a:solidFill>
                  </a:rPr>
                  <a:t>H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800" dirty="0">
                    <a:solidFill>
                      <a:srgbClr val="FFFF00"/>
                    </a:solidFill>
                  </a:rPr>
                  <a:t> </a:t>
                </a:r>
                <a:r>
                  <a:rPr lang="en-US" sz="4800" baseline="30000" dirty="0">
                    <a:solidFill>
                      <a:srgbClr val="FFFF00"/>
                    </a:solidFill>
                  </a:rPr>
                  <a:t>?</a:t>
                </a:r>
                <a:r>
                  <a:rPr lang="en-US" sz="4800" dirty="0">
                    <a:solidFill>
                      <a:srgbClr val="FFFF00"/>
                    </a:solidFill>
                  </a:rPr>
                  <a:t>?/</a:t>
                </a:r>
                <a:r>
                  <a:rPr lang="en-US" sz="4800" baseline="30000" dirty="0">
                    <a:solidFill>
                      <a:srgbClr val="FFFF00"/>
                    </a:solidFill>
                  </a:rPr>
                  <a:t>1</a:t>
                </a:r>
                <a:r>
                  <a:rPr lang="en-US" sz="4800" dirty="0">
                    <a:solidFill>
                      <a:srgbClr val="FFFF00"/>
                    </a:solidFill>
                  </a:rPr>
                  <a:t>H</a:t>
                </a:r>
                <a:endParaRPr lang="en-US" sz="2400" dirty="0">
                  <a:solidFill>
                    <a:srgbClr val="FFFF00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:r>
                  <a:rPr lang="en-US" sz="2400" dirty="0">
                    <a:solidFill>
                      <a:srgbClr val="92D050"/>
                    </a:solidFill>
                  </a:rPr>
                  <a:t>PNC shift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4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2400" i="1" baseline="3000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400" i="1" baseline="3000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2/3</m:t>
                    </m:r>
                  </m:oMath>
                </a14:m>
                <a:r>
                  <a:rPr lang="en-US" sz="2400" dirty="0">
                    <a:solidFill>
                      <a:srgbClr val="92D050"/>
                    </a:solidFill>
                  </a:rPr>
                  <a:t>:             ~10 </a:t>
                </a:r>
                <a:r>
                  <a:rPr lang="en-US" sz="2400" dirty="0" err="1">
                    <a:solidFill>
                      <a:srgbClr val="92D050"/>
                    </a:solidFill>
                  </a:rPr>
                  <a:t>nHz</a:t>
                </a:r>
                <a:r>
                  <a:rPr lang="en-US" sz="2400" dirty="0">
                    <a:solidFill>
                      <a:srgbClr val="92D050"/>
                    </a:solidFill>
                  </a:rPr>
                  <a:t>                       ~µHz                     ~mHz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A77DA5B-FE9C-1142-B3BB-44ABE994E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1" y="778423"/>
                <a:ext cx="10483539" cy="1200329"/>
              </a:xfrm>
              <a:prstGeom prst="rect">
                <a:avLst/>
              </a:prstGeom>
              <a:blipFill>
                <a:blip r:embed="rId3"/>
                <a:stretch>
                  <a:fillRect l="-242" t="-12632" r="-2663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2B84A95-DDB3-A44C-B6E3-1B2450BB0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828" y="2828091"/>
            <a:ext cx="6581312" cy="2826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D1FA9-B544-D140-BF6B-740CF8A98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" y="2054504"/>
            <a:ext cx="5346217" cy="3058357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1730A3E-F94E-DC43-B5D2-93274198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430" y="5212698"/>
            <a:ext cx="1256335" cy="12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C0181-0EA6-9744-BF07-ACECA189856D}"/>
              </a:ext>
            </a:extLst>
          </p:cNvPr>
          <p:cNvSpPr txBox="1"/>
          <p:nvPr/>
        </p:nvSpPr>
        <p:spPr>
          <a:xfrm>
            <a:off x="41589" y="6504679"/>
            <a:ext cx="3069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Danila Barskiy  Erik Van Dyke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6EE105-3180-B0D3-BBA6-3D61C748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4597" y="5212698"/>
            <a:ext cx="1256335" cy="12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363B3-B8DE-63E5-F6EF-0BF1E9D5F4CF}"/>
              </a:ext>
            </a:extLst>
          </p:cNvPr>
          <p:cNvSpPr txBox="1"/>
          <p:nvPr/>
        </p:nvSpPr>
        <p:spPr>
          <a:xfrm>
            <a:off x="2895120" y="5227617"/>
            <a:ext cx="27070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FF00"/>
                </a:solidFill>
              </a:rPr>
              <a:t>Collaboration @ ELCH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r>
              <a:rPr lang="en-US" dirty="0">
                <a:solidFill>
                  <a:srgbClr val="FFFF00"/>
                </a:solidFill>
              </a:rPr>
              <a:t>Rudolf </a:t>
            </a:r>
            <a:r>
              <a:rPr lang="en-US" dirty="0" err="1">
                <a:solidFill>
                  <a:srgbClr val="FFFF00"/>
                </a:solidFill>
              </a:rPr>
              <a:t>Pietschnig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Denis </a:t>
            </a:r>
            <a:r>
              <a:rPr lang="en-US" dirty="0" err="1">
                <a:solidFill>
                  <a:srgbClr val="FFFF00"/>
                </a:solidFill>
              </a:rPr>
              <a:t>Kargin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Robert Berger</a:t>
            </a:r>
          </a:p>
          <a:p>
            <a:r>
              <a:rPr lang="en-US" dirty="0" err="1">
                <a:solidFill>
                  <a:srgbClr val="FFFF00"/>
                </a:solidFill>
              </a:rPr>
              <a:t>Kostantin</a:t>
            </a:r>
            <a:r>
              <a:rPr lang="en-US" dirty="0">
                <a:solidFill>
                  <a:srgbClr val="FFFF00"/>
                </a:solidFill>
              </a:rPr>
              <a:t> Gaul </a:t>
            </a:r>
            <a:r>
              <a:rPr lang="en-US" sz="1100" dirty="0">
                <a:solidFill>
                  <a:srgbClr val="FFFF00"/>
                </a:solidFill>
              </a:rPr>
              <a:t>(now @Mainz)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45E8E-E3E8-22D1-C757-F8A7C12A2F73}"/>
              </a:ext>
            </a:extLst>
          </p:cNvPr>
          <p:cNvSpPr txBox="1"/>
          <p:nvPr/>
        </p:nvSpPr>
        <p:spPr>
          <a:xfrm>
            <a:off x="5429079" y="5750626"/>
            <a:ext cx="254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FF00"/>
                </a:solidFill>
              </a:rPr>
              <a:t>Collaboration @ MPIP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r>
              <a:rPr lang="en-US" dirty="0">
                <a:solidFill>
                  <a:srgbClr val="FFFF00"/>
                </a:solidFill>
              </a:rPr>
              <a:t>Manfred Wagner</a:t>
            </a:r>
          </a:p>
          <a:p>
            <a:r>
              <a:rPr lang="en-US" dirty="0">
                <a:solidFill>
                  <a:srgbClr val="FFFF00"/>
                </a:solidFill>
              </a:rPr>
              <a:t>Tanja Weil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A3DA6-A22A-9692-D0B4-233570AE7853}"/>
              </a:ext>
            </a:extLst>
          </p:cNvPr>
          <p:cNvSpPr txBox="1"/>
          <p:nvPr/>
        </p:nvSpPr>
        <p:spPr>
          <a:xfrm>
            <a:off x="8148319" y="5852160"/>
            <a:ext cx="404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effort: </a:t>
            </a:r>
            <a:r>
              <a:rPr lang="en-US" baseline="30000" dirty="0">
                <a:solidFill>
                  <a:srgbClr val="92D050"/>
                </a:solidFill>
              </a:rPr>
              <a:t>103</a:t>
            </a:r>
            <a:r>
              <a:rPr lang="en-US" dirty="0">
                <a:solidFill>
                  <a:srgbClr val="92D050"/>
                </a:solidFill>
              </a:rPr>
              <a:t>Rh </a:t>
            </a:r>
            <a:r>
              <a:rPr lang="en-US" dirty="0"/>
              <a:t>(ACAC)</a:t>
            </a:r>
          </a:p>
          <a:p>
            <a:r>
              <a:rPr lang="en-US" dirty="0"/>
              <a:t>M. </a:t>
            </a:r>
            <a:r>
              <a:rPr lang="en-US" dirty="0" err="1"/>
              <a:t>Sabba</a:t>
            </a:r>
            <a:r>
              <a:rPr lang="en-US" dirty="0"/>
              <a:t> (M. Levitt’s group, SOTON)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D9FBC6-7CFF-E604-964E-B37C92344628}"/>
              </a:ext>
            </a:extLst>
          </p:cNvPr>
          <p:cNvSpPr txBox="1"/>
          <p:nvPr/>
        </p:nvSpPr>
        <p:spPr>
          <a:xfrm>
            <a:off x="5527826" y="2012588"/>
            <a:ext cx="65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8"/>
              </a:rPr>
              <a:t>arxiv: 2412.20997</a:t>
            </a:r>
            <a:r>
              <a:rPr lang="en-US" sz="3600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</a:rPr>
              <a:t> (2024)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54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328C08-0031-E7A2-3772-E5F51C72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A7BB68-36C7-069F-54A9-5C8C0796C39E}"/>
              </a:ext>
            </a:extLst>
          </p:cNvPr>
          <p:cNvGrpSpPr>
            <a:grpSpLocks noChangeAspect="1"/>
          </p:cNvGrpSpPr>
          <p:nvPr/>
        </p:nvGrpSpPr>
        <p:grpSpPr>
          <a:xfrm>
            <a:off x="181853" y="91440"/>
            <a:ext cx="11840789" cy="1640916"/>
            <a:chOff x="2209800" y="3185084"/>
            <a:chExt cx="7772400" cy="10771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4C2FA8-FEF0-7D64-1598-64933B764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3429000"/>
              <a:ext cx="7772400" cy="83319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87F847-2BDB-62EF-07DA-7F81A768F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3185084"/>
              <a:ext cx="7772400" cy="24899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DD7B5D-FE3B-EBC9-E223-89F2F48A7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52" y="2494466"/>
            <a:ext cx="7772400" cy="2362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4C11A-780E-AD49-20FE-666C95D60E50}"/>
              </a:ext>
            </a:extLst>
          </p:cNvPr>
          <p:cNvSpPr txBox="1"/>
          <p:nvPr/>
        </p:nvSpPr>
        <p:spPr>
          <a:xfrm>
            <a:off x="8178800" y="1814235"/>
            <a:ext cx="36982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System Font Regular"/>
              <a:buChar char="☞"/>
            </a:pPr>
            <a:r>
              <a:rPr lang="en-US" sz="2400" dirty="0"/>
              <a:t> Possible modification to </a:t>
            </a:r>
            <a:r>
              <a:rPr lang="en-US" sz="2400" dirty="0" err="1">
                <a:solidFill>
                  <a:srgbClr val="92D050"/>
                </a:solidFill>
              </a:rPr>
              <a:t>CeNTREX</a:t>
            </a:r>
            <a:r>
              <a:rPr lang="en-US" sz="2400" dirty="0"/>
              <a:t> EDM </a:t>
            </a:r>
            <a:r>
              <a:rPr lang="en-US" sz="2400" dirty="0" err="1"/>
              <a:t>expt</a:t>
            </a: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r>
              <a:rPr lang="en-US" sz="2400" dirty="0"/>
              <a:t> Projected S/N~100 in 3.5 h</a:t>
            </a:r>
          </a:p>
          <a:p>
            <a:pPr marL="285750" indent="-285750">
              <a:buSzPct val="150000"/>
              <a:buFont typeface="System Font Regular"/>
              <a:buChar char="☞"/>
            </a:pP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r>
              <a:rPr lang="en-US" sz="2400" dirty="0"/>
              <a:t> Systematics under control with </a:t>
            </a:r>
            <a:r>
              <a:rPr lang="en-US" sz="2400" dirty="0">
                <a:solidFill>
                  <a:srgbClr val="FFFF00"/>
                </a:solidFill>
              </a:rPr>
              <a:t>multiple reversals</a:t>
            </a:r>
          </a:p>
          <a:p>
            <a:pPr marL="285750" indent="-285750">
              <a:buSzPct val="150000"/>
              <a:buFont typeface="System Font Regular"/>
              <a:buChar char="☞"/>
            </a:pP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r>
              <a:rPr lang="en-US" sz="2400" dirty="0"/>
              <a:t> </a:t>
            </a:r>
            <a:r>
              <a:rPr lang="en-US" sz="2400" baseline="30000" dirty="0"/>
              <a:t>20</a:t>
            </a:r>
            <a:r>
              <a:rPr lang="en-US" sz="2400" baseline="30000" dirty="0">
                <a:solidFill>
                  <a:srgbClr val="FFFF00"/>
                </a:solidFill>
              </a:rPr>
              <a:t>5</a:t>
            </a:r>
            <a:r>
              <a:rPr lang="en-US" sz="2400" dirty="0"/>
              <a:t>Tl</a:t>
            </a:r>
            <a:r>
              <a:rPr lang="en-US" sz="2400" baseline="30000" dirty="0"/>
              <a:t>19</a:t>
            </a:r>
            <a:r>
              <a:rPr lang="en-US" sz="2400" dirty="0"/>
              <a:t>F and </a:t>
            </a:r>
            <a:r>
              <a:rPr lang="en-US" sz="2400" baseline="30000" dirty="0"/>
              <a:t>20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/>
              <a:t>Tl</a:t>
            </a:r>
            <a:r>
              <a:rPr lang="en-US" sz="2400" baseline="30000" dirty="0"/>
              <a:t>19</a:t>
            </a:r>
            <a:r>
              <a:rPr lang="en-US" sz="2400" dirty="0"/>
              <a:t>F</a:t>
            </a:r>
          </a:p>
          <a:p>
            <a:pPr marL="285750" indent="-285750">
              <a:buSzPct val="150000"/>
              <a:buFont typeface="System Font Regular"/>
              <a:buChar char="☞"/>
            </a:pP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r>
              <a:rPr lang="en-US" sz="2400" dirty="0"/>
              <a:t> Nuclear </a:t>
            </a:r>
            <a:r>
              <a:rPr lang="en-US" sz="2400" dirty="0">
                <a:solidFill>
                  <a:srgbClr val="92D050"/>
                </a:solidFill>
              </a:rPr>
              <a:t>anapoles</a:t>
            </a:r>
            <a:endParaRPr lang="en-US" sz="2400" dirty="0"/>
          </a:p>
          <a:p>
            <a:pPr marL="285750" indent="-285750">
              <a:buSzPct val="150000"/>
              <a:buFont typeface="System Font Regular"/>
              <a:buChar char="☞"/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C9B7B-E993-4F42-578C-ED1A23B48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814235"/>
            <a:ext cx="4128768" cy="406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CF0CBD-CCFF-634A-B9BE-0AE88DF5BC58}"/>
                  </a:ext>
                </a:extLst>
              </p:cNvPr>
              <p:cNvSpPr txBox="1"/>
              <p:nvPr/>
            </p:nvSpPr>
            <p:spPr>
              <a:xfrm>
                <a:off x="181852" y="1814235"/>
                <a:ext cx="5131827" cy="4918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SzPct val="150000"/>
                  <a:buFont typeface="System Font Regular"/>
                  <a:buChar char="☞"/>
                </a:pPr>
                <a:r>
                  <a:rPr lang="en-US" sz="2400" dirty="0"/>
                  <a:t> </a:t>
                </a:r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>
                  <a:buSzPct val="150000"/>
                </a:pPr>
                <a:endParaRPr lang="en-US" sz="2400" dirty="0"/>
              </a:p>
              <a:p>
                <a:pPr>
                  <a:buSzPct val="150000"/>
                </a:pPr>
                <a:endParaRPr lang="en-US" sz="2400" dirty="0"/>
              </a:p>
              <a:p>
                <a:pPr>
                  <a:buSzPct val="150000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r>
                  <a:rPr lang="en-US" sz="2400" dirty="0"/>
                  <a:t> P-even J-coupling: ~13 kHz</a:t>
                </a:r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r>
                  <a:rPr lang="en-US" sz="2400" dirty="0"/>
                  <a:t> P-odd: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PNC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≈−3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mHz</m:t>
                    </m:r>
                  </m:oMath>
                </a14:m>
                <a:endParaRPr lang="en-US" sz="2400" dirty="0"/>
              </a:p>
              <a:p>
                <a:pPr marL="285750" indent="-285750">
                  <a:buSzPct val="150000"/>
                  <a:buFont typeface="System Font Regular"/>
                  <a:buChar char="☞"/>
                </a:pPr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CF0CBD-CCFF-634A-B9BE-0AE88DF5B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52" y="1814235"/>
                <a:ext cx="5131827" cy="4918654"/>
              </a:xfrm>
              <a:prstGeom prst="rect">
                <a:avLst/>
              </a:prstGeom>
              <a:blipFill>
                <a:blip r:embed="rId7"/>
                <a:stretch>
                  <a:fillRect l="-4198" t="-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24">
            <a:extLst>
              <a:ext uri="{FF2B5EF4-FFF2-40B4-BE49-F238E27FC236}">
                <a16:creationId xmlns:a16="http://schemas.microsoft.com/office/drawing/2014/main" id="{AD3EED19-D735-8BCB-3037-6529C993A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2266" y="4593392"/>
          <a:ext cx="2146534" cy="217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2842920" imgH="2878560" progId="">
                  <p:embed/>
                </p:oleObj>
              </mc:Choice>
              <mc:Fallback>
                <p:oleObj name="CorelDRAW" r:id="rId8" imgW="2842920" imgH="2878560" progId="">
                  <p:embed/>
                  <p:pic>
                    <p:nvPicPr>
                      <p:cNvPr id="12" name="Object 24">
                        <a:extLst>
                          <a:ext uri="{FF2B5EF4-FFF2-40B4-BE49-F238E27FC236}">
                            <a16:creationId xmlns:a16="http://schemas.microsoft.com/office/drawing/2014/main" id="{AD3EED19-D735-8BCB-3037-6529C993A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266" y="4593392"/>
                        <a:ext cx="2146534" cy="2173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">
            <a:extLst>
              <a:ext uri="{FF2B5EF4-FFF2-40B4-BE49-F238E27FC236}">
                <a16:creationId xmlns:a16="http://schemas.microsoft.com/office/drawing/2014/main" id="{DF48C990-D0EE-9997-B153-6256D4C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604" y="6610861"/>
            <a:ext cx="1152034" cy="24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780" tIns="44891" rIns="89780" bIns="44891">
            <a:spAutoFit/>
          </a:bodyPr>
          <a:lstStyle/>
          <a:p>
            <a:pPr algn="ctr" defTabSz="898794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00"/>
                </a:solidFill>
                <a:latin typeface="Times New Roman" pitchFamily="18" charset="0"/>
              </a:rPr>
              <a:t>Ya. B. </a:t>
            </a:r>
            <a:r>
              <a:rPr lang="en-US" sz="1000" b="1" dirty="0" err="1">
                <a:solidFill>
                  <a:srgbClr val="FFFF00"/>
                </a:solidFill>
                <a:latin typeface="Times New Roman" pitchFamily="18" charset="0"/>
              </a:rPr>
              <a:t>Zel’dovich</a:t>
            </a:r>
            <a:endParaRPr lang="en-US" sz="1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4" name="Picture 13" descr="zeldovich">
            <a:extLst>
              <a:ext uri="{FF2B5EF4-FFF2-40B4-BE49-F238E27FC236}">
                <a16:creationId xmlns:a16="http://schemas.microsoft.com/office/drawing/2014/main" id="{57C5C138-18B6-0968-BBDC-0C22F447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921760"/>
            <a:ext cx="1063811" cy="1673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0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uiExpand="1" build="p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B84A-8C7C-1D79-CA35-67831591C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456"/>
            <a:ext cx="10972800" cy="674929"/>
          </a:xfrm>
        </p:spPr>
        <p:txBody>
          <a:bodyPr/>
          <a:lstStyle/>
          <a:p>
            <a:r>
              <a:rPr lang="en-US" dirty="0"/>
              <a:t>Antimatter On A Chip (AMOC)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4B8F7-44BC-B354-83F3-F914B019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3EB71-674D-AE19-B6FC-A539EE15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78" y="817687"/>
            <a:ext cx="6144566" cy="4608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FF6C0-4D6A-D333-26EE-CAD608AE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614" y="817687"/>
            <a:ext cx="3460397" cy="4613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C417B-A690-270A-9EE7-BB43EA31A799}"/>
              </a:ext>
            </a:extLst>
          </p:cNvPr>
          <p:cNvSpPr txBox="1"/>
          <p:nvPr/>
        </p:nvSpPr>
        <p:spPr>
          <a:xfrm>
            <a:off x="934496" y="5840258"/>
            <a:ext cx="993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Co-trapping of </a:t>
            </a:r>
            <a:r>
              <a:rPr lang="en-US" sz="2000" dirty="0">
                <a:solidFill>
                  <a:srgbClr val="FFFF00"/>
                </a:solidFill>
              </a:rPr>
              <a:t>positrons</a:t>
            </a:r>
            <a:r>
              <a:rPr lang="en-US" sz="2000" dirty="0"/>
              <a:t>, antiprotons, and eventually antihydrogen </a:t>
            </a:r>
            <a:r>
              <a:rPr lang="en-US" sz="2000" dirty="0">
                <a:solidFill>
                  <a:srgbClr val="FFFF00"/>
                </a:solidFill>
              </a:rPr>
              <a:t>away from CERN</a:t>
            </a:r>
          </a:p>
        </p:txBody>
      </p:sp>
    </p:spTree>
    <p:extLst>
      <p:ext uri="{BB962C8B-B14F-4D97-AF65-F5344CB8AC3E}">
        <p14:creationId xmlns:p14="http://schemas.microsoft.com/office/powerpoint/2010/main" val="32335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F4D4-4045-7CE6-C7BD-45C208881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01"/>
            <a:ext cx="12192000" cy="11701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Detection of MHz-GHz </a:t>
            </a:r>
            <a:r>
              <a:rPr lang="en-US" dirty="0">
                <a:solidFill>
                  <a:srgbClr val="FFFF00"/>
                </a:solidFill>
              </a:rPr>
              <a:t>Gravitational Waves </a:t>
            </a:r>
            <a:r>
              <a:rPr lang="en-US" dirty="0"/>
              <a:t>with </a:t>
            </a:r>
            <a:r>
              <a:rPr lang="en-US" dirty="0" err="1">
                <a:solidFill>
                  <a:srgbClr val="FFFF00"/>
                </a:solidFill>
              </a:rPr>
              <a:t>GravNet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30D31-2365-12F7-4B83-FCCE9B45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2974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025" name="Picture 1" descr="Eine Wissenschaftlerin und ein Wissenschaftler arbeiten hinter einer Glasfassade und mischen Chemikalien mit Großgeräten.">
            <a:extLst>
              <a:ext uri="{FF2B5EF4-FFF2-40B4-BE49-F238E27FC236}">
                <a16:creationId xmlns:a16="http://schemas.microsoft.com/office/drawing/2014/main" id="{56D70EE1-2DB8-0064-4224-A6AB0EA4C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3"/>
          <a:stretch/>
        </p:blipFill>
        <p:spPr bwMode="auto">
          <a:xfrm>
            <a:off x="119941" y="1391700"/>
            <a:ext cx="7505507" cy="50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C2C04F8-68CD-13D1-776E-7F147ECF584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996610" y="-7132754"/>
            <a:ext cx="375996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777777"/>
                </a:solidFill>
                <a:effectLst/>
                <a:latin typeface="Exo-2-Regular"/>
              </a:rPr>
              <a:t>© Kristof Schmieden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B8DEA-DC2C-FD3E-1A92-F8E00414CC25}"/>
              </a:ext>
            </a:extLst>
          </p:cNvPr>
          <p:cNvSpPr txBox="1"/>
          <p:nvPr/>
        </p:nvSpPr>
        <p:spPr>
          <a:xfrm>
            <a:off x="0" y="6459473"/>
            <a:ext cx="659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777777"/>
                </a:solidFill>
                <a:effectLst/>
                <a:latin typeface="Exo-2-Regular"/>
              </a:rPr>
              <a:t>© Kristof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Exo-2-Regular"/>
              </a:rPr>
              <a:t>Schmieden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C104B-4649-1196-BE6E-B9A4F4774664}"/>
              </a:ext>
            </a:extLst>
          </p:cNvPr>
          <p:cNvSpPr txBox="1"/>
          <p:nvPr/>
        </p:nvSpPr>
        <p:spPr>
          <a:xfrm>
            <a:off x="7641778" y="1198074"/>
            <a:ext cx="46953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0" i="0" u="none" strike="noStrike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Bonn, Mainz, Frascati,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SC cavities; strong magnets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Fixed frequency 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(use GW chirp)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Global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Single-photon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Supported by ERC</a:t>
            </a:r>
          </a:p>
          <a:p>
            <a:endParaRPr lang="en-US" sz="2800" b="0" i="0" u="none" strike="noStrike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30" name="Picture 6" descr="Two ERC Synergy Grants for Helmholtz ...">
            <a:extLst>
              <a:ext uri="{FF2B5EF4-FFF2-40B4-BE49-F238E27FC236}">
                <a16:creationId xmlns:a16="http://schemas.microsoft.com/office/drawing/2014/main" id="{2CA8560B-681F-640A-1E09-DD38607E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18" y="4555872"/>
            <a:ext cx="36576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1 4">
            <a:extLst>
              <a:ext uri="{FF2B5EF4-FFF2-40B4-BE49-F238E27FC236}">
                <a16:creationId xmlns:a16="http://schemas.microsoft.com/office/drawing/2014/main" id="{FC1DF570-E8A1-2487-6298-FBB3F5A4CDDA}"/>
              </a:ext>
            </a:extLst>
          </p:cNvPr>
          <p:cNvSpPr/>
          <p:nvPr/>
        </p:nvSpPr>
        <p:spPr>
          <a:xfrm>
            <a:off x="5670962" y="3267599"/>
            <a:ext cx="1851560" cy="653142"/>
          </a:xfrm>
          <a:prstGeom prst="borderCallout1">
            <a:avLst>
              <a:gd name="adj1" fmla="val 96932"/>
              <a:gd name="adj2" fmla="val 41052"/>
              <a:gd name="adj3" fmla="val 312500"/>
              <a:gd name="adj4" fmla="val -75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CASPEr Mainz </a:t>
            </a:r>
          </a:p>
          <a:p>
            <a:pPr algn="ctr"/>
            <a:r>
              <a:rPr lang="en-US" dirty="0"/>
              <a:t>14.1 T magnet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F941C6CB-B718-9F7D-AA30-1A9DB1785A8F}"/>
              </a:ext>
            </a:extLst>
          </p:cNvPr>
          <p:cNvSpPr/>
          <p:nvPr/>
        </p:nvSpPr>
        <p:spPr>
          <a:xfrm>
            <a:off x="5670962" y="1491788"/>
            <a:ext cx="1851560" cy="653142"/>
          </a:xfrm>
          <a:prstGeom prst="borderCallout1">
            <a:avLst>
              <a:gd name="adj1" fmla="val 96932"/>
              <a:gd name="adj2" fmla="val 41052"/>
              <a:gd name="adj3" fmla="val 297955"/>
              <a:gd name="adj4" fmla="val -319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GravNet</a:t>
            </a:r>
            <a:r>
              <a:rPr lang="en-US" dirty="0"/>
              <a:t> prototype</a:t>
            </a:r>
          </a:p>
        </p:txBody>
      </p:sp>
    </p:spTree>
    <p:extLst>
      <p:ext uri="{BB962C8B-B14F-4D97-AF65-F5344CB8AC3E}">
        <p14:creationId xmlns:p14="http://schemas.microsoft.com/office/powerpoint/2010/main" val="36928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DDBB9-73A2-9E5C-2585-C588456A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5" y="34394"/>
            <a:ext cx="7098474" cy="143814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Further on up the road…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B22AE-09DC-D41E-970C-008037A6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45" y="6416682"/>
            <a:ext cx="226951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02FCE-F0C2-330B-8B92-786CCBA3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16" y="80387"/>
            <a:ext cx="3771900" cy="2960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9241F-B5E5-5E3B-5273-0F02C3DB1498}"/>
              </a:ext>
            </a:extLst>
          </p:cNvPr>
          <p:cNvSpPr txBox="1"/>
          <p:nvPr/>
        </p:nvSpPr>
        <p:spPr>
          <a:xfrm>
            <a:off x="1012372" y="1722631"/>
            <a:ext cx="59581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(anti)proton EDM @ 10</a:t>
            </a:r>
            <a:r>
              <a:rPr lang="en-US" sz="3200" baseline="30000" dirty="0"/>
              <a:t>-29 </a:t>
            </a:r>
            <a:r>
              <a:rPr lang="en-US" sz="3200" dirty="0" err="1"/>
              <a:t>e∙cm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Gamma Factory @ CERN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Gravity Probe Spin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6A40B-EC27-4ECC-84BC-39B134EB0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01" y="4583847"/>
            <a:ext cx="3247730" cy="2197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EC13F-4B25-D668-B2BC-71B545C52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460" y="3149832"/>
            <a:ext cx="6001013" cy="13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637D3-7CD0-BECE-278D-1F6C50CA3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56D7A-66B2-F8E2-A587-2DA4F5D2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E2A0D-500F-2433-5C6C-FF09FC98B396}"/>
              </a:ext>
            </a:extLst>
          </p:cNvPr>
          <p:cNvSpPr txBox="1"/>
          <p:nvPr/>
        </p:nvSpPr>
        <p:spPr>
          <a:xfrm>
            <a:off x="0" y="-100026"/>
            <a:ext cx="1219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WEH seminar: “Parity Violation in Molecules”</a:t>
            </a:r>
          </a:p>
          <a:p>
            <a:pPr algn="ctr"/>
            <a:r>
              <a:rPr lang="en-US" sz="4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March 30 – April 1, 202</a:t>
            </a:r>
            <a:r>
              <a:rPr lang="en-US" sz="48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6</a:t>
            </a:r>
          </a:p>
          <a:p>
            <a:pPr algn="ctr"/>
            <a:r>
              <a:rPr lang="en-US" sz="5400" dirty="0" err="1">
                <a:solidFill>
                  <a:srgbClr val="FFFF00"/>
                </a:solidFill>
                <a:latin typeface="Calibri" panose="020F0502020204030204" pitchFamily="34" charset="0"/>
              </a:rPr>
              <a:t>Physikzentrum</a:t>
            </a:r>
            <a:r>
              <a:rPr lang="en-US" sz="5400" dirty="0">
                <a:solidFill>
                  <a:srgbClr val="FFFF00"/>
                </a:solidFill>
                <a:latin typeface="Calibri" panose="020F0502020204030204" pitchFamily="34" charset="0"/>
              </a:rPr>
              <a:t>, Bad </a:t>
            </a:r>
            <a:r>
              <a:rPr lang="en-US" sz="5400" dirty="0" err="1">
                <a:solidFill>
                  <a:srgbClr val="FFFF00"/>
                </a:solidFill>
                <a:latin typeface="Calibri" panose="020F0502020204030204" pitchFamily="34" charset="0"/>
              </a:rPr>
              <a:t>Honnef</a:t>
            </a:r>
            <a:r>
              <a:rPr lang="en-US" sz="5400" dirty="0">
                <a:solidFill>
                  <a:srgbClr val="FFFF00"/>
                </a:solidFill>
                <a:latin typeface="Calibri" panose="020F0502020204030204" pitchFamily="34" charset="0"/>
              </a:rPr>
              <a:t>, Germany</a:t>
            </a:r>
            <a:endParaRPr lang="en-US" sz="5400" b="0" i="0" u="none" strike="noStrike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C10393-A355-913B-4192-2211D788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290729"/>
            <a:ext cx="11356975" cy="44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D1C69-A526-5F3B-2590-C59320B4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5107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C8F857-E521-EAA7-1A49-4F2F07C5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59" y="366573"/>
            <a:ext cx="7149188" cy="577296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E4FB2-16EF-41D7-9E3A-B1D4C7EB8415}"/>
              </a:ext>
            </a:extLst>
          </p:cNvPr>
          <p:cNvSpPr txBox="1"/>
          <p:nvPr/>
        </p:nvSpPr>
        <p:spPr>
          <a:xfrm>
            <a:off x="3573159" y="6229912"/>
            <a:ext cx="756194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https://en.wikipedia.org/wiki/Physics_beyond_the_Standard_Model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3D949-9E34-FC98-8188-D39E04F9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DFE09-0F92-E974-882B-562E69724477}"/>
              </a:ext>
            </a:extLst>
          </p:cNvPr>
          <p:cNvSpPr txBox="1"/>
          <p:nvPr/>
        </p:nvSpPr>
        <p:spPr>
          <a:xfrm>
            <a:off x="0" y="-7099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Waiting for approval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n-US" sz="4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“Dark Intersections”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37F12-E17F-092E-4238-B4458E6C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2" y="947056"/>
            <a:ext cx="5776686" cy="5776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06A75-E944-3E8A-C824-FCE588430502}"/>
              </a:ext>
            </a:extLst>
          </p:cNvPr>
          <p:cNvSpPr txBox="1"/>
          <p:nvPr/>
        </p:nvSpPr>
        <p:spPr>
          <a:xfrm>
            <a:off x="5979888" y="1753251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August 2-7, 202</a:t>
            </a:r>
            <a:r>
              <a:rPr lang="en-US" sz="24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6 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(tentatively)</a:t>
            </a:r>
            <a:endParaRPr lang="en-US" sz="2400" b="1" i="0" u="none" strike="noStrike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</a:rPr>
              <a:t>Physikzentrum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, Bad </a:t>
            </a:r>
            <a:r>
              <a:rPr lang="en-US" sz="2800" dirty="0" err="1">
                <a:solidFill>
                  <a:srgbClr val="FFFF00"/>
                </a:solidFill>
                <a:latin typeface="Calibri" panose="020F0502020204030204" pitchFamily="34" charset="0"/>
              </a:rPr>
              <a:t>Honnef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, Germany</a:t>
            </a:r>
          </a:p>
          <a:p>
            <a:pPr algn="ctr"/>
            <a:endParaRPr lang="en-US" sz="2800" b="0" i="0" u="none" strike="noStrike" dirty="0"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Ferromagnetic He-3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Rydberg atoms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Single-photon microwave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</a:rPr>
              <a:t>High Frequency Gravitational Waves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2936F-A9EB-E7D9-F981-AD1C2E842473}"/>
              </a:ext>
            </a:extLst>
          </p:cNvPr>
          <p:cNvSpPr txBox="1"/>
          <p:nvPr/>
        </p:nvSpPr>
        <p:spPr>
          <a:xfrm>
            <a:off x="5892808" y="59874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"Dark Intersections"</a:t>
            </a:r>
          </a:p>
          <a:p>
            <a:r>
              <a:rPr lang="en-US" dirty="0"/>
              <a:t>Made with Designer. Powered by DALL·E 3.</a:t>
            </a:r>
          </a:p>
        </p:txBody>
      </p:sp>
    </p:spTree>
    <p:extLst>
      <p:ext uri="{BB962C8B-B14F-4D97-AF65-F5344CB8AC3E}">
        <p14:creationId xmlns:p14="http://schemas.microsoft.com/office/powerpoint/2010/main" val="5295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1B128-6158-D7CB-130E-A2C437F8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C984A-0E55-3AE1-368D-18296455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25D3-5F9C-0E82-1CAA-79972037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356"/>
            <a:ext cx="10972800" cy="768364"/>
          </a:xfrm>
        </p:spPr>
        <p:txBody>
          <a:bodyPr/>
          <a:lstStyle/>
          <a:p>
            <a:r>
              <a:rPr lang="en-US" dirty="0"/>
              <a:t>What can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r>
              <a:rPr lang="en-US" dirty="0"/>
              <a:t> be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59F2C-67C6-C001-79CF-F99795561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6" y="822743"/>
            <a:ext cx="11978105" cy="5959061"/>
          </a:xfrm>
        </p:spPr>
        <p:txBody>
          <a:bodyPr>
            <a:normAutofit fontScale="77500" lnSpcReduction="20000"/>
          </a:bodyPr>
          <a:lstStyle/>
          <a:p>
            <a:pPr marL="137103" indent="0"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Ultralight bosonic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(pseudoscalar)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(pseudoscalar) 				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Dilatons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(scalar) 	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 particles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84977" lvl="1" indent="0">
              <a:buNone/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Antiquark Nuggets (AQN)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Millicharged particles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even particles			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gross misunderstanding of gravity (MOND, </a:t>
            </a:r>
            <a:r>
              <a:rPr lang="mr-I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???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Proca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MHD (finite photon mass)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holes, dark planets, interstellar gas, </a:t>
            </a:r>
            <a:r>
              <a:rPr lang="mr-IN" sz="3200" dirty="0">
                <a:latin typeface="Times New Roman" panose="02020603050405020304" pitchFamily="18" charset="0"/>
              </a:rPr>
              <a:t>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WIMPS    	                          		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</a:t>
            </a:r>
          </a:p>
          <a:p>
            <a:pPr marL="137103" indent="0">
              <a:buNone/>
            </a:pPr>
            <a:r>
              <a:rPr lang="en-US" dirty="0"/>
              <a:t>	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ADBAC6-C1E4-B54E-3EFD-1AC5AC9ED338}"/>
              </a:ext>
            </a:extLst>
          </p:cNvPr>
          <p:cNvSpPr txBox="1"/>
          <p:nvPr/>
        </p:nvSpPr>
        <p:spPr>
          <a:xfrm>
            <a:off x="4501661" y="1688123"/>
            <a:ext cx="311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Relaxions </a:t>
            </a:r>
            <a:r>
              <a:rPr lang="en-US" sz="2800" dirty="0"/>
              <a:t>(mixed)</a:t>
            </a:r>
            <a:endParaRPr lang="en-US" sz="28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70ED1C4-4FFD-D9DA-232D-EDCF8A7005D7}"/>
              </a:ext>
            </a:extLst>
          </p:cNvPr>
          <p:cNvSpPr/>
          <p:nvPr/>
        </p:nvSpPr>
        <p:spPr>
          <a:xfrm rot="10800000">
            <a:off x="3204080" y="1739073"/>
            <a:ext cx="1031799" cy="54945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F6BD57-87E6-5CA2-B544-80FE9583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8BA3F1D-E5D4-0DA5-FBB2-3BDF85365178}"/>
              </a:ext>
            </a:extLst>
          </p:cNvPr>
          <p:cNvSpPr/>
          <p:nvPr/>
        </p:nvSpPr>
        <p:spPr>
          <a:xfrm rot="10800000">
            <a:off x="7614139" y="1739072"/>
            <a:ext cx="1031799" cy="54945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"/>
                            </p:stCondLst>
                            <p:childTnLst>
                              <p:par>
                                <p:cTn id="6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356"/>
            <a:ext cx="10972800" cy="768364"/>
          </a:xfrm>
        </p:spPr>
        <p:txBody>
          <a:bodyPr/>
          <a:lstStyle/>
          <a:p>
            <a:r>
              <a:rPr lang="en-US" dirty="0"/>
              <a:t>What can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r>
              <a:rPr lang="en-US" dirty="0"/>
              <a:t> be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46" y="822743"/>
            <a:ext cx="11978105" cy="5959061"/>
          </a:xfrm>
        </p:spPr>
        <p:txBody>
          <a:bodyPr>
            <a:normAutofit fontScale="77500" lnSpcReduction="20000"/>
          </a:bodyPr>
          <a:lstStyle/>
          <a:p>
            <a:pPr marL="137103" indent="0"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Ultralight bosonic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(pseudoscalar)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(pseudoscalar) 				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Dilatons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(scalar) 	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 particles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84977" lvl="1" indent="0">
              <a:buNone/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Antiquark Nuggets (AQN)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Millicharged particles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even particles			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gross misunderstanding of gravity (MOND, </a:t>
            </a:r>
            <a:r>
              <a:rPr lang="mr-I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???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Proca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MHD (finite photon mass)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holes, dark planets, interstellar gas, </a:t>
            </a:r>
            <a:r>
              <a:rPr lang="mr-IN" sz="3200" dirty="0">
                <a:latin typeface="Times New Roman" panose="02020603050405020304" pitchFamily="18" charset="0"/>
              </a:rPr>
              <a:t>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WIMPS    	                          		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</a:t>
            </a:r>
          </a:p>
          <a:p>
            <a:pPr marL="137103" indent="0">
              <a:buNone/>
            </a:pPr>
            <a:r>
              <a:rPr lang="en-US" dirty="0"/>
              <a:t>	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410F9-630F-C311-52D1-9B47703471C3}"/>
              </a:ext>
            </a:extLst>
          </p:cNvPr>
          <p:cNvSpPr txBox="1"/>
          <p:nvPr/>
        </p:nvSpPr>
        <p:spPr>
          <a:xfrm>
            <a:off x="4501661" y="1688123"/>
            <a:ext cx="311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Relaxions </a:t>
            </a:r>
            <a:r>
              <a:rPr lang="en-US" sz="2800" dirty="0"/>
              <a:t>(mixed)</a:t>
            </a:r>
            <a:endParaRPr lang="en-US" sz="28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629F22C-F532-31BC-8F58-30BE717C6A9D}"/>
              </a:ext>
            </a:extLst>
          </p:cNvPr>
          <p:cNvSpPr/>
          <p:nvPr/>
        </p:nvSpPr>
        <p:spPr>
          <a:xfrm rot="10800000">
            <a:off x="2912681" y="2070663"/>
            <a:ext cx="1031799" cy="54945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Ribbon 8">
            <a:extLst>
              <a:ext uri="{FF2B5EF4-FFF2-40B4-BE49-F238E27FC236}">
                <a16:creationId xmlns:a16="http://schemas.microsoft.com/office/drawing/2014/main" id="{6238BFD6-D097-EA38-E4C4-7F9D6973EB8D}"/>
              </a:ext>
            </a:extLst>
          </p:cNvPr>
          <p:cNvSpPr/>
          <p:nvPr/>
        </p:nvSpPr>
        <p:spPr>
          <a:xfrm>
            <a:off x="4015217" y="2345392"/>
            <a:ext cx="8178351" cy="1961010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Bosonic fields oscillate at the </a:t>
            </a:r>
            <a:r>
              <a:rPr lang="en-US" sz="2000" dirty="0">
                <a:solidFill>
                  <a:srgbClr val="002060"/>
                </a:solidFill>
              </a:rPr>
              <a:t>Compton frequency</a:t>
            </a: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☞</a:t>
            </a:r>
            <a:r>
              <a:rPr lang="en-US" sz="2000" dirty="0">
                <a:solidFill>
                  <a:schemeClr val="tx1"/>
                </a:solidFill>
              </a:rPr>
              <a:t> apparent oscillation of </a:t>
            </a:r>
            <a:r>
              <a:rPr lang="en-US" sz="2000" dirty="0">
                <a:solidFill>
                  <a:srgbClr val="002060"/>
                </a:solidFill>
              </a:rPr>
              <a:t>fundamental constants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76A133-FDFE-1ACB-5A72-3D9A9EBA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5" grpId="1" animBg="1"/>
      <p:bldP spid="9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8EF7-DD39-0F08-46C2-712ACB36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9" y="3005482"/>
            <a:ext cx="10972800" cy="1143000"/>
          </a:xfrm>
        </p:spPr>
        <p:txBody>
          <a:bodyPr/>
          <a:lstStyle/>
          <a:p>
            <a:r>
              <a:rPr lang="en-US" dirty="0"/>
              <a:t>A lot is going on in </a:t>
            </a:r>
            <a:r>
              <a:rPr lang="en-US" dirty="0">
                <a:solidFill>
                  <a:srgbClr val="FFFF00"/>
                </a:solidFill>
              </a:rPr>
              <a:t>UBDM</a:t>
            </a:r>
            <a:r>
              <a:rPr lang="en-US" dirty="0"/>
              <a:t> searches…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96DE3-0242-9CCA-4C00-2C91F2B4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534018-C701-0FC9-6C81-A6B1E2117EF1}"/>
              </a:ext>
            </a:extLst>
          </p:cNvPr>
          <p:cNvSpPr txBox="1">
            <a:spLocks/>
          </p:cNvSpPr>
          <p:nvPr/>
        </p:nvSpPr>
        <p:spPr>
          <a:xfrm>
            <a:off x="461319" y="3996707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075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Both </a:t>
            </a:r>
            <a:r>
              <a:rPr lang="en-US" dirty="0">
                <a:solidFill>
                  <a:srgbClr val="92D050"/>
                </a:solidFill>
              </a:rPr>
              <a:t>direct</a:t>
            </a:r>
            <a:r>
              <a:rPr lang="en-US" dirty="0"/>
              <a:t> and </a:t>
            </a:r>
            <a:r>
              <a:rPr lang="en-US" dirty="0">
                <a:solidFill>
                  <a:srgbClr val="92D050"/>
                </a:solidFill>
              </a:rPr>
              <a:t>indirect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0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ACD8EF-C246-2E4F-9578-C5E36610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55"/>
            <a:ext cx="10972800" cy="592145"/>
          </a:xfrm>
        </p:spPr>
        <p:txBody>
          <a:bodyPr/>
          <a:lstStyle/>
          <a:p>
            <a:r>
              <a:rPr lang="en-US" dirty="0"/>
              <a:t>Searching for </a:t>
            </a:r>
            <a:r>
              <a:rPr lang="en-US" dirty="0">
                <a:solidFill>
                  <a:srgbClr val="FFFF00"/>
                </a:solidFill>
              </a:rPr>
              <a:t>U</a:t>
            </a:r>
            <a:r>
              <a:rPr lang="en-US" dirty="0"/>
              <a:t>ltralight </a:t>
            </a:r>
            <a:r>
              <a:rPr lang="en-US" dirty="0">
                <a:solidFill>
                  <a:srgbClr val="FFFF00"/>
                </a:solidFill>
              </a:rPr>
              <a:t>B</a:t>
            </a:r>
            <a:r>
              <a:rPr lang="en-US" dirty="0"/>
              <a:t>osonic (and other)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FFDB1F-3C46-F048-8BEA-ECB32812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520" y="647764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25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1FD93-FAA4-EA43-B8A4-5A3CD678FEC8}"/>
              </a:ext>
            </a:extLst>
          </p:cNvPr>
          <p:cNvSpPr/>
          <p:nvPr/>
        </p:nvSpPr>
        <p:spPr>
          <a:xfrm>
            <a:off x="71120" y="372572"/>
            <a:ext cx="10566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NMR</a:t>
            </a:r>
            <a:r>
              <a:rPr lang="en-US" sz="2400" dirty="0"/>
              <a:t> (CASPEr)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Spin-based senso</a:t>
            </a:r>
            <a:r>
              <a:rPr lang="en-US" sz="2400" b="1" dirty="0"/>
              <a:t>rs for </a:t>
            </a:r>
            <a:r>
              <a:rPr lang="en-US" sz="2400" b="1" dirty="0">
                <a:solidFill>
                  <a:schemeClr val="bg1"/>
                </a:solidFill>
              </a:rPr>
              <a:t>DM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masers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spin amplifiers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Spin-based sensors for fifth-force searches (single </a:t>
            </a:r>
            <a:r>
              <a:rPr lang="en-US" sz="2400" dirty="0">
                <a:solidFill>
                  <a:srgbClr val="FFFF00"/>
                </a:solidFill>
              </a:rPr>
              <a:t>NV</a:t>
            </a:r>
            <a:r>
              <a:rPr lang="en-US" sz="2400" dirty="0"/>
              <a:t>, cells)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GNOME</a:t>
            </a:r>
            <a:r>
              <a:rPr lang="en-US" sz="2400" dirty="0"/>
              <a:t>, clock networks, hybrid networks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Gravimeters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Atomic spectroscopy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Antimatter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Levitated magnets </a:t>
            </a:r>
            <a:endParaRPr lang="en-US" sz="2400" dirty="0">
              <a:latin typeface="-webkit-standar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2FCC5-823F-4447-AE6F-48C92312A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943" y="723091"/>
            <a:ext cx="2869105" cy="2011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C3B46-67E4-BC48-AAF7-E727D7202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15" y="2828134"/>
            <a:ext cx="2876018" cy="1667666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2DC08-15A1-DC49-9EE3-EBE70A497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4604403"/>
            <a:ext cx="2421168" cy="211852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14BBC-9D13-0243-BF21-81DB7B7B96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9" y="4611206"/>
            <a:ext cx="2034540" cy="210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A78F4-5D34-8C4F-87F8-7F51927AC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761" y="4611206"/>
            <a:ext cx="2104917" cy="210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B7A092-B87E-6A48-93A0-D8EE5D1E58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699" y="4614776"/>
            <a:ext cx="2561071" cy="2097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3F5B6-F732-6845-8761-1F392D1A50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695" y="2835205"/>
            <a:ext cx="3731966" cy="1667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E17CDE-1AFE-2E46-B82F-9BD9CC0BAD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0" y="4614776"/>
            <a:ext cx="2603428" cy="2097776"/>
          </a:xfrm>
          <a:prstGeom prst="rect">
            <a:avLst/>
          </a:prstGeom>
          <a:ln w="79375">
            <a:noFill/>
          </a:ln>
        </p:spPr>
      </p:pic>
    </p:spTree>
    <p:extLst>
      <p:ext uri="{BB962C8B-B14F-4D97-AF65-F5344CB8AC3E}">
        <p14:creationId xmlns:p14="http://schemas.microsoft.com/office/powerpoint/2010/main" val="3833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C87EF-C16C-F673-6302-93EA91FE1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1834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26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9AF94-1EF2-8BF1-9CBE-856A01A7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23" y="1262745"/>
            <a:ext cx="9816988" cy="552369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523AA30-778C-AEDB-466C-DA16398EA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7454" y="4573220"/>
            <a:ext cx="1647460" cy="2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anna Safronova | Q-SEnSE: Quantum Systems through Entangled Science and  Engineering | University of Colorado Boulder">
            <a:extLst>
              <a:ext uri="{FF2B5EF4-FFF2-40B4-BE49-F238E27FC236}">
                <a16:creationId xmlns:a16="http://schemas.microsoft.com/office/drawing/2014/main" id="{A4446B53-66D1-39AC-0309-1C9A9CD8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3496" y="4573219"/>
            <a:ext cx="1465937" cy="21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0C129-5792-C257-924A-EF58991BC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53" y="71563"/>
            <a:ext cx="11935865" cy="1160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9FB69-1FC6-8ECE-4237-0778193324E9}"/>
              </a:ext>
            </a:extLst>
          </p:cNvPr>
          <p:cNvSpPr txBox="1"/>
          <p:nvPr/>
        </p:nvSpPr>
        <p:spPr>
          <a:xfrm>
            <a:off x="10173536" y="1262744"/>
            <a:ext cx="190738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0" u="none" strike="noStrike" dirty="0">
                <a:effectLst/>
                <a:hlinkClick r:id="rId6"/>
              </a:rPr>
              <a:t>arXiv:2408.10324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4689-AA0A-70E8-1E8F-FDBEE685C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A0969-6714-52AB-82C7-F427625F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957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7524D-7B9E-5EC5-2D1F-FA43A27CF40B}"/>
              </a:ext>
            </a:extLst>
          </p:cNvPr>
          <p:cNvSpPr txBox="1"/>
          <p:nvPr/>
        </p:nvSpPr>
        <p:spPr>
          <a:xfrm>
            <a:off x="3562009" y="6229912"/>
            <a:ext cx="756194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https://en.wikipedia.org/wiki/Physics_beyond_the_Standard_Model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1EB94-D672-272C-D2F2-7891B509B400}"/>
              </a:ext>
            </a:extLst>
          </p:cNvPr>
          <p:cNvSpPr txBox="1"/>
          <p:nvPr/>
        </p:nvSpPr>
        <p:spPr>
          <a:xfrm>
            <a:off x="2023500" y="352059"/>
            <a:ext cx="174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Beyond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4D5E46-1613-BDE3-110F-4D77FC3FD557}"/>
              </a:ext>
            </a:extLst>
          </p:cNvPr>
          <p:cNvGrpSpPr/>
          <p:nvPr/>
        </p:nvGrpSpPr>
        <p:grpSpPr>
          <a:xfrm>
            <a:off x="3562009" y="366573"/>
            <a:ext cx="7149188" cy="5772969"/>
            <a:chOff x="3004452" y="366573"/>
            <a:chExt cx="7149188" cy="57729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5D05862-44BC-72D9-2D7E-72803D862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452" y="366573"/>
              <a:ext cx="7149188" cy="5772969"/>
            </a:xfrm>
            <a:prstGeom prst="rect">
              <a:avLst/>
            </a:prstGeom>
            <a:solidFill>
              <a:schemeClr val="accent1"/>
            </a:solidFill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D30207-0D8A-3173-F40C-65AF1AA06037}"/>
                </a:ext>
              </a:extLst>
            </p:cNvPr>
            <p:cNvGrpSpPr/>
            <p:nvPr/>
          </p:nvGrpSpPr>
          <p:grpSpPr>
            <a:xfrm>
              <a:off x="7871210" y="3644744"/>
              <a:ext cx="1244600" cy="1308100"/>
              <a:chOff x="7871210" y="3644744"/>
              <a:chExt cx="1244600" cy="13081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CA900FC-0E06-1D50-FD5F-15B8C38FA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1210" y="3644744"/>
                <a:ext cx="1244600" cy="130810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6692BA-A96F-88D8-8427-937B44398444}"/>
                  </a:ext>
                </a:extLst>
              </p:cNvPr>
              <p:cNvSpPr txBox="1"/>
              <p:nvPr/>
            </p:nvSpPr>
            <p:spPr>
              <a:xfrm flipH="1">
                <a:off x="8498774" y="3887261"/>
                <a:ext cx="3704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‘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EFE3F5-1B13-BBB0-7C87-DAF0722FB347}"/>
                  </a:ext>
                </a:extLst>
              </p:cNvPr>
              <p:cNvSpPr txBox="1"/>
              <p:nvPr/>
            </p:nvSpPr>
            <p:spPr>
              <a:xfrm flipH="1">
                <a:off x="8166713" y="4365699"/>
                <a:ext cx="343211" cy="415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‘</a:t>
                </a:r>
              </a:p>
            </p:txBody>
          </p:sp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DDD23FE-012C-CF88-061A-53C8F3CEF410}"/>
                    </a:ext>
                  </a:extLst>
                </p14:cNvPr>
                <p14:cNvContentPartPr/>
                <p14:nvPr/>
              </p14:nvContentPartPr>
              <p14:xfrm>
                <a:off x="8006769" y="3846793"/>
                <a:ext cx="824400" cy="846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DDD23FE-012C-CF88-061A-53C8F3CEF41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7769" y="3837793"/>
                  <a:ext cx="84204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B7FC-2A92-F8B2-3B74-B0B7E1432739}"/>
              </a:ext>
            </a:extLst>
          </p:cNvPr>
          <p:cNvGrpSpPr/>
          <p:nvPr/>
        </p:nvGrpSpPr>
        <p:grpSpPr>
          <a:xfrm>
            <a:off x="8931535" y="3912340"/>
            <a:ext cx="29520" cy="17640"/>
            <a:chOff x="8373978" y="3912340"/>
            <a:chExt cx="29520" cy="1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B10B2BD-08DF-CAA9-4AF0-6F5617813FEF}"/>
                    </a:ext>
                  </a:extLst>
                </p14:cNvPr>
                <p14:cNvContentPartPr/>
                <p14:nvPr/>
              </p14:nvContentPartPr>
              <p14:xfrm>
                <a:off x="8373978" y="3912340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10B2BD-08DF-CAA9-4AF0-6F5617813FE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65338" y="3903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05D8007-0AF6-F949-37CE-9DC342271888}"/>
                    </a:ext>
                  </a:extLst>
                </p14:cNvPr>
                <p14:cNvContentPartPr/>
                <p14:nvPr/>
              </p14:nvContentPartPr>
              <p14:xfrm>
                <a:off x="8373978" y="3912340"/>
                <a:ext cx="36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05D8007-0AF6-F949-37CE-9DC3422718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65338" y="3903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157115A-B0E8-CBF9-6B2E-11FDA770F35E}"/>
                    </a:ext>
                  </a:extLst>
                </p14:cNvPr>
                <p14:cNvContentPartPr/>
                <p14:nvPr/>
              </p14:nvContentPartPr>
              <p14:xfrm>
                <a:off x="8373978" y="3912340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157115A-B0E8-CBF9-6B2E-11FDA770F3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65338" y="39033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894844-586D-7A21-3592-F7594D0133E2}"/>
                    </a:ext>
                  </a:extLst>
                </p14:cNvPr>
                <p14:cNvContentPartPr/>
                <p14:nvPr/>
              </p14:nvContentPartPr>
              <p14:xfrm>
                <a:off x="8403138" y="3929620"/>
                <a:ext cx="360" cy="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F894844-586D-7A21-3592-F7594D0133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94138" y="39209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75EAF47-6269-D1EA-4ECA-562E39A04B9B}"/>
              </a:ext>
            </a:extLst>
          </p:cNvPr>
          <p:cNvSpPr txBox="1"/>
          <p:nvPr/>
        </p:nvSpPr>
        <p:spPr>
          <a:xfrm>
            <a:off x="494971" y="3846793"/>
            <a:ext cx="230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BSM</a:t>
            </a:r>
          </a:p>
          <a:p>
            <a:pPr algn="ctr"/>
            <a:r>
              <a:rPr lang="en-US" sz="3600" dirty="0"/>
              <a:t>BBSM</a:t>
            </a:r>
          </a:p>
        </p:txBody>
      </p:sp>
    </p:spTree>
    <p:extLst>
      <p:ext uri="{BB962C8B-B14F-4D97-AF65-F5344CB8AC3E}">
        <p14:creationId xmlns:p14="http://schemas.microsoft.com/office/powerpoint/2010/main" val="32993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B17E-3945-C8B9-259C-F35754D2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315"/>
            <a:ext cx="10972800" cy="1143000"/>
          </a:xfrm>
        </p:spPr>
        <p:txBody>
          <a:bodyPr/>
          <a:lstStyle/>
          <a:p>
            <a:r>
              <a:rPr lang="en-US" dirty="0"/>
              <a:t>Looking for BSM phenomena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1D125-F8EA-AD91-9D63-BAEAD6FAD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BF44D-FF49-5189-4643-4451BA20B826}"/>
              </a:ext>
            </a:extLst>
          </p:cNvPr>
          <p:cNvSpPr txBox="1"/>
          <p:nvPr/>
        </p:nvSpPr>
        <p:spPr>
          <a:xfrm>
            <a:off x="1255130" y="1293543"/>
            <a:ext cx="9951845" cy="519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Traditional particle physics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“Tabletop” AMO physics (parity violation, EDM)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Astrophysics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Gravitational waves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Direct detection of </a:t>
            </a:r>
            <a:r>
              <a:rPr lang="en-US" sz="3200" dirty="0">
                <a:solidFill>
                  <a:schemeClr val="bg1"/>
                </a:solidFill>
              </a:rPr>
              <a:t>Dark Matter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2D050"/>
                </a:solidFill>
              </a:rPr>
              <a:t>New forces </a:t>
            </a:r>
            <a:r>
              <a:rPr lang="en-US" sz="3200" dirty="0"/>
              <a:t>( = </a:t>
            </a:r>
            <a:r>
              <a:rPr lang="en-US" sz="3200" dirty="0">
                <a:solidFill>
                  <a:srgbClr val="FFFF00"/>
                </a:solidFill>
              </a:rPr>
              <a:t>indirect</a:t>
            </a:r>
            <a:r>
              <a:rPr lang="en-US" sz="3200" dirty="0"/>
              <a:t> detection of </a:t>
            </a:r>
            <a:r>
              <a:rPr lang="en-US" sz="3200" dirty="0">
                <a:solidFill>
                  <a:schemeClr val="bg1"/>
                </a:solidFill>
              </a:rPr>
              <a:t>Dark Matter</a:t>
            </a:r>
            <a:r>
              <a:rPr lang="en-US" sz="32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F77E1-B7D4-FEC0-304E-E9D6617719B1}"/>
              </a:ext>
            </a:extLst>
          </p:cNvPr>
          <p:cNvSpPr txBox="1"/>
          <p:nvPr/>
        </p:nvSpPr>
        <p:spPr>
          <a:xfrm>
            <a:off x="3936381" y="4728110"/>
            <a:ext cx="412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29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DF1B-EC66-BB42-B38E-F9823A34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55"/>
            <a:ext cx="10972800" cy="603185"/>
          </a:xfrm>
        </p:spPr>
        <p:txBody>
          <a:bodyPr/>
          <a:lstStyle/>
          <a:p>
            <a:r>
              <a:rPr lang="en-US" dirty="0"/>
              <a:t>The latest catalogs of </a:t>
            </a:r>
            <a:r>
              <a:rPr lang="en-US" dirty="0">
                <a:solidFill>
                  <a:srgbClr val="FFFF00"/>
                </a:solidFill>
                <a:latin typeface="Bradley Hand" pitchFamily="2" charset="77"/>
              </a:rPr>
              <a:t>EXOTIC </a:t>
            </a:r>
            <a:r>
              <a:rPr lang="en-US" sz="2800" dirty="0">
                <a:solidFill>
                  <a:srgbClr val="FFFF00"/>
                </a:solidFill>
                <a:latin typeface="Bradley Hand" pitchFamily="2" charset="77"/>
              </a:rPr>
              <a:t>potentials</a:t>
            </a:r>
            <a:endParaRPr lang="en-US" dirty="0">
              <a:latin typeface="Bradley Hand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CA32D-A709-AB42-A94F-4FFB94E4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402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B789C-B905-4448-86DE-052ABBEF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320"/>
            <a:ext cx="12192000" cy="466634"/>
          </a:xfrm>
          <a:prstGeom prst="rect">
            <a:avLst/>
          </a:prstGeom>
        </p:spPr>
      </p:pic>
      <p:pic>
        <p:nvPicPr>
          <p:cNvPr id="1026" name="Picture 2" descr="Helmholtz-Institut Mainz">
            <a:extLst>
              <a:ext uri="{FF2B5EF4-FFF2-40B4-BE49-F238E27FC236}">
                <a16:creationId xmlns:a16="http://schemas.microsoft.com/office/drawing/2014/main" id="{B0DF976E-05AB-F44C-8C45-F6688E017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" y="4829182"/>
            <a:ext cx="1524000" cy="19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training Exotic Interactions - Ficek - 2019 - Annalen der Physik -  Wiley Online Library">
            <a:extLst>
              <a:ext uri="{FF2B5EF4-FFF2-40B4-BE49-F238E27FC236}">
                <a16:creationId xmlns:a16="http://schemas.microsoft.com/office/drawing/2014/main" id="{58C4642D-89EA-7F47-AD03-101934E1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928" y="4829182"/>
            <a:ext cx="15240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A32B5-1850-5C45-AEDF-BFF0F64EA8B0}"/>
              </a:ext>
            </a:extLst>
          </p:cNvPr>
          <p:cNvSpPr txBox="1"/>
          <p:nvPr/>
        </p:nvSpPr>
        <p:spPr>
          <a:xfrm>
            <a:off x="3347273" y="5398008"/>
            <a:ext cx="62179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Previous catalogs: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J. E. Moody and F.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Wilczek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Phys. Rev. D 30, 130 (1984)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B. 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Dobrescu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and I.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Mocioiu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J. High Energy Phys. 11 (2006)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776E4-C4CD-4544-B8C5-CB16D103DF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42360"/>
            <a:ext cx="12182878" cy="1021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84202-549B-F443-A3A9-711458F5BF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45246"/>
            <a:ext cx="12182878" cy="51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DAFB1-E509-DE4C-9745-42C36FF5C9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7760"/>
            <a:ext cx="12192000" cy="13122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F286F3-B655-6587-00F6-E90A6A74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6378" y="4839815"/>
            <a:ext cx="1945831" cy="19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69B38-EC81-8E86-B9F9-F929724C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D8F51-D1BF-1B4E-8D7B-46C9723EF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8" y="2380624"/>
            <a:ext cx="12315824" cy="4275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DC9A0A-2D6D-AD2E-C64E-7B2BD352E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63681"/>
            <a:ext cx="11977687" cy="640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16BF0-1AD2-8735-2F2E-2D2D5408F65F}"/>
              </a:ext>
            </a:extLst>
          </p:cNvPr>
          <p:cNvSpPr txBox="1"/>
          <p:nvPr/>
        </p:nvSpPr>
        <p:spPr>
          <a:xfrm>
            <a:off x="6690520" y="76193"/>
            <a:ext cx="539194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0" i="0" u="sng" dirty="0">
                <a:effectLst/>
                <a:latin typeface="Lucida Grande" panose="020B0600040502020204" pitchFamily="34" charset="0"/>
                <a:hlinkClick r:id="rId5"/>
              </a:rPr>
              <a:t>arXiv:2408.15691</a:t>
            </a:r>
            <a:r>
              <a:rPr lang="en-US" dirty="0">
                <a:solidFill>
                  <a:srgbClr val="0070C0"/>
                </a:solidFill>
              </a:rPr>
              <a:t>  Rev. Mod. Phys. under review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102012-E8B5-B31C-D84F-ACD3B1DF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253" y="704198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22C2E-A544-B334-0A41-07A650E6644F}"/>
              </a:ext>
            </a:extLst>
          </p:cNvPr>
          <p:cNvSpPr txBox="1"/>
          <p:nvPr/>
        </p:nvSpPr>
        <p:spPr>
          <a:xfrm>
            <a:off x="2593152" y="2702929"/>
            <a:ext cx="117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Wei Ji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387FCC7-FA37-0A79-404C-BB9352E0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716710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046F19-582A-A3CC-9833-36896133077A}"/>
              </a:ext>
            </a:extLst>
          </p:cNvPr>
          <p:cNvSpPr txBox="1"/>
          <p:nvPr/>
        </p:nvSpPr>
        <p:spPr>
          <a:xfrm>
            <a:off x="285540" y="2714707"/>
            <a:ext cx="164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</a:t>
            </a:r>
            <a:r>
              <a:rPr lang="en-US" dirty="0">
                <a:solidFill>
                  <a:prstClr val="white"/>
                </a:solidFill>
                <a:latin typeface="Book Antiqua"/>
              </a:rPr>
              <a:t>Lei 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3C5D02-E7A7-4AF0-3CED-415EEDB0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001" y="704197"/>
            <a:ext cx="2023021" cy="20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1FBF5-1B64-E088-9E6C-19BB145E1F3B}"/>
              </a:ext>
            </a:extLst>
          </p:cNvPr>
          <p:cNvSpPr txBox="1"/>
          <p:nvPr/>
        </p:nvSpPr>
        <p:spPr>
          <a:xfrm>
            <a:off x="9087412" y="2749004"/>
            <a:ext cx="236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Yevgeny Stadnik</a:t>
            </a:r>
          </a:p>
        </p:txBody>
      </p:sp>
    </p:spTree>
    <p:extLst>
      <p:ext uri="{BB962C8B-B14F-4D97-AF65-F5344CB8AC3E}">
        <p14:creationId xmlns:p14="http://schemas.microsoft.com/office/powerpoint/2010/main" val="396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1C5A-B36D-9572-710C-85932464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0" y="2533745"/>
            <a:ext cx="10972800" cy="1143000"/>
          </a:xfrm>
        </p:spPr>
        <p:txBody>
          <a:bodyPr/>
          <a:lstStyle/>
          <a:p>
            <a:r>
              <a:rPr lang="en-US" dirty="0"/>
              <a:t>One example of a </a:t>
            </a:r>
            <a:r>
              <a:rPr lang="en-US" dirty="0">
                <a:solidFill>
                  <a:srgbClr val="FFFF00"/>
                </a:solidFill>
              </a:rPr>
              <a:t>PV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fifth-force</a:t>
            </a:r>
            <a:r>
              <a:rPr lang="en-US" dirty="0"/>
              <a:t> 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0069B-DA4B-C222-8C6C-DE0DBE86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27F8-F337-0E78-A24F-475165D35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04" y="3573012"/>
            <a:ext cx="7245946" cy="12246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57F021-8721-4537-D9BC-73FE1649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14" y="2101361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C7403-7811-DCE6-B016-7A1C5EABD9A6}"/>
              </a:ext>
            </a:extLst>
          </p:cNvPr>
          <p:cNvSpPr txBox="1"/>
          <p:nvPr/>
        </p:nvSpPr>
        <p:spPr>
          <a:xfrm>
            <a:off x="30006" y="4124027"/>
            <a:ext cx="234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Min Jiang, USTC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53541-8431-946C-3800-2CF5FA585ADC}"/>
              </a:ext>
            </a:extLst>
          </p:cNvPr>
          <p:cNvSpPr txBox="1"/>
          <p:nvPr/>
        </p:nvSpPr>
        <p:spPr>
          <a:xfrm>
            <a:off x="5029200" y="5212621"/>
            <a:ext cx="553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odd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856970-DA0D-5BCA-444C-564B4803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14" y="4475774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2967F-EE51-BC3A-621B-1F78AC3E90F6}"/>
              </a:ext>
            </a:extLst>
          </p:cNvPr>
          <p:cNvSpPr txBox="1"/>
          <p:nvPr/>
        </p:nvSpPr>
        <p:spPr>
          <a:xfrm>
            <a:off x="41728" y="6474505"/>
            <a:ext cx="312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Wei Ji, HI Mainz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53F86-2F59-FFD5-CF97-2DF0A5DB2688}"/>
              </a:ext>
            </a:extLst>
          </p:cNvPr>
          <p:cNvSpPr/>
          <p:nvPr/>
        </p:nvSpPr>
        <p:spPr>
          <a:xfrm>
            <a:off x="10274531" y="1579417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7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59BF5-FCB4-2A70-B377-01E60FACE227}"/>
              </a:ext>
            </a:extLst>
          </p:cNvPr>
          <p:cNvSpPr txBox="1"/>
          <p:nvPr/>
        </p:nvSpPr>
        <p:spPr>
          <a:xfrm>
            <a:off x="8519213" y="2031397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8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94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70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F8EB5-2405-2DEC-6546-7D7C20DC0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85" y="2051965"/>
            <a:ext cx="4872245" cy="4729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CADC9-F7BB-0536-2328-8E1918720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156" y="2051964"/>
            <a:ext cx="4230522" cy="47234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173AB3-B9DF-0F7E-34A4-0043B55F0DD2}"/>
              </a:ext>
            </a:extLst>
          </p:cNvPr>
          <p:cNvSpPr/>
          <p:nvPr/>
        </p:nvSpPr>
        <p:spPr>
          <a:xfrm>
            <a:off x="10274531" y="1350816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6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BEC21-F3BD-6DF9-FAA0-D2E3423DE6E5}"/>
              </a:ext>
            </a:extLst>
          </p:cNvPr>
          <p:cNvSpPr txBox="1"/>
          <p:nvPr/>
        </p:nvSpPr>
        <p:spPr>
          <a:xfrm>
            <a:off x="8533501" y="1740452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7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82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214709</TotalTime>
  <Words>1138</Words>
  <Application>Microsoft Macintosh PowerPoint</Application>
  <PresentationFormat>Widescreen</PresentationFormat>
  <Paragraphs>247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-webkit-standard</vt:lpstr>
      <vt:lpstr>Arial</vt:lpstr>
      <vt:lpstr>Arimo</vt:lpstr>
      <vt:lpstr>Book Antiqua</vt:lpstr>
      <vt:lpstr>Bradley Hand</vt:lpstr>
      <vt:lpstr>Calibri</vt:lpstr>
      <vt:lpstr>Cambria Math</vt:lpstr>
      <vt:lpstr>Century Schoolbook</vt:lpstr>
      <vt:lpstr>Exo-2-Regular</vt:lpstr>
      <vt:lpstr>Lucida Grande</vt:lpstr>
      <vt:lpstr>Lucida Sans</vt:lpstr>
      <vt:lpstr>System Font Regular</vt:lpstr>
      <vt:lpstr>Times</vt:lpstr>
      <vt:lpstr>Times New Roman</vt:lpstr>
      <vt:lpstr>Wingdings</vt:lpstr>
      <vt:lpstr>Wingdings 2</vt:lpstr>
      <vt:lpstr>Wingdings 3</vt:lpstr>
      <vt:lpstr>ClassicPhotoAlbum</vt:lpstr>
      <vt:lpstr>1_Apex</vt:lpstr>
      <vt:lpstr>CorelDRAW</vt:lpstr>
      <vt:lpstr>PowerPoint Presentation</vt:lpstr>
      <vt:lpstr>PowerPoint Presentation</vt:lpstr>
      <vt:lpstr>PowerPoint Presentation</vt:lpstr>
      <vt:lpstr>Looking for BSM phenomena</vt:lpstr>
      <vt:lpstr>The latest catalogs of EXOTIC potentials</vt:lpstr>
      <vt:lpstr>PowerPoint Presentation</vt:lpstr>
      <vt:lpstr>One example of a PV fifth-force search</vt:lpstr>
      <vt:lpstr>PowerPoint Presentation</vt:lpstr>
      <vt:lpstr>PowerPoint Presentation</vt:lpstr>
      <vt:lpstr>PowerPoint Presentation</vt:lpstr>
      <vt:lpstr>Results “around the corner” (a small selection) </vt:lpstr>
      <vt:lpstr>“Spin-gravity”</vt:lpstr>
      <vt:lpstr>PowerPoint Presentation</vt:lpstr>
      <vt:lpstr>An optimistic roadmap from here</vt:lpstr>
      <vt:lpstr>PowerPoint Presentation</vt:lpstr>
      <vt:lpstr>Antimatter On A Chip (AMOC)</vt:lpstr>
      <vt:lpstr>Detection of MHz-GHz Gravitational Waves with GravNet</vt:lpstr>
      <vt:lpstr>Further on up the road…</vt:lpstr>
      <vt:lpstr>PowerPoint Presentation</vt:lpstr>
      <vt:lpstr>PowerPoint Presentation</vt:lpstr>
      <vt:lpstr>PowerPoint Presentation</vt:lpstr>
      <vt:lpstr>What can DM be ?</vt:lpstr>
      <vt:lpstr>What can DM be ?</vt:lpstr>
      <vt:lpstr>A lot is going on in UBDM searches…</vt:lpstr>
      <vt:lpstr>Searching for Ultralight Bosonic (and other) DM</vt:lpstr>
      <vt:lpstr>PowerPoint Presentation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(some) Fundamental symmetry tests  with atoms (etc)</dc:title>
  <dc:creator>Dmitry Budker</dc:creator>
  <cp:lastModifiedBy>Dmitry Budker</cp:lastModifiedBy>
  <cp:revision>782</cp:revision>
  <cp:lastPrinted>2019-03-20T12:05:12Z</cp:lastPrinted>
  <dcterms:created xsi:type="dcterms:W3CDTF">2015-04-30T18:02:53Z</dcterms:created>
  <dcterms:modified xsi:type="dcterms:W3CDTF">2025-02-09T03:14:27Z</dcterms:modified>
</cp:coreProperties>
</file>