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72" r:id="rId2"/>
    <p:sldId id="558" r:id="rId3"/>
    <p:sldId id="560" r:id="rId4"/>
    <p:sldId id="477" r:id="rId5"/>
    <p:sldId id="494" r:id="rId6"/>
    <p:sldId id="495" r:id="rId7"/>
    <p:sldId id="480" r:id="rId8"/>
    <p:sldId id="518" r:id="rId9"/>
    <p:sldId id="478" r:id="rId10"/>
    <p:sldId id="544" r:id="rId11"/>
    <p:sldId id="522" r:id="rId12"/>
    <p:sldId id="583" r:id="rId13"/>
    <p:sldId id="526" r:id="rId14"/>
    <p:sldId id="539" r:id="rId15"/>
    <p:sldId id="570" r:id="rId16"/>
    <p:sldId id="562" r:id="rId17"/>
    <p:sldId id="566" r:id="rId18"/>
    <p:sldId id="567" r:id="rId19"/>
    <p:sldId id="568" r:id="rId20"/>
    <p:sldId id="572" r:id="rId21"/>
    <p:sldId id="573" r:id="rId22"/>
    <p:sldId id="574" r:id="rId23"/>
    <p:sldId id="561" r:id="rId24"/>
    <p:sldId id="571" r:id="rId25"/>
    <p:sldId id="576" r:id="rId26"/>
    <p:sldId id="575" r:id="rId27"/>
    <p:sldId id="547" r:id="rId28"/>
    <p:sldId id="577" r:id="rId29"/>
    <p:sldId id="550" r:id="rId30"/>
    <p:sldId id="552" r:id="rId31"/>
    <p:sldId id="555" r:id="rId32"/>
    <p:sldId id="586" r:id="rId33"/>
    <p:sldId id="579" r:id="rId34"/>
    <p:sldId id="585" r:id="rId35"/>
    <p:sldId id="556" r:id="rId36"/>
    <p:sldId id="559" r:id="rId37"/>
    <p:sldId id="557" r:id="rId38"/>
    <p:sldId id="580" r:id="rId39"/>
    <p:sldId id="587" r:id="rId40"/>
    <p:sldId id="584" r:id="rId41"/>
    <p:sldId id="588" r:id="rId42"/>
    <p:sldId id="541" r:id="rId43"/>
    <p:sldId id="545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rgbClr val="FF3300"/>
    </p:penClr>
  </p:showPr>
  <p:clrMru>
    <a:srgbClr val="E78830"/>
    <a:srgbClr val="E138C9"/>
    <a:srgbClr val="D92542"/>
    <a:srgbClr val="DB7B85"/>
    <a:srgbClr val="24B040"/>
    <a:srgbClr val="D4DBA8"/>
    <a:srgbClr val="5A5DE0"/>
    <a:srgbClr val="F8E1EF"/>
    <a:srgbClr val="E7AC48"/>
    <a:srgbClr val="4359C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383" autoAdjust="0"/>
    <p:restoredTop sz="94660" autoAdjust="0"/>
  </p:normalViewPr>
  <p:slideViewPr>
    <p:cSldViewPr snapToGrid="0">
      <p:cViewPr varScale="1">
        <p:scale>
          <a:sx n="93" d="100"/>
          <a:sy n="93" d="100"/>
        </p:scale>
        <p:origin x="-9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952" y="-120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65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240088" y="6400799"/>
            <a:ext cx="2663825" cy="341313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65255" name="Line 7"/>
          <p:cNvSpPr>
            <a:spLocks noChangeShapeType="1"/>
          </p:cNvSpPr>
          <p:nvPr userDrawn="1"/>
        </p:nvSpPr>
        <p:spPr bwMode="auto">
          <a:xfrm>
            <a:off x="395288" y="632460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65256" name="Picture 8" descr="CMS-Color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3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413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27760"/>
            <a:ext cx="7772400" cy="52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237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32460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0" descr="CMS-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</p:spPr>
      </p:pic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.pdf"/><Relationship Id="rId5" Type="http://schemas.openxmlformats.org/officeDocument/2006/relationships/image" Target="../media/image7.png"/><Relationship Id="rId6" Type="http://schemas.openxmlformats.org/officeDocument/2006/relationships/image" Target="../media/image6.pdf"/><Relationship Id="rId7" Type="http://schemas.openxmlformats.org/officeDocument/2006/relationships/image" Target="../media/image91.png"/><Relationship Id="rId8" Type="http://schemas.openxmlformats.org/officeDocument/2006/relationships/image" Target="../media/image7.pdf"/><Relationship Id="rId9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35" y="799368"/>
            <a:ext cx="6980621" cy="5121461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 dirty="0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127789"/>
            <a:ext cx="6481762" cy="1749135"/>
          </a:xfrm>
        </p:spPr>
        <p:txBody>
          <a:bodyPr/>
          <a:lstStyle/>
          <a:p>
            <a:r>
              <a:rPr lang="en-US" dirty="0"/>
              <a:t>Luca </a:t>
            </a:r>
            <a:r>
              <a:rPr lang="en-US" dirty="0" err="1"/>
              <a:t>Lista</a:t>
            </a:r>
            <a:endParaRPr lang="en-US" dirty="0"/>
          </a:p>
          <a:p>
            <a:r>
              <a:rPr lang="en-US" sz="2000" i="1" dirty="0">
                <a:solidFill>
                  <a:srgbClr val="5F5F5F"/>
                </a:solidFill>
              </a:rPr>
              <a:t>INFN</a:t>
            </a:r>
            <a:r>
              <a:rPr lang="en-US" sz="2000" i="1" dirty="0" smtClean="0">
                <a:solidFill>
                  <a:srgbClr val="5F5F5F"/>
                </a:solidFill>
              </a:rPr>
              <a:t> - Napoli</a:t>
            </a:r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685800" y="1568369"/>
            <a:ext cx="7772400" cy="2032082"/>
          </a:xfrm>
        </p:spPr>
        <p:txBody>
          <a:bodyPr/>
          <a:lstStyle/>
          <a:p>
            <a:r>
              <a:rPr lang="en-US" dirty="0" smtClean="0"/>
              <a:t>Highlights from</a:t>
            </a:r>
            <a:br>
              <a:rPr lang="en-US" dirty="0" smtClean="0"/>
            </a:br>
            <a:r>
              <a:rPr lang="en-US" dirty="0" smtClean="0"/>
              <a:t>CMS physics results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dirty="0" smtClean="0"/>
              <a:t>…</a:t>
            </a:r>
            <a:r>
              <a:rPr lang="en-US" sz="4000" dirty="0" smtClean="0"/>
              <a:t>with a Naples bias</a:t>
            </a:r>
            <a:endParaRPr lang="en-US" dirty="0"/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ad </a:t>
            </a:r>
            <a:r>
              <a:rPr lang="en-US" dirty="0" err="1" smtClean="0"/>
              <a:t>LHCb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CMS-EWK</a:t>
            </a:r>
            <a:endParaRPr lang="it-IT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413" y="5532438"/>
            <a:ext cx="4198937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tabLst>
                <a:tab pos="104775" algn="l"/>
                <a:tab pos="552450" algn="l"/>
                <a:tab pos="1000125" algn="l"/>
                <a:tab pos="1447800" algn="l"/>
                <a:tab pos="1895475" algn="l"/>
                <a:tab pos="2343150" algn="l"/>
                <a:tab pos="2790825" algn="l"/>
                <a:tab pos="3238500" algn="l"/>
                <a:tab pos="3686175" algn="l"/>
                <a:tab pos="4133850" algn="l"/>
                <a:tab pos="4581525" algn="l"/>
                <a:tab pos="5029200" algn="l"/>
                <a:tab pos="5476875" algn="l"/>
                <a:tab pos="5924550" algn="l"/>
                <a:tab pos="6372225" algn="l"/>
                <a:tab pos="6819900" algn="l"/>
                <a:tab pos="7267575" algn="l"/>
                <a:tab pos="7715250" algn="l"/>
                <a:tab pos="8162925" algn="l"/>
                <a:tab pos="8610600" algn="l"/>
              </a:tabLst>
            </a:pPr>
            <a:r>
              <a:rPr lang="en-US" sz="2000" dirty="0">
                <a:latin typeface="Arial" charset="0"/>
              </a:rPr>
              <a:t>CMS</a:t>
            </a:r>
            <a:r>
              <a:rPr lang="en-US" sz="2000" dirty="0" smtClean="0">
                <a:latin typeface="Arial" charset="0"/>
              </a:rPr>
              <a:t> complementary </a:t>
            </a:r>
            <a:r>
              <a:rPr lang="en-US" sz="2000" dirty="0" err="1" smtClean="0">
                <a:latin typeface="Arial" charset="0"/>
              </a:rPr>
              <a:t>w.r.t</a:t>
            </a:r>
            <a:r>
              <a:rPr lang="en-US" sz="2000" dirty="0" smtClean="0">
                <a:latin typeface="Arial" charset="0"/>
              </a:rPr>
              <a:t>. </a:t>
            </a:r>
            <a:r>
              <a:rPr lang="en-US" sz="2000" dirty="0" err="1" smtClean="0">
                <a:latin typeface="Arial" charset="0"/>
              </a:rPr>
              <a:t>LHCb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99063" y="5316538"/>
            <a:ext cx="3741737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tabLst>
                <a:tab pos="104775" algn="l"/>
                <a:tab pos="552450" algn="l"/>
                <a:tab pos="1000125" algn="l"/>
                <a:tab pos="1447800" algn="l"/>
                <a:tab pos="1895475" algn="l"/>
                <a:tab pos="2343150" algn="l"/>
                <a:tab pos="2790825" algn="l"/>
                <a:tab pos="3238500" algn="l"/>
                <a:tab pos="3686175" algn="l"/>
                <a:tab pos="4133850" algn="l"/>
                <a:tab pos="4581525" algn="l"/>
                <a:tab pos="5029200" algn="l"/>
                <a:tab pos="5476875" algn="l"/>
                <a:tab pos="5924550" algn="l"/>
                <a:tab pos="6372225" algn="l"/>
                <a:tab pos="6819900" algn="l"/>
                <a:tab pos="7267575" algn="l"/>
                <a:tab pos="7715250" algn="l"/>
                <a:tab pos="8162925" algn="l"/>
                <a:tab pos="8610600" algn="l"/>
              </a:tabLst>
            </a:pPr>
            <a:r>
              <a:rPr lang="en-US" sz="2000" b="0">
                <a:latin typeface="Arial" charset="0"/>
              </a:rPr>
              <a:t>CMS results already improve d,u,d,u,s quark PDFs by &gt;40% in the range 10</a:t>
            </a:r>
            <a:r>
              <a:rPr lang="en-US" sz="2000" b="0" baseline="33000">
                <a:latin typeface="Arial" charset="0"/>
              </a:rPr>
              <a:t>-3</a:t>
            </a:r>
            <a:r>
              <a:rPr lang="en-US" sz="2000" b="0">
                <a:latin typeface="Arial" charset="0"/>
              </a:rPr>
              <a:t> &lt; x &lt; 10</a:t>
            </a:r>
            <a:r>
              <a:rPr lang="en-US" sz="2000" b="0" baseline="33000">
                <a:latin typeface="Arial" charset="0"/>
              </a:rPr>
              <a:t>-2 </a:t>
            </a:r>
            <a:r>
              <a:rPr lang="en-US" sz="2000" b="0">
                <a:latin typeface="Arial" charset="0"/>
              </a:rPr>
              <a:t>!!!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2650" y="1071563"/>
            <a:ext cx="4332288" cy="4186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1114425"/>
            <a:ext cx="4456112" cy="414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Asym</a:t>
            </a:r>
            <a:r>
              <a:rPr lang="en-US" dirty="0" smtClean="0"/>
              <a:t>. with 234 pb</a:t>
            </a:r>
            <a:r>
              <a:rPr lang="en-US" baseline="30000" dirty="0" smtClean="0"/>
              <a:t>−1</a:t>
            </a:r>
            <a:r>
              <a:rPr lang="en-US" dirty="0" smtClean="0"/>
              <a:t> (</a:t>
            </a:r>
            <a:r>
              <a:rPr lang="en-US" dirty="0" err="1" smtClean="0"/>
              <a:t>muons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Improved uncertainties with larger statistics and control samples</a:t>
            </a:r>
          </a:p>
          <a:p>
            <a:r>
              <a:rPr lang="en-US" sz="1800" dirty="0" smtClean="0"/>
              <a:t>Largest uncertainties: DY contamination (MC estimate), eff. (+/−) ratio, muon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scale</a:t>
            </a:r>
            <a:endParaRPr lang="en-US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133" y="2070109"/>
            <a:ext cx="2926080" cy="32674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3" y="2062926"/>
            <a:ext cx="4805293" cy="411228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87207" y="5747109"/>
            <a:ext cx="2286000" cy="400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108000" tIns="63000" rIns="108000" bIns="63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dirty="0" smtClean="0">
                <a:solidFill>
                  <a:srgbClr val="000000"/>
                </a:solidFill>
              </a:rPr>
              <a:t>CMS PAS EWK-11-005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θ</a:t>
            </a:r>
            <a:r>
              <a:rPr lang="en-US" baseline="-25000" dirty="0" smtClean="0"/>
              <a:t>W</a:t>
            </a:r>
            <a:r>
              <a:rPr lang="en-US" dirty="0" smtClean="0"/>
              <a:t> measurement with 1.1fb</a:t>
            </a:r>
            <a:r>
              <a:rPr lang="en-US" baseline="30000" dirty="0" smtClean="0"/>
              <a:t>−1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LPCC-EWWG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90019" y="5815424"/>
            <a:ext cx="2835785" cy="3427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108000" tIns="63000" rIns="108000" bIns="63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smtClean="0">
                <a:solidFill>
                  <a:schemeClr val="bg2"/>
                </a:solidFill>
              </a:rPr>
              <a:t>Phys. Rev. D 84, 112002 (2011)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900130" y="5015387"/>
            <a:ext cx="5869530" cy="46758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646"/>
            <a:ext cx="2753360" cy="58733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918" y="5055768"/>
            <a:ext cx="5758453" cy="3715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197" y="3042174"/>
            <a:ext cx="6290803" cy="558309"/>
          </a:xfrm>
          <a:prstGeom prst="rect">
            <a:avLst/>
          </a:prstGeom>
        </p:spPr>
      </p:pic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3019043" y="1008516"/>
            <a:ext cx="5732028" cy="52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full decay information, including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cosθ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=m</a:t>
            </a:r>
            <a:r>
              <a:rPr kumimoji="0" lang="en-US" sz="1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the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pairs, used to determination sin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θ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using a complete triple-differential fit model built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Collins-Soper frame adopted for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cosθ*</a:t>
            </a:r>
            <a:endParaRPr kumimoji="0" lang="it-IT" sz="1200" b="0" i="0" u="none" strike="noStrike" kern="0" cap="none" spc="0" normalizeH="0" baseline="3000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Potential fit extension to beyond-SM couplings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 prediction + CTEQ6 PDF used as signal fit model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following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level diff. cross section has to be combined with proper PDF contributions: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400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400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400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400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latin typeface="+mn-lt"/>
              </a:rPr>
              <a:t>Largest uncertainties: PDF, resolution and alignment, LO model (QCD), FSR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576" y="3773298"/>
            <a:ext cx="4654651" cy="464175"/>
          </a:xfrm>
          <a:prstGeom prst="rect">
            <a:avLst/>
          </a:prstGeom>
        </p:spPr>
      </p:pic>
      <p:sp>
        <p:nvSpPr>
          <p:cNvPr id="13" name="Parentesi graffa aperta 12"/>
          <p:cNvSpPr/>
          <p:nvPr/>
        </p:nvSpPr>
        <p:spPr bwMode="auto">
          <a:xfrm rot="16200000">
            <a:off x="6175515" y="2893925"/>
            <a:ext cx="163108" cy="1241115"/>
          </a:xfrm>
          <a:prstGeom prst="leftBrace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Parentesi graffa aperta 13"/>
          <p:cNvSpPr/>
          <p:nvPr/>
        </p:nvSpPr>
        <p:spPr bwMode="auto">
          <a:xfrm rot="16200000">
            <a:off x="8406709" y="2950877"/>
            <a:ext cx="172720" cy="1117600"/>
          </a:xfrm>
          <a:prstGeom prst="leftBrace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Parentesi graffa aperta 14"/>
          <p:cNvSpPr/>
          <p:nvPr/>
        </p:nvSpPr>
        <p:spPr bwMode="auto">
          <a:xfrm rot="5400000" flipV="1">
            <a:off x="6327915" y="3107285"/>
            <a:ext cx="163108" cy="1241115"/>
          </a:xfrm>
          <a:prstGeom prst="leftBrace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Parentesi graffa aperta 15"/>
          <p:cNvSpPr/>
          <p:nvPr/>
        </p:nvSpPr>
        <p:spPr bwMode="auto">
          <a:xfrm rot="5400000" flipV="1">
            <a:off x="8095757" y="2934568"/>
            <a:ext cx="183430" cy="1566235"/>
          </a:xfrm>
          <a:prstGeom prst="leftBrace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7" name="Connettore 1 16"/>
          <p:cNvCxnSpPr>
            <a:stCxn id="13" idx="1"/>
            <a:endCxn id="15" idx="1"/>
          </p:cNvCxnSpPr>
          <p:nvPr/>
        </p:nvCxnSpPr>
        <p:spPr bwMode="auto">
          <a:xfrm rot="16200000" flipH="1">
            <a:off x="6308144" y="3544963"/>
            <a:ext cx="50252" cy="152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oval" w="sm" len="sm"/>
            <a:tailEnd type="oval" w="sm" len="sm"/>
          </a:ln>
          <a:effectLst/>
        </p:spPr>
      </p:cxnSp>
      <p:cxnSp>
        <p:nvCxnSpPr>
          <p:cNvPr id="18" name="Connettore 1 17"/>
          <p:cNvCxnSpPr>
            <a:endCxn id="16" idx="1"/>
          </p:cNvCxnSpPr>
          <p:nvPr/>
        </p:nvCxnSpPr>
        <p:spPr bwMode="auto">
          <a:xfrm rot="10800000" flipV="1">
            <a:off x="8187473" y="3596037"/>
            <a:ext cx="297972" cy="2993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oval" w="sm" len="sm"/>
            <a:tailEnd type="oval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EWK summary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Immagine 7" descr="Sigma_v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6" y="990081"/>
            <a:ext cx="7789917" cy="5277360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Top physics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3048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304800"/>
          </a:xfrm>
        </p:spPr>
        <p:txBody>
          <a:bodyPr/>
          <a:lstStyle/>
          <a:p>
            <a:fld id="{B4C233C7-E0AF-9F43-B231-46AD565A5FDB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quark properties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47" y="1124095"/>
            <a:ext cx="7739213" cy="51054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79339" y="1549123"/>
            <a:ext cx="1553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tt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cross section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top production</a:t>
            </a:r>
            <a:endParaRPr lang="en-US" dirty="0"/>
          </a:p>
        </p:txBody>
      </p:sp>
      <p:sp>
        <p:nvSpPr>
          <p:cNvPr id="15" name="Segnaposto contenuto 14"/>
          <p:cNvSpPr>
            <a:spLocks noGrp="1"/>
          </p:cNvSpPr>
          <p:nvPr>
            <p:ph idx="1"/>
          </p:nvPr>
        </p:nvSpPr>
        <p:spPr>
          <a:xfrm>
            <a:off x="685800" y="4878297"/>
            <a:ext cx="7772400" cy="1370103"/>
          </a:xfrm>
        </p:spPr>
        <p:txBody>
          <a:bodyPr/>
          <a:lstStyle/>
          <a:p>
            <a:r>
              <a:rPr lang="en-US" sz="2000" dirty="0" smtClean="0"/>
              <a:t>Allows a |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tb</a:t>
            </a:r>
            <a:r>
              <a:rPr lang="en-US" sz="2000" dirty="0" smtClean="0"/>
              <a:t>| measurement</a:t>
            </a:r>
          </a:p>
          <a:p>
            <a:r>
              <a:rPr lang="en-US" sz="2000" dirty="0" smtClean="0"/>
              <a:t>Search for non-SM phenomena</a:t>
            </a:r>
          </a:p>
          <a:p>
            <a:pPr lvl="1"/>
            <a:r>
              <a:rPr lang="en-US" sz="1800" dirty="0" smtClean="0"/>
              <a:t>Search W’ or H+  (Wt or </a:t>
            </a:r>
            <a:r>
              <a:rPr lang="en-US" sz="1800" dirty="0" err="1" smtClean="0"/>
              <a:t>s-chan</a:t>
            </a:r>
            <a:r>
              <a:rPr lang="en-US" sz="1800" dirty="0" smtClean="0"/>
              <a:t>. signature)</a:t>
            </a:r>
          </a:p>
          <a:p>
            <a:pPr lvl="1"/>
            <a:r>
              <a:rPr lang="en-US" sz="1800" dirty="0" smtClean="0"/>
              <a:t>Search for FCNC, e.g. </a:t>
            </a:r>
            <a:r>
              <a:rPr lang="en-US" sz="1800" dirty="0" err="1" smtClean="0"/>
              <a:t>ug</a:t>
            </a:r>
            <a:r>
              <a:rPr lang="en-US" sz="1800" dirty="0" smtClean="0"/>
              <a:t> </a:t>
            </a:r>
            <a:r>
              <a:rPr lang="en-US" sz="1800" dirty="0" err="1" smtClean="0">
                <a:sym typeface="Symbol" charset="0"/>
              </a:rPr>
              <a:t></a:t>
            </a:r>
            <a:r>
              <a:rPr lang="en-US" sz="1800" dirty="0" smtClean="0">
                <a:sym typeface="Symbol" charset="0"/>
              </a:rPr>
              <a:t> </a:t>
            </a:r>
            <a:r>
              <a:rPr lang="en-US" sz="1800" dirty="0" err="1" smtClean="0">
                <a:sym typeface="Symbol" charset="0"/>
              </a:rPr>
              <a:t>t</a:t>
            </a:r>
            <a:endParaRPr lang="en-US" sz="1800" dirty="0" smtClean="0">
              <a:sym typeface="Symbol" charset="0"/>
            </a:endParaRPr>
          </a:p>
          <a:p>
            <a:endParaRPr lang="en-US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Top physics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8" name="Segnaposto numero diapositiva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2F0A-FB0B-3F48-A829-78B6C39E2F4C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5" name="Group 24"/>
          <p:cNvGrpSpPr/>
          <p:nvPr/>
        </p:nvGrpSpPr>
        <p:grpSpPr>
          <a:xfrm>
            <a:off x="533400" y="1093338"/>
            <a:ext cx="8229600" cy="2010284"/>
            <a:chOff x="-108520" y="1484784"/>
            <a:chExt cx="9433048" cy="2304256"/>
          </a:xfrm>
        </p:grpSpPr>
        <p:sp>
          <p:nvSpPr>
            <p:cNvPr id="18" name="Rectangle 7"/>
            <p:cNvSpPr/>
            <p:nvPr/>
          </p:nvSpPr>
          <p:spPr>
            <a:xfrm>
              <a:off x="-108520" y="1484784"/>
              <a:ext cx="9433048" cy="23042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683569" y="1578278"/>
              <a:ext cx="1368152" cy="388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t-channel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2771799" y="1578278"/>
              <a:ext cx="2952328" cy="388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associated </a:t>
              </a:r>
              <a:r>
                <a:rPr lang="en-US" sz="1600" dirty="0" err="1" smtClean="0">
                  <a:solidFill>
                    <a:srgbClr val="FF0000"/>
                  </a:solidFill>
                  <a:latin typeface="+mn-lt"/>
                </a:rPr>
                <a:t>Wt</a:t>
              </a:r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 production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4" name="TextBox 12"/>
            <p:cNvSpPr txBox="1"/>
            <p:nvPr/>
          </p:nvSpPr>
          <p:spPr>
            <a:xfrm>
              <a:off x="6372200" y="1556792"/>
              <a:ext cx="1440159" cy="388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s-channel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25" name="Grafik 22" descr="tchannel_all_tra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50538"/>
            <a:ext cx="2016224" cy="146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10" descr="Wt_22_tra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1626738"/>
            <a:ext cx="1931060" cy="130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Grafik 13" descr="schannel_22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550538"/>
            <a:ext cx="2019120" cy="145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796" y="3165332"/>
            <a:ext cx="6344404" cy="1702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estimate from data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Top physics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0" y="2700040"/>
            <a:ext cx="4167960" cy="3083564"/>
          </a:xfrm>
          <a:prstGeom prst="rect">
            <a:avLst/>
          </a:prstGeom>
        </p:spPr>
      </p:pic>
      <p:cxnSp>
        <p:nvCxnSpPr>
          <p:cNvPr id="8" name="Straight Arrow Connector 15"/>
          <p:cNvCxnSpPr/>
          <p:nvPr/>
        </p:nvCxnSpPr>
        <p:spPr>
          <a:xfrm flipV="1">
            <a:off x="2268850" y="5367040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7"/>
          <p:cNvSpPr txBox="1"/>
          <p:nvPr/>
        </p:nvSpPr>
        <p:spPr>
          <a:xfrm>
            <a:off x="854050" y="556188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QCD veto cut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90600"/>
            <a:ext cx="3877578" cy="5562600"/>
          </a:xfrm>
          <a:prstGeom prst="rect">
            <a:avLst/>
          </a:prstGeom>
        </p:spPr>
      </p:pic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2F0A-FB0B-3F48-A829-78B6C39E2F4C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79" y="1137272"/>
            <a:ext cx="3594913" cy="134280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943600"/>
            <a:ext cx="3721100" cy="24768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rcRect b="6131"/>
          <a:stretch>
            <a:fillRect/>
          </a:stretch>
        </p:blipFill>
        <p:spPr>
          <a:xfrm>
            <a:off x="3753009" y="1531225"/>
            <a:ext cx="1733394" cy="125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extraction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Complementary approaches adopted:</a:t>
            </a:r>
          </a:p>
          <a:p>
            <a:pPr lvl="1"/>
            <a:r>
              <a:rPr lang="en-US" sz="1800" dirty="0" smtClean="0"/>
              <a:t>2D maximum likelihood method (</a:t>
            </a:r>
            <a:r>
              <a:rPr lang="en-US" sz="1800" dirty="0" err="1" smtClean="0"/>
              <a:t>cosθ</a:t>
            </a:r>
            <a:r>
              <a:rPr lang="en-US" sz="1800" dirty="0" smtClean="0"/>
              <a:t>*, |</a:t>
            </a:r>
            <a:r>
              <a:rPr lang="en-US" sz="1800" dirty="0" err="1" smtClean="0"/>
              <a:t>η</a:t>
            </a:r>
            <a:r>
              <a:rPr lang="en-US" sz="1800" baseline="-25000" dirty="0" err="1" smtClean="0"/>
              <a:t>lq</a:t>
            </a:r>
            <a:r>
              <a:rPr lang="en-US" sz="1800" dirty="0" smtClean="0"/>
              <a:t>|)</a:t>
            </a:r>
          </a:p>
          <a:p>
            <a:pPr lvl="1"/>
            <a:r>
              <a:rPr lang="en-US" sz="1800" dirty="0" smtClean="0"/>
              <a:t>Multivariate analysis (Boosted Decision Trees)</a:t>
            </a:r>
          </a:p>
          <a:p>
            <a:pPr lvl="1"/>
            <a:endParaRPr lang="en-US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Top physics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2F0A-FB0B-3F48-A829-78B6C39E2F4C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53674"/>
            <a:ext cx="8458200" cy="295172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826" y="5257800"/>
            <a:ext cx="4676174" cy="6096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5867400"/>
            <a:ext cx="1460500" cy="34819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39550" y="5867400"/>
            <a:ext cx="2914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Compare to: ATLAS (0.7fb</a:t>
            </a:r>
            <a:r>
              <a:rPr lang="en-US" baseline="30000" dirty="0" smtClean="0">
                <a:latin typeface="+mn-lt"/>
              </a:rPr>
              <a:t>−1</a:t>
            </a:r>
            <a:r>
              <a:rPr lang="en-US" dirty="0" smtClean="0">
                <a:latin typeface="+mn-lt"/>
              </a:rPr>
              <a:t>) :</a:t>
            </a:r>
            <a:endParaRPr lang="en-US" dirty="0"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91669" y="1066800"/>
            <a:ext cx="2992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808080"/>
                </a:solidFill>
                <a:latin typeface="+mn-lt"/>
              </a:rPr>
              <a:t>Phys</a:t>
            </a:r>
            <a:r>
              <a:rPr lang="it-IT" sz="1400" dirty="0" smtClean="0">
                <a:solidFill>
                  <a:srgbClr val="808080"/>
                </a:solidFill>
                <a:latin typeface="+mn-lt"/>
              </a:rPr>
              <a:t>. Rev. Lett. 107 (2011) 091802</a:t>
            </a:r>
            <a:endParaRPr lang="en-US" sz="140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105400"/>
            <a:ext cx="5029200" cy="32883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52400" y="5410200"/>
            <a:ext cx="3317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CMS (36pb</a:t>
            </a:r>
            <a:r>
              <a:rPr lang="en-US" baseline="30000" dirty="0" smtClean="0">
                <a:latin typeface="+mn-lt"/>
              </a:rPr>
              <a:t>−1</a:t>
            </a:r>
            <a:r>
              <a:rPr lang="en-US" dirty="0" smtClean="0">
                <a:latin typeface="+mn-lt"/>
              </a:rPr>
              <a:t>), update in progress!</a:t>
            </a:r>
            <a:endParaRPr lang="en-US" dirty="0"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862090" y="5883338"/>
            <a:ext cx="2113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808080"/>
                </a:solidFill>
                <a:latin typeface="+mn-lt"/>
              </a:rPr>
              <a:t>ATLAS-CONF-2011-101</a:t>
            </a:r>
            <a:endParaRPr lang="en-US" sz="14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7633" y="2424780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3333CC"/>
                </a:solidFill>
              </a:rPr>
              <a:t>muons</a:t>
            </a:r>
            <a:endParaRPr lang="en-US" sz="1800" dirty="0">
              <a:solidFill>
                <a:srgbClr val="33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9979" y="2424780"/>
            <a:ext cx="101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33CC"/>
                </a:solidFill>
              </a:rPr>
              <a:t>electrons</a:t>
            </a:r>
            <a:endParaRPr lang="en-US" sz="18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9" y="1345060"/>
            <a:ext cx="5199176" cy="3475505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LHC</a:t>
            </a:r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685800" y="5032247"/>
            <a:ext cx="7772400" cy="1216153"/>
          </a:xfrm>
        </p:spPr>
        <p:txBody>
          <a:bodyPr/>
          <a:lstStyle/>
          <a:p>
            <a:r>
              <a:rPr lang="en-US" sz="2000" dirty="0" err="1" smtClean="0"/>
              <a:t>σ</a:t>
            </a:r>
            <a:r>
              <a:rPr lang="en-US" sz="2000" baseline="-25000" dirty="0" err="1" smtClean="0"/>
              <a:t>tW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22</a:t>
            </a:r>
            <a:r>
              <a:rPr lang="en-US" sz="2000" baseline="30000" dirty="0" smtClean="0"/>
              <a:t>+9</a:t>
            </a:r>
            <a:r>
              <a:rPr lang="en-US" sz="2000" baseline="-25000" dirty="0" smtClean="0"/>
              <a:t>−7</a:t>
            </a:r>
            <a:r>
              <a:rPr lang="en-US" sz="2000" dirty="0" smtClean="0"/>
              <a:t>pb (2.7σ significance), never measured at </a:t>
            </a:r>
            <a:r>
              <a:rPr lang="en-US" sz="2000" dirty="0" err="1" smtClean="0"/>
              <a:t>Tevatron</a:t>
            </a:r>
            <a:endParaRPr lang="en-US" sz="2000" dirty="0" smtClean="0"/>
          </a:p>
          <a:p>
            <a:pPr lvl="1"/>
            <a:r>
              <a:rPr lang="en-US" sz="1800" dirty="0" smtClean="0"/>
              <a:t>SM: </a:t>
            </a:r>
            <a:r>
              <a:rPr lang="en-US" sz="1800" dirty="0" err="1" smtClean="0"/>
              <a:t>σ</a:t>
            </a:r>
            <a:r>
              <a:rPr lang="en-US" sz="1800" baseline="-25000" dirty="0" err="1" smtClean="0"/>
              <a:t>tW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= 15.6pb</a:t>
            </a:r>
          </a:p>
          <a:p>
            <a:r>
              <a:rPr lang="en-US" sz="2000" dirty="0" err="1" smtClean="0"/>
              <a:t>s</a:t>
            </a:r>
            <a:r>
              <a:rPr lang="en-US" sz="2000" dirty="0" smtClean="0"/>
              <a:t> channel for next year (ATLAS limit: 5×SM so far…)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Top physics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2F0A-FB0B-3F48-A829-78B6C39E2F4C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102" y="1531586"/>
            <a:ext cx="3435789" cy="302918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687234" y="4558678"/>
            <a:ext cx="2256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808080"/>
                </a:solidFill>
                <a:latin typeface="+mn-lt"/>
              </a:rPr>
              <a:t>CMS PAS TOP-11-022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5222" y="2471474"/>
            <a:ext cx="1596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</a:rPr>
              <a:t>tW</a:t>
            </a:r>
            <a:r>
              <a:rPr lang="en-US" sz="2000" dirty="0" smtClean="0">
                <a:solidFill>
                  <a:schemeClr val="accent2"/>
                </a:solidFill>
              </a:rPr>
              <a:t> single-top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0757" y="2309819"/>
            <a:ext cx="122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</a:rPr>
              <a:t>t</a:t>
            </a:r>
            <a:r>
              <a:rPr lang="en-US" sz="2000" dirty="0" smtClean="0">
                <a:solidFill>
                  <a:schemeClr val="accent2"/>
                </a:solidFill>
              </a:rPr>
              <a:t>-channel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single-top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</a:t>
            </a:r>
            <a:r>
              <a:rPr lang="en-US" dirty="0" smtClean="0"/>
              <a:t> responsibilities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0422" y="1014105"/>
            <a:ext cx="7772400" cy="522064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Detector</a:t>
            </a:r>
          </a:p>
          <a:p>
            <a:pPr lvl="1"/>
            <a:r>
              <a:rPr lang="en-US" sz="1600" dirty="0" err="1" smtClean="0">
                <a:solidFill>
                  <a:schemeClr val="accent2"/>
                </a:solidFill>
              </a:rPr>
              <a:t>Pigi</a:t>
            </a:r>
            <a:r>
              <a:rPr lang="en-US" sz="1600" dirty="0" smtClean="0"/>
              <a:t>: RPC Project Manager</a:t>
            </a:r>
          </a:p>
          <a:p>
            <a:pPr lvl="1"/>
            <a:r>
              <a:rPr lang="en-US" sz="1600" dirty="0" smtClean="0">
                <a:solidFill>
                  <a:srgbClr val="3333CC"/>
                </a:solidFill>
              </a:rPr>
              <a:t>Salvatore</a:t>
            </a:r>
            <a:r>
              <a:rPr lang="en-US" sz="1600" dirty="0" smtClean="0"/>
              <a:t>: RPC Technical Coordinator</a:t>
            </a:r>
          </a:p>
          <a:p>
            <a:pPr lvl="1"/>
            <a:r>
              <a:rPr lang="en-US" sz="1600" dirty="0" err="1" smtClean="0">
                <a:solidFill>
                  <a:srgbClr val="3333CC"/>
                </a:solidFill>
              </a:rPr>
              <a:t>Camilo</a:t>
            </a:r>
            <a:r>
              <a:rPr lang="en-US" sz="1600" dirty="0" smtClean="0"/>
              <a:t>: DPG convener (2012</a:t>
            </a:r>
            <a:r>
              <a:rPr lang="en-US" sz="1600" dirty="0" smtClean="0"/>
              <a:t>)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Electroweak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: Z incl. cross section, W/Z paper</a:t>
            </a:r>
            <a:endParaRPr lang="en-US" sz="1800" dirty="0" smtClean="0"/>
          </a:p>
          <a:p>
            <a:pPr lvl="1"/>
            <a:r>
              <a:rPr lang="en-US" sz="1600" dirty="0" smtClean="0"/>
              <a:t>Ended, JHEP published in </a:t>
            </a:r>
            <a:r>
              <a:rPr lang="en-US" sz="1600" dirty="0" smtClean="0"/>
              <a:t>October (</a:t>
            </a:r>
            <a:r>
              <a:rPr lang="en-US" sz="1600" dirty="0" smtClean="0">
                <a:solidFill>
                  <a:schemeClr val="accent2"/>
                </a:solidFill>
              </a:rPr>
              <a:t>Michele, Francesco, </a:t>
            </a:r>
            <a:r>
              <a:rPr lang="en-US" sz="1600" dirty="0" err="1" smtClean="0">
                <a:solidFill>
                  <a:schemeClr val="accent2"/>
                </a:solidFill>
              </a:rPr>
              <a:t>Annapaola</a:t>
            </a:r>
            <a:r>
              <a:rPr lang="en-US" sz="1600" dirty="0" smtClean="0">
                <a:solidFill>
                  <a:schemeClr val="accent2"/>
                </a:solidFill>
              </a:rPr>
              <a:t>, Luca</a:t>
            </a:r>
            <a:r>
              <a:rPr lang="en-US" sz="1600" dirty="0" smtClean="0"/>
              <a:t>)</a:t>
            </a:r>
          </a:p>
          <a:p>
            <a:r>
              <a:rPr lang="en-US" sz="1800" dirty="0" smtClean="0">
                <a:solidFill>
                  <a:srgbClr val="00664D"/>
                </a:solidFill>
              </a:rPr>
              <a:t>Single top</a:t>
            </a:r>
            <a:endParaRPr lang="en-US" sz="1800" dirty="0" smtClean="0"/>
          </a:p>
          <a:p>
            <a:pPr lvl="1"/>
            <a:r>
              <a:rPr lang="en-US" sz="1600" dirty="0" err="1" smtClean="0">
                <a:solidFill>
                  <a:schemeClr val="accent2"/>
                </a:solidFill>
              </a:rPr>
              <a:t>Orso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3333CC"/>
                </a:solidFill>
              </a:rPr>
              <a:t>Mario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3333CC"/>
                </a:solidFill>
              </a:rPr>
              <a:t>Luca, </a:t>
            </a:r>
            <a:r>
              <a:rPr lang="en-US" sz="1600" dirty="0" err="1" smtClean="0">
                <a:solidFill>
                  <a:srgbClr val="3333CC"/>
                </a:solidFill>
              </a:rPr>
              <a:t>Oktay</a:t>
            </a:r>
            <a:r>
              <a:rPr lang="en-US" sz="1600" dirty="0" smtClean="0">
                <a:solidFill>
                  <a:srgbClr val="3333CC"/>
                </a:solidFill>
              </a:rPr>
              <a:t> </a:t>
            </a:r>
            <a:r>
              <a:rPr lang="en-US" sz="1600" dirty="0" smtClean="0"/>
              <a:t>jumping in</a:t>
            </a:r>
            <a:endParaRPr lang="en-US" sz="1600" dirty="0" smtClean="0">
              <a:solidFill>
                <a:srgbClr val="3333CC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2"/>
                </a:solidFill>
              </a:rPr>
              <a:t>Luca</a:t>
            </a:r>
            <a:r>
              <a:rPr lang="en-US" sz="1600" dirty="0" smtClean="0"/>
              <a:t>: new convener in 2012, member of TOPLHCWG</a:t>
            </a:r>
          </a:p>
          <a:p>
            <a:pPr lvl="1"/>
            <a:r>
              <a:rPr lang="en-US" sz="1600" dirty="0" smtClean="0">
                <a:solidFill>
                  <a:srgbClr val="3333CC"/>
                </a:solidFill>
              </a:rPr>
              <a:t>new </a:t>
            </a:r>
            <a:r>
              <a:rPr lang="en-US" sz="1600" dirty="0" err="1" smtClean="0">
                <a:solidFill>
                  <a:srgbClr val="3333CC"/>
                </a:solidFill>
              </a:rPr>
              <a:t>postdoc</a:t>
            </a:r>
            <a:r>
              <a:rPr lang="en-US" sz="1600" dirty="0" smtClean="0">
                <a:solidFill>
                  <a:srgbClr val="3333CC"/>
                </a:solidFill>
              </a:rPr>
              <a:t> </a:t>
            </a:r>
            <a:r>
              <a:rPr lang="en-US" sz="1600" dirty="0" smtClean="0"/>
              <a:t>in 2012</a:t>
            </a:r>
          </a:p>
          <a:p>
            <a:pPr lvl="2"/>
            <a:r>
              <a:rPr lang="en-US" sz="1400" dirty="0" err="1" smtClean="0"/>
              <a:t>Orso</a:t>
            </a:r>
            <a:r>
              <a:rPr lang="en-US" sz="1400" dirty="0" smtClean="0"/>
              <a:t> and Mario will compete next year!</a:t>
            </a:r>
          </a:p>
          <a:p>
            <a:r>
              <a:rPr lang="en-US" sz="1800" dirty="0" smtClean="0">
                <a:solidFill>
                  <a:srgbClr val="00664D"/>
                </a:solidFill>
              </a:rPr>
              <a:t>Higgs: H→ZZ→2l2q</a:t>
            </a:r>
            <a:endParaRPr lang="en-US" sz="1800" dirty="0" smtClean="0"/>
          </a:p>
          <a:p>
            <a:pPr lvl="1"/>
            <a:r>
              <a:rPr lang="en-US" sz="1600" dirty="0" err="1" smtClean="0">
                <a:solidFill>
                  <a:srgbClr val="3333CC"/>
                </a:solidFill>
              </a:rPr>
              <a:t>Annapaola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3333CC"/>
                </a:solidFill>
              </a:rPr>
              <a:t>Francesco</a:t>
            </a:r>
            <a:r>
              <a:rPr lang="en-US" sz="1600" dirty="0" smtClean="0"/>
              <a:t>, </a:t>
            </a:r>
            <a:r>
              <a:rPr lang="en-US" sz="1600" dirty="0" err="1" smtClean="0">
                <a:solidFill>
                  <a:srgbClr val="3333CC"/>
                </a:solidFill>
              </a:rPr>
              <a:t>Sabino</a:t>
            </a:r>
            <a:endParaRPr lang="en-US" sz="1600" dirty="0" smtClean="0">
              <a:solidFill>
                <a:srgbClr val="3333CC"/>
              </a:solidFill>
            </a:endParaRPr>
          </a:p>
          <a:p>
            <a:r>
              <a:rPr lang="en-US" sz="1800" dirty="0" smtClean="0">
                <a:solidFill>
                  <a:srgbClr val="00664D"/>
                </a:solidFill>
              </a:rPr>
              <a:t>Exotica: Heavy Charged Stable Particles</a:t>
            </a:r>
            <a:endParaRPr lang="en-US" sz="1800" dirty="0" smtClean="0"/>
          </a:p>
          <a:p>
            <a:pPr lvl="1"/>
            <a:r>
              <a:rPr lang="en-US" sz="1600" dirty="0" err="1" smtClean="0">
                <a:solidFill>
                  <a:srgbClr val="3333CC"/>
                </a:solidFill>
              </a:rPr>
              <a:t>Camilo</a:t>
            </a:r>
            <a:endParaRPr lang="en-US" sz="1800" dirty="0" smtClean="0">
              <a:solidFill>
                <a:srgbClr val="00664D"/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Statistics tools, PAT: </a:t>
            </a:r>
            <a:r>
              <a:rPr lang="en-US" sz="1600" dirty="0" err="1" smtClean="0">
                <a:solidFill>
                  <a:srgbClr val="3333CC"/>
                </a:solidFill>
              </a:rPr>
              <a:t>Annapaola</a:t>
            </a:r>
            <a:endParaRPr lang="en-US" sz="1600" dirty="0" smtClean="0">
              <a:solidFill>
                <a:srgbClr val="3333CC"/>
              </a:solidFill>
            </a:endParaRPr>
          </a:p>
          <a:p>
            <a:r>
              <a:rPr lang="en-US" sz="1800" dirty="0" smtClean="0">
                <a:solidFill>
                  <a:srgbClr val="00664D"/>
                </a:solidFill>
              </a:rPr>
              <a:t>Statistics committee: </a:t>
            </a:r>
            <a:r>
              <a:rPr lang="en-US" sz="1600" dirty="0" smtClean="0">
                <a:solidFill>
                  <a:srgbClr val="3333CC"/>
                </a:solidFill>
              </a:rPr>
              <a:t>Luca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rgbClr val="00664D"/>
                </a:solidFill>
              </a:rPr>
              <a:t>Conferene</a:t>
            </a:r>
            <a:r>
              <a:rPr lang="en-US" sz="1600" dirty="0" smtClean="0">
                <a:solidFill>
                  <a:srgbClr val="00664D"/>
                </a:solidFill>
              </a:rPr>
              <a:t> committee:</a:t>
            </a:r>
            <a:r>
              <a:rPr lang="en-US" sz="1600" dirty="0" smtClean="0">
                <a:solidFill>
                  <a:srgbClr val="3333CC"/>
                </a:solidFill>
              </a:rPr>
              <a:t> </a:t>
            </a:r>
            <a:r>
              <a:rPr lang="en-US" sz="1600" dirty="0" err="1" smtClean="0">
                <a:solidFill>
                  <a:srgbClr val="3333CC"/>
                </a:solidFill>
              </a:rPr>
              <a:t>Pigi</a:t>
            </a:r>
            <a:endParaRPr lang="en-US" sz="1600" dirty="0" smtClean="0">
              <a:solidFill>
                <a:srgbClr val="3333CC"/>
              </a:solidFill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CMS-NA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Searches for new Physics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3048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304800"/>
          </a:xfrm>
        </p:spPr>
        <p:txBody>
          <a:bodyPr/>
          <a:lstStyle/>
          <a:p>
            <a:fld id="{B4C233C7-E0AF-9F43-B231-46AD565A5FDB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resonances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rcRect l="9317" r="23886" b="54307"/>
          <a:stretch>
            <a:fillRect/>
          </a:stretch>
        </p:blipFill>
        <p:spPr>
          <a:xfrm>
            <a:off x="860291" y="983699"/>
            <a:ext cx="4938704" cy="25324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943" y="1039774"/>
            <a:ext cx="2441116" cy="24271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 t="47086"/>
          <a:stretch>
            <a:fillRect/>
          </a:stretch>
        </p:blipFill>
        <p:spPr>
          <a:xfrm>
            <a:off x="1118581" y="3494837"/>
            <a:ext cx="7089658" cy="281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Super-Symmetry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08" y="981838"/>
            <a:ext cx="7334292" cy="53262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5013"/>
            <a:ext cx="2393889" cy="2382249"/>
          </a:xfrm>
          <a:prstGeom prst="rect">
            <a:avLst/>
          </a:prstGeom>
        </p:spPr>
      </p:pic>
      <p:sp>
        <p:nvSpPr>
          <p:cNvPr id="8" name="Freccia destra 7"/>
          <p:cNvSpPr/>
          <p:nvPr/>
        </p:nvSpPr>
        <p:spPr bwMode="auto">
          <a:xfrm>
            <a:off x="2174451" y="4175899"/>
            <a:ext cx="250158" cy="48109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Stable Charged Particles</a:t>
            </a:r>
            <a:endParaRPr lang="en-US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3770823" y="1027760"/>
            <a:ext cx="4687377" cy="5220640"/>
          </a:xfrm>
        </p:spPr>
        <p:txBody>
          <a:bodyPr/>
          <a:lstStyle/>
          <a:p>
            <a:r>
              <a:rPr lang="en-US" sz="2400" dirty="0" smtClean="0"/>
              <a:t>May flip their charge while crossing the detector</a:t>
            </a:r>
          </a:p>
          <a:p>
            <a:r>
              <a:rPr lang="en-US" sz="2400" dirty="0" smtClean="0"/>
              <a:t>Significant effort for simulation of time response</a:t>
            </a:r>
          </a:p>
          <a:p>
            <a:r>
              <a:rPr lang="en-US" sz="2400" dirty="0" smtClean="0"/>
              <a:t>Update in progress with larger data samples</a:t>
            </a:r>
            <a:endParaRPr lang="en-US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7" y="1120637"/>
            <a:ext cx="3371884" cy="378197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15329" y="5716291"/>
            <a:ext cx="3420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2"/>
                </a:solidFill>
                <a:latin typeface="+mn-lt"/>
              </a:rPr>
              <a:t>J</a:t>
            </a:r>
            <a:r>
              <a:rPr lang="it-IT" dirty="0" smtClean="0">
                <a:solidFill>
                  <a:schemeClr val="bg2"/>
                </a:solidFill>
                <a:latin typeface="+mn-lt"/>
              </a:rPr>
              <a:t>. High Energy </a:t>
            </a:r>
            <a:r>
              <a:rPr lang="it-IT" dirty="0" err="1" smtClean="0">
                <a:solidFill>
                  <a:schemeClr val="bg2"/>
                </a:solidFill>
                <a:latin typeface="+mn-lt"/>
              </a:rPr>
              <a:t>Phys</a:t>
            </a:r>
            <a:r>
              <a:rPr lang="it-IT" dirty="0" smtClean="0">
                <a:solidFill>
                  <a:schemeClr val="bg2"/>
                </a:solidFill>
                <a:latin typeface="+mn-lt"/>
              </a:rPr>
              <a:t>. 03 (2011) 024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58" y="3817360"/>
            <a:ext cx="5060583" cy="220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Exotica searches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3" y="968113"/>
            <a:ext cx="8516908" cy="529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2256478"/>
            <a:ext cx="7772400" cy="1829761"/>
          </a:xfrm>
        </p:spPr>
        <p:txBody>
          <a:bodyPr/>
          <a:lstStyle/>
          <a:p>
            <a:r>
              <a:rPr lang="en-US" dirty="0" smtClean="0"/>
              <a:t>Heavy 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ions results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5" y="1048502"/>
            <a:ext cx="3577718" cy="515443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799214" y="4685859"/>
            <a:ext cx="171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Being updated…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68" y="981432"/>
            <a:ext cx="3096632" cy="22510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575" y="3499248"/>
            <a:ext cx="4288841" cy="275765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554" y="1054542"/>
            <a:ext cx="2472716" cy="241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2256478"/>
            <a:ext cx="7772400" cy="1829761"/>
          </a:xfrm>
        </p:spPr>
        <p:txBody>
          <a:bodyPr/>
          <a:lstStyle/>
          <a:p>
            <a:r>
              <a:rPr lang="en-US" dirty="0" smtClean="0"/>
              <a:t>Search for the SM </a:t>
            </a:r>
            <a:br>
              <a:rPr lang="en-US" dirty="0" smtClean="0"/>
            </a:br>
            <a:r>
              <a:rPr lang="en-US" dirty="0" smtClean="0"/>
              <a:t>Higgs boson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Higgs search channels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00" y="984461"/>
            <a:ext cx="8163236" cy="5317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</a:t>
            </a:r>
            <a:r>
              <a:rPr lang="it-IT" dirty="0" smtClean="0">
                <a:sym typeface="Wingdings"/>
              </a:rPr>
              <a:t>→ZZ→2l2j strategy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December  13,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2" name="Gruppo 9"/>
          <p:cNvGrpSpPr/>
          <p:nvPr/>
        </p:nvGrpSpPr>
        <p:grpSpPr>
          <a:xfrm>
            <a:off x="254408" y="1343131"/>
            <a:ext cx="8401050" cy="4748924"/>
            <a:chOff x="385792" y="1537596"/>
            <a:chExt cx="8401050" cy="474892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/>
            <a:srcRect t="16974"/>
            <a:stretch>
              <a:fillRect/>
            </a:stretch>
          </p:blipFill>
          <p:spPr bwMode="auto">
            <a:xfrm>
              <a:off x="385792" y="1537596"/>
              <a:ext cx="8401050" cy="474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ttangolo arrotondato 8"/>
            <p:cNvSpPr/>
            <p:nvPr/>
          </p:nvSpPr>
          <p:spPr>
            <a:xfrm>
              <a:off x="6286512" y="5500702"/>
              <a:ext cx="1643074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Electroweak Physics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3048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304800"/>
          </a:xfrm>
        </p:spPr>
        <p:txBody>
          <a:bodyPr/>
          <a:lstStyle/>
          <a:p>
            <a:fld id="{B4C233C7-E0AF-9F43-B231-46AD565A5FDB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</a:t>
            </a:r>
            <a:r>
              <a:rPr lang="en-US" dirty="0" err="1" smtClean="0"/>
              <a:t>Discriminant</a:t>
            </a:r>
            <a:endParaRPr lang="it-IT" dirty="0"/>
          </a:p>
        </p:txBody>
      </p:sp>
      <p:sp>
        <p:nvSpPr>
          <p:cNvPr id="7" name="Segnaposto contenuto 1"/>
          <p:cNvSpPr>
            <a:spLocks noGrp="1"/>
          </p:cNvSpPr>
          <p:nvPr>
            <p:ph idx="1"/>
          </p:nvPr>
        </p:nvSpPr>
        <p:spPr>
          <a:xfrm>
            <a:off x="685800" y="1027760"/>
            <a:ext cx="6001118" cy="5220640"/>
          </a:xfrm>
        </p:spPr>
        <p:txBody>
          <a:bodyPr/>
          <a:lstStyle/>
          <a:p>
            <a:r>
              <a:rPr lang="en-US" sz="1600" dirty="0" smtClean="0"/>
              <a:t>Kinematics of the event described univocally by 5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angles, combined in a LD.</a:t>
            </a:r>
          </a:p>
          <a:p>
            <a:r>
              <a:rPr lang="en-US" sz="1600" dirty="0" smtClean="0"/>
              <a:t>Exploit spin info which is manifest in angular correlations</a:t>
            </a:r>
            <a:r>
              <a:rPr lang="it-IT" sz="1600" dirty="0" smtClean="0"/>
              <a:t>.</a:t>
            </a:r>
          </a:p>
          <a:p>
            <a:r>
              <a:rPr lang="en-US" sz="1600" dirty="0" smtClean="0"/>
              <a:t>Cut on LD is a function of </a:t>
            </a:r>
            <a:r>
              <a:rPr lang="en-US" sz="1600" dirty="0" err="1" smtClean="0"/>
              <a:t>diboson</a:t>
            </a:r>
            <a:r>
              <a:rPr lang="en-US" sz="1600" dirty="0" smtClean="0"/>
              <a:t> reconstructed mass  and </a:t>
            </a:r>
            <a:br>
              <a:rPr lang="en-US" sz="1600" dirty="0" smtClean="0"/>
            </a:br>
            <a:r>
              <a:rPr lang="en-US" sz="1600" dirty="0" smtClean="0"/>
              <a:t>depend on the </a:t>
            </a:r>
            <a:r>
              <a:rPr lang="it-IT" sz="1600" dirty="0" err="1" smtClean="0"/>
              <a:t>btag</a:t>
            </a:r>
            <a:r>
              <a:rPr lang="it-IT" sz="1600" dirty="0" smtClean="0"/>
              <a:t> </a:t>
            </a:r>
            <a:r>
              <a:rPr lang="en-US" sz="1600" dirty="0" smtClean="0"/>
              <a:t>category.</a:t>
            </a:r>
            <a:endParaRPr lang="en-US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December  13,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1868" y="910879"/>
            <a:ext cx="2143108" cy="226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8124" y="2601207"/>
            <a:ext cx="1905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8402" y="2540831"/>
            <a:ext cx="2000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868" y="4291919"/>
            <a:ext cx="3962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8520" y="4422603"/>
            <a:ext cx="1847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96362" y="3272419"/>
            <a:ext cx="2980410" cy="277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and upper limit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December  13,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81" y="954928"/>
            <a:ext cx="8522408" cy="5337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05" y="4530528"/>
            <a:ext cx="2003433" cy="1544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mass sensitive channels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592" t="7064" b="4835"/>
          <a:stretch>
            <a:fillRect/>
          </a:stretch>
        </p:blipFill>
        <p:spPr>
          <a:xfrm>
            <a:off x="0" y="990826"/>
            <a:ext cx="1733338" cy="1642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4" y="4418980"/>
            <a:ext cx="1671097" cy="1815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547" y="2581939"/>
            <a:ext cx="1923060" cy="1845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t="2689" r="3895"/>
          <a:stretch>
            <a:fillRect/>
          </a:stretch>
        </p:blipFill>
        <p:spPr>
          <a:xfrm>
            <a:off x="0" y="2668549"/>
            <a:ext cx="1767661" cy="1717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300" y="1134847"/>
            <a:ext cx="2308340" cy="222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t="8493"/>
          <a:stretch>
            <a:fillRect/>
          </a:stretch>
        </p:blipFill>
        <p:spPr>
          <a:xfrm>
            <a:off x="6125567" y="1392619"/>
            <a:ext cx="3018433" cy="185600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664" y="3809999"/>
            <a:ext cx="2277014" cy="223344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541" y="3873561"/>
            <a:ext cx="2692184" cy="1839009"/>
          </a:xfrm>
          <a:prstGeom prst="rect">
            <a:avLst/>
          </a:prstGeom>
        </p:spPr>
      </p:pic>
      <p:sp>
        <p:nvSpPr>
          <p:cNvPr id="20" name="Freccia destra 19"/>
          <p:cNvSpPr/>
          <p:nvPr/>
        </p:nvSpPr>
        <p:spPr bwMode="auto">
          <a:xfrm>
            <a:off x="1697218" y="1696679"/>
            <a:ext cx="148896" cy="4992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Freccia destra 20"/>
          <p:cNvSpPr/>
          <p:nvPr/>
        </p:nvSpPr>
        <p:spPr bwMode="auto">
          <a:xfrm>
            <a:off x="1799021" y="3095296"/>
            <a:ext cx="148896" cy="4992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Freccia destra 21"/>
          <p:cNvSpPr/>
          <p:nvPr/>
        </p:nvSpPr>
        <p:spPr bwMode="auto">
          <a:xfrm>
            <a:off x="1781504" y="5013435"/>
            <a:ext cx="148896" cy="4992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Freccia destra 22"/>
          <p:cNvSpPr/>
          <p:nvPr/>
        </p:nvSpPr>
        <p:spPr bwMode="auto">
          <a:xfrm>
            <a:off x="6038194" y="2140607"/>
            <a:ext cx="148896" cy="4992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Freccia destra 23"/>
          <p:cNvSpPr/>
          <p:nvPr/>
        </p:nvSpPr>
        <p:spPr bwMode="auto">
          <a:xfrm>
            <a:off x="6169573" y="4785711"/>
            <a:ext cx="148896" cy="4992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11"/>
          <a:srcRect r="8031"/>
          <a:stretch>
            <a:fillRect/>
          </a:stretch>
        </p:blipFill>
        <p:spPr>
          <a:xfrm>
            <a:off x="1769242" y="972204"/>
            <a:ext cx="2010464" cy="1567795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454787" y="1595981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WW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199267" y="3498812"/>
            <a:ext cx="349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ττ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02161" y="4595072"/>
            <a:ext cx="396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4</a:t>
            </a:r>
            <a:r>
              <a:rPr lang="en-US" i="1" dirty="0" smtClean="0">
                <a:solidFill>
                  <a:schemeClr val="accent2"/>
                </a:solidFill>
              </a:rPr>
              <a:t>l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288235" y="2087504"/>
            <a:ext cx="41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γγ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105981" y="3938851"/>
            <a:ext cx="442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bb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CMS combined limit on σ/σ</a:t>
            </a:r>
            <a:r>
              <a:rPr lang="it-IT" baseline="-25000" dirty="0" smtClean="0"/>
              <a:t>SM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2" y="979203"/>
            <a:ext cx="7817555" cy="528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 95% CL exclusion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01" y="976931"/>
            <a:ext cx="7824547" cy="528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CLs of Higgs signal hypothesis</a:t>
            </a:r>
            <a:endParaRPr lang="en-US" baseline="-2500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December  13,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84" y="981982"/>
            <a:ext cx="7846670" cy="530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“measurement”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95" y="1271014"/>
            <a:ext cx="7000144" cy="4789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Channel comparison</a:t>
            </a:r>
            <a:endParaRPr lang="en-US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Best fit σ/σ</a:t>
            </a:r>
            <a:r>
              <a:rPr lang="en-US" sz="2400" baseline="-25000" smtClean="0"/>
              <a:t>SM</a:t>
            </a:r>
            <a:r>
              <a:rPr lang="en-US" sz="2400" smtClean="0"/>
              <a:t> of the various channels.</a:t>
            </a:r>
          </a:p>
          <a:p>
            <a:r>
              <a:rPr lang="en-US" sz="2400" smtClean="0"/>
              <a:t>Excess quite consistently seen in all individual channels ±1σ in the low mass region.</a:t>
            </a:r>
            <a:endParaRPr lang="en-US" sz="240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December  13, 2011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38" y="2408550"/>
            <a:ext cx="3938770" cy="37789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12" y="2408550"/>
            <a:ext cx="3938770" cy="3778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“Hints” or fluctuation?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34" y="1034276"/>
            <a:ext cx="7690628" cy="5197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“Hints” or fluctuation?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34" y="1034276"/>
            <a:ext cx="7690628" cy="5197361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 bwMode="auto">
          <a:xfrm>
            <a:off x="1381520" y="1201269"/>
            <a:ext cx="6735991" cy="4460795"/>
          </a:xfrm>
          <a:prstGeom prst="roundRect">
            <a:avLst>
              <a:gd name="adj" fmla="val 9934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76000"/>
                </a:schemeClr>
              </a:gs>
              <a:gs pos="35000">
                <a:schemeClr val="accent1">
                  <a:tint val="37000"/>
                  <a:satMod val="300000"/>
                  <a:alpha val="76000"/>
                </a:schemeClr>
              </a:gs>
              <a:gs pos="100000">
                <a:schemeClr val="accent1">
                  <a:tint val="15000"/>
                  <a:satMod val="350000"/>
                  <a:alpha val="76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shade val="95000"/>
                <a:satMod val="105000"/>
                <a:alpha val="82000"/>
              </a:schemeClr>
            </a:solidFill>
            <a:headEnd type="none" w="med" len="med"/>
            <a:tailEnd type="none" w="med" len="med"/>
          </a:ln>
          <a:effectLst>
            <a:outerShdw blurRad="190500" dist="1778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3333CC"/>
                </a:solidFill>
                <a:latin typeface="+mn-lt"/>
              </a:rPr>
              <a:t>Note</a:t>
            </a:r>
            <a:r>
              <a:rPr lang="en-US" sz="3200" dirty="0" smtClean="0">
                <a:latin typeface="+mn-lt"/>
              </a:rPr>
              <a:t>: </a:t>
            </a:r>
          </a:p>
          <a:p>
            <a:r>
              <a:rPr lang="en-US" sz="3200" i="1" dirty="0" err="1" smtClean="0">
                <a:latin typeface="+mn-lt"/>
              </a:rPr>
              <a:t>p</a:t>
            </a:r>
            <a:r>
              <a:rPr lang="en-US" sz="3200" dirty="0" smtClean="0">
                <a:latin typeface="+mn-lt"/>
              </a:rPr>
              <a:t>-value is the </a:t>
            </a:r>
            <a:r>
              <a:rPr lang="en-US" sz="3200" dirty="0" smtClean="0">
                <a:solidFill>
                  <a:srgbClr val="3333CC"/>
                </a:solidFill>
                <a:latin typeface="+mn-lt"/>
              </a:rPr>
              <a:t>probability to have at least the observed fluctuation if there is only background</a:t>
            </a:r>
            <a:r>
              <a:rPr lang="en-US" sz="3200" dirty="0" smtClean="0">
                <a:latin typeface="+mn-lt"/>
              </a:rPr>
              <a:t>, </a:t>
            </a:r>
          </a:p>
          <a:p>
            <a:pPr algn="ctr"/>
            <a:r>
              <a:rPr lang="en-US" sz="3200" b="1" dirty="0" smtClean="0">
                <a:latin typeface="+mn-lt"/>
              </a:rPr>
              <a:t>not </a:t>
            </a:r>
          </a:p>
          <a:p>
            <a:r>
              <a:rPr lang="en-US" sz="3200" dirty="0" smtClean="0">
                <a:latin typeface="+mn-lt"/>
              </a:rPr>
              <a:t>the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probability that there is only background given the observed fluctuation</a:t>
            </a:r>
            <a:r>
              <a:rPr lang="en-US" sz="3200" dirty="0" smtClean="0">
                <a:latin typeface="+mn-lt"/>
              </a:rPr>
              <a:t>!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Zmumu_lo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8416" y="2845698"/>
            <a:ext cx="3321230" cy="336876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Z→</a:t>
            </a:r>
            <a:r>
              <a:rPr lang="en-US" i="1" dirty="0" err="1" smtClean="0"/>
              <a:t>ll</a:t>
            </a:r>
            <a:r>
              <a:rPr lang="en-US" dirty="0" smtClean="0"/>
              <a:t> inclusive cross section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961021"/>
            <a:ext cx="5569661" cy="5287379"/>
          </a:xfrm>
        </p:spPr>
        <p:txBody>
          <a:bodyPr/>
          <a:lstStyle/>
          <a:p>
            <a:r>
              <a:rPr lang="en-US" sz="1600" dirty="0" smtClean="0"/>
              <a:t>Isolated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with </a:t>
            </a:r>
            <a:r>
              <a:rPr lang="en-US" sz="1600" dirty="0" err="1" smtClean="0">
                <a:solidFill>
                  <a:srgbClr val="3333CC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3333CC"/>
                </a:solidFill>
              </a:rPr>
              <a:t>T</a:t>
            </a:r>
            <a:r>
              <a:rPr lang="en-US" sz="1600" dirty="0" smtClean="0">
                <a:solidFill>
                  <a:srgbClr val="3333CC"/>
                </a:solidFill>
              </a:rPr>
              <a:t>&gt;20 (</a:t>
            </a:r>
            <a:r>
              <a:rPr lang="en-US" sz="1600" dirty="0" err="1" smtClean="0">
                <a:solidFill>
                  <a:srgbClr val="3333CC"/>
                </a:solidFill>
              </a:rPr>
              <a:t>μ</a:t>
            </a:r>
            <a:r>
              <a:rPr lang="en-US" sz="1600" dirty="0" smtClean="0">
                <a:solidFill>
                  <a:srgbClr val="3333CC"/>
                </a:solidFill>
              </a:rPr>
              <a:t>), 25 </a:t>
            </a:r>
            <a:r>
              <a:rPr lang="en-US" sz="1600" dirty="0" err="1" smtClean="0">
                <a:solidFill>
                  <a:srgbClr val="3333CC"/>
                </a:solidFill>
              </a:rPr>
              <a:t>GeV</a:t>
            </a:r>
            <a:r>
              <a:rPr lang="en-US" sz="1600" dirty="0" smtClean="0">
                <a:solidFill>
                  <a:srgbClr val="3333CC"/>
                </a:solidFill>
              </a:rPr>
              <a:t> (</a:t>
            </a:r>
            <a:r>
              <a:rPr lang="en-US" sz="1600" dirty="0" err="1" smtClean="0">
                <a:solidFill>
                  <a:srgbClr val="3333CC"/>
                </a:solidFill>
              </a:rPr>
              <a:t>e</a:t>
            </a:r>
            <a:r>
              <a:rPr lang="en-US" sz="1600" dirty="0" smtClean="0">
                <a:solidFill>
                  <a:srgbClr val="3333CC"/>
                </a:solidFill>
              </a:rPr>
              <a:t>) </a:t>
            </a:r>
            <a:r>
              <a:rPr lang="en-US" sz="1600" dirty="0" smtClean="0"/>
              <a:t>and </a:t>
            </a:r>
            <a:r>
              <a:rPr lang="en-US" sz="1600" dirty="0" err="1" smtClean="0"/>
              <a:t>η</a:t>
            </a:r>
            <a:r>
              <a:rPr lang="en-US" sz="1600" dirty="0" smtClean="0"/>
              <a:t> within trigger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region. Mass range: </a:t>
            </a:r>
            <a:r>
              <a:rPr lang="en-US" sz="1600" dirty="0" smtClean="0">
                <a:solidFill>
                  <a:srgbClr val="3333CC"/>
                </a:solidFill>
              </a:rPr>
              <a:t>60 &lt; </a:t>
            </a:r>
            <a:r>
              <a:rPr lang="en-US" sz="1600" dirty="0" err="1" smtClean="0">
                <a:solidFill>
                  <a:srgbClr val="3333CC"/>
                </a:solidFill>
              </a:rPr>
              <a:t>m</a:t>
            </a:r>
            <a:r>
              <a:rPr lang="en-US" sz="1600" i="1" baseline="-25000" dirty="0" err="1" smtClean="0">
                <a:solidFill>
                  <a:srgbClr val="3333CC"/>
                </a:solidFill>
                <a:latin typeface="+mj-lt"/>
              </a:rPr>
              <a:t>ll</a:t>
            </a:r>
            <a:r>
              <a:rPr lang="en-US" sz="1600" i="1" dirty="0" smtClean="0">
                <a:solidFill>
                  <a:srgbClr val="3333CC"/>
                </a:solidFill>
              </a:rPr>
              <a:t> </a:t>
            </a:r>
            <a:r>
              <a:rPr lang="en-US" sz="1600" dirty="0" smtClean="0">
                <a:solidFill>
                  <a:srgbClr val="3333CC"/>
                </a:solidFill>
              </a:rPr>
              <a:t>&lt; 120 </a:t>
            </a:r>
            <a:r>
              <a:rPr lang="en-US" sz="1600" dirty="0" err="1" smtClean="0">
                <a:solidFill>
                  <a:srgbClr val="3333CC"/>
                </a:solidFill>
              </a:rPr>
              <a:t>GeV</a:t>
            </a:r>
            <a:endParaRPr lang="en-US" sz="1600" dirty="0" smtClean="0">
              <a:solidFill>
                <a:srgbClr val="3333CC"/>
              </a:solidFill>
            </a:endParaRPr>
          </a:p>
          <a:p>
            <a:r>
              <a:rPr lang="en-US" sz="1600" dirty="0" smtClean="0">
                <a:solidFill>
                  <a:srgbClr val="3333CC"/>
                </a:solidFill>
              </a:rPr>
              <a:t>Fit simultaneously </a:t>
            </a:r>
            <a:r>
              <a:rPr lang="en-US" sz="1600" dirty="0" smtClean="0">
                <a:solidFill>
                  <a:schemeClr val="accent2"/>
                </a:solidFill>
              </a:rPr>
              <a:t>yield and efficiencies</a:t>
            </a:r>
            <a:r>
              <a:rPr lang="en-US" sz="1600" dirty="0" smtClean="0"/>
              <a:t> using different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categories (</a:t>
            </a:r>
            <a:r>
              <a:rPr lang="en-US" sz="1600" dirty="0" err="1" smtClean="0"/>
              <a:t>μμ</a:t>
            </a:r>
            <a:r>
              <a:rPr lang="en-US" sz="1600" dirty="0" smtClean="0"/>
              <a:t>)</a:t>
            </a:r>
          </a:p>
          <a:p>
            <a:r>
              <a:rPr lang="en-US" sz="1600" dirty="0" smtClean="0">
                <a:solidFill>
                  <a:srgbClr val="3333CC"/>
                </a:solidFill>
              </a:rPr>
              <a:t>Cut and count </a:t>
            </a:r>
            <a:r>
              <a:rPr lang="en-US" sz="1600" dirty="0" smtClean="0"/>
              <a:t>analysis using tag &amp; probe </a:t>
            </a:r>
            <a:br>
              <a:rPr lang="en-US" sz="1600" dirty="0" smtClean="0"/>
            </a:br>
            <a:r>
              <a:rPr lang="en-US" sz="1600" dirty="0" smtClean="0"/>
              <a:t>			     efficiencies (</a:t>
            </a:r>
            <a:r>
              <a:rPr lang="en-US" sz="1600" dirty="0" err="1" smtClean="0"/>
              <a:t>ee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257426" y="2668548"/>
            <a:ext cx="3192088" cy="3545529"/>
          </a:xfrm>
          <a:prstGeom prst="roundRect">
            <a:avLst>
              <a:gd name="adj" fmla="val 7813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18515" y="2547897"/>
            <a:ext cx="1444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Z→μ</a:t>
            </a:r>
            <a:r>
              <a:rPr lang="en-US" sz="2800" i="1" baseline="30000" dirty="0" smtClean="0"/>
              <a:t>+</a:t>
            </a:r>
            <a:r>
              <a:rPr lang="en-US" sz="2800" dirty="0" smtClean="0"/>
              <a:t>μ</a:t>
            </a:r>
            <a:r>
              <a:rPr lang="en-US" sz="2800" baseline="30000" dirty="0" smtClean="0"/>
              <a:t>−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248525" y="3298842"/>
            <a:ext cx="96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3333CC"/>
                </a:solidFill>
              </a:rPr>
              <a:t>13728 </a:t>
            </a:r>
            <a:r>
              <a:rPr lang="it-IT" sz="1200" dirty="0" err="1" smtClean="0">
                <a:solidFill>
                  <a:srgbClr val="3333CC"/>
                </a:solidFill>
              </a:rPr>
              <a:t>±</a:t>
            </a:r>
            <a:r>
              <a:rPr lang="it-IT" sz="1200" dirty="0" smtClean="0">
                <a:solidFill>
                  <a:srgbClr val="3333CC"/>
                </a:solidFill>
              </a:rPr>
              <a:t> 121</a:t>
            </a:r>
            <a:endParaRPr lang="en-US" sz="1200" dirty="0">
              <a:solidFill>
                <a:srgbClr val="3333CC"/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9" name="Immagine 18" descr="ZMuTrk_log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45562" y="853898"/>
            <a:ext cx="2620196" cy="2657695"/>
          </a:xfrm>
          <a:prstGeom prst="rect">
            <a:avLst/>
          </a:prstGeom>
        </p:spPr>
      </p:pic>
      <p:pic>
        <p:nvPicPr>
          <p:cNvPr id="20" name="Immagine 19" descr="ZMuSta_lo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672618" y="3449513"/>
            <a:ext cx="2620196" cy="2657695"/>
          </a:xfrm>
          <a:prstGeom prst="rect">
            <a:avLst/>
          </a:prstGeom>
        </p:spPr>
      </p:pic>
      <p:pic>
        <p:nvPicPr>
          <p:cNvPr id="21" name="Immagine 20" descr="ZNotIso_lo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345562" y="3449513"/>
            <a:ext cx="2620196" cy="2657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Fantastic results from CMS thanks to excellent LHC performances</a:t>
            </a:r>
          </a:p>
          <a:p>
            <a:r>
              <a:rPr lang="en-US" sz="2800" dirty="0" smtClean="0"/>
              <a:t>No signal of new Physics so far</a:t>
            </a:r>
          </a:p>
          <a:p>
            <a:r>
              <a:rPr lang="en-US" sz="2800" dirty="0" smtClean="0"/>
              <a:t>Not much space left for “minimal” </a:t>
            </a:r>
            <a:r>
              <a:rPr lang="en-US" sz="2800" dirty="0" err="1" smtClean="0"/>
              <a:t>SuSy</a:t>
            </a:r>
            <a:endParaRPr lang="en-US" sz="2800" dirty="0" smtClean="0"/>
          </a:p>
          <a:p>
            <a:r>
              <a:rPr lang="en-US" sz="2800" dirty="0" smtClean="0"/>
              <a:t>Hints of Higgs boson signal don’t yet allow to establish presence or exclusion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Stay tuned for next year!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… and finally a bit of sociology </a:t>
            </a:r>
            <a:r>
              <a:rPr lang="it-IT" sz="2800" dirty="0" smtClean="0">
                <a:solidFill>
                  <a:schemeClr val="accent2"/>
                </a:solidFill>
                <a:sym typeface="Wingdings"/>
              </a:rPr>
              <a:t>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Bloggers’ combination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viXra.org</a:t>
            </a:r>
            <a:r>
              <a:rPr lang="en-US" sz="2400" dirty="0" smtClean="0"/>
              <a:t>, reported by </a:t>
            </a:r>
            <a:r>
              <a:rPr lang="en-US" sz="2400" dirty="0" smtClean="0">
                <a:solidFill>
                  <a:srgbClr val="3333CC"/>
                </a:solidFill>
              </a:rPr>
              <a:t>A Quantum Diaries Survivor</a:t>
            </a:r>
            <a:endParaRPr lang="en-US" sz="2400" dirty="0">
              <a:solidFill>
                <a:srgbClr val="3333CC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74" y="1613753"/>
            <a:ext cx="6757493" cy="447416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metto 1 11"/>
          <p:cNvSpPr/>
          <p:nvPr/>
        </p:nvSpPr>
        <p:spPr bwMode="auto">
          <a:xfrm>
            <a:off x="2402645" y="1570240"/>
            <a:ext cx="6049521" cy="4693557"/>
          </a:xfrm>
          <a:prstGeom prst="wedgeRectCallout">
            <a:avLst>
              <a:gd name="adj1" fmla="val -60566"/>
              <a:gd name="adj2" fmla="val -26897"/>
            </a:avLst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comparison from FB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ATLAS </a:t>
            </a:r>
            <a:r>
              <a:rPr lang="en-US" sz="2400" dirty="0" err="1" smtClean="0"/>
              <a:t>vs</a:t>
            </a:r>
            <a:r>
              <a:rPr lang="en-US" sz="2400" dirty="0" smtClean="0"/>
              <a:t> CMS comparison, circulated on FB</a:t>
            </a:r>
            <a:endParaRPr lang="en-US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8" name="Immagine 7" descr="ATLAS-CMS-Hig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68" y="1625146"/>
            <a:ext cx="5508925" cy="45907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8" y="1932108"/>
            <a:ext cx="1568754" cy="1568754"/>
          </a:xfrm>
          <a:prstGeom prst="rect">
            <a:avLst/>
          </a:prstGeom>
        </p:spPr>
      </p:pic>
      <p:cxnSp>
        <p:nvCxnSpPr>
          <p:cNvPr id="14" name="Connettore 2 13"/>
          <p:cNvCxnSpPr/>
          <p:nvPr/>
        </p:nvCxnSpPr>
        <p:spPr bwMode="auto">
          <a:xfrm rot="5400000" flipH="1" flipV="1">
            <a:off x="3410911" y="4165848"/>
            <a:ext cx="549155" cy="3346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rcRect b="4392"/>
          <a:stretch>
            <a:fillRect/>
          </a:stretch>
        </p:blipFill>
        <p:spPr>
          <a:xfrm>
            <a:off x="3137900" y="4615068"/>
            <a:ext cx="380262" cy="36264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rcRect b="4837"/>
          <a:stretch>
            <a:fillRect/>
          </a:stretch>
        </p:blipFill>
        <p:spPr>
          <a:xfrm>
            <a:off x="4021618" y="4530928"/>
            <a:ext cx="371936" cy="530920"/>
          </a:xfrm>
          <a:prstGeom prst="rect">
            <a:avLst/>
          </a:prstGeom>
        </p:spPr>
      </p:pic>
      <p:cxnSp>
        <p:nvCxnSpPr>
          <p:cNvPr id="22" name="Connettore 2 21"/>
          <p:cNvCxnSpPr/>
          <p:nvPr/>
        </p:nvCxnSpPr>
        <p:spPr bwMode="auto">
          <a:xfrm rot="5400000" flipH="1" flipV="1">
            <a:off x="4249781" y="4163798"/>
            <a:ext cx="549155" cy="334654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rcRect b="4837"/>
          <a:stretch>
            <a:fillRect/>
          </a:stretch>
        </p:blipFill>
        <p:spPr>
          <a:xfrm>
            <a:off x="5299731" y="2980254"/>
            <a:ext cx="371936" cy="530920"/>
          </a:xfrm>
          <a:prstGeom prst="rect">
            <a:avLst/>
          </a:prstGeom>
        </p:spPr>
      </p:pic>
      <p:cxnSp>
        <p:nvCxnSpPr>
          <p:cNvPr id="18" name="Connettore 2 17"/>
          <p:cNvCxnSpPr/>
          <p:nvPr/>
        </p:nvCxnSpPr>
        <p:spPr bwMode="auto">
          <a:xfrm rot="10800000" flipV="1">
            <a:off x="5041650" y="3338794"/>
            <a:ext cx="269399" cy="240546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4"/>
          <a:srcRect b="4392"/>
          <a:stretch>
            <a:fillRect/>
          </a:stretch>
        </p:blipFill>
        <p:spPr>
          <a:xfrm>
            <a:off x="4531469" y="2785358"/>
            <a:ext cx="380262" cy="362640"/>
          </a:xfrm>
          <a:prstGeom prst="rect">
            <a:avLst/>
          </a:prstGeom>
        </p:spPr>
      </p:pic>
      <p:cxnSp>
        <p:nvCxnSpPr>
          <p:cNvPr id="24" name="Connettore 2 23"/>
          <p:cNvCxnSpPr/>
          <p:nvPr/>
        </p:nvCxnSpPr>
        <p:spPr bwMode="auto">
          <a:xfrm rot="5400000">
            <a:off x="4127605" y="3260278"/>
            <a:ext cx="421811" cy="2517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89" y="1619846"/>
            <a:ext cx="7466164" cy="4538027"/>
          </a:xfrm>
          <a:prstGeom prst="rect">
            <a:avLst/>
          </a:prstGeom>
        </p:spPr>
      </p:pic>
      <p:sp>
        <p:nvSpPr>
          <p:cNvPr id="8" name="Fumetto 2 7"/>
          <p:cNvSpPr/>
          <p:nvPr/>
        </p:nvSpPr>
        <p:spPr bwMode="auto">
          <a:xfrm>
            <a:off x="1670180" y="338680"/>
            <a:ext cx="5035981" cy="1055608"/>
          </a:xfrm>
          <a:prstGeom prst="wedgeRoundRectCallout">
            <a:avLst>
              <a:gd name="adj1" fmla="val 979"/>
              <a:gd name="adj2" fmla="val 117846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/>
                </a:solidFill>
                <a:latin typeface="Apple Casual"/>
                <a:cs typeface="Apple Casual"/>
              </a:rPr>
              <a:t>LA MIA E’ CLASSE FANTOCCI, IL SUO E’ C…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 bwMode="auto">
          <a:xfrm>
            <a:off x="3450094" y="1214783"/>
            <a:ext cx="5465306" cy="2514600"/>
          </a:xfrm>
          <a:prstGeom prst="roundRect">
            <a:avLst>
              <a:gd name="adj" fmla="val 781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2"/>
          <a:srcRect l="52697"/>
          <a:stretch>
            <a:fillRect/>
          </a:stretch>
        </p:blipFill>
        <p:spPr>
          <a:xfrm>
            <a:off x="6512885" y="1183088"/>
            <a:ext cx="2320698" cy="2497971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2"/>
          <a:srcRect r="53880"/>
          <a:stretch>
            <a:fillRect/>
          </a:stretch>
        </p:blipFill>
        <p:spPr>
          <a:xfrm>
            <a:off x="3988855" y="1183088"/>
            <a:ext cx="2262646" cy="2497971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 bwMode="auto">
          <a:xfrm>
            <a:off x="3450094" y="3776808"/>
            <a:ext cx="5465306" cy="2471591"/>
          </a:xfrm>
          <a:prstGeom prst="roundRect">
            <a:avLst>
              <a:gd name="adj" fmla="val 781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</a:t>
            </a:r>
            <a:r>
              <a:rPr lang="en-US" baseline="30000" dirty="0" smtClean="0"/>
              <a:t>+</a:t>
            </a:r>
            <a:r>
              <a:rPr lang="en-US" dirty="0" smtClean="0"/>
              <a:t> and W</a:t>
            </a:r>
            <a:r>
              <a:rPr lang="en-US" baseline="30000" dirty="0" smtClean="0"/>
              <a:t>−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0011" y="1125538"/>
            <a:ext cx="2952789" cy="5122862"/>
          </a:xfrm>
        </p:spPr>
        <p:txBody>
          <a:bodyPr/>
          <a:lstStyle/>
          <a:p>
            <a:r>
              <a:rPr lang="en-US" sz="1600" dirty="0" smtClean="0"/>
              <a:t>W production is charge asymmetric at LHC</a:t>
            </a:r>
          </a:p>
          <a:p>
            <a:pPr lvl="1"/>
            <a:r>
              <a:rPr lang="en-US" sz="1200" dirty="0" smtClean="0"/>
              <a:t>Asymmetry is ~1.4, not 2, due to sea quark contribution </a:t>
            </a:r>
          </a:p>
          <a:p>
            <a:r>
              <a:rPr lang="en-US" sz="1600" dirty="0" smtClean="0"/>
              <a:t>All analysis ingredients are data driven</a:t>
            </a:r>
          </a:p>
          <a:p>
            <a:r>
              <a:rPr lang="en-US" sz="1600" dirty="0" smtClean="0"/>
              <a:t>Fit separately </a:t>
            </a:r>
            <a:r>
              <a:rPr lang="en-US" sz="1600" dirty="0" smtClean="0">
                <a:solidFill>
                  <a:srgbClr val="3333CC"/>
                </a:solidFill>
              </a:rPr>
              <a:t>positive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3333CC"/>
                </a:solidFill>
              </a:rPr>
              <a:t>negative </a:t>
            </a:r>
            <a:r>
              <a:rPr lang="en-US" sz="1600" dirty="0" smtClean="0"/>
              <a:t>lepton missing E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 spectra to extract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3333CC"/>
                </a:solidFill>
              </a:rPr>
              <a:t>σ(W</a:t>
            </a:r>
            <a:r>
              <a:rPr lang="en-US" sz="1600" baseline="30000" dirty="0" smtClean="0">
                <a:solidFill>
                  <a:srgbClr val="3333CC"/>
                </a:solidFill>
              </a:rPr>
              <a:t>+</a:t>
            </a:r>
            <a:r>
              <a:rPr lang="en-US" sz="1600" dirty="0" smtClean="0">
                <a:solidFill>
                  <a:srgbClr val="3333CC"/>
                </a:solidFill>
              </a:rPr>
              <a:t>)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3333CC"/>
                </a:solidFill>
              </a:rPr>
              <a:t>σ(W</a:t>
            </a:r>
            <a:r>
              <a:rPr lang="en-US" sz="1600" baseline="30000" dirty="0" smtClean="0">
                <a:solidFill>
                  <a:srgbClr val="3333CC"/>
                </a:solidFill>
              </a:rPr>
              <a:t>−</a:t>
            </a:r>
            <a:r>
              <a:rPr lang="en-US" sz="1600" dirty="0" smtClean="0">
                <a:solidFill>
                  <a:srgbClr val="3333CC"/>
                </a:solidFill>
              </a:rPr>
              <a:t>)</a:t>
            </a:r>
          </a:p>
          <a:p>
            <a:r>
              <a:rPr lang="en-US" sz="1600" dirty="0" smtClean="0"/>
              <a:t>Alternatively, fit </a:t>
            </a:r>
            <a:r>
              <a:rPr lang="en-US" sz="1600" dirty="0" smtClean="0">
                <a:solidFill>
                  <a:srgbClr val="3333CC"/>
                </a:solidFill>
              </a:rPr>
              <a:t>simultaneously </a:t>
            </a:r>
            <a:r>
              <a:rPr lang="en-US" sz="1600" dirty="0" smtClean="0"/>
              <a:t>the total yield and ratio to extract </a:t>
            </a:r>
            <a:r>
              <a:rPr lang="en-US" sz="1600" dirty="0" smtClean="0">
                <a:solidFill>
                  <a:srgbClr val="3333CC"/>
                </a:solidFill>
              </a:rPr>
              <a:t>σ(W</a:t>
            </a:r>
            <a:r>
              <a:rPr lang="en-US" sz="1600" baseline="30000" dirty="0" smtClean="0">
                <a:solidFill>
                  <a:srgbClr val="3333CC"/>
                </a:solidFill>
              </a:rPr>
              <a:t>±</a:t>
            </a:r>
            <a:r>
              <a:rPr lang="en-US" sz="1600" dirty="0" smtClean="0">
                <a:solidFill>
                  <a:srgbClr val="3333CC"/>
                </a:solidFill>
              </a:rPr>
              <a:t>)</a:t>
            </a:r>
            <a:r>
              <a:rPr lang="en-US" sz="1600" dirty="0" smtClean="0"/>
              <a:t> and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3333CC"/>
                </a:solidFill>
              </a:rPr>
              <a:t>σ(W</a:t>
            </a:r>
            <a:r>
              <a:rPr lang="en-US" sz="1600" baseline="30000" dirty="0" smtClean="0">
                <a:solidFill>
                  <a:srgbClr val="3333CC"/>
                </a:solidFill>
              </a:rPr>
              <a:t>+</a:t>
            </a:r>
            <a:r>
              <a:rPr lang="en-US" sz="1600" dirty="0" smtClean="0">
                <a:solidFill>
                  <a:srgbClr val="3333CC"/>
                </a:solidFill>
              </a:rPr>
              <a:t>)/σ(W</a:t>
            </a:r>
            <a:r>
              <a:rPr lang="en-US" sz="1600" baseline="30000" dirty="0" smtClean="0">
                <a:solidFill>
                  <a:srgbClr val="3333CC"/>
                </a:solidFill>
              </a:rPr>
              <a:t>−</a:t>
            </a:r>
            <a:r>
              <a:rPr lang="en-US" sz="1600" dirty="0" smtClean="0">
                <a:solidFill>
                  <a:srgbClr val="3333CC"/>
                </a:solidFill>
              </a:rPr>
              <a:t>)</a:t>
            </a:r>
          </a:p>
          <a:p>
            <a:r>
              <a:rPr lang="en-US" sz="1600" dirty="0" smtClean="0"/>
              <a:t>In the ratio several uncertainties cancel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137" y="3801016"/>
            <a:ext cx="2188338" cy="23597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574" y="3801016"/>
            <a:ext cx="2188338" cy="235973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 rot="16200000">
            <a:off x="3085316" y="4750994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W→eν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8" name="Rettangolo 17"/>
          <p:cNvSpPr/>
          <p:nvPr/>
        </p:nvSpPr>
        <p:spPr>
          <a:xfrm rot="16200000">
            <a:off x="3071854" y="2210473"/>
            <a:ext cx="1237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W→μν </a:t>
            </a:r>
            <a:endParaRPr lang="en-US" sz="2800" dirty="0"/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024432" y="858627"/>
            <a:ext cx="2333999" cy="5334000"/>
          </a:xfrm>
          <a:prstGeom prst="roundRect">
            <a:avLst>
              <a:gd name="adj" fmla="val 6342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460890" y="753419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W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→</a:t>
            </a:r>
            <a:r>
              <a:rPr lang="en-US" sz="2800" i="1" dirty="0" err="1" smtClean="0"/>
              <a:t>l</a:t>
            </a:r>
            <a:r>
              <a:rPr lang="en-US" sz="2800" i="1" baseline="30000" dirty="0" err="1" smtClean="0"/>
              <a:t>+</a:t>
            </a:r>
            <a:r>
              <a:rPr lang="en-US" sz="2800" dirty="0" err="1" smtClean="0"/>
              <a:t>ν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2" name="Rettangolo 21"/>
          <p:cNvSpPr/>
          <p:nvPr/>
        </p:nvSpPr>
        <p:spPr>
          <a:xfrm>
            <a:off x="6993681" y="753419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W</a:t>
            </a:r>
            <a:r>
              <a:rPr lang="en-US" sz="2800" baseline="30000" dirty="0" err="1" smtClean="0"/>
              <a:t>−</a:t>
            </a:r>
            <a:r>
              <a:rPr lang="en-US" sz="2800" dirty="0" err="1" smtClean="0"/>
              <a:t>→</a:t>
            </a:r>
            <a:r>
              <a:rPr lang="en-US" sz="2800" i="1" dirty="0" err="1" smtClean="0"/>
              <a:t>l</a:t>
            </a:r>
            <a:r>
              <a:rPr lang="en-US" sz="2800" i="1" baseline="30000" dirty="0" err="1" smtClean="0"/>
              <a:t>−</a:t>
            </a:r>
            <a:r>
              <a:rPr lang="en-US" sz="2800" dirty="0" err="1" smtClean="0"/>
              <a:t>ν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07599" y="5456133"/>
            <a:ext cx="2082379" cy="6849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108000" tIns="63000" rIns="108000" bIns="63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JHEP 10 (2011) 132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published end of Oct.</a:t>
            </a:r>
            <a:endParaRPr lang="en-US" sz="1200" b="0" dirty="0" smtClean="0">
              <a:solidFill>
                <a:srgbClr val="00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846897" y="1317138"/>
            <a:ext cx="90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+mn-lt"/>
              </a:rPr>
              <a:t>Fixed </a:t>
            </a:r>
            <a:br>
              <a:rPr lang="en-US" sz="120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200" dirty="0" smtClean="0">
                <a:solidFill>
                  <a:schemeClr val="accent1"/>
                </a:solidFill>
                <a:latin typeface="+mn-lt"/>
              </a:rPr>
              <a:t>templates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147175" y="4065129"/>
            <a:ext cx="118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  <a:latin typeface="+mn-lt"/>
              </a:rPr>
              <a:t>Parameterized</a:t>
            </a:r>
            <a:br>
              <a:rPr lang="en-US" sz="120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200" dirty="0" smtClean="0">
                <a:solidFill>
                  <a:schemeClr val="accent1"/>
                </a:solidFill>
                <a:latin typeface="+mn-lt"/>
              </a:rPr>
              <a:t>shapes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7" name="Rettangolo arrotondato 26"/>
          <p:cNvSpPr/>
          <p:nvPr/>
        </p:nvSpPr>
        <p:spPr bwMode="auto">
          <a:xfrm>
            <a:off x="6520831" y="858627"/>
            <a:ext cx="2333999" cy="5334000"/>
          </a:xfrm>
          <a:prstGeom prst="roundRect">
            <a:avLst>
              <a:gd name="adj" fmla="val 6342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7788864" y="2599899"/>
            <a:ext cx="96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3333CC"/>
                </a:solidFill>
              </a:rPr>
              <a:t>56666 </a:t>
            </a:r>
            <a:r>
              <a:rPr lang="it-IT" sz="1200" dirty="0" err="1" smtClean="0">
                <a:solidFill>
                  <a:srgbClr val="3333CC"/>
                </a:solidFill>
              </a:rPr>
              <a:t>±</a:t>
            </a:r>
            <a:r>
              <a:rPr lang="it-IT" sz="1200" dirty="0" smtClean="0">
                <a:solidFill>
                  <a:srgbClr val="3333CC"/>
                </a:solidFill>
              </a:rPr>
              <a:t> 240</a:t>
            </a:r>
            <a:endParaRPr lang="en-US" sz="1200" dirty="0">
              <a:solidFill>
                <a:srgbClr val="3333CC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277242" y="2599899"/>
            <a:ext cx="96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3333CC"/>
                </a:solidFill>
              </a:rPr>
              <a:t>84091 </a:t>
            </a:r>
            <a:r>
              <a:rPr lang="it-IT" sz="1200" dirty="0" err="1" smtClean="0">
                <a:solidFill>
                  <a:srgbClr val="3333CC"/>
                </a:solidFill>
              </a:rPr>
              <a:t>±</a:t>
            </a:r>
            <a:r>
              <a:rPr lang="it-IT" sz="1200" dirty="0" smtClean="0">
                <a:solidFill>
                  <a:srgbClr val="3333CC"/>
                </a:solidFill>
              </a:rPr>
              <a:t> 291</a:t>
            </a:r>
            <a:endParaRPr lang="en-US" sz="1200" dirty="0">
              <a:solidFill>
                <a:srgbClr val="3333CC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7788864" y="5143589"/>
            <a:ext cx="961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solidFill>
                  <a:srgbClr val="3333CC"/>
                </a:solidFill>
              </a:rPr>
              <a:t>54703 </a:t>
            </a:r>
            <a:r>
              <a:rPr lang="it-IT" sz="1200" dirty="0" err="1" smtClean="0">
                <a:solidFill>
                  <a:srgbClr val="3333CC"/>
                </a:solidFill>
              </a:rPr>
              <a:t>±</a:t>
            </a:r>
            <a:r>
              <a:rPr lang="it-IT" sz="1200" dirty="0" smtClean="0">
                <a:solidFill>
                  <a:srgbClr val="3333CC"/>
                </a:solidFill>
              </a:rPr>
              <a:t> 249</a:t>
            </a:r>
            <a:endParaRPr lang="en-US" sz="1200" dirty="0">
              <a:solidFill>
                <a:srgbClr val="3333CC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277242" y="5143589"/>
            <a:ext cx="96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3333CC"/>
                </a:solidFill>
              </a:rPr>
              <a:t>81268 </a:t>
            </a:r>
            <a:r>
              <a:rPr lang="it-IT" sz="1200" dirty="0" err="1" smtClean="0">
                <a:solidFill>
                  <a:srgbClr val="3333CC"/>
                </a:solidFill>
              </a:rPr>
              <a:t>±</a:t>
            </a:r>
            <a:r>
              <a:rPr lang="it-IT" sz="1200" dirty="0" smtClean="0">
                <a:solidFill>
                  <a:srgbClr val="3333CC"/>
                </a:solidFill>
              </a:rPr>
              <a:t> 302</a:t>
            </a:r>
            <a:endParaRPr lang="en-US" sz="1200" dirty="0">
              <a:solidFill>
                <a:srgbClr val="3333CC"/>
              </a:solidFill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88" y="2733049"/>
            <a:ext cx="6915234" cy="357827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902423"/>
            <a:ext cx="7772400" cy="2206887"/>
          </a:xfrm>
        </p:spPr>
        <p:txBody>
          <a:bodyPr/>
          <a:lstStyle/>
          <a:p>
            <a:r>
              <a:rPr lang="en-US" sz="2000" dirty="0" smtClean="0">
                <a:solidFill>
                  <a:srgbClr val="3333CC"/>
                </a:solidFill>
              </a:rPr>
              <a:t>Data-driven methods </a:t>
            </a:r>
            <a:r>
              <a:rPr lang="en-US" sz="2000" dirty="0" smtClean="0"/>
              <a:t>to determine efficiencies, background and signal shapes allow to </a:t>
            </a:r>
            <a:r>
              <a:rPr lang="en-US" sz="2000" dirty="0" smtClean="0">
                <a:solidFill>
                  <a:srgbClr val="3333CC"/>
                </a:solidFill>
              </a:rPr>
              <a:t>reduce experimental uncertainties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>
              <a:solidFill>
                <a:srgbClr val="3333CC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66" y="1635217"/>
            <a:ext cx="928363" cy="48274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2818080" y="2035058"/>
            <a:ext cx="4572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6" name="Connettore 4 15"/>
          <p:cNvCxnSpPr>
            <a:stCxn id="27" idx="1"/>
            <a:endCxn id="14" idx="2"/>
          </p:cNvCxnSpPr>
          <p:nvPr/>
        </p:nvCxnSpPr>
        <p:spPr bwMode="auto">
          <a:xfrm rot="10800000" flipV="1">
            <a:off x="3046681" y="1876590"/>
            <a:ext cx="1673159" cy="463267"/>
          </a:xfrm>
          <a:prstGeom prst="bentConnector4">
            <a:avLst>
              <a:gd name="adj1" fmla="val 45733"/>
              <a:gd name="adj2" fmla="val 134528"/>
            </a:avLst>
          </a:prstGeom>
          <a:solidFill>
            <a:schemeClr val="accent1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75" y="1700184"/>
            <a:ext cx="2500671" cy="658685"/>
          </a:xfrm>
          <a:prstGeom prst="rect">
            <a:avLst/>
          </a:prstGeom>
        </p:spPr>
      </p:pic>
      <p:sp>
        <p:nvSpPr>
          <p:cNvPr id="26" name="Rettangolo arrotondato 25"/>
          <p:cNvSpPr/>
          <p:nvPr/>
        </p:nvSpPr>
        <p:spPr bwMode="auto">
          <a:xfrm>
            <a:off x="1223220" y="1642368"/>
            <a:ext cx="2586867" cy="764094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ttangolo arrotondato 26"/>
          <p:cNvSpPr/>
          <p:nvPr/>
        </p:nvSpPr>
        <p:spPr bwMode="auto">
          <a:xfrm>
            <a:off x="4719839" y="1582304"/>
            <a:ext cx="1089416" cy="588574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3351480" y="2035058"/>
            <a:ext cx="4572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4" name="Connettore 4 15"/>
          <p:cNvCxnSpPr>
            <a:stCxn id="39" idx="1"/>
            <a:endCxn id="33" idx="2"/>
          </p:cNvCxnSpPr>
          <p:nvPr/>
        </p:nvCxnSpPr>
        <p:spPr bwMode="auto">
          <a:xfrm rot="10800000" flipV="1">
            <a:off x="3580080" y="1860552"/>
            <a:ext cx="3585712" cy="479306"/>
          </a:xfrm>
          <a:prstGeom prst="bentConnector4">
            <a:avLst>
              <a:gd name="adj1" fmla="val 26772"/>
              <a:gd name="adj2" fmla="val 169176"/>
            </a:avLst>
          </a:prstGeom>
          <a:solidFill>
            <a:schemeClr val="accent1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39" name="CasellaDiTesto 38"/>
          <p:cNvSpPr txBox="1"/>
          <p:nvPr/>
        </p:nvSpPr>
        <p:spPr>
          <a:xfrm>
            <a:off x="7165792" y="1568164"/>
            <a:ext cx="1427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Lumi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uncert</a:t>
            </a:r>
            <a:r>
              <a:rPr lang="en-US" dirty="0" smtClean="0">
                <a:latin typeface="+mn-lt"/>
              </a:rPr>
              <a:t>.: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+mn-lt"/>
              </a:rPr>
              <a:t>4%</a:t>
            </a:r>
            <a:endParaRPr lang="en-US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40" name="Rettangolo 39"/>
          <p:cNvSpPr/>
          <p:nvPr/>
        </p:nvSpPr>
        <p:spPr bwMode="auto">
          <a:xfrm>
            <a:off x="2208480" y="2035058"/>
            <a:ext cx="4572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Rettangolo 43"/>
          <p:cNvSpPr/>
          <p:nvPr/>
        </p:nvSpPr>
        <p:spPr bwMode="auto">
          <a:xfrm>
            <a:off x="1295400" y="4648200"/>
            <a:ext cx="15240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007171" y="2127048"/>
            <a:ext cx="1750749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108000" tIns="63000" rIns="108000" bIns="63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dirty="0" smtClean="0">
                <a:solidFill>
                  <a:srgbClr val="000000"/>
                </a:solidFill>
              </a:rPr>
              <a:t>CMS-DP-2011-002</a:t>
            </a:r>
            <a:endParaRPr lang="en-US" sz="1400" b="0" dirty="0" smtClean="0">
              <a:solidFill>
                <a:srgbClr val="00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350506" y="2145137"/>
            <a:ext cx="182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accent2"/>
                </a:solidFill>
                <a:latin typeface="+mn-lt"/>
              </a:rPr>
              <a:t>Uncert</a:t>
            </a:r>
            <a:r>
              <a:rPr lang="en-US" sz="1100" dirty="0" smtClean="0">
                <a:solidFill>
                  <a:schemeClr val="accent2"/>
                </a:solidFill>
                <a:latin typeface="+mn-lt"/>
              </a:rPr>
              <a:t>. propagated from</a:t>
            </a:r>
            <a:br>
              <a:rPr lang="en-US" sz="11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1100" dirty="0" smtClean="0">
                <a:solidFill>
                  <a:schemeClr val="accent2"/>
                </a:solidFill>
                <a:latin typeface="+mn-lt"/>
              </a:rPr>
              <a:t>Z T&amp;P to W </a:t>
            </a:r>
            <a:r>
              <a:rPr lang="en-US" sz="1100" dirty="0" err="1" smtClean="0">
                <a:solidFill>
                  <a:schemeClr val="accent2"/>
                </a:solidFill>
                <a:latin typeface="+mn-lt"/>
              </a:rPr>
              <a:t>p</a:t>
            </a:r>
            <a:r>
              <a:rPr lang="en-US" sz="1100" baseline="-25000" dirty="0" err="1" smtClean="0">
                <a:solidFill>
                  <a:schemeClr val="accent2"/>
                </a:solidFill>
                <a:latin typeface="+mn-lt"/>
              </a:rPr>
              <a:t>T</a:t>
            </a:r>
            <a:r>
              <a:rPr lang="en-US" sz="1100" dirty="0" err="1" smtClean="0">
                <a:solidFill>
                  <a:schemeClr val="accent2"/>
                </a:solidFill>
                <a:latin typeface="+mn-lt"/>
              </a:rPr>
              <a:t>/η</a:t>
            </a:r>
            <a:r>
              <a:rPr lang="en-US" sz="1100" dirty="0" smtClean="0">
                <a:solidFill>
                  <a:schemeClr val="accent2"/>
                </a:solidFill>
                <a:latin typeface="+mn-lt"/>
              </a:rPr>
              <a:t> spectrum</a:t>
            </a:r>
            <a:endParaRPr lang="en-US" sz="11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rcRect r="52951"/>
          <a:stretch>
            <a:fillRect/>
          </a:stretch>
        </p:blipFill>
        <p:spPr>
          <a:xfrm>
            <a:off x="36145" y="1007046"/>
            <a:ext cx="3239577" cy="217780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"/>
          <a:srcRect l="52690"/>
          <a:stretch>
            <a:fillRect/>
          </a:stretch>
        </p:blipFill>
        <p:spPr>
          <a:xfrm>
            <a:off x="3284483" y="1007046"/>
            <a:ext cx="3257549" cy="21778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theory</a:t>
            </a:r>
            <a:endParaRPr lang="en-US" dirty="0"/>
          </a:p>
        </p:txBody>
      </p:sp>
      <p:sp>
        <p:nvSpPr>
          <p:cNvPr id="17" name="Segnaposto contenuto 16"/>
          <p:cNvSpPr>
            <a:spLocks noGrp="1"/>
          </p:cNvSpPr>
          <p:nvPr>
            <p:ph idx="1"/>
          </p:nvPr>
        </p:nvSpPr>
        <p:spPr>
          <a:xfrm>
            <a:off x="685800" y="5572210"/>
            <a:ext cx="7772400" cy="685800"/>
          </a:xfrm>
        </p:spPr>
        <p:txBody>
          <a:bodyPr/>
          <a:lstStyle/>
          <a:p>
            <a:r>
              <a:rPr lang="en-US" sz="1800" dirty="0" smtClean="0"/>
              <a:t>Good agreement with theoretical predictions</a:t>
            </a:r>
          </a:p>
          <a:p>
            <a:r>
              <a:rPr lang="en-US" sz="1800" dirty="0" smtClean="0"/>
              <a:t>Systematic uncertainty dominates</a:t>
            </a:r>
          </a:p>
          <a:p>
            <a:endParaRPr lang="en-US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92081" y="1286054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W→lν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36568" y="1286054"/>
            <a:ext cx="62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Z→ll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203949" y="1971675"/>
            <a:ext cx="4033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accent1"/>
                </a:solidFill>
                <a:latin typeface="+mn-lt"/>
              </a:rPr>
              <a:t>lumi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243411" y="1321858"/>
            <a:ext cx="44783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  <a:latin typeface="+mn-lt"/>
              </a:rPr>
              <a:t>syst.</a:t>
            </a:r>
            <a:endParaRPr lang="en-US" sz="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221056" y="1512358"/>
            <a:ext cx="38895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n-lt"/>
              </a:rPr>
              <a:t>stat.</a:t>
            </a:r>
            <a:endParaRPr lang="en-US" sz="800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rot="10800000">
            <a:off x="5998035" y="1913461"/>
            <a:ext cx="266240" cy="1534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CC99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8" name="Connettore 2 37"/>
          <p:cNvCxnSpPr/>
          <p:nvPr/>
        </p:nvCxnSpPr>
        <p:spPr bwMode="auto">
          <a:xfrm rot="10800000" flipV="1">
            <a:off x="5783791" y="1638299"/>
            <a:ext cx="480484" cy="207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3" name="Connettore 2 42"/>
          <p:cNvCxnSpPr/>
          <p:nvPr/>
        </p:nvCxnSpPr>
        <p:spPr bwMode="auto">
          <a:xfrm rot="10800000" flipV="1">
            <a:off x="5734055" y="1450975"/>
            <a:ext cx="530221" cy="3936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27" name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71" y="988651"/>
            <a:ext cx="2575529" cy="2209485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91" y="3271524"/>
            <a:ext cx="6964637" cy="2238086"/>
          </a:xfrm>
          <a:prstGeom prst="rect">
            <a:avLst/>
          </a:prstGeom>
        </p:spPr>
      </p:pic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57" y="1786759"/>
            <a:ext cx="8483649" cy="27026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theory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733" y="4955595"/>
            <a:ext cx="7772400" cy="863777"/>
          </a:xfrm>
        </p:spPr>
        <p:txBody>
          <a:bodyPr/>
          <a:lstStyle/>
          <a:p>
            <a:r>
              <a:rPr lang="en-US" sz="2000" dirty="0" smtClean="0"/>
              <a:t>Ratios are not affected by luminosity uncertainty</a:t>
            </a:r>
          </a:p>
          <a:p>
            <a:r>
              <a:rPr lang="en-US" sz="2000" dirty="0" smtClean="0"/>
              <a:t>W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/W</a:t>
            </a:r>
            <a:r>
              <a:rPr lang="en-US" sz="2000" baseline="30000" dirty="0" smtClean="0"/>
              <a:t>− </a:t>
            </a:r>
            <a:r>
              <a:rPr lang="en-US" sz="2000" dirty="0" smtClean="0"/>
              <a:t>potentially sensitive to PDF, W/Z has precise prediction </a:t>
            </a:r>
          </a:p>
          <a:p>
            <a:endParaRPr lang="en-US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37447" y="2064836"/>
            <a:ext cx="1055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σ(W)/σ(Z)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44464" y="2064836"/>
            <a:ext cx="12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σ(W</a:t>
            </a:r>
            <a:r>
              <a:rPr lang="en-US" baseline="30000" dirty="0" smtClean="0">
                <a:solidFill>
                  <a:schemeClr val="accent2"/>
                </a:solidFill>
              </a:rPr>
              <a:t>+</a:t>
            </a:r>
            <a:r>
              <a:rPr lang="en-US" dirty="0" smtClean="0">
                <a:solidFill>
                  <a:schemeClr val="accent2"/>
                </a:solidFill>
              </a:rPr>
              <a:t>)/σ(W</a:t>
            </a:r>
            <a:r>
              <a:rPr lang="en-US" baseline="30000" dirty="0" smtClean="0">
                <a:solidFill>
                  <a:schemeClr val="accent2"/>
                </a:solidFill>
              </a:rPr>
              <a:t>−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373" y="1463552"/>
            <a:ext cx="3423772" cy="41773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charge asymmetry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W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/W</a:t>
            </a:r>
            <a:r>
              <a:rPr lang="en-US" sz="1600" baseline="30000" dirty="0" smtClean="0"/>
              <a:t>− </a:t>
            </a:r>
            <a:r>
              <a:rPr lang="en-US" sz="1600" dirty="0" smtClean="0"/>
              <a:t>charge asymmetry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η</a:t>
            </a:r>
            <a:r>
              <a:rPr lang="en-US" sz="1600" dirty="0" smtClean="0"/>
              <a:t> measured for </a:t>
            </a:r>
            <a:r>
              <a:rPr lang="en-US" sz="1600" dirty="0" smtClean="0">
                <a:solidFill>
                  <a:srgbClr val="3333CC"/>
                </a:solidFill>
              </a:rPr>
              <a:t>both </a:t>
            </a:r>
            <a:r>
              <a:rPr lang="en-US" sz="1600" dirty="0" err="1" smtClean="0">
                <a:solidFill>
                  <a:srgbClr val="3333CC"/>
                </a:solidFill>
              </a:rPr>
              <a:t>e</a:t>
            </a:r>
            <a:r>
              <a:rPr lang="en-US" sz="1600" dirty="0" smtClean="0">
                <a:solidFill>
                  <a:srgbClr val="3333CC"/>
                </a:solidFill>
              </a:rPr>
              <a:t> and </a:t>
            </a:r>
            <a:r>
              <a:rPr lang="en-US" sz="1600" dirty="0" err="1" smtClean="0">
                <a:solidFill>
                  <a:srgbClr val="3333CC"/>
                </a:solidFill>
              </a:rPr>
              <a:t>μ</a:t>
            </a:r>
            <a:r>
              <a:rPr lang="en-US" sz="1600" dirty="0" smtClean="0">
                <a:solidFill>
                  <a:srgbClr val="3333CC"/>
                </a:solidFill>
              </a:rPr>
              <a:t> with 36pb</a:t>
            </a:r>
            <a:r>
              <a:rPr lang="en-US" sz="1600" baseline="30000" dirty="0" smtClean="0">
                <a:solidFill>
                  <a:srgbClr val="3333CC"/>
                </a:solidFill>
              </a:rPr>
              <a:t>−1</a:t>
            </a:r>
          </a:p>
          <a:p>
            <a:r>
              <a:rPr lang="en-US" sz="1600" dirty="0" smtClean="0">
                <a:solidFill>
                  <a:srgbClr val="3333CC"/>
                </a:solidFill>
              </a:rPr>
              <a:t>Updated with 234pb</a:t>
            </a:r>
            <a:r>
              <a:rPr lang="en-US" sz="1600" baseline="30000" dirty="0" smtClean="0">
                <a:solidFill>
                  <a:srgbClr val="3333CC"/>
                </a:solidFill>
              </a:rPr>
              <a:t>−1</a:t>
            </a:r>
            <a:r>
              <a:rPr lang="en-US" sz="1600" dirty="0" smtClean="0">
                <a:solidFill>
                  <a:srgbClr val="3333CC"/>
                </a:solidFill>
              </a:rPr>
              <a:t> with </a:t>
            </a:r>
            <a:r>
              <a:rPr lang="en-US" sz="1600" dirty="0" err="1" smtClean="0">
                <a:solidFill>
                  <a:srgbClr val="3333CC"/>
                </a:solidFill>
              </a:rPr>
              <a:t>muons</a:t>
            </a:r>
            <a:r>
              <a:rPr lang="en-US" sz="1600" dirty="0" smtClean="0">
                <a:solidFill>
                  <a:srgbClr val="3333CC"/>
                </a:solidFill>
              </a:rPr>
              <a:t> only</a:t>
            </a:r>
          </a:p>
          <a:p>
            <a:pPr>
              <a:buNone/>
            </a:pP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Similar selection to inclusive cross</a:t>
            </a:r>
            <a:br>
              <a:rPr lang="en-US" sz="1600" dirty="0" smtClean="0"/>
            </a:br>
            <a:r>
              <a:rPr lang="en-US" sz="1600" dirty="0" smtClean="0"/>
              <a:t>section analysis</a:t>
            </a:r>
          </a:p>
          <a:p>
            <a:r>
              <a:rPr lang="en-US" sz="1600" dirty="0" smtClean="0"/>
              <a:t>Signal yield from isolation variable fit</a:t>
            </a:r>
            <a:br>
              <a:rPr lang="en-US" sz="1600" dirty="0" smtClean="0"/>
            </a:br>
            <a:r>
              <a:rPr lang="en-US" sz="1600" dirty="0" smtClean="0"/>
              <a:t>(shape independent on </a:t>
            </a:r>
            <a:r>
              <a:rPr lang="en-US" sz="1600" dirty="0" err="1" smtClean="0"/>
              <a:t>η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Two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thresholds (25, 30 </a:t>
            </a:r>
            <a:r>
              <a:rPr lang="en-US" sz="1600" dirty="0" err="1" smtClean="0"/>
              <a:t>GeV</a:t>
            </a:r>
            <a:r>
              <a:rPr lang="en-US" sz="1600" dirty="0" smtClean="0"/>
              <a:t>) to</a:t>
            </a:r>
            <a:br>
              <a:rPr lang="en-US" sz="1600" dirty="0" smtClean="0"/>
            </a:br>
            <a:r>
              <a:rPr lang="en-US" sz="1600" dirty="0" smtClean="0"/>
              <a:t>probe different phase space regions</a:t>
            </a:r>
          </a:p>
          <a:p>
            <a:r>
              <a:rPr lang="en-US" sz="1600" dirty="0" smtClean="0">
                <a:solidFill>
                  <a:srgbClr val="3333CC"/>
                </a:solidFill>
              </a:rPr>
              <a:t>Charge mis-id</a:t>
            </a:r>
            <a:r>
              <a:rPr lang="en-US" sz="1600" dirty="0" smtClean="0"/>
              <a:t>: 0.1(barrel)-0.4(endcap)% </a:t>
            </a:r>
            <a:br>
              <a:rPr lang="en-US" sz="1600" dirty="0" smtClean="0"/>
            </a:br>
            <a:r>
              <a:rPr lang="en-US" sz="1600" dirty="0" smtClean="0"/>
              <a:t>for electrons, &lt;10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for </a:t>
            </a:r>
            <a:r>
              <a:rPr lang="en-US" sz="1600" dirty="0" err="1" smtClean="0"/>
              <a:t>muons</a:t>
            </a:r>
            <a:endParaRPr lang="en-US" sz="1600" dirty="0" smtClean="0"/>
          </a:p>
          <a:p>
            <a:r>
              <a:rPr lang="en-US" sz="1600" dirty="0" smtClean="0"/>
              <a:t>Statistical uncertainty: ~3%</a:t>
            </a:r>
          </a:p>
          <a:p>
            <a:r>
              <a:rPr lang="en-US" sz="1600" dirty="0" smtClean="0"/>
              <a:t>Systematic uncertainties (~3%), limited by </a:t>
            </a:r>
            <a:br>
              <a:rPr lang="en-US" sz="1600" dirty="0" smtClean="0"/>
            </a:br>
            <a:r>
              <a:rPr lang="en-US" sz="1600" dirty="0" smtClean="0"/>
              <a:t>the size of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control samples</a:t>
            </a:r>
          </a:p>
          <a:p>
            <a:pPr lvl="1"/>
            <a:r>
              <a:rPr lang="en-US" sz="1200" dirty="0" smtClean="0"/>
              <a:t>Separate efficiency estimates for + and − leptons</a:t>
            </a:r>
          </a:p>
          <a:p>
            <a:pPr lvl="1"/>
            <a:r>
              <a:rPr lang="en-US" sz="1200" dirty="0" err="1" smtClean="0"/>
              <a:t>p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 scale and resolution</a:t>
            </a:r>
          </a:p>
          <a:p>
            <a:pPr lvl="1"/>
            <a:r>
              <a:rPr lang="en-US" sz="1200" dirty="0" smtClean="0"/>
              <a:t>Background and signal modeling</a:t>
            </a:r>
          </a:p>
          <a:p>
            <a:endParaRPr lang="en-US" sz="1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Gr-I-2011</a:t>
            </a:r>
            <a:endParaRPr lang="it-IT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540504" y="5828114"/>
            <a:ext cx="2014633" cy="38420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108000" tIns="63000" rIns="108000" bIns="63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dirty="0" smtClean="0">
                <a:solidFill>
                  <a:srgbClr val="000000"/>
                </a:solidFill>
              </a:rPr>
              <a:t>JHEP04 (2011) 050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22" y="1819192"/>
            <a:ext cx="4572000" cy="508538"/>
          </a:xfrm>
          <a:prstGeom prst="rect">
            <a:avLst/>
          </a:prstGeom>
        </p:spPr>
      </p:pic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16607</TotalTime>
  <Words>1603</Words>
  <Application>Microsoft Macintosh PowerPoint</Application>
  <PresentationFormat>On-screen Show (4:3)</PresentationFormat>
  <Paragraphs>308</Paragraphs>
  <Slides>43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Struttura predefinita</vt:lpstr>
      <vt:lpstr>Highlights from CMS physics results  …with a Naples bias</vt:lpstr>
      <vt:lpstr>Group responsibilities</vt:lpstr>
      <vt:lpstr>Electroweak Physics</vt:lpstr>
      <vt:lpstr>Z→ll inclusive cross section</vt:lpstr>
      <vt:lpstr>W+ and W− production</vt:lpstr>
      <vt:lpstr>Systematic uncertainties</vt:lpstr>
      <vt:lpstr>Comparison with theory</vt:lpstr>
      <vt:lpstr>Comparison with theory</vt:lpstr>
      <vt:lpstr>W charge asymmetry</vt:lpstr>
      <vt:lpstr>CMS ad LHCb measurements</vt:lpstr>
      <vt:lpstr>Asym. with 234 pb−1 (muons)</vt:lpstr>
      <vt:lpstr>sin2θW measurement with 1.1fb−1</vt:lpstr>
      <vt:lpstr>EWK summary</vt:lpstr>
      <vt:lpstr>Top physics</vt:lpstr>
      <vt:lpstr>Top quark properties</vt:lpstr>
      <vt:lpstr>Single top production</vt:lpstr>
      <vt:lpstr>Background estimate from data</vt:lpstr>
      <vt:lpstr>Signal extraction</vt:lpstr>
      <vt:lpstr>Tevatron vs LHC</vt:lpstr>
      <vt:lpstr>Searches for new Physics</vt:lpstr>
      <vt:lpstr>Heavy resonances</vt:lpstr>
      <vt:lpstr>Super-Symmetry</vt:lpstr>
      <vt:lpstr>Heavy Stable Charged Particles</vt:lpstr>
      <vt:lpstr>Exotica searches</vt:lpstr>
      <vt:lpstr>Heavy ions</vt:lpstr>
      <vt:lpstr>Heavy ions results</vt:lpstr>
      <vt:lpstr>Search for the SM  Higgs boson</vt:lpstr>
      <vt:lpstr>Higgs search channels</vt:lpstr>
      <vt:lpstr>H→ZZ→2l2j strategy</vt:lpstr>
      <vt:lpstr>Angular Discriminant</vt:lpstr>
      <vt:lpstr>Results and upper limit</vt:lpstr>
      <vt:lpstr>Low mass sensitive channels</vt:lpstr>
      <vt:lpstr>CMS combined limit on σ/σSM</vt:lpstr>
      <vt:lpstr>Higgs mass 95% CL exclusion</vt:lpstr>
      <vt:lpstr>CLs of Higgs signal hypothesis</vt:lpstr>
      <vt:lpstr>Cross section “measurement”</vt:lpstr>
      <vt:lpstr>Channel comparison</vt:lpstr>
      <vt:lpstr>“Hints” or fluctuation?</vt:lpstr>
      <vt:lpstr>“Hints” or fluctuation?</vt:lpstr>
      <vt:lpstr>Conclusion</vt:lpstr>
      <vt:lpstr>Bloggers’ combination</vt:lpstr>
      <vt:lpstr>Higgs comparison from FB</vt:lpstr>
      <vt:lpstr>Slide 43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3513</cp:revision>
  <cp:lastPrinted>2011-11-25T13:54:58Z</cp:lastPrinted>
  <dcterms:created xsi:type="dcterms:W3CDTF">2011-12-21T10:16:23Z</dcterms:created>
  <dcterms:modified xsi:type="dcterms:W3CDTF">2011-12-21T10:20:46Z</dcterms:modified>
</cp:coreProperties>
</file>