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277" r:id="rId3"/>
    <p:sldId id="311" r:id="rId4"/>
    <p:sldId id="312" r:id="rId5"/>
    <p:sldId id="333" r:id="rId6"/>
    <p:sldId id="317" r:id="rId7"/>
    <p:sldId id="331" r:id="rId8"/>
    <p:sldId id="326" r:id="rId9"/>
    <p:sldId id="327" r:id="rId10"/>
    <p:sldId id="332" r:id="rId11"/>
    <p:sldId id="329" r:id="rId12"/>
    <p:sldId id="330" r:id="rId13"/>
    <p:sldId id="292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3" autoAdjust="0"/>
    <p:restoredTop sz="95289" autoAdjust="0"/>
  </p:normalViewPr>
  <p:slideViewPr>
    <p:cSldViewPr>
      <p:cViewPr varScale="1">
        <p:scale>
          <a:sx n="70" d="100"/>
          <a:sy n="70" d="100"/>
        </p:scale>
        <p:origin x="1172" y="3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5333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ADB7-367A-4D5F-B02D-B605A7EE5319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F921F-BF78-4B40-B6BB-C0BFD4522A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511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4780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2909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844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6F921F-BF78-4B40-B6BB-C0BFD4522AA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181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25/11/2024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2.wmf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12" Type="http://schemas.openxmlformats.org/officeDocument/2006/relationships/oleObject" Target="../embeddings/oleObject5.bin"/><Relationship Id="rId2" Type="http://schemas.openxmlformats.org/officeDocument/2006/relationships/image" Target="../media/image4.jpeg"/><Relationship Id="rId16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oleObject" Target="../embeddings/oleObject7.bin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8832" r="1573" b="30255"/>
          <a:stretch/>
        </p:blipFill>
        <p:spPr>
          <a:xfrm>
            <a:off x="60311" y="152032"/>
            <a:ext cx="2711489" cy="793607"/>
          </a:xfrm>
          <a:prstGeom prst="rect">
            <a:avLst/>
          </a:prstGeom>
          <a:ln w="19050">
            <a:noFill/>
          </a:ln>
        </p:spPr>
      </p:pic>
      <p:cxnSp>
        <p:nvCxnSpPr>
          <p:cNvPr id="15" name="Straight Connector 14"/>
          <p:cNvCxnSpPr/>
          <p:nvPr/>
        </p:nvCxnSpPr>
        <p:spPr>
          <a:xfrm>
            <a:off x="2771800" y="536192"/>
            <a:ext cx="4896544" cy="1264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23528" y="2708920"/>
            <a:ext cx="437761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-756591" y="2793540"/>
            <a:ext cx="554461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r">
              <a:buAutoNum type="alphaUcPeriod"/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Biagioni,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L.Crincoli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r"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R. </a:t>
            </a:r>
            <a:r>
              <a:rPr lang="it-IT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Demitra</a:t>
            </a: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r"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G. Costa, M. </a:t>
            </a:r>
            <a:r>
              <a:rPr lang="it-IT" sz="24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Anania</a:t>
            </a: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endParaRPr lang="it-IT" sz="2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Laboratori Nazionali di Frascati</a:t>
            </a:r>
          </a:p>
          <a:p>
            <a:pPr algn="r">
              <a:defRPr/>
            </a:pPr>
            <a:r>
              <a:rPr lang="it-I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INFN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323528" y="5186484"/>
            <a:ext cx="437761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425" descr="http://www.lnf.infn.it/logo/logo_infn_lnf_1_sigla_ln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26169"/>
            <a:ext cx="1251229" cy="78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179512" y="6409191"/>
            <a:ext cx="8968773" cy="444859"/>
            <a:chOff x="179512" y="6367895"/>
            <a:chExt cx="8968773" cy="444859"/>
          </a:xfrm>
        </p:grpSpPr>
        <p:sp>
          <p:nvSpPr>
            <p:cNvPr id="16" name="Rectangle 15"/>
            <p:cNvSpPr/>
            <p:nvPr/>
          </p:nvSpPr>
          <p:spPr>
            <a:xfrm>
              <a:off x="6201279" y="6443422"/>
              <a:ext cx="29470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i="1" dirty="0">
                  <a:latin typeface="Arial" pitchFamily="34" charset="0"/>
                  <a:cs typeface="Arial" pitchFamily="34" charset="0"/>
                </a:rPr>
                <a:t>Angelo.Biagioni@lnf.infn.it</a:t>
              </a:r>
              <a:endParaRPr lang="it-IT" i="1" dirty="0"/>
            </a:p>
          </p:txBody>
        </p:sp>
        <p:cxnSp>
          <p:nvCxnSpPr>
            <p:cNvPr id="19" name="Connettore 1 25"/>
            <p:cNvCxnSpPr/>
            <p:nvPr/>
          </p:nvCxnSpPr>
          <p:spPr>
            <a:xfrm>
              <a:off x="179512" y="6367895"/>
              <a:ext cx="8856984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42235" y="1631760"/>
            <a:ext cx="84882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latin typeface="Eras Demi ITC" panose="020B0805030504020804" pitchFamily="34" charset="0"/>
              </a:rPr>
              <a:t>Plasma diagnostics for plamsa-based accelerators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146688" y="753591"/>
            <a:ext cx="2619628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sz="3600" b="1" dirty="0" err="1">
                <a:latin typeface="Eras Demi ITC" panose="020B0805030504020804" pitchFamily="34" charset="0"/>
              </a:rPr>
              <a:t>Plasma_lab</a:t>
            </a:r>
            <a:endParaRPr lang="it-IT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516" y="2707249"/>
            <a:ext cx="4146916" cy="247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667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8" r="11332" b="2382"/>
          <a:stretch/>
        </p:blipFill>
        <p:spPr>
          <a:xfrm>
            <a:off x="467544" y="313834"/>
            <a:ext cx="7793182" cy="56166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16347" y="902968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MR10"/>
              </a:rPr>
              <a:t>800 ns</a:t>
            </a:r>
            <a:endParaRPr lang="it-IT" b="1" dirty="0"/>
          </a:p>
        </p:txBody>
      </p:sp>
      <p:sp>
        <p:nvSpPr>
          <p:cNvPr id="65" name="Rectangle 64"/>
          <p:cNvSpPr/>
          <p:nvPr/>
        </p:nvSpPr>
        <p:spPr>
          <a:xfrm>
            <a:off x="5541038" y="3422995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MR10"/>
              </a:rPr>
              <a:t>1200 ns</a:t>
            </a:r>
            <a:endParaRPr lang="it-IT" b="1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61430" y="495288"/>
            <a:ext cx="76" cy="120284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588224" y="433662"/>
            <a:ext cx="0" cy="99057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3861430" y="252208"/>
            <a:ext cx="772538" cy="362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MR10"/>
              </a:rPr>
              <a:t>inlets</a:t>
            </a:r>
            <a:endParaRPr lang="it-IT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225586" y="4316077"/>
            <a:ext cx="3815065" cy="0"/>
          </a:xfrm>
          <a:prstGeom prst="straightConnector1">
            <a:avLst/>
          </a:prstGeom>
          <a:ln w="127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4638573" y="3996835"/>
            <a:ext cx="898359" cy="3629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MR10"/>
              </a:rPr>
              <a:t>30 mm</a:t>
            </a:r>
            <a:endParaRPr lang="it-IT" b="1" dirty="0"/>
          </a:p>
        </p:txBody>
      </p:sp>
      <p:sp>
        <p:nvSpPr>
          <p:cNvPr id="15" name="Rectangle 14"/>
          <p:cNvSpPr/>
          <p:nvPr/>
        </p:nvSpPr>
        <p:spPr>
          <a:xfrm>
            <a:off x="107504" y="5927458"/>
            <a:ext cx="46559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MR10"/>
              </a:rPr>
              <a:t>Capillary 3cmx1mm 2 inlet NO SPACERS</a:t>
            </a:r>
          </a:p>
          <a:p>
            <a:r>
              <a:rPr lang="en-US" b="1" dirty="0">
                <a:latin typeface="CMR10"/>
              </a:rPr>
              <a:t>13 kV - 300 A</a:t>
            </a:r>
          </a:p>
          <a:p>
            <a:r>
              <a:rPr lang="en-US" b="1" dirty="0">
                <a:latin typeface="CMR10"/>
              </a:rPr>
              <a:t>Pressure 300 mbar</a:t>
            </a:r>
            <a:endParaRPr lang="it-IT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995936" y="1628800"/>
            <a:ext cx="43992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059832" y="2636912"/>
            <a:ext cx="533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725818" y="1628800"/>
            <a:ext cx="0" cy="100811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725818" y="1886084"/>
            <a:ext cx="1338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MR10"/>
              </a:rPr>
              <a:t>Uniformity</a:t>
            </a:r>
          </a:p>
          <a:p>
            <a:r>
              <a:rPr lang="en-US" b="1" dirty="0">
                <a:latin typeface="CMR10"/>
              </a:rPr>
              <a:t>50%</a:t>
            </a:r>
            <a:endParaRPr lang="it-IT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995936" y="2226495"/>
            <a:ext cx="2556699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880825" y="2197789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/>
              <a:t>20 mm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073961" y="631193"/>
            <a:ext cx="1749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MR10"/>
              </a:rPr>
              <a:t>Stability 5-7%</a:t>
            </a:r>
          </a:p>
        </p:txBody>
      </p:sp>
      <p:sp>
        <p:nvSpPr>
          <p:cNvPr id="30" name="Oval 29"/>
          <p:cNvSpPr/>
          <p:nvPr/>
        </p:nvSpPr>
        <p:spPr>
          <a:xfrm>
            <a:off x="6749427" y="3422995"/>
            <a:ext cx="1800200" cy="1422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ctangle 22"/>
          <p:cNvSpPr/>
          <p:nvPr/>
        </p:nvSpPr>
        <p:spPr>
          <a:xfrm>
            <a:off x="7938118" y="3318497"/>
            <a:ext cx="10983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CMR10"/>
              </a:rPr>
              <a:t>Plumes</a:t>
            </a:r>
          </a:p>
          <a:p>
            <a:r>
              <a:rPr lang="en-US" b="1" dirty="0">
                <a:latin typeface="CMR10"/>
              </a:rPr>
              <a:t>10-15mm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8693386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/>
          <p:cNvGrpSpPr/>
          <p:nvPr/>
        </p:nvGrpSpPr>
        <p:grpSpPr>
          <a:xfrm>
            <a:off x="1835696" y="4293096"/>
            <a:ext cx="720080" cy="2376264"/>
            <a:chOff x="1619672" y="4221088"/>
            <a:chExt cx="720080" cy="2376264"/>
          </a:xfrm>
        </p:grpSpPr>
        <p:sp>
          <p:nvSpPr>
            <p:cNvPr id="55" name="Rectangle 54"/>
            <p:cNvSpPr/>
            <p:nvPr/>
          </p:nvSpPr>
          <p:spPr>
            <a:xfrm>
              <a:off x="1619672" y="4365104"/>
              <a:ext cx="720080" cy="223224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1907704" y="4221088"/>
              <a:ext cx="360040" cy="14401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8" name="Rectangle 57"/>
          <p:cNvSpPr/>
          <p:nvPr/>
        </p:nvSpPr>
        <p:spPr>
          <a:xfrm>
            <a:off x="575778" y="4648972"/>
            <a:ext cx="1344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MR10"/>
              </a:rPr>
              <a:t>Laser</a:t>
            </a:r>
          </a:p>
          <a:p>
            <a:r>
              <a:rPr lang="en-US" dirty="0">
                <a:latin typeface="CMR10"/>
              </a:rPr>
              <a:t>  100 </a:t>
            </a:r>
            <a:r>
              <a:rPr lang="en-US" dirty="0" err="1">
                <a:latin typeface="CMR10"/>
              </a:rPr>
              <a:t>mJ</a:t>
            </a:r>
            <a:endParaRPr lang="en-US" dirty="0">
              <a:latin typeface="CMR10"/>
            </a:endParaRPr>
          </a:p>
          <a:p>
            <a:r>
              <a:rPr lang="en-US" dirty="0">
                <a:latin typeface="CMR10"/>
              </a:rPr>
              <a:t>  11 ns</a:t>
            </a:r>
          </a:p>
          <a:p>
            <a:r>
              <a:rPr lang="en-US" dirty="0">
                <a:latin typeface="CMR10"/>
              </a:rPr>
              <a:t>  100 um</a:t>
            </a:r>
          </a:p>
          <a:p>
            <a:endParaRPr lang="it-IT" dirty="0"/>
          </a:p>
        </p:txBody>
      </p:sp>
      <p:sp>
        <p:nvSpPr>
          <p:cNvPr id="61" name="Rectangle 60"/>
          <p:cNvSpPr/>
          <p:nvPr/>
        </p:nvSpPr>
        <p:spPr>
          <a:xfrm rot="19241687">
            <a:off x="2371654" y="2940123"/>
            <a:ext cx="90246" cy="4367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Rectangle 61"/>
          <p:cNvSpPr/>
          <p:nvPr/>
        </p:nvSpPr>
        <p:spPr>
          <a:xfrm rot="19241687">
            <a:off x="1061365" y="2940123"/>
            <a:ext cx="90246" cy="4367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Rectangle 62"/>
          <p:cNvSpPr/>
          <p:nvPr/>
        </p:nvSpPr>
        <p:spPr>
          <a:xfrm rot="2362123">
            <a:off x="1064934" y="1607413"/>
            <a:ext cx="93035" cy="448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1" name="Straight Connector 70"/>
          <p:cNvCxnSpPr>
            <a:endCxn id="62" idx="3"/>
          </p:cNvCxnSpPr>
          <p:nvPr/>
        </p:nvCxnSpPr>
        <p:spPr>
          <a:xfrm flipH="1">
            <a:off x="1141403" y="1879932"/>
            <a:ext cx="5653" cy="1250007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V="1">
            <a:off x="1167773" y="3144004"/>
            <a:ext cx="1187718" cy="4797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2356475" y="3129938"/>
            <a:ext cx="0" cy="1168560"/>
          </a:xfrm>
          <a:prstGeom prst="line">
            <a:avLst/>
          </a:prstGeom>
          <a:ln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672179" y="672192"/>
            <a:ext cx="17620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MR10"/>
              </a:rPr>
              <a:t>Lens to change</a:t>
            </a:r>
          </a:p>
          <a:p>
            <a:r>
              <a:rPr lang="en-US" dirty="0">
                <a:latin typeface="CMR10"/>
              </a:rPr>
              <a:t>the focal spot</a:t>
            </a:r>
            <a:endParaRPr lang="it-IT" dirty="0"/>
          </a:p>
        </p:txBody>
      </p:sp>
      <p:sp>
        <p:nvSpPr>
          <p:cNvPr id="103" name="Isosceles Triangle 102"/>
          <p:cNvSpPr/>
          <p:nvPr/>
        </p:nvSpPr>
        <p:spPr>
          <a:xfrm rot="10800000">
            <a:off x="4725510" y="4147030"/>
            <a:ext cx="252556" cy="434098"/>
          </a:xfrm>
          <a:prstGeom prst="triangl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0" name="Chord 99"/>
          <p:cNvSpPr/>
          <p:nvPr/>
        </p:nvSpPr>
        <p:spPr>
          <a:xfrm rot="17545795">
            <a:off x="4601704" y="3704279"/>
            <a:ext cx="487721" cy="528445"/>
          </a:xfrm>
          <a:prstGeom prst="chord">
            <a:avLst>
              <a:gd name="adj1" fmla="val 4758118"/>
              <a:gd name="adj2" fmla="val 1412787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5" name="Group 114"/>
          <p:cNvGrpSpPr/>
          <p:nvPr/>
        </p:nvGrpSpPr>
        <p:grpSpPr>
          <a:xfrm>
            <a:off x="3301062" y="4581128"/>
            <a:ext cx="2053033" cy="1724529"/>
            <a:chOff x="3301055" y="4610728"/>
            <a:chExt cx="2053033" cy="1724529"/>
          </a:xfrm>
        </p:grpSpPr>
        <p:grpSp>
          <p:nvGrpSpPr>
            <p:cNvPr id="110" name="Group 109"/>
            <p:cNvGrpSpPr/>
            <p:nvPr/>
          </p:nvGrpSpPr>
          <p:grpSpPr>
            <a:xfrm>
              <a:off x="3301055" y="4610728"/>
              <a:ext cx="2053033" cy="891306"/>
              <a:chOff x="3301055" y="4610728"/>
              <a:chExt cx="2053033" cy="891306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3301055" y="4660337"/>
                <a:ext cx="2053033" cy="792088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5" name="Rounded Rectangle 104"/>
              <p:cNvSpPr/>
              <p:nvPr/>
            </p:nvSpPr>
            <p:spPr>
              <a:xfrm>
                <a:off x="4633875" y="4610728"/>
                <a:ext cx="420204" cy="49609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6" name="Rounded Rectangle 105"/>
              <p:cNvSpPr/>
              <p:nvPr/>
            </p:nvSpPr>
            <p:spPr>
              <a:xfrm>
                <a:off x="4476156" y="5456315"/>
                <a:ext cx="751261" cy="45719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4591949" y="5505697"/>
              <a:ext cx="504056" cy="829560"/>
              <a:chOff x="6208818" y="4622865"/>
              <a:chExt cx="504056" cy="829560"/>
            </a:xfrm>
            <a:solidFill>
              <a:schemeClr val="bg1">
                <a:lumMod val="85000"/>
              </a:schemeClr>
            </a:solidFill>
          </p:grpSpPr>
          <p:sp>
            <p:nvSpPr>
              <p:cNvPr id="107" name="Rectangle 106"/>
              <p:cNvSpPr/>
              <p:nvPr/>
            </p:nvSpPr>
            <p:spPr>
              <a:xfrm>
                <a:off x="6208818" y="4732345"/>
                <a:ext cx="504056" cy="720080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6339496" y="4622865"/>
                <a:ext cx="242700" cy="101414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1" name="Rectangle 110"/>
            <p:cNvSpPr/>
            <p:nvPr/>
          </p:nvSpPr>
          <p:spPr>
            <a:xfrm>
              <a:off x="3419872" y="4718526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MR10"/>
                </a:rPr>
                <a:t>Spectrometer</a:t>
              </a:r>
              <a:endParaRPr lang="it-IT" dirty="0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3900772" y="5818033"/>
              <a:ext cx="74892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MR10"/>
                </a:rPr>
                <a:t>ICCD</a:t>
              </a:r>
              <a:endParaRPr lang="it-IT" dirty="0"/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2843808" y="224644"/>
            <a:ext cx="4311352" cy="3811776"/>
            <a:chOff x="2843808" y="224644"/>
            <a:chExt cx="4311352" cy="3811776"/>
          </a:xfrm>
        </p:grpSpPr>
        <p:grpSp>
          <p:nvGrpSpPr>
            <p:cNvPr id="50" name="Group 49"/>
            <p:cNvGrpSpPr/>
            <p:nvPr/>
          </p:nvGrpSpPr>
          <p:grpSpPr>
            <a:xfrm>
              <a:off x="2843808" y="440668"/>
              <a:ext cx="3888432" cy="3240360"/>
              <a:chOff x="4355976" y="620688"/>
              <a:chExt cx="3888432" cy="3240360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4355976" y="620688"/>
                <a:ext cx="3348372" cy="2880320"/>
                <a:chOff x="4175956" y="620688"/>
                <a:chExt cx="3348372" cy="2880320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4644008" y="620688"/>
                  <a:ext cx="2880320" cy="2880320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4" name="Rectangle 3"/>
                <p:cNvSpPr/>
                <p:nvPr/>
              </p:nvSpPr>
              <p:spPr>
                <a:xfrm>
                  <a:off x="4427984" y="1394774"/>
                  <a:ext cx="792088" cy="13321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>
                  <a:off x="4175956" y="1394774"/>
                  <a:ext cx="64807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>
                  <a:off x="4175956" y="2727594"/>
                  <a:ext cx="64807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4175956" y="1394774"/>
                  <a:ext cx="0" cy="13321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5328084" y="3068960"/>
                <a:ext cx="1872208" cy="7200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 rot="16200000">
                <a:off x="5898635" y="2570419"/>
                <a:ext cx="720080" cy="1861177"/>
                <a:chOff x="2555776" y="3573016"/>
                <a:chExt cx="648072" cy="1332820"/>
              </a:xfrm>
            </p:grpSpPr>
            <p:cxnSp>
              <p:nvCxnSpPr>
                <p:cNvPr id="41" name="Straight Connector 40"/>
                <p:cNvCxnSpPr/>
                <p:nvPr/>
              </p:nvCxnSpPr>
              <p:spPr>
                <a:xfrm>
                  <a:off x="2555776" y="3573016"/>
                  <a:ext cx="64807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/>
                <p:nvPr/>
              </p:nvCxnSpPr>
              <p:spPr>
                <a:xfrm>
                  <a:off x="2555776" y="4905836"/>
                  <a:ext cx="64807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>
                  <a:off x="2555776" y="3573016"/>
                  <a:ext cx="0" cy="13321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Rectangle 44"/>
              <p:cNvSpPr/>
              <p:nvPr/>
            </p:nvSpPr>
            <p:spPr>
              <a:xfrm rot="16200000">
                <a:off x="7038274" y="1691807"/>
                <a:ext cx="1332148" cy="7380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 rot="10800000">
                <a:off x="7524328" y="1394774"/>
                <a:ext cx="720080" cy="1332148"/>
                <a:chOff x="2555776" y="3573016"/>
                <a:chExt cx="648072" cy="1332820"/>
              </a:xfrm>
            </p:grpSpPr>
            <p:cxnSp>
              <p:nvCxnSpPr>
                <p:cNvPr id="47" name="Straight Connector 46"/>
                <p:cNvCxnSpPr/>
                <p:nvPr/>
              </p:nvCxnSpPr>
              <p:spPr>
                <a:xfrm>
                  <a:off x="2555776" y="3573016"/>
                  <a:ext cx="64807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2555776" y="4905836"/>
                  <a:ext cx="648072" cy="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2555776" y="3573016"/>
                  <a:ext cx="0" cy="1332148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pic>
          <p:nvPicPr>
            <p:cNvPr id="51" name="Picture 5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51" t="29955" r="66537" b="36637"/>
            <a:stretch/>
          </p:blipFill>
          <p:spPr>
            <a:xfrm>
              <a:off x="4970892" y="1304764"/>
              <a:ext cx="1190533" cy="1152128"/>
            </a:xfrm>
            <a:prstGeom prst="rect">
              <a:avLst/>
            </a:prstGeom>
          </p:spPr>
        </p:pic>
        <p:cxnSp>
          <p:nvCxnSpPr>
            <p:cNvPr id="53" name="Straight Arrow Connector 52"/>
            <p:cNvCxnSpPr/>
            <p:nvPr/>
          </p:nvCxnSpPr>
          <p:spPr>
            <a:xfrm>
              <a:off x="5566158" y="224644"/>
              <a:ext cx="0" cy="108012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5589240" y="239908"/>
              <a:ext cx="15659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latin typeface="CMR10"/>
                </a:rPr>
                <a:t>Gas injection</a:t>
              </a:r>
              <a:endParaRPr lang="it-IT" dirty="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355023" y="2456891"/>
              <a:ext cx="234090" cy="464131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4725749" y="2855468"/>
              <a:ext cx="252317" cy="118095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4507204" y="2855468"/>
              <a:ext cx="1311248" cy="237947"/>
              <a:chOff x="4510905" y="2479974"/>
              <a:chExt cx="1311248" cy="237947"/>
            </a:xfrm>
          </p:grpSpPr>
          <p:sp>
            <p:nvSpPr>
              <p:cNvPr id="94" name="Rectangle 93"/>
              <p:cNvSpPr/>
              <p:nvPr/>
            </p:nvSpPr>
            <p:spPr>
              <a:xfrm rot="5400000">
                <a:off x="5040493" y="2172163"/>
                <a:ext cx="237515" cy="85357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7" name="Right Triangle 96"/>
              <p:cNvSpPr/>
              <p:nvPr/>
            </p:nvSpPr>
            <p:spPr>
              <a:xfrm rot="16200000">
                <a:off x="5409417" y="2533596"/>
                <a:ext cx="180021" cy="188629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1" name="Rectangle 90"/>
              <p:cNvSpPr/>
              <p:nvPr/>
            </p:nvSpPr>
            <p:spPr>
              <a:xfrm rot="2833056">
                <a:off x="5479212" y="2330459"/>
                <a:ext cx="71360" cy="6145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8" name="Right Triangle 97"/>
              <p:cNvSpPr/>
              <p:nvPr/>
            </p:nvSpPr>
            <p:spPr>
              <a:xfrm rot="5400000">
                <a:off x="4719910" y="2475670"/>
                <a:ext cx="180021" cy="188629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6" name="Rectangle 95"/>
              <p:cNvSpPr/>
              <p:nvPr/>
            </p:nvSpPr>
            <p:spPr>
              <a:xfrm rot="2833056">
                <a:off x="4782487" y="2275196"/>
                <a:ext cx="71360" cy="61452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02" name="Isosceles Triangle 101"/>
            <p:cNvSpPr/>
            <p:nvPr/>
          </p:nvSpPr>
          <p:spPr>
            <a:xfrm>
              <a:off x="5354095" y="1843191"/>
              <a:ext cx="235018" cy="613702"/>
            </a:xfrm>
            <a:prstGeom prst="triangl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1" name="Chord 100"/>
            <p:cNvSpPr/>
            <p:nvPr/>
          </p:nvSpPr>
          <p:spPr>
            <a:xfrm rot="6729723">
              <a:off x="5234577" y="2384703"/>
              <a:ext cx="487721" cy="528445"/>
            </a:xfrm>
            <a:prstGeom prst="chord">
              <a:avLst>
                <a:gd name="adj1" fmla="val 4758118"/>
                <a:gd name="adj2" fmla="val 14127870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3364549" y="3661980"/>
              <a:ext cx="14414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CMR10"/>
                </a:rPr>
                <a:t>Plasma light</a:t>
              </a:r>
              <a:endParaRPr lang="it-IT" dirty="0"/>
            </a:p>
          </p:txBody>
        </p:sp>
      </p:grpSp>
      <p:sp>
        <p:nvSpPr>
          <p:cNvPr id="114" name="Rectangle 113"/>
          <p:cNvSpPr/>
          <p:nvPr/>
        </p:nvSpPr>
        <p:spPr>
          <a:xfrm>
            <a:off x="6087337" y="2945478"/>
            <a:ext cx="2972300" cy="35702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latin typeface="CMR10"/>
              </a:rPr>
              <a:t>Capillary 5cmx1mm</a:t>
            </a:r>
            <a:r>
              <a:rPr lang="en-US" dirty="0">
                <a:latin typeface="CMR10"/>
              </a:rPr>
              <a:t> Minimum breakdown voltage depends on the neutral gas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MR1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MR10"/>
              </a:rPr>
              <a:t>By using a laser beam to trigger the discharge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MR1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MR10"/>
              </a:rPr>
              <a:t>Minimum voltage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MR10"/>
              </a:rPr>
              <a:t>Stability shot-to-shot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MR10"/>
              </a:rPr>
              <a:t>Plasma current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MR10"/>
              </a:rPr>
              <a:t>Timing jitter</a:t>
            </a:r>
          </a:p>
          <a:p>
            <a:endParaRPr lang="en-US" dirty="0">
              <a:latin typeface="CMR10"/>
            </a:endParaRPr>
          </a:p>
        </p:txBody>
      </p:sp>
      <p:cxnSp>
        <p:nvCxnSpPr>
          <p:cNvPr id="119" name="Straight Arrow Connector 118"/>
          <p:cNvCxnSpPr/>
          <p:nvPr/>
        </p:nvCxnSpPr>
        <p:spPr>
          <a:xfrm>
            <a:off x="1801577" y="1291353"/>
            <a:ext cx="394159" cy="4006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/>
          <p:cNvSpPr/>
          <p:nvPr/>
        </p:nvSpPr>
        <p:spPr>
          <a:xfrm>
            <a:off x="6720121" y="1231300"/>
            <a:ext cx="2200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MR10"/>
              </a:rPr>
              <a:t>Vacuum chamber </a:t>
            </a:r>
            <a:r>
              <a:rPr lang="en-US" dirty="0" err="1">
                <a:latin typeface="CMR10"/>
              </a:rPr>
              <a:t>Plasma_lab</a:t>
            </a:r>
            <a:endParaRPr lang="it-IT" dirty="0"/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1147056" y="1851278"/>
            <a:ext cx="4041576" cy="1594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057673" y="2020695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MR10"/>
              </a:rPr>
              <a:t>+</a:t>
            </a:r>
            <a:endParaRPr lang="it-IT" sz="2800" b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779779" y="2282305"/>
            <a:ext cx="144016" cy="0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211960" y="2217647"/>
            <a:ext cx="1728192" cy="1103341"/>
          </a:xfrm>
          <a:prstGeom prst="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Rectangle 64"/>
          <p:cNvSpPr/>
          <p:nvPr/>
        </p:nvSpPr>
        <p:spPr>
          <a:xfrm>
            <a:off x="48305" y="64679"/>
            <a:ext cx="187220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CMR10"/>
              </a:rPr>
              <a:t>Laser triggering</a:t>
            </a:r>
            <a:endParaRPr lang="it-IT" dirty="0"/>
          </a:p>
        </p:txBody>
      </p:sp>
      <p:sp>
        <p:nvSpPr>
          <p:cNvPr id="69" name="Chord 68"/>
          <p:cNvSpPr/>
          <p:nvPr/>
        </p:nvSpPr>
        <p:spPr>
          <a:xfrm rot="12157857">
            <a:off x="1918590" y="1615710"/>
            <a:ext cx="487721" cy="528445"/>
          </a:xfrm>
          <a:prstGeom prst="chord">
            <a:avLst>
              <a:gd name="adj1" fmla="val 4758118"/>
              <a:gd name="adj2" fmla="val 14127870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ounded Rectangle 4"/>
          <p:cNvSpPr/>
          <p:nvPr/>
        </p:nvSpPr>
        <p:spPr>
          <a:xfrm>
            <a:off x="467544" y="3810290"/>
            <a:ext cx="2628292" cy="3003086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0394320"/>
      </p:ext>
    </p:extLst>
  </p:cSld>
  <p:clrMapOvr>
    <a:masterClrMapping/>
  </p:clrMapOvr>
  <p:timing>
    <p:tnLst>
      <p:par>
        <p:cTn id="1" dur="indefinite" restart="never" nodeType="tmRoot">
          <p:childTnLst>
            <p:par>
              <p:cTn id="2"/>
            </p:par>
            <p:par>
              <p:cTn id="3"/>
            </p:par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8" y="1549897"/>
            <a:ext cx="3600635" cy="2700476"/>
          </a:xfrm>
          <a:prstGeom prst="rect">
            <a:avLst/>
          </a:prstGeom>
        </p:spPr>
      </p:pic>
      <p:grpSp>
        <p:nvGrpSpPr>
          <p:cNvPr id="11" name="Gruppo 10"/>
          <p:cNvGrpSpPr/>
          <p:nvPr/>
        </p:nvGrpSpPr>
        <p:grpSpPr>
          <a:xfrm>
            <a:off x="107504" y="1290250"/>
            <a:ext cx="5256584" cy="3238489"/>
            <a:chOff x="3821908" y="963074"/>
            <a:chExt cx="4788241" cy="2969982"/>
          </a:xfrm>
        </p:grpSpPr>
        <p:sp>
          <p:nvSpPr>
            <p:cNvPr id="2" name="Rettangolo 1"/>
            <p:cNvSpPr/>
            <p:nvPr/>
          </p:nvSpPr>
          <p:spPr>
            <a:xfrm>
              <a:off x="3821908" y="963074"/>
              <a:ext cx="4782541" cy="2969982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148" name="Picture 4" descr="http://www.lnf.infn.it/acceleratori/sparc_lab/img/salaSPARC_small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36000" contras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15386" b="579"/>
            <a:stretch/>
          </p:blipFill>
          <p:spPr bwMode="auto">
            <a:xfrm>
              <a:off x="3821908" y="963074"/>
              <a:ext cx="4788241" cy="2952816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 t="28832" r="1573" b="30255"/>
          <a:stretch/>
        </p:blipFill>
        <p:spPr>
          <a:xfrm>
            <a:off x="0" y="80609"/>
            <a:ext cx="3707920" cy="1085245"/>
          </a:xfrm>
          <a:prstGeom prst="rect">
            <a:avLst/>
          </a:prstGeom>
        </p:spPr>
      </p:pic>
      <p:cxnSp>
        <p:nvCxnSpPr>
          <p:cNvPr id="14" name="Connettore 1 13"/>
          <p:cNvCxnSpPr/>
          <p:nvPr/>
        </p:nvCxnSpPr>
        <p:spPr>
          <a:xfrm>
            <a:off x="3635896" y="607913"/>
            <a:ext cx="5247083" cy="0"/>
          </a:xfrm>
          <a:prstGeom prst="line">
            <a:avLst/>
          </a:prstGeom>
          <a:ln w="19050" cap="sq">
            <a:solidFill>
              <a:srgbClr val="FF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7503" y="4653136"/>
            <a:ext cx="8943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How to use the experimental setup to produce plasmas inside capillaries with different shapes: length and radius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How to implement the optical system and set ICCD camera parameters to make the spectrographic analysis</a:t>
            </a:r>
          </a:p>
          <a:p>
            <a:endParaRPr lang="it-IT" sz="16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1600" dirty="0">
                <a:latin typeface="Arial" pitchFamily="34" charset="0"/>
                <a:cs typeface="Arial" pitchFamily="34" charset="0"/>
              </a:rPr>
              <a:t>How to make the data processing to obtain the plasma densities to characterize our plasma sources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asellaDiTesto 23"/>
          <p:cNvSpPr txBox="1"/>
          <p:nvPr/>
        </p:nvSpPr>
        <p:spPr>
          <a:xfrm>
            <a:off x="4898920" y="45916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Plasma_lab</a:t>
            </a:r>
            <a:r>
              <a:rPr lang="it-IT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experience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455466" y="1010677"/>
            <a:ext cx="259558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Arial" pitchFamily="34" charset="0"/>
                <a:cs typeface="Arial" pitchFamily="34" charset="0"/>
              </a:rPr>
              <a:t>New Plasma lab </a:t>
            </a:r>
            <a:endParaRPr lang="it-IT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1942964" y="1015212"/>
            <a:ext cx="3385863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err="1">
                <a:latin typeface="Arial" pitchFamily="34" charset="0"/>
                <a:cs typeface="Arial" pitchFamily="34" charset="0"/>
              </a:rPr>
              <a:t>Sparc_lab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accelerator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211077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052654" y="2348880"/>
            <a:ext cx="655179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6000" b="1">
                <a:latin typeface="Arial" pitchFamily="34" charset="0"/>
                <a:cs typeface="Arial" pitchFamily="34" charset="0"/>
              </a:rPr>
              <a:t>Thank you</a:t>
            </a:r>
          </a:p>
          <a:p>
            <a:pPr algn="r"/>
            <a:r>
              <a:rPr lang="en-US" sz="6000" b="1">
                <a:latin typeface="Arial" pitchFamily="34" charset="0"/>
                <a:cs typeface="Arial" pitchFamily="34" charset="0"/>
              </a:rPr>
              <a:t>for </a:t>
            </a:r>
            <a:r>
              <a:rPr lang="en-US" sz="6000" b="1" dirty="0">
                <a:latin typeface="Arial" pitchFamily="34" charset="0"/>
                <a:cs typeface="Arial" pitchFamily="34" charset="0"/>
              </a:rPr>
              <a:t>your attention</a:t>
            </a:r>
          </a:p>
        </p:txBody>
      </p:sp>
    </p:spTree>
    <p:extLst>
      <p:ext uri="{BB962C8B-B14F-4D97-AF65-F5344CB8AC3E}">
        <p14:creationId xmlns:p14="http://schemas.microsoft.com/office/powerpoint/2010/main" val="4035340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7596336" y="-1769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it-IT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Gruppo 29"/>
          <p:cNvGrpSpPr/>
          <p:nvPr/>
        </p:nvGrpSpPr>
        <p:grpSpPr>
          <a:xfrm>
            <a:off x="0" y="213570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egnaposto contenuto 1"/>
          <p:cNvSpPr>
            <a:spLocks noGrp="1"/>
          </p:cNvSpPr>
          <p:nvPr/>
        </p:nvSpPr>
        <p:spPr>
          <a:xfrm>
            <a:off x="755576" y="1044671"/>
            <a:ext cx="7848872" cy="4536504"/>
          </a:xfrm>
          <a:prstGeom prst="rect">
            <a:avLst/>
          </a:prstGeom>
          <a:ln>
            <a:noFill/>
          </a:ln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</a:p>
          <a:p>
            <a:pPr lvl="2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Plasma-based accelerators</a:t>
            </a:r>
          </a:p>
          <a:p>
            <a:pPr lvl="2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Plasma lenses</a:t>
            </a:r>
          </a:p>
          <a:p>
            <a:pPr marL="0" indent="0">
              <a:buClr>
                <a:srgbClr val="4F81BD"/>
              </a:buClr>
              <a:buNone/>
            </a:pPr>
            <a:endParaRPr lang="en-US" sz="3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Plasma sources</a:t>
            </a:r>
          </a:p>
          <a:p>
            <a:pPr lvl="2"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Gas-filled discharge capillary</a:t>
            </a: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endParaRPr lang="en-US" sz="3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Experimental setup</a:t>
            </a:r>
          </a:p>
          <a:p>
            <a:pPr marL="0" indent="0">
              <a:buClr>
                <a:srgbClr val="4F81BD"/>
              </a:buClr>
              <a:buNone/>
            </a:pPr>
            <a:endParaRPr lang="en-US" sz="3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4F81BD"/>
              </a:buClr>
              <a:buFont typeface="Wingdings" panose="05000000000000000000" pitchFamily="2" charset="2"/>
              <a:buChar char="§"/>
            </a:pPr>
            <a:r>
              <a:rPr lang="en-US" sz="3800" b="1" i="1" dirty="0">
                <a:latin typeface="Arial" panose="020B0604020202020204" pitchFamily="34" charset="0"/>
                <a:cs typeface="Arial" panose="020B0604020202020204" pitchFamily="34" charset="0"/>
              </a:rPr>
              <a:t>Plasma sources characterization</a:t>
            </a:r>
            <a:endParaRPr lang="it-IT" sz="3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rgbClr val="4F81BD"/>
              </a:buClr>
              <a:buNone/>
            </a:pPr>
            <a:endParaRPr lang="it-IT" sz="3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9512" y="6367895"/>
            <a:ext cx="8968773" cy="444859"/>
            <a:chOff x="179512" y="6367895"/>
            <a:chExt cx="8968773" cy="444859"/>
          </a:xfrm>
        </p:grpSpPr>
        <p:sp>
          <p:nvSpPr>
            <p:cNvPr id="11" name="Rectangle 10"/>
            <p:cNvSpPr/>
            <p:nvPr/>
          </p:nvSpPr>
          <p:spPr>
            <a:xfrm>
              <a:off x="6201279" y="6443422"/>
              <a:ext cx="29470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i="1" dirty="0">
                  <a:latin typeface="Arial" pitchFamily="34" charset="0"/>
                  <a:cs typeface="Arial" pitchFamily="34" charset="0"/>
                </a:rPr>
                <a:t>Angelo.Biagioni@lnf.infn.it</a:t>
              </a:r>
              <a:endParaRPr lang="it-IT" i="1" dirty="0"/>
            </a:p>
          </p:txBody>
        </p:sp>
        <p:cxnSp>
          <p:nvCxnSpPr>
            <p:cNvPr id="12" name="Connettore 1 25"/>
            <p:cNvCxnSpPr/>
            <p:nvPr/>
          </p:nvCxnSpPr>
          <p:spPr>
            <a:xfrm>
              <a:off x="179512" y="6367895"/>
              <a:ext cx="8856984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8480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027456" y="695138"/>
            <a:ext cx="5299374" cy="2076063"/>
            <a:chOff x="1936922" y="836712"/>
            <a:chExt cx="5299374" cy="207606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8" t="48281" r="18575" b="19954"/>
            <a:stretch/>
          </p:blipFill>
          <p:spPr>
            <a:xfrm>
              <a:off x="1936922" y="836712"/>
              <a:ext cx="5126141" cy="18002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5796136" y="2452246"/>
              <a:ext cx="14401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/>
                <a:t>Driver bunch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131840" y="2543443"/>
              <a:ext cx="16527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i="1" dirty="0"/>
                <a:t>Witness bunch</a:t>
              </a:r>
              <a:endParaRPr lang="en-US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4640619" y="1870904"/>
              <a:ext cx="288033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H="1" flipV="1">
              <a:off x="5580112" y="1942912"/>
              <a:ext cx="504056" cy="60053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endCxn id="21" idx="4"/>
            </p:cNvCxnSpPr>
            <p:nvPr/>
          </p:nvCxnSpPr>
          <p:spPr>
            <a:xfrm flipV="1">
              <a:off x="4278706" y="2014920"/>
              <a:ext cx="505930" cy="5797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CasellaDiTesto 23"/>
          <p:cNvSpPr txBox="1"/>
          <p:nvPr/>
        </p:nvSpPr>
        <p:spPr>
          <a:xfrm>
            <a:off x="4281099" y="-747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Plasma-based accelerators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6084168" y="6441617"/>
            <a:ext cx="29346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1600" i="1" dirty="0">
                <a:latin typeface="Arial" pitchFamily="34" charset="0"/>
                <a:cs typeface="Arial" pitchFamily="34" charset="0"/>
              </a:rPr>
              <a:t>Angelo.Biagioni@lnf.infn.it</a:t>
            </a:r>
            <a:endParaRPr lang="it-IT" sz="1600" i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71" y="2884119"/>
            <a:ext cx="7344816" cy="34445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 t="5168" r="15856" b="21475"/>
          <a:stretch/>
        </p:blipFill>
        <p:spPr>
          <a:xfrm>
            <a:off x="179512" y="2986944"/>
            <a:ext cx="2304257" cy="23042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027456" y="640817"/>
            <a:ext cx="5299374" cy="2076063"/>
            <a:chOff x="1936922" y="836712"/>
            <a:chExt cx="5299374" cy="20760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08" t="48281" r="18575" b="19954"/>
            <a:stretch/>
          </p:blipFill>
          <p:spPr>
            <a:xfrm>
              <a:off x="1936922" y="836712"/>
              <a:ext cx="5126141" cy="18002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96136" y="2452246"/>
              <a:ext cx="14401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i="1" dirty="0"/>
                <a:t>Driver bunch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31840" y="2543443"/>
              <a:ext cx="165279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b="1" i="1" dirty="0"/>
                <a:t>Witness bunch</a:t>
              </a:r>
              <a:endParaRPr lang="en-US" dirty="0"/>
            </a:p>
          </p:txBody>
        </p:sp>
        <p:sp>
          <p:nvSpPr>
            <p:cNvPr id="3" name="Oval 2"/>
            <p:cNvSpPr/>
            <p:nvPr/>
          </p:nvSpPr>
          <p:spPr>
            <a:xfrm>
              <a:off x="4640619" y="1870904"/>
              <a:ext cx="288033" cy="14401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6" name="Straight Arrow Connector 5"/>
            <p:cNvCxnSpPr/>
            <p:nvPr/>
          </p:nvCxnSpPr>
          <p:spPr>
            <a:xfrm flipH="1" flipV="1">
              <a:off x="5580112" y="1942912"/>
              <a:ext cx="504056" cy="600531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3" idx="4"/>
            </p:cNvCxnSpPr>
            <p:nvPr/>
          </p:nvCxnSpPr>
          <p:spPr>
            <a:xfrm flipV="1">
              <a:off x="4278706" y="2014920"/>
              <a:ext cx="505930" cy="57977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4875169" y="4369290"/>
            <a:ext cx="3826689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RF-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MV/m</a:t>
            </a:r>
          </a:p>
          <a:p>
            <a:endParaRPr lang="it-IT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Plasma-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it-IT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i="1" dirty="0" err="1">
                <a:latin typeface="Arial" panose="020B0604020202020204" pitchFamily="34" charset="0"/>
                <a:cs typeface="Arial" panose="020B0604020202020204" pitchFamily="34" charset="0"/>
              </a:rPr>
              <a:t>accelerators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GV/m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2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35174 0.275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87" y="1375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2.22222E-6 L 0.56701 0.097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60" y="488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3"/>
          <p:cNvSpPr txBox="1"/>
          <p:nvPr/>
        </p:nvSpPr>
        <p:spPr>
          <a:xfrm>
            <a:off x="4283968" y="-8291"/>
            <a:ext cx="478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Plasma-based accelerators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798497" y="817332"/>
            <a:ext cx="6192688" cy="2737202"/>
            <a:chOff x="1403648" y="869756"/>
            <a:chExt cx="6547759" cy="3030761"/>
          </a:xfrm>
        </p:grpSpPr>
        <p:grpSp>
          <p:nvGrpSpPr>
            <p:cNvPr id="60" name="Group 59"/>
            <p:cNvGrpSpPr/>
            <p:nvPr/>
          </p:nvGrpSpPr>
          <p:grpSpPr>
            <a:xfrm>
              <a:off x="1403648" y="869756"/>
              <a:ext cx="6547759" cy="3030761"/>
              <a:chOff x="1936922" y="836712"/>
              <a:chExt cx="5629787" cy="2251657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508" t="48281" r="18575" b="19954"/>
              <a:stretch/>
            </p:blipFill>
            <p:spPr>
              <a:xfrm>
                <a:off x="1936922" y="836712"/>
                <a:ext cx="5126141" cy="1800200"/>
              </a:xfrm>
              <a:prstGeom prst="rect">
                <a:avLst/>
              </a:prstGeom>
            </p:spPr>
          </p:pic>
          <p:sp>
            <p:nvSpPr>
              <p:cNvPr id="62" name="Rectangle 61"/>
              <p:cNvSpPr/>
              <p:nvPr/>
            </p:nvSpPr>
            <p:spPr>
              <a:xfrm>
                <a:off x="6126549" y="2436683"/>
                <a:ext cx="144016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i="1" dirty="0"/>
                  <a:t>Driver bunch</a:t>
                </a:r>
                <a:endParaRPr lang="en-US" dirty="0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4713855" y="2719037"/>
                <a:ext cx="1652796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b="1" i="1" dirty="0"/>
                  <a:t>Witness bunch</a:t>
                </a:r>
                <a:endParaRPr lang="en-US" dirty="0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4640619" y="1870904"/>
                <a:ext cx="288033" cy="14401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cxnSp>
            <p:nvCxnSpPr>
              <p:cNvPr id="65" name="Straight Arrow Connector 64"/>
              <p:cNvCxnSpPr/>
              <p:nvPr/>
            </p:nvCxnSpPr>
            <p:spPr>
              <a:xfrm flipH="1" flipV="1">
                <a:off x="5580113" y="1942913"/>
                <a:ext cx="597395" cy="577517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Arrow Connector 65"/>
              <p:cNvCxnSpPr>
                <a:endCxn id="64" idx="4"/>
              </p:cNvCxnSpPr>
              <p:nvPr/>
            </p:nvCxnSpPr>
            <p:spPr>
              <a:xfrm flipH="1" flipV="1">
                <a:off x="4784636" y="2014920"/>
                <a:ext cx="380498" cy="733334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" name="Straight Connector 11"/>
            <p:cNvCxnSpPr/>
            <p:nvPr/>
          </p:nvCxnSpPr>
          <p:spPr>
            <a:xfrm>
              <a:off x="4384643" y="1877980"/>
              <a:ext cx="0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2982662" y="1877980"/>
              <a:ext cx="6246" cy="2016224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982662" y="3789040"/>
              <a:ext cx="1401981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3435215" y="3271902"/>
              <a:ext cx="6718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800" b="1" i="1" dirty="0"/>
                <a:t>λ</a:t>
              </a:r>
              <a:r>
                <a:rPr lang="it-IT" sz="2800" b="1" i="1" dirty="0"/>
                <a:t>p</a:t>
              </a:r>
            </a:p>
          </p:txBody>
        </p:sp>
      </p:grpSp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40930"/>
              </p:ext>
            </p:extLst>
          </p:nvPr>
        </p:nvGraphicFramePr>
        <p:xfrm>
          <a:off x="342245" y="1084283"/>
          <a:ext cx="1539057" cy="1001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99753" imgH="520474" progId="Equation.3">
                  <p:embed/>
                </p:oleObj>
              </mc:Choice>
              <mc:Fallback>
                <p:oleObj name="Equation" r:id="rId4" imgW="799753" imgH="520474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45" y="1084283"/>
                        <a:ext cx="1539057" cy="100160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423620"/>
              </p:ext>
            </p:extLst>
          </p:nvPr>
        </p:nvGraphicFramePr>
        <p:xfrm>
          <a:off x="315048" y="2179691"/>
          <a:ext cx="1190522" cy="8680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336" imgH="444307" progId="Equation.3">
                  <p:embed/>
                </p:oleObj>
              </mc:Choice>
              <mc:Fallback>
                <p:oleObj name="Equation" r:id="rId6" imgW="609336" imgH="444307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048" y="2179691"/>
                        <a:ext cx="1190522" cy="8680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3873498"/>
              </p:ext>
            </p:extLst>
          </p:nvPr>
        </p:nvGraphicFramePr>
        <p:xfrm>
          <a:off x="342245" y="3175067"/>
          <a:ext cx="2116186" cy="871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79032" imgH="444307" progId="Equation.3">
                  <p:embed/>
                </p:oleObj>
              </mc:Choice>
              <mc:Fallback>
                <p:oleObj name="Equation" r:id="rId8" imgW="1079032" imgH="444307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245" y="3175067"/>
                        <a:ext cx="2116186" cy="8713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435032"/>
              </p:ext>
            </p:extLst>
          </p:nvPr>
        </p:nvGraphicFramePr>
        <p:xfrm>
          <a:off x="316645" y="4251234"/>
          <a:ext cx="1303750" cy="89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419" imgH="444307" progId="Equation.3">
                  <p:embed/>
                </p:oleObj>
              </mc:Choice>
              <mc:Fallback>
                <p:oleObj name="Equation" r:id="rId10" imgW="647419" imgH="444307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645" y="4251234"/>
                        <a:ext cx="1303750" cy="8947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024947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120" imgH="215640" progId="Equation.3">
                  <p:embed/>
                </p:oleObj>
              </mc:Choice>
              <mc:Fallback>
                <p:oleObj name="Equation" r:id="rId12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77471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4120" imgH="215640" progId="Equation.3">
                  <p:embed/>
                </p:oleObj>
              </mc:Choice>
              <mc:Fallback>
                <p:oleObj name="Equation" r:id="rId1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91873"/>
              </p:ext>
            </p:extLst>
          </p:nvPr>
        </p:nvGraphicFramePr>
        <p:xfrm>
          <a:off x="3382754" y="3648668"/>
          <a:ext cx="2548188" cy="3143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58900" imgH="1676400" progId="Equation.3">
                  <p:embed/>
                </p:oleObj>
              </mc:Choice>
              <mc:Fallback>
                <p:oleObj name="Equation" r:id="rId15" imgW="1358900" imgH="1676400" progId="Equation.3">
                  <p:embed/>
                  <p:pic>
                    <p:nvPicPr>
                      <p:cNvPr id="0" name="Object 1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2754" y="3648668"/>
                        <a:ext cx="2548188" cy="314355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4" name="Group 113"/>
          <p:cNvGrpSpPr/>
          <p:nvPr/>
        </p:nvGrpSpPr>
        <p:grpSpPr>
          <a:xfrm>
            <a:off x="923826" y="1156179"/>
            <a:ext cx="1057102" cy="4086237"/>
            <a:chOff x="923826" y="1156179"/>
            <a:chExt cx="1057102" cy="4086237"/>
          </a:xfrm>
        </p:grpSpPr>
        <p:sp>
          <p:nvSpPr>
            <p:cNvPr id="105" name="Oval 104"/>
            <p:cNvSpPr/>
            <p:nvPr/>
          </p:nvSpPr>
          <p:spPr>
            <a:xfrm>
              <a:off x="1076158" y="1156179"/>
              <a:ext cx="534222" cy="554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6" name="Oval 105"/>
            <p:cNvSpPr/>
            <p:nvPr/>
          </p:nvSpPr>
          <p:spPr>
            <a:xfrm>
              <a:off x="923826" y="4688248"/>
              <a:ext cx="534222" cy="554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7" name="Oval 106"/>
            <p:cNvSpPr/>
            <p:nvPr/>
          </p:nvSpPr>
          <p:spPr>
            <a:xfrm>
              <a:off x="1446706" y="3176771"/>
              <a:ext cx="534222" cy="554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8" name="Oval 107"/>
            <p:cNvSpPr/>
            <p:nvPr/>
          </p:nvSpPr>
          <p:spPr>
            <a:xfrm>
              <a:off x="923826" y="2586909"/>
              <a:ext cx="534222" cy="55416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15" name="Rectangle 114"/>
          <p:cNvSpPr/>
          <p:nvPr/>
        </p:nvSpPr>
        <p:spPr>
          <a:xfrm>
            <a:off x="5761404" y="3811539"/>
            <a:ext cx="3006079" cy="1754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dirty="0"/>
              <a:t>Plasma density measurement</a:t>
            </a:r>
          </a:p>
          <a:p>
            <a:r>
              <a:rPr lang="it-IT" b="1" dirty="0"/>
              <a:t>represents a crucial point to</a:t>
            </a:r>
          </a:p>
          <a:p>
            <a:r>
              <a:rPr lang="it-IT" b="1" dirty="0"/>
              <a:t>implement plasma-based</a:t>
            </a:r>
          </a:p>
          <a:p>
            <a:r>
              <a:rPr lang="it-IT" b="1" dirty="0"/>
              <a:t>devices: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b="1" dirty="0"/>
              <a:t>Accelerators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it-IT" b="1" dirty="0"/>
              <a:t>Plasma lens 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35496" y="4167953"/>
            <a:ext cx="3148619" cy="2429399"/>
            <a:chOff x="35496" y="4167953"/>
            <a:chExt cx="3148619" cy="2429399"/>
          </a:xfrm>
        </p:grpSpPr>
        <p:sp>
          <p:nvSpPr>
            <p:cNvPr id="101" name="Rectangle 100"/>
            <p:cNvSpPr/>
            <p:nvPr/>
          </p:nvSpPr>
          <p:spPr>
            <a:xfrm>
              <a:off x="35496" y="5334619"/>
              <a:ext cx="314861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i="1" dirty="0"/>
                <a:t>Linear regime 	     (</a:t>
              </a:r>
              <a:r>
                <a:rPr lang="en-US" b="1" i="1" dirty="0" err="1"/>
                <a:t>nb</a:t>
              </a:r>
              <a:r>
                <a:rPr lang="en-US" b="1" i="1" dirty="0"/>
                <a:t> &lt; np)</a:t>
              </a:r>
            </a:p>
            <a:p>
              <a:r>
                <a:rPr lang="en-US" b="1" i="1" dirty="0"/>
                <a:t>Weakly NL regime       (</a:t>
              </a:r>
              <a:r>
                <a:rPr lang="en-US" b="1" i="1" dirty="0" err="1"/>
                <a:t>nb</a:t>
              </a:r>
              <a:r>
                <a:rPr lang="en-US" b="1" i="1" dirty="0"/>
                <a:t> = np)</a:t>
              </a:r>
            </a:p>
            <a:p>
              <a:r>
                <a:rPr lang="en-US" b="1" i="1" dirty="0"/>
                <a:t>Non-linear regime       (</a:t>
              </a:r>
              <a:r>
                <a:rPr lang="en-US" b="1" i="1" dirty="0" err="1"/>
                <a:t>nb</a:t>
              </a:r>
              <a:r>
                <a:rPr lang="en-US" b="1" i="1" dirty="0"/>
                <a:t>&gt;&gt;np)</a:t>
              </a:r>
              <a:endParaRPr lang="it-IT" dirty="0"/>
            </a:p>
          </p:txBody>
        </p:sp>
        <p:sp>
          <p:nvSpPr>
            <p:cNvPr id="116" name="Rounded Rectangle 115"/>
            <p:cNvSpPr/>
            <p:nvPr/>
          </p:nvSpPr>
          <p:spPr>
            <a:xfrm>
              <a:off x="35496" y="4167953"/>
              <a:ext cx="3085326" cy="2429399"/>
            </a:xfrm>
            <a:prstGeom prst="roundRect">
              <a:avLst/>
            </a:prstGeom>
            <a:noFill/>
            <a:ln w="317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0928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23"/>
          <p:cNvSpPr txBox="1"/>
          <p:nvPr/>
        </p:nvSpPr>
        <p:spPr>
          <a:xfrm>
            <a:off x="7088158" y="36048"/>
            <a:ext cx="1928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First results</a:t>
            </a:r>
          </a:p>
        </p:txBody>
      </p:sp>
      <p:grpSp>
        <p:nvGrpSpPr>
          <p:cNvPr id="11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12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13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42488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8994" y="1474185"/>
            <a:ext cx="1067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Witness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31572" y="214631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Driver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0757" y="1113271"/>
            <a:ext cx="1364476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latin typeface="Arial" pitchFamily="34" charset="0"/>
                <a:cs typeface="Arial" pitchFamily="34" charset="0"/>
              </a:rPr>
              <a:t>No Plasma</a:t>
            </a:r>
            <a:endParaRPr lang="it-IT" dirty="0"/>
          </a:p>
        </p:txBody>
      </p:sp>
      <p:sp>
        <p:nvSpPr>
          <p:cNvPr id="19" name="Rectangle 18"/>
          <p:cNvSpPr/>
          <p:nvPr/>
        </p:nvSpPr>
        <p:spPr>
          <a:xfrm>
            <a:off x="86333" y="5436608"/>
            <a:ext cx="347588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itchFamily="34" charset="0"/>
                <a:cs typeface="Arial" pitchFamily="34" charset="0"/>
              </a:rPr>
              <a:t>Plasma obtained at 12kV-310 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>
                <a:latin typeface="Arial" pitchFamily="34" charset="0"/>
                <a:cs typeface="Arial" pitchFamily="34" charset="0"/>
              </a:rPr>
              <a:t>Electron density 10</a:t>
            </a:r>
            <a:r>
              <a:rPr lang="it-IT" sz="1600" b="1" baseline="30000" dirty="0">
                <a:latin typeface="Arial" pitchFamily="34" charset="0"/>
                <a:cs typeface="Arial" pitchFamily="34" charset="0"/>
              </a:rPr>
              <a:t>15</a:t>
            </a:r>
            <a:r>
              <a:rPr lang="it-IT" sz="1600" b="1" dirty="0">
                <a:latin typeface="Arial" pitchFamily="34" charset="0"/>
                <a:cs typeface="Arial" pitchFamily="34" charset="0"/>
              </a:rPr>
              <a:t> cm</a:t>
            </a:r>
            <a:r>
              <a:rPr lang="it-IT" sz="1600" b="1" baseline="30000" dirty="0">
                <a:latin typeface="Arial" pitchFamily="34" charset="0"/>
                <a:cs typeface="Arial" pitchFamily="34" charset="0"/>
              </a:rPr>
              <a:t>-3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latin typeface="Arial" pitchFamily="34" charset="0"/>
                <a:cs typeface="Arial" pitchFamily="34" charset="0"/>
              </a:rPr>
              <a:t>λ</a:t>
            </a:r>
            <a:r>
              <a:rPr lang="it-IT" sz="1600" b="1" dirty="0">
                <a:latin typeface="Arial" pitchFamily="34" charset="0"/>
                <a:cs typeface="Arial" pitchFamily="34" charset="0"/>
              </a:rPr>
              <a:t>p ~ 1050 </a:t>
            </a:r>
            <a:r>
              <a:rPr lang="it-IT" sz="1600" b="1" dirty="0" err="1">
                <a:latin typeface="Arial" pitchFamily="34" charset="0"/>
                <a:cs typeface="Arial" pitchFamily="34" charset="0"/>
              </a:rPr>
              <a:t>um</a:t>
            </a:r>
            <a:endParaRPr lang="it-IT" sz="1600" dirty="0"/>
          </a:p>
        </p:txBody>
      </p:sp>
      <p:sp>
        <p:nvSpPr>
          <p:cNvPr id="20" name="Rectangle 19"/>
          <p:cNvSpPr/>
          <p:nvPr/>
        </p:nvSpPr>
        <p:spPr>
          <a:xfrm>
            <a:off x="7854983" y="3892124"/>
            <a:ext cx="10674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Witness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090502" y="4346287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Driver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6555377" y="3068960"/>
            <a:ext cx="1299606" cy="1102186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076056" y="2564904"/>
            <a:ext cx="2160240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99278" y="1256382"/>
            <a:ext cx="0" cy="1878379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313518" y="2220142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latin typeface="Arial" pitchFamily="34" charset="0"/>
                <a:cs typeface="Arial" pitchFamily="34" charset="0"/>
              </a:rPr>
              <a:t>3 </a:t>
            </a:r>
            <a:r>
              <a:rPr lang="it-IT" b="1" dirty="0" err="1">
                <a:latin typeface="Arial" pitchFamily="34" charset="0"/>
                <a:cs typeface="Arial" pitchFamily="34" charset="0"/>
              </a:rPr>
              <a:t>MeV</a:t>
            </a:r>
            <a:endParaRPr lang="it-IT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235299" y="1593881"/>
            <a:ext cx="0" cy="1806371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251520" y="3861048"/>
            <a:ext cx="5328592" cy="0"/>
          </a:xfrm>
          <a:prstGeom prst="straightConnector1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1824277" y="3444005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 </a:t>
            </a:r>
            <a:r>
              <a:rPr lang="it-IT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MeV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78313" y="5444965"/>
            <a:ext cx="521455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600" dirty="0">
                <a:latin typeface="Arial" pitchFamily="34" charset="0"/>
                <a:cs typeface="Arial" pitchFamily="34" charset="0"/>
              </a:rPr>
              <a:t>By using a 3cm long capillary, an accelerating gradient of </a:t>
            </a:r>
            <a:r>
              <a:rPr lang="it-IT" sz="1600" b="1" i="1" dirty="0">
                <a:latin typeface="Arial" pitchFamily="34" charset="0"/>
                <a:cs typeface="Arial" pitchFamily="34" charset="0"/>
              </a:rPr>
              <a:t>800 MV/m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has been obtained, which should be compared to </a:t>
            </a:r>
            <a:r>
              <a:rPr lang="it-IT" sz="1600" b="1" i="1" dirty="0">
                <a:latin typeface="Arial" pitchFamily="34" charset="0"/>
                <a:cs typeface="Arial" pitchFamily="34" charset="0"/>
              </a:rPr>
              <a:t>20-30 MeV</a:t>
            </a:r>
            <a:r>
              <a:rPr lang="it-IT" sz="1600" dirty="0">
                <a:latin typeface="Arial" pitchFamily="34" charset="0"/>
                <a:cs typeface="Arial" pitchFamily="34" charset="0"/>
              </a:rPr>
              <a:t> of conventional accelerating system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320473" y="788022"/>
            <a:ext cx="2542626" cy="1537916"/>
            <a:chOff x="1384793" y="656989"/>
            <a:chExt cx="2542626" cy="153791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38" t="14553" r="16138" b="25630"/>
            <a:stretch/>
          </p:blipFill>
          <p:spPr>
            <a:xfrm>
              <a:off x="1493722" y="951885"/>
              <a:ext cx="2433697" cy="1195309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1982464" y="1923068"/>
              <a:ext cx="1430861" cy="81989"/>
            </a:xfrm>
            <a:prstGeom prst="straightConnector1">
              <a:avLst/>
            </a:prstGeom>
            <a:ln w="12700">
              <a:solidFill>
                <a:schemeClr val="bg1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075280" y="1917906"/>
              <a:ext cx="53412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 cm</a:t>
              </a:r>
              <a:endParaRPr lang="it-IT" sz="12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384793" y="656989"/>
              <a:ext cx="17940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>
                  <a:latin typeface="Arial" pitchFamily="34" charset="0"/>
                  <a:cs typeface="Arial" pitchFamily="34" charset="0"/>
                </a:rPr>
                <a:t>Plasma capillary</a:t>
              </a:r>
              <a:endParaRPr lang="it-IT" sz="1600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5857329" y="4711969"/>
            <a:ext cx="1554785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b="1" dirty="0">
                <a:latin typeface="Arial" pitchFamily="34" charset="0"/>
                <a:cs typeface="Arial" pitchFamily="34" charset="0"/>
              </a:rPr>
              <a:t>With Plasma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5646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86" r="24415" b="14863"/>
          <a:stretch/>
        </p:blipFill>
        <p:spPr>
          <a:xfrm>
            <a:off x="179512" y="694097"/>
            <a:ext cx="8824849" cy="3205406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5436096" y="5611"/>
            <a:ext cx="3726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set-up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79512" y="6367895"/>
            <a:ext cx="8968773" cy="444859"/>
            <a:chOff x="179512" y="6367895"/>
            <a:chExt cx="8968773" cy="444859"/>
          </a:xfrm>
        </p:grpSpPr>
        <p:sp>
          <p:nvSpPr>
            <p:cNvPr id="58" name="Rectangle 57"/>
            <p:cNvSpPr/>
            <p:nvPr/>
          </p:nvSpPr>
          <p:spPr>
            <a:xfrm>
              <a:off x="6201279" y="6443422"/>
              <a:ext cx="29470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i="1" dirty="0">
                  <a:latin typeface="Arial" pitchFamily="34" charset="0"/>
                  <a:cs typeface="Arial" pitchFamily="34" charset="0"/>
                </a:rPr>
                <a:t>Angelo.Biagioni@lnf.infn.it</a:t>
              </a:r>
              <a:endParaRPr lang="it-IT" i="1" dirty="0"/>
            </a:p>
          </p:txBody>
        </p:sp>
        <p:cxnSp>
          <p:nvCxnSpPr>
            <p:cNvPr id="59" name="Connettore 1 25"/>
            <p:cNvCxnSpPr/>
            <p:nvPr/>
          </p:nvCxnSpPr>
          <p:spPr>
            <a:xfrm>
              <a:off x="179512" y="6367895"/>
              <a:ext cx="8856984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179512" y="1412776"/>
            <a:ext cx="3837810" cy="4671943"/>
            <a:chOff x="179512" y="1412776"/>
            <a:chExt cx="3837810" cy="4671943"/>
          </a:xfrm>
        </p:grpSpPr>
        <p:pic>
          <p:nvPicPr>
            <p:cNvPr id="60" name="Picture 59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34" t="5077" r="12868" b="3700"/>
            <a:stretch/>
          </p:blipFill>
          <p:spPr bwMode="auto">
            <a:xfrm>
              <a:off x="179512" y="3852471"/>
              <a:ext cx="2664296" cy="2232248"/>
            </a:xfrm>
            <a:prstGeom prst="rect">
              <a:avLst/>
            </a:prstGeom>
            <a:ln>
              <a:solidFill>
                <a:srgbClr val="FF0000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2505154" y="1412776"/>
              <a:ext cx="1512168" cy="258167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997082" y="2296800"/>
            <a:ext cx="2016224" cy="2695311"/>
            <a:chOff x="3036280" y="2458908"/>
            <a:chExt cx="2016224" cy="2695311"/>
          </a:xfrm>
        </p:grpSpPr>
        <p:sp>
          <p:nvSpPr>
            <p:cNvPr id="64" name="Rectangle 63"/>
            <p:cNvSpPr/>
            <p:nvPr/>
          </p:nvSpPr>
          <p:spPr>
            <a:xfrm>
              <a:off x="3036280" y="4294560"/>
              <a:ext cx="2016224" cy="859659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Capillary shapes: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Length (Energy)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Radius (Density)</a:t>
              </a:r>
            </a:p>
          </p:txBody>
        </p:sp>
        <p:cxnSp>
          <p:nvCxnSpPr>
            <p:cNvPr id="65" name="Straight Arrow Connector 64"/>
            <p:cNvCxnSpPr>
              <a:endCxn id="64" idx="0"/>
            </p:cNvCxnSpPr>
            <p:nvPr/>
          </p:nvCxnSpPr>
          <p:spPr>
            <a:xfrm flipH="1">
              <a:off x="4044392" y="2458908"/>
              <a:ext cx="500347" cy="183565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3361727" y="1744049"/>
            <a:ext cx="4013066" cy="4372852"/>
            <a:chOff x="3361727" y="1744049"/>
            <a:chExt cx="4013066" cy="4372852"/>
          </a:xfrm>
        </p:grpSpPr>
        <p:sp>
          <p:nvSpPr>
            <p:cNvPr id="63" name="Rectangle 62"/>
            <p:cNvSpPr/>
            <p:nvPr/>
          </p:nvSpPr>
          <p:spPr>
            <a:xfrm>
              <a:off x="3361727" y="5257242"/>
              <a:ext cx="2088232" cy="859659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Spectrometer: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Grating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Optical alignment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 flipH="1">
              <a:off x="4881792" y="1744049"/>
              <a:ext cx="2493001" cy="351319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6"/>
          <p:cNvGrpSpPr/>
          <p:nvPr/>
        </p:nvGrpSpPr>
        <p:grpSpPr>
          <a:xfrm>
            <a:off x="7254421" y="1716029"/>
            <a:ext cx="1665039" cy="4476398"/>
            <a:chOff x="7254421" y="1716029"/>
            <a:chExt cx="1665039" cy="4476398"/>
          </a:xfrm>
        </p:grpSpPr>
        <p:sp>
          <p:nvSpPr>
            <p:cNvPr id="62" name="Rectangle 61"/>
            <p:cNvSpPr/>
            <p:nvPr/>
          </p:nvSpPr>
          <p:spPr>
            <a:xfrm>
              <a:off x="7254421" y="5332768"/>
              <a:ext cx="1665039" cy="859659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Camera timing: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Delay time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Gate time</a:t>
              </a:r>
            </a:p>
          </p:txBody>
        </p:sp>
        <p:cxnSp>
          <p:nvCxnSpPr>
            <p:cNvPr id="67" name="Straight Arrow Connector 66"/>
            <p:cNvCxnSpPr/>
            <p:nvPr/>
          </p:nvCxnSpPr>
          <p:spPr>
            <a:xfrm>
              <a:off x="8086940" y="1716029"/>
              <a:ext cx="547993" cy="3609142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804633" y="3706940"/>
            <a:ext cx="2511783" cy="1491062"/>
            <a:chOff x="5804633" y="3706940"/>
            <a:chExt cx="2511783" cy="1491062"/>
          </a:xfrm>
        </p:grpSpPr>
        <p:sp>
          <p:nvSpPr>
            <p:cNvPr id="61" name="Rectangle 60"/>
            <p:cNvSpPr/>
            <p:nvPr/>
          </p:nvSpPr>
          <p:spPr>
            <a:xfrm>
              <a:off x="5804633" y="4082568"/>
              <a:ext cx="2511783" cy="1115434"/>
            </a:xfrm>
            <a:prstGeom prst="rect">
              <a:avLst/>
            </a:prstGeom>
            <a:ln w="254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Timing: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Valve opening time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Voltage delay time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it-IT" sz="1662" b="1" dirty="0">
                  <a:solidFill>
                    <a:prstClr val="black"/>
                  </a:solidFill>
                  <a:latin typeface="Calibri"/>
                </a:rPr>
                <a:t>Trigger of ICCD camera</a:t>
              </a:r>
            </a:p>
          </p:txBody>
        </p:sp>
        <p:cxnSp>
          <p:nvCxnSpPr>
            <p:cNvPr id="68" name="Straight Arrow Connector 67"/>
            <p:cNvCxnSpPr>
              <a:endCxn id="61" idx="0"/>
            </p:cNvCxnSpPr>
            <p:nvPr/>
          </p:nvCxnSpPr>
          <p:spPr>
            <a:xfrm flipH="1">
              <a:off x="7060525" y="3706940"/>
              <a:ext cx="193898" cy="37562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353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CasellaDiTesto 23"/>
          <p:cNvSpPr txBox="1"/>
          <p:nvPr/>
        </p:nvSpPr>
        <p:spPr>
          <a:xfrm>
            <a:off x="2129476" y="22277"/>
            <a:ext cx="71495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4F81BD"/>
              </a:buClr>
            </a:pP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Plasma sources: gas-filled discharge capillary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14553" r="16138" b="25630"/>
          <a:stretch/>
        </p:blipFill>
        <p:spPr>
          <a:xfrm>
            <a:off x="353754" y="5145093"/>
            <a:ext cx="5247393" cy="16474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220072" y="5229200"/>
            <a:ext cx="144142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10cmx1mm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single inlet</a:t>
            </a:r>
            <a:endParaRPr lang="it-IT" dirty="0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t="18810" r="44489" b="50000"/>
          <a:stretch/>
        </p:blipFill>
        <p:spPr>
          <a:xfrm>
            <a:off x="539552" y="776364"/>
            <a:ext cx="7965872" cy="3343911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7414775" y="914857"/>
            <a:ext cx="131318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3cmx1mm</a:t>
            </a:r>
          </a:p>
        </p:txBody>
      </p:sp>
      <p:sp>
        <p:nvSpPr>
          <p:cNvPr id="62" name="Rectangle 61"/>
          <p:cNvSpPr/>
          <p:nvPr/>
        </p:nvSpPr>
        <p:spPr>
          <a:xfrm>
            <a:off x="107504" y="2418058"/>
            <a:ext cx="1441420" cy="64633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20cmx1mm</a:t>
            </a:r>
          </a:p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two inlets</a:t>
            </a:r>
            <a:endParaRPr lang="it-IT" dirty="0"/>
          </a:p>
        </p:txBody>
      </p:sp>
      <p:sp>
        <p:nvSpPr>
          <p:cNvPr id="93" name="TextBox 92"/>
          <p:cNvSpPr txBox="1"/>
          <p:nvPr/>
        </p:nvSpPr>
        <p:spPr>
          <a:xfrm>
            <a:off x="121442" y="4120275"/>
            <a:ext cx="884628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/>
              <a:t>Plasma source characterization means to study the plasma behaviour as a fuction of many parameters: discharge voltage, position and number of the gas inlets, plasma channel shape and so on, that in turn will affect the quality of the accelerated beam </a:t>
            </a:r>
          </a:p>
        </p:txBody>
      </p:sp>
    </p:spTree>
    <p:extLst>
      <p:ext uri="{BB962C8B-B14F-4D97-AF65-F5344CB8AC3E}">
        <p14:creationId xmlns:p14="http://schemas.microsoft.com/office/powerpoint/2010/main" val="3122164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asellaDiTesto 23"/>
          <p:cNvSpPr txBox="1"/>
          <p:nvPr/>
        </p:nvSpPr>
        <p:spPr>
          <a:xfrm>
            <a:off x="3066019" y="59217"/>
            <a:ext cx="60424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Plasma </a:t>
            </a:r>
            <a:r>
              <a:rPr lang="it-IT" sz="2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it-IT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it-IT" sz="2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measurements</a:t>
            </a:r>
          </a:p>
        </p:txBody>
      </p:sp>
      <p:grpSp>
        <p:nvGrpSpPr>
          <p:cNvPr id="30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2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179512" y="6367895"/>
            <a:ext cx="8968773" cy="444859"/>
            <a:chOff x="179512" y="6367895"/>
            <a:chExt cx="8968773" cy="444859"/>
          </a:xfrm>
        </p:grpSpPr>
        <p:sp>
          <p:nvSpPr>
            <p:cNvPr id="58" name="Rectangle 57"/>
            <p:cNvSpPr/>
            <p:nvPr/>
          </p:nvSpPr>
          <p:spPr>
            <a:xfrm>
              <a:off x="6201279" y="6443422"/>
              <a:ext cx="29470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i="1" dirty="0">
                  <a:latin typeface="Arial" pitchFamily="34" charset="0"/>
                  <a:cs typeface="Arial" pitchFamily="34" charset="0"/>
                </a:rPr>
                <a:t>Angelo.Biagioni@lnf.infn.it</a:t>
              </a:r>
              <a:endParaRPr lang="it-IT" i="1" dirty="0"/>
            </a:p>
          </p:txBody>
        </p:sp>
        <p:cxnSp>
          <p:nvCxnSpPr>
            <p:cNvPr id="59" name="Connettore 1 25"/>
            <p:cNvCxnSpPr/>
            <p:nvPr/>
          </p:nvCxnSpPr>
          <p:spPr>
            <a:xfrm>
              <a:off x="179512" y="6367895"/>
              <a:ext cx="8856984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418" y="1087149"/>
            <a:ext cx="3905932" cy="9185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5" name="Rectangle 34"/>
          <p:cNvSpPr/>
          <p:nvPr/>
        </p:nvSpPr>
        <p:spPr>
          <a:xfrm>
            <a:off x="187282" y="891254"/>
            <a:ext cx="3672408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Stark broadening method</a:t>
            </a:r>
            <a:endParaRPr lang="it-IT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88321" y="2570656"/>
            <a:ext cx="6972117" cy="3088563"/>
            <a:chOff x="296392" y="2081835"/>
            <a:chExt cx="6972117" cy="3088563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842" b="512"/>
            <a:stretch/>
          </p:blipFill>
          <p:spPr>
            <a:xfrm>
              <a:off x="296392" y="2081835"/>
              <a:ext cx="6972117" cy="3088563"/>
            </a:xfrm>
            <a:prstGeom prst="rect">
              <a:avLst/>
            </a:prstGeom>
            <a:ln w="19050">
              <a:noFill/>
            </a:ln>
          </p:spPr>
        </p:pic>
        <p:cxnSp>
          <p:nvCxnSpPr>
            <p:cNvPr id="25" name="Straight Arrow Connector 24"/>
            <p:cNvCxnSpPr/>
            <p:nvPr/>
          </p:nvCxnSpPr>
          <p:spPr bwMode="auto">
            <a:xfrm flipV="1">
              <a:off x="3788722" y="2768952"/>
              <a:ext cx="1059977" cy="2392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" name="Rectangle 26"/>
            <p:cNvSpPr/>
            <p:nvPr/>
          </p:nvSpPr>
          <p:spPr>
            <a:xfrm>
              <a:off x="4848699" y="2557342"/>
              <a:ext cx="195554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Electrode shadow</a:t>
              </a:r>
              <a:endParaRPr lang="it-IT" sz="1600" b="1" dirty="0">
                <a:solidFill>
                  <a:schemeClr val="bg1"/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 flipH="1">
              <a:off x="2274526" y="4087762"/>
              <a:ext cx="936104" cy="3612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Rectangle 28"/>
            <p:cNvSpPr/>
            <p:nvPr/>
          </p:nvSpPr>
          <p:spPr>
            <a:xfrm>
              <a:off x="1500538" y="3795374"/>
              <a:ext cx="170723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Plasma</a:t>
              </a:r>
            </a:p>
            <a:p>
              <a:r>
                <a:rPr lang="en-US" sz="1600" b="1" dirty="0">
                  <a:solidFill>
                    <a:schemeClr val="bg1"/>
                  </a:solidFill>
                </a:rPr>
                <a:t>plume</a:t>
              </a:r>
              <a:endParaRPr lang="it-IT" sz="1600" dirty="0">
                <a:solidFill>
                  <a:schemeClr val="bg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972856" y="3274400"/>
              <a:ext cx="170723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>
                  <a:solidFill>
                    <a:schemeClr val="bg1"/>
                  </a:solidFill>
                </a:rPr>
                <a:t>Plasma channel</a:t>
              </a:r>
            </a:p>
          </p:txBody>
        </p:sp>
      </p:grpSp>
      <p:sp>
        <p:nvSpPr>
          <p:cNvPr id="38" name="Rectangle 37"/>
          <p:cNvSpPr/>
          <p:nvPr/>
        </p:nvSpPr>
        <p:spPr>
          <a:xfrm>
            <a:off x="147550" y="1484672"/>
            <a:ext cx="4608512" cy="1115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62" dirty="0">
                <a:solidFill>
                  <a:prstClr val="black"/>
                </a:solidFill>
                <a:latin typeface="Calibri"/>
              </a:rPr>
              <a:t>By using the Stark broadening method to measure</a:t>
            </a:r>
          </a:p>
          <a:p>
            <a:r>
              <a:rPr lang="it-IT" sz="1662" dirty="0">
                <a:solidFill>
                  <a:prstClr val="black"/>
                </a:solidFill>
                <a:latin typeface="Calibri"/>
              </a:rPr>
              <a:t>the plasma density, we obtain the below result:</a:t>
            </a:r>
          </a:p>
          <a:p>
            <a:r>
              <a:rPr lang="it-IT" sz="1662" dirty="0">
                <a:solidFill>
                  <a:prstClr val="black"/>
                </a:solidFill>
                <a:latin typeface="Calibri"/>
              </a:rPr>
              <a:t>the larger is the Balmer line (</a:t>
            </a:r>
            <a:r>
              <a:rPr lang="el-GR" sz="1662" dirty="0">
                <a:solidFill>
                  <a:prstClr val="black"/>
                </a:solidFill>
                <a:latin typeface="Calibri"/>
              </a:rPr>
              <a:t>Δλ</a:t>
            </a:r>
            <a:r>
              <a:rPr lang="it-IT" sz="1662" dirty="0">
                <a:solidFill>
                  <a:prstClr val="black"/>
                </a:solidFill>
                <a:latin typeface="Calibri"/>
              </a:rPr>
              <a:t>), the higher is the</a:t>
            </a:r>
          </a:p>
          <a:p>
            <a:r>
              <a:rPr lang="it-IT" sz="1662" dirty="0">
                <a:solidFill>
                  <a:prstClr val="black"/>
                </a:solidFill>
                <a:latin typeface="Calibri"/>
              </a:rPr>
              <a:t>electron density of plasma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923928" y="5547663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Balmer</a:t>
            </a:r>
            <a:r>
              <a:rPr lang="en-US" b="1" dirty="0"/>
              <a:t> Beta line </a:t>
            </a:r>
            <a:r>
              <a:rPr lang="en-US" b="1" i="1" dirty="0"/>
              <a:t>B</a:t>
            </a:r>
            <a:r>
              <a:rPr lang="el-GR" b="1" i="1" baseline="-25000" dirty="0"/>
              <a:t>β</a:t>
            </a:r>
            <a:r>
              <a:rPr lang="it-IT" b="1" dirty="0"/>
              <a:t> </a:t>
            </a:r>
            <a:r>
              <a:rPr lang="en-US" b="1" dirty="0"/>
              <a:t>due to transitions from the</a:t>
            </a:r>
          </a:p>
          <a:p>
            <a:r>
              <a:rPr lang="en-US" b="1" dirty="0"/>
              <a:t>outer orbit n=4 to the orbit n=2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88649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Arrow Connector 42"/>
          <p:cNvCxnSpPr/>
          <p:nvPr/>
        </p:nvCxnSpPr>
        <p:spPr>
          <a:xfrm>
            <a:off x="7516030" y="4958184"/>
            <a:ext cx="331574" cy="17805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179512" y="882810"/>
            <a:ext cx="8248828" cy="66043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it-IT" sz="1846" dirty="0">
                <a:solidFill>
                  <a:prstClr val="black"/>
                </a:solidFill>
                <a:latin typeface="Calibri"/>
              </a:rPr>
              <a:t>Plasma density </a:t>
            </a:r>
            <a:r>
              <a:rPr lang="it-IT" sz="1846" dirty="0">
                <a:solidFill>
                  <a:prstClr val="black"/>
                </a:solidFill>
              </a:rPr>
              <a:t>inside and outside the capillary will change </a:t>
            </a:r>
            <a:r>
              <a:rPr lang="it-IT" sz="1846" dirty="0">
                <a:solidFill>
                  <a:prstClr val="black"/>
                </a:solidFill>
                <a:latin typeface="Calibri"/>
              </a:rPr>
              <a:t>during the current pulse: such a behaviour it is very important to select when inject the electron bunch</a:t>
            </a:r>
          </a:p>
        </p:txBody>
      </p:sp>
      <p:sp>
        <p:nvSpPr>
          <p:cNvPr id="28" name="CasellaDiTesto 23"/>
          <p:cNvSpPr txBox="1"/>
          <p:nvPr/>
        </p:nvSpPr>
        <p:spPr>
          <a:xfrm>
            <a:off x="4932006" y="5611"/>
            <a:ext cx="42307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Density measurements</a:t>
            </a:r>
          </a:p>
        </p:txBody>
      </p:sp>
      <p:grpSp>
        <p:nvGrpSpPr>
          <p:cNvPr id="31" name="Gruppo 29"/>
          <p:cNvGrpSpPr/>
          <p:nvPr/>
        </p:nvGrpSpPr>
        <p:grpSpPr>
          <a:xfrm>
            <a:off x="35496" y="220951"/>
            <a:ext cx="8928992" cy="615761"/>
            <a:chOff x="35496" y="96783"/>
            <a:chExt cx="8928992" cy="615761"/>
          </a:xfrm>
        </p:grpSpPr>
        <p:pic>
          <p:nvPicPr>
            <p:cNvPr id="32" name="Immagin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0" t="29272" r="3939" b="32310"/>
            <a:stretch/>
          </p:blipFill>
          <p:spPr>
            <a:xfrm>
              <a:off x="35496" y="96783"/>
              <a:ext cx="2088232" cy="615761"/>
            </a:xfrm>
            <a:prstGeom prst="rect">
              <a:avLst/>
            </a:prstGeom>
          </p:spPr>
        </p:pic>
        <p:cxnSp>
          <p:nvCxnSpPr>
            <p:cNvPr id="36" name="Connettore 1 25"/>
            <p:cNvCxnSpPr/>
            <p:nvPr/>
          </p:nvCxnSpPr>
          <p:spPr>
            <a:xfrm>
              <a:off x="2250035" y="404664"/>
              <a:ext cx="6714453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179512" y="6367895"/>
            <a:ext cx="8968773" cy="444859"/>
            <a:chOff x="179512" y="6367895"/>
            <a:chExt cx="8968773" cy="444859"/>
          </a:xfrm>
        </p:grpSpPr>
        <p:sp>
          <p:nvSpPr>
            <p:cNvPr id="38" name="Rectangle 37"/>
            <p:cNvSpPr/>
            <p:nvPr/>
          </p:nvSpPr>
          <p:spPr>
            <a:xfrm>
              <a:off x="6201279" y="6443422"/>
              <a:ext cx="294700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i="1" dirty="0">
                  <a:latin typeface="Arial" pitchFamily="34" charset="0"/>
                  <a:cs typeface="Arial" pitchFamily="34" charset="0"/>
                </a:rPr>
                <a:t>Angelo.Biagioni@lnf.infn.it</a:t>
              </a:r>
              <a:endParaRPr lang="it-IT" i="1" dirty="0"/>
            </a:p>
          </p:txBody>
        </p:sp>
        <p:cxnSp>
          <p:nvCxnSpPr>
            <p:cNvPr id="39" name="Connettore 1 25"/>
            <p:cNvCxnSpPr/>
            <p:nvPr/>
          </p:nvCxnSpPr>
          <p:spPr>
            <a:xfrm>
              <a:off x="179512" y="6367895"/>
              <a:ext cx="8856984" cy="0"/>
            </a:xfrm>
            <a:prstGeom prst="line">
              <a:avLst/>
            </a:prstGeom>
            <a:ln w="19050" cap="rnd">
              <a:solidFill>
                <a:srgbClr val="FF0000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179512" y="1590125"/>
            <a:ext cx="6624736" cy="4697130"/>
            <a:chOff x="107504" y="968254"/>
            <a:chExt cx="6624736" cy="4697130"/>
          </a:xfrm>
        </p:grpSpPr>
        <p:grpSp>
          <p:nvGrpSpPr>
            <p:cNvPr id="14" name="Group 13"/>
            <p:cNvGrpSpPr/>
            <p:nvPr/>
          </p:nvGrpSpPr>
          <p:grpSpPr>
            <a:xfrm>
              <a:off x="107504" y="968254"/>
              <a:ext cx="6624736" cy="4697130"/>
              <a:chOff x="251520" y="1446688"/>
              <a:chExt cx="6475157" cy="4405297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1520" y="1489944"/>
                <a:ext cx="6227007" cy="4362041"/>
              </a:xfrm>
              <a:prstGeom prst="rect">
                <a:avLst/>
              </a:prstGeom>
            </p:spPr>
          </p:pic>
          <p:sp>
            <p:nvSpPr>
              <p:cNvPr id="60" name="Rectangle 59"/>
              <p:cNvSpPr/>
              <p:nvPr/>
            </p:nvSpPr>
            <p:spPr>
              <a:xfrm>
                <a:off x="303633" y="1492813"/>
                <a:ext cx="1770985" cy="443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77" b="1" dirty="0">
                    <a:solidFill>
                      <a:prstClr val="black"/>
                    </a:solidFill>
                    <a:latin typeface="Calibri"/>
                  </a:rPr>
                  <a:t>Position (mm)</a:t>
                </a:r>
                <a:endParaRPr lang="it-IT" sz="147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5777355" y="5374353"/>
                <a:ext cx="949322" cy="443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1477" b="1" dirty="0">
                    <a:solidFill>
                      <a:prstClr val="black"/>
                    </a:solidFill>
                    <a:latin typeface="Calibri"/>
                  </a:rPr>
                  <a:t>λ</a:t>
                </a:r>
                <a:r>
                  <a:rPr lang="it-IT" sz="1477" b="1" dirty="0">
                    <a:solidFill>
                      <a:prstClr val="black"/>
                    </a:solidFill>
                    <a:latin typeface="Calibri"/>
                  </a:rPr>
                  <a:t> (nm)</a:t>
                </a:r>
                <a:endParaRPr lang="it-IT" sz="1477" dirty="0">
                  <a:solidFill>
                    <a:prstClr val="black"/>
                  </a:solidFill>
                  <a:latin typeface="Calibri"/>
                </a:endParaRP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2483768" y="2220833"/>
                <a:ext cx="3174502" cy="2865031"/>
                <a:chOff x="2483768" y="2220833"/>
                <a:chExt cx="3174502" cy="2865031"/>
              </a:xfrm>
            </p:grpSpPr>
            <p:sp>
              <p:nvSpPr>
                <p:cNvPr id="33" name="Rectangle 32"/>
                <p:cNvSpPr/>
                <p:nvPr/>
              </p:nvSpPr>
              <p:spPr>
                <a:xfrm>
                  <a:off x="4327380" y="2842591"/>
                  <a:ext cx="98847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sz="1600" b="1" dirty="0">
                      <a:solidFill>
                        <a:prstClr val="white"/>
                      </a:solidFill>
                      <a:latin typeface="Calibri"/>
                    </a:rPr>
                    <a:t>Electrode</a:t>
                  </a:r>
                </a:p>
              </p:txBody>
            </p:sp>
            <p:cxnSp>
              <p:nvCxnSpPr>
                <p:cNvPr id="34" name="Straight Arrow Connector 33"/>
                <p:cNvCxnSpPr/>
                <p:nvPr/>
              </p:nvCxnSpPr>
              <p:spPr>
                <a:xfrm flipH="1">
                  <a:off x="3241337" y="3011769"/>
                  <a:ext cx="1115656" cy="242422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Rectangle 49"/>
                <p:cNvSpPr/>
                <p:nvPr/>
              </p:nvSpPr>
              <p:spPr>
                <a:xfrm>
                  <a:off x="4801946" y="3494693"/>
                  <a:ext cx="856324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sz="1600" b="1" dirty="0">
                      <a:solidFill>
                        <a:prstClr val="white"/>
                      </a:solidFill>
                      <a:latin typeface="Calibri"/>
                    </a:rPr>
                    <a:t>Plasma</a:t>
                  </a:r>
                </a:p>
                <a:p>
                  <a:r>
                    <a:rPr lang="it-IT" sz="1600" b="1" dirty="0">
                      <a:solidFill>
                        <a:prstClr val="white"/>
                      </a:solidFill>
                      <a:latin typeface="Calibri"/>
                    </a:rPr>
                    <a:t>channel</a:t>
                  </a:r>
                  <a:endParaRPr lang="it-IT" sz="1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3369681" y="4747310"/>
                  <a:ext cx="1380506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it-IT" sz="1600" b="1" dirty="0">
                      <a:solidFill>
                        <a:prstClr val="white"/>
                      </a:solidFill>
                      <a:latin typeface="Calibri"/>
                    </a:rPr>
                    <a:t>Plasma plume</a:t>
                  </a:r>
                  <a:endParaRPr lang="it-IT" sz="1600" dirty="0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cxnSp>
              <p:nvCxnSpPr>
                <p:cNvPr id="65" name="Straight Connector 64"/>
                <p:cNvCxnSpPr/>
                <p:nvPr/>
              </p:nvCxnSpPr>
              <p:spPr>
                <a:xfrm>
                  <a:off x="2483768" y="2420888"/>
                  <a:ext cx="0" cy="146686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3778557" y="2420888"/>
                  <a:ext cx="1355" cy="1466861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>
                  <a:off x="2483768" y="2594332"/>
                  <a:ext cx="1294789" cy="112"/>
                </a:xfrm>
                <a:prstGeom prst="line">
                  <a:avLst/>
                </a:prstGeom>
                <a:ln>
                  <a:solidFill>
                    <a:schemeClr val="bg1"/>
                  </a:solidFill>
                  <a:headEnd type="triangle" w="sm" len="sm"/>
                  <a:tailEnd type="triangle" w="sm" len="sm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0" name="Rectangle 69"/>
                <p:cNvSpPr/>
                <p:nvPr/>
              </p:nvSpPr>
              <p:spPr>
                <a:xfrm>
                  <a:off x="3251035" y="2220833"/>
                  <a:ext cx="457176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l-GR" sz="2000" b="1" i="1" dirty="0">
                      <a:solidFill>
                        <a:prstClr val="white"/>
                      </a:solidFill>
                      <a:latin typeface="Calibri"/>
                    </a:rPr>
                    <a:t>Δλ</a:t>
                  </a:r>
                  <a:endParaRPr lang="it-IT" sz="2000" i="1" dirty="0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cxnSp>
              <p:nvCxnSpPr>
                <p:cNvPr id="40" name="Straight Arrow Connector 39"/>
                <p:cNvCxnSpPr/>
                <p:nvPr/>
              </p:nvCxnSpPr>
              <p:spPr>
                <a:xfrm flipH="1">
                  <a:off x="3489862" y="3697055"/>
                  <a:ext cx="1331756" cy="97254"/>
                </a:xfrm>
                <a:prstGeom prst="straightConnector1">
                  <a:avLst/>
                </a:prstGeom>
                <a:ln>
                  <a:solidFill>
                    <a:schemeClr val="bg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Rectangle 10"/>
              <p:cNvSpPr/>
              <p:nvPr/>
            </p:nvSpPr>
            <p:spPr>
              <a:xfrm>
                <a:off x="5051038" y="1446688"/>
                <a:ext cx="145264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b="1" dirty="0">
                    <a:solidFill>
                      <a:prstClr val="black"/>
                    </a:solidFill>
                  </a:rPr>
                  <a:t>Balmer </a:t>
                </a:r>
                <a:r>
                  <a:rPr lang="el-GR" b="1" dirty="0">
                    <a:solidFill>
                      <a:prstClr val="black"/>
                    </a:solidFill>
                  </a:rPr>
                  <a:t>β</a:t>
                </a:r>
                <a:r>
                  <a:rPr lang="it-IT" b="1" dirty="0">
                    <a:solidFill>
                      <a:prstClr val="black"/>
                    </a:solidFill>
                  </a:rPr>
                  <a:t> line</a:t>
                </a:r>
                <a:endParaRPr lang="it-IT" dirty="0"/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 rot="16200000">
              <a:off x="1219759" y="2837723"/>
              <a:ext cx="1245681" cy="1218295"/>
              <a:chOff x="623626" y="1878533"/>
              <a:chExt cx="1324478" cy="1244082"/>
            </a:xfrm>
          </p:grpSpPr>
          <p:grpSp>
            <p:nvGrpSpPr>
              <p:cNvPr id="97" name="Group 96"/>
              <p:cNvGrpSpPr/>
              <p:nvPr/>
            </p:nvGrpSpPr>
            <p:grpSpPr>
              <a:xfrm>
                <a:off x="623626" y="1878533"/>
                <a:ext cx="1204054" cy="1049323"/>
                <a:chOff x="780923" y="1946382"/>
                <a:chExt cx="992941" cy="797669"/>
              </a:xfrm>
            </p:grpSpPr>
            <p:sp>
              <p:nvSpPr>
                <p:cNvPr id="103" name="Rectangle 102"/>
                <p:cNvSpPr/>
                <p:nvPr/>
              </p:nvSpPr>
              <p:spPr>
                <a:xfrm>
                  <a:off x="780923" y="2562650"/>
                  <a:ext cx="992851" cy="181401"/>
                </a:xfrm>
                <a:prstGeom prst="rect">
                  <a:avLst/>
                </a:prstGeom>
                <a:noFill/>
                <a:ln w="12700">
                  <a:solidFill>
                    <a:schemeClr val="bg1">
                      <a:lumMod val="9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04" name="Round Same Side Corner Rectangle 103"/>
                <p:cNvSpPr/>
                <p:nvPr/>
              </p:nvSpPr>
              <p:spPr>
                <a:xfrm>
                  <a:off x="781359" y="2084779"/>
                  <a:ext cx="992505" cy="393065"/>
                </a:xfrm>
                <a:prstGeom prst="round2Same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008475" y="1946382"/>
                  <a:ext cx="514350" cy="65405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194109" y="2013024"/>
                  <a:ext cx="146050" cy="69850"/>
                </a:xfrm>
                <a:prstGeom prst="rect">
                  <a:avLst/>
                </a:prstGeom>
                <a:noFill/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it-IT"/>
                </a:p>
              </p:txBody>
            </p:sp>
            <p:grpSp>
              <p:nvGrpSpPr>
                <p:cNvPr id="107" name="Group 106"/>
                <p:cNvGrpSpPr/>
                <p:nvPr/>
              </p:nvGrpSpPr>
              <p:grpSpPr>
                <a:xfrm>
                  <a:off x="1069649" y="1983179"/>
                  <a:ext cx="398781" cy="499110"/>
                  <a:chOff x="0" y="0"/>
                  <a:chExt cx="399216" cy="499669"/>
                </a:xfrm>
              </p:grpSpPr>
              <p:sp>
                <p:nvSpPr>
                  <p:cNvPr id="108" name="Freeform 107"/>
                  <p:cNvSpPr/>
                  <p:nvPr/>
                </p:nvSpPr>
                <p:spPr>
                  <a:xfrm rot="5400000" flipV="1">
                    <a:off x="-149225" y="154229"/>
                    <a:ext cx="494665" cy="196215"/>
                  </a:xfrm>
                  <a:custGeom>
                    <a:avLst/>
                    <a:gdLst>
                      <a:gd name="connsiteX0" fmla="*/ 0 w 1238492"/>
                      <a:gd name="connsiteY0" fmla="*/ 266218 h 266218"/>
                      <a:gd name="connsiteX1" fmla="*/ 439838 w 1238492"/>
                      <a:gd name="connsiteY1" fmla="*/ 254643 h 266218"/>
                      <a:gd name="connsiteX2" fmla="*/ 810228 w 1238492"/>
                      <a:gd name="connsiteY2" fmla="*/ 150471 h 266218"/>
                      <a:gd name="connsiteX3" fmla="*/ 1238492 w 1238492"/>
                      <a:gd name="connsiteY3" fmla="*/ 0 h 266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492" h="266218">
                        <a:moveTo>
                          <a:pt x="0" y="266218"/>
                        </a:moveTo>
                        <a:lnTo>
                          <a:pt x="439838" y="254643"/>
                        </a:lnTo>
                        <a:cubicBezTo>
                          <a:pt x="574876" y="235352"/>
                          <a:pt x="677119" y="192911"/>
                          <a:pt x="810228" y="150471"/>
                        </a:cubicBezTo>
                        <a:cubicBezTo>
                          <a:pt x="943337" y="108031"/>
                          <a:pt x="1090914" y="54015"/>
                          <a:pt x="123849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bg1"/>
                    </a:solidFill>
                    <a:prstDash val="sysDash"/>
                    <a:headEnd type="none"/>
                    <a:tailEnd type="triangl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it-IT"/>
                  </a:p>
                </p:txBody>
              </p:sp>
              <p:sp>
                <p:nvSpPr>
                  <p:cNvPr id="109" name="Freeform 108"/>
                  <p:cNvSpPr/>
                  <p:nvPr/>
                </p:nvSpPr>
                <p:spPr>
                  <a:xfrm rot="5400000">
                    <a:off x="49966" y="147955"/>
                    <a:ext cx="497205" cy="201295"/>
                  </a:xfrm>
                  <a:custGeom>
                    <a:avLst/>
                    <a:gdLst>
                      <a:gd name="connsiteX0" fmla="*/ 0 w 1238492"/>
                      <a:gd name="connsiteY0" fmla="*/ 266218 h 266218"/>
                      <a:gd name="connsiteX1" fmla="*/ 439838 w 1238492"/>
                      <a:gd name="connsiteY1" fmla="*/ 254643 h 266218"/>
                      <a:gd name="connsiteX2" fmla="*/ 810228 w 1238492"/>
                      <a:gd name="connsiteY2" fmla="*/ 150471 h 266218"/>
                      <a:gd name="connsiteX3" fmla="*/ 1238492 w 1238492"/>
                      <a:gd name="connsiteY3" fmla="*/ 0 h 266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238492" h="266218">
                        <a:moveTo>
                          <a:pt x="0" y="266218"/>
                        </a:moveTo>
                        <a:lnTo>
                          <a:pt x="439838" y="254643"/>
                        </a:lnTo>
                        <a:cubicBezTo>
                          <a:pt x="574876" y="235352"/>
                          <a:pt x="677119" y="192911"/>
                          <a:pt x="810228" y="150471"/>
                        </a:cubicBezTo>
                        <a:cubicBezTo>
                          <a:pt x="943337" y="108031"/>
                          <a:pt x="1090914" y="54015"/>
                          <a:pt x="1238492" y="0"/>
                        </a:cubicBezTo>
                      </a:path>
                    </a:pathLst>
                  </a:custGeom>
                  <a:noFill/>
                  <a:ln w="12700">
                    <a:solidFill>
                      <a:schemeClr val="bg1"/>
                    </a:solidFill>
                    <a:prstDash val="sysDash"/>
                    <a:headEnd type="none"/>
                    <a:tailEnd type="triangle" w="sm" len="sm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it-IT"/>
                  </a:p>
                </p:txBody>
              </p:sp>
            </p:grpSp>
          </p:grpSp>
          <p:grpSp>
            <p:nvGrpSpPr>
              <p:cNvPr id="98" name="Group 97"/>
              <p:cNvGrpSpPr/>
              <p:nvPr/>
            </p:nvGrpSpPr>
            <p:grpSpPr>
              <a:xfrm>
                <a:off x="1847601" y="2141474"/>
                <a:ext cx="100503" cy="981141"/>
                <a:chOff x="2031271" y="2145662"/>
                <a:chExt cx="100503" cy="981141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2031271" y="2145662"/>
                  <a:ext cx="45719" cy="43214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grpSp>
              <p:nvGrpSpPr>
                <p:cNvPr id="100" name="Group 99"/>
                <p:cNvGrpSpPr/>
                <p:nvPr/>
              </p:nvGrpSpPr>
              <p:grpSpPr>
                <a:xfrm>
                  <a:off x="2031271" y="2697246"/>
                  <a:ext cx="100503" cy="429557"/>
                  <a:chOff x="2031271" y="2697246"/>
                  <a:chExt cx="100503" cy="429557"/>
                </a:xfrm>
              </p:grpSpPr>
              <p:sp>
                <p:nvSpPr>
                  <p:cNvPr id="101" name="Rectangle 100"/>
                  <p:cNvSpPr/>
                  <p:nvPr/>
                </p:nvSpPr>
                <p:spPr>
                  <a:xfrm>
                    <a:off x="2031271" y="2697246"/>
                    <a:ext cx="45719" cy="429263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  <p:sp>
                <p:nvSpPr>
                  <p:cNvPr id="102" name="Rectangle 101"/>
                  <p:cNvSpPr/>
                  <p:nvPr/>
                </p:nvSpPr>
                <p:spPr>
                  <a:xfrm>
                    <a:off x="2044464" y="2887213"/>
                    <a:ext cx="87310" cy="239590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/>
                  </a:p>
                </p:txBody>
              </p:sp>
            </p:grpSp>
          </p:grpSp>
        </p:grpSp>
        <p:grpSp>
          <p:nvGrpSpPr>
            <p:cNvPr id="15" name="Group 14"/>
            <p:cNvGrpSpPr/>
            <p:nvPr/>
          </p:nvGrpSpPr>
          <p:grpSpPr>
            <a:xfrm flipV="1">
              <a:off x="1490654" y="4085033"/>
              <a:ext cx="960804" cy="108358"/>
              <a:chOff x="1433321" y="4186976"/>
              <a:chExt cx="960804" cy="94524"/>
            </a:xfrm>
          </p:grpSpPr>
          <p:sp>
            <p:nvSpPr>
              <p:cNvPr id="110" name="Rectangle 109"/>
              <p:cNvSpPr/>
              <p:nvPr/>
            </p:nvSpPr>
            <p:spPr>
              <a:xfrm rot="16200000">
                <a:off x="1623415" y="4048407"/>
                <a:ext cx="42999" cy="423188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Rectangle 110"/>
              <p:cNvSpPr/>
              <p:nvPr/>
            </p:nvSpPr>
            <p:spPr>
              <a:xfrm rot="16200000">
                <a:off x="2162154" y="4049817"/>
                <a:ext cx="42999" cy="420365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2" name="Rectangle 111"/>
              <p:cNvSpPr/>
              <p:nvPr/>
            </p:nvSpPr>
            <p:spPr>
              <a:xfrm rot="16200000">
                <a:off x="2235755" y="4110722"/>
                <a:ext cx="82116" cy="234624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13" name="Rectangle 112"/>
            <p:cNvSpPr/>
            <p:nvPr/>
          </p:nvSpPr>
          <p:spPr>
            <a:xfrm>
              <a:off x="1102683" y="2434365"/>
              <a:ext cx="92775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1600" b="1" dirty="0">
                  <a:solidFill>
                    <a:prstClr val="white"/>
                  </a:solidFill>
                  <a:latin typeface="Calibri"/>
                </a:rPr>
                <a:t>Capillary</a:t>
              </a:r>
            </a:p>
          </p:txBody>
        </p:sp>
      </p:grpSp>
      <p:pic>
        <p:nvPicPr>
          <p:cNvPr id="44" name="Picture 43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" t="5077" r="12868" b="3700"/>
          <a:stretch/>
        </p:blipFill>
        <p:spPr bwMode="auto">
          <a:xfrm>
            <a:off x="5662248" y="2038304"/>
            <a:ext cx="3308144" cy="2850916"/>
          </a:xfrm>
          <a:prstGeom prst="rect">
            <a:avLst/>
          </a:prstGeom>
          <a:ln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90551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43802</TotalTime>
  <Words>602</Words>
  <Application>Microsoft Office PowerPoint</Application>
  <PresentationFormat>Presentazione su schermo (4:3)</PresentationFormat>
  <Paragraphs>155</Paragraphs>
  <Slides>13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0" baseType="lpstr">
      <vt:lpstr>Arial</vt:lpstr>
      <vt:lpstr>Calibri</vt:lpstr>
      <vt:lpstr>CMR10</vt:lpstr>
      <vt:lpstr>Eras Demi ITC</vt:lpstr>
      <vt:lpstr>Wingdings</vt:lpstr>
      <vt:lpstr>Tema di Office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Angelo</dc:creator>
  <cp:lastModifiedBy>Angelo Biagioni</cp:lastModifiedBy>
  <cp:revision>1414</cp:revision>
  <dcterms:created xsi:type="dcterms:W3CDTF">2016-05-30T06:31:24Z</dcterms:created>
  <dcterms:modified xsi:type="dcterms:W3CDTF">2024-11-25T13:56:18Z</dcterms:modified>
</cp:coreProperties>
</file>