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8"/>
  </p:notesMasterIdLst>
  <p:sldIdLst>
    <p:sldId id="256" r:id="rId2"/>
    <p:sldId id="275" r:id="rId3"/>
    <p:sldId id="276" r:id="rId4"/>
    <p:sldId id="277" r:id="rId5"/>
    <p:sldId id="278" r:id="rId6"/>
    <p:sldId id="274" r:id="rId7"/>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804"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CA649-9923-0B46-9319-96293DC780C2}" type="datetimeFigureOut">
              <a:rPr lang="it-IT" smtClean="0"/>
              <a:t>28/10/2024</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25EB7-0014-764C-ABA4-CEAF83136ABE}" type="slidenum">
              <a:rPr lang="it-IT" smtClean="0"/>
              <a:t>‹#›</a:t>
            </a:fld>
            <a:endParaRPr lang="it-IT"/>
          </a:p>
        </p:txBody>
      </p:sp>
    </p:spTree>
    <p:extLst>
      <p:ext uri="{BB962C8B-B14F-4D97-AF65-F5344CB8AC3E}">
        <p14:creationId xmlns:p14="http://schemas.microsoft.com/office/powerpoint/2010/main" val="10487828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3E25EB7-0014-764C-ABA4-CEAF83136ABE}" type="slidenum">
              <a:rPr lang="it-IT" smtClean="0"/>
              <a:t>1</a:t>
            </a:fld>
            <a:endParaRPr lang="it-IT"/>
          </a:p>
        </p:txBody>
      </p:sp>
    </p:spTree>
    <p:extLst>
      <p:ext uri="{BB962C8B-B14F-4D97-AF65-F5344CB8AC3E}">
        <p14:creationId xmlns:p14="http://schemas.microsoft.com/office/powerpoint/2010/main" val="23246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5A022F2-EB48-C042-A21D-67809EB98AE7}"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157823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A022F2-EB48-C042-A21D-67809EB98AE7}"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68445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A022F2-EB48-C042-A21D-67809EB98AE7}"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7295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5A022F2-EB48-C042-A21D-67809EB98AE7}"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359337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B5A022F2-EB48-C042-A21D-67809EB98AE7}" type="datetimeFigureOut">
              <a:rPr lang="it-IT" smtClean="0"/>
              <a:t>28/10/2024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140145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5A022F2-EB48-C042-A21D-67809EB98AE7}" type="datetimeFigureOut">
              <a:rPr lang="it-IT" smtClean="0"/>
              <a:t>28/10/2024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61006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5A022F2-EB48-C042-A21D-67809EB98AE7}" type="datetimeFigureOut">
              <a:rPr lang="it-IT" smtClean="0"/>
              <a:t>28/10/2024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24299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B5A022F2-EB48-C042-A21D-67809EB98AE7}" type="datetimeFigureOut">
              <a:rPr lang="it-IT" smtClean="0"/>
              <a:t>28/10/2024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916086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5A022F2-EB48-C042-A21D-67809EB98AE7}" type="datetimeFigureOut">
              <a:rPr lang="it-IT" smtClean="0"/>
              <a:t>28/10/2024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3026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5A022F2-EB48-C042-A21D-67809EB98AE7}" type="datetimeFigureOut">
              <a:rPr lang="it-IT" smtClean="0"/>
              <a:t>28/10/2024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80315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5A022F2-EB48-C042-A21D-67809EB98AE7}" type="datetimeFigureOut">
              <a:rPr lang="it-IT" smtClean="0"/>
              <a:t>28/10/2024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539ADB8-6345-894E-96E6-74025ECD9A60}" type="slidenum">
              <a:rPr lang="it-IT" smtClean="0"/>
              <a:t>‹#›</a:t>
            </a:fld>
            <a:endParaRPr lang="it-IT"/>
          </a:p>
        </p:txBody>
      </p:sp>
    </p:spTree>
    <p:extLst>
      <p:ext uri="{BB962C8B-B14F-4D97-AF65-F5344CB8AC3E}">
        <p14:creationId xmlns:p14="http://schemas.microsoft.com/office/powerpoint/2010/main" val="266566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022F2-EB48-C042-A21D-67809EB98AE7}" type="datetimeFigureOut">
              <a:rPr lang="it-IT" smtClean="0"/>
              <a:t>28/10/2024</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9ADB8-6345-894E-96E6-74025ECD9A60}" type="slidenum">
              <a:rPr lang="it-IT" smtClean="0"/>
              <a:t>‹#›</a:t>
            </a:fld>
            <a:endParaRPr lang="it-IT"/>
          </a:p>
        </p:txBody>
      </p:sp>
    </p:spTree>
    <p:extLst>
      <p:ext uri="{BB962C8B-B14F-4D97-AF65-F5344CB8AC3E}">
        <p14:creationId xmlns:p14="http://schemas.microsoft.com/office/powerpoint/2010/main" val="293895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2C253D09-4E82-FF1E-FE62-CCDBFA222204}"/>
              </a:ext>
            </a:extLst>
          </p:cNvPr>
          <p:cNvPicPr/>
          <p:nvPr/>
        </p:nvPicPr>
        <p:blipFill>
          <a:blip r:embed="rId3"/>
          <a:srcRect l="7186" t="5415" r="4176" b="5604"/>
          <a:stretch/>
        </p:blipFill>
        <p:spPr>
          <a:xfrm>
            <a:off x="6833522" y="312757"/>
            <a:ext cx="1131519" cy="1118172"/>
          </a:xfrm>
          <a:prstGeom prst="rect">
            <a:avLst/>
          </a:prstGeom>
          <a:ln w="0">
            <a:noFill/>
          </a:ln>
        </p:spPr>
      </p:pic>
      <p:pic>
        <p:nvPicPr>
          <p:cNvPr id="7" name="Picture 2">
            <a:extLst>
              <a:ext uri="{FF2B5EF4-FFF2-40B4-BE49-F238E27FC236}">
                <a16:creationId xmlns:a16="http://schemas.microsoft.com/office/drawing/2014/main" id="{A3F30AC6-E194-27FA-9DA5-8149E1C38138}"/>
              </a:ext>
            </a:extLst>
          </p:cNvPr>
          <p:cNvPicPr/>
          <p:nvPr/>
        </p:nvPicPr>
        <p:blipFill>
          <a:blip r:embed="rId4"/>
          <a:stretch/>
        </p:blipFill>
        <p:spPr>
          <a:xfrm>
            <a:off x="2409257" y="312757"/>
            <a:ext cx="858702" cy="1016422"/>
          </a:xfrm>
          <a:prstGeom prst="rect">
            <a:avLst/>
          </a:prstGeom>
          <a:ln w="0">
            <a:noFill/>
          </a:ln>
        </p:spPr>
      </p:pic>
      <p:pic>
        <p:nvPicPr>
          <p:cNvPr id="9" name="Picture 6">
            <a:extLst>
              <a:ext uri="{FF2B5EF4-FFF2-40B4-BE49-F238E27FC236}">
                <a16:creationId xmlns:a16="http://schemas.microsoft.com/office/drawing/2014/main" id="{F9915C1D-A0C6-FB33-7CDA-59BAE56CFAD7}"/>
              </a:ext>
            </a:extLst>
          </p:cNvPr>
          <p:cNvPicPr/>
          <p:nvPr/>
        </p:nvPicPr>
        <p:blipFill>
          <a:blip r:embed="rId5"/>
          <a:stretch/>
        </p:blipFill>
        <p:spPr>
          <a:xfrm>
            <a:off x="3839953" y="506238"/>
            <a:ext cx="2421574" cy="629460"/>
          </a:xfrm>
          <a:prstGeom prst="rect">
            <a:avLst/>
          </a:prstGeom>
          <a:ln w="0">
            <a:noFill/>
          </a:ln>
        </p:spPr>
      </p:pic>
      <p:pic>
        <p:nvPicPr>
          <p:cNvPr id="10" name="Picture 9">
            <a:extLst>
              <a:ext uri="{FF2B5EF4-FFF2-40B4-BE49-F238E27FC236}">
                <a16:creationId xmlns:a16="http://schemas.microsoft.com/office/drawing/2014/main" id="{4B2A06D1-6823-497C-FF78-4B95D3E61D77}"/>
              </a:ext>
            </a:extLst>
          </p:cNvPr>
          <p:cNvPicPr>
            <a:picLocks noChangeAspect="1"/>
          </p:cNvPicPr>
          <p:nvPr/>
        </p:nvPicPr>
        <p:blipFill>
          <a:blip r:embed="rId6"/>
          <a:stretch>
            <a:fillRect/>
          </a:stretch>
        </p:blipFill>
        <p:spPr>
          <a:xfrm>
            <a:off x="8618337" y="312757"/>
            <a:ext cx="1164407" cy="1156404"/>
          </a:xfrm>
          <a:prstGeom prst="rect">
            <a:avLst/>
          </a:prstGeom>
        </p:spPr>
      </p:pic>
      <p:sp>
        <p:nvSpPr>
          <p:cNvPr id="12" name="TextBox 11">
            <a:extLst>
              <a:ext uri="{FF2B5EF4-FFF2-40B4-BE49-F238E27FC236}">
                <a16:creationId xmlns:a16="http://schemas.microsoft.com/office/drawing/2014/main" id="{366C2E33-1C10-D1C9-8742-D2DDD49F95E7}"/>
              </a:ext>
            </a:extLst>
          </p:cNvPr>
          <p:cNvSpPr txBox="1"/>
          <p:nvPr/>
        </p:nvSpPr>
        <p:spPr>
          <a:xfrm>
            <a:off x="1774926" y="4747321"/>
            <a:ext cx="6068681" cy="1292662"/>
          </a:xfrm>
          <a:prstGeom prst="rect">
            <a:avLst/>
          </a:prstGeom>
          <a:noFill/>
        </p:spPr>
        <p:txBody>
          <a:bodyPr wrap="square">
            <a:spAutoFit/>
          </a:bodyPr>
          <a:lstStyle/>
          <a:p>
            <a:r>
              <a:rPr lang="it-IT" sz="2400" dirty="0">
                <a:latin typeface="Roboto" panose="02000000000000000000" pitchFamily="2" charset="0"/>
                <a:ea typeface="Roboto" panose="02000000000000000000" pitchFamily="2" charset="0"/>
              </a:rPr>
              <a:t>Associate Professor. </a:t>
            </a:r>
            <a:r>
              <a:rPr lang="it-IT" sz="2400" b="1" dirty="0">
                <a:latin typeface="Roboto" panose="02000000000000000000" pitchFamily="2" charset="0"/>
                <a:ea typeface="Roboto" panose="02000000000000000000" pitchFamily="2" charset="0"/>
              </a:rPr>
              <a:t>Dr. Daniele Dondi</a:t>
            </a:r>
          </a:p>
          <a:p>
            <a:r>
              <a:rPr lang="en-GB" dirty="0">
                <a:latin typeface="+mj-lt"/>
              </a:rPr>
              <a:t>Director in Laboratory of Radiation Chemistry and EPR Spectroscopy</a:t>
            </a:r>
          </a:p>
          <a:p>
            <a:r>
              <a:rPr lang="en-GB" dirty="0">
                <a:latin typeface="+mj-lt"/>
              </a:rPr>
              <a:t>Department of Chemistry, University of Pavia, 27100, Italy.</a:t>
            </a:r>
            <a:endParaRPr lang="en-GB" sz="2400" dirty="0"/>
          </a:p>
        </p:txBody>
      </p:sp>
      <p:pic>
        <p:nvPicPr>
          <p:cNvPr id="13" name="Picture 12">
            <a:extLst>
              <a:ext uri="{FF2B5EF4-FFF2-40B4-BE49-F238E27FC236}">
                <a16:creationId xmlns:a16="http://schemas.microsoft.com/office/drawing/2014/main" id="{C11A697E-3B78-9321-EFF6-A041E41E7691}"/>
              </a:ext>
            </a:extLst>
          </p:cNvPr>
          <p:cNvPicPr>
            <a:picLocks noChangeAspect="1"/>
          </p:cNvPicPr>
          <p:nvPr/>
        </p:nvPicPr>
        <p:blipFill rotWithShape="1">
          <a:blip r:embed="rId7"/>
          <a:srcRect l="5566" t="5535" r="6229" b="6211"/>
          <a:stretch/>
        </p:blipFill>
        <p:spPr>
          <a:xfrm>
            <a:off x="8487862" y="4747321"/>
            <a:ext cx="1425354" cy="1426158"/>
          </a:xfrm>
          <a:prstGeom prst="rect">
            <a:avLst/>
          </a:prstGeom>
        </p:spPr>
      </p:pic>
      <p:sp>
        <p:nvSpPr>
          <p:cNvPr id="15" name="TextBox 14">
            <a:extLst>
              <a:ext uri="{FF2B5EF4-FFF2-40B4-BE49-F238E27FC236}">
                <a16:creationId xmlns:a16="http://schemas.microsoft.com/office/drawing/2014/main" id="{868551BC-E37F-A650-0A6B-6E0126054FD2}"/>
              </a:ext>
            </a:extLst>
          </p:cNvPr>
          <p:cNvSpPr txBox="1"/>
          <p:nvPr/>
        </p:nvSpPr>
        <p:spPr>
          <a:xfrm>
            <a:off x="7965040" y="6360577"/>
            <a:ext cx="4572000" cy="369332"/>
          </a:xfrm>
          <a:prstGeom prst="rect">
            <a:avLst/>
          </a:prstGeom>
          <a:noFill/>
        </p:spPr>
        <p:txBody>
          <a:bodyPr wrap="square">
            <a:spAutoFit/>
          </a:bodyPr>
          <a:lstStyle/>
          <a:p>
            <a:r>
              <a:rPr lang="it-IT" dirty="0">
                <a:latin typeface="+mj-lt"/>
              </a:rPr>
              <a:t>Thursday, October 28</a:t>
            </a:r>
            <a:r>
              <a:rPr lang="it-IT" baseline="30000" dirty="0">
                <a:latin typeface="+mj-lt"/>
              </a:rPr>
              <a:t>th</a:t>
            </a:r>
            <a:r>
              <a:rPr lang="it-IT" dirty="0">
                <a:latin typeface="+mj-lt"/>
              </a:rPr>
              <a:t>, 2024</a:t>
            </a:r>
          </a:p>
        </p:txBody>
      </p:sp>
      <p:sp>
        <p:nvSpPr>
          <p:cNvPr id="18" name="TextBox 17">
            <a:extLst>
              <a:ext uri="{FF2B5EF4-FFF2-40B4-BE49-F238E27FC236}">
                <a16:creationId xmlns:a16="http://schemas.microsoft.com/office/drawing/2014/main" id="{3836DAEB-412C-1D67-EF40-BA156A18290A}"/>
              </a:ext>
            </a:extLst>
          </p:cNvPr>
          <p:cNvSpPr txBox="1"/>
          <p:nvPr/>
        </p:nvSpPr>
        <p:spPr>
          <a:xfrm>
            <a:off x="4367855" y="2530420"/>
            <a:ext cx="2746241" cy="1015663"/>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it-IT" sz="6000" b="1" dirty="0">
                <a:ln>
                  <a:solidFill>
                    <a:srgbClr val="00B050"/>
                  </a:solidFill>
                </a:ln>
                <a:solidFill>
                  <a:schemeClr val="accent2">
                    <a:lumMod val="75000"/>
                  </a:schemeClr>
                </a:solidFill>
                <a:effectLst>
                  <a:glow rad="63500">
                    <a:schemeClr val="accent3">
                      <a:satMod val="175000"/>
                      <a:alpha val="40000"/>
                    </a:schemeClr>
                  </a:glow>
                </a:effectLst>
              </a:rPr>
              <a:t>CH4rLiE</a:t>
            </a:r>
            <a:endParaRPr lang="en-GB" sz="6000" b="1" dirty="0">
              <a:ln>
                <a:solidFill>
                  <a:srgbClr val="00B050"/>
                </a:solidFill>
              </a:ln>
              <a:solidFill>
                <a:schemeClr val="accent2">
                  <a:lumMod val="75000"/>
                </a:schemeClr>
              </a:solidFill>
              <a:effectLst>
                <a:glow rad="63500">
                  <a:schemeClr val="accent3">
                    <a:satMod val="175000"/>
                    <a:alpha val="40000"/>
                  </a:schemeClr>
                </a:glow>
              </a:effectLst>
            </a:endParaRPr>
          </a:p>
        </p:txBody>
      </p:sp>
    </p:spTree>
    <p:extLst>
      <p:ext uri="{BB962C8B-B14F-4D97-AF65-F5344CB8AC3E}">
        <p14:creationId xmlns:p14="http://schemas.microsoft.com/office/powerpoint/2010/main" val="332221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A6D47A-01D8-75A3-5BB1-CBE260FCA240}"/>
              </a:ext>
            </a:extLst>
          </p:cNvPr>
          <p:cNvSpPr txBox="1"/>
          <p:nvPr/>
        </p:nvSpPr>
        <p:spPr>
          <a:xfrm>
            <a:off x="184935" y="256854"/>
            <a:ext cx="11753636" cy="3831818"/>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EXPERIMENTS</a:t>
            </a:r>
          </a:p>
          <a:p>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Prepared a Nickel metal pyrolysis boat for large scale pyrolysis.</a:t>
            </a:r>
          </a:p>
          <a:p>
            <a:pPr>
              <a:lnSpc>
                <a:spcPct val="150000"/>
              </a:lnSpc>
            </a:pPr>
            <a:r>
              <a:rPr lang="en-US" dirty="0">
                <a:latin typeface="Times New Roman" panose="02020603050405020304" pitchFamily="18" charset="0"/>
                <a:cs typeface="Times New Roman" panose="02020603050405020304" pitchFamily="18" charset="0"/>
              </a:rPr>
              <a:t>	Earlier the pyrolysis sample boat was small and only 120mg of sample can only be loaded for safety and effective pyrolysis. Now with the Nickel boat around 500mg of sample can loaded in single charging. Prepared 2g of Z5 and Z10 lignin 20% pyrolyzed sample.</a:t>
            </a:r>
          </a:p>
          <a:p>
            <a:pPr marL="285750" indent="-285750">
              <a:lnSpc>
                <a:spcPct val="150000"/>
              </a:lnSpc>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pyrolyzed sample was tested for Ni metal with Ni-DMG complex text and ammonia test. There was no nickel found in the pyrolyzed sample.</a:t>
            </a:r>
          </a:p>
          <a:p>
            <a:endParaRPr lang="en-US" dirty="0"/>
          </a:p>
        </p:txBody>
      </p:sp>
    </p:spTree>
    <p:extLst>
      <p:ext uri="{BB962C8B-B14F-4D97-AF65-F5344CB8AC3E}">
        <p14:creationId xmlns:p14="http://schemas.microsoft.com/office/powerpoint/2010/main" val="17042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60151-5921-1395-218C-8B142291825C}"/>
              </a:ext>
            </a:extLst>
          </p:cNvPr>
          <p:cNvPicPr>
            <a:picLocks noChangeAspect="1"/>
          </p:cNvPicPr>
          <p:nvPr/>
        </p:nvPicPr>
        <p:blipFill>
          <a:blip r:embed="rId2"/>
          <a:stretch>
            <a:fillRect/>
          </a:stretch>
        </p:blipFill>
        <p:spPr>
          <a:xfrm>
            <a:off x="296264" y="1068513"/>
            <a:ext cx="11599471" cy="5634029"/>
          </a:xfrm>
          <a:prstGeom prst="rect">
            <a:avLst/>
          </a:prstGeom>
        </p:spPr>
      </p:pic>
      <p:sp>
        <p:nvSpPr>
          <p:cNvPr id="2" name="TextBox 1">
            <a:extLst>
              <a:ext uri="{FF2B5EF4-FFF2-40B4-BE49-F238E27FC236}">
                <a16:creationId xmlns:a16="http://schemas.microsoft.com/office/drawing/2014/main" id="{AB19388D-7C90-154E-B36C-921589095CC1}"/>
              </a:ext>
            </a:extLst>
          </p:cNvPr>
          <p:cNvSpPr txBox="1"/>
          <p:nvPr/>
        </p:nvSpPr>
        <p:spPr>
          <a:xfrm>
            <a:off x="4168310" y="568671"/>
            <a:ext cx="5376382" cy="369332"/>
          </a:xfrm>
          <a:prstGeom prst="rect">
            <a:avLst/>
          </a:prstGeom>
          <a:noFill/>
        </p:spPr>
        <p:txBody>
          <a:bodyPr wrap="square">
            <a:spAutoFit/>
          </a:bodyPr>
          <a:lstStyle/>
          <a:p>
            <a:r>
              <a:rPr lang="en-US" dirty="0"/>
              <a:t>Z5-Lignin 20% pyrolyzed with Nickel boat 500mg batch</a:t>
            </a:r>
          </a:p>
        </p:txBody>
      </p:sp>
      <p:cxnSp>
        <p:nvCxnSpPr>
          <p:cNvPr id="4" name="Straight Arrow Connector 3">
            <a:extLst>
              <a:ext uri="{FF2B5EF4-FFF2-40B4-BE49-F238E27FC236}">
                <a16:creationId xmlns:a16="http://schemas.microsoft.com/office/drawing/2014/main" id="{1923D1A0-4F74-14C9-564C-57764FE5C7D9}"/>
              </a:ext>
            </a:extLst>
          </p:cNvPr>
          <p:cNvCxnSpPr>
            <a:cxnSpLocks/>
          </p:cNvCxnSpPr>
          <p:nvPr/>
        </p:nvCxnSpPr>
        <p:spPr>
          <a:xfrm flipV="1">
            <a:off x="7356296" y="2295016"/>
            <a:ext cx="760288" cy="4687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D0779C7-FB65-79D7-C74B-40E258021CA0}"/>
              </a:ext>
            </a:extLst>
          </p:cNvPr>
          <p:cNvSpPr txBox="1"/>
          <p:nvPr/>
        </p:nvSpPr>
        <p:spPr>
          <a:xfrm>
            <a:off x="7582328" y="1795174"/>
            <a:ext cx="2332234" cy="369332"/>
          </a:xfrm>
          <a:prstGeom prst="rect">
            <a:avLst/>
          </a:prstGeom>
          <a:solidFill>
            <a:srgbClr val="FFFF00"/>
          </a:solidFill>
        </p:spPr>
        <p:txBody>
          <a:bodyPr wrap="square" rtlCol="0">
            <a:spAutoFit/>
          </a:bodyPr>
          <a:lstStyle/>
          <a:p>
            <a:r>
              <a:rPr lang="en-US" dirty="0"/>
              <a:t>Carbon content-14.4%</a:t>
            </a:r>
          </a:p>
        </p:txBody>
      </p:sp>
    </p:spTree>
    <p:extLst>
      <p:ext uri="{BB962C8B-B14F-4D97-AF65-F5344CB8AC3E}">
        <p14:creationId xmlns:p14="http://schemas.microsoft.com/office/powerpoint/2010/main" val="577067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8E4936-DBA9-2269-DC49-6AAF708F8508}"/>
              </a:ext>
            </a:extLst>
          </p:cNvPr>
          <p:cNvPicPr>
            <a:picLocks noChangeAspect="1"/>
          </p:cNvPicPr>
          <p:nvPr/>
        </p:nvPicPr>
        <p:blipFill>
          <a:blip r:embed="rId2"/>
          <a:stretch>
            <a:fillRect/>
          </a:stretch>
        </p:blipFill>
        <p:spPr>
          <a:xfrm>
            <a:off x="569260" y="1222625"/>
            <a:ext cx="11105153" cy="5393932"/>
          </a:xfrm>
          <a:prstGeom prst="rect">
            <a:avLst/>
          </a:prstGeom>
        </p:spPr>
      </p:pic>
      <p:sp>
        <p:nvSpPr>
          <p:cNvPr id="2" name="TextBox 1">
            <a:extLst>
              <a:ext uri="{FF2B5EF4-FFF2-40B4-BE49-F238E27FC236}">
                <a16:creationId xmlns:a16="http://schemas.microsoft.com/office/drawing/2014/main" id="{9A608D08-FAAF-77F9-516E-AE841E805F21}"/>
              </a:ext>
            </a:extLst>
          </p:cNvPr>
          <p:cNvSpPr txBox="1"/>
          <p:nvPr/>
        </p:nvSpPr>
        <p:spPr>
          <a:xfrm>
            <a:off x="3808713" y="753337"/>
            <a:ext cx="5571591" cy="369332"/>
          </a:xfrm>
          <a:prstGeom prst="rect">
            <a:avLst/>
          </a:prstGeom>
          <a:noFill/>
        </p:spPr>
        <p:txBody>
          <a:bodyPr wrap="square">
            <a:spAutoFit/>
          </a:bodyPr>
          <a:lstStyle/>
          <a:p>
            <a:r>
              <a:rPr lang="en-US" dirty="0"/>
              <a:t>Z5-Lignin 20% pyrolyzed with Nickel boat 750mg loading</a:t>
            </a:r>
          </a:p>
        </p:txBody>
      </p:sp>
      <p:cxnSp>
        <p:nvCxnSpPr>
          <p:cNvPr id="4" name="Straight Arrow Connector 3">
            <a:extLst>
              <a:ext uri="{FF2B5EF4-FFF2-40B4-BE49-F238E27FC236}">
                <a16:creationId xmlns:a16="http://schemas.microsoft.com/office/drawing/2014/main" id="{D8401263-95F9-4D7A-AC0F-9171459B0312}"/>
              </a:ext>
            </a:extLst>
          </p:cNvPr>
          <p:cNvCxnSpPr>
            <a:cxnSpLocks/>
          </p:cNvCxnSpPr>
          <p:nvPr/>
        </p:nvCxnSpPr>
        <p:spPr>
          <a:xfrm flipV="1">
            <a:off x="6801491" y="2568539"/>
            <a:ext cx="534257" cy="821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816BB92-A07A-358F-9249-7E440C50F9FA}"/>
              </a:ext>
            </a:extLst>
          </p:cNvPr>
          <p:cNvSpPr txBox="1"/>
          <p:nvPr/>
        </p:nvSpPr>
        <p:spPr>
          <a:xfrm>
            <a:off x="7335748" y="2383873"/>
            <a:ext cx="2332234" cy="369332"/>
          </a:xfrm>
          <a:prstGeom prst="rect">
            <a:avLst/>
          </a:prstGeom>
          <a:solidFill>
            <a:srgbClr val="FFFF00"/>
          </a:solidFill>
        </p:spPr>
        <p:txBody>
          <a:bodyPr wrap="square" rtlCol="0">
            <a:spAutoFit/>
          </a:bodyPr>
          <a:lstStyle/>
          <a:p>
            <a:r>
              <a:rPr lang="en-US" dirty="0"/>
              <a:t>Carbon content-14%</a:t>
            </a:r>
          </a:p>
        </p:txBody>
      </p:sp>
    </p:spTree>
    <p:extLst>
      <p:ext uri="{BB962C8B-B14F-4D97-AF65-F5344CB8AC3E}">
        <p14:creationId xmlns:p14="http://schemas.microsoft.com/office/powerpoint/2010/main" val="419885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0F755-84DE-217E-49B9-248CE44F9074}"/>
              </a:ext>
            </a:extLst>
          </p:cNvPr>
          <p:cNvPicPr>
            <a:picLocks noChangeAspect="1"/>
          </p:cNvPicPr>
          <p:nvPr/>
        </p:nvPicPr>
        <p:blipFill>
          <a:blip r:embed="rId2"/>
          <a:srcRect/>
          <a:stretch/>
        </p:blipFill>
        <p:spPr>
          <a:xfrm>
            <a:off x="340934" y="1036197"/>
            <a:ext cx="11510130" cy="5590635"/>
          </a:xfrm>
          <a:prstGeom prst="rect">
            <a:avLst/>
          </a:prstGeom>
        </p:spPr>
      </p:pic>
      <p:sp>
        <p:nvSpPr>
          <p:cNvPr id="2" name="TextBox 1">
            <a:extLst>
              <a:ext uri="{FF2B5EF4-FFF2-40B4-BE49-F238E27FC236}">
                <a16:creationId xmlns:a16="http://schemas.microsoft.com/office/drawing/2014/main" id="{A6793E9F-7FCD-B929-20E5-F0F376966786}"/>
              </a:ext>
            </a:extLst>
          </p:cNvPr>
          <p:cNvSpPr txBox="1"/>
          <p:nvPr/>
        </p:nvSpPr>
        <p:spPr>
          <a:xfrm>
            <a:off x="3695699" y="568671"/>
            <a:ext cx="5376382" cy="369332"/>
          </a:xfrm>
          <a:prstGeom prst="rect">
            <a:avLst/>
          </a:prstGeom>
          <a:noFill/>
        </p:spPr>
        <p:txBody>
          <a:bodyPr wrap="square">
            <a:spAutoFit/>
          </a:bodyPr>
          <a:lstStyle/>
          <a:p>
            <a:r>
              <a:rPr lang="en-US" dirty="0"/>
              <a:t>Z10-Lignin 20% pyrolyzed with Nickel boat 500mg batch</a:t>
            </a:r>
          </a:p>
        </p:txBody>
      </p:sp>
      <p:cxnSp>
        <p:nvCxnSpPr>
          <p:cNvPr id="4" name="Straight Arrow Connector 3">
            <a:extLst>
              <a:ext uri="{FF2B5EF4-FFF2-40B4-BE49-F238E27FC236}">
                <a16:creationId xmlns:a16="http://schemas.microsoft.com/office/drawing/2014/main" id="{9E4521C3-F632-97BB-B7FD-F27F0CCF8EB6}"/>
              </a:ext>
            </a:extLst>
          </p:cNvPr>
          <p:cNvCxnSpPr>
            <a:cxnSpLocks/>
          </p:cNvCxnSpPr>
          <p:nvPr/>
        </p:nvCxnSpPr>
        <p:spPr>
          <a:xfrm flipV="1">
            <a:off x="6996700" y="2358239"/>
            <a:ext cx="534257" cy="2924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1E44BFB-5ED4-EF15-9316-13C19D5C0F77}"/>
              </a:ext>
            </a:extLst>
          </p:cNvPr>
          <p:cNvSpPr txBox="1"/>
          <p:nvPr/>
        </p:nvSpPr>
        <p:spPr>
          <a:xfrm>
            <a:off x="7130265" y="1890713"/>
            <a:ext cx="2332234" cy="369332"/>
          </a:xfrm>
          <a:prstGeom prst="rect">
            <a:avLst/>
          </a:prstGeom>
          <a:solidFill>
            <a:srgbClr val="FFFF00"/>
          </a:solidFill>
        </p:spPr>
        <p:txBody>
          <a:bodyPr wrap="square" rtlCol="0">
            <a:spAutoFit/>
          </a:bodyPr>
          <a:lstStyle/>
          <a:p>
            <a:r>
              <a:rPr lang="en-US" dirty="0"/>
              <a:t>Carbon content-16.9%</a:t>
            </a:r>
          </a:p>
        </p:txBody>
      </p:sp>
    </p:spTree>
    <p:extLst>
      <p:ext uri="{BB962C8B-B14F-4D97-AF65-F5344CB8AC3E}">
        <p14:creationId xmlns:p14="http://schemas.microsoft.com/office/powerpoint/2010/main" val="270093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851CE-3463-664A-B2A6-14F3A8F01001}"/>
              </a:ext>
            </a:extLst>
          </p:cNvPr>
          <p:cNvSpPr txBox="1"/>
          <p:nvPr/>
        </p:nvSpPr>
        <p:spPr>
          <a:xfrm>
            <a:off x="4339683" y="3969410"/>
            <a:ext cx="5636479" cy="2215991"/>
          </a:xfrm>
          <a:prstGeom prst="rect">
            <a:avLst/>
          </a:prstGeom>
          <a:noFill/>
        </p:spPr>
        <p:txBody>
          <a:bodyPr wrap="none" rtlCol="0">
            <a:spAutoFit/>
            <a:scene3d>
              <a:camera prst="orthographicFront"/>
              <a:lightRig rig="threePt" dir="t"/>
            </a:scene3d>
            <a:sp3d extrusionH="57150">
              <a:bevelT w="82550" h="38100" prst="coolSlant"/>
            </a:sp3d>
          </a:bodyPr>
          <a:lstStyle/>
          <a:p>
            <a:r>
              <a:rPr lang="it-IT" sz="13800" dirty="0">
                <a:ln>
                  <a:solidFill>
                    <a:srgbClr val="00B050"/>
                  </a:solidFill>
                </a:ln>
                <a:solidFill>
                  <a:schemeClr val="accent2">
                    <a:lumMod val="75000"/>
                  </a:schemeClr>
                </a:solidFill>
                <a:latin typeface="Arabic Typesetting" panose="03020402040406030203" pitchFamily="66" charset="-78"/>
                <a:cs typeface="Arabic Typesetting" panose="03020402040406030203" pitchFamily="66" charset="-78"/>
              </a:rPr>
              <a:t>Thank you</a:t>
            </a:r>
            <a:endParaRPr lang="en-GB" sz="13800" dirty="0">
              <a:ln>
                <a:solidFill>
                  <a:srgbClr val="00B050"/>
                </a:solidFill>
              </a:ln>
              <a:solidFill>
                <a:schemeClr val="accent2">
                  <a:lumMod val="75000"/>
                </a:schemeClr>
              </a:solidFill>
              <a:latin typeface="Arabic Typesetting" panose="03020402040406030203" pitchFamily="66" charset="-78"/>
              <a:cs typeface="Arabic Typesetting" panose="03020402040406030203" pitchFamily="66" charset="-78"/>
            </a:endParaRPr>
          </a:p>
        </p:txBody>
      </p:sp>
      <p:sp>
        <p:nvSpPr>
          <p:cNvPr id="5" name="TextBox 4">
            <a:extLst>
              <a:ext uri="{FF2B5EF4-FFF2-40B4-BE49-F238E27FC236}">
                <a16:creationId xmlns:a16="http://schemas.microsoft.com/office/drawing/2014/main" id="{52CDE00D-4FD4-80B3-D07F-187DC6AD6C64}"/>
              </a:ext>
            </a:extLst>
          </p:cNvPr>
          <p:cNvSpPr txBox="1"/>
          <p:nvPr/>
        </p:nvSpPr>
        <p:spPr>
          <a:xfrm>
            <a:off x="2595770" y="790833"/>
            <a:ext cx="2585964" cy="646331"/>
          </a:xfrm>
          <a:prstGeom prst="rect">
            <a:avLst/>
          </a:prstGeom>
          <a:noFill/>
        </p:spPr>
        <p:txBody>
          <a:bodyPr wrap="none" rtlCol="0">
            <a:spAutoFit/>
          </a:bodyPr>
          <a:lstStyle/>
          <a:p>
            <a:r>
              <a:rPr lang="it-IT" sz="3600" b="1" u="sng" dirty="0" err="1">
                <a:latin typeface="AngsanaUPC" panose="020B0502040204020203" pitchFamily="18" charset="-34"/>
                <a:cs typeface="AngsanaUPC" panose="020B0502040204020203" pitchFamily="18" charset="-34"/>
              </a:rPr>
              <a:t>Acknowledgement</a:t>
            </a:r>
            <a:endParaRPr lang="en-GB" sz="3600" b="1" u="sng" dirty="0">
              <a:latin typeface="AngsanaUPC" panose="020B0502040204020203" pitchFamily="18" charset="-34"/>
              <a:cs typeface="AngsanaUPC" panose="020B0502040204020203" pitchFamily="18" charset="-34"/>
            </a:endParaRPr>
          </a:p>
        </p:txBody>
      </p:sp>
      <p:pic>
        <p:nvPicPr>
          <p:cNvPr id="3" name="Google Shape;365;p19">
            <a:extLst>
              <a:ext uri="{FF2B5EF4-FFF2-40B4-BE49-F238E27FC236}">
                <a16:creationId xmlns:a16="http://schemas.microsoft.com/office/drawing/2014/main" id="{38104574-62B9-6D30-9728-D23BECB98CE0}"/>
              </a:ext>
            </a:extLst>
          </p:cNvPr>
          <p:cNvPicPr preferRelativeResize="0"/>
          <p:nvPr/>
        </p:nvPicPr>
        <p:blipFill rotWithShape="1">
          <a:blip r:embed="rId2">
            <a:alphaModFix/>
          </a:blip>
          <a:srcRect/>
          <a:stretch/>
        </p:blipFill>
        <p:spPr>
          <a:xfrm>
            <a:off x="2534077" y="1647548"/>
            <a:ext cx="4506013" cy="835693"/>
          </a:xfrm>
          <a:prstGeom prst="roundRect">
            <a:avLst>
              <a:gd name="adj" fmla="val 16667"/>
            </a:avLst>
          </a:prstGeom>
          <a:noFill/>
          <a:ln w="38100" cap="flat" cmpd="sng">
            <a:solidFill>
              <a:srgbClr val="000090"/>
            </a:solidFill>
            <a:prstDash val="solid"/>
            <a:round/>
            <a:headEnd type="none" w="sm" len="sm"/>
            <a:tailEnd type="none" w="sm" len="sm"/>
          </a:ln>
        </p:spPr>
      </p:pic>
    </p:spTree>
    <p:extLst>
      <p:ext uri="{BB962C8B-B14F-4D97-AF65-F5344CB8AC3E}">
        <p14:creationId xmlns:p14="http://schemas.microsoft.com/office/powerpoint/2010/main" val="56671552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163</Words>
  <Application>Microsoft Office PowerPoint</Application>
  <PresentationFormat>Widescreen</PresentationFormat>
  <Paragraphs>20</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AngsanaUPC</vt:lpstr>
      <vt:lpstr>Arabic Typesetting</vt:lpstr>
      <vt:lpstr>Arial</vt:lpstr>
      <vt:lpstr>Calibri</vt:lpstr>
      <vt:lpstr>Roboto</vt:lpstr>
      <vt:lpstr>Times New Roman</vt:lpstr>
      <vt:lpstr>Tema di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2018-03-29T05:35:37Z</dcterms:created>
  <dcterms:modified xsi:type="dcterms:W3CDTF">2024-10-28T07:59:04Z</dcterms:modified>
</cp:coreProperties>
</file>