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4" r:id="rId1"/>
  </p:sldMasterIdLst>
  <p:notesMasterIdLst>
    <p:notesMasterId r:id="rId24"/>
  </p:notesMasterIdLst>
  <p:handoutMasterIdLst>
    <p:handoutMasterId r:id="rId25"/>
  </p:handoutMasterIdLst>
  <p:sldIdLst>
    <p:sldId id="268" r:id="rId2"/>
    <p:sldId id="527" r:id="rId3"/>
    <p:sldId id="592" r:id="rId4"/>
    <p:sldId id="593" r:id="rId5"/>
    <p:sldId id="594" r:id="rId6"/>
    <p:sldId id="595" r:id="rId7"/>
    <p:sldId id="596" r:id="rId8"/>
    <p:sldId id="597" r:id="rId9"/>
    <p:sldId id="599" r:id="rId10"/>
    <p:sldId id="598" r:id="rId11"/>
    <p:sldId id="600" r:id="rId12"/>
    <p:sldId id="601" r:id="rId13"/>
    <p:sldId id="602" r:id="rId14"/>
    <p:sldId id="603" r:id="rId15"/>
    <p:sldId id="604" r:id="rId16"/>
    <p:sldId id="605" r:id="rId17"/>
    <p:sldId id="607" r:id="rId18"/>
    <p:sldId id="606" r:id="rId19"/>
    <p:sldId id="608" r:id="rId20"/>
    <p:sldId id="609" r:id="rId21"/>
    <p:sldId id="587" r:id="rId22"/>
    <p:sldId id="591" r:id="rId23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0000FF"/>
    <a:srgbClr val="006600"/>
    <a:srgbClr val="EEECE1"/>
    <a:srgbClr val="4F81BD"/>
    <a:srgbClr val="000000"/>
    <a:srgbClr val="8064A2"/>
    <a:srgbClr val="1F497D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95030" autoAdjust="0"/>
  </p:normalViewPr>
  <p:slideViewPr>
    <p:cSldViewPr>
      <p:cViewPr varScale="1">
        <p:scale>
          <a:sx n="79" d="100"/>
          <a:sy n="79" d="100"/>
        </p:scale>
        <p:origin x="72" y="435"/>
      </p:cViewPr>
      <p:guideLst>
        <p:guide orient="horz" pos="2160"/>
        <p:guide pos="3840"/>
        <p:guide orient="horz" pos="22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32D6E9-A362-49BD-B99E-41296F8C97A5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zh-CN" altLang="en-US"/>
        </a:p>
      </dgm:t>
    </dgm:pt>
    <dgm:pt modelId="{D52D777A-8DC2-44E2-B2D4-D236E913ED4D}">
      <dgm:prSet phldrT="[文本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altLang="zh-CN" sz="2400" dirty="0"/>
            <a:t>Higher </a:t>
          </a:r>
          <a:r>
            <a:rPr lang="en-US" altLang="zh-CN" sz="2400" dirty="0">
              <a:solidFill>
                <a:srgbClr val="FFFF00"/>
              </a:solidFill>
            </a:rPr>
            <a:t>Q, </a:t>
          </a:r>
          <a:r>
            <a:rPr lang="en-US" altLang="zh-CN" sz="2400" dirty="0" err="1">
              <a:solidFill>
                <a:srgbClr val="FFFF00"/>
              </a:solidFill>
            </a:rPr>
            <a:t>I</a:t>
          </a:r>
          <a:r>
            <a:rPr lang="en-US" altLang="zh-CN" sz="2400" baseline="-25000" dirty="0" err="1">
              <a:solidFill>
                <a:srgbClr val="FFFF00"/>
              </a:solidFill>
            </a:rPr>
            <a:t>q</a:t>
          </a:r>
          <a:r>
            <a:rPr lang="en-US" altLang="zh-CN" sz="2400" dirty="0"/>
            <a:t>=</a:t>
          </a:r>
        </a:p>
        <a:p>
          <a:r>
            <a:rPr lang="en-US" altLang="zh-CN" sz="2400" dirty="0"/>
            <a:t>Higher </a:t>
          </a:r>
          <a:r>
            <a:rPr lang="en-US" altLang="zh-CN" sz="2400" dirty="0" err="1">
              <a:solidFill>
                <a:srgbClr val="FFFF00"/>
              </a:solidFill>
            </a:rPr>
            <a:t>P</a:t>
          </a:r>
          <a:r>
            <a:rPr lang="en-US" altLang="zh-CN" sz="2400" baseline="-25000" dirty="0" err="1">
              <a:solidFill>
                <a:srgbClr val="FFFF00"/>
              </a:solidFill>
            </a:rPr>
            <a:t>rf</a:t>
          </a:r>
          <a:endParaRPr lang="zh-CN" altLang="en-US" sz="2400" baseline="-25000" dirty="0">
            <a:solidFill>
              <a:srgbClr val="FFFF00"/>
            </a:solidFill>
          </a:endParaRPr>
        </a:p>
      </dgm:t>
    </dgm:pt>
    <dgm:pt modelId="{0060BD49-D9F2-4787-943F-A0EAA5A682CC}" type="parTrans" cxnId="{E5FD0DBB-165D-4739-A2B4-6AF0B32902BE}">
      <dgm:prSet/>
      <dgm:spPr/>
      <dgm:t>
        <a:bodyPr/>
        <a:lstStyle/>
        <a:p>
          <a:endParaRPr lang="zh-CN" altLang="en-US"/>
        </a:p>
      </dgm:t>
    </dgm:pt>
    <dgm:pt modelId="{FC84E410-31A5-4487-89DD-E20D405CE7DC}" type="sibTrans" cxnId="{E5FD0DBB-165D-4739-A2B4-6AF0B32902BE}">
      <dgm:prSet/>
      <dgm:spPr/>
      <dgm:t>
        <a:bodyPr/>
        <a:lstStyle/>
        <a:p>
          <a:endParaRPr lang="zh-CN" altLang="en-US"/>
        </a:p>
      </dgm:t>
    </dgm:pt>
    <dgm:pt modelId="{1A3608AF-D6F4-4F03-BDF5-02ADD1F4009E}">
      <dgm:prSet phldrT="[文本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altLang="zh-CN" dirty="0"/>
            <a:t>B</a:t>
          </a:r>
          <a:endParaRPr lang="zh-CN" altLang="en-US" dirty="0"/>
        </a:p>
      </dgm:t>
    </dgm:pt>
    <dgm:pt modelId="{C240F15B-040A-46CE-8A9F-7830F692E6BB}" type="parTrans" cxnId="{250801D9-621C-4572-8E69-F8F893AD1F05}">
      <dgm:prSet/>
      <dgm:spPr/>
      <dgm:t>
        <a:bodyPr/>
        <a:lstStyle/>
        <a:p>
          <a:endParaRPr lang="zh-CN" altLang="en-US"/>
        </a:p>
      </dgm:t>
    </dgm:pt>
    <dgm:pt modelId="{E593E208-566F-47D5-B66E-D9CEFB436E61}" type="sibTrans" cxnId="{250801D9-621C-4572-8E69-F8F893AD1F05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zh-CN" altLang="en-US"/>
        </a:p>
      </dgm:t>
    </dgm:pt>
    <dgm:pt modelId="{D66BC09E-AEF8-4D9A-845C-F27607B0F767}">
      <dgm:prSet phldrT="[文本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altLang="zh-CN" dirty="0"/>
            <a:t>M</a:t>
          </a:r>
          <a:endParaRPr lang="zh-CN" altLang="en-US" dirty="0"/>
        </a:p>
      </dgm:t>
    </dgm:pt>
    <dgm:pt modelId="{599F3124-25A1-4E93-B05D-345659DF9C0A}" type="parTrans" cxnId="{D76773B9-5197-4D52-B49F-5FE556AAB8F6}">
      <dgm:prSet/>
      <dgm:spPr/>
      <dgm:t>
        <a:bodyPr/>
        <a:lstStyle/>
        <a:p>
          <a:endParaRPr lang="zh-CN" altLang="en-US"/>
        </a:p>
      </dgm:t>
    </dgm:pt>
    <dgm:pt modelId="{C289343B-9AA4-4C8F-B55D-F48DE257D4ED}" type="sibTrans" cxnId="{D76773B9-5197-4D52-B49F-5FE556AAB8F6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zh-CN" altLang="en-US"/>
        </a:p>
      </dgm:t>
    </dgm:pt>
    <dgm:pt modelId="{017A1C4C-1947-492D-AB82-E6BDFAD999B6}">
      <dgm:prSet phldrT="[文本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altLang="zh-CN" dirty="0"/>
            <a:t>P</a:t>
          </a:r>
          <a:endParaRPr lang="zh-CN" altLang="en-US" dirty="0"/>
        </a:p>
      </dgm:t>
    </dgm:pt>
    <dgm:pt modelId="{3A1EF616-3192-4A60-9CE9-E1642E5E072B}" type="parTrans" cxnId="{79A8EC9C-6678-4803-B3CA-9D2D6CA3B7FA}">
      <dgm:prSet/>
      <dgm:spPr/>
      <dgm:t>
        <a:bodyPr/>
        <a:lstStyle/>
        <a:p>
          <a:endParaRPr lang="zh-CN" altLang="en-US"/>
        </a:p>
      </dgm:t>
    </dgm:pt>
    <dgm:pt modelId="{FBCF1976-5908-4DA7-9C28-D2437158B873}" type="sibTrans" cxnId="{79A8EC9C-6678-4803-B3CA-9D2D6CA3B7F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zh-CN" altLang="en-US"/>
        </a:p>
      </dgm:t>
    </dgm:pt>
    <dgm:pt modelId="{D7B240A7-3E41-4053-B59D-0898C67224DA}">
      <dgm:prSet phldrT="[文本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altLang="zh-CN" dirty="0"/>
            <a:t>E</a:t>
          </a:r>
          <a:endParaRPr lang="zh-CN" altLang="en-US" dirty="0"/>
        </a:p>
      </dgm:t>
    </dgm:pt>
    <dgm:pt modelId="{A7F2B39D-36B3-4610-9FC8-1BAF927AB024}" type="parTrans" cxnId="{4F57032C-DE29-4DCE-80CD-89CF73D57421}">
      <dgm:prSet/>
      <dgm:spPr/>
      <dgm:t>
        <a:bodyPr/>
        <a:lstStyle/>
        <a:p>
          <a:endParaRPr lang="zh-CN" altLang="en-US"/>
        </a:p>
      </dgm:t>
    </dgm:pt>
    <dgm:pt modelId="{79642FF8-9F6E-487D-8093-7AECF11D17BA}" type="sibTrans" cxnId="{4F57032C-DE29-4DCE-80CD-89CF73D57421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zh-CN" altLang="en-US"/>
        </a:p>
      </dgm:t>
    </dgm:pt>
    <dgm:pt modelId="{1F7AD171-FBFF-4956-B1B4-BE275B8A0B0B}" type="pres">
      <dgm:prSet presAssocID="{7932D6E9-A362-49BD-B99E-41296F8C97A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2EDBF81-02FF-4E87-988E-A7036D4FDB44}" type="pres">
      <dgm:prSet presAssocID="{D52D777A-8DC2-44E2-B2D4-D236E913ED4D}" presName="centerShape" presStyleLbl="node0" presStyleIdx="0" presStyleCnt="1" custScaleX="127588" custScaleY="112578"/>
      <dgm:spPr/>
    </dgm:pt>
    <dgm:pt modelId="{EC1B8BDC-8A2B-4740-B397-F10ECDBCD39F}" type="pres">
      <dgm:prSet presAssocID="{1A3608AF-D6F4-4F03-BDF5-02ADD1F4009E}" presName="node" presStyleLbl="node1" presStyleIdx="0" presStyleCnt="4">
        <dgm:presLayoutVars>
          <dgm:bulletEnabled val="1"/>
        </dgm:presLayoutVars>
      </dgm:prSet>
      <dgm:spPr/>
    </dgm:pt>
    <dgm:pt modelId="{C8D1C59E-D817-430C-8690-542A4554F042}" type="pres">
      <dgm:prSet presAssocID="{1A3608AF-D6F4-4F03-BDF5-02ADD1F4009E}" presName="dummy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8010E8-E85A-4948-9B3B-17E3E1D48F5F}" type="pres">
      <dgm:prSet presAssocID="{E593E208-566F-47D5-B66E-D9CEFB436E61}" presName="sibTrans" presStyleLbl="sibTrans2D1" presStyleIdx="0" presStyleCnt="4"/>
      <dgm:spPr/>
    </dgm:pt>
    <dgm:pt modelId="{457C8D9D-8249-4618-A8A5-F88EC2622797}" type="pres">
      <dgm:prSet presAssocID="{D66BC09E-AEF8-4D9A-845C-F27607B0F767}" presName="node" presStyleLbl="node1" presStyleIdx="1" presStyleCnt="4">
        <dgm:presLayoutVars>
          <dgm:bulletEnabled val="1"/>
        </dgm:presLayoutVars>
      </dgm:prSet>
      <dgm:spPr/>
    </dgm:pt>
    <dgm:pt modelId="{02B2863F-25D5-40ED-9C27-22077A47C71A}" type="pres">
      <dgm:prSet presAssocID="{D66BC09E-AEF8-4D9A-845C-F27607B0F767}" presName="dummy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03CF47-2AF3-4E96-B4A3-171374BCC2CB}" type="pres">
      <dgm:prSet presAssocID="{C289343B-9AA4-4C8F-B55D-F48DE257D4ED}" presName="sibTrans" presStyleLbl="sibTrans2D1" presStyleIdx="1" presStyleCnt="4"/>
      <dgm:spPr/>
    </dgm:pt>
    <dgm:pt modelId="{11F4D46E-ECB2-478C-9DCC-E79307A43F59}" type="pres">
      <dgm:prSet presAssocID="{017A1C4C-1947-492D-AB82-E6BDFAD999B6}" presName="node" presStyleLbl="node1" presStyleIdx="2" presStyleCnt="4">
        <dgm:presLayoutVars>
          <dgm:bulletEnabled val="1"/>
        </dgm:presLayoutVars>
      </dgm:prSet>
      <dgm:spPr/>
    </dgm:pt>
    <dgm:pt modelId="{ED621E3F-D025-4670-A640-A5D1AC5A1D96}" type="pres">
      <dgm:prSet presAssocID="{017A1C4C-1947-492D-AB82-E6BDFAD999B6}" presName="dummy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A070D52-35E3-443E-920B-0E3EC4B750E0}" type="pres">
      <dgm:prSet presAssocID="{FBCF1976-5908-4DA7-9C28-D2437158B873}" presName="sibTrans" presStyleLbl="sibTrans2D1" presStyleIdx="2" presStyleCnt="4"/>
      <dgm:spPr/>
    </dgm:pt>
    <dgm:pt modelId="{B670FF66-76FB-4834-B651-E9227D0AFDDC}" type="pres">
      <dgm:prSet presAssocID="{D7B240A7-3E41-4053-B59D-0898C67224DA}" presName="node" presStyleLbl="node1" presStyleIdx="3" presStyleCnt="4">
        <dgm:presLayoutVars>
          <dgm:bulletEnabled val="1"/>
        </dgm:presLayoutVars>
      </dgm:prSet>
      <dgm:spPr/>
    </dgm:pt>
    <dgm:pt modelId="{C583668E-338B-4437-B228-B869C88D659C}" type="pres">
      <dgm:prSet presAssocID="{D7B240A7-3E41-4053-B59D-0898C67224DA}" presName="dummy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650D725-4501-49D5-B855-620A360B4986}" type="pres">
      <dgm:prSet presAssocID="{79642FF8-9F6E-487D-8093-7AECF11D17BA}" presName="sibTrans" presStyleLbl="sibTrans2D1" presStyleIdx="3" presStyleCnt="4"/>
      <dgm:spPr/>
    </dgm:pt>
  </dgm:ptLst>
  <dgm:cxnLst>
    <dgm:cxn modelId="{1413AE15-8757-4644-BF01-A0CC46B98DF3}" type="presOf" srcId="{E593E208-566F-47D5-B66E-D9CEFB436E61}" destId="{EC8010E8-E85A-4948-9B3B-17E3E1D48F5F}" srcOrd="0" destOrd="0" presId="urn:microsoft.com/office/officeart/2005/8/layout/radial6"/>
    <dgm:cxn modelId="{4F57032C-DE29-4DCE-80CD-89CF73D57421}" srcId="{D52D777A-8DC2-44E2-B2D4-D236E913ED4D}" destId="{D7B240A7-3E41-4053-B59D-0898C67224DA}" srcOrd="3" destOrd="0" parTransId="{A7F2B39D-36B3-4610-9FC8-1BAF927AB024}" sibTransId="{79642FF8-9F6E-487D-8093-7AECF11D17BA}"/>
    <dgm:cxn modelId="{FC1FF82C-6CA8-4F64-9609-B4D0726C6C40}" type="presOf" srcId="{C289343B-9AA4-4C8F-B55D-F48DE257D4ED}" destId="{DD03CF47-2AF3-4E96-B4A3-171374BCC2CB}" srcOrd="0" destOrd="0" presId="urn:microsoft.com/office/officeart/2005/8/layout/radial6"/>
    <dgm:cxn modelId="{171F6047-8CF1-4F4F-BFA5-1C1E16BA176D}" type="presOf" srcId="{79642FF8-9F6E-487D-8093-7AECF11D17BA}" destId="{3650D725-4501-49D5-B855-620A360B4986}" srcOrd="0" destOrd="0" presId="urn:microsoft.com/office/officeart/2005/8/layout/radial6"/>
    <dgm:cxn modelId="{3CF6E857-0B07-4635-BFF7-E6DF0172F853}" type="presOf" srcId="{017A1C4C-1947-492D-AB82-E6BDFAD999B6}" destId="{11F4D46E-ECB2-478C-9DCC-E79307A43F59}" srcOrd="0" destOrd="0" presId="urn:microsoft.com/office/officeart/2005/8/layout/radial6"/>
    <dgm:cxn modelId="{4BDA2F99-C7BE-4617-9F2A-7797DB77484C}" type="presOf" srcId="{1A3608AF-D6F4-4F03-BDF5-02ADD1F4009E}" destId="{EC1B8BDC-8A2B-4740-B397-F10ECDBCD39F}" srcOrd="0" destOrd="0" presId="urn:microsoft.com/office/officeart/2005/8/layout/radial6"/>
    <dgm:cxn modelId="{79A8EC9C-6678-4803-B3CA-9D2D6CA3B7FA}" srcId="{D52D777A-8DC2-44E2-B2D4-D236E913ED4D}" destId="{017A1C4C-1947-492D-AB82-E6BDFAD999B6}" srcOrd="2" destOrd="0" parTransId="{3A1EF616-3192-4A60-9CE9-E1642E5E072B}" sibTransId="{FBCF1976-5908-4DA7-9C28-D2437158B873}"/>
    <dgm:cxn modelId="{42D3E79E-6ADC-47AE-BB2E-D42D425AB173}" type="presOf" srcId="{D7B240A7-3E41-4053-B59D-0898C67224DA}" destId="{B670FF66-76FB-4834-B651-E9227D0AFDDC}" srcOrd="0" destOrd="0" presId="urn:microsoft.com/office/officeart/2005/8/layout/radial6"/>
    <dgm:cxn modelId="{D76773B9-5197-4D52-B49F-5FE556AAB8F6}" srcId="{D52D777A-8DC2-44E2-B2D4-D236E913ED4D}" destId="{D66BC09E-AEF8-4D9A-845C-F27607B0F767}" srcOrd="1" destOrd="0" parTransId="{599F3124-25A1-4E93-B05D-345659DF9C0A}" sibTransId="{C289343B-9AA4-4C8F-B55D-F48DE257D4ED}"/>
    <dgm:cxn modelId="{E5FD0DBB-165D-4739-A2B4-6AF0B32902BE}" srcId="{7932D6E9-A362-49BD-B99E-41296F8C97A5}" destId="{D52D777A-8DC2-44E2-B2D4-D236E913ED4D}" srcOrd="0" destOrd="0" parTransId="{0060BD49-D9F2-4787-943F-A0EAA5A682CC}" sibTransId="{FC84E410-31A5-4487-89DD-E20D405CE7DC}"/>
    <dgm:cxn modelId="{AA5347C4-79FA-42C0-AD90-58FD951B0B64}" type="presOf" srcId="{D66BC09E-AEF8-4D9A-845C-F27607B0F767}" destId="{457C8D9D-8249-4618-A8A5-F88EC2622797}" srcOrd="0" destOrd="0" presId="urn:microsoft.com/office/officeart/2005/8/layout/radial6"/>
    <dgm:cxn modelId="{250801D9-621C-4572-8E69-F8F893AD1F05}" srcId="{D52D777A-8DC2-44E2-B2D4-D236E913ED4D}" destId="{1A3608AF-D6F4-4F03-BDF5-02ADD1F4009E}" srcOrd="0" destOrd="0" parTransId="{C240F15B-040A-46CE-8A9F-7830F692E6BB}" sibTransId="{E593E208-566F-47D5-B66E-D9CEFB436E61}"/>
    <dgm:cxn modelId="{3CEC71EC-61A4-4ED6-9B9D-6E93D9E010AC}" type="presOf" srcId="{D52D777A-8DC2-44E2-B2D4-D236E913ED4D}" destId="{02EDBF81-02FF-4E87-988E-A7036D4FDB44}" srcOrd="0" destOrd="0" presId="urn:microsoft.com/office/officeart/2005/8/layout/radial6"/>
    <dgm:cxn modelId="{7A2C6DF1-08EE-4D5B-873A-3F597B3DE13A}" type="presOf" srcId="{7932D6E9-A362-49BD-B99E-41296F8C97A5}" destId="{1F7AD171-FBFF-4956-B1B4-BE275B8A0B0B}" srcOrd="0" destOrd="0" presId="urn:microsoft.com/office/officeart/2005/8/layout/radial6"/>
    <dgm:cxn modelId="{307D7FFF-C169-4013-B08A-CE408E24C9F2}" type="presOf" srcId="{FBCF1976-5908-4DA7-9C28-D2437158B873}" destId="{9A070D52-35E3-443E-920B-0E3EC4B750E0}" srcOrd="0" destOrd="0" presId="urn:microsoft.com/office/officeart/2005/8/layout/radial6"/>
    <dgm:cxn modelId="{EC8FAEB7-0664-4565-8371-6074669141F7}" type="presParOf" srcId="{1F7AD171-FBFF-4956-B1B4-BE275B8A0B0B}" destId="{02EDBF81-02FF-4E87-988E-A7036D4FDB44}" srcOrd="0" destOrd="0" presId="urn:microsoft.com/office/officeart/2005/8/layout/radial6"/>
    <dgm:cxn modelId="{81C6EDF5-8371-492F-A175-3ACD3CB459A0}" type="presParOf" srcId="{1F7AD171-FBFF-4956-B1B4-BE275B8A0B0B}" destId="{EC1B8BDC-8A2B-4740-B397-F10ECDBCD39F}" srcOrd="1" destOrd="0" presId="urn:microsoft.com/office/officeart/2005/8/layout/radial6"/>
    <dgm:cxn modelId="{B041D82D-74BE-4EC4-9F1A-C06DB9A18046}" type="presParOf" srcId="{1F7AD171-FBFF-4956-B1B4-BE275B8A0B0B}" destId="{C8D1C59E-D817-430C-8690-542A4554F042}" srcOrd="2" destOrd="0" presId="urn:microsoft.com/office/officeart/2005/8/layout/radial6"/>
    <dgm:cxn modelId="{4BA74E4A-6522-487F-BED5-D3319C0DF97B}" type="presParOf" srcId="{1F7AD171-FBFF-4956-B1B4-BE275B8A0B0B}" destId="{EC8010E8-E85A-4948-9B3B-17E3E1D48F5F}" srcOrd="3" destOrd="0" presId="urn:microsoft.com/office/officeart/2005/8/layout/radial6"/>
    <dgm:cxn modelId="{5C42926D-92C2-4302-A865-05B510F56E0B}" type="presParOf" srcId="{1F7AD171-FBFF-4956-B1B4-BE275B8A0B0B}" destId="{457C8D9D-8249-4618-A8A5-F88EC2622797}" srcOrd="4" destOrd="0" presId="urn:microsoft.com/office/officeart/2005/8/layout/radial6"/>
    <dgm:cxn modelId="{2F265C68-886B-4346-B3EC-5DD2BE04D02B}" type="presParOf" srcId="{1F7AD171-FBFF-4956-B1B4-BE275B8A0B0B}" destId="{02B2863F-25D5-40ED-9C27-22077A47C71A}" srcOrd="5" destOrd="0" presId="urn:microsoft.com/office/officeart/2005/8/layout/radial6"/>
    <dgm:cxn modelId="{1105D9C2-BB11-4661-AF9F-8D095EE41656}" type="presParOf" srcId="{1F7AD171-FBFF-4956-B1B4-BE275B8A0B0B}" destId="{DD03CF47-2AF3-4E96-B4A3-171374BCC2CB}" srcOrd="6" destOrd="0" presId="urn:microsoft.com/office/officeart/2005/8/layout/radial6"/>
    <dgm:cxn modelId="{10F8F39A-4210-4616-A9F8-22646BB9C6D6}" type="presParOf" srcId="{1F7AD171-FBFF-4956-B1B4-BE275B8A0B0B}" destId="{11F4D46E-ECB2-478C-9DCC-E79307A43F59}" srcOrd="7" destOrd="0" presId="urn:microsoft.com/office/officeart/2005/8/layout/radial6"/>
    <dgm:cxn modelId="{6BE9A1A0-D5BE-48D7-A04B-E3F83C7B117B}" type="presParOf" srcId="{1F7AD171-FBFF-4956-B1B4-BE275B8A0B0B}" destId="{ED621E3F-D025-4670-A640-A5D1AC5A1D96}" srcOrd="8" destOrd="0" presId="urn:microsoft.com/office/officeart/2005/8/layout/radial6"/>
    <dgm:cxn modelId="{E83177F5-C956-404E-AC58-C9F2C4F8B2E8}" type="presParOf" srcId="{1F7AD171-FBFF-4956-B1B4-BE275B8A0B0B}" destId="{9A070D52-35E3-443E-920B-0E3EC4B750E0}" srcOrd="9" destOrd="0" presId="urn:microsoft.com/office/officeart/2005/8/layout/radial6"/>
    <dgm:cxn modelId="{B4224EF2-4AE9-4A99-B8EC-CA89B2A06E91}" type="presParOf" srcId="{1F7AD171-FBFF-4956-B1B4-BE275B8A0B0B}" destId="{B670FF66-76FB-4834-B651-E9227D0AFDDC}" srcOrd="10" destOrd="0" presId="urn:microsoft.com/office/officeart/2005/8/layout/radial6"/>
    <dgm:cxn modelId="{A5ED41C8-999D-4E0C-830E-E17482E8891A}" type="presParOf" srcId="{1F7AD171-FBFF-4956-B1B4-BE275B8A0B0B}" destId="{C583668E-338B-4437-B228-B869C88D659C}" srcOrd="11" destOrd="0" presId="urn:microsoft.com/office/officeart/2005/8/layout/radial6"/>
    <dgm:cxn modelId="{7FE76A0C-208C-4FD9-83AB-C6E6DCCFD402}" type="presParOf" srcId="{1F7AD171-FBFF-4956-B1B4-BE275B8A0B0B}" destId="{3650D725-4501-49D5-B855-620A360B498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725-4501-49D5-B855-620A360B4986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70D52-35E3-443E-920B-0E3EC4B750E0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3CF47-2AF3-4E96-B4A3-171374BCC2CB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010E8-E85A-4948-9B3B-17E3E1D48F5F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DBF81-02FF-4E87-988E-A7036D4FDB44}">
      <dsp:nvSpPr>
        <dsp:cNvPr id="0" name=""/>
        <dsp:cNvSpPr/>
      </dsp:nvSpPr>
      <dsp:spPr>
        <a:xfrm>
          <a:off x="2839862" y="1629209"/>
          <a:ext cx="2448274" cy="2160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Higher </a:t>
          </a:r>
          <a:r>
            <a:rPr lang="en-US" altLang="zh-CN" sz="2400" kern="1200" dirty="0">
              <a:solidFill>
                <a:srgbClr val="FFFF00"/>
              </a:solidFill>
            </a:rPr>
            <a:t>Q, </a:t>
          </a:r>
          <a:r>
            <a:rPr lang="en-US" altLang="zh-CN" sz="2400" kern="1200" dirty="0" err="1">
              <a:solidFill>
                <a:srgbClr val="FFFF00"/>
              </a:solidFill>
            </a:rPr>
            <a:t>I</a:t>
          </a:r>
          <a:r>
            <a:rPr lang="en-US" altLang="zh-CN" sz="2400" kern="1200" baseline="-25000" dirty="0" err="1">
              <a:solidFill>
                <a:srgbClr val="FFFF00"/>
              </a:solidFill>
            </a:rPr>
            <a:t>q</a:t>
          </a:r>
          <a:r>
            <a:rPr lang="en-US" altLang="zh-CN" sz="2400" kern="1200" dirty="0"/>
            <a:t>=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Higher </a:t>
          </a:r>
          <a:r>
            <a:rPr lang="en-US" altLang="zh-CN" sz="2400" kern="1200" dirty="0" err="1">
              <a:solidFill>
                <a:srgbClr val="FFFF00"/>
              </a:solidFill>
            </a:rPr>
            <a:t>P</a:t>
          </a:r>
          <a:r>
            <a:rPr lang="en-US" altLang="zh-CN" sz="2400" kern="1200" baseline="-25000" dirty="0" err="1">
              <a:solidFill>
                <a:srgbClr val="FFFF00"/>
              </a:solidFill>
            </a:rPr>
            <a:t>rf</a:t>
          </a:r>
          <a:endParaRPr lang="zh-CN" altLang="en-US" sz="2400" kern="1200" baseline="-25000" dirty="0">
            <a:solidFill>
              <a:srgbClr val="FFFF00"/>
            </a:solidFill>
          </a:endParaRPr>
        </a:p>
      </dsp:txBody>
      <dsp:txXfrm>
        <a:off x="3198403" y="1945570"/>
        <a:ext cx="1731192" cy="1527526"/>
      </dsp:txXfrm>
    </dsp:sp>
    <dsp:sp modelId="{EC1B8BDC-8A2B-4740-B397-F10ECDBCD39F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100" kern="1200" dirty="0"/>
            <a:t>B</a:t>
          </a:r>
          <a:endParaRPr lang="zh-CN" altLang="en-US" sz="5100" kern="1200" dirty="0"/>
        </a:p>
      </dsp:txBody>
      <dsp:txXfrm>
        <a:off x="3589098" y="199168"/>
        <a:ext cx="949803" cy="949803"/>
      </dsp:txXfrm>
    </dsp:sp>
    <dsp:sp modelId="{457C8D9D-8249-4618-A8A5-F88EC2622797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100" kern="1200" dirty="0"/>
            <a:t>M</a:t>
          </a:r>
          <a:endParaRPr lang="zh-CN" altLang="en-US" sz="5100" kern="1200" dirty="0"/>
        </a:p>
      </dsp:txBody>
      <dsp:txXfrm>
        <a:off x="5624361" y="2234431"/>
        <a:ext cx="949803" cy="949803"/>
      </dsp:txXfrm>
    </dsp:sp>
    <dsp:sp modelId="{11F4D46E-ECB2-478C-9DCC-E79307A43F59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100" kern="1200" dirty="0"/>
            <a:t>P</a:t>
          </a:r>
          <a:endParaRPr lang="zh-CN" altLang="en-US" sz="5100" kern="1200" dirty="0"/>
        </a:p>
      </dsp:txBody>
      <dsp:txXfrm>
        <a:off x="3589098" y="4269695"/>
        <a:ext cx="949803" cy="949803"/>
      </dsp:txXfrm>
    </dsp:sp>
    <dsp:sp modelId="{B670FF66-76FB-4834-B651-E9227D0AFDDC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5100" kern="1200" dirty="0"/>
            <a:t>E</a:t>
          </a:r>
          <a:endParaRPr lang="zh-CN" altLang="en-US" sz="5100" kern="1200" dirty="0"/>
        </a:p>
      </dsp:txBody>
      <dsp:txXfrm>
        <a:off x="1553834" y="2234431"/>
        <a:ext cx="949803" cy="94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2FF4-7BA7-42D4-986A-C26E560229C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905CA-4BA5-40DD-9324-A208C7215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3786AFE-4E56-48B7-ABB3-20D80C8DCBB1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604FCDD-9ED5-46F9-9F2C-1586AA24A1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82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9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405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1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19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26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12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281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38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503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337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63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99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3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5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3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9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5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9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Needs: SHE, CEE, HIAF</a:t>
            </a:r>
          </a:p>
          <a:p>
            <a:r>
              <a:rPr lang="en-US" altLang="zh-CN" dirty="0"/>
              <a:t>HCI production: metallic beams with CAFe-2 (LECR5 &amp; SECRAL 3), Uranium beam with HIRFL@SECRAL-I &amp; SECRAL-II</a:t>
            </a:r>
          </a:p>
          <a:p>
            <a:r>
              <a:rPr lang="en-US" altLang="zh-CN" dirty="0"/>
              <a:t>New Techniques towards intense beams: HTO, Vlasov launcher, 2-frequency AG, Biased probe + AG effect</a:t>
            </a:r>
          </a:p>
          <a:p>
            <a:r>
              <a:rPr lang="en-US" altLang="zh-CN" dirty="0"/>
              <a:t>HIAF requirements in long range, FECR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9707475" y="6547475"/>
            <a:ext cx="24482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chemeClr val="tx1"/>
                </a:solidFill>
                <a:latin typeface="Tw Cen MT Condensed" panose="020B0606020104020203" pitchFamily="34" charset="0"/>
              </a:rPr>
              <a:t>L. Sun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 PIBHI2025, </a:t>
            </a:r>
            <a:r>
              <a:rPr lang="en-US" altLang="zh-CN" sz="1100" b="1" dirty="0" err="1">
                <a:solidFill>
                  <a:srgbClr val="0D02E0"/>
                </a:solidFill>
                <a:latin typeface="Tw Cen MT Condensed" panose="020B0606020104020203" pitchFamily="34" charset="0"/>
              </a:rPr>
              <a:t>Acitrezza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</a:t>
            </a:r>
            <a:r>
              <a:rPr lang="en-US" altLang="zh-CN" sz="1100" b="1" dirty="0">
                <a:solidFill>
                  <a:srgbClr val="C00000"/>
                </a:solidFill>
                <a:latin typeface="Tw Cen MT Condensed" panose="020B0606020104020203" pitchFamily="34" charset="0"/>
              </a:rPr>
              <a:t>      </a:t>
            </a:r>
            <a:fld id="{ACE9A58E-C139-4F31-AD25-C18095E9965D}" type="slidenum">
              <a:rPr lang="en-US" altLang="zh-CN" sz="1100" b="1" smtClean="0">
                <a:solidFill>
                  <a:srgbClr val="0D02E0"/>
                </a:solidFill>
                <a:latin typeface="Tw Cen MT Condensed" panose="020B0606020104020203" pitchFamily="34" charset="0"/>
              </a:rPr>
              <a:pPr eaLnBrk="1" hangingPunct="1"/>
              <a:t>‹#›</a:t>
            </a:fld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/22</a:t>
            </a:r>
            <a:endParaRPr lang="zh-CN" altLang="en-US" sz="1100" b="1" dirty="0">
              <a:solidFill>
                <a:srgbClr val="0D02E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F9FE20-A454-4C71-9D9F-1B053B7B5E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469" y="6396523"/>
            <a:ext cx="688220" cy="3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91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651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标题 1"/>
          <p:cNvSpPr>
            <a:spLocks noGrp="1"/>
          </p:cNvSpPr>
          <p:nvPr>
            <p:ph type="ctrTitle" idx="4294967295"/>
          </p:nvPr>
        </p:nvSpPr>
        <p:spPr>
          <a:xfrm>
            <a:off x="407368" y="1137471"/>
            <a:ext cx="11017224" cy="1562204"/>
          </a:xfrm>
          <a:prstGeom prst="rect">
            <a:avLst/>
          </a:prstGeom>
          <a:ln w="38100" cmpd="dbl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Perspectives in High Charge State ECR Ion Source Development and Scope</a:t>
            </a:r>
            <a:endParaRPr lang="zh-CN" altLang="en-US" sz="5400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8547" name="副标题 2"/>
          <p:cNvSpPr>
            <a:spLocks noGrp="1"/>
          </p:cNvSpPr>
          <p:nvPr>
            <p:ph type="subTitle" idx="4294967295"/>
          </p:nvPr>
        </p:nvSpPr>
        <p:spPr>
          <a:xfrm>
            <a:off x="1573564" y="3289967"/>
            <a:ext cx="8086229" cy="720080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L. Sun</a:t>
            </a:r>
            <a:r>
              <a:rPr lang="zh-CN" altLang="en-US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en-US" altLang="zh-CN" sz="3600" b="1" u="sng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8550" name="图片 7" descr="CAOS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114" y="115889"/>
            <a:ext cx="757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图片 8" descr="IM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1" y="6351"/>
            <a:ext cx="8302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8689" y="312739"/>
            <a:ext cx="619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i="1" spc="300" dirty="0">
                <a:solidFill>
                  <a:srgbClr val="000000"/>
                </a:solidFill>
                <a:latin typeface="Arial"/>
                <a:ea typeface="宋体"/>
              </a:rPr>
              <a:t>IMP</a:t>
            </a:r>
            <a:endParaRPr lang="zh-CN" altLang="en-US" sz="1400" b="1" i="1" spc="3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2495600" y="5320419"/>
            <a:ext cx="64716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CAS, 730000, Lanzhou, China</a:t>
            </a:r>
            <a:endParaRPr lang="zh-CN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3431704" y="6165304"/>
            <a:ext cx="4229748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PIBHI’25, April. 7~9, 2025, </a:t>
            </a:r>
            <a:r>
              <a:rPr lang="en-US" altLang="zh-CN" i="1" dirty="0" err="1">
                <a:latin typeface="Times" panose="02020603050405020304" pitchFamily="18" charset="0"/>
                <a:cs typeface="Times New Roman" panose="02020603050405020304" pitchFamily="18" charset="0"/>
              </a:rPr>
              <a:t>Acitrezza</a:t>
            </a:r>
            <a:r>
              <a:rPr lang="en-US" altLang="zh-CN" i="1" dirty="0">
                <a:latin typeface="Times" panose="02020603050405020304" pitchFamily="18" charset="0"/>
                <a:cs typeface="Times New Roman" panose="02020603050405020304" pitchFamily="18" charset="0"/>
              </a:rPr>
              <a:t>, Italy</a:t>
            </a:r>
            <a:endParaRPr lang="zh-CN" altLang="en-US" i="1" dirty="0"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D6F769AB-A3DA-4FB2-88B8-93108F0D891C}"/>
              </a:ext>
            </a:extLst>
          </p:cNvPr>
          <p:cNvGrpSpPr/>
          <p:nvPr/>
        </p:nvGrpSpPr>
        <p:grpSpPr>
          <a:xfrm>
            <a:off x="2838372" y="764704"/>
            <a:ext cx="5809361" cy="5500650"/>
            <a:chOff x="2855640" y="908720"/>
            <a:chExt cx="5809361" cy="550065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9BCA101-8F8F-4F2B-B3F5-D64CBAA84CD4}"/>
                </a:ext>
              </a:extLst>
            </p:cNvPr>
            <p:cNvGrpSpPr/>
            <p:nvPr/>
          </p:nvGrpSpPr>
          <p:grpSpPr>
            <a:xfrm>
              <a:off x="2855640" y="908720"/>
              <a:ext cx="5809361" cy="5500650"/>
              <a:chOff x="2855640" y="908720"/>
              <a:chExt cx="5809361" cy="5500650"/>
            </a:xfrm>
          </p:grpSpPr>
          <p:pic>
            <p:nvPicPr>
              <p:cNvPr id="18" name="图片 17" descr="图示&#10;&#10;描述已自动生成">
                <a:extLst>
                  <a:ext uri="{FF2B5EF4-FFF2-40B4-BE49-F238E27FC236}">
                    <a16:creationId xmlns:a16="http://schemas.microsoft.com/office/drawing/2014/main" id="{8484E4BB-F20D-4CBB-9EAA-8813EC407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5640" y="908720"/>
                <a:ext cx="5809361" cy="5500650"/>
              </a:xfrm>
              <a:prstGeom prst="rect">
                <a:avLst/>
              </a:prstGeom>
            </p:spPr>
          </p:pic>
          <p:sp>
            <p:nvSpPr>
              <p:cNvPr id="19" name="等腰三角形 18">
                <a:extLst>
                  <a:ext uri="{FF2B5EF4-FFF2-40B4-BE49-F238E27FC236}">
                    <a16:creationId xmlns:a16="http://schemas.microsoft.com/office/drawing/2014/main" id="{9FED2062-917B-4F64-ABC7-2BDB94F0B195}"/>
                  </a:ext>
                </a:extLst>
              </p:cNvPr>
              <p:cNvSpPr/>
              <p:nvPr/>
            </p:nvSpPr>
            <p:spPr>
              <a:xfrm>
                <a:off x="4804012" y="2452401"/>
                <a:ext cx="221027" cy="177484"/>
              </a:xfrm>
              <a:prstGeom prst="triangle">
                <a:avLst/>
              </a:prstGeom>
              <a:solidFill>
                <a:srgbClr val="92D05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箭头: 下 19">
                <a:extLst>
                  <a:ext uri="{FF2B5EF4-FFF2-40B4-BE49-F238E27FC236}">
                    <a16:creationId xmlns:a16="http://schemas.microsoft.com/office/drawing/2014/main" id="{ED5713F8-EC18-4C7E-BA8F-B07D57721584}"/>
                  </a:ext>
                </a:extLst>
              </p:cNvPr>
              <p:cNvSpPr/>
              <p:nvPr/>
            </p:nvSpPr>
            <p:spPr>
              <a:xfrm rot="1425968">
                <a:off x="5082584" y="1771251"/>
                <a:ext cx="177509" cy="720080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684EC60F-534A-4600-91CE-9633BDF3FBF8}"/>
                </a:ext>
              </a:extLst>
            </p:cNvPr>
            <p:cNvSpPr/>
            <p:nvPr/>
          </p:nvSpPr>
          <p:spPr>
            <a:xfrm>
              <a:off x="5753646" y="3850945"/>
              <a:ext cx="221027" cy="177484"/>
            </a:xfrm>
            <a:prstGeom prst="triangle">
              <a:avLst/>
            </a:prstGeom>
            <a:solidFill>
              <a:srgbClr val="92D05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CC9AD52-A32D-439B-B931-98667030F882}"/>
                </a:ext>
              </a:extLst>
            </p:cNvPr>
            <p:cNvSpPr txBox="1"/>
            <p:nvPr/>
          </p:nvSpPr>
          <p:spPr bwMode="auto">
            <a:xfrm>
              <a:off x="5821971" y="4536348"/>
              <a:ext cx="1083951" cy="276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1200" b="1" dirty="0">
                  <a:solidFill>
                    <a:srgbClr val="FFFF00"/>
                  </a:solidFill>
                  <a:latin typeface="Arial" pitchFamily="34" charset="0"/>
                </a:rPr>
                <a:t>HIAF/pulsed</a:t>
              </a:r>
              <a:endParaRPr lang="zh-CN" altLang="en-US" sz="12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  <p:sp>
          <p:nvSpPr>
            <p:cNvPr id="15" name="箭头: 下 14">
              <a:extLst>
                <a:ext uri="{FF2B5EF4-FFF2-40B4-BE49-F238E27FC236}">
                  <a16:creationId xmlns:a16="http://schemas.microsoft.com/office/drawing/2014/main" id="{CFDD310D-5746-40DB-AF7D-B1CA62531A49}"/>
                </a:ext>
              </a:extLst>
            </p:cNvPr>
            <p:cNvSpPr/>
            <p:nvPr/>
          </p:nvSpPr>
          <p:spPr>
            <a:xfrm rot="10800000">
              <a:off x="5821972" y="4132410"/>
              <a:ext cx="97719" cy="42535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1356248-D5C8-4116-8347-F0EB62F24D39}"/>
                </a:ext>
              </a:extLst>
            </p:cNvPr>
            <p:cNvSpPr txBox="1"/>
            <p:nvPr/>
          </p:nvSpPr>
          <p:spPr bwMode="auto">
            <a:xfrm>
              <a:off x="5074231" y="2791928"/>
              <a:ext cx="54373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1200" b="1" dirty="0">
                  <a:solidFill>
                    <a:srgbClr val="FF0000"/>
                  </a:solidFill>
                  <a:latin typeface="Arial" pitchFamily="34" charset="0"/>
                </a:rPr>
                <a:t>FRIB</a:t>
              </a:r>
              <a:endParaRPr lang="zh-CN" altLang="en-US" sz="12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6E83FFD-6F88-4B46-A8A3-6510A6315B80}"/>
                </a:ext>
              </a:extLst>
            </p:cNvPr>
            <p:cNvSpPr txBox="1"/>
            <p:nvPr/>
          </p:nvSpPr>
          <p:spPr bwMode="auto">
            <a:xfrm>
              <a:off x="4603288" y="1505847"/>
              <a:ext cx="843501" cy="2769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eaLnBrk="1" hangingPunct="1">
                <a:defRPr sz="1200" b="1">
                  <a:solidFill>
                    <a:srgbClr val="FFFF00"/>
                  </a:solidFill>
                </a:defRPr>
              </a:lvl1pPr>
            </a:lstStyle>
            <a:p>
              <a:r>
                <a:rPr lang="en-US" altLang="zh-CN" dirty="0"/>
                <a:t>HIAF/CW</a:t>
              </a:r>
              <a:endParaRPr lang="zh-CN" altLang="en-US" dirty="0"/>
            </a:p>
          </p:txBody>
        </p:sp>
      </p:grpSp>
      <p:sp>
        <p:nvSpPr>
          <p:cNvPr id="21" name="箭头: 下 20">
            <a:extLst>
              <a:ext uri="{FF2B5EF4-FFF2-40B4-BE49-F238E27FC236}">
                <a16:creationId xmlns:a16="http://schemas.microsoft.com/office/drawing/2014/main" id="{F1531977-511D-4F6F-A460-8FD89CB11BA8}"/>
              </a:ext>
            </a:extLst>
          </p:cNvPr>
          <p:cNvSpPr/>
          <p:nvPr/>
        </p:nvSpPr>
        <p:spPr>
          <a:xfrm rot="10800000">
            <a:off x="2311654" y="1607203"/>
            <a:ext cx="319952" cy="3176982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7B8CE49-47B2-4E3F-B05C-D70984CB8178}"/>
              </a:ext>
            </a:extLst>
          </p:cNvPr>
          <p:cNvSpPr txBox="1"/>
          <p:nvPr/>
        </p:nvSpPr>
        <p:spPr bwMode="auto">
          <a:xfrm rot="16200000">
            <a:off x="208699" y="2611572"/>
            <a:ext cx="34606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ion beam power frontier</a:t>
            </a:r>
            <a:endParaRPr lang="zh-CN" altLang="en-US" sz="24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50A67DB8-3101-44DA-9311-9DC4ADFFE956}"/>
              </a:ext>
            </a:extLst>
          </p:cNvPr>
          <p:cNvSpPr/>
          <p:nvPr/>
        </p:nvSpPr>
        <p:spPr>
          <a:xfrm rot="16200000">
            <a:off x="5936024" y="4751062"/>
            <a:ext cx="319952" cy="3176982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55A974A-8AFF-4565-9B62-3D3E9434B8A9}"/>
              </a:ext>
            </a:extLst>
          </p:cNvPr>
          <p:cNvSpPr txBox="1"/>
          <p:nvPr/>
        </p:nvSpPr>
        <p:spPr bwMode="auto">
          <a:xfrm>
            <a:off x="8040216" y="5825633"/>
            <a:ext cx="23615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ion beam </a:t>
            </a:r>
          </a:p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frontier</a:t>
            </a:r>
            <a:endParaRPr lang="zh-CN" altLang="en-US" sz="2000" b="1" dirty="0">
              <a:solidFill>
                <a:srgbClr val="0D02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AF83BAF-5B74-413D-9138-1F50F2419DAF}"/>
              </a:ext>
            </a:extLst>
          </p:cNvPr>
          <p:cNvSpPr txBox="1"/>
          <p:nvPr/>
        </p:nvSpPr>
        <p:spPr bwMode="auto">
          <a:xfrm>
            <a:off x="819903" y="4789132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(CW beam)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D04A0B1-FB9D-484C-A4D0-164CF4EF5468}"/>
              </a:ext>
            </a:extLst>
          </p:cNvPr>
          <p:cNvSpPr txBox="1"/>
          <p:nvPr/>
        </p:nvSpPr>
        <p:spPr bwMode="auto">
          <a:xfrm>
            <a:off x="2237336" y="6066253"/>
            <a:ext cx="22701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(pulsed beam)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A3AD794-AD3B-4048-B16F-D39DD13869D7}"/>
              </a:ext>
            </a:extLst>
          </p:cNvPr>
          <p:cNvSpPr txBox="1"/>
          <p:nvPr/>
        </p:nvSpPr>
        <p:spPr bwMode="auto">
          <a:xfrm>
            <a:off x="2838372" y="0"/>
            <a:ext cx="67810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Towards Heavy Ion Beam Frontier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3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3647728" y="0"/>
            <a:ext cx="5647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Scope: </a:t>
            </a:r>
            <a:r>
              <a:rPr lang="en-US" altLang="zh-CN" sz="3200" b="1" dirty="0">
                <a:solidFill>
                  <a:srgbClr val="FFFF00"/>
                </a:solidFill>
              </a:rPr>
              <a:t>Historical Questions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7C9C091-10F9-4B3C-AD98-8425127FC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r="3572"/>
          <a:stretch/>
        </p:blipFill>
        <p:spPr>
          <a:xfrm>
            <a:off x="335360" y="1347970"/>
            <a:ext cx="5558168" cy="33123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8E20801-6387-41C1-873E-7F75E81CBBFC}"/>
              </a:ext>
            </a:extLst>
          </p:cNvPr>
          <p:cNvSpPr txBox="1"/>
          <p:nvPr/>
        </p:nvSpPr>
        <p:spPr bwMode="auto">
          <a:xfrm>
            <a:off x="764204" y="5013176"/>
            <a:ext cx="44709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1.0 </a:t>
            </a:r>
            <a:r>
              <a:rPr lang="en-US" altLang="zh-CN" sz="2400" b="1" dirty="0" err="1">
                <a:solidFill>
                  <a:srgbClr val="C00000"/>
                </a:solidFill>
                <a:latin typeface="Arial" pitchFamily="34" charset="0"/>
              </a:rPr>
              <a:t>emA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 Pb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itchFamily="34" charset="0"/>
              </a:rPr>
              <a:t>27+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/ 0.4 ms@10 Hz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87E28D-F7B0-45B7-937E-7E73DF663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484784"/>
            <a:ext cx="4941901" cy="3312368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E2606E1-5679-4546-8A48-FEE8138B0A10}"/>
              </a:ext>
            </a:extLst>
          </p:cNvPr>
          <p:cNvCxnSpPr/>
          <p:nvPr/>
        </p:nvCxnSpPr>
        <p:spPr>
          <a:xfrm flipH="1" flipV="1">
            <a:off x="2495600" y="4509120"/>
            <a:ext cx="216024" cy="50405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D8AC53B-E04B-4369-8E7D-219AA77EAEC5}"/>
              </a:ext>
            </a:extLst>
          </p:cNvPr>
          <p:cNvSpPr txBox="1"/>
          <p:nvPr/>
        </p:nvSpPr>
        <p:spPr bwMode="auto">
          <a:xfrm>
            <a:off x="7536160" y="5013176"/>
            <a:ext cx="28019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6600"/>
                </a:solidFill>
                <a:latin typeface="Arial" pitchFamily="34" charset="0"/>
              </a:rPr>
              <a:t>1.0 </a:t>
            </a:r>
            <a:r>
              <a:rPr lang="en-US" altLang="zh-CN" sz="2400" b="1" dirty="0" err="1">
                <a:solidFill>
                  <a:srgbClr val="006600"/>
                </a:solidFill>
                <a:latin typeface="Arial" pitchFamily="34" charset="0"/>
              </a:rPr>
              <a:t>emA</a:t>
            </a:r>
            <a:r>
              <a:rPr lang="en-US" altLang="zh-CN" sz="2400" b="1" dirty="0">
                <a:solidFill>
                  <a:srgbClr val="006600"/>
                </a:solidFill>
                <a:latin typeface="Arial" pitchFamily="34" charset="0"/>
              </a:rPr>
              <a:t> Ar</a:t>
            </a:r>
            <a:r>
              <a:rPr lang="en-US" altLang="zh-CN" sz="2400" b="1" baseline="30000" dirty="0">
                <a:solidFill>
                  <a:srgbClr val="006600"/>
                </a:solidFill>
                <a:latin typeface="Arial" pitchFamily="34" charset="0"/>
              </a:rPr>
              <a:t>12+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/ CW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0D99C9-BEAF-4A55-B249-5EC32B0C5BBD}"/>
              </a:ext>
            </a:extLst>
          </p:cNvPr>
          <p:cNvSpPr txBox="1"/>
          <p:nvPr/>
        </p:nvSpPr>
        <p:spPr bwMode="auto">
          <a:xfrm>
            <a:off x="2351584" y="940718"/>
            <a:ext cx="817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LHC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5008C2-3ABB-44F0-B1A3-A3F764823062}"/>
              </a:ext>
            </a:extLst>
          </p:cNvPr>
          <p:cNvSpPr txBox="1"/>
          <p:nvPr/>
        </p:nvSpPr>
        <p:spPr bwMode="auto">
          <a:xfrm>
            <a:off x="8194802" y="940718"/>
            <a:ext cx="148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SPIRAL2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18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31C167F-A1F4-4A08-8E99-22FDA8B2A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80728"/>
            <a:ext cx="7568322" cy="38095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45245FE-A26B-42B3-96B3-4460FA205597}"/>
              </a:ext>
            </a:extLst>
          </p:cNvPr>
          <p:cNvSpPr txBox="1"/>
          <p:nvPr/>
        </p:nvSpPr>
        <p:spPr bwMode="auto">
          <a:xfrm>
            <a:off x="2207568" y="1124744"/>
            <a:ext cx="24224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HIAF Front-end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8502BBB3-2A23-4DCA-BE70-4EE6384542AE}"/>
              </a:ext>
            </a:extLst>
          </p:cNvPr>
          <p:cNvSpPr/>
          <p:nvPr/>
        </p:nvSpPr>
        <p:spPr>
          <a:xfrm rot="14916549">
            <a:off x="7905261" y="782705"/>
            <a:ext cx="144016" cy="648072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5D70D7-6813-4F16-B32C-E28B7B825554}"/>
              </a:ext>
            </a:extLst>
          </p:cNvPr>
          <p:cNvSpPr txBox="1"/>
          <p:nvPr/>
        </p:nvSpPr>
        <p:spPr bwMode="auto">
          <a:xfrm>
            <a:off x="8400256" y="786189"/>
            <a:ext cx="3379258" cy="11387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pulsed: 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28 p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A U</a:t>
            </a:r>
            <a:r>
              <a:rPr lang="en-US" altLang="zh-CN" sz="24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35+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cs typeface="Arial" panose="020B0604020202020204" pitchFamily="34" charset="0"/>
              </a:rPr>
              <a:t>                     1 ms@3 Hz</a:t>
            </a:r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CW: 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&gt;10 p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A U</a:t>
            </a:r>
            <a:r>
              <a:rPr lang="en-US" altLang="zh-CN" sz="24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46+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B11E45BA-8E1A-45EE-87E4-C87B4327F896}"/>
              </a:ext>
            </a:extLst>
          </p:cNvPr>
          <p:cNvSpPr/>
          <p:nvPr/>
        </p:nvSpPr>
        <p:spPr>
          <a:xfrm>
            <a:off x="9723766" y="1988840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DA1C0F-36AE-4842-927F-EDF5BB228635}"/>
              </a:ext>
            </a:extLst>
          </p:cNvPr>
          <p:cNvSpPr txBox="1"/>
          <p:nvPr/>
        </p:nvSpPr>
        <p:spPr bwMode="auto">
          <a:xfrm>
            <a:off x="8400256" y="2924944"/>
            <a:ext cx="3379258" cy="11387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pulsed: 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50 p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A U</a:t>
            </a:r>
            <a:r>
              <a:rPr lang="en-US" altLang="zh-CN" sz="24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35+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cs typeface="Arial" panose="020B0604020202020204" pitchFamily="34" charset="0"/>
              </a:rPr>
              <a:t>                     &gt;1 ms@3 Hz</a:t>
            </a:r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CW: 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&gt;14 p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A U</a:t>
            </a:r>
            <a:r>
              <a:rPr lang="en-US" altLang="zh-CN" sz="24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46+</a:t>
            </a:r>
            <a:endParaRPr lang="en-US" altLang="zh-CN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91B940-5551-417F-858A-EEBE7E104D3A}"/>
              </a:ext>
            </a:extLst>
          </p:cNvPr>
          <p:cNvSpPr txBox="1"/>
          <p:nvPr/>
        </p:nvSpPr>
        <p:spPr bwMode="auto">
          <a:xfrm>
            <a:off x="6352901" y="3263497"/>
            <a:ext cx="2047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Ion Sources:</a:t>
            </a:r>
            <a:endParaRPr lang="zh-CN" altLang="en-US" sz="2400" b="1" dirty="0">
              <a:latin typeface="Arial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FBE39B-61F3-4655-88E9-DCFC5348A1CD}"/>
              </a:ext>
            </a:extLst>
          </p:cNvPr>
          <p:cNvSpPr txBox="1"/>
          <p:nvPr/>
        </p:nvSpPr>
        <p:spPr bwMode="auto">
          <a:xfrm>
            <a:off x="4059003" y="4265131"/>
            <a:ext cx="6635150" cy="205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cs typeface="Arial" panose="020B0604020202020204" pitchFamily="34" charset="0"/>
              </a:rPr>
              <a:t>Mission: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070C0"/>
                </a:solidFill>
                <a:cs typeface="Arial" panose="020B0604020202020204" pitchFamily="34" charset="0"/>
              </a:rPr>
              <a:t>Capacity to produce intense ion beams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070C0"/>
                </a:solidFill>
                <a:cs typeface="Arial" panose="020B0604020202020204" pitchFamily="34" charset="0"/>
              </a:rPr>
              <a:t>New Methods to intense pulsed beams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070C0"/>
                </a:solidFill>
                <a:cs typeface="Arial" panose="020B0604020202020204" pitchFamily="34" charset="0"/>
              </a:rPr>
              <a:t>Macro and micro stability: </a:t>
            </a:r>
            <a:r>
              <a:rPr lang="en-US" altLang="zh-CN" sz="2400" b="1" dirty="0">
                <a:solidFill>
                  <a:srgbClr val="C0504D"/>
                </a:solidFill>
                <a:cs typeface="Arial" panose="020B0604020202020204" pitchFamily="34" charset="0"/>
              </a:rPr>
              <a:t>days—</a:t>
            </a:r>
            <a:r>
              <a:rPr lang="en-US" altLang="zh-CN" sz="2400" b="1" dirty="0" err="1">
                <a:solidFill>
                  <a:srgbClr val="C0504D"/>
                </a:solidFill>
                <a:cs typeface="Arial" panose="020B0604020202020204" pitchFamily="34" charset="0"/>
              </a:rPr>
              <a:t>ms</a:t>
            </a:r>
            <a:r>
              <a:rPr lang="en-US" altLang="zh-CN" sz="2400" b="1" dirty="0">
                <a:solidFill>
                  <a:srgbClr val="C0504D"/>
                </a:solidFill>
                <a:cs typeface="Arial" panose="020B0604020202020204" pitchFamily="34" charset="0"/>
              </a:rPr>
              <a:t>—</a:t>
            </a:r>
            <a:r>
              <a:rPr lang="el-GR" altLang="zh-CN" sz="2400" b="1" dirty="0">
                <a:solidFill>
                  <a:srgbClr val="C0504D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504D"/>
                </a:solidFill>
                <a:cs typeface="Arial" panose="020B0604020202020204" pitchFamily="34" charset="0"/>
              </a:rPr>
              <a:t>s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CC37F0-F56C-48DB-8032-FB6321334F2D}"/>
              </a:ext>
            </a:extLst>
          </p:cNvPr>
          <p:cNvSpPr txBox="1"/>
          <p:nvPr/>
        </p:nvSpPr>
        <p:spPr bwMode="auto">
          <a:xfrm>
            <a:off x="4059003" y="-7751"/>
            <a:ext cx="48061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Scope: </a:t>
            </a:r>
            <a:r>
              <a:rPr lang="en-US" altLang="zh-CN" sz="3200" b="1" dirty="0">
                <a:solidFill>
                  <a:srgbClr val="FFFF00"/>
                </a:solidFill>
              </a:rPr>
              <a:t>New Challenges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4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5B03962F-C650-4A33-B25B-8E7DDC181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2727592"/>
              </p:ext>
            </p:extLst>
          </p:nvPr>
        </p:nvGraphicFramePr>
        <p:xfrm>
          <a:off x="2157753" y="83671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89C595A0-51B6-42CF-BBC4-C52EC79A502E}"/>
              </a:ext>
            </a:extLst>
          </p:cNvPr>
          <p:cNvSpPr txBox="1"/>
          <p:nvPr/>
        </p:nvSpPr>
        <p:spPr bwMode="auto">
          <a:xfrm>
            <a:off x="3503712" y="836712"/>
            <a:ext cx="21602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Magnetic </a:t>
            </a:r>
            <a:r>
              <a:rPr lang="en-US" altLang="zh-CN" sz="2400" b="1" i="1" dirty="0">
                <a:solidFill>
                  <a:srgbClr val="FF0000"/>
                </a:solidFill>
                <a:latin typeface="Arial" pitchFamily="34" charset="0"/>
              </a:rPr>
              <a:t>confinement</a:t>
            </a:r>
            <a:endParaRPr lang="zh-CN" altLang="en-US" sz="2400" b="1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86769B-2B79-41A0-9675-36BAA35A5449}"/>
              </a:ext>
            </a:extLst>
          </p:cNvPr>
          <p:cNvSpPr txBox="1"/>
          <p:nvPr/>
        </p:nvSpPr>
        <p:spPr bwMode="auto">
          <a:xfrm>
            <a:off x="8976320" y="3212976"/>
            <a:ext cx="219572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2400" b="1">
                <a:solidFill>
                  <a:srgbClr val="0D02E0"/>
                </a:solidFill>
              </a:defRPr>
            </a:lvl1pPr>
          </a:lstStyle>
          <a:p>
            <a:r>
              <a:rPr lang="en-US" altLang="zh-CN" dirty="0"/>
              <a:t>Effective </a:t>
            </a:r>
            <a:r>
              <a:rPr lang="el-GR" altLang="zh-CN" dirty="0"/>
              <a:t>μ</a:t>
            </a:r>
            <a:r>
              <a:rPr lang="en-US" altLang="zh-CN" dirty="0"/>
              <a:t>W </a:t>
            </a:r>
            <a:r>
              <a:rPr lang="en-US" altLang="zh-CN" i="1" dirty="0">
                <a:solidFill>
                  <a:srgbClr val="FF0000"/>
                </a:solidFill>
              </a:rPr>
              <a:t>heating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67F02B9-8F44-4162-A2D9-2D7612613FEF}"/>
              </a:ext>
            </a:extLst>
          </p:cNvPr>
          <p:cNvSpPr txBox="1"/>
          <p:nvPr/>
        </p:nvSpPr>
        <p:spPr bwMode="auto">
          <a:xfrm>
            <a:off x="6888088" y="5424382"/>
            <a:ext cx="29523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defRPr sz="2400"/>
            </a:lvl1pPr>
          </a:lstStyle>
          <a:p>
            <a:r>
              <a:rPr lang="en-US" altLang="zh-CN" b="1" dirty="0">
                <a:solidFill>
                  <a:srgbClr val="0D02E0"/>
                </a:solidFill>
              </a:rPr>
              <a:t>Plasma </a:t>
            </a:r>
            <a:r>
              <a:rPr lang="en-US" altLang="zh-CN" b="1" i="1" dirty="0">
                <a:solidFill>
                  <a:srgbClr val="FF0000"/>
                </a:solidFill>
              </a:rPr>
              <a:t>feeding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E4D3332-DCC3-464B-A3DB-C2D1C64A0BD8}"/>
              </a:ext>
            </a:extLst>
          </p:cNvPr>
          <p:cNvSpPr txBox="1"/>
          <p:nvPr/>
        </p:nvSpPr>
        <p:spPr bwMode="auto">
          <a:xfrm>
            <a:off x="1271464" y="3284984"/>
            <a:ext cx="23254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D02E0"/>
                </a:solidFill>
              </a:rPr>
              <a:t>Intense beam </a:t>
            </a:r>
            <a:r>
              <a:rPr lang="en-US" altLang="zh-CN" sz="2400" b="1" i="1" dirty="0">
                <a:solidFill>
                  <a:srgbClr val="FF0000"/>
                </a:solidFill>
              </a:rPr>
              <a:t>extraction</a:t>
            </a:r>
            <a:endParaRPr lang="zh-C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34774B2-6635-4A2B-89D0-247ECD9C247C}"/>
              </a:ext>
            </a:extLst>
          </p:cNvPr>
          <p:cNvSpPr txBox="1"/>
          <p:nvPr/>
        </p:nvSpPr>
        <p:spPr bwMode="auto">
          <a:xfrm>
            <a:off x="4193876" y="0"/>
            <a:ext cx="3804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Scope: </a:t>
            </a:r>
            <a:r>
              <a:rPr lang="en-US" altLang="zh-CN" sz="3200" b="1" dirty="0">
                <a:solidFill>
                  <a:srgbClr val="FFFF00"/>
                </a:solidFill>
              </a:rPr>
              <a:t>Key Issues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971DC37A-682E-4B3D-AFD4-121D3FD08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"/>
          <a:stretch/>
        </p:blipFill>
        <p:spPr>
          <a:xfrm>
            <a:off x="326388" y="709142"/>
            <a:ext cx="5115544" cy="30963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D295F74-C4FD-47B5-9EF1-34705682316A}"/>
              </a:ext>
            </a:extLst>
          </p:cNvPr>
          <p:cNvSpPr txBox="1"/>
          <p:nvPr/>
        </p:nvSpPr>
        <p:spPr>
          <a:xfrm>
            <a:off x="695400" y="3822051"/>
            <a:ext cx="42923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 HITZ, Advances in Imaging and Electron Physics, Vol. 144 (2006)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6D1447D-5D35-48AB-AF52-350266C4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836712"/>
            <a:ext cx="3888432" cy="27386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CDC6B9A-FD0D-4DEE-A878-0E4A7115A423}"/>
              </a:ext>
            </a:extLst>
          </p:cNvPr>
          <p:cNvSpPr txBox="1"/>
          <p:nvPr/>
        </p:nvSpPr>
        <p:spPr>
          <a:xfrm>
            <a:off x="7680176" y="855224"/>
            <a:ext cx="2040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FFFF"/>
                </a:solidFill>
              </a:rPr>
              <a:t>VENUS Tests--2013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01B1DA9-A6FD-44AD-A118-824436B797CF}"/>
              </a:ext>
            </a:extLst>
          </p:cNvPr>
          <p:cNvSpPr txBox="1"/>
          <p:nvPr/>
        </p:nvSpPr>
        <p:spPr bwMode="auto">
          <a:xfrm>
            <a:off x="9692643" y="3488721"/>
            <a:ext cx="19740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C. Lyneis@ICIS</a:t>
            </a:r>
            <a:r>
              <a:rPr lang="en-US" altLang="zh-CN" sz="1600" b="1" dirty="0">
                <a:solidFill>
                  <a:srgbClr val="0D02E0"/>
                </a:solidFill>
              </a:rPr>
              <a:t>’13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E89BC66-B6F7-42A2-98DE-07D7033A1241}"/>
              </a:ext>
            </a:extLst>
          </p:cNvPr>
          <p:cNvGrpSpPr/>
          <p:nvPr/>
        </p:nvGrpSpPr>
        <p:grpSpPr>
          <a:xfrm>
            <a:off x="3773648" y="4186373"/>
            <a:ext cx="4628152" cy="2131182"/>
            <a:chOff x="221071" y="1409679"/>
            <a:chExt cx="4628152" cy="213118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AF3A015-34E3-418C-9A4B-374E34FF9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34" r="46125" b="3895"/>
            <a:stretch/>
          </p:blipFill>
          <p:spPr>
            <a:xfrm>
              <a:off x="527530" y="1419861"/>
              <a:ext cx="4321693" cy="2121000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E8D730E-A58C-4E90-B5CD-FA7708C5499E}"/>
                </a:ext>
              </a:extLst>
            </p:cNvPr>
            <p:cNvGrpSpPr/>
            <p:nvPr/>
          </p:nvGrpSpPr>
          <p:grpSpPr>
            <a:xfrm>
              <a:off x="3555304" y="2502762"/>
              <a:ext cx="719998" cy="1021966"/>
              <a:chOff x="3510079" y="2541007"/>
              <a:chExt cx="720000" cy="1021969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98FD1666-53CC-4F88-9C87-DEE2244AA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0079" y="2845376"/>
                <a:ext cx="720000" cy="717600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0C4DB2B-5A2E-4A92-B0B8-9CCD51650CE2}"/>
                  </a:ext>
                </a:extLst>
              </p:cNvPr>
              <p:cNvSpPr txBox="1"/>
              <p:nvPr/>
            </p:nvSpPr>
            <p:spPr>
              <a:xfrm>
                <a:off x="3548516" y="2541007"/>
                <a:ext cx="643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TE01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156C6E7-6866-44EC-BBE5-CDA6E5E95595}"/>
                </a:ext>
              </a:extLst>
            </p:cNvPr>
            <p:cNvSpPr txBox="1"/>
            <p:nvPr/>
          </p:nvSpPr>
          <p:spPr>
            <a:xfrm>
              <a:off x="241116" y="1674350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HE11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F384B453-60F1-4211-95F3-80C2A4DD8A49}"/>
                </a:ext>
              </a:extLst>
            </p:cNvPr>
            <p:cNvCxnSpPr>
              <a:cxnSpLocks/>
            </p:cNvCxnSpPr>
            <p:nvPr/>
          </p:nvCxnSpPr>
          <p:spPr>
            <a:xfrm>
              <a:off x="527530" y="2820880"/>
              <a:ext cx="280190" cy="4252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9D0466C0-D551-4853-A5E0-46BBDC1D8E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27248" y="2720943"/>
              <a:ext cx="359739" cy="2965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D09A1836-85CE-4010-AB1A-DC92B98E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071" y="2014999"/>
              <a:ext cx="720000" cy="74018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35BA01E-A54B-4542-857F-50704D547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9355" y="1732388"/>
              <a:ext cx="720000" cy="735211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33048BC-FDAC-43EA-BCDB-3A226951BF91}"/>
                </a:ext>
              </a:extLst>
            </p:cNvPr>
            <p:cNvSpPr txBox="1"/>
            <p:nvPr/>
          </p:nvSpPr>
          <p:spPr>
            <a:xfrm>
              <a:off x="1566991" y="1409679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TE11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5BF35685-D0F1-48D1-933C-C69501D7E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50" t="1534" r="975" b="3895"/>
          <a:stretch/>
        </p:blipFill>
        <p:spPr>
          <a:xfrm>
            <a:off x="8922508" y="4221088"/>
            <a:ext cx="3006140" cy="2121000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CD3538E-99BC-4B66-96BA-255938F47B16}"/>
              </a:ext>
            </a:extLst>
          </p:cNvPr>
          <p:cNvCxnSpPr>
            <a:cxnSpLocks/>
          </p:cNvCxnSpPr>
          <p:nvPr/>
        </p:nvCxnSpPr>
        <p:spPr>
          <a:xfrm>
            <a:off x="7680176" y="4993262"/>
            <a:ext cx="2303780" cy="3936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D52156CB-82D8-4B10-A3B5-5344B20A8AA9}"/>
              </a:ext>
            </a:extLst>
          </p:cNvPr>
          <p:cNvSpPr txBox="1"/>
          <p:nvPr/>
        </p:nvSpPr>
        <p:spPr bwMode="auto">
          <a:xfrm>
            <a:off x="4859573" y="6158460"/>
            <a:ext cx="16962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L. Sun@ICIS</a:t>
            </a:r>
            <a:r>
              <a:rPr lang="en-US" altLang="zh-CN" sz="1600" b="1" dirty="0">
                <a:solidFill>
                  <a:srgbClr val="0D02E0"/>
                </a:solidFill>
              </a:rPr>
              <a:t>’15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11F075-821E-40F6-9A72-96DF55B92D10}"/>
              </a:ext>
            </a:extLst>
          </p:cNvPr>
          <p:cNvSpPr txBox="1"/>
          <p:nvPr/>
        </p:nvSpPr>
        <p:spPr bwMode="auto">
          <a:xfrm>
            <a:off x="3214792" y="778279"/>
            <a:ext cx="42530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Efficient microwave heating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25B3D2-57E8-4C5C-8550-C0CAA93C4EC1}"/>
              </a:ext>
            </a:extLst>
          </p:cNvPr>
          <p:cNvSpPr txBox="1"/>
          <p:nvPr/>
        </p:nvSpPr>
        <p:spPr bwMode="auto">
          <a:xfrm>
            <a:off x="179589" y="6034311"/>
            <a:ext cx="15338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i="1" dirty="0">
                <a:solidFill>
                  <a:srgbClr val="FF0000"/>
                </a:solidFill>
                <a:latin typeface="Arial" pitchFamily="34" charset="0"/>
              </a:rPr>
              <a:t>See Wang’s talk</a:t>
            </a:r>
            <a:endParaRPr lang="zh-CN" altLang="en-US" sz="1400" b="1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D532B42-61AF-47E1-8447-3653E85ADFE6}"/>
              </a:ext>
            </a:extLst>
          </p:cNvPr>
          <p:cNvSpPr txBox="1"/>
          <p:nvPr/>
        </p:nvSpPr>
        <p:spPr bwMode="auto">
          <a:xfrm>
            <a:off x="2867200" y="0"/>
            <a:ext cx="77652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1: </a:t>
            </a:r>
            <a:r>
              <a:rPr lang="en-US" altLang="zh-CN" sz="3200" b="1" dirty="0">
                <a:solidFill>
                  <a:srgbClr val="FFFF00"/>
                </a:solidFill>
              </a:rPr>
              <a:t>Microwave Heating Efficiency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77CA1C-DEC6-A518-CB22-4C82DC79AF39}"/>
              </a:ext>
            </a:extLst>
          </p:cNvPr>
          <p:cNvSpPr txBox="1"/>
          <p:nvPr/>
        </p:nvSpPr>
        <p:spPr bwMode="auto">
          <a:xfrm>
            <a:off x="154412" y="4625164"/>
            <a:ext cx="3366627" cy="95866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Microwave coupling?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D02E0"/>
                </a:solidFill>
              </a:rPr>
              <a:t>Microwave Launching?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96FBEA-5B7D-4662-82A7-06044C7A8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628800"/>
            <a:ext cx="4417393" cy="295232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88D297E-3606-4D4C-8E53-E5F56C78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1334388"/>
            <a:ext cx="7247903" cy="165276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54259C1-0777-4F1E-8248-160F0BF36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54584" y="606388"/>
            <a:ext cx="1099747" cy="1316841"/>
          </a:xfrm>
          <a:prstGeom prst="rect">
            <a:avLst/>
          </a:prstGeom>
        </p:spPr>
      </p:pic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A495489-7599-48D9-8921-D66728C676AB}"/>
              </a:ext>
            </a:extLst>
          </p:cNvPr>
          <p:cNvCxnSpPr>
            <a:stCxn id="35" idx="0"/>
          </p:cNvCxnSpPr>
          <p:nvPr/>
        </p:nvCxnSpPr>
        <p:spPr bwMode="auto">
          <a:xfrm>
            <a:off x="5162878" y="1264809"/>
            <a:ext cx="766819" cy="6873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0262C13-0E48-4A62-ABB1-B5DC9EC90F2B}"/>
              </a:ext>
            </a:extLst>
          </p:cNvPr>
          <p:cNvCxnSpPr>
            <a:stCxn id="35" idx="0"/>
          </p:cNvCxnSpPr>
          <p:nvPr/>
        </p:nvCxnSpPr>
        <p:spPr bwMode="auto">
          <a:xfrm>
            <a:off x="5162878" y="1264809"/>
            <a:ext cx="2374435" cy="1104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pic>
        <p:nvPicPr>
          <p:cNvPr id="38" name="Picture 53" descr="IMG_1751.JPG">
            <a:extLst>
              <a:ext uri="{FF2B5EF4-FFF2-40B4-BE49-F238E27FC236}">
                <a16:creationId xmlns:a16="http://schemas.microsoft.com/office/drawing/2014/main" id="{B03D17EC-2BD5-475D-A870-0F90E822296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3846"/>
          <a:stretch>
            <a:fillRect/>
          </a:stretch>
        </p:blipFill>
        <p:spPr>
          <a:xfrm>
            <a:off x="8472264" y="2814518"/>
            <a:ext cx="1397324" cy="1584176"/>
          </a:xfrm>
          <a:prstGeom prst="rect">
            <a:avLst/>
          </a:prstGeom>
        </p:spPr>
      </p:pic>
      <p:sp>
        <p:nvSpPr>
          <p:cNvPr id="7" name="箭头: 左弧形 6">
            <a:extLst>
              <a:ext uri="{FF2B5EF4-FFF2-40B4-BE49-F238E27FC236}">
                <a16:creationId xmlns:a16="http://schemas.microsoft.com/office/drawing/2014/main" id="{6D08B83B-776F-468E-A282-C1951AE0CFC3}"/>
              </a:ext>
            </a:extLst>
          </p:cNvPr>
          <p:cNvSpPr/>
          <p:nvPr/>
        </p:nvSpPr>
        <p:spPr>
          <a:xfrm rot="19105787">
            <a:off x="7555575" y="2631082"/>
            <a:ext cx="529063" cy="1440160"/>
          </a:xfrm>
          <a:prstGeom prst="curvedRightArrow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D561D09-1E35-471E-9AE2-FAD84D273887}"/>
              </a:ext>
            </a:extLst>
          </p:cNvPr>
          <p:cNvSpPr txBox="1"/>
          <p:nvPr/>
        </p:nvSpPr>
        <p:spPr bwMode="auto">
          <a:xfrm>
            <a:off x="4891376" y="2987153"/>
            <a:ext cx="272725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Arial" pitchFamily="34" charset="0"/>
              </a:rPr>
              <a:t>Micro-channel to mitigate the 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10 MW/m</a:t>
            </a:r>
            <a:r>
              <a:rPr lang="en-US" altLang="zh-CN" b="1" baseline="3000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altLang="zh-CN" b="1" dirty="0">
                <a:solidFill>
                  <a:srgbClr val="0D02E0"/>
                </a:solidFill>
                <a:latin typeface="Arial" pitchFamily="34" charset="0"/>
              </a:rPr>
              <a:t> heat sink risk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B076237-6C1E-4BD7-8D0C-CAFB2983EA3B}"/>
              </a:ext>
            </a:extLst>
          </p:cNvPr>
          <p:cNvSpPr/>
          <p:nvPr/>
        </p:nvSpPr>
        <p:spPr>
          <a:xfrm rot="20767737">
            <a:off x="2735442" y="2852656"/>
            <a:ext cx="1152128" cy="14401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4770F51-9631-4F2E-AE8B-66927AC43522}"/>
              </a:ext>
            </a:extLst>
          </p:cNvPr>
          <p:cNvSpPr txBox="1"/>
          <p:nvPr/>
        </p:nvSpPr>
        <p:spPr bwMode="auto">
          <a:xfrm>
            <a:off x="2936353" y="3068960"/>
            <a:ext cx="1162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I</a:t>
            </a:r>
            <a:r>
              <a:rPr lang="en-US" altLang="zh-CN" sz="2400" b="1" baseline="-25000" dirty="0" err="1">
                <a:solidFill>
                  <a:srgbClr val="0D02E0"/>
                </a:solidFill>
                <a:latin typeface="Arial" pitchFamily="34" charset="0"/>
              </a:rPr>
              <a:t>q</a:t>
            </a:r>
            <a:r>
              <a:rPr lang="en-US" altLang="zh-CN" sz="2400" b="1" baseline="-25000" dirty="0">
                <a:solidFill>
                  <a:srgbClr val="0D02E0"/>
                </a:solidFill>
                <a:latin typeface="Arial" pitchFamily="34" charset="0"/>
              </a:rPr>
              <a:t> </a:t>
            </a:r>
            <a:r>
              <a:rPr lang="zh-CN" altLang="en-US" sz="2400" b="1" dirty="0">
                <a:solidFill>
                  <a:srgbClr val="0D02E0"/>
                </a:solidFill>
                <a:latin typeface="Arial" pitchFamily="34" charset="0"/>
              </a:rPr>
              <a:t>∝ </a:t>
            </a:r>
            <a:r>
              <a:rPr lang="en-US" altLang="zh-CN" sz="2400" b="1" dirty="0" err="1">
                <a:solidFill>
                  <a:srgbClr val="0D02E0"/>
                </a:solidFill>
                <a:latin typeface="Arial" pitchFamily="34" charset="0"/>
              </a:rPr>
              <a:t>P</a:t>
            </a:r>
            <a:r>
              <a:rPr lang="en-US" altLang="zh-CN" sz="2400" b="1" baseline="-25000" dirty="0" err="1">
                <a:solidFill>
                  <a:srgbClr val="0D02E0"/>
                </a:solidFill>
                <a:latin typeface="Arial" pitchFamily="34" charset="0"/>
              </a:rPr>
              <a:t>rf</a:t>
            </a:r>
            <a:endParaRPr lang="zh-CN" altLang="en-US" sz="2400" b="1" baseline="-25000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5BA73AA-F32C-4C84-872E-4FB6BBD53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0" y="4090559"/>
            <a:ext cx="1550544" cy="2068623"/>
          </a:xfrm>
          <a:prstGeom prst="rect">
            <a:avLst/>
          </a:prstGeom>
        </p:spPr>
      </p:pic>
      <p:sp>
        <p:nvSpPr>
          <p:cNvPr id="40" name="标注: 弯曲线形 39">
            <a:extLst>
              <a:ext uri="{FF2B5EF4-FFF2-40B4-BE49-F238E27FC236}">
                <a16:creationId xmlns:a16="http://schemas.microsoft.com/office/drawing/2014/main" id="{1E6F01C4-37D5-4127-993C-D5513A844241}"/>
              </a:ext>
            </a:extLst>
          </p:cNvPr>
          <p:cNvSpPr/>
          <p:nvPr/>
        </p:nvSpPr>
        <p:spPr>
          <a:xfrm>
            <a:off x="7636618" y="4600738"/>
            <a:ext cx="2592288" cy="1224136"/>
          </a:xfrm>
          <a:prstGeom prst="borderCallout2">
            <a:avLst>
              <a:gd name="adj1" fmla="val 7258"/>
              <a:gd name="adj2" fmla="val -6853"/>
              <a:gd name="adj3" fmla="val 7781"/>
              <a:gd name="adj4" fmla="val -17160"/>
              <a:gd name="adj5" fmla="val 35174"/>
              <a:gd name="adj6" fmla="val -6430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/>
              <a:t>Server etching marks after continuous high power </a:t>
            </a:r>
            <a:r>
              <a:rPr lang="en-US" altLang="zh-CN" dirty="0" err="1"/>
              <a:t>Ar</a:t>
            </a:r>
            <a:r>
              <a:rPr lang="en-US" altLang="zh-CN" dirty="0"/>
              <a:t> beam operation</a:t>
            </a:r>
            <a:endParaRPr lang="zh-CN" altLang="en-US" dirty="0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AAECC6D-EEE5-40F2-99EA-241707F4B0C2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6456040" y="5212806"/>
            <a:ext cx="11805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924DC221-F200-411F-9638-63E93B7C5218}"/>
              </a:ext>
            </a:extLst>
          </p:cNvPr>
          <p:cNvSpPr txBox="1"/>
          <p:nvPr/>
        </p:nvSpPr>
        <p:spPr bwMode="auto">
          <a:xfrm>
            <a:off x="9869588" y="3411514"/>
            <a:ext cx="109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6600"/>
                </a:solidFill>
                <a:latin typeface="Arial" pitchFamily="34" charset="0"/>
              </a:rPr>
              <a:t>Risk 1</a:t>
            </a:r>
            <a:endParaRPr lang="zh-CN" altLang="en-US" sz="2400" b="1" dirty="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DD2EDB9-DC6D-4324-BCC4-A8037E67F6C6}"/>
              </a:ext>
            </a:extLst>
          </p:cNvPr>
          <p:cNvSpPr txBox="1"/>
          <p:nvPr/>
        </p:nvSpPr>
        <p:spPr bwMode="auto">
          <a:xfrm>
            <a:off x="5453526" y="6003550"/>
            <a:ext cx="1091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Risk 2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ACEFB03-91B2-4EB0-8DB7-CC4BC91A7485}"/>
              </a:ext>
            </a:extLst>
          </p:cNvPr>
          <p:cNvSpPr txBox="1"/>
          <p:nvPr/>
        </p:nvSpPr>
        <p:spPr bwMode="auto">
          <a:xfrm>
            <a:off x="378643" y="5229200"/>
            <a:ext cx="4273377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Will that work at 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20 MW/m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or 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30 MW/m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?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DF6D685-5E4B-46F7-98BD-34B9B2EF95AB}"/>
              </a:ext>
            </a:extLst>
          </p:cNvPr>
          <p:cNvSpPr txBox="1"/>
          <p:nvPr/>
        </p:nvSpPr>
        <p:spPr bwMode="auto">
          <a:xfrm>
            <a:off x="620638" y="854042"/>
            <a:ext cx="26260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Efficient Cooling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982C611-C6CA-4455-BBA6-68F259F8B9B1}"/>
              </a:ext>
            </a:extLst>
          </p:cNvPr>
          <p:cNvSpPr txBox="1"/>
          <p:nvPr/>
        </p:nvSpPr>
        <p:spPr bwMode="auto">
          <a:xfrm>
            <a:off x="3140869" y="-12042"/>
            <a:ext cx="69717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2: </a:t>
            </a:r>
            <a:r>
              <a:rPr lang="en-US" altLang="zh-CN" sz="3200" b="1" dirty="0">
                <a:solidFill>
                  <a:srgbClr val="FFFF00"/>
                </a:solidFill>
              </a:rPr>
              <a:t>Plasma Chamber Cooling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 descr="图表, 直方图&#10;&#10;描述已自动生成">
            <a:extLst>
              <a:ext uri="{FF2B5EF4-FFF2-40B4-BE49-F238E27FC236}">
                <a16:creationId xmlns:a16="http://schemas.microsoft.com/office/drawing/2014/main" id="{63FD44A5-8173-4433-8B23-7CEB596E7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4" t="9402" r="10339" b="5365"/>
          <a:stretch/>
        </p:blipFill>
        <p:spPr bwMode="auto">
          <a:xfrm>
            <a:off x="479376" y="1340768"/>
            <a:ext cx="4104456" cy="32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10ED5A3-146B-48B6-943D-A4BF361AD73A}"/>
              </a:ext>
            </a:extLst>
          </p:cNvPr>
          <p:cNvSpPr txBox="1"/>
          <p:nvPr/>
        </p:nvSpPr>
        <p:spPr>
          <a:xfrm>
            <a:off x="1127448" y="1556792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Xe</a:t>
            </a:r>
            <a:r>
              <a:rPr lang="en-US" altLang="zh-CN" baseline="30000" dirty="0">
                <a:solidFill>
                  <a:srgbClr val="FF0000"/>
                </a:solidFill>
              </a:rPr>
              <a:t>34+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D48C9D9-AD7F-4596-B6AE-9F10419AA19F}"/>
              </a:ext>
            </a:extLst>
          </p:cNvPr>
          <p:cNvSpPr txBox="1"/>
          <p:nvPr/>
        </p:nvSpPr>
        <p:spPr bwMode="auto">
          <a:xfrm>
            <a:off x="875420" y="4912399"/>
            <a:ext cx="33123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Afterglow</a:t>
            </a:r>
          </a:p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Double frequency control pulse peaks and length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85AFF52F-EFFA-4A39-9849-43C286EF5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59010"/>
              </p:ext>
            </p:extLst>
          </p:nvPr>
        </p:nvGraphicFramePr>
        <p:xfrm>
          <a:off x="5519936" y="946709"/>
          <a:ext cx="5292588" cy="4056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14140" imgH="2999740" progId="Origin95.Graph">
                  <p:embed/>
                </p:oleObj>
              </mc:Choice>
              <mc:Fallback>
                <p:oleObj name="Graph" r:id="rId4" imgW="3914140" imgH="2999740" progId="Origin95.Graph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9936" y="946709"/>
                        <a:ext cx="5292588" cy="4056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箭头: 右 3">
            <a:extLst>
              <a:ext uri="{FF2B5EF4-FFF2-40B4-BE49-F238E27FC236}">
                <a16:creationId xmlns:a16="http://schemas.microsoft.com/office/drawing/2014/main" id="{998B5B12-AF2A-44B2-9409-ED1150510F5E}"/>
              </a:ext>
            </a:extLst>
          </p:cNvPr>
          <p:cNvSpPr/>
          <p:nvPr/>
        </p:nvSpPr>
        <p:spPr>
          <a:xfrm>
            <a:off x="4763852" y="2870095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D48AD0C-5650-4675-950B-0622C1D25D46}"/>
              </a:ext>
            </a:extLst>
          </p:cNvPr>
          <p:cNvSpPr txBox="1"/>
          <p:nvPr/>
        </p:nvSpPr>
        <p:spPr bwMode="auto">
          <a:xfrm>
            <a:off x="6586047" y="4929577"/>
            <a:ext cx="39604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Afterglow + pulsed biased-disk</a:t>
            </a:r>
          </a:p>
          <a:p>
            <a:pPr eaLnBrk="1" hangingPunct="1"/>
            <a:r>
              <a:rPr lang="en-US" altLang="zh-CN" sz="2000" b="1" dirty="0">
                <a:solidFill>
                  <a:srgbClr val="0D02E0"/>
                </a:solidFill>
              </a:rPr>
              <a:t>Accumulate more particles for higher beam pulse peaks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A3C06D-4CE4-491A-A917-A645FE57054E}"/>
              </a:ext>
            </a:extLst>
          </p:cNvPr>
          <p:cNvSpPr txBox="1"/>
          <p:nvPr/>
        </p:nvSpPr>
        <p:spPr bwMode="auto">
          <a:xfrm>
            <a:off x="7248128" y="6021288"/>
            <a:ext cx="2294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results in 2024</a:t>
            </a:r>
            <a:endParaRPr lang="zh-CN" alt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06B1FCD-0989-45E8-BA2C-934DBEAC8179}"/>
              </a:ext>
            </a:extLst>
          </p:cNvPr>
          <p:cNvSpPr txBox="1"/>
          <p:nvPr/>
        </p:nvSpPr>
        <p:spPr bwMode="auto">
          <a:xfrm>
            <a:off x="69968" y="6019046"/>
            <a:ext cx="4923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 REV. ACCEL. BEAMS 25, 063402 (2022)</a:t>
            </a:r>
            <a:endParaRPr lang="zh-CN" alt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FC1FFA-B3A1-4A9F-8E35-432DCBF01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1692" y="1898306"/>
            <a:ext cx="2189589" cy="183434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754BDBC-1078-4914-AA30-0CFB87D4B7FB}"/>
              </a:ext>
            </a:extLst>
          </p:cNvPr>
          <p:cNvSpPr txBox="1"/>
          <p:nvPr/>
        </p:nvSpPr>
        <p:spPr bwMode="auto">
          <a:xfrm>
            <a:off x="10223232" y="2060848"/>
            <a:ext cx="683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rgbClr val="0D02E0"/>
                </a:solidFill>
                <a:latin typeface="Arial" pitchFamily="34" charset="0"/>
              </a:rPr>
              <a:t>AG+BD</a:t>
            </a:r>
            <a:endParaRPr lang="zh-CN" altLang="en-US" sz="11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D67662C-EAF4-465C-9F54-307B21D83AEE}"/>
              </a:ext>
            </a:extLst>
          </p:cNvPr>
          <p:cNvSpPr txBox="1"/>
          <p:nvPr/>
        </p:nvSpPr>
        <p:spPr bwMode="auto">
          <a:xfrm>
            <a:off x="10470924" y="2896750"/>
            <a:ext cx="39626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rgbClr val="0D02E0"/>
                </a:solidFill>
                <a:latin typeface="Arial" pitchFamily="34" charset="0"/>
              </a:rPr>
              <a:t>AG</a:t>
            </a:r>
            <a:endParaRPr lang="zh-CN" altLang="en-US" sz="11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AFCAC19-B775-4A4B-A7BC-70B5C6A15047}"/>
              </a:ext>
            </a:extLst>
          </p:cNvPr>
          <p:cNvSpPr txBox="1"/>
          <p:nvPr/>
        </p:nvSpPr>
        <p:spPr bwMode="auto">
          <a:xfrm>
            <a:off x="3934068" y="758150"/>
            <a:ext cx="51379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Efficient pulsed beam production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D651768-D27F-4139-900C-0E9D3E2E2DD8}"/>
              </a:ext>
            </a:extLst>
          </p:cNvPr>
          <p:cNvSpPr txBox="1"/>
          <p:nvPr/>
        </p:nvSpPr>
        <p:spPr bwMode="auto">
          <a:xfrm>
            <a:off x="2867200" y="0"/>
            <a:ext cx="68563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3: </a:t>
            </a:r>
            <a:r>
              <a:rPr lang="en-US" altLang="zh-CN" sz="3200" b="1" dirty="0">
                <a:solidFill>
                  <a:srgbClr val="FFFF00"/>
                </a:solidFill>
              </a:rPr>
              <a:t>Pulsed Beam Production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56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D03BDD8E-C86C-4D7B-8A1F-61E4127D1D9B}"/>
              </a:ext>
            </a:extLst>
          </p:cNvPr>
          <p:cNvSpPr txBox="1"/>
          <p:nvPr/>
        </p:nvSpPr>
        <p:spPr bwMode="auto">
          <a:xfrm>
            <a:off x="1271464" y="700483"/>
            <a:ext cx="9894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New Instabilities: 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s scale and strong impact to beam acceleration</a:t>
            </a:r>
            <a:endParaRPr lang="zh-CN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6289B7A-F5ED-4CBD-8B5A-C9B481F16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61" y="1355715"/>
            <a:ext cx="4633355" cy="244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图表&#10;&#10;AI 生成的内容可能不正确。">
            <a:extLst>
              <a:ext uri="{FF2B5EF4-FFF2-40B4-BE49-F238E27FC236}">
                <a16:creationId xmlns:a16="http://schemas.microsoft.com/office/drawing/2014/main" id="{AA70E30A-A2DA-47F8-A989-D79B23653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0" t="45057" r="3854" b="9543"/>
          <a:stretch/>
        </p:blipFill>
        <p:spPr>
          <a:xfrm>
            <a:off x="759761" y="4221775"/>
            <a:ext cx="4489989" cy="22298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B9D2459-B506-43D0-96CF-549E5590DDDC}"/>
              </a:ext>
            </a:extLst>
          </p:cNvPr>
          <p:cNvSpPr txBox="1"/>
          <p:nvPr/>
        </p:nvSpPr>
        <p:spPr>
          <a:xfrm>
            <a:off x="1183037" y="1029222"/>
            <a:ext cx="340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Faraday cup signal </a:t>
            </a:r>
            <a:r>
              <a:rPr lang="en-US" sz="1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after analyzing magnet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EAAC36-7D49-40E0-9405-5B19B69F7F7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94" y="1219575"/>
            <a:ext cx="4913630" cy="25914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B50A527-178C-413C-B8B2-BCA3EB168F39}"/>
              </a:ext>
            </a:extLst>
          </p:cNvPr>
          <p:cNvSpPr txBox="1"/>
          <p:nvPr/>
        </p:nvSpPr>
        <p:spPr>
          <a:xfrm>
            <a:off x="1550034" y="3926977"/>
            <a:ext cx="2276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probe </a:t>
            </a: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</a:t>
            </a:r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after SFC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CDA0751-5649-401D-A959-D72EC7B4E0C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4" t="38983" r="1000" b="24022"/>
          <a:stretch/>
        </p:blipFill>
        <p:spPr>
          <a:xfrm>
            <a:off x="6681004" y="4198143"/>
            <a:ext cx="4751235" cy="2253492"/>
          </a:xfrm>
          <a:prstGeom prst="rect">
            <a:avLst/>
          </a:prstGeom>
        </p:spPr>
      </p:pic>
      <p:sp>
        <p:nvSpPr>
          <p:cNvPr id="19" name="箭头: 右 18">
            <a:extLst>
              <a:ext uri="{FF2B5EF4-FFF2-40B4-BE49-F238E27FC236}">
                <a16:creationId xmlns:a16="http://schemas.microsoft.com/office/drawing/2014/main" id="{456125E9-1758-46B3-947B-5943974F4A56}"/>
              </a:ext>
            </a:extLst>
          </p:cNvPr>
          <p:cNvSpPr/>
          <p:nvPr/>
        </p:nvSpPr>
        <p:spPr>
          <a:xfrm>
            <a:off x="5296378" y="3599355"/>
            <a:ext cx="1504611" cy="78689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E23BE34-70D6-4DF7-9EA5-481FB109B510}"/>
              </a:ext>
            </a:extLst>
          </p:cNvPr>
          <p:cNvSpPr txBox="1"/>
          <p:nvPr/>
        </p:nvSpPr>
        <p:spPr>
          <a:xfrm>
            <a:off x="4929376" y="3808137"/>
            <a:ext cx="244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1" i="0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arameter optimization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D69C61A-B99A-4FFA-9590-DE4A2B2B1A67}"/>
              </a:ext>
            </a:extLst>
          </p:cNvPr>
          <p:cNvSpPr txBox="1"/>
          <p:nvPr/>
        </p:nvSpPr>
        <p:spPr bwMode="auto">
          <a:xfrm>
            <a:off x="3781965" y="28459"/>
            <a:ext cx="5625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4: </a:t>
            </a:r>
            <a:r>
              <a:rPr lang="en-US" altLang="zh-CN" sz="3200" b="1" dirty="0">
                <a:solidFill>
                  <a:srgbClr val="FFFF00"/>
                </a:solidFill>
              </a:rPr>
              <a:t>“New” Instabilities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39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7E8D7C98-4247-40C1-B7C5-67F873AEC0AD}"/>
              </a:ext>
            </a:extLst>
          </p:cNvPr>
          <p:cNvSpPr txBox="1"/>
          <p:nvPr/>
        </p:nvSpPr>
        <p:spPr>
          <a:xfrm>
            <a:off x="48637" y="4857024"/>
            <a:ext cx="1209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even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ecr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0.6, which is much lower than the threshold for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cyclotron instabilities</a:t>
            </a:r>
          </a:p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microwave power and gas pressure,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</a:p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by the so-called “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 wave instabilities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which arise from 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gradient and </a:t>
            </a:r>
            <a:r>
              <a:rPr lang="en-US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 a full regime of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tens of Hz to few hundreds of kHz</a:t>
            </a:r>
            <a:r>
              <a:rPr lang="en-US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300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 </a:t>
            </a:r>
            <a:r>
              <a:rPr lang="en-US" b="1" i="0" u="none" strike="noStrike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2A52DA-28AF-4FF6-8072-CA9444CDFA44}"/>
              </a:ext>
            </a:extLst>
          </p:cNvPr>
          <p:cNvSpPr txBox="1"/>
          <p:nvPr/>
        </p:nvSpPr>
        <p:spPr>
          <a:xfrm>
            <a:off x="733348" y="6019543"/>
            <a:ext cx="10304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Experimental investigation of plasma instabilities by Fourier analysis in an electron cyclotron resonance ion source, Phys. Rev. Accel. Beams 21, 093402, (2018)</a:t>
            </a:r>
          </a:p>
          <a:p>
            <a:r>
              <a:rPr lang="en-US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Observations of parametric drift wave instabilities in an electron cyclotron resonance ion source, </a:t>
            </a:r>
            <a:r>
              <a:rPr lang="fr-FR" sz="1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Plasma Phys. Control. Fusion 62 105013, (2020)</a:t>
            </a:r>
            <a:endParaRPr lang="en-US" sz="12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8864EF7-61F7-4954-9AB3-15564BADF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236358"/>
            <a:ext cx="4968552" cy="315069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4FF90FF-F523-420C-96EB-7D5616AC1294}"/>
              </a:ext>
            </a:extLst>
          </p:cNvPr>
          <p:cNvSpPr txBox="1"/>
          <p:nvPr/>
        </p:nvSpPr>
        <p:spPr>
          <a:xfrm>
            <a:off x="3765208" y="1488011"/>
            <a:ext cx="134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SESRI-LECR5</a:t>
            </a:r>
            <a:endParaRPr lang="en-US" sz="1800" kern="100" dirty="0">
              <a:solidFill>
                <a:schemeClr val="bg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80052EB8-017C-4F9C-B3BE-46AAF0FF2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12" y="1309680"/>
            <a:ext cx="5586147" cy="29847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ACB0567-1FD6-4454-A7AF-29DE66F16389}"/>
              </a:ext>
            </a:extLst>
          </p:cNvPr>
          <p:cNvSpPr txBox="1"/>
          <p:nvPr/>
        </p:nvSpPr>
        <p:spPr>
          <a:xfrm>
            <a:off x="9120336" y="1303345"/>
            <a:ext cx="207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SSC-LINAC-SECRAL-I</a:t>
            </a:r>
            <a:endParaRPr lang="en-US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5878FAF-B518-472D-8BDB-6613C93BD78A}"/>
              </a:ext>
            </a:extLst>
          </p:cNvPr>
          <p:cNvCxnSpPr/>
          <p:nvPr/>
        </p:nvCxnSpPr>
        <p:spPr>
          <a:xfrm>
            <a:off x="0" y="4413694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03BDD8E-C86C-4D7B-8A1F-61E4127D1D9B}"/>
              </a:ext>
            </a:extLst>
          </p:cNvPr>
          <p:cNvSpPr txBox="1"/>
          <p:nvPr/>
        </p:nvSpPr>
        <p:spPr bwMode="auto">
          <a:xfrm>
            <a:off x="1343472" y="800325"/>
            <a:ext cx="9894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cs typeface="Arial" panose="020B0604020202020204" pitchFamily="34" charset="0"/>
              </a:rPr>
              <a:t>New Instabilities: </a:t>
            </a:r>
            <a:r>
              <a:rPr lang="el-GR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cs typeface="Arial" panose="020B0604020202020204" pitchFamily="34" charset="0"/>
              </a:rPr>
              <a:t>s scale and strong impact to beam acceleration</a:t>
            </a:r>
            <a:endParaRPr lang="zh-CN" alt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6CBB89-B04A-4B4E-8EB6-31262F13BA15}"/>
              </a:ext>
            </a:extLst>
          </p:cNvPr>
          <p:cNvSpPr txBox="1"/>
          <p:nvPr/>
        </p:nvSpPr>
        <p:spPr bwMode="auto">
          <a:xfrm>
            <a:off x="371885" y="4445026"/>
            <a:ext cx="2063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00FF"/>
                </a:solidFill>
                <a:latin typeface="Arial" pitchFamily="34" charset="0"/>
              </a:rPr>
              <a:t>Why &amp; How?</a:t>
            </a:r>
            <a:endParaRPr lang="zh-CN" altLang="en-US" sz="24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5618A15-EC68-464C-90B0-795300AA3201}"/>
              </a:ext>
            </a:extLst>
          </p:cNvPr>
          <p:cNvSpPr txBox="1"/>
          <p:nvPr/>
        </p:nvSpPr>
        <p:spPr bwMode="auto">
          <a:xfrm>
            <a:off x="3781965" y="28459"/>
            <a:ext cx="56252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4: </a:t>
            </a:r>
            <a:r>
              <a:rPr lang="en-US" altLang="zh-CN" sz="3200" b="1" dirty="0">
                <a:solidFill>
                  <a:srgbClr val="FFFF00"/>
                </a:solidFill>
              </a:rPr>
              <a:t>“New” Instabilities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53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4D8C11-ADBD-44EB-9D40-60FDACACA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772816"/>
            <a:ext cx="3672408" cy="36724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6D8D7B-6A09-4496-B058-BB4CE0D1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1772816"/>
            <a:ext cx="6528725" cy="36724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AACBD44-4A80-4C9D-927F-FA8DE86453FC}"/>
              </a:ext>
            </a:extLst>
          </p:cNvPr>
          <p:cNvSpPr txBox="1"/>
          <p:nvPr/>
        </p:nvSpPr>
        <p:spPr bwMode="auto">
          <a:xfrm>
            <a:off x="9120336" y="1988840"/>
            <a:ext cx="11256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FFFF00"/>
                </a:solidFill>
                <a:latin typeface="Arial" pitchFamily="34" charset="0"/>
              </a:rPr>
              <a:t>ECRIS</a:t>
            </a:r>
            <a:endParaRPr lang="zh-CN" altLang="en-US" sz="24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7D20FA8-4E7A-4A0B-B8A8-089FB30E8508}"/>
              </a:ext>
            </a:extLst>
          </p:cNvPr>
          <p:cNvSpPr txBox="1"/>
          <p:nvPr/>
        </p:nvSpPr>
        <p:spPr bwMode="auto">
          <a:xfrm>
            <a:off x="5375920" y="2450505"/>
            <a:ext cx="12538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600" b="1" dirty="0" err="1">
                <a:solidFill>
                  <a:srgbClr val="FF0000"/>
                </a:solidFill>
                <a:latin typeface="Arial" pitchFamily="34" charset="0"/>
              </a:rPr>
              <a:t>i</a:t>
            </a:r>
            <a:r>
              <a:rPr lang="en-US" altLang="zh-CN" sz="2400" b="1" dirty="0" err="1">
                <a:solidFill>
                  <a:srgbClr val="FFFF00"/>
                </a:solidFill>
                <a:latin typeface="Arial" pitchFamily="34" charset="0"/>
              </a:rPr>
              <a:t>ECRIS</a:t>
            </a:r>
            <a:endParaRPr lang="zh-CN" altLang="en-US" sz="24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DF12F9C-86BC-4619-868D-BE9C2BEDA4FF}"/>
              </a:ext>
            </a:extLst>
          </p:cNvPr>
          <p:cNvSpPr txBox="1"/>
          <p:nvPr/>
        </p:nvSpPr>
        <p:spPr bwMode="auto">
          <a:xfrm>
            <a:off x="3781965" y="28459"/>
            <a:ext cx="6206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5: </a:t>
            </a:r>
            <a:r>
              <a:rPr lang="en-US" altLang="zh-CN" sz="3200" b="1" dirty="0">
                <a:solidFill>
                  <a:srgbClr val="FFFF00"/>
                </a:solidFill>
              </a:rPr>
              <a:t>AI for ECRIS Science 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8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375920" y="0"/>
            <a:ext cx="15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Outline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055440" y="1217048"/>
            <a:ext cx="10579610" cy="414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Driving Forces in ECRIS Development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the previous development history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Perspectives in ECRISs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 physics frontier</a:t>
            </a:r>
          </a:p>
          <a:p>
            <a:pPr marL="914400" lvl="1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 ion beam intensity frontier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Scope and Summary</a:t>
            </a:r>
            <a:endParaRPr lang="zh-CN" altLang="en-US" sz="3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1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D385D1B-7D0A-4FE0-8DF4-12FD90E1E039}"/>
              </a:ext>
            </a:extLst>
          </p:cNvPr>
          <p:cNvSpPr/>
          <p:nvPr/>
        </p:nvSpPr>
        <p:spPr>
          <a:xfrm>
            <a:off x="6312024" y="1340768"/>
            <a:ext cx="5544616" cy="3672408"/>
          </a:xfrm>
          <a:prstGeom prst="roundRec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30433-F7F3-42E5-BE12-F39B6AF6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764704"/>
            <a:ext cx="5320366" cy="544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9B432E-C7CE-4A81-AA8B-35CEC4E5459C}"/>
              </a:ext>
            </a:extLst>
          </p:cNvPr>
          <p:cNvSpPr txBox="1"/>
          <p:nvPr/>
        </p:nvSpPr>
        <p:spPr bwMode="auto">
          <a:xfrm>
            <a:off x="3179676" y="2420888"/>
            <a:ext cx="2520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0" i="1" dirty="0">
                <a:solidFill>
                  <a:srgbClr val="222222"/>
                </a:solidFill>
                <a:effectLst/>
                <a:latin typeface="Harding"/>
              </a:rPr>
              <a:t>Nature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Harding"/>
              </a:rPr>
              <a:t> </a:t>
            </a:r>
            <a:r>
              <a:rPr lang="en-US" altLang="zh-CN" b="1" i="0" dirty="0">
                <a:solidFill>
                  <a:srgbClr val="222222"/>
                </a:solidFill>
                <a:effectLst/>
                <a:latin typeface="Harding"/>
              </a:rPr>
              <a:t>637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Harding"/>
              </a:rPr>
              <a:t>, 521 (2025)</a:t>
            </a:r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DDA3CE9-EDD1-4533-A0D3-5786D3493808}"/>
              </a:ext>
            </a:extLst>
          </p:cNvPr>
          <p:cNvSpPr/>
          <p:nvPr/>
        </p:nvSpPr>
        <p:spPr>
          <a:xfrm>
            <a:off x="335360" y="1628800"/>
            <a:ext cx="5256584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5749A5-B72A-48C8-81C7-DBE64CD94892}"/>
              </a:ext>
            </a:extLst>
          </p:cNvPr>
          <p:cNvSpPr txBox="1"/>
          <p:nvPr/>
        </p:nvSpPr>
        <p:spPr bwMode="auto">
          <a:xfrm>
            <a:off x="6538809" y="1602901"/>
            <a:ext cx="5150384" cy="318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AI for ECR ion source Technology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</a:rPr>
              <a:t>Higher performance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</a:rPr>
              <a:t>Ion source design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Better reliability, stability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</a:rPr>
              <a:t>Refined Scaling Laws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</a:rPr>
              <a:t>More efficient optimization </a:t>
            </a:r>
          </a:p>
          <a:p>
            <a:pPr marL="342900" indent="-342900"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Intellectual operation 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DE2011-8156-46E7-AC27-86B4E91F9235}"/>
              </a:ext>
            </a:extLst>
          </p:cNvPr>
          <p:cNvSpPr txBox="1"/>
          <p:nvPr/>
        </p:nvSpPr>
        <p:spPr bwMode="auto">
          <a:xfrm>
            <a:off x="6538809" y="5284859"/>
            <a:ext cx="4872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Probably, we need to define the motivation of AI for ECRISs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549E6EE-98F3-48A1-A331-4DF8747167D2}"/>
              </a:ext>
            </a:extLst>
          </p:cNvPr>
          <p:cNvSpPr txBox="1"/>
          <p:nvPr/>
        </p:nvSpPr>
        <p:spPr bwMode="auto">
          <a:xfrm>
            <a:off x="3781965" y="28459"/>
            <a:ext cx="6206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Scope 5: </a:t>
            </a:r>
            <a:r>
              <a:rPr lang="en-US" altLang="zh-CN" sz="3200" b="1" dirty="0">
                <a:solidFill>
                  <a:srgbClr val="FFFF00"/>
                </a:solidFill>
              </a:rPr>
              <a:t>AI for ECRIS Science 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8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519936" y="0"/>
            <a:ext cx="20553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</a:rPr>
              <a:t>Summary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44AF0A4-95B0-41CE-B2B9-82C8A7794E7A}"/>
              </a:ext>
            </a:extLst>
          </p:cNvPr>
          <p:cNvSpPr txBox="1">
            <a:spLocks/>
          </p:cNvSpPr>
          <p:nvPr/>
        </p:nvSpPr>
        <p:spPr>
          <a:xfrm>
            <a:off x="911424" y="1052736"/>
            <a:ext cx="10729192" cy="525658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35000"/>
              <a:buFont typeface="Wingdings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Heavy ion related physics and application </a:t>
            </a:r>
            <a:r>
              <a:rPr lang="en-US" altLang="zh-CN" sz="28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stimulating the vitality </a:t>
            </a: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of ECRISs</a:t>
            </a:r>
            <a:endParaRPr kumimoji="0" lang="en-US" altLang="zh-CN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宋体" panose="02010600030101010101" pitchFamily="2" charset="-122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New challenges and questions </a:t>
            </a: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are emerging in the high performance ECRISs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ECRISs are in the hands of the </a:t>
            </a:r>
            <a:r>
              <a:rPr lang="en-US" altLang="zh-CN" sz="28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4</a:t>
            </a:r>
            <a:r>
              <a:rPr lang="en-US" altLang="zh-CN" sz="2800" baseline="300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th</a:t>
            </a:r>
            <a:r>
              <a:rPr lang="en-US" altLang="zh-CN" sz="2800" dirty="0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 generation ECRIS </a:t>
            </a:r>
            <a:r>
              <a:rPr lang="en-US" altLang="zh-CN" sz="2800" dirty="0" err="1">
                <a:solidFill>
                  <a:srgbClr val="C00000"/>
                </a:solidFill>
                <a:ea typeface="宋体" panose="02010600030101010101" pitchFamily="2" charset="-122"/>
                <a:cs typeface="Times New Roman" pitchFamily="18" charset="0"/>
              </a:rPr>
              <a:t>sourcerors</a:t>
            </a:r>
            <a:r>
              <a:rPr lang="en-US" altLang="zh-CN" sz="2800" dirty="0">
                <a:ea typeface="宋体" panose="02010600030101010101" pitchFamily="2" charset="-122"/>
                <a:cs typeface="Times New Roman" pitchFamily="18" charset="0"/>
              </a:rPr>
              <a:t>. What would be the highlighted topics: 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altLang="zh-CN" sz="2400" baseline="30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generation sources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New physics and technologies</a:t>
            </a:r>
          </a:p>
          <a:p>
            <a:pPr lvl="1" fontAlgn="auto">
              <a:spcAft>
                <a:spcPts val="1200"/>
              </a:spcAft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  <a:cs typeface="Times New Roman" pitchFamily="18" charset="0"/>
              </a:rPr>
              <a:t>AI system development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endParaRPr lang="en-US" altLang="zh-CN" sz="2800" dirty="0">
              <a:ea typeface="宋体" panose="02010600030101010101" pitchFamily="2" charset="-122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Wingdings" charset="2"/>
              <a:buChar char="u"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2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82B1CB7-DD19-4F57-B31F-0A32E1765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1"/>
            <a:ext cx="10287000" cy="6858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5CCCB08-1AE4-4D7B-A6C6-FA25C46E0A82}"/>
              </a:ext>
            </a:extLst>
          </p:cNvPr>
          <p:cNvSpPr txBox="1"/>
          <p:nvPr/>
        </p:nvSpPr>
        <p:spPr bwMode="auto">
          <a:xfrm>
            <a:off x="0" y="-1"/>
            <a:ext cx="9504112" cy="6858001"/>
          </a:xfrm>
          <a:custGeom>
            <a:avLst/>
            <a:gdLst/>
            <a:ahLst/>
            <a:cxnLst/>
            <a:rect l="l" t="t" r="r" b="b"/>
            <a:pathLst>
              <a:path w="9504112" h="6858001">
                <a:moveTo>
                  <a:pt x="2409179" y="3566772"/>
                </a:moveTo>
                <a:lnTo>
                  <a:pt x="2409179" y="3583440"/>
                </a:lnTo>
                <a:cubicBezTo>
                  <a:pt x="2409179" y="3603482"/>
                  <a:pt x="2408087" y="3617075"/>
                  <a:pt x="2405904" y="3624219"/>
                </a:cubicBezTo>
                <a:cubicBezTo>
                  <a:pt x="2402729" y="3635133"/>
                  <a:pt x="2396082" y="3644361"/>
                  <a:pt x="2385962" y="3651901"/>
                </a:cubicBezTo>
                <a:cubicBezTo>
                  <a:pt x="2372269" y="3661823"/>
                  <a:pt x="2357882" y="3666784"/>
                  <a:pt x="2342801" y="3666784"/>
                </a:cubicBezTo>
                <a:cubicBezTo>
                  <a:pt x="2329307" y="3666784"/>
                  <a:pt x="2318195" y="3662518"/>
                  <a:pt x="2309464" y="3653985"/>
                </a:cubicBezTo>
                <a:cubicBezTo>
                  <a:pt x="2300732" y="3645452"/>
                  <a:pt x="2296367" y="3635332"/>
                  <a:pt x="2296367" y="3623624"/>
                </a:cubicBezTo>
                <a:cubicBezTo>
                  <a:pt x="2296367" y="3611718"/>
                  <a:pt x="2301824" y="3601895"/>
                  <a:pt x="2312738" y="3594156"/>
                </a:cubicBezTo>
                <a:cubicBezTo>
                  <a:pt x="2319882" y="3589393"/>
                  <a:pt x="2335062" y="3584532"/>
                  <a:pt x="2358279" y="3579571"/>
                </a:cubicBezTo>
                <a:cubicBezTo>
                  <a:pt x="2381496" y="3574610"/>
                  <a:pt x="2398463" y="3570343"/>
                  <a:pt x="2409179" y="3566772"/>
                </a:cubicBezTo>
                <a:close/>
                <a:moveTo>
                  <a:pt x="5540310" y="3473523"/>
                </a:moveTo>
                <a:lnTo>
                  <a:pt x="5554289" y="3500878"/>
                </a:lnTo>
                <a:lnTo>
                  <a:pt x="5557127" y="3527720"/>
                </a:lnTo>
                <a:close/>
                <a:moveTo>
                  <a:pt x="3978720" y="3463485"/>
                </a:moveTo>
                <a:cubicBezTo>
                  <a:pt x="4000548" y="3463485"/>
                  <a:pt x="4018854" y="3471819"/>
                  <a:pt x="4033638" y="3488488"/>
                </a:cubicBezTo>
                <a:cubicBezTo>
                  <a:pt x="4048421" y="3505157"/>
                  <a:pt x="4055813" y="3528969"/>
                  <a:pt x="4055813" y="3559925"/>
                </a:cubicBezTo>
                <a:cubicBezTo>
                  <a:pt x="4055813" y="3591675"/>
                  <a:pt x="4048421" y="3615885"/>
                  <a:pt x="4033638" y="3632554"/>
                </a:cubicBezTo>
                <a:cubicBezTo>
                  <a:pt x="4018854" y="3649222"/>
                  <a:pt x="4000548" y="3657557"/>
                  <a:pt x="3978720" y="3657557"/>
                </a:cubicBezTo>
                <a:cubicBezTo>
                  <a:pt x="3956892" y="3657557"/>
                  <a:pt x="3938537" y="3649222"/>
                  <a:pt x="3923653" y="3632554"/>
                </a:cubicBezTo>
                <a:cubicBezTo>
                  <a:pt x="3908771" y="3615885"/>
                  <a:pt x="3901329" y="3591874"/>
                  <a:pt x="3901329" y="3560521"/>
                </a:cubicBezTo>
                <a:cubicBezTo>
                  <a:pt x="3901329" y="3529168"/>
                  <a:pt x="3908771" y="3505157"/>
                  <a:pt x="3923653" y="3488488"/>
                </a:cubicBezTo>
                <a:cubicBezTo>
                  <a:pt x="3938537" y="3471819"/>
                  <a:pt x="3956892" y="3463485"/>
                  <a:pt x="3978720" y="3463485"/>
                </a:cubicBezTo>
                <a:close/>
                <a:moveTo>
                  <a:pt x="5417888" y="3459318"/>
                </a:moveTo>
                <a:cubicBezTo>
                  <a:pt x="5434953" y="3459318"/>
                  <a:pt x="5449439" y="3465618"/>
                  <a:pt x="5461345" y="3478219"/>
                </a:cubicBezTo>
                <a:cubicBezTo>
                  <a:pt x="5473252" y="3490820"/>
                  <a:pt x="5479502" y="3509225"/>
                  <a:pt x="5480098" y="3533434"/>
                </a:cubicBezTo>
                <a:lnTo>
                  <a:pt x="5355082" y="3533434"/>
                </a:lnTo>
                <a:cubicBezTo>
                  <a:pt x="5354884" y="3510614"/>
                  <a:pt x="5360738" y="3492556"/>
                  <a:pt x="5372644" y="3479261"/>
                </a:cubicBezTo>
                <a:cubicBezTo>
                  <a:pt x="5384550" y="3465965"/>
                  <a:pt x="5399631" y="3459318"/>
                  <a:pt x="5417888" y="3459318"/>
                </a:cubicBezTo>
                <a:close/>
                <a:moveTo>
                  <a:pt x="3085751" y="3459318"/>
                </a:moveTo>
                <a:cubicBezTo>
                  <a:pt x="3106190" y="3459318"/>
                  <a:pt x="3122958" y="3467305"/>
                  <a:pt x="3136055" y="3483279"/>
                </a:cubicBezTo>
                <a:cubicBezTo>
                  <a:pt x="3149152" y="3499253"/>
                  <a:pt x="3155700" y="3525397"/>
                  <a:pt x="3155700" y="3561711"/>
                </a:cubicBezTo>
                <a:cubicBezTo>
                  <a:pt x="3155700" y="3594255"/>
                  <a:pt x="3148953" y="3618713"/>
                  <a:pt x="3135459" y="3635084"/>
                </a:cubicBezTo>
                <a:cubicBezTo>
                  <a:pt x="3121966" y="3651455"/>
                  <a:pt x="3105595" y="3659640"/>
                  <a:pt x="3086347" y="3659640"/>
                </a:cubicBezTo>
                <a:cubicBezTo>
                  <a:pt x="3062137" y="3659640"/>
                  <a:pt x="3043285" y="3648726"/>
                  <a:pt x="3029792" y="3626898"/>
                </a:cubicBezTo>
                <a:cubicBezTo>
                  <a:pt x="3020465" y="3611817"/>
                  <a:pt x="3015802" y="3587409"/>
                  <a:pt x="3015802" y="3553675"/>
                </a:cubicBezTo>
                <a:cubicBezTo>
                  <a:pt x="3015802" y="3522321"/>
                  <a:pt x="3022499" y="3498757"/>
                  <a:pt x="3035893" y="3482981"/>
                </a:cubicBezTo>
                <a:cubicBezTo>
                  <a:pt x="3049289" y="3467206"/>
                  <a:pt x="3065907" y="3459318"/>
                  <a:pt x="3085751" y="3459318"/>
                </a:cubicBezTo>
                <a:close/>
                <a:moveTo>
                  <a:pt x="6321870" y="3395321"/>
                </a:moveTo>
                <a:cubicBezTo>
                  <a:pt x="6365129" y="3395321"/>
                  <a:pt x="6397276" y="3402366"/>
                  <a:pt x="6418310" y="3416455"/>
                </a:cubicBezTo>
                <a:cubicBezTo>
                  <a:pt x="6439345" y="3430544"/>
                  <a:pt x="6453831" y="3451380"/>
                  <a:pt x="6461768" y="3478963"/>
                </a:cubicBezTo>
                <a:lnTo>
                  <a:pt x="6382889" y="3493548"/>
                </a:lnTo>
                <a:cubicBezTo>
                  <a:pt x="6379516" y="3481245"/>
                  <a:pt x="6373116" y="3471819"/>
                  <a:pt x="6363690" y="3465271"/>
                </a:cubicBezTo>
                <a:cubicBezTo>
                  <a:pt x="6354265" y="3458722"/>
                  <a:pt x="6340821" y="3455448"/>
                  <a:pt x="6323358" y="3455448"/>
                </a:cubicBezTo>
                <a:cubicBezTo>
                  <a:pt x="6301331" y="3455448"/>
                  <a:pt x="6285556" y="3458524"/>
                  <a:pt x="6276031" y="3464675"/>
                </a:cubicBezTo>
                <a:cubicBezTo>
                  <a:pt x="6269681" y="3469041"/>
                  <a:pt x="6266506" y="3474696"/>
                  <a:pt x="6266506" y="3481642"/>
                </a:cubicBezTo>
                <a:cubicBezTo>
                  <a:pt x="6266506" y="3487595"/>
                  <a:pt x="6269284" y="3492655"/>
                  <a:pt x="6274840" y="3496822"/>
                </a:cubicBezTo>
                <a:cubicBezTo>
                  <a:pt x="6282380" y="3502379"/>
                  <a:pt x="6308426" y="3510217"/>
                  <a:pt x="6352975" y="3520337"/>
                </a:cubicBezTo>
                <a:cubicBezTo>
                  <a:pt x="6397524" y="3530457"/>
                  <a:pt x="6428629" y="3542860"/>
                  <a:pt x="6446290" y="3557544"/>
                </a:cubicBezTo>
                <a:cubicBezTo>
                  <a:pt x="6463753" y="3572427"/>
                  <a:pt x="6472484" y="3593164"/>
                  <a:pt x="6472484" y="3619754"/>
                </a:cubicBezTo>
                <a:cubicBezTo>
                  <a:pt x="6472484" y="3648726"/>
                  <a:pt x="6460379" y="3673630"/>
                  <a:pt x="6436170" y="3694466"/>
                </a:cubicBezTo>
                <a:cubicBezTo>
                  <a:pt x="6411960" y="3715302"/>
                  <a:pt x="6376142" y="3725720"/>
                  <a:pt x="6328716" y="3725720"/>
                </a:cubicBezTo>
                <a:cubicBezTo>
                  <a:pt x="6285655" y="3725720"/>
                  <a:pt x="6251573" y="3716989"/>
                  <a:pt x="6226471" y="3699526"/>
                </a:cubicBezTo>
                <a:cubicBezTo>
                  <a:pt x="6201369" y="3682064"/>
                  <a:pt x="6184948" y="3658350"/>
                  <a:pt x="6177209" y="3628386"/>
                </a:cubicBezTo>
                <a:lnTo>
                  <a:pt x="6261148" y="3615587"/>
                </a:lnTo>
                <a:cubicBezTo>
                  <a:pt x="6264720" y="3631859"/>
                  <a:pt x="6271962" y="3644212"/>
                  <a:pt x="6282877" y="3652645"/>
                </a:cubicBezTo>
                <a:cubicBezTo>
                  <a:pt x="6293791" y="3661079"/>
                  <a:pt x="6309071" y="3665296"/>
                  <a:pt x="6328716" y="3665296"/>
                </a:cubicBezTo>
                <a:cubicBezTo>
                  <a:pt x="6350346" y="3665296"/>
                  <a:pt x="6366617" y="3661327"/>
                  <a:pt x="6377531" y="3653389"/>
                </a:cubicBezTo>
                <a:cubicBezTo>
                  <a:pt x="6384874" y="3647833"/>
                  <a:pt x="6388545" y="3640392"/>
                  <a:pt x="6388545" y="3631065"/>
                </a:cubicBezTo>
                <a:cubicBezTo>
                  <a:pt x="6388545" y="3624715"/>
                  <a:pt x="6386560" y="3619457"/>
                  <a:pt x="6382592" y="3615289"/>
                </a:cubicBezTo>
                <a:cubicBezTo>
                  <a:pt x="6378424" y="3611321"/>
                  <a:pt x="6369098" y="3607650"/>
                  <a:pt x="6354612" y="3604276"/>
                </a:cubicBezTo>
                <a:cubicBezTo>
                  <a:pt x="6287143" y="3589393"/>
                  <a:pt x="6244380" y="3575800"/>
                  <a:pt x="6226322" y="3563497"/>
                </a:cubicBezTo>
                <a:cubicBezTo>
                  <a:pt x="6201319" y="3546432"/>
                  <a:pt x="6188817" y="3522718"/>
                  <a:pt x="6188817" y="3492357"/>
                </a:cubicBezTo>
                <a:cubicBezTo>
                  <a:pt x="6188817" y="3464973"/>
                  <a:pt x="6199632" y="3441954"/>
                  <a:pt x="6221262" y="3423301"/>
                </a:cubicBezTo>
                <a:cubicBezTo>
                  <a:pt x="6242892" y="3404648"/>
                  <a:pt x="6276427" y="3395321"/>
                  <a:pt x="6321870" y="3395321"/>
                </a:cubicBezTo>
                <a:close/>
                <a:moveTo>
                  <a:pt x="5816449" y="3395321"/>
                </a:moveTo>
                <a:cubicBezTo>
                  <a:pt x="5834904" y="3395321"/>
                  <a:pt x="5851771" y="3398645"/>
                  <a:pt x="5867051" y="3405293"/>
                </a:cubicBezTo>
                <a:cubicBezTo>
                  <a:pt x="5882330" y="3411941"/>
                  <a:pt x="5893890" y="3420424"/>
                  <a:pt x="5901728" y="3430743"/>
                </a:cubicBezTo>
                <a:cubicBezTo>
                  <a:pt x="5909566" y="3441061"/>
                  <a:pt x="5915023" y="3452769"/>
                  <a:pt x="5918099" y="3465866"/>
                </a:cubicBezTo>
                <a:cubicBezTo>
                  <a:pt x="5921175" y="3478963"/>
                  <a:pt x="5922713" y="3497715"/>
                  <a:pt x="5922713" y="3522123"/>
                </a:cubicBezTo>
                <a:lnTo>
                  <a:pt x="5922713" y="3718576"/>
                </a:lnTo>
                <a:lnTo>
                  <a:pt x="5839071" y="3718576"/>
                </a:lnTo>
                <a:lnTo>
                  <a:pt x="5839071" y="3557247"/>
                </a:lnTo>
                <a:cubicBezTo>
                  <a:pt x="5839071" y="3523115"/>
                  <a:pt x="5837285" y="3501039"/>
                  <a:pt x="5833713" y="3491018"/>
                </a:cubicBezTo>
                <a:cubicBezTo>
                  <a:pt x="5830141" y="3480997"/>
                  <a:pt x="5824337" y="3473208"/>
                  <a:pt x="5816300" y="3467652"/>
                </a:cubicBezTo>
                <a:cubicBezTo>
                  <a:pt x="5808264" y="3462096"/>
                  <a:pt x="5798590" y="3459318"/>
                  <a:pt x="5787279" y="3459318"/>
                </a:cubicBezTo>
                <a:cubicBezTo>
                  <a:pt x="5772793" y="3459318"/>
                  <a:pt x="5759795" y="3463286"/>
                  <a:pt x="5748286" y="3471224"/>
                </a:cubicBezTo>
                <a:cubicBezTo>
                  <a:pt x="5736777" y="3479161"/>
                  <a:pt x="5728889" y="3489679"/>
                  <a:pt x="5724622" y="3502775"/>
                </a:cubicBezTo>
                <a:cubicBezTo>
                  <a:pt x="5720356" y="3515872"/>
                  <a:pt x="5718223" y="3540082"/>
                  <a:pt x="5718223" y="3575404"/>
                </a:cubicBezTo>
                <a:lnTo>
                  <a:pt x="5718223" y="3718576"/>
                </a:lnTo>
                <a:lnTo>
                  <a:pt x="5634581" y="3718576"/>
                </a:lnTo>
                <a:lnTo>
                  <a:pt x="5634581" y="3402465"/>
                </a:lnTo>
                <a:lnTo>
                  <a:pt x="5712270" y="3402465"/>
                </a:lnTo>
                <a:lnTo>
                  <a:pt x="5712270" y="3448900"/>
                </a:lnTo>
                <a:cubicBezTo>
                  <a:pt x="5739853" y="3413181"/>
                  <a:pt x="5774579" y="3395321"/>
                  <a:pt x="5816449" y="3395321"/>
                </a:cubicBezTo>
                <a:close/>
                <a:moveTo>
                  <a:pt x="4918718" y="3395321"/>
                </a:moveTo>
                <a:cubicBezTo>
                  <a:pt x="4880618" y="3395321"/>
                  <a:pt x="4847777" y="3412089"/>
                  <a:pt x="4820194" y="3445625"/>
                </a:cubicBezTo>
                <a:lnTo>
                  <a:pt x="4820194" y="3402465"/>
                </a:lnTo>
                <a:lnTo>
                  <a:pt x="4743101" y="3402465"/>
                </a:lnTo>
                <a:lnTo>
                  <a:pt x="4743101" y="3718576"/>
                </a:lnTo>
                <a:lnTo>
                  <a:pt x="4826742" y="3718576"/>
                </a:lnTo>
                <a:lnTo>
                  <a:pt x="4826742" y="3564986"/>
                </a:lnTo>
                <a:cubicBezTo>
                  <a:pt x="4826742" y="3534625"/>
                  <a:pt x="4828975" y="3512896"/>
                  <a:pt x="4833440" y="3499799"/>
                </a:cubicBezTo>
                <a:cubicBezTo>
                  <a:pt x="4837904" y="3486702"/>
                  <a:pt x="4845296" y="3476681"/>
                  <a:pt x="4855615" y="3469736"/>
                </a:cubicBezTo>
                <a:cubicBezTo>
                  <a:pt x="4865934" y="3462790"/>
                  <a:pt x="4877542" y="3459318"/>
                  <a:pt x="4890441" y="3459318"/>
                </a:cubicBezTo>
                <a:cubicBezTo>
                  <a:pt x="4901156" y="3459318"/>
                  <a:pt x="4909640" y="3461500"/>
                  <a:pt x="4915890" y="3465866"/>
                </a:cubicBezTo>
                <a:cubicBezTo>
                  <a:pt x="4922141" y="3470232"/>
                  <a:pt x="4926755" y="3476879"/>
                  <a:pt x="4929731" y="3485809"/>
                </a:cubicBezTo>
                <a:cubicBezTo>
                  <a:pt x="4932708" y="3494739"/>
                  <a:pt x="4934196" y="3514582"/>
                  <a:pt x="4934196" y="3545340"/>
                </a:cubicBezTo>
                <a:lnTo>
                  <a:pt x="4934196" y="3718576"/>
                </a:lnTo>
                <a:lnTo>
                  <a:pt x="5017838" y="3718576"/>
                </a:lnTo>
                <a:lnTo>
                  <a:pt x="5017838" y="3566772"/>
                </a:lnTo>
                <a:cubicBezTo>
                  <a:pt x="5017838" y="3537006"/>
                  <a:pt x="5020120" y="3515227"/>
                  <a:pt x="5024684" y="3501436"/>
                </a:cubicBezTo>
                <a:cubicBezTo>
                  <a:pt x="5029248" y="3487645"/>
                  <a:pt x="5036689" y="3477177"/>
                  <a:pt x="5047008" y="3470033"/>
                </a:cubicBezTo>
                <a:cubicBezTo>
                  <a:pt x="5057327" y="3462889"/>
                  <a:pt x="5068340" y="3459318"/>
                  <a:pt x="5080048" y="3459318"/>
                </a:cubicBezTo>
                <a:cubicBezTo>
                  <a:pt x="5096121" y="3459318"/>
                  <a:pt x="5108027" y="3465271"/>
                  <a:pt x="5115766" y="3477177"/>
                </a:cubicBezTo>
                <a:cubicBezTo>
                  <a:pt x="5121521" y="3486305"/>
                  <a:pt x="5124399" y="3506546"/>
                  <a:pt x="5124399" y="3537899"/>
                </a:cubicBezTo>
                <a:lnTo>
                  <a:pt x="5124399" y="3718576"/>
                </a:lnTo>
                <a:lnTo>
                  <a:pt x="5208040" y="3718576"/>
                </a:lnTo>
                <a:lnTo>
                  <a:pt x="5208040" y="3516468"/>
                </a:lnTo>
                <a:cubicBezTo>
                  <a:pt x="5208040" y="3486305"/>
                  <a:pt x="5205162" y="3464477"/>
                  <a:pt x="5199408" y="3450983"/>
                </a:cubicBezTo>
                <a:cubicBezTo>
                  <a:pt x="5191470" y="3432727"/>
                  <a:pt x="5179465" y="3418886"/>
                  <a:pt x="5163391" y="3409460"/>
                </a:cubicBezTo>
                <a:cubicBezTo>
                  <a:pt x="5147318" y="3400034"/>
                  <a:pt x="5127673" y="3395321"/>
                  <a:pt x="5104456" y="3395321"/>
                </a:cubicBezTo>
                <a:cubicBezTo>
                  <a:pt x="5086199" y="3395321"/>
                  <a:pt x="5069034" y="3399489"/>
                  <a:pt x="5052961" y="3407823"/>
                </a:cubicBezTo>
                <a:cubicBezTo>
                  <a:pt x="5036888" y="3416157"/>
                  <a:pt x="5021906" y="3428758"/>
                  <a:pt x="5008015" y="3445625"/>
                </a:cubicBezTo>
                <a:cubicBezTo>
                  <a:pt x="4998490" y="3428758"/>
                  <a:pt x="4986286" y="3416157"/>
                  <a:pt x="4971403" y="3407823"/>
                </a:cubicBezTo>
                <a:cubicBezTo>
                  <a:pt x="4956520" y="3399489"/>
                  <a:pt x="4938959" y="3395321"/>
                  <a:pt x="4918718" y="3395321"/>
                </a:cubicBezTo>
                <a:close/>
                <a:moveTo>
                  <a:pt x="4375793" y="3395321"/>
                </a:moveTo>
                <a:cubicBezTo>
                  <a:pt x="4337693" y="3395321"/>
                  <a:pt x="4304852" y="3412089"/>
                  <a:pt x="4277269" y="3445625"/>
                </a:cubicBezTo>
                <a:lnTo>
                  <a:pt x="4277269" y="3402465"/>
                </a:lnTo>
                <a:lnTo>
                  <a:pt x="4200176" y="3402465"/>
                </a:lnTo>
                <a:lnTo>
                  <a:pt x="4200176" y="3718576"/>
                </a:lnTo>
                <a:lnTo>
                  <a:pt x="4283817" y="3718576"/>
                </a:lnTo>
                <a:lnTo>
                  <a:pt x="4283817" y="3564986"/>
                </a:lnTo>
                <a:cubicBezTo>
                  <a:pt x="4283817" y="3534625"/>
                  <a:pt x="4286050" y="3512896"/>
                  <a:pt x="4290515" y="3499799"/>
                </a:cubicBezTo>
                <a:cubicBezTo>
                  <a:pt x="4294979" y="3486702"/>
                  <a:pt x="4302371" y="3476681"/>
                  <a:pt x="4312690" y="3469736"/>
                </a:cubicBezTo>
                <a:cubicBezTo>
                  <a:pt x="4323009" y="3462790"/>
                  <a:pt x="4334617" y="3459318"/>
                  <a:pt x="4347516" y="3459318"/>
                </a:cubicBezTo>
                <a:cubicBezTo>
                  <a:pt x="4358231" y="3459318"/>
                  <a:pt x="4366715" y="3461500"/>
                  <a:pt x="4372965" y="3465866"/>
                </a:cubicBezTo>
                <a:cubicBezTo>
                  <a:pt x="4379216" y="3470232"/>
                  <a:pt x="4383830" y="3476879"/>
                  <a:pt x="4386806" y="3485809"/>
                </a:cubicBezTo>
                <a:cubicBezTo>
                  <a:pt x="4389783" y="3494739"/>
                  <a:pt x="4391271" y="3514582"/>
                  <a:pt x="4391271" y="3545340"/>
                </a:cubicBezTo>
                <a:lnTo>
                  <a:pt x="4391271" y="3718576"/>
                </a:lnTo>
                <a:lnTo>
                  <a:pt x="4474913" y="3718576"/>
                </a:lnTo>
                <a:lnTo>
                  <a:pt x="4474913" y="3566772"/>
                </a:lnTo>
                <a:cubicBezTo>
                  <a:pt x="4474913" y="3537006"/>
                  <a:pt x="4477195" y="3515227"/>
                  <a:pt x="4481759" y="3501436"/>
                </a:cubicBezTo>
                <a:cubicBezTo>
                  <a:pt x="4486323" y="3487645"/>
                  <a:pt x="4493764" y="3477177"/>
                  <a:pt x="4504083" y="3470033"/>
                </a:cubicBezTo>
                <a:cubicBezTo>
                  <a:pt x="4514402" y="3462889"/>
                  <a:pt x="4525415" y="3459318"/>
                  <a:pt x="4537123" y="3459318"/>
                </a:cubicBezTo>
                <a:cubicBezTo>
                  <a:pt x="4553196" y="3459318"/>
                  <a:pt x="4565102" y="3465271"/>
                  <a:pt x="4572841" y="3477177"/>
                </a:cubicBezTo>
                <a:cubicBezTo>
                  <a:pt x="4578596" y="3486305"/>
                  <a:pt x="4581474" y="3506546"/>
                  <a:pt x="4581474" y="3537899"/>
                </a:cubicBezTo>
                <a:lnTo>
                  <a:pt x="4581474" y="3718576"/>
                </a:lnTo>
                <a:lnTo>
                  <a:pt x="4665115" y="3718576"/>
                </a:lnTo>
                <a:lnTo>
                  <a:pt x="4665115" y="3516468"/>
                </a:lnTo>
                <a:cubicBezTo>
                  <a:pt x="4665115" y="3486305"/>
                  <a:pt x="4662237" y="3464477"/>
                  <a:pt x="4656483" y="3450983"/>
                </a:cubicBezTo>
                <a:cubicBezTo>
                  <a:pt x="4648545" y="3432727"/>
                  <a:pt x="4636540" y="3418886"/>
                  <a:pt x="4620466" y="3409460"/>
                </a:cubicBezTo>
                <a:cubicBezTo>
                  <a:pt x="4604393" y="3400034"/>
                  <a:pt x="4584748" y="3395321"/>
                  <a:pt x="4561531" y="3395321"/>
                </a:cubicBezTo>
                <a:cubicBezTo>
                  <a:pt x="4543274" y="3395321"/>
                  <a:pt x="4526109" y="3399489"/>
                  <a:pt x="4510036" y="3407823"/>
                </a:cubicBezTo>
                <a:cubicBezTo>
                  <a:pt x="4493963" y="3416157"/>
                  <a:pt x="4478981" y="3428758"/>
                  <a:pt x="4465090" y="3445625"/>
                </a:cubicBezTo>
                <a:cubicBezTo>
                  <a:pt x="4455565" y="3428758"/>
                  <a:pt x="4443361" y="3416157"/>
                  <a:pt x="4428478" y="3407823"/>
                </a:cubicBezTo>
                <a:cubicBezTo>
                  <a:pt x="4413595" y="3399489"/>
                  <a:pt x="4396034" y="3395321"/>
                  <a:pt x="4375793" y="3395321"/>
                </a:cubicBezTo>
                <a:close/>
                <a:moveTo>
                  <a:pt x="3978422" y="3395321"/>
                </a:moveTo>
                <a:cubicBezTo>
                  <a:pt x="3947466" y="3395321"/>
                  <a:pt x="3919437" y="3402168"/>
                  <a:pt x="3894334" y="3415860"/>
                </a:cubicBezTo>
                <a:cubicBezTo>
                  <a:pt x="3869232" y="3429552"/>
                  <a:pt x="3849835" y="3449396"/>
                  <a:pt x="3836142" y="3475391"/>
                </a:cubicBezTo>
                <a:cubicBezTo>
                  <a:pt x="3822451" y="3501386"/>
                  <a:pt x="3815604" y="3528275"/>
                  <a:pt x="3815604" y="3556056"/>
                </a:cubicBezTo>
                <a:cubicBezTo>
                  <a:pt x="3815604" y="3592370"/>
                  <a:pt x="3822451" y="3623177"/>
                  <a:pt x="3836142" y="3648478"/>
                </a:cubicBezTo>
                <a:cubicBezTo>
                  <a:pt x="3849835" y="3673779"/>
                  <a:pt x="3869827" y="3692978"/>
                  <a:pt x="3896121" y="3706075"/>
                </a:cubicBezTo>
                <a:cubicBezTo>
                  <a:pt x="3922414" y="3719172"/>
                  <a:pt x="3950046" y="3725720"/>
                  <a:pt x="3979018" y="3725720"/>
                </a:cubicBezTo>
                <a:cubicBezTo>
                  <a:pt x="4025849" y="3725720"/>
                  <a:pt x="4064693" y="3709994"/>
                  <a:pt x="4095550" y="3678541"/>
                </a:cubicBezTo>
                <a:cubicBezTo>
                  <a:pt x="4126407" y="3647089"/>
                  <a:pt x="4141835" y="3607451"/>
                  <a:pt x="4141835" y="3559628"/>
                </a:cubicBezTo>
                <a:cubicBezTo>
                  <a:pt x="4141835" y="3512201"/>
                  <a:pt x="4126556" y="3472960"/>
                  <a:pt x="4095996" y="3441905"/>
                </a:cubicBezTo>
                <a:cubicBezTo>
                  <a:pt x="4065437" y="3410849"/>
                  <a:pt x="4026246" y="3395321"/>
                  <a:pt x="3978422" y="3395321"/>
                </a:cubicBezTo>
                <a:close/>
                <a:moveTo>
                  <a:pt x="3626890" y="3395321"/>
                </a:moveTo>
                <a:cubicBezTo>
                  <a:pt x="3579860" y="3395321"/>
                  <a:pt x="3542554" y="3409857"/>
                  <a:pt x="3514971" y="3438928"/>
                </a:cubicBezTo>
                <a:cubicBezTo>
                  <a:pt x="3487389" y="3467999"/>
                  <a:pt x="3473597" y="3508629"/>
                  <a:pt x="3473597" y="3560818"/>
                </a:cubicBezTo>
                <a:cubicBezTo>
                  <a:pt x="3473597" y="3612412"/>
                  <a:pt x="3487339" y="3652794"/>
                  <a:pt x="3514823" y="3681964"/>
                </a:cubicBezTo>
                <a:cubicBezTo>
                  <a:pt x="3542307" y="3711135"/>
                  <a:pt x="3579166" y="3725720"/>
                  <a:pt x="3625402" y="3725720"/>
                </a:cubicBezTo>
                <a:cubicBezTo>
                  <a:pt x="3666082" y="3725720"/>
                  <a:pt x="3698526" y="3716096"/>
                  <a:pt x="3722736" y="3696847"/>
                </a:cubicBezTo>
                <a:cubicBezTo>
                  <a:pt x="3746945" y="3677599"/>
                  <a:pt x="3763316" y="3649123"/>
                  <a:pt x="3771849" y="3611420"/>
                </a:cubicBezTo>
                <a:lnTo>
                  <a:pt x="3689696" y="3597430"/>
                </a:lnTo>
                <a:cubicBezTo>
                  <a:pt x="3685529" y="3619457"/>
                  <a:pt x="3678385" y="3634984"/>
                  <a:pt x="3668264" y="3644013"/>
                </a:cubicBezTo>
                <a:cubicBezTo>
                  <a:pt x="3658144" y="3653042"/>
                  <a:pt x="3645146" y="3657557"/>
                  <a:pt x="3629272" y="3657557"/>
                </a:cubicBezTo>
                <a:cubicBezTo>
                  <a:pt x="3608039" y="3657557"/>
                  <a:pt x="3591122" y="3649818"/>
                  <a:pt x="3578521" y="3634339"/>
                </a:cubicBezTo>
                <a:cubicBezTo>
                  <a:pt x="3565920" y="3618861"/>
                  <a:pt x="3559620" y="3592370"/>
                  <a:pt x="3559620" y="3554865"/>
                </a:cubicBezTo>
                <a:cubicBezTo>
                  <a:pt x="3559620" y="3521131"/>
                  <a:pt x="3565821" y="3497070"/>
                  <a:pt x="3578223" y="3482684"/>
                </a:cubicBezTo>
                <a:cubicBezTo>
                  <a:pt x="3590625" y="3468297"/>
                  <a:pt x="3607245" y="3461104"/>
                  <a:pt x="3628081" y="3461104"/>
                </a:cubicBezTo>
                <a:cubicBezTo>
                  <a:pt x="3643757" y="3461104"/>
                  <a:pt x="3656507" y="3465271"/>
                  <a:pt x="3666330" y="3473605"/>
                </a:cubicBezTo>
                <a:cubicBezTo>
                  <a:pt x="3676152" y="3481939"/>
                  <a:pt x="3682453" y="3494342"/>
                  <a:pt x="3685231" y="3510812"/>
                </a:cubicBezTo>
                <a:lnTo>
                  <a:pt x="3767682" y="3495929"/>
                </a:lnTo>
                <a:cubicBezTo>
                  <a:pt x="3757760" y="3461997"/>
                  <a:pt x="3741439" y="3436745"/>
                  <a:pt x="3718717" y="3420176"/>
                </a:cubicBezTo>
                <a:cubicBezTo>
                  <a:pt x="3695996" y="3403606"/>
                  <a:pt x="3665387" y="3395321"/>
                  <a:pt x="3626890" y="3395321"/>
                </a:cubicBezTo>
                <a:close/>
                <a:moveTo>
                  <a:pt x="2758925" y="3395321"/>
                </a:moveTo>
                <a:cubicBezTo>
                  <a:pt x="2717054" y="3395321"/>
                  <a:pt x="2682328" y="3413181"/>
                  <a:pt x="2654745" y="3448900"/>
                </a:cubicBezTo>
                <a:lnTo>
                  <a:pt x="2654745" y="3402465"/>
                </a:lnTo>
                <a:lnTo>
                  <a:pt x="2577057" y="3402465"/>
                </a:lnTo>
                <a:lnTo>
                  <a:pt x="2577057" y="3718576"/>
                </a:lnTo>
                <a:lnTo>
                  <a:pt x="2660698" y="3718576"/>
                </a:lnTo>
                <a:lnTo>
                  <a:pt x="2660698" y="3575404"/>
                </a:lnTo>
                <a:cubicBezTo>
                  <a:pt x="2660698" y="3540082"/>
                  <a:pt x="2662831" y="3515872"/>
                  <a:pt x="2667098" y="3502775"/>
                </a:cubicBezTo>
                <a:cubicBezTo>
                  <a:pt x="2671364" y="3489679"/>
                  <a:pt x="2679252" y="3479161"/>
                  <a:pt x="2690761" y="3471224"/>
                </a:cubicBezTo>
                <a:cubicBezTo>
                  <a:pt x="2702271" y="3463286"/>
                  <a:pt x="2715268" y="3459318"/>
                  <a:pt x="2729754" y="3459318"/>
                </a:cubicBezTo>
                <a:cubicBezTo>
                  <a:pt x="2741065" y="3459318"/>
                  <a:pt x="2750739" y="3462096"/>
                  <a:pt x="2758776" y="3467652"/>
                </a:cubicBezTo>
                <a:cubicBezTo>
                  <a:pt x="2766812" y="3473208"/>
                  <a:pt x="2772617" y="3480997"/>
                  <a:pt x="2776188" y="3491018"/>
                </a:cubicBezTo>
                <a:cubicBezTo>
                  <a:pt x="2779760" y="3501039"/>
                  <a:pt x="2781546" y="3523115"/>
                  <a:pt x="2781546" y="3557247"/>
                </a:cubicBezTo>
                <a:lnTo>
                  <a:pt x="2781546" y="3718576"/>
                </a:lnTo>
                <a:lnTo>
                  <a:pt x="2865188" y="3718576"/>
                </a:lnTo>
                <a:lnTo>
                  <a:pt x="2865188" y="3522123"/>
                </a:lnTo>
                <a:cubicBezTo>
                  <a:pt x="2865188" y="3497715"/>
                  <a:pt x="2863650" y="3478963"/>
                  <a:pt x="2860574" y="3465866"/>
                </a:cubicBezTo>
                <a:cubicBezTo>
                  <a:pt x="2857499" y="3452769"/>
                  <a:pt x="2852042" y="3441061"/>
                  <a:pt x="2844203" y="3430743"/>
                </a:cubicBezTo>
                <a:cubicBezTo>
                  <a:pt x="2836365" y="3420424"/>
                  <a:pt x="2824806" y="3411941"/>
                  <a:pt x="2809526" y="3405293"/>
                </a:cubicBezTo>
                <a:cubicBezTo>
                  <a:pt x="2794247" y="3398645"/>
                  <a:pt x="2777379" y="3395321"/>
                  <a:pt x="2758925" y="3395321"/>
                </a:cubicBezTo>
                <a:close/>
                <a:moveTo>
                  <a:pt x="2358279" y="3395321"/>
                </a:moveTo>
                <a:cubicBezTo>
                  <a:pt x="2317202" y="3395321"/>
                  <a:pt x="2286247" y="3402664"/>
                  <a:pt x="2265410" y="3417348"/>
                </a:cubicBezTo>
                <a:cubicBezTo>
                  <a:pt x="2244575" y="3432032"/>
                  <a:pt x="2229890" y="3454654"/>
                  <a:pt x="2221357" y="3485214"/>
                </a:cubicBezTo>
                <a:lnTo>
                  <a:pt x="2297259" y="3498906"/>
                </a:lnTo>
                <a:cubicBezTo>
                  <a:pt x="2302419" y="3484221"/>
                  <a:pt x="2309166" y="3473952"/>
                  <a:pt x="2317501" y="3468098"/>
                </a:cubicBezTo>
                <a:cubicBezTo>
                  <a:pt x="2325834" y="3462245"/>
                  <a:pt x="2337443" y="3459318"/>
                  <a:pt x="2352326" y="3459318"/>
                </a:cubicBezTo>
                <a:cubicBezTo>
                  <a:pt x="2374353" y="3459318"/>
                  <a:pt x="2389335" y="3462741"/>
                  <a:pt x="2397272" y="3469587"/>
                </a:cubicBezTo>
                <a:cubicBezTo>
                  <a:pt x="2405210" y="3476433"/>
                  <a:pt x="2409179" y="3487893"/>
                  <a:pt x="2409179" y="3503966"/>
                </a:cubicBezTo>
                <a:lnTo>
                  <a:pt x="2409179" y="3512300"/>
                </a:lnTo>
                <a:cubicBezTo>
                  <a:pt x="2394098" y="3518650"/>
                  <a:pt x="2367010" y="3525497"/>
                  <a:pt x="2327918" y="3532839"/>
                </a:cubicBezTo>
                <a:cubicBezTo>
                  <a:pt x="2298946" y="3538395"/>
                  <a:pt x="2276771" y="3544894"/>
                  <a:pt x="2261392" y="3552335"/>
                </a:cubicBezTo>
                <a:cubicBezTo>
                  <a:pt x="2246013" y="3559777"/>
                  <a:pt x="2234058" y="3570492"/>
                  <a:pt x="2225525" y="3584482"/>
                </a:cubicBezTo>
                <a:cubicBezTo>
                  <a:pt x="2216992" y="3598472"/>
                  <a:pt x="2212725" y="3614397"/>
                  <a:pt x="2212725" y="3632256"/>
                </a:cubicBezTo>
                <a:cubicBezTo>
                  <a:pt x="2212725" y="3659243"/>
                  <a:pt x="2222102" y="3681568"/>
                  <a:pt x="2240854" y="3699229"/>
                </a:cubicBezTo>
                <a:cubicBezTo>
                  <a:pt x="2259606" y="3716889"/>
                  <a:pt x="2285254" y="3725720"/>
                  <a:pt x="2317798" y="3725720"/>
                </a:cubicBezTo>
                <a:cubicBezTo>
                  <a:pt x="2336253" y="3725720"/>
                  <a:pt x="2353616" y="3722247"/>
                  <a:pt x="2369888" y="3715302"/>
                </a:cubicBezTo>
                <a:cubicBezTo>
                  <a:pt x="2386160" y="3708357"/>
                  <a:pt x="2401439" y="3697939"/>
                  <a:pt x="2415727" y="3684048"/>
                </a:cubicBezTo>
                <a:cubicBezTo>
                  <a:pt x="2416322" y="3685635"/>
                  <a:pt x="2417315" y="3688910"/>
                  <a:pt x="2418703" y="3693871"/>
                </a:cubicBezTo>
                <a:cubicBezTo>
                  <a:pt x="2421878" y="3704785"/>
                  <a:pt x="2424558" y="3713020"/>
                  <a:pt x="2426740" y="3718576"/>
                </a:cubicBezTo>
                <a:lnTo>
                  <a:pt x="2509488" y="3718576"/>
                </a:lnTo>
                <a:cubicBezTo>
                  <a:pt x="2502146" y="3703495"/>
                  <a:pt x="2497136" y="3689356"/>
                  <a:pt x="2494457" y="3676160"/>
                </a:cubicBezTo>
                <a:cubicBezTo>
                  <a:pt x="2491778" y="3662964"/>
                  <a:pt x="2490439" y="3642475"/>
                  <a:pt x="2490439" y="3614694"/>
                </a:cubicBezTo>
                <a:lnTo>
                  <a:pt x="2491331" y="3517063"/>
                </a:lnTo>
                <a:cubicBezTo>
                  <a:pt x="2491331" y="3480749"/>
                  <a:pt x="2487611" y="3455795"/>
                  <a:pt x="2480169" y="3442202"/>
                </a:cubicBezTo>
                <a:cubicBezTo>
                  <a:pt x="2472728" y="3428610"/>
                  <a:pt x="2459879" y="3417398"/>
                  <a:pt x="2441623" y="3408567"/>
                </a:cubicBezTo>
                <a:cubicBezTo>
                  <a:pt x="2423367" y="3399737"/>
                  <a:pt x="2395585" y="3395321"/>
                  <a:pt x="2358279" y="3395321"/>
                </a:cubicBezTo>
                <a:close/>
                <a:moveTo>
                  <a:pt x="6094460" y="3290844"/>
                </a:moveTo>
                <a:lnTo>
                  <a:pt x="6094460" y="3402465"/>
                </a:lnTo>
                <a:lnTo>
                  <a:pt x="6151610" y="3402465"/>
                </a:lnTo>
                <a:lnTo>
                  <a:pt x="6151610" y="3469140"/>
                </a:lnTo>
                <a:lnTo>
                  <a:pt x="6094460" y="3469140"/>
                </a:lnTo>
                <a:lnTo>
                  <a:pt x="6094460" y="3596537"/>
                </a:lnTo>
                <a:cubicBezTo>
                  <a:pt x="6094460" y="3622334"/>
                  <a:pt x="6095006" y="3637366"/>
                  <a:pt x="6096097" y="3641632"/>
                </a:cubicBezTo>
                <a:cubicBezTo>
                  <a:pt x="6097189" y="3645898"/>
                  <a:pt x="6099669" y="3649421"/>
                  <a:pt x="6103539" y="3652199"/>
                </a:cubicBezTo>
                <a:cubicBezTo>
                  <a:pt x="6107408" y="3654977"/>
                  <a:pt x="6112121" y="3656366"/>
                  <a:pt x="6117677" y="3656366"/>
                </a:cubicBezTo>
                <a:cubicBezTo>
                  <a:pt x="6125416" y="3656366"/>
                  <a:pt x="6136628" y="3653687"/>
                  <a:pt x="6151313" y="3648329"/>
                </a:cubicBezTo>
                <a:lnTo>
                  <a:pt x="6158456" y="3713218"/>
                </a:lnTo>
                <a:cubicBezTo>
                  <a:pt x="6139010" y="3721553"/>
                  <a:pt x="6116983" y="3725720"/>
                  <a:pt x="6092377" y="3725720"/>
                </a:cubicBezTo>
                <a:cubicBezTo>
                  <a:pt x="6077295" y="3725720"/>
                  <a:pt x="6063703" y="3723190"/>
                  <a:pt x="6051598" y="3718130"/>
                </a:cubicBezTo>
                <a:cubicBezTo>
                  <a:pt x="6039493" y="3713070"/>
                  <a:pt x="6030613" y="3706521"/>
                  <a:pt x="6024958" y="3698484"/>
                </a:cubicBezTo>
                <a:cubicBezTo>
                  <a:pt x="6019302" y="3690448"/>
                  <a:pt x="6015383" y="3679583"/>
                  <a:pt x="6013200" y="3665891"/>
                </a:cubicBezTo>
                <a:cubicBezTo>
                  <a:pt x="6011414" y="3656168"/>
                  <a:pt x="6010521" y="3636522"/>
                  <a:pt x="6010521" y="3606955"/>
                </a:cubicBezTo>
                <a:lnTo>
                  <a:pt x="6010521" y="3469140"/>
                </a:lnTo>
                <a:lnTo>
                  <a:pt x="5972124" y="3469140"/>
                </a:lnTo>
                <a:lnTo>
                  <a:pt x="5972124" y="3402465"/>
                </a:lnTo>
                <a:lnTo>
                  <a:pt x="6010521" y="3402465"/>
                </a:lnTo>
                <a:lnTo>
                  <a:pt x="6010521" y="3339660"/>
                </a:lnTo>
                <a:close/>
                <a:moveTo>
                  <a:pt x="3155403" y="3282212"/>
                </a:moveTo>
                <a:lnTo>
                  <a:pt x="3155403" y="3439375"/>
                </a:lnTo>
                <a:cubicBezTo>
                  <a:pt x="3129606" y="3410006"/>
                  <a:pt x="3099046" y="3395321"/>
                  <a:pt x="3063725" y="3395321"/>
                </a:cubicBezTo>
                <a:cubicBezTo>
                  <a:pt x="3025228" y="3395321"/>
                  <a:pt x="2993378" y="3409262"/>
                  <a:pt x="2968177" y="3437142"/>
                </a:cubicBezTo>
                <a:cubicBezTo>
                  <a:pt x="2942975" y="3465023"/>
                  <a:pt x="2930375" y="3505752"/>
                  <a:pt x="2930375" y="3559330"/>
                </a:cubicBezTo>
                <a:cubicBezTo>
                  <a:pt x="2930375" y="3611718"/>
                  <a:pt x="2943323" y="3652546"/>
                  <a:pt x="2969219" y="3681816"/>
                </a:cubicBezTo>
                <a:cubicBezTo>
                  <a:pt x="2995115" y="3711085"/>
                  <a:pt x="3026220" y="3725720"/>
                  <a:pt x="3062534" y="3725720"/>
                </a:cubicBezTo>
                <a:cubicBezTo>
                  <a:pt x="3080393" y="3725720"/>
                  <a:pt x="3098104" y="3721305"/>
                  <a:pt x="3115666" y="3712474"/>
                </a:cubicBezTo>
                <a:cubicBezTo>
                  <a:pt x="3133227" y="3703644"/>
                  <a:pt x="3148457" y="3690200"/>
                  <a:pt x="3161356" y="3672142"/>
                </a:cubicBezTo>
                <a:lnTo>
                  <a:pt x="3161356" y="3718576"/>
                </a:lnTo>
                <a:lnTo>
                  <a:pt x="3239044" y="3718576"/>
                </a:lnTo>
                <a:lnTo>
                  <a:pt x="3239044" y="3282212"/>
                </a:lnTo>
                <a:close/>
                <a:moveTo>
                  <a:pt x="7190728" y="2833347"/>
                </a:moveTo>
                <a:cubicBezTo>
                  <a:pt x="7180012" y="2836918"/>
                  <a:pt x="7163046" y="2841185"/>
                  <a:pt x="7139829" y="2846146"/>
                </a:cubicBezTo>
                <a:cubicBezTo>
                  <a:pt x="7116612" y="2851107"/>
                  <a:pt x="7101431" y="2855968"/>
                  <a:pt x="7094287" y="2860731"/>
                </a:cubicBezTo>
                <a:cubicBezTo>
                  <a:pt x="7083374" y="2868470"/>
                  <a:pt x="7077916" y="2878293"/>
                  <a:pt x="7077916" y="2890199"/>
                </a:cubicBezTo>
                <a:cubicBezTo>
                  <a:pt x="7077916" y="2901907"/>
                  <a:pt x="7082282" y="2912027"/>
                  <a:pt x="7091013" y="2920560"/>
                </a:cubicBezTo>
                <a:cubicBezTo>
                  <a:pt x="7099745" y="2929093"/>
                  <a:pt x="7110857" y="2933359"/>
                  <a:pt x="7124351" y="2933359"/>
                </a:cubicBezTo>
                <a:cubicBezTo>
                  <a:pt x="7139432" y="2933359"/>
                  <a:pt x="7153819" y="2928398"/>
                  <a:pt x="7167511" y="2918476"/>
                </a:cubicBezTo>
                <a:cubicBezTo>
                  <a:pt x="7177631" y="2910936"/>
                  <a:pt x="7184279" y="2901708"/>
                  <a:pt x="7187454" y="2890794"/>
                </a:cubicBezTo>
                <a:cubicBezTo>
                  <a:pt x="7189637" y="2883651"/>
                  <a:pt x="7190728" y="2870058"/>
                  <a:pt x="7190728" y="2850015"/>
                </a:cubicBezTo>
                <a:close/>
                <a:moveTo>
                  <a:pt x="3161654" y="2833347"/>
                </a:moveTo>
                <a:lnTo>
                  <a:pt x="3161654" y="2850015"/>
                </a:lnTo>
                <a:cubicBezTo>
                  <a:pt x="3161654" y="2870058"/>
                  <a:pt x="3160562" y="2883651"/>
                  <a:pt x="3158379" y="2890794"/>
                </a:cubicBezTo>
                <a:cubicBezTo>
                  <a:pt x="3155204" y="2901708"/>
                  <a:pt x="3148556" y="2910936"/>
                  <a:pt x="3138436" y="2918476"/>
                </a:cubicBezTo>
                <a:cubicBezTo>
                  <a:pt x="3124744" y="2928398"/>
                  <a:pt x="3110357" y="2933359"/>
                  <a:pt x="3095276" y="2933359"/>
                </a:cubicBezTo>
                <a:cubicBezTo>
                  <a:pt x="3081782" y="2933359"/>
                  <a:pt x="3070670" y="2929093"/>
                  <a:pt x="3061939" y="2920560"/>
                </a:cubicBezTo>
                <a:cubicBezTo>
                  <a:pt x="3053207" y="2912027"/>
                  <a:pt x="3048842" y="2901907"/>
                  <a:pt x="3048842" y="2890199"/>
                </a:cubicBezTo>
                <a:cubicBezTo>
                  <a:pt x="3048842" y="2878293"/>
                  <a:pt x="3054299" y="2868470"/>
                  <a:pt x="3065213" y="2860731"/>
                </a:cubicBezTo>
                <a:cubicBezTo>
                  <a:pt x="3072356" y="2855968"/>
                  <a:pt x="3087537" y="2851107"/>
                  <a:pt x="3110754" y="2846146"/>
                </a:cubicBezTo>
                <a:cubicBezTo>
                  <a:pt x="3133971" y="2841185"/>
                  <a:pt x="3150938" y="2836918"/>
                  <a:pt x="3161654" y="2833347"/>
                </a:cubicBezTo>
                <a:close/>
                <a:moveTo>
                  <a:pt x="8988869" y="2730060"/>
                </a:moveTo>
                <a:cubicBezTo>
                  <a:pt x="8967042" y="2730060"/>
                  <a:pt x="8948686" y="2738394"/>
                  <a:pt x="8933803" y="2755063"/>
                </a:cubicBezTo>
                <a:cubicBezTo>
                  <a:pt x="8918920" y="2771732"/>
                  <a:pt x="8911478" y="2795743"/>
                  <a:pt x="8911478" y="2827096"/>
                </a:cubicBezTo>
                <a:cubicBezTo>
                  <a:pt x="8911478" y="2858449"/>
                  <a:pt x="8918920" y="2882460"/>
                  <a:pt x="8933803" y="2899128"/>
                </a:cubicBezTo>
                <a:cubicBezTo>
                  <a:pt x="8948686" y="2915797"/>
                  <a:pt x="8967042" y="2924132"/>
                  <a:pt x="8988869" y="2924132"/>
                </a:cubicBezTo>
                <a:cubicBezTo>
                  <a:pt x="9010698" y="2924132"/>
                  <a:pt x="9029004" y="2915797"/>
                  <a:pt x="9043787" y="2899128"/>
                </a:cubicBezTo>
                <a:cubicBezTo>
                  <a:pt x="9058571" y="2882460"/>
                  <a:pt x="9065962" y="2858250"/>
                  <a:pt x="9065962" y="2826500"/>
                </a:cubicBezTo>
                <a:cubicBezTo>
                  <a:pt x="9065962" y="2795544"/>
                  <a:pt x="9058571" y="2771732"/>
                  <a:pt x="9043787" y="2755063"/>
                </a:cubicBezTo>
                <a:cubicBezTo>
                  <a:pt x="9029004" y="2738394"/>
                  <a:pt x="9010698" y="2730060"/>
                  <a:pt x="8988869" y="2730060"/>
                </a:cubicBezTo>
                <a:close/>
                <a:moveTo>
                  <a:pt x="5988495" y="2730060"/>
                </a:moveTo>
                <a:cubicBezTo>
                  <a:pt x="5966667" y="2730060"/>
                  <a:pt x="5948311" y="2738394"/>
                  <a:pt x="5933428" y="2755063"/>
                </a:cubicBezTo>
                <a:cubicBezTo>
                  <a:pt x="5918545" y="2771732"/>
                  <a:pt x="5911104" y="2795743"/>
                  <a:pt x="5911104" y="2827096"/>
                </a:cubicBezTo>
                <a:cubicBezTo>
                  <a:pt x="5911104" y="2858449"/>
                  <a:pt x="5918545" y="2882460"/>
                  <a:pt x="5933428" y="2899128"/>
                </a:cubicBezTo>
                <a:cubicBezTo>
                  <a:pt x="5948311" y="2915797"/>
                  <a:pt x="5966667" y="2924132"/>
                  <a:pt x="5988495" y="2924132"/>
                </a:cubicBezTo>
                <a:cubicBezTo>
                  <a:pt x="6010323" y="2924132"/>
                  <a:pt x="6028629" y="2915797"/>
                  <a:pt x="6043412" y="2899128"/>
                </a:cubicBezTo>
                <a:cubicBezTo>
                  <a:pt x="6058196" y="2882460"/>
                  <a:pt x="6065588" y="2858250"/>
                  <a:pt x="6065588" y="2826500"/>
                </a:cubicBezTo>
                <a:cubicBezTo>
                  <a:pt x="6065588" y="2795544"/>
                  <a:pt x="6058196" y="2771732"/>
                  <a:pt x="6043412" y="2755063"/>
                </a:cubicBezTo>
                <a:cubicBezTo>
                  <a:pt x="6028629" y="2738394"/>
                  <a:pt x="6010323" y="2730060"/>
                  <a:pt x="5988495" y="2730060"/>
                </a:cubicBezTo>
                <a:close/>
                <a:moveTo>
                  <a:pt x="4883595" y="2730060"/>
                </a:moveTo>
                <a:cubicBezTo>
                  <a:pt x="4905423" y="2730060"/>
                  <a:pt x="4923729" y="2738394"/>
                  <a:pt x="4938512" y="2755063"/>
                </a:cubicBezTo>
                <a:cubicBezTo>
                  <a:pt x="4953296" y="2771732"/>
                  <a:pt x="4960688" y="2795544"/>
                  <a:pt x="4960688" y="2826500"/>
                </a:cubicBezTo>
                <a:cubicBezTo>
                  <a:pt x="4960688" y="2858250"/>
                  <a:pt x="4953296" y="2882460"/>
                  <a:pt x="4938512" y="2899128"/>
                </a:cubicBezTo>
                <a:cubicBezTo>
                  <a:pt x="4923729" y="2915797"/>
                  <a:pt x="4905423" y="2924132"/>
                  <a:pt x="4883595" y="2924132"/>
                </a:cubicBezTo>
                <a:cubicBezTo>
                  <a:pt x="4861767" y="2924132"/>
                  <a:pt x="4843411" y="2915797"/>
                  <a:pt x="4828528" y="2899128"/>
                </a:cubicBezTo>
                <a:cubicBezTo>
                  <a:pt x="4813645" y="2882460"/>
                  <a:pt x="4806204" y="2858449"/>
                  <a:pt x="4806204" y="2827096"/>
                </a:cubicBezTo>
                <a:cubicBezTo>
                  <a:pt x="4806204" y="2795743"/>
                  <a:pt x="4813645" y="2771732"/>
                  <a:pt x="4828528" y="2755063"/>
                </a:cubicBezTo>
                <a:cubicBezTo>
                  <a:pt x="4843411" y="2738394"/>
                  <a:pt x="4861767" y="2730060"/>
                  <a:pt x="4883595" y="2730060"/>
                </a:cubicBezTo>
                <a:close/>
                <a:moveTo>
                  <a:pt x="7884862" y="2725893"/>
                </a:moveTo>
                <a:cubicBezTo>
                  <a:pt x="7866607" y="2725893"/>
                  <a:pt x="7851525" y="2732540"/>
                  <a:pt x="7839619" y="2745836"/>
                </a:cubicBezTo>
                <a:cubicBezTo>
                  <a:pt x="7827713" y="2759131"/>
                  <a:pt x="7821859" y="2777189"/>
                  <a:pt x="7822058" y="2800009"/>
                </a:cubicBezTo>
                <a:lnTo>
                  <a:pt x="7947073" y="2800009"/>
                </a:lnTo>
                <a:cubicBezTo>
                  <a:pt x="7946477" y="2775800"/>
                  <a:pt x="7940227" y="2757395"/>
                  <a:pt x="7928321" y="2744794"/>
                </a:cubicBezTo>
                <a:cubicBezTo>
                  <a:pt x="7916414" y="2732193"/>
                  <a:pt x="7901928" y="2725893"/>
                  <a:pt x="7884862" y="2725893"/>
                </a:cubicBezTo>
                <a:close/>
                <a:moveTo>
                  <a:pt x="8673651" y="2669040"/>
                </a:moveTo>
                <a:lnTo>
                  <a:pt x="8757292" y="2669040"/>
                </a:lnTo>
                <a:lnTo>
                  <a:pt x="8757292" y="2985151"/>
                </a:lnTo>
                <a:lnTo>
                  <a:pt x="8673651" y="2985151"/>
                </a:lnTo>
                <a:close/>
                <a:moveTo>
                  <a:pt x="6214416" y="2669040"/>
                </a:moveTo>
                <a:lnTo>
                  <a:pt x="6298057" y="2669040"/>
                </a:lnTo>
                <a:lnTo>
                  <a:pt x="6298057" y="2814296"/>
                </a:lnTo>
                <a:cubicBezTo>
                  <a:pt x="6298057" y="2858746"/>
                  <a:pt x="6299595" y="2885982"/>
                  <a:pt x="6302671" y="2896003"/>
                </a:cubicBezTo>
                <a:cubicBezTo>
                  <a:pt x="6305747" y="2906024"/>
                  <a:pt x="6311353" y="2913962"/>
                  <a:pt x="6319488" y="2919816"/>
                </a:cubicBezTo>
                <a:cubicBezTo>
                  <a:pt x="6327624" y="2925670"/>
                  <a:pt x="6337943" y="2928596"/>
                  <a:pt x="6350445" y="2928596"/>
                </a:cubicBezTo>
                <a:cubicBezTo>
                  <a:pt x="6364732" y="2928596"/>
                  <a:pt x="6377531" y="2924678"/>
                  <a:pt x="6388842" y="2916839"/>
                </a:cubicBezTo>
                <a:cubicBezTo>
                  <a:pt x="6400153" y="2909001"/>
                  <a:pt x="6407892" y="2899277"/>
                  <a:pt x="6412060" y="2887669"/>
                </a:cubicBezTo>
                <a:cubicBezTo>
                  <a:pt x="6416227" y="2876060"/>
                  <a:pt x="6418310" y="2847634"/>
                  <a:pt x="6418310" y="2802390"/>
                </a:cubicBezTo>
                <a:lnTo>
                  <a:pt x="6418310" y="2669040"/>
                </a:lnTo>
                <a:lnTo>
                  <a:pt x="6501952" y="2669040"/>
                </a:lnTo>
                <a:lnTo>
                  <a:pt x="6501952" y="2985151"/>
                </a:lnTo>
                <a:lnTo>
                  <a:pt x="6424263" y="2985151"/>
                </a:lnTo>
                <a:lnTo>
                  <a:pt x="6424263" y="2937824"/>
                </a:lnTo>
                <a:cubicBezTo>
                  <a:pt x="6412754" y="2954691"/>
                  <a:pt x="6397623" y="2967986"/>
                  <a:pt x="6378871" y="2977710"/>
                </a:cubicBezTo>
                <a:cubicBezTo>
                  <a:pt x="6360119" y="2987433"/>
                  <a:pt x="6340324" y="2992295"/>
                  <a:pt x="6319488" y="2992295"/>
                </a:cubicBezTo>
                <a:cubicBezTo>
                  <a:pt x="6298256" y="2992295"/>
                  <a:pt x="6279206" y="2987632"/>
                  <a:pt x="6262338" y="2978305"/>
                </a:cubicBezTo>
                <a:cubicBezTo>
                  <a:pt x="6245471" y="2968979"/>
                  <a:pt x="6233267" y="2955882"/>
                  <a:pt x="6225727" y="2939014"/>
                </a:cubicBezTo>
                <a:cubicBezTo>
                  <a:pt x="6218186" y="2922147"/>
                  <a:pt x="6214416" y="2898831"/>
                  <a:pt x="6214416" y="2869065"/>
                </a:cubicBezTo>
                <a:close/>
                <a:moveTo>
                  <a:pt x="5481288" y="2669040"/>
                </a:moveTo>
                <a:lnTo>
                  <a:pt x="5570288" y="2669040"/>
                </a:lnTo>
                <a:lnTo>
                  <a:pt x="5645892" y="2893473"/>
                </a:lnTo>
                <a:lnTo>
                  <a:pt x="5719711" y="2669040"/>
                </a:lnTo>
                <a:lnTo>
                  <a:pt x="5806329" y="2669040"/>
                </a:lnTo>
                <a:lnTo>
                  <a:pt x="5694708" y="2973245"/>
                </a:lnTo>
                <a:lnTo>
                  <a:pt x="5674765" y="3028312"/>
                </a:lnTo>
                <a:cubicBezTo>
                  <a:pt x="5667423" y="3046766"/>
                  <a:pt x="5660428" y="3060855"/>
                  <a:pt x="5653780" y="3070579"/>
                </a:cubicBezTo>
                <a:cubicBezTo>
                  <a:pt x="5647133" y="3080302"/>
                  <a:pt x="5639493" y="3088190"/>
                  <a:pt x="5630861" y="3094242"/>
                </a:cubicBezTo>
                <a:cubicBezTo>
                  <a:pt x="5622229" y="3100295"/>
                  <a:pt x="5611612" y="3105007"/>
                  <a:pt x="5599011" y="3108381"/>
                </a:cubicBezTo>
                <a:cubicBezTo>
                  <a:pt x="5586411" y="3111754"/>
                  <a:pt x="5572173" y="3113441"/>
                  <a:pt x="5556298" y="3113441"/>
                </a:cubicBezTo>
                <a:cubicBezTo>
                  <a:pt x="5540224" y="3113441"/>
                  <a:pt x="5524449" y="3111754"/>
                  <a:pt x="5508970" y="3108381"/>
                </a:cubicBezTo>
                <a:lnTo>
                  <a:pt x="5501529" y="3042896"/>
                </a:lnTo>
                <a:cubicBezTo>
                  <a:pt x="5514626" y="3045476"/>
                  <a:pt x="5526433" y="3046766"/>
                  <a:pt x="5536950" y="3046766"/>
                </a:cubicBezTo>
                <a:cubicBezTo>
                  <a:pt x="5556397" y="3046766"/>
                  <a:pt x="5570784" y="3041061"/>
                  <a:pt x="5580110" y="3029651"/>
                </a:cubicBezTo>
                <a:cubicBezTo>
                  <a:pt x="5589437" y="3018241"/>
                  <a:pt x="5596580" y="3003705"/>
                  <a:pt x="5601541" y="2986044"/>
                </a:cubicBezTo>
                <a:close/>
                <a:moveTo>
                  <a:pt x="5291415" y="2668429"/>
                </a:moveTo>
                <a:lnTo>
                  <a:pt x="5312517" y="2677672"/>
                </a:lnTo>
                <a:lnTo>
                  <a:pt x="5302695" y="2705332"/>
                </a:lnTo>
                <a:close/>
                <a:moveTo>
                  <a:pt x="9397849" y="2661896"/>
                </a:moveTo>
                <a:cubicBezTo>
                  <a:pt x="9416304" y="2661896"/>
                  <a:pt x="9433171" y="2665220"/>
                  <a:pt x="9448450" y="2671868"/>
                </a:cubicBezTo>
                <a:cubicBezTo>
                  <a:pt x="9463730" y="2678516"/>
                  <a:pt x="9475290" y="2686999"/>
                  <a:pt x="9483128" y="2697318"/>
                </a:cubicBezTo>
                <a:cubicBezTo>
                  <a:pt x="9490966" y="2707636"/>
                  <a:pt x="9496423" y="2719344"/>
                  <a:pt x="9499498" y="2732441"/>
                </a:cubicBezTo>
                <a:cubicBezTo>
                  <a:pt x="9502574" y="2745538"/>
                  <a:pt x="9504112" y="2764290"/>
                  <a:pt x="9504112" y="2788698"/>
                </a:cubicBezTo>
                <a:lnTo>
                  <a:pt x="9504112" y="2985151"/>
                </a:lnTo>
                <a:lnTo>
                  <a:pt x="9420471" y="2985151"/>
                </a:lnTo>
                <a:lnTo>
                  <a:pt x="9420471" y="2823821"/>
                </a:lnTo>
                <a:cubicBezTo>
                  <a:pt x="9420471" y="2789690"/>
                  <a:pt x="9418685" y="2767614"/>
                  <a:pt x="9415113" y="2757593"/>
                </a:cubicBezTo>
                <a:cubicBezTo>
                  <a:pt x="9411541" y="2747572"/>
                  <a:pt x="9405737" y="2739783"/>
                  <a:pt x="9397700" y="2734227"/>
                </a:cubicBezTo>
                <a:cubicBezTo>
                  <a:pt x="9389664" y="2728671"/>
                  <a:pt x="9379990" y="2725893"/>
                  <a:pt x="9368678" y="2725893"/>
                </a:cubicBezTo>
                <a:cubicBezTo>
                  <a:pt x="9354193" y="2725893"/>
                  <a:pt x="9341196" y="2729862"/>
                  <a:pt x="9329686" y="2737799"/>
                </a:cubicBezTo>
                <a:cubicBezTo>
                  <a:pt x="9318176" y="2745736"/>
                  <a:pt x="9310288" y="2756253"/>
                  <a:pt x="9306022" y="2769351"/>
                </a:cubicBezTo>
                <a:cubicBezTo>
                  <a:pt x="9301756" y="2782447"/>
                  <a:pt x="9299622" y="2806657"/>
                  <a:pt x="9299622" y="2841978"/>
                </a:cubicBezTo>
                <a:lnTo>
                  <a:pt x="9299622" y="2985151"/>
                </a:lnTo>
                <a:lnTo>
                  <a:pt x="9215981" y="2985151"/>
                </a:lnTo>
                <a:lnTo>
                  <a:pt x="9215981" y="2669040"/>
                </a:lnTo>
                <a:lnTo>
                  <a:pt x="9293669" y="2669040"/>
                </a:lnTo>
                <a:lnTo>
                  <a:pt x="9293669" y="2715475"/>
                </a:lnTo>
                <a:cubicBezTo>
                  <a:pt x="9321252" y="2679756"/>
                  <a:pt x="9355979" y="2661896"/>
                  <a:pt x="9397849" y="2661896"/>
                </a:cubicBezTo>
                <a:close/>
                <a:moveTo>
                  <a:pt x="8988572" y="2661896"/>
                </a:moveTo>
                <a:cubicBezTo>
                  <a:pt x="9036396" y="2661896"/>
                  <a:pt x="9075586" y="2677424"/>
                  <a:pt x="9106146" y="2708480"/>
                </a:cubicBezTo>
                <a:cubicBezTo>
                  <a:pt x="9136706" y="2739535"/>
                  <a:pt x="9151985" y="2778776"/>
                  <a:pt x="9151985" y="2826203"/>
                </a:cubicBezTo>
                <a:cubicBezTo>
                  <a:pt x="9151985" y="2874026"/>
                  <a:pt x="9136556" y="2913664"/>
                  <a:pt x="9105700" y="2945116"/>
                </a:cubicBezTo>
                <a:cubicBezTo>
                  <a:pt x="9074842" y="2976569"/>
                  <a:pt x="9035998" y="2992295"/>
                  <a:pt x="8989167" y="2992295"/>
                </a:cubicBezTo>
                <a:cubicBezTo>
                  <a:pt x="8960196" y="2992295"/>
                  <a:pt x="8932563" y="2985747"/>
                  <a:pt x="8906270" y="2972650"/>
                </a:cubicBezTo>
                <a:cubicBezTo>
                  <a:pt x="8879977" y="2959553"/>
                  <a:pt x="8859984" y="2940354"/>
                  <a:pt x="8846292" y="2915053"/>
                </a:cubicBezTo>
                <a:cubicBezTo>
                  <a:pt x="8832600" y="2889753"/>
                  <a:pt x="8825754" y="2858945"/>
                  <a:pt x="8825754" y="2822631"/>
                </a:cubicBezTo>
                <a:cubicBezTo>
                  <a:pt x="8825754" y="2794850"/>
                  <a:pt x="8832600" y="2767962"/>
                  <a:pt x="8846292" y="2741966"/>
                </a:cubicBezTo>
                <a:cubicBezTo>
                  <a:pt x="8859984" y="2715971"/>
                  <a:pt x="8879382" y="2696127"/>
                  <a:pt x="8904484" y="2682435"/>
                </a:cubicBezTo>
                <a:cubicBezTo>
                  <a:pt x="8929586" y="2668743"/>
                  <a:pt x="8957616" y="2661896"/>
                  <a:pt x="8988572" y="2661896"/>
                </a:cubicBezTo>
                <a:close/>
                <a:moveTo>
                  <a:pt x="8283424" y="2661896"/>
                </a:moveTo>
                <a:cubicBezTo>
                  <a:pt x="8301879" y="2661896"/>
                  <a:pt x="8318746" y="2665220"/>
                  <a:pt x="8334026" y="2671868"/>
                </a:cubicBezTo>
                <a:cubicBezTo>
                  <a:pt x="8349306" y="2678516"/>
                  <a:pt x="8360865" y="2686999"/>
                  <a:pt x="8368703" y="2697318"/>
                </a:cubicBezTo>
                <a:cubicBezTo>
                  <a:pt x="8376541" y="2707636"/>
                  <a:pt x="8381998" y="2719344"/>
                  <a:pt x="8385074" y="2732441"/>
                </a:cubicBezTo>
                <a:cubicBezTo>
                  <a:pt x="8388150" y="2745538"/>
                  <a:pt x="8389687" y="2764290"/>
                  <a:pt x="8389687" y="2788698"/>
                </a:cubicBezTo>
                <a:lnTo>
                  <a:pt x="8389687" y="2985151"/>
                </a:lnTo>
                <a:lnTo>
                  <a:pt x="8306046" y="2985151"/>
                </a:lnTo>
                <a:lnTo>
                  <a:pt x="8306046" y="2823821"/>
                </a:lnTo>
                <a:cubicBezTo>
                  <a:pt x="8306046" y="2789690"/>
                  <a:pt x="8304260" y="2767614"/>
                  <a:pt x="8300688" y="2757593"/>
                </a:cubicBezTo>
                <a:cubicBezTo>
                  <a:pt x="8297116" y="2747572"/>
                  <a:pt x="8291312" y="2739783"/>
                  <a:pt x="8283275" y="2734227"/>
                </a:cubicBezTo>
                <a:cubicBezTo>
                  <a:pt x="8275239" y="2728671"/>
                  <a:pt x="8265565" y="2725893"/>
                  <a:pt x="8254254" y="2725893"/>
                </a:cubicBezTo>
                <a:cubicBezTo>
                  <a:pt x="8239768" y="2725893"/>
                  <a:pt x="8226771" y="2729862"/>
                  <a:pt x="8215261" y="2737799"/>
                </a:cubicBezTo>
                <a:cubicBezTo>
                  <a:pt x="8203752" y="2745736"/>
                  <a:pt x="8195864" y="2756253"/>
                  <a:pt x="8191598" y="2769351"/>
                </a:cubicBezTo>
                <a:cubicBezTo>
                  <a:pt x="8187331" y="2782447"/>
                  <a:pt x="8185198" y="2806657"/>
                  <a:pt x="8185198" y="2841978"/>
                </a:cubicBezTo>
                <a:lnTo>
                  <a:pt x="8185198" y="2985151"/>
                </a:lnTo>
                <a:lnTo>
                  <a:pt x="8101556" y="2985151"/>
                </a:lnTo>
                <a:lnTo>
                  <a:pt x="8101556" y="2669040"/>
                </a:lnTo>
                <a:lnTo>
                  <a:pt x="8179244" y="2669040"/>
                </a:lnTo>
                <a:lnTo>
                  <a:pt x="8179244" y="2715475"/>
                </a:lnTo>
                <a:cubicBezTo>
                  <a:pt x="8206828" y="2679756"/>
                  <a:pt x="8241554" y="2661896"/>
                  <a:pt x="8283424" y="2661896"/>
                </a:cubicBezTo>
                <a:close/>
                <a:moveTo>
                  <a:pt x="7879802" y="2661896"/>
                </a:moveTo>
                <a:cubicBezTo>
                  <a:pt x="7926833" y="2661896"/>
                  <a:pt x="7963940" y="2677424"/>
                  <a:pt x="7991126" y="2708480"/>
                </a:cubicBezTo>
                <a:cubicBezTo>
                  <a:pt x="8018312" y="2739535"/>
                  <a:pt x="8031309" y="2787111"/>
                  <a:pt x="8030119" y="2851206"/>
                </a:cubicBezTo>
                <a:lnTo>
                  <a:pt x="7820569" y="2851206"/>
                </a:lnTo>
                <a:cubicBezTo>
                  <a:pt x="7821165" y="2876011"/>
                  <a:pt x="7827911" y="2895309"/>
                  <a:pt x="7840809" y="2909100"/>
                </a:cubicBezTo>
                <a:cubicBezTo>
                  <a:pt x="7853708" y="2922891"/>
                  <a:pt x="7869781" y="2929787"/>
                  <a:pt x="7889030" y="2929787"/>
                </a:cubicBezTo>
                <a:cubicBezTo>
                  <a:pt x="7902127" y="2929787"/>
                  <a:pt x="7913140" y="2926215"/>
                  <a:pt x="7922069" y="2919071"/>
                </a:cubicBezTo>
                <a:cubicBezTo>
                  <a:pt x="7930999" y="2911928"/>
                  <a:pt x="7937746" y="2900419"/>
                  <a:pt x="7942311" y="2884543"/>
                </a:cubicBezTo>
                <a:lnTo>
                  <a:pt x="8025654" y="2898533"/>
                </a:lnTo>
                <a:cubicBezTo>
                  <a:pt x="8014939" y="2929093"/>
                  <a:pt x="7998022" y="2952360"/>
                  <a:pt x="7974904" y="2968334"/>
                </a:cubicBezTo>
                <a:cubicBezTo>
                  <a:pt x="7951786" y="2984308"/>
                  <a:pt x="7922864" y="2992295"/>
                  <a:pt x="7888137" y="2992295"/>
                </a:cubicBezTo>
                <a:cubicBezTo>
                  <a:pt x="7833170" y="2992295"/>
                  <a:pt x="7792490" y="2974336"/>
                  <a:pt x="7766098" y="2938419"/>
                </a:cubicBezTo>
                <a:cubicBezTo>
                  <a:pt x="7745262" y="2909646"/>
                  <a:pt x="7734844" y="2873332"/>
                  <a:pt x="7734844" y="2829477"/>
                </a:cubicBezTo>
                <a:cubicBezTo>
                  <a:pt x="7734844" y="2777090"/>
                  <a:pt x="7748536" y="2736063"/>
                  <a:pt x="7775920" y="2706396"/>
                </a:cubicBezTo>
                <a:cubicBezTo>
                  <a:pt x="7803305" y="2676730"/>
                  <a:pt x="7837932" y="2661896"/>
                  <a:pt x="7879802" y="2661896"/>
                </a:cubicBezTo>
                <a:close/>
                <a:moveTo>
                  <a:pt x="7139829" y="2661896"/>
                </a:moveTo>
                <a:cubicBezTo>
                  <a:pt x="7177135" y="2661896"/>
                  <a:pt x="7204917" y="2666312"/>
                  <a:pt x="7223173" y="2675142"/>
                </a:cubicBezTo>
                <a:cubicBezTo>
                  <a:pt x="7241429" y="2683973"/>
                  <a:pt x="7254278" y="2695185"/>
                  <a:pt x="7261719" y="2708778"/>
                </a:cubicBezTo>
                <a:cubicBezTo>
                  <a:pt x="7269160" y="2722371"/>
                  <a:pt x="7272881" y="2747324"/>
                  <a:pt x="7272881" y="2783638"/>
                </a:cubicBezTo>
                <a:lnTo>
                  <a:pt x="7271988" y="2881269"/>
                </a:lnTo>
                <a:cubicBezTo>
                  <a:pt x="7271988" y="2909050"/>
                  <a:pt x="7273328" y="2929539"/>
                  <a:pt x="7276007" y="2942735"/>
                </a:cubicBezTo>
                <a:cubicBezTo>
                  <a:pt x="7278685" y="2955931"/>
                  <a:pt x="7283696" y="2970070"/>
                  <a:pt x="7291038" y="2985151"/>
                </a:cubicBezTo>
                <a:lnTo>
                  <a:pt x="7208290" y="2985151"/>
                </a:lnTo>
                <a:cubicBezTo>
                  <a:pt x="7206107" y="2979595"/>
                  <a:pt x="7203428" y="2971360"/>
                  <a:pt x="7200253" y="2960446"/>
                </a:cubicBezTo>
                <a:cubicBezTo>
                  <a:pt x="7198864" y="2955485"/>
                  <a:pt x="7197872" y="2952211"/>
                  <a:pt x="7197276" y="2950623"/>
                </a:cubicBezTo>
                <a:cubicBezTo>
                  <a:pt x="7182989" y="2964514"/>
                  <a:pt x="7167710" y="2974932"/>
                  <a:pt x="7151437" y="2981877"/>
                </a:cubicBezTo>
                <a:cubicBezTo>
                  <a:pt x="7135166" y="2988822"/>
                  <a:pt x="7117802" y="2992295"/>
                  <a:pt x="7099348" y="2992295"/>
                </a:cubicBezTo>
                <a:cubicBezTo>
                  <a:pt x="7066804" y="2992295"/>
                  <a:pt x="7041156" y="2983464"/>
                  <a:pt x="7022403" y="2965804"/>
                </a:cubicBezTo>
                <a:cubicBezTo>
                  <a:pt x="7003651" y="2948143"/>
                  <a:pt x="6994275" y="2925818"/>
                  <a:pt x="6994275" y="2898831"/>
                </a:cubicBezTo>
                <a:cubicBezTo>
                  <a:pt x="6994275" y="2880971"/>
                  <a:pt x="6998542" y="2865047"/>
                  <a:pt x="7007074" y="2851057"/>
                </a:cubicBezTo>
                <a:cubicBezTo>
                  <a:pt x="7015607" y="2837067"/>
                  <a:pt x="7027563" y="2826352"/>
                  <a:pt x="7042942" y="2818910"/>
                </a:cubicBezTo>
                <a:cubicBezTo>
                  <a:pt x="7058321" y="2811469"/>
                  <a:pt x="7080496" y="2804970"/>
                  <a:pt x="7109468" y="2799414"/>
                </a:cubicBezTo>
                <a:cubicBezTo>
                  <a:pt x="7148560" y="2792072"/>
                  <a:pt x="7175647" y="2785225"/>
                  <a:pt x="7190728" y="2778876"/>
                </a:cubicBezTo>
                <a:lnTo>
                  <a:pt x="7190728" y="2770541"/>
                </a:lnTo>
                <a:cubicBezTo>
                  <a:pt x="7190728" y="2754468"/>
                  <a:pt x="7186760" y="2743008"/>
                  <a:pt x="7178822" y="2736162"/>
                </a:cubicBezTo>
                <a:cubicBezTo>
                  <a:pt x="7170884" y="2729316"/>
                  <a:pt x="7155902" y="2725893"/>
                  <a:pt x="7133876" y="2725893"/>
                </a:cubicBezTo>
                <a:cubicBezTo>
                  <a:pt x="7118993" y="2725893"/>
                  <a:pt x="7107384" y="2728820"/>
                  <a:pt x="7099050" y="2734674"/>
                </a:cubicBezTo>
                <a:cubicBezTo>
                  <a:pt x="7090716" y="2740528"/>
                  <a:pt x="7083969" y="2750796"/>
                  <a:pt x="7078809" y="2765481"/>
                </a:cubicBezTo>
                <a:lnTo>
                  <a:pt x="7002907" y="2751789"/>
                </a:lnTo>
                <a:cubicBezTo>
                  <a:pt x="7011440" y="2721229"/>
                  <a:pt x="7026124" y="2698607"/>
                  <a:pt x="7046960" y="2683923"/>
                </a:cubicBezTo>
                <a:cubicBezTo>
                  <a:pt x="7067796" y="2669239"/>
                  <a:pt x="7098752" y="2661896"/>
                  <a:pt x="7139829" y="2661896"/>
                </a:cubicBezTo>
                <a:close/>
                <a:moveTo>
                  <a:pt x="6733826" y="2661896"/>
                </a:moveTo>
                <a:cubicBezTo>
                  <a:pt x="6752876" y="2661896"/>
                  <a:pt x="6771231" y="2667155"/>
                  <a:pt x="6788892" y="2677672"/>
                </a:cubicBezTo>
                <a:lnTo>
                  <a:pt x="6762996" y="2750598"/>
                </a:lnTo>
                <a:cubicBezTo>
                  <a:pt x="6748907" y="2741470"/>
                  <a:pt x="6735810" y="2736906"/>
                  <a:pt x="6723706" y="2736906"/>
                </a:cubicBezTo>
                <a:cubicBezTo>
                  <a:pt x="6711998" y="2736906"/>
                  <a:pt x="6702076" y="2740130"/>
                  <a:pt x="6693940" y="2746580"/>
                </a:cubicBezTo>
                <a:cubicBezTo>
                  <a:pt x="6685804" y="2753029"/>
                  <a:pt x="6679405" y="2764687"/>
                  <a:pt x="6674741" y="2781554"/>
                </a:cubicBezTo>
                <a:cubicBezTo>
                  <a:pt x="6670078" y="2798422"/>
                  <a:pt x="6667746" y="2833743"/>
                  <a:pt x="6667746" y="2887520"/>
                </a:cubicBezTo>
                <a:lnTo>
                  <a:pt x="6667746" y="2985151"/>
                </a:lnTo>
                <a:lnTo>
                  <a:pt x="6584105" y="2985151"/>
                </a:lnTo>
                <a:lnTo>
                  <a:pt x="6584105" y="2669040"/>
                </a:lnTo>
                <a:lnTo>
                  <a:pt x="6661793" y="2669040"/>
                </a:lnTo>
                <a:lnTo>
                  <a:pt x="6661793" y="2713986"/>
                </a:lnTo>
                <a:cubicBezTo>
                  <a:pt x="6675089" y="2692754"/>
                  <a:pt x="6687044" y="2678764"/>
                  <a:pt x="6697661" y="2672017"/>
                </a:cubicBezTo>
                <a:cubicBezTo>
                  <a:pt x="6708277" y="2665270"/>
                  <a:pt x="6720332" y="2661896"/>
                  <a:pt x="6733826" y="2661896"/>
                </a:cubicBezTo>
                <a:close/>
                <a:moveTo>
                  <a:pt x="5988197" y="2661896"/>
                </a:moveTo>
                <a:cubicBezTo>
                  <a:pt x="6036020" y="2661896"/>
                  <a:pt x="6075212" y="2677424"/>
                  <a:pt x="6105771" y="2708480"/>
                </a:cubicBezTo>
                <a:cubicBezTo>
                  <a:pt x="6136330" y="2739535"/>
                  <a:pt x="6151610" y="2778776"/>
                  <a:pt x="6151610" y="2826203"/>
                </a:cubicBezTo>
                <a:cubicBezTo>
                  <a:pt x="6151610" y="2874026"/>
                  <a:pt x="6136182" y="2913664"/>
                  <a:pt x="6105325" y="2945116"/>
                </a:cubicBezTo>
                <a:cubicBezTo>
                  <a:pt x="6074468" y="2976569"/>
                  <a:pt x="6035623" y="2992295"/>
                  <a:pt x="5988792" y="2992295"/>
                </a:cubicBezTo>
                <a:cubicBezTo>
                  <a:pt x="5959820" y="2992295"/>
                  <a:pt x="5932188" y="2985747"/>
                  <a:pt x="5905895" y="2972650"/>
                </a:cubicBezTo>
                <a:cubicBezTo>
                  <a:pt x="5879602" y="2959553"/>
                  <a:pt x="5859609" y="2940354"/>
                  <a:pt x="5845917" y="2915053"/>
                </a:cubicBezTo>
                <a:cubicBezTo>
                  <a:pt x="5832225" y="2889753"/>
                  <a:pt x="5825379" y="2858945"/>
                  <a:pt x="5825379" y="2822631"/>
                </a:cubicBezTo>
                <a:cubicBezTo>
                  <a:pt x="5825379" y="2794850"/>
                  <a:pt x="5832225" y="2767962"/>
                  <a:pt x="5845917" y="2741966"/>
                </a:cubicBezTo>
                <a:cubicBezTo>
                  <a:pt x="5859609" y="2715971"/>
                  <a:pt x="5879007" y="2696127"/>
                  <a:pt x="5904109" y="2682435"/>
                </a:cubicBezTo>
                <a:cubicBezTo>
                  <a:pt x="5929211" y="2668743"/>
                  <a:pt x="5957241" y="2661896"/>
                  <a:pt x="5988197" y="2661896"/>
                </a:cubicBezTo>
                <a:close/>
                <a:moveTo>
                  <a:pt x="4883297" y="2661896"/>
                </a:moveTo>
                <a:cubicBezTo>
                  <a:pt x="4852341" y="2661896"/>
                  <a:pt x="4824311" y="2668743"/>
                  <a:pt x="4799209" y="2682435"/>
                </a:cubicBezTo>
                <a:cubicBezTo>
                  <a:pt x="4774107" y="2696127"/>
                  <a:pt x="4754709" y="2715971"/>
                  <a:pt x="4741017" y="2741966"/>
                </a:cubicBezTo>
                <a:cubicBezTo>
                  <a:pt x="4727325" y="2767962"/>
                  <a:pt x="4720479" y="2794850"/>
                  <a:pt x="4720479" y="2822631"/>
                </a:cubicBezTo>
                <a:cubicBezTo>
                  <a:pt x="4720479" y="2858945"/>
                  <a:pt x="4727325" y="2889753"/>
                  <a:pt x="4741017" y="2915053"/>
                </a:cubicBezTo>
                <a:cubicBezTo>
                  <a:pt x="4754709" y="2940354"/>
                  <a:pt x="4774702" y="2959553"/>
                  <a:pt x="4800995" y="2972650"/>
                </a:cubicBezTo>
                <a:cubicBezTo>
                  <a:pt x="4827288" y="2985747"/>
                  <a:pt x="4854920" y="2992295"/>
                  <a:pt x="4883892" y="2992295"/>
                </a:cubicBezTo>
                <a:cubicBezTo>
                  <a:pt x="4930723" y="2992295"/>
                  <a:pt x="4969568" y="2976569"/>
                  <a:pt x="5000425" y="2945116"/>
                </a:cubicBezTo>
                <a:cubicBezTo>
                  <a:pt x="5031282" y="2913664"/>
                  <a:pt x="5046710" y="2874026"/>
                  <a:pt x="5046710" y="2826203"/>
                </a:cubicBezTo>
                <a:cubicBezTo>
                  <a:pt x="5046710" y="2778776"/>
                  <a:pt x="5031430" y="2739535"/>
                  <a:pt x="5000871" y="2708480"/>
                </a:cubicBezTo>
                <a:cubicBezTo>
                  <a:pt x="4970312" y="2677424"/>
                  <a:pt x="4931120" y="2661896"/>
                  <a:pt x="4883297" y="2661896"/>
                </a:cubicBezTo>
                <a:close/>
                <a:moveTo>
                  <a:pt x="4159695" y="2661896"/>
                </a:moveTo>
                <a:cubicBezTo>
                  <a:pt x="4114253" y="2661896"/>
                  <a:pt x="4080717" y="2671223"/>
                  <a:pt x="4059087" y="2689876"/>
                </a:cubicBezTo>
                <a:cubicBezTo>
                  <a:pt x="4037457" y="2708529"/>
                  <a:pt x="4026642" y="2731548"/>
                  <a:pt x="4026642" y="2758933"/>
                </a:cubicBezTo>
                <a:cubicBezTo>
                  <a:pt x="4026642" y="2789294"/>
                  <a:pt x="4039144" y="2813007"/>
                  <a:pt x="4064147" y="2830072"/>
                </a:cubicBezTo>
                <a:cubicBezTo>
                  <a:pt x="4082205" y="2842375"/>
                  <a:pt x="4124969" y="2855968"/>
                  <a:pt x="4192437" y="2870851"/>
                </a:cubicBezTo>
                <a:cubicBezTo>
                  <a:pt x="4206923" y="2874225"/>
                  <a:pt x="4216249" y="2877896"/>
                  <a:pt x="4220416" y="2881864"/>
                </a:cubicBezTo>
                <a:cubicBezTo>
                  <a:pt x="4224385" y="2886032"/>
                  <a:pt x="4226370" y="2891290"/>
                  <a:pt x="4226370" y="2897640"/>
                </a:cubicBezTo>
                <a:cubicBezTo>
                  <a:pt x="4226370" y="2906967"/>
                  <a:pt x="4222698" y="2914408"/>
                  <a:pt x="4215356" y="2919965"/>
                </a:cubicBezTo>
                <a:cubicBezTo>
                  <a:pt x="4204442" y="2927902"/>
                  <a:pt x="4188170" y="2931871"/>
                  <a:pt x="4166541" y="2931871"/>
                </a:cubicBezTo>
                <a:cubicBezTo>
                  <a:pt x="4146896" y="2931871"/>
                  <a:pt x="4131616" y="2927654"/>
                  <a:pt x="4120702" y="2919220"/>
                </a:cubicBezTo>
                <a:cubicBezTo>
                  <a:pt x="4109788" y="2910787"/>
                  <a:pt x="4102545" y="2898434"/>
                  <a:pt x="4098973" y="2882162"/>
                </a:cubicBezTo>
                <a:lnTo>
                  <a:pt x="4015034" y="2894961"/>
                </a:lnTo>
                <a:cubicBezTo>
                  <a:pt x="4022773" y="2924926"/>
                  <a:pt x="4039193" y="2948639"/>
                  <a:pt x="4064296" y="2966101"/>
                </a:cubicBezTo>
                <a:cubicBezTo>
                  <a:pt x="4089399" y="2983564"/>
                  <a:pt x="4123480" y="2992295"/>
                  <a:pt x="4166541" y="2992295"/>
                </a:cubicBezTo>
                <a:cubicBezTo>
                  <a:pt x="4213967" y="2992295"/>
                  <a:pt x="4249785" y="2981877"/>
                  <a:pt x="4273995" y="2961041"/>
                </a:cubicBezTo>
                <a:cubicBezTo>
                  <a:pt x="4298204" y="2940205"/>
                  <a:pt x="4310309" y="2915301"/>
                  <a:pt x="4310309" y="2886329"/>
                </a:cubicBezTo>
                <a:cubicBezTo>
                  <a:pt x="4310309" y="2859739"/>
                  <a:pt x="4301577" y="2839002"/>
                  <a:pt x="4284115" y="2824119"/>
                </a:cubicBezTo>
                <a:cubicBezTo>
                  <a:pt x="4266454" y="2809435"/>
                  <a:pt x="4235349" y="2797033"/>
                  <a:pt x="4190800" y="2786912"/>
                </a:cubicBezTo>
                <a:cubicBezTo>
                  <a:pt x="4146251" y="2776792"/>
                  <a:pt x="4120206" y="2768954"/>
                  <a:pt x="4112665" y="2763397"/>
                </a:cubicBezTo>
                <a:cubicBezTo>
                  <a:pt x="4107109" y="2759230"/>
                  <a:pt x="4104331" y="2754170"/>
                  <a:pt x="4104331" y="2748217"/>
                </a:cubicBezTo>
                <a:cubicBezTo>
                  <a:pt x="4104331" y="2741271"/>
                  <a:pt x="4107506" y="2735616"/>
                  <a:pt x="4113856" y="2731250"/>
                </a:cubicBezTo>
                <a:cubicBezTo>
                  <a:pt x="4123381" y="2725099"/>
                  <a:pt x="4139157" y="2722023"/>
                  <a:pt x="4161183" y="2722023"/>
                </a:cubicBezTo>
                <a:cubicBezTo>
                  <a:pt x="4178646" y="2722023"/>
                  <a:pt x="4192090" y="2725297"/>
                  <a:pt x="4201515" y="2731846"/>
                </a:cubicBezTo>
                <a:cubicBezTo>
                  <a:pt x="4210941" y="2738394"/>
                  <a:pt x="4217341" y="2747820"/>
                  <a:pt x="4220714" y="2760123"/>
                </a:cubicBezTo>
                <a:lnTo>
                  <a:pt x="4299593" y="2745538"/>
                </a:lnTo>
                <a:cubicBezTo>
                  <a:pt x="4291656" y="2717955"/>
                  <a:pt x="4277170" y="2697119"/>
                  <a:pt x="4256135" y="2683030"/>
                </a:cubicBezTo>
                <a:cubicBezTo>
                  <a:pt x="4235101" y="2668941"/>
                  <a:pt x="4202954" y="2661896"/>
                  <a:pt x="4159695" y="2661896"/>
                </a:cubicBezTo>
                <a:close/>
                <a:moveTo>
                  <a:pt x="3511400" y="2661896"/>
                </a:moveTo>
                <a:cubicBezTo>
                  <a:pt x="3469529" y="2661896"/>
                  <a:pt x="3434803" y="2679756"/>
                  <a:pt x="3407220" y="2715475"/>
                </a:cubicBezTo>
                <a:lnTo>
                  <a:pt x="3407220" y="2669040"/>
                </a:lnTo>
                <a:lnTo>
                  <a:pt x="3329532" y="2669040"/>
                </a:lnTo>
                <a:lnTo>
                  <a:pt x="3329532" y="2985151"/>
                </a:lnTo>
                <a:lnTo>
                  <a:pt x="3413173" y="2985151"/>
                </a:lnTo>
                <a:lnTo>
                  <a:pt x="3413173" y="2841978"/>
                </a:lnTo>
                <a:cubicBezTo>
                  <a:pt x="3413173" y="2806657"/>
                  <a:pt x="3415306" y="2782447"/>
                  <a:pt x="3419573" y="2769351"/>
                </a:cubicBezTo>
                <a:cubicBezTo>
                  <a:pt x="3423839" y="2756253"/>
                  <a:pt x="3431727" y="2745736"/>
                  <a:pt x="3443236" y="2737799"/>
                </a:cubicBezTo>
                <a:cubicBezTo>
                  <a:pt x="3454746" y="2729862"/>
                  <a:pt x="3467743" y="2725893"/>
                  <a:pt x="3482229" y="2725893"/>
                </a:cubicBezTo>
                <a:cubicBezTo>
                  <a:pt x="3493540" y="2725893"/>
                  <a:pt x="3503214" y="2728671"/>
                  <a:pt x="3511251" y="2734227"/>
                </a:cubicBezTo>
                <a:cubicBezTo>
                  <a:pt x="3519287" y="2739783"/>
                  <a:pt x="3525092" y="2747572"/>
                  <a:pt x="3528663" y="2757593"/>
                </a:cubicBezTo>
                <a:cubicBezTo>
                  <a:pt x="3532235" y="2767614"/>
                  <a:pt x="3534021" y="2789690"/>
                  <a:pt x="3534021" y="2823821"/>
                </a:cubicBezTo>
                <a:lnTo>
                  <a:pt x="3534021" y="2985151"/>
                </a:lnTo>
                <a:lnTo>
                  <a:pt x="3617663" y="2985151"/>
                </a:lnTo>
                <a:lnTo>
                  <a:pt x="3617663" y="2788698"/>
                </a:lnTo>
                <a:cubicBezTo>
                  <a:pt x="3617663" y="2764290"/>
                  <a:pt x="3616125" y="2745538"/>
                  <a:pt x="3613049" y="2732441"/>
                </a:cubicBezTo>
                <a:cubicBezTo>
                  <a:pt x="3609973" y="2719344"/>
                  <a:pt x="3604517" y="2707636"/>
                  <a:pt x="3596678" y="2697318"/>
                </a:cubicBezTo>
                <a:cubicBezTo>
                  <a:pt x="3588840" y="2686999"/>
                  <a:pt x="3577281" y="2678516"/>
                  <a:pt x="3562001" y="2671868"/>
                </a:cubicBezTo>
                <a:cubicBezTo>
                  <a:pt x="3546722" y="2665220"/>
                  <a:pt x="3529854" y="2661896"/>
                  <a:pt x="3511400" y="2661896"/>
                </a:cubicBezTo>
                <a:close/>
                <a:moveTo>
                  <a:pt x="3110754" y="2661896"/>
                </a:moveTo>
                <a:cubicBezTo>
                  <a:pt x="3069677" y="2661896"/>
                  <a:pt x="3038721" y="2669239"/>
                  <a:pt x="3017885" y="2683923"/>
                </a:cubicBezTo>
                <a:cubicBezTo>
                  <a:pt x="2997050" y="2698607"/>
                  <a:pt x="2982365" y="2721229"/>
                  <a:pt x="2973833" y="2751789"/>
                </a:cubicBezTo>
                <a:lnTo>
                  <a:pt x="3049734" y="2765481"/>
                </a:lnTo>
                <a:cubicBezTo>
                  <a:pt x="3054894" y="2750796"/>
                  <a:pt x="3061641" y="2740528"/>
                  <a:pt x="3069976" y="2734674"/>
                </a:cubicBezTo>
                <a:cubicBezTo>
                  <a:pt x="3078309" y="2728820"/>
                  <a:pt x="3089918" y="2725893"/>
                  <a:pt x="3104801" y="2725893"/>
                </a:cubicBezTo>
                <a:cubicBezTo>
                  <a:pt x="3126828" y="2725893"/>
                  <a:pt x="3141810" y="2729316"/>
                  <a:pt x="3149747" y="2736162"/>
                </a:cubicBezTo>
                <a:cubicBezTo>
                  <a:pt x="3157685" y="2743008"/>
                  <a:pt x="3161654" y="2754468"/>
                  <a:pt x="3161654" y="2770541"/>
                </a:cubicBezTo>
                <a:lnTo>
                  <a:pt x="3161654" y="2778876"/>
                </a:lnTo>
                <a:cubicBezTo>
                  <a:pt x="3146572" y="2785225"/>
                  <a:pt x="3119485" y="2792072"/>
                  <a:pt x="3080393" y="2799414"/>
                </a:cubicBezTo>
                <a:cubicBezTo>
                  <a:pt x="3051421" y="2804970"/>
                  <a:pt x="3029246" y="2811469"/>
                  <a:pt x="3013867" y="2818910"/>
                </a:cubicBezTo>
                <a:cubicBezTo>
                  <a:pt x="2998488" y="2826352"/>
                  <a:pt x="2986532" y="2837067"/>
                  <a:pt x="2977999" y="2851057"/>
                </a:cubicBezTo>
                <a:cubicBezTo>
                  <a:pt x="2969467" y="2865047"/>
                  <a:pt x="2965200" y="2880971"/>
                  <a:pt x="2965200" y="2898831"/>
                </a:cubicBezTo>
                <a:cubicBezTo>
                  <a:pt x="2965200" y="2925818"/>
                  <a:pt x="2974576" y="2948143"/>
                  <a:pt x="2993329" y="2965804"/>
                </a:cubicBezTo>
                <a:cubicBezTo>
                  <a:pt x="3012081" y="2983464"/>
                  <a:pt x="3037729" y="2992295"/>
                  <a:pt x="3070273" y="2992295"/>
                </a:cubicBezTo>
                <a:cubicBezTo>
                  <a:pt x="3088728" y="2992295"/>
                  <a:pt x="3106091" y="2988822"/>
                  <a:pt x="3122363" y="2981877"/>
                </a:cubicBezTo>
                <a:cubicBezTo>
                  <a:pt x="3138634" y="2974932"/>
                  <a:pt x="3153914" y="2964514"/>
                  <a:pt x="3168202" y="2950623"/>
                </a:cubicBezTo>
                <a:cubicBezTo>
                  <a:pt x="3168797" y="2952211"/>
                  <a:pt x="3169790" y="2955485"/>
                  <a:pt x="3171178" y="2960446"/>
                </a:cubicBezTo>
                <a:cubicBezTo>
                  <a:pt x="3174354" y="2971360"/>
                  <a:pt x="3177032" y="2979595"/>
                  <a:pt x="3179215" y="2985151"/>
                </a:cubicBezTo>
                <a:lnTo>
                  <a:pt x="3261963" y="2985151"/>
                </a:lnTo>
                <a:cubicBezTo>
                  <a:pt x="3254621" y="2970070"/>
                  <a:pt x="3249611" y="2955931"/>
                  <a:pt x="3246932" y="2942735"/>
                </a:cubicBezTo>
                <a:cubicBezTo>
                  <a:pt x="3244253" y="2929539"/>
                  <a:pt x="3242914" y="2909050"/>
                  <a:pt x="3242914" y="2881269"/>
                </a:cubicBezTo>
                <a:lnTo>
                  <a:pt x="3243806" y="2783638"/>
                </a:lnTo>
                <a:cubicBezTo>
                  <a:pt x="3243806" y="2747324"/>
                  <a:pt x="3240086" y="2722371"/>
                  <a:pt x="3232644" y="2708778"/>
                </a:cubicBezTo>
                <a:cubicBezTo>
                  <a:pt x="3225203" y="2695185"/>
                  <a:pt x="3212354" y="2683973"/>
                  <a:pt x="3194098" y="2675142"/>
                </a:cubicBezTo>
                <a:cubicBezTo>
                  <a:pt x="3175842" y="2666312"/>
                  <a:pt x="3148060" y="2661896"/>
                  <a:pt x="3110754" y="2661896"/>
                </a:cubicBezTo>
                <a:close/>
                <a:moveTo>
                  <a:pt x="8561435" y="2557419"/>
                </a:moveTo>
                <a:lnTo>
                  <a:pt x="8561435" y="2669040"/>
                </a:lnTo>
                <a:lnTo>
                  <a:pt x="8618585" y="2669040"/>
                </a:lnTo>
                <a:lnTo>
                  <a:pt x="8618585" y="2735715"/>
                </a:lnTo>
                <a:lnTo>
                  <a:pt x="8561435" y="2735715"/>
                </a:lnTo>
                <a:lnTo>
                  <a:pt x="8561435" y="2863112"/>
                </a:lnTo>
                <a:cubicBezTo>
                  <a:pt x="8561435" y="2888909"/>
                  <a:pt x="8561980" y="2903941"/>
                  <a:pt x="8563072" y="2908207"/>
                </a:cubicBezTo>
                <a:cubicBezTo>
                  <a:pt x="8564164" y="2912474"/>
                  <a:pt x="8566644" y="2915996"/>
                  <a:pt x="8570514" y="2918774"/>
                </a:cubicBezTo>
                <a:cubicBezTo>
                  <a:pt x="8574383" y="2921552"/>
                  <a:pt x="8579096" y="2922941"/>
                  <a:pt x="8584652" y="2922941"/>
                </a:cubicBezTo>
                <a:cubicBezTo>
                  <a:pt x="8592391" y="2922941"/>
                  <a:pt x="8603603" y="2920262"/>
                  <a:pt x="8618287" y="2914904"/>
                </a:cubicBezTo>
                <a:lnTo>
                  <a:pt x="8625431" y="2979794"/>
                </a:lnTo>
                <a:cubicBezTo>
                  <a:pt x="8605984" y="2988128"/>
                  <a:pt x="8583958" y="2992295"/>
                  <a:pt x="8559351" y="2992295"/>
                </a:cubicBezTo>
                <a:cubicBezTo>
                  <a:pt x="8544270" y="2992295"/>
                  <a:pt x="8530678" y="2989765"/>
                  <a:pt x="8518572" y="2984705"/>
                </a:cubicBezTo>
                <a:cubicBezTo>
                  <a:pt x="8506468" y="2979645"/>
                  <a:pt x="8497588" y="2973096"/>
                  <a:pt x="8491932" y="2965059"/>
                </a:cubicBezTo>
                <a:cubicBezTo>
                  <a:pt x="8486276" y="2957023"/>
                  <a:pt x="8482358" y="2946158"/>
                  <a:pt x="8480174" y="2932466"/>
                </a:cubicBezTo>
                <a:cubicBezTo>
                  <a:pt x="8478388" y="2922743"/>
                  <a:pt x="8477496" y="2903097"/>
                  <a:pt x="8477496" y="2873530"/>
                </a:cubicBezTo>
                <a:lnTo>
                  <a:pt x="8477496" y="2735715"/>
                </a:lnTo>
                <a:lnTo>
                  <a:pt x="8439098" y="2735715"/>
                </a:lnTo>
                <a:lnTo>
                  <a:pt x="8439098" y="2669040"/>
                </a:lnTo>
                <a:lnTo>
                  <a:pt x="8477496" y="2669040"/>
                </a:lnTo>
                <a:lnTo>
                  <a:pt x="8477496" y="2606235"/>
                </a:lnTo>
                <a:close/>
                <a:moveTo>
                  <a:pt x="7647035" y="2557419"/>
                </a:moveTo>
                <a:lnTo>
                  <a:pt x="7647035" y="2669040"/>
                </a:lnTo>
                <a:lnTo>
                  <a:pt x="7704186" y="2669040"/>
                </a:lnTo>
                <a:lnTo>
                  <a:pt x="7704186" y="2735715"/>
                </a:lnTo>
                <a:lnTo>
                  <a:pt x="7647035" y="2735715"/>
                </a:lnTo>
                <a:lnTo>
                  <a:pt x="7647035" y="2863112"/>
                </a:lnTo>
                <a:cubicBezTo>
                  <a:pt x="7647035" y="2888909"/>
                  <a:pt x="7647581" y="2903941"/>
                  <a:pt x="7648673" y="2908207"/>
                </a:cubicBezTo>
                <a:cubicBezTo>
                  <a:pt x="7649764" y="2912474"/>
                  <a:pt x="7652245" y="2915996"/>
                  <a:pt x="7656114" y="2918774"/>
                </a:cubicBezTo>
                <a:cubicBezTo>
                  <a:pt x="7659983" y="2921552"/>
                  <a:pt x="7664696" y="2922941"/>
                  <a:pt x="7670252" y="2922941"/>
                </a:cubicBezTo>
                <a:cubicBezTo>
                  <a:pt x="7677992" y="2922941"/>
                  <a:pt x="7689203" y="2920262"/>
                  <a:pt x="7703887" y="2914904"/>
                </a:cubicBezTo>
                <a:lnTo>
                  <a:pt x="7711032" y="2979794"/>
                </a:lnTo>
                <a:cubicBezTo>
                  <a:pt x="7691585" y="2988128"/>
                  <a:pt x="7669558" y="2992295"/>
                  <a:pt x="7644951" y="2992295"/>
                </a:cubicBezTo>
                <a:cubicBezTo>
                  <a:pt x="7629870" y="2992295"/>
                  <a:pt x="7616278" y="2989765"/>
                  <a:pt x="7604173" y="2984705"/>
                </a:cubicBezTo>
                <a:cubicBezTo>
                  <a:pt x="7592068" y="2979645"/>
                  <a:pt x="7583188" y="2973096"/>
                  <a:pt x="7577532" y="2965059"/>
                </a:cubicBezTo>
                <a:cubicBezTo>
                  <a:pt x="7571877" y="2957023"/>
                  <a:pt x="7567958" y="2946158"/>
                  <a:pt x="7565775" y="2932466"/>
                </a:cubicBezTo>
                <a:cubicBezTo>
                  <a:pt x="7563989" y="2922743"/>
                  <a:pt x="7563096" y="2903097"/>
                  <a:pt x="7563096" y="2873530"/>
                </a:cubicBezTo>
                <a:lnTo>
                  <a:pt x="7563096" y="2735715"/>
                </a:lnTo>
                <a:lnTo>
                  <a:pt x="7524698" y="2735715"/>
                </a:lnTo>
                <a:lnTo>
                  <a:pt x="7524698" y="2669040"/>
                </a:lnTo>
                <a:lnTo>
                  <a:pt x="7563096" y="2669040"/>
                </a:lnTo>
                <a:lnTo>
                  <a:pt x="7563096" y="2606235"/>
                </a:lnTo>
                <a:close/>
                <a:moveTo>
                  <a:pt x="7447010" y="2557419"/>
                </a:moveTo>
                <a:lnTo>
                  <a:pt x="7447010" y="2669040"/>
                </a:lnTo>
                <a:lnTo>
                  <a:pt x="7504160" y="2669040"/>
                </a:lnTo>
                <a:lnTo>
                  <a:pt x="7504160" y="2735715"/>
                </a:lnTo>
                <a:lnTo>
                  <a:pt x="7447010" y="2735715"/>
                </a:lnTo>
                <a:lnTo>
                  <a:pt x="7447010" y="2863112"/>
                </a:lnTo>
                <a:cubicBezTo>
                  <a:pt x="7447010" y="2888909"/>
                  <a:pt x="7447556" y="2903941"/>
                  <a:pt x="7448647" y="2908207"/>
                </a:cubicBezTo>
                <a:cubicBezTo>
                  <a:pt x="7449739" y="2912474"/>
                  <a:pt x="7452219" y="2915996"/>
                  <a:pt x="7456089" y="2918774"/>
                </a:cubicBezTo>
                <a:cubicBezTo>
                  <a:pt x="7459958" y="2921552"/>
                  <a:pt x="7464671" y="2922941"/>
                  <a:pt x="7470227" y="2922941"/>
                </a:cubicBezTo>
                <a:cubicBezTo>
                  <a:pt x="7477966" y="2922941"/>
                  <a:pt x="7489178" y="2920262"/>
                  <a:pt x="7503862" y="2914904"/>
                </a:cubicBezTo>
                <a:lnTo>
                  <a:pt x="7511006" y="2979794"/>
                </a:lnTo>
                <a:cubicBezTo>
                  <a:pt x="7491560" y="2988128"/>
                  <a:pt x="7469533" y="2992295"/>
                  <a:pt x="7444926" y="2992295"/>
                </a:cubicBezTo>
                <a:cubicBezTo>
                  <a:pt x="7429845" y="2992295"/>
                  <a:pt x="7416253" y="2989765"/>
                  <a:pt x="7404148" y="2984705"/>
                </a:cubicBezTo>
                <a:cubicBezTo>
                  <a:pt x="7392043" y="2979645"/>
                  <a:pt x="7383163" y="2973096"/>
                  <a:pt x="7377507" y="2965059"/>
                </a:cubicBezTo>
                <a:cubicBezTo>
                  <a:pt x="7371852" y="2957023"/>
                  <a:pt x="7367933" y="2946158"/>
                  <a:pt x="7365750" y="2932466"/>
                </a:cubicBezTo>
                <a:cubicBezTo>
                  <a:pt x="7363964" y="2922743"/>
                  <a:pt x="7363071" y="2903097"/>
                  <a:pt x="7363071" y="2873530"/>
                </a:cubicBezTo>
                <a:lnTo>
                  <a:pt x="7363071" y="2735715"/>
                </a:lnTo>
                <a:lnTo>
                  <a:pt x="7324673" y="2735715"/>
                </a:lnTo>
                <a:lnTo>
                  <a:pt x="7324673" y="2669040"/>
                </a:lnTo>
                <a:lnTo>
                  <a:pt x="7363071" y="2669040"/>
                </a:lnTo>
                <a:lnTo>
                  <a:pt x="7363071" y="2606235"/>
                </a:lnTo>
                <a:close/>
                <a:moveTo>
                  <a:pt x="8673651" y="2548787"/>
                </a:moveTo>
                <a:lnTo>
                  <a:pt x="8757292" y="2548787"/>
                </a:lnTo>
                <a:lnTo>
                  <a:pt x="8757292" y="2626178"/>
                </a:lnTo>
                <a:lnTo>
                  <a:pt x="8673651" y="2626178"/>
                </a:lnTo>
                <a:close/>
                <a:moveTo>
                  <a:pt x="3698625" y="2548787"/>
                </a:moveTo>
                <a:lnTo>
                  <a:pt x="3698625" y="2985151"/>
                </a:lnTo>
                <a:lnTo>
                  <a:pt x="3782267" y="2985151"/>
                </a:lnTo>
                <a:lnTo>
                  <a:pt x="3782267" y="2883948"/>
                </a:lnTo>
                <a:lnTo>
                  <a:pt x="3821260" y="2843169"/>
                </a:lnTo>
                <a:lnTo>
                  <a:pt x="3900734" y="2985151"/>
                </a:lnTo>
                <a:lnTo>
                  <a:pt x="3990924" y="2985151"/>
                </a:lnTo>
                <a:lnTo>
                  <a:pt x="3875135" y="2784531"/>
                </a:lnTo>
                <a:lnTo>
                  <a:pt x="3983185" y="2669040"/>
                </a:lnTo>
                <a:lnTo>
                  <a:pt x="3880196" y="2669040"/>
                </a:lnTo>
                <a:lnTo>
                  <a:pt x="3782267" y="2780364"/>
                </a:lnTo>
                <a:lnTo>
                  <a:pt x="3782267" y="2548787"/>
                </a:lnTo>
                <a:close/>
                <a:moveTo>
                  <a:pt x="2615454" y="2548787"/>
                </a:moveTo>
                <a:lnTo>
                  <a:pt x="2615454" y="2985151"/>
                </a:lnTo>
                <a:lnTo>
                  <a:pt x="2699096" y="2985151"/>
                </a:lnTo>
                <a:lnTo>
                  <a:pt x="2699096" y="2826798"/>
                </a:lnTo>
                <a:cubicBezTo>
                  <a:pt x="2699096" y="2800207"/>
                  <a:pt x="2701625" y="2780116"/>
                  <a:pt x="2706686" y="2766523"/>
                </a:cubicBezTo>
                <a:cubicBezTo>
                  <a:pt x="2711746" y="2752930"/>
                  <a:pt x="2719733" y="2742760"/>
                  <a:pt x="2730647" y="2736013"/>
                </a:cubicBezTo>
                <a:cubicBezTo>
                  <a:pt x="2741561" y="2729266"/>
                  <a:pt x="2753964" y="2725893"/>
                  <a:pt x="2767854" y="2725893"/>
                </a:cubicBezTo>
                <a:cubicBezTo>
                  <a:pt x="2779959" y="2725893"/>
                  <a:pt x="2790029" y="2728522"/>
                  <a:pt x="2798066" y="2733780"/>
                </a:cubicBezTo>
                <a:cubicBezTo>
                  <a:pt x="2806103" y="2739039"/>
                  <a:pt x="2811709" y="2746133"/>
                  <a:pt x="2814884" y="2755063"/>
                </a:cubicBezTo>
                <a:cubicBezTo>
                  <a:pt x="2818059" y="2763993"/>
                  <a:pt x="2819646" y="2785027"/>
                  <a:pt x="2819646" y="2818166"/>
                </a:cubicBezTo>
                <a:lnTo>
                  <a:pt x="2819646" y="2985151"/>
                </a:lnTo>
                <a:lnTo>
                  <a:pt x="2903288" y="2985151"/>
                </a:lnTo>
                <a:lnTo>
                  <a:pt x="2903288" y="2799711"/>
                </a:lnTo>
                <a:cubicBezTo>
                  <a:pt x="2903288" y="2771335"/>
                  <a:pt x="2901849" y="2750400"/>
                  <a:pt x="2898972" y="2736906"/>
                </a:cubicBezTo>
                <a:cubicBezTo>
                  <a:pt x="2896095" y="2723412"/>
                  <a:pt x="2890737" y="2711109"/>
                  <a:pt x="2882898" y="2699996"/>
                </a:cubicBezTo>
                <a:cubicBezTo>
                  <a:pt x="2875060" y="2688884"/>
                  <a:pt x="2863402" y="2679756"/>
                  <a:pt x="2847924" y="2672612"/>
                </a:cubicBezTo>
                <a:cubicBezTo>
                  <a:pt x="2832446" y="2665468"/>
                  <a:pt x="2815082" y="2661896"/>
                  <a:pt x="2795834" y="2661896"/>
                </a:cubicBezTo>
                <a:cubicBezTo>
                  <a:pt x="2758329" y="2661896"/>
                  <a:pt x="2726083" y="2677672"/>
                  <a:pt x="2699096" y="2709224"/>
                </a:cubicBezTo>
                <a:lnTo>
                  <a:pt x="2699096" y="2548787"/>
                </a:lnTo>
                <a:close/>
                <a:moveTo>
                  <a:pt x="2204093" y="2548787"/>
                </a:moveTo>
                <a:lnTo>
                  <a:pt x="2204093" y="2622606"/>
                </a:lnTo>
                <a:lnTo>
                  <a:pt x="2333574" y="2622606"/>
                </a:lnTo>
                <a:lnTo>
                  <a:pt x="2333574" y="2985151"/>
                </a:lnTo>
                <a:lnTo>
                  <a:pt x="2421680" y="2985151"/>
                </a:lnTo>
                <a:lnTo>
                  <a:pt x="2421680" y="2622606"/>
                </a:lnTo>
                <a:lnTo>
                  <a:pt x="2550863" y="2622606"/>
                </a:lnTo>
                <a:lnTo>
                  <a:pt x="2550863" y="2548787"/>
                </a:lnTo>
                <a:close/>
                <a:moveTo>
                  <a:pt x="4646958" y="2541346"/>
                </a:moveTo>
                <a:cubicBezTo>
                  <a:pt x="4623741" y="2541346"/>
                  <a:pt x="4604542" y="2545463"/>
                  <a:pt x="4589361" y="2553698"/>
                </a:cubicBezTo>
                <a:cubicBezTo>
                  <a:pt x="4574181" y="2561934"/>
                  <a:pt x="4563763" y="2572600"/>
                  <a:pt x="4558108" y="2585696"/>
                </a:cubicBezTo>
                <a:cubicBezTo>
                  <a:pt x="4552452" y="2598793"/>
                  <a:pt x="4549624" y="2618637"/>
                  <a:pt x="4549624" y="2645228"/>
                </a:cubicBezTo>
                <a:lnTo>
                  <a:pt x="4549624" y="2669040"/>
                </a:lnTo>
                <a:lnTo>
                  <a:pt x="4503190" y="2669040"/>
                </a:lnTo>
                <a:lnTo>
                  <a:pt x="4503190" y="2734822"/>
                </a:lnTo>
                <a:lnTo>
                  <a:pt x="4549624" y="2734822"/>
                </a:lnTo>
                <a:lnTo>
                  <a:pt x="4549624" y="2985151"/>
                </a:lnTo>
                <a:lnTo>
                  <a:pt x="4633266" y="2985151"/>
                </a:lnTo>
                <a:lnTo>
                  <a:pt x="4633266" y="2734822"/>
                </a:lnTo>
                <a:lnTo>
                  <a:pt x="4695774" y="2734822"/>
                </a:lnTo>
                <a:lnTo>
                  <a:pt x="4695774" y="2669040"/>
                </a:lnTo>
                <a:lnTo>
                  <a:pt x="4633266" y="2669040"/>
                </a:lnTo>
                <a:lnTo>
                  <a:pt x="4633266" y="2646716"/>
                </a:lnTo>
                <a:cubicBezTo>
                  <a:pt x="4633266" y="2630643"/>
                  <a:pt x="4635895" y="2619778"/>
                  <a:pt x="4641154" y="2614123"/>
                </a:cubicBezTo>
                <a:cubicBezTo>
                  <a:pt x="4646412" y="2608467"/>
                  <a:pt x="4655094" y="2605639"/>
                  <a:pt x="4667199" y="2605639"/>
                </a:cubicBezTo>
                <a:cubicBezTo>
                  <a:pt x="4679502" y="2605639"/>
                  <a:pt x="4692301" y="2607227"/>
                  <a:pt x="4705596" y="2610402"/>
                </a:cubicBezTo>
                <a:lnTo>
                  <a:pt x="4716907" y="2552062"/>
                </a:lnTo>
                <a:cubicBezTo>
                  <a:pt x="4694087" y="2544918"/>
                  <a:pt x="4670770" y="2541346"/>
                  <a:pt x="4646958" y="2541346"/>
                </a:cubicBezTo>
                <a:close/>
                <a:moveTo>
                  <a:pt x="0" y="0"/>
                </a:moveTo>
                <a:lnTo>
                  <a:pt x="5879976" y="0"/>
                </a:lnTo>
                <a:cubicBezTo>
                  <a:pt x="5876005" y="283597"/>
                  <a:pt x="4989439" y="1338471"/>
                  <a:pt x="4985468" y="1622068"/>
                </a:cubicBezTo>
                <a:cubicBezTo>
                  <a:pt x="5057030" y="1885786"/>
                  <a:pt x="5137537" y="2161431"/>
                  <a:pt x="5222517" y="2443040"/>
                </a:cubicBezTo>
                <a:lnTo>
                  <a:pt x="5291415" y="2668429"/>
                </a:lnTo>
                <a:lnTo>
                  <a:pt x="5285505" y="2665840"/>
                </a:lnTo>
                <a:cubicBezTo>
                  <a:pt x="5276328" y="2663211"/>
                  <a:pt x="5266976" y="2661896"/>
                  <a:pt x="5257451" y="2661896"/>
                </a:cubicBezTo>
                <a:cubicBezTo>
                  <a:pt x="5243957" y="2661896"/>
                  <a:pt x="5231902" y="2665270"/>
                  <a:pt x="5221286" y="2672017"/>
                </a:cubicBezTo>
                <a:cubicBezTo>
                  <a:pt x="5210669" y="2678764"/>
                  <a:pt x="5198713" y="2692754"/>
                  <a:pt x="5185418" y="2713986"/>
                </a:cubicBezTo>
                <a:lnTo>
                  <a:pt x="5185418" y="2669040"/>
                </a:lnTo>
                <a:lnTo>
                  <a:pt x="5107730" y="2669040"/>
                </a:lnTo>
                <a:lnTo>
                  <a:pt x="5107730" y="2985151"/>
                </a:lnTo>
                <a:lnTo>
                  <a:pt x="5191371" y="2985151"/>
                </a:lnTo>
                <a:lnTo>
                  <a:pt x="5191371" y="2887520"/>
                </a:lnTo>
                <a:cubicBezTo>
                  <a:pt x="5191371" y="2833743"/>
                  <a:pt x="5193703" y="2798422"/>
                  <a:pt x="5198366" y="2781554"/>
                </a:cubicBezTo>
                <a:cubicBezTo>
                  <a:pt x="5203029" y="2764687"/>
                  <a:pt x="5209429" y="2753029"/>
                  <a:pt x="5217565" y="2746580"/>
                </a:cubicBezTo>
                <a:cubicBezTo>
                  <a:pt x="5225701" y="2740130"/>
                  <a:pt x="5235623" y="2736906"/>
                  <a:pt x="5247331" y="2736906"/>
                </a:cubicBezTo>
                <a:cubicBezTo>
                  <a:pt x="5259435" y="2736906"/>
                  <a:pt x="5272532" y="2741470"/>
                  <a:pt x="5286621" y="2750598"/>
                </a:cubicBezTo>
                <a:lnTo>
                  <a:pt x="5302695" y="2705332"/>
                </a:lnTo>
                <a:lnTo>
                  <a:pt x="5352781" y="2869180"/>
                </a:lnTo>
                <a:cubicBezTo>
                  <a:pt x="5396948" y="3012221"/>
                  <a:pt x="5441675" y="3156007"/>
                  <a:pt x="5486401" y="3299793"/>
                </a:cubicBezTo>
                <a:lnTo>
                  <a:pt x="5540310" y="3473523"/>
                </a:lnTo>
                <a:lnTo>
                  <a:pt x="5524151" y="3441905"/>
                </a:lnTo>
                <a:cubicBezTo>
                  <a:pt x="5496965" y="3410849"/>
                  <a:pt x="5459857" y="3395321"/>
                  <a:pt x="5412827" y="3395321"/>
                </a:cubicBezTo>
                <a:cubicBezTo>
                  <a:pt x="5370957" y="3395321"/>
                  <a:pt x="5336330" y="3410155"/>
                  <a:pt x="5308945" y="3439821"/>
                </a:cubicBezTo>
                <a:cubicBezTo>
                  <a:pt x="5281561" y="3469487"/>
                  <a:pt x="5267869" y="3510514"/>
                  <a:pt x="5267869" y="3562902"/>
                </a:cubicBezTo>
                <a:cubicBezTo>
                  <a:pt x="5267869" y="3606757"/>
                  <a:pt x="5278287" y="3643071"/>
                  <a:pt x="5299123" y="3671844"/>
                </a:cubicBezTo>
                <a:cubicBezTo>
                  <a:pt x="5325515" y="3707761"/>
                  <a:pt x="5366195" y="3725720"/>
                  <a:pt x="5421162" y="3725720"/>
                </a:cubicBezTo>
                <a:cubicBezTo>
                  <a:pt x="5455888" y="3725720"/>
                  <a:pt x="5484811" y="3717733"/>
                  <a:pt x="5507929" y="3701759"/>
                </a:cubicBezTo>
                <a:cubicBezTo>
                  <a:pt x="5531047" y="3685784"/>
                  <a:pt x="5547963" y="3662518"/>
                  <a:pt x="5558679" y="3631958"/>
                </a:cubicBezTo>
                <a:lnTo>
                  <a:pt x="5475335" y="3617968"/>
                </a:lnTo>
                <a:cubicBezTo>
                  <a:pt x="5470771" y="3633843"/>
                  <a:pt x="5464024" y="3645353"/>
                  <a:pt x="5455095" y="3652497"/>
                </a:cubicBezTo>
                <a:cubicBezTo>
                  <a:pt x="5446165" y="3659640"/>
                  <a:pt x="5435152" y="3663212"/>
                  <a:pt x="5422055" y="3663212"/>
                </a:cubicBezTo>
                <a:cubicBezTo>
                  <a:pt x="5402806" y="3663212"/>
                  <a:pt x="5386733" y="3656316"/>
                  <a:pt x="5373834" y="3642525"/>
                </a:cubicBezTo>
                <a:cubicBezTo>
                  <a:pt x="5360936" y="3628734"/>
                  <a:pt x="5354189" y="3609435"/>
                  <a:pt x="5353594" y="3584631"/>
                </a:cubicBezTo>
                <a:lnTo>
                  <a:pt x="5563144" y="3584631"/>
                </a:lnTo>
                <a:lnTo>
                  <a:pt x="5557127" y="3527720"/>
                </a:lnTo>
                <a:lnTo>
                  <a:pt x="5620020" y="3730405"/>
                </a:lnTo>
                <a:cubicBezTo>
                  <a:pt x="5752521" y="4159527"/>
                  <a:pt x="5879991" y="4581940"/>
                  <a:pt x="5987333" y="4977517"/>
                </a:cubicBezTo>
                <a:cubicBezTo>
                  <a:pt x="6099971" y="5569889"/>
                  <a:pt x="5910461" y="6305385"/>
                  <a:pt x="5879976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hangingPunct="1"/>
            <a:endParaRPr lang="zh-CN" altLang="en-US" sz="48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439816" y="0"/>
            <a:ext cx="4126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Development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4" descr="geller01 photocrop">
            <a:extLst>
              <a:ext uri="{FF2B5EF4-FFF2-40B4-BE49-F238E27FC236}">
                <a16:creationId xmlns:a16="http://schemas.microsoft.com/office/drawing/2014/main" id="{5CBF84FD-77C4-40D8-B1AF-D8BDD63E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480" y="1196752"/>
            <a:ext cx="1830134" cy="230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B04A5B05-1263-4A64-A441-022690510081}"/>
              </a:ext>
            </a:extLst>
          </p:cNvPr>
          <p:cNvSpPr txBox="1"/>
          <p:nvPr/>
        </p:nvSpPr>
        <p:spPr>
          <a:xfrm>
            <a:off x="387788" y="3647602"/>
            <a:ext cx="374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Geller’s Scaling Laws: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0400A1F-4E39-4F33-8F1F-316DB3EAC21D}"/>
              </a:ext>
            </a:extLst>
          </p:cNvPr>
          <p:cNvSpPr txBox="1"/>
          <p:nvPr/>
        </p:nvSpPr>
        <p:spPr>
          <a:xfrm>
            <a:off x="613378" y="4455804"/>
            <a:ext cx="3096344" cy="95410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</a:rPr>
              <a:t>I(q) </a:t>
            </a:r>
            <a:r>
              <a:rPr lang="en-US" altLang="zh-CN" sz="2800" dirty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en-US" altLang="zh-CN" sz="2800" dirty="0">
                <a:solidFill>
                  <a:srgbClr val="C00000"/>
                </a:solidFill>
              </a:rPr>
              <a:t> B</a:t>
            </a:r>
            <a:r>
              <a:rPr lang="en-US" altLang="zh-CN" sz="2800" baseline="-25000" dirty="0">
                <a:solidFill>
                  <a:srgbClr val="C00000"/>
                </a:solidFill>
              </a:rPr>
              <a:t>ecr</a:t>
            </a:r>
            <a:r>
              <a:rPr lang="en-US" altLang="zh-CN" sz="2800" baseline="30000" dirty="0">
                <a:solidFill>
                  <a:srgbClr val="C00000"/>
                </a:solidFill>
              </a:rPr>
              <a:t>2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Symbol" pitchFamily="18" charset="2"/>
              </a:rPr>
              <a:t>~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en-US" altLang="zh-CN" sz="2800" baseline="-25000" dirty="0">
                <a:solidFill>
                  <a:srgbClr val="C00000"/>
                </a:solidFill>
              </a:rPr>
              <a:t>rf</a:t>
            </a:r>
            <a:r>
              <a:rPr lang="en-US" altLang="zh-CN" sz="2800" baseline="30000" dirty="0">
                <a:solidFill>
                  <a:srgbClr val="C00000"/>
                </a:solidFill>
              </a:rPr>
              <a:t>2</a:t>
            </a:r>
          </a:p>
          <a:p>
            <a:pPr algn="ctr"/>
            <a:r>
              <a:rPr lang="en-US" altLang="zh-CN" sz="2800" dirty="0" err="1">
                <a:solidFill>
                  <a:srgbClr val="C00000"/>
                </a:solidFill>
              </a:rPr>
              <a:t>Q</a:t>
            </a:r>
            <a:r>
              <a:rPr lang="en-US" altLang="zh-CN" sz="2800" baseline="-25000" dirty="0" err="1">
                <a:solidFill>
                  <a:srgbClr val="C00000"/>
                </a:solidFill>
              </a:rPr>
              <a:t>opt</a:t>
            </a:r>
            <a:r>
              <a:rPr lang="en-US" altLang="zh-CN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Symbol" pitchFamily="18" charset="2"/>
              </a:rPr>
              <a:t>~</a:t>
            </a:r>
            <a:r>
              <a:rPr lang="en-US" altLang="zh-CN" sz="2800" dirty="0">
                <a:solidFill>
                  <a:srgbClr val="C00000"/>
                </a:solidFill>
              </a:rPr>
              <a:t> log </a:t>
            </a:r>
            <a:r>
              <a:rPr lang="en-US" altLang="zh-CN" sz="2800" dirty="0">
                <a:solidFill>
                  <a:srgbClr val="C00000"/>
                </a:solidFill>
                <a:latin typeface="Symbol" pitchFamily="18" charset="2"/>
              </a:rPr>
              <a:t>w</a:t>
            </a:r>
            <a:r>
              <a:rPr lang="en-US" altLang="zh-CN" sz="2800" baseline="-25000" dirty="0">
                <a:solidFill>
                  <a:srgbClr val="C00000"/>
                </a:solidFill>
              </a:rPr>
              <a:t>rf</a:t>
            </a:r>
            <a:r>
              <a:rPr lang="en-US" altLang="zh-CN" sz="2800" baseline="30000" dirty="0">
                <a:solidFill>
                  <a:srgbClr val="C00000"/>
                </a:solidFill>
              </a:rPr>
              <a:t>3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59940D-974C-41BC-BEAA-40211DE4D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172" y="4872257"/>
            <a:ext cx="2622773" cy="12963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91E0760-A0FA-4C4C-99BA-F5BAB2186A96}"/>
              </a:ext>
            </a:extLst>
          </p:cNvPr>
          <p:cNvSpPr txBox="1"/>
          <p:nvPr/>
        </p:nvSpPr>
        <p:spPr bwMode="auto">
          <a:xfrm>
            <a:off x="4439816" y="6168633"/>
            <a:ext cx="17524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1</a:t>
            </a:r>
            <a:r>
              <a:rPr lang="en-US" altLang="zh-CN" sz="1600" b="1" baseline="30000" dirty="0">
                <a:solidFill>
                  <a:srgbClr val="0D02E0"/>
                </a:solidFill>
              </a:rPr>
              <a:t>st</a:t>
            </a:r>
            <a:r>
              <a:rPr lang="en-US" altLang="zh-CN" sz="1600" b="1" dirty="0">
                <a:solidFill>
                  <a:srgbClr val="0D02E0"/>
                </a:solidFill>
              </a:rPr>
              <a:t> ECRIS (1965)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07B45C-454D-47A2-BF58-564E54F47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14" y="2680378"/>
            <a:ext cx="2088232" cy="176462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BE6D5C3-9A78-46E0-B56A-1731FF249832}"/>
              </a:ext>
            </a:extLst>
          </p:cNvPr>
          <p:cNvSpPr txBox="1"/>
          <p:nvPr/>
        </p:nvSpPr>
        <p:spPr bwMode="auto">
          <a:xfrm>
            <a:off x="5609254" y="4407239"/>
            <a:ext cx="22140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 err="1">
                <a:solidFill>
                  <a:srgbClr val="0D02E0"/>
                </a:solidFill>
                <a:latin typeface="Arial" pitchFamily="34" charset="0"/>
              </a:rPr>
              <a:t>SuperMAFIOS</a:t>
            </a:r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 </a:t>
            </a:r>
            <a:r>
              <a:rPr lang="en-US" altLang="zh-CN" sz="1600" b="1" dirty="0">
                <a:solidFill>
                  <a:srgbClr val="0D02E0"/>
                </a:solidFill>
              </a:rPr>
              <a:t>(1974)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D1C4351-A699-4C5E-81F8-FD3C28341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344" y="1667043"/>
            <a:ext cx="1621845" cy="16956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9ADF7FA-CE3D-46A5-AE22-288613476B5A}"/>
              </a:ext>
            </a:extLst>
          </p:cNvPr>
          <p:cNvSpPr txBox="1"/>
          <p:nvPr/>
        </p:nvSpPr>
        <p:spPr bwMode="auto">
          <a:xfrm>
            <a:off x="7680637" y="3294414"/>
            <a:ext cx="15872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Caprice </a:t>
            </a:r>
            <a:r>
              <a:rPr lang="en-US" altLang="zh-CN" sz="1600" b="1" dirty="0">
                <a:solidFill>
                  <a:srgbClr val="0D02E0"/>
                </a:solidFill>
              </a:rPr>
              <a:t>(1984)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F8255D4-C6F4-4017-8A49-A656910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189" y="781569"/>
            <a:ext cx="2549944" cy="173332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3C22303-C6D4-48EE-936F-FE6FC6884DAB}"/>
              </a:ext>
            </a:extLst>
          </p:cNvPr>
          <p:cNvSpPr txBox="1"/>
          <p:nvPr/>
        </p:nvSpPr>
        <p:spPr bwMode="auto">
          <a:xfrm>
            <a:off x="9666476" y="2514890"/>
            <a:ext cx="15392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VENUS </a:t>
            </a:r>
            <a:r>
              <a:rPr lang="en-US" altLang="zh-CN" sz="1600" b="1" dirty="0">
                <a:solidFill>
                  <a:srgbClr val="0D02E0"/>
                </a:solidFill>
              </a:rPr>
              <a:t>(2003)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EABC50D-AEC0-49B8-83A7-EACA8E600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41756">
            <a:off x="7263938" y="2289119"/>
            <a:ext cx="3474851" cy="491335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EC60E0D-06E4-4F03-ADB6-C33F1B52B3DC}"/>
              </a:ext>
            </a:extLst>
          </p:cNvPr>
          <p:cNvSpPr txBox="1"/>
          <p:nvPr/>
        </p:nvSpPr>
        <p:spPr bwMode="auto">
          <a:xfrm>
            <a:off x="5768593" y="2187128"/>
            <a:ext cx="9476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1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st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G.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8CE1434-4FDB-4795-8F9A-EF9D2E5F9BA6}"/>
              </a:ext>
            </a:extLst>
          </p:cNvPr>
          <p:cNvSpPr txBox="1"/>
          <p:nvPr/>
        </p:nvSpPr>
        <p:spPr bwMode="auto">
          <a:xfrm>
            <a:off x="7315811" y="1355371"/>
            <a:ext cx="10150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2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nd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G.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5880C30-E1E7-41EC-92E6-8BB95DD3199A}"/>
              </a:ext>
            </a:extLst>
          </p:cNvPr>
          <p:cNvSpPr txBox="1"/>
          <p:nvPr/>
        </p:nvSpPr>
        <p:spPr bwMode="auto">
          <a:xfrm>
            <a:off x="8892120" y="818710"/>
            <a:ext cx="970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3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rd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G.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E80F595-21FE-4CDB-ACCB-327CABC56624}"/>
              </a:ext>
            </a:extLst>
          </p:cNvPr>
          <p:cNvSpPr txBox="1"/>
          <p:nvPr/>
        </p:nvSpPr>
        <p:spPr bwMode="auto">
          <a:xfrm>
            <a:off x="4135250" y="4514960"/>
            <a:ext cx="10374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origin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004C84-D4E5-499E-8C72-ADB3F0D298B2}"/>
              </a:ext>
            </a:extLst>
          </p:cNvPr>
          <p:cNvSpPr txBox="1"/>
          <p:nvPr/>
        </p:nvSpPr>
        <p:spPr bwMode="auto">
          <a:xfrm>
            <a:off x="8906042" y="4872257"/>
            <a:ext cx="27190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2000" b="1" dirty="0">
                <a:latin typeface="Arial" pitchFamily="34" charset="0"/>
              </a:rPr>
              <a:t>Scaling laws guiding</a:t>
            </a:r>
          </a:p>
          <a:p>
            <a:pPr algn="ctr" eaLnBrk="1" hangingPunct="1"/>
            <a:r>
              <a:rPr lang="en-US" altLang="zh-CN" sz="1600" b="1" dirty="0">
                <a:solidFill>
                  <a:srgbClr val="00B050"/>
                </a:solidFill>
              </a:rPr>
              <a:t>(merged with techniques)</a:t>
            </a:r>
            <a:endParaRPr lang="zh-CN" altLang="en-US" sz="16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D2E4C9D-2DE7-42C2-A8C7-78C4CAE1F413}"/>
              </a:ext>
            </a:extLst>
          </p:cNvPr>
          <p:cNvSpPr txBox="1"/>
          <p:nvPr/>
        </p:nvSpPr>
        <p:spPr bwMode="auto">
          <a:xfrm>
            <a:off x="3498113" y="831986"/>
            <a:ext cx="4284698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ECRIS is a great machine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62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439816" y="0"/>
            <a:ext cx="4126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Development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CF64BB2-D4F1-4575-8F55-7D4C1A23E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1916832"/>
            <a:ext cx="5803895" cy="37066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BDA52F-66BB-4B4F-8BDF-D093EF4558DD}"/>
              </a:ext>
            </a:extLst>
          </p:cNvPr>
          <p:cNvSpPr txBox="1"/>
          <p:nvPr/>
        </p:nvSpPr>
        <p:spPr bwMode="auto">
          <a:xfrm>
            <a:off x="3766565" y="2708920"/>
            <a:ext cx="6575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1F497D"/>
                </a:solidFill>
                <a:latin typeface="Arial" pitchFamily="34" charset="0"/>
              </a:rPr>
              <a:t>O</a:t>
            </a:r>
            <a:r>
              <a:rPr lang="en-US" altLang="zh-CN" sz="2400" b="1" baseline="30000" dirty="0">
                <a:solidFill>
                  <a:srgbClr val="1F497D"/>
                </a:solidFill>
                <a:latin typeface="Arial" pitchFamily="34" charset="0"/>
              </a:rPr>
              <a:t>6+</a:t>
            </a:r>
            <a:endParaRPr lang="zh-CN" altLang="en-US" sz="2400" b="1" baseline="30000" dirty="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62F934-F8C2-4BD2-B58E-7A29132B171E}"/>
              </a:ext>
            </a:extLst>
          </p:cNvPr>
          <p:cNvSpPr txBox="1"/>
          <p:nvPr/>
        </p:nvSpPr>
        <p:spPr bwMode="auto">
          <a:xfrm>
            <a:off x="3647728" y="3539343"/>
            <a:ext cx="8642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504D"/>
                </a:solidFill>
                <a:latin typeface="Arial" pitchFamily="34" charset="0"/>
              </a:rPr>
              <a:t>Ar</a:t>
            </a:r>
            <a:r>
              <a:rPr lang="en-US" altLang="zh-CN" sz="2400" b="1" baseline="30000" dirty="0">
                <a:solidFill>
                  <a:srgbClr val="C0504D"/>
                </a:solidFill>
                <a:latin typeface="Arial" pitchFamily="34" charset="0"/>
              </a:rPr>
              <a:t>11+</a:t>
            </a:r>
            <a:endParaRPr lang="zh-CN" altLang="en-US" sz="2400" b="1" baseline="30000" dirty="0">
              <a:solidFill>
                <a:srgbClr val="C0504D"/>
              </a:solidFill>
              <a:latin typeface="Arial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A842E16-4CA9-4E1B-B02A-88E5ECA9C550}"/>
              </a:ext>
            </a:extLst>
          </p:cNvPr>
          <p:cNvSpPr txBox="1"/>
          <p:nvPr/>
        </p:nvSpPr>
        <p:spPr bwMode="auto">
          <a:xfrm>
            <a:off x="3992011" y="4502642"/>
            <a:ext cx="9092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6600"/>
                </a:solidFill>
                <a:latin typeface="Arial" pitchFamily="34" charset="0"/>
              </a:rPr>
              <a:t>Xe</a:t>
            </a:r>
            <a:r>
              <a:rPr lang="en-US" altLang="zh-CN" sz="2400" b="1" baseline="30000" dirty="0">
                <a:solidFill>
                  <a:srgbClr val="006600"/>
                </a:solidFill>
                <a:latin typeface="Arial" pitchFamily="34" charset="0"/>
              </a:rPr>
              <a:t>27+</a:t>
            </a:r>
            <a:endParaRPr lang="zh-CN" altLang="en-US" sz="2400" b="1" baseline="30000" dirty="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6C1F7FF-084A-4F3E-A803-D76F0520E8E1}"/>
              </a:ext>
            </a:extLst>
          </p:cNvPr>
          <p:cNvSpPr txBox="1"/>
          <p:nvPr/>
        </p:nvSpPr>
        <p:spPr bwMode="auto">
          <a:xfrm>
            <a:off x="5590503" y="2852936"/>
            <a:ext cx="840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8064A2"/>
                </a:solidFill>
                <a:latin typeface="Arial" pitchFamily="34" charset="0"/>
              </a:rPr>
              <a:t>Bi</a:t>
            </a:r>
            <a:r>
              <a:rPr lang="en-US" altLang="zh-CN" sz="2400" b="1" baseline="30000" dirty="0">
                <a:solidFill>
                  <a:srgbClr val="8064A2"/>
                </a:solidFill>
                <a:latin typeface="Arial" pitchFamily="34" charset="0"/>
              </a:rPr>
              <a:t>31+</a:t>
            </a:r>
            <a:endParaRPr lang="zh-CN" altLang="en-US" sz="2400" b="1" baseline="30000" dirty="0">
              <a:solidFill>
                <a:srgbClr val="8064A2"/>
              </a:solidFill>
              <a:latin typeface="Arial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65E63B7-D2F0-4147-BA0C-B7BEBFD8CD34}"/>
              </a:ext>
            </a:extLst>
          </p:cNvPr>
          <p:cNvSpPr txBox="1"/>
          <p:nvPr/>
        </p:nvSpPr>
        <p:spPr bwMode="auto">
          <a:xfrm>
            <a:off x="7177036" y="2852936"/>
            <a:ext cx="7553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00000"/>
                </a:solidFill>
                <a:latin typeface="Arial" pitchFamily="34" charset="0"/>
              </a:rPr>
              <a:t>U</a:t>
            </a:r>
            <a:r>
              <a:rPr lang="en-US" altLang="zh-CN" sz="2400" b="1" baseline="30000" dirty="0">
                <a:solidFill>
                  <a:srgbClr val="000000"/>
                </a:solidFill>
                <a:latin typeface="Arial" pitchFamily="34" charset="0"/>
              </a:rPr>
              <a:t>34+</a:t>
            </a:r>
            <a:endParaRPr lang="zh-CN" altLang="en-US" sz="2400" b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对话气泡: 椭圆形 11">
            <a:extLst>
              <a:ext uri="{FF2B5EF4-FFF2-40B4-BE49-F238E27FC236}">
                <a16:creationId xmlns:a16="http://schemas.microsoft.com/office/drawing/2014/main" id="{A0A77A1F-772A-4172-AE61-2B04CF5836BF}"/>
              </a:ext>
            </a:extLst>
          </p:cNvPr>
          <p:cNvSpPr/>
          <p:nvPr/>
        </p:nvSpPr>
        <p:spPr>
          <a:xfrm>
            <a:off x="1199456" y="1801913"/>
            <a:ext cx="1944216" cy="936104"/>
          </a:xfrm>
          <a:prstGeom prst="wedgeEllipseCallout">
            <a:avLst>
              <a:gd name="adj1" fmla="val 79745"/>
              <a:gd name="adj2" fmla="val 10598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Worldwide enthusiasm on ECRIS</a:t>
            </a:r>
            <a:endParaRPr lang="zh-CN" altLang="en-US" dirty="0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8AF25C7-8C9B-4D42-9152-7AC0954765B2}"/>
              </a:ext>
            </a:extLst>
          </p:cNvPr>
          <p:cNvSpPr/>
          <p:nvPr/>
        </p:nvSpPr>
        <p:spPr>
          <a:xfrm>
            <a:off x="4901234" y="1918431"/>
            <a:ext cx="1626814" cy="3047475"/>
          </a:xfrm>
          <a:prstGeom prst="roundRect">
            <a:avLst/>
          </a:prstGeom>
          <a:solidFill>
            <a:srgbClr val="4F81BD">
              <a:alpha val="20000"/>
            </a:srgb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对话气泡: 椭圆形 30">
            <a:extLst>
              <a:ext uri="{FF2B5EF4-FFF2-40B4-BE49-F238E27FC236}">
                <a16:creationId xmlns:a16="http://schemas.microsoft.com/office/drawing/2014/main" id="{72E364C1-406E-4963-9027-8F2AB456ECAD}"/>
              </a:ext>
            </a:extLst>
          </p:cNvPr>
          <p:cNvSpPr/>
          <p:nvPr/>
        </p:nvSpPr>
        <p:spPr>
          <a:xfrm>
            <a:off x="2351584" y="883573"/>
            <a:ext cx="1944216" cy="936104"/>
          </a:xfrm>
          <a:prstGeom prst="wedgeEllipseCallout">
            <a:avLst>
              <a:gd name="adj1" fmla="val 79745"/>
              <a:gd name="adj2" fmla="val 10598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ECRIS used on </a:t>
            </a:r>
            <a:r>
              <a:rPr lang="en-US" altLang="zh-CN" dirty="0">
                <a:solidFill>
                  <a:srgbClr val="FFFF00"/>
                </a:solidFill>
              </a:rPr>
              <a:t>Cyclotron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9" name="标注: 弯曲线形 18">
            <a:extLst>
              <a:ext uri="{FF2B5EF4-FFF2-40B4-BE49-F238E27FC236}">
                <a16:creationId xmlns:a16="http://schemas.microsoft.com/office/drawing/2014/main" id="{45F22BDC-8016-474C-A756-2D1D29369D54}"/>
              </a:ext>
            </a:extLst>
          </p:cNvPr>
          <p:cNvSpPr/>
          <p:nvPr/>
        </p:nvSpPr>
        <p:spPr>
          <a:xfrm>
            <a:off x="8832304" y="404665"/>
            <a:ext cx="3240360" cy="4097978"/>
          </a:xfrm>
          <a:prstGeom prst="borderCallout2">
            <a:avLst>
              <a:gd name="adj1" fmla="val 20323"/>
              <a:gd name="adj2" fmla="val -4386"/>
              <a:gd name="adj3" fmla="val 24648"/>
              <a:gd name="adj4" fmla="val -61279"/>
              <a:gd name="adj5" fmla="val 48419"/>
              <a:gd name="adj6" fmla="val -11005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2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~15 years continuous developments for high performance 2</a:t>
            </a:r>
            <a:r>
              <a:rPr lang="en-US" altLang="zh-CN" baseline="30000" dirty="0"/>
              <a:t>nd</a:t>
            </a:r>
            <a:r>
              <a:rPr lang="en-US" altLang="zh-CN" dirty="0"/>
              <a:t> G. ECRIS: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High-B mode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Double frequency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Frequency fine tuning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Biased disk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Al chamber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Afterglow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Gas-mixing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Coaxial coupling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Direct WG coupling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Micro-oven tech.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21" name="标注: 线形 20">
            <a:extLst>
              <a:ext uri="{FF2B5EF4-FFF2-40B4-BE49-F238E27FC236}">
                <a16:creationId xmlns:a16="http://schemas.microsoft.com/office/drawing/2014/main" id="{05BB3569-F856-4A93-B551-03310FEBA02C}"/>
              </a:ext>
            </a:extLst>
          </p:cNvPr>
          <p:cNvSpPr/>
          <p:nvPr/>
        </p:nvSpPr>
        <p:spPr>
          <a:xfrm>
            <a:off x="8053467" y="4747556"/>
            <a:ext cx="2575914" cy="1657907"/>
          </a:xfrm>
          <a:prstGeom prst="borderCallout1">
            <a:avLst>
              <a:gd name="adj1" fmla="val 49569"/>
              <a:gd name="adj2" fmla="val -3671"/>
              <a:gd name="adj3" fmla="val -23521"/>
              <a:gd name="adj4" fmla="val -32325"/>
            </a:avLst>
          </a:prstGeom>
          <a:solidFill>
            <a:srgbClr val="7030A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than 20 years continuous R&amp;D: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SC-magnet for ECRIS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HTO Tech.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ECR plasma physics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32" name="对话气泡: 椭圆形 31">
            <a:extLst>
              <a:ext uri="{FF2B5EF4-FFF2-40B4-BE49-F238E27FC236}">
                <a16:creationId xmlns:a16="http://schemas.microsoft.com/office/drawing/2014/main" id="{65C0E218-0D1F-4F93-825F-1E8BE1E95E58}"/>
              </a:ext>
            </a:extLst>
          </p:cNvPr>
          <p:cNvSpPr/>
          <p:nvPr/>
        </p:nvSpPr>
        <p:spPr>
          <a:xfrm>
            <a:off x="4176689" y="5560339"/>
            <a:ext cx="1944216" cy="936104"/>
          </a:xfrm>
          <a:prstGeom prst="wedgeEllipseCallout">
            <a:avLst>
              <a:gd name="adj1" fmla="val 82705"/>
              <a:gd name="adj2" fmla="val -1146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ECRIS used on </a:t>
            </a:r>
            <a:r>
              <a:rPr lang="en-US" altLang="zh-CN" dirty="0" err="1">
                <a:solidFill>
                  <a:srgbClr val="FFFF00"/>
                </a:solidFill>
              </a:rPr>
              <a:t>Linac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2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31" grpId="0" animBg="1"/>
      <p:bldP spid="19" grpId="0" animBg="1"/>
      <p:bldP spid="2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4439816" y="0"/>
            <a:ext cx="41264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Development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166A758-533F-493E-A68B-9E651DAEF3A9}"/>
              </a:ext>
            </a:extLst>
          </p:cNvPr>
          <p:cNvGrpSpPr/>
          <p:nvPr/>
        </p:nvGrpSpPr>
        <p:grpSpPr>
          <a:xfrm>
            <a:off x="695400" y="746527"/>
            <a:ext cx="10454041" cy="5364945"/>
            <a:chOff x="1199456" y="980728"/>
            <a:chExt cx="10454041" cy="53649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3369F47-08E6-46AA-8F85-B51E2ECA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456" y="980728"/>
              <a:ext cx="8212024" cy="536494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B98631D-7D5A-434B-AAA8-496A3953AE88}"/>
                </a:ext>
              </a:extLst>
            </p:cNvPr>
            <p:cNvSpPr txBox="1"/>
            <p:nvPr/>
          </p:nvSpPr>
          <p:spPr bwMode="auto">
            <a:xfrm>
              <a:off x="2351584" y="5157192"/>
              <a:ext cx="208557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14.5 + 10 GHz AECR-U</a:t>
              </a:r>
            </a:p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(oven + URe</a:t>
              </a:r>
              <a:r>
                <a:rPr lang="en-US" altLang="zh-CN" sz="1400" b="1" baseline="-25000" dirty="0">
                  <a:solidFill>
                    <a:srgbClr val="0D02E0"/>
                  </a:solidFill>
                  <a:latin typeface="Arial" pitchFamily="34" charset="0"/>
                </a:rPr>
                <a:t>2</a:t>
              </a:r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 alloy)</a:t>
              </a:r>
              <a:endParaRPr lang="zh-CN" altLang="en-US" sz="14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1AF2026-3227-4023-A2FD-E6C17D232DBF}"/>
                </a:ext>
              </a:extLst>
            </p:cNvPr>
            <p:cNvSpPr txBox="1"/>
            <p:nvPr/>
          </p:nvSpPr>
          <p:spPr bwMode="auto">
            <a:xfrm>
              <a:off x="2855640" y="2581744"/>
              <a:ext cx="180690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28 GHz VENUS </a:t>
              </a:r>
            </a:p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(oven + URe</a:t>
              </a:r>
              <a:r>
                <a:rPr lang="en-US" altLang="zh-CN" sz="1400" b="1" baseline="-25000" dirty="0">
                  <a:solidFill>
                    <a:srgbClr val="0D02E0"/>
                  </a:solidFill>
                  <a:latin typeface="Arial" pitchFamily="34" charset="0"/>
                </a:rPr>
                <a:t>2</a:t>
              </a:r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 alloy)</a:t>
              </a:r>
              <a:endParaRPr lang="zh-CN" altLang="en-US" sz="14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F737042-D339-4233-A844-24E79792A322}"/>
                </a:ext>
              </a:extLst>
            </p:cNvPr>
            <p:cNvSpPr txBox="1"/>
            <p:nvPr/>
          </p:nvSpPr>
          <p:spPr bwMode="auto">
            <a:xfrm>
              <a:off x="4471137" y="1882860"/>
              <a:ext cx="15119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28 GHz VENUS </a:t>
              </a:r>
            </a:p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(HTO + UO</a:t>
              </a:r>
              <a:r>
                <a:rPr lang="en-US" altLang="zh-CN" sz="1400" b="1" baseline="-25000" dirty="0">
                  <a:solidFill>
                    <a:srgbClr val="0D02E0"/>
                  </a:solidFill>
                  <a:latin typeface="Arial" pitchFamily="34" charset="0"/>
                </a:rPr>
                <a:t>2</a:t>
              </a:r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)</a:t>
              </a:r>
              <a:endParaRPr lang="zh-CN" altLang="en-US" sz="14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D6A4363-2D77-441A-BF9A-3C00B47797E1}"/>
                </a:ext>
              </a:extLst>
            </p:cNvPr>
            <p:cNvSpPr txBox="1"/>
            <p:nvPr/>
          </p:nvSpPr>
          <p:spPr bwMode="auto">
            <a:xfrm>
              <a:off x="6677421" y="1851372"/>
              <a:ext cx="1789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28 GHz SECRAL-II </a:t>
              </a:r>
            </a:p>
            <a:p>
              <a:pPr algn="ctr" eaLnBrk="1" hangingPunct="1"/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(IHO + UO</a:t>
              </a:r>
              <a:r>
                <a:rPr lang="en-US" altLang="zh-CN" sz="1400" b="1" baseline="-25000" dirty="0">
                  <a:solidFill>
                    <a:srgbClr val="0D02E0"/>
                  </a:solidFill>
                  <a:latin typeface="Arial" pitchFamily="34" charset="0"/>
                </a:rPr>
                <a:t>2</a:t>
              </a:r>
              <a:r>
                <a:rPr lang="en-US" altLang="zh-CN" sz="1400" b="1" dirty="0">
                  <a:solidFill>
                    <a:srgbClr val="0D02E0"/>
                  </a:solidFill>
                  <a:latin typeface="Arial" pitchFamily="34" charset="0"/>
                </a:rPr>
                <a:t>)</a:t>
              </a:r>
              <a:endParaRPr lang="zh-CN" altLang="en-US" sz="1400" b="1" dirty="0">
                <a:solidFill>
                  <a:srgbClr val="0D02E0"/>
                </a:solidFill>
                <a:latin typeface="Arial" pitchFamily="34" charset="0"/>
              </a:endParaRPr>
            </a:p>
          </p:txBody>
        </p:sp>
        <p:sp>
          <p:nvSpPr>
            <p:cNvPr id="24" name="标注: 弯曲线形 23">
              <a:extLst>
                <a:ext uri="{FF2B5EF4-FFF2-40B4-BE49-F238E27FC236}">
                  <a16:creationId xmlns:a16="http://schemas.microsoft.com/office/drawing/2014/main" id="{65B7325E-6B84-4261-8C2E-0C50BD0A1797}"/>
                </a:ext>
              </a:extLst>
            </p:cNvPr>
            <p:cNvSpPr/>
            <p:nvPr/>
          </p:nvSpPr>
          <p:spPr>
            <a:xfrm>
              <a:off x="5879976" y="4427905"/>
              <a:ext cx="1511952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6815"/>
                <a:gd name="adj6" fmla="val -24001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18 GHz </a:t>
              </a:r>
              <a:r>
                <a:rPr lang="en-US" altLang="zh-CN" dirty="0" err="1"/>
                <a:t>SuSI</a:t>
              </a:r>
              <a:endParaRPr lang="en-US" altLang="zh-CN" dirty="0"/>
            </a:p>
            <a:p>
              <a:pPr algn="ctr"/>
              <a:r>
                <a:rPr lang="en-US" altLang="zh-CN" sz="1600" dirty="0"/>
                <a:t>(Sputtering)</a:t>
              </a:r>
              <a:endParaRPr lang="zh-CN" altLang="en-US" sz="1600" dirty="0"/>
            </a:p>
          </p:txBody>
        </p:sp>
        <p:sp>
          <p:nvSpPr>
            <p:cNvPr id="25" name="标注: 弯曲线形 24">
              <a:extLst>
                <a:ext uri="{FF2B5EF4-FFF2-40B4-BE49-F238E27FC236}">
                  <a16:creationId xmlns:a16="http://schemas.microsoft.com/office/drawing/2014/main" id="{2CE4A51A-46F9-4783-9BF7-5C82B2CB41C0}"/>
                </a:ext>
              </a:extLst>
            </p:cNvPr>
            <p:cNvSpPr/>
            <p:nvPr/>
          </p:nvSpPr>
          <p:spPr>
            <a:xfrm>
              <a:off x="6617264" y="3814966"/>
              <a:ext cx="171098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6815"/>
                <a:gd name="adj6" fmla="val -24001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24 GHz SECRAL</a:t>
              </a:r>
            </a:p>
            <a:p>
              <a:pPr algn="ctr"/>
              <a:r>
                <a:rPr lang="en-US" altLang="zh-CN" sz="1600" dirty="0"/>
                <a:t>(Sputtering)</a:t>
              </a:r>
              <a:endParaRPr lang="zh-CN" altLang="en-US" sz="1600" dirty="0"/>
            </a:p>
          </p:txBody>
        </p:sp>
        <p:sp>
          <p:nvSpPr>
            <p:cNvPr id="26" name="标注: 弯曲线形 25">
              <a:extLst>
                <a:ext uri="{FF2B5EF4-FFF2-40B4-BE49-F238E27FC236}">
                  <a16:creationId xmlns:a16="http://schemas.microsoft.com/office/drawing/2014/main" id="{18827DC1-5B66-456C-81C3-27FB67D20566}"/>
                </a:ext>
              </a:extLst>
            </p:cNvPr>
            <p:cNvSpPr/>
            <p:nvPr/>
          </p:nvSpPr>
          <p:spPr>
            <a:xfrm>
              <a:off x="8089101" y="3104964"/>
              <a:ext cx="237626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1328"/>
                <a:gd name="adj6" fmla="val -44245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28 GHz SCECRIS/RIKEN</a:t>
              </a:r>
            </a:p>
            <a:p>
              <a:pPr algn="ctr"/>
              <a:r>
                <a:rPr lang="en-US" altLang="zh-CN" sz="1600" dirty="0"/>
                <a:t>(Sputtering)</a:t>
              </a:r>
              <a:endParaRPr lang="zh-CN" altLang="en-US" sz="1600" dirty="0"/>
            </a:p>
          </p:txBody>
        </p:sp>
        <p:sp>
          <p:nvSpPr>
            <p:cNvPr id="33" name="标注: 弯曲线形 32">
              <a:extLst>
                <a:ext uri="{FF2B5EF4-FFF2-40B4-BE49-F238E27FC236}">
                  <a16:creationId xmlns:a16="http://schemas.microsoft.com/office/drawing/2014/main" id="{0884F7E5-6E95-4CEA-9FA0-26926F5CDFEA}"/>
                </a:ext>
              </a:extLst>
            </p:cNvPr>
            <p:cNvSpPr/>
            <p:nvPr/>
          </p:nvSpPr>
          <p:spPr>
            <a:xfrm>
              <a:off x="9277233" y="2305335"/>
              <a:ext cx="237626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4517"/>
                <a:gd name="adj6" fmla="val -34876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28 GHz SCECRIS/RIKEN</a:t>
              </a:r>
            </a:p>
            <a:p>
              <a:pPr algn="ctr"/>
              <a:r>
                <a:rPr lang="en-US" altLang="zh-CN" sz="1600" dirty="0"/>
                <a:t>(HTO + UO</a:t>
              </a:r>
              <a:r>
                <a:rPr lang="en-US" altLang="zh-CN" sz="1600" baseline="-25000" dirty="0"/>
                <a:t>2</a:t>
              </a:r>
              <a:r>
                <a:rPr lang="en-US" altLang="zh-CN" sz="1600" dirty="0"/>
                <a:t>)</a:t>
              </a:r>
              <a:endParaRPr lang="zh-CN" altLang="en-US" sz="1600" dirty="0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796B679A-A770-42D7-909C-605A921F1E3C}"/>
              </a:ext>
            </a:extLst>
          </p:cNvPr>
          <p:cNvSpPr txBox="1"/>
          <p:nvPr/>
        </p:nvSpPr>
        <p:spPr bwMode="auto">
          <a:xfrm>
            <a:off x="7746139" y="4410377"/>
            <a:ext cx="3581430" cy="10772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High Intensity U</a:t>
            </a:r>
            <a:r>
              <a:rPr lang="en-US" altLang="zh-CN" sz="2400" b="1" baseline="30000" dirty="0">
                <a:latin typeface="Arial" pitchFamily="34" charset="0"/>
              </a:rPr>
              <a:t>35+</a:t>
            </a: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  <a:latin typeface="Arial" pitchFamily="34" charset="0"/>
              </a:rPr>
              <a:t>Reliable oven &gt;1800</a:t>
            </a:r>
            <a:r>
              <a:rPr lang="zh-CN" altLang="en-US" sz="2000" b="1" dirty="0">
                <a:solidFill>
                  <a:srgbClr val="C00000"/>
                </a:solidFill>
                <a:latin typeface="Arial" pitchFamily="34" charset="0"/>
              </a:rPr>
              <a:t>℃</a:t>
            </a:r>
            <a:endParaRPr lang="en-US" altLang="zh-CN" sz="2000" b="1" dirty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C00000"/>
                </a:solidFill>
              </a:rPr>
              <a:t>High performance ECRIS</a:t>
            </a:r>
            <a:endParaRPr lang="zh-CN" altLang="en-US" sz="20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701732D-705F-4A0B-84BC-FC4673122D10}"/>
              </a:ext>
            </a:extLst>
          </p:cNvPr>
          <p:cNvSpPr txBox="1"/>
          <p:nvPr/>
        </p:nvSpPr>
        <p:spPr bwMode="auto">
          <a:xfrm>
            <a:off x="1258927" y="6111472"/>
            <a:ext cx="82339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</a:rPr>
              <a:t>HTO: High temperature resistor heating oven, IHO: Inductive heating oven</a:t>
            </a:r>
            <a:endParaRPr lang="zh-CN" altLang="en-US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C322CA03-455E-4538-AF01-0A16E70CA44A}"/>
              </a:ext>
            </a:extLst>
          </p:cNvPr>
          <p:cNvSpPr/>
          <p:nvPr/>
        </p:nvSpPr>
        <p:spPr>
          <a:xfrm>
            <a:off x="7933105" y="1717304"/>
            <a:ext cx="194176" cy="19545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63B079E-FAC1-4CEC-97F1-1187F9EEFC30}"/>
              </a:ext>
            </a:extLst>
          </p:cNvPr>
          <p:cNvSpPr txBox="1"/>
          <p:nvPr/>
        </p:nvSpPr>
        <p:spPr bwMode="auto">
          <a:xfrm>
            <a:off x="8156796" y="1089109"/>
            <a:ext cx="2258952" cy="738664"/>
          </a:xfrm>
          <a:prstGeom prst="rect">
            <a:avLst/>
          </a:prstGeom>
          <a:solidFill>
            <a:srgbClr val="EEECE1">
              <a:alpha val="30196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28 GHz SECRAL-II </a:t>
            </a:r>
          </a:p>
          <a:p>
            <a:pPr algn="ctr"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(IHO + UO</a:t>
            </a:r>
            <a:r>
              <a:rPr lang="en-US" altLang="zh-CN" sz="1400" b="1" baseline="-25000" dirty="0">
                <a:solidFill>
                  <a:srgbClr val="0D02E0"/>
                </a:solidFill>
                <a:latin typeface="Arial" pitchFamily="34" charset="0"/>
              </a:rPr>
              <a:t>2</a:t>
            </a:r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) </a:t>
            </a:r>
          </a:p>
          <a:p>
            <a:pPr algn="ctr"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+ </a:t>
            </a:r>
            <a:r>
              <a:rPr lang="en-US" altLang="zh-CN" sz="1400" b="1" dirty="0" err="1">
                <a:solidFill>
                  <a:srgbClr val="0D02E0"/>
                </a:solidFill>
                <a:latin typeface="Arial" pitchFamily="34" charset="0"/>
              </a:rPr>
              <a:t>miro</a:t>
            </a:r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-channel chamber</a:t>
            </a:r>
            <a:endParaRPr lang="zh-CN" altLang="en-US" sz="1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2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954698" y="-11387"/>
            <a:ext cx="6926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Supported Physics Frontier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043AA65-F412-4387-943C-3AFA7708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964785"/>
            <a:ext cx="9681514" cy="55044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38D29D-1BB1-44ED-8825-5DC56BED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62" y="1060862"/>
            <a:ext cx="3248265" cy="238747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6C51717-B73B-4672-A931-FBA3ECEC92BA}"/>
              </a:ext>
            </a:extLst>
          </p:cNvPr>
          <p:cNvSpPr txBox="1"/>
          <p:nvPr/>
        </p:nvSpPr>
        <p:spPr bwMode="auto">
          <a:xfrm>
            <a:off x="2612076" y="3459015"/>
            <a:ext cx="1923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Nuclear physics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D5349BD-A8DD-4E09-827E-DDB8B5622DCE}"/>
              </a:ext>
            </a:extLst>
          </p:cNvPr>
          <p:cNvSpPr txBox="1"/>
          <p:nvPr/>
        </p:nvSpPr>
        <p:spPr bwMode="auto">
          <a:xfrm>
            <a:off x="8862445" y="5013176"/>
            <a:ext cx="7457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QCD</a:t>
            </a:r>
            <a:endParaRPr lang="zh-CN" altLang="en-US" b="1" dirty="0">
              <a:solidFill>
                <a:srgbClr val="0D02E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80F9654-49D9-4ECB-BF2E-5CE87A77974E}"/>
              </a:ext>
            </a:extLst>
          </p:cNvPr>
          <p:cNvSpPr txBox="1"/>
          <p:nvPr/>
        </p:nvSpPr>
        <p:spPr bwMode="auto">
          <a:xfrm>
            <a:off x="9856157" y="1660158"/>
            <a:ext cx="1409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HEDP</a:t>
            </a:r>
            <a:r>
              <a:rPr lang="en-US" altLang="zh-CN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Wingdings" panose="05000000000000000000" pitchFamily="2" charset="2"/>
              </a:rPr>
              <a:t> </a:t>
            </a:r>
            <a:r>
              <a:rPr lang="en-US" altLang="zh-CN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ICF</a:t>
            </a:r>
            <a:endParaRPr lang="zh-CN" altLang="en-US" b="1" dirty="0">
              <a:solidFill>
                <a:srgbClr val="0D02E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69E96C5-887C-45B7-A0C9-18BE4A93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072" y="796745"/>
            <a:ext cx="2993409" cy="2292601"/>
          </a:xfrm>
          <a:prstGeom prst="rect">
            <a:avLst/>
          </a:prstGeom>
        </p:spPr>
      </p:pic>
      <p:sp>
        <p:nvSpPr>
          <p:cNvPr id="31" name="椭圆 30">
            <a:extLst>
              <a:ext uri="{FF2B5EF4-FFF2-40B4-BE49-F238E27FC236}">
                <a16:creationId xmlns:a16="http://schemas.microsoft.com/office/drawing/2014/main" id="{BA4822E7-5B4D-417C-A861-90BB50E5B7AE}"/>
              </a:ext>
            </a:extLst>
          </p:cNvPr>
          <p:cNvSpPr/>
          <p:nvPr/>
        </p:nvSpPr>
        <p:spPr>
          <a:xfrm>
            <a:off x="5776897" y="1660158"/>
            <a:ext cx="1282499" cy="2471374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HEDM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B7107D1-440B-48C2-A56A-100062081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53" t="25501" r="25391" b="14441"/>
          <a:stretch/>
        </p:blipFill>
        <p:spPr>
          <a:xfrm>
            <a:off x="6117746" y="3768654"/>
            <a:ext cx="2670304" cy="1697088"/>
          </a:xfrm>
          <a:prstGeom prst="rect">
            <a:avLst/>
          </a:prstGeom>
        </p:spPr>
      </p:pic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DF849C94-702E-4868-937C-9A327EC6C5D7}"/>
              </a:ext>
            </a:extLst>
          </p:cNvPr>
          <p:cNvCxnSpPr/>
          <p:nvPr/>
        </p:nvCxnSpPr>
        <p:spPr>
          <a:xfrm flipH="1">
            <a:off x="6672064" y="2204864"/>
            <a:ext cx="936104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DA50A775-750C-47FB-A8BF-8AD0BF69CBB2}"/>
              </a:ext>
            </a:extLst>
          </p:cNvPr>
          <p:cNvSpPr/>
          <p:nvPr/>
        </p:nvSpPr>
        <p:spPr>
          <a:xfrm>
            <a:off x="2637229" y="4981135"/>
            <a:ext cx="3240360" cy="648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ion application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3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B36AA03-A273-4555-B68E-A85F69A7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292" y="2276872"/>
            <a:ext cx="4068651" cy="3019124"/>
          </a:xfrm>
          <a:prstGeom prst="rect">
            <a:avLst/>
          </a:prstGeom>
        </p:spPr>
      </p:pic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44EC858F-40CD-410A-B57C-6499FDF42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102450"/>
            <a:ext cx="4680520" cy="31935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FC174D2-98BC-4388-BD4A-45568F4F6137}"/>
              </a:ext>
            </a:extLst>
          </p:cNvPr>
          <p:cNvSpPr txBox="1"/>
          <p:nvPr/>
        </p:nvSpPr>
        <p:spPr>
          <a:xfrm>
            <a:off x="191344" y="5797106"/>
            <a:ext cx="5556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altLang="zh-CN" sz="1400" b="0" i="1" u="none" strike="noStrike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Adamian</a:t>
            </a:r>
            <a:r>
              <a:rPr lang="en-US" altLang="zh-CN" sz="1400" b="0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</a:t>
            </a:r>
            <a:r>
              <a:rPr lang="en-US" altLang="zh-CN" sz="1400" b="0" i="1" u="none" strike="noStrike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Antonenko</a:t>
            </a:r>
            <a:r>
              <a:rPr lang="en-US" altLang="zh-CN" sz="1400" b="0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US" altLang="zh-CN" sz="1400" b="0" i="1" u="none" strike="noStrike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Bezbakh</a:t>
            </a:r>
            <a:r>
              <a:rPr lang="en-US" altLang="zh-CN" sz="1400" b="0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R. </a:t>
            </a:r>
            <a:r>
              <a:rPr lang="en-US" altLang="zh-CN" sz="1400" b="0" i="1" u="none" strike="noStrike" baseline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Jolos</a:t>
            </a:r>
            <a:r>
              <a:rPr lang="en-US" altLang="zh-CN" sz="1400" b="0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Physics of Particles and Nuclei, Vol. 47, No. 3, pp. 387–455 (2016)</a:t>
            </a:r>
            <a:endParaRPr lang="zh-CN" altLang="en-US" sz="1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3EC85B5-AE37-484E-92C9-589699BF3153}"/>
              </a:ext>
            </a:extLst>
          </p:cNvPr>
          <p:cNvSpPr txBox="1"/>
          <p:nvPr/>
        </p:nvSpPr>
        <p:spPr bwMode="auto">
          <a:xfrm>
            <a:off x="2495600" y="5309853"/>
            <a:ext cx="60099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Intense highly charged medium Z ion beams</a:t>
            </a:r>
            <a:endParaRPr lang="zh-CN" altLang="en-US" sz="24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7A57BB6-2C55-4030-AA2E-7637FFDAFAEE}"/>
              </a:ext>
            </a:extLst>
          </p:cNvPr>
          <p:cNvSpPr txBox="1"/>
          <p:nvPr/>
        </p:nvSpPr>
        <p:spPr bwMode="auto">
          <a:xfrm>
            <a:off x="6384032" y="986286"/>
            <a:ext cx="4248472" cy="9233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element:</a:t>
            </a: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intensity 10~20 </a:t>
            </a:r>
            <a:r>
              <a:rPr lang="en-US" altLang="zh-CN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pμA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power target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B8D0F8-5E63-4DB2-96BE-62EE355A5583}"/>
              </a:ext>
            </a:extLst>
          </p:cNvPr>
          <p:cNvSpPr txBox="1"/>
          <p:nvPr/>
        </p:nvSpPr>
        <p:spPr bwMode="auto">
          <a:xfrm>
            <a:off x="839416" y="1035209"/>
            <a:ext cx="4419882" cy="8744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Z&gt;118</a:t>
            </a:r>
            <a:r>
              <a:rPr lang="zh-CN" altLang="en-US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synthesis: </a:t>
            </a:r>
            <a:r>
              <a:rPr lang="el-GR" altLang="zh-CN" sz="18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σ</a:t>
            </a:r>
            <a:r>
              <a:rPr lang="en-US" altLang="zh-CN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&lt;10 fb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Need beams: &gt;10</a:t>
            </a:r>
            <a:r>
              <a:rPr lang="en-US" altLang="zh-CN" sz="1800" b="1" baseline="30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1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ions/cm</a:t>
            </a:r>
            <a:r>
              <a:rPr lang="en-US" altLang="zh-CN" sz="1800" b="1" baseline="30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ED09705-F2C6-4091-A1E4-5979BC9135D7}"/>
              </a:ext>
            </a:extLst>
          </p:cNvPr>
          <p:cNvSpPr txBox="1"/>
          <p:nvPr/>
        </p:nvSpPr>
        <p:spPr bwMode="auto">
          <a:xfrm>
            <a:off x="2954698" y="-11387"/>
            <a:ext cx="6926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Supported Physics Frontier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9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7B4416B-4675-4D59-B788-176CEF021B98}"/>
              </a:ext>
            </a:extLst>
          </p:cNvPr>
          <p:cNvSpPr txBox="1"/>
          <p:nvPr/>
        </p:nvSpPr>
        <p:spPr bwMode="auto">
          <a:xfrm>
            <a:off x="6481080" y="2308500"/>
            <a:ext cx="5040560" cy="224099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HEDP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Heavier Ions</a:t>
            </a:r>
            <a:r>
              <a:rPr lang="zh-CN" altLang="en-US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Z</a:t>
            </a:r>
            <a:r>
              <a:rPr lang="en-US" altLang="zh-CN" sz="2400" b="1" baseline="30000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en-US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</a:t>
            </a:r>
            <a:endParaRPr lang="en-US" altLang="zh-CN" sz="2400" b="1" dirty="0">
              <a:solidFill>
                <a:srgbClr val="0D02E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Higher Intensity</a:t>
            </a:r>
            <a:r>
              <a:rPr lang="zh-CN" altLang="en-US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2400" b="1" dirty="0" err="1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I</a:t>
            </a:r>
            <a:r>
              <a:rPr lang="en-US" altLang="zh-CN" sz="2400" b="1" baseline="-25000" dirty="0" err="1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q</a:t>
            </a:r>
            <a:r>
              <a:rPr lang="zh-CN" altLang="en-US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</a:t>
            </a:r>
            <a:endParaRPr lang="en-US" altLang="zh-CN" sz="2400" b="1" dirty="0">
              <a:solidFill>
                <a:srgbClr val="0D02E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Efficient Acc.</a:t>
            </a:r>
            <a:r>
              <a:rPr lang="zh-CN" altLang="en-US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：</a:t>
            </a:r>
            <a:r>
              <a:rPr lang="en-US" altLang="zh-CN" sz="2400" b="1" dirty="0">
                <a:solidFill>
                  <a:srgbClr val="0D02E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Higher Q</a:t>
            </a:r>
            <a:endParaRPr lang="zh-CN" altLang="en-US" b="1" dirty="0">
              <a:solidFill>
                <a:srgbClr val="0D02E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CF11FD-3CE8-4FE2-AFA0-E54115C45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31" y="1183986"/>
            <a:ext cx="5862550" cy="4490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BA1AF7-12AB-40E8-84EC-A2A82477D758}"/>
                  </a:ext>
                </a:extLst>
              </p:cNvPr>
              <p:cNvSpPr txBox="1"/>
              <p:nvPr/>
            </p:nvSpPr>
            <p:spPr>
              <a:xfrm>
                <a:off x="7392144" y="908718"/>
                <a:ext cx="3335720" cy="776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1.6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box>
                        <m:box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box>
                                <m:boxPr>
                                  <m:ctrlP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𝑑𝐸</m:t>
                                      </m:r>
                                    </m:num>
                                    <m:den>
                                      <m: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𝑑𝑥</m:t>
                                      </m:r>
                                    </m:den>
                                  </m:f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box>
                            </m:num>
                            <m:den>
                              <m:r>
                                <a:rPr lang="zh-CN" alt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zh-CN" alt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box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BA1AF7-12AB-40E8-84EC-A2A82477D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44" y="908718"/>
                <a:ext cx="3335720" cy="776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箭头: 右 8">
            <a:extLst>
              <a:ext uri="{FF2B5EF4-FFF2-40B4-BE49-F238E27FC236}">
                <a16:creationId xmlns:a16="http://schemas.microsoft.com/office/drawing/2014/main" id="{F27F7CEC-EDB0-44C0-9858-8C15804B477C}"/>
              </a:ext>
            </a:extLst>
          </p:cNvPr>
          <p:cNvSpPr/>
          <p:nvPr/>
        </p:nvSpPr>
        <p:spPr>
          <a:xfrm rot="10800000">
            <a:off x="6485942" y="1296999"/>
            <a:ext cx="720080" cy="14401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6BD7EC8-8B18-4EFD-9ED5-2B8F98488F21}"/>
              </a:ext>
            </a:extLst>
          </p:cNvPr>
          <p:cNvSpPr txBox="1"/>
          <p:nvPr/>
        </p:nvSpPr>
        <p:spPr bwMode="auto">
          <a:xfrm>
            <a:off x="6331532" y="5172721"/>
            <a:ext cx="5456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Intense highly charged heavy ion beams</a:t>
            </a:r>
            <a:endParaRPr lang="zh-CN" altLang="en-US" sz="24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41E5119-971E-46F8-86D5-DA61141A2467}"/>
              </a:ext>
            </a:extLst>
          </p:cNvPr>
          <p:cNvSpPr txBox="1"/>
          <p:nvPr/>
        </p:nvSpPr>
        <p:spPr bwMode="auto">
          <a:xfrm>
            <a:off x="2954698" y="-11387"/>
            <a:ext cx="69268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ECRIS Supported Physics Frontier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9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7A933E06-B4F7-4BED-BACE-26F1706067C9}"/>
              </a:ext>
            </a:extLst>
          </p:cNvPr>
          <p:cNvSpPr/>
          <p:nvPr/>
        </p:nvSpPr>
        <p:spPr>
          <a:xfrm>
            <a:off x="7867507" y="923123"/>
            <a:ext cx="4205157" cy="54006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8C84C8A-2959-40A5-BC10-19DE3F39FD49}"/>
              </a:ext>
            </a:extLst>
          </p:cNvPr>
          <p:cNvSpPr/>
          <p:nvPr/>
        </p:nvSpPr>
        <p:spPr>
          <a:xfrm>
            <a:off x="119336" y="3448964"/>
            <a:ext cx="7632848" cy="250031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7043DAA-112E-44E1-B063-88564A94912C}"/>
              </a:ext>
            </a:extLst>
          </p:cNvPr>
          <p:cNvSpPr/>
          <p:nvPr/>
        </p:nvSpPr>
        <p:spPr>
          <a:xfrm>
            <a:off x="119336" y="917431"/>
            <a:ext cx="7632848" cy="219847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 bwMode="auto">
          <a:xfrm>
            <a:off x="2731246" y="3701"/>
            <a:ext cx="67810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Towards Heavy Ion Beam Frontier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DA15E1C-7E8F-458C-BF4D-14187E163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989439"/>
            <a:ext cx="3350351" cy="187428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C10FD77-EDB2-4107-BBE1-D2DDB916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349479"/>
            <a:ext cx="3260403" cy="1343779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17E4F20A-13CB-4B49-8807-AB19D8FEAA45}"/>
              </a:ext>
            </a:extLst>
          </p:cNvPr>
          <p:cNvSpPr/>
          <p:nvPr/>
        </p:nvSpPr>
        <p:spPr>
          <a:xfrm>
            <a:off x="3336424" y="1343092"/>
            <a:ext cx="55602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BF3CE6-1572-48F6-AB91-247D1669C303}"/>
              </a:ext>
            </a:extLst>
          </p:cNvPr>
          <p:cNvSpPr txBox="1"/>
          <p:nvPr/>
        </p:nvSpPr>
        <p:spPr bwMode="auto">
          <a:xfrm>
            <a:off x="1487488" y="989439"/>
            <a:ext cx="1758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/>
              <a:t>NSCL-CCF</a:t>
            </a:r>
            <a:endParaRPr lang="zh-CN" altLang="en-US" sz="2400" b="1" dirty="0">
              <a:latin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1BCF2E-B242-4F23-B707-A3642CE10075}"/>
              </a:ext>
            </a:extLst>
          </p:cNvPr>
          <p:cNvSpPr txBox="1"/>
          <p:nvPr/>
        </p:nvSpPr>
        <p:spPr bwMode="auto">
          <a:xfrm>
            <a:off x="3938673" y="917026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/>
              <a:t>FRIB</a:t>
            </a:r>
            <a:endParaRPr lang="zh-CN" altLang="en-US" sz="2400" b="1" dirty="0">
              <a:latin typeface="Arial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A6BEB87-C72D-4F45-B41D-4C81DBBC1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53" y="3912709"/>
            <a:ext cx="2463593" cy="1728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294232E-79DF-44D8-AEE3-C537E0A1B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6424" y="3910629"/>
            <a:ext cx="4260542" cy="1728192"/>
          </a:xfrm>
          <a:prstGeom prst="rect">
            <a:avLst/>
          </a:prstGeom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BE172157-97D5-4820-A7AF-E91C03CBF504}"/>
              </a:ext>
            </a:extLst>
          </p:cNvPr>
          <p:cNvSpPr/>
          <p:nvPr/>
        </p:nvSpPr>
        <p:spPr>
          <a:xfrm>
            <a:off x="2771534" y="4272749"/>
            <a:ext cx="55602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44EED9D-9032-4ACC-B574-D6EA10A28C4B}"/>
              </a:ext>
            </a:extLst>
          </p:cNvPr>
          <p:cNvSpPr txBox="1"/>
          <p:nvPr/>
        </p:nvSpPr>
        <p:spPr bwMode="auto">
          <a:xfrm>
            <a:off x="757098" y="3448964"/>
            <a:ext cx="148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/>
              <a:t>SPIRAL1</a:t>
            </a:r>
            <a:endParaRPr lang="zh-CN" altLang="en-US" sz="2400" b="1" dirty="0">
              <a:latin typeface="Arial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49D38E7-6BA4-4F0B-A79A-C3BD2E9AFCE8}"/>
              </a:ext>
            </a:extLst>
          </p:cNvPr>
          <p:cNvSpPr txBox="1"/>
          <p:nvPr/>
        </p:nvSpPr>
        <p:spPr bwMode="auto">
          <a:xfrm>
            <a:off x="3737849" y="3448964"/>
            <a:ext cx="148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/>
              <a:t>SPIRAL2</a:t>
            </a:r>
            <a:endParaRPr lang="zh-CN" altLang="en-US" sz="2400" b="1" dirty="0">
              <a:latin typeface="Arial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59B2F38-5026-4861-92EF-5C3CD1CC6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224" y="3899594"/>
            <a:ext cx="3918039" cy="17392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AE3D71-9186-4EDF-8F3C-9896407C2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224" y="1422935"/>
            <a:ext cx="3353477" cy="1579573"/>
          </a:xfrm>
          <a:prstGeom prst="rect">
            <a:avLst/>
          </a:prstGeom>
        </p:spPr>
      </p:pic>
      <p:sp>
        <p:nvSpPr>
          <p:cNvPr id="31" name="箭头: 右 30">
            <a:extLst>
              <a:ext uri="{FF2B5EF4-FFF2-40B4-BE49-F238E27FC236}">
                <a16:creationId xmlns:a16="http://schemas.microsoft.com/office/drawing/2014/main" id="{33922010-8AF9-4382-871B-8461965F6622}"/>
              </a:ext>
            </a:extLst>
          </p:cNvPr>
          <p:cNvSpPr/>
          <p:nvPr/>
        </p:nvSpPr>
        <p:spPr>
          <a:xfrm rot="5400000">
            <a:off x="9384779" y="3370869"/>
            <a:ext cx="695249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1889697-1C02-4EC8-89EE-13B97E74AF4E}"/>
              </a:ext>
            </a:extLst>
          </p:cNvPr>
          <p:cNvSpPr txBox="1"/>
          <p:nvPr/>
        </p:nvSpPr>
        <p:spPr bwMode="auto">
          <a:xfrm>
            <a:off x="9911243" y="2896747"/>
            <a:ext cx="1090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/>
              <a:t>HIRFL</a:t>
            </a:r>
            <a:endParaRPr lang="zh-CN" altLang="en-US" sz="2400" b="1" dirty="0">
              <a:latin typeface="Arial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933CD31-6A75-49FC-9C0F-72980B7868A9}"/>
              </a:ext>
            </a:extLst>
          </p:cNvPr>
          <p:cNvSpPr txBox="1"/>
          <p:nvPr/>
        </p:nvSpPr>
        <p:spPr bwMode="auto">
          <a:xfrm>
            <a:off x="9911243" y="3499588"/>
            <a:ext cx="902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HIAF</a:t>
            </a:r>
            <a:endParaRPr lang="zh-CN" altLang="en-US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9121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79624</TotalTime>
  <Words>1602</Words>
  <Application>Microsoft Office PowerPoint</Application>
  <PresentationFormat>宽屏</PresentationFormat>
  <Paragraphs>268</Paragraphs>
  <Slides>22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 Unicode MS</vt:lpstr>
      <vt:lpstr>Harding</vt:lpstr>
      <vt:lpstr>等线</vt:lpstr>
      <vt:lpstr>黑体</vt:lpstr>
      <vt:lpstr>华文细黑</vt:lpstr>
      <vt:lpstr>华文新魏</vt:lpstr>
      <vt:lpstr>宋体</vt:lpstr>
      <vt:lpstr>微软雅黑</vt:lpstr>
      <vt:lpstr>Arial</vt:lpstr>
      <vt:lpstr>Calibri</vt:lpstr>
      <vt:lpstr>Cambria Math</vt:lpstr>
      <vt:lpstr>Symbol</vt:lpstr>
      <vt:lpstr>Tahoma</vt:lpstr>
      <vt:lpstr>Times</vt:lpstr>
      <vt:lpstr>Times New Roman</vt:lpstr>
      <vt:lpstr>Tw Cen MT Condensed</vt:lpstr>
      <vt:lpstr>Wingdings</vt:lpstr>
      <vt:lpstr>3_Office 主题​​</vt:lpstr>
      <vt:lpstr>Graph</vt:lpstr>
      <vt:lpstr>Perspectives in High Charge State ECR Ion Source Development and Scope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sunlt</cp:lastModifiedBy>
  <cp:revision>2188</cp:revision>
  <dcterms:created xsi:type="dcterms:W3CDTF">2013-08-23T11:01:09Z</dcterms:created>
  <dcterms:modified xsi:type="dcterms:W3CDTF">2025-04-08T17:21:29Z</dcterms:modified>
</cp:coreProperties>
</file>