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36"/>
  </p:notesMasterIdLst>
  <p:sldIdLst>
    <p:sldId id="256" r:id="rId2"/>
    <p:sldId id="258" r:id="rId3"/>
    <p:sldId id="259" r:id="rId4"/>
    <p:sldId id="310" r:id="rId5"/>
    <p:sldId id="260" r:id="rId6"/>
    <p:sldId id="261" r:id="rId7"/>
    <p:sldId id="262" r:id="rId8"/>
    <p:sldId id="263" r:id="rId9"/>
    <p:sldId id="264" r:id="rId10"/>
    <p:sldId id="265" r:id="rId11"/>
    <p:sldId id="315" r:id="rId12"/>
    <p:sldId id="272" r:id="rId13"/>
    <p:sldId id="274" r:id="rId14"/>
    <p:sldId id="275" r:id="rId15"/>
    <p:sldId id="276" r:id="rId16"/>
    <p:sldId id="286" r:id="rId17"/>
    <p:sldId id="287" r:id="rId18"/>
    <p:sldId id="314" r:id="rId19"/>
    <p:sldId id="301" r:id="rId20"/>
    <p:sldId id="304" r:id="rId21"/>
    <p:sldId id="311" r:id="rId22"/>
    <p:sldId id="269" r:id="rId23"/>
    <p:sldId id="312" r:id="rId24"/>
    <p:sldId id="313" r:id="rId25"/>
    <p:sldId id="316" r:id="rId26"/>
    <p:sldId id="308" r:id="rId27"/>
    <p:sldId id="305" r:id="rId28"/>
    <p:sldId id="289" r:id="rId29"/>
    <p:sldId id="291" r:id="rId30"/>
    <p:sldId id="297" r:id="rId31"/>
    <p:sldId id="302" r:id="rId32"/>
    <p:sldId id="306" r:id="rId33"/>
    <p:sldId id="303" r:id="rId34"/>
    <p:sldId id="298" r:id="rId3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Thin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57"/>
    <p:restoredTop sz="94628"/>
  </p:normalViewPr>
  <p:slideViewPr>
    <p:cSldViewPr snapToGrid="0" snapToObjects="1">
      <p:cViewPr>
        <p:scale>
          <a:sx n="128" d="100"/>
          <a:sy n="128" d="100"/>
        </p:scale>
        <p:origin x="10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Helvetica Neue Light" panose="02000403000000020004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6f4053f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6f4053fb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033c46bc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033c46bc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033c46bc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033c46bc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14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d147a7be9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fd147a7be9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05fb8937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005fb8937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5563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05fb8937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005fb8937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66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05fb89373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005fb89373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044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fd147a7be9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fd147a7be9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898e45fd4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898e45fd4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898e45fd4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898e45fd4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699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87711c63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287711c63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d147a7be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fd147a7be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^{48}_{20}\</a:t>
            </a:r>
            <a:r>
              <a:rPr lang="en" dirty="0" err="1"/>
              <a:t>mathrm</a:t>
            </a:r>
            <a:r>
              <a:rPr lang="en" dirty="0"/>
              <a:t>{Ca}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short history of recent </a:t>
            </a:r>
            <a:r>
              <a:rPr lang="en" dirty="0" err="1"/>
              <a:t>superheavy</a:t>
            </a:r>
            <a:r>
              <a:rPr lang="en" dirty="0"/>
              <a:t> element discoveries.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current 48Ca on heavy targets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have a hammer, all problems look like a nail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87711c638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87711c6386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98e45fd4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98e45fd4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878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e5132a30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fe5132a30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98e45fd4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98e45fd4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8619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98e45fd4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98e45fd4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6611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1d5fd31626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1d5fd31626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94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fd147a7be9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2fd147a7be9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898e45fd4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898e45fd4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87711c638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87711c638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87711c638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87711c638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05fb893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05fb893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^{48}_{20}\</a:t>
            </a:r>
            <a:r>
              <a:rPr lang="en" dirty="0" err="1"/>
              <a:t>mathrm</a:t>
            </a:r>
            <a:r>
              <a:rPr lang="en" dirty="0"/>
              <a:t>{Ca}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short history of recent </a:t>
            </a:r>
            <a:r>
              <a:rPr lang="en" dirty="0" err="1"/>
              <a:t>superheavy</a:t>
            </a:r>
            <a:r>
              <a:rPr lang="en" dirty="0"/>
              <a:t> element discoveries.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current 48Ca on heavy targets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have a hammer, all problems look like a nail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87711c638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87711c638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00473397b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00473397b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005fb89373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005fb89373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fe5132a30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fe5132a30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05fb893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05fb893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^{48}_{20}\</a:t>
            </a:r>
            <a:r>
              <a:rPr lang="en" dirty="0" err="1"/>
              <a:t>mathrm</a:t>
            </a:r>
            <a:r>
              <a:rPr lang="en" dirty="0"/>
              <a:t>{Ca}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short history of recent </a:t>
            </a:r>
            <a:r>
              <a:rPr lang="en" dirty="0" err="1"/>
              <a:t>superheavy</a:t>
            </a:r>
            <a:r>
              <a:rPr lang="en" dirty="0"/>
              <a:t> element discoveries.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High current 48Ca on heavy targets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have a hammer, all problems look like a nail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32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d147a7be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d147a7be9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Es</a:t>
            </a:r>
            <a:r>
              <a:rPr lang="en" dirty="0"/>
              <a:t>, next, has &lt;mg produced per year in 253 (21 day half life).   Things get worse as you c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05fb8937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05fb8937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Es</a:t>
            </a:r>
            <a:r>
              <a:rPr lang="en" dirty="0"/>
              <a:t>, next, has &lt;mg produced per year in 253 (21 day half life).   Things get worse as you c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fd147a7be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fd147a7be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Es</a:t>
            </a:r>
            <a:r>
              <a:rPr lang="en" dirty="0"/>
              <a:t>, next, has &lt;mg produced per year in 253 (21 day half life).   Things get worse as you c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033c46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033c46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033c46bc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033c46bc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b="0" i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defRPr>
            </a:lvl1pPr>
            <a:lvl2pPr lvl="1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9144000" cy="90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ITLE_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defRPr>
            </a:lvl1pPr>
            <a:lvl2pPr lvl="1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9144000" cy="90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4846350" y="11463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Bullets">
  <p:cSld name="TITLE_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defRPr>
            </a:lvl1pPr>
            <a:lvl2pPr lvl="1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9144000" cy="90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846350" y="11463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bullets">
  <p:cSld name="TITLE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b="0" i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defRPr>
            </a:lvl1pPr>
            <a:lvl2pPr lvl="1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 rtl="0">
              <a:buNone/>
              <a:defRPr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3" name="Google Shape;33;p6"/>
          <p:cNvSpPr/>
          <p:nvPr/>
        </p:nvSpPr>
        <p:spPr>
          <a:xfrm>
            <a:off x="0" y="0"/>
            <a:ext cx="9144000" cy="9069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110100" y="11463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311700" y="1554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b="0" i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9" name="Google Shape;39;p7"/>
          <p:cNvSpPr/>
          <p:nvPr/>
        </p:nvSpPr>
        <p:spPr>
          <a:xfrm>
            <a:off x="49200" y="4790100"/>
            <a:ext cx="9045600" cy="347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5802425" y="4802100"/>
            <a:ext cx="32628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dirty="0">
                <a:solidFill>
                  <a:srgbClr val="99999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09 April 2025   |  Damon Todd</a:t>
            </a:r>
            <a:endParaRPr sz="1000" b="0" i="0" dirty="0">
              <a:solidFill>
                <a:srgbClr val="999999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" name="Google Shape;7;p1"/>
          <p:cNvSpPr txBox="1"/>
          <p:nvPr/>
        </p:nvSpPr>
        <p:spPr>
          <a:xfrm>
            <a:off x="75675" y="4802100"/>
            <a:ext cx="4427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dirty="0">
                <a:solidFill>
                  <a:srgbClr val="99999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PIBHI 2025 - </a:t>
            </a:r>
            <a:r>
              <a:rPr lang="en" sz="1000" b="0" i="0" dirty="0" err="1">
                <a:solidFill>
                  <a:srgbClr val="99999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Acitrezza</a:t>
            </a:r>
            <a:r>
              <a:rPr lang="en" sz="1000" b="0" i="0" dirty="0">
                <a:solidFill>
                  <a:srgbClr val="999999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, Italy</a:t>
            </a:r>
            <a:endParaRPr sz="1000" b="0" i="0" dirty="0">
              <a:solidFill>
                <a:srgbClr val="999999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Thin"/>
              <a:buNone/>
              <a:defRPr sz="2800">
                <a:solidFill>
                  <a:schemeClr val="dk1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Roboto Thin"/>
              <a:buChar char="■"/>
              <a:defRPr sz="12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 b="0" i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defRPr>
            </a:lvl1pPr>
            <a:lvl2pPr lvl="1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2pPr>
            <a:lvl3pPr lvl="2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3pPr>
            <a:lvl4pPr lvl="3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lvl="4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lvl="5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lvl="6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lvl="7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lvl="8" algn="ctr">
              <a:buNone/>
              <a:defRPr sz="1000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jp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11700" y="1511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VENUS operation and HCI beams for </a:t>
            </a:r>
            <a:r>
              <a:rPr lang="en" sz="2400" dirty="0" err="1">
                <a:solidFill>
                  <a:srgbClr val="FFFFFF"/>
                </a:solidFill>
              </a:rPr>
              <a:t>superheavy</a:t>
            </a:r>
            <a:r>
              <a:rPr lang="en" sz="2400" dirty="0">
                <a:solidFill>
                  <a:srgbClr val="FFFFFF"/>
                </a:solidFill>
              </a:rPr>
              <a:t> element production at LBNL</a:t>
            </a:r>
            <a:endParaRPr sz="2400" dirty="0">
              <a:solidFill>
                <a:srgbClr val="FFFFFF"/>
              </a:solidFill>
              <a:sym typeface="Roboto"/>
            </a:endParaRPr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294967295"/>
          </p:nvPr>
        </p:nvSpPr>
        <p:spPr>
          <a:xfrm>
            <a:off x="311700" y="3437600"/>
            <a:ext cx="8520600" cy="13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Roboto Light"/>
                <a:sym typeface="Roboto Light"/>
              </a:rPr>
              <a:t>Damon Todd and </a:t>
            </a:r>
            <a:r>
              <a:rPr lang="en" sz="1500" dirty="0" err="1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Roboto Light"/>
                <a:sym typeface="Roboto Light"/>
              </a:rPr>
              <a:t>Janilee</a:t>
            </a:r>
            <a:r>
              <a:rPr lang="en" sz="1500" dirty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Roboto Light"/>
                <a:sym typeface="Roboto Light"/>
              </a:rPr>
              <a:t> Benitez</a:t>
            </a:r>
            <a:endParaRPr sz="1500" dirty="0">
              <a:solidFill>
                <a:srgbClr val="FFFFFF"/>
              </a:solidFill>
              <a:latin typeface="Arial" panose="020B0604020202020204" pitchFamily="34" charset="0"/>
              <a:ea typeface="Helvetica Neue Light" panose="02000403000000020004" pitchFamily="2" charset="0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Roboto Light"/>
                <a:sym typeface="Roboto Light"/>
              </a:rPr>
              <a:t>Lawrence Berkeley National Laboratory</a:t>
            </a:r>
            <a:endParaRPr sz="1500" dirty="0">
              <a:solidFill>
                <a:srgbClr val="FFFFFF"/>
              </a:solidFill>
              <a:latin typeface="Arial" panose="020B0604020202020204" pitchFamily="34" charset="0"/>
              <a:ea typeface="Helvetica Neue Light" panose="02000403000000020004" pitchFamily="2" charset="0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Roboto Light"/>
                <a:sym typeface="Roboto Light"/>
              </a:rPr>
              <a:t>09 April 2025</a:t>
            </a:r>
            <a:endParaRPr sz="1500" dirty="0">
              <a:solidFill>
                <a:srgbClr val="FFFFFF"/>
              </a:solidFill>
              <a:latin typeface="Arial" panose="020B0604020202020204" pitchFamily="34" charset="0"/>
              <a:ea typeface="Helvetica Neue Light" panose="02000403000000020004" pitchFamily="2" charset="0"/>
              <a:cs typeface="Roboto Light"/>
              <a:sym typeface="Roboto Light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way to get metal into an ECR ion source: ovens</a:t>
            </a:r>
            <a:endParaRPr dirty="0"/>
          </a:p>
        </p:txBody>
      </p:sp>
      <p:sp>
        <p:nvSpPr>
          <p:cNvPr id="191" name="Google Shape;191;p17"/>
          <p:cNvSpPr/>
          <p:nvPr/>
        </p:nvSpPr>
        <p:spPr>
          <a:xfrm rot="-1336141">
            <a:off x="1276052" y="2405192"/>
            <a:ext cx="1447135" cy="195582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92" name="Google Shape;192;p17"/>
          <p:cNvSpPr/>
          <p:nvPr/>
        </p:nvSpPr>
        <p:spPr>
          <a:xfrm rot="-1336440">
            <a:off x="2397729" y="2805209"/>
            <a:ext cx="405238" cy="29426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93" name="Google Shape;193;p17"/>
          <p:cNvSpPr/>
          <p:nvPr/>
        </p:nvSpPr>
        <p:spPr>
          <a:xfrm rot="-1336405">
            <a:off x="1859512" y="3700500"/>
            <a:ext cx="770922" cy="564403"/>
          </a:xfrm>
          <a:prstGeom prst="rect">
            <a:avLst/>
          </a:prstGeom>
          <a:solidFill>
            <a:srgbClr val="888C8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246450" y="1608975"/>
            <a:ext cx="9777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oven crucible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95" name="Google Shape;195;p17"/>
          <p:cNvCxnSpPr/>
          <p:nvPr/>
        </p:nvCxnSpPr>
        <p:spPr>
          <a:xfrm>
            <a:off x="1017550" y="2035125"/>
            <a:ext cx="262500" cy="27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17"/>
          <p:cNvSpPr/>
          <p:nvPr/>
        </p:nvSpPr>
        <p:spPr>
          <a:xfrm>
            <a:off x="3776150" y="1160625"/>
            <a:ext cx="3816000" cy="1431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ECR plasma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97" name="Google Shape;197;p17"/>
          <p:cNvCxnSpPr/>
          <p:nvPr/>
        </p:nvCxnSpPr>
        <p:spPr>
          <a:xfrm rot="10800000">
            <a:off x="2806250" y="4189525"/>
            <a:ext cx="413400" cy="25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17"/>
          <p:cNvSpPr txBox="1"/>
          <p:nvPr/>
        </p:nvSpPr>
        <p:spPr>
          <a:xfrm>
            <a:off x="3265800" y="4276825"/>
            <a:ext cx="4579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add heat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99" name="Google Shape;199;p17"/>
          <p:cNvSpPr txBox="1"/>
          <p:nvPr/>
        </p:nvSpPr>
        <p:spPr>
          <a:xfrm rot="-1336046">
            <a:off x="1221497" y="2846618"/>
            <a:ext cx="1335602" cy="53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 gas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00" name="Google Shape;200;p17"/>
          <p:cNvSpPr txBox="1"/>
          <p:nvPr/>
        </p:nvSpPr>
        <p:spPr>
          <a:xfrm>
            <a:off x="5374050" y="3614000"/>
            <a:ext cx="3784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Improve by aiming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01" name="Google Shape;201;p17"/>
          <p:cNvSpPr txBox="1"/>
          <p:nvPr/>
        </p:nvSpPr>
        <p:spPr>
          <a:xfrm>
            <a:off x="5374050" y="3970225"/>
            <a:ext cx="37842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Improve more by aiming better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202" name="Google Shape;202;p17"/>
          <p:cNvCxnSpPr>
            <a:stCxn id="192" idx="0"/>
          </p:cNvCxnSpPr>
          <p:nvPr/>
        </p:nvCxnSpPr>
        <p:spPr>
          <a:xfrm rot="10800000" flipH="1">
            <a:off x="2544698" y="2671239"/>
            <a:ext cx="372900" cy="14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17"/>
          <p:cNvCxnSpPr/>
          <p:nvPr/>
        </p:nvCxnSpPr>
        <p:spPr>
          <a:xfrm rot="10800000" flipH="1">
            <a:off x="2666973" y="2950814"/>
            <a:ext cx="372900" cy="14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17"/>
          <p:cNvSpPr/>
          <p:nvPr/>
        </p:nvSpPr>
        <p:spPr>
          <a:xfrm rot="-1398247">
            <a:off x="1327202" y="2697380"/>
            <a:ext cx="1124194" cy="763100"/>
          </a:xfrm>
          <a:prstGeom prst="cloud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18" name="Picture 14" descr="ApertureBackwards">
            <a:extLst>
              <a:ext uri="{FF2B5EF4-FFF2-40B4-BE49-F238E27FC236}">
                <a16:creationId xmlns:a16="http://schemas.microsoft.com/office/drawing/2014/main" id="{9D79A805-3DDC-2149-AB9D-407A0F61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23" y="1012612"/>
            <a:ext cx="6179766" cy="161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Side question: what are we measuring when using metal in ovens??</a:t>
            </a:r>
            <a:endParaRPr dirty="0"/>
          </a:p>
        </p:txBody>
      </p:sp>
      <p:sp>
        <p:nvSpPr>
          <p:cNvPr id="191" name="Google Shape;191;p17"/>
          <p:cNvSpPr/>
          <p:nvPr/>
        </p:nvSpPr>
        <p:spPr>
          <a:xfrm rot="20025016">
            <a:off x="3115297" y="2778397"/>
            <a:ext cx="613123" cy="7737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oven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4297658" y="2124391"/>
            <a:ext cx="3020150" cy="643791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ECR plasma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BD88BB-E461-294A-8A39-757E0B701491}"/>
              </a:ext>
            </a:extLst>
          </p:cNvPr>
          <p:cNvSpPr/>
          <p:nvPr/>
        </p:nvSpPr>
        <p:spPr>
          <a:xfrm rot="20028092">
            <a:off x="3585017" y="2859959"/>
            <a:ext cx="292608" cy="8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B9B59E-2951-5548-8A74-81F1D8549CD7}"/>
              </a:ext>
            </a:extLst>
          </p:cNvPr>
          <p:cNvSpPr/>
          <p:nvPr/>
        </p:nvSpPr>
        <p:spPr>
          <a:xfrm>
            <a:off x="5997447" y="1359628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7CF5DD-6E43-BB45-98C9-E217187A29E3}"/>
              </a:ext>
            </a:extLst>
          </p:cNvPr>
          <p:cNvSpPr/>
          <p:nvPr/>
        </p:nvSpPr>
        <p:spPr>
          <a:xfrm>
            <a:off x="7879483" y="1722718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5C41DE-2B98-334D-BA28-DE25A8BBFA20}"/>
              </a:ext>
            </a:extLst>
          </p:cNvPr>
          <p:cNvSpPr/>
          <p:nvPr/>
        </p:nvSpPr>
        <p:spPr>
          <a:xfrm>
            <a:off x="3979647" y="2903569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258B41-A8C9-104F-A4D3-496E8E34DF1D}"/>
              </a:ext>
            </a:extLst>
          </p:cNvPr>
          <p:cNvSpPr/>
          <p:nvPr/>
        </p:nvSpPr>
        <p:spPr>
          <a:xfrm>
            <a:off x="4364577" y="2958729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177198-F015-464D-B6B5-26D45063B375}"/>
              </a:ext>
            </a:extLst>
          </p:cNvPr>
          <p:cNvSpPr/>
          <p:nvPr/>
        </p:nvSpPr>
        <p:spPr>
          <a:xfrm>
            <a:off x="7438463" y="1351059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2B116F-9C2E-2747-BEEC-D8ABAB7FB464}"/>
              </a:ext>
            </a:extLst>
          </p:cNvPr>
          <p:cNvSpPr/>
          <p:nvPr/>
        </p:nvSpPr>
        <p:spPr>
          <a:xfrm>
            <a:off x="5705517" y="2735802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006B05B-D867-794F-9E8F-D23B7556E694}"/>
              </a:ext>
            </a:extLst>
          </p:cNvPr>
          <p:cNvSpPr/>
          <p:nvPr/>
        </p:nvSpPr>
        <p:spPr>
          <a:xfrm>
            <a:off x="6128905" y="2062629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6390F2-F47A-934D-8874-5E80FF3EFBE8}"/>
              </a:ext>
            </a:extLst>
          </p:cNvPr>
          <p:cNvSpPr/>
          <p:nvPr/>
        </p:nvSpPr>
        <p:spPr>
          <a:xfrm>
            <a:off x="5266537" y="2582692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90C3A6-5A8A-DC4C-AD69-45BE4E57A6F3}"/>
              </a:ext>
            </a:extLst>
          </p:cNvPr>
          <p:cNvSpPr/>
          <p:nvPr/>
        </p:nvSpPr>
        <p:spPr>
          <a:xfrm>
            <a:off x="4080329" y="2670646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8AFC2EC-DF26-E54E-9E43-A01869FEC34A}"/>
              </a:ext>
            </a:extLst>
          </p:cNvPr>
          <p:cNvSpPr/>
          <p:nvPr/>
        </p:nvSpPr>
        <p:spPr>
          <a:xfrm>
            <a:off x="5160903" y="2193431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3F45D92-8991-0846-9998-A3310E64E144}"/>
              </a:ext>
            </a:extLst>
          </p:cNvPr>
          <p:cNvSpPr/>
          <p:nvPr/>
        </p:nvSpPr>
        <p:spPr>
          <a:xfrm>
            <a:off x="4519183" y="2269744"/>
            <a:ext cx="10563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1DC8D6-E4B0-584D-8C99-BE926F6D9E24}"/>
              </a:ext>
            </a:extLst>
          </p:cNvPr>
          <p:cNvCxnSpPr>
            <a:cxnSpLocks/>
          </p:cNvCxnSpPr>
          <p:nvPr/>
        </p:nvCxnSpPr>
        <p:spPr>
          <a:xfrm flipV="1">
            <a:off x="6303677" y="1632588"/>
            <a:ext cx="677576" cy="426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16B0D90-B948-CE47-A239-1295AB132E57}"/>
              </a:ext>
            </a:extLst>
          </p:cNvPr>
          <p:cNvCxnSpPr>
            <a:cxnSpLocks/>
          </p:cNvCxnSpPr>
          <p:nvPr/>
        </p:nvCxnSpPr>
        <p:spPr>
          <a:xfrm flipV="1">
            <a:off x="5450395" y="2404567"/>
            <a:ext cx="841075" cy="195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D614B3-02AB-B64C-8317-25DC7F46295F}"/>
              </a:ext>
            </a:extLst>
          </p:cNvPr>
          <p:cNvCxnSpPr>
            <a:cxnSpLocks/>
          </p:cNvCxnSpPr>
          <p:nvPr/>
        </p:nvCxnSpPr>
        <p:spPr>
          <a:xfrm flipV="1">
            <a:off x="4219258" y="2787097"/>
            <a:ext cx="839463" cy="154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226720-2B1D-9A4C-A86C-B11E80E0E16B}"/>
              </a:ext>
            </a:extLst>
          </p:cNvPr>
          <p:cNvCxnSpPr>
            <a:cxnSpLocks/>
          </p:cNvCxnSpPr>
          <p:nvPr/>
        </p:nvCxnSpPr>
        <p:spPr>
          <a:xfrm flipV="1">
            <a:off x="5369869" y="1761744"/>
            <a:ext cx="776931" cy="409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D6F5A8-6A74-6144-90E2-CFEB0A0CF351}"/>
              </a:ext>
            </a:extLst>
          </p:cNvPr>
          <p:cNvCxnSpPr>
            <a:cxnSpLocks/>
          </p:cNvCxnSpPr>
          <p:nvPr/>
        </p:nvCxnSpPr>
        <p:spPr>
          <a:xfrm flipV="1">
            <a:off x="5874726" y="2571750"/>
            <a:ext cx="853178" cy="17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7DA4C94-A782-6747-A75C-02ED97A7FB8E}"/>
              </a:ext>
            </a:extLst>
          </p:cNvPr>
          <p:cNvCxnSpPr>
            <a:cxnSpLocks/>
          </p:cNvCxnSpPr>
          <p:nvPr/>
        </p:nvCxnSpPr>
        <p:spPr>
          <a:xfrm flipV="1">
            <a:off x="4519183" y="3001105"/>
            <a:ext cx="950284" cy="2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44B1E9-76BE-1B4C-AB6C-ABD645DFB2D2}"/>
              </a:ext>
            </a:extLst>
          </p:cNvPr>
          <p:cNvCxnSpPr>
            <a:cxnSpLocks/>
          </p:cNvCxnSpPr>
          <p:nvPr/>
        </p:nvCxnSpPr>
        <p:spPr>
          <a:xfrm flipV="1">
            <a:off x="4238600" y="2471669"/>
            <a:ext cx="463222" cy="211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F658512-EFF3-0C40-9221-846E37CE1EDA}"/>
              </a:ext>
            </a:extLst>
          </p:cNvPr>
          <p:cNvCxnSpPr>
            <a:cxnSpLocks/>
          </p:cNvCxnSpPr>
          <p:nvPr/>
        </p:nvCxnSpPr>
        <p:spPr>
          <a:xfrm flipV="1">
            <a:off x="4662108" y="1933844"/>
            <a:ext cx="458569" cy="335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718A7A7D-80FC-7646-B74A-2D5F57A675BA}"/>
              </a:ext>
            </a:extLst>
          </p:cNvPr>
          <p:cNvSpPr/>
          <p:nvPr/>
        </p:nvSpPr>
        <p:spPr>
          <a:xfrm>
            <a:off x="2737800" y="3977555"/>
            <a:ext cx="1975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ADF205C-CCB9-A748-A6A4-9E993C26C66B}"/>
              </a:ext>
            </a:extLst>
          </p:cNvPr>
          <p:cNvGrpSpPr/>
          <p:nvPr/>
        </p:nvGrpSpPr>
        <p:grpSpPr>
          <a:xfrm>
            <a:off x="2349853" y="1359628"/>
            <a:ext cx="5833368" cy="2364135"/>
            <a:chOff x="1682945" y="1389682"/>
            <a:chExt cx="5833368" cy="236413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156B294-9A59-E547-9830-67AFBBA20E63}"/>
                </a:ext>
              </a:extLst>
            </p:cNvPr>
            <p:cNvSpPr/>
            <p:nvPr/>
          </p:nvSpPr>
          <p:spPr>
            <a:xfrm>
              <a:off x="1816529" y="1389682"/>
              <a:ext cx="5510941" cy="23641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517D4A6-6E79-5846-BDB7-E1CC1BED67AA}"/>
                </a:ext>
              </a:extLst>
            </p:cNvPr>
            <p:cNvSpPr/>
            <p:nvPr/>
          </p:nvSpPr>
          <p:spPr>
            <a:xfrm>
              <a:off x="7277774" y="2439542"/>
              <a:ext cx="238539" cy="264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D4F96A2-9FDA-A94B-AD33-7CB9977D02D9}"/>
                </a:ext>
              </a:extLst>
            </p:cNvPr>
            <p:cNvSpPr/>
            <p:nvPr/>
          </p:nvSpPr>
          <p:spPr>
            <a:xfrm>
              <a:off x="1682945" y="2358795"/>
              <a:ext cx="270330" cy="4259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3C341CD-1E96-7946-8F2D-38F9A0E9EC21}"/>
                </a:ext>
              </a:extLst>
            </p:cNvPr>
            <p:cNvSpPr/>
            <p:nvPr/>
          </p:nvSpPr>
          <p:spPr>
            <a:xfrm>
              <a:off x="1740289" y="2439542"/>
              <a:ext cx="152480" cy="29817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0BF1BAC-5520-134C-8B19-8F8AFBA88222}"/>
                </a:ext>
              </a:extLst>
            </p:cNvPr>
            <p:cNvSpPr/>
            <p:nvPr/>
          </p:nvSpPr>
          <p:spPr>
            <a:xfrm>
              <a:off x="1755775" y="2865447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B7915CF-2025-F94E-8BAB-54337EF5B403}"/>
                </a:ext>
              </a:extLst>
            </p:cNvPr>
            <p:cNvSpPr/>
            <p:nvPr/>
          </p:nvSpPr>
          <p:spPr>
            <a:xfrm>
              <a:off x="1740289" y="2998203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F28AD62-2A7F-D744-AACB-53169C50B627}"/>
                </a:ext>
              </a:extLst>
            </p:cNvPr>
            <p:cNvSpPr/>
            <p:nvPr/>
          </p:nvSpPr>
          <p:spPr>
            <a:xfrm>
              <a:off x="1740289" y="3137447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F6337FD-89F4-754C-A60F-B2C9738DA8A1}"/>
                </a:ext>
              </a:extLst>
            </p:cNvPr>
            <p:cNvSpPr/>
            <p:nvPr/>
          </p:nvSpPr>
          <p:spPr>
            <a:xfrm>
              <a:off x="1742221" y="3270919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5F8224B-1670-DF4B-BCC5-2C5FADF4694C}"/>
                </a:ext>
              </a:extLst>
            </p:cNvPr>
            <p:cNvSpPr/>
            <p:nvPr/>
          </p:nvSpPr>
          <p:spPr>
            <a:xfrm>
              <a:off x="1726735" y="3403675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461DF-EF5E-EA49-9B32-4D3F8D609793}"/>
                </a:ext>
              </a:extLst>
            </p:cNvPr>
            <p:cNvSpPr/>
            <p:nvPr/>
          </p:nvSpPr>
          <p:spPr>
            <a:xfrm>
              <a:off x="1726735" y="3542919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FEF32F3-9167-B34B-B39D-2622AF8094CA}"/>
                </a:ext>
              </a:extLst>
            </p:cNvPr>
            <p:cNvSpPr/>
            <p:nvPr/>
          </p:nvSpPr>
          <p:spPr>
            <a:xfrm>
              <a:off x="1776431" y="1556412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AAB5E4B-0A16-5C4B-B266-FEEF82180238}"/>
                </a:ext>
              </a:extLst>
            </p:cNvPr>
            <p:cNvSpPr/>
            <p:nvPr/>
          </p:nvSpPr>
          <p:spPr>
            <a:xfrm>
              <a:off x="1760945" y="1689168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ADE7BB0-7687-A241-A810-2CBED47D2709}"/>
                </a:ext>
              </a:extLst>
            </p:cNvPr>
            <p:cNvSpPr/>
            <p:nvPr/>
          </p:nvSpPr>
          <p:spPr>
            <a:xfrm>
              <a:off x="1760945" y="1828412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BF9D1FE-464F-374E-96B2-E316F56EF36F}"/>
                </a:ext>
              </a:extLst>
            </p:cNvPr>
            <p:cNvSpPr/>
            <p:nvPr/>
          </p:nvSpPr>
          <p:spPr>
            <a:xfrm>
              <a:off x="1762877" y="1961884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8119C57-2292-4144-9E02-5C6F323F08AD}"/>
                </a:ext>
              </a:extLst>
            </p:cNvPr>
            <p:cNvSpPr/>
            <p:nvPr/>
          </p:nvSpPr>
          <p:spPr>
            <a:xfrm>
              <a:off x="1747391" y="2094640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B59103C-79A4-C542-A4E7-E89903F947E0}"/>
                </a:ext>
              </a:extLst>
            </p:cNvPr>
            <p:cNvSpPr/>
            <p:nvPr/>
          </p:nvSpPr>
          <p:spPr>
            <a:xfrm>
              <a:off x="1747391" y="2233884"/>
              <a:ext cx="1975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9A7316E6-6813-D548-A0D6-FB7F5E93441B}"/>
              </a:ext>
            </a:extLst>
          </p:cNvPr>
          <p:cNvSpPr/>
          <p:nvPr/>
        </p:nvSpPr>
        <p:spPr>
          <a:xfrm>
            <a:off x="1013791" y="1977549"/>
            <a:ext cx="745435" cy="77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Ion</a:t>
            </a:r>
          </a:p>
          <a:p>
            <a:pPr algn="ctr"/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gauge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CE17BF-B5C7-2040-B110-8039289A245A}"/>
              </a:ext>
            </a:extLst>
          </p:cNvPr>
          <p:cNvSpPr txBox="1"/>
          <p:nvPr/>
        </p:nvSpPr>
        <p:spPr>
          <a:xfrm>
            <a:off x="4505373" y="3776178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chamber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486D96D-377A-A346-B6C3-D379CC9F55AA}"/>
              </a:ext>
            </a:extLst>
          </p:cNvPr>
          <p:cNvSpPr txBox="1"/>
          <p:nvPr/>
        </p:nvSpPr>
        <p:spPr>
          <a:xfrm rot="16200000">
            <a:off x="7668007" y="3005691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extraction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7DCC90-5127-FB48-A1B6-A70012FB9079}"/>
              </a:ext>
            </a:extLst>
          </p:cNvPr>
          <p:cNvSpPr txBox="1"/>
          <p:nvPr/>
        </p:nvSpPr>
        <p:spPr>
          <a:xfrm rot="16200000">
            <a:off x="1627465" y="2384672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biased disk</a:t>
            </a:r>
          </a:p>
        </p:txBody>
      </p:sp>
    </p:spTree>
    <p:extLst>
      <p:ext uri="{BB962C8B-B14F-4D97-AF65-F5344CB8AC3E}">
        <p14:creationId xmlns:p14="http://schemas.microsoft.com/office/powerpoint/2010/main" val="30403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Low-temperature oven used for </a:t>
            </a:r>
            <a:r>
              <a:rPr lang="en" baseline="30000" dirty="0"/>
              <a:t>48</a:t>
            </a:r>
            <a:r>
              <a:rPr lang="en" dirty="0"/>
              <a:t>Ca beams from VENUS</a:t>
            </a:r>
            <a:endParaRPr dirty="0"/>
          </a:p>
        </p:txBody>
      </p:sp>
      <p:pic>
        <p:nvPicPr>
          <p:cNvPr id="269" name="Google Shape;269;p24"/>
          <p:cNvPicPr preferRelativeResize="0"/>
          <p:nvPr/>
        </p:nvPicPr>
        <p:blipFill rotWithShape="1">
          <a:blip r:embed="rId3">
            <a:alphaModFix/>
          </a:blip>
          <a:srcRect l="23213" t="28969" r="28574" b="26611"/>
          <a:stretch/>
        </p:blipFill>
        <p:spPr>
          <a:xfrm>
            <a:off x="3058450" y="2869062"/>
            <a:ext cx="2077373" cy="143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4"/>
          <p:cNvPicPr preferRelativeResize="0"/>
          <p:nvPr/>
        </p:nvPicPr>
        <p:blipFill rotWithShape="1">
          <a:blip r:embed="rId4">
            <a:alphaModFix/>
          </a:blip>
          <a:srcRect l="6325" t="12135" r="3045" b="6312"/>
          <a:stretch/>
        </p:blipFill>
        <p:spPr>
          <a:xfrm>
            <a:off x="3384925" y="1075000"/>
            <a:ext cx="1424424" cy="8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 rotWithShape="1">
          <a:blip r:embed="rId5">
            <a:alphaModFix/>
          </a:blip>
          <a:srcRect l="11932" t="15711" r="8194"/>
          <a:stretch/>
        </p:blipFill>
        <p:spPr>
          <a:xfrm>
            <a:off x="115400" y="1024025"/>
            <a:ext cx="2762900" cy="162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 rotWithShape="1">
          <a:blip r:embed="rId6">
            <a:alphaModFix/>
          </a:blip>
          <a:srcRect l="11526" r="8"/>
          <a:stretch/>
        </p:blipFill>
        <p:spPr>
          <a:xfrm>
            <a:off x="115401" y="2848075"/>
            <a:ext cx="2762900" cy="14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5658058" y="1024025"/>
            <a:ext cx="2940900" cy="298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Conductively heated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Operating temperature for calcium: ~600°C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Maximum operating temperature:</a:t>
            </a: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~700°C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Thin"/>
              <a:buChar char="●"/>
            </a:pPr>
            <a:endParaRPr lang="en"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Results:</a:t>
            </a:r>
          </a:p>
          <a:p>
            <a:pPr marL="4254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Delivery of continuous, 1-2 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</a:t>
            </a:r>
            <a:r>
              <a:rPr lang="en-US" baseline="300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48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Ca</a:t>
            </a:r>
            <a:r>
              <a:rPr lang="en-US" baseline="300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11+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by cyclotron</a:t>
            </a:r>
          </a:p>
          <a:p>
            <a:pPr marL="42545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~0.5 mg/</a:t>
            </a:r>
            <a:r>
              <a:rPr lang="en-US" dirty="0" err="1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(&gt;$300k/</a:t>
            </a: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g)</a:t>
            </a:r>
            <a:endParaRPr lang="en"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3169225" y="1935500"/>
            <a:ext cx="185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Stainless insert: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8.5 mm long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5.6 mm diameter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3058375" y="1024063"/>
            <a:ext cx="2077500" cy="1629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76" name="Google Shape;276;p24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Reaching higher temperatures: resistive oven</a:t>
            </a:r>
            <a:endParaRPr dirty="0"/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2" y="1100422"/>
            <a:ext cx="2409275" cy="358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6"/>
          <p:cNvGrpSpPr/>
          <p:nvPr/>
        </p:nvGrpSpPr>
        <p:grpSpPr>
          <a:xfrm>
            <a:off x="1979575" y="1888800"/>
            <a:ext cx="407600" cy="2180700"/>
            <a:chOff x="1979575" y="1888800"/>
            <a:chExt cx="407600" cy="2180700"/>
          </a:xfrm>
        </p:grpSpPr>
        <p:cxnSp>
          <p:nvCxnSpPr>
            <p:cNvPr id="299" name="Google Shape;299;p26"/>
            <p:cNvCxnSpPr/>
            <p:nvPr/>
          </p:nvCxnSpPr>
          <p:spPr>
            <a:xfrm rot="10800000" flipH="1">
              <a:off x="1979575" y="1888800"/>
              <a:ext cx="55200" cy="2180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00" name="Google Shape;300;p26"/>
            <p:cNvSpPr txBox="1"/>
            <p:nvPr/>
          </p:nvSpPr>
          <p:spPr>
            <a:xfrm>
              <a:off x="2111775" y="2732850"/>
              <a:ext cx="27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Helvetica Neue Light" panose="02000403000000020004" pitchFamily="2" charset="0"/>
                  <a:cs typeface="Georgia"/>
                  <a:sym typeface="Georgia"/>
                </a:rPr>
                <a:t>I</a:t>
              </a:r>
              <a:endParaRPr sz="2000" dirty="0"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endParaRPr>
            </a:p>
          </p:txBody>
        </p:sp>
      </p:grpSp>
      <p:sp>
        <p:nvSpPr>
          <p:cNvPr id="301" name="Google Shape;301;p26"/>
          <p:cNvSpPr txBox="1"/>
          <p:nvPr/>
        </p:nvSpPr>
        <p:spPr>
          <a:xfrm>
            <a:off x="5968675" y="1100425"/>
            <a:ext cx="30027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Resistive ovens: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Custom-made (Ta, W, and Re)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Thickness ~0.25 mm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Volume ~0.3 cm</a:t>
            </a:r>
            <a:r>
              <a:rPr lang="en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3</a:t>
            </a: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 &gt; 2000 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°C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02" name="Google Shape;302;p26"/>
          <p:cNvSpPr txBox="1"/>
          <p:nvPr/>
        </p:nvSpPr>
        <p:spPr>
          <a:xfrm>
            <a:off x="1759375" y="1132013"/>
            <a:ext cx="2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Arial" panose="020B0604020202020204" pitchFamily="34" charset="0"/>
              <a:ea typeface="Helvetica Neue Light" panose="02000403000000020004" pitchFamily="2" charset="0"/>
              <a:cs typeface="Georgia"/>
              <a:sym typeface="Georgia"/>
            </a:endParaRPr>
          </a:p>
        </p:txBody>
      </p:sp>
      <p:pic>
        <p:nvPicPr>
          <p:cNvPr id="303" name="Google Shape;3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599" y="1100425"/>
            <a:ext cx="3080950" cy="141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6"/>
          <p:cNvPicPr preferRelativeResize="0"/>
          <p:nvPr/>
        </p:nvPicPr>
        <p:blipFill rotWithShape="1">
          <a:blip r:embed="rId5">
            <a:alphaModFix/>
          </a:blip>
          <a:srcRect l="1778" t="2642" r="1537" b="1965"/>
          <a:stretch/>
        </p:blipFill>
        <p:spPr>
          <a:xfrm>
            <a:off x="2655600" y="2614575"/>
            <a:ext cx="3080951" cy="20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25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Reaching higher temperatures: resistive oven</a:t>
            </a:r>
            <a:endParaRPr dirty="0"/>
          </a:p>
        </p:txBody>
      </p:sp>
      <p:pic>
        <p:nvPicPr>
          <p:cNvPr id="311" name="Google Shape;3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2" y="1100422"/>
            <a:ext cx="2409275" cy="358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27"/>
          <p:cNvGrpSpPr/>
          <p:nvPr/>
        </p:nvGrpSpPr>
        <p:grpSpPr>
          <a:xfrm>
            <a:off x="1979575" y="1888800"/>
            <a:ext cx="407600" cy="2180700"/>
            <a:chOff x="1979575" y="1888800"/>
            <a:chExt cx="407600" cy="2180700"/>
          </a:xfrm>
        </p:grpSpPr>
        <p:cxnSp>
          <p:nvCxnSpPr>
            <p:cNvPr id="313" name="Google Shape;313;p27"/>
            <p:cNvCxnSpPr/>
            <p:nvPr/>
          </p:nvCxnSpPr>
          <p:spPr>
            <a:xfrm rot="10800000" flipH="1">
              <a:off x="1979575" y="1888800"/>
              <a:ext cx="55200" cy="2180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14" name="Google Shape;314;p27"/>
            <p:cNvSpPr txBox="1"/>
            <p:nvPr/>
          </p:nvSpPr>
          <p:spPr>
            <a:xfrm>
              <a:off x="2111775" y="2732850"/>
              <a:ext cx="27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Helvetica Neue Light" panose="02000403000000020004" pitchFamily="2" charset="0"/>
                  <a:cs typeface="Georgia"/>
                  <a:sym typeface="Georgia"/>
                </a:rPr>
                <a:t>I</a:t>
              </a:r>
              <a:endParaRPr sz="2000" dirty="0"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endParaRPr>
            </a:p>
          </p:txBody>
        </p:sp>
      </p:grpSp>
      <p:sp>
        <p:nvSpPr>
          <p:cNvPr id="315" name="Google Shape;315;p27"/>
          <p:cNvSpPr txBox="1"/>
          <p:nvPr/>
        </p:nvSpPr>
        <p:spPr>
          <a:xfrm>
            <a:off x="5968675" y="1100425"/>
            <a:ext cx="30027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Resistive ovens: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Custom-made (Ta, W, and Re)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Thickness ~0.25 mm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Volume ~0.3 cm</a:t>
            </a:r>
            <a:r>
              <a:rPr lang="en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3</a:t>
            </a: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 &gt; 2000 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°C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16" name="Google Shape;316;p27"/>
          <p:cNvSpPr/>
          <p:nvPr/>
        </p:nvSpPr>
        <p:spPr>
          <a:xfrm>
            <a:off x="2089875" y="1255700"/>
            <a:ext cx="333600" cy="3336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17" name="Google Shape;317;p27"/>
          <p:cNvSpPr/>
          <p:nvPr/>
        </p:nvSpPr>
        <p:spPr>
          <a:xfrm>
            <a:off x="2203425" y="1369250"/>
            <a:ext cx="106500" cy="1065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18" name="Google Shape;318;p27"/>
          <p:cNvSpPr txBox="1"/>
          <p:nvPr/>
        </p:nvSpPr>
        <p:spPr>
          <a:xfrm>
            <a:off x="1759375" y="1132013"/>
            <a:ext cx="2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rPr>
              <a:t>B</a:t>
            </a:r>
            <a:endParaRPr sz="2000" dirty="0">
              <a:latin typeface="Arial" panose="020B0604020202020204" pitchFamily="34" charset="0"/>
              <a:ea typeface="Helvetica Neue Light" panose="02000403000000020004" pitchFamily="2" charset="0"/>
              <a:cs typeface="Georgia"/>
              <a:sym typeface="Georgia"/>
            </a:endParaRPr>
          </a:p>
        </p:txBody>
      </p:sp>
      <p:pic>
        <p:nvPicPr>
          <p:cNvPr id="319" name="Google Shape;3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5599" y="1100425"/>
            <a:ext cx="3080950" cy="141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5">
            <a:alphaModFix/>
          </a:blip>
          <a:srcRect l="1778" t="2642" r="1537" b="1965"/>
          <a:stretch/>
        </p:blipFill>
        <p:spPr>
          <a:xfrm>
            <a:off x="2655600" y="2614575"/>
            <a:ext cx="3080951" cy="207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27"/>
          <p:cNvCxnSpPr/>
          <p:nvPr/>
        </p:nvCxnSpPr>
        <p:spPr>
          <a:xfrm>
            <a:off x="968650" y="3225450"/>
            <a:ext cx="7200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2" name="Google Shape;322;p27"/>
          <p:cNvSpPr txBox="1"/>
          <p:nvPr/>
        </p:nvSpPr>
        <p:spPr>
          <a:xfrm>
            <a:off x="908613" y="3172338"/>
            <a:ext cx="2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rPr>
              <a:t>F</a:t>
            </a:r>
            <a:endParaRPr sz="2000" dirty="0">
              <a:solidFill>
                <a:schemeClr val="lt1"/>
              </a:solidFill>
              <a:latin typeface="Arial" panose="020B0604020202020204" pitchFamily="34" charset="0"/>
              <a:ea typeface="Helvetica Neue Light" panose="02000403000000020004" pitchFamily="2" charset="0"/>
              <a:cs typeface="Georgia"/>
              <a:sym typeface="Georgia"/>
            </a:endParaRPr>
          </a:p>
        </p:txBody>
      </p:sp>
      <p:sp>
        <p:nvSpPr>
          <p:cNvPr id="323" name="Google Shape;323;p27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599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Reaching higher temperatures: resistive oven</a:t>
            </a:r>
            <a:endParaRPr dirty="0"/>
          </a:p>
        </p:txBody>
      </p:sp>
      <p:pic>
        <p:nvPicPr>
          <p:cNvPr id="329" name="Google Shape;3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2" y="1100422"/>
            <a:ext cx="2409275" cy="358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28"/>
          <p:cNvGrpSpPr/>
          <p:nvPr/>
        </p:nvGrpSpPr>
        <p:grpSpPr>
          <a:xfrm>
            <a:off x="1979575" y="1888800"/>
            <a:ext cx="407600" cy="2180700"/>
            <a:chOff x="1979575" y="1888800"/>
            <a:chExt cx="407600" cy="2180700"/>
          </a:xfrm>
        </p:grpSpPr>
        <p:cxnSp>
          <p:nvCxnSpPr>
            <p:cNvPr id="331" name="Google Shape;331;p28"/>
            <p:cNvCxnSpPr/>
            <p:nvPr/>
          </p:nvCxnSpPr>
          <p:spPr>
            <a:xfrm rot="10800000" flipH="1">
              <a:off x="1979575" y="1888800"/>
              <a:ext cx="55200" cy="2180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32" name="Google Shape;332;p28"/>
            <p:cNvSpPr txBox="1"/>
            <p:nvPr/>
          </p:nvSpPr>
          <p:spPr>
            <a:xfrm>
              <a:off x="2111775" y="2732850"/>
              <a:ext cx="275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latin typeface="Arial" panose="020B0604020202020204" pitchFamily="34" charset="0"/>
                  <a:ea typeface="Helvetica Neue Light" panose="02000403000000020004" pitchFamily="2" charset="0"/>
                  <a:cs typeface="Georgia"/>
                  <a:sym typeface="Georgia"/>
                </a:rPr>
                <a:t>I</a:t>
              </a:r>
              <a:endParaRPr sz="2000" dirty="0"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endParaRPr>
            </a:p>
          </p:txBody>
        </p:sp>
      </p:grpSp>
      <p:sp>
        <p:nvSpPr>
          <p:cNvPr id="333" name="Google Shape;333;p28"/>
          <p:cNvSpPr txBox="1"/>
          <p:nvPr/>
        </p:nvSpPr>
        <p:spPr>
          <a:xfrm>
            <a:off x="5968675" y="1100425"/>
            <a:ext cx="30027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Resistive ovens: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Custom-made (Ta, W, and Re)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Thickness ~0.25 mm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Volume ~0.3 cm</a:t>
            </a:r>
            <a:r>
              <a:rPr lang="en" baseline="300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3</a:t>
            </a: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 Thin"/>
              <a:buChar char="●"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 &gt; 2000 </a:t>
            </a: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°C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34" name="Google Shape;334;p28"/>
          <p:cNvSpPr/>
          <p:nvPr/>
        </p:nvSpPr>
        <p:spPr>
          <a:xfrm>
            <a:off x="2089875" y="1255700"/>
            <a:ext cx="333600" cy="3336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2203425" y="1369250"/>
            <a:ext cx="106500" cy="1065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36" name="Google Shape;336;p28"/>
          <p:cNvSpPr txBox="1"/>
          <p:nvPr/>
        </p:nvSpPr>
        <p:spPr>
          <a:xfrm>
            <a:off x="1759375" y="1132013"/>
            <a:ext cx="2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rPr>
              <a:t>B</a:t>
            </a:r>
            <a:endParaRPr sz="2000" dirty="0">
              <a:latin typeface="Arial" panose="020B0604020202020204" pitchFamily="34" charset="0"/>
              <a:ea typeface="Helvetica Neue Light" panose="02000403000000020004" pitchFamily="2" charset="0"/>
              <a:cs typeface="Georgia"/>
              <a:sym typeface="Georgia"/>
            </a:endParaRPr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4">
            <a:alphaModFix/>
          </a:blip>
          <a:srcRect l="17961" r="56574" b="24494"/>
          <a:stretch/>
        </p:blipFill>
        <p:spPr>
          <a:xfrm>
            <a:off x="2631400" y="1752950"/>
            <a:ext cx="1094875" cy="21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0501" y="1752950"/>
            <a:ext cx="1778136" cy="2180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9" name="Google Shape;339;p28"/>
          <p:cNvCxnSpPr/>
          <p:nvPr/>
        </p:nvCxnSpPr>
        <p:spPr>
          <a:xfrm>
            <a:off x="968650" y="3225450"/>
            <a:ext cx="7200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0" name="Google Shape;340;p28"/>
          <p:cNvSpPr txBox="1"/>
          <p:nvPr/>
        </p:nvSpPr>
        <p:spPr>
          <a:xfrm>
            <a:off x="908613" y="3172338"/>
            <a:ext cx="2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Georgia"/>
                <a:sym typeface="Georgia"/>
              </a:rPr>
              <a:t>F</a:t>
            </a:r>
            <a:endParaRPr sz="2000" dirty="0">
              <a:solidFill>
                <a:schemeClr val="lt1"/>
              </a:solidFill>
              <a:latin typeface="Arial" panose="020B0604020202020204" pitchFamily="34" charset="0"/>
              <a:ea typeface="Helvetica Neue Light" panose="02000403000000020004" pitchFamily="2" charset="0"/>
              <a:cs typeface="Georgia"/>
              <a:sym typeface="Georgia"/>
            </a:endParaRPr>
          </a:p>
        </p:txBody>
      </p:sp>
      <p:sp>
        <p:nvSpPr>
          <p:cNvPr id="341" name="Google Shape;341;p28"/>
          <p:cNvSpPr txBox="1"/>
          <p:nvPr/>
        </p:nvSpPr>
        <p:spPr>
          <a:xfrm>
            <a:off x="5992875" y="2732838"/>
            <a:ext cx="3002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Inside VENUS, reliable temperatures reached are typically ≲ 1500 °C, dictated largely by hot metal chemistry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342" name="Google Shape;342;p28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17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8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Vertical inductive oven concept</a:t>
            </a:r>
            <a:endParaRPr dirty="0"/>
          </a:p>
        </p:txBody>
      </p:sp>
      <p:pic>
        <p:nvPicPr>
          <p:cNvPr id="478" name="Google Shape;47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673" y="1412025"/>
            <a:ext cx="3146851" cy="32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950" y="1127950"/>
            <a:ext cx="2251924" cy="1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1750" y="2795250"/>
            <a:ext cx="1912325" cy="159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8"/>
          <p:cNvSpPr txBox="1"/>
          <p:nvPr/>
        </p:nvSpPr>
        <p:spPr>
          <a:xfrm>
            <a:off x="2160775" y="1027300"/>
            <a:ext cx="9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20.7 mm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482" name="Google Shape;482;p38"/>
          <p:cNvSpPr txBox="1"/>
          <p:nvPr/>
        </p:nvSpPr>
        <p:spPr>
          <a:xfrm rot="5400000">
            <a:off x="3940175" y="2588900"/>
            <a:ext cx="81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24 mm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483" name="Google Shape;483;p38"/>
          <p:cNvSpPr txBox="1"/>
          <p:nvPr/>
        </p:nvSpPr>
        <p:spPr>
          <a:xfrm>
            <a:off x="7478750" y="1179225"/>
            <a:ext cx="25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484" name="Google Shape;484;p38"/>
          <p:cNvCxnSpPr/>
          <p:nvPr/>
        </p:nvCxnSpPr>
        <p:spPr>
          <a:xfrm>
            <a:off x="7057225" y="3647300"/>
            <a:ext cx="792900" cy="2883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485" name="Google Shape;485;p38"/>
          <p:cNvSpPr txBox="1"/>
          <p:nvPr/>
        </p:nvSpPr>
        <p:spPr>
          <a:xfrm>
            <a:off x="7358750" y="3840600"/>
            <a:ext cx="1702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must fit through 38.1-mm-diameter port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486" name="Google Shape;486;p38"/>
          <p:cNvCxnSpPr/>
          <p:nvPr/>
        </p:nvCxnSpPr>
        <p:spPr>
          <a:xfrm>
            <a:off x="4244850" y="3391275"/>
            <a:ext cx="0" cy="589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7" name="Google Shape;487;p38"/>
          <p:cNvCxnSpPr/>
          <p:nvPr/>
        </p:nvCxnSpPr>
        <p:spPr>
          <a:xfrm>
            <a:off x="4216400" y="1669575"/>
            <a:ext cx="0" cy="589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88" name="Google Shape;488;p38"/>
          <p:cNvCxnSpPr/>
          <p:nvPr/>
        </p:nvCxnSpPr>
        <p:spPr>
          <a:xfrm>
            <a:off x="3675325" y="1629800"/>
            <a:ext cx="6816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38"/>
          <p:cNvCxnSpPr/>
          <p:nvPr/>
        </p:nvCxnSpPr>
        <p:spPr>
          <a:xfrm>
            <a:off x="3627200" y="3981075"/>
            <a:ext cx="6816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38"/>
          <p:cNvCxnSpPr/>
          <p:nvPr/>
        </p:nvCxnSpPr>
        <p:spPr>
          <a:xfrm>
            <a:off x="1666450" y="1227400"/>
            <a:ext cx="275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1" name="Google Shape;491;p38"/>
          <p:cNvCxnSpPr/>
          <p:nvPr/>
        </p:nvCxnSpPr>
        <p:spPr>
          <a:xfrm>
            <a:off x="3297725" y="1227400"/>
            <a:ext cx="275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492" name="Google Shape;492;p38"/>
          <p:cNvCxnSpPr/>
          <p:nvPr/>
        </p:nvCxnSpPr>
        <p:spPr>
          <a:xfrm rot="10800000">
            <a:off x="1656325" y="1125100"/>
            <a:ext cx="0" cy="435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38"/>
          <p:cNvCxnSpPr/>
          <p:nvPr/>
        </p:nvCxnSpPr>
        <p:spPr>
          <a:xfrm rot="10800000">
            <a:off x="3573425" y="1125100"/>
            <a:ext cx="0" cy="435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94" name="Google Shape;494;p38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19</a:t>
            </a:r>
            <a:endParaRPr dirty="0"/>
          </a:p>
        </p:txBody>
      </p:sp>
      <p:sp>
        <p:nvSpPr>
          <p:cNvPr id="495" name="Google Shape;495;p38"/>
          <p:cNvSpPr txBox="1"/>
          <p:nvPr/>
        </p:nvSpPr>
        <p:spPr>
          <a:xfrm>
            <a:off x="3901300" y="4213050"/>
            <a:ext cx="170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Supported by insulating rod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496" name="Google Shape;496;p38"/>
          <p:cNvCxnSpPr/>
          <p:nvPr/>
        </p:nvCxnSpPr>
        <p:spPr>
          <a:xfrm>
            <a:off x="3675325" y="4229963"/>
            <a:ext cx="544500" cy="138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9"/>
          <p:cNvPicPr preferRelativeResize="0"/>
          <p:nvPr/>
        </p:nvPicPr>
        <p:blipFill rotWithShape="1">
          <a:blip r:embed="rId3">
            <a:alphaModFix/>
          </a:blip>
          <a:srcRect b="25545"/>
          <a:stretch/>
        </p:blipFill>
        <p:spPr>
          <a:xfrm>
            <a:off x="324050" y="1009700"/>
            <a:ext cx="2491253" cy="3739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9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Oven exploded view</a:t>
            </a:r>
            <a:endParaRPr dirty="0"/>
          </a:p>
        </p:txBody>
      </p:sp>
      <p:sp>
        <p:nvSpPr>
          <p:cNvPr id="503" name="Google Shape;503;p39"/>
          <p:cNvSpPr txBox="1"/>
          <p:nvPr/>
        </p:nvSpPr>
        <p:spPr>
          <a:xfrm>
            <a:off x="3060600" y="3980800"/>
            <a:ext cx="105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Insulator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cxnSp>
        <p:nvCxnSpPr>
          <p:cNvPr id="504" name="Google Shape;504;p39"/>
          <p:cNvCxnSpPr>
            <a:stCxn id="503" idx="1"/>
          </p:cNvCxnSpPr>
          <p:nvPr/>
        </p:nvCxnSpPr>
        <p:spPr>
          <a:xfrm flipH="1">
            <a:off x="2173800" y="4180900"/>
            <a:ext cx="886800" cy="7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5" name="Google Shape;505;p39"/>
          <p:cNvSpPr txBox="1"/>
          <p:nvPr/>
        </p:nvSpPr>
        <p:spPr>
          <a:xfrm>
            <a:off x="3060600" y="1058925"/>
            <a:ext cx="13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Support ring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cxnSp>
        <p:nvCxnSpPr>
          <p:cNvPr id="506" name="Google Shape;506;p39"/>
          <p:cNvCxnSpPr>
            <a:stCxn id="505" idx="1"/>
          </p:cNvCxnSpPr>
          <p:nvPr/>
        </p:nvCxnSpPr>
        <p:spPr>
          <a:xfrm rot="10800000">
            <a:off x="2301000" y="1215225"/>
            <a:ext cx="759600" cy="43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7" name="Google Shape;507;p39"/>
          <p:cNvCxnSpPr/>
          <p:nvPr/>
        </p:nvCxnSpPr>
        <p:spPr>
          <a:xfrm flipH="1">
            <a:off x="2310150" y="3431375"/>
            <a:ext cx="666900" cy="35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8" name="Google Shape;508;p39"/>
          <p:cNvSpPr txBox="1"/>
          <p:nvPr/>
        </p:nvSpPr>
        <p:spPr>
          <a:xfrm>
            <a:off x="3060600" y="3201700"/>
            <a:ext cx="13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Support ring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sp>
        <p:nvSpPr>
          <p:cNvPr id="509" name="Google Shape;509;p39"/>
          <p:cNvSpPr txBox="1"/>
          <p:nvPr/>
        </p:nvSpPr>
        <p:spPr>
          <a:xfrm>
            <a:off x="3173575" y="1546325"/>
            <a:ext cx="13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Lid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sp>
        <p:nvSpPr>
          <p:cNvPr id="510" name="Google Shape;510;p39"/>
          <p:cNvSpPr txBox="1"/>
          <p:nvPr/>
        </p:nvSpPr>
        <p:spPr>
          <a:xfrm>
            <a:off x="3119050" y="2181425"/>
            <a:ext cx="13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Susceptor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cxnSp>
        <p:nvCxnSpPr>
          <p:cNvPr id="511" name="Google Shape;511;p39"/>
          <p:cNvCxnSpPr>
            <a:stCxn id="509" idx="1"/>
          </p:cNvCxnSpPr>
          <p:nvPr/>
        </p:nvCxnSpPr>
        <p:spPr>
          <a:xfrm rot="10800000">
            <a:off x="2119075" y="1507025"/>
            <a:ext cx="1054500" cy="239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2" name="Google Shape;512;p39"/>
          <p:cNvCxnSpPr>
            <a:stCxn id="510" idx="1"/>
          </p:cNvCxnSpPr>
          <p:nvPr/>
        </p:nvCxnSpPr>
        <p:spPr>
          <a:xfrm flipH="1">
            <a:off x="1966750" y="2381525"/>
            <a:ext cx="1152300" cy="190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3" name="Google Shape;513;p39"/>
          <p:cNvSpPr/>
          <p:nvPr/>
        </p:nvSpPr>
        <p:spPr>
          <a:xfrm>
            <a:off x="1252625" y="2191325"/>
            <a:ext cx="135900" cy="1359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514" name="Google Shape;514;p39"/>
          <p:cNvSpPr/>
          <p:nvPr/>
        </p:nvSpPr>
        <p:spPr>
          <a:xfrm>
            <a:off x="1393625" y="2191325"/>
            <a:ext cx="135900" cy="1359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515" name="Google Shape;515;p39"/>
          <p:cNvSpPr/>
          <p:nvPr/>
        </p:nvSpPr>
        <p:spPr>
          <a:xfrm>
            <a:off x="1311825" y="2191325"/>
            <a:ext cx="155100" cy="135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516" name="Google Shape;51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400" y="1164050"/>
            <a:ext cx="4165973" cy="342935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7" name="Google Shape;517;p39"/>
          <p:cNvSpPr txBox="1"/>
          <p:nvPr/>
        </p:nvSpPr>
        <p:spPr>
          <a:xfrm>
            <a:off x="7092124" y="4063473"/>
            <a:ext cx="155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Insulator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sp>
        <p:nvSpPr>
          <p:cNvPr id="518" name="Google Shape;518;p39"/>
          <p:cNvSpPr txBox="1"/>
          <p:nvPr/>
        </p:nvSpPr>
        <p:spPr>
          <a:xfrm>
            <a:off x="4746657" y="2169773"/>
            <a:ext cx="155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Susceptor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5488311" y="2586759"/>
            <a:ext cx="201600" cy="239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520" name="Google Shape;520;p39"/>
          <p:cNvSpPr/>
          <p:nvPr/>
        </p:nvSpPr>
        <p:spPr>
          <a:xfrm>
            <a:off x="5488311" y="3895834"/>
            <a:ext cx="201600" cy="239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521" name="Google Shape;521;p39"/>
          <p:cNvSpPr/>
          <p:nvPr/>
        </p:nvSpPr>
        <p:spPr>
          <a:xfrm>
            <a:off x="6657679" y="1303576"/>
            <a:ext cx="201600" cy="239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522" name="Google Shape;522;p39"/>
          <p:cNvSpPr/>
          <p:nvPr/>
        </p:nvSpPr>
        <p:spPr>
          <a:xfrm>
            <a:off x="7769309" y="1303576"/>
            <a:ext cx="201600" cy="239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</a:endParaRPr>
          </a:p>
        </p:txBody>
      </p:sp>
      <p:sp>
        <p:nvSpPr>
          <p:cNvPr id="523" name="Google Shape;523;p39"/>
          <p:cNvSpPr txBox="1"/>
          <p:nvPr/>
        </p:nvSpPr>
        <p:spPr>
          <a:xfrm>
            <a:off x="6459159" y="2826405"/>
            <a:ext cx="119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Droid Serif"/>
                <a:sym typeface="Droid Serif"/>
              </a:rPr>
              <a:t>Point-like contact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Droid Serif"/>
              <a:sym typeface="Droid Serif"/>
            </a:endParaRPr>
          </a:p>
        </p:txBody>
      </p:sp>
      <p:cxnSp>
        <p:nvCxnSpPr>
          <p:cNvPr id="524" name="Google Shape;524;p39"/>
          <p:cNvCxnSpPr/>
          <p:nvPr/>
        </p:nvCxnSpPr>
        <p:spPr>
          <a:xfrm rot="10800000">
            <a:off x="5689700" y="2798137"/>
            <a:ext cx="738900" cy="161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5" name="Google Shape;525;p39"/>
          <p:cNvCxnSpPr/>
          <p:nvPr/>
        </p:nvCxnSpPr>
        <p:spPr>
          <a:xfrm flipH="1">
            <a:off x="5720300" y="3480675"/>
            <a:ext cx="708300" cy="346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6" name="Google Shape;526;p39"/>
          <p:cNvCxnSpPr/>
          <p:nvPr/>
        </p:nvCxnSpPr>
        <p:spPr>
          <a:xfrm rot="10800000" flipH="1">
            <a:off x="7447217" y="1617967"/>
            <a:ext cx="321900" cy="1217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7" name="Google Shape;527;p39"/>
          <p:cNvCxnSpPr>
            <a:stCxn id="523" idx="0"/>
          </p:cNvCxnSpPr>
          <p:nvPr/>
        </p:nvCxnSpPr>
        <p:spPr>
          <a:xfrm rot="10800000">
            <a:off x="6859209" y="1543305"/>
            <a:ext cx="198900" cy="1283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8" name="Google Shape;528;p39"/>
          <p:cNvCxnSpPr/>
          <p:nvPr/>
        </p:nvCxnSpPr>
        <p:spPr>
          <a:xfrm>
            <a:off x="4678297" y="3984158"/>
            <a:ext cx="0" cy="6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39"/>
          <p:cNvCxnSpPr/>
          <p:nvPr/>
        </p:nvCxnSpPr>
        <p:spPr>
          <a:xfrm>
            <a:off x="7970385" y="1168192"/>
            <a:ext cx="875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30" name="Google Shape;530;p39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</a:t>
            </a:r>
            <a:endParaRPr dirty="0"/>
          </a:p>
        </p:txBody>
      </p:sp>
      <p:cxnSp>
        <p:nvCxnSpPr>
          <p:cNvPr id="531" name="Google Shape;531;p39"/>
          <p:cNvCxnSpPr/>
          <p:nvPr/>
        </p:nvCxnSpPr>
        <p:spPr>
          <a:xfrm>
            <a:off x="8846072" y="1215233"/>
            <a:ext cx="0" cy="338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39"/>
          <p:cNvCxnSpPr/>
          <p:nvPr/>
        </p:nvCxnSpPr>
        <p:spPr>
          <a:xfrm>
            <a:off x="4675410" y="4594342"/>
            <a:ext cx="418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Inductive oven</a:t>
            </a:r>
            <a:endParaRPr dirty="0"/>
          </a:p>
        </p:txBody>
      </p:sp>
      <p:sp>
        <p:nvSpPr>
          <p:cNvPr id="530" name="Google Shape;530;p39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4DBA6-61DF-8848-817E-785358A45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7" t="14994" r="15193" b="13895"/>
          <a:stretch/>
        </p:blipFill>
        <p:spPr>
          <a:xfrm>
            <a:off x="229121" y="1065202"/>
            <a:ext cx="411480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BFF1B-B7B4-8049-AAD3-D34DBF006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6" t="20528" r="20005" b="8357"/>
          <a:stretch/>
        </p:blipFill>
        <p:spPr>
          <a:xfrm>
            <a:off x="4800079" y="1065202"/>
            <a:ext cx="41148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4AA46-3027-DC4F-AA70-401CEECE8794}"/>
              </a:ext>
            </a:extLst>
          </p:cNvPr>
          <p:cNvSpPr txBox="1"/>
          <p:nvPr/>
        </p:nvSpPr>
        <p:spPr>
          <a:xfrm>
            <a:off x="7612920" y="1065202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Bottom view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0EA947-93CA-6E4A-9F0B-FC7ACADB30BE}"/>
              </a:ext>
            </a:extLst>
          </p:cNvPr>
          <p:cNvSpPr txBox="1"/>
          <p:nvPr/>
        </p:nvSpPr>
        <p:spPr>
          <a:xfrm>
            <a:off x="3213483" y="1065202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Front view</a:t>
            </a:r>
          </a:p>
        </p:txBody>
      </p:sp>
    </p:spTree>
    <p:extLst>
      <p:ext uri="{BB962C8B-B14F-4D97-AF65-F5344CB8AC3E}">
        <p14:creationId xmlns:p14="http://schemas.microsoft.com/office/powerpoint/2010/main" val="983186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3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inductive oven inner parts</a:t>
            </a:r>
            <a:endParaRPr dirty="0"/>
          </a:p>
        </p:txBody>
      </p:sp>
      <p:pic>
        <p:nvPicPr>
          <p:cNvPr id="733" name="Google Shape;733;p53"/>
          <p:cNvPicPr preferRelativeResize="0"/>
          <p:nvPr/>
        </p:nvPicPr>
        <p:blipFill rotWithShape="1">
          <a:blip r:embed="rId3">
            <a:alphaModFix/>
          </a:blip>
          <a:srcRect l="10748" t="24076" r="4948" b="18116"/>
          <a:stretch/>
        </p:blipFill>
        <p:spPr>
          <a:xfrm>
            <a:off x="292450" y="1461475"/>
            <a:ext cx="5726725" cy="2945176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53"/>
          <p:cNvSpPr txBox="1"/>
          <p:nvPr/>
        </p:nvSpPr>
        <p:spPr>
          <a:xfrm>
            <a:off x="6216550" y="1461475"/>
            <a:ext cx="28278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Susceptor: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1.1-mm-thick molybdenum (skin depth =  0.26 mm @ 200 kHz)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-US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Finally replaced first susceptor after &gt;75 days running </a:t>
            </a:r>
            <a:r>
              <a:rPr lang="en-US" sz="1200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50</a:t>
            </a:r>
            <a:r>
              <a:rPr lang="en-US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Ti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Insulators: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-US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Yttria</a:t>
            </a:r>
            <a:r>
              <a:rPr lang="en-US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-stabilized zirconia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-US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</a:t>
            </a: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ust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be replaced after each run (</a:t>
            </a:r>
            <a:r>
              <a:rPr lang="en-US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10 days)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35" name="Google Shape;735;p53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31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Recent </a:t>
            </a:r>
            <a:r>
              <a:rPr lang="en" dirty="0" err="1"/>
              <a:t>superheavy</a:t>
            </a:r>
            <a:r>
              <a:rPr lang="en" dirty="0"/>
              <a:t> element discoveries</a:t>
            </a:r>
            <a:endParaRPr dirty="0"/>
          </a:p>
        </p:txBody>
      </p:sp>
      <p:grpSp>
        <p:nvGrpSpPr>
          <p:cNvPr id="59" name="Google Shape;59;p10"/>
          <p:cNvGrpSpPr/>
          <p:nvPr/>
        </p:nvGrpSpPr>
        <p:grpSpPr>
          <a:xfrm>
            <a:off x="3122575" y="1009450"/>
            <a:ext cx="3914650" cy="921000"/>
            <a:chOff x="3122575" y="1009450"/>
            <a:chExt cx="3914650" cy="921000"/>
          </a:xfrm>
        </p:grpSpPr>
        <p:sp>
          <p:nvSpPr>
            <p:cNvPr id="60" name="Google Shape;60;p10"/>
            <p:cNvSpPr/>
            <p:nvPr/>
          </p:nvSpPr>
          <p:spPr>
            <a:xfrm>
              <a:off x="3122575" y="100945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6116225" y="100945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cxnSp>
          <p:nvCxnSpPr>
            <p:cNvPr id="62" name="Google Shape;62;p10"/>
            <p:cNvCxnSpPr/>
            <p:nvPr/>
          </p:nvCxnSpPr>
          <p:spPr>
            <a:xfrm>
              <a:off x="4639613" y="1492875"/>
              <a:ext cx="86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63" name="Google Shape;63;p10" descr="^{243}_{95}\mathrm{Am}" title="MathEquation,#0000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4700" y="1344060"/>
              <a:ext cx="596760" cy="29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0" descr="^{291}115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7200" y="1347724"/>
              <a:ext cx="596750" cy="2401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65;p10"/>
          <p:cNvGrpSpPr/>
          <p:nvPr/>
        </p:nvGrpSpPr>
        <p:grpSpPr>
          <a:xfrm>
            <a:off x="633275" y="996075"/>
            <a:ext cx="2166700" cy="1357500"/>
            <a:chOff x="633275" y="996075"/>
            <a:chExt cx="2166700" cy="1357500"/>
          </a:xfrm>
        </p:grpSpPr>
        <p:sp>
          <p:nvSpPr>
            <p:cNvPr id="66" name="Google Shape;66;p10"/>
            <p:cNvSpPr/>
            <p:nvPr/>
          </p:nvSpPr>
          <p:spPr>
            <a:xfrm>
              <a:off x="633275" y="1032375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1806375" y="996075"/>
              <a:ext cx="993600" cy="9936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pic>
          <p:nvPicPr>
            <p:cNvPr id="68" name="Google Shape;68;p10" descr="^{48}_{20}\mathrm{Ca}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86478" y="1352949"/>
              <a:ext cx="414592" cy="27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10"/>
            <p:cNvSpPr txBox="1"/>
            <p:nvPr/>
          </p:nvSpPr>
          <p:spPr>
            <a:xfrm>
              <a:off x="755825" y="1953375"/>
              <a:ext cx="675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 Thin"/>
                </a:rPr>
                <a:t>beam</a:t>
              </a: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</p:grpSp>
      <p:sp>
        <p:nvSpPr>
          <p:cNvPr id="70" name="Google Shape;70;p10"/>
          <p:cNvSpPr txBox="1"/>
          <p:nvPr/>
        </p:nvSpPr>
        <p:spPr>
          <a:xfrm>
            <a:off x="3245125" y="1953375"/>
            <a:ext cx="67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target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1" name="Google Shape;71;p10"/>
          <p:cNvSpPr txBox="1"/>
          <p:nvPr/>
        </p:nvSpPr>
        <p:spPr>
          <a:xfrm>
            <a:off x="7262700" y="1054300"/>
            <a:ext cx="1708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immediately lose a few neutrons and later decay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6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Typical operation</a:t>
            </a:r>
            <a:endParaRPr dirty="0"/>
          </a:p>
        </p:txBody>
      </p:sp>
      <p:pic>
        <p:nvPicPr>
          <p:cNvPr id="759" name="Google Shape;7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0225"/>
            <a:ext cx="5007300" cy="377620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6"/>
          <p:cNvSpPr txBox="1"/>
          <p:nvPr/>
        </p:nvSpPr>
        <p:spPr>
          <a:xfrm>
            <a:off x="5364300" y="1138175"/>
            <a:ext cx="37797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Operation for &gt;100 </a:t>
            </a:r>
            <a:r>
              <a:rPr lang="en" sz="1200" dirty="0" err="1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μA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 </a:t>
            </a:r>
            <a:r>
              <a:rPr lang="en" sz="1200" baseline="300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50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Ti</a:t>
            </a:r>
            <a:r>
              <a:rPr lang="en" sz="1200" baseline="300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12+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 beams</a:t>
            </a: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Inductive power: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800-1000 W of ~175 MHz </a:t>
            </a:r>
            <a:endParaRPr sz="1000" baseline="300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Consumption: 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2.5 – 5.0 mg/</a:t>
            </a: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Capacity: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~1.2 g, or 11-20 days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Run time: 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Up to 10 days straight (so far)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Refill time: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~4 hours to back on target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Sources settings: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~10</a:t>
            </a:r>
            <a:r>
              <a:rPr lang="en" sz="1200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-7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mbar injection pressure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~700 W of 18 GHz RF (no 28 GHz)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○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Standard 18 GHz fields::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</a:t>
            </a:r>
            <a:r>
              <a:rPr lang="en" sz="1200" baseline="-25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ECR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= 0.64 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</a:pP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</a:t>
            </a:r>
            <a:r>
              <a:rPr lang="en" sz="1200" baseline="-250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ext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  </a:t>
            </a: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</a:t>
            </a:r>
            <a:r>
              <a:rPr lang="en" sz="1200" baseline="-250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radial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 1.2 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</a:pP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</a:t>
            </a:r>
            <a:r>
              <a:rPr lang="en" sz="1200" baseline="-250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inj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 1.8 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■"/>
            </a:pPr>
            <a:r>
              <a:rPr lang="en" sz="12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</a:t>
            </a:r>
            <a:r>
              <a:rPr lang="en" sz="1200" baseline="-25000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min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~ 0.39 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Notes: 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No temperature diagnostics in VENUS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Oven reached &gt;2000 ℃ in test stand</a:t>
            </a:r>
          </a:p>
        </p:txBody>
      </p:sp>
      <p:sp>
        <p:nvSpPr>
          <p:cNvPr id="761" name="Google Shape;761;p56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34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primary </a:t>
            </a:r>
            <a:r>
              <a:rPr lang="en" dirty="0" err="1"/>
              <a:t>superheavy</a:t>
            </a:r>
            <a:r>
              <a:rPr lang="en" dirty="0"/>
              <a:t> element projectile beams</a:t>
            </a:r>
            <a:endParaRPr dirty="0"/>
          </a:p>
        </p:txBody>
      </p:sp>
      <p:sp>
        <p:nvSpPr>
          <p:cNvPr id="230" name="Google Shape;230;p20"/>
          <p:cNvSpPr txBox="1"/>
          <p:nvPr/>
        </p:nvSpPr>
        <p:spPr>
          <a:xfrm>
            <a:off x="2466475" y="1323475"/>
            <a:ext cx="670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5340058" y="1031003"/>
            <a:ext cx="3025069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50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Ti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12+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inductive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100-150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2.5-5.0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(~0.07% to experimenters)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15-24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(1.25-2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2" name="Google Shape;232;p20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cxnSp>
        <p:nvCxnSpPr>
          <p:cNvPr id="234" name="Google Shape;234;p20"/>
          <p:cNvCxnSpPr/>
          <p:nvPr/>
        </p:nvCxnSpPr>
        <p:spPr>
          <a:xfrm>
            <a:off x="4572000" y="1181500"/>
            <a:ext cx="0" cy="3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Google Shape;269;p24">
            <a:extLst>
              <a:ext uri="{FF2B5EF4-FFF2-40B4-BE49-F238E27FC236}">
                <a16:creationId xmlns:a16="http://schemas.microsoft.com/office/drawing/2014/main" id="{482B2FAC-24A2-324A-A331-DA0B87966C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898" t="24376" r="27291" b="21865"/>
          <a:stretch/>
        </p:blipFill>
        <p:spPr>
          <a:xfrm>
            <a:off x="1365808" y="3060791"/>
            <a:ext cx="210312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1;p20">
            <a:extLst>
              <a:ext uri="{FF2B5EF4-FFF2-40B4-BE49-F238E27FC236}">
                <a16:creationId xmlns:a16="http://schemas.microsoft.com/office/drawing/2014/main" id="{FB28E2F3-4963-5A46-8E7B-873DA26AD29E}"/>
              </a:ext>
            </a:extLst>
          </p:cNvPr>
          <p:cNvSpPr txBox="1"/>
          <p:nvPr/>
        </p:nvSpPr>
        <p:spPr>
          <a:xfrm>
            <a:off x="934723" y="1031003"/>
            <a:ext cx="3085741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48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Ca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low-temperature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60-100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~0.5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  (~0.7% to experimenters)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16-22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(1.45-2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10" name="Google Shape;607;p43">
            <a:extLst>
              <a:ext uri="{FF2B5EF4-FFF2-40B4-BE49-F238E27FC236}">
                <a16:creationId xmlns:a16="http://schemas.microsoft.com/office/drawing/2014/main" id="{B2989D0F-12DD-A847-8477-FBF4E426BF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654" r="26028" b="36512"/>
          <a:stretch/>
        </p:blipFill>
        <p:spPr>
          <a:xfrm>
            <a:off x="5817325" y="3029782"/>
            <a:ext cx="2103120" cy="1737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22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Success: Two atoms of element 116 from 22 days of running</a:t>
            </a:r>
            <a:endParaRPr dirty="0"/>
          </a:p>
        </p:txBody>
      </p:sp>
      <p:pic>
        <p:nvPicPr>
          <p:cNvPr id="240" name="Google Shape;2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00" y="961425"/>
            <a:ext cx="3638799" cy="385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5624" y="3168750"/>
            <a:ext cx="4532830" cy="16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488" y="961425"/>
            <a:ext cx="3379100" cy="213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1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primary </a:t>
            </a:r>
            <a:r>
              <a:rPr lang="en" dirty="0" err="1"/>
              <a:t>superheavy</a:t>
            </a:r>
            <a:r>
              <a:rPr lang="en" dirty="0"/>
              <a:t> element projectile beams</a:t>
            </a:r>
            <a:endParaRPr dirty="0"/>
          </a:p>
        </p:txBody>
      </p:sp>
      <p:sp>
        <p:nvSpPr>
          <p:cNvPr id="230" name="Google Shape;230;p20"/>
          <p:cNvSpPr txBox="1"/>
          <p:nvPr/>
        </p:nvSpPr>
        <p:spPr>
          <a:xfrm>
            <a:off x="2466475" y="1323475"/>
            <a:ext cx="670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5340058" y="1031003"/>
            <a:ext cx="3025069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50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Ti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12+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inductive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100-150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2.5-5.0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15-24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(1.25-2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2" name="Google Shape;232;p20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cxnSp>
        <p:nvCxnSpPr>
          <p:cNvPr id="234" name="Google Shape;234;p20"/>
          <p:cNvCxnSpPr/>
          <p:nvPr/>
        </p:nvCxnSpPr>
        <p:spPr>
          <a:xfrm>
            <a:off x="4572000" y="1181500"/>
            <a:ext cx="0" cy="3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Google Shape;269;p24">
            <a:extLst>
              <a:ext uri="{FF2B5EF4-FFF2-40B4-BE49-F238E27FC236}">
                <a16:creationId xmlns:a16="http://schemas.microsoft.com/office/drawing/2014/main" id="{482B2FAC-24A2-324A-A331-DA0B87966C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898" t="24376" r="27291" b="21865"/>
          <a:stretch/>
        </p:blipFill>
        <p:spPr>
          <a:xfrm>
            <a:off x="1365808" y="3060791"/>
            <a:ext cx="210312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1;p20">
            <a:extLst>
              <a:ext uri="{FF2B5EF4-FFF2-40B4-BE49-F238E27FC236}">
                <a16:creationId xmlns:a16="http://schemas.microsoft.com/office/drawing/2014/main" id="{FB28E2F3-4963-5A46-8E7B-873DA26AD29E}"/>
              </a:ext>
            </a:extLst>
          </p:cNvPr>
          <p:cNvSpPr txBox="1"/>
          <p:nvPr/>
        </p:nvSpPr>
        <p:spPr>
          <a:xfrm>
            <a:off x="934723" y="1031003"/>
            <a:ext cx="3085741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48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Ca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low-temperature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60-100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~0.5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16-22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(1.45-2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10" name="Google Shape;607;p43">
            <a:extLst>
              <a:ext uri="{FF2B5EF4-FFF2-40B4-BE49-F238E27FC236}">
                <a16:creationId xmlns:a16="http://schemas.microsoft.com/office/drawing/2014/main" id="{B2989D0F-12DD-A847-8477-FBF4E426BF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654" r="26028" b="36512"/>
          <a:stretch/>
        </p:blipFill>
        <p:spPr>
          <a:xfrm>
            <a:off x="5817325" y="3029782"/>
            <a:ext cx="210312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3CDF54-44A8-5E47-9705-51230850C1E4}"/>
              </a:ext>
            </a:extLst>
          </p:cNvPr>
          <p:cNvSpPr/>
          <p:nvPr/>
        </p:nvSpPr>
        <p:spPr>
          <a:xfrm>
            <a:off x="934723" y="1723675"/>
            <a:ext cx="2637533" cy="3977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4AD61B-E6D4-3545-8779-3853263093A6}"/>
              </a:ext>
            </a:extLst>
          </p:cNvPr>
          <p:cNvSpPr/>
          <p:nvPr/>
        </p:nvSpPr>
        <p:spPr>
          <a:xfrm>
            <a:off x="5340059" y="1723675"/>
            <a:ext cx="2831300" cy="3977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2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Two primary </a:t>
            </a:r>
            <a:r>
              <a:rPr lang="en" dirty="0" err="1"/>
              <a:t>superheavy</a:t>
            </a:r>
            <a:r>
              <a:rPr lang="en" dirty="0"/>
              <a:t> element projectile beams</a:t>
            </a:r>
            <a:endParaRPr dirty="0"/>
          </a:p>
        </p:txBody>
      </p:sp>
      <p:sp>
        <p:nvSpPr>
          <p:cNvPr id="230" name="Google Shape;230;p20"/>
          <p:cNvSpPr txBox="1"/>
          <p:nvPr/>
        </p:nvSpPr>
        <p:spPr>
          <a:xfrm>
            <a:off x="2466475" y="1323475"/>
            <a:ext cx="670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5340058" y="1031003"/>
            <a:ext cx="3025069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50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Ti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12+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inductive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100-150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2.5-5.0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15-24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(1.25-2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232" name="Google Shape;232;p20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  <a:endParaRPr dirty="0"/>
          </a:p>
        </p:txBody>
      </p:sp>
      <p:cxnSp>
        <p:nvCxnSpPr>
          <p:cNvPr id="234" name="Google Shape;234;p20"/>
          <p:cNvCxnSpPr/>
          <p:nvPr/>
        </p:nvCxnSpPr>
        <p:spPr>
          <a:xfrm>
            <a:off x="4572000" y="1181500"/>
            <a:ext cx="0" cy="351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Google Shape;269;p24">
            <a:extLst>
              <a:ext uri="{FF2B5EF4-FFF2-40B4-BE49-F238E27FC236}">
                <a16:creationId xmlns:a16="http://schemas.microsoft.com/office/drawing/2014/main" id="{482B2FAC-24A2-324A-A331-DA0B87966C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898" t="24376" r="27291" b="21865"/>
          <a:stretch/>
        </p:blipFill>
        <p:spPr>
          <a:xfrm>
            <a:off x="1365808" y="3060791"/>
            <a:ext cx="210312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1;p20">
            <a:extLst>
              <a:ext uri="{FF2B5EF4-FFF2-40B4-BE49-F238E27FC236}">
                <a16:creationId xmlns:a16="http://schemas.microsoft.com/office/drawing/2014/main" id="{FB28E2F3-4963-5A46-8E7B-873DA26AD29E}"/>
              </a:ext>
            </a:extLst>
          </p:cNvPr>
          <p:cNvSpPr txBox="1"/>
          <p:nvPr/>
        </p:nvSpPr>
        <p:spPr>
          <a:xfrm>
            <a:off x="934723" y="1031003"/>
            <a:ext cx="3085741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48</a:t>
            </a:r>
            <a:r>
              <a:rPr lang="en" sz="1600" b="1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Ca</a:t>
            </a:r>
            <a:r>
              <a:rPr lang="en" sz="1600" b="1" baseline="300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11+</a:t>
            </a:r>
            <a:endParaRPr sz="1600" b="1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VENUS low-temperature oven: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60-100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Consumption: ~0.5 mg/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hr</a:t>
            </a: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From Cyclotron: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Typically 16-22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(1.45-2 </a:t>
            </a:r>
            <a:r>
              <a:rPr lang="en-US" dirty="0" err="1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pμA</a:t>
            </a:r>
            <a:r>
              <a:rPr lang="en-US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)</a:t>
            </a:r>
            <a:endParaRPr dirty="0">
              <a:solidFill>
                <a:schemeClr val="dk1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10" name="Google Shape;607;p43">
            <a:extLst>
              <a:ext uri="{FF2B5EF4-FFF2-40B4-BE49-F238E27FC236}">
                <a16:creationId xmlns:a16="http://schemas.microsoft.com/office/drawing/2014/main" id="{B2989D0F-12DD-A847-8477-FBF4E426BF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654" r="26028" b="36512"/>
          <a:stretch/>
        </p:blipFill>
        <p:spPr>
          <a:xfrm>
            <a:off x="5817325" y="3029782"/>
            <a:ext cx="2103120" cy="17373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3CDF54-44A8-5E47-9705-51230850C1E4}"/>
              </a:ext>
            </a:extLst>
          </p:cNvPr>
          <p:cNvSpPr/>
          <p:nvPr/>
        </p:nvSpPr>
        <p:spPr>
          <a:xfrm>
            <a:off x="934723" y="1723675"/>
            <a:ext cx="2637533" cy="3977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4AD61B-E6D4-3545-8779-3853263093A6}"/>
              </a:ext>
            </a:extLst>
          </p:cNvPr>
          <p:cNvSpPr/>
          <p:nvPr/>
        </p:nvSpPr>
        <p:spPr>
          <a:xfrm>
            <a:off x="5340059" y="1723675"/>
            <a:ext cx="2831300" cy="39773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393352-35D9-D348-A46F-4FBC1118B7B0}"/>
              </a:ext>
            </a:extLst>
          </p:cNvPr>
          <p:cNvSpPr/>
          <p:nvPr/>
        </p:nvSpPr>
        <p:spPr>
          <a:xfrm>
            <a:off x="2002833" y="3447193"/>
            <a:ext cx="829070" cy="783431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DD4EF-684E-FD4A-B6F3-AEBEEB724D6D}"/>
              </a:ext>
            </a:extLst>
          </p:cNvPr>
          <p:cNvSpPr/>
          <p:nvPr/>
        </p:nvSpPr>
        <p:spPr>
          <a:xfrm>
            <a:off x="6505863" y="3447192"/>
            <a:ext cx="829070" cy="783431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15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19A561-798A-504C-9B77-749867144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26F45C-B38D-E846-BCC3-472938A2E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aiming inductive oven, proof of 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E7C9B-A54B-6641-B240-F45D2F66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603" y="1239410"/>
            <a:ext cx="2165549" cy="2450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730F0-3D5C-2549-A1EF-46E55E201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8" y="1239410"/>
            <a:ext cx="2165550" cy="2480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E2055-60A1-F643-A21D-7BB162F17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998" y="1239410"/>
            <a:ext cx="2412779" cy="2450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043380-89C6-F748-8B5E-4D30CD745088}"/>
              </a:ext>
            </a:extLst>
          </p:cNvPr>
          <p:cNvSpPr txBox="1"/>
          <p:nvPr/>
        </p:nvSpPr>
        <p:spPr>
          <a:xfrm>
            <a:off x="2758042" y="3904090"/>
            <a:ext cx="3627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Produced over 100 </a:t>
            </a:r>
            <a:r>
              <a:rPr lang="en-US" dirty="0" err="1"/>
              <a:t>eμA</a:t>
            </a:r>
            <a:r>
              <a:rPr lang="en-US" dirty="0"/>
              <a:t> </a:t>
            </a:r>
            <a:r>
              <a:rPr lang="en-US" baseline="30000" dirty="0"/>
              <a:t>48</a:t>
            </a:r>
            <a:r>
              <a:rPr lang="en-US" dirty="0"/>
              <a:t>Ti</a:t>
            </a:r>
            <a:r>
              <a:rPr lang="en-US" baseline="30000" dirty="0"/>
              <a:t>12+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Clearly not aligned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design will lead to better alignment</a:t>
            </a:r>
          </a:p>
        </p:txBody>
      </p:sp>
    </p:spTree>
    <p:extLst>
      <p:ext uri="{BB962C8B-B14F-4D97-AF65-F5344CB8AC3E}">
        <p14:creationId xmlns:p14="http://schemas.microsoft.com/office/powerpoint/2010/main" val="330166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56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28</a:t>
            </a:r>
            <a:endParaRPr dirty="0"/>
          </a:p>
        </p:txBody>
      </p:sp>
      <p:sp>
        <p:nvSpPr>
          <p:cNvPr id="814" name="Google Shape;814;p56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Precision and accuracy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78046-B94C-F64B-B202-F39EE621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955476"/>
            <a:ext cx="3669792" cy="3717451"/>
          </a:xfrm>
          <a:prstGeom prst="rect">
            <a:avLst/>
          </a:prstGeom>
        </p:spPr>
      </p:pic>
      <p:pic>
        <p:nvPicPr>
          <p:cNvPr id="8" name="Google Shape;269;p24">
            <a:extLst>
              <a:ext uri="{FF2B5EF4-FFF2-40B4-BE49-F238E27FC236}">
                <a16:creationId xmlns:a16="http://schemas.microsoft.com/office/drawing/2014/main" id="{F849910E-7ED9-AF4C-9D2C-DA58014DCD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569" t="24244" r="30138" b="18528"/>
          <a:stretch/>
        </p:blipFill>
        <p:spPr>
          <a:xfrm>
            <a:off x="6791936" y="130772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928A2-5EFF-9D4D-8B80-8C52A528FF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97" t="20950" r="23351" b="17914"/>
          <a:stretch/>
        </p:blipFill>
        <p:spPr>
          <a:xfrm>
            <a:off x="5273040" y="1307728"/>
            <a:ext cx="1371600" cy="1371600"/>
          </a:xfrm>
          <a:prstGeom prst="rect">
            <a:avLst/>
          </a:prstGeom>
        </p:spPr>
      </p:pic>
      <p:pic>
        <p:nvPicPr>
          <p:cNvPr id="12" name="Google Shape;297;p26">
            <a:extLst>
              <a:ext uri="{FF2B5EF4-FFF2-40B4-BE49-F238E27FC236}">
                <a16:creationId xmlns:a16="http://schemas.microsoft.com/office/drawing/2014/main" id="{98812A39-6190-1B45-8031-88AF557ED52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-44" t="17502" r="44" b="15455"/>
          <a:stretch/>
        </p:blipFill>
        <p:spPr>
          <a:xfrm>
            <a:off x="5273040" y="1307728"/>
            <a:ext cx="1371600" cy="137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AAAA89-373C-ED46-BC14-2753ED71FD16}"/>
              </a:ext>
            </a:extLst>
          </p:cNvPr>
          <p:cNvCxnSpPr>
            <a:cxnSpLocks/>
          </p:cNvCxnSpPr>
          <p:nvPr/>
        </p:nvCxnSpPr>
        <p:spPr>
          <a:xfrm flipV="1">
            <a:off x="5017046" y="998511"/>
            <a:ext cx="0" cy="3414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5DE9CF-49EA-1843-A7A5-8C155B219D9B}"/>
              </a:ext>
            </a:extLst>
          </p:cNvPr>
          <p:cNvCxnSpPr>
            <a:cxnSpLocks/>
          </p:cNvCxnSpPr>
          <p:nvPr/>
        </p:nvCxnSpPr>
        <p:spPr>
          <a:xfrm flipV="1">
            <a:off x="5017046" y="4413504"/>
            <a:ext cx="332837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CF5586-AB68-1A41-A881-291C44C1CFD5}"/>
              </a:ext>
            </a:extLst>
          </p:cNvPr>
          <p:cNvSpPr txBox="1"/>
          <p:nvPr/>
        </p:nvSpPr>
        <p:spPr>
          <a:xfrm>
            <a:off x="7342567" y="436515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0A172-091B-594B-BD90-9E07566629F9}"/>
              </a:ext>
            </a:extLst>
          </p:cNvPr>
          <p:cNvSpPr txBox="1"/>
          <p:nvPr/>
        </p:nvSpPr>
        <p:spPr>
          <a:xfrm rot="16200000">
            <a:off x="4487153" y="1323474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DD23C-00D9-8447-ADB8-C50892010B90}"/>
              </a:ext>
            </a:extLst>
          </p:cNvPr>
          <p:cNvGrpSpPr/>
          <p:nvPr/>
        </p:nvGrpSpPr>
        <p:grpSpPr>
          <a:xfrm>
            <a:off x="5273040" y="2814202"/>
            <a:ext cx="1408195" cy="1371600"/>
            <a:chOff x="5273040" y="2814202"/>
            <a:chExt cx="1408195" cy="1371600"/>
          </a:xfrm>
        </p:grpSpPr>
        <p:pic>
          <p:nvPicPr>
            <p:cNvPr id="3074" name="Picture 2" descr="https://lh7-rt.googleusercontent.com/slidesz/AGV_vUcMtPRqMUjwfS6RuuS4vFFHkAe3FomlA_whZEJO6TrmIxvjVUAAQiXgAihpW8Jj-zLsT4V9Z-DojThjm8rUyRO_DkA6Wv0MCLJ6YRiWBb7-Yzv6CxjzfEkJVgJz8NVTdhJdyO2ngp2gPOSgTjBUdAiGk7Edylwo=s2048?key=MFJ0EfBURlcjUQ7IJi5k_Q">
              <a:extLst>
                <a:ext uri="{FF2B5EF4-FFF2-40B4-BE49-F238E27FC236}">
                  <a16:creationId xmlns:a16="http://schemas.microsoft.com/office/drawing/2014/main" id="{48119F1C-BF09-754F-ABFE-598F6E956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64" t="20067" r="24697" b="38266"/>
            <a:stretch/>
          </p:blipFill>
          <p:spPr bwMode="auto">
            <a:xfrm>
              <a:off x="5273040" y="2814202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A9C792-A599-2240-A396-8A4D011C740C}"/>
                </a:ext>
              </a:extLst>
            </p:cNvPr>
            <p:cNvSpPr txBox="1"/>
            <p:nvPr/>
          </p:nvSpPr>
          <p:spPr>
            <a:xfrm>
              <a:off x="5711098" y="2814735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boat oven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A3F30F9-C184-E44A-BC6C-4AB8DA26BF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75" r="75" b="1544"/>
          <a:stretch/>
        </p:blipFill>
        <p:spPr>
          <a:xfrm>
            <a:off x="6791936" y="281420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7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8" name="Google Shape;768;p57"/>
          <p:cNvSpPr txBox="1"/>
          <p:nvPr/>
        </p:nvSpPr>
        <p:spPr>
          <a:xfrm>
            <a:off x="1740300" y="2601933"/>
            <a:ext cx="5663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Thank you!</a:t>
            </a:r>
            <a:endParaRPr sz="16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769" name="Google Shape;769;p57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35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1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3D printed fixture for 4-mm-diameter/0.4-mm-wall-thickness copper tubing</a:t>
            </a:r>
            <a:endParaRPr dirty="0"/>
          </a:p>
        </p:txBody>
      </p:sp>
      <p:pic>
        <p:nvPicPr>
          <p:cNvPr id="576" name="Google Shape;576;p41"/>
          <p:cNvPicPr preferRelativeResize="0"/>
          <p:nvPr/>
        </p:nvPicPr>
        <p:blipFill rotWithShape="1">
          <a:blip r:embed="rId3">
            <a:alphaModFix/>
          </a:blip>
          <a:srcRect l="8681" r="9190"/>
          <a:stretch/>
        </p:blipFill>
        <p:spPr>
          <a:xfrm>
            <a:off x="292050" y="962975"/>
            <a:ext cx="2560526" cy="377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1"/>
          <p:cNvPicPr preferRelativeResize="0"/>
          <p:nvPr/>
        </p:nvPicPr>
        <p:blipFill rotWithShape="1">
          <a:blip r:embed="rId4">
            <a:alphaModFix/>
          </a:blip>
          <a:srcRect r="22815"/>
          <a:stretch/>
        </p:blipFill>
        <p:spPr>
          <a:xfrm>
            <a:off x="4406048" y="962975"/>
            <a:ext cx="2185252" cy="377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1"/>
          <p:cNvPicPr preferRelativeResize="0"/>
          <p:nvPr/>
        </p:nvPicPr>
        <p:blipFill rotWithShape="1">
          <a:blip r:embed="rId5">
            <a:alphaModFix/>
          </a:blip>
          <a:srcRect t="18193" b="16056"/>
          <a:stretch/>
        </p:blipFill>
        <p:spPr>
          <a:xfrm rot="5400000">
            <a:off x="5882025" y="1915824"/>
            <a:ext cx="3775749" cy="186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41"/>
          <p:cNvSpPr txBox="1"/>
          <p:nvPr/>
        </p:nvSpPr>
        <p:spPr>
          <a:xfrm>
            <a:off x="3228975" y="2028825"/>
            <a:ext cx="92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Design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580" name="Google Shape;580;p41"/>
          <p:cNvSpPr txBox="1"/>
          <p:nvPr/>
        </p:nvSpPr>
        <p:spPr>
          <a:xfrm>
            <a:off x="3213138" y="3533850"/>
            <a:ext cx="920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3D printed form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581" name="Google Shape;581;p41"/>
          <p:cNvCxnSpPr/>
          <p:nvPr/>
        </p:nvCxnSpPr>
        <p:spPr>
          <a:xfrm flipH="1">
            <a:off x="2762175" y="2238375"/>
            <a:ext cx="466800" cy="76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2" name="Google Shape;582;p41"/>
          <p:cNvCxnSpPr/>
          <p:nvPr/>
        </p:nvCxnSpPr>
        <p:spPr>
          <a:xfrm rot="10800000" flipH="1">
            <a:off x="3714750" y="3533850"/>
            <a:ext cx="419100" cy="104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3" name="Google Shape;583;p41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21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3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Safety catch</a:t>
            </a:r>
            <a:endParaRPr dirty="0"/>
          </a:p>
        </p:txBody>
      </p:sp>
      <p:pic>
        <p:nvPicPr>
          <p:cNvPr id="607" name="Google Shape;607;p43"/>
          <p:cNvPicPr preferRelativeResize="0"/>
          <p:nvPr/>
        </p:nvPicPr>
        <p:blipFill rotWithShape="1">
          <a:blip r:embed="rId3">
            <a:alphaModFix/>
          </a:blip>
          <a:srcRect b="17211"/>
          <a:stretch/>
        </p:blipFill>
        <p:spPr>
          <a:xfrm>
            <a:off x="485625" y="1302713"/>
            <a:ext cx="2843025" cy="313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3"/>
          <p:cNvPicPr preferRelativeResize="0"/>
          <p:nvPr/>
        </p:nvPicPr>
        <p:blipFill rotWithShape="1">
          <a:blip r:embed="rId4">
            <a:alphaModFix/>
          </a:blip>
          <a:srcRect t="11474" b="5737"/>
          <a:stretch/>
        </p:blipFill>
        <p:spPr>
          <a:xfrm>
            <a:off x="3597850" y="1302725"/>
            <a:ext cx="5054249" cy="31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3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23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Recent </a:t>
            </a:r>
            <a:r>
              <a:rPr lang="en" dirty="0" err="1"/>
              <a:t>superheavy</a:t>
            </a:r>
            <a:r>
              <a:rPr lang="en" dirty="0"/>
              <a:t> element discoveries</a:t>
            </a:r>
            <a:endParaRPr dirty="0"/>
          </a:p>
        </p:txBody>
      </p:sp>
      <p:grpSp>
        <p:nvGrpSpPr>
          <p:cNvPr id="78" name="Google Shape;78;p11"/>
          <p:cNvGrpSpPr/>
          <p:nvPr/>
        </p:nvGrpSpPr>
        <p:grpSpPr>
          <a:xfrm>
            <a:off x="3122575" y="1009450"/>
            <a:ext cx="3914650" cy="921000"/>
            <a:chOff x="3122575" y="1009450"/>
            <a:chExt cx="3914650" cy="921000"/>
          </a:xfrm>
        </p:grpSpPr>
        <p:sp>
          <p:nvSpPr>
            <p:cNvPr id="79" name="Google Shape;79;p11"/>
            <p:cNvSpPr/>
            <p:nvPr/>
          </p:nvSpPr>
          <p:spPr>
            <a:xfrm>
              <a:off x="3122575" y="100945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6116225" y="100945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cxnSp>
          <p:nvCxnSpPr>
            <p:cNvPr id="81" name="Google Shape;81;p11"/>
            <p:cNvCxnSpPr/>
            <p:nvPr/>
          </p:nvCxnSpPr>
          <p:spPr>
            <a:xfrm>
              <a:off x="4639613" y="1492875"/>
              <a:ext cx="86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82" name="Google Shape;82;p11" descr="^{243}_{95}\mathrm{Am}" title="MathEquation,#0000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284700" y="1344060"/>
              <a:ext cx="596760" cy="29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1" descr="^{291}115" title="MathEquation,#0000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7200" y="1347724"/>
              <a:ext cx="596750" cy="2401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" name="Google Shape;84;p11"/>
          <p:cNvGrpSpPr/>
          <p:nvPr/>
        </p:nvGrpSpPr>
        <p:grpSpPr>
          <a:xfrm>
            <a:off x="3122575" y="2004425"/>
            <a:ext cx="3914650" cy="921000"/>
            <a:chOff x="3122575" y="1979500"/>
            <a:chExt cx="3914650" cy="921000"/>
          </a:xfrm>
        </p:grpSpPr>
        <p:sp>
          <p:nvSpPr>
            <p:cNvPr id="85" name="Google Shape;85;p11"/>
            <p:cNvSpPr/>
            <p:nvPr/>
          </p:nvSpPr>
          <p:spPr>
            <a:xfrm>
              <a:off x="3122575" y="197950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86" name="Google Shape;86;p11"/>
            <p:cNvSpPr/>
            <p:nvPr/>
          </p:nvSpPr>
          <p:spPr>
            <a:xfrm>
              <a:off x="6116225" y="197950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cxnSp>
          <p:nvCxnSpPr>
            <p:cNvPr id="87" name="Google Shape;87;p11"/>
            <p:cNvCxnSpPr/>
            <p:nvPr/>
          </p:nvCxnSpPr>
          <p:spPr>
            <a:xfrm>
              <a:off x="4650788" y="2452950"/>
              <a:ext cx="86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88" name="Google Shape;88;p11" descr="^{248}_{96}\mathrm{Cm}" title="MathEquation,#0000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84701" y="2314622"/>
              <a:ext cx="596750" cy="300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1" descr="^{296}116" title="MathEquation,#00000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67200" y="2342700"/>
              <a:ext cx="596750" cy="2401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11"/>
          <p:cNvGrpSpPr/>
          <p:nvPr/>
        </p:nvGrpSpPr>
        <p:grpSpPr>
          <a:xfrm>
            <a:off x="3122575" y="2999400"/>
            <a:ext cx="3914650" cy="1940900"/>
            <a:chOff x="3122575" y="2999400"/>
            <a:chExt cx="3914650" cy="1940900"/>
          </a:xfrm>
        </p:grpSpPr>
        <p:sp>
          <p:nvSpPr>
            <p:cNvPr id="91" name="Google Shape;91;p11"/>
            <p:cNvSpPr/>
            <p:nvPr/>
          </p:nvSpPr>
          <p:spPr>
            <a:xfrm>
              <a:off x="3122575" y="299940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6116225" y="299940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3122575" y="4015525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6116225" y="4019300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cxnSp>
          <p:nvCxnSpPr>
            <p:cNvPr id="95" name="Google Shape;95;p11"/>
            <p:cNvCxnSpPr/>
            <p:nvPr/>
          </p:nvCxnSpPr>
          <p:spPr>
            <a:xfrm>
              <a:off x="4650788" y="4488975"/>
              <a:ext cx="86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6" name="Google Shape;96;p11"/>
            <p:cNvCxnSpPr/>
            <p:nvPr/>
          </p:nvCxnSpPr>
          <p:spPr>
            <a:xfrm>
              <a:off x="4639613" y="3472850"/>
              <a:ext cx="869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97" name="Google Shape;97;p11" descr="^{249}_{97}\mathrm{Bk}" title="MathEquation,#00000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38125" y="3318088"/>
              <a:ext cx="489900" cy="279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1" descr="^{249}_{98}\mathrm{Cf}" title="MathEquation,#00000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38125" y="4304575"/>
              <a:ext cx="489900" cy="29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1" descr="^{297}117" title="MathEquation,#0000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67200" y="3337675"/>
              <a:ext cx="607326" cy="24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1" descr="^{297}118" title="MathEquation,#00000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73064" y="4332650"/>
              <a:ext cx="607326" cy="244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" name="Google Shape;101;p11"/>
          <p:cNvGrpSpPr/>
          <p:nvPr/>
        </p:nvGrpSpPr>
        <p:grpSpPr>
          <a:xfrm>
            <a:off x="633275" y="2429775"/>
            <a:ext cx="2166700" cy="1357500"/>
            <a:chOff x="633275" y="996075"/>
            <a:chExt cx="2166700" cy="1357500"/>
          </a:xfrm>
        </p:grpSpPr>
        <p:sp>
          <p:nvSpPr>
            <p:cNvPr id="102" name="Google Shape;102;p11"/>
            <p:cNvSpPr/>
            <p:nvPr/>
          </p:nvSpPr>
          <p:spPr>
            <a:xfrm>
              <a:off x="633275" y="1032375"/>
              <a:ext cx="921000" cy="9210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1806375" y="996075"/>
              <a:ext cx="993600" cy="993600"/>
            </a:xfrm>
            <a:prstGeom prst="mathPlus">
              <a:avLst>
                <a:gd name="adj1" fmla="val 2352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  <p:pic>
          <p:nvPicPr>
            <p:cNvPr id="104" name="Google Shape;104;p11" descr="^{48}_{20}\mathrm{Ca}" title="MathEquation,#00000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6478" y="1352949"/>
              <a:ext cx="414592" cy="27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1"/>
            <p:cNvSpPr txBox="1"/>
            <p:nvPr/>
          </p:nvSpPr>
          <p:spPr>
            <a:xfrm>
              <a:off x="755825" y="1953375"/>
              <a:ext cx="675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 Thin"/>
                </a:rPr>
                <a:t>beam</a:t>
              </a:r>
              <a:endParaRPr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endParaRPr>
            </a:p>
          </p:txBody>
        </p:sp>
      </p:grpSp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9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Early problems: rotations → clogs</a:t>
            </a:r>
            <a:endParaRPr dirty="0"/>
          </a:p>
        </p:txBody>
      </p:sp>
      <p:pic>
        <p:nvPicPr>
          <p:cNvPr id="687" name="Google Shape;687;p49"/>
          <p:cNvPicPr preferRelativeResize="0"/>
          <p:nvPr/>
        </p:nvPicPr>
        <p:blipFill rotWithShape="1">
          <a:blip r:embed="rId3">
            <a:alphaModFix/>
          </a:blip>
          <a:srcRect l="18133" t="44446" r="45613" b="10036"/>
          <a:stretch/>
        </p:blipFill>
        <p:spPr>
          <a:xfrm>
            <a:off x="628775" y="1206150"/>
            <a:ext cx="2652227" cy="249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9"/>
          <p:cNvPicPr preferRelativeResize="0"/>
          <p:nvPr/>
        </p:nvPicPr>
        <p:blipFill rotWithShape="1">
          <a:blip r:embed="rId4">
            <a:alphaModFix/>
          </a:blip>
          <a:srcRect l="31641" t="30251" r="22353" b="26868"/>
          <a:stretch/>
        </p:blipFill>
        <p:spPr>
          <a:xfrm>
            <a:off x="6651150" y="1206150"/>
            <a:ext cx="2009399" cy="249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9"/>
          <p:cNvPicPr preferRelativeResize="0"/>
          <p:nvPr/>
        </p:nvPicPr>
        <p:blipFill rotWithShape="1">
          <a:blip r:embed="rId5">
            <a:alphaModFix/>
          </a:blip>
          <a:srcRect l="24453" t="24635" r="30395" b="33280"/>
          <a:stretch/>
        </p:blipFill>
        <p:spPr>
          <a:xfrm>
            <a:off x="4297650" y="1206150"/>
            <a:ext cx="2009399" cy="249719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/>
          <p:nvPr/>
        </p:nvSpPr>
        <p:spPr>
          <a:xfrm>
            <a:off x="1506200" y="3888700"/>
            <a:ext cx="177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Insulator relative to coil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691" name="Google Shape;691;p49"/>
          <p:cNvSpPr txBox="1"/>
          <p:nvPr/>
        </p:nvSpPr>
        <p:spPr>
          <a:xfrm>
            <a:off x="5377875" y="3888700"/>
            <a:ext cx="221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Susceptor relative to insulator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692" name="Google Shape;692;p49"/>
          <p:cNvCxnSpPr/>
          <p:nvPr/>
        </p:nvCxnSpPr>
        <p:spPr>
          <a:xfrm>
            <a:off x="3804150" y="1034825"/>
            <a:ext cx="0" cy="33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3" name="Google Shape;693;p49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27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4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Susceptor after runs</a:t>
            </a:r>
            <a:endParaRPr dirty="0"/>
          </a:p>
        </p:txBody>
      </p:sp>
      <p:pic>
        <p:nvPicPr>
          <p:cNvPr id="741" name="Google Shape;741;p54"/>
          <p:cNvPicPr preferRelativeResize="0"/>
          <p:nvPr/>
        </p:nvPicPr>
        <p:blipFill rotWithShape="1">
          <a:blip r:embed="rId3">
            <a:alphaModFix/>
          </a:blip>
          <a:srcRect l="44563" t="35522" r="27172" b="21971"/>
          <a:stretch/>
        </p:blipFill>
        <p:spPr>
          <a:xfrm>
            <a:off x="172500" y="1312075"/>
            <a:ext cx="2557123" cy="28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4"/>
          <p:cNvPicPr preferRelativeResize="0"/>
          <p:nvPr/>
        </p:nvPicPr>
        <p:blipFill rotWithShape="1">
          <a:blip r:embed="rId4">
            <a:alphaModFix/>
          </a:blip>
          <a:srcRect l="6988" t="15385" r="52164" b="28321"/>
          <a:stretch/>
        </p:blipFill>
        <p:spPr>
          <a:xfrm>
            <a:off x="2903750" y="1311952"/>
            <a:ext cx="2790323" cy="288425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4"/>
          <p:cNvSpPr txBox="1"/>
          <p:nvPr/>
        </p:nvSpPr>
        <p:spPr>
          <a:xfrm>
            <a:off x="5868200" y="1740600"/>
            <a:ext cx="31284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Titanium solidifies on ends -&gt; ends are cooler than body (potential problem for “aiming” solution for horizontal ovens??)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Higher temperature body prevents clogging!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 Thin"/>
              <a:buChar char="●"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Same susceptor and lid have been used for all cyclotron runs (&gt;40 days)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44" name="Google Shape;744;p54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32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8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aseline="30000" dirty="0"/>
              <a:t>50</a:t>
            </a:r>
            <a:r>
              <a:rPr lang="en" dirty="0"/>
              <a:t>Ti pellets</a:t>
            </a:r>
            <a:endParaRPr dirty="0"/>
          </a:p>
        </p:txBody>
      </p:sp>
      <p:sp>
        <p:nvSpPr>
          <p:cNvPr id="775" name="Google Shape;775;p58"/>
          <p:cNvSpPr txBox="1"/>
          <p:nvPr/>
        </p:nvSpPr>
        <p:spPr>
          <a:xfrm>
            <a:off x="1697854" y="2236174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776" name="Google Shape;776;p58"/>
          <p:cNvPicPr preferRelativeResize="0"/>
          <p:nvPr/>
        </p:nvPicPr>
        <p:blipFill rotWithShape="1">
          <a:blip r:embed="rId3">
            <a:alphaModFix/>
          </a:blip>
          <a:srcRect b="30065"/>
          <a:stretch/>
        </p:blipFill>
        <p:spPr>
          <a:xfrm>
            <a:off x="2580625" y="1275450"/>
            <a:ext cx="3876677" cy="304525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8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36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5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Susceptor after runs</a:t>
            </a:r>
            <a:endParaRPr dirty="0"/>
          </a:p>
        </p:txBody>
      </p:sp>
      <p:pic>
        <p:nvPicPr>
          <p:cNvPr id="750" name="Google Shape;750;p55"/>
          <p:cNvPicPr preferRelativeResize="0"/>
          <p:nvPr/>
        </p:nvPicPr>
        <p:blipFill rotWithShape="1">
          <a:blip r:embed="rId3">
            <a:alphaModFix/>
          </a:blip>
          <a:srcRect l="44563" t="35522" r="27172" b="21971"/>
          <a:stretch/>
        </p:blipFill>
        <p:spPr>
          <a:xfrm>
            <a:off x="172500" y="1312075"/>
            <a:ext cx="2557123" cy="28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975" y="1312075"/>
            <a:ext cx="4340944" cy="28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5"/>
          <p:cNvSpPr txBox="1"/>
          <p:nvPr/>
        </p:nvSpPr>
        <p:spPr>
          <a:xfrm>
            <a:off x="3438050" y="4257700"/>
            <a:ext cx="494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Yosemite’s Half Dome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53" name="Google Shape;753;p55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33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0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Solutions to rotations</a:t>
            </a:r>
            <a:endParaRPr dirty="0"/>
          </a:p>
        </p:txBody>
      </p:sp>
      <p:pic>
        <p:nvPicPr>
          <p:cNvPr id="699" name="Google Shape;699;p50"/>
          <p:cNvPicPr preferRelativeResize="0"/>
          <p:nvPr/>
        </p:nvPicPr>
        <p:blipFill rotWithShape="1">
          <a:blip r:embed="rId3">
            <a:alphaModFix/>
          </a:blip>
          <a:srcRect l="31641" t="30253" r="22353" b="26366"/>
          <a:stretch/>
        </p:blipFill>
        <p:spPr>
          <a:xfrm>
            <a:off x="4973952" y="1179727"/>
            <a:ext cx="2009395" cy="25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50"/>
          <p:cNvSpPr txBox="1"/>
          <p:nvPr/>
        </p:nvSpPr>
        <p:spPr>
          <a:xfrm>
            <a:off x="1550775" y="3775300"/>
            <a:ext cx="200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Insulator relative to coil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701" name="Google Shape;701;p50"/>
          <p:cNvSpPr txBox="1"/>
          <p:nvPr/>
        </p:nvSpPr>
        <p:spPr>
          <a:xfrm>
            <a:off x="5923275" y="3775300"/>
            <a:ext cx="231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Susceptor relative to insulator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02" name="Google Shape;702;p50"/>
          <p:cNvPicPr preferRelativeResize="0"/>
          <p:nvPr/>
        </p:nvPicPr>
        <p:blipFill rotWithShape="1">
          <a:blip r:embed="rId4">
            <a:alphaModFix/>
          </a:blip>
          <a:srcRect l="33456" t="33581" r="29603"/>
          <a:stretch/>
        </p:blipFill>
        <p:spPr>
          <a:xfrm>
            <a:off x="2606778" y="1179725"/>
            <a:ext cx="1873475" cy="252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0"/>
          <p:cNvPicPr preferRelativeResize="0"/>
          <p:nvPr/>
        </p:nvPicPr>
        <p:blipFill rotWithShape="1">
          <a:blip r:embed="rId5">
            <a:alphaModFix/>
          </a:blip>
          <a:srcRect l="15078" t="7997" r="23800" b="5166"/>
          <a:stretch/>
        </p:blipFill>
        <p:spPr>
          <a:xfrm>
            <a:off x="112800" y="1179725"/>
            <a:ext cx="2370811" cy="25263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50"/>
          <p:cNvSpPr txBox="1"/>
          <p:nvPr/>
        </p:nvSpPr>
        <p:spPr>
          <a:xfrm>
            <a:off x="307625" y="3229425"/>
            <a:ext cx="800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Original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05" name="Google Shape;705;p50"/>
          <p:cNvSpPr txBox="1"/>
          <p:nvPr/>
        </p:nvSpPr>
        <p:spPr>
          <a:xfrm>
            <a:off x="1457200" y="3229425"/>
            <a:ext cx="800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New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706" name="Google Shape;706;p50"/>
          <p:cNvSpPr txBox="1"/>
          <p:nvPr/>
        </p:nvSpPr>
        <p:spPr>
          <a:xfrm>
            <a:off x="1016175" y="4144600"/>
            <a:ext cx="307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Solution: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slotted insulator body preserves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           alignment using support post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707" name="Google Shape;707;p50"/>
          <p:cNvPicPr preferRelativeResize="0"/>
          <p:nvPr/>
        </p:nvPicPr>
        <p:blipFill rotWithShape="1">
          <a:blip r:embed="rId6">
            <a:alphaModFix/>
          </a:blip>
          <a:srcRect l="30301" t="25802" r="24221" b="21496"/>
          <a:stretch/>
        </p:blipFill>
        <p:spPr>
          <a:xfrm>
            <a:off x="7126750" y="1179725"/>
            <a:ext cx="1634872" cy="25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0"/>
          <p:cNvSpPr txBox="1"/>
          <p:nvPr/>
        </p:nvSpPr>
        <p:spPr>
          <a:xfrm>
            <a:off x="5576625" y="4144600"/>
            <a:ext cx="301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Solution:</a:t>
            </a: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thin molybdenum strips jammed 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          between insulator and susceptor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709" name="Google Shape;709;p50"/>
          <p:cNvCxnSpPr/>
          <p:nvPr/>
        </p:nvCxnSpPr>
        <p:spPr>
          <a:xfrm>
            <a:off x="4741725" y="1071350"/>
            <a:ext cx="0" cy="33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0" name="Google Shape;710;p50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28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Recent </a:t>
            </a:r>
            <a:r>
              <a:rPr lang="en" dirty="0" err="1"/>
              <a:t>superheavy</a:t>
            </a:r>
            <a:r>
              <a:rPr lang="en" dirty="0"/>
              <a:t> element discoveries</a:t>
            </a:r>
            <a:endParaRPr dirty="0"/>
          </a:p>
        </p:txBody>
      </p:sp>
      <p:sp>
        <p:nvSpPr>
          <p:cNvPr id="102" name="Google Shape;102;p11"/>
          <p:cNvSpPr/>
          <p:nvPr/>
        </p:nvSpPr>
        <p:spPr>
          <a:xfrm>
            <a:off x="633275" y="2063739"/>
            <a:ext cx="921000" cy="921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pic>
        <p:nvPicPr>
          <p:cNvPr id="104" name="Google Shape;104;p11" descr="^{48}_{20}\mathrm{Ca}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478" y="2384313"/>
            <a:ext cx="414592" cy="27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1"/>
          <p:cNvSpPr txBox="1"/>
          <p:nvPr/>
        </p:nvSpPr>
        <p:spPr>
          <a:xfrm>
            <a:off x="755825" y="2984739"/>
            <a:ext cx="67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beam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699C7-C642-6448-8CC5-B1FD2879FA87}"/>
              </a:ext>
            </a:extLst>
          </p:cNvPr>
          <p:cNvSpPr txBox="1"/>
          <p:nvPr/>
        </p:nvSpPr>
        <p:spPr>
          <a:xfrm>
            <a:off x="2486390" y="1986974"/>
            <a:ext cx="577113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</a:rPr>
              <a:t>Typical beam needs:</a:t>
            </a:r>
          </a:p>
          <a:p>
            <a:endParaRPr lang="en-US" dirty="0">
              <a:latin typeface="Arial" panose="020B0604020202020204" pitchFamily="34" charset="0"/>
              <a:ea typeface="Helvetica Neue Light" panose="020004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</a:rPr>
              <a:t>Current: as close to ∞ as possible (typically 1-2 </a:t>
            </a:r>
            <a:r>
              <a:rPr lang="en-US" dirty="0" err="1">
                <a:latin typeface="Arial" panose="020B0604020202020204" pitchFamily="34" charset="0"/>
                <a:ea typeface="Helvetica Neue Light" panose="02000403000000020004" pitchFamily="2" charset="0"/>
              </a:rPr>
              <a:t>pμA</a:t>
            </a: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</a:rPr>
              <a:t> is satisfactory)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Helvetica Neue Light" panose="020004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 Light" panose="02000403000000020004" pitchFamily="2" charset="0"/>
              </a:rPr>
              <a:t>Energy: 5-6 MeV/u</a:t>
            </a:r>
          </a:p>
        </p:txBody>
      </p:sp>
    </p:spTree>
    <p:extLst>
      <p:ext uri="{BB962C8B-B14F-4D97-AF65-F5344CB8AC3E}">
        <p14:creationId xmlns:p14="http://schemas.microsoft.com/office/powerpoint/2010/main" val="132242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Limit in target atomic number</a:t>
            </a:r>
            <a:endParaRPr dirty="0"/>
          </a:p>
        </p:txBody>
      </p:sp>
      <p:pic>
        <p:nvPicPr>
          <p:cNvPr id="112" name="Google Shape;11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3488" y="999250"/>
            <a:ext cx="5037025" cy="3777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/>
          <p:nvPr/>
        </p:nvSpPr>
        <p:spPr>
          <a:xfrm>
            <a:off x="3962538" y="2082675"/>
            <a:ext cx="473700" cy="506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14" name="Google Shape;114;p12"/>
          <p:cNvSpPr/>
          <p:nvPr/>
        </p:nvSpPr>
        <p:spPr>
          <a:xfrm>
            <a:off x="4416388" y="2561575"/>
            <a:ext cx="473700" cy="484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4416388" y="3046075"/>
            <a:ext cx="473700" cy="464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2639163" y="3466925"/>
            <a:ext cx="473700" cy="5067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17" name="Google Shape;117;p12"/>
          <p:cNvSpPr txBox="1"/>
          <p:nvPr/>
        </p:nvSpPr>
        <p:spPr>
          <a:xfrm>
            <a:off x="3112863" y="3458675"/>
            <a:ext cx="100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115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18" name="Google Shape;118;p12"/>
          <p:cNvSpPr txBox="1"/>
          <p:nvPr/>
        </p:nvSpPr>
        <p:spPr>
          <a:xfrm>
            <a:off x="4912313" y="3016525"/>
            <a:ext cx="100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116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19" name="Google Shape;119;p12"/>
          <p:cNvSpPr txBox="1"/>
          <p:nvPr/>
        </p:nvSpPr>
        <p:spPr>
          <a:xfrm>
            <a:off x="4912313" y="2542225"/>
            <a:ext cx="100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117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4473363" y="2074425"/>
            <a:ext cx="100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118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21" name="Google Shape;121;p12"/>
          <p:cNvSpPr txBox="1"/>
          <p:nvPr/>
        </p:nvSpPr>
        <p:spPr>
          <a:xfrm>
            <a:off x="2708188" y="1607625"/>
            <a:ext cx="141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119???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22" name="Google Shape;122;p12"/>
          <p:cNvSpPr txBox="1"/>
          <p:nvPr/>
        </p:nvSpPr>
        <p:spPr>
          <a:xfrm>
            <a:off x="2708188" y="1084425"/>
            <a:ext cx="1413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120???</a:t>
            </a:r>
            <a:endParaRPr sz="22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123" name="Google Shape;123;p12"/>
          <p:cNvCxnSpPr/>
          <p:nvPr/>
        </p:nvCxnSpPr>
        <p:spPr>
          <a:xfrm rot="10800000">
            <a:off x="1747800" y="1767775"/>
            <a:ext cx="0" cy="236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4" name="Google Shape;124;p12"/>
          <p:cNvSpPr txBox="1"/>
          <p:nvPr/>
        </p:nvSpPr>
        <p:spPr>
          <a:xfrm>
            <a:off x="878875" y="2307075"/>
            <a:ext cx="8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proton number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25" name="Google Shape;125;p12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00" y="1166750"/>
            <a:ext cx="4578324" cy="343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Helvetica Neue Thin" panose="020B0403020202020204" pitchFamily="34" charset="0"/>
                <a:cs typeface="Helvetica Neue" panose="02000503000000020004" pitchFamily="2" charset="0"/>
              </a:rPr>
              <a:t>Increasing atomic number of projectiles</a:t>
            </a:r>
            <a:endParaRPr dirty="0"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2" name="Google Shape;132;p13"/>
          <p:cNvSpPr/>
          <p:nvPr/>
        </p:nvSpPr>
        <p:spPr>
          <a:xfrm>
            <a:off x="2736325" y="3796475"/>
            <a:ext cx="599400" cy="637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33" name="Google Shape;133;p13"/>
          <p:cNvCxnSpPr/>
          <p:nvPr/>
        </p:nvCxnSpPr>
        <p:spPr>
          <a:xfrm rot="10800000">
            <a:off x="3505800" y="3325025"/>
            <a:ext cx="0" cy="948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" name="Google Shape;135;p13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8" name="Google Shape;134;p13">
            <a:extLst>
              <a:ext uri="{FF2B5EF4-FFF2-40B4-BE49-F238E27FC236}">
                <a16:creationId xmlns:a16="http://schemas.microsoft.com/office/drawing/2014/main" id="{65CE4F14-0009-1F43-AF94-88DA592BD928}"/>
              </a:ext>
            </a:extLst>
          </p:cNvPr>
          <p:cNvSpPr txBox="1"/>
          <p:nvPr/>
        </p:nvSpPr>
        <p:spPr>
          <a:xfrm>
            <a:off x="3611644" y="3225206"/>
            <a:ext cx="109446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Increase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beam proton number</a:t>
            </a:r>
            <a:endParaRPr sz="18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00" y="1166750"/>
            <a:ext cx="4578324" cy="343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Limit in target atomic number</a:t>
            </a:r>
            <a:endParaRPr dirty="0"/>
          </a:p>
        </p:txBody>
      </p:sp>
      <p:sp>
        <p:nvSpPr>
          <p:cNvPr id="142" name="Google Shape;142;p14"/>
          <p:cNvSpPr/>
          <p:nvPr/>
        </p:nvSpPr>
        <p:spPr>
          <a:xfrm>
            <a:off x="2736325" y="3796475"/>
            <a:ext cx="599400" cy="637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43" name="Google Shape;143;p14"/>
          <p:cNvCxnSpPr/>
          <p:nvPr/>
        </p:nvCxnSpPr>
        <p:spPr>
          <a:xfrm rot="10800000">
            <a:off x="3505800" y="3325025"/>
            <a:ext cx="0" cy="94800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45" name="Google Shape;145;p14"/>
          <p:cNvGrpSpPr/>
          <p:nvPr/>
        </p:nvGrpSpPr>
        <p:grpSpPr>
          <a:xfrm>
            <a:off x="3301125" y="1456150"/>
            <a:ext cx="5373900" cy="1658325"/>
            <a:chOff x="3301125" y="1456150"/>
            <a:chExt cx="5373900" cy="1658325"/>
          </a:xfrm>
        </p:grpSpPr>
        <p:sp>
          <p:nvSpPr>
            <p:cNvPr id="146" name="Google Shape;146;p14"/>
            <p:cNvSpPr txBox="1"/>
            <p:nvPr/>
          </p:nvSpPr>
          <p:spPr>
            <a:xfrm>
              <a:off x="5357025" y="2080925"/>
              <a:ext cx="33180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RIKEN: </a:t>
              </a:r>
              <a:r>
                <a:rPr lang="en" sz="1800" baseline="300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51</a:t>
              </a: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V on Cm → 119</a:t>
              </a:r>
              <a:endParaRPr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47" name="Google Shape;147;p14"/>
            <p:cNvSpPr txBox="1"/>
            <p:nvPr/>
          </p:nvSpPr>
          <p:spPr>
            <a:xfrm>
              <a:off x="5357025" y="2652775"/>
              <a:ext cx="33180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LBNL: </a:t>
              </a:r>
              <a:r>
                <a:rPr lang="en" sz="1800" baseline="300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50</a:t>
              </a: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Ti on </a:t>
              </a:r>
              <a:r>
                <a:rPr lang="en" sz="1800" dirty="0" err="1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Cf</a:t>
              </a: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 → 120</a:t>
              </a:r>
              <a:endParaRPr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48" name="Google Shape;148;p14"/>
            <p:cNvSpPr txBox="1"/>
            <p:nvPr/>
          </p:nvSpPr>
          <p:spPr>
            <a:xfrm>
              <a:off x="5357025" y="1456150"/>
              <a:ext cx="3318000" cy="46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 err="1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Dubna</a:t>
              </a: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: </a:t>
              </a:r>
              <a:r>
                <a:rPr lang="en" sz="1800" baseline="300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??</a:t>
              </a:r>
              <a:r>
                <a:rPr lang="en" sz="1800" dirty="0">
                  <a:solidFill>
                    <a:srgbClr val="CC0000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  <a:sym typeface="Roboto"/>
                </a:rPr>
                <a:t>Cr on ?? → ??</a:t>
              </a:r>
              <a:endParaRPr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endParaRPr>
            </a:p>
          </p:txBody>
        </p:sp>
        <p:cxnSp>
          <p:nvCxnSpPr>
            <p:cNvPr id="149" name="Google Shape;149;p14"/>
            <p:cNvCxnSpPr>
              <a:stCxn id="148" idx="1"/>
            </p:cNvCxnSpPr>
            <p:nvPr/>
          </p:nvCxnSpPr>
          <p:spPr>
            <a:xfrm rot="10800000">
              <a:off x="4611525" y="1687000"/>
              <a:ext cx="745500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0" name="Google Shape;150;p14"/>
            <p:cNvCxnSpPr/>
            <p:nvPr/>
          </p:nvCxnSpPr>
          <p:spPr>
            <a:xfrm rot="10800000">
              <a:off x="3301125" y="2311775"/>
              <a:ext cx="2055900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1" name="Google Shape;151;p14"/>
            <p:cNvCxnSpPr/>
            <p:nvPr/>
          </p:nvCxnSpPr>
          <p:spPr>
            <a:xfrm rot="10800000">
              <a:off x="3301125" y="2871575"/>
              <a:ext cx="2055900" cy="0"/>
            </a:xfrm>
            <a:prstGeom prst="straightConnector1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52" name="Google Shape;152;p14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5" name="Google Shape;134;p13">
            <a:extLst>
              <a:ext uri="{FF2B5EF4-FFF2-40B4-BE49-F238E27FC236}">
                <a16:creationId xmlns:a16="http://schemas.microsoft.com/office/drawing/2014/main" id="{54668CA6-4E31-DD41-8CB0-760B09FBE05D}"/>
              </a:ext>
            </a:extLst>
          </p:cNvPr>
          <p:cNvSpPr txBox="1"/>
          <p:nvPr/>
        </p:nvSpPr>
        <p:spPr>
          <a:xfrm>
            <a:off x="3611644" y="3225206"/>
            <a:ext cx="109446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Increase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beam proton number</a:t>
            </a:r>
            <a:endParaRPr sz="18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6" name="Google Shape;147;p14">
            <a:extLst>
              <a:ext uri="{FF2B5EF4-FFF2-40B4-BE49-F238E27FC236}">
                <a16:creationId xmlns:a16="http://schemas.microsoft.com/office/drawing/2014/main" id="{249FC3DD-286D-0F4A-8C12-B34C4966F588}"/>
              </a:ext>
            </a:extLst>
          </p:cNvPr>
          <p:cNvSpPr txBox="1"/>
          <p:nvPr/>
        </p:nvSpPr>
        <p:spPr>
          <a:xfrm>
            <a:off x="5595600" y="3150475"/>
            <a:ext cx="3318000" cy="7386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CC0000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"/>
              </a:rPr>
              <a:t>(expectation to continue with heavier beams after)</a:t>
            </a:r>
            <a:endParaRPr sz="1800" dirty="0">
              <a:solidFill>
                <a:srgbClr val="CC0000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17" name="Google Shape;151;p14">
            <a:extLst>
              <a:ext uri="{FF2B5EF4-FFF2-40B4-BE49-F238E27FC236}">
                <a16:creationId xmlns:a16="http://schemas.microsoft.com/office/drawing/2014/main" id="{C52AF4FB-8A60-F440-88FF-399A82AC06E4}"/>
              </a:ext>
            </a:extLst>
          </p:cNvPr>
          <p:cNvCxnSpPr>
            <a:cxnSpLocks/>
          </p:cNvCxnSpPr>
          <p:nvPr/>
        </p:nvCxnSpPr>
        <p:spPr>
          <a:xfrm flipH="1" flipV="1">
            <a:off x="6355222" y="3075744"/>
            <a:ext cx="240650" cy="149462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way to get metal into an ECR ion source: ovens</a:t>
            </a:r>
            <a:endParaRPr dirty="0"/>
          </a:p>
        </p:txBody>
      </p:sp>
      <p:sp>
        <p:nvSpPr>
          <p:cNvPr id="158" name="Google Shape;158;p15"/>
          <p:cNvSpPr/>
          <p:nvPr/>
        </p:nvSpPr>
        <p:spPr>
          <a:xfrm>
            <a:off x="1271950" y="2376975"/>
            <a:ext cx="1446900" cy="1955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59" name="Google Shape;159;p15"/>
          <p:cNvSpPr/>
          <p:nvPr/>
        </p:nvSpPr>
        <p:spPr>
          <a:xfrm>
            <a:off x="2512125" y="3036800"/>
            <a:ext cx="405300" cy="29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60" name="Google Shape;160;p15"/>
          <p:cNvSpPr/>
          <p:nvPr/>
        </p:nvSpPr>
        <p:spPr>
          <a:xfrm>
            <a:off x="1609900" y="3720675"/>
            <a:ext cx="771000" cy="564300"/>
          </a:xfrm>
          <a:prstGeom prst="rect">
            <a:avLst/>
          </a:prstGeom>
          <a:solidFill>
            <a:srgbClr val="888C8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246450" y="1608975"/>
            <a:ext cx="9777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oven crucible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62" name="Google Shape;162;p15"/>
          <p:cNvCxnSpPr/>
          <p:nvPr/>
        </p:nvCxnSpPr>
        <p:spPr>
          <a:xfrm>
            <a:off x="1017550" y="2035125"/>
            <a:ext cx="262500" cy="27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3" name="Google Shape;163;p15"/>
          <p:cNvSpPr/>
          <p:nvPr/>
        </p:nvSpPr>
        <p:spPr>
          <a:xfrm>
            <a:off x="3776150" y="1160625"/>
            <a:ext cx="3816000" cy="1431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ECR plasma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64" name="Google Shape;164;p15"/>
          <p:cNvCxnSpPr/>
          <p:nvPr/>
        </p:nvCxnSpPr>
        <p:spPr>
          <a:xfrm rot="10800000">
            <a:off x="2806250" y="4189525"/>
            <a:ext cx="413400" cy="25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" name="Google Shape;165;p15"/>
          <p:cNvSpPr txBox="1"/>
          <p:nvPr/>
        </p:nvSpPr>
        <p:spPr>
          <a:xfrm>
            <a:off x="1327600" y="2796800"/>
            <a:ext cx="13356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 gas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66" name="Google Shape;166;p15"/>
          <p:cNvSpPr/>
          <p:nvPr/>
        </p:nvSpPr>
        <p:spPr>
          <a:xfrm>
            <a:off x="1433313" y="2591625"/>
            <a:ext cx="1124172" cy="763128"/>
          </a:xfrm>
          <a:prstGeom prst="cloud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67" name="Google Shape;167;p15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sp>
        <p:nvSpPr>
          <p:cNvPr id="168" name="Google Shape;168;p15"/>
          <p:cNvSpPr txBox="1"/>
          <p:nvPr/>
        </p:nvSpPr>
        <p:spPr>
          <a:xfrm>
            <a:off x="3265800" y="4276825"/>
            <a:ext cx="4579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add heat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"/>
          <p:cNvSpPr txBox="1">
            <a:spLocks noGrp="1"/>
          </p:cNvSpPr>
          <p:nvPr>
            <p:ph type="title"/>
          </p:nvPr>
        </p:nvSpPr>
        <p:spPr>
          <a:xfrm>
            <a:off x="172500" y="62625"/>
            <a:ext cx="87990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way to get metal into an ECR ion source: ovens</a:t>
            </a:r>
            <a:endParaRPr dirty="0"/>
          </a:p>
        </p:txBody>
      </p:sp>
      <p:sp>
        <p:nvSpPr>
          <p:cNvPr id="174" name="Google Shape;174;p16"/>
          <p:cNvSpPr/>
          <p:nvPr/>
        </p:nvSpPr>
        <p:spPr>
          <a:xfrm rot="-1336141">
            <a:off x="1276052" y="2405192"/>
            <a:ext cx="1447135" cy="195582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75" name="Google Shape;175;p16"/>
          <p:cNvSpPr/>
          <p:nvPr/>
        </p:nvSpPr>
        <p:spPr>
          <a:xfrm rot="-1336440">
            <a:off x="2397729" y="2805209"/>
            <a:ext cx="405238" cy="29426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76" name="Google Shape;176;p16"/>
          <p:cNvSpPr/>
          <p:nvPr/>
        </p:nvSpPr>
        <p:spPr>
          <a:xfrm rot="-1336405">
            <a:off x="1859512" y="3700500"/>
            <a:ext cx="770922" cy="564403"/>
          </a:xfrm>
          <a:prstGeom prst="rect">
            <a:avLst/>
          </a:prstGeom>
          <a:solidFill>
            <a:srgbClr val="888C8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246450" y="1608975"/>
            <a:ext cx="9777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oven crucible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78" name="Google Shape;178;p16"/>
          <p:cNvCxnSpPr/>
          <p:nvPr/>
        </p:nvCxnSpPr>
        <p:spPr>
          <a:xfrm>
            <a:off x="1017550" y="2035125"/>
            <a:ext cx="262500" cy="27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16"/>
          <p:cNvSpPr/>
          <p:nvPr/>
        </p:nvSpPr>
        <p:spPr>
          <a:xfrm>
            <a:off x="3776150" y="1160625"/>
            <a:ext cx="3816000" cy="14310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ECR plasma</a:t>
            </a: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cxnSp>
        <p:nvCxnSpPr>
          <p:cNvPr id="180" name="Google Shape;180;p16"/>
          <p:cNvCxnSpPr/>
          <p:nvPr/>
        </p:nvCxnSpPr>
        <p:spPr>
          <a:xfrm rot="10800000">
            <a:off x="2806250" y="4189525"/>
            <a:ext cx="413400" cy="25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16"/>
          <p:cNvSpPr txBox="1"/>
          <p:nvPr/>
        </p:nvSpPr>
        <p:spPr>
          <a:xfrm rot="-1336046">
            <a:off x="1221497" y="2846618"/>
            <a:ext cx="1335602" cy="53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metal gas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5374050" y="3614000"/>
            <a:ext cx="3784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Improve by aiming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83" name="Google Shape;183;p16"/>
          <p:cNvSpPr/>
          <p:nvPr/>
        </p:nvSpPr>
        <p:spPr>
          <a:xfrm rot="-1398247">
            <a:off x="1327202" y="2697380"/>
            <a:ext cx="1124194" cy="763100"/>
          </a:xfrm>
          <a:prstGeom prst="cloud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  <p:sp>
        <p:nvSpPr>
          <p:cNvPr id="184" name="Google Shape;184;p16"/>
          <p:cNvSpPr txBox="1">
            <a:spLocks noGrp="1"/>
          </p:cNvSpPr>
          <p:nvPr>
            <p:ph type="sldNum" idx="12"/>
          </p:nvPr>
        </p:nvSpPr>
        <p:spPr>
          <a:xfrm>
            <a:off x="4297658" y="47671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 dirty="0"/>
          </a:p>
        </p:txBody>
      </p:sp>
      <p:sp>
        <p:nvSpPr>
          <p:cNvPr id="185" name="Google Shape;185;p16"/>
          <p:cNvSpPr txBox="1"/>
          <p:nvPr/>
        </p:nvSpPr>
        <p:spPr>
          <a:xfrm>
            <a:off x="3265800" y="4276825"/>
            <a:ext cx="45792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  <a:sym typeface="Roboto Thin"/>
              </a:rPr>
              <a:t>add heat</a:t>
            </a:r>
            <a:endParaRPr sz="1200" dirty="0">
              <a:solidFill>
                <a:schemeClr val="dk2"/>
              </a:solidFill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  <a:sym typeface="Roboto Th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6431</TotalTime>
  <Words>1180</Words>
  <Application>Microsoft Macintosh PowerPoint</Application>
  <PresentationFormat>On-screen Show (16:9)</PresentationFormat>
  <Paragraphs>276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Roboto</vt:lpstr>
      <vt:lpstr>Roboto Thin</vt:lpstr>
      <vt:lpstr>Arial</vt:lpstr>
      <vt:lpstr>Simple Light</vt:lpstr>
      <vt:lpstr>VENUS operation and HCI beams for superheavy element production at LBNL</vt:lpstr>
      <vt:lpstr>Recent superheavy element discoveries</vt:lpstr>
      <vt:lpstr>Recent superheavy element discoveries</vt:lpstr>
      <vt:lpstr>Recent superheavy element discoveries</vt:lpstr>
      <vt:lpstr>Limit in target atomic number</vt:lpstr>
      <vt:lpstr>Increasing atomic number of projectiles</vt:lpstr>
      <vt:lpstr>Limit in target atomic number</vt:lpstr>
      <vt:lpstr>One way to get metal into an ECR ion source: ovens</vt:lpstr>
      <vt:lpstr>One way to get metal into an ECR ion source: ovens</vt:lpstr>
      <vt:lpstr>One way to get metal into an ECR ion source: ovens</vt:lpstr>
      <vt:lpstr>Side question: what are we measuring when using metal in ovens??</vt:lpstr>
      <vt:lpstr>Low-temperature oven used for 48Ca beams from VENUS</vt:lpstr>
      <vt:lpstr>Reaching higher temperatures: resistive oven</vt:lpstr>
      <vt:lpstr>Reaching higher temperatures: resistive oven</vt:lpstr>
      <vt:lpstr>Reaching higher temperatures: resistive oven</vt:lpstr>
      <vt:lpstr>Vertical inductive oven concept</vt:lpstr>
      <vt:lpstr>Oven exploded view</vt:lpstr>
      <vt:lpstr>Inductive oven</vt:lpstr>
      <vt:lpstr>Current inductive oven inner parts</vt:lpstr>
      <vt:lpstr>Typical operation</vt:lpstr>
      <vt:lpstr>Two primary superheavy element projectile beams</vt:lpstr>
      <vt:lpstr>Success: Two atoms of element 116 from 22 days of running</vt:lpstr>
      <vt:lpstr>Two primary superheavy element projectile beams</vt:lpstr>
      <vt:lpstr>Two primary superheavy element projectile beams</vt:lpstr>
      <vt:lpstr>An aiming inductive oven, proof of concept</vt:lpstr>
      <vt:lpstr>Precision and accuracy</vt:lpstr>
      <vt:lpstr>PowerPoint Presentation</vt:lpstr>
      <vt:lpstr>3D printed fixture for 4-mm-diameter/0.4-mm-wall-thickness copper tubing</vt:lpstr>
      <vt:lpstr>Safety catch</vt:lpstr>
      <vt:lpstr>Early problems: rotations → clogs</vt:lpstr>
      <vt:lpstr>Susceptor after runs</vt:lpstr>
      <vt:lpstr>50Ti pellets</vt:lpstr>
      <vt:lpstr>Susceptor after runs</vt:lpstr>
      <vt:lpstr>Solutions to rotations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VENUS operation and HCI beam production for SHE in LBNL</dc:title>
  <cp:lastModifiedBy>Microsoft Office User</cp:lastModifiedBy>
  <cp:revision>35</cp:revision>
  <dcterms:modified xsi:type="dcterms:W3CDTF">2025-04-09T06:19:14Z</dcterms:modified>
</cp:coreProperties>
</file>