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1" r:id="rId2"/>
    <p:sldId id="256" r:id="rId3"/>
    <p:sldId id="269" r:id="rId4"/>
    <p:sldId id="275" r:id="rId5"/>
    <p:sldId id="258" r:id="rId6"/>
    <p:sldId id="260" r:id="rId7"/>
    <p:sldId id="263" r:id="rId8"/>
    <p:sldId id="264" r:id="rId9"/>
    <p:sldId id="265" r:id="rId10"/>
    <p:sldId id="261" r:id="rId11"/>
    <p:sldId id="262" r:id="rId12"/>
    <p:sldId id="267" r:id="rId13"/>
    <p:sldId id="274" r:id="rId14"/>
    <p:sldId id="271" r:id="rId15"/>
    <p:sldId id="270" r:id="rId16"/>
    <p:sldId id="278" r:id="rId17"/>
    <p:sldId id="277" r:id="rId18"/>
    <p:sldId id="268" r:id="rId19"/>
    <p:sldId id="272" r:id="rId20"/>
    <p:sldId id="276" r:id="rId21"/>
    <p:sldId id="273" r:id="rId22"/>
    <p:sldId id="279" r:id="rId23"/>
    <p:sldId id="280" r:id="rId24"/>
    <p:sldId id="266" r:id="rId25"/>
    <p:sldId id="259" r:id="rId26"/>
    <p:sldId id="257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00"/>
    <a:srgbClr val="41B5DB"/>
    <a:srgbClr val="DFB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3"/>
    <p:restoredTop sz="94687"/>
  </p:normalViewPr>
  <p:slideViewPr>
    <p:cSldViewPr snapToGrid="0">
      <p:cViewPr>
        <p:scale>
          <a:sx n="116" d="100"/>
          <a:sy n="116" d="100"/>
        </p:scale>
        <p:origin x="320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B8238-9CD1-3349-A7B3-0C9A68A17064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637E0-CF74-F044-AE8F-37AAF6ED1F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74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37E0-CF74-F044-AE8F-37AAF6ED1FB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46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37E0-CF74-F044-AE8F-37AAF6ED1FB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379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37E0-CF74-F044-AE8F-37AAF6ED1FB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12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37E0-CF74-F044-AE8F-37AAF6ED1FB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61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37E0-CF74-F044-AE8F-37AAF6ED1FB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7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A517A-412D-DD45-AE7B-9F2F3A3C5DC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7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AC885-3768-2C15-28BC-6B8FBA121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F45256-B749-BB0C-6CF8-AD28203EF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D2702D-F6DC-908E-4DC5-211D10C3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98FD04-A702-92D2-0907-052DE6EE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3F0C8A-503A-7434-C97E-C5D424F8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90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5571B0-DA66-BEA0-9A9C-30662D9D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DA7ADC1-1564-186C-F7A6-77B38E91E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B69D36-B2E6-0477-D7F9-3A9BC039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E0D39D-765A-D6AD-9869-F2D20508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1D0BED-72EF-4682-E2DE-502210E7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24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A7B7063-76A3-80E4-8CBC-CB7963ACE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5F335DE-08D7-A432-7B76-410D58345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F06ABA-C877-0BB2-D771-B707DA32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91C25F-A5B6-6D21-7BE9-6B7FF66E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934399-6F73-4730-1169-8671B88B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63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DA15AB-597F-0A2C-EBD3-EE841089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7281F5-3B14-7597-D2EC-D969D5489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85866E-6F89-6B56-838F-B2825731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325F7C-C5CC-2B19-6E59-2CB10D24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BE7256-D988-AF1E-DC4B-E0108544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98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654159-46DC-15DA-F531-F86AED23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C92783A-0B07-8447-D7EE-C879C365B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0C4D7B-32EA-2A5E-D5B8-70FADBA6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A3C344-9C07-822A-C781-E065AC92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3C005D-0C1C-9456-2898-09356E40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11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B0BED-C90D-6723-2680-56D9424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FEA160-82D5-CC51-DB48-184F02516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9DED7E-0A46-3EEC-569A-D8CBFE347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13A9DD-1741-9D7F-60F8-3CCEA958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9C6478-8EEE-2B9A-C812-CF99AC73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AF60AE4-A379-7563-9ED8-12F191E6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8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6F017-9E25-D17D-0845-61F66490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98987B-0083-E9FC-EF74-091FF9FD4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2A07417-B157-8BA0-5E96-0006B3E2E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55E69C5-8324-8626-730E-5029E501F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BDD3410-74AD-4F7A-E720-3C2674099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13A6958-EE83-5D75-F8BD-2F5735B6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96DBD75-1165-AC3B-B395-CC21A41F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C593E9B-4649-CD34-8F1D-C007764F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23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4E8A66-CA68-12D0-C023-B643F833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9BE4080-A96A-2B05-7C15-15FC7FF0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2CBBEEF-4AB8-4D6E-C977-74DE8AAD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A006F85-10B8-142B-5E74-2D2E5CA2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06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55F4415-FD7B-3002-7D6E-2CBC0E8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4AE3AE-1764-BCCD-2EBB-4B9026C3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457881-9D4E-D6DE-C6DC-01D98CEA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54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04FDBF-109A-4EC0-2D91-FB5056D9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CEC106-E8CF-F0C8-6E9A-32E22DDC0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D139BEE-B6E7-79BB-818F-7726900B4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3473CF-FAEC-AC2E-5E38-03BDFF6D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E80A3F-0C75-E35D-E320-8B310546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E38B8D-26A8-CA8E-6E97-AA495768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22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545BDB-91AE-BECE-FB3A-7B7A6C4C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5D38FAE-432E-2118-97BB-D41EDB22B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AC834E-9484-2379-DC17-A29199E38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5B7C0F-771C-5FCD-BB16-3639B39F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EBC5A0F-B4AF-1A7C-F709-FA3D4BF7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9EAA8F-1916-6D57-CB1A-FDF98B30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69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A8B8C5D-D8F2-1859-0069-A8318404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938951-9C08-BF40-62E9-9FC0DB2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24E558-58F8-C9B7-237A-A1F1E563C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FA278-F5BD-6B40-BD31-9CD649A41376}" type="datetimeFigureOut">
              <a:rPr kumimoji="1" lang="ja-JP" altLang="en-US" smtClean="0"/>
              <a:t>2025/4/9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95298A-DF96-99FC-7DF1-DEB3F12AB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8AFA36-58CE-E226-95FF-98E00CB2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550F1C-3D8D-BB42-A31B-EA21322FC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6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BD758D-CB10-A90B-CD99-18D83368804D}"/>
              </a:ext>
            </a:extLst>
          </p:cNvPr>
          <p:cNvSpPr txBox="1"/>
          <p:nvPr/>
        </p:nvSpPr>
        <p:spPr>
          <a:xfrm>
            <a:off x="881288" y="782197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Wednesday, 09 April 2025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F70EEB-84D5-12A4-6377-40AAEB8AE1DA}"/>
              </a:ext>
            </a:extLst>
          </p:cNvPr>
          <p:cNvSpPr txBox="1"/>
          <p:nvPr/>
        </p:nvSpPr>
        <p:spPr>
          <a:xfrm>
            <a:off x="881288" y="1572627"/>
            <a:ext cx="536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Morning round table I  (8:30 – 10:30)</a:t>
            </a:r>
            <a:endParaRPr kumimoji="1" lang="ja-JP" altLang="en-US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244948-8A94-6E53-F61F-15ED063707C4}"/>
              </a:ext>
            </a:extLst>
          </p:cNvPr>
          <p:cNvSpPr txBox="1"/>
          <p:nvPr/>
        </p:nvSpPr>
        <p:spPr>
          <a:xfrm>
            <a:off x="906117" y="242560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Beam reliability, reproducibility and stability issues</a:t>
            </a:r>
            <a:endParaRPr kumimoji="1" lang="ja-JP" altLang="en-US" sz="32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087560-540D-542E-3655-F817EF44AB70}"/>
              </a:ext>
            </a:extLst>
          </p:cNvPr>
          <p:cNvSpPr txBox="1"/>
          <p:nvPr/>
        </p:nvSpPr>
        <p:spPr>
          <a:xfrm>
            <a:off x="405596" y="3893141"/>
            <a:ext cx="10944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" altLang="ja-JP" b="1" dirty="0">
                <a:effectLst/>
                <a:latin typeface="Trebuchet MS" panose="020B0703020202090204" pitchFamily="34" charset="0"/>
              </a:rPr>
              <a:t>T. Nagatomo (RIKEN)  </a:t>
            </a:r>
            <a:r>
              <a:rPr lang="en" altLang="ja-JP" b="1" i="1" dirty="0">
                <a:effectLst/>
                <a:latin typeface="Trebuchet MS" panose="020B0703020202090204" pitchFamily="34" charset="0"/>
              </a:rPr>
              <a:t>HCI Beam Production and Challenges at RIKEN</a:t>
            </a:r>
            <a:endParaRPr lang="en" altLang="ja-JP" dirty="0">
              <a:effectLst/>
              <a:latin typeface="Trebuchet MS" panose="020B0703020202090204" pitchFamily="34" charset="0"/>
            </a:endParaRPr>
          </a:p>
          <a:p>
            <a:pPr>
              <a:buNone/>
            </a:pPr>
            <a:endParaRPr lang="en" altLang="ja-JP" b="1" i="1" dirty="0">
              <a:effectLst/>
              <a:latin typeface="Trebuchet MS" panose="020B0703020202090204" pitchFamily="34" charset="0"/>
            </a:endParaRPr>
          </a:p>
          <a:p>
            <a:pPr>
              <a:buNone/>
            </a:pPr>
            <a:r>
              <a:rPr lang="en" altLang="ja-JP" b="1" dirty="0">
                <a:effectLst/>
                <a:latin typeface="Trebuchet MS" panose="020B0703020202090204" pitchFamily="34" charset="0"/>
              </a:rPr>
              <a:t>L. Sun (IMP-CAS)        </a:t>
            </a:r>
            <a:r>
              <a:rPr lang="en" altLang="ja-JP" b="1" i="1" dirty="0">
                <a:effectLst/>
                <a:latin typeface="Trebuchet MS" panose="020B0703020202090204" pitchFamily="34" charset="0"/>
              </a:rPr>
              <a:t>Production of intense highly charged metallic ion beams for routine operation</a:t>
            </a:r>
          </a:p>
          <a:p>
            <a:pPr>
              <a:buNone/>
            </a:pPr>
            <a:endParaRPr lang="en" altLang="ja-JP" b="1" i="1" dirty="0">
              <a:effectLst/>
              <a:latin typeface="Trebuchet MS" panose="020B0703020202090204" pitchFamily="34" charset="0"/>
            </a:endParaRPr>
          </a:p>
          <a:p>
            <a:r>
              <a:rPr lang="en" altLang="ja-JP" b="1" dirty="0">
                <a:effectLst/>
                <a:latin typeface="Trebuchet MS" panose="020B0703020202090204" pitchFamily="34" charset="0"/>
              </a:rPr>
              <a:t>D. Todd (LBNL)          </a:t>
            </a:r>
            <a:r>
              <a:rPr lang="en" altLang="ja-JP" b="1" i="1" dirty="0">
                <a:effectLst/>
                <a:latin typeface="Trebuchet MS" panose="020B0703020202090204" pitchFamily="34" charset="0"/>
              </a:rPr>
              <a:t>VENUS operation and HCI beam production for SHE in LBNL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148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B197B9-8C90-D29F-1091-BAF320056343}"/>
              </a:ext>
            </a:extLst>
          </p:cNvPr>
          <p:cNvSpPr txBox="1"/>
          <p:nvPr/>
        </p:nvSpPr>
        <p:spPr>
          <a:xfrm>
            <a:off x="1891862" y="1443841"/>
            <a:ext cx="84082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・</a:t>
            </a:r>
            <a:r>
              <a:rPr kumimoji="1" lang="en-US" altLang="ja-JP" sz="2800" dirty="0"/>
              <a:t>Beam reduction was caused by sudden evaporation of flake-shaped metal deposits inside the chamber wall whe</a:t>
            </a:r>
            <a:r>
              <a:rPr lang="en-US" altLang="ja-JP" sz="2800" dirty="0"/>
              <a:t>n the plasma touch them.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/>
              <a:t>・</a:t>
            </a:r>
            <a:r>
              <a:rPr kumimoji="1" lang="en-US" altLang="ja-JP" sz="2800" dirty="0"/>
              <a:t>This test was not achieved same consumption level (total 4g). </a:t>
            </a:r>
          </a:p>
          <a:p>
            <a:r>
              <a:rPr kumimoji="1" lang="en-US" altLang="ja-JP" sz="2800" dirty="0"/>
              <a:t>However, AD shield has the potential to suppress instantaneous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C24C14-031E-CFF9-5ED9-EEB3F5924C39}"/>
              </a:ext>
            </a:extLst>
          </p:cNvPr>
          <p:cNvSpPr txBox="1"/>
          <p:nvPr/>
        </p:nvSpPr>
        <p:spPr>
          <a:xfrm>
            <a:off x="515358" y="406662"/>
            <a:ext cx="1031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Beam intensity instability due to metal vapor</a:t>
            </a:r>
          </a:p>
        </p:txBody>
      </p:sp>
    </p:spTree>
    <p:extLst>
      <p:ext uri="{BB962C8B-B14F-4D97-AF65-F5344CB8AC3E}">
        <p14:creationId xmlns:p14="http://schemas.microsoft.com/office/powerpoint/2010/main" val="3125477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11FE0-80B3-9C6E-9FB3-126CD719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ループ, 立つ, オレンジ, タイル張り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EE0C09E-D072-11D7-D4BA-89C920A4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0"/>
          <a:stretch/>
        </p:blipFill>
        <p:spPr>
          <a:xfrm>
            <a:off x="2003611" y="45066"/>
            <a:ext cx="8984696" cy="27886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756C094-E729-7D28-DB52-B3A3C0522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40" b="11663"/>
          <a:stretch/>
        </p:blipFill>
        <p:spPr>
          <a:xfrm>
            <a:off x="1270929" y="2407024"/>
            <a:ext cx="9650143" cy="44509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77ED02-318A-9E56-59DD-07B044F51731}"/>
              </a:ext>
            </a:extLst>
          </p:cNvPr>
          <p:cNvSpPr/>
          <p:nvPr/>
        </p:nvSpPr>
        <p:spPr>
          <a:xfrm>
            <a:off x="7866529" y="174812"/>
            <a:ext cx="131849" cy="61558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70D651-D7B1-290B-F70A-20E9EE7E10EB}"/>
              </a:ext>
            </a:extLst>
          </p:cNvPr>
          <p:cNvSpPr txBox="1"/>
          <p:nvPr/>
        </p:nvSpPr>
        <p:spPr>
          <a:xfrm>
            <a:off x="4696856" y="2535712"/>
            <a:ext cx="2959465" cy="646331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V sample filling</a:t>
            </a:r>
          </a:p>
          <a:p>
            <a:r>
              <a:rPr kumimoji="1" lang="en-US" altLang="ja-JP" dirty="0"/>
              <a:t>Plasma chamber Clea</a:t>
            </a:r>
            <a:r>
              <a:rPr lang="en-US" altLang="ja-JP" dirty="0"/>
              <a:t>ning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A7FDAA-A46A-ED21-8637-B342CF31FB7E}"/>
              </a:ext>
            </a:extLst>
          </p:cNvPr>
          <p:cNvSpPr txBox="1"/>
          <p:nvPr/>
        </p:nvSpPr>
        <p:spPr>
          <a:xfrm rot="16200000">
            <a:off x="158927" y="634429"/>
            <a:ext cx="1648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OVEN</a:t>
            </a:r>
          </a:p>
          <a:p>
            <a:r>
              <a:rPr lang="en-US" altLang="ja-JP" sz="2400" dirty="0"/>
              <a:t>Heating</a:t>
            </a:r>
          </a:p>
          <a:p>
            <a:r>
              <a:rPr lang="en-US" altLang="ja-JP" sz="2400" dirty="0"/>
              <a:t>Power (w)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57B657-0106-DC17-5CA5-0007B368E164}"/>
              </a:ext>
            </a:extLst>
          </p:cNvPr>
          <p:cNvSpPr txBox="1"/>
          <p:nvPr/>
        </p:nvSpPr>
        <p:spPr>
          <a:xfrm>
            <a:off x="1583196" y="18172"/>
            <a:ext cx="699294" cy="24328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ts val="3680"/>
              </a:lnSpc>
            </a:pPr>
            <a:r>
              <a:rPr lang="en-US" altLang="ja-JP" sz="2400" dirty="0"/>
              <a:t>800</a:t>
            </a:r>
          </a:p>
          <a:p>
            <a:pPr algn="r">
              <a:lnSpc>
                <a:spcPts val="3680"/>
              </a:lnSpc>
            </a:pPr>
            <a:endParaRPr lang="en-US" altLang="ja-JP" sz="2400" dirty="0"/>
          </a:p>
          <a:p>
            <a:pPr algn="r">
              <a:lnSpc>
                <a:spcPts val="3680"/>
              </a:lnSpc>
            </a:pPr>
            <a:r>
              <a:rPr lang="en-US" altLang="ja-JP" sz="2400" dirty="0"/>
              <a:t>700</a:t>
            </a:r>
          </a:p>
          <a:p>
            <a:pPr algn="r">
              <a:lnSpc>
                <a:spcPts val="3680"/>
              </a:lnSpc>
            </a:pPr>
            <a:endParaRPr lang="en-US" altLang="ja-JP" sz="2400" dirty="0"/>
          </a:p>
          <a:p>
            <a:pPr algn="r">
              <a:lnSpc>
                <a:spcPts val="3680"/>
              </a:lnSpc>
            </a:pPr>
            <a:r>
              <a:rPr lang="en-US" altLang="ja-JP" sz="2400" dirty="0"/>
              <a:t>600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8539E0-D340-18CD-F490-24E488ED8CD5}"/>
              </a:ext>
            </a:extLst>
          </p:cNvPr>
          <p:cNvSpPr txBox="1"/>
          <p:nvPr/>
        </p:nvSpPr>
        <p:spPr>
          <a:xfrm>
            <a:off x="10921071" y="633068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Days</a:t>
            </a:r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0F31B49A-FA85-2129-DCDB-7442C18BC02A}"/>
              </a:ext>
            </a:extLst>
          </p:cNvPr>
          <p:cNvSpPr/>
          <p:nvPr/>
        </p:nvSpPr>
        <p:spPr>
          <a:xfrm>
            <a:off x="7100888" y="4024283"/>
            <a:ext cx="897490" cy="1033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40748C9C-A840-86F3-41E4-E710B91E5ED2}"/>
              </a:ext>
            </a:extLst>
          </p:cNvPr>
          <p:cNvSpPr/>
          <p:nvPr/>
        </p:nvSpPr>
        <p:spPr>
          <a:xfrm>
            <a:off x="10112007" y="3182043"/>
            <a:ext cx="897490" cy="1033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07B897CE-EFEC-A0F9-CEDA-483F5B33C33F}"/>
              </a:ext>
            </a:extLst>
          </p:cNvPr>
          <p:cNvSpPr/>
          <p:nvPr/>
        </p:nvSpPr>
        <p:spPr>
          <a:xfrm>
            <a:off x="7100888" y="311654"/>
            <a:ext cx="897490" cy="138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E9BA789B-CBC0-4603-90D1-A6D735B4D1AD}"/>
              </a:ext>
            </a:extLst>
          </p:cNvPr>
          <p:cNvSpPr/>
          <p:nvPr/>
        </p:nvSpPr>
        <p:spPr>
          <a:xfrm>
            <a:off x="10188389" y="174812"/>
            <a:ext cx="897490" cy="138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E09991-DD27-9963-65B6-00384D4C6BD3}"/>
              </a:ext>
            </a:extLst>
          </p:cNvPr>
          <p:cNvSpPr txBox="1"/>
          <p:nvPr/>
        </p:nvSpPr>
        <p:spPr>
          <a:xfrm>
            <a:off x="2651693" y="695761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DFB228"/>
                </a:solidFill>
              </a:rPr>
              <a:t>HTO2</a:t>
            </a:r>
            <a:endParaRPr kumimoji="1" lang="ja-JP" altLang="en-US">
              <a:solidFill>
                <a:srgbClr val="DFB228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F3E820-09D8-FB0D-AA3D-E1BBC3DD4FF7}"/>
              </a:ext>
            </a:extLst>
          </p:cNvPr>
          <p:cNvSpPr txBox="1"/>
          <p:nvPr/>
        </p:nvSpPr>
        <p:spPr>
          <a:xfrm>
            <a:off x="3526855" y="1935817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41B5DB"/>
                </a:solidFill>
              </a:rPr>
              <a:t>HTO1</a:t>
            </a:r>
            <a:endParaRPr kumimoji="1" lang="ja-JP" altLang="en-US">
              <a:solidFill>
                <a:srgbClr val="41B5DB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B2265FE-5D3C-690B-C892-73A773A24631}"/>
              </a:ext>
            </a:extLst>
          </p:cNvPr>
          <p:cNvSpPr txBox="1"/>
          <p:nvPr/>
        </p:nvSpPr>
        <p:spPr>
          <a:xfrm>
            <a:off x="8226279" y="396765"/>
            <a:ext cx="16578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41B5DB"/>
                </a:solidFill>
              </a:rPr>
              <a:t>HTO1</a:t>
            </a:r>
            <a:r>
              <a:rPr kumimoji="1" lang="en-US" altLang="ja-JP" dirty="0"/>
              <a:t>,</a:t>
            </a:r>
            <a:r>
              <a:rPr kumimoji="1" lang="en-US" altLang="ja-JP" dirty="0">
                <a:solidFill>
                  <a:srgbClr val="41B5DB"/>
                </a:solidFill>
              </a:rPr>
              <a:t> </a:t>
            </a:r>
            <a:r>
              <a:rPr kumimoji="1" lang="en-US" altLang="ja-JP" dirty="0">
                <a:solidFill>
                  <a:srgbClr val="DFB228"/>
                </a:solidFill>
              </a:rPr>
              <a:t>2</a:t>
            </a:r>
          </a:p>
          <a:p>
            <a:r>
              <a:rPr lang="en-US" altLang="ja-JP" dirty="0"/>
              <a:t>(same power)</a:t>
            </a:r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2400296-88EB-12EB-1E32-4E02810BA65A}"/>
              </a:ext>
            </a:extLst>
          </p:cNvPr>
          <p:cNvSpPr/>
          <p:nvPr/>
        </p:nvSpPr>
        <p:spPr>
          <a:xfrm>
            <a:off x="2950254" y="4316223"/>
            <a:ext cx="129600" cy="169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0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5C85676-719A-3A66-C464-4F2D99E4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19" y="0"/>
            <a:ext cx="5072026" cy="388568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55A3C4-EAEA-178D-02EB-BB8E9D93ED8B}"/>
              </a:ext>
            </a:extLst>
          </p:cNvPr>
          <p:cNvSpPr txBox="1"/>
          <p:nvPr/>
        </p:nvSpPr>
        <p:spPr>
          <a:xfrm>
            <a:off x="6096000" y="326863"/>
            <a:ext cx="5768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Temperature distribution in the crucible is uneven, especially noticeably lower at the </a:t>
            </a:r>
            <a:r>
              <a:rPr lang="ja-JP" altLang="en-US" b="1">
                <a:solidFill>
                  <a:srgbClr val="FF0000"/>
                </a:solidFill>
              </a:rPr>
              <a:t>bottom</a:t>
            </a:r>
            <a:r>
              <a:rPr lang="en-US" altLang="ja-JP" dirty="0">
                <a:solidFill>
                  <a:srgbClr val="FF0000"/>
                </a:solidFill>
              </a:rPr>
              <a:t>, </a:t>
            </a:r>
            <a:r>
              <a:rPr lang="ja-JP" altLang="en-US" b="1">
                <a:solidFill>
                  <a:srgbClr val="FF0000"/>
                </a:solidFill>
              </a:rPr>
              <a:t>lid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/>
              <a:t>and </a:t>
            </a:r>
            <a:r>
              <a:rPr lang="en-US" altLang="ja-JP" b="1" dirty="0">
                <a:solidFill>
                  <a:srgbClr val="FF0000"/>
                </a:solidFill>
              </a:rPr>
              <a:t>upper area of the aperture</a:t>
            </a:r>
            <a:r>
              <a:rPr lang="ja-JP" altLang="en-US"/>
              <a:t>.</a:t>
            </a:r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0F745135-1CDE-CB5F-801E-FC126D39ADFC}"/>
              </a:ext>
            </a:extLst>
          </p:cNvPr>
          <p:cNvSpPr/>
          <p:nvPr/>
        </p:nvSpPr>
        <p:spPr>
          <a:xfrm>
            <a:off x="8633521" y="1382547"/>
            <a:ext cx="409904" cy="9249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68CC6E-E973-7FB4-C93B-91DE6D95222E}"/>
              </a:ext>
            </a:extLst>
          </p:cNvPr>
          <p:cNvSpPr txBox="1"/>
          <p:nvPr/>
        </p:nvSpPr>
        <p:spPr>
          <a:xfrm>
            <a:off x="6096000" y="23807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It is considered that the sample accumulates</a:t>
            </a:r>
            <a:r>
              <a:rPr lang="en-US" altLang="ja-JP" dirty="0"/>
              <a:t> and or deposits</a:t>
            </a:r>
            <a:r>
              <a:rPr lang="ja-JP" altLang="en-US"/>
              <a:t> in the lower temperature area.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23C798-4936-AA74-563A-B1376734E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30" y="3910066"/>
            <a:ext cx="2745488" cy="228052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55B29E5-4384-FEB6-14E5-12F0D2BA1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579" y="3595512"/>
            <a:ext cx="979961" cy="2409551"/>
          </a:xfrm>
          <a:prstGeom prst="rect">
            <a:avLst/>
          </a:prstGeom>
        </p:spPr>
      </p:pic>
      <p:sp>
        <p:nvSpPr>
          <p:cNvPr id="15" name="下矢印 14">
            <a:extLst>
              <a:ext uri="{FF2B5EF4-FFF2-40B4-BE49-F238E27FC236}">
                <a16:creationId xmlns:a16="http://schemas.microsoft.com/office/drawing/2014/main" id="{D209D86D-233F-A3A1-1302-3F9ADC017C87}"/>
              </a:ext>
            </a:extLst>
          </p:cNvPr>
          <p:cNvSpPr/>
          <p:nvPr/>
        </p:nvSpPr>
        <p:spPr>
          <a:xfrm>
            <a:off x="7368322" y="3058589"/>
            <a:ext cx="409904" cy="785620"/>
          </a:xfrm>
          <a:prstGeom prst="downArrow">
            <a:avLst>
              <a:gd name="adj1" fmla="val 44871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D8E291-09C2-DA72-EF7E-9EC20705F903}"/>
              </a:ext>
            </a:extLst>
          </p:cNvPr>
          <p:cNvSpPr txBox="1"/>
          <p:nvPr/>
        </p:nvSpPr>
        <p:spPr>
          <a:xfrm>
            <a:off x="1719376" y="5931430"/>
            <a:ext cx="3286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Cooling water (25 degrees C)</a:t>
            </a:r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A1B03B82-524F-00A2-6F81-1EA68409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614"/>
          <a:stretch/>
        </p:blipFill>
        <p:spPr>
          <a:xfrm>
            <a:off x="616077" y="4208733"/>
            <a:ext cx="4994551" cy="1605552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98BDB06-7C83-451A-58CF-4DE84897DDED}"/>
              </a:ext>
            </a:extLst>
          </p:cNvPr>
          <p:cNvSpPr txBox="1"/>
          <p:nvPr/>
        </p:nvSpPr>
        <p:spPr>
          <a:xfrm>
            <a:off x="9142011" y="4646967"/>
            <a:ext cx="1165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dirty="0">
                <a:solidFill>
                  <a:srgbClr val="FF0000"/>
                </a:solidFill>
              </a:rPr>
              <a:t>C</a:t>
            </a:r>
            <a:r>
              <a:rPr lang="ja-JP" altLang="en-US">
                <a:solidFill>
                  <a:srgbClr val="FF0000"/>
                </a:solidFill>
              </a:rPr>
              <a:t>eramic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>
                <a:solidFill>
                  <a:srgbClr val="FF0000"/>
                </a:solidFill>
              </a:rPr>
              <a:t>ring</a:t>
            </a: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02AE54B-8033-AF37-4F66-CBED2F0088B9}"/>
              </a:ext>
            </a:extLst>
          </p:cNvPr>
          <p:cNvCxnSpPr>
            <a:cxnSpLocks/>
          </p:cNvCxnSpPr>
          <p:nvPr/>
        </p:nvCxnSpPr>
        <p:spPr>
          <a:xfrm flipV="1">
            <a:off x="7885043" y="5247861"/>
            <a:ext cx="2556981" cy="3418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762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C157F6-7BC8-451C-0B92-37E4C20E5246}"/>
              </a:ext>
            </a:extLst>
          </p:cNvPr>
          <p:cNvSpPr txBox="1"/>
          <p:nvPr/>
        </p:nvSpPr>
        <p:spPr>
          <a:xfrm>
            <a:off x="3618398" y="3044279"/>
            <a:ext cx="4955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X-ray heat loading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259534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B4E4DF-3230-1C7D-1B9F-37C4BA29E425}"/>
              </a:ext>
            </a:extLst>
          </p:cNvPr>
          <p:cNvSpPr txBox="1"/>
          <p:nvPr/>
        </p:nvSpPr>
        <p:spPr>
          <a:xfrm>
            <a:off x="276516" y="215612"/>
            <a:ext cx="3089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X-ray heat load</a:t>
            </a:r>
            <a:endParaRPr kumimoji="1" lang="ja-JP" altLang="en-US" sz="32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7AAE9C-AD79-1D79-F5A9-3CB9004F5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3" y="992728"/>
            <a:ext cx="8446983" cy="5514193"/>
          </a:xfrm>
          <a:prstGeom prst="rect">
            <a:avLst/>
          </a:prstGeom>
        </p:spPr>
      </p:pic>
      <p:sp>
        <p:nvSpPr>
          <p:cNvPr id="4" name="円/楕円 3">
            <a:extLst>
              <a:ext uri="{FF2B5EF4-FFF2-40B4-BE49-F238E27FC236}">
                <a16:creationId xmlns:a16="http://schemas.microsoft.com/office/drawing/2014/main" id="{6EC40703-A2B9-26CA-F0EC-3AFBA8D152ED}"/>
              </a:ext>
            </a:extLst>
          </p:cNvPr>
          <p:cNvSpPr/>
          <p:nvPr/>
        </p:nvSpPr>
        <p:spPr>
          <a:xfrm>
            <a:off x="7027333" y="1524000"/>
            <a:ext cx="1168400" cy="231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36E9DA-037B-1D4A-89CF-2D86E8C4E84F}"/>
              </a:ext>
            </a:extLst>
          </p:cNvPr>
          <p:cNvSpPr txBox="1"/>
          <p:nvPr/>
        </p:nvSpPr>
        <p:spPr>
          <a:xfrm>
            <a:off x="8323949" y="3426658"/>
            <a:ext cx="34419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X ray heat load on the cryostat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Is expected as 4-10 W !! 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7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項目, テーブル, 散らかった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DF27487-768F-321B-4648-E8692636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54" t="35362" b="10724"/>
          <a:stretch/>
        </p:blipFill>
        <p:spPr>
          <a:xfrm>
            <a:off x="2219928" y="1261072"/>
            <a:ext cx="4969045" cy="3606800"/>
          </a:xfrm>
          <a:prstGeom prst="rect">
            <a:avLst/>
          </a:prstGeom>
        </p:spPr>
      </p:pic>
      <p:pic>
        <p:nvPicPr>
          <p:cNvPr id="5" name="図 4" descr="屋内, テーブル, 座る, エンジ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FB1057F-4234-E568-A209-1B7087D9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182" t="7891" r="38008" b="24923"/>
          <a:stretch/>
        </p:blipFill>
        <p:spPr>
          <a:xfrm>
            <a:off x="9091551" y="309603"/>
            <a:ext cx="2292535" cy="582506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F0E6E0-FD27-4CE7-4310-B4C523F22755}"/>
              </a:ext>
            </a:extLst>
          </p:cNvPr>
          <p:cNvSpPr txBox="1"/>
          <p:nvPr/>
        </p:nvSpPr>
        <p:spPr>
          <a:xfrm>
            <a:off x="276516" y="215612"/>
            <a:ext cx="8624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Extremely high-power GM-JT ( &gt; 8 W @ 4 K)</a:t>
            </a:r>
            <a:endParaRPr kumimoji="1" lang="ja-JP" altLang="en-US" sz="32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E6DD18-CA2E-8FCE-DA26-B4935552C141}"/>
              </a:ext>
            </a:extLst>
          </p:cNvPr>
          <p:cNvSpPr txBox="1"/>
          <p:nvPr/>
        </p:nvSpPr>
        <p:spPr>
          <a:xfrm>
            <a:off x="2101394" y="5042008"/>
            <a:ext cx="4969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Two compressors were used, the smaller (E77-A) for GM and the larger (J117V) for the JT circuit.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52CCA749-0A01-59E2-A940-594AA34CF341}"/>
              </a:ext>
            </a:extLst>
          </p:cNvPr>
          <p:cNvSpPr/>
          <p:nvPr/>
        </p:nvSpPr>
        <p:spPr>
          <a:xfrm>
            <a:off x="3320596" y="1345731"/>
            <a:ext cx="1285272" cy="1253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2780D3D4-0ECE-2800-383B-3AB3DB8DF326}"/>
              </a:ext>
            </a:extLst>
          </p:cNvPr>
          <p:cNvSpPr/>
          <p:nvPr/>
        </p:nvSpPr>
        <p:spPr>
          <a:xfrm>
            <a:off x="3572068" y="2243198"/>
            <a:ext cx="2762660" cy="2286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0F712D-33D1-B618-9ADF-2722A8E3F7BB}"/>
              </a:ext>
            </a:extLst>
          </p:cNvPr>
          <p:cNvSpPr txBox="1"/>
          <p:nvPr/>
        </p:nvSpPr>
        <p:spPr>
          <a:xfrm>
            <a:off x="892189" y="6134670"/>
            <a:ext cx="731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Already installed in RIKEN 28G-Hz SC-ECRIS for RIBF (R28G-S)</a:t>
            </a:r>
            <a:endParaRPr kumimoji="1" lang="ja-JP" altLang="en-US" b="1" i="1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301372-DE85-0A53-3B7D-68BC8E2756CB}"/>
              </a:ext>
            </a:extLst>
          </p:cNvPr>
          <p:cNvSpPr txBox="1"/>
          <p:nvPr/>
        </p:nvSpPr>
        <p:spPr>
          <a:xfrm>
            <a:off x="8306840" y="6274941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GM-JT (RJT-100, SHI </a:t>
            </a:r>
            <a:r>
              <a:rPr kumimoji="1" lang="en-US" altLang="ja-JP" dirty="0" err="1"/>
              <a:t>Cryo</a:t>
            </a:r>
            <a:r>
              <a:rPr kumimoji="1" lang="en-US" altLang="ja-JP" dirty="0"/>
              <a:t>. Group)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74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456BD-BE23-910A-F770-922B281F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0E55E0-56FE-3D1C-8DBB-B36DE49A2AEC}"/>
              </a:ext>
            </a:extLst>
          </p:cNvPr>
          <p:cNvSpPr txBox="1"/>
          <p:nvPr/>
        </p:nvSpPr>
        <p:spPr>
          <a:xfrm>
            <a:off x="877614" y="2090172"/>
            <a:ext cx="10436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・</a:t>
            </a:r>
            <a:r>
              <a:rPr kumimoji="1" lang="en-US" altLang="ja-JP" sz="2800" dirty="0"/>
              <a:t>Extremely high-power GMJT (RJT-100) was developed by SHI </a:t>
            </a:r>
            <a:r>
              <a:rPr kumimoji="1" lang="en-US" altLang="ja-JP" sz="2800" dirty="0" err="1"/>
              <a:t>Cryo</a:t>
            </a:r>
            <a:r>
              <a:rPr lang="en-US" altLang="ja-JP" sz="2800" dirty="0"/>
              <a:t>. Group.  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lang="ja-JP" altLang="en-US" sz="2800"/>
              <a:t>・</a:t>
            </a:r>
            <a:r>
              <a:rPr lang="en-US" altLang="ja-JP" sz="2800" dirty="0"/>
              <a:t>Cooling power of &gt; 8 W @ 4 K</a:t>
            </a:r>
            <a:endParaRPr kumimoji="1" lang="ja-JP" altLang="en-US" sz="2800"/>
          </a:p>
          <a:p>
            <a:endParaRPr lang="en-US" altLang="ja-JP" sz="2800" dirty="0"/>
          </a:p>
          <a:p>
            <a:r>
              <a:rPr kumimoji="1" lang="ja-JP" altLang="en-US" sz="2800"/>
              <a:t>・</a:t>
            </a:r>
            <a:r>
              <a:rPr kumimoji="1" lang="en-US" altLang="ja-JP" sz="2800" dirty="0"/>
              <a:t>RJT-100 was already installed in R28G-S and in operation.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690806-350E-74C1-ABC2-2D907703013A}"/>
              </a:ext>
            </a:extLst>
          </p:cNvPr>
          <p:cNvSpPr txBox="1"/>
          <p:nvPr/>
        </p:nvSpPr>
        <p:spPr>
          <a:xfrm>
            <a:off x="1332398" y="679902"/>
            <a:ext cx="4955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X-ray heat loading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3173611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3BC15-A8C3-34A4-D8A6-1E25C97E0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84F807-840E-BB6F-0C0F-94FBF3973386}"/>
              </a:ext>
            </a:extLst>
          </p:cNvPr>
          <p:cNvSpPr txBox="1"/>
          <p:nvPr/>
        </p:nvSpPr>
        <p:spPr>
          <a:xfrm>
            <a:off x="497352" y="3044279"/>
            <a:ext cx="11197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/>
              <a:t>Ion beam extraction system improvements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2702172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D6376A-15C7-72CB-E68D-2D7CAED8C890}"/>
              </a:ext>
            </a:extLst>
          </p:cNvPr>
          <p:cNvSpPr txBox="1"/>
          <p:nvPr/>
        </p:nvSpPr>
        <p:spPr>
          <a:xfrm>
            <a:off x="276516" y="215612"/>
            <a:ext cx="6575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Modification of Extraction System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16DC7A-812C-41B2-2385-2369E11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29"/>
          <a:stretch/>
        </p:blipFill>
        <p:spPr>
          <a:xfrm flipH="1">
            <a:off x="276516" y="1144060"/>
            <a:ext cx="4783164" cy="3508218"/>
          </a:xfrm>
          <a:prstGeom prst="rect">
            <a:avLst/>
          </a:prstGeom>
        </p:spPr>
      </p:pic>
      <p:pic>
        <p:nvPicPr>
          <p:cNvPr id="6" name="Picture 2" descr="FIG. 1. Schematic drawing of the new SC-ECRIS and LEBT and the beam envelopes with emittances of 145 π mm × mrad and 300 π mm × mrad, drawn as black and red curves, respectively, as a function of the longitudinal position z. Pepper-pot emittance meter (PPEM) and Faraday cup (FC) pairs are placed at each of the three focus points, F1, F2, and F3.">
            <a:extLst>
              <a:ext uri="{FF2B5EF4-FFF2-40B4-BE49-F238E27FC236}">
                <a16:creationId xmlns:a16="http://schemas.microsoft.com/office/drawing/2014/main" id="{972B7B54-2E54-2905-CB3D-4C3C2482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94" y="1254465"/>
            <a:ext cx="6718251" cy="335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468CED-FAE7-C72E-42B9-055418B7C3FB}"/>
              </a:ext>
            </a:extLst>
          </p:cNvPr>
          <p:cNvSpPr txBox="1"/>
          <p:nvPr/>
        </p:nvSpPr>
        <p:spPr>
          <a:xfrm>
            <a:off x="694521" y="4864871"/>
            <a:ext cx="9874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・</a:t>
            </a:r>
            <a:r>
              <a:rPr lang="en-US" altLang="ja-JP" dirty="0"/>
              <a:t>F1 – Sol1 - Q11Q22Q33 – F2 – Q21Q22Q33 – F3 – Sol2 – RFQ</a:t>
            </a:r>
          </a:p>
          <a:p>
            <a:r>
              <a:rPr kumimoji="1" lang="ja-JP" altLang="en-US"/>
              <a:t>・</a:t>
            </a:r>
            <a:r>
              <a:rPr kumimoji="1" lang="en-US" altLang="ja-JP" dirty="0"/>
              <a:t>The optical path between F2 and F3 is determined to match the acceptances of the RFQ.</a:t>
            </a:r>
          </a:p>
          <a:p>
            <a:r>
              <a:rPr lang="ja-JP" altLang="en-US"/>
              <a:t>・</a:t>
            </a:r>
            <a:r>
              <a:rPr lang="en-US" altLang="ja-JP" dirty="0"/>
              <a:t>From F1 to F2, Combination of Sol1 and Triplet Q can absorb some focus shift.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44FC99-1585-05BC-FD1E-C6B2CC9BF76A}"/>
              </a:ext>
            </a:extLst>
          </p:cNvPr>
          <p:cNvSpPr txBox="1"/>
          <p:nvPr/>
        </p:nvSpPr>
        <p:spPr>
          <a:xfrm>
            <a:off x="694521" y="5816128"/>
            <a:ext cx="951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・</a:t>
            </a:r>
            <a:r>
              <a:rPr lang="en" altLang="ja-JP" dirty="0">
                <a:solidFill>
                  <a:srgbClr val="FF0000"/>
                </a:solidFill>
              </a:rPr>
              <a:t> A significant increase in beam intensity significantly affects the beam focusing at F1.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495F3-56B0-E60A-FE40-BF5DAFF83218}"/>
              </a:ext>
            </a:extLst>
          </p:cNvPr>
          <p:cNvSpPr txBox="1"/>
          <p:nvPr/>
        </p:nvSpPr>
        <p:spPr>
          <a:xfrm>
            <a:off x="483475" y="6213387"/>
            <a:ext cx="1105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/>
              <a:t>There is a significant possibility that the Sol 1-TQ combination will not be able to handle the situation.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34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364BB1C-9FBC-F3D1-D5FC-4EC0892205F6}"/>
              </a:ext>
            </a:extLst>
          </p:cNvPr>
          <p:cNvGrpSpPr/>
          <p:nvPr/>
        </p:nvGrpSpPr>
        <p:grpSpPr>
          <a:xfrm>
            <a:off x="1847263" y="130277"/>
            <a:ext cx="9265976" cy="4860739"/>
            <a:chOff x="511070" y="590492"/>
            <a:chExt cx="10851874" cy="5923361"/>
          </a:xfrm>
        </p:grpSpPr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FDDBC558-D5D4-CD19-1EEA-2D7096E182F7}"/>
                </a:ext>
              </a:extLst>
            </p:cNvPr>
            <p:cNvCxnSpPr/>
            <p:nvPr/>
          </p:nvCxnSpPr>
          <p:spPr>
            <a:xfrm>
              <a:off x="4501325" y="6498336"/>
              <a:ext cx="2731008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155A45-597A-1A79-7C48-D755640211E1}"/>
                </a:ext>
              </a:extLst>
            </p:cNvPr>
            <p:cNvSpPr txBox="1"/>
            <p:nvPr/>
          </p:nvSpPr>
          <p:spPr>
            <a:xfrm>
              <a:off x="5480267" y="6144521"/>
              <a:ext cx="569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500</a:t>
              </a:r>
              <a:endParaRPr kumimoji="1" lang="ja-JP" altLang="en-US"/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91A8E88E-E5CB-3E55-4653-68B4196E555A}"/>
                </a:ext>
              </a:extLst>
            </p:cNvPr>
            <p:cNvCxnSpPr>
              <a:cxnSpLocks/>
            </p:cNvCxnSpPr>
            <p:nvPr/>
          </p:nvCxnSpPr>
          <p:spPr>
            <a:xfrm>
              <a:off x="7769599" y="6498336"/>
              <a:ext cx="290779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5223463-3D6A-8E6D-2894-9042CB9CF56E}"/>
                </a:ext>
              </a:extLst>
            </p:cNvPr>
            <p:cNvSpPr txBox="1"/>
            <p:nvPr/>
          </p:nvSpPr>
          <p:spPr>
            <a:xfrm>
              <a:off x="8842695" y="6144521"/>
              <a:ext cx="569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250</a:t>
              </a:r>
              <a:endParaRPr kumimoji="1" lang="ja-JP" altLang="en-US"/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FDD31A8C-B305-DE51-0781-C09F39057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11070" y="590492"/>
              <a:ext cx="6753383" cy="2535053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B7668F54-3CAC-6D86-8FDF-C2D18421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36202" y="3506281"/>
              <a:ext cx="6728251" cy="2525619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3B1AB2CF-58F9-E31E-800C-80ACB70E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69598" y="3603964"/>
              <a:ext cx="3593345" cy="2427936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50BE47EC-3F8F-3CF9-1385-A7D28CA25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769598" y="709592"/>
              <a:ext cx="3593346" cy="2427936"/>
            </a:xfrm>
            <a:prstGeom prst="rect">
              <a:avLst/>
            </a:prstGeom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E1B00CC-DEF0-D0D2-6D44-530BF7610236}"/>
              </a:ext>
            </a:extLst>
          </p:cNvPr>
          <p:cNvSpPr txBox="1"/>
          <p:nvPr/>
        </p:nvSpPr>
        <p:spPr>
          <a:xfrm>
            <a:off x="428169" y="901033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Previous</a:t>
            </a:r>
          </a:p>
          <a:p>
            <a:r>
              <a:rPr lang="en-US" altLang="ja-JP" dirty="0"/>
              <a:t>Setups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D36CCE9-F8E8-68A1-9D8C-0DAE3D768CD5}"/>
              </a:ext>
            </a:extLst>
          </p:cNvPr>
          <p:cNvSpPr txBox="1"/>
          <p:nvPr/>
        </p:nvSpPr>
        <p:spPr>
          <a:xfrm>
            <a:off x="325693" y="3285307"/>
            <a:ext cx="1180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Modified</a:t>
            </a:r>
          </a:p>
          <a:p>
            <a:r>
              <a:rPr lang="en-US" altLang="ja-JP" dirty="0"/>
              <a:t>Setups</a:t>
            </a:r>
          </a:p>
          <a:p>
            <a:r>
              <a:rPr kumimoji="1" lang="en-US" altLang="ja-JP" dirty="0"/>
              <a:t>(1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Step)</a:t>
            </a:r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6BAC65A-5B61-FA8F-D20F-6B05C135EE2A}"/>
              </a:ext>
            </a:extLst>
          </p:cNvPr>
          <p:cNvSpPr/>
          <p:nvPr/>
        </p:nvSpPr>
        <p:spPr>
          <a:xfrm>
            <a:off x="325693" y="2436868"/>
            <a:ext cx="11377286" cy="2776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8027985-9066-C3B0-2C5E-AC890469B17D}"/>
              </a:ext>
            </a:extLst>
          </p:cNvPr>
          <p:cNvSpPr txBox="1"/>
          <p:nvPr/>
        </p:nvSpPr>
        <p:spPr>
          <a:xfrm>
            <a:off x="1038738" y="5303897"/>
            <a:ext cx="98539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・</a:t>
            </a:r>
            <a:r>
              <a:rPr lang="en" altLang="ja-JP" dirty="0"/>
              <a:t>Previously, optics adjustment by grounded puller electrode position change and Ext. Sol.</a:t>
            </a:r>
            <a:endParaRPr lang="en-US" altLang="ja-JP" dirty="0"/>
          </a:p>
          <a:p>
            <a:r>
              <a:rPr lang="ja-JP" altLang="en-US"/>
              <a:t>・</a:t>
            </a:r>
            <a:r>
              <a:rPr lang="en-US" altLang="ja-JP" dirty="0"/>
              <a:t>Modified electrode to allow -30 kV to be applied to the end of the puller.</a:t>
            </a:r>
          </a:p>
          <a:p>
            <a:endParaRPr lang="en-US" altLang="ja-JP" dirty="0"/>
          </a:p>
          <a:p>
            <a:r>
              <a:rPr lang="ja-JP" altLang="en-US"/>
              <a:t>・</a:t>
            </a:r>
            <a:r>
              <a:rPr lang="en" altLang="ja-JP" dirty="0"/>
              <a:t>500-mm space following the </a:t>
            </a:r>
            <a:r>
              <a:rPr lang="en" altLang="ja-JP" dirty="0" err="1"/>
              <a:t>Ext.Sol</a:t>
            </a:r>
            <a:r>
              <a:rPr lang="en" altLang="ja-JP" dirty="0"/>
              <a:t>. → Additional lenses are being designed.</a:t>
            </a:r>
            <a:endParaRPr lang="en-US" altLang="ja-JP" dirty="0"/>
          </a:p>
          <a:p>
            <a:r>
              <a:rPr lang="ja-JP" altLang="en-US"/>
              <a:t>・</a:t>
            </a:r>
            <a:r>
              <a:rPr lang="en-US" altLang="ja-JP" dirty="0"/>
              <a:t>FC and profile measurement devices is plan to install the following chamber.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D28A829-439A-FC76-5E17-9944EE791B09}"/>
              </a:ext>
            </a:extLst>
          </p:cNvPr>
          <p:cNvSpPr txBox="1"/>
          <p:nvPr/>
        </p:nvSpPr>
        <p:spPr>
          <a:xfrm>
            <a:off x="6135313" y="26365"/>
            <a:ext cx="69762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GND</a:t>
            </a:r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75996A87-2163-98FC-AD59-6E2C55355219}"/>
              </a:ext>
            </a:extLst>
          </p:cNvPr>
          <p:cNvCxnSpPr/>
          <p:nvPr/>
        </p:nvCxnSpPr>
        <p:spPr>
          <a:xfrm>
            <a:off x="6472391" y="346758"/>
            <a:ext cx="116378" cy="257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23BD398-86D5-007B-2358-E114A472699B}"/>
              </a:ext>
            </a:extLst>
          </p:cNvPr>
          <p:cNvCxnSpPr>
            <a:cxnSpLocks/>
          </p:cNvCxnSpPr>
          <p:nvPr/>
        </p:nvCxnSpPr>
        <p:spPr>
          <a:xfrm flipH="1">
            <a:off x="5799530" y="377476"/>
            <a:ext cx="684596" cy="731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E52AE8C-59B8-E49C-5C36-E2D52D7A6CA6}"/>
              </a:ext>
            </a:extLst>
          </p:cNvPr>
          <p:cNvSpPr txBox="1"/>
          <p:nvPr/>
        </p:nvSpPr>
        <p:spPr>
          <a:xfrm>
            <a:off x="2973490" y="41850"/>
            <a:ext cx="96693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Ext. HV</a:t>
            </a:r>
            <a:endParaRPr kumimoji="1" lang="ja-JP" altLang="en-US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D81A87D-6E49-28BD-808D-7F05AF0E82E1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2709952" y="411182"/>
            <a:ext cx="747004" cy="594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5EB090-1941-D313-C1B5-C003544047AA}"/>
              </a:ext>
            </a:extLst>
          </p:cNvPr>
          <p:cNvSpPr txBox="1"/>
          <p:nvPr/>
        </p:nvSpPr>
        <p:spPr>
          <a:xfrm>
            <a:off x="4495322" y="19281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Ext. Sol.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6EB32E4-EC36-FBA9-35B0-C26CAE9B767C}"/>
              </a:ext>
            </a:extLst>
          </p:cNvPr>
          <p:cNvSpPr txBox="1"/>
          <p:nvPr/>
        </p:nvSpPr>
        <p:spPr>
          <a:xfrm>
            <a:off x="4495612" y="254343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Ext. Sol.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FAE7793-5770-89BB-0324-4EB8A328C264}"/>
              </a:ext>
            </a:extLst>
          </p:cNvPr>
          <p:cNvSpPr txBox="1"/>
          <p:nvPr/>
        </p:nvSpPr>
        <p:spPr>
          <a:xfrm>
            <a:off x="2948206" y="1884816"/>
            <a:ext cx="112242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Insulator</a:t>
            </a:r>
            <a:endParaRPr kumimoji="1" lang="ja-JP" altLang="en-US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2FA64054-13AF-F7FA-DD1E-1FEB502001E3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3433835" y="1554672"/>
            <a:ext cx="75583" cy="330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9E799B0-90C5-8C85-BB16-DCEEAAC1FC0C}"/>
              </a:ext>
            </a:extLst>
          </p:cNvPr>
          <p:cNvSpPr txBox="1"/>
          <p:nvPr/>
        </p:nvSpPr>
        <p:spPr>
          <a:xfrm>
            <a:off x="10942737" y="47333"/>
            <a:ext cx="69762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GND</a:t>
            </a:r>
            <a:endParaRPr kumimoji="1" lang="ja-JP" altLang="en-US"/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E186C3EB-6FA7-D45C-F8F6-653CE92D43AE}"/>
              </a:ext>
            </a:extLst>
          </p:cNvPr>
          <p:cNvCxnSpPr>
            <a:cxnSpLocks/>
          </p:cNvCxnSpPr>
          <p:nvPr/>
        </p:nvCxnSpPr>
        <p:spPr>
          <a:xfrm flipH="1">
            <a:off x="10780214" y="367726"/>
            <a:ext cx="499601" cy="253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40EDAB9B-43DA-82E5-2B81-326C15C668A8}"/>
              </a:ext>
            </a:extLst>
          </p:cNvPr>
          <p:cNvCxnSpPr>
            <a:cxnSpLocks/>
          </p:cNvCxnSpPr>
          <p:nvPr/>
        </p:nvCxnSpPr>
        <p:spPr>
          <a:xfrm flipH="1">
            <a:off x="10606954" y="398444"/>
            <a:ext cx="684596" cy="731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3C65ECE-E0C1-1C69-1EDF-3BFF4E9DA9F2}"/>
              </a:ext>
            </a:extLst>
          </p:cNvPr>
          <p:cNvSpPr txBox="1"/>
          <p:nvPr/>
        </p:nvSpPr>
        <p:spPr>
          <a:xfrm>
            <a:off x="7780914" y="23629"/>
            <a:ext cx="96693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Ext. HV</a:t>
            </a:r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0F282549-5BF4-A43B-FF42-15A0359B821A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8264380" y="392961"/>
            <a:ext cx="417344" cy="330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1D3DBE6-6829-5F4F-1B66-6949C3FB828A}"/>
              </a:ext>
            </a:extLst>
          </p:cNvPr>
          <p:cNvSpPr txBox="1"/>
          <p:nvPr/>
        </p:nvSpPr>
        <p:spPr>
          <a:xfrm>
            <a:off x="10580556" y="1952368"/>
            <a:ext cx="112242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Insulator</a:t>
            </a:r>
            <a:endParaRPr kumimoji="1" lang="ja-JP" altLang="en-US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97D701A9-79F2-293E-0A2E-C1CBCC4C1BC7}"/>
              </a:ext>
            </a:extLst>
          </p:cNvPr>
          <p:cNvCxnSpPr>
            <a:cxnSpLocks/>
            <a:stCxn id="55" idx="0"/>
          </p:cNvCxnSpPr>
          <p:nvPr/>
        </p:nvCxnSpPr>
        <p:spPr>
          <a:xfrm flipH="1" flipV="1">
            <a:off x="10149233" y="1824592"/>
            <a:ext cx="992535" cy="127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920BB07-4860-B5BC-2DAE-922322EBCBFF}"/>
              </a:ext>
            </a:extLst>
          </p:cNvPr>
          <p:cNvSpPr txBox="1"/>
          <p:nvPr/>
        </p:nvSpPr>
        <p:spPr>
          <a:xfrm>
            <a:off x="10914207" y="2385960"/>
            <a:ext cx="69762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GND</a:t>
            </a:r>
            <a:endParaRPr kumimoji="1" lang="ja-JP" altLang="en-US"/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B4A3B51-FEB7-1D73-B7DC-269C3C0C709C}"/>
              </a:ext>
            </a:extLst>
          </p:cNvPr>
          <p:cNvCxnSpPr>
            <a:cxnSpLocks/>
          </p:cNvCxnSpPr>
          <p:nvPr/>
        </p:nvCxnSpPr>
        <p:spPr>
          <a:xfrm flipH="1">
            <a:off x="10751684" y="2745542"/>
            <a:ext cx="499601" cy="253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76CC985D-5252-2BC3-9793-C146180A924B}"/>
              </a:ext>
            </a:extLst>
          </p:cNvPr>
          <p:cNvCxnSpPr>
            <a:cxnSpLocks/>
          </p:cNvCxnSpPr>
          <p:nvPr/>
        </p:nvCxnSpPr>
        <p:spPr>
          <a:xfrm flipH="1">
            <a:off x="10578424" y="2776260"/>
            <a:ext cx="684596" cy="731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1845BE7-B817-5DC8-3245-30E832B26C5E}"/>
              </a:ext>
            </a:extLst>
          </p:cNvPr>
          <p:cNvSpPr txBox="1"/>
          <p:nvPr/>
        </p:nvSpPr>
        <p:spPr>
          <a:xfrm>
            <a:off x="7752384" y="2362256"/>
            <a:ext cx="96693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Ext. HV</a:t>
            </a:r>
            <a:endParaRPr kumimoji="1" lang="ja-JP" altLang="en-US"/>
          </a:p>
        </p:txBody>
      </p: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BE1ECDE8-C747-233B-C61A-6720BA5DAC51}"/>
              </a:ext>
            </a:extLst>
          </p:cNvPr>
          <p:cNvCxnSpPr>
            <a:cxnSpLocks/>
            <a:stCxn id="65" idx="2"/>
          </p:cNvCxnSpPr>
          <p:nvPr/>
        </p:nvCxnSpPr>
        <p:spPr>
          <a:xfrm>
            <a:off x="8235850" y="2731588"/>
            <a:ext cx="417344" cy="330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32F5E1C6-585A-BB39-9A28-ACB62DEC217E}"/>
              </a:ext>
            </a:extLst>
          </p:cNvPr>
          <p:cNvSpPr txBox="1"/>
          <p:nvPr/>
        </p:nvSpPr>
        <p:spPr>
          <a:xfrm>
            <a:off x="10552026" y="4330184"/>
            <a:ext cx="112242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Insulator</a:t>
            </a:r>
            <a:endParaRPr kumimoji="1" lang="ja-JP" altLang="en-US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7F2AA7AB-71BF-EF76-35A9-CF20D3F5590D}"/>
              </a:ext>
            </a:extLst>
          </p:cNvPr>
          <p:cNvCxnSpPr>
            <a:cxnSpLocks/>
            <a:stCxn id="67" idx="0"/>
          </p:cNvCxnSpPr>
          <p:nvPr/>
        </p:nvCxnSpPr>
        <p:spPr>
          <a:xfrm flipH="1" flipV="1">
            <a:off x="10120703" y="4202408"/>
            <a:ext cx="992535" cy="127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EB499FF6-7B04-B372-8CD1-8DAD7A1E6736}"/>
              </a:ext>
            </a:extLst>
          </p:cNvPr>
          <p:cNvCxnSpPr>
            <a:cxnSpLocks/>
          </p:cNvCxnSpPr>
          <p:nvPr/>
        </p:nvCxnSpPr>
        <p:spPr>
          <a:xfrm flipH="1" flipV="1">
            <a:off x="9286450" y="3869178"/>
            <a:ext cx="1846809" cy="451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6FD66D0-49FE-4FDF-ED47-5D4905A97469}"/>
              </a:ext>
            </a:extLst>
          </p:cNvPr>
          <p:cNvSpPr txBox="1"/>
          <p:nvPr/>
        </p:nvSpPr>
        <p:spPr>
          <a:xfrm>
            <a:off x="7764784" y="4226073"/>
            <a:ext cx="105830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Neg. HV</a:t>
            </a:r>
            <a:endParaRPr kumimoji="1" lang="ja-JP" altLang="en-US"/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17493C89-539F-A6F4-46E9-8EAF556F5A99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8293936" y="3777677"/>
            <a:ext cx="449724" cy="4483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723630-2851-3F6C-2416-CC8FC6B1DDB6}"/>
              </a:ext>
            </a:extLst>
          </p:cNvPr>
          <p:cNvSpPr txBox="1"/>
          <p:nvPr/>
        </p:nvSpPr>
        <p:spPr>
          <a:xfrm>
            <a:off x="10345188" y="6028789"/>
            <a:ext cx="16161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Need </a:t>
            </a:r>
            <a:r>
              <a:rPr lang="en-US" altLang="ja-JP" dirty="0">
                <a:solidFill>
                  <a:srgbClr val="FF0000"/>
                </a:solidFill>
              </a:rPr>
              <a:t>new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or </a:t>
            </a:r>
            <a:r>
              <a:rPr kumimoji="1" lang="en-US" altLang="ja-JP" dirty="0">
                <a:solidFill>
                  <a:srgbClr val="FF0000"/>
                </a:solidFill>
              </a:rPr>
              <a:t>good ideas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" name="右中かっこ 3">
            <a:extLst>
              <a:ext uri="{FF2B5EF4-FFF2-40B4-BE49-F238E27FC236}">
                <a16:creationId xmlns:a16="http://schemas.microsoft.com/office/drawing/2014/main" id="{4ADB4B9A-3C87-D95F-F2DC-35892248EBBE}"/>
              </a:ext>
            </a:extLst>
          </p:cNvPr>
          <p:cNvSpPr/>
          <p:nvPr/>
        </p:nvSpPr>
        <p:spPr>
          <a:xfrm>
            <a:off x="9679578" y="6204856"/>
            <a:ext cx="169816" cy="47026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9AC64F94-FA37-245D-E70B-48753318366C}"/>
              </a:ext>
            </a:extLst>
          </p:cNvPr>
          <p:cNvCxnSpPr/>
          <p:nvPr/>
        </p:nvCxnSpPr>
        <p:spPr>
          <a:xfrm>
            <a:off x="9849394" y="6446818"/>
            <a:ext cx="4957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56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AB0638-9FEB-084B-4E5D-D8AD679432AF}"/>
              </a:ext>
            </a:extLst>
          </p:cNvPr>
          <p:cNvSpPr txBox="1"/>
          <p:nvPr/>
        </p:nvSpPr>
        <p:spPr>
          <a:xfrm>
            <a:off x="452459" y="2168191"/>
            <a:ext cx="11287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/>
              <a:t>HCI Beam Production and Challenges at RIKEN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28A807-1ED6-19C8-F188-64DD476A08DC}"/>
              </a:ext>
            </a:extLst>
          </p:cNvPr>
          <p:cNvSpPr txBox="1"/>
          <p:nvPr/>
        </p:nvSpPr>
        <p:spPr>
          <a:xfrm>
            <a:off x="1498114" y="3966473"/>
            <a:ext cx="8927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3200" dirty="0"/>
              <a:t>T. </a:t>
            </a:r>
            <a:r>
              <a:rPr lang="en" altLang="ja-JP" sz="3200" dirty="0"/>
              <a:t>Nagatomo </a:t>
            </a:r>
          </a:p>
          <a:p>
            <a:r>
              <a:rPr lang="en" altLang="ja-JP" sz="2800" dirty="0"/>
              <a:t>on behalf of Ion Source Team, RIKEN Nishina Center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83049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EBB247-812C-511A-D569-93204387ED64}"/>
              </a:ext>
            </a:extLst>
          </p:cNvPr>
          <p:cNvSpPr txBox="1"/>
          <p:nvPr/>
        </p:nvSpPr>
        <p:spPr>
          <a:xfrm>
            <a:off x="193582" y="228600"/>
            <a:ext cx="11804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Pepper-pot type Emittance meter at First diagnostic chamber</a:t>
            </a:r>
            <a:endParaRPr kumimoji="1" lang="ja-JP" altLang="en-US" sz="32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3CD1C4-7B36-890B-CB3E-A35A7A40855B}"/>
              </a:ext>
            </a:extLst>
          </p:cNvPr>
          <p:cNvSpPr txBox="1"/>
          <p:nvPr/>
        </p:nvSpPr>
        <p:spPr>
          <a:xfrm>
            <a:off x="3711793" y="928235"/>
            <a:ext cx="848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/>
              <a:t>Optical flow method automatically tracks beam spots</a:t>
            </a:r>
            <a:r>
              <a:rPr kumimoji="1" lang="en-US" altLang="ja-JP" dirty="0"/>
              <a:t> as the distance changes</a:t>
            </a:r>
            <a:endParaRPr kumimoji="1" lang="en" altLang="ja-JP" dirty="0"/>
          </a:p>
          <a:p>
            <a:r>
              <a:rPr lang="ja-JP" altLang="en-US"/>
              <a:t>→</a:t>
            </a:r>
            <a:r>
              <a:rPr kumimoji="1" lang="en" altLang="ja-JP" dirty="0"/>
              <a:t> Improved measurement accuracy, especially angular resolution</a:t>
            </a:r>
            <a:endParaRPr kumimoji="1" lang="ja-JP" altLang="en-US"/>
          </a:p>
        </p:txBody>
      </p:sp>
      <p:pic>
        <p:nvPicPr>
          <p:cNvPr id="5" name="イメージ" descr="イメージ">
            <a:extLst>
              <a:ext uri="{FF2B5EF4-FFF2-40B4-BE49-F238E27FC236}">
                <a16:creationId xmlns:a16="http://schemas.microsoft.com/office/drawing/2014/main" id="{2B5010DE-1046-1BA0-286A-E246EA21D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4" y="1143000"/>
            <a:ext cx="3201221" cy="5255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FIG. 1. Schematic drawing of the new SC-ECRIS and LEBT and the beam envelopes with emittances of 145 π mm × mrad and 300 π mm × mrad, drawn as black and red curves, respectively, as a function of the longitudinal position z. Pepper-pot emittance meter (PPEM) and Faraday cup (FC) pairs are placed at each of the three focus points, F1, F2, and F3.">
            <a:extLst>
              <a:ext uri="{FF2B5EF4-FFF2-40B4-BE49-F238E27FC236}">
                <a16:creationId xmlns:a16="http://schemas.microsoft.com/office/drawing/2014/main" id="{9D411154-F5E3-8C0E-6299-D17BA4DA3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65" b="35201"/>
          <a:stretch/>
        </p:blipFill>
        <p:spPr bwMode="auto">
          <a:xfrm>
            <a:off x="3619402" y="2705030"/>
            <a:ext cx="1918716" cy="20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A17909C-E7EC-1727-21B9-288F0568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434" y="2635515"/>
            <a:ext cx="2453060" cy="23849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3D4CC6-228F-F4D7-95A9-DEDA7F414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105" y="2735990"/>
            <a:ext cx="2286651" cy="226124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90F89F-4A5F-10D3-709C-B2284CD9F019}"/>
              </a:ext>
            </a:extLst>
          </p:cNvPr>
          <p:cNvSpPr txBox="1"/>
          <p:nvPr/>
        </p:nvSpPr>
        <p:spPr>
          <a:xfrm>
            <a:off x="10560565" y="4783464"/>
            <a:ext cx="693797" cy="2931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ea typeface="Calibri" panose="020F0502020204030204" pitchFamily="34" charset="0"/>
                <a:cs typeface="Calibri" panose="020F0502020204030204" pitchFamily="34" charset="0"/>
              </a:rPr>
              <a:t>x(mm)</a:t>
            </a:r>
            <a:endParaRPr kumimoji="1" lang="ja-JP" altLang="en-US" dirty="0"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07E220-E46F-BBCB-CC82-69DE7536E9B5}"/>
              </a:ext>
            </a:extLst>
          </p:cNvPr>
          <p:cNvSpPr txBox="1"/>
          <p:nvPr/>
        </p:nvSpPr>
        <p:spPr>
          <a:xfrm rot="16200000">
            <a:off x="9307223" y="3621823"/>
            <a:ext cx="695070" cy="2931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dirty="0">
                <a:ea typeface="Calibri" panose="020F0502020204030204" pitchFamily="34" charset="0"/>
                <a:cs typeface="Calibri" panose="020F0502020204030204" pitchFamily="34" charset="0"/>
              </a:rPr>
              <a:t>(mm)</a:t>
            </a:r>
            <a:endParaRPr kumimoji="1" lang="ja-JP" altLang="en-US" dirty="0"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D29A5B-9211-C309-4727-F87231A12264}"/>
              </a:ext>
            </a:extLst>
          </p:cNvPr>
          <p:cNvSpPr txBox="1"/>
          <p:nvPr/>
        </p:nvSpPr>
        <p:spPr>
          <a:xfrm>
            <a:off x="8255509" y="4027854"/>
            <a:ext cx="1335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ea typeface="Calibri" panose="020F0502020204030204" pitchFamily="34" charset="0"/>
                <a:cs typeface="Calibri" panose="020F0502020204030204" pitchFamily="34" charset="0"/>
              </a:rPr>
              <a:t>1405 mm</a:t>
            </a:r>
          </a:p>
          <a:p>
            <a:pPr algn="ctr"/>
            <a:r>
              <a:rPr lang="en-US" altLang="ja-JP" sz="2000" dirty="0">
                <a:ea typeface="+mj-ea"/>
                <a:cs typeface="Calibri" panose="020F0502020204030204" pitchFamily="34" charset="0"/>
              </a:rPr>
              <a:t>upstream</a:t>
            </a:r>
            <a:endParaRPr kumimoji="1" lang="ja-JP" altLang="en-US" sz="2000" dirty="0">
              <a:cs typeface="Calibri" panose="020F0502020204030204" pitchFamily="34" charset="0"/>
            </a:endParaRPr>
          </a:p>
        </p:txBody>
      </p:sp>
      <p:sp>
        <p:nvSpPr>
          <p:cNvPr id="13" name="右矢印 14">
            <a:extLst>
              <a:ext uri="{FF2B5EF4-FFF2-40B4-BE49-F238E27FC236}">
                <a16:creationId xmlns:a16="http://schemas.microsoft.com/office/drawing/2014/main" id="{0B6A7A36-8459-6B48-4E0D-B468977B0C84}"/>
              </a:ext>
            </a:extLst>
          </p:cNvPr>
          <p:cNvSpPr/>
          <p:nvPr/>
        </p:nvSpPr>
        <p:spPr>
          <a:xfrm flipH="1">
            <a:off x="8384502" y="3359099"/>
            <a:ext cx="1077689" cy="3892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B094B7-304F-2C5A-0416-C38A02CE14A9}"/>
              </a:ext>
            </a:extLst>
          </p:cNvPr>
          <p:cNvSpPr txBox="1"/>
          <p:nvPr/>
        </p:nvSpPr>
        <p:spPr>
          <a:xfrm>
            <a:off x="6746460" y="4783463"/>
            <a:ext cx="693797" cy="2931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ea typeface="Calibri" panose="020F0502020204030204" pitchFamily="34" charset="0"/>
                <a:cs typeface="Calibri" panose="020F0502020204030204" pitchFamily="34" charset="0"/>
              </a:rPr>
              <a:t>x(mm)</a:t>
            </a:r>
            <a:endParaRPr kumimoji="1" lang="ja-JP" altLang="en-US" dirty="0"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4C58EE2-9638-1862-DF79-2B4AC4C4A762}"/>
              </a:ext>
            </a:extLst>
          </p:cNvPr>
          <p:cNvSpPr txBox="1"/>
          <p:nvPr/>
        </p:nvSpPr>
        <p:spPr>
          <a:xfrm rot="16200000">
            <a:off x="5493118" y="3621822"/>
            <a:ext cx="695070" cy="2931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dirty="0">
                <a:ea typeface="Calibri" panose="020F0502020204030204" pitchFamily="34" charset="0"/>
                <a:cs typeface="Calibri" panose="020F0502020204030204" pitchFamily="34" charset="0"/>
              </a:rPr>
              <a:t>(mm)</a:t>
            </a:r>
            <a:endParaRPr kumimoji="1" lang="ja-JP" altLang="en-US" dirty="0"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1FE637-B758-73D1-BEC6-C510DE755313}"/>
              </a:ext>
            </a:extLst>
          </p:cNvPr>
          <p:cNvSpPr txBox="1"/>
          <p:nvPr/>
        </p:nvSpPr>
        <p:spPr>
          <a:xfrm>
            <a:off x="9035384" y="1571519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Morita </a:t>
            </a:r>
            <a:r>
              <a:rPr kumimoji="1" lang="en-US" altLang="ja-JP" b="1" i="1" dirty="0" err="1"/>
              <a:t>et.al</a:t>
            </a:r>
            <a:r>
              <a:rPr kumimoji="1" lang="en-US" altLang="ja-JP" b="1" i="1" dirty="0"/>
              <a:t>., ICIS2023</a:t>
            </a:r>
            <a:endParaRPr kumimoji="1" lang="ja-JP" altLang="en-US" b="1" i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77D43F1-4CE4-C742-EE82-D6961E121B4E}"/>
              </a:ext>
            </a:extLst>
          </p:cNvPr>
          <p:cNvSpPr txBox="1"/>
          <p:nvPr/>
        </p:nvSpPr>
        <p:spPr>
          <a:xfrm>
            <a:off x="3790241" y="5491303"/>
            <a:ext cx="7909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dirty="0"/>
              <a:t>The estimation accuracy of the transverse phase space distribution upstream of the analyzing magnet has been dramatically improved.</a:t>
            </a:r>
          </a:p>
          <a:p>
            <a:r>
              <a:rPr lang="ja-JP" altLang="en-US"/>
              <a:t>→</a:t>
            </a:r>
            <a:r>
              <a:rPr lang="en" altLang="ja-JP" dirty="0"/>
              <a:t> Expected to be able to measure changes in emittance with increasing beam intensity and </a:t>
            </a:r>
            <a:r>
              <a:rPr lang="en" altLang="ja-JP" dirty="0" err="1"/>
              <a:t>Iext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F16B06-DA54-2D20-BA15-3E32C79DFC33}"/>
              </a:ext>
            </a:extLst>
          </p:cNvPr>
          <p:cNvSpPr txBox="1"/>
          <p:nvPr/>
        </p:nvSpPr>
        <p:spPr>
          <a:xfrm>
            <a:off x="9919045" y="2298584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Observed X-Y</a:t>
            </a:r>
            <a:endParaRPr kumimoji="1" lang="ja-JP" altLang="en-US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13FE10-CC03-91A3-8879-79433EB7264C}"/>
              </a:ext>
            </a:extLst>
          </p:cNvPr>
          <p:cNvSpPr txBox="1"/>
          <p:nvPr/>
        </p:nvSpPr>
        <p:spPr>
          <a:xfrm>
            <a:off x="5765110" y="2217850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Estimated beam profile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5070E9-EFE8-41CF-D4FB-8ABA07745831}"/>
              </a:ext>
            </a:extLst>
          </p:cNvPr>
          <p:cNvSpPr txBox="1"/>
          <p:nvPr/>
        </p:nvSpPr>
        <p:spPr>
          <a:xfrm>
            <a:off x="7440257" y="513076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 Good resolution!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498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848B35-641C-1FD2-AC9D-A39CF3BF8E37}"/>
              </a:ext>
            </a:extLst>
          </p:cNvPr>
          <p:cNvSpPr txBox="1"/>
          <p:nvPr/>
        </p:nvSpPr>
        <p:spPr>
          <a:xfrm>
            <a:off x="310055" y="1443841"/>
            <a:ext cx="1157188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・</a:t>
            </a:r>
            <a:r>
              <a:rPr kumimoji="1" lang="en" altLang="ja-JP" sz="2800" dirty="0"/>
              <a:t>To deal with the change in focus due to the increase in beam intensity, the extraction system is being modified.</a:t>
            </a:r>
          </a:p>
          <a:p>
            <a:endParaRPr kumimoji="1" lang="en" altLang="ja-JP" sz="2800" dirty="0"/>
          </a:p>
          <a:p>
            <a:r>
              <a:rPr lang="en-US" altLang="ja-JP" sz="2000" dirty="0"/>
              <a:t>    An electrode capable of applying -30 kV at the tip of the puller were fabricated and installed. </a:t>
            </a:r>
          </a:p>
          <a:p>
            <a:r>
              <a:rPr lang="en-US" altLang="ja-JP" sz="2000" dirty="0"/>
              <a:t>    Additional beam optics devices (e.g., lenses) are being designed.</a:t>
            </a:r>
          </a:p>
          <a:p>
            <a:endParaRPr lang="en-US" altLang="ja-JP" sz="2800" i="1" dirty="0"/>
          </a:p>
          <a:p>
            <a:endParaRPr lang="en-US" altLang="ja-JP" sz="2800" dirty="0"/>
          </a:p>
          <a:p>
            <a:r>
              <a:rPr lang="ja-JP" altLang="en-US" sz="2800"/>
              <a:t>・</a:t>
            </a:r>
            <a:r>
              <a:rPr lang="en" altLang="ja-JP" sz="2800" dirty="0"/>
              <a:t>Improved angular resolution of the PPEM so that the transverse phase space distribution can be predicted before the analyzer.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F3DA73-C4D6-CB1F-CC63-6261B2E24657}"/>
              </a:ext>
            </a:extLst>
          </p:cNvPr>
          <p:cNvSpPr txBox="1"/>
          <p:nvPr/>
        </p:nvSpPr>
        <p:spPr>
          <a:xfrm>
            <a:off x="445101" y="340267"/>
            <a:ext cx="9212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Ion beam extraction system improvements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29101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D1A19D-F8F7-0152-F0EF-8822B37987FA}"/>
              </a:ext>
            </a:extLst>
          </p:cNvPr>
          <p:cNvSpPr txBox="1"/>
          <p:nvPr/>
        </p:nvSpPr>
        <p:spPr>
          <a:xfrm>
            <a:off x="1400536" y="219919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Summary</a:t>
            </a:r>
            <a:endParaRPr kumimoji="1" lang="ja-JP" altLang="en-US" sz="36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017B47-7391-5529-3719-A3D340582213}"/>
              </a:ext>
            </a:extLst>
          </p:cNvPr>
          <p:cNvSpPr txBox="1"/>
          <p:nvPr/>
        </p:nvSpPr>
        <p:spPr>
          <a:xfrm>
            <a:off x="606408" y="1272223"/>
            <a:ext cx="5971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800" dirty="0"/>
              <a:t>Toward uranium 35+ beam 300</a:t>
            </a:r>
            <a:r>
              <a:rPr kumimoji="1" lang="el-GR" altLang="ja-JP" sz="2800" dirty="0"/>
              <a:t>μ</a:t>
            </a:r>
            <a:r>
              <a:rPr kumimoji="1" lang="en" altLang="ja-JP" sz="2800" dirty="0"/>
              <a:t>A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B724E2-9FE3-F547-1C90-1F91780490B3}"/>
              </a:ext>
            </a:extLst>
          </p:cNvPr>
          <p:cNvSpPr txBox="1"/>
          <p:nvPr/>
        </p:nvSpPr>
        <p:spPr>
          <a:xfrm>
            <a:off x="2496349" y="2459504"/>
            <a:ext cx="686758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○</a:t>
            </a:r>
            <a:r>
              <a:rPr kumimoji="1" lang="en-US" altLang="ja-JP" sz="2400" dirty="0"/>
              <a:t>Beam intensity instability due to metal vapor</a:t>
            </a:r>
          </a:p>
          <a:p>
            <a:endParaRPr kumimoji="1" lang="en-US" altLang="ja-JP" sz="2400" dirty="0"/>
          </a:p>
          <a:p>
            <a:r>
              <a:rPr lang="ja-JP" altLang="en-US" sz="2400"/>
              <a:t>◎</a:t>
            </a:r>
            <a:r>
              <a:rPr lang="en-US" altLang="ja-JP" sz="2400" dirty="0"/>
              <a:t>X-ray heat load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/>
              <a:t>△</a:t>
            </a:r>
            <a:r>
              <a:rPr lang="en-US" altLang="ja-JP" sz="2400" dirty="0"/>
              <a:t>Ion beam extraction system improvements</a:t>
            </a:r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/>
              <a:t>＋</a:t>
            </a:r>
            <a:r>
              <a:rPr lang="en-US" altLang="ja-JP" sz="2400" dirty="0"/>
              <a:t>Cooling system upgrade of Plasma Chamber </a:t>
            </a:r>
            <a:endParaRPr kumimoji="1" lang="ja-JP" altLang="en-US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751438-9E37-BCD3-5497-B9339E29AB1A}"/>
              </a:ext>
            </a:extLst>
          </p:cNvPr>
          <p:cNvSpPr txBox="1"/>
          <p:nvPr/>
        </p:nvSpPr>
        <p:spPr>
          <a:xfrm>
            <a:off x="8262651" y="991518"/>
            <a:ext cx="1946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800"/>
              <a:t>◎：</a:t>
            </a:r>
            <a:r>
              <a:rPr lang="en-US" altLang="ja-JP" sz="1800" dirty="0"/>
              <a:t>OK </a:t>
            </a:r>
            <a:endParaRPr kumimoji="1" lang="en-US" altLang="ja-JP" sz="1800" dirty="0"/>
          </a:p>
          <a:p>
            <a:r>
              <a:rPr kumimoji="1" lang="ja-JP" altLang="en-US" sz="1800"/>
              <a:t>○：</a:t>
            </a:r>
            <a:r>
              <a:rPr kumimoji="1" lang="en-US" altLang="ja-JP" sz="1800" dirty="0"/>
              <a:t>could be OK</a:t>
            </a:r>
          </a:p>
          <a:p>
            <a:r>
              <a:rPr kumimoji="1" lang="ja-JP" altLang="en-US" sz="1800"/>
              <a:t>△：</a:t>
            </a:r>
            <a:r>
              <a:rPr kumimoji="1" lang="en-US" altLang="ja-JP" sz="1800" dirty="0"/>
              <a:t>in progress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791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2AB74E-A213-1D46-B8E2-DF72C30FAC19}"/>
              </a:ext>
            </a:extLst>
          </p:cNvPr>
          <p:cNvSpPr txBox="1"/>
          <p:nvPr/>
        </p:nvSpPr>
        <p:spPr>
          <a:xfrm>
            <a:off x="714704" y="583043"/>
            <a:ext cx="109514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・</a:t>
            </a:r>
            <a:r>
              <a:rPr kumimoji="1" lang="en-US" altLang="ja-JP" sz="2000" dirty="0"/>
              <a:t>Beam reduction was caused by sudden evaporation of flake-shaped metal deposits inside the chamber wall whe</a:t>
            </a:r>
            <a:r>
              <a:rPr lang="en-US" altLang="ja-JP" sz="2000" dirty="0"/>
              <a:t>n the plasma touch them.</a:t>
            </a:r>
          </a:p>
          <a:p>
            <a:endParaRPr lang="en-US" altLang="ja-JP" sz="2000" dirty="0"/>
          </a:p>
          <a:p>
            <a:r>
              <a:rPr kumimoji="1" lang="ja-JP" altLang="en-US" sz="2000"/>
              <a:t>・</a:t>
            </a:r>
            <a:r>
              <a:rPr kumimoji="1" lang="en-US" altLang="ja-JP" sz="2000" dirty="0"/>
              <a:t>This test was not achieved same consumption level (total 4g). </a:t>
            </a:r>
          </a:p>
          <a:p>
            <a:r>
              <a:rPr kumimoji="1" lang="en-US" altLang="ja-JP" sz="2000" dirty="0"/>
              <a:t>However, AD shield has the potential to suppress instantaneous</a:t>
            </a:r>
            <a:endParaRPr kumimoji="1" lang="ja-JP" altLang="en-US" sz="2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7C0BEC-858C-A42F-73E5-B869317BFCE4}"/>
              </a:ext>
            </a:extLst>
          </p:cNvPr>
          <p:cNvSpPr txBox="1"/>
          <p:nvPr/>
        </p:nvSpPr>
        <p:spPr>
          <a:xfrm>
            <a:off x="321431" y="106835"/>
            <a:ext cx="1031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Beam intensity instability due to metal vapor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275AE9-CF6B-4CA1-B78D-C021EF46FEE8}"/>
              </a:ext>
            </a:extLst>
          </p:cNvPr>
          <p:cNvSpPr txBox="1"/>
          <p:nvPr/>
        </p:nvSpPr>
        <p:spPr>
          <a:xfrm>
            <a:off x="706607" y="2678124"/>
            <a:ext cx="10108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・</a:t>
            </a:r>
            <a:r>
              <a:rPr kumimoji="1" lang="en-US" altLang="ja-JP" sz="2000" dirty="0"/>
              <a:t>Extremely high-power GMJT (RJT-100) was developed by SHI </a:t>
            </a:r>
            <a:r>
              <a:rPr kumimoji="1" lang="en-US" altLang="ja-JP" sz="2000" dirty="0" err="1"/>
              <a:t>Cryo</a:t>
            </a:r>
            <a:r>
              <a:rPr lang="en-US" altLang="ja-JP" sz="2000" dirty="0"/>
              <a:t>. Group.  </a:t>
            </a:r>
            <a:endParaRPr kumimoji="1" lang="en-US" altLang="ja-JP" sz="2000" dirty="0"/>
          </a:p>
          <a:p>
            <a:r>
              <a:rPr lang="en-US" altLang="ja-JP" sz="2000" dirty="0"/>
              <a:t>    Cooling power of &gt; 8 W @ 4 K</a:t>
            </a:r>
            <a:endParaRPr kumimoji="1" lang="ja-JP" altLang="en-US" sz="2000"/>
          </a:p>
          <a:p>
            <a:endParaRPr lang="en-US" altLang="ja-JP" sz="2000" dirty="0"/>
          </a:p>
          <a:p>
            <a:r>
              <a:rPr kumimoji="1" lang="ja-JP" altLang="en-US" sz="2000"/>
              <a:t>・</a:t>
            </a:r>
            <a:r>
              <a:rPr kumimoji="1" lang="en-US" altLang="ja-JP" sz="2000" dirty="0"/>
              <a:t>RJT-100 was already installed in R28G-S and is in operation.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9AB7CC7-5825-24FC-0D79-62258DEB8229}"/>
              </a:ext>
            </a:extLst>
          </p:cNvPr>
          <p:cNvSpPr txBox="1"/>
          <p:nvPr/>
        </p:nvSpPr>
        <p:spPr>
          <a:xfrm>
            <a:off x="346842" y="2268664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X-ray heat loading</a:t>
            </a:r>
            <a:endParaRPr kumimoji="1" lang="ja-JP" altLang="en-US" sz="24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749A9D-0FEF-52F1-991F-17E109817249}"/>
              </a:ext>
            </a:extLst>
          </p:cNvPr>
          <p:cNvSpPr txBox="1"/>
          <p:nvPr/>
        </p:nvSpPr>
        <p:spPr>
          <a:xfrm>
            <a:off x="346842" y="4561404"/>
            <a:ext cx="11571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・</a:t>
            </a:r>
            <a:r>
              <a:rPr kumimoji="1" lang="en" altLang="ja-JP" sz="2000" dirty="0"/>
              <a:t>To deal with the change in focus due to the increase in beam intensity, the extraction system is being modified to apply -30 kV at the end of the puller.</a:t>
            </a:r>
          </a:p>
          <a:p>
            <a:endParaRPr kumimoji="1" lang="en" altLang="ja-JP" sz="2000" dirty="0"/>
          </a:p>
          <a:p>
            <a:r>
              <a:rPr lang="ja-JP" altLang="en-US" sz="2000"/>
              <a:t>・</a:t>
            </a:r>
            <a:r>
              <a:rPr lang="en-US" altLang="ja-JP" sz="2000" dirty="0"/>
              <a:t>Additional beam optics devices (e.g., lenses) are being designed.</a:t>
            </a:r>
            <a:r>
              <a:rPr lang="ja-JP" altLang="en-US" sz="2000"/>
              <a:t>→ </a:t>
            </a:r>
            <a:r>
              <a:rPr lang="en-US" altLang="ja-JP" sz="2000" i="1" dirty="0"/>
              <a:t>We need new good ideas</a:t>
            </a:r>
          </a:p>
          <a:p>
            <a:endParaRPr lang="en-US" altLang="ja-JP" sz="2000" dirty="0"/>
          </a:p>
          <a:p>
            <a:r>
              <a:rPr lang="ja-JP" altLang="en-US" sz="2000"/>
              <a:t>・</a:t>
            </a:r>
            <a:r>
              <a:rPr lang="en" altLang="ja-JP" sz="2000" dirty="0"/>
              <a:t>Improved angular resolution of the PPEM so that the transverse phase space distribution can be predicted before the analyzer.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5D6282-2184-8ED1-0D47-1035824DDC56}"/>
              </a:ext>
            </a:extLst>
          </p:cNvPr>
          <p:cNvSpPr txBox="1"/>
          <p:nvPr/>
        </p:nvSpPr>
        <p:spPr>
          <a:xfrm>
            <a:off x="346842" y="4099739"/>
            <a:ext cx="619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Ion beam extraction system improvements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882635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BF99260-7DF3-4E51-5D74-EC35982A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" y="415068"/>
            <a:ext cx="11634788" cy="60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4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94EB996-0250-4752-4B83-8A3FF747EE17}"/>
              </a:ext>
            </a:extLst>
          </p:cNvPr>
          <p:cNvGrpSpPr/>
          <p:nvPr/>
        </p:nvGrpSpPr>
        <p:grpSpPr>
          <a:xfrm>
            <a:off x="793034" y="113279"/>
            <a:ext cx="5540852" cy="2952650"/>
            <a:chOff x="925285" y="476350"/>
            <a:chExt cx="5540852" cy="295265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B322121-FF9D-CE33-C2FF-E7BA493C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285" y="476350"/>
              <a:ext cx="5540852" cy="2952650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69FE21C-DBD1-E3AC-447F-A44D12A2F52F}"/>
                </a:ext>
              </a:extLst>
            </p:cNvPr>
            <p:cNvSpPr txBox="1"/>
            <p:nvPr/>
          </p:nvSpPr>
          <p:spPr>
            <a:xfrm>
              <a:off x="1469571" y="1034142"/>
              <a:ext cx="6142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endParaRPr kumimoji="1" lang="ja-JP" altLang="en-US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FB9BE4A-C205-19F9-7B46-6A1559BDB546}"/>
              </a:ext>
            </a:extLst>
          </p:cNvPr>
          <p:cNvGrpSpPr/>
          <p:nvPr/>
        </p:nvGrpSpPr>
        <p:grpSpPr>
          <a:xfrm>
            <a:off x="771286" y="3250515"/>
            <a:ext cx="5562600" cy="2975034"/>
            <a:chOff x="903537" y="3519698"/>
            <a:chExt cx="5562600" cy="297503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73BAB71-EAF5-B951-4346-2C0AD022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" r="1731"/>
            <a:stretch/>
          </p:blipFill>
          <p:spPr>
            <a:xfrm>
              <a:off x="903537" y="3519698"/>
              <a:ext cx="5562600" cy="2975034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594EA3F-78D0-BBE6-3BB3-12C1A066BD14}"/>
                </a:ext>
              </a:extLst>
            </p:cNvPr>
            <p:cNvSpPr txBox="1"/>
            <p:nvPr/>
          </p:nvSpPr>
          <p:spPr>
            <a:xfrm>
              <a:off x="1469570" y="4072431"/>
              <a:ext cx="6142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endParaRPr kumimoji="1" lang="ja-JP" altLang="en-US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9B430FF-B838-8AE4-A215-476FA89EE84D}"/>
              </a:ext>
            </a:extLst>
          </p:cNvPr>
          <p:cNvGrpSpPr/>
          <p:nvPr/>
        </p:nvGrpSpPr>
        <p:grpSpPr>
          <a:xfrm>
            <a:off x="6932078" y="89033"/>
            <a:ext cx="4429458" cy="2678414"/>
            <a:chOff x="6837257" y="613468"/>
            <a:chExt cx="4429458" cy="267841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5F671BE-544C-1D95-DBEC-1D77DA03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184" r="16305" b="31338"/>
            <a:stretch/>
          </p:blipFill>
          <p:spPr>
            <a:xfrm>
              <a:off x="6837257" y="613468"/>
              <a:ext cx="4429458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1F2987D-A9B2-227B-2379-34A2305250D5}"/>
                </a:ext>
              </a:extLst>
            </p:cNvPr>
            <p:cNvSpPr txBox="1"/>
            <p:nvPr/>
          </p:nvSpPr>
          <p:spPr>
            <a:xfrm>
              <a:off x="6892128" y="2361122"/>
              <a:ext cx="16193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0D0FA81-D8ED-9E68-69EE-06EC3CE0A59F}"/>
              </a:ext>
            </a:extLst>
          </p:cNvPr>
          <p:cNvGrpSpPr/>
          <p:nvPr/>
        </p:nvGrpSpPr>
        <p:grpSpPr>
          <a:xfrm>
            <a:off x="6932078" y="3201189"/>
            <a:ext cx="4429459" cy="2678414"/>
            <a:chOff x="6760051" y="3668008"/>
            <a:chExt cx="4429459" cy="267841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8BAA8DF-F54F-BFC1-3E94-D4E5A397E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076" r="17693" b="31854"/>
            <a:stretch/>
          </p:blipFill>
          <p:spPr>
            <a:xfrm>
              <a:off x="6760051" y="3668008"/>
              <a:ext cx="4429459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953F314-1CB4-8264-CB7F-29D62AFF128E}"/>
                </a:ext>
              </a:extLst>
            </p:cNvPr>
            <p:cNvSpPr txBox="1"/>
            <p:nvPr/>
          </p:nvSpPr>
          <p:spPr>
            <a:xfrm>
              <a:off x="6837257" y="5713922"/>
              <a:ext cx="16193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E9DCC985-1012-553C-3E81-8CCCD4E41B87}"/>
                </a:ext>
              </a:extLst>
            </p:cNvPr>
            <p:cNvCxnSpPr>
              <a:cxnSpLocks/>
            </p:cNvCxnSpPr>
            <p:nvPr/>
          </p:nvCxnSpPr>
          <p:spPr>
            <a:xfrm>
              <a:off x="8362459" y="4751173"/>
              <a:ext cx="612321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1B51819-F374-F513-1F61-1834C378CF48}"/>
                </a:ext>
              </a:extLst>
            </p:cNvPr>
            <p:cNvSpPr txBox="1"/>
            <p:nvPr/>
          </p:nvSpPr>
          <p:spPr>
            <a:xfrm>
              <a:off x="8282134" y="4303339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min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15B9058-FE3F-7AD4-B2D7-9C752AC1CECD}"/>
                </a:ext>
              </a:extLst>
            </p:cNvPr>
            <p:cNvSpPr txBox="1"/>
            <p:nvPr/>
          </p:nvSpPr>
          <p:spPr>
            <a:xfrm>
              <a:off x="7139134" y="5071617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mA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207F5EDD-1F5C-366B-330B-085151BF3C58}"/>
                </a:ext>
              </a:extLst>
            </p:cNvPr>
            <p:cNvCxnSpPr>
              <a:cxnSpLocks/>
            </p:cNvCxnSpPr>
            <p:nvPr/>
          </p:nvCxnSpPr>
          <p:spPr>
            <a:xfrm>
              <a:off x="7943359" y="5068782"/>
              <a:ext cx="0" cy="44519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149DE31-B7B1-DE72-A987-D6B1A9A8BC3B}"/>
              </a:ext>
            </a:extLst>
          </p:cNvPr>
          <p:cNvSpPr txBox="1"/>
          <p:nvPr/>
        </p:nvSpPr>
        <p:spPr>
          <a:xfrm>
            <a:off x="0" y="140493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Start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8EAFD39-6717-9B11-1835-317CFDADF3BF}"/>
              </a:ext>
            </a:extLst>
          </p:cNvPr>
          <p:cNvSpPr txBox="1"/>
          <p:nvPr/>
        </p:nvSpPr>
        <p:spPr>
          <a:xfrm>
            <a:off x="32972" y="43575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End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5BD956C-B7DD-89FE-6BA3-4E777A44F1C4}"/>
              </a:ext>
            </a:extLst>
          </p:cNvPr>
          <p:cNvSpPr txBox="1"/>
          <p:nvPr/>
        </p:nvSpPr>
        <p:spPr>
          <a:xfrm>
            <a:off x="6932078" y="5923271"/>
            <a:ext cx="393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This spike causes a reduction in beam intensity of more than 10%.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8063FA6-FEC8-5AD1-C02D-16F33342AF27}"/>
              </a:ext>
            </a:extLst>
          </p:cNvPr>
          <p:cNvSpPr txBox="1"/>
          <p:nvPr/>
        </p:nvSpPr>
        <p:spPr>
          <a:xfrm>
            <a:off x="6932078" y="2781466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/>
              <a:t>Fluctuation in beam intensity ~ a few %.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39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942777E-8FBC-C10E-E196-2645B76B1BFC}"/>
              </a:ext>
            </a:extLst>
          </p:cNvPr>
          <p:cNvSpPr txBox="1"/>
          <p:nvPr/>
        </p:nvSpPr>
        <p:spPr>
          <a:xfrm>
            <a:off x="1033804" y="-45144"/>
            <a:ext cx="812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RIKEN 28-GHz ECRISs for RILAC II and RILAC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0C2EC9-4FAD-A330-5681-27B1A276712E}"/>
              </a:ext>
            </a:extLst>
          </p:cNvPr>
          <p:cNvSpPr txBox="1"/>
          <p:nvPr/>
        </p:nvSpPr>
        <p:spPr>
          <a:xfrm>
            <a:off x="448491" y="3864491"/>
            <a:ext cx="3856041" cy="415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SC-ECRIS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RILAC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LEBT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FIG. 1. Schematic drawing of the new SC-ECRIS and LEBT and the beam envelopes with emittances of 145 π mm × mrad and 300 π mm × mrad, drawn as black and red curves, respectively, as a function of the longitudinal position z. Pepper-pot emittance meter (PPEM) and Faraday cup (FC) pairs are placed at each of the three focus points, F1, F2, and F3.">
            <a:extLst>
              <a:ext uri="{FF2B5EF4-FFF2-40B4-BE49-F238E27FC236}">
                <a16:creationId xmlns:a16="http://schemas.microsoft.com/office/drawing/2014/main" id="{84500202-000C-15C2-7F2E-A02EA174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7" y="4291766"/>
            <a:ext cx="5049142" cy="252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BA1F74-9FA1-F359-A086-037324AD5C25}"/>
              </a:ext>
            </a:extLst>
          </p:cNvPr>
          <p:cNvGrpSpPr/>
          <p:nvPr/>
        </p:nvGrpSpPr>
        <p:grpSpPr>
          <a:xfrm>
            <a:off x="405060" y="519257"/>
            <a:ext cx="4540937" cy="3098540"/>
            <a:chOff x="1012863" y="1058079"/>
            <a:chExt cx="3645862" cy="2487780"/>
          </a:xfrm>
        </p:grpSpPr>
        <p:pic>
          <p:nvPicPr>
            <p:cNvPr id="5" name="図 4" descr="ダイアグラム, 概略図&#10;&#10;自動的に生成された説明">
              <a:extLst>
                <a:ext uri="{FF2B5EF4-FFF2-40B4-BE49-F238E27FC236}">
                  <a16:creationId xmlns:a16="http://schemas.microsoft.com/office/drawing/2014/main" id="{2252D365-0522-9AFE-F3CC-E8EE1986F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1809634" y="696768"/>
              <a:ext cx="2052320" cy="3645862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C01F36B-4A8E-416A-73D4-52ADD28CDC83}"/>
                </a:ext>
              </a:extLst>
            </p:cNvPr>
            <p:cNvSpPr txBox="1"/>
            <p:nvPr/>
          </p:nvSpPr>
          <p:spPr>
            <a:xfrm>
              <a:off x="1012863" y="1058079"/>
              <a:ext cx="3531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SC-ECRIS</a:t>
              </a:r>
              <a:r>
                <a: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RILAC II</a:t>
              </a:r>
              <a:r>
                <a: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LEBT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D29E8AF-042B-4FB3-F8EC-5655FB448911}"/>
                </a:ext>
              </a:extLst>
            </p:cNvPr>
            <p:cNvSpPr txBox="1"/>
            <p:nvPr/>
          </p:nvSpPr>
          <p:spPr>
            <a:xfrm>
              <a:off x="3957345" y="2190620"/>
              <a:ext cx="437104" cy="2308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RFQ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2A610D-8A7A-E0D5-067D-1B5020A5EAA3}"/>
                </a:ext>
              </a:extLst>
            </p:cNvPr>
            <p:cNvSpPr txBox="1"/>
            <p:nvPr/>
          </p:nvSpPr>
          <p:spPr>
            <a:xfrm>
              <a:off x="1135279" y="3155795"/>
              <a:ext cx="705233" cy="2308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SC-ECRIS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3F41598-C223-0729-85F2-808912DB22D0}"/>
                </a:ext>
              </a:extLst>
            </p:cNvPr>
            <p:cNvSpPr txBox="1"/>
            <p:nvPr/>
          </p:nvSpPr>
          <p:spPr>
            <a:xfrm>
              <a:off x="1938133" y="3165102"/>
              <a:ext cx="1216775" cy="2308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Analyzing magnet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F870E8DF-FF38-7ACB-3BF2-032410076E5D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 flipV="1">
              <a:off x="1410054" y="2270623"/>
              <a:ext cx="528079" cy="100989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0609956-BFF8-5838-45F6-EB043B0D9D2F}"/>
                </a:ext>
              </a:extLst>
            </p:cNvPr>
            <p:cNvSpPr txBox="1"/>
            <p:nvPr/>
          </p:nvSpPr>
          <p:spPr>
            <a:xfrm>
              <a:off x="1777294" y="2535104"/>
              <a:ext cx="57669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Faraday </a:t>
              </a:r>
            </a:p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cup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641C1F5-5B16-BEBF-697E-DA6F3FFC65A4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1977472" y="2102910"/>
              <a:ext cx="88171" cy="43219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2890C81C-AE95-1C02-6BA7-EE12B8B62BE5}"/>
                </a:ext>
              </a:extLst>
            </p:cNvPr>
            <p:cNvSpPr txBox="1"/>
            <p:nvPr/>
          </p:nvSpPr>
          <p:spPr>
            <a:xfrm>
              <a:off x="3485846" y="2680131"/>
              <a:ext cx="65586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Paired Solenoid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EB89EE6A-E856-31B1-B72F-799F106AA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8420" y="2224982"/>
              <a:ext cx="428362" cy="45514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6ABC7029-9D76-4926-5BC5-CA4455C269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1714" y="2224982"/>
              <a:ext cx="220740" cy="47080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E478906-94C4-A90A-396C-38BA0F45E141}"/>
                </a:ext>
              </a:extLst>
            </p:cNvPr>
            <p:cNvSpPr txBox="1"/>
            <p:nvPr/>
          </p:nvSpPr>
          <p:spPr>
            <a:xfrm>
              <a:off x="2538565" y="2362990"/>
              <a:ext cx="677268" cy="2308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 magnet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B97566A2-8303-41C8-BAE0-DE2008253F52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2677253" y="2102910"/>
              <a:ext cx="199946" cy="26008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6C8E898-9330-5ABD-ED12-F87D5E12918A}"/>
                </a:ext>
              </a:extLst>
            </p:cNvPr>
            <p:cNvSpPr txBox="1"/>
            <p:nvPr/>
          </p:nvSpPr>
          <p:spPr>
            <a:xfrm>
              <a:off x="2443233" y="2696793"/>
              <a:ext cx="65586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Paired Solenoid</a:t>
              </a:r>
              <a:endParaRPr kumimoji="1" lang="ja-JP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4E06E63-55A6-CCD6-ABFE-61534AF2F9A5}"/>
              </a:ext>
            </a:extLst>
          </p:cNvPr>
          <p:cNvGrpSpPr/>
          <p:nvPr/>
        </p:nvGrpSpPr>
        <p:grpSpPr>
          <a:xfrm>
            <a:off x="5551353" y="697629"/>
            <a:ext cx="6361090" cy="5405278"/>
            <a:chOff x="5551353" y="697629"/>
            <a:chExt cx="6361090" cy="5405278"/>
          </a:xfrm>
        </p:grpSpPr>
        <p:pic>
          <p:nvPicPr>
            <p:cNvPr id="8" name="イメージ" descr="イメージ">
              <a:extLst>
                <a:ext uri="{FF2B5EF4-FFF2-40B4-BE49-F238E27FC236}">
                  <a16:creationId xmlns:a16="http://schemas.microsoft.com/office/drawing/2014/main" id="{664E3D47-A8BB-D562-463D-26AE0104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5848"/>
            <a:stretch/>
          </p:blipFill>
          <p:spPr>
            <a:xfrm>
              <a:off x="5551353" y="697629"/>
              <a:ext cx="6361090" cy="540527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D655F8BC-FC7D-E47B-C2EA-6E451D3CEE2E}"/>
                </a:ext>
              </a:extLst>
            </p:cNvPr>
            <p:cNvSpPr/>
            <p:nvPr/>
          </p:nvSpPr>
          <p:spPr>
            <a:xfrm>
              <a:off x="5643814" y="1802667"/>
              <a:ext cx="1793306" cy="3714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2" name="カギ線コネクタ 21">
            <a:extLst>
              <a:ext uri="{FF2B5EF4-FFF2-40B4-BE49-F238E27FC236}">
                <a16:creationId xmlns:a16="http://schemas.microsoft.com/office/drawing/2014/main" id="{3211A949-3636-5CCB-4E4F-9ED77F52CB77}"/>
              </a:ext>
            </a:extLst>
          </p:cNvPr>
          <p:cNvCxnSpPr>
            <a:cxnSpLocks/>
          </p:cNvCxnSpPr>
          <p:nvPr/>
        </p:nvCxnSpPr>
        <p:spPr>
          <a:xfrm>
            <a:off x="4829277" y="1583114"/>
            <a:ext cx="2607843" cy="1290915"/>
          </a:xfrm>
          <a:prstGeom prst="bentConnector3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カギ線コネクタ 37">
            <a:extLst>
              <a:ext uri="{FF2B5EF4-FFF2-40B4-BE49-F238E27FC236}">
                <a16:creationId xmlns:a16="http://schemas.microsoft.com/office/drawing/2014/main" id="{066E42D6-9E40-D4F1-4683-962E93266431}"/>
              </a:ext>
            </a:extLst>
          </p:cNvPr>
          <p:cNvCxnSpPr>
            <a:cxnSpLocks/>
          </p:cNvCxnSpPr>
          <p:nvPr/>
        </p:nvCxnSpPr>
        <p:spPr>
          <a:xfrm>
            <a:off x="5352331" y="4811992"/>
            <a:ext cx="2084789" cy="154455"/>
          </a:xfrm>
          <a:prstGeom prst="bentConnector3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0D8172D-2432-7FDD-0114-266636E9CBA0}"/>
              </a:ext>
            </a:extLst>
          </p:cNvPr>
          <p:cNvCxnSpPr/>
          <p:nvPr/>
        </p:nvCxnSpPr>
        <p:spPr>
          <a:xfrm>
            <a:off x="1912089" y="1820598"/>
            <a:ext cx="0" cy="284838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9CE3A15-B490-2456-AD37-A5883376CFC3}"/>
              </a:ext>
            </a:extLst>
          </p:cNvPr>
          <p:cNvCxnSpPr>
            <a:cxnSpLocks/>
          </p:cNvCxnSpPr>
          <p:nvPr/>
        </p:nvCxnSpPr>
        <p:spPr>
          <a:xfrm>
            <a:off x="3162884" y="1863121"/>
            <a:ext cx="0" cy="182395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C9E8CB2-90A1-90A2-F147-3D191B9D6796}"/>
              </a:ext>
            </a:extLst>
          </p:cNvPr>
          <p:cNvCxnSpPr>
            <a:cxnSpLocks/>
          </p:cNvCxnSpPr>
          <p:nvPr/>
        </p:nvCxnSpPr>
        <p:spPr>
          <a:xfrm>
            <a:off x="4811575" y="3287313"/>
            <a:ext cx="0" cy="143804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B5BF3BA-CBAE-00AA-EC22-DAECA934D133}"/>
              </a:ext>
            </a:extLst>
          </p:cNvPr>
          <p:cNvCxnSpPr>
            <a:cxnSpLocks/>
          </p:cNvCxnSpPr>
          <p:nvPr/>
        </p:nvCxnSpPr>
        <p:spPr>
          <a:xfrm>
            <a:off x="3185733" y="3548525"/>
            <a:ext cx="161812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2E3F668-7F73-2B97-708A-5788D6974756}"/>
              </a:ext>
            </a:extLst>
          </p:cNvPr>
          <p:cNvSpPr txBox="1"/>
          <p:nvPr/>
        </p:nvSpPr>
        <p:spPr>
          <a:xfrm>
            <a:off x="3698529" y="324433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3 m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9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29B97C-9CCB-B993-774A-A376F177EF8E}"/>
              </a:ext>
            </a:extLst>
          </p:cNvPr>
          <p:cNvSpPr txBox="1"/>
          <p:nvPr/>
        </p:nvSpPr>
        <p:spPr>
          <a:xfrm>
            <a:off x="1697479" y="3810795"/>
            <a:ext cx="76899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Beam intensity instability due to much metal vapor</a:t>
            </a:r>
          </a:p>
          <a:p>
            <a:endParaRPr kumimoji="1" lang="en-US" altLang="ja-JP" sz="2400" dirty="0"/>
          </a:p>
          <a:p>
            <a:r>
              <a:rPr lang="ja-JP" altLang="en-US" sz="2400"/>
              <a:t>・</a:t>
            </a:r>
            <a:r>
              <a:rPr lang="en-US" altLang="ja-JP" sz="2400" dirty="0"/>
              <a:t>X-ray heat load increase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/>
              <a:t>・</a:t>
            </a:r>
            <a:r>
              <a:rPr lang="en-US" altLang="ja-JP" sz="2400" dirty="0"/>
              <a:t>Ion beam extraction system improvements</a:t>
            </a:r>
            <a:endParaRPr kumimoji="1" lang="ja-JP" altLang="en-US" sz="2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E56087-1564-27FA-8C6E-676783828B4F}"/>
              </a:ext>
            </a:extLst>
          </p:cNvPr>
          <p:cNvSpPr txBox="1"/>
          <p:nvPr/>
        </p:nvSpPr>
        <p:spPr>
          <a:xfrm>
            <a:off x="1277056" y="827291"/>
            <a:ext cx="1011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3600" dirty="0"/>
              <a:t>Toward U</a:t>
            </a:r>
            <a:r>
              <a:rPr kumimoji="1" lang="en" altLang="ja-JP" sz="3600" baseline="30000" dirty="0"/>
              <a:t>35+</a:t>
            </a:r>
            <a:r>
              <a:rPr kumimoji="1" lang="en" altLang="ja-JP" sz="3600" dirty="0"/>
              <a:t> beam of 300</a:t>
            </a:r>
            <a:r>
              <a:rPr kumimoji="1" lang="el-GR" altLang="ja-JP" sz="3600" dirty="0"/>
              <a:t>μ</a:t>
            </a:r>
            <a:r>
              <a:rPr kumimoji="1" lang="en" altLang="ja-JP" sz="3600" dirty="0"/>
              <a:t>A </a:t>
            </a:r>
            <a:r>
              <a:rPr lang="en-US" altLang="ja-JP" sz="3600" dirty="0"/>
              <a:t>~ 1 month stable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593831-0D9C-B8DC-89C6-D82DB78F3460}"/>
              </a:ext>
            </a:extLst>
          </p:cNvPr>
          <p:cNvSpPr txBox="1"/>
          <p:nvPr/>
        </p:nvSpPr>
        <p:spPr>
          <a:xfrm>
            <a:off x="1697479" y="2071142"/>
            <a:ext cx="9292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/>
              <a:t>・</a:t>
            </a:r>
            <a:r>
              <a:rPr lang="en-US" altLang="ja-JP" sz="2000" dirty="0"/>
              <a:t>P (28 GHz +18 GHz) ~ 4 kW</a:t>
            </a:r>
          </a:p>
          <a:p>
            <a:r>
              <a:rPr kumimoji="1" lang="ja-JP" altLang="en-US" sz="2000"/>
              <a:t>・</a:t>
            </a:r>
            <a:r>
              <a:rPr kumimoji="1" lang="en-US" altLang="ja-JP" sz="2000" dirty="0"/>
              <a:t>Much UO</a:t>
            </a:r>
            <a:r>
              <a:rPr kumimoji="1" lang="en-US" altLang="ja-JP" sz="2000" baseline="-25000" dirty="0"/>
              <a:t>2</a:t>
            </a:r>
            <a:r>
              <a:rPr kumimoji="1" lang="en-US" altLang="ja-JP" sz="2000" dirty="0"/>
              <a:t> consumption rate &gt; 10 mg /h</a:t>
            </a:r>
          </a:p>
          <a:p>
            <a:r>
              <a:rPr kumimoji="1" lang="ja-JP" altLang="en-US" sz="2000"/>
              <a:t>・</a:t>
            </a:r>
            <a:r>
              <a:rPr lang="en-US" altLang="ja-JP" sz="2000" dirty="0"/>
              <a:t>Emittance growth due to </a:t>
            </a:r>
            <a:r>
              <a:rPr lang="en-US" altLang="ja-JP" sz="2000" dirty="0" err="1"/>
              <a:t>I</a:t>
            </a:r>
            <a:r>
              <a:rPr lang="en-US" altLang="ja-JP" sz="2000" baseline="-25000" dirty="0" err="1"/>
              <a:t>ext</a:t>
            </a:r>
            <a:r>
              <a:rPr lang="en-US" altLang="ja-JP" sz="2000" baseline="-25000" dirty="0"/>
              <a:t> </a:t>
            </a:r>
            <a:r>
              <a:rPr lang="en-US" altLang="ja-JP" sz="2000" dirty="0"/>
              <a:t>~ 10 mA</a:t>
            </a:r>
            <a:r>
              <a:rPr kumimoji="1" lang="en-US" altLang="ja-JP" sz="2000" dirty="0"/>
              <a:t>   (Space charge ? </a:t>
            </a:r>
            <a:r>
              <a:rPr lang="en-US" altLang="ja-JP" sz="2000" dirty="0"/>
              <a:t>Plasma meniscus?)</a:t>
            </a:r>
          </a:p>
        </p:txBody>
      </p:sp>
    </p:spTree>
    <p:extLst>
      <p:ext uri="{BB962C8B-B14F-4D97-AF65-F5344CB8AC3E}">
        <p14:creationId xmlns:p14="http://schemas.microsoft.com/office/powerpoint/2010/main" val="173988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2C525-0C0A-03EA-06DC-1D4A2B993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78B759-5A61-E29E-E2A8-7720A5B4902C}"/>
              </a:ext>
            </a:extLst>
          </p:cNvPr>
          <p:cNvSpPr txBox="1"/>
          <p:nvPr/>
        </p:nvSpPr>
        <p:spPr>
          <a:xfrm>
            <a:off x="2683793" y="1982450"/>
            <a:ext cx="68244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/>
              <a:t>Beam intensity instability due to metal vapor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A9D6A2-E848-D1C4-789F-44B6E25161DE}"/>
              </a:ext>
            </a:extLst>
          </p:cNvPr>
          <p:cNvSpPr txBox="1"/>
          <p:nvPr/>
        </p:nvSpPr>
        <p:spPr>
          <a:xfrm>
            <a:off x="1958488" y="4319750"/>
            <a:ext cx="8275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In the case of V-beam supply for the SHE of 119 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75788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5D63BFA-7DBE-739C-5DB2-BFDD6209896C}"/>
              </a:ext>
            </a:extLst>
          </p:cNvPr>
          <p:cNvGrpSpPr/>
          <p:nvPr/>
        </p:nvGrpSpPr>
        <p:grpSpPr>
          <a:xfrm>
            <a:off x="609957" y="-15402"/>
            <a:ext cx="9650143" cy="3811637"/>
            <a:chOff x="609957" y="-15402"/>
            <a:chExt cx="9650143" cy="3811637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CF71A532-C611-2A00-7AFD-95D474DA0293}"/>
                </a:ext>
              </a:extLst>
            </p:cNvPr>
            <p:cNvGrpSpPr/>
            <p:nvPr/>
          </p:nvGrpSpPr>
          <p:grpSpPr>
            <a:xfrm>
              <a:off x="609957" y="-15402"/>
              <a:ext cx="9650143" cy="3811637"/>
              <a:chOff x="982488" y="198220"/>
              <a:chExt cx="9650143" cy="4590749"/>
            </a:xfrm>
          </p:grpSpPr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1E12B8D7-7B7F-0100-9D6B-7DA0FB1D8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8721" b="11663"/>
              <a:stretch/>
            </p:blipFill>
            <p:spPr>
              <a:xfrm>
                <a:off x="982488" y="198220"/>
                <a:ext cx="9650143" cy="4590749"/>
              </a:xfrm>
              <a:prstGeom prst="rect">
                <a:avLst/>
              </a:prstGeom>
            </p:spPr>
          </p:pic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7CDFF773-C6DF-18DB-0109-E6CD2D5D3D76}"/>
                  </a:ext>
                </a:extLst>
              </p:cNvPr>
              <p:cNvSpPr/>
              <p:nvPr/>
            </p:nvSpPr>
            <p:spPr>
              <a:xfrm>
                <a:off x="7578089" y="198220"/>
                <a:ext cx="131849" cy="413173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E567139-8BEE-5C43-7A27-5D5C4AE0E25B}"/>
                </a:ext>
              </a:extLst>
            </p:cNvPr>
            <p:cNvSpPr/>
            <p:nvPr/>
          </p:nvSpPr>
          <p:spPr>
            <a:xfrm>
              <a:off x="2289672" y="1645549"/>
              <a:ext cx="129600" cy="1695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CBFCC1-5DAF-D2D4-1BDD-377C98D77EA1}"/>
              </a:ext>
            </a:extLst>
          </p:cNvPr>
          <p:cNvSpPr txBox="1"/>
          <p:nvPr/>
        </p:nvSpPr>
        <p:spPr>
          <a:xfrm>
            <a:off x="7218621" y="-2339"/>
            <a:ext cx="2959465" cy="646331"/>
          </a:xfrm>
          <a:prstGeom prst="rect">
            <a:avLst/>
          </a:prstGeom>
          <a:solidFill>
            <a:schemeClr val="bg1"/>
          </a:solidFill>
          <a:ln w="50800">
            <a:solidFill>
              <a:srgbClr val="FFC1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V sample filling + </a:t>
            </a:r>
          </a:p>
          <a:p>
            <a:r>
              <a:rPr kumimoji="1" lang="en-US" altLang="ja-JP" dirty="0"/>
              <a:t>Plasma chamber clea</a:t>
            </a:r>
            <a:r>
              <a:rPr lang="en-US" altLang="ja-JP" dirty="0"/>
              <a:t>ning</a:t>
            </a:r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56C890C-F43B-A48D-6825-4EC0F5CDB41C}"/>
              </a:ext>
            </a:extLst>
          </p:cNvPr>
          <p:cNvGrpSpPr/>
          <p:nvPr/>
        </p:nvGrpSpPr>
        <p:grpSpPr>
          <a:xfrm>
            <a:off x="898397" y="3796235"/>
            <a:ext cx="4040660" cy="2443315"/>
            <a:chOff x="6837257" y="613468"/>
            <a:chExt cx="4429458" cy="267841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CE85855-F8B2-2C1C-1A12-F29381DDA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184" r="16305" b="31338"/>
            <a:stretch/>
          </p:blipFill>
          <p:spPr>
            <a:xfrm>
              <a:off x="6837257" y="613468"/>
              <a:ext cx="4429458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E53404E-2710-E453-D6C1-07A803396942}"/>
                </a:ext>
              </a:extLst>
            </p:cNvPr>
            <p:cNvSpPr txBox="1"/>
            <p:nvPr/>
          </p:nvSpPr>
          <p:spPr>
            <a:xfrm>
              <a:off x="6892128" y="2361122"/>
              <a:ext cx="16193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5846612-CE4B-B65A-01CE-5969BFAD26B4}"/>
              </a:ext>
            </a:extLst>
          </p:cNvPr>
          <p:cNvSpPr txBox="1"/>
          <p:nvPr/>
        </p:nvSpPr>
        <p:spPr>
          <a:xfrm>
            <a:off x="681576" y="6325180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/>
              <a:t>Fluctuation in beam intensity ~ a few %.</a:t>
            </a:r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7E702BA-2509-F3B9-E137-D206C5AF0B6C}"/>
              </a:ext>
            </a:extLst>
          </p:cNvPr>
          <p:cNvGrpSpPr/>
          <p:nvPr/>
        </p:nvGrpSpPr>
        <p:grpSpPr>
          <a:xfrm>
            <a:off x="6074241" y="3810254"/>
            <a:ext cx="4040661" cy="2443315"/>
            <a:chOff x="6446772" y="3810254"/>
            <a:chExt cx="4429459" cy="267841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A050E4A7-4D98-663E-13D3-5121B1086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076" r="17693" b="31854"/>
            <a:stretch/>
          </p:blipFill>
          <p:spPr>
            <a:xfrm>
              <a:off x="6446772" y="3810254"/>
              <a:ext cx="4429459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09F0E70-9C58-D1D6-2784-734891E094CF}"/>
                </a:ext>
              </a:extLst>
            </p:cNvPr>
            <p:cNvSpPr txBox="1"/>
            <p:nvPr/>
          </p:nvSpPr>
          <p:spPr>
            <a:xfrm>
              <a:off x="6523978" y="5856168"/>
              <a:ext cx="16193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C109D538-1B34-1115-7C09-F6E3DC1EC32D}"/>
                </a:ext>
              </a:extLst>
            </p:cNvPr>
            <p:cNvCxnSpPr>
              <a:cxnSpLocks/>
            </p:cNvCxnSpPr>
            <p:nvPr/>
          </p:nvCxnSpPr>
          <p:spPr>
            <a:xfrm>
              <a:off x="8049180" y="4893419"/>
              <a:ext cx="612321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6DB6A8-1875-86B3-D339-F8FEC23485DD}"/>
                </a:ext>
              </a:extLst>
            </p:cNvPr>
            <p:cNvSpPr txBox="1"/>
            <p:nvPr/>
          </p:nvSpPr>
          <p:spPr>
            <a:xfrm>
              <a:off x="7968855" y="4445585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min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7E996CA-A82F-D7A5-14BD-E2B8DBAA052E}"/>
                </a:ext>
              </a:extLst>
            </p:cNvPr>
            <p:cNvSpPr txBox="1"/>
            <p:nvPr/>
          </p:nvSpPr>
          <p:spPr>
            <a:xfrm>
              <a:off x="6825855" y="5213863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mA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D5896FF2-994B-B57D-FB01-70ADC7CF2B98}"/>
                </a:ext>
              </a:extLst>
            </p:cNvPr>
            <p:cNvCxnSpPr>
              <a:cxnSpLocks/>
            </p:cNvCxnSpPr>
            <p:nvPr/>
          </p:nvCxnSpPr>
          <p:spPr>
            <a:xfrm>
              <a:off x="7630080" y="5211028"/>
              <a:ext cx="0" cy="44519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D6E0B49-63B0-3D0B-236A-CB1BA0672831}"/>
              </a:ext>
            </a:extLst>
          </p:cNvPr>
          <p:cNvSpPr txBox="1"/>
          <p:nvPr/>
        </p:nvSpPr>
        <p:spPr>
          <a:xfrm>
            <a:off x="5723469" y="6325180"/>
            <a:ext cx="558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This spike causes an intensity reduction of &gt; 10%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6EE8DB6-395B-4003-712D-2EBFD1F6F1A9}"/>
              </a:ext>
            </a:extLst>
          </p:cNvPr>
          <p:cNvSpPr txBox="1"/>
          <p:nvPr/>
        </p:nvSpPr>
        <p:spPr>
          <a:xfrm>
            <a:off x="10279694" y="3414687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Days</a:t>
            </a:r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43E1CD5-EE06-F1C0-1A60-EABA2675D889}"/>
              </a:ext>
            </a:extLst>
          </p:cNvPr>
          <p:cNvCxnSpPr/>
          <p:nvPr/>
        </p:nvCxnSpPr>
        <p:spPr>
          <a:xfrm>
            <a:off x="1792445" y="1008529"/>
            <a:ext cx="53612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688E64-40B7-AED8-E0A5-4E8979E039D4}"/>
              </a:ext>
            </a:extLst>
          </p:cNvPr>
          <p:cNvSpPr txBox="1"/>
          <p:nvPr/>
        </p:nvSpPr>
        <p:spPr>
          <a:xfrm>
            <a:off x="1940364" y="283696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54.6 days</a:t>
            </a:r>
          </a:p>
          <a:p>
            <a:r>
              <a:rPr lang="en-US" altLang="ja-JP" dirty="0"/>
              <a:t>3.0 mg/h (4.0 g total) </a:t>
            </a:r>
            <a:endParaRPr kumimoji="1" lang="ja-JP" altLang="en-US"/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C1B203E1-65E2-90A5-336C-FD090DBA4708}"/>
              </a:ext>
            </a:extLst>
          </p:cNvPr>
          <p:cNvSpPr/>
          <p:nvPr/>
        </p:nvSpPr>
        <p:spPr>
          <a:xfrm>
            <a:off x="1524001" y="1270000"/>
            <a:ext cx="1109029" cy="57573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679A46F2-8515-45EB-A4F1-F80E9A2F21B9}"/>
              </a:ext>
            </a:extLst>
          </p:cNvPr>
          <p:cNvSpPr/>
          <p:nvPr/>
        </p:nvSpPr>
        <p:spPr>
          <a:xfrm>
            <a:off x="6383621" y="1357683"/>
            <a:ext cx="1021329" cy="92442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A48E8F2-EF0E-5357-1143-4CFDAC55C679}"/>
              </a:ext>
            </a:extLst>
          </p:cNvPr>
          <p:cNvCxnSpPr>
            <a:cxnSpLocks/>
          </p:cNvCxnSpPr>
          <p:nvPr/>
        </p:nvCxnSpPr>
        <p:spPr>
          <a:xfrm flipH="1">
            <a:off x="1078693" y="1930365"/>
            <a:ext cx="608366" cy="18526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082A3098-345C-ED43-48D2-DA24FBC7DF93}"/>
              </a:ext>
            </a:extLst>
          </p:cNvPr>
          <p:cNvCxnSpPr>
            <a:cxnSpLocks/>
            <a:stCxn id="31" idx="4"/>
          </p:cNvCxnSpPr>
          <p:nvPr/>
        </p:nvCxnSpPr>
        <p:spPr>
          <a:xfrm flipH="1">
            <a:off x="6383621" y="2282106"/>
            <a:ext cx="510665" cy="1534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EE714D0-3F6A-4893-4A4B-55B5FDA03801}"/>
              </a:ext>
            </a:extLst>
          </p:cNvPr>
          <p:cNvSpPr txBox="1"/>
          <p:nvPr/>
        </p:nvSpPr>
        <p:spPr>
          <a:xfrm>
            <a:off x="10341524" y="93002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1st </a:t>
            </a:r>
            <a:r>
              <a:rPr kumimoji="1" lang="en-US" altLang="ja-JP" dirty="0"/>
              <a:t>FC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6E19C3-6F71-2238-5E99-37E56523B4D5}"/>
              </a:ext>
            </a:extLst>
          </p:cNvPr>
          <p:cNvSpPr txBox="1"/>
          <p:nvPr/>
        </p:nvSpPr>
        <p:spPr>
          <a:xfrm>
            <a:off x="10279694" y="2033857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2nd </a:t>
            </a:r>
            <a:r>
              <a:rPr kumimoji="1" lang="en-US" altLang="ja-JP" dirty="0">
                <a:solidFill>
                  <a:srgbClr val="FF0000"/>
                </a:solidFill>
              </a:rPr>
              <a:t>FC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(before </a:t>
            </a:r>
            <a:r>
              <a:rPr kumimoji="1" lang="en-US" altLang="ja-JP" dirty="0">
                <a:solidFill>
                  <a:srgbClr val="FF0000"/>
                </a:solidFill>
              </a:rPr>
              <a:t>RFQ)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F40D5CB-0848-AE2E-49A5-0F1DD880A03D}"/>
              </a:ext>
            </a:extLst>
          </p:cNvPr>
          <p:cNvCxnSpPr>
            <a:cxnSpLocks/>
          </p:cNvCxnSpPr>
          <p:nvPr/>
        </p:nvCxnSpPr>
        <p:spPr>
          <a:xfrm>
            <a:off x="7337407" y="3203005"/>
            <a:ext cx="28406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E534AA-447C-DE71-6C09-1FD9FEAF66B1}"/>
              </a:ext>
            </a:extLst>
          </p:cNvPr>
          <p:cNvSpPr txBox="1"/>
          <p:nvPr/>
        </p:nvSpPr>
        <p:spPr>
          <a:xfrm>
            <a:off x="7835710" y="2608846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29 days</a:t>
            </a:r>
          </a:p>
          <a:p>
            <a:r>
              <a:rPr lang="en-US" altLang="ja-JP" dirty="0"/>
              <a:t>4.0 mg/h (4.0 g total)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6327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座る, 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7E93A1E-CE43-86E8-2066-8D202632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26" t="15065" r="42838" b="46985"/>
          <a:stretch/>
        </p:blipFill>
        <p:spPr>
          <a:xfrm>
            <a:off x="177658" y="221742"/>
            <a:ext cx="5451566" cy="5253556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9041B8C-6B03-F1D3-E096-2C9FA3A35678}"/>
              </a:ext>
            </a:extLst>
          </p:cNvPr>
          <p:cNvGrpSpPr/>
          <p:nvPr/>
        </p:nvGrpSpPr>
        <p:grpSpPr>
          <a:xfrm>
            <a:off x="6932078" y="89033"/>
            <a:ext cx="4429458" cy="2678414"/>
            <a:chOff x="6837257" y="613468"/>
            <a:chExt cx="4429458" cy="267841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5F812F2-28A0-2157-977F-B363E4F15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184" r="16305" b="31338"/>
            <a:stretch/>
          </p:blipFill>
          <p:spPr>
            <a:xfrm>
              <a:off x="6837257" y="613468"/>
              <a:ext cx="4429458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3C59F18-61B8-EE9F-D28C-665EFC41F89C}"/>
                </a:ext>
              </a:extLst>
            </p:cNvPr>
            <p:cNvSpPr txBox="1"/>
            <p:nvPr/>
          </p:nvSpPr>
          <p:spPr>
            <a:xfrm>
              <a:off x="6892128" y="2361122"/>
              <a:ext cx="16193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B88DE73-2251-EFA7-F786-3807DE2999AD}"/>
              </a:ext>
            </a:extLst>
          </p:cNvPr>
          <p:cNvGrpSpPr/>
          <p:nvPr/>
        </p:nvGrpSpPr>
        <p:grpSpPr>
          <a:xfrm>
            <a:off x="6932078" y="3335782"/>
            <a:ext cx="4429459" cy="2678414"/>
            <a:chOff x="6760051" y="3668008"/>
            <a:chExt cx="4429459" cy="267841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6C3B9F7A-4E96-D5AA-D428-036504D0D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076" r="17693" b="31854"/>
            <a:stretch/>
          </p:blipFill>
          <p:spPr>
            <a:xfrm>
              <a:off x="6760051" y="3668008"/>
              <a:ext cx="4429459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5F791BD-F183-27D7-C7BE-F9829FEEBB45}"/>
                </a:ext>
              </a:extLst>
            </p:cNvPr>
            <p:cNvSpPr txBox="1"/>
            <p:nvPr/>
          </p:nvSpPr>
          <p:spPr>
            <a:xfrm>
              <a:off x="6837257" y="5713922"/>
              <a:ext cx="161935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F66BCA44-0176-2A94-627E-4A2E2059AE26}"/>
                </a:ext>
              </a:extLst>
            </p:cNvPr>
            <p:cNvCxnSpPr>
              <a:cxnSpLocks/>
            </p:cNvCxnSpPr>
            <p:nvPr/>
          </p:nvCxnSpPr>
          <p:spPr>
            <a:xfrm>
              <a:off x="8362459" y="4751173"/>
              <a:ext cx="612321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8BEE368-6D77-A238-EB26-E9DE19291BB4}"/>
                </a:ext>
              </a:extLst>
            </p:cNvPr>
            <p:cNvSpPr txBox="1"/>
            <p:nvPr/>
          </p:nvSpPr>
          <p:spPr>
            <a:xfrm>
              <a:off x="8282134" y="4303339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min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CBEE838-70BD-55C5-C44D-31ADEC1C5C15}"/>
                </a:ext>
              </a:extLst>
            </p:cNvPr>
            <p:cNvSpPr txBox="1"/>
            <p:nvPr/>
          </p:nvSpPr>
          <p:spPr>
            <a:xfrm>
              <a:off x="7139134" y="5071617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mA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8E6C410F-9A91-AF20-ED9A-88E1243FFD32}"/>
                </a:ext>
              </a:extLst>
            </p:cNvPr>
            <p:cNvCxnSpPr>
              <a:cxnSpLocks/>
            </p:cNvCxnSpPr>
            <p:nvPr/>
          </p:nvCxnSpPr>
          <p:spPr>
            <a:xfrm>
              <a:off x="7943359" y="5068782"/>
              <a:ext cx="0" cy="44519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14C49E-6658-9440-F4B1-A1D6CFFE86F7}"/>
              </a:ext>
            </a:extLst>
          </p:cNvPr>
          <p:cNvSpPr txBox="1"/>
          <p:nvPr/>
        </p:nvSpPr>
        <p:spPr>
          <a:xfrm>
            <a:off x="6932078" y="6057864"/>
            <a:ext cx="393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This spike causes a reduction in beam intensity of more than 10%.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8A0213-1F4B-52FA-C84E-C2CC0414E3B5}"/>
              </a:ext>
            </a:extLst>
          </p:cNvPr>
          <p:cNvSpPr txBox="1"/>
          <p:nvPr/>
        </p:nvSpPr>
        <p:spPr>
          <a:xfrm>
            <a:off x="6932078" y="2781466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/>
              <a:t>Fluctuation in beam intensity ~ a few %.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488306C-EE21-533F-0CA8-62BAAF74ABC1}"/>
              </a:ext>
            </a:extLst>
          </p:cNvPr>
          <p:cNvSpPr txBox="1"/>
          <p:nvPr/>
        </p:nvSpPr>
        <p:spPr>
          <a:xfrm>
            <a:off x="1032729" y="5751028"/>
            <a:ext cx="5072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Typical Deposition of the vanadium sample</a:t>
            </a:r>
          </a:p>
          <a:p>
            <a:r>
              <a:rPr kumimoji="1" lang="en-US" altLang="ja-JP" dirty="0"/>
              <a:t>After another long run with</a:t>
            </a:r>
          </a:p>
          <a:p>
            <a:r>
              <a:rPr kumimoji="1" lang="en-US" altLang="ja-JP" dirty="0"/>
              <a:t>the consumption rate ~ 5.2 mg/h (Total 4.2 g)</a:t>
            </a:r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FF1E0680-D0E8-2314-EA7C-8D482B99F652}"/>
              </a:ext>
            </a:extLst>
          </p:cNvPr>
          <p:cNvSpPr/>
          <p:nvPr/>
        </p:nvSpPr>
        <p:spPr>
          <a:xfrm>
            <a:off x="325558" y="3027317"/>
            <a:ext cx="914400" cy="8795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座る, 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3742A99-B486-2641-0D7F-A8018330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26" t="34089" r="63428" b="55442"/>
          <a:stretch/>
        </p:blipFill>
        <p:spPr>
          <a:xfrm>
            <a:off x="3748046" y="1137465"/>
            <a:ext cx="3023753" cy="265416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FD1667-4210-1E47-221B-FA1F480FD5A9}"/>
              </a:ext>
            </a:extLst>
          </p:cNvPr>
          <p:cNvSpPr txBox="1"/>
          <p:nvPr/>
        </p:nvSpPr>
        <p:spPr>
          <a:xfrm>
            <a:off x="3757738" y="3105834"/>
            <a:ext cx="1641796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Flake-shaped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Metal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9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キッチン, オーブン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3B4BA2B-DF49-316E-E31A-F560C8A88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82" t="31372" b="33333"/>
          <a:stretch/>
        </p:blipFill>
        <p:spPr>
          <a:xfrm>
            <a:off x="6499411" y="1600199"/>
            <a:ext cx="4414247" cy="2958355"/>
          </a:xfrm>
          <a:prstGeom prst="rect">
            <a:avLst/>
          </a:prstGeom>
        </p:spPr>
      </p:pic>
      <p:pic>
        <p:nvPicPr>
          <p:cNvPr id="7" name="図 6" descr="屋内, テーブル, キッチン, 小さ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E132ED2-BB60-F6F9-0A90-FEBCB3558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20" r="14466"/>
          <a:stretch/>
        </p:blipFill>
        <p:spPr>
          <a:xfrm>
            <a:off x="965945" y="309282"/>
            <a:ext cx="4399430" cy="623943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9D562B-8EBA-18D3-DBD6-A71093566B13}"/>
              </a:ext>
            </a:extLst>
          </p:cNvPr>
          <p:cNvSpPr txBox="1"/>
          <p:nvPr/>
        </p:nvSpPr>
        <p:spPr>
          <a:xfrm>
            <a:off x="6660837" y="4836478"/>
            <a:ext cx="4091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 b</a:t>
            </a:r>
            <a:r>
              <a:rPr lang="ja-JP" altLang="en-US"/>
              <a:t>oat-shaped ceramic crucible </a:t>
            </a:r>
            <a:r>
              <a:rPr lang="en-US" altLang="ja-JP" dirty="0"/>
              <a:t>was</a:t>
            </a:r>
            <a:r>
              <a:rPr lang="ja-JP" altLang="en-US"/>
              <a:t> fabricated to direct the aperture into the ECR zone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DA2F2D1-D822-1E0C-042B-AF9E0B968573}"/>
              </a:ext>
            </a:extLst>
          </p:cNvPr>
          <p:cNvCxnSpPr/>
          <p:nvPr/>
        </p:nvCxnSpPr>
        <p:spPr>
          <a:xfrm flipV="1">
            <a:off x="9399493" y="2487706"/>
            <a:ext cx="981636" cy="591670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C90175C-51B8-3539-0273-8EB79BFF7498}"/>
              </a:ext>
            </a:extLst>
          </p:cNvPr>
          <p:cNvSpPr txBox="1"/>
          <p:nvPr/>
        </p:nvSpPr>
        <p:spPr>
          <a:xfrm>
            <a:off x="9099870" y="2054923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To ECR Zone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728AB1-572A-2F1B-9BBA-01B30CC9F5E9}"/>
              </a:ext>
            </a:extLst>
          </p:cNvPr>
          <p:cNvSpPr txBox="1"/>
          <p:nvPr/>
        </p:nvSpPr>
        <p:spPr>
          <a:xfrm>
            <a:off x="5433419" y="423753"/>
            <a:ext cx="6758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Anti-Deposition Shield (AD</a:t>
            </a:r>
            <a:r>
              <a:rPr lang="en-US" altLang="ja-JP" sz="3200" dirty="0"/>
              <a:t> </a:t>
            </a:r>
            <a:r>
              <a:rPr kumimoji="1" lang="en-US" altLang="ja-JP" sz="3200" dirty="0"/>
              <a:t>Shield)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127052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メーター, 駐車場, 大きい, シルバー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741E618-0E47-80CE-1F85-411C8174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850" t="38670"/>
          <a:stretch/>
        </p:blipFill>
        <p:spPr>
          <a:xfrm>
            <a:off x="8577359" y="506246"/>
            <a:ext cx="3614642" cy="3247018"/>
          </a:xfrm>
          <a:prstGeom prst="rect">
            <a:avLst/>
          </a:prstGeom>
        </p:spPr>
      </p:pic>
      <p:pic>
        <p:nvPicPr>
          <p:cNvPr id="5" name="図 4" descr="カップ, 小さい, ボウル, いっぱ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8DB2803-C756-9D25-DBF4-6C5B196A40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670" r="34940"/>
          <a:stretch/>
        </p:blipFill>
        <p:spPr>
          <a:xfrm>
            <a:off x="8624517" y="4193438"/>
            <a:ext cx="3288271" cy="2322274"/>
          </a:xfrm>
          <a:prstGeom prst="rect">
            <a:avLst/>
          </a:prstGeom>
        </p:spPr>
      </p:pic>
      <p:pic>
        <p:nvPicPr>
          <p:cNvPr id="7" name="図 6" descr="機械の部品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FE378F3-A3F2-022D-CE5E-162DC4ABA5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875"/>
          <a:stretch/>
        </p:blipFill>
        <p:spPr>
          <a:xfrm>
            <a:off x="4745609" y="544956"/>
            <a:ext cx="3614643" cy="3209807"/>
          </a:xfrm>
          <a:prstGeom prst="rect">
            <a:avLst/>
          </a:prstGeom>
        </p:spPr>
      </p:pic>
      <p:pic>
        <p:nvPicPr>
          <p:cNvPr id="9" name="図 8" descr="カップ, 屋内, テーブル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569BC2B-6D6A-FFC5-D312-8AE5577CD5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1144" b="27903"/>
          <a:stretch/>
        </p:blipFill>
        <p:spPr>
          <a:xfrm>
            <a:off x="4792212" y="4193439"/>
            <a:ext cx="3390321" cy="2322273"/>
          </a:xfrm>
          <a:prstGeom prst="rect">
            <a:avLst/>
          </a:prstGeom>
        </p:spPr>
      </p:pic>
      <p:pic>
        <p:nvPicPr>
          <p:cNvPr id="11" name="図 10" descr="眺め, 鏡, 電車, バイク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D0984DC-43DC-1DA2-153C-373DD96F78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415"/>
          <a:stretch/>
        </p:blipFill>
        <p:spPr>
          <a:xfrm>
            <a:off x="2524317" y="4178967"/>
            <a:ext cx="2086334" cy="2458209"/>
          </a:xfrm>
          <a:prstGeom prst="rect">
            <a:avLst/>
          </a:prstGeom>
        </p:spPr>
      </p:pic>
      <p:pic>
        <p:nvPicPr>
          <p:cNvPr id="12" name="図 11" descr="座る, 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232593A-11D1-C719-F03A-606D7BB4DE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634" t="17224" r="45950" b="46009"/>
          <a:stretch/>
        </p:blipFill>
        <p:spPr>
          <a:xfrm>
            <a:off x="83361" y="125030"/>
            <a:ext cx="2904178" cy="292100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1BB442-281E-A22E-4129-EF50E05BF4AC}"/>
              </a:ext>
            </a:extLst>
          </p:cNvPr>
          <p:cNvSpPr txBox="1"/>
          <p:nvPr/>
        </p:nvSpPr>
        <p:spPr>
          <a:xfrm>
            <a:off x="0" y="3046030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w/o AD Sheilds</a:t>
            </a:r>
          </a:p>
          <a:p>
            <a:r>
              <a:rPr kumimoji="1" lang="en-US" altLang="ja-JP" dirty="0"/>
              <a:t> (after ~4.2 g consumption)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5095B3-3A42-3FF2-1099-19C1451373FE}"/>
              </a:ext>
            </a:extLst>
          </p:cNvPr>
          <p:cNvSpPr txBox="1"/>
          <p:nvPr/>
        </p:nvSpPr>
        <p:spPr>
          <a:xfrm>
            <a:off x="3507195" y="1080006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 </a:t>
            </a:r>
          </a:p>
          <a:p>
            <a:r>
              <a:rPr lang="en-US" altLang="ja-JP" dirty="0"/>
              <a:t>A</a:t>
            </a:r>
            <a:r>
              <a:rPr kumimoji="1" lang="en-US" altLang="ja-JP" dirty="0"/>
              <a:t>D </a:t>
            </a:r>
          </a:p>
          <a:p>
            <a:r>
              <a:rPr kumimoji="1" lang="en-US" altLang="ja-JP" dirty="0"/>
              <a:t>Sheilds</a:t>
            </a:r>
          </a:p>
          <a:p>
            <a:r>
              <a:rPr kumimoji="1" lang="en-US" altLang="ja-JP" dirty="0"/>
              <a:t> (~2.4 g )</a:t>
            </a:r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C970CBCF-32C3-F8B4-385B-FCDEF8E8676E}"/>
              </a:ext>
            </a:extLst>
          </p:cNvPr>
          <p:cNvSpPr/>
          <p:nvPr/>
        </p:nvSpPr>
        <p:spPr>
          <a:xfrm>
            <a:off x="304799" y="72777"/>
            <a:ext cx="3762103" cy="3959290"/>
          </a:xfrm>
          <a:custGeom>
            <a:avLst/>
            <a:gdLst>
              <a:gd name="connsiteX0" fmla="*/ 3770812 w 3770812"/>
              <a:gd name="connsiteY0" fmla="*/ 0 h 3770811"/>
              <a:gd name="connsiteX1" fmla="*/ 3143794 w 3770812"/>
              <a:gd name="connsiteY1" fmla="*/ 670560 h 3770811"/>
              <a:gd name="connsiteX2" fmla="*/ 3030583 w 3770812"/>
              <a:gd name="connsiteY2" fmla="*/ 1393371 h 3770811"/>
              <a:gd name="connsiteX3" fmla="*/ 3048000 w 3770812"/>
              <a:gd name="connsiteY3" fmla="*/ 3448594 h 3770811"/>
              <a:gd name="connsiteX4" fmla="*/ 0 w 3770812"/>
              <a:gd name="connsiteY4" fmla="*/ 3770811 h 37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0812" h="3770811">
                <a:moveTo>
                  <a:pt x="3770812" y="0"/>
                </a:moveTo>
                <a:cubicBezTo>
                  <a:pt x="3518988" y="219166"/>
                  <a:pt x="3267165" y="438332"/>
                  <a:pt x="3143794" y="670560"/>
                </a:cubicBezTo>
                <a:cubicBezTo>
                  <a:pt x="3020423" y="902788"/>
                  <a:pt x="3046549" y="930365"/>
                  <a:pt x="3030583" y="1393371"/>
                </a:cubicBezTo>
                <a:cubicBezTo>
                  <a:pt x="3014617" y="1856377"/>
                  <a:pt x="3553097" y="3052354"/>
                  <a:pt x="3048000" y="3448594"/>
                </a:cubicBezTo>
                <a:cubicBezTo>
                  <a:pt x="2542903" y="3844834"/>
                  <a:pt x="503646" y="3682274"/>
                  <a:pt x="0" y="377081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CCB6D249-24D1-DCFF-1B4B-033F70B13B5B}"/>
              </a:ext>
            </a:extLst>
          </p:cNvPr>
          <p:cNvSpPr/>
          <p:nvPr/>
        </p:nvSpPr>
        <p:spPr>
          <a:xfrm>
            <a:off x="352692" y="120672"/>
            <a:ext cx="3762103" cy="3959290"/>
          </a:xfrm>
          <a:custGeom>
            <a:avLst/>
            <a:gdLst>
              <a:gd name="connsiteX0" fmla="*/ 3770812 w 3770812"/>
              <a:gd name="connsiteY0" fmla="*/ 0 h 3770811"/>
              <a:gd name="connsiteX1" fmla="*/ 3143794 w 3770812"/>
              <a:gd name="connsiteY1" fmla="*/ 670560 h 3770811"/>
              <a:gd name="connsiteX2" fmla="*/ 3030583 w 3770812"/>
              <a:gd name="connsiteY2" fmla="*/ 1393371 h 3770811"/>
              <a:gd name="connsiteX3" fmla="*/ 3048000 w 3770812"/>
              <a:gd name="connsiteY3" fmla="*/ 3448594 h 3770811"/>
              <a:gd name="connsiteX4" fmla="*/ 0 w 3770812"/>
              <a:gd name="connsiteY4" fmla="*/ 3770811 h 37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0812" h="3770811">
                <a:moveTo>
                  <a:pt x="3770812" y="0"/>
                </a:moveTo>
                <a:cubicBezTo>
                  <a:pt x="3518988" y="219166"/>
                  <a:pt x="3267165" y="438332"/>
                  <a:pt x="3143794" y="670560"/>
                </a:cubicBezTo>
                <a:cubicBezTo>
                  <a:pt x="3020423" y="902788"/>
                  <a:pt x="3046549" y="930365"/>
                  <a:pt x="3030583" y="1393371"/>
                </a:cubicBezTo>
                <a:cubicBezTo>
                  <a:pt x="3014617" y="1856377"/>
                  <a:pt x="3553097" y="3052354"/>
                  <a:pt x="3048000" y="3448594"/>
                </a:cubicBezTo>
                <a:cubicBezTo>
                  <a:pt x="2542903" y="3844834"/>
                  <a:pt x="503646" y="3682274"/>
                  <a:pt x="0" y="377081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20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D66EB1F-D9BF-7487-6172-C7862C8A202F}"/>
              </a:ext>
            </a:extLst>
          </p:cNvPr>
          <p:cNvGrpSpPr/>
          <p:nvPr/>
        </p:nvGrpSpPr>
        <p:grpSpPr>
          <a:xfrm>
            <a:off x="5986654" y="965017"/>
            <a:ext cx="6264154" cy="3595966"/>
            <a:chOff x="5552740" y="1676250"/>
            <a:chExt cx="4429459" cy="254275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690D58D-DC3B-17E3-3C74-94D908DFF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573" t="9932" r="3437" b="29005"/>
            <a:stretch/>
          </p:blipFill>
          <p:spPr>
            <a:xfrm>
              <a:off x="5552740" y="1676250"/>
              <a:ext cx="4429459" cy="2542751"/>
            </a:xfrm>
            <a:prstGeom prst="rect">
              <a:avLst/>
            </a:prstGeom>
          </p:spPr>
        </p:pic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21C4AE32-70D0-4773-3D01-2F0894A98B6D}"/>
                </a:ext>
              </a:extLst>
            </p:cNvPr>
            <p:cNvCxnSpPr>
              <a:cxnSpLocks/>
            </p:cNvCxnSpPr>
            <p:nvPr/>
          </p:nvCxnSpPr>
          <p:spPr>
            <a:xfrm>
              <a:off x="7539445" y="2941320"/>
              <a:ext cx="735875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F476A5C8-6193-27DB-0209-48AAC80262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6565" y="2938054"/>
              <a:ext cx="0" cy="445226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7EA84CE-5CCF-8B4C-7E6B-05F44E6BB94C}"/>
                </a:ext>
              </a:extLst>
            </p:cNvPr>
            <p:cNvSpPr txBox="1"/>
            <p:nvPr/>
          </p:nvSpPr>
          <p:spPr>
            <a:xfrm>
              <a:off x="7539445" y="2599702"/>
              <a:ext cx="705121" cy="336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min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ECF3DE5-4B53-F699-75CF-A4CFF706E81B}"/>
                </a:ext>
              </a:extLst>
            </p:cNvPr>
            <p:cNvSpPr txBox="1"/>
            <p:nvPr/>
          </p:nvSpPr>
          <p:spPr>
            <a:xfrm>
              <a:off x="6632561" y="2983925"/>
              <a:ext cx="662714" cy="336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mA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A8C0EEA-9A38-66BA-C8BD-6944D6AFBED0}"/>
              </a:ext>
            </a:extLst>
          </p:cNvPr>
          <p:cNvGrpSpPr/>
          <p:nvPr/>
        </p:nvGrpSpPr>
        <p:grpSpPr>
          <a:xfrm>
            <a:off x="-46895" y="965017"/>
            <a:ext cx="5946872" cy="3595966"/>
            <a:chOff x="6760051" y="3668008"/>
            <a:chExt cx="4429459" cy="267841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C5619BA-40CB-E2CA-4974-5374A3C17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076" r="17693" b="31854"/>
            <a:stretch/>
          </p:blipFill>
          <p:spPr>
            <a:xfrm>
              <a:off x="6760051" y="3668008"/>
              <a:ext cx="4429459" cy="2678414"/>
            </a:xfrm>
            <a:prstGeom prst="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94C7CE2-95C6-DAE2-6159-6D3477A02BE6}"/>
                </a:ext>
              </a:extLst>
            </p:cNvPr>
            <p:cNvSpPr txBox="1"/>
            <p:nvPr/>
          </p:nvSpPr>
          <p:spPr>
            <a:xfrm>
              <a:off x="6837258" y="5713922"/>
              <a:ext cx="1262443" cy="2750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I</a:t>
              </a:r>
              <a:r>
                <a:rPr kumimoji="1" lang="en-US" altLang="ja-JP" baseline="-25000" dirty="0" err="1">
                  <a:solidFill>
                    <a:srgbClr val="FF0000"/>
                  </a:solidFill>
                </a:rPr>
                <a:t>drain</a:t>
              </a:r>
              <a:r>
                <a:rPr kumimoji="1" lang="en-US" altLang="ja-JP" baseline="-25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</a:rPr>
                <a:t>= 4.0 mA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BD1BB07E-9C73-17B1-40B2-553E1DDCCE9C}"/>
                </a:ext>
              </a:extLst>
            </p:cNvPr>
            <p:cNvCxnSpPr>
              <a:cxnSpLocks/>
            </p:cNvCxnSpPr>
            <p:nvPr/>
          </p:nvCxnSpPr>
          <p:spPr>
            <a:xfrm>
              <a:off x="8362459" y="4751173"/>
              <a:ext cx="612321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36BD5B0-C335-91A7-C069-0F2A14037C00}"/>
                </a:ext>
              </a:extLst>
            </p:cNvPr>
            <p:cNvSpPr txBox="1"/>
            <p:nvPr/>
          </p:nvSpPr>
          <p:spPr>
            <a:xfrm>
              <a:off x="8282134" y="4303339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min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4265215-D6F7-DBDD-8580-A04F47CBCD4D}"/>
                </a:ext>
              </a:extLst>
            </p:cNvPr>
            <p:cNvSpPr txBox="1"/>
            <p:nvPr/>
          </p:nvSpPr>
          <p:spPr>
            <a:xfrm>
              <a:off x="7139134" y="5071617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 mA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051738C-E34A-42EE-9A0B-4AC8FB7B4D9E}"/>
                </a:ext>
              </a:extLst>
            </p:cNvPr>
            <p:cNvCxnSpPr>
              <a:cxnSpLocks/>
            </p:cNvCxnSpPr>
            <p:nvPr/>
          </p:nvCxnSpPr>
          <p:spPr>
            <a:xfrm>
              <a:off x="7943359" y="5068782"/>
              <a:ext cx="0" cy="44519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A07F9D-870D-8F8C-C3D1-EAF371A4F219}"/>
              </a:ext>
            </a:extLst>
          </p:cNvPr>
          <p:cNvSpPr txBox="1"/>
          <p:nvPr/>
        </p:nvSpPr>
        <p:spPr>
          <a:xfrm>
            <a:off x="6188195" y="3741225"/>
            <a:ext cx="161935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I</a:t>
            </a:r>
            <a:r>
              <a:rPr kumimoji="1" lang="en-US" altLang="ja-JP" baseline="-25000" dirty="0" err="1">
                <a:solidFill>
                  <a:srgbClr val="FF0000"/>
                </a:solidFill>
              </a:rPr>
              <a:t>drain</a:t>
            </a:r>
            <a:r>
              <a:rPr kumimoji="1" lang="en-US" altLang="ja-JP" baseline="-25000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= 3.4 mA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9E4EC4C-3AF7-4511-DD08-210249D95681}"/>
              </a:ext>
            </a:extLst>
          </p:cNvPr>
          <p:cNvSpPr txBox="1"/>
          <p:nvPr/>
        </p:nvSpPr>
        <p:spPr>
          <a:xfrm>
            <a:off x="303175" y="4938876"/>
            <a:ext cx="546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w/o AD Sheilds</a:t>
            </a:r>
          </a:p>
          <a:p>
            <a:r>
              <a:rPr kumimoji="1" lang="en-US" altLang="ja-JP" sz="2800" dirty="0"/>
              <a:t> (after 4.2 g total consumption)</a:t>
            </a:r>
            <a:endParaRPr kumimoji="1" lang="ja-JP" altLang="en-US" sz="28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28AA256-C45C-2B36-18E5-0168A6E7F784}"/>
              </a:ext>
            </a:extLst>
          </p:cNvPr>
          <p:cNvSpPr txBox="1"/>
          <p:nvPr/>
        </p:nvSpPr>
        <p:spPr>
          <a:xfrm>
            <a:off x="6426417" y="4912825"/>
            <a:ext cx="546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with AD Sheilds</a:t>
            </a:r>
          </a:p>
          <a:p>
            <a:r>
              <a:rPr kumimoji="1" lang="en-US" altLang="ja-JP" sz="2800" dirty="0"/>
              <a:t> (after 2.4 g total consumption)</a:t>
            </a:r>
            <a:endParaRPr kumimoji="1" lang="ja-JP" altLang="en-US" sz="28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931298-D036-1EFB-4620-B34371233B63}"/>
              </a:ext>
            </a:extLst>
          </p:cNvPr>
          <p:cNvSpPr txBox="1"/>
          <p:nvPr/>
        </p:nvSpPr>
        <p:spPr>
          <a:xfrm>
            <a:off x="303175" y="162006"/>
            <a:ext cx="1034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Comparison of </a:t>
            </a:r>
            <a:r>
              <a:rPr kumimoji="1" lang="en-US" altLang="ja-JP" sz="3600" dirty="0" err="1"/>
              <a:t>I</a:t>
            </a:r>
            <a:r>
              <a:rPr kumimoji="1" lang="en-US" altLang="ja-JP" sz="3600" baseline="-25000" dirty="0" err="1"/>
              <a:t>dain</a:t>
            </a:r>
            <a:r>
              <a:rPr kumimoji="1" lang="en-US" altLang="ja-JP" sz="3600" dirty="0"/>
              <a:t> without and with AD shield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218315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1314</Words>
  <Application>Microsoft Macintosh PowerPoint</Application>
  <PresentationFormat>ワイド画面</PresentationFormat>
  <Paragraphs>222</Paragraphs>
  <Slides>26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3" baseType="lpstr">
      <vt:lpstr>游ゴシック</vt:lpstr>
      <vt:lpstr>游ゴシック Light</vt:lpstr>
      <vt:lpstr>Arial</vt:lpstr>
      <vt:lpstr>Calibri</vt:lpstr>
      <vt:lpstr>Times New Roman</vt:lpstr>
      <vt:lpstr>Trebuchet MS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Takashi Nagatomo</dc:creator>
  <cp:lastModifiedBy>Takashi Nagatomo</cp:lastModifiedBy>
  <cp:revision>62</cp:revision>
  <dcterms:created xsi:type="dcterms:W3CDTF">2025-04-03T14:27:56Z</dcterms:created>
  <dcterms:modified xsi:type="dcterms:W3CDTF">2025-04-09T04:31:39Z</dcterms:modified>
</cp:coreProperties>
</file>