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4" r:id="rId1"/>
  </p:sldMasterIdLst>
  <p:notesMasterIdLst>
    <p:notesMasterId r:id="rId22"/>
  </p:notesMasterIdLst>
  <p:handoutMasterIdLst>
    <p:handoutMasterId r:id="rId23"/>
  </p:handoutMasterIdLst>
  <p:sldIdLst>
    <p:sldId id="268" r:id="rId2"/>
    <p:sldId id="527" r:id="rId3"/>
    <p:sldId id="593" r:id="rId4"/>
    <p:sldId id="592" r:id="rId5"/>
    <p:sldId id="594" r:id="rId6"/>
    <p:sldId id="595" r:id="rId7"/>
    <p:sldId id="607" r:id="rId8"/>
    <p:sldId id="596" r:id="rId9"/>
    <p:sldId id="597" r:id="rId10"/>
    <p:sldId id="598" r:id="rId11"/>
    <p:sldId id="599" r:id="rId12"/>
    <p:sldId id="600" r:id="rId13"/>
    <p:sldId id="601" r:id="rId14"/>
    <p:sldId id="603" r:id="rId15"/>
    <p:sldId id="604" r:id="rId16"/>
    <p:sldId id="605" r:id="rId17"/>
    <p:sldId id="602" r:id="rId18"/>
    <p:sldId id="606" r:id="rId19"/>
    <p:sldId id="587" r:id="rId20"/>
    <p:sldId id="591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FFFF00"/>
    <a:srgbClr val="4F81BD"/>
    <a:srgbClr val="008000"/>
    <a:srgbClr val="0000FF"/>
    <a:srgbClr val="FF9900"/>
    <a:srgbClr val="006600"/>
    <a:srgbClr val="EEECE1"/>
    <a:srgbClr val="FFFFFF"/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95030" autoAdjust="0"/>
  </p:normalViewPr>
  <p:slideViewPr>
    <p:cSldViewPr>
      <p:cViewPr varScale="1">
        <p:scale>
          <a:sx n="149" d="100"/>
          <a:sy n="149" d="100"/>
        </p:scale>
        <p:origin x="516" y="108"/>
      </p:cViewPr>
      <p:guideLst>
        <p:guide orient="horz" pos="2160"/>
        <p:guide pos="3840"/>
        <p:guide orient="horz" pos="229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5624"/>
    </p:cViewPr>
  </p:sorterViewPr>
  <p:notesViewPr>
    <p:cSldViewPr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aseline="30000" dirty="0"/>
              <a:t>181</a:t>
            </a:r>
            <a:r>
              <a:rPr lang="en-US" dirty="0"/>
              <a:t>Ta</a:t>
            </a:r>
            <a:r>
              <a:rPr lang="en-US" baseline="30000" dirty="0"/>
              <a:t>35+</a:t>
            </a:r>
            <a:r>
              <a:rPr lang="en-US" dirty="0"/>
              <a:t> stability for about one month</a:t>
            </a:r>
            <a:endParaRPr lang="zh-CN" dirty="0"/>
          </a:p>
        </c:rich>
      </c:tx>
      <c:layout>
        <c:manualLayout>
          <c:xMode val="edge"/>
          <c:yMode val="edge"/>
          <c:x val="0.26665418385389278"/>
          <c:y val="2.76728742812628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0550715495327033"/>
          <c:y val="0.1090629426038726"/>
          <c:w val="0.81064594013324709"/>
          <c:h val="0.73094308554348142"/>
        </c:manualLayout>
      </c:layout>
      <c:scatterChart>
        <c:scatterStyle val="lineMarker"/>
        <c:varyColors val="0"/>
        <c:ser>
          <c:idx val="0"/>
          <c:order val="0"/>
          <c:tx>
            <c:v>Beamcurrent</c:v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0000FF"/>
              </a:solidFill>
              <a:ln w="25400">
                <a:solidFill>
                  <a:srgbClr val="0000FF"/>
                </a:solidFill>
              </a:ln>
              <a:effectLst/>
            </c:spPr>
          </c:marker>
          <c:xVal>
            <c:numRef>
              <c:f>'1-16_181Ta35+'!$A$3:$A$32</c:f>
              <c:numCache>
                <c:formatCode>m/d;@</c:formatCode>
                <c:ptCount val="30"/>
                <c:pt idx="0">
                  <c:v>44577</c:v>
                </c:pt>
                <c:pt idx="1">
                  <c:v>44578</c:v>
                </c:pt>
                <c:pt idx="2">
                  <c:v>44579</c:v>
                </c:pt>
                <c:pt idx="3">
                  <c:v>44580</c:v>
                </c:pt>
                <c:pt idx="4">
                  <c:v>44581</c:v>
                </c:pt>
                <c:pt idx="5">
                  <c:v>44582</c:v>
                </c:pt>
                <c:pt idx="6">
                  <c:v>44583</c:v>
                </c:pt>
                <c:pt idx="7">
                  <c:v>44584</c:v>
                </c:pt>
                <c:pt idx="8">
                  <c:v>44585</c:v>
                </c:pt>
                <c:pt idx="9">
                  <c:v>44586</c:v>
                </c:pt>
                <c:pt idx="10">
                  <c:v>44587</c:v>
                </c:pt>
                <c:pt idx="11">
                  <c:v>44588</c:v>
                </c:pt>
                <c:pt idx="12">
                  <c:v>44589</c:v>
                </c:pt>
                <c:pt idx="13">
                  <c:v>44590</c:v>
                </c:pt>
                <c:pt idx="14">
                  <c:v>44591</c:v>
                </c:pt>
                <c:pt idx="15">
                  <c:v>44592</c:v>
                </c:pt>
                <c:pt idx="16">
                  <c:v>44593</c:v>
                </c:pt>
                <c:pt idx="17">
                  <c:v>44594</c:v>
                </c:pt>
                <c:pt idx="18">
                  <c:v>44595</c:v>
                </c:pt>
                <c:pt idx="19">
                  <c:v>44596</c:v>
                </c:pt>
                <c:pt idx="20">
                  <c:v>44597</c:v>
                </c:pt>
                <c:pt idx="21">
                  <c:v>44598</c:v>
                </c:pt>
                <c:pt idx="22">
                  <c:v>44599</c:v>
                </c:pt>
                <c:pt idx="23">
                  <c:v>44600</c:v>
                </c:pt>
                <c:pt idx="24">
                  <c:v>44601</c:v>
                </c:pt>
                <c:pt idx="25">
                  <c:v>44602</c:v>
                </c:pt>
                <c:pt idx="26">
                  <c:v>44603</c:v>
                </c:pt>
                <c:pt idx="27">
                  <c:v>44604</c:v>
                </c:pt>
                <c:pt idx="28">
                  <c:v>44605</c:v>
                </c:pt>
                <c:pt idx="29">
                  <c:v>44606</c:v>
                </c:pt>
              </c:numCache>
            </c:numRef>
          </c:xVal>
          <c:yVal>
            <c:numRef>
              <c:f>'1-16_181Ta35+'!$C$3:$C$32</c:f>
              <c:numCache>
                <c:formatCode>General</c:formatCode>
                <c:ptCount val="30"/>
                <c:pt idx="0">
                  <c:v>25</c:v>
                </c:pt>
                <c:pt idx="1">
                  <c:v>22</c:v>
                </c:pt>
                <c:pt idx="2">
                  <c:v>22</c:v>
                </c:pt>
                <c:pt idx="3">
                  <c:v>21.6</c:v>
                </c:pt>
                <c:pt idx="4">
                  <c:v>22.8</c:v>
                </c:pt>
                <c:pt idx="5">
                  <c:v>21</c:v>
                </c:pt>
                <c:pt idx="6">
                  <c:v>26</c:v>
                </c:pt>
                <c:pt idx="7">
                  <c:v>26.8</c:v>
                </c:pt>
                <c:pt idx="8">
                  <c:v>25</c:v>
                </c:pt>
                <c:pt idx="9">
                  <c:v>21</c:v>
                </c:pt>
                <c:pt idx="10">
                  <c:v>24</c:v>
                </c:pt>
                <c:pt idx="11">
                  <c:v>22</c:v>
                </c:pt>
                <c:pt idx="12">
                  <c:v>22</c:v>
                </c:pt>
                <c:pt idx="13">
                  <c:v>20</c:v>
                </c:pt>
                <c:pt idx="14">
                  <c:v>19</c:v>
                </c:pt>
                <c:pt idx="15">
                  <c:v>18</c:v>
                </c:pt>
                <c:pt idx="16">
                  <c:v>19</c:v>
                </c:pt>
                <c:pt idx="17">
                  <c:v>19</c:v>
                </c:pt>
                <c:pt idx="18">
                  <c:v>19</c:v>
                </c:pt>
                <c:pt idx="19">
                  <c:v>17</c:v>
                </c:pt>
                <c:pt idx="20">
                  <c:v>18</c:v>
                </c:pt>
                <c:pt idx="21">
                  <c:v>18.5</c:v>
                </c:pt>
                <c:pt idx="22">
                  <c:v>18</c:v>
                </c:pt>
                <c:pt idx="23">
                  <c:v>19</c:v>
                </c:pt>
                <c:pt idx="24">
                  <c:v>19.37</c:v>
                </c:pt>
                <c:pt idx="25">
                  <c:v>20.5</c:v>
                </c:pt>
                <c:pt idx="26">
                  <c:v>19</c:v>
                </c:pt>
                <c:pt idx="27">
                  <c:v>21</c:v>
                </c:pt>
                <c:pt idx="28">
                  <c:v>17</c:v>
                </c:pt>
                <c:pt idx="29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FD-4661-8D14-38538B840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417688"/>
        <c:axId val="445427528"/>
      </c:scatterChart>
      <c:scatterChart>
        <c:scatterStyle val="lineMarker"/>
        <c:varyColors val="0"/>
        <c:ser>
          <c:idx val="1"/>
          <c:order val="1"/>
          <c:tx>
            <c:v>rfpower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'1-16_181Ta35+'!$A$3:$A$32</c:f>
              <c:numCache>
                <c:formatCode>m/d;@</c:formatCode>
                <c:ptCount val="30"/>
                <c:pt idx="0">
                  <c:v>44577</c:v>
                </c:pt>
                <c:pt idx="1">
                  <c:v>44578</c:v>
                </c:pt>
                <c:pt idx="2">
                  <c:v>44579</c:v>
                </c:pt>
                <c:pt idx="3">
                  <c:v>44580</c:v>
                </c:pt>
                <c:pt idx="4">
                  <c:v>44581</c:v>
                </c:pt>
                <c:pt idx="5">
                  <c:v>44582</c:v>
                </c:pt>
                <c:pt idx="6">
                  <c:v>44583</c:v>
                </c:pt>
                <c:pt idx="7">
                  <c:v>44584</c:v>
                </c:pt>
                <c:pt idx="8">
                  <c:v>44585</c:v>
                </c:pt>
                <c:pt idx="9">
                  <c:v>44586</c:v>
                </c:pt>
                <c:pt idx="10">
                  <c:v>44587</c:v>
                </c:pt>
                <c:pt idx="11">
                  <c:v>44588</c:v>
                </c:pt>
                <c:pt idx="12">
                  <c:v>44589</c:v>
                </c:pt>
                <c:pt idx="13">
                  <c:v>44590</c:v>
                </c:pt>
                <c:pt idx="14">
                  <c:v>44591</c:v>
                </c:pt>
                <c:pt idx="15">
                  <c:v>44592</c:v>
                </c:pt>
                <c:pt idx="16">
                  <c:v>44593</c:v>
                </c:pt>
                <c:pt idx="17">
                  <c:v>44594</c:v>
                </c:pt>
                <c:pt idx="18">
                  <c:v>44595</c:v>
                </c:pt>
                <c:pt idx="19">
                  <c:v>44596</c:v>
                </c:pt>
                <c:pt idx="20">
                  <c:v>44597</c:v>
                </c:pt>
                <c:pt idx="21">
                  <c:v>44598</c:v>
                </c:pt>
                <c:pt idx="22">
                  <c:v>44599</c:v>
                </c:pt>
                <c:pt idx="23">
                  <c:v>44600</c:v>
                </c:pt>
                <c:pt idx="24">
                  <c:v>44601</c:v>
                </c:pt>
                <c:pt idx="25">
                  <c:v>44602</c:v>
                </c:pt>
                <c:pt idx="26">
                  <c:v>44603</c:v>
                </c:pt>
                <c:pt idx="27">
                  <c:v>44604</c:v>
                </c:pt>
                <c:pt idx="28">
                  <c:v>44605</c:v>
                </c:pt>
                <c:pt idx="29">
                  <c:v>44606</c:v>
                </c:pt>
              </c:numCache>
            </c:numRef>
          </c:xVal>
          <c:yVal>
            <c:numRef>
              <c:f>'1-16_181Ta35+'!$I$3:$I$32</c:f>
              <c:numCache>
                <c:formatCode>0.00_);[Red]\(0.00\)</c:formatCode>
                <c:ptCount val="3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2.1500000000000004</c:v>
                </c:pt>
                <c:pt idx="4">
                  <c:v>2.1500000000000004</c:v>
                </c:pt>
                <c:pt idx="5">
                  <c:v>2.1500000000000004</c:v>
                </c:pt>
                <c:pt idx="6">
                  <c:v>2.1500000000000004</c:v>
                </c:pt>
                <c:pt idx="7">
                  <c:v>2.1500000000000004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  <c:pt idx="12">
                  <c:v>2.2000000000000002</c:v>
                </c:pt>
                <c:pt idx="13">
                  <c:v>2.2000000000000002</c:v>
                </c:pt>
                <c:pt idx="14">
                  <c:v>2.2000000000000002</c:v>
                </c:pt>
                <c:pt idx="15">
                  <c:v>2.2000000000000002</c:v>
                </c:pt>
                <c:pt idx="16">
                  <c:v>2.1500000000000004</c:v>
                </c:pt>
                <c:pt idx="17">
                  <c:v>2.2000000000000002</c:v>
                </c:pt>
                <c:pt idx="18">
                  <c:v>2.1500000000000004</c:v>
                </c:pt>
                <c:pt idx="19">
                  <c:v>2.1500000000000004</c:v>
                </c:pt>
                <c:pt idx="20">
                  <c:v>2.1500000000000004</c:v>
                </c:pt>
                <c:pt idx="21">
                  <c:v>2.1500000000000004</c:v>
                </c:pt>
                <c:pt idx="22">
                  <c:v>1.9500000000000002</c:v>
                </c:pt>
                <c:pt idx="23">
                  <c:v>1.9500000000000002</c:v>
                </c:pt>
                <c:pt idx="24">
                  <c:v>1.9500000000000002</c:v>
                </c:pt>
                <c:pt idx="25">
                  <c:v>1.9500000000000002</c:v>
                </c:pt>
                <c:pt idx="26">
                  <c:v>1.9500000000000002</c:v>
                </c:pt>
                <c:pt idx="27">
                  <c:v>1.9500000000000002</c:v>
                </c:pt>
                <c:pt idx="28">
                  <c:v>1.9500000000000002</c:v>
                </c:pt>
                <c:pt idx="29">
                  <c:v>1.9500000000000002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FD-4661-8D14-38538B840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4529631"/>
        <c:axId val="1554534623"/>
      </c:scatterChart>
      <c:valAx>
        <c:axId val="44541768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45470885385762627"/>
              <c:y val="0.916730712302207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445427528"/>
        <c:crosses val="autoZero"/>
        <c:crossBetween val="midCat"/>
      </c:valAx>
      <c:valAx>
        <c:axId val="44542752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dash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Ion beam intensity [euA]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2.3050326863648482E-2"/>
              <c:y val="0.307390887203118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445417688"/>
        <c:crosses val="autoZero"/>
        <c:crossBetween val="midCat"/>
      </c:valAx>
      <c:valAx>
        <c:axId val="1554534623"/>
        <c:scaling>
          <c:orientation val="minMax"/>
          <c:max val="6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RF power [kW]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95800817158547646"/>
              <c:y val="0.331111659080283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0_);[Red]\(0\)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554529631"/>
        <c:crosses val="max"/>
        <c:crossBetween val="midCat"/>
      </c:valAx>
      <c:valAx>
        <c:axId val="1554529631"/>
        <c:scaling>
          <c:orientation val="minMax"/>
        </c:scaling>
        <c:delete val="1"/>
        <c:axPos val="b"/>
        <c:numFmt formatCode="m/d;@" sourceLinked="1"/>
        <c:majorTickMark val="out"/>
        <c:minorTickMark val="none"/>
        <c:tickLblPos val="nextTo"/>
        <c:crossAx val="1554534623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aseline="30000" dirty="0"/>
              <a:t>56</a:t>
            </a:r>
            <a:r>
              <a:rPr lang="en-US" dirty="0"/>
              <a:t>Fe</a:t>
            </a:r>
            <a:r>
              <a:rPr lang="en-US" baseline="30000" dirty="0"/>
              <a:t>17+</a:t>
            </a:r>
            <a:r>
              <a:rPr lang="en-US" dirty="0"/>
              <a:t> stability for </a:t>
            </a:r>
            <a:r>
              <a:rPr lang="en-US" altLang="zh-CN" dirty="0"/>
              <a:t>near 2</a:t>
            </a:r>
            <a:r>
              <a:rPr lang="en-US" dirty="0"/>
              <a:t> months</a:t>
            </a:r>
            <a:endParaRPr lang="zh-CN" dirty="0"/>
          </a:p>
        </c:rich>
      </c:tx>
      <c:layout>
        <c:manualLayout>
          <c:xMode val="edge"/>
          <c:yMode val="edge"/>
          <c:x val="0.29026959967411026"/>
          <c:y val="2.7672964388504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0550715495327033"/>
          <c:y val="0.1090629426038726"/>
          <c:w val="0.81064594013324709"/>
          <c:h val="0.73094308554348142"/>
        </c:manualLayout>
      </c:layout>
      <c:scatterChart>
        <c:scatterStyle val="lineMarker"/>
        <c:varyColors val="0"/>
        <c:ser>
          <c:idx val="0"/>
          <c:order val="0"/>
          <c:tx>
            <c:v>Beamcurrent</c:v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0000FF"/>
              </a:solidFill>
              <a:ln w="25400">
                <a:solidFill>
                  <a:srgbClr val="0000FF"/>
                </a:solidFill>
              </a:ln>
              <a:effectLst/>
            </c:spPr>
          </c:marker>
          <c:xVal>
            <c:numRef>
              <c:f>'9-14_56Fe17+'!$A$3:$A$52</c:f>
              <c:numCache>
                <c:formatCode>m/d;@</c:formatCode>
                <c:ptCount val="50"/>
                <c:pt idx="0">
                  <c:v>45549</c:v>
                </c:pt>
                <c:pt idx="1">
                  <c:v>45550</c:v>
                </c:pt>
                <c:pt idx="2">
                  <c:v>45551</c:v>
                </c:pt>
                <c:pt idx="3">
                  <c:v>45552</c:v>
                </c:pt>
                <c:pt idx="4">
                  <c:v>45553</c:v>
                </c:pt>
                <c:pt idx="5">
                  <c:v>45554</c:v>
                </c:pt>
                <c:pt idx="6">
                  <c:v>45555</c:v>
                </c:pt>
                <c:pt idx="7">
                  <c:v>45556</c:v>
                </c:pt>
                <c:pt idx="8">
                  <c:v>45557</c:v>
                </c:pt>
                <c:pt idx="9">
                  <c:v>45558</c:v>
                </c:pt>
                <c:pt idx="10">
                  <c:v>45559</c:v>
                </c:pt>
                <c:pt idx="11">
                  <c:v>45560</c:v>
                </c:pt>
                <c:pt idx="12">
                  <c:v>45561</c:v>
                </c:pt>
                <c:pt idx="13">
                  <c:v>45562</c:v>
                </c:pt>
                <c:pt idx="14">
                  <c:v>45563</c:v>
                </c:pt>
                <c:pt idx="15">
                  <c:v>45564</c:v>
                </c:pt>
                <c:pt idx="16">
                  <c:v>45565</c:v>
                </c:pt>
                <c:pt idx="17">
                  <c:v>45566</c:v>
                </c:pt>
                <c:pt idx="18">
                  <c:v>45567</c:v>
                </c:pt>
                <c:pt idx="19">
                  <c:v>45568</c:v>
                </c:pt>
                <c:pt idx="20">
                  <c:v>45569</c:v>
                </c:pt>
                <c:pt idx="21">
                  <c:v>45570</c:v>
                </c:pt>
                <c:pt idx="22">
                  <c:v>45571</c:v>
                </c:pt>
                <c:pt idx="23">
                  <c:v>45572</c:v>
                </c:pt>
                <c:pt idx="24">
                  <c:v>45573</c:v>
                </c:pt>
                <c:pt idx="25">
                  <c:v>45574</c:v>
                </c:pt>
                <c:pt idx="26">
                  <c:v>45575</c:v>
                </c:pt>
                <c:pt idx="27">
                  <c:v>45576</c:v>
                </c:pt>
                <c:pt idx="28">
                  <c:v>45577</c:v>
                </c:pt>
                <c:pt idx="29">
                  <c:v>45578</c:v>
                </c:pt>
                <c:pt idx="30">
                  <c:v>45579</c:v>
                </c:pt>
                <c:pt idx="31">
                  <c:v>45580</c:v>
                </c:pt>
                <c:pt idx="32">
                  <c:v>45581</c:v>
                </c:pt>
                <c:pt idx="33">
                  <c:v>45582</c:v>
                </c:pt>
                <c:pt idx="34">
                  <c:v>45583</c:v>
                </c:pt>
                <c:pt idx="35">
                  <c:v>45584</c:v>
                </c:pt>
                <c:pt idx="36">
                  <c:v>45585</c:v>
                </c:pt>
                <c:pt idx="37">
                  <c:v>45586</c:v>
                </c:pt>
                <c:pt idx="38">
                  <c:v>45587</c:v>
                </c:pt>
                <c:pt idx="39">
                  <c:v>45588</c:v>
                </c:pt>
                <c:pt idx="40">
                  <c:v>45589</c:v>
                </c:pt>
                <c:pt idx="41">
                  <c:v>45590</c:v>
                </c:pt>
                <c:pt idx="42">
                  <c:v>45591</c:v>
                </c:pt>
                <c:pt idx="43">
                  <c:v>45592</c:v>
                </c:pt>
                <c:pt idx="44">
                  <c:v>45593</c:v>
                </c:pt>
                <c:pt idx="45">
                  <c:v>45594</c:v>
                </c:pt>
                <c:pt idx="46">
                  <c:v>45595</c:v>
                </c:pt>
                <c:pt idx="47">
                  <c:v>45596</c:v>
                </c:pt>
                <c:pt idx="48">
                  <c:v>45597</c:v>
                </c:pt>
                <c:pt idx="49">
                  <c:v>45598</c:v>
                </c:pt>
              </c:numCache>
            </c:numRef>
          </c:xVal>
          <c:yVal>
            <c:numRef>
              <c:f>'9-14_56Fe17+'!$C$3:$C$52</c:f>
              <c:numCache>
                <c:formatCode>General</c:formatCode>
                <c:ptCount val="50"/>
                <c:pt idx="0">
                  <c:v>30</c:v>
                </c:pt>
                <c:pt idx="1">
                  <c:v>44</c:v>
                </c:pt>
                <c:pt idx="2">
                  <c:v>45</c:v>
                </c:pt>
                <c:pt idx="3">
                  <c:v>48</c:v>
                </c:pt>
                <c:pt idx="4">
                  <c:v>49</c:v>
                </c:pt>
                <c:pt idx="5">
                  <c:v>48</c:v>
                </c:pt>
                <c:pt idx="6">
                  <c:v>40</c:v>
                </c:pt>
                <c:pt idx="7">
                  <c:v>34</c:v>
                </c:pt>
                <c:pt idx="8">
                  <c:v>33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38</c:v>
                </c:pt>
                <c:pt idx="13">
                  <c:v>38</c:v>
                </c:pt>
                <c:pt idx="14">
                  <c:v>36</c:v>
                </c:pt>
                <c:pt idx="15">
                  <c:v>35</c:v>
                </c:pt>
                <c:pt idx="16">
                  <c:v>35</c:v>
                </c:pt>
                <c:pt idx="17">
                  <c:v>32</c:v>
                </c:pt>
                <c:pt idx="18">
                  <c:v>34</c:v>
                </c:pt>
                <c:pt idx="19">
                  <c:v>32</c:v>
                </c:pt>
                <c:pt idx="20">
                  <c:v>34</c:v>
                </c:pt>
                <c:pt idx="21">
                  <c:v>34</c:v>
                </c:pt>
                <c:pt idx="22">
                  <c:v>33</c:v>
                </c:pt>
                <c:pt idx="23">
                  <c:v>31</c:v>
                </c:pt>
                <c:pt idx="24">
                  <c:v>32</c:v>
                </c:pt>
                <c:pt idx="25">
                  <c:v>31</c:v>
                </c:pt>
                <c:pt idx="26">
                  <c:v>40</c:v>
                </c:pt>
                <c:pt idx="27">
                  <c:v>39</c:v>
                </c:pt>
                <c:pt idx="28">
                  <c:v>37</c:v>
                </c:pt>
                <c:pt idx="29">
                  <c:v>37</c:v>
                </c:pt>
                <c:pt idx="30">
                  <c:v>38</c:v>
                </c:pt>
                <c:pt idx="31">
                  <c:v>32</c:v>
                </c:pt>
                <c:pt idx="32">
                  <c:v>25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29</c:v>
                </c:pt>
                <c:pt idx="37">
                  <c:v>30</c:v>
                </c:pt>
                <c:pt idx="38">
                  <c:v>28</c:v>
                </c:pt>
                <c:pt idx="39">
                  <c:v>26</c:v>
                </c:pt>
                <c:pt idx="40">
                  <c:v>26</c:v>
                </c:pt>
                <c:pt idx="41">
                  <c:v>27</c:v>
                </c:pt>
                <c:pt idx="42">
                  <c:v>26</c:v>
                </c:pt>
                <c:pt idx="43">
                  <c:v>26</c:v>
                </c:pt>
                <c:pt idx="44">
                  <c:v>26</c:v>
                </c:pt>
                <c:pt idx="45">
                  <c:v>34</c:v>
                </c:pt>
                <c:pt idx="46">
                  <c:v>32</c:v>
                </c:pt>
                <c:pt idx="47">
                  <c:v>30</c:v>
                </c:pt>
                <c:pt idx="48">
                  <c:v>30</c:v>
                </c:pt>
                <c:pt idx="49">
                  <c:v>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FE-4AB1-8B3C-843153FBF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417688"/>
        <c:axId val="445427528"/>
      </c:scatterChart>
      <c:scatterChart>
        <c:scatterStyle val="lineMarker"/>
        <c:varyColors val="0"/>
        <c:ser>
          <c:idx val="1"/>
          <c:order val="1"/>
          <c:tx>
            <c:v>rfpower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'9-14_56Fe17+'!$A$3:$A$52</c:f>
              <c:numCache>
                <c:formatCode>m/d;@</c:formatCode>
                <c:ptCount val="50"/>
                <c:pt idx="0">
                  <c:v>45549</c:v>
                </c:pt>
                <c:pt idx="1">
                  <c:v>45550</c:v>
                </c:pt>
                <c:pt idx="2">
                  <c:v>45551</c:v>
                </c:pt>
                <c:pt idx="3">
                  <c:v>45552</c:v>
                </c:pt>
                <c:pt idx="4">
                  <c:v>45553</c:v>
                </c:pt>
                <c:pt idx="5">
                  <c:v>45554</c:v>
                </c:pt>
                <c:pt idx="6">
                  <c:v>45555</c:v>
                </c:pt>
                <c:pt idx="7">
                  <c:v>45556</c:v>
                </c:pt>
                <c:pt idx="8">
                  <c:v>45557</c:v>
                </c:pt>
                <c:pt idx="9">
                  <c:v>45558</c:v>
                </c:pt>
                <c:pt idx="10">
                  <c:v>45559</c:v>
                </c:pt>
                <c:pt idx="11">
                  <c:v>45560</c:v>
                </c:pt>
                <c:pt idx="12">
                  <c:v>45561</c:v>
                </c:pt>
                <c:pt idx="13">
                  <c:v>45562</c:v>
                </c:pt>
                <c:pt idx="14">
                  <c:v>45563</c:v>
                </c:pt>
                <c:pt idx="15">
                  <c:v>45564</c:v>
                </c:pt>
                <c:pt idx="16">
                  <c:v>45565</c:v>
                </c:pt>
                <c:pt idx="17">
                  <c:v>45566</c:v>
                </c:pt>
                <c:pt idx="18">
                  <c:v>45567</c:v>
                </c:pt>
                <c:pt idx="19">
                  <c:v>45568</c:v>
                </c:pt>
                <c:pt idx="20">
                  <c:v>45569</c:v>
                </c:pt>
                <c:pt idx="21">
                  <c:v>45570</c:v>
                </c:pt>
                <c:pt idx="22">
                  <c:v>45571</c:v>
                </c:pt>
                <c:pt idx="23">
                  <c:v>45572</c:v>
                </c:pt>
                <c:pt idx="24">
                  <c:v>45573</c:v>
                </c:pt>
                <c:pt idx="25">
                  <c:v>45574</c:v>
                </c:pt>
                <c:pt idx="26">
                  <c:v>45575</c:v>
                </c:pt>
                <c:pt idx="27">
                  <c:v>45576</c:v>
                </c:pt>
                <c:pt idx="28">
                  <c:v>45577</c:v>
                </c:pt>
                <c:pt idx="29">
                  <c:v>45578</c:v>
                </c:pt>
                <c:pt idx="30">
                  <c:v>45579</c:v>
                </c:pt>
                <c:pt idx="31">
                  <c:v>45580</c:v>
                </c:pt>
                <c:pt idx="32">
                  <c:v>45581</c:v>
                </c:pt>
                <c:pt idx="33">
                  <c:v>45582</c:v>
                </c:pt>
                <c:pt idx="34">
                  <c:v>45583</c:v>
                </c:pt>
                <c:pt idx="35">
                  <c:v>45584</c:v>
                </c:pt>
                <c:pt idx="36">
                  <c:v>45585</c:v>
                </c:pt>
                <c:pt idx="37">
                  <c:v>45586</c:v>
                </c:pt>
                <c:pt idx="38">
                  <c:v>45587</c:v>
                </c:pt>
                <c:pt idx="39">
                  <c:v>45588</c:v>
                </c:pt>
                <c:pt idx="40">
                  <c:v>45589</c:v>
                </c:pt>
                <c:pt idx="41">
                  <c:v>45590</c:v>
                </c:pt>
                <c:pt idx="42">
                  <c:v>45591</c:v>
                </c:pt>
                <c:pt idx="43">
                  <c:v>45592</c:v>
                </c:pt>
                <c:pt idx="44">
                  <c:v>45593</c:v>
                </c:pt>
                <c:pt idx="45">
                  <c:v>45594</c:v>
                </c:pt>
                <c:pt idx="46">
                  <c:v>45595</c:v>
                </c:pt>
                <c:pt idx="47">
                  <c:v>45596</c:v>
                </c:pt>
                <c:pt idx="48">
                  <c:v>45597</c:v>
                </c:pt>
                <c:pt idx="49">
                  <c:v>45598</c:v>
                </c:pt>
              </c:numCache>
            </c:numRef>
          </c:xVal>
          <c:yVal>
            <c:numRef>
              <c:f>'9-14_56Fe17+'!$E$3:$E$52</c:f>
              <c:numCache>
                <c:formatCode>General</c:formatCode>
                <c:ptCount val="50"/>
                <c:pt idx="0">
                  <c:v>1</c:v>
                </c:pt>
                <c:pt idx="1">
                  <c:v>1.17</c:v>
                </c:pt>
                <c:pt idx="2">
                  <c:v>1.17</c:v>
                </c:pt>
                <c:pt idx="3">
                  <c:v>1.1599999999999999</c:v>
                </c:pt>
                <c:pt idx="4">
                  <c:v>1.25</c:v>
                </c:pt>
                <c:pt idx="5">
                  <c:v>1.22</c:v>
                </c:pt>
                <c:pt idx="6">
                  <c:v>1.25</c:v>
                </c:pt>
                <c:pt idx="7">
                  <c:v>1.26</c:v>
                </c:pt>
                <c:pt idx="8">
                  <c:v>1.27</c:v>
                </c:pt>
                <c:pt idx="9">
                  <c:v>1.27</c:v>
                </c:pt>
                <c:pt idx="10">
                  <c:v>1.26</c:v>
                </c:pt>
                <c:pt idx="11">
                  <c:v>1.26</c:v>
                </c:pt>
                <c:pt idx="12">
                  <c:v>1.28</c:v>
                </c:pt>
                <c:pt idx="13">
                  <c:v>1.27</c:v>
                </c:pt>
                <c:pt idx="14">
                  <c:v>1.23</c:v>
                </c:pt>
                <c:pt idx="15">
                  <c:v>1.28</c:v>
                </c:pt>
                <c:pt idx="16">
                  <c:v>1.3</c:v>
                </c:pt>
                <c:pt idx="17">
                  <c:v>1.3</c:v>
                </c:pt>
                <c:pt idx="18">
                  <c:v>1.3</c:v>
                </c:pt>
                <c:pt idx="19">
                  <c:v>1.3</c:v>
                </c:pt>
                <c:pt idx="20">
                  <c:v>1.33</c:v>
                </c:pt>
                <c:pt idx="21">
                  <c:v>1.33</c:v>
                </c:pt>
                <c:pt idx="22">
                  <c:v>1.34</c:v>
                </c:pt>
                <c:pt idx="23">
                  <c:v>1.34</c:v>
                </c:pt>
                <c:pt idx="24">
                  <c:v>1.34</c:v>
                </c:pt>
                <c:pt idx="25">
                  <c:v>1.3</c:v>
                </c:pt>
                <c:pt idx="26">
                  <c:v>1.38</c:v>
                </c:pt>
                <c:pt idx="27">
                  <c:v>1.37</c:v>
                </c:pt>
                <c:pt idx="28">
                  <c:v>1.37</c:v>
                </c:pt>
                <c:pt idx="29">
                  <c:v>1.36</c:v>
                </c:pt>
                <c:pt idx="30">
                  <c:v>1.36</c:v>
                </c:pt>
                <c:pt idx="31">
                  <c:v>1.29</c:v>
                </c:pt>
                <c:pt idx="32">
                  <c:v>1.29</c:v>
                </c:pt>
                <c:pt idx="33">
                  <c:v>1.3</c:v>
                </c:pt>
                <c:pt idx="34">
                  <c:v>1.3</c:v>
                </c:pt>
                <c:pt idx="35">
                  <c:v>1.3</c:v>
                </c:pt>
                <c:pt idx="36">
                  <c:v>1.3</c:v>
                </c:pt>
                <c:pt idx="37">
                  <c:v>1.3</c:v>
                </c:pt>
                <c:pt idx="38">
                  <c:v>1.3</c:v>
                </c:pt>
                <c:pt idx="39">
                  <c:v>1.3</c:v>
                </c:pt>
                <c:pt idx="40">
                  <c:v>1.36</c:v>
                </c:pt>
                <c:pt idx="41">
                  <c:v>1.36</c:v>
                </c:pt>
                <c:pt idx="42">
                  <c:v>1.36</c:v>
                </c:pt>
                <c:pt idx="43">
                  <c:v>1.36</c:v>
                </c:pt>
                <c:pt idx="44">
                  <c:v>1.36</c:v>
                </c:pt>
                <c:pt idx="45">
                  <c:v>1.35</c:v>
                </c:pt>
                <c:pt idx="46">
                  <c:v>1.35</c:v>
                </c:pt>
                <c:pt idx="47">
                  <c:v>1.35</c:v>
                </c:pt>
                <c:pt idx="48">
                  <c:v>1.35</c:v>
                </c:pt>
                <c:pt idx="49">
                  <c:v>1.35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FE-4AB1-8B3C-843153FBF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4529631"/>
        <c:axId val="1554534623"/>
      </c:scatterChart>
      <c:valAx>
        <c:axId val="44541768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45470885385762627"/>
              <c:y val="0.916730712302207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m/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445427528"/>
        <c:crosses val="autoZero"/>
        <c:crossBetween val="midCat"/>
        <c:majorUnit val="5"/>
      </c:valAx>
      <c:valAx>
        <c:axId val="44542752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noFill/>
              <a:prstDash val="dash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Ion beam intensity [euA]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2.3050326863648482E-2"/>
              <c:y val="0.307390887203118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445417688"/>
        <c:crosses val="autoZero"/>
        <c:crossBetween val="midCat"/>
      </c:valAx>
      <c:valAx>
        <c:axId val="1554534623"/>
        <c:scaling>
          <c:orientation val="minMax"/>
          <c:max val="6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RF power [kW]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95800817158547646"/>
              <c:y val="0.331111659080283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554529631"/>
        <c:crosses val="max"/>
        <c:crossBetween val="midCat"/>
      </c:valAx>
      <c:valAx>
        <c:axId val="1554529631"/>
        <c:scaling>
          <c:orientation val="minMax"/>
        </c:scaling>
        <c:delete val="1"/>
        <c:axPos val="b"/>
        <c:numFmt formatCode="m/d;@" sourceLinked="1"/>
        <c:majorTickMark val="out"/>
        <c:minorTickMark val="none"/>
        <c:tickLblPos val="nextTo"/>
        <c:crossAx val="1554534623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0.54264</cdr:x>
      <cdr:y>0.11563</cdr:y>
    </cdr:from>
    <cdr:to>
      <cdr:x>0.80906</cdr:x>
      <cdr:y>0.34739</cdr:y>
    </cdr:to>
    <cdr:sp macro="" textlink="">
      <cdr:nvSpPr>
        <cdr:cNvPr id="3" name="文本框 2"/>
        <cdr:cNvSpPr txBox="1"/>
      </cdr:nvSpPr>
      <cdr:spPr>
        <a:xfrm xmlns:a="http://schemas.openxmlformats.org/drawingml/2006/main">
          <a:off x="4839728" y="648072"/>
          <a:ext cx="2376264" cy="12989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rf: </a:t>
          </a:r>
          <a:r>
            <a:rPr lang="en-US" altLang="zh-CN" sz="18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18+18 GHz</a:t>
          </a:r>
          <a:endParaRPr lang="en-US" altLang="zh-CN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en-US" altLang="zh-CN" sz="1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Pw (Max.) = 2.2 kW</a:t>
          </a:r>
        </a:p>
        <a:p xmlns:a="http://schemas.openxmlformats.org/drawingml/2006/main">
          <a:r>
            <a: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HV= 13.00 kV</a:t>
          </a:r>
        </a:p>
        <a:p xmlns:a="http://schemas.openxmlformats.org/drawingml/2006/main">
          <a:r>
            <a: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Slit-x= 16 mm</a:t>
          </a:r>
        </a:p>
        <a:p xmlns:a="http://schemas.openxmlformats.org/drawingml/2006/main">
          <a:r>
            <a: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01/16/2022</a:t>
          </a:r>
        </a:p>
      </cdr:txBody>
    </cdr:sp>
  </cdr:relSizeAnchor>
  <cdr:relSizeAnchor xmlns:cdr="http://schemas.openxmlformats.org/drawingml/2006/chartDrawing">
    <cdr:from>
      <cdr:x>0.23479</cdr:x>
      <cdr:y>0.18629</cdr:y>
    </cdr:from>
    <cdr:to>
      <cdr:x>0.29996</cdr:x>
      <cdr:y>0.24441</cdr:y>
    </cdr:to>
    <cdr:sp macro="" textlink="">
      <cdr:nvSpPr>
        <cdr:cNvPr id="20" name="文本框 19">
          <a:extLst xmlns:a="http://schemas.openxmlformats.org/drawingml/2006/main">
            <a:ext uri="{FF2B5EF4-FFF2-40B4-BE49-F238E27FC236}">
              <a16:creationId xmlns:a16="http://schemas.microsoft.com/office/drawing/2014/main" id="{6994353C-28FC-4912-A6B5-821E669EAC90}"/>
            </a:ext>
          </a:extLst>
        </cdr:cNvPr>
        <cdr:cNvSpPr txBox="1"/>
      </cdr:nvSpPr>
      <cdr:spPr>
        <a:xfrm xmlns:a="http://schemas.openxmlformats.org/drawingml/2006/main">
          <a:off x="2874280" y="1095507"/>
          <a:ext cx="797792" cy="341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CN" sz="1600">
              <a:solidFill>
                <a:srgbClr val="FF0000"/>
              </a:solidFill>
            </a:rPr>
            <a:t>Tuning</a:t>
          </a:r>
          <a:endParaRPr lang="zh-CN" altLang="en-US" sz="16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0.25855</cdr:x>
      <cdr:y>0.23398</cdr:y>
    </cdr:from>
    <cdr:to>
      <cdr:x>0.26262</cdr:x>
      <cdr:y>0.29359</cdr:y>
    </cdr:to>
    <cdr:cxnSp macro="">
      <cdr:nvCxnSpPr>
        <cdr:cNvPr id="22" name="直接箭头连接符 21">
          <a:extLst xmlns:a="http://schemas.openxmlformats.org/drawingml/2006/main">
            <a:ext uri="{FF2B5EF4-FFF2-40B4-BE49-F238E27FC236}">
              <a16:creationId xmlns:a16="http://schemas.microsoft.com/office/drawing/2014/main" id="{7F9C9527-4C25-4907-BF21-52E34E3036F1}"/>
            </a:ext>
          </a:extLst>
        </cdr:cNvPr>
        <cdr:cNvCxnSpPr/>
      </cdr:nvCxnSpPr>
      <cdr:spPr>
        <a:xfrm xmlns:a="http://schemas.openxmlformats.org/drawingml/2006/main">
          <a:off x="3165143" y="1375955"/>
          <a:ext cx="49824" cy="35054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0.32149</cdr:x>
      <cdr:y>0.36658</cdr:y>
    </cdr:from>
    <cdr:to>
      <cdr:x>0.38666</cdr:x>
      <cdr:y>0.4247</cdr:y>
    </cdr:to>
    <cdr:sp macro="" textlink="">
      <cdr:nvSpPr>
        <cdr:cNvPr id="11" name="文本框 10">
          <a:extLst xmlns:a="http://schemas.openxmlformats.org/drawingml/2006/main">
            <a:ext uri="{FF2B5EF4-FFF2-40B4-BE49-F238E27FC236}">
              <a16:creationId xmlns:a16="http://schemas.microsoft.com/office/drawing/2014/main" id="{0BC0741C-D1D8-4495-96C3-0FA79A2343DB}"/>
            </a:ext>
          </a:extLst>
        </cdr:cNvPr>
        <cdr:cNvSpPr txBox="1"/>
      </cdr:nvSpPr>
      <cdr:spPr>
        <a:xfrm xmlns:a="http://schemas.openxmlformats.org/drawingml/2006/main">
          <a:off x="3935536" y="2155730"/>
          <a:ext cx="797791" cy="341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CN" sz="1600">
              <a:solidFill>
                <a:srgbClr val="FF0000"/>
              </a:solidFill>
            </a:rPr>
            <a:t>Tuning</a:t>
          </a:r>
          <a:endParaRPr lang="zh-CN" altLang="en-US" sz="16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0.35318</cdr:x>
      <cdr:y>0.34085</cdr:y>
    </cdr:from>
    <cdr:to>
      <cdr:x>0.35927</cdr:x>
      <cdr:y>0.37887</cdr:y>
    </cdr:to>
    <cdr:cxnSp macro="">
      <cdr:nvCxnSpPr>
        <cdr:cNvPr id="12" name="直接箭头连接符 11">
          <a:extLst xmlns:a="http://schemas.openxmlformats.org/drawingml/2006/main">
            <a:ext uri="{FF2B5EF4-FFF2-40B4-BE49-F238E27FC236}">
              <a16:creationId xmlns:a16="http://schemas.microsoft.com/office/drawing/2014/main" id="{6FAAF0F8-41AA-4F37-BADE-100AD3014641}"/>
            </a:ext>
          </a:extLst>
        </cdr:cNvPr>
        <cdr:cNvCxnSpPr/>
      </cdr:nvCxnSpPr>
      <cdr:spPr>
        <a:xfrm xmlns:a="http://schemas.openxmlformats.org/drawingml/2006/main" flipV="1">
          <a:off x="4323521" y="2004391"/>
          <a:ext cx="74544" cy="22363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0.55694</cdr:x>
      <cdr:y>0.46517</cdr:y>
    </cdr:from>
    <cdr:to>
      <cdr:x>0.62211</cdr:x>
      <cdr:y>0.52329</cdr:y>
    </cdr:to>
    <cdr:sp macro="" textlink="">
      <cdr:nvSpPr>
        <cdr:cNvPr id="10" name="文本框 9">
          <a:extLst xmlns:a="http://schemas.openxmlformats.org/drawingml/2006/main">
            <a:ext uri="{FF2B5EF4-FFF2-40B4-BE49-F238E27FC236}">
              <a16:creationId xmlns:a16="http://schemas.microsoft.com/office/drawing/2014/main" id="{025574F0-2036-4426-B46B-04891261DEDE}"/>
            </a:ext>
          </a:extLst>
        </cdr:cNvPr>
        <cdr:cNvSpPr txBox="1"/>
      </cdr:nvSpPr>
      <cdr:spPr>
        <a:xfrm xmlns:a="http://schemas.openxmlformats.org/drawingml/2006/main">
          <a:off x="6817884" y="2735512"/>
          <a:ext cx="797791" cy="3417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CN" sz="1600">
              <a:solidFill>
                <a:srgbClr val="FF0000"/>
              </a:solidFill>
            </a:rPr>
            <a:t>Tuning</a:t>
          </a:r>
          <a:endParaRPr lang="zh-CN" altLang="en-US" sz="16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0.58863</cdr:x>
      <cdr:y>0.44225</cdr:y>
    </cdr:from>
    <cdr:to>
      <cdr:x>0.59134</cdr:x>
      <cdr:y>0.47183</cdr:y>
    </cdr:to>
    <cdr:cxnSp macro="">
      <cdr:nvCxnSpPr>
        <cdr:cNvPr id="13" name="直接箭头连接符 12">
          <a:extLst xmlns:a="http://schemas.openxmlformats.org/drawingml/2006/main">
            <a:ext uri="{FF2B5EF4-FFF2-40B4-BE49-F238E27FC236}">
              <a16:creationId xmlns:a16="http://schemas.microsoft.com/office/drawing/2014/main" id="{E17ECFF1-C62A-41B6-9FC2-9BDBA3D3FD0F}"/>
            </a:ext>
          </a:extLst>
        </cdr:cNvPr>
        <cdr:cNvCxnSpPr/>
      </cdr:nvCxnSpPr>
      <cdr:spPr>
        <a:xfrm xmlns:a="http://schemas.openxmlformats.org/drawingml/2006/main" flipV="1">
          <a:off x="7205869" y="2600739"/>
          <a:ext cx="33131" cy="173935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0.59167</cdr:x>
      <cdr:y>0.12385</cdr:y>
    </cdr:from>
    <cdr:to>
      <cdr:x>0.88498</cdr:x>
      <cdr:y>0.38532</cdr:y>
    </cdr:to>
    <cdr:sp macro="" textlink="">
      <cdr:nvSpPr>
        <cdr:cNvPr id="3" name="文本框 2"/>
        <cdr:cNvSpPr txBox="1"/>
      </cdr:nvSpPr>
      <cdr:spPr>
        <a:xfrm xmlns:a="http://schemas.openxmlformats.org/drawingml/2006/main">
          <a:off x="5112568" y="648072"/>
          <a:ext cx="2534480" cy="1368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rf: </a:t>
          </a:r>
          <a:r>
            <a:rPr lang="en-US" altLang="zh-CN" sz="1800" b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18 GHz</a:t>
          </a:r>
          <a:endParaRPr lang="en-US" altLang="zh-CN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en-US" altLang="zh-CN" sz="1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Pw (Max.) = 1.38 kW</a:t>
          </a:r>
        </a:p>
        <a:p xmlns:a="http://schemas.openxmlformats.org/drawingml/2006/main">
          <a:r>
            <a: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HV= 22.88 kV</a:t>
          </a:r>
        </a:p>
        <a:p xmlns:a="http://schemas.openxmlformats.org/drawingml/2006/main">
          <a:r>
            <a: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Slit-x= 14 mm</a:t>
          </a:r>
        </a:p>
        <a:p xmlns:a="http://schemas.openxmlformats.org/drawingml/2006/main">
          <a:r>
            <a:rPr lang="en-US" altLang="zh-CN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09/14/2024</a:t>
          </a:r>
        </a:p>
      </cdr:txBody>
    </cdr:sp>
  </cdr:relSizeAnchor>
  <cdr:relSizeAnchor xmlns:cdr="http://schemas.openxmlformats.org/drawingml/2006/chartDrawing">
    <cdr:from>
      <cdr:x>0.24359</cdr:x>
      <cdr:y>0.3046</cdr:y>
    </cdr:from>
    <cdr:to>
      <cdr:x>0.30876</cdr:x>
      <cdr:y>0.36272</cdr:y>
    </cdr:to>
    <cdr:sp macro="" textlink="">
      <cdr:nvSpPr>
        <cdr:cNvPr id="20" name="文本框 19">
          <a:extLst xmlns:a="http://schemas.openxmlformats.org/drawingml/2006/main">
            <a:ext uri="{FF2B5EF4-FFF2-40B4-BE49-F238E27FC236}">
              <a16:creationId xmlns:a16="http://schemas.microsoft.com/office/drawing/2014/main" id="{6994353C-28FC-4912-A6B5-821E669EAC90}"/>
            </a:ext>
          </a:extLst>
        </cdr:cNvPr>
        <cdr:cNvSpPr txBox="1"/>
      </cdr:nvSpPr>
      <cdr:spPr>
        <a:xfrm xmlns:a="http://schemas.openxmlformats.org/drawingml/2006/main">
          <a:off x="2701497" y="1791275"/>
          <a:ext cx="722762" cy="341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CN" sz="1600">
              <a:solidFill>
                <a:srgbClr val="FF0000"/>
              </a:solidFill>
            </a:rPr>
            <a:t>Tuning</a:t>
          </a:r>
          <a:endParaRPr lang="zh-CN" altLang="en-US" sz="16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0.26735</cdr:x>
      <cdr:y>0.35229</cdr:y>
    </cdr:from>
    <cdr:to>
      <cdr:x>0.27142</cdr:x>
      <cdr:y>0.4119</cdr:y>
    </cdr:to>
    <cdr:cxnSp macro="">
      <cdr:nvCxnSpPr>
        <cdr:cNvPr id="22" name="直接箭头连接符 21">
          <a:extLst xmlns:a="http://schemas.openxmlformats.org/drawingml/2006/main">
            <a:ext uri="{FF2B5EF4-FFF2-40B4-BE49-F238E27FC236}">
              <a16:creationId xmlns:a16="http://schemas.microsoft.com/office/drawing/2014/main" id="{7F9C9527-4C25-4907-BF21-52E34E3036F1}"/>
            </a:ext>
          </a:extLst>
        </cdr:cNvPr>
        <cdr:cNvCxnSpPr/>
      </cdr:nvCxnSpPr>
      <cdr:spPr>
        <a:xfrm xmlns:a="http://schemas.openxmlformats.org/drawingml/2006/main">
          <a:off x="2965005" y="2071723"/>
          <a:ext cx="45138" cy="35054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0.39529</cdr:x>
      <cdr:y>0.51944</cdr:y>
    </cdr:from>
    <cdr:to>
      <cdr:x>0.55116</cdr:x>
      <cdr:y>0.62676</cdr:y>
    </cdr:to>
    <cdr:sp macro="" textlink="">
      <cdr:nvSpPr>
        <cdr:cNvPr id="24" name="文本框 23">
          <a:extLst xmlns:a="http://schemas.openxmlformats.org/drawingml/2006/main">
            <a:ext uri="{FF2B5EF4-FFF2-40B4-BE49-F238E27FC236}">
              <a16:creationId xmlns:a16="http://schemas.microsoft.com/office/drawing/2014/main" id="{D5B32D43-137D-42FA-B15E-A289CBAE25CE}"/>
            </a:ext>
          </a:extLst>
        </cdr:cNvPr>
        <cdr:cNvSpPr txBox="1"/>
      </cdr:nvSpPr>
      <cdr:spPr>
        <a:xfrm xmlns:a="http://schemas.openxmlformats.org/drawingml/2006/main">
          <a:off x="4383975" y="3054653"/>
          <a:ext cx="1728590" cy="631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CN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External</a:t>
          </a:r>
          <a:r>
            <a:rPr lang="en-US" altLang="zh-CN" sz="1600" baseline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</a:t>
          </a:r>
          <a:r>
            <a:rPr lang="en-US" altLang="zh-CN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nterlock </a:t>
          </a:r>
          <a:r>
            <a:rPr lang="en-US" altLang="zh-CN" sz="1600" baseline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&amp;</a:t>
          </a:r>
          <a:endParaRPr lang="en-US" altLang="zh-CN" sz="160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en-US" altLang="zh-CN" sz="1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recover manually</a:t>
          </a:r>
          <a:endParaRPr lang="zh-CN" altLang="en-US" sz="160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0.48394</cdr:x>
      <cdr:y>0.47465</cdr:y>
    </cdr:from>
    <cdr:to>
      <cdr:x>0.49813</cdr:x>
      <cdr:y>0.51972</cdr:y>
    </cdr:to>
    <cdr:cxnSp macro="">
      <cdr:nvCxnSpPr>
        <cdr:cNvPr id="15" name="直接箭头连接符 14">
          <a:extLst xmlns:a="http://schemas.openxmlformats.org/drawingml/2006/main">
            <a:ext uri="{FF2B5EF4-FFF2-40B4-BE49-F238E27FC236}">
              <a16:creationId xmlns:a16="http://schemas.microsoft.com/office/drawing/2014/main" id="{F72C48BC-2E85-4BB0-B1A9-918C7A2ED2FB}"/>
            </a:ext>
          </a:extLst>
        </cdr:cNvPr>
        <cdr:cNvCxnSpPr/>
      </cdr:nvCxnSpPr>
      <cdr:spPr>
        <a:xfrm xmlns:a="http://schemas.openxmlformats.org/drawingml/2006/main" flipV="1">
          <a:off x="5367131" y="2791239"/>
          <a:ext cx="157369" cy="26504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0.58265</cdr:x>
      <cdr:y>0.56658</cdr:y>
    </cdr:from>
    <cdr:to>
      <cdr:x>0.64782</cdr:x>
      <cdr:y>0.6247</cdr:y>
    </cdr:to>
    <cdr:sp macro="" textlink="">
      <cdr:nvSpPr>
        <cdr:cNvPr id="11" name="文本框 10">
          <a:extLst xmlns:a="http://schemas.openxmlformats.org/drawingml/2006/main">
            <a:ext uri="{FF2B5EF4-FFF2-40B4-BE49-F238E27FC236}">
              <a16:creationId xmlns:a16="http://schemas.microsoft.com/office/drawing/2014/main" id="{0BC0741C-D1D8-4495-96C3-0FA79A2343DB}"/>
            </a:ext>
          </a:extLst>
        </cdr:cNvPr>
        <cdr:cNvSpPr txBox="1"/>
      </cdr:nvSpPr>
      <cdr:spPr>
        <a:xfrm xmlns:a="http://schemas.openxmlformats.org/drawingml/2006/main">
          <a:off x="6461802" y="3331840"/>
          <a:ext cx="722762" cy="341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CN" sz="1600">
              <a:solidFill>
                <a:srgbClr val="FF0000"/>
              </a:solidFill>
            </a:rPr>
            <a:t>Tuning</a:t>
          </a:r>
          <a:endParaRPr lang="zh-CN" altLang="en-US" sz="16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0.59223</cdr:x>
      <cdr:y>0.54507</cdr:y>
    </cdr:from>
    <cdr:to>
      <cdr:x>0.61523</cdr:x>
      <cdr:y>0.56658</cdr:y>
    </cdr:to>
    <cdr:cxnSp macro="">
      <cdr:nvCxnSpPr>
        <cdr:cNvPr id="12" name="直接箭头连接符 11">
          <a:extLst xmlns:a="http://schemas.openxmlformats.org/drawingml/2006/main">
            <a:ext uri="{FF2B5EF4-FFF2-40B4-BE49-F238E27FC236}">
              <a16:creationId xmlns:a16="http://schemas.microsoft.com/office/drawing/2014/main" id="{6FAAF0F8-41AA-4F37-BADE-100AD3014641}"/>
            </a:ext>
          </a:extLst>
        </cdr:cNvPr>
        <cdr:cNvCxnSpPr>
          <a:stCxn xmlns:a="http://schemas.openxmlformats.org/drawingml/2006/main" id="11" idx="0"/>
        </cdr:cNvCxnSpPr>
      </cdr:nvCxnSpPr>
      <cdr:spPr>
        <a:xfrm xmlns:a="http://schemas.openxmlformats.org/drawingml/2006/main" flipH="1" flipV="1">
          <a:off x="6568110" y="3205370"/>
          <a:ext cx="255073" cy="12647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B2FF4-7BA7-42D4-986A-C26E560229CC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905CA-4BA5-40DD-9324-A208C72150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455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3786AFE-4E56-48B7-ABB3-20D80C8DCBB1}" type="datetimeFigureOut">
              <a:rPr lang="zh-CN" altLang="en-US"/>
              <a:pPr>
                <a:defRPr/>
              </a:pPr>
              <a:t>2025/4/3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604FCDD-9ED5-46F9-9F2C-1586AA24A1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182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Needs: SHE, CEE, HIAF</a:t>
            </a:r>
          </a:p>
          <a:p>
            <a:r>
              <a:rPr lang="en-US" altLang="zh-CN" dirty="0"/>
              <a:t>HCI production: metallic beams with CAFe-2 (LECR5 &amp; SECRAL 3), Uranium beam with HIRFL@SECRAL-I &amp; SECRAL-II</a:t>
            </a:r>
          </a:p>
          <a:p>
            <a:r>
              <a:rPr lang="en-US" altLang="zh-CN" dirty="0"/>
              <a:t>New Techniques towards intense beams: HTO, Vlasov launcher, 2-frequency AG, Biased probe + AG effect</a:t>
            </a:r>
          </a:p>
          <a:p>
            <a:r>
              <a:rPr lang="en-US" altLang="zh-CN" dirty="0"/>
              <a:t>HIAF requirements in long range, FECR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69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052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340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429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956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986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292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740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47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Needs: SHE, CEE, HIAF</a:t>
            </a:r>
          </a:p>
          <a:p>
            <a:r>
              <a:rPr lang="en-US" altLang="zh-CN" dirty="0"/>
              <a:t>HCI production: metallic beams with CAFe-2 (LECR5 &amp; SECRAL 3), Uranium beam with HIRFL@SECRAL-I &amp; SECRAL-II</a:t>
            </a:r>
          </a:p>
          <a:p>
            <a:r>
              <a:rPr lang="en-US" altLang="zh-CN" dirty="0"/>
              <a:t>New Techniques towards intense beams: HTO, Vlasov launcher, 2-frequency AG, Biased probe + AG effect</a:t>
            </a:r>
          </a:p>
          <a:p>
            <a:r>
              <a:rPr lang="en-US" altLang="zh-CN" dirty="0"/>
              <a:t>HIAF requirements in long range, FECR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628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Needs: SHE, CEE, HIAF</a:t>
            </a:r>
          </a:p>
          <a:p>
            <a:r>
              <a:rPr lang="en-US" altLang="zh-CN" dirty="0"/>
              <a:t>HCI production: metallic beams with CAFe-2 (LECR5 &amp; SECRAL 3), Uranium beam with HIRFL@SECRAL-I &amp; SECRAL-II</a:t>
            </a:r>
          </a:p>
          <a:p>
            <a:r>
              <a:rPr lang="en-US" altLang="zh-CN" dirty="0"/>
              <a:t>New Techniques towards intense beams: HTO, Vlasov launcher, 2-frequency AG, Biased probe + AG effect</a:t>
            </a:r>
          </a:p>
          <a:p>
            <a:r>
              <a:rPr lang="en-US" altLang="zh-CN" dirty="0"/>
              <a:t>HIAF requirements in long range, FECR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40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Needs: SHE, CEE, HIAF</a:t>
            </a:r>
          </a:p>
          <a:p>
            <a:r>
              <a:rPr lang="en-US" altLang="zh-CN" dirty="0"/>
              <a:t>HCI production: metallic beams with CAFe-2 (LECR5 &amp; SECRAL 3), Uranium beam with HIRFL@SECRAL-I &amp; SECRAL-II</a:t>
            </a:r>
          </a:p>
          <a:p>
            <a:r>
              <a:rPr lang="en-US" altLang="zh-CN" dirty="0"/>
              <a:t>New Techniques towards intense beams: HTO, Vlasov launcher, 2-frequency AG, Biased probe + AG effect</a:t>
            </a:r>
          </a:p>
          <a:p>
            <a:r>
              <a:rPr lang="en-US" altLang="zh-CN" dirty="0"/>
              <a:t>HIAF requirements in long range, FECR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092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Needs: SHE, CEE, HIAF</a:t>
            </a:r>
          </a:p>
          <a:p>
            <a:r>
              <a:rPr lang="en-US" altLang="zh-CN" dirty="0"/>
              <a:t>HCI production: metallic beams with CAFe-2 (LECR5 &amp; SECRAL 3), Uranium beam with HIRFL@SECRAL-I &amp; SECRAL-II</a:t>
            </a:r>
          </a:p>
          <a:p>
            <a:r>
              <a:rPr lang="en-US" altLang="zh-CN" dirty="0"/>
              <a:t>New Techniques towards intense beams: HTO, Vlasov launcher, 2-frequency AG, Biased probe + AG effect</a:t>
            </a:r>
          </a:p>
          <a:p>
            <a:r>
              <a:rPr lang="en-US" altLang="zh-CN" dirty="0"/>
              <a:t>HIAF requirements in long range, FECR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23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335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3050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286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04FCDD-9ED5-46F9-9F2C-1586AA24A14C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08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4"/>
          <p:cNvSpPr/>
          <p:nvPr userDrawn="1"/>
        </p:nvSpPr>
        <p:spPr>
          <a:xfrm>
            <a:off x="315343" y="2217"/>
            <a:ext cx="744371" cy="665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1" y="0"/>
            <a:ext cx="695399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6" y="-25400"/>
            <a:ext cx="695400" cy="663575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71475" indent="-371475" algn="ctr" rtl="0" fontAlgn="base">
              <a:spcBef>
                <a:spcPct val="10000"/>
              </a:spcBef>
              <a:spcAft>
                <a:spcPct val="0"/>
              </a:spcAft>
              <a:buClr>
                <a:srgbClr val="F1AF00"/>
              </a:buClr>
              <a:buNone/>
              <a:defRPr lang="zh-CN" altLang="en-US" sz="1800" kern="12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黑体" pitchFamily="49" charset="-122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0" y="6525344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1091313" y="0"/>
            <a:ext cx="10515600" cy="541537"/>
          </a:xfrm>
          <a:prstGeom prst="rect">
            <a:avLst/>
          </a:prstGeom>
        </p:spPr>
        <p:txBody>
          <a:bodyPr/>
          <a:lstStyle>
            <a:lvl1pPr algn="l">
              <a:defRPr sz="28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4" name="文本框 13"/>
          <p:cNvSpPr txBox="1"/>
          <p:nvPr userDrawn="1"/>
        </p:nvSpPr>
        <p:spPr bwMode="auto">
          <a:xfrm>
            <a:off x="9707475" y="6547475"/>
            <a:ext cx="244827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1100" b="1" dirty="0">
                <a:solidFill>
                  <a:schemeClr val="tx1"/>
                </a:solidFill>
                <a:latin typeface="Tw Cen MT Condensed" panose="020B0606020104020203" pitchFamily="34" charset="0"/>
              </a:rPr>
              <a:t>L. Sun</a:t>
            </a:r>
            <a:r>
              <a:rPr lang="en-US" altLang="zh-CN" sz="1100" b="1" dirty="0">
                <a:solidFill>
                  <a:srgbClr val="0D02E0"/>
                </a:solidFill>
                <a:latin typeface="Tw Cen MT Condensed" panose="020B0606020104020203" pitchFamily="34" charset="0"/>
              </a:rPr>
              <a:t>, PIBHI2025, </a:t>
            </a:r>
            <a:r>
              <a:rPr lang="en-US" altLang="zh-CN" sz="1100" b="1" dirty="0" err="1">
                <a:solidFill>
                  <a:srgbClr val="0D02E0"/>
                </a:solidFill>
                <a:latin typeface="Tw Cen MT Condensed" panose="020B0606020104020203" pitchFamily="34" charset="0"/>
              </a:rPr>
              <a:t>Acitrezza</a:t>
            </a:r>
            <a:r>
              <a:rPr lang="en-US" altLang="zh-CN" sz="1100" b="1" dirty="0">
                <a:solidFill>
                  <a:srgbClr val="0D02E0"/>
                </a:solidFill>
                <a:latin typeface="Tw Cen MT Condensed" panose="020B0606020104020203" pitchFamily="34" charset="0"/>
              </a:rPr>
              <a:t>,</a:t>
            </a:r>
            <a:r>
              <a:rPr lang="en-US" altLang="zh-CN" sz="1100" b="1" dirty="0">
                <a:solidFill>
                  <a:srgbClr val="C00000"/>
                </a:solidFill>
                <a:latin typeface="Tw Cen MT Condensed" panose="020B0606020104020203" pitchFamily="34" charset="0"/>
              </a:rPr>
              <a:t>      </a:t>
            </a:r>
            <a:fld id="{ACE9A58E-C139-4F31-AD25-C18095E9965D}" type="slidenum">
              <a:rPr lang="en-US" altLang="zh-CN" sz="1100" b="1" smtClean="0">
                <a:solidFill>
                  <a:srgbClr val="0D02E0"/>
                </a:solidFill>
                <a:latin typeface="Tw Cen MT Condensed" panose="020B0606020104020203" pitchFamily="34" charset="0"/>
              </a:rPr>
              <a:pPr eaLnBrk="1" hangingPunct="1"/>
              <a:t>‹#›</a:t>
            </a:fld>
            <a:r>
              <a:rPr lang="en-US" altLang="zh-CN" sz="1100" b="1" dirty="0">
                <a:solidFill>
                  <a:srgbClr val="0D02E0"/>
                </a:solidFill>
                <a:latin typeface="Tw Cen MT Condensed" panose="020B0606020104020203" pitchFamily="34" charset="0"/>
              </a:rPr>
              <a:t>/20</a:t>
            </a:r>
            <a:endParaRPr lang="zh-CN" altLang="en-US" sz="1100" b="1" dirty="0">
              <a:solidFill>
                <a:srgbClr val="0D02E0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BF9FE20-A454-4C71-9D9F-1B053B7B5E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469" y="6396523"/>
            <a:ext cx="688220" cy="30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9"/>
          <p:cNvSpPr>
            <a:spLocks noChangeShapeType="1"/>
          </p:cNvSpPr>
          <p:nvPr userDrawn="1"/>
        </p:nvSpPr>
        <p:spPr bwMode="auto">
          <a:xfrm>
            <a:off x="0" y="647700"/>
            <a:ext cx="12192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91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 userDrawn="1"/>
        </p:nvSpPr>
        <p:spPr>
          <a:xfrm>
            <a:off x="615951" y="0"/>
            <a:ext cx="774700" cy="649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" y="0"/>
            <a:ext cx="912284" cy="69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Line 49"/>
          <p:cNvSpPr>
            <a:spLocks noChangeShapeType="1"/>
          </p:cNvSpPr>
          <p:nvPr userDrawn="1"/>
        </p:nvSpPr>
        <p:spPr bwMode="auto">
          <a:xfrm>
            <a:off x="0" y="647700"/>
            <a:ext cx="12192000" cy="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5" r:id="rId1"/>
    <p:sldLayoutId id="2147485651" r:id="rId2"/>
  </p:sldLayoutIdLst>
  <p:txStyles>
    <p:titleStyle>
      <a:lvl1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lang="zh-CN" altLang="en-US" sz="2100" b="1" kern="1200" dirty="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黑体" pitchFamily="49" charset="-122"/>
          <a:cs typeface="+mn-cs"/>
        </a:defRPr>
      </a:lvl1pPr>
      <a:lvl2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2pPr>
      <a:lvl3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3pPr>
      <a:lvl4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4pPr>
      <a:lvl5pPr marL="371475" indent="-371475" algn="r" rtl="0" eaLnBrk="0" fontAlgn="base" hangingPunct="0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5pPr>
      <a:lvl6pPr marL="7143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6pPr>
      <a:lvl7pPr marL="10572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7pPr>
      <a:lvl8pPr marL="14001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8pPr>
      <a:lvl9pPr marL="1743075" indent="-371475" algn="r" rtl="0" fontAlgn="base">
        <a:lnSpc>
          <a:spcPct val="110000"/>
        </a:lnSpc>
        <a:spcBef>
          <a:spcPct val="0"/>
        </a:spcBef>
        <a:spcAft>
          <a:spcPct val="35000"/>
        </a:spcAft>
        <a:buClr>
          <a:srgbClr val="F1AF00"/>
        </a:buClr>
        <a:defRPr sz="2100" b="1">
          <a:solidFill>
            <a:schemeClr val="bg1"/>
          </a:solidFill>
          <a:latin typeface="Calibri" pitchFamily="34" charset="0"/>
          <a:ea typeface="黑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6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zh-CN" altLang="en-US" sz="1500" kern="1200" dirty="0">
          <a:solidFill>
            <a:srgbClr val="376092"/>
          </a:solidFill>
          <a:latin typeface="Arial" pitchFamily="34" charset="0"/>
          <a:ea typeface="黑体" pitchFamily="49" charset="-122"/>
          <a:cs typeface="Times New Roman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标题 1"/>
          <p:cNvSpPr>
            <a:spLocks noGrp="1"/>
          </p:cNvSpPr>
          <p:nvPr>
            <p:ph type="ctrTitle" idx="4294967295"/>
          </p:nvPr>
        </p:nvSpPr>
        <p:spPr>
          <a:xfrm>
            <a:off x="407368" y="1137471"/>
            <a:ext cx="11017224" cy="1562204"/>
          </a:xfrm>
          <a:prstGeom prst="rect">
            <a:avLst/>
          </a:prstGeom>
          <a:ln w="38100" cmpd="dbl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zh-CN" sz="40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Production of intense highly charged metallic ion beams for routine operation</a:t>
            </a:r>
            <a:endParaRPr lang="zh-CN" altLang="en-US" sz="4800" dirty="0">
              <a:solidFill>
                <a:schemeClr val="tx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8547" name="副标题 2"/>
          <p:cNvSpPr>
            <a:spLocks noGrp="1"/>
          </p:cNvSpPr>
          <p:nvPr>
            <p:ph type="subTitle" idx="4294967295"/>
          </p:nvPr>
        </p:nvSpPr>
        <p:spPr>
          <a:xfrm>
            <a:off x="1573564" y="3289967"/>
            <a:ext cx="8086229" cy="720080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zh-CN" sz="3600" b="1" u="sng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L. Sun</a:t>
            </a:r>
            <a:r>
              <a:rPr lang="en-US" altLang="zh-CN" sz="36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W. Lu</a:t>
            </a:r>
            <a:r>
              <a:rPr lang="zh-CN" altLang="en-US" sz="3600" b="1" dirty="0">
                <a:solidFill>
                  <a:srgbClr val="0000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en-US" altLang="zh-CN" sz="3600" b="1" u="sng" dirty="0">
              <a:solidFill>
                <a:srgbClr val="0000FF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108550" name="图片 7" descr="CAOS-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1114" y="115889"/>
            <a:ext cx="7572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图片 8" descr="IMP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8351" y="6351"/>
            <a:ext cx="830263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818689" y="312739"/>
            <a:ext cx="6191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i="1" spc="300" dirty="0">
                <a:solidFill>
                  <a:srgbClr val="000000"/>
                </a:solidFill>
                <a:latin typeface="Arial"/>
                <a:ea typeface="宋体"/>
              </a:rPr>
              <a:t>IMP</a:t>
            </a:r>
            <a:endParaRPr lang="zh-CN" altLang="en-US" sz="1400" b="1" i="1" spc="300" dirty="0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2" name="文本框 1"/>
          <p:cNvSpPr txBox="1"/>
          <p:nvPr/>
        </p:nvSpPr>
        <p:spPr bwMode="auto">
          <a:xfrm>
            <a:off x="2495600" y="5320419"/>
            <a:ext cx="64716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Modern Physics, CAS, 730000, Lanzhou, China</a:t>
            </a:r>
            <a:endParaRPr lang="zh-CN" alt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 bwMode="auto">
          <a:xfrm>
            <a:off x="3431704" y="6165304"/>
            <a:ext cx="4229748" cy="3693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i="1" dirty="0">
                <a:latin typeface="Times" panose="02020603050405020304" pitchFamily="18" charset="0"/>
                <a:cs typeface="Times New Roman" panose="02020603050405020304" pitchFamily="18" charset="0"/>
              </a:rPr>
              <a:t>PIBHI’25, April. 7~9, 2025, </a:t>
            </a:r>
            <a:r>
              <a:rPr lang="en-US" altLang="zh-CN" i="1" dirty="0" err="1">
                <a:latin typeface="Times" panose="02020603050405020304" pitchFamily="18" charset="0"/>
                <a:cs typeface="Times New Roman" panose="02020603050405020304" pitchFamily="18" charset="0"/>
              </a:rPr>
              <a:t>Acitrezza</a:t>
            </a:r>
            <a:r>
              <a:rPr lang="en-US" altLang="zh-CN" i="1" dirty="0">
                <a:latin typeface="Times" panose="02020603050405020304" pitchFamily="18" charset="0"/>
                <a:cs typeface="Times New Roman" panose="02020603050405020304" pitchFamily="18" charset="0"/>
              </a:rPr>
              <a:t>, Italy</a:t>
            </a:r>
            <a:endParaRPr lang="zh-CN" altLang="en-US" i="1" dirty="0">
              <a:latin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A23DEDB-630A-4B9D-8119-F80EA9B156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90" t="6066"/>
          <a:stretch/>
        </p:blipFill>
        <p:spPr>
          <a:xfrm>
            <a:off x="1487488" y="908720"/>
            <a:ext cx="8856984" cy="545013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F693997-0D7F-4C81-9D3D-DF5558426339}"/>
              </a:ext>
            </a:extLst>
          </p:cNvPr>
          <p:cNvSpPr txBox="1"/>
          <p:nvPr/>
        </p:nvSpPr>
        <p:spPr>
          <a:xfrm>
            <a:off x="6456040" y="1416470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gas: 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FBE1076-C9D6-41B1-82CB-F445BBB91DEC}"/>
              </a:ext>
            </a:extLst>
          </p:cNvPr>
          <p:cNvSpPr txBox="1"/>
          <p:nvPr/>
        </p:nvSpPr>
        <p:spPr>
          <a:xfrm>
            <a:off x="6319617" y="2847550"/>
            <a:ext cx="32224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difficult to get medium charge state!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187AC1C-FFE8-4419-BA9C-9646FDF9C3B8}"/>
              </a:ext>
            </a:extLst>
          </p:cNvPr>
          <p:cNvSpPr txBox="1"/>
          <p:nvPr/>
        </p:nvSpPr>
        <p:spPr bwMode="auto">
          <a:xfrm>
            <a:off x="4151784" y="2846"/>
            <a:ext cx="5240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Status: </a:t>
            </a:r>
            <a:r>
              <a:rPr lang="en-US" altLang="zh-CN" sz="3200" b="1" dirty="0">
                <a:solidFill>
                  <a:srgbClr val="FFFF00"/>
                </a:solidFill>
              </a:rPr>
              <a:t>Operation for SHE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EF4BD87-A9A7-42F2-8DDD-8D06DBB20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980728"/>
            <a:ext cx="8856984" cy="547260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1DB85B2-C38A-474D-A6C3-6E7907711C92}"/>
              </a:ext>
            </a:extLst>
          </p:cNvPr>
          <p:cNvSpPr txBox="1"/>
          <p:nvPr/>
        </p:nvSpPr>
        <p:spPr>
          <a:xfrm>
            <a:off x="2315579" y="316501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gas: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D399E31-6800-48C4-A3AE-C6C85D7F549D}"/>
              </a:ext>
            </a:extLst>
          </p:cNvPr>
          <p:cNvSpPr txBox="1"/>
          <p:nvPr/>
        </p:nvSpPr>
        <p:spPr>
          <a:xfrm>
            <a:off x="2207567" y="3837002"/>
            <a:ext cx="24482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Mn</a:t>
            </a:r>
            <a:r>
              <a:rPr lang="en-US" altLang="zh-CN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17+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64DE9ED-EB50-48A2-95FF-96EC2CD32A6E}"/>
              </a:ext>
            </a:extLst>
          </p:cNvPr>
          <p:cNvSpPr txBox="1"/>
          <p:nvPr/>
        </p:nvSpPr>
        <p:spPr bwMode="auto">
          <a:xfrm>
            <a:off x="4151784" y="2846"/>
            <a:ext cx="5240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Status: </a:t>
            </a:r>
            <a:r>
              <a:rPr lang="en-US" altLang="zh-CN" sz="3200" b="1" dirty="0">
                <a:solidFill>
                  <a:srgbClr val="FFFF00"/>
                </a:solidFill>
              </a:rPr>
              <a:t>Operation for SHE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63085F6-2694-4EBF-99EC-0888A269E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764704"/>
            <a:ext cx="8784976" cy="558483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007AB17-8006-4653-AA43-8B4AA03233FD}"/>
              </a:ext>
            </a:extLst>
          </p:cNvPr>
          <p:cNvSpPr txBox="1"/>
          <p:nvPr/>
        </p:nvSpPr>
        <p:spPr>
          <a:xfrm>
            <a:off x="7571210" y="980728"/>
            <a:ext cx="22188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ion: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17+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M/q= 3.176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gas: 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B5CA7C5-2657-47CE-912A-420D117772A4}"/>
              </a:ext>
            </a:extLst>
          </p:cNvPr>
          <p:cNvSpPr txBox="1"/>
          <p:nvPr/>
        </p:nvSpPr>
        <p:spPr>
          <a:xfrm>
            <a:off x="7431348" y="2371312"/>
            <a:ext cx="23587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avoid the influence of </a:t>
            </a:r>
            <a:r>
              <a:rPr lang="en-US" altLang="zh-CN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</a:t>
            </a:r>
            <a:endParaRPr lang="zh-CN" altLang="en-US" sz="20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E947AA1-0E75-40F6-B3B5-EB9E168E3D42}"/>
              </a:ext>
            </a:extLst>
          </p:cNvPr>
          <p:cNvSpPr txBox="1"/>
          <p:nvPr/>
        </p:nvSpPr>
        <p:spPr bwMode="auto">
          <a:xfrm>
            <a:off x="4151784" y="2846"/>
            <a:ext cx="5240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Status: </a:t>
            </a:r>
            <a:r>
              <a:rPr lang="en-US" altLang="zh-CN" sz="3200" b="1" dirty="0">
                <a:solidFill>
                  <a:srgbClr val="FFFF00"/>
                </a:solidFill>
              </a:rPr>
              <a:t>Operation for SHE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9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3D07C28-990D-4D6D-B99A-DC536EDA0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692696"/>
            <a:ext cx="9002638" cy="575712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17625D0-085D-48A0-BD31-789D67C58936}"/>
              </a:ext>
            </a:extLst>
          </p:cNvPr>
          <p:cNvSpPr txBox="1"/>
          <p:nvPr/>
        </p:nvSpPr>
        <p:spPr>
          <a:xfrm>
            <a:off x="8120547" y="3028890"/>
            <a:ext cx="234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 gas: </a:t>
            </a:r>
            <a:r>
              <a:rPr lang="en-US" altLang="zh-CN" sz="20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AB334B9-0916-4158-BD3A-A81361390ADD}"/>
              </a:ext>
            </a:extLst>
          </p:cNvPr>
          <p:cNvSpPr txBox="1"/>
          <p:nvPr/>
        </p:nvSpPr>
        <p:spPr>
          <a:xfrm>
            <a:off x="8041854" y="3938627"/>
            <a:ext cx="23762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Cr</a:t>
            </a:r>
            <a:r>
              <a:rPr lang="en-US" altLang="zh-CN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17+ 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endParaRPr lang="zh-CN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A52DAC2-86E3-49C9-A5C5-36DF4A24A04E}"/>
              </a:ext>
            </a:extLst>
          </p:cNvPr>
          <p:cNvSpPr txBox="1"/>
          <p:nvPr/>
        </p:nvSpPr>
        <p:spPr bwMode="auto">
          <a:xfrm>
            <a:off x="4151784" y="2846"/>
            <a:ext cx="5240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Status: </a:t>
            </a:r>
            <a:r>
              <a:rPr lang="en-US" altLang="zh-CN" sz="3200" b="1" dirty="0">
                <a:solidFill>
                  <a:srgbClr val="FFFF00"/>
                </a:solidFill>
              </a:rPr>
              <a:t>Operation for SHE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55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 bwMode="auto">
          <a:xfrm>
            <a:off x="1547599" y="-26817"/>
            <a:ext cx="10065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Status: </a:t>
            </a:r>
            <a:r>
              <a:rPr lang="en-US" altLang="zh-CN" sz="3200" b="1" dirty="0">
                <a:solidFill>
                  <a:srgbClr val="FFFF00"/>
                </a:solidFill>
              </a:rPr>
              <a:t>Operation with Refractory Metal Ion Beams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AA0A8F7-3DF9-46F3-99CB-86BB3CCE0F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r="47637" b="25850"/>
          <a:stretch/>
        </p:blipFill>
        <p:spPr>
          <a:xfrm>
            <a:off x="3775064" y="797473"/>
            <a:ext cx="2277104" cy="2260223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52A95F9-06B6-40AF-8AE2-C9C3792160B2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4"/>
          <a:srcRect l="7288" t="4786" r="2576" b="8477"/>
          <a:stretch/>
        </p:blipFill>
        <p:spPr>
          <a:xfrm>
            <a:off x="6960096" y="797472"/>
            <a:ext cx="2123165" cy="2291746"/>
          </a:xfrm>
          <a:prstGeom prst="rect">
            <a:avLst/>
          </a:prstGeom>
        </p:spPr>
      </p:pic>
      <p:pic>
        <p:nvPicPr>
          <p:cNvPr id="6" name="内容占位符 6">
            <a:extLst>
              <a:ext uri="{FF2B5EF4-FFF2-40B4-BE49-F238E27FC236}">
                <a16:creationId xmlns:a16="http://schemas.microsoft.com/office/drawing/2014/main" id="{19004EE5-BCFD-4F52-BF6B-F657446E1265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812762"/>
            <a:ext cx="2066848" cy="2260223"/>
          </a:xfrm>
          <a:prstGeom prst="rect">
            <a:avLst/>
          </a:prstGeom>
        </p:spPr>
      </p:pic>
      <p:pic>
        <p:nvPicPr>
          <p:cNvPr id="7" name="内容占位符 7">
            <a:extLst>
              <a:ext uri="{FF2B5EF4-FFF2-40B4-BE49-F238E27FC236}">
                <a16:creationId xmlns:a16="http://schemas.microsoft.com/office/drawing/2014/main" id="{AFAA11F3-0D46-4C04-8015-D0CF511165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140" y="3178445"/>
            <a:ext cx="4752528" cy="32590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1F54B4-68EB-452F-B75F-025DDA6DE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128" y="3178445"/>
            <a:ext cx="3960439" cy="32590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5623BC-A01E-429A-B7BD-8A3996BCA69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0" r="16734"/>
          <a:stretch/>
        </p:blipFill>
        <p:spPr>
          <a:xfrm>
            <a:off x="1547599" y="797472"/>
            <a:ext cx="2172136" cy="22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微信图片_20180426172752">
            <a:extLst>
              <a:ext uri="{FF2B5EF4-FFF2-40B4-BE49-F238E27FC236}">
                <a16:creationId xmlns:a16="http://schemas.microsoft.com/office/drawing/2014/main" id="{8013E61D-CD75-459B-9835-05330E3CC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899"/>
          <a:stretch/>
        </p:blipFill>
        <p:spPr>
          <a:xfrm>
            <a:off x="1661938" y="764704"/>
            <a:ext cx="2694568" cy="2267777"/>
          </a:xfrm>
          <a:prstGeom prst="rect">
            <a:avLst/>
          </a:prstGeom>
        </p:spPr>
      </p:pic>
      <p:pic>
        <p:nvPicPr>
          <p:cNvPr id="11" name="Picture 7" descr="20180430103557_Ta">
            <a:extLst>
              <a:ext uri="{FF2B5EF4-FFF2-40B4-BE49-F238E27FC236}">
                <a16:creationId xmlns:a16="http://schemas.microsoft.com/office/drawing/2014/main" id="{EFEF621A-C437-4DA9-BFE2-C8F67E37C4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70251" y="764704"/>
            <a:ext cx="3024172" cy="2267777"/>
          </a:xfrm>
          <a:prstGeom prst="rect">
            <a:avLst/>
          </a:prstGeom>
        </p:spPr>
      </p:pic>
      <p:pic>
        <p:nvPicPr>
          <p:cNvPr id="12" name="Picture 12" descr="20180430103545_Ta">
            <a:extLst>
              <a:ext uri="{FF2B5EF4-FFF2-40B4-BE49-F238E27FC236}">
                <a16:creationId xmlns:a16="http://schemas.microsoft.com/office/drawing/2014/main" id="{E819B399-B1CA-4C3B-BA5A-32E4897DAD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06"/>
          <a:stretch/>
        </p:blipFill>
        <p:spPr>
          <a:xfrm>
            <a:off x="7608168" y="764704"/>
            <a:ext cx="2693933" cy="22677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9B951CD-61A7-45BE-8B65-3BD704031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938" y="3099537"/>
            <a:ext cx="5118740" cy="320312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F0DE0CF-6818-4586-B298-E5411E90CD83}"/>
              </a:ext>
            </a:extLst>
          </p:cNvPr>
          <p:cNvSpPr txBox="1"/>
          <p:nvPr/>
        </p:nvSpPr>
        <p:spPr>
          <a:xfrm>
            <a:off x="7092809" y="3099537"/>
            <a:ext cx="29963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RF: 24+ 18 GHz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altLang="zh-C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Power: 2-3 kW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 voltage: 12-20 kV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Drain current: 4-6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Slit-x= 16 mm, Slit-y= 40 mm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Voltage: -3~-6 kV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zh-CN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31/35/38+</a:t>
            </a:r>
            <a:r>
              <a:rPr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30-50 </a:t>
            </a:r>
            <a:r>
              <a:rPr lang="en-US" altLang="zh-CN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euA</a:t>
            </a:r>
            <a:endParaRPr lang="en-US" altLang="zh-CN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rate: 5-8 mg/h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Ionization rate: 5-7 %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2018-present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BE84A02-356B-45E9-A1AA-81AF41D66AA5}"/>
              </a:ext>
            </a:extLst>
          </p:cNvPr>
          <p:cNvSpPr txBox="1"/>
          <p:nvPr/>
        </p:nvSpPr>
        <p:spPr>
          <a:xfrm>
            <a:off x="3594053" y="819171"/>
            <a:ext cx="76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Ta rod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96B2F85-6421-4045-8D0E-9774A77979F5}"/>
              </a:ext>
            </a:extLst>
          </p:cNvPr>
          <p:cNvCxnSpPr/>
          <p:nvPr/>
        </p:nvCxnSpPr>
        <p:spPr>
          <a:xfrm flipH="1">
            <a:off x="3805204" y="1126746"/>
            <a:ext cx="441696" cy="6373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E60EFD5-8449-47EA-BF7E-1966D9A19DFD}"/>
              </a:ext>
            </a:extLst>
          </p:cNvPr>
          <p:cNvCxnSpPr/>
          <p:nvPr/>
        </p:nvCxnSpPr>
        <p:spPr>
          <a:xfrm>
            <a:off x="3684608" y="1126746"/>
            <a:ext cx="5622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26E90EC6-586D-47FD-BCBD-8231AAE0F3ED}"/>
              </a:ext>
            </a:extLst>
          </p:cNvPr>
          <p:cNvSpPr txBox="1"/>
          <p:nvPr/>
        </p:nvSpPr>
        <p:spPr bwMode="auto">
          <a:xfrm>
            <a:off x="1547599" y="-26817"/>
            <a:ext cx="10065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Status: </a:t>
            </a:r>
            <a:r>
              <a:rPr lang="en-US" altLang="zh-CN" sz="3200" b="1" dirty="0">
                <a:solidFill>
                  <a:srgbClr val="FFFF00"/>
                </a:solidFill>
              </a:rPr>
              <a:t>Operation with Refractory Metal Ion Beams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7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29A8F598-8594-4E66-988F-DBFE2468A4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7" b="40185"/>
          <a:stretch/>
        </p:blipFill>
        <p:spPr>
          <a:xfrm rot="16200000">
            <a:off x="1610686" y="1047815"/>
            <a:ext cx="1282783" cy="86727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ECDF063-EE8A-4572-AFDB-DAB148922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866" y="2208064"/>
            <a:ext cx="5802222" cy="403880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89077FE5-5DB7-4B05-98D7-F67876DB2D3C}"/>
              </a:ext>
            </a:extLst>
          </p:cNvPr>
          <p:cNvSpPr txBox="1"/>
          <p:nvPr/>
        </p:nvSpPr>
        <p:spPr>
          <a:xfrm>
            <a:off x="8184232" y="2182699"/>
            <a:ext cx="28447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Material: ZrF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Rf: 18 GHz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Pw= 0.5-0.6 kW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HV= 12.74 kV, Io= 3-4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Slit-x= 12 mm</a:t>
            </a:r>
          </a:p>
          <a:p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19+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50-100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euA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Oven temp.: ~460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rate: 3-4 mg/h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974AB90B-BAD6-48F3-8A27-84D18F30E7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9" b="17565"/>
          <a:stretch/>
        </p:blipFill>
        <p:spPr>
          <a:xfrm>
            <a:off x="3103589" y="915073"/>
            <a:ext cx="4434116" cy="1207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15BD664-FA22-40AE-8CB1-C1A93978A13A}"/>
              </a:ext>
            </a:extLst>
          </p:cNvPr>
          <p:cNvSpPr txBox="1"/>
          <p:nvPr/>
        </p:nvSpPr>
        <p:spPr bwMode="auto">
          <a:xfrm>
            <a:off x="7537705" y="1288125"/>
            <a:ext cx="35349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Cartridge heating oven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22A3B28-F443-43BC-AD4D-3ACFBABE666B}"/>
              </a:ext>
            </a:extLst>
          </p:cNvPr>
          <p:cNvSpPr txBox="1"/>
          <p:nvPr/>
        </p:nvSpPr>
        <p:spPr bwMode="auto">
          <a:xfrm>
            <a:off x="1547599" y="-26817"/>
            <a:ext cx="10065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Status: </a:t>
            </a:r>
            <a:r>
              <a:rPr lang="en-US" altLang="zh-CN" sz="3200" b="1" dirty="0">
                <a:solidFill>
                  <a:srgbClr val="FFFF00"/>
                </a:solidFill>
              </a:rPr>
              <a:t>Operation with Refractory Metal Ion Beams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61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 bwMode="auto">
          <a:xfrm>
            <a:off x="3015506" y="0"/>
            <a:ext cx="7468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Status: </a:t>
            </a:r>
            <a:r>
              <a:rPr lang="en-US" altLang="zh-CN" sz="3200" b="1" dirty="0">
                <a:solidFill>
                  <a:srgbClr val="FFFF00"/>
                </a:solidFill>
              </a:rPr>
              <a:t>Operation Long-term Stability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BB2796C5-44B0-4718-B8EF-8DA282D6A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93814"/>
              </p:ext>
            </p:extLst>
          </p:nvPr>
        </p:nvGraphicFramePr>
        <p:xfrm>
          <a:off x="1636535" y="764704"/>
          <a:ext cx="8918930" cy="5604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AE44D3A7-7244-4076-84D3-C7153078B52C}"/>
              </a:ext>
            </a:extLst>
          </p:cNvPr>
          <p:cNvSpPr txBox="1"/>
          <p:nvPr/>
        </p:nvSpPr>
        <p:spPr>
          <a:xfrm>
            <a:off x="7926478" y="6023662"/>
            <a:ext cx="2593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18+18 GHz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</a:t>
            </a:r>
            <a:r>
              <a:rPr lang="en-US" altLang="zh-CN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35+</a:t>
            </a:r>
            <a:endParaRPr lang="zh-CN" altLang="en-US" sz="2000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33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C13812D9-6087-4495-A8A1-8297B1139B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107651"/>
              </p:ext>
            </p:extLst>
          </p:nvPr>
        </p:nvGraphicFramePr>
        <p:xfrm>
          <a:off x="1919536" y="908720"/>
          <a:ext cx="8640960" cy="523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4A1FF694-3AB8-42C1-BEE9-86B9931C5D6E}"/>
              </a:ext>
            </a:extLst>
          </p:cNvPr>
          <p:cNvSpPr txBox="1"/>
          <p:nvPr/>
        </p:nvSpPr>
        <p:spPr>
          <a:xfrm>
            <a:off x="7285875" y="5941245"/>
            <a:ext cx="2914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18 GHz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-Fe</a:t>
            </a:r>
            <a:r>
              <a:rPr lang="en-US" altLang="zh-CN" sz="20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17+</a:t>
            </a:r>
            <a:endParaRPr lang="zh-CN" altLang="en-US" sz="2000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678D98C-405E-42C3-BEBF-6B2CF6196FDF}"/>
              </a:ext>
            </a:extLst>
          </p:cNvPr>
          <p:cNvSpPr txBox="1"/>
          <p:nvPr/>
        </p:nvSpPr>
        <p:spPr bwMode="auto">
          <a:xfrm>
            <a:off x="3015506" y="0"/>
            <a:ext cx="74687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Status: </a:t>
            </a:r>
            <a:r>
              <a:rPr lang="en-US" altLang="zh-CN" sz="3200" b="1" dirty="0">
                <a:solidFill>
                  <a:srgbClr val="FFFF00"/>
                </a:solidFill>
              </a:rPr>
              <a:t>Operation Long-term Stability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37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 bwMode="auto">
          <a:xfrm>
            <a:off x="5519936" y="0"/>
            <a:ext cx="20553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</a:rPr>
              <a:t>Summary</a:t>
            </a:r>
            <a:endParaRPr lang="en-US" altLang="zh-CN" sz="3200" b="1" dirty="0">
              <a:solidFill>
                <a:srgbClr val="FFFF00"/>
              </a:solidFill>
            </a:endParaRPr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44AF0A4-95B0-41CE-B2B9-82C8A7794E7A}"/>
              </a:ext>
            </a:extLst>
          </p:cNvPr>
          <p:cNvSpPr txBox="1">
            <a:spLocks/>
          </p:cNvSpPr>
          <p:nvPr/>
        </p:nvSpPr>
        <p:spPr>
          <a:xfrm>
            <a:off x="1271464" y="1052736"/>
            <a:ext cx="10729192" cy="525658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35000"/>
              <a:buFont typeface="Wingdings" pitchFamily="2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u"/>
              <a:tabLst/>
              <a:defRPr/>
            </a:pPr>
            <a:r>
              <a:rPr lang="en-US" altLang="zh-CN" sz="2800" dirty="0">
                <a:ea typeface="宋体" panose="02010600030101010101" pitchFamily="2" charset="-122"/>
                <a:cs typeface="Times New Roman" pitchFamily="18" charset="0"/>
              </a:rPr>
              <a:t>Metallic ion beams production is a special topic for ECRIS</a:t>
            </a:r>
            <a:endParaRPr kumimoji="0" lang="en-US" altLang="zh-CN" sz="2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宋体" panose="02010600030101010101" pitchFamily="2" charset="-122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u"/>
              <a:tabLst/>
              <a:defRPr/>
            </a:pPr>
            <a:r>
              <a:rPr lang="en-US" altLang="zh-CN" sz="2800" dirty="0">
                <a:ea typeface="宋体" panose="02010600030101010101" pitchFamily="2" charset="-122"/>
                <a:cs typeface="Times New Roman" pitchFamily="18" charset="0"/>
              </a:rPr>
              <a:t>Diverse methods employed for routine operation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u"/>
              <a:tabLst/>
              <a:defRPr/>
            </a:pPr>
            <a:r>
              <a:rPr lang="en-US" altLang="zh-CN" sz="2800" dirty="0">
                <a:ea typeface="宋体" panose="02010600030101010101" pitchFamily="2" charset="-122"/>
                <a:cs typeface="Times New Roman" pitchFamily="18" charset="0"/>
              </a:rPr>
              <a:t>These remain challenging</a:t>
            </a:r>
          </a:p>
          <a:p>
            <a:pPr lvl="1" fontAlgn="auto">
              <a:spcAft>
                <a:spcPts val="120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High intensity routine operation</a:t>
            </a:r>
          </a:p>
          <a:p>
            <a:pPr lvl="2" fontAlgn="auto">
              <a:spcAft>
                <a:spcPts val="1200"/>
              </a:spcAft>
              <a:buSzTx/>
              <a:buFont typeface="Wingdings" panose="05000000000000000000" pitchFamily="2" charset="2"/>
              <a:buChar char="p"/>
              <a:defRPr/>
            </a:pP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Reasonable consumption rate</a:t>
            </a:r>
          </a:p>
          <a:p>
            <a:pPr lvl="2" fontAlgn="auto">
              <a:spcAft>
                <a:spcPts val="1200"/>
              </a:spcAft>
              <a:buSzTx/>
              <a:buFont typeface="Wingdings" panose="05000000000000000000" pitchFamily="2" charset="2"/>
              <a:buChar char="p"/>
              <a:defRPr/>
            </a:pP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Long-term stability</a:t>
            </a:r>
          </a:p>
          <a:p>
            <a:pPr lvl="2" fontAlgn="auto">
              <a:spcAft>
                <a:spcPts val="1200"/>
              </a:spcAft>
              <a:buSzTx/>
              <a:buFont typeface="Wingdings" panose="05000000000000000000" pitchFamily="2" charset="2"/>
              <a:buChar char="p"/>
              <a:defRPr/>
            </a:pP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Rare/expensive isotope ion beam</a:t>
            </a:r>
          </a:p>
          <a:p>
            <a:pPr lvl="1" fontAlgn="auto">
              <a:spcAft>
                <a:spcPts val="1200"/>
              </a:spcAft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2400" dirty="0">
                <a:solidFill>
                  <a:srgbClr val="0000FF"/>
                </a:solidFill>
                <a:ea typeface="宋体" panose="02010600030101010101" pitchFamily="2" charset="-122"/>
                <a:cs typeface="Times New Roman" pitchFamily="18" charset="0"/>
              </a:rPr>
              <a:t>Refractory metallic ion beam reliable operation</a:t>
            </a:r>
            <a:endParaRPr lang="en-US" altLang="zh-CN" sz="2800" dirty="0">
              <a:ea typeface="宋体" panose="02010600030101010101" pitchFamily="2" charset="-122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u"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2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 bwMode="auto">
          <a:xfrm>
            <a:off x="5375920" y="0"/>
            <a:ext cx="15953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Outline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 bwMode="auto">
          <a:xfrm>
            <a:off x="1127448" y="1052736"/>
            <a:ext cx="10579610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info on Metallic Ion Beams at IMP</a:t>
            </a:r>
          </a:p>
          <a:p>
            <a:pPr marL="914400" lvl="1" indent="-457200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Metallic Ion Beams Operation at IMP 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 Status</a:t>
            </a:r>
          </a:p>
          <a:p>
            <a:pPr marL="914400" lvl="1" indent="-457200" eaLnBrk="1" hangingPunct="1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 for compact ion sources</a:t>
            </a:r>
          </a:p>
          <a:p>
            <a:pPr marL="914400" lvl="1" indent="-457200" eaLnBrk="1" hangingPunct="1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 for SHE</a:t>
            </a:r>
          </a:p>
          <a:p>
            <a:pPr marL="914400" lvl="1" indent="-457200" eaLnBrk="1" hangingPunct="1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 with refractory metallic ion beams</a:t>
            </a:r>
          </a:p>
          <a:p>
            <a:pPr marL="914400" lvl="1" indent="-457200" eaLnBrk="1" hangingPunct="1">
              <a:lnSpc>
                <a:spcPct val="125000"/>
              </a:lnSpc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 stability</a:t>
            </a:r>
          </a:p>
          <a:p>
            <a:pPr marL="342900" indent="-342900" eaLnBrk="1" hangingPunct="1">
              <a:buFont typeface="Wingdings" panose="05000000000000000000" pitchFamily="2" charset="2"/>
              <a:buChar char="p"/>
            </a:pPr>
            <a:r>
              <a:rPr lang="en-US" altLang="zh-C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  <a:endParaRPr lang="zh-CN" altLang="en-US" sz="32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810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sa vedere ad Acitrezza - Tra leggenda, mare e fuoco - Top Secret Sicily">
            <a:extLst>
              <a:ext uri="{FF2B5EF4-FFF2-40B4-BE49-F238E27FC236}">
                <a16:creationId xmlns:a16="http://schemas.microsoft.com/office/drawing/2014/main" id="{174BEAC2-A8A8-4DBC-8CF2-EDACEB49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5CCCB08-1AE4-4D7B-A6C6-FA25C46E0A82}"/>
              </a:ext>
            </a:extLst>
          </p:cNvPr>
          <p:cNvSpPr txBox="1"/>
          <p:nvPr/>
        </p:nvSpPr>
        <p:spPr bwMode="auto">
          <a:xfrm>
            <a:off x="0" y="-1"/>
            <a:ext cx="9504112" cy="6858001"/>
          </a:xfrm>
          <a:custGeom>
            <a:avLst/>
            <a:gdLst/>
            <a:ahLst/>
            <a:cxnLst/>
            <a:rect l="l" t="t" r="r" b="b"/>
            <a:pathLst>
              <a:path w="9504112" h="6858001">
                <a:moveTo>
                  <a:pt x="2409179" y="3566772"/>
                </a:moveTo>
                <a:lnTo>
                  <a:pt x="2409179" y="3583440"/>
                </a:lnTo>
                <a:cubicBezTo>
                  <a:pt x="2409179" y="3603482"/>
                  <a:pt x="2408087" y="3617075"/>
                  <a:pt x="2405904" y="3624219"/>
                </a:cubicBezTo>
                <a:cubicBezTo>
                  <a:pt x="2402729" y="3635133"/>
                  <a:pt x="2396082" y="3644361"/>
                  <a:pt x="2385962" y="3651901"/>
                </a:cubicBezTo>
                <a:cubicBezTo>
                  <a:pt x="2372269" y="3661823"/>
                  <a:pt x="2357882" y="3666784"/>
                  <a:pt x="2342801" y="3666784"/>
                </a:cubicBezTo>
                <a:cubicBezTo>
                  <a:pt x="2329307" y="3666784"/>
                  <a:pt x="2318195" y="3662518"/>
                  <a:pt x="2309464" y="3653985"/>
                </a:cubicBezTo>
                <a:cubicBezTo>
                  <a:pt x="2300732" y="3645452"/>
                  <a:pt x="2296367" y="3635332"/>
                  <a:pt x="2296367" y="3623624"/>
                </a:cubicBezTo>
                <a:cubicBezTo>
                  <a:pt x="2296367" y="3611718"/>
                  <a:pt x="2301824" y="3601895"/>
                  <a:pt x="2312738" y="3594156"/>
                </a:cubicBezTo>
                <a:cubicBezTo>
                  <a:pt x="2319882" y="3589393"/>
                  <a:pt x="2335062" y="3584532"/>
                  <a:pt x="2358279" y="3579571"/>
                </a:cubicBezTo>
                <a:cubicBezTo>
                  <a:pt x="2381496" y="3574610"/>
                  <a:pt x="2398463" y="3570343"/>
                  <a:pt x="2409179" y="3566772"/>
                </a:cubicBezTo>
                <a:close/>
                <a:moveTo>
                  <a:pt x="5540310" y="3473523"/>
                </a:moveTo>
                <a:lnTo>
                  <a:pt x="5554289" y="3500878"/>
                </a:lnTo>
                <a:lnTo>
                  <a:pt x="5557127" y="3527720"/>
                </a:lnTo>
                <a:close/>
                <a:moveTo>
                  <a:pt x="3978720" y="3463485"/>
                </a:moveTo>
                <a:cubicBezTo>
                  <a:pt x="4000548" y="3463485"/>
                  <a:pt x="4018854" y="3471819"/>
                  <a:pt x="4033638" y="3488488"/>
                </a:cubicBezTo>
                <a:cubicBezTo>
                  <a:pt x="4048421" y="3505157"/>
                  <a:pt x="4055813" y="3528969"/>
                  <a:pt x="4055813" y="3559925"/>
                </a:cubicBezTo>
                <a:cubicBezTo>
                  <a:pt x="4055813" y="3591675"/>
                  <a:pt x="4048421" y="3615885"/>
                  <a:pt x="4033638" y="3632554"/>
                </a:cubicBezTo>
                <a:cubicBezTo>
                  <a:pt x="4018854" y="3649222"/>
                  <a:pt x="4000548" y="3657557"/>
                  <a:pt x="3978720" y="3657557"/>
                </a:cubicBezTo>
                <a:cubicBezTo>
                  <a:pt x="3956892" y="3657557"/>
                  <a:pt x="3938537" y="3649222"/>
                  <a:pt x="3923653" y="3632554"/>
                </a:cubicBezTo>
                <a:cubicBezTo>
                  <a:pt x="3908771" y="3615885"/>
                  <a:pt x="3901329" y="3591874"/>
                  <a:pt x="3901329" y="3560521"/>
                </a:cubicBezTo>
                <a:cubicBezTo>
                  <a:pt x="3901329" y="3529168"/>
                  <a:pt x="3908771" y="3505157"/>
                  <a:pt x="3923653" y="3488488"/>
                </a:cubicBezTo>
                <a:cubicBezTo>
                  <a:pt x="3938537" y="3471819"/>
                  <a:pt x="3956892" y="3463485"/>
                  <a:pt x="3978720" y="3463485"/>
                </a:cubicBezTo>
                <a:close/>
                <a:moveTo>
                  <a:pt x="5417888" y="3459318"/>
                </a:moveTo>
                <a:cubicBezTo>
                  <a:pt x="5434953" y="3459318"/>
                  <a:pt x="5449439" y="3465618"/>
                  <a:pt x="5461345" y="3478219"/>
                </a:cubicBezTo>
                <a:cubicBezTo>
                  <a:pt x="5473252" y="3490820"/>
                  <a:pt x="5479502" y="3509225"/>
                  <a:pt x="5480098" y="3533434"/>
                </a:cubicBezTo>
                <a:lnTo>
                  <a:pt x="5355082" y="3533434"/>
                </a:lnTo>
                <a:cubicBezTo>
                  <a:pt x="5354884" y="3510614"/>
                  <a:pt x="5360738" y="3492556"/>
                  <a:pt x="5372644" y="3479261"/>
                </a:cubicBezTo>
                <a:cubicBezTo>
                  <a:pt x="5384550" y="3465965"/>
                  <a:pt x="5399631" y="3459318"/>
                  <a:pt x="5417888" y="3459318"/>
                </a:cubicBezTo>
                <a:close/>
                <a:moveTo>
                  <a:pt x="3085751" y="3459318"/>
                </a:moveTo>
                <a:cubicBezTo>
                  <a:pt x="3106190" y="3459318"/>
                  <a:pt x="3122958" y="3467305"/>
                  <a:pt x="3136055" y="3483279"/>
                </a:cubicBezTo>
                <a:cubicBezTo>
                  <a:pt x="3149152" y="3499253"/>
                  <a:pt x="3155700" y="3525397"/>
                  <a:pt x="3155700" y="3561711"/>
                </a:cubicBezTo>
                <a:cubicBezTo>
                  <a:pt x="3155700" y="3594255"/>
                  <a:pt x="3148953" y="3618713"/>
                  <a:pt x="3135459" y="3635084"/>
                </a:cubicBezTo>
                <a:cubicBezTo>
                  <a:pt x="3121966" y="3651455"/>
                  <a:pt x="3105595" y="3659640"/>
                  <a:pt x="3086347" y="3659640"/>
                </a:cubicBezTo>
                <a:cubicBezTo>
                  <a:pt x="3062137" y="3659640"/>
                  <a:pt x="3043285" y="3648726"/>
                  <a:pt x="3029792" y="3626898"/>
                </a:cubicBezTo>
                <a:cubicBezTo>
                  <a:pt x="3020465" y="3611817"/>
                  <a:pt x="3015802" y="3587409"/>
                  <a:pt x="3015802" y="3553675"/>
                </a:cubicBezTo>
                <a:cubicBezTo>
                  <a:pt x="3015802" y="3522321"/>
                  <a:pt x="3022499" y="3498757"/>
                  <a:pt x="3035893" y="3482981"/>
                </a:cubicBezTo>
                <a:cubicBezTo>
                  <a:pt x="3049289" y="3467206"/>
                  <a:pt x="3065907" y="3459318"/>
                  <a:pt x="3085751" y="3459318"/>
                </a:cubicBezTo>
                <a:close/>
                <a:moveTo>
                  <a:pt x="6321870" y="3395321"/>
                </a:moveTo>
                <a:cubicBezTo>
                  <a:pt x="6365129" y="3395321"/>
                  <a:pt x="6397276" y="3402366"/>
                  <a:pt x="6418310" y="3416455"/>
                </a:cubicBezTo>
                <a:cubicBezTo>
                  <a:pt x="6439345" y="3430544"/>
                  <a:pt x="6453831" y="3451380"/>
                  <a:pt x="6461768" y="3478963"/>
                </a:cubicBezTo>
                <a:lnTo>
                  <a:pt x="6382889" y="3493548"/>
                </a:lnTo>
                <a:cubicBezTo>
                  <a:pt x="6379516" y="3481245"/>
                  <a:pt x="6373116" y="3471819"/>
                  <a:pt x="6363690" y="3465271"/>
                </a:cubicBezTo>
                <a:cubicBezTo>
                  <a:pt x="6354265" y="3458722"/>
                  <a:pt x="6340821" y="3455448"/>
                  <a:pt x="6323358" y="3455448"/>
                </a:cubicBezTo>
                <a:cubicBezTo>
                  <a:pt x="6301331" y="3455448"/>
                  <a:pt x="6285556" y="3458524"/>
                  <a:pt x="6276031" y="3464675"/>
                </a:cubicBezTo>
                <a:cubicBezTo>
                  <a:pt x="6269681" y="3469041"/>
                  <a:pt x="6266506" y="3474696"/>
                  <a:pt x="6266506" y="3481642"/>
                </a:cubicBezTo>
                <a:cubicBezTo>
                  <a:pt x="6266506" y="3487595"/>
                  <a:pt x="6269284" y="3492655"/>
                  <a:pt x="6274840" y="3496822"/>
                </a:cubicBezTo>
                <a:cubicBezTo>
                  <a:pt x="6282380" y="3502379"/>
                  <a:pt x="6308426" y="3510217"/>
                  <a:pt x="6352975" y="3520337"/>
                </a:cubicBezTo>
                <a:cubicBezTo>
                  <a:pt x="6397524" y="3530457"/>
                  <a:pt x="6428629" y="3542860"/>
                  <a:pt x="6446290" y="3557544"/>
                </a:cubicBezTo>
                <a:cubicBezTo>
                  <a:pt x="6463753" y="3572427"/>
                  <a:pt x="6472484" y="3593164"/>
                  <a:pt x="6472484" y="3619754"/>
                </a:cubicBezTo>
                <a:cubicBezTo>
                  <a:pt x="6472484" y="3648726"/>
                  <a:pt x="6460379" y="3673630"/>
                  <a:pt x="6436170" y="3694466"/>
                </a:cubicBezTo>
                <a:cubicBezTo>
                  <a:pt x="6411960" y="3715302"/>
                  <a:pt x="6376142" y="3725720"/>
                  <a:pt x="6328716" y="3725720"/>
                </a:cubicBezTo>
                <a:cubicBezTo>
                  <a:pt x="6285655" y="3725720"/>
                  <a:pt x="6251573" y="3716989"/>
                  <a:pt x="6226471" y="3699526"/>
                </a:cubicBezTo>
                <a:cubicBezTo>
                  <a:pt x="6201369" y="3682064"/>
                  <a:pt x="6184948" y="3658350"/>
                  <a:pt x="6177209" y="3628386"/>
                </a:cubicBezTo>
                <a:lnTo>
                  <a:pt x="6261148" y="3615587"/>
                </a:lnTo>
                <a:cubicBezTo>
                  <a:pt x="6264720" y="3631859"/>
                  <a:pt x="6271962" y="3644212"/>
                  <a:pt x="6282877" y="3652645"/>
                </a:cubicBezTo>
                <a:cubicBezTo>
                  <a:pt x="6293791" y="3661079"/>
                  <a:pt x="6309071" y="3665296"/>
                  <a:pt x="6328716" y="3665296"/>
                </a:cubicBezTo>
                <a:cubicBezTo>
                  <a:pt x="6350346" y="3665296"/>
                  <a:pt x="6366617" y="3661327"/>
                  <a:pt x="6377531" y="3653389"/>
                </a:cubicBezTo>
                <a:cubicBezTo>
                  <a:pt x="6384874" y="3647833"/>
                  <a:pt x="6388545" y="3640392"/>
                  <a:pt x="6388545" y="3631065"/>
                </a:cubicBezTo>
                <a:cubicBezTo>
                  <a:pt x="6388545" y="3624715"/>
                  <a:pt x="6386560" y="3619457"/>
                  <a:pt x="6382592" y="3615289"/>
                </a:cubicBezTo>
                <a:cubicBezTo>
                  <a:pt x="6378424" y="3611321"/>
                  <a:pt x="6369098" y="3607650"/>
                  <a:pt x="6354612" y="3604276"/>
                </a:cubicBezTo>
                <a:cubicBezTo>
                  <a:pt x="6287143" y="3589393"/>
                  <a:pt x="6244380" y="3575800"/>
                  <a:pt x="6226322" y="3563497"/>
                </a:cubicBezTo>
                <a:cubicBezTo>
                  <a:pt x="6201319" y="3546432"/>
                  <a:pt x="6188817" y="3522718"/>
                  <a:pt x="6188817" y="3492357"/>
                </a:cubicBezTo>
                <a:cubicBezTo>
                  <a:pt x="6188817" y="3464973"/>
                  <a:pt x="6199632" y="3441954"/>
                  <a:pt x="6221262" y="3423301"/>
                </a:cubicBezTo>
                <a:cubicBezTo>
                  <a:pt x="6242892" y="3404648"/>
                  <a:pt x="6276427" y="3395321"/>
                  <a:pt x="6321870" y="3395321"/>
                </a:cubicBezTo>
                <a:close/>
                <a:moveTo>
                  <a:pt x="5816449" y="3395321"/>
                </a:moveTo>
                <a:cubicBezTo>
                  <a:pt x="5834904" y="3395321"/>
                  <a:pt x="5851771" y="3398645"/>
                  <a:pt x="5867051" y="3405293"/>
                </a:cubicBezTo>
                <a:cubicBezTo>
                  <a:pt x="5882330" y="3411941"/>
                  <a:pt x="5893890" y="3420424"/>
                  <a:pt x="5901728" y="3430743"/>
                </a:cubicBezTo>
                <a:cubicBezTo>
                  <a:pt x="5909566" y="3441061"/>
                  <a:pt x="5915023" y="3452769"/>
                  <a:pt x="5918099" y="3465866"/>
                </a:cubicBezTo>
                <a:cubicBezTo>
                  <a:pt x="5921175" y="3478963"/>
                  <a:pt x="5922713" y="3497715"/>
                  <a:pt x="5922713" y="3522123"/>
                </a:cubicBezTo>
                <a:lnTo>
                  <a:pt x="5922713" y="3718576"/>
                </a:lnTo>
                <a:lnTo>
                  <a:pt x="5839071" y="3718576"/>
                </a:lnTo>
                <a:lnTo>
                  <a:pt x="5839071" y="3557247"/>
                </a:lnTo>
                <a:cubicBezTo>
                  <a:pt x="5839071" y="3523115"/>
                  <a:pt x="5837285" y="3501039"/>
                  <a:pt x="5833713" y="3491018"/>
                </a:cubicBezTo>
                <a:cubicBezTo>
                  <a:pt x="5830141" y="3480997"/>
                  <a:pt x="5824337" y="3473208"/>
                  <a:pt x="5816300" y="3467652"/>
                </a:cubicBezTo>
                <a:cubicBezTo>
                  <a:pt x="5808264" y="3462096"/>
                  <a:pt x="5798590" y="3459318"/>
                  <a:pt x="5787279" y="3459318"/>
                </a:cubicBezTo>
                <a:cubicBezTo>
                  <a:pt x="5772793" y="3459318"/>
                  <a:pt x="5759795" y="3463286"/>
                  <a:pt x="5748286" y="3471224"/>
                </a:cubicBezTo>
                <a:cubicBezTo>
                  <a:pt x="5736777" y="3479161"/>
                  <a:pt x="5728889" y="3489679"/>
                  <a:pt x="5724622" y="3502775"/>
                </a:cubicBezTo>
                <a:cubicBezTo>
                  <a:pt x="5720356" y="3515872"/>
                  <a:pt x="5718223" y="3540082"/>
                  <a:pt x="5718223" y="3575404"/>
                </a:cubicBezTo>
                <a:lnTo>
                  <a:pt x="5718223" y="3718576"/>
                </a:lnTo>
                <a:lnTo>
                  <a:pt x="5634581" y="3718576"/>
                </a:lnTo>
                <a:lnTo>
                  <a:pt x="5634581" y="3402465"/>
                </a:lnTo>
                <a:lnTo>
                  <a:pt x="5712270" y="3402465"/>
                </a:lnTo>
                <a:lnTo>
                  <a:pt x="5712270" y="3448900"/>
                </a:lnTo>
                <a:cubicBezTo>
                  <a:pt x="5739853" y="3413181"/>
                  <a:pt x="5774579" y="3395321"/>
                  <a:pt x="5816449" y="3395321"/>
                </a:cubicBezTo>
                <a:close/>
                <a:moveTo>
                  <a:pt x="4918718" y="3395321"/>
                </a:moveTo>
                <a:cubicBezTo>
                  <a:pt x="4880618" y="3395321"/>
                  <a:pt x="4847777" y="3412089"/>
                  <a:pt x="4820194" y="3445625"/>
                </a:cubicBezTo>
                <a:lnTo>
                  <a:pt x="4820194" y="3402465"/>
                </a:lnTo>
                <a:lnTo>
                  <a:pt x="4743101" y="3402465"/>
                </a:lnTo>
                <a:lnTo>
                  <a:pt x="4743101" y="3718576"/>
                </a:lnTo>
                <a:lnTo>
                  <a:pt x="4826742" y="3718576"/>
                </a:lnTo>
                <a:lnTo>
                  <a:pt x="4826742" y="3564986"/>
                </a:lnTo>
                <a:cubicBezTo>
                  <a:pt x="4826742" y="3534625"/>
                  <a:pt x="4828975" y="3512896"/>
                  <a:pt x="4833440" y="3499799"/>
                </a:cubicBezTo>
                <a:cubicBezTo>
                  <a:pt x="4837904" y="3486702"/>
                  <a:pt x="4845296" y="3476681"/>
                  <a:pt x="4855615" y="3469736"/>
                </a:cubicBezTo>
                <a:cubicBezTo>
                  <a:pt x="4865934" y="3462790"/>
                  <a:pt x="4877542" y="3459318"/>
                  <a:pt x="4890441" y="3459318"/>
                </a:cubicBezTo>
                <a:cubicBezTo>
                  <a:pt x="4901156" y="3459318"/>
                  <a:pt x="4909640" y="3461500"/>
                  <a:pt x="4915890" y="3465866"/>
                </a:cubicBezTo>
                <a:cubicBezTo>
                  <a:pt x="4922141" y="3470232"/>
                  <a:pt x="4926755" y="3476879"/>
                  <a:pt x="4929731" y="3485809"/>
                </a:cubicBezTo>
                <a:cubicBezTo>
                  <a:pt x="4932708" y="3494739"/>
                  <a:pt x="4934196" y="3514582"/>
                  <a:pt x="4934196" y="3545340"/>
                </a:cubicBezTo>
                <a:lnTo>
                  <a:pt x="4934196" y="3718576"/>
                </a:lnTo>
                <a:lnTo>
                  <a:pt x="5017838" y="3718576"/>
                </a:lnTo>
                <a:lnTo>
                  <a:pt x="5017838" y="3566772"/>
                </a:lnTo>
                <a:cubicBezTo>
                  <a:pt x="5017838" y="3537006"/>
                  <a:pt x="5020120" y="3515227"/>
                  <a:pt x="5024684" y="3501436"/>
                </a:cubicBezTo>
                <a:cubicBezTo>
                  <a:pt x="5029248" y="3487645"/>
                  <a:pt x="5036689" y="3477177"/>
                  <a:pt x="5047008" y="3470033"/>
                </a:cubicBezTo>
                <a:cubicBezTo>
                  <a:pt x="5057327" y="3462889"/>
                  <a:pt x="5068340" y="3459318"/>
                  <a:pt x="5080048" y="3459318"/>
                </a:cubicBezTo>
                <a:cubicBezTo>
                  <a:pt x="5096121" y="3459318"/>
                  <a:pt x="5108027" y="3465271"/>
                  <a:pt x="5115766" y="3477177"/>
                </a:cubicBezTo>
                <a:cubicBezTo>
                  <a:pt x="5121521" y="3486305"/>
                  <a:pt x="5124399" y="3506546"/>
                  <a:pt x="5124399" y="3537899"/>
                </a:cubicBezTo>
                <a:lnTo>
                  <a:pt x="5124399" y="3718576"/>
                </a:lnTo>
                <a:lnTo>
                  <a:pt x="5208040" y="3718576"/>
                </a:lnTo>
                <a:lnTo>
                  <a:pt x="5208040" y="3516468"/>
                </a:lnTo>
                <a:cubicBezTo>
                  <a:pt x="5208040" y="3486305"/>
                  <a:pt x="5205162" y="3464477"/>
                  <a:pt x="5199408" y="3450983"/>
                </a:cubicBezTo>
                <a:cubicBezTo>
                  <a:pt x="5191470" y="3432727"/>
                  <a:pt x="5179465" y="3418886"/>
                  <a:pt x="5163391" y="3409460"/>
                </a:cubicBezTo>
                <a:cubicBezTo>
                  <a:pt x="5147318" y="3400034"/>
                  <a:pt x="5127673" y="3395321"/>
                  <a:pt x="5104456" y="3395321"/>
                </a:cubicBezTo>
                <a:cubicBezTo>
                  <a:pt x="5086199" y="3395321"/>
                  <a:pt x="5069034" y="3399489"/>
                  <a:pt x="5052961" y="3407823"/>
                </a:cubicBezTo>
                <a:cubicBezTo>
                  <a:pt x="5036888" y="3416157"/>
                  <a:pt x="5021906" y="3428758"/>
                  <a:pt x="5008015" y="3445625"/>
                </a:cubicBezTo>
                <a:cubicBezTo>
                  <a:pt x="4998490" y="3428758"/>
                  <a:pt x="4986286" y="3416157"/>
                  <a:pt x="4971403" y="3407823"/>
                </a:cubicBezTo>
                <a:cubicBezTo>
                  <a:pt x="4956520" y="3399489"/>
                  <a:pt x="4938959" y="3395321"/>
                  <a:pt x="4918718" y="3395321"/>
                </a:cubicBezTo>
                <a:close/>
                <a:moveTo>
                  <a:pt x="4375793" y="3395321"/>
                </a:moveTo>
                <a:cubicBezTo>
                  <a:pt x="4337693" y="3395321"/>
                  <a:pt x="4304852" y="3412089"/>
                  <a:pt x="4277269" y="3445625"/>
                </a:cubicBezTo>
                <a:lnTo>
                  <a:pt x="4277269" y="3402465"/>
                </a:lnTo>
                <a:lnTo>
                  <a:pt x="4200176" y="3402465"/>
                </a:lnTo>
                <a:lnTo>
                  <a:pt x="4200176" y="3718576"/>
                </a:lnTo>
                <a:lnTo>
                  <a:pt x="4283817" y="3718576"/>
                </a:lnTo>
                <a:lnTo>
                  <a:pt x="4283817" y="3564986"/>
                </a:lnTo>
                <a:cubicBezTo>
                  <a:pt x="4283817" y="3534625"/>
                  <a:pt x="4286050" y="3512896"/>
                  <a:pt x="4290515" y="3499799"/>
                </a:cubicBezTo>
                <a:cubicBezTo>
                  <a:pt x="4294979" y="3486702"/>
                  <a:pt x="4302371" y="3476681"/>
                  <a:pt x="4312690" y="3469736"/>
                </a:cubicBezTo>
                <a:cubicBezTo>
                  <a:pt x="4323009" y="3462790"/>
                  <a:pt x="4334617" y="3459318"/>
                  <a:pt x="4347516" y="3459318"/>
                </a:cubicBezTo>
                <a:cubicBezTo>
                  <a:pt x="4358231" y="3459318"/>
                  <a:pt x="4366715" y="3461500"/>
                  <a:pt x="4372965" y="3465866"/>
                </a:cubicBezTo>
                <a:cubicBezTo>
                  <a:pt x="4379216" y="3470232"/>
                  <a:pt x="4383830" y="3476879"/>
                  <a:pt x="4386806" y="3485809"/>
                </a:cubicBezTo>
                <a:cubicBezTo>
                  <a:pt x="4389783" y="3494739"/>
                  <a:pt x="4391271" y="3514582"/>
                  <a:pt x="4391271" y="3545340"/>
                </a:cubicBezTo>
                <a:lnTo>
                  <a:pt x="4391271" y="3718576"/>
                </a:lnTo>
                <a:lnTo>
                  <a:pt x="4474913" y="3718576"/>
                </a:lnTo>
                <a:lnTo>
                  <a:pt x="4474913" y="3566772"/>
                </a:lnTo>
                <a:cubicBezTo>
                  <a:pt x="4474913" y="3537006"/>
                  <a:pt x="4477195" y="3515227"/>
                  <a:pt x="4481759" y="3501436"/>
                </a:cubicBezTo>
                <a:cubicBezTo>
                  <a:pt x="4486323" y="3487645"/>
                  <a:pt x="4493764" y="3477177"/>
                  <a:pt x="4504083" y="3470033"/>
                </a:cubicBezTo>
                <a:cubicBezTo>
                  <a:pt x="4514402" y="3462889"/>
                  <a:pt x="4525415" y="3459318"/>
                  <a:pt x="4537123" y="3459318"/>
                </a:cubicBezTo>
                <a:cubicBezTo>
                  <a:pt x="4553196" y="3459318"/>
                  <a:pt x="4565102" y="3465271"/>
                  <a:pt x="4572841" y="3477177"/>
                </a:cubicBezTo>
                <a:cubicBezTo>
                  <a:pt x="4578596" y="3486305"/>
                  <a:pt x="4581474" y="3506546"/>
                  <a:pt x="4581474" y="3537899"/>
                </a:cubicBezTo>
                <a:lnTo>
                  <a:pt x="4581474" y="3718576"/>
                </a:lnTo>
                <a:lnTo>
                  <a:pt x="4665115" y="3718576"/>
                </a:lnTo>
                <a:lnTo>
                  <a:pt x="4665115" y="3516468"/>
                </a:lnTo>
                <a:cubicBezTo>
                  <a:pt x="4665115" y="3486305"/>
                  <a:pt x="4662237" y="3464477"/>
                  <a:pt x="4656483" y="3450983"/>
                </a:cubicBezTo>
                <a:cubicBezTo>
                  <a:pt x="4648545" y="3432727"/>
                  <a:pt x="4636540" y="3418886"/>
                  <a:pt x="4620466" y="3409460"/>
                </a:cubicBezTo>
                <a:cubicBezTo>
                  <a:pt x="4604393" y="3400034"/>
                  <a:pt x="4584748" y="3395321"/>
                  <a:pt x="4561531" y="3395321"/>
                </a:cubicBezTo>
                <a:cubicBezTo>
                  <a:pt x="4543274" y="3395321"/>
                  <a:pt x="4526109" y="3399489"/>
                  <a:pt x="4510036" y="3407823"/>
                </a:cubicBezTo>
                <a:cubicBezTo>
                  <a:pt x="4493963" y="3416157"/>
                  <a:pt x="4478981" y="3428758"/>
                  <a:pt x="4465090" y="3445625"/>
                </a:cubicBezTo>
                <a:cubicBezTo>
                  <a:pt x="4455565" y="3428758"/>
                  <a:pt x="4443361" y="3416157"/>
                  <a:pt x="4428478" y="3407823"/>
                </a:cubicBezTo>
                <a:cubicBezTo>
                  <a:pt x="4413595" y="3399489"/>
                  <a:pt x="4396034" y="3395321"/>
                  <a:pt x="4375793" y="3395321"/>
                </a:cubicBezTo>
                <a:close/>
                <a:moveTo>
                  <a:pt x="3978422" y="3395321"/>
                </a:moveTo>
                <a:cubicBezTo>
                  <a:pt x="3947466" y="3395321"/>
                  <a:pt x="3919437" y="3402168"/>
                  <a:pt x="3894334" y="3415860"/>
                </a:cubicBezTo>
                <a:cubicBezTo>
                  <a:pt x="3869232" y="3429552"/>
                  <a:pt x="3849835" y="3449396"/>
                  <a:pt x="3836142" y="3475391"/>
                </a:cubicBezTo>
                <a:cubicBezTo>
                  <a:pt x="3822451" y="3501386"/>
                  <a:pt x="3815604" y="3528275"/>
                  <a:pt x="3815604" y="3556056"/>
                </a:cubicBezTo>
                <a:cubicBezTo>
                  <a:pt x="3815604" y="3592370"/>
                  <a:pt x="3822451" y="3623177"/>
                  <a:pt x="3836142" y="3648478"/>
                </a:cubicBezTo>
                <a:cubicBezTo>
                  <a:pt x="3849835" y="3673779"/>
                  <a:pt x="3869827" y="3692978"/>
                  <a:pt x="3896121" y="3706075"/>
                </a:cubicBezTo>
                <a:cubicBezTo>
                  <a:pt x="3922414" y="3719172"/>
                  <a:pt x="3950046" y="3725720"/>
                  <a:pt x="3979018" y="3725720"/>
                </a:cubicBezTo>
                <a:cubicBezTo>
                  <a:pt x="4025849" y="3725720"/>
                  <a:pt x="4064693" y="3709994"/>
                  <a:pt x="4095550" y="3678541"/>
                </a:cubicBezTo>
                <a:cubicBezTo>
                  <a:pt x="4126407" y="3647089"/>
                  <a:pt x="4141835" y="3607451"/>
                  <a:pt x="4141835" y="3559628"/>
                </a:cubicBezTo>
                <a:cubicBezTo>
                  <a:pt x="4141835" y="3512201"/>
                  <a:pt x="4126556" y="3472960"/>
                  <a:pt x="4095996" y="3441905"/>
                </a:cubicBezTo>
                <a:cubicBezTo>
                  <a:pt x="4065437" y="3410849"/>
                  <a:pt x="4026246" y="3395321"/>
                  <a:pt x="3978422" y="3395321"/>
                </a:cubicBezTo>
                <a:close/>
                <a:moveTo>
                  <a:pt x="3626890" y="3395321"/>
                </a:moveTo>
                <a:cubicBezTo>
                  <a:pt x="3579860" y="3395321"/>
                  <a:pt x="3542554" y="3409857"/>
                  <a:pt x="3514971" y="3438928"/>
                </a:cubicBezTo>
                <a:cubicBezTo>
                  <a:pt x="3487389" y="3467999"/>
                  <a:pt x="3473597" y="3508629"/>
                  <a:pt x="3473597" y="3560818"/>
                </a:cubicBezTo>
                <a:cubicBezTo>
                  <a:pt x="3473597" y="3612412"/>
                  <a:pt x="3487339" y="3652794"/>
                  <a:pt x="3514823" y="3681964"/>
                </a:cubicBezTo>
                <a:cubicBezTo>
                  <a:pt x="3542307" y="3711135"/>
                  <a:pt x="3579166" y="3725720"/>
                  <a:pt x="3625402" y="3725720"/>
                </a:cubicBezTo>
                <a:cubicBezTo>
                  <a:pt x="3666082" y="3725720"/>
                  <a:pt x="3698526" y="3716096"/>
                  <a:pt x="3722736" y="3696847"/>
                </a:cubicBezTo>
                <a:cubicBezTo>
                  <a:pt x="3746945" y="3677599"/>
                  <a:pt x="3763316" y="3649123"/>
                  <a:pt x="3771849" y="3611420"/>
                </a:cubicBezTo>
                <a:lnTo>
                  <a:pt x="3689696" y="3597430"/>
                </a:lnTo>
                <a:cubicBezTo>
                  <a:pt x="3685529" y="3619457"/>
                  <a:pt x="3678385" y="3634984"/>
                  <a:pt x="3668264" y="3644013"/>
                </a:cubicBezTo>
                <a:cubicBezTo>
                  <a:pt x="3658144" y="3653042"/>
                  <a:pt x="3645146" y="3657557"/>
                  <a:pt x="3629272" y="3657557"/>
                </a:cubicBezTo>
                <a:cubicBezTo>
                  <a:pt x="3608039" y="3657557"/>
                  <a:pt x="3591122" y="3649818"/>
                  <a:pt x="3578521" y="3634339"/>
                </a:cubicBezTo>
                <a:cubicBezTo>
                  <a:pt x="3565920" y="3618861"/>
                  <a:pt x="3559620" y="3592370"/>
                  <a:pt x="3559620" y="3554865"/>
                </a:cubicBezTo>
                <a:cubicBezTo>
                  <a:pt x="3559620" y="3521131"/>
                  <a:pt x="3565821" y="3497070"/>
                  <a:pt x="3578223" y="3482684"/>
                </a:cubicBezTo>
                <a:cubicBezTo>
                  <a:pt x="3590625" y="3468297"/>
                  <a:pt x="3607245" y="3461104"/>
                  <a:pt x="3628081" y="3461104"/>
                </a:cubicBezTo>
                <a:cubicBezTo>
                  <a:pt x="3643757" y="3461104"/>
                  <a:pt x="3656507" y="3465271"/>
                  <a:pt x="3666330" y="3473605"/>
                </a:cubicBezTo>
                <a:cubicBezTo>
                  <a:pt x="3676152" y="3481939"/>
                  <a:pt x="3682453" y="3494342"/>
                  <a:pt x="3685231" y="3510812"/>
                </a:cubicBezTo>
                <a:lnTo>
                  <a:pt x="3767682" y="3495929"/>
                </a:lnTo>
                <a:cubicBezTo>
                  <a:pt x="3757760" y="3461997"/>
                  <a:pt x="3741439" y="3436745"/>
                  <a:pt x="3718717" y="3420176"/>
                </a:cubicBezTo>
                <a:cubicBezTo>
                  <a:pt x="3695996" y="3403606"/>
                  <a:pt x="3665387" y="3395321"/>
                  <a:pt x="3626890" y="3395321"/>
                </a:cubicBezTo>
                <a:close/>
                <a:moveTo>
                  <a:pt x="2758925" y="3395321"/>
                </a:moveTo>
                <a:cubicBezTo>
                  <a:pt x="2717054" y="3395321"/>
                  <a:pt x="2682328" y="3413181"/>
                  <a:pt x="2654745" y="3448900"/>
                </a:cubicBezTo>
                <a:lnTo>
                  <a:pt x="2654745" y="3402465"/>
                </a:lnTo>
                <a:lnTo>
                  <a:pt x="2577057" y="3402465"/>
                </a:lnTo>
                <a:lnTo>
                  <a:pt x="2577057" y="3718576"/>
                </a:lnTo>
                <a:lnTo>
                  <a:pt x="2660698" y="3718576"/>
                </a:lnTo>
                <a:lnTo>
                  <a:pt x="2660698" y="3575404"/>
                </a:lnTo>
                <a:cubicBezTo>
                  <a:pt x="2660698" y="3540082"/>
                  <a:pt x="2662831" y="3515872"/>
                  <a:pt x="2667098" y="3502775"/>
                </a:cubicBezTo>
                <a:cubicBezTo>
                  <a:pt x="2671364" y="3489679"/>
                  <a:pt x="2679252" y="3479161"/>
                  <a:pt x="2690761" y="3471224"/>
                </a:cubicBezTo>
                <a:cubicBezTo>
                  <a:pt x="2702271" y="3463286"/>
                  <a:pt x="2715268" y="3459318"/>
                  <a:pt x="2729754" y="3459318"/>
                </a:cubicBezTo>
                <a:cubicBezTo>
                  <a:pt x="2741065" y="3459318"/>
                  <a:pt x="2750739" y="3462096"/>
                  <a:pt x="2758776" y="3467652"/>
                </a:cubicBezTo>
                <a:cubicBezTo>
                  <a:pt x="2766812" y="3473208"/>
                  <a:pt x="2772617" y="3480997"/>
                  <a:pt x="2776188" y="3491018"/>
                </a:cubicBezTo>
                <a:cubicBezTo>
                  <a:pt x="2779760" y="3501039"/>
                  <a:pt x="2781546" y="3523115"/>
                  <a:pt x="2781546" y="3557247"/>
                </a:cubicBezTo>
                <a:lnTo>
                  <a:pt x="2781546" y="3718576"/>
                </a:lnTo>
                <a:lnTo>
                  <a:pt x="2865188" y="3718576"/>
                </a:lnTo>
                <a:lnTo>
                  <a:pt x="2865188" y="3522123"/>
                </a:lnTo>
                <a:cubicBezTo>
                  <a:pt x="2865188" y="3497715"/>
                  <a:pt x="2863650" y="3478963"/>
                  <a:pt x="2860574" y="3465866"/>
                </a:cubicBezTo>
                <a:cubicBezTo>
                  <a:pt x="2857499" y="3452769"/>
                  <a:pt x="2852042" y="3441061"/>
                  <a:pt x="2844203" y="3430743"/>
                </a:cubicBezTo>
                <a:cubicBezTo>
                  <a:pt x="2836365" y="3420424"/>
                  <a:pt x="2824806" y="3411941"/>
                  <a:pt x="2809526" y="3405293"/>
                </a:cubicBezTo>
                <a:cubicBezTo>
                  <a:pt x="2794247" y="3398645"/>
                  <a:pt x="2777379" y="3395321"/>
                  <a:pt x="2758925" y="3395321"/>
                </a:cubicBezTo>
                <a:close/>
                <a:moveTo>
                  <a:pt x="2358279" y="3395321"/>
                </a:moveTo>
                <a:cubicBezTo>
                  <a:pt x="2317202" y="3395321"/>
                  <a:pt x="2286247" y="3402664"/>
                  <a:pt x="2265410" y="3417348"/>
                </a:cubicBezTo>
                <a:cubicBezTo>
                  <a:pt x="2244575" y="3432032"/>
                  <a:pt x="2229890" y="3454654"/>
                  <a:pt x="2221357" y="3485214"/>
                </a:cubicBezTo>
                <a:lnTo>
                  <a:pt x="2297259" y="3498906"/>
                </a:lnTo>
                <a:cubicBezTo>
                  <a:pt x="2302419" y="3484221"/>
                  <a:pt x="2309166" y="3473952"/>
                  <a:pt x="2317501" y="3468098"/>
                </a:cubicBezTo>
                <a:cubicBezTo>
                  <a:pt x="2325834" y="3462245"/>
                  <a:pt x="2337443" y="3459318"/>
                  <a:pt x="2352326" y="3459318"/>
                </a:cubicBezTo>
                <a:cubicBezTo>
                  <a:pt x="2374353" y="3459318"/>
                  <a:pt x="2389335" y="3462741"/>
                  <a:pt x="2397272" y="3469587"/>
                </a:cubicBezTo>
                <a:cubicBezTo>
                  <a:pt x="2405210" y="3476433"/>
                  <a:pt x="2409179" y="3487893"/>
                  <a:pt x="2409179" y="3503966"/>
                </a:cubicBezTo>
                <a:lnTo>
                  <a:pt x="2409179" y="3512300"/>
                </a:lnTo>
                <a:cubicBezTo>
                  <a:pt x="2394098" y="3518650"/>
                  <a:pt x="2367010" y="3525497"/>
                  <a:pt x="2327918" y="3532839"/>
                </a:cubicBezTo>
                <a:cubicBezTo>
                  <a:pt x="2298946" y="3538395"/>
                  <a:pt x="2276771" y="3544894"/>
                  <a:pt x="2261392" y="3552335"/>
                </a:cubicBezTo>
                <a:cubicBezTo>
                  <a:pt x="2246013" y="3559777"/>
                  <a:pt x="2234058" y="3570492"/>
                  <a:pt x="2225525" y="3584482"/>
                </a:cubicBezTo>
                <a:cubicBezTo>
                  <a:pt x="2216992" y="3598472"/>
                  <a:pt x="2212725" y="3614397"/>
                  <a:pt x="2212725" y="3632256"/>
                </a:cubicBezTo>
                <a:cubicBezTo>
                  <a:pt x="2212725" y="3659243"/>
                  <a:pt x="2222102" y="3681568"/>
                  <a:pt x="2240854" y="3699229"/>
                </a:cubicBezTo>
                <a:cubicBezTo>
                  <a:pt x="2259606" y="3716889"/>
                  <a:pt x="2285254" y="3725720"/>
                  <a:pt x="2317798" y="3725720"/>
                </a:cubicBezTo>
                <a:cubicBezTo>
                  <a:pt x="2336253" y="3725720"/>
                  <a:pt x="2353616" y="3722247"/>
                  <a:pt x="2369888" y="3715302"/>
                </a:cubicBezTo>
                <a:cubicBezTo>
                  <a:pt x="2386160" y="3708357"/>
                  <a:pt x="2401439" y="3697939"/>
                  <a:pt x="2415727" y="3684048"/>
                </a:cubicBezTo>
                <a:cubicBezTo>
                  <a:pt x="2416322" y="3685635"/>
                  <a:pt x="2417315" y="3688910"/>
                  <a:pt x="2418703" y="3693871"/>
                </a:cubicBezTo>
                <a:cubicBezTo>
                  <a:pt x="2421878" y="3704785"/>
                  <a:pt x="2424558" y="3713020"/>
                  <a:pt x="2426740" y="3718576"/>
                </a:cubicBezTo>
                <a:lnTo>
                  <a:pt x="2509488" y="3718576"/>
                </a:lnTo>
                <a:cubicBezTo>
                  <a:pt x="2502146" y="3703495"/>
                  <a:pt x="2497136" y="3689356"/>
                  <a:pt x="2494457" y="3676160"/>
                </a:cubicBezTo>
                <a:cubicBezTo>
                  <a:pt x="2491778" y="3662964"/>
                  <a:pt x="2490439" y="3642475"/>
                  <a:pt x="2490439" y="3614694"/>
                </a:cubicBezTo>
                <a:lnTo>
                  <a:pt x="2491331" y="3517063"/>
                </a:lnTo>
                <a:cubicBezTo>
                  <a:pt x="2491331" y="3480749"/>
                  <a:pt x="2487611" y="3455795"/>
                  <a:pt x="2480169" y="3442202"/>
                </a:cubicBezTo>
                <a:cubicBezTo>
                  <a:pt x="2472728" y="3428610"/>
                  <a:pt x="2459879" y="3417398"/>
                  <a:pt x="2441623" y="3408567"/>
                </a:cubicBezTo>
                <a:cubicBezTo>
                  <a:pt x="2423367" y="3399737"/>
                  <a:pt x="2395585" y="3395321"/>
                  <a:pt x="2358279" y="3395321"/>
                </a:cubicBezTo>
                <a:close/>
                <a:moveTo>
                  <a:pt x="6094460" y="3290844"/>
                </a:moveTo>
                <a:lnTo>
                  <a:pt x="6094460" y="3402465"/>
                </a:lnTo>
                <a:lnTo>
                  <a:pt x="6151610" y="3402465"/>
                </a:lnTo>
                <a:lnTo>
                  <a:pt x="6151610" y="3469140"/>
                </a:lnTo>
                <a:lnTo>
                  <a:pt x="6094460" y="3469140"/>
                </a:lnTo>
                <a:lnTo>
                  <a:pt x="6094460" y="3596537"/>
                </a:lnTo>
                <a:cubicBezTo>
                  <a:pt x="6094460" y="3622334"/>
                  <a:pt x="6095006" y="3637366"/>
                  <a:pt x="6096097" y="3641632"/>
                </a:cubicBezTo>
                <a:cubicBezTo>
                  <a:pt x="6097189" y="3645898"/>
                  <a:pt x="6099669" y="3649421"/>
                  <a:pt x="6103539" y="3652199"/>
                </a:cubicBezTo>
                <a:cubicBezTo>
                  <a:pt x="6107408" y="3654977"/>
                  <a:pt x="6112121" y="3656366"/>
                  <a:pt x="6117677" y="3656366"/>
                </a:cubicBezTo>
                <a:cubicBezTo>
                  <a:pt x="6125416" y="3656366"/>
                  <a:pt x="6136628" y="3653687"/>
                  <a:pt x="6151313" y="3648329"/>
                </a:cubicBezTo>
                <a:lnTo>
                  <a:pt x="6158456" y="3713218"/>
                </a:lnTo>
                <a:cubicBezTo>
                  <a:pt x="6139010" y="3721553"/>
                  <a:pt x="6116983" y="3725720"/>
                  <a:pt x="6092377" y="3725720"/>
                </a:cubicBezTo>
                <a:cubicBezTo>
                  <a:pt x="6077295" y="3725720"/>
                  <a:pt x="6063703" y="3723190"/>
                  <a:pt x="6051598" y="3718130"/>
                </a:cubicBezTo>
                <a:cubicBezTo>
                  <a:pt x="6039493" y="3713070"/>
                  <a:pt x="6030613" y="3706521"/>
                  <a:pt x="6024958" y="3698484"/>
                </a:cubicBezTo>
                <a:cubicBezTo>
                  <a:pt x="6019302" y="3690448"/>
                  <a:pt x="6015383" y="3679583"/>
                  <a:pt x="6013200" y="3665891"/>
                </a:cubicBezTo>
                <a:cubicBezTo>
                  <a:pt x="6011414" y="3656168"/>
                  <a:pt x="6010521" y="3636522"/>
                  <a:pt x="6010521" y="3606955"/>
                </a:cubicBezTo>
                <a:lnTo>
                  <a:pt x="6010521" y="3469140"/>
                </a:lnTo>
                <a:lnTo>
                  <a:pt x="5972124" y="3469140"/>
                </a:lnTo>
                <a:lnTo>
                  <a:pt x="5972124" y="3402465"/>
                </a:lnTo>
                <a:lnTo>
                  <a:pt x="6010521" y="3402465"/>
                </a:lnTo>
                <a:lnTo>
                  <a:pt x="6010521" y="3339660"/>
                </a:lnTo>
                <a:close/>
                <a:moveTo>
                  <a:pt x="3155403" y="3282212"/>
                </a:moveTo>
                <a:lnTo>
                  <a:pt x="3155403" y="3439375"/>
                </a:lnTo>
                <a:cubicBezTo>
                  <a:pt x="3129606" y="3410006"/>
                  <a:pt x="3099046" y="3395321"/>
                  <a:pt x="3063725" y="3395321"/>
                </a:cubicBezTo>
                <a:cubicBezTo>
                  <a:pt x="3025228" y="3395321"/>
                  <a:pt x="2993378" y="3409262"/>
                  <a:pt x="2968177" y="3437142"/>
                </a:cubicBezTo>
                <a:cubicBezTo>
                  <a:pt x="2942975" y="3465023"/>
                  <a:pt x="2930375" y="3505752"/>
                  <a:pt x="2930375" y="3559330"/>
                </a:cubicBezTo>
                <a:cubicBezTo>
                  <a:pt x="2930375" y="3611718"/>
                  <a:pt x="2943323" y="3652546"/>
                  <a:pt x="2969219" y="3681816"/>
                </a:cubicBezTo>
                <a:cubicBezTo>
                  <a:pt x="2995115" y="3711085"/>
                  <a:pt x="3026220" y="3725720"/>
                  <a:pt x="3062534" y="3725720"/>
                </a:cubicBezTo>
                <a:cubicBezTo>
                  <a:pt x="3080393" y="3725720"/>
                  <a:pt x="3098104" y="3721305"/>
                  <a:pt x="3115666" y="3712474"/>
                </a:cubicBezTo>
                <a:cubicBezTo>
                  <a:pt x="3133227" y="3703644"/>
                  <a:pt x="3148457" y="3690200"/>
                  <a:pt x="3161356" y="3672142"/>
                </a:cubicBezTo>
                <a:lnTo>
                  <a:pt x="3161356" y="3718576"/>
                </a:lnTo>
                <a:lnTo>
                  <a:pt x="3239044" y="3718576"/>
                </a:lnTo>
                <a:lnTo>
                  <a:pt x="3239044" y="3282212"/>
                </a:lnTo>
                <a:close/>
                <a:moveTo>
                  <a:pt x="7190728" y="2833347"/>
                </a:moveTo>
                <a:cubicBezTo>
                  <a:pt x="7180012" y="2836918"/>
                  <a:pt x="7163046" y="2841185"/>
                  <a:pt x="7139829" y="2846146"/>
                </a:cubicBezTo>
                <a:cubicBezTo>
                  <a:pt x="7116612" y="2851107"/>
                  <a:pt x="7101431" y="2855968"/>
                  <a:pt x="7094287" y="2860731"/>
                </a:cubicBezTo>
                <a:cubicBezTo>
                  <a:pt x="7083374" y="2868470"/>
                  <a:pt x="7077916" y="2878293"/>
                  <a:pt x="7077916" y="2890199"/>
                </a:cubicBezTo>
                <a:cubicBezTo>
                  <a:pt x="7077916" y="2901907"/>
                  <a:pt x="7082282" y="2912027"/>
                  <a:pt x="7091013" y="2920560"/>
                </a:cubicBezTo>
                <a:cubicBezTo>
                  <a:pt x="7099745" y="2929093"/>
                  <a:pt x="7110857" y="2933359"/>
                  <a:pt x="7124351" y="2933359"/>
                </a:cubicBezTo>
                <a:cubicBezTo>
                  <a:pt x="7139432" y="2933359"/>
                  <a:pt x="7153819" y="2928398"/>
                  <a:pt x="7167511" y="2918476"/>
                </a:cubicBezTo>
                <a:cubicBezTo>
                  <a:pt x="7177631" y="2910936"/>
                  <a:pt x="7184279" y="2901708"/>
                  <a:pt x="7187454" y="2890794"/>
                </a:cubicBezTo>
                <a:cubicBezTo>
                  <a:pt x="7189637" y="2883651"/>
                  <a:pt x="7190728" y="2870058"/>
                  <a:pt x="7190728" y="2850015"/>
                </a:cubicBezTo>
                <a:close/>
                <a:moveTo>
                  <a:pt x="3161654" y="2833347"/>
                </a:moveTo>
                <a:lnTo>
                  <a:pt x="3161654" y="2850015"/>
                </a:lnTo>
                <a:cubicBezTo>
                  <a:pt x="3161654" y="2870058"/>
                  <a:pt x="3160562" y="2883651"/>
                  <a:pt x="3158379" y="2890794"/>
                </a:cubicBezTo>
                <a:cubicBezTo>
                  <a:pt x="3155204" y="2901708"/>
                  <a:pt x="3148556" y="2910936"/>
                  <a:pt x="3138436" y="2918476"/>
                </a:cubicBezTo>
                <a:cubicBezTo>
                  <a:pt x="3124744" y="2928398"/>
                  <a:pt x="3110357" y="2933359"/>
                  <a:pt x="3095276" y="2933359"/>
                </a:cubicBezTo>
                <a:cubicBezTo>
                  <a:pt x="3081782" y="2933359"/>
                  <a:pt x="3070670" y="2929093"/>
                  <a:pt x="3061939" y="2920560"/>
                </a:cubicBezTo>
                <a:cubicBezTo>
                  <a:pt x="3053207" y="2912027"/>
                  <a:pt x="3048842" y="2901907"/>
                  <a:pt x="3048842" y="2890199"/>
                </a:cubicBezTo>
                <a:cubicBezTo>
                  <a:pt x="3048842" y="2878293"/>
                  <a:pt x="3054299" y="2868470"/>
                  <a:pt x="3065213" y="2860731"/>
                </a:cubicBezTo>
                <a:cubicBezTo>
                  <a:pt x="3072356" y="2855968"/>
                  <a:pt x="3087537" y="2851107"/>
                  <a:pt x="3110754" y="2846146"/>
                </a:cubicBezTo>
                <a:cubicBezTo>
                  <a:pt x="3133971" y="2841185"/>
                  <a:pt x="3150938" y="2836918"/>
                  <a:pt x="3161654" y="2833347"/>
                </a:cubicBezTo>
                <a:close/>
                <a:moveTo>
                  <a:pt x="8988869" y="2730060"/>
                </a:moveTo>
                <a:cubicBezTo>
                  <a:pt x="8967042" y="2730060"/>
                  <a:pt x="8948686" y="2738394"/>
                  <a:pt x="8933803" y="2755063"/>
                </a:cubicBezTo>
                <a:cubicBezTo>
                  <a:pt x="8918920" y="2771732"/>
                  <a:pt x="8911478" y="2795743"/>
                  <a:pt x="8911478" y="2827096"/>
                </a:cubicBezTo>
                <a:cubicBezTo>
                  <a:pt x="8911478" y="2858449"/>
                  <a:pt x="8918920" y="2882460"/>
                  <a:pt x="8933803" y="2899128"/>
                </a:cubicBezTo>
                <a:cubicBezTo>
                  <a:pt x="8948686" y="2915797"/>
                  <a:pt x="8967042" y="2924132"/>
                  <a:pt x="8988869" y="2924132"/>
                </a:cubicBezTo>
                <a:cubicBezTo>
                  <a:pt x="9010698" y="2924132"/>
                  <a:pt x="9029004" y="2915797"/>
                  <a:pt x="9043787" y="2899128"/>
                </a:cubicBezTo>
                <a:cubicBezTo>
                  <a:pt x="9058571" y="2882460"/>
                  <a:pt x="9065962" y="2858250"/>
                  <a:pt x="9065962" y="2826500"/>
                </a:cubicBezTo>
                <a:cubicBezTo>
                  <a:pt x="9065962" y="2795544"/>
                  <a:pt x="9058571" y="2771732"/>
                  <a:pt x="9043787" y="2755063"/>
                </a:cubicBezTo>
                <a:cubicBezTo>
                  <a:pt x="9029004" y="2738394"/>
                  <a:pt x="9010698" y="2730060"/>
                  <a:pt x="8988869" y="2730060"/>
                </a:cubicBezTo>
                <a:close/>
                <a:moveTo>
                  <a:pt x="5988495" y="2730060"/>
                </a:moveTo>
                <a:cubicBezTo>
                  <a:pt x="5966667" y="2730060"/>
                  <a:pt x="5948311" y="2738394"/>
                  <a:pt x="5933428" y="2755063"/>
                </a:cubicBezTo>
                <a:cubicBezTo>
                  <a:pt x="5918545" y="2771732"/>
                  <a:pt x="5911104" y="2795743"/>
                  <a:pt x="5911104" y="2827096"/>
                </a:cubicBezTo>
                <a:cubicBezTo>
                  <a:pt x="5911104" y="2858449"/>
                  <a:pt x="5918545" y="2882460"/>
                  <a:pt x="5933428" y="2899128"/>
                </a:cubicBezTo>
                <a:cubicBezTo>
                  <a:pt x="5948311" y="2915797"/>
                  <a:pt x="5966667" y="2924132"/>
                  <a:pt x="5988495" y="2924132"/>
                </a:cubicBezTo>
                <a:cubicBezTo>
                  <a:pt x="6010323" y="2924132"/>
                  <a:pt x="6028629" y="2915797"/>
                  <a:pt x="6043412" y="2899128"/>
                </a:cubicBezTo>
                <a:cubicBezTo>
                  <a:pt x="6058196" y="2882460"/>
                  <a:pt x="6065588" y="2858250"/>
                  <a:pt x="6065588" y="2826500"/>
                </a:cubicBezTo>
                <a:cubicBezTo>
                  <a:pt x="6065588" y="2795544"/>
                  <a:pt x="6058196" y="2771732"/>
                  <a:pt x="6043412" y="2755063"/>
                </a:cubicBezTo>
                <a:cubicBezTo>
                  <a:pt x="6028629" y="2738394"/>
                  <a:pt x="6010323" y="2730060"/>
                  <a:pt x="5988495" y="2730060"/>
                </a:cubicBezTo>
                <a:close/>
                <a:moveTo>
                  <a:pt x="4883595" y="2730060"/>
                </a:moveTo>
                <a:cubicBezTo>
                  <a:pt x="4905423" y="2730060"/>
                  <a:pt x="4923729" y="2738394"/>
                  <a:pt x="4938512" y="2755063"/>
                </a:cubicBezTo>
                <a:cubicBezTo>
                  <a:pt x="4953296" y="2771732"/>
                  <a:pt x="4960688" y="2795544"/>
                  <a:pt x="4960688" y="2826500"/>
                </a:cubicBezTo>
                <a:cubicBezTo>
                  <a:pt x="4960688" y="2858250"/>
                  <a:pt x="4953296" y="2882460"/>
                  <a:pt x="4938512" y="2899128"/>
                </a:cubicBezTo>
                <a:cubicBezTo>
                  <a:pt x="4923729" y="2915797"/>
                  <a:pt x="4905423" y="2924132"/>
                  <a:pt x="4883595" y="2924132"/>
                </a:cubicBezTo>
                <a:cubicBezTo>
                  <a:pt x="4861767" y="2924132"/>
                  <a:pt x="4843411" y="2915797"/>
                  <a:pt x="4828528" y="2899128"/>
                </a:cubicBezTo>
                <a:cubicBezTo>
                  <a:pt x="4813645" y="2882460"/>
                  <a:pt x="4806204" y="2858449"/>
                  <a:pt x="4806204" y="2827096"/>
                </a:cubicBezTo>
                <a:cubicBezTo>
                  <a:pt x="4806204" y="2795743"/>
                  <a:pt x="4813645" y="2771732"/>
                  <a:pt x="4828528" y="2755063"/>
                </a:cubicBezTo>
                <a:cubicBezTo>
                  <a:pt x="4843411" y="2738394"/>
                  <a:pt x="4861767" y="2730060"/>
                  <a:pt x="4883595" y="2730060"/>
                </a:cubicBezTo>
                <a:close/>
                <a:moveTo>
                  <a:pt x="7884862" y="2725893"/>
                </a:moveTo>
                <a:cubicBezTo>
                  <a:pt x="7866607" y="2725893"/>
                  <a:pt x="7851525" y="2732540"/>
                  <a:pt x="7839619" y="2745836"/>
                </a:cubicBezTo>
                <a:cubicBezTo>
                  <a:pt x="7827713" y="2759131"/>
                  <a:pt x="7821859" y="2777189"/>
                  <a:pt x="7822058" y="2800009"/>
                </a:cubicBezTo>
                <a:lnTo>
                  <a:pt x="7947073" y="2800009"/>
                </a:lnTo>
                <a:cubicBezTo>
                  <a:pt x="7946477" y="2775800"/>
                  <a:pt x="7940227" y="2757395"/>
                  <a:pt x="7928321" y="2744794"/>
                </a:cubicBezTo>
                <a:cubicBezTo>
                  <a:pt x="7916414" y="2732193"/>
                  <a:pt x="7901928" y="2725893"/>
                  <a:pt x="7884862" y="2725893"/>
                </a:cubicBezTo>
                <a:close/>
                <a:moveTo>
                  <a:pt x="8673651" y="2669040"/>
                </a:moveTo>
                <a:lnTo>
                  <a:pt x="8757292" y="2669040"/>
                </a:lnTo>
                <a:lnTo>
                  <a:pt x="8757292" y="2985151"/>
                </a:lnTo>
                <a:lnTo>
                  <a:pt x="8673651" y="2985151"/>
                </a:lnTo>
                <a:close/>
                <a:moveTo>
                  <a:pt x="6214416" y="2669040"/>
                </a:moveTo>
                <a:lnTo>
                  <a:pt x="6298057" y="2669040"/>
                </a:lnTo>
                <a:lnTo>
                  <a:pt x="6298057" y="2814296"/>
                </a:lnTo>
                <a:cubicBezTo>
                  <a:pt x="6298057" y="2858746"/>
                  <a:pt x="6299595" y="2885982"/>
                  <a:pt x="6302671" y="2896003"/>
                </a:cubicBezTo>
                <a:cubicBezTo>
                  <a:pt x="6305747" y="2906024"/>
                  <a:pt x="6311353" y="2913962"/>
                  <a:pt x="6319488" y="2919816"/>
                </a:cubicBezTo>
                <a:cubicBezTo>
                  <a:pt x="6327624" y="2925670"/>
                  <a:pt x="6337943" y="2928596"/>
                  <a:pt x="6350445" y="2928596"/>
                </a:cubicBezTo>
                <a:cubicBezTo>
                  <a:pt x="6364732" y="2928596"/>
                  <a:pt x="6377531" y="2924678"/>
                  <a:pt x="6388842" y="2916839"/>
                </a:cubicBezTo>
                <a:cubicBezTo>
                  <a:pt x="6400153" y="2909001"/>
                  <a:pt x="6407892" y="2899277"/>
                  <a:pt x="6412060" y="2887669"/>
                </a:cubicBezTo>
                <a:cubicBezTo>
                  <a:pt x="6416227" y="2876060"/>
                  <a:pt x="6418310" y="2847634"/>
                  <a:pt x="6418310" y="2802390"/>
                </a:cubicBezTo>
                <a:lnTo>
                  <a:pt x="6418310" y="2669040"/>
                </a:lnTo>
                <a:lnTo>
                  <a:pt x="6501952" y="2669040"/>
                </a:lnTo>
                <a:lnTo>
                  <a:pt x="6501952" y="2985151"/>
                </a:lnTo>
                <a:lnTo>
                  <a:pt x="6424263" y="2985151"/>
                </a:lnTo>
                <a:lnTo>
                  <a:pt x="6424263" y="2937824"/>
                </a:lnTo>
                <a:cubicBezTo>
                  <a:pt x="6412754" y="2954691"/>
                  <a:pt x="6397623" y="2967986"/>
                  <a:pt x="6378871" y="2977710"/>
                </a:cubicBezTo>
                <a:cubicBezTo>
                  <a:pt x="6360119" y="2987433"/>
                  <a:pt x="6340324" y="2992295"/>
                  <a:pt x="6319488" y="2992295"/>
                </a:cubicBezTo>
                <a:cubicBezTo>
                  <a:pt x="6298256" y="2992295"/>
                  <a:pt x="6279206" y="2987632"/>
                  <a:pt x="6262338" y="2978305"/>
                </a:cubicBezTo>
                <a:cubicBezTo>
                  <a:pt x="6245471" y="2968979"/>
                  <a:pt x="6233267" y="2955882"/>
                  <a:pt x="6225727" y="2939014"/>
                </a:cubicBezTo>
                <a:cubicBezTo>
                  <a:pt x="6218186" y="2922147"/>
                  <a:pt x="6214416" y="2898831"/>
                  <a:pt x="6214416" y="2869065"/>
                </a:cubicBezTo>
                <a:close/>
                <a:moveTo>
                  <a:pt x="5481288" y="2669040"/>
                </a:moveTo>
                <a:lnTo>
                  <a:pt x="5570288" y="2669040"/>
                </a:lnTo>
                <a:lnTo>
                  <a:pt x="5645892" y="2893473"/>
                </a:lnTo>
                <a:lnTo>
                  <a:pt x="5719711" y="2669040"/>
                </a:lnTo>
                <a:lnTo>
                  <a:pt x="5806329" y="2669040"/>
                </a:lnTo>
                <a:lnTo>
                  <a:pt x="5694708" y="2973245"/>
                </a:lnTo>
                <a:lnTo>
                  <a:pt x="5674765" y="3028312"/>
                </a:lnTo>
                <a:cubicBezTo>
                  <a:pt x="5667423" y="3046766"/>
                  <a:pt x="5660428" y="3060855"/>
                  <a:pt x="5653780" y="3070579"/>
                </a:cubicBezTo>
                <a:cubicBezTo>
                  <a:pt x="5647133" y="3080302"/>
                  <a:pt x="5639493" y="3088190"/>
                  <a:pt x="5630861" y="3094242"/>
                </a:cubicBezTo>
                <a:cubicBezTo>
                  <a:pt x="5622229" y="3100295"/>
                  <a:pt x="5611612" y="3105007"/>
                  <a:pt x="5599011" y="3108381"/>
                </a:cubicBezTo>
                <a:cubicBezTo>
                  <a:pt x="5586411" y="3111754"/>
                  <a:pt x="5572173" y="3113441"/>
                  <a:pt x="5556298" y="3113441"/>
                </a:cubicBezTo>
                <a:cubicBezTo>
                  <a:pt x="5540224" y="3113441"/>
                  <a:pt x="5524449" y="3111754"/>
                  <a:pt x="5508970" y="3108381"/>
                </a:cubicBezTo>
                <a:lnTo>
                  <a:pt x="5501529" y="3042896"/>
                </a:lnTo>
                <a:cubicBezTo>
                  <a:pt x="5514626" y="3045476"/>
                  <a:pt x="5526433" y="3046766"/>
                  <a:pt x="5536950" y="3046766"/>
                </a:cubicBezTo>
                <a:cubicBezTo>
                  <a:pt x="5556397" y="3046766"/>
                  <a:pt x="5570784" y="3041061"/>
                  <a:pt x="5580110" y="3029651"/>
                </a:cubicBezTo>
                <a:cubicBezTo>
                  <a:pt x="5589437" y="3018241"/>
                  <a:pt x="5596580" y="3003705"/>
                  <a:pt x="5601541" y="2986044"/>
                </a:cubicBezTo>
                <a:close/>
                <a:moveTo>
                  <a:pt x="5291415" y="2668429"/>
                </a:moveTo>
                <a:lnTo>
                  <a:pt x="5312517" y="2677672"/>
                </a:lnTo>
                <a:lnTo>
                  <a:pt x="5302695" y="2705332"/>
                </a:lnTo>
                <a:close/>
                <a:moveTo>
                  <a:pt x="9397849" y="2661896"/>
                </a:moveTo>
                <a:cubicBezTo>
                  <a:pt x="9416304" y="2661896"/>
                  <a:pt x="9433171" y="2665220"/>
                  <a:pt x="9448450" y="2671868"/>
                </a:cubicBezTo>
                <a:cubicBezTo>
                  <a:pt x="9463730" y="2678516"/>
                  <a:pt x="9475290" y="2686999"/>
                  <a:pt x="9483128" y="2697318"/>
                </a:cubicBezTo>
                <a:cubicBezTo>
                  <a:pt x="9490966" y="2707636"/>
                  <a:pt x="9496423" y="2719344"/>
                  <a:pt x="9499498" y="2732441"/>
                </a:cubicBezTo>
                <a:cubicBezTo>
                  <a:pt x="9502574" y="2745538"/>
                  <a:pt x="9504112" y="2764290"/>
                  <a:pt x="9504112" y="2788698"/>
                </a:cubicBezTo>
                <a:lnTo>
                  <a:pt x="9504112" y="2985151"/>
                </a:lnTo>
                <a:lnTo>
                  <a:pt x="9420471" y="2985151"/>
                </a:lnTo>
                <a:lnTo>
                  <a:pt x="9420471" y="2823821"/>
                </a:lnTo>
                <a:cubicBezTo>
                  <a:pt x="9420471" y="2789690"/>
                  <a:pt x="9418685" y="2767614"/>
                  <a:pt x="9415113" y="2757593"/>
                </a:cubicBezTo>
                <a:cubicBezTo>
                  <a:pt x="9411541" y="2747572"/>
                  <a:pt x="9405737" y="2739783"/>
                  <a:pt x="9397700" y="2734227"/>
                </a:cubicBezTo>
                <a:cubicBezTo>
                  <a:pt x="9389664" y="2728671"/>
                  <a:pt x="9379990" y="2725893"/>
                  <a:pt x="9368678" y="2725893"/>
                </a:cubicBezTo>
                <a:cubicBezTo>
                  <a:pt x="9354193" y="2725893"/>
                  <a:pt x="9341196" y="2729862"/>
                  <a:pt x="9329686" y="2737799"/>
                </a:cubicBezTo>
                <a:cubicBezTo>
                  <a:pt x="9318176" y="2745736"/>
                  <a:pt x="9310288" y="2756253"/>
                  <a:pt x="9306022" y="2769351"/>
                </a:cubicBezTo>
                <a:cubicBezTo>
                  <a:pt x="9301756" y="2782447"/>
                  <a:pt x="9299622" y="2806657"/>
                  <a:pt x="9299622" y="2841978"/>
                </a:cubicBezTo>
                <a:lnTo>
                  <a:pt x="9299622" y="2985151"/>
                </a:lnTo>
                <a:lnTo>
                  <a:pt x="9215981" y="2985151"/>
                </a:lnTo>
                <a:lnTo>
                  <a:pt x="9215981" y="2669040"/>
                </a:lnTo>
                <a:lnTo>
                  <a:pt x="9293669" y="2669040"/>
                </a:lnTo>
                <a:lnTo>
                  <a:pt x="9293669" y="2715475"/>
                </a:lnTo>
                <a:cubicBezTo>
                  <a:pt x="9321252" y="2679756"/>
                  <a:pt x="9355979" y="2661896"/>
                  <a:pt x="9397849" y="2661896"/>
                </a:cubicBezTo>
                <a:close/>
                <a:moveTo>
                  <a:pt x="8988572" y="2661896"/>
                </a:moveTo>
                <a:cubicBezTo>
                  <a:pt x="9036396" y="2661896"/>
                  <a:pt x="9075586" y="2677424"/>
                  <a:pt x="9106146" y="2708480"/>
                </a:cubicBezTo>
                <a:cubicBezTo>
                  <a:pt x="9136706" y="2739535"/>
                  <a:pt x="9151985" y="2778776"/>
                  <a:pt x="9151985" y="2826203"/>
                </a:cubicBezTo>
                <a:cubicBezTo>
                  <a:pt x="9151985" y="2874026"/>
                  <a:pt x="9136556" y="2913664"/>
                  <a:pt x="9105700" y="2945116"/>
                </a:cubicBezTo>
                <a:cubicBezTo>
                  <a:pt x="9074842" y="2976569"/>
                  <a:pt x="9035998" y="2992295"/>
                  <a:pt x="8989167" y="2992295"/>
                </a:cubicBezTo>
                <a:cubicBezTo>
                  <a:pt x="8960196" y="2992295"/>
                  <a:pt x="8932563" y="2985747"/>
                  <a:pt x="8906270" y="2972650"/>
                </a:cubicBezTo>
                <a:cubicBezTo>
                  <a:pt x="8879977" y="2959553"/>
                  <a:pt x="8859984" y="2940354"/>
                  <a:pt x="8846292" y="2915053"/>
                </a:cubicBezTo>
                <a:cubicBezTo>
                  <a:pt x="8832600" y="2889753"/>
                  <a:pt x="8825754" y="2858945"/>
                  <a:pt x="8825754" y="2822631"/>
                </a:cubicBezTo>
                <a:cubicBezTo>
                  <a:pt x="8825754" y="2794850"/>
                  <a:pt x="8832600" y="2767962"/>
                  <a:pt x="8846292" y="2741966"/>
                </a:cubicBezTo>
                <a:cubicBezTo>
                  <a:pt x="8859984" y="2715971"/>
                  <a:pt x="8879382" y="2696127"/>
                  <a:pt x="8904484" y="2682435"/>
                </a:cubicBezTo>
                <a:cubicBezTo>
                  <a:pt x="8929586" y="2668743"/>
                  <a:pt x="8957616" y="2661896"/>
                  <a:pt x="8988572" y="2661896"/>
                </a:cubicBezTo>
                <a:close/>
                <a:moveTo>
                  <a:pt x="8283424" y="2661896"/>
                </a:moveTo>
                <a:cubicBezTo>
                  <a:pt x="8301879" y="2661896"/>
                  <a:pt x="8318746" y="2665220"/>
                  <a:pt x="8334026" y="2671868"/>
                </a:cubicBezTo>
                <a:cubicBezTo>
                  <a:pt x="8349306" y="2678516"/>
                  <a:pt x="8360865" y="2686999"/>
                  <a:pt x="8368703" y="2697318"/>
                </a:cubicBezTo>
                <a:cubicBezTo>
                  <a:pt x="8376541" y="2707636"/>
                  <a:pt x="8381998" y="2719344"/>
                  <a:pt x="8385074" y="2732441"/>
                </a:cubicBezTo>
                <a:cubicBezTo>
                  <a:pt x="8388150" y="2745538"/>
                  <a:pt x="8389687" y="2764290"/>
                  <a:pt x="8389687" y="2788698"/>
                </a:cubicBezTo>
                <a:lnTo>
                  <a:pt x="8389687" y="2985151"/>
                </a:lnTo>
                <a:lnTo>
                  <a:pt x="8306046" y="2985151"/>
                </a:lnTo>
                <a:lnTo>
                  <a:pt x="8306046" y="2823821"/>
                </a:lnTo>
                <a:cubicBezTo>
                  <a:pt x="8306046" y="2789690"/>
                  <a:pt x="8304260" y="2767614"/>
                  <a:pt x="8300688" y="2757593"/>
                </a:cubicBezTo>
                <a:cubicBezTo>
                  <a:pt x="8297116" y="2747572"/>
                  <a:pt x="8291312" y="2739783"/>
                  <a:pt x="8283275" y="2734227"/>
                </a:cubicBezTo>
                <a:cubicBezTo>
                  <a:pt x="8275239" y="2728671"/>
                  <a:pt x="8265565" y="2725893"/>
                  <a:pt x="8254254" y="2725893"/>
                </a:cubicBezTo>
                <a:cubicBezTo>
                  <a:pt x="8239768" y="2725893"/>
                  <a:pt x="8226771" y="2729862"/>
                  <a:pt x="8215261" y="2737799"/>
                </a:cubicBezTo>
                <a:cubicBezTo>
                  <a:pt x="8203752" y="2745736"/>
                  <a:pt x="8195864" y="2756253"/>
                  <a:pt x="8191598" y="2769351"/>
                </a:cubicBezTo>
                <a:cubicBezTo>
                  <a:pt x="8187331" y="2782447"/>
                  <a:pt x="8185198" y="2806657"/>
                  <a:pt x="8185198" y="2841978"/>
                </a:cubicBezTo>
                <a:lnTo>
                  <a:pt x="8185198" y="2985151"/>
                </a:lnTo>
                <a:lnTo>
                  <a:pt x="8101556" y="2985151"/>
                </a:lnTo>
                <a:lnTo>
                  <a:pt x="8101556" y="2669040"/>
                </a:lnTo>
                <a:lnTo>
                  <a:pt x="8179244" y="2669040"/>
                </a:lnTo>
                <a:lnTo>
                  <a:pt x="8179244" y="2715475"/>
                </a:lnTo>
                <a:cubicBezTo>
                  <a:pt x="8206828" y="2679756"/>
                  <a:pt x="8241554" y="2661896"/>
                  <a:pt x="8283424" y="2661896"/>
                </a:cubicBezTo>
                <a:close/>
                <a:moveTo>
                  <a:pt x="7879802" y="2661896"/>
                </a:moveTo>
                <a:cubicBezTo>
                  <a:pt x="7926833" y="2661896"/>
                  <a:pt x="7963940" y="2677424"/>
                  <a:pt x="7991126" y="2708480"/>
                </a:cubicBezTo>
                <a:cubicBezTo>
                  <a:pt x="8018312" y="2739535"/>
                  <a:pt x="8031309" y="2787111"/>
                  <a:pt x="8030119" y="2851206"/>
                </a:cubicBezTo>
                <a:lnTo>
                  <a:pt x="7820569" y="2851206"/>
                </a:lnTo>
                <a:cubicBezTo>
                  <a:pt x="7821165" y="2876011"/>
                  <a:pt x="7827911" y="2895309"/>
                  <a:pt x="7840809" y="2909100"/>
                </a:cubicBezTo>
                <a:cubicBezTo>
                  <a:pt x="7853708" y="2922891"/>
                  <a:pt x="7869781" y="2929787"/>
                  <a:pt x="7889030" y="2929787"/>
                </a:cubicBezTo>
                <a:cubicBezTo>
                  <a:pt x="7902127" y="2929787"/>
                  <a:pt x="7913140" y="2926215"/>
                  <a:pt x="7922069" y="2919071"/>
                </a:cubicBezTo>
                <a:cubicBezTo>
                  <a:pt x="7930999" y="2911928"/>
                  <a:pt x="7937746" y="2900419"/>
                  <a:pt x="7942311" y="2884543"/>
                </a:cubicBezTo>
                <a:lnTo>
                  <a:pt x="8025654" y="2898533"/>
                </a:lnTo>
                <a:cubicBezTo>
                  <a:pt x="8014939" y="2929093"/>
                  <a:pt x="7998022" y="2952360"/>
                  <a:pt x="7974904" y="2968334"/>
                </a:cubicBezTo>
                <a:cubicBezTo>
                  <a:pt x="7951786" y="2984308"/>
                  <a:pt x="7922864" y="2992295"/>
                  <a:pt x="7888137" y="2992295"/>
                </a:cubicBezTo>
                <a:cubicBezTo>
                  <a:pt x="7833170" y="2992295"/>
                  <a:pt x="7792490" y="2974336"/>
                  <a:pt x="7766098" y="2938419"/>
                </a:cubicBezTo>
                <a:cubicBezTo>
                  <a:pt x="7745262" y="2909646"/>
                  <a:pt x="7734844" y="2873332"/>
                  <a:pt x="7734844" y="2829477"/>
                </a:cubicBezTo>
                <a:cubicBezTo>
                  <a:pt x="7734844" y="2777090"/>
                  <a:pt x="7748536" y="2736063"/>
                  <a:pt x="7775920" y="2706396"/>
                </a:cubicBezTo>
                <a:cubicBezTo>
                  <a:pt x="7803305" y="2676730"/>
                  <a:pt x="7837932" y="2661896"/>
                  <a:pt x="7879802" y="2661896"/>
                </a:cubicBezTo>
                <a:close/>
                <a:moveTo>
                  <a:pt x="7139829" y="2661896"/>
                </a:moveTo>
                <a:cubicBezTo>
                  <a:pt x="7177135" y="2661896"/>
                  <a:pt x="7204917" y="2666312"/>
                  <a:pt x="7223173" y="2675142"/>
                </a:cubicBezTo>
                <a:cubicBezTo>
                  <a:pt x="7241429" y="2683973"/>
                  <a:pt x="7254278" y="2695185"/>
                  <a:pt x="7261719" y="2708778"/>
                </a:cubicBezTo>
                <a:cubicBezTo>
                  <a:pt x="7269160" y="2722371"/>
                  <a:pt x="7272881" y="2747324"/>
                  <a:pt x="7272881" y="2783638"/>
                </a:cubicBezTo>
                <a:lnTo>
                  <a:pt x="7271988" y="2881269"/>
                </a:lnTo>
                <a:cubicBezTo>
                  <a:pt x="7271988" y="2909050"/>
                  <a:pt x="7273328" y="2929539"/>
                  <a:pt x="7276007" y="2942735"/>
                </a:cubicBezTo>
                <a:cubicBezTo>
                  <a:pt x="7278685" y="2955931"/>
                  <a:pt x="7283696" y="2970070"/>
                  <a:pt x="7291038" y="2985151"/>
                </a:cubicBezTo>
                <a:lnTo>
                  <a:pt x="7208290" y="2985151"/>
                </a:lnTo>
                <a:cubicBezTo>
                  <a:pt x="7206107" y="2979595"/>
                  <a:pt x="7203428" y="2971360"/>
                  <a:pt x="7200253" y="2960446"/>
                </a:cubicBezTo>
                <a:cubicBezTo>
                  <a:pt x="7198864" y="2955485"/>
                  <a:pt x="7197872" y="2952211"/>
                  <a:pt x="7197276" y="2950623"/>
                </a:cubicBezTo>
                <a:cubicBezTo>
                  <a:pt x="7182989" y="2964514"/>
                  <a:pt x="7167710" y="2974932"/>
                  <a:pt x="7151437" y="2981877"/>
                </a:cubicBezTo>
                <a:cubicBezTo>
                  <a:pt x="7135166" y="2988822"/>
                  <a:pt x="7117802" y="2992295"/>
                  <a:pt x="7099348" y="2992295"/>
                </a:cubicBezTo>
                <a:cubicBezTo>
                  <a:pt x="7066804" y="2992295"/>
                  <a:pt x="7041156" y="2983464"/>
                  <a:pt x="7022403" y="2965804"/>
                </a:cubicBezTo>
                <a:cubicBezTo>
                  <a:pt x="7003651" y="2948143"/>
                  <a:pt x="6994275" y="2925818"/>
                  <a:pt x="6994275" y="2898831"/>
                </a:cubicBezTo>
                <a:cubicBezTo>
                  <a:pt x="6994275" y="2880971"/>
                  <a:pt x="6998542" y="2865047"/>
                  <a:pt x="7007074" y="2851057"/>
                </a:cubicBezTo>
                <a:cubicBezTo>
                  <a:pt x="7015607" y="2837067"/>
                  <a:pt x="7027563" y="2826352"/>
                  <a:pt x="7042942" y="2818910"/>
                </a:cubicBezTo>
                <a:cubicBezTo>
                  <a:pt x="7058321" y="2811469"/>
                  <a:pt x="7080496" y="2804970"/>
                  <a:pt x="7109468" y="2799414"/>
                </a:cubicBezTo>
                <a:cubicBezTo>
                  <a:pt x="7148560" y="2792072"/>
                  <a:pt x="7175647" y="2785225"/>
                  <a:pt x="7190728" y="2778876"/>
                </a:cubicBezTo>
                <a:lnTo>
                  <a:pt x="7190728" y="2770541"/>
                </a:lnTo>
                <a:cubicBezTo>
                  <a:pt x="7190728" y="2754468"/>
                  <a:pt x="7186760" y="2743008"/>
                  <a:pt x="7178822" y="2736162"/>
                </a:cubicBezTo>
                <a:cubicBezTo>
                  <a:pt x="7170884" y="2729316"/>
                  <a:pt x="7155902" y="2725893"/>
                  <a:pt x="7133876" y="2725893"/>
                </a:cubicBezTo>
                <a:cubicBezTo>
                  <a:pt x="7118993" y="2725893"/>
                  <a:pt x="7107384" y="2728820"/>
                  <a:pt x="7099050" y="2734674"/>
                </a:cubicBezTo>
                <a:cubicBezTo>
                  <a:pt x="7090716" y="2740528"/>
                  <a:pt x="7083969" y="2750796"/>
                  <a:pt x="7078809" y="2765481"/>
                </a:cubicBezTo>
                <a:lnTo>
                  <a:pt x="7002907" y="2751789"/>
                </a:lnTo>
                <a:cubicBezTo>
                  <a:pt x="7011440" y="2721229"/>
                  <a:pt x="7026124" y="2698607"/>
                  <a:pt x="7046960" y="2683923"/>
                </a:cubicBezTo>
                <a:cubicBezTo>
                  <a:pt x="7067796" y="2669239"/>
                  <a:pt x="7098752" y="2661896"/>
                  <a:pt x="7139829" y="2661896"/>
                </a:cubicBezTo>
                <a:close/>
                <a:moveTo>
                  <a:pt x="6733826" y="2661896"/>
                </a:moveTo>
                <a:cubicBezTo>
                  <a:pt x="6752876" y="2661896"/>
                  <a:pt x="6771231" y="2667155"/>
                  <a:pt x="6788892" y="2677672"/>
                </a:cubicBezTo>
                <a:lnTo>
                  <a:pt x="6762996" y="2750598"/>
                </a:lnTo>
                <a:cubicBezTo>
                  <a:pt x="6748907" y="2741470"/>
                  <a:pt x="6735810" y="2736906"/>
                  <a:pt x="6723706" y="2736906"/>
                </a:cubicBezTo>
                <a:cubicBezTo>
                  <a:pt x="6711998" y="2736906"/>
                  <a:pt x="6702076" y="2740130"/>
                  <a:pt x="6693940" y="2746580"/>
                </a:cubicBezTo>
                <a:cubicBezTo>
                  <a:pt x="6685804" y="2753029"/>
                  <a:pt x="6679405" y="2764687"/>
                  <a:pt x="6674741" y="2781554"/>
                </a:cubicBezTo>
                <a:cubicBezTo>
                  <a:pt x="6670078" y="2798422"/>
                  <a:pt x="6667746" y="2833743"/>
                  <a:pt x="6667746" y="2887520"/>
                </a:cubicBezTo>
                <a:lnTo>
                  <a:pt x="6667746" y="2985151"/>
                </a:lnTo>
                <a:lnTo>
                  <a:pt x="6584105" y="2985151"/>
                </a:lnTo>
                <a:lnTo>
                  <a:pt x="6584105" y="2669040"/>
                </a:lnTo>
                <a:lnTo>
                  <a:pt x="6661793" y="2669040"/>
                </a:lnTo>
                <a:lnTo>
                  <a:pt x="6661793" y="2713986"/>
                </a:lnTo>
                <a:cubicBezTo>
                  <a:pt x="6675089" y="2692754"/>
                  <a:pt x="6687044" y="2678764"/>
                  <a:pt x="6697661" y="2672017"/>
                </a:cubicBezTo>
                <a:cubicBezTo>
                  <a:pt x="6708277" y="2665270"/>
                  <a:pt x="6720332" y="2661896"/>
                  <a:pt x="6733826" y="2661896"/>
                </a:cubicBezTo>
                <a:close/>
                <a:moveTo>
                  <a:pt x="5988197" y="2661896"/>
                </a:moveTo>
                <a:cubicBezTo>
                  <a:pt x="6036020" y="2661896"/>
                  <a:pt x="6075212" y="2677424"/>
                  <a:pt x="6105771" y="2708480"/>
                </a:cubicBezTo>
                <a:cubicBezTo>
                  <a:pt x="6136330" y="2739535"/>
                  <a:pt x="6151610" y="2778776"/>
                  <a:pt x="6151610" y="2826203"/>
                </a:cubicBezTo>
                <a:cubicBezTo>
                  <a:pt x="6151610" y="2874026"/>
                  <a:pt x="6136182" y="2913664"/>
                  <a:pt x="6105325" y="2945116"/>
                </a:cubicBezTo>
                <a:cubicBezTo>
                  <a:pt x="6074468" y="2976569"/>
                  <a:pt x="6035623" y="2992295"/>
                  <a:pt x="5988792" y="2992295"/>
                </a:cubicBezTo>
                <a:cubicBezTo>
                  <a:pt x="5959820" y="2992295"/>
                  <a:pt x="5932188" y="2985747"/>
                  <a:pt x="5905895" y="2972650"/>
                </a:cubicBezTo>
                <a:cubicBezTo>
                  <a:pt x="5879602" y="2959553"/>
                  <a:pt x="5859609" y="2940354"/>
                  <a:pt x="5845917" y="2915053"/>
                </a:cubicBezTo>
                <a:cubicBezTo>
                  <a:pt x="5832225" y="2889753"/>
                  <a:pt x="5825379" y="2858945"/>
                  <a:pt x="5825379" y="2822631"/>
                </a:cubicBezTo>
                <a:cubicBezTo>
                  <a:pt x="5825379" y="2794850"/>
                  <a:pt x="5832225" y="2767962"/>
                  <a:pt x="5845917" y="2741966"/>
                </a:cubicBezTo>
                <a:cubicBezTo>
                  <a:pt x="5859609" y="2715971"/>
                  <a:pt x="5879007" y="2696127"/>
                  <a:pt x="5904109" y="2682435"/>
                </a:cubicBezTo>
                <a:cubicBezTo>
                  <a:pt x="5929211" y="2668743"/>
                  <a:pt x="5957241" y="2661896"/>
                  <a:pt x="5988197" y="2661896"/>
                </a:cubicBezTo>
                <a:close/>
                <a:moveTo>
                  <a:pt x="4883297" y="2661896"/>
                </a:moveTo>
                <a:cubicBezTo>
                  <a:pt x="4852341" y="2661896"/>
                  <a:pt x="4824311" y="2668743"/>
                  <a:pt x="4799209" y="2682435"/>
                </a:cubicBezTo>
                <a:cubicBezTo>
                  <a:pt x="4774107" y="2696127"/>
                  <a:pt x="4754709" y="2715971"/>
                  <a:pt x="4741017" y="2741966"/>
                </a:cubicBezTo>
                <a:cubicBezTo>
                  <a:pt x="4727325" y="2767962"/>
                  <a:pt x="4720479" y="2794850"/>
                  <a:pt x="4720479" y="2822631"/>
                </a:cubicBezTo>
                <a:cubicBezTo>
                  <a:pt x="4720479" y="2858945"/>
                  <a:pt x="4727325" y="2889753"/>
                  <a:pt x="4741017" y="2915053"/>
                </a:cubicBezTo>
                <a:cubicBezTo>
                  <a:pt x="4754709" y="2940354"/>
                  <a:pt x="4774702" y="2959553"/>
                  <a:pt x="4800995" y="2972650"/>
                </a:cubicBezTo>
                <a:cubicBezTo>
                  <a:pt x="4827288" y="2985747"/>
                  <a:pt x="4854920" y="2992295"/>
                  <a:pt x="4883892" y="2992295"/>
                </a:cubicBezTo>
                <a:cubicBezTo>
                  <a:pt x="4930723" y="2992295"/>
                  <a:pt x="4969568" y="2976569"/>
                  <a:pt x="5000425" y="2945116"/>
                </a:cubicBezTo>
                <a:cubicBezTo>
                  <a:pt x="5031282" y="2913664"/>
                  <a:pt x="5046710" y="2874026"/>
                  <a:pt x="5046710" y="2826203"/>
                </a:cubicBezTo>
                <a:cubicBezTo>
                  <a:pt x="5046710" y="2778776"/>
                  <a:pt x="5031430" y="2739535"/>
                  <a:pt x="5000871" y="2708480"/>
                </a:cubicBezTo>
                <a:cubicBezTo>
                  <a:pt x="4970312" y="2677424"/>
                  <a:pt x="4931120" y="2661896"/>
                  <a:pt x="4883297" y="2661896"/>
                </a:cubicBezTo>
                <a:close/>
                <a:moveTo>
                  <a:pt x="4159695" y="2661896"/>
                </a:moveTo>
                <a:cubicBezTo>
                  <a:pt x="4114253" y="2661896"/>
                  <a:pt x="4080717" y="2671223"/>
                  <a:pt x="4059087" y="2689876"/>
                </a:cubicBezTo>
                <a:cubicBezTo>
                  <a:pt x="4037457" y="2708529"/>
                  <a:pt x="4026642" y="2731548"/>
                  <a:pt x="4026642" y="2758933"/>
                </a:cubicBezTo>
                <a:cubicBezTo>
                  <a:pt x="4026642" y="2789294"/>
                  <a:pt x="4039144" y="2813007"/>
                  <a:pt x="4064147" y="2830072"/>
                </a:cubicBezTo>
                <a:cubicBezTo>
                  <a:pt x="4082205" y="2842375"/>
                  <a:pt x="4124969" y="2855968"/>
                  <a:pt x="4192437" y="2870851"/>
                </a:cubicBezTo>
                <a:cubicBezTo>
                  <a:pt x="4206923" y="2874225"/>
                  <a:pt x="4216249" y="2877896"/>
                  <a:pt x="4220416" y="2881864"/>
                </a:cubicBezTo>
                <a:cubicBezTo>
                  <a:pt x="4224385" y="2886032"/>
                  <a:pt x="4226370" y="2891290"/>
                  <a:pt x="4226370" y="2897640"/>
                </a:cubicBezTo>
                <a:cubicBezTo>
                  <a:pt x="4226370" y="2906967"/>
                  <a:pt x="4222698" y="2914408"/>
                  <a:pt x="4215356" y="2919965"/>
                </a:cubicBezTo>
                <a:cubicBezTo>
                  <a:pt x="4204442" y="2927902"/>
                  <a:pt x="4188170" y="2931871"/>
                  <a:pt x="4166541" y="2931871"/>
                </a:cubicBezTo>
                <a:cubicBezTo>
                  <a:pt x="4146896" y="2931871"/>
                  <a:pt x="4131616" y="2927654"/>
                  <a:pt x="4120702" y="2919220"/>
                </a:cubicBezTo>
                <a:cubicBezTo>
                  <a:pt x="4109788" y="2910787"/>
                  <a:pt x="4102545" y="2898434"/>
                  <a:pt x="4098973" y="2882162"/>
                </a:cubicBezTo>
                <a:lnTo>
                  <a:pt x="4015034" y="2894961"/>
                </a:lnTo>
                <a:cubicBezTo>
                  <a:pt x="4022773" y="2924926"/>
                  <a:pt x="4039193" y="2948639"/>
                  <a:pt x="4064296" y="2966101"/>
                </a:cubicBezTo>
                <a:cubicBezTo>
                  <a:pt x="4089399" y="2983564"/>
                  <a:pt x="4123480" y="2992295"/>
                  <a:pt x="4166541" y="2992295"/>
                </a:cubicBezTo>
                <a:cubicBezTo>
                  <a:pt x="4213967" y="2992295"/>
                  <a:pt x="4249785" y="2981877"/>
                  <a:pt x="4273995" y="2961041"/>
                </a:cubicBezTo>
                <a:cubicBezTo>
                  <a:pt x="4298204" y="2940205"/>
                  <a:pt x="4310309" y="2915301"/>
                  <a:pt x="4310309" y="2886329"/>
                </a:cubicBezTo>
                <a:cubicBezTo>
                  <a:pt x="4310309" y="2859739"/>
                  <a:pt x="4301577" y="2839002"/>
                  <a:pt x="4284115" y="2824119"/>
                </a:cubicBezTo>
                <a:cubicBezTo>
                  <a:pt x="4266454" y="2809435"/>
                  <a:pt x="4235349" y="2797033"/>
                  <a:pt x="4190800" y="2786912"/>
                </a:cubicBezTo>
                <a:cubicBezTo>
                  <a:pt x="4146251" y="2776792"/>
                  <a:pt x="4120206" y="2768954"/>
                  <a:pt x="4112665" y="2763397"/>
                </a:cubicBezTo>
                <a:cubicBezTo>
                  <a:pt x="4107109" y="2759230"/>
                  <a:pt x="4104331" y="2754170"/>
                  <a:pt x="4104331" y="2748217"/>
                </a:cubicBezTo>
                <a:cubicBezTo>
                  <a:pt x="4104331" y="2741271"/>
                  <a:pt x="4107506" y="2735616"/>
                  <a:pt x="4113856" y="2731250"/>
                </a:cubicBezTo>
                <a:cubicBezTo>
                  <a:pt x="4123381" y="2725099"/>
                  <a:pt x="4139157" y="2722023"/>
                  <a:pt x="4161183" y="2722023"/>
                </a:cubicBezTo>
                <a:cubicBezTo>
                  <a:pt x="4178646" y="2722023"/>
                  <a:pt x="4192090" y="2725297"/>
                  <a:pt x="4201515" y="2731846"/>
                </a:cubicBezTo>
                <a:cubicBezTo>
                  <a:pt x="4210941" y="2738394"/>
                  <a:pt x="4217341" y="2747820"/>
                  <a:pt x="4220714" y="2760123"/>
                </a:cubicBezTo>
                <a:lnTo>
                  <a:pt x="4299593" y="2745538"/>
                </a:lnTo>
                <a:cubicBezTo>
                  <a:pt x="4291656" y="2717955"/>
                  <a:pt x="4277170" y="2697119"/>
                  <a:pt x="4256135" y="2683030"/>
                </a:cubicBezTo>
                <a:cubicBezTo>
                  <a:pt x="4235101" y="2668941"/>
                  <a:pt x="4202954" y="2661896"/>
                  <a:pt x="4159695" y="2661896"/>
                </a:cubicBezTo>
                <a:close/>
                <a:moveTo>
                  <a:pt x="3511400" y="2661896"/>
                </a:moveTo>
                <a:cubicBezTo>
                  <a:pt x="3469529" y="2661896"/>
                  <a:pt x="3434803" y="2679756"/>
                  <a:pt x="3407220" y="2715475"/>
                </a:cubicBezTo>
                <a:lnTo>
                  <a:pt x="3407220" y="2669040"/>
                </a:lnTo>
                <a:lnTo>
                  <a:pt x="3329532" y="2669040"/>
                </a:lnTo>
                <a:lnTo>
                  <a:pt x="3329532" y="2985151"/>
                </a:lnTo>
                <a:lnTo>
                  <a:pt x="3413173" y="2985151"/>
                </a:lnTo>
                <a:lnTo>
                  <a:pt x="3413173" y="2841978"/>
                </a:lnTo>
                <a:cubicBezTo>
                  <a:pt x="3413173" y="2806657"/>
                  <a:pt x="3415306" y="2782447"/>
                  <a:pt x="3419573" y="2769351"/>
                </a:cubicBezTo>
                <a:cubicBezTo>
                  <a:pt x="3423839" y="2756253"/>
                  <a:pt x="3431727" y="2745736"/>
                  <a:pt x="3443236" y="2737799"/>
                </a:cubicBezTo>
                <a:cubicBezTo>
                  <a:pt x="3454746" y="2729862"/>
                  <a:pt x="3467743" y="2725893"/>
                  <a:pt x="3482229" y="2725893"/>
                </a:cubicBezTo>
                <a:cubicBezTo>
                  <a:pt x="3493540" y="2725893"/>
                  <a:pt x="3503214" y="2728671"/>
                  <a:pt x="3511251" y="2734227"/>
                </a:cubicBezTo>
                <a:cubicBezTo>
                  <a:pt x="3519287" y="2739783"/>
                  <a:pt x="3525092" y="2747572"/>
                  <a:pt x="3528663" y="2757593"/>
                </a:cubicBezTo>
                <a:cubicBezTo>
                  <a:pt x="3532235" y="2767614"/>
                  <a:pt x="3534021" y="2789690"/>
                  <a:pt x="3534021" y="2823821"/>
                </a:cubicBezTo>
                <a:lnTo>
                  <a:pt x="3534021" y="2985151"/>
                </a:lnTo>
                <a:lnTo>
                  <a:pt x="3617663" y="2985151"/>
                </a:lnTo>
                <a:lnTo>
                  <a:pt x="3617663" y="2788698"/>
                </a:lnTo>
                <a:cubicBezTo>
                  <a:pt x="3617663" y="2764290"/>
                  <a:pt x="3616125" y="2745538"/>
                  <a:pt x="3613049" y="2732441"/>
                </a:cubicBezTo>
                <a:cubicBezTo>
                  <a:pt x="3609973" y="2719344"/>
                  <a:pt x="3604517" y="2707636"/>
                  <a:pt x="3596678" y="2697318"/>
                </a:cubicBezTo>
                <a:cubicBezTo>
                  <a:pt x="3588840" y="2686999"/>
                  <a:pt x="3577281" y="2678516"/>
                  <a:pt x="3562001" y="2671868"/>
                </a:cubicBezTo>
                <a:cubicBezTo>
                  <a:pt x="3546722" y="2665220"/>
                  <a:pt x="3529854" y="2661896"/>
                  <a:pt x="3511400" y="2661896"/>
                </a:cubicBezTo>
                <a:close/>
                <a:moveTo>
                  <a:pt x="3110754" y="2661896"/>
                </a:moveTo>
                <a:cubicBezTo>
                  <a:pt x="3069677" y="2661896"/>
                  <a:pt x="3038721" y="2669239"/>
                  <a:pt x="3017885" y="2683923"/>
                </a:cubicBezTo>
                <a:cubicBezTo>
                  <a:pt x="2997050" y="2698607"/>
                  <a:pt x="2982365" y="2721229"/>
                  <a:pt x="2973833" y="2751789"/>
                </a:cubicBezTo>
                <a:lnTo>
                  <a:pt x="3049734" y="2765481"/>
                </a:lnTo>
                <a:cubicBezTo>
                  <a:pt x="3054894" y="2750796"/>
                  <a:pt x="3061641" y="2740528"/>
                  <a:pt x="3069976" y="2734674"/>
                </a:cubicBezTo>
                <a:cubicBezTo>
                  <a:pt x="3078309" y="2728820"/>
                  <a:pt x="3089918" y="2725893"/>
                  <a:pt x="3104801" y="2725893"/>
                </a:cubicBezTo>
                <a:cubicBezTo>
                  <a:pt x="3126828" y="2725893"/>
                  <a:pt x="3141810" y="2729316"/>
                  <a:pt x="3149747" y="2736162"/>
                </a:cubicBezTo>
                <a:cubicBezTo>
                  <a:pt x="3157685" y="2743008"/>
                  <a:pt x="3161654" y="2754468"/>
                  <a:pt x="3161654" y="2770541"/>
                </a:cubicBezTo>
                <a:lnTo>
                  <a:pt x="3161654" y="2778876"/>
                </a:lnTo>
                <a:cubicBezTo>
                  <a:pt x="3146572" y="2785225"/>
                  <a:pt x="3119485" y="2792072"/>
                  <a:pt x="3080393" y="2799414"/>
                </a:cubicBezTo>
                <a:cubicBezTo>
                  <a:pt x="3051421" y="2804970"/>
                  <a:pt x="3029246" y="2811469"/>
                  <a:pt x="3013867" y="2818910"/>
                </a:cubicBezTo>
                <a:cubicBezTo>
                  <a:pt x="2998488" y="2826352"/>
                  <a:pt x="2986532" y="2837067"/>
                  <a:pt x="2977999" y="2851057"/>
                </a:cubicBezTo>
                <a:cubicBezTo>
                  <a:pt x="2969467" y="2865047"/>
                  <a:pt x="2965200" y="2880971"/>
                  <a:pt x="2965200" y="2898831"/>
                </a:cubicBezTo>
                <a:cubicBezTo>
                  <a:pt x="2965200" y="2925818"/>
                  <a:pt x="2974576" y="2948143"/>
                  <a:pt x="2993329" y="2965804"/>
                </a:cubicBezTo>
                <a:cubicBezTo>
                  <a:pt x="3012081" y="2983464"/>
                  <a:pt x="3037729" y="2992295"/>
                  <a:pt x="3070273" y="2992295"/>
                </a:cubicBezTo>
                <a:cubicBezTo>
                  <a:pt x="3088728" y="2992295"/>
                  <a:pt x="3106091" y="2988822"/>
                  <a:pt x="3122363" y="2981877"/>
                </a:cubicBezTo>
                <a:cubicBezTo>
                  <a:pt x="3138634" y="2974932"/>
                  <a:pt x="3153914" y="2964514"/>
                  <a:pt x="3168202" y="2950623"/>
                </a:cubicBezTo>
                <a:cubicBezTo>
                  <a:pt x="3168797" y="2952211"/>
                  <a:pt x="3169790" y="2955485"/>
                  <a:pt x="3171178" y="2960446"/>
                </a:cubicBezTo>
                <a:cubicBezTo>
                  <a:pt x="3174354" y="2971360"/>
                  <a:pt x="3177032" y="2979595"/>
                  <a:pt x="3179215" y="2985151"/>
                </a:cubicBezTo>
                <a:lnTo>
                  <a:pt x="3261963" y="2985151"/>
                </a:lnTo>
                <a:cubicBezTo>
                  <a:pt x="3254621" y="2970070"/>
                  <a:pt x="3249611" y="2955931"/>
                  <a:pt x="3246932" y="2942735"/>
                </a:cubicBezTo>
                <a:cubicBezTo>
                  <a:pt x="3244253" y="2929539"/>
                  <a:pt x="3242914" y="2909050"/>
                  <a:pt x="3242914" y="2881269"/>
                </a:cubicBezTo>
                <a:lnTo>
                  <a:pt x="3243806" y="2783638"/>
                </a:lnTo>
                <a:cubicBezTo>
                  <a:pt x="3243806" y="2747324"/>
                  <a:pt x="3240086" y="2722371"/>
                  <a:pt x="3232644" y="2708778"/>
                </a:cubicBezTo>
                <a:cubicBezTo>
                  <a:pt x="3225203" y="2695185"/>
                  <a:pt x="3212354" y="2683973"/>
                  <a:pt x="3194098" y="2675142"/>
                </a:cubicBezTo>
                <a:cubicBezTo>
                  <a:pt x="3175842" y="2666312"/>
                  <a:pt x="3148060" y="2661896"/>
                  <a:pt x="3110754" y="2661896"/>
                </a:cubicBezTo>
                <a:close/>
                <a:moveTo>
                  <a:pt x="8561435" y="2557419"/>
                </a:moveTo>
                <a:lnTo>
                  <a:pt x="8561435" y="2669040"/>
                </a:lnTo>
                <a:lnTo>
                  <a:pt x="8618585" y="2669040"/>
                </a:lnTo>
                <a:lnTo>
                  <a:pt x="8618585" y="2735715"/>
                </a:lnTo>
                <a:lnTo>
                  <a:pt x="8561435" y="2735715"/>
                </a:lnTo>
                <a:lnTo>
                  <a:pt x="8561435" y="2863112"/>
                </a:lnTo>
                <a:cubicBezTo>
                  <a:pt x="8561435" y="2888909"/>
                  <a:pt x="8561980" y="2903941"/>
                  <a:pt x="8563072" y="2908207"/>
                </a:cubicBezTo>
                <a:cubicBezTo>
                  <a:pt x="8564164" y="2912474"/>
                  <a:pt x="8566644" y="2915996"/>
                  <a:pt x="8570514" y="2918774"/>
                </a:cubicBezTo>
                <a:cubicBezTo>
                  <a:pt x="8574383" y="2921552"/>
                  <a:pt x="8579096" y="2922941"/>
                  <a:pt x="8584652" y="2922941"/>
                </a:cubicBezTo>
                <a:cubicBezTo>
                  <a:pt x="8592391" y="2922941"/>
                  <a:pt x="8603603" y="2920262"/>
                  <a:pt x="8618287" y="2914904"/>
                </a:cubicBezTo>
                <a:lnTo>
                  <a:pt x="8625431" y="2979794"/>
                </a:lnTo>
                <a:cubicBezTo>
                  <a:pt x="8605984" y="2988128"/>
                  <a:pt x="8583958" y="2992295"/>
                  <a:pt x="8559351" y="2992295"/>
                </a:cubicBezTo>
                <a:cubicBezTo>
                  <a:pt x="8544270" y="2992295"/>
                  <a:pt x="8530678" y="2989765"/>
                  <a:pt x="8518572" y="2984705"/>
                </a:cubicBezTo>
                <a:cubicBezTo>
                  <a:pt x="8506468" y="2979645"/>
                  <a:pt x="8497588" y="2973096"/>
                  <a:pt x="8491932" y="2965059"/>
                </a:cubicBezTo>
                <a:cubicBezTo>
                  <a:pt x="8486276" y="2957023"/>
                  <a:pt x="8482358" y="2946158"/>
                  <a:pt x="8480174" y="2932466"/>
                </a:cubicBezTo>
                <a:cubicBezTo>
                  <a:pt x="8478388" y="2922743"/>
                  <a:pt x="8477496" y="2903097"/>
                  <a:pt x="8477496" y="2873530"/>
                </a:cubicBezTo>
                <a:lnTo>
                  <a:pt x="8477496" y="2735715"/>
                </a:lnTo>
                <a:lnTo>
                  <a:pt x="8439098" y="2735715"/>
                </a:lnTo>
                <a:lnTo>
                  <a:pt x="8439098" y="2669040"/>
                </a:lnTo>
                <a:lnTo>
                  <a:pt x="8477496" y="2669040"/>
                </a:lnTo>
                <a:lnTo>
                  <a:pt x="8477496" y="2606235"/>
                </a:lnTo>
                <a:close/>
                <a:moveTo>
                  <a:pt x="7647035" y="2557419"/>
                </a:moveTo>
                <a:lnTo>
                  <a:pt x="7647035" y="2669040"/>
                </a:lnTo>
                <a:lnTo>
                  <a:pt x="7704186" y="2669040"/>
                </a:lnTo>
                <a:lnTo>
                  <a:pt x="7704186" y="2735715"/>
                </a:lnTo>
                <a:lnTo>
                  <a:pt x="7647035" y="2735715"/>
                </a:lnTo>
                <a:lnTo>
                  <a:pt x="7647035" y="2863112"/>
                </a:lnTo>
                <a:cubicBezTo>
                  <a:pt x="7647035" y="2888909"/>
                  <a:pt x="7647581" y="2903941"/>
                  <a:pt x="7648673" y="2908207"/>
                </a:cubicBezTo>
                <a:cubicBezTo>
                  <a:pt x="7649764" y="2912474"/>
                  <a:pt x="7652245" y="2915996"/>
                  <a:pt x="7656114" y="2918774"/>
                </a:cubicBezTo>
                <a:cubicBezTo>
                  <a:pt x="7659983" y="2921552"/>
                  <a:pt x="7664696" y="2922941"/>
                  <a:pt x="7670252" y="2922941"/>
                </a:cubicBezTo>
                <a:cubicBezTo>
                  <a:pt x="7677992" y="2922941"/>
                  <a:pt x="7689203" y="2920262"/>
                  <a:pt x="7703887" y="2914904"/>
                </a:cubicBezTo>
                <a:lnTo>
                  <a:pt x="7711032" y="2979794"/>
                </a:lnTo>
                <a:cubicBezTo>
                  <a:pt x="7691585" y="2988128"/>
                  <a:pt x="7669558" y="2992295"/>
                  <a:pt x="7644951" y="2992295"/>
                </a:cubicBezTo>
                <a:cubicBezTo>
                  <a:pt x="7629870" y="2992295"/>
                  <a:pt x="7616278" y="2989765"/>
                  <a:pt x="7604173" y="2984705"/>
                </a:cubicBezTo>
                <a:cubicBezTo>
                  <a:pt x="7592068" y="2979645"/>
                  <a:pt x="7583188" y="2973096"/>
                  <a:pt x="7577532" y="2965059"/>
                </a:cubicBezTo>
                <a:cubicBezTo>
                  <a:pt x="7571877" y="2957023"/>
                  <a:pt x="7567958" y="2946158"/>
                  <a:pt x="7565775" y="2932466"/>
                </a:cubicBezTo>
                <a:cubicBezTo>
                  <a:pt x="7563989" y="2922743"/>
                  <a:pt x="7563096" y="2903097"/>
                  <a:pt x="7563096" y="2873530"/>
                </a:cubicBezTo>
                <a:lnTo>
                  <a:pt x="7563096" y="2735715"/>
                </a:lnTo>
                <a:lnTo>
                  <a:pt x="7524698" y="2735715"/>
                </a:lnTo>
                <a:lnTo>
                  <a:pt x="7524698" y="2669040"/>
                </a:lnTo>
                <a:lnTo>
                  <a:pt x="7563096" y="2669040"/>
                </a:lnTo>
                <a:lnTo>
                  <a:pt x="7563096" y="2606235"/>
                </a:lnTo>
                <a:close/>
                <a:moveTo>
                  <a:pt x="7447010" y="2557419"/>
                </a:moveTo>
                <a:lnTo>
                  <a:pt x="7447010" y="2669040"/>
                </a:lnTo>
                <a:lnTo>
                  <a:pt x="7504160" y="2669040"/>
                </a:lnTo>
                <a:lnTo>
                  <a:pt x="7504160" y="2735715"/>
                </a:lnTo>
                <a:lnTo>
                  <a:pt x="7447010" y="2735715"/>
                </a:lnTo>
                <a:lnTo>
                  <a:pt x="7447010" y="2863112"/>
                </a:lnTo>
                <a:cubicBezTo>
                  <a:pt x="7447010" y="2888909"/>
                  <a:pt x="7447556" y="2903941"/>
                  <a:pt x="7448647" y="2908207"/>
                </a:cubicBezTo>
                <a:cubicBezTo>
                  <a:pt x="7449739" y="2912474"/>
                  <a:pt x="7452219" y="2915996"/>
                  <a:pt x="7456089" y="2918774"/>
                </a:cubicBezTo>
                <a:cubicBezTo>
                  <a:pt x="7459958" y="2921552"/>
                  <a:pt x="7464671" y="2922941"/>
                  <a:pt x="7470227" y="2922941"/>
                </a:cubicBezTo>
                <a:cubicBezTo>
                  <a:pt x="7477966" y="2922941"/>
                  <a:pt x="7489178" y="2920262"/>
                  <a:pt x="7503862" y="2914904"/>
                </a:cubicBezTo>
                <a:lnTo>
                  <a:pt x="7511006" y="2979794"/>
                </a:lnTo>
                <a:cubicBezTo>
                  <a:pt x="7491560" y="2988128"/>
                  <a:pt x="7469533" y="2992295"/>
                  <a:pt x="7444926" y="2992295"/>
                </a:cubicBezTo>
                <a:cubicBezTo>
                  <a:pt x="7429845" y="2992295"/>
                  <a:pt x="7416253" y="2989765"/>
                  <a:pt x="7404148" y="2984705"/>
                </a:cubicBezTo>
                <a:cubicBezTo>
                  <a:pt x="7392043" y="2979645"/>
                  <a:pt x="7383163" y="2973096"/>
                  <a:pt x="7377507" y="2965059"/>
                </a:cubicBezTo>
                <a:cubicBezTo>
                  <a:pt x="7371852" y="2957023"/>
                  <a:pt x="7367933" y="2946158"/>
                  <a:pt x="7365750" y="2932466"/>
                </a:cubicBezTo>
                <a:cubicBezTo>
                  <a:pt x="7363964" y="2922743"/>
                  <a:pt x="7363071" y="2903097"/>
                  <a:pt x="7363071" y="2873530"/>
                </a:cubicBezTo>
                <a:lnTo>
                  <a:pt x="7363071" y="2735715"/>
                </a:lnTo>
                <a:lnTo>
                  <a:pt x="7324673" y="2735715"/>
                </a:lnTo>
                <a:lnTo>
                  <a:pt x="7324673" y="2669040"/>
                </a:lnTo>
                <a:lnTo>
                  <a:pt x="7363071" y="2669040"/>
                </a:lnTo>
                <a:lnTo>
                  <a:pt x="7363071" y="2606235"/>
                </a:lnTo>
                <a:close/>
                <a:moveTo>
                  <a:pt x="8673651" y="2548787"/>
                </a:moveTo>
                <a:lnTo>
                  <a:pt x="8757292" y="2548787"/>
                </a:lnTo>
                <a:lnTo>
                  <a:pt x="8757292" y="2626178"/>
                </a:lnTo>
                <a:lnTo>
                  <a:pt x="8673651" y="2626178"/>
                </a:lnTo>
                <a:close/>
                <a:moveTo>
                  <a:pt x="3698625" y="2548787"/>
                </a:moveTo>
                <a:lnTo>
                  <a:pt x="3698625" y="2985151"/>
                </a:lnTo>
                <a:lnTo>
                  <a:pt x="3782267" y="2985151"/>
                </a:lnTo>
                <a:lnTo>
                  <a:pt x="3782267" y="2883948"/>
                </a:lnTo>
                <a:lnTo>
                  <a:pt x="3821260" y="2843169"/>
                </a:lnTo>
                <a:lnTo>
                  <a:pt x="3900734" y="2985151"/>
                </a:lnTo>
                <a:lnTo>
                  <a:pt x="3990924" y="2985151"/>
                </a:lnTo>
                <a:lnTo>
                  <a:pt x="3875135" y="2784531"/>
                </a:lnTo>
                <a:lnTo>
                  <a:pt x="3983185" y="2669040"/>
                </a:lnTo>
                <a:lnTo>
                  <a:pt x="3880196" y="2669040"/>
                </a:lnTo>
                <a:lnTo>
                  <a:pt x="3782267" y="2780364"/>
                </a:lnTo>
                <a:lnTo>
                  <a:pt x="3782267" y="2548787"/>
                </a:lnTo>
                <a:close/>
                <a:moveTo>
                  <a:pt x="2615454" y="2548787"/>
                </a:moveTo>
                <a:lnTo>
                  <a:pt x="2615454" y="2985151"/>
                </a:lnTo>
                <a:lnTo>
                  <a:pt x="2699096" y="2985151"/>
                </a:lnTo>
                <a:lnTo>
                  <a:pt x="2699096" y="2826798"/>
                </a:lnTo>
                <a:cubicBezTo>
                  <a:pt x="2699096" y="2800207"/>
                  <a:pt x="2701625" y="2780116"/>
                  <a:pt x="2706686" y="2766523"/>
                </a:cubicBezTo>
                <a:cubicBezTo>
                  <a:pt x="2711746" y="2752930"/>
                  <a:pt x="2719733" y="2742760"/>
                  <a:pt x="2730647" y="2736013"/>
                </a:cubicBezTo>
                <a:cubicBezTo>
                  <a:pt x="2741561" y="2729266"/>
                  <a:pt x="2753964" y="2725893"/>
                  <a:pt x="2767854" y="2725893"/>
                </a:cubicBezTo>
                <a:cubicBezTo>
                  <a:pt x="2779959" y="2725893"/>
                  <a:pt x="2790029" y="2728522"/>
                  <a:pt x="2798066" y="2733780"/>
                </a:cubicBezTo>
                <a:cubicBezTo>
                  <a:pt x="2806103" y="2739039"/>
                  <a:pt x="2811709" y="2746133"/>
                  <a:pt x="2814884" y="2755063"/>
                </a:cubicBezTo>
                <a:cubicBezTo>
                  <a:pt x="2818059" y="2763993"/>
                  <a:pt x="2819646" y="2785027"/>
                  <a:pt x="2819646" y="2818166"/>
                </a:cubicBezTo>
                <a:lnTo>
                  <a:pt x="2819646" y="2985151"/>
                </a:lnTo>
                <a:lnTo>
                  <a:pt x="2903288" y="2985151"/>
                </a:lnTo>
                <a:lnTo>
                  <a:pt x="2903288" y="2799711"/>
                </a:lnTo>
                <a:cubicBezTo>
                  <a:pt x="2903288" y="2771335"/>
                  <a:pt x="2901849" y="2750400"/>
                  <a:pt x="2898972" y="2736906"/>
                </a:cubicBezTo>
                <a:cubicBezTo>
                  <a:pt x="2896095" y="2723412"/>
                  <a:pt x="2890737" y="2711109"/>
                  <a:pt x="2882898" y="2699996"/>
                </a:cubicBezTo>
                <a:cubicBezTo>
                  <a:pt x="2875060" y="2688884"/>
                  <a:pt x="2863402" y="2679756"/>
                  <a:pt x="2847924" y="2672612"/>
                </a:cubicBezTo>
                <a:cubicBezTo>
                  <a:pt x="2832446" y="2665468"/>
                  <a:pt x="2815082" y="2661896"/>
                  <a:pt x="2795834" y="2661896"/>
                </a:cubicBezTo>
                <a:cubicBezTo>
                  <a:pt x="2758329" y="2661896"/>
                  <a:pt x="2726083" y="2677672"/>
                  <a:pt x="2699096" y="2709224"/>
                </a:cubicBezTo>
                <a:lnTo>
                  <a:pt x="2699096" y="2548787"/>
                </a:lnTo>
                <a:close/>
                <a:moveTo>
                  <a:pt x="2204093" y="2548787"/>
                </a:moveTo>
                <a:lnTo>
                  <a:pt x="2204093" y="2622606"/>
                </a:lnTo>
                <a:lnTo>
                  <a:pt x="2333574" y="2622606"/>
                </a:lnTo>
                <a:lnTo>
                  <a:pt x="2333574" y="2985151"/>
                </a:lnTo>
                <a:lnTo>
                  <a:pt x="2421680" y="2985151"/>
                </a:lnTo>
                <a:lnTo>
                  <a:pt x="2421680" y="2622606"/>
                </a:lnTo>
                <a:lnTo>
                  <a:pt x="2550863" y="2622606"/>
                </a:lnTo>
                <a:lnTo>
                  <a:pt x="2550863" y="2548787"/>
                </a:lnTo>
                <a:close/>
                <a:moveTo>
                  <a:pt x="4646958" y="2541346"/>
                </a:moveTo>
                <a:cubicBezTo>
                  <a:pt x="4623741" y="2541346"/>
                  <a:pt x="4604542" y="2545463"/>
                  <a:pt x="4589361" y="2553698"/>
                </a:cubicBezTo>
                <a:cubicBezTo>
                  <a:pt x="4574181" y="2561934"/>
                  <a:pt x="4563763" y="2572600"/>
                  <a:pt x="4558108" y="2585696"/>
                </a:cubicBezTo>
                <a:cubicBezTo>
                  <a:pt x="4552452" y="2598793"/>
                  <a:pt x="4549624" y="2618637"/>
                  <a:pt x="4549624" y="2645228"/>
                </a:cubicBezTo>
                <a:lnTo>
                  <a:pt x="4549624" y="2669040"/>
                </a:lnTo>
                <a:lnTo>
                  <a:pt x="4503190" y="2669040"/>
                </a:lnTo>
                <a:lnTo>
                  <a:pt x="4503190" y="2734822"/>
                </a:lnTo>
                <a:lnTo>
                  <a:pt x="4549624" y="2734822"/>
                </a:lnTo>
                <a:lnTo>
                  <a:pt x="4549624" y="2985151"/>
                </a:lnTo>
                <a:lnTo>
                  <a:pt x="4633266" y="2985151"/>
                </a:lnTo>
                <a:lnTo>
                  <a:pt x="4633266" y="2734822"/>
                </a:lnTo>
                <a:lnTo>
                  <a:pt x="4695774" y="2734822"/>
                </a:lnTo>
                <a:lnTo>
                  <a:pt x="4695774" y="2669040"/>
                </a:lnTo>
                <a:lnTo>
                  <a:pt x="4633266" y="2669040"/>
                </a:lnTo>
                <a:lnTo>
                  <a:pt x="4633266" y="2646716"/>
                </a:lnTo>
                <a:cubicBezTo>
                  <a:pt x="4633266" y="2630643"/>
                  <a:pt x="4635895" y="2619778"/>
                  <a:pt x="4641154" y="2614123"/>
                </a:cubicBezTo>
                <a:cubicBezTo>
                  <a:pt x="4646412" y="2608467"/>
                  <a:pt x="4655094" y="2605639"/>
                  <a:pt x="4667199" y="2605639"/>
                </a:cubicBezTo>
                <a:cubicBezTo>
                  <a:pt x="4679502" y="2605639"/>
                  <a:pt x="4692301" y="2607227"/>
                  <a:pt x="4705596" y="2610402"/>
                </a:cubicBezTo>
                <a:lnTo>
                  <a:pt x="4716907" y="2552062"/>
                </a:lnTo>
                <a:cubicBezTo>
                  <a:pt x="4694087" y="2544918"/>
                  <a:pt x="4670770" y="2541346"/>
                  <a:pt x="4646958" y="2541346"/>
                </a:cubicBezTo>
                <a:close/>
                <a:moveTo>
                  <a:pt x="0" y="0"/>
                </a:moveTo>
                <a:lnTo>
                  <a:pt x="5879976" y="0"/>
                </a:lnTo>
                <a:cubicBezTo>
                  <a:pt x="5876005" y="283597"/>
                  <a:pt x="4989439" y="1338471"/>
                  <a:pt x="4985468" y="1622068"/>
                </a:cubicBezTo>
                <a:cubicBezTo>
                  <a:pt x="5057030" y="1885786"/>
                  <a:pt x="5137537" y="2161431"/>
                  <a:pt x="5222517" y="2443040"/>
                </a:cubicBezTo>
                <a:lnTo>
                  <a:pt x="5291415" y="2668429"/>
                </a:lnTo>
                <a:lnTo>
                  <a:pt x="5285505" y="2665840"/>
                </a:lnTo>
                <a:cubicBezTo>
                  <a:pt x="5276328" y="2663211"/>
                  <a:pt x="5266976" y="2661896"/>
                  <a:pt x="5257451" y="2661896"/>
                </a:cubicBezTo>
                <a:cubicBezTo>
                  <a:pt x="5243957" y="2661896"/>
                  <a:pt x="5231902" y="2665270"/>
                  <a:pt x="5221286" y="2672017"/>
                </a:cubicBezTo>
                <a:cubicBezTo>
                  <a:pt x="5210669" y="2678764"/>
                  <a:pt x="5198713" y="2692754"/>
                  <a:pt x="5185418" y="2713986"/>
                </a:cubicBezTo>
                <a:lnTo>
                  <a:pt x="5185418" y="2669040"/>
                </a:lnTo>
                <a:lnTo>
                  <a:pt x="5107730" y="2669040"/>
                </a:lnTo>
                <a:lnTo>
                  <a:pt x="5107730" y="2985151"/>
                </a:lnTo>
                <a:lnTo>
                  <a:pt x="5191371" y="2985151"/>
                </a:lnTo>
                <a:lnTo>
                  <a:pt x="5191371" y="2887520"/>
                </a:lnTo>
                <a:cubicBezTo>
                  <a:pt x="5191371" y="2833743"/>
                  <a:pt x="5193703" y="2798422"/>
                  <a:pt x="5198366" y="2781554"/>
                </a:cubicBezTo>
                <a:cubicBezTo>
                  <a:pt x="5203029" y="2764687"/>
                  <a:pt x="5209429" y="2753029"/>
                  <a:pt x="5217565" y="2746580"/>
                </a:cubicBezTo>
                <a:cubicBezTo>
                  <a:pt x="5225701" y="2740130"/>
                  <a:pt x="5235623" y="2736906"/>
                  <a:pt x="5247331" y="2736906"/>
                </a:cubicBezTo>
                <a:cubicBezTo>
                  <a:pt x="5259435" y="2736906"/>
                  <a:pt x="5272532" y="2741470"/>
                  <a:pt x="5286621" y="2750598"/>
                </a:cubicBezTo>
                <a:lnTo>
                  <a:pt x="5302695" y="2705332"/>
                </a:lnTo>
                <a:lnTo>
                  <a:pt x="5352781" y="2869180"/>
                </a:lnTo>
                <a:cubicBezTo>
                  <a:pt x="5396948" y="3012221"/>
                  <a:pt x="5441675" y="3156007"/>
                  <a:pt x="5486401" y="3299793"/>
                </a:cubicBezTo>
                <a:lnTo>
                  <a:pt x="5540310" y="3473523"/>
                </a:lnTo>
                <a:lnTo>
                  <a:pt x="5524151" y="3441905"/>
                </a:lnTo>
                <a:cubicBezTo>
                  <a:pt x="5496965" y="3410849"/>
                  <a:pt x="5459857" y="3395321"/>
                  <a:pt x="5412827" y="3395321"/>
                </a:cubicBezTo>
                <a:cubicBezTo>
                  <a:pt x="5370957" y="3395321"/>
                  <a:pt x="5336330" y="3410155"/>
                  <a:pt x="5308945" y="3439821"/>
                </a:cubicBezTo>
                <a:cubicBezTo>
                  <a:pt x="5281561" y="3469487"/>
                  <a:pt x="5267869" y="3510514"/>
                  <a:pt x="5267869" y="3562902"/>
                </a:cubicBezTo>
                <a:cubicBezTo>
                  <a:pt x="5267869" y="3606757"/>
                  <a:pt x="5278287" y="3643071"/>
                  <a:pt x="5299123" y="3671844"/>
                </a:cubicBezTo>
                <a:cubicBezTo>
                  <a:pt x="5325515" y="3707761"/>
                  <a:pt x="5366195" y="3725720"/>
                  <a:pt x="5421162" y="3725720"/>
                </a:cubicBezTo>
                <a:cubicBezTo>
                  <a:pt x="5455888" y="3725720"/>
                  <a:pt x="5484811" y="3717733"/>
                  <a:pt x="5507929" y="3701759"/>
                </a:cubicBezTo>
                <a:cubicBezTo>
                  <a:pt x="5531047" y="3685784"/>
                  <a:pt x="5547963" y="3662518"/>
                  <a:pt x="5558679" y="3631958"/>
                </a:cubicBezTo>
                <a:lnTo>
                  <a:pt x="5475335" y="3617968"/>
                </a:lnTo>
                <a:cubicBezTo>
                  <a:pt x="5470771" y="3633843"/>
                  <a:pt x="5464024" y="3645353"/>
                  <a:pt x="5455095" y="3652497"/>
                </a:cubicBezTo>
                <a:cubicBezTo>
                  <a:pt x="5446165" y="3659640"/>
                  <a:pt x="5435152" y="3663212"/>
                  <a:pt x="5422055" y="3663212"/>
                </a:cubicBezTo>
                <a:cubicBezTo>
                  <a:pt x="5402806" y="3663212"/>
                  <a:pt x="5386733" y="3656316"/>
                  <a:pt x="5373834" y="3642525"/>
                </a:cubicBezTo>
                <a:cubicBezTo>
                  <a:pt x="5360936" y="3628734"/>
                  <a:pt x="5354189" y="3609435"/>
                  <a:pt x="5353594" y="3584631"/>
                </a:cubicBezTo>
                <a:lnTo>
                  <a:pt x="5563144" y="3584631"/>
                </a:lnTo>
                <a:lnTo>
                  <a:pt x="5557127" y="3527720"/>
                </a:lnTo>
                <a:lnTo>
                  <a:pt x="5620020" y="3730405"/>
                </a:lnTo>
                <a:cubicBezTo>
                  <a:pt x="5752521" y="4159527"/>
                  <a:pt x="5879991" y="4581940"/>
                  <a:pt x="5987333" y="4977517"/>
                </a:cubicBezTo>
                <a:cubicBezTo>
                  <a:pt x="6099971" y="5569889"/>
                  <a:pt x="5910461" y="6305385"/>
                  <a:pt x="5879976" y="6858001"/>
                </a:cubicBezTo>
                <a:lnTo>
                  <a:pt x="0" y="685800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zh-CN" altLang="en-US" sz="48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>
            <a:extLst>
              <a:ext uri="{FF2B5EF4-FFF2-40B4-BE49-F238E27FC236}">
                <a16:creationId xmlns:a16="http://schemas.microsoft.com/office/drawing/2014/main" id="{E73D1C51-2072-4E9C-9E58-BB716389D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253976"/>
            <a:ext cx="4468214" cy="3888432"/>
          </a:xfrm>
          <a:prstGeom prst="rect">
            <a:avLst/>
          </a:prstGeom>
          <a:ln>
            <a:noFill/>
          </a:ln>
        </p:spPr>
      </p:pic>
      <p:pic>
        <p:nvPicPr>
          <p:cNvPr id="70" name="图片 69" descr="图片包含 游戏机, 电路&#10;&#10;描述已自动生成">
            <a:extLst>
              <a:ext uri="{FF2B5EF4-FFF2-40B4-BE49-F238E27FC236}">
                <a16:creationId xmlns:a16="http://schemas.microsoft.com/office/drawing/2014/main" id="{E5C2B29A-91D7-4505-B670-C5DA2B11D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973444"/>
            <a:ext cx="6911430" cy="2001440"/>
          </a:xfrm>
          <a:prstGeom prst="rect">
            <a:avLst/>
          </a:prstGeom>
        </p:spPr>
      </p:pic>
      <p:pic>
        <p:nvPicPr>
          <p:cNvPr id="71" name="图片 3">
            <a:extLst>
              <a:ext uri="{FF2B5EF4-FFF2-40B4-BE49-F238E27FC236}">
                <a16:creationId xmlns:a16="http://schemas.microsoft.com/office/drawing/2014/main" id="{8E97FD24-119C-4967-BA0A-4627D8A343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545">
            <a:off x="5066980" y="3642472"/>
            <a:ext cx="6714269" cy="212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注: 弯曲线形 1">
            <a:extLst>
              <a:ext uri="{FF2B5EF4-FFF2-40B4-BE49-F238E27FC236}">
                <a16:creationId xmlns:a16="http://schemas.microsoft.com/office/drawing/2014/main" id="{306030F9-4260-4F29-8E6A-5C2761BF02E7}"/>
              </a:ext>
            </a:extLst>
          </p:cNvPr>
          <p:cNvSpPr/>
          <p:nvPr/>
        </p:nvSpPr>
        <p:spPr>
          <a:xfrm>
            <a:off x="6528048" y="807360"/>
            <a:ext cx="1786785" cy="333864"/>
          </a:xfrm>
          <a:prstGeom prst="borderCallout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18 GHz LECR5</a:t>
            </a:r>
            <a:endParaRPr lang="zh-CN" altLang="en-US" dirty="0"/>
          </a:p>
        </p:txBody>
      </p:sp>
      <p:sp>
        <p:nvSpPr>
          <p:cNvPr id="73" name="标注: 弯曲线形 72">
            <a:extLst>
              <a:ext uri="{FF2B5EF4-FFF2-40B4-BE49-F238E27FC236}">
                <a16:creationId xmlns:a16="http://schemas.microsoft.com/office/drawing/2014/main" id="{8E68DAE7-1BF3-47C6-9BA3-0107E1E67925}"/>
              </a:ext>
            </a:extLst>
          </p:cNvPr>
          <p:cNvSpPr/>
          <p:nvPr/>
        </p:nvSpPr>
        <p:spPr>
          <a:xfrm>
            <a:off x="3127791" y="920112"/>
            <a:ext cx="1786785" cy="3338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73383"/>
              <a:gd name="adj6" fmla="val -1445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28 GHz SECRAL-I</a:t>
            </a:r>
            <a:endParaRPr lang="zh-CN" altLang="en-US" dirty="0"/>
          </a:p>
        </p:txBody>
      </p:sp>
      <p:sp>
        <p:nvSpPr>
          <p:cNvPr id="74" name="标注: 弯曲线形 73">
            <a:extLst>
              <a:ext uri="{FF2B5EF4-FFF2-40B4-BE49-F238E27FC236}">
                <a16:creationId xmlns:a16="http://schemas.microsoft.com/office/drawing/2014/main" id="{986C0F54-AED8-4950-91AA-66B7B673244A}"/>
              </a:ext>
            </a:extLst>
          </p:cNvPr>
          <p:cNvSpPr/>
          <p:nvPr/>
        </p:nvSpPr>
        <p:spPr>
          <a:xfrm>
            <a:off x="3214447" y="2204863"/>
            <a:ext cx="1786785" cy="5847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6033"/>
              <a:gd name="adj6" fmla="val -1338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14 GHz LECR3</a:t>
            </a:r>
            <a:endParaRPr lang="en-US" altLang="zh-CN" dirty="0"/>
          </a:p>
          <a:p>
            <a:pPr algn="ctr"/>
            <a:r>
              <a:rPr lang="en-US" altLang="zh-CN" dirty="0"/>
              <a:t>24 GHz SECRAL-II</a:t>
            </a:r>
            <a:endParaRPr lang="zh-CN" altLang="en-US" dirty="0"/>
          </a:p>
        </p:txBody>
      </p:sp>
      <p:sp>
        <p:nvSpPr>
          <p:cNvPr id="75" name="标注: 弯曲线形 74">
            <a:extLst>
              <a:ext uri="{FF2B5EF4-FFF2-40B4-BE49-F238E27FC236}">
                <a16:creationId xmlns:a16="http://schemas.microsoft.com/office/drawing/2014/main" id="{911E2A76-00FE-4992-8288-1612709CE452}"/>
              </a:ext>
            </a:extLst>
          </p:cNvPr>
          <p:cNvSpPr/>
          <p:nvPr/>
        </p:nvSpPr>
        <p:spPr>
          <a:xfrm>
            <a:off x="8688288" y="5445224"/>
            <a:ext cx="1786785" cy="333864"/>
          </a:xfrm>
          <a:prstGeom prst="borderCallout2">
            <a:avLst>
              <a:gd name="adj1" fmla="val 20666"/>
              <a:gd name="adj2" fmla="val 102249"/>
              <a:gd name="adj3" fmla="val 18751"/>
              <a:gd name="adj4" fmla="val 113241"/>
              <a:gd name="adj5" fmla="val -117333"/>
              <a:gd name="adj6" fmla="val 14372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14 GHz LAPECR2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54ADF1D-739D-4490-B074-AD5672955480}"/>
              </a:ext>
            </a:extLst>
          </p:cNvPr>
          <p:cNvSpPr txBox="1"/>
          <p:nvPr/>
        </p:nvSpPr>
        <p:spPr bwMode="auto">
          <a:xfrm>
            <a:off x="623392" y="1340768"/>
            <a:ext cx="1090363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  <a:latin typeface="Arial" pitchFamily="34" charset="0"/>
              </a:rPr>
              <a:t>HIRFL</a:t>
            </a:r>
            <a:endParaRPr lang="zh-CN" altLang="en-US" sz="24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782DE747-B2A5-4F57-B91B-401AF21DE2AC}"/>
              </a:ext>
            </a:extLst>
          </p:cNvPr>
          <p:cNvSpPr txBox="1"/>
          <p:nvPr/>
        </p:nvSpPr>
        <p:spPr bwMode="auto">
          <a:xfrm>
            <a:off x="8696788" y="2473806"/>
            <a:ext cx="1194558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>
            <a:defPPr>
              <a:defRPr lang="zh-CN"/>
            </a:defPPr>
            <a:lvl1pPr eaLnBrk="1" hangingPunct="1">
              <a:defRPr sz="2400" b="1">
                <a:solidFill>
                  <a:srgbClr val="0D02E0"/>
                </a:solidFill>
              </a:defRPr>
            </a:lvl1pPr>
          </a:lstStyle>
          <a:p>
            <a:r>
              <a:rPr lang="en-US" altLang="zh-CN" dirty="0"/>
              <a:t>CAFE2</a:t>
            </a:r>
            <a:endParaRPr lang="zh-CN" altLang="en-US" dirty="0"/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21367A51-4BC6-4935-9C45-B7EF597ECEFD}"/>
              </a:ext>
            </a:extLst>
          </p:cNvPr>
          <p:cNvSpPr txBox="1"/>
          <p:nvPr/>
        </p:nvSpPr>
        <p:spPr bwMode="auto">
          <a:xfrm>
            <a:off x="6600056" y="3600599"/>
            <a:ext cx="3092513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0D02E0"/>
                </a:solidFill>
              </a:rPr>
              <a:t>320 kV HV Platform</a:t>
            </a:r>
            <a:endParaRPr lang="zh-CN" altLang="en-US" sz="2400" b="1" dirty="0">
              <a:solidFill>
                <a:srgbClr val="0D02E0"/>
              </a:solidFill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1A20CE04-46D9-4F65-B341-79AD03698605}"/>
              </a:ext>
            </a:extLst>
          </p:cNvPr>
          <p:cNvSpPr txBox="1"/>
          <p:nvPr/>
        </p:nvSpPr>
        <p:spPr bwMode="auto">
          <a:xfrm>
            <a:off x="4107839" y="-7723"/>
            <a:ext cx="45768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General Info: </a:t>
            </a:r>
            <a:r>
              <a:rPr lang="en-US" altLang="zh-CN" sz="3200" b="1" dirty="0">
                <a:solidFill>
                  <a:srgbClr val="FFFF00"/>
                </a:solidFill>
              </a:rPr>
              <a:t>Facilities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90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 bwMode="auto">
          <a:xfrm>
            <a:off x="3475002" y="17960"/>
            <a:ext cx="55114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General Info: </a:t>
            </a:r>
            <a:r>
              <a:rPr lang="en-US" altLang="zh-CN" sz="3200" b="1" dirty="0">
                <a:solidFill>
                  <a:srgbClr val="FFFF00"/>
                </a:solidFill>
              </a:rPr>
              <a:t>Ion Beam List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62E2A22-DCC1-4C80-962A-DF6B77CA369D}"/>
              </a:ext>
            </a:extLst>
          </p:cNvPr>
          <p:cNvSpPr/>
          <p:nvPr/>
        </p:nvSpPr>
        <p:spPr>
          <a:xfrm>
            <a:off x="7896200" y="5949280"/>
            <a:ext cx="372754" cy="42108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D0051A3-265A-4245-99F8-6B1A76B7A410}"/>
              </a:ext>
            </a:extLst>
          </p:cNvPr>
          <p:cNvSpPr txBox="1"/>
          <p:nvPr/>
        </p:nvSpPr>
        <p:spPr>
          <a:xfrm>
            <a:off x="8333197" y="6008442"/>
            <a:ext cx="1224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:Sputtering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E94A466-8366-408D-9047-49C3BDD3D39F}"/>
              </a:ext>
            </a:extLst>
          </p:cNvPr>
          <p:cNvSpPr txBox="1"/>
          <p:nvPr/>
        </p:nvSpPr>
        <p:spPr>
          <a:xfrm>
            <a:off x="5095980" y="6017055"/>
            <a:ext cx="78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:OVEN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49B974C-57F6-4D95-ADC7-5D47D2B99A2F}"/>
              </a:ext>
            </a:extLst>
          </p:cNvPr>
          <p:cNvSpPr/>
          <p:nvPr/>
        </p:nvSpPr>
        <p:spPr>
          <a:xfrm>
            <a:off x="6265376" y="5960191"/>
            <a:ext cx="372754" cy="41017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10D23E8-7F4C-4FD6-B268-3D55CA3C38AC}"/>
              </a:ext>
            </a:extLst>
          </p:cNvPr>
          <p:cNvSpPr txBox="1"/>
          <p:nvPr/>
        </p:nvSpPr>
        <p:spPr>
          <a:xfrm>
            <a:off x="6702373" y="6008442"/>
            <a:ext cx="90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:MIVOC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8D8FBBC-391E-46EA-ABFB-41869FFA204C}"/>
              </a:ext>
            </a:extLst>
          </p:cNvPr>
          <p:cNvSpPr/>
          <p:nvPr/>
        </p:nvSpPr>
        <p:spPr>
          <a:xfrm>
            <a:off x="4732258" y="5976215"/>
            <a:ext cx="372754" cy="4101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FBEE877-084D-4E7E-9C6C-D3C1891290BD}"/>
              </a:ext>
            </a:extLst>
          </p:cNvPr>
          <p:cNvSpPr/>
          <p:nvPr/>
        </p:nvSpPr>
        <p:spPr>
          <a:xfrm>
            <a:off x="3267027" y="5988022"/>
            <a:ext cx="372754" cy="410172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932FB7B-7A4B-4745-A2EA-914F1E1D1842}"/>
              </a:ext>
            </a:extLst>
          </p:cNvPr>
          <p:cNvSpPr txBox="1"/>
          <p:nvPr/>
        </p:nvSpPr>
        <p:spPr>
          <a:xfrm>
            <a:off x="3639170" y="600844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:Gas</a:t>
            </a:r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3D29C44-ACFA-4129-95B1-BDAECB4F2A51}"/>
              </a:ext>
            </a:extLst>
          </p:cNvPr>
          <p:cNvGrpSpPr/>
          <p:nvPr/>
        </p:nvGrpSpPr>
        <p:grpSpPr>
          <a:xfrm>
            <a:off x="2060306" y="814331"/>
            <a:ext cx="8064896" cy="5112568"/>
            <a:chOff x="467544" y="836712"/>
            <a:chExt cx="8064896" cy="5112568"/>
          </a:xfrm>
        </p:grpSpPr>
        <p:pic>
          <p:nvPicPr>
            <p:cNvPr id="14" name="Picture 2" descr="https://gimg2.baidu.com/image_search/src=http%3A%2F%2Fwww.study.com%2Fimages%2Fcontent-images%2Fperiodic-table.jpg&amp;refer=http%3A%2F%2Fwww.study.com&amp;app=2002&amp;size=f9999,10000&amp;q=a80&amp;n=0&amp;g=0n&amp;fmt=auto?sec=1667543037&amp;t=4b892243eebcc73d5773572a206bcc42">
              <a:extLst>
                <a:ext uri="{FF2B5EF4-FFF2-40B4-BE49-F238E27FC236}">
                  <a16:creationId xmlns:a16="http://schemas.microsoft.com/office/drawing/2014/main" id="{BED114D5-D3B8-4AA2-A7FE-F6C5A29EB7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34"/>
            <a:stretch/>
          </p:blipFill>
          <p:spPr bwMode="auto">
            <a:xfrm>
              <a:off x="467544" y="836712"/>
              <a:ext cx="8064896" cy="511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0CBB0D5-29C0-42D0-9206-5A5FEB450067}"/>
                </a:ext>
              </a:extLst>
            </p:cNvPr>
            <p:cNvSpPr/>
            <p:nvPr/>
          </p:nvSpPr>
          <p:spPr>
            <a:xfrm>
              <a:off x="4602636" y="4973168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E333384-69C6-416A-B1D0-A23F9C0961F0}"/>
                </a:ext>
              </a:extLst>
            </p:cNvPr>
            <p:cNvSpPr txBox="1"/>
            <p:nvPr/>
          </p:nvSpPr>
          <p:spPr>
            <a:xfrm>
              <a:off x="2343124" y="864567"/>
              <a:ext cx="428867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/>
                <a:t>Ion beams produced at IMP</a:t>
              </a:r>
              <a:endParaRPr lang="zh-CN" altLang="en-US" sz="2800" b="1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1240C36-87CA-4E38-90AB-4B9F595F9560}"/>
                </a:ext>
              </a:extLst>
            </p:cNvPr>
            <p:cNvSpPr/>
            <p:nvPr/>
          </p:nvSpPr>
          <p:spPr>
            <a:xfrm>
              <a:off x="2541319" y="3794365"/>
              <a:ext cx="372754" cy="410172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DB87D0B-D4D2-4370-A856-B6F28F759628}"/>
                </a:ext>
              </a:extLst>
            </p:cNvPr>
            <p:cNvSpPr/>
            <p:nvPr/>
          </p:nvSpPr>
          <p:spPr>
            <a:xfrm>
              <a:off x="2955409" y="2856460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4E26814-9F94-47C3-8F1F-28C033BCD1E7}"/>
                </a:ext>
              </a:extLst>
            </p:cNvPr>
            <p:cNvSpPr/>
            <p:nvPr/>
          </p:nvSpPr>
          <p:spPr>
            <a:xfrm>
              <a:off x="3371934" y="2865636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FDD0DA9-B03A-4586-BC79-EB6A0E95D745}"/>
                </a:ext>
              </a:extLst>
            </p:cNvPr>
            <p:cNvSpPr/>
            <p:nvPr/>
          </p:nvSpPr>
          <p:spPr>
            <a:xfrm>
              <a:off x="5023020" y="3794365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18299B4-6C94-470F-A5ED-0FD251A4B872}"/>
                </a:ext>
              </a:extLst>
            </p:cNvPr>
            <p:cNvSpPr/>
            <p:nvPr/>
          </p:nvSpPr>
          <p:spPr>
            <a:xfrm>
              <a:off x="6259045" y="3324195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A89ACE9E-C33D-4640-9007-D82DEC8C6302}"/>
                </a:ext>
              </a:extLst>
            </p:cNvPr>
            <p:cNvSpPr/>
            <p:nvPr/>
          </p:nvSpPr>
          <p:spPr>
            <a:xfrm>
              <a:off x="6638321" y="3330650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BA59544-A6BC-47BA-90A3-701AB2929CE9}"/>
                </a:ext>
              </a:extLst>
            </p:cNvPr>
            <p:cNvSpPr/>
            <p:nvPr/>
          </p:nvSpPr>
          <p:spPr>
            <a:xfrm>
              <a:off x="2948564" y="3786801"/>
              <a:ext cx="372754" cy="410172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DFF6243-78B3-45AD-B20F-7610361E1746}"/>
                </a:ext>
              </a:extLst>
            </p:cNvPr>
            <p:cNvGrpSpPr/>
            <p:nvPr/>
          </p:nvGrpSpPr>
          <p:grpSpPr>
            <a:xfrm>
              <a:off x="3764094" y="2865348"/>
              <a:ext cx="372754" cy="401284"/>
              <a:chOff x="3764094" y="2865348"/>
              <a:chExt cx="372754" cy="401284"/>
            </a:xfrm>
          </p:grpSpPr>
          <p:sp>
            <p:nvSpPr>
              <p:cNvPr id="58" name="等腰三角形 57">
                <a:extLst>
                  <a:ext uri="{FF2B5EF4-FFF2-40B4-BE49-F238E27FC236}">
                    <a16:creationId xmlns:a16="http://schemas.microsoft.com/office/drawing/2014/main" id="{C9BBBE39-4049-4400-BF04-306C2C5DABE7}"/>
                  </a:ext>
                </a:extLst>
              </p:cNvPr>
              <p:cNvSpPr/>
              <p:nvPr/>
            </p:nvSpPr>
            <p:spPr>
              <a:xfrm>
                <a:off x="3764094" y="2874873"/>
                <a:ext cx="372754" cy="391759"/>
              </a:xfrm>
              <a:prstGeom prst="triangle">
                <a:avLst>
                  <a:gd name="adj" fmla="val 95996"/>
                </a:avLst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等腰三角形 58">
                <a:extLst>
                  <a:ext uri="{FF2B5EF4-FFF2-40B4-BE49-F238E27FC236}">
                    <a16:creationId xmlns:a16="http://schemas.microsoft.com/office/drawing/2014/main" id="{3B196EA9-8872-4166-91CF-EEBB170A42F5}"/>
                  </a:ext>
                </a:extLst>
              </p:cNvPr>
              <p:cNvSpPr/>
              <p:nvPr/>
            </p:nvSpPr>
            <p:spPr>
              <a:xfrm rot="10800000">
                <a:off x="3764094" y="2865348"/>
                <a:ext cx="372754" cy="391759"/>
              </a:xfrm>
              <a:prstGeom prst="triangle">
                <a:avLst>
                  <a:gd name="adj" fmla="val 95996"/>
                </a:avLst>
              </a:prstGeom>
              <a:solidFill>
                <a:schemeClr val="accent6">
                  <a:lumMod val="60000"/>
                  <a:lumOff val="40000"/>
                  <a:alpha val="50000"/>
                </a:schemeClr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760E5352-774F-4968-9AB2-8F7F3D6E428D}"/>
                </a:ext>
              </a:extLst>
            </p:cNvPr>
            <p:cNvGrpSpPr/>
            <p:nvPr/>
          </p:nvGrpSpPr>
          <p:grpSpPr>
            <a:xfrm>
              <a:off x="4585895" y="2874873"/>
              <a:ext cx="372754" cy="401284"/>
              <a:chOff x="3764094" y="2865348"/>
              <a:chExt cx="372754" cy="401284"/>
            </a:xfrm>
          </p:grpSpPr>
          <p:sp>
            <p:nvSpPr>
              <p:cNvPr id="56" name="等腰三角形 55">
                <a:extLst>
                  <a:ext uri="{FF2B5EF4-FFF2-40B4-BE49-F238E27FC236}">
                    <a16:creationId xmlns:a16="http://schemas.microsoft.com/office/drawing/2014/main" id="{563AE469-80E4-4D5F-B64E-B5152E0B8B9B}"/>
                  </a:ext>
                </a:extLst>
              </p:cNvPr>
              <p:cNvSpPr/>
              <p:nvPr/>
            </p:nvSpPr>
            <p:spPr>
              <a:xfrm>
                <a:off x="3764094" y="2874873"/>
                <a:ext cx="372754" cy="391759"/>
              </a:xfrm>
              <a:prstGeom prst="triangle">
                <a:avLst>
                  <a:gd name="adj" fmla="val 95996"/>
                </a:avLst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等腰三角形 56">
                <a:extLst>
                  <a:ext uri="{FF2B5EF4-FFF2-40B4-BE49-F238E27FC236}">
                    <a16:creationId xmlns:a16="http://schemas.microsoft.com/office/drawing/2014/main" id="{0025868F-348C-4291-822F-D12B92E24F34}"/>
                  </a:ext>
                </a:extLst>
              </p:cNvPr>
              <p:cNvSpPr/>
              <p:nvPr/>
            </p:nvSpPr>
            <p:spPr>
              <a:xfrm rot="10800000">
                <a:off x="3764094" y="2865348"/>
                <a:ext cx="372754" cy="391759"/>
              </a:xfrm>
              <a:prstGeom prst="triangle">
                <a:avLst>
                  <a:gd name="adj" fmla="val 95996"/>
                </a:avLst>
              </a:prstGeom>
              <a:solidFill>
                <a:schemeClr val="accent6">
                  <a:lumMod val="60000"/>
                  <a:lumOff val="40000"/>
                  <a:alpha val="50000"/>
                </a:schemeClr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6086341E-C52D-43A0-A331-4C1A100DAB1C}"/>
                </a:ext>
              </a:extLst>
            </p:cNvPr>
            <p:cNvGrpSpPr/>
            <p:nvPr/>
          </p:nvGrpSpPr>
          <p:grpSpPr>
            <a:xfrm>
              <a:off x="2939039" y="5446605"/>
              <a:ext cx="372754" cy="401284"/>
              <a:chOff x="3764094" y="2865348"/>
              <a:chExt cx="372754" cy="401284"/>
            </a:xfrm>
          </p:grpSpPr>
          <p:sp>
            <p:nvSpPr>
              <p:cNvPr id="54" name="等腰三角形 53">
                <a:extLst>
                  <a:ext uri="{FF2B5EF4-FFF2-40B4-BE49-F238E27FC236}">
                    <a16:creationId xmlns:a16="http://schemas.microsoft.com/office/drawing/2014/main" id="{8306007E-F40B-4713-A135-B69F56A788D1}"/>
                  </a:ext>
                </a:extLst>
              </p:cNvPr>
              <p:cNvSpPr/>
              <p:nvPr/>
            </p:nvSpPr>
            <p:spPr>
              <a:xfrm>
                <a:off x="3764094" y="2874873"/>
                <a:ext cx="372754" cy="391759"/>
              </a:xfrm>
              <a:prstGeom prst="triangle">
                <a:avLst>
                  <a:gd name="adj" fmla="val 95996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等腰三角形 54">
                <a:extLst>
                  <a:ext uri="{FF2B5EF4-FFF2-40B4-BE49-F238E27FC236}">
                    <a16:creationId xmlns:a16="http://schemas.microsoft.com/office/drawing/2014/main" id="{3C9C1F29-FF82-488E-86A0-B37B198CD58C}"/>
                  </a:ext>
                </a:extLst>
              </p:cNvPr>
              <p:cNvSpPr/>
              <p:nvPr/>
            </p:nvSpPr>
            <p:spPr>
              <a:xfrm rot="10800000">
                <a:off x="3764094" y="2865348"/>
                <a:ext cx="372754" cy="391759"/>
              </a:xfrm>
              <a:prstGeom prst="triangle">
                <a:avLst>
                  <a:gd name="adj" fmla="val 95996"/>
                </a:avLst>
              </a:prstGeom>
              <a:solidFill>
                <a:schemeClr val="accent6">
                  <a:lumMod val="60000"/>
                  <a:lumOff val="40000"/>
                  <a:alpha val="50000"/>
                </a:schemeClr>
              </a:solidFill>
              <a:ln w="127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864EEFB-5A3B-4AA9-A848-190587BA6ADA}"/>
                </a:ext>
              </a:extLst>
            </p:cNvPr>
            <p:cNvSpPr/>
            <p:nvPr/>
          </p:nvSpPr>
          <p:spPr>
            <a:xfrm>
              <a:off x="890060" y="1477215"/>
              <a:ext cx="372754" cy="410172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BFE2AD2-5A0F-4D19-94B6-A29D59BA87D6}"/>
                </a:ext>
              </a:extLst>
            </p:cNvPr>
            <p:cNvSpPr/>
            <p:nvPr/>
          </p:nvSpPr>
          <p:spPr>
            <a:xfrm>
              <a:off x="7887340" y="1477215"/>
              <a:ext cx="372754" cy="410172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64F9AE5-C62B-491C-B2E7-A75043527C4A}"/>
                </a:ext>
              </a:extLst>
            </p:cNvPr>
            <p:cNvSpPr/>
            <p:nvPr/>
          </p:nvSpPr>
          <p:spPr>
            <a:xfrm>
              <a:off x="5820577" y="1945673"/>
              <a:ext cx="372754" cy="410172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3FAFF52-5754-4E3B-AD8D-D3A1A53DD5D2}"/>
                </a:ext>
              </a:extLst>
            </p:cNvPr>
            <p:cNvSpPr/>
            <p:nvPr/>
          </p:nvSpPr>
          <p:spPr>
            <a:xfrm>
              <a:off x="6249520" y="1945673"/>
              <a:ext cx="372754" cy="410172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EB5E089-CE42-4DEA-ADEC-7B68AF6C9AF6}"/>
                </a:ext>
              </a:extLst>
            </p:cNvPr>
            <p:cNvSpPr/>
            <p:nvPr/>
          </p:nvSpPr>
          <p:spPr>
            <a:xfrm>
              <a:off x="6657513" y="1943782"/>
              <a:ext cx="372754" cy="410172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D674A59-CA57-479A-83D4-F8B57A0892E7}"/>
                </a:ext>
              </a:extLst>
            </p:cNvPr>
            <p:cNvSpPr/>
            <p:nvPr/>
          </p:nvSpPr>
          <p:spPr>
            <a:xfrm>
              <a:off x="7077538" y="1943782"/>
              <a:ext cx="372754" cy="410172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3AFEA67-C1AE-4959-A5C4-0C11CB4FA03F}"/>
                </a:ext>
              </a:extLst>
            </p:cNvPr>
            <p:cNvSpPr/>
            <p:nvPr/>
          </p:nvSpPr>
          <p:spPr>
            <a:xfrm>
              <a:off x="7887340" y="2408309"/>
              <a:ext cx="372754" cy="410172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9C6ADE44-A9F6-48B6-BE00-A3E11ED7D736}"/>
                </a:ext>
              </a:extLst>
            </p:cNvPr>
            <p:cNvSpPr/>
            <p:nvPr/>
          </p:nvSpPr>
          <p:spPr>
            <a:xfrm>
              <a:off x="7483771" y="1943782"/>
              <a:ext cx="372754" cy="410172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3F411B5-FF28-42E8-99AE-FE74AF16EC79}"/>
                </a:ext>
              </a:extLst>
            </p:cNvPr>
            <p:cNvSpPr/>
            <p:nvPr/>
          </p:nvSpPr>
          <p:spPr>
            <a:xfrm>
              <a:off x="7891819" y="2870100"/>
              <a:ext cx="372754" cy="410172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031E0596-DAF7-4E7C-830D-150E47B6F1C1}"/>
                </a:ext>
              </a:extLst>
            </p:cNvPr>
            <p:cNvSpPr/>
            <p:nvPr/>
          </p:nvSpPr>
          <p:spPr>
            <a:xfrm>
              <a:off x="7891819" y="1943782"/>
              <a:ext cx="372754" cy="410172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1EBCBC4-AD15-4295-A50A-589FDC9CD88A}"/>
                </a:ext>
              </a:extLst>
            </p:cNvPr>
            <p:cNvSpPr/>
            <p:nvPr/>
          </p:nvSpPr>
          <p:spPr>
            <a:xfrm>
              <a:off x="7887340" y="3324195"/>
              <a:ext cx="372754" cy="410172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6D65987F-B659-4B8E-84A9-71C2DBBB074B}"/>
                </a:ext>
              </a:extLst>
            </p:cNvPr>
            <p:cNvSpPr/>
            <p:nvPr/>
          </p:nvSpPr>
          <p:spPr>
            <a:xfrm>
              <a:off x="5821992" y="2395754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49C317D-ECB9-4BFC-A7F6-AB88E1AC4633}"/>
                </a:ext>
              </a:extLst>
            </p:cNvPr>
            <p:cNvSpPr/>
            <p:nvPr/>
          </p:nvSpPr>
          <p:spPr>
            <a:xfrm>
              <a:off x="7068430" y="2395754"/>
              <a:ext cx="372754" cy="410172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3C37849-7E45-4115-A5BC-CADCF59D4B4D}"/>
                </a:ext>
              </a:extLst>
            </p:cNvPr>
            <p:cNvSpPr/>
            <p:nvPr/>
          </p:nvSpPr>
          <p:spPr>
            <a:xfrm>
              <a:off x="6246816" y="2395754"/>
              <a:ext cx="372754" cy="410172"/>
            </a:xfrm>
            <a:prstGeom prst="rect">
              <a:avLst/>
            </a:pr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2110C18-09BD-4D6A-B778-D281FC12C76A}"/>
                </a:ext>
              </a:extLst>
            </p:cNvPr>
            <p:cNvSpPr/>
            <p:nvPr/>
          </p:nvSpPr>
          <p:spPr>
            <a:xfrm>
              <a:off x="890060" y="1943782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93077BD7-DF61-4FA9-B914-041D2DD16F39}"/>
                </a:ext>
              </a:extLst>
            </p:cNvPr>
            <p:cNvSpPr/>
            <p:nvPr/>
          </p:nvSpPr>
          <p:spPr>
            <a:xfrm>
              <a:off x="1291501" y="1943782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0432D78-E7E3-4180-93D7-52926E26625D}"/>
                </a:ext>
              </a:extLst>
            </p:cNvPr>
            <p:cNvSpPr/>
            <p:nvPr/>
          </p:nvSpPr>
          <p:spPr>
            <a:xfrm>
              <a:off x="1301511" y="2395754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AE30C5DB-E7CE-44BC-B0CC-4019502C5166}"/>
                </a:ext>
              </a:extLst>
            </p:cNvPr>
            <p:cNvSpPr/>
            <p:nvPr/>
          </p:nvSpPr>
          <p:spPr>
            <a:xfrm>
              <a:off x="1291501" y="2874873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E512AA74-4D7B-434F-8BE7-CC15FD832210}"/>
                </a:ext>
              </a:extLst>
            </p:cNvPr>
            <p:cNvSpPr/>
            <p:nvPr/>
          </p:nvSpPr>
          <p:spPr>
            <a:xfrm>
              <a:off x="5013953" y="2856460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C92CF383-599F-4F95-BB4C-3A5342A45360}"/>
                </a:ext>
              </a:extLst>
            </p:cNvPr>
            <p:cNvSpPr/>
            <p:nvPr/>
          </p:nvSpPr>
          <p:spPr>
            <a:xfrm>
              <a:off x="5420175" y="2865636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4897D17F-99E4-4DFE-A0C9-48C263B58C93}"/>
                </a:ext>
              </a:extLst>
            </p:cNvPr>
            <p:cNvSpPr/>
            <p:nvPr/>
          </p:nvSpPr>
          <p:spPr>
            <a:xfrm>
              <a:off x="2108522" y="3334322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E4611179-4BA4-4360-9925-8E28E6E6267E}"/>
                </a:ext>
              </a:extLst>
            </p:cNvPr>
            <p:cNvSpPr/>
            <p:nvPr/>
          </p:nvSpPr>
          <p:spPr>
            <a:xfrm>
              <a:off x="890060" y="3794365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2024747E-3781-4BD3-BB7E-EB75C01A2C3D}"/>
                </a:ext>
              </a:extLst>
            </p:cNvPr>
            <p:cNvSpPr/>
            <p:nvPr/>
          </p:nvSpPr>
          <p:spPr>
            <a:xfrm>
              <a:off x="6246816" y="3794365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A5743DC5-2CAA-4C72-A165-40C922843A6E}"/>
                </a:ext>
              </a:extLst>
            </p:cNvPr>
            <p:cNvSpPr/>
            <p:nvPr/>
          </p:nvSpPr>
          <p:spPr>
            <a:xfrm>
              <a:off x="6657513" y="3799953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0C8C112D-8152-4597-997D-22F0869D29FD}"/>
                </a:ext>
              </a:extLst>
            </p:cNvPr>
            <p:cNvSpPr/>
            <p:nvPr/>
          </p:nvSpPr>
          <p:spPr>
            <a:xfrm>
              <a:off x="5013953" y="3343422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22D9C5B8-FC79-4565-8C7F-C67E9CDA6CBD}"/>
                </a:ext>
              </a:extLst>
            </p:cNvPr>
            <p:cNvSpPr/>
            <p:nvPr/>
          </p:nvSpPr>
          <p:spPr>
            <a:xfrm>
              <a:off x="4194091" y="4982693"/>
              <a:ext cx="372754" cy="41017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矩形 59">
            <a:extLst>
              <a:ext uri="{FF2B5EF4-FFF2-40B4-BE49-F238E27FC236}">
                <a16:creationId xmlns:a16="http://schemas.microsoft.com/office/drawing/2014/main" id="{ED16A345-CA37-4F46-A6AA-E9F99BD6E484}"/>
              </a:ext>
            </a:extLst>
          </p:cNvPr>
          <p:cNvSpPr/>
          <p:nvPr/>
        </p:nvSpPr>
        <p:spPr>
          <a:xfrm>
            <a:off x="3696373" y="5404425"/>
            <a:ext cx="372754" cy="42108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A3FBB1F3-D0B0-46B0-B001-D3CBF1A466F7}"/>
              </a:ext>
            </a:extLst>
          </p:cNvPr>
          <p:cNvSpPr/>
          <p:nvPr/>
        </p:nvSpPr>
        <p:spPr>
          <a:xfrm>
            <a:off x="8661192" y="4937098"/>
            <a:ext cx="372754" cy="421083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等腰三角形 61">
            <a:extLst>
              <a:ext uri="{FF2B5EF4-FFF2-40B4-BE49-F238E27FC236}">
                <a16:creationId xmlns:a16="http://schemas.microsoft.com/office/drawing/2014/main" id="{B97B2CC9-965E-44E1-B0F9-D5FB84E3D3D6}"/>
              </a:ext>
            </a:extLst>
          </p:cNvPr>
          <p:cNvSpPr/>
          <p:nvPr/>
        </p:nvSpPr>
        <p:spPr>
          <a:xfrm>
            <a:off x="4528236" y="3321954"/>
            <a:ext cx="372754" cy="391759"/>
          </a:xfrm>
          <a:prstGeom prst="triangle">
            <a:avLst>
              <a:gd name="adj" fmla="val 100000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等腰三角形 62">
            <a:extLst>
              <a:ext uri="{FF2B5EF4-FFF2-40B4-BE49-F238E27FC236}">
                <a16:creationId xmlns:a16="http://schemas.microsoft.com/office/drawing/2014/main" id="{A40D63EE-1F35-4E54-8636-F66814D4964B}"/>
              </a:ext>
            </a:extLst>
          </p:cNvPr>
          <p:cNvSpPr/>
          <p:nvPr/>
        </p:nvSpPr>
        <p:spPr>
          <a:xfrm rot="10800000">
            <a:off x="4528236" y="3312429"/>
            <a:ext cx="372754" cy="391759"/>
          </a:xfrm>
          <a:prstGeom prst="triangle">
            <a:avLst>
              <a:gd name="adj" fmla="val 95996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46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 bwMode="auto">
          <a:xfrm>
            <a:off x="2063552" y="-22501"/>
            <a:ext cx="86533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Status: </a:t>
            </a:r>
            <a:r>
              <a:rPr lang="en-US" altLang="zh-CN" sz="3200" b="1" dirty="0">
                <a:solidFill>
                  <a:srgbClr val="FFFF00"/>
                </a:solidFill>
              </a:rPr>
              <a:t>Operation with Compact Ion Source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4B02A40-8ED7-4508-92D6-59CC949B4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960" y="855302"/>
            <a:ext cx="5184577" cy="2618814"/>
          </a:xfrm>
          <a:prstGeom prst="rect">
            <a:avLst/>
          </a:prstGeom>
        </p:spPr>
      </p:pic>
      <p:pic>
        <p:nvPicPr>
          <p:cNvPr id="14" name="Picture 70" descr="lijinyu-Bi33+">
            <a:extLst>
              <a:ext uri="{FF2B5EF4-FFF2-40B4-BE49-F238E27FC236}">
                <a16:creationId xmlns:a16="http://schemas.microsoft.com/office/drawing/2014/main" id="{E86A18F7-35A3-4D29-BDF1-21581D7E1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9" y="3523566"/>
            <a:ext cx="4888929" cy="263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31A0E679-BEC1-4A1E-95A2-C9B366628D07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1731455"/>
              </p:ext>
            </p:extLst>
          </p:nvPr>
        </p:nvGraphicFramePr>
        <p:xfrm>
          <a:off x="7142854" y="1054919"/>
          <a:ext cx="4608511" cy="4904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813">
                  <a:extLst>
                    <a:ext uri="{9D8B030D-6E8A-4147-A177-3AD203B41FA5}">
                      <a16:colId xmlns:a16="http://schemas.microsoft.com/office/drawing/2014/main" val="703366460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/>
                        <a:t>Ion current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400" dirty="0"/>
                        <a:t>（</a:t>
                      </a:r>
                      <a:r>
                        <a:rPr lang="en-US" altLang="zh-CN" sz="1400" dirty="0" err="1"/>
                        <a:t>eμA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Material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used</a:t>
                      </a:r>
                      <a:endParaRPr lang="zh-CN" altLang="en-US" sz="1400" dirty="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LAPECR2 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（</a:t>
                      </a:r>
                      <a:r>
                        <a:rPr lang="en-US" altLang="zh-CN" sz="1400" dirty="0">
                          <a:sym typeface="+mn-ea"/>
                        </a:rPr>
                        <a:t>14.5 GHz &lt;0.75 kW</a:t>
                      </a:r>
                      <a:r>
                        <a:rPr lang="zh-CN" altLang="en-US" sz="1400" dirty="0">
                          <a:sym typeface="+mn-ea"/>
                        </a:rPr>
                        <a:t>）</a:t>
                      </a:r>
                      <a:endParaRPr lang="en-US" altLang="zh-CN" sz="1400" dirty="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2006-2022</a:t>
                      </a:r>
                      <a:endParaRPr lang="zh-CN" altLang="en-US" sz="1400" dirty="0"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#Mn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11+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MnO</a:t>
                      </a:r>
                      <a:r>
                        <a:rPr lang="en-US" altLang="zh-CN" sz="1600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14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492943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*Fe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13+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C₁₀H₁₀Fe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18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*Ni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13+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C₁₀H₁₀Ni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35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731340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*Ni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17+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C₁₀H₁₀Ni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948615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#Au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30+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5.3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687886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#Au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680516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#Bi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28+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45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556854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#Bi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33+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12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821929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#Eu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23+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17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950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#Eu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33+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</a:t>
                      </a: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24429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**U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25+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11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025774"/>
                  </a:ext>
                </a:extLst>
              </a:tr>
              <a:tr h="34773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**U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31+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661745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E4BA0171-BB4F-4BC5-97DB-67956A749E7C}"/>
              </a:ext>
            </a:extLst>
          </p:cNvPr>
          <p:cNvSpPr txBox="1"/>
          <p:nvPr/>
        </p:nvSpPr>
        <p:spPr>
          <a:xfrm>
            <a:off x="1769420" y="6206211"/>
            <a:ext cx="828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* MIVOC</a:t>
            </a:r>
            <a:endParaRPr lang="zh-CN" altLang="en-US" sz="1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74F4CEB-0EAD-43C6-B3F4-AB30AEB02362}"/>
              </a:ext>
            </a:extLst>
          </p:cNvPr>
          <p:cNvSpPr txBox="1"/>
          <p:nvPr/>
        </p:nvSpPr>
        <p:spPr>
          <a:xfrm>
            <a:off x="2664737" y="6206210"/>
            <a:ext cx="112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**Sputtering</a:t>
            </a:r>
            <a:endParaRPr lang="zh-CN" altLang="en-US" sz="1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F846CD6-286C-4A98-A90E-46E2ED8B2263}"/>
              </a:ext>
            </a:extLst>
          </p:cNvPr>
          <p:cNvSpPr txBox="1"/>
          <p:nvPr/>
        </p:nvSpPr>
        <p:spPr>
          <a:xfrm>
            <a:off x="3863752" y="6206210"/>
            <a:ext cx="1637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#Conventional oven</a:t>
            </a:r>
            <a:endParaRPr lang="zh-CN" altLang="en-US" sz="14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8725CDA-0909-4519-B91D-65F94FA6DB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108" y="856584"/>
            <a:ext cx="1283568" cy="95798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047BA2E-A592-4793-8E08-EC2C1590720F}"/>
              </a:ext>
            </a:extLst>
          </p:cNvPr>
          <p:cNvSpPr txBox="1"/>
          <p:nvPr/>
        </p:nvSpPr>
        <p:spPr bwMode="auto">
          <a:xfrm>
            <a:off x="7042775" y="6139282"/>
            <a:ext cx="40991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1600" b="1" dirty="0">
                <a:solidFill>
                  <a:srgbClr val="C00000"/>
                </a:solidFill>
                <a:latin typeface="Arial" pitchFamily="34" charset="0"/>
              </a:rPr>
              <a:t>Recently a refined design IHO is applied</a:t>
            </a:r>
            <a:endParaRPr lang="zh-CN" altLang="en-US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9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7604E6D5-4192-48BB-BDF7-24E3F9A1B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829994"/>
            <a:ext cx="3963470" cy="2664296"/>
          </a:xfrm>
          <a:prstGeom prst="rect">
            <a:avLst/>
          </a:prstGeom>
        </p:spPr>
      </p:pic>
      <p:pic>
        <p:nvPicPr>
          <p:cNvPr id="12" name="内容占位符 3">
            <a:extLst>
              <a:ext uri="{FF2B5EF4-FFF2-40B4-BE49-F238E27FC236}">
                <a16:creationId xmlns:a16="http://schemas.microsoft.com/office/drawing/2014/main" id="{8E0DC6BA-27EF-43B3-893B-C8468B70868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829994"/>
            <a:ext cx="331236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内容占位符 4">
            <a:extLst>
              <a:ext uri="{FF2B5EF4-FFF2-40B4-BE49-F238E27FC236}">
                <a16:creationId xmlns:a16="http://schemas.microsoft.com/office/drawing/2014/main" id="{4481799F-64B2-4CF2-AC0A-096BD926F4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3594"/>
          <a:stretch/>
        </p:blipFill>
        <p:spPr>
          <a:xfrm>
            <a:off x="1127448" y="3645024"/>
            <a:ext cx="5134895" cy="2330805"/>
          </a:xfrm>
          <a:prstGeom prst="rect">
            <a:avLst/>
          </a:prstGeom>
        </p:spPr>
      </p:pic>
      <p:graphicFrame>
        <p:nvGraphicFramePr>
          <p:cNvPr id="21" name="表格 20">
            <a:extLst>
              <a:ext uri="{FF2B5EF4-FFF2-40B4-BE49-F238E27FC236}">
                <a16:creationId xmlns:a16="http://schemas.microsoft.com/office/drawing/2014/main" id="{D340EE5F-FB86-4A1A-979E-D4A674A48BBD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4888559"/>
              </p:ext>
            </p:extLst>
          </p:nvPr>
        </p:nvGraphicFramePr>
        <p:xfrm>
          <a:off x="6816080" y="3703218"/>
          <a:ext cx="3796430" cy="240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9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87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dirty="0"/>
                        <a:t>Ion current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dirty="0"/>
                        <a:t>（</a:t>
                      </a:r>
                      <a:r>
                        <a:rPr lang="en-US" altLang="zh-CN" sz="1400" dirty="0" err="1"/>
                        <a:t>eμA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LAPECR3 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dirty="0">
                          <a:sym typeface="+mn-ea"/>
                        </a:rPr>
                        <a:t>（</a:t>
                      </a:r>
                      <a:r>
                        <a:rPr lang="en-US" altLang="zh-CN" sz="1400" dirty="0">
                          <a:sym typeface="+mn-ea"/>
                        </a:rPr>
                        <a:t>14.5 GHz &lt;0.75 kW</a:t>
                      </a:r>
                      <a:r>
                        <a:rPr lang="zh-CN" altLang="en-US" sz="1400" dirty="0">
                          <a:sym typeface="+mn-ea"/>
                        </a:rPr>
                        <a:t>）</a:t>
                      </a:r>
                      <a:endParaRPr lang="en-US" altLang="zh-CN" sz="1400" dirty="0">
                        <a:sym typeface="+mn-ea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2023</a:t>
                      </a:r>
                      <a:endParaRPr lang="zh-CN" altLang="en-US" sz="1400" dirty="0">
                        <a:sym typeface="+mn-ea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*Fe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6+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/>
                        <a:t>~10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*Fe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9+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/>
                        <a:t>~30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*Fe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10+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/>
                        <a:t>~20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82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*Fe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11+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dirty="0"/>
                        <a:t>~10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BAC063CF-47F1-4D1E-8C91-9047BD6713C6}"/>
              </a:ext>
            </a:extLst>
          </p:cNvPr>
          <p:cNvSpPr txBox="1"/>
          <p:nvPr/>
        </p:nvSpPr>
        <p:spPr>
          <a:xfrm>
            <a:off x="1128662" y="6044088"/>
            <a:ext cx="828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* MIVOC</a:t>
            </a:r>
            <a:endParaRPr lang="zh-CN" altLang="en-US" sz="14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6BB5E4D-E60A-485B-AAA8-C02CBD97C744}"/>
              </a:ext>
            </a:extLst>
          </p:cNvPr>
          <p:cNvSpPr txBox="1"/>
          <p:nvPr/>
        </p:nvSpPr>
        <p:spPr bwMode="auto">
          <a:xfrm>
            <a:off x="8659931" y="1144203"/>
            <a:ext cx="3024336" cy="203587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zh-CN" sz="2000" b="1" dirty="0">
                <a:latin typeface="Arial" pitchFamily="34" charset="0"/>
              </a:rPr>
              <a:t>Limited by the space at source injection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rgbClr val="008000"/>
                </a:solidFill>
              </a:rPr>
              <a:t>MIVOC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rgbClr val="0D02E0"/>
                </a:solidFill>
                <a:latin typeface="Arial" pitchFamily="34" charset="0"/>
              </a:rPr>
              <a:t>Sputtering</a:t>
            </a:r>
          </a:p>
          <a:p>
            <a:pPr marL="342900" indent="-342900" eaLnBrk="1" hangingPunct="1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000" b="1" dirty="0">
                <a:solidFill>
                  <a:srgbClr val="0D02E0"/>
                </a:solidFill>
              </a:rPr>
              <a:t>Small resistor oven</a:t>
            </a:r>
            <a:endParaRPr lang="zh-CN" altLang="en-US" sz="2000" b="1" dirty="0">
              <a:solidFill>
                <a:srgbClr val="0D02E0"/>
              </a:solidFill>
              <a:latin typeface="Arial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B776988-F39F-4834-9EFB-0601FA6D8067}"/>
              </a:ext>
            </a:extLst>
          </p:cNvPr>
          <p:cNvSpPr txBox="1"/>
          <p:nvPr/>
        </p:nvSpPr>
        <p:spPr bwMode="auto">
          <a:xfrm>
            <a:off x="2063552" y="-22501"/>
            <a:ext cx="86533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Status: </a:t>
            </a:r>
            <a:r>
              <a:rPr lang="en-US" altLang="zh-CN" sz="3200" b="1" dirty="0">
                <a:solidFill>
                  <a:srgbClr val="FFFF00"/>
                </a:solidFill>
              </a:rPr>
              <a:t>Operation with Compact Ion Source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 bwMode="auto">
          <a:xfrm>
            <a:off x="4151784" y="2846"/>
            <a:ext cx="5240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Status: </a:t>
            </a:r>
            <a:r>
              <a:rPr lang="en-US" altLang="zh-CN" sz="3200" b="1" dirty="0">
                <a:solidFill>
                  <a:srgbClr val="FFFF00"/>
                </a:solidFill>
              </a:rPr>
              <a:t>Operation for SHE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DAB34F3-C33C-493E-A201-BCAE0E20E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7" y="1700808"/>
            <a:ext cx="6328723" cy="3559907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B0719DA8-0C3F-4EA6-9DAF-6EB363729A6F}"/>
              </a:ext>
            </a:extLst>
          </p:cNvPr>
          <p:cNvSpPr/>
          <p:nvPr/>
        </p:nvSpPr>
        <p:spPr>
          <a:xfrm>
            <a:off x="786512" y="2775172"/>
            <a:ext cx="1828800" cy="326115"/>
          </a:xfrm>
          <a:custGeom>
            <a:avLst/>
            <a:gdLst>
              <a:gd name="connsiteX0" fmla="*/ 0 w 1828800"/>
              <a:gd name="connsiteY0" fmla="*/ 54354 h 326115"/>
              <a:gd name="connsiteX1" fmla="*/ 54354 w 1828800"/>
              <a:gd name="connsiteY1" fmla="*/ 0 h 326115"/>
              <a:gd name="connsiteX2" fmla="*/ 576115 w 1828800"/>
              <a:gd name="connsiteY2" fmla="*/ 0 h 326115"/>
              <a:gd name="connsiteX3" fmla="*/ 1115077 w 1828800"/>
              <a:gd name="connsiteY3" fmla="*/ 0 h 326115"/>
              <a:gd name="connsiteX4" fmla="*/ 1774446 w 1828800"/>
              <a:gd name="connsiteY4" fmla="*/ 0 h 326115"/>
              <a:gd name="connsiteX5" fmla="*/ 1828800 w 1828800"/>
              <a:gd name="connsiteY5" fmla="*/ 54354 h 326115"/>
              <a:gd name="connsiteX6" fmla="*/ 1828800 w 1828800"/>
              <a:gd name="connsiteY6" fmla="*/ 271761 h 326115"/>
              <a:gd name="connsiteX7" fmla="*/ 1774446 w 1828800"/>
              <a:gd name="connsiteY7" fmla="*/ 326115 h 326115"/>
              <a:gd name="connsiteX8" fmla="*/ 1166680 w 1828800"/>
              <a:gd name="connsiteY8" fmla="*/ 326115 h 326115"/>
              <a:gd name="connsiteX9" fmla="*/ 576115 w 1828800"/>
              <a:gd name="connsiteY9" fmla="*/ 326115 h 326115"/>
              <a:gd name="connsiteX10" fmla="*/ 54354 w 1828800"/>
              <a:gd name="connsiteY10" fmla="*/ 326115 h 326115"/>
              <a:gd name="connsiteX11" fmla="*/ 0 w 1828800"/>
              <a:gd name="connsiteY11" fmla="*/ 271761 h 326115"/>
              <a:gd name="connsiteX12" fmla="*/ 0 w 1828800"/>
              <a:gd name="connsiteY12" fmla="*/ 54354 h 32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8800" h="326115" fill="none" extrusionOk="0">
                <a:moveTo>
                  <a:pt x="0" y="54354"/>
                </a:moveTo>
                <a:cubicBezTo>
                  <a:pt x="3061" y="22637"/>
                  <a:pt x="31489" y="-1875"/>
                  <a:pt x="54354" y="0"/>
                </a:cubicBezTo>
                <a:cubicBezTo>
                  <a:pt x="220061" y="-19816"/>
                  <a:pt x="452442" y="-4679"/>
                  <a:pt x="576115" y="0"/>
                </a:cubicBezTo>
                <a:cubicBezTo>
                  <a:pt x="699788" y="4679"/>
                  <a:pt x="1006477" y="10103"/>
                  <a:pt x="1115077" y="0"/>
                </a:cubicBezTo>
                <a:cubicBezTo>
                  <a:pt x="1223677" y="-10103"/>
                  <a:pt x="1614264" y="4608"/>
                  <a:pt x="1774446" y="0"/>
                </a:cubicBezTo>
                <a:cubicBezTo>
                  <a:pt x="1805783" y="2964"/>
                  <a:pt x="1829541" y="25137"/>
                  <a:pt x="1828800" y="54354"/>
                </a:cubicBezTo>
                <a:cubicBezTo>
                  <a:pt x="1838070" y="110247"/>
                  <a:pt x="1823186" y="169697"/>
                  <a:pt x="1828800" y="271761"/>
                </a:cubicBezTo>
                <a:cubicBezTo>
                  <a:pt x="1829512" y="298080"/>
                  <a:pt x="1805663" y="324952"/>
                  <a:pt x="1774446" y="326115"/>
                </a:cubicBezTo>
                <a:cubicBezTo>
                  <a:pt x="1546658" y="312062"/>
                  <a:pt x="1292597" y="352941"/>
                  <a:pt x="1166680" y="326115"/>
                </a:cubicBezTo>
                <a:cubicBezTo>
                  <a:pt x="1040763" y="299289"/>
                  <a:pt x="852823" y="324131"/>
                  <a:pt x="576115" y="326115"/>
                </a:cubicBezTo>
                <a:cubicBezTo>
                  <a:pt x="299407" y="328099"/>
                  <a:pt x="293365" y="330657"/>
                  <a:pt x="54354" y="326115"/>
                </a:cubicBezTo>
                <a:cubicBezTo>
                  <a:pt x="26242" y="329323"/>
                  <a:pt x="997" y="296455"/>
                  <a:pt x="0" y="271761"/>
                </a:cubicBezTo>
                <a:cubicBezTo>
                  <a:pt x="2578" y="220458"/>
                  <a:pt x="2058" y="118664"/>
                  <a:pt x="0" y="54354"/>
                </a:cubicBezTo>
                <a:close/>
              </a:path>
              <a:path w="1828800" h="326115" stroke="0" extrusionOk="0">
                <a:moveTo>
                  <a:pt x="0" y="54354"/>
                </a:moveTo>
                <a:cubicBezTo>
                  <a:pt x="-6441" y="20686"/>
                  <a:pt x="19033" y="-5077"/>
                  <a:pt x="54354" y="0"/>
                </a:cubicBezTo>
                <a:cubicBezTo>
                  <a:pt x="288921" y="2037"/>
                  <a:pt x="404329" y="2236"/>
                  <a:pt x="644919" y="0"/>
                </a:cubicBezTo>
                <a:cubicBezTo>
                  <a:pt x="885510" y="-2236"/>
                  <a:pt x="958819" y="-16934"/>
                  <a:pt x="1252685" y="0"/>
                </a:cubicBezTo>
                <a:cubicBezTo>
                  <a:pt x="1546551" y="16934"/>
                  <a:pt x="1668374" y="16992"/>
                  <a:pt x="1774446" y="0"/>
                </a:cubicBezTo>
                <a:cubicBezTo>
                  <a:pt x="1803063" y="-1584"/>
                  <a:pt x="1827123" y="23720"/>
                  <a:pt x="1828800" y="54354"/>
                </a:cubicBezTo>
                <a:cubicBezTo>
                  <a:pt x="1835998" y="160838"/>
                  <a:pt x="1825781" y="227379"/>
                  <a:pt x="1828800" y="271761"/>
                </a:cubicBezTo>
                <a:cubicBezTo>
                  <a:pt x="1832766" y="298094"/>
                  <a:pt x="1802323" y="323425"/>
                  <a:pt x="1774446" y="326115"/>
                </a:cubicBezTo>
                <a:cubicBezTo>
                  <a:pt x="1517932" y="312628"/>
                  <a:pt x="1463909" y="305950"/>
                  <a:pt x="1235484" y="326115"/>
                </a:cubicBezTo>
                <a:cubicBezTo>
                  <a:pt x="1007059" y="346280"/>
                  <a:pt x="903153" y="338336"/>
                  <a:pt x="627718" y="326115"/>
                </a:cubicBezTo>
                <a:cubicBezTo>
                  <a:pt x="352283" y="313894"/>
                  <a:pt x="174879" y="345762"/>
                  <a:pt x="54354" y="326115"/>
                </a:cubicBezTo>
                <a:cubicBezTo>
                  <a:pt x="23592" y="326171"/>
                  <a:pt x="-686" y="301790"/>
                  <a:pt x="0" y="271761"/>
                </a:cubicBezTo>
                <a:cubicBezTo>
                  <a:pt x="-8972" y="202646"/>
                  <a:pt x="-7807" y="149725"/>
                  <a:pt x="0" y="54354"/>
                </a:cubicBezTo>
                <a:close/>
              </a:path>
            </a:pathLst>
          </a:custGeom>
          <a:solidFill>
            <a:srgbClr val="FFFF00">
              <a:alpha val="25098"/>
            </a:srgbClr>
          </a:solidFill>
          <a:ln>
            <a:solidFill>
              <a:srgbClr val="FF3737"/>
            </a:solidFill>
            <a:extLst>
              <a:ext uri="{C807C97D-BFC1-408E-A445-0C87EB9F89A2}">
                <ask:lineSketchStyleProps xmlns:ask="http://schemas.microsoft.com/office/drawing/2018/sketchyshapes" sd="24895130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010100D6-E7D4-4089-A378-960E1493BC8D}"/>
              </a:ext>
            </a:extLst>
          </p:cNvPr>
          <p:cNvSpPr/>
          <p:nvPr/>
        </p:nvSpPr>
        <p:spPr>
          <a:xfrm>
            <a:off x="1631504" y="980728"/>
            <a:ext cx="2232248" cy="1080120"/>
          </a:xfrm>
          <a:prstGeom prst="wedgeEllipseCallout">
            <a:avLst>
              <a:gd name="adj1" fmla="val -48001"/>
              <a:gd name="adj2" fmla="val 11380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Stable neutron rich projectile</a:t>
            </a:r>
            <a:endParaRPr lang="zh-CN" altLang="en-US" dirty="0"/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CE9E85D4-4B96-4EE9-A9D2-B8F5AB7E7573}"/>
              </a:ext>
            </a:extLst>
          </p:cNvPr>
          <p:cNvSpPr txBox="1">
            <a:spLocks/>
          </p:cNvSpPr>
          <p:nvPr/>
        </p:nvSpPr>
        <p:spPr>
          <a:xfrm>
            <a:off x="6816080" y="1412776"/>
            <a:ext cx="4555918" cy="22791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119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0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54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Cr+</a:t>
            </a:r>
            <a:r>
              <a:rPr lang="en-US" altLang="zh-CN" sz="20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243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Am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297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119</a:t>
            </a:r>
            <a:r>
              <a:rPr lang="en-US" altLang="zh-CN" sz="20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294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119+3n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000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55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Mn+</a:t>
            </a:r>
            <a:r>
              <a:rPr lang="en-US" altLang="zh-CN" sz="2000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244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Pu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299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119</a:t>
            </a:r>
            <a:r>
              <a:rPr lang="en-US" altLang="zh-CN" sz="2000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296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119+3n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V+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248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Cm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299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119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296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119+3n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Ti+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249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Bk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299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119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296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119+3n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45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Sc+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249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Cf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294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119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291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119+3n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E756C32B-BA33-480A-A909-AFF19E2667DB}"/>
              </a:ext>
            </a:extLst>
          </p:cNvPr>
          <p:cNvSpPr txBox="1">
            <a:spLocks/>
          </p:cNvSpPr>
          <p:nvPr/>
        </p:nvSpPr>
        <p:spPr>
          <a:xfrm>
            <a:off x="6826406" y="3849022"/>
            <a:ext cx="4555918" cy="2036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0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120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000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55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Mn+</a:t>
            </a:r>
            <a:r>
              <a:rPr lang="en-US" altLang="zh-CN" sz="2000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243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Am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298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120</a:t>
            </a:r>
            <a:r>
              <a:rPr lang="en-US" altLang="zh-CN" sz="2000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295</a:t>
            </a:r>
            <a:r>
              <a:rPr lang="en-US" altLang="zh-CN" sz="2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120+3n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0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58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Fe+</a:t>
            </a:r>
            <a:r>
              <a:rPr lang="en-US" altLang="zh-CN" sz="20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244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Pu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302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120</a:t>
            </a:r>
            <a:r>
              <a:rPr lang="en-US" altLang="zh-CN" sz="20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299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120+3n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54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Cr+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248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Cm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302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120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299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120+3n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50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Ti+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249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Cf 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 299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120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*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296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120+3n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C9B1B0B-1291-427E-ABAD-EA851D34C9CD}"/>
              </a:ext>
            </a:extLst>
          </p:cNvPr>
          <p:cNvSpPr txBox="1"/>
          <p:nvPr/>
        </p:nvSpPr>
        <p:spPr bwMode="auto">
          <a:xfrm>
            <a:off x="628887" y="5415607"/>
            <a:ext cx="5131341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C00000"/>
                </a:solidFill>
                <a:latin typeface="Arial" pitchFamily="34" charset="0"/>
              </a:rPr>
              <a:t>A worldwide Research Campaign</a:t>
            </a:r>
            <a:endParaRPr lang="zh-CN" altLang="en-US" sz="24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 bwMode="auto">
          <a:xfrm>
            <a:off x="4151784" y="2846"/>
            <a:ext cx="5240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Status: </a:t>
            </a:r>
            <a:r>
              <a:rPr lang="en-US" altLang="zh-CN" sz="3200" b="1" dirty="0">
                <a:solidFill>
                  <a:srgbClr val="FFFF00"/>
                </a:solidFill>
              </a:rPr>
              <a:t>Operation for SHE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F6559CF6-349A-450D-8257-62B21A1F608D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9132693"/>
              </p:ext>
            </p:extLst>
          </p:nvPr>
        </p:nvGraphicFramePr>
        <p:xfrm>
          <a:off x="8251932" y="2673743"/>
          <a:ext cx="3316676" cy="3174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72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/>
                        <a:t>Ion current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400" dirty="0"/>
                        <a:t>（</a:t>
                      </a:r>
                      <a:r>
                        <a:rPr lang="en-US" altLang="zh-CN" sz="1400" dirty="0" err="1"/>
                        <a:t>eμA</a:t>
                      </a:r>
                      <a:r>
                        <a:rPr lang="zh-CN" altLang="en-US" sz="1400" dirty="0"/>
                        <a:t>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18+14 GHz/2 kW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400" dirty="0">
                          <a:sym typeface="+mn-ea"/>
                        </a:rPr>
                        <a:t>2023</a:t>
                      </a:r>
                      <a:endParaRPr lang="zh-CN" altLang="en-US" sz="1400" dirty="0">
                        <a:sym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11+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235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32878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12+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225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13+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173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14+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115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16+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65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18+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18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407193"/>
                  </a:ext>
                </a:extLst>
              </a:tr>
              <a:tr h="31683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n-US" altLang="zh-CN" sz="1600" b="1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19+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/>
                        <a:t>1.5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670979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996DF80F-88E2-437B-A2EB-5F44ACDC1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073" y="2529726"/>
            <a:ext cx="6552728" cy="364921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E009946-3256-4B8A-BDCE-712276D21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320" y="771024"/>
            <a:ext cx="1431560" cy="14706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80F258F-A784-4155-B074-F03B596F6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2466" y="771024"/>
            <a:ext cx="1835814" cy="14706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60593A4-A369-4F8D-A361-4E3922A3C6D1}"/>
                  </a:ext>
                </a:extLst>
              </p:cNvPr>
              <p:cNvSpPr txBox="1"/>
              <p:nvPr/>
            </p:nvSpPr>
            <p:spPr>
              <a:xfrm>
                <a:off x="1729335" y="2241694"/>
                <a:ext cx="3348639" cy="30777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𝐶𝑎𝑂</m:t>
                      </m:r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𝐴𝑙</m:t>
                      </m:r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→3</m:t>
                      </m:r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𝐶𝑎</m:t>
                      </m:r>
                      <m:r>
                        <a:rPr lang="en-US" altLang="zh-CN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𝐴𝑙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60593A4-A369-4F8D-A361-4E3922A3C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335" y="2241694"/>
                <a:ext cx="3348639" cy="307777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C0B31409-6EEC-4F30-9CED-15BAD4129E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5920" y="764704"/>
            <a:ext cx="5152143" cy="172984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E91AF8CB-B4AA-483B-BD8C-F556515B0C9B}"/>
              </a:ext>
            </a:extLst>
          </p:cNvPr>
          <p:cNvSpPr txBox="1"/>
          <p:nvPr/>
        </p:nvSpPr>
        <p:spPr>
          <a:xfrm>
            <a:off x="1768265" y="6202134"/>
            <a:ext cx="69595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[1]. W. Lu, H. Y. Ma, C. Qian, et.al. Nuclear Instruments and Methods in Physics Research A 1062 (2024) 169207</a:t>
            </a:r>
          </a:p>
        </p:txBody>
      </p:sp>
    </p:spTree>
    <p:extLst>
      <p:ext uri="{BB962C8B-B14F-4D97-AF65-F5344CB8AC3E}">
        <p14:creationId xmlns:p14="http://schemas.microsoft.com/office/powerpoint/2010/main" val="158755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2CE40664-1CBA-4BBC-99CD-406CEC798E41}"/>
              </a:ext>
            </a:extLst>
          </p:cNvPr>
          <p:cNvGrpSpPr/>
          <p:nvPr/>
        </p:nvGrpSpPr>
        <p:grpSpPr>
          <a:xfrm>
            <a:off x="1631504" y="908720"/>
            <a:ext cx="8712968" cy="5425910"/>
            <a:chOff x="983432" y="716045"/>
            <a:chExt cx="10369152" cy="542591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47A95C0-ECC9-43F1-92C1-8A2B424E4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3432" y="716045"/>
              <a:ext cx="10369152" cy="5425910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D9DB4F8-B572-4710-99F0-4086F6C3DFFD}"/>
                </a:ext>
              </a:extLst>
            </p:cNvPr>
            <p:cNvSpPr txBox="1"/>
            <p:nvPr/>
          </p:nvSpPr>
          <p:spPr>
            <a:xfrm>
              <a:off x="7672583" y="1246770"/>
              <a:ext cx="26749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 ion: </a:t>
              </a:r>
              <a:r>
                <a:rPr lang="en-US" altLang="zh-CN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55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Mn</a:t>
              </a:r>
              <a:r>
                <a:rPr lang="en-US" altLang="zh-CN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17+</a:t>
              </a:r>
            </a:p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M/q= 3.235</a:t>
              </a:r>
            </a:p>
            <a:p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Supporting gas: </a:t>
              </a:r>
              <a:r>
                <a:rPr lang="en-US" altLang="zh-CN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E937AAF-826D-4F8A-A70F-05815360774A}"/>
                </a:ext>
              </a:extLst>
            </p:cNvPr>
            <p:cNvSpPr txBox="1"/>
            <p:nvPr/>
          </p:nvSpPr>
          <p:spPr>
            <a:xfrm>
              <a:off x="7698134" y="3395446"/>
              <a:ext cx="322240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very difficult to get high charge state!</a:t>
              </a:r>
              <a:endPara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D8463232-DF51-4133-A3EB-CD466CE97D38}"/>
              </a:ext>
            </a:extLst>
          </p:cNvPr>
          <p:cNvSpPr txBox="1"/>
          <p:nvPr/>
        </p:nvSpPr>
        <p:spPr bwMode="auto">
          <a:xfrm>
            <a:off x="4151784" y="2846"/>
            <a:ext cx="5240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altLang="zh-CN" sz="3200" b="1" dirty="0">
                <a:solidFill>
                  <a:schemeClr val="bg1"/>
                </a:solidFill>
              </a:rPr>
              <a:t>Status: </a:t>
            </a:r>
            <a:r>
              <a:rPr lang="en-US" altLang="zh-CN" sz="3200" b="1" dirty="0">
                <a:solidFill>
                  <a:srgbClr val="FFFF00"/>
                </a:solidFill>
              </a:rPr>
              <a:t>Operation for SHE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106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49001dc-9ea2-40d6-b2be-d62d5b593a50}"/>
  <p:tag name="TABLE_ENDDRAG_ORIGIN_RECT" val="316*283"/>
  <p:tag name="TABLE_ENDDRAG_RECT" val="377*145*316*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49001dc-9ea2-40d6-b2be-d62d5b593a50}"/>
  <p:tag name="TABLE_ENDDRAG_ORIGIN_RECT" val="316*283"/>
  <p:tag name="TABLE_ENDDRAG_RECT" val="377*145*316*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49001dc-9ea2-40d6-b2be-d62d5b593a50}"/>
  <p:tag name="TABLE_ENDDRAG_ORIGIN_RECT" val="316*283"/>
  <p:tag name="TABLE_ENDDRAG_RECT" val="377*145*316*283"/>
</p:tagLst>
</file>

<file path=ppt/theme/theme1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eaLnBrk="1" hangingPunct="1">
          <a:defRPr sz="2400" b="1" dirty="0">
            <a:solidFill>
              <a:srgbClr val="0D02E0"/>
            </a:solidFill>
            <a:latin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79622</TotalTime>
  <Words>1110</Words>
  <Application>Microsoft Office PowerPoint</Application>
  <PresentationFormat>宽屏</PresentationFormat>
  <Paragraphs>249</Paragraphs>
  <Slides>20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 Unicode MS</vt:lpstr>
      <vt:lpstr>微软雅黑</vt:lpstr>
      <vt:lpstr>Arial</vt:lpstr>
      <vt:lpstr>Calibri</vt:lpstr>
      <vt:lpstr>Cambria Math</vt:lpstr>
      <vt:lpstr>Tahoma</vt:lpstr>
      <vt:lpstr>Times</vt:lpstr>
      <vt:lpstr>Times New Roman</vt:lpstr>
      <vt:lpstr>Tw Cen MT Condensed</vt:lpstr>
      <vt:lpstr>Wingdings</vt:lpstr>
      <vt:lpstr>3_Office 主题​​</vt:lpstr>
      <vt:lpstr>Production of intense highly charged metallic ion beams for routine operation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 (Beijing)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unknown</dc:creator>
  <cp:lastModifiedBy>LT</cp:lastModifiedBy>
  <cp:revision>2150</cp:revision>
  <dcterms:created xsi:type="dcterms:W3CDTF">2013-08-23T11:01:09Z</dcterms:created>
  <dcterms:modified xsi:type="dcterms:W3CDTF">2025-04-05T01:40:15Z</dcterms:modified>
</cp:coreProperties>
</file>