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4" r:id="rId1"/>
  </p:sldMasterIdLst>
  <p:notesMasterIdLst>
    <p:notesMasterId r:id="rId15"/>
  </p:notesMasterIdLst>
  <p:handoutMasterIdLst>
    <p:handoutMasterId r:id="rId16"/>
  </p:handoutMasterIdLst>
  <p:sldIdLst>
    <p:sldId id="268" r:id="rId2"/>
    <p:sldId id="589" r:id="rId3"/>
    <p:sldId id="588" r:id="rId4"/>
    <p:sldId id="590" r:id="rId5"/>
    <p:sldId id="591" r:id="rId6"/>
    <p:sldId id="592" r:id="rId7"/>
    <p:sldId id="593" r:id="rId8"/>
    <p:sldId id="595" r:id="rId9"/>
    <p:sldId id="594" r:id="rId10"/>
    <p:sldId id="596" r:id="rId11"/>
    <p:sldId id="598" r:id="rId12"/>
    <p:sldId id="597" r:id="rId13"/>
    <p:sldId id="587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0000FF"/>
    <a:srgbClr val="FF9900"/>
    <a:srgbClr val="006600"/>
    <a:srgbClr val="EEECE1"/>
    <a:srgbClr val="FF3737"/>
    <a:srgbClr val="FFFFFF"/>
    <a:srgbClr val="4F81BD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5030" autoAdjust="0"/>
  </p:normalViewPr>
  <p:slideViewPr>
    <p:cSldViewPr>
      <p:cViewPr varScale="1">
        <p:scale>
          <a:sx n="93" d="100"/>
          <a:sy n="93" d="100"/>
        </p:scale>
        <p:origin x="72" y="132"/>
      </p:cViewPr>
      <p:guideLst>
        <p:guide orient="horz" pos="2160"/>
        <p:guide pos="3840"/>
        <p:guide orient="horz" pos="22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5624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B2FF4-7BA7-42D4-986A-C26E560229C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05CA-4BA5-40DD-9324-A208C7215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55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786AFE-4E56-48B7-ABB3-20D80C8DCBB1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04FCDD-9ED5-46F9-9F2C-1586AA24A1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1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8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2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53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27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53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05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5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22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43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l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" name="文本框 13"/>
          <p:cNvSpPr txBox="1"/>
          <p:nvPr userDrawn="1"/>
        </p:nvSpPr>
        <p:spPr bwMode="auto">
          <a:xfrm>
            <a:off x="9707475" y="6547475"/>
            <a:ext cx="24482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100" b="1" dirty="0">
                <a:solidFill>
                  <a:schemeClr val="tx1"/>
                </a:solidFill>
                <a:latin typeface="Tw Cen MT Condensed" panose="020B0606020104020203" pitchFamily="34" charset="0"/>
              </a:rPr>
              <a:t>L. Sun</a:t>
            </a:r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, PIBHI2025, </a:t>
            </a:r>
            <a:r>
              <a:rPr lang="en-US" altLang="zh-CN" sz="1100" b="1" dirty="0" err="1">
                <a:solidFill>
                  <a:srgbClr val="0D02E0"/>
                </a:solidFill>
                <a:latin typeface="Tw Cen MT Condensed" panose="020B0606020104020203" pitchFamily="34" charset="0"/>
              </a:rPr>
              <a:t>Acitrezza</a:t>
            </a:r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,</a:t>
            </a:r>
            <a:r>
              <a:rPr lang="en-US" altLang="zh-CN" sz="1100" b="1" dirty="0">
                <a:solidFill>
                  <a:srgbClr val="C00000"/>
                </a:solidFill>
                <a:latin typeface="Tw Cen MT Condensed" panose="020B0606020104020203" pitchFamily="34" charset="0"/>
              </a:rPr>
              <a:t>      </a:t>
            </a:r>
            <a:fld id="{ACE9A58E-C139-4F31-AD25-C18095E9965D}" type="slidenum">
              <a:rPr lang="en-US" altLang="zh-CN" sz="1100" b="1" smtClean="0">
                <a:solidFill>
                  <a:srgbClr val="0D02E0"/>
                </a:solidFill>
                <a:latin typeface="Tw Cen MT Condensed" panose="020B0606020104020203" pitchFamily="34" charset="0"/>
              </a:rPr>
              <a:pPr eaLnBrk="1" hangingPunct="1"/>
              <a:t>‹#›</a:t>
            </a:fld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/13</a:t>
            </a:r>
            <a:endParaRPr lang="zh-CN" altLang="en-US" sz="1100" b="1" dirty="0">
              <a:solidFill>
                <a:srgbClr val="0D02E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F9FE20-A454-4C71-9D9F-1B053B7B5E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69" y="6396523"/>
            <a:ext cx="688220" cy="3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1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615951" y="0"/>
            <a:ext cx="7747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" y="0"/>
            <a:ext cx="912284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651" r:id="rId2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 1"/>
          <p:cNvSpPr>
            <a:spLocks noGrp="1"/>
          </p:cNvSpPr>
          <p:nvPr>
            <p:ph type="ctrTitle" idx="4294967295"/>
          </p:nvPr>
        </p:nvSpPr>
        <p:spPr>
          <a:xfrm>
            <a:off x="335360" y="1727763"/>
            <a:ext cx="11017224" cy="981157"/>
          </a:xfrm>
          <a:prstGeom prst="rect">
            <a:avLst/>
          </a:prstGeom>
          <a:ln w="38100" cmpd="dbl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High Temperature Oven Development at IMP</a:t>
            </a:r>
            <a:endParaRPr lang="zh-CN" altLang="en-US" sz="48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8547" name="副标题 2"/>
          <p:cNvSpPr>
            <a:spLocks noGrp="1"/>
          </p:cNvSpPr>
          <p:nvPr>
            <p:ph type="subTitle" idx="4294967295"/>
          </p:nvPr>
        </p:nvSpPr>
        <p:spPr>
          <a:xfrm>
            <a:off x="1573564" y="3289967"/>
            <a:ext cx="8086229" cy="72008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L. Sun</a:t>
            </a:r>
            <a:r>
              <a:rPr lang="zh-CN" altLang="en-US" sz="36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sz="3600" b="1" u="sng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8550" name="图片 7" descr="CAOS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1114" y="115889"/>
            <a:ext cx="7572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图片 8" descr="IMP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8351" y="6351"/>
            <a:ext cx="8302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18689" y="312739"/>
            <a:ext cx="619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spc="300" dirty="0">
                <a:solidFill>
                  <a:srgbClr val="000000"/>
                </a:solidFill>
                <a:latin typeface="Arial"/>
                <a:ea typeface="宋体"/>
              </a:rPr>
              <a:t>IMP</a:t>
            </a:r>
            <a:endParaRPr lang="zh-CN" altLang="en-US" sz="1400" b="1" i="1" spc="300" dirty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2495600" y="5320419"/>
            <a:ext cx="6471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Modern Physics, CAS, 730000, Lanzhou, China</a:t>
            </a:r>
            <a:endParaRPr lang="zh-CN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3431704" y="6165304"/>
            <a:ext cx="422974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i="1" dirty="0">
                <a:latin typeface="Times" panose="02020603050405020304" pitchFamily="18" charset="0"/>
                <a:cs typeface="Times New Roman" panose="02020603050405020304" pitchFamily="18" charset="0"/>
              </a:rPr>
              <a:t>PIBHI’25, April. 7~9, 2025, </a:t>
            </a:r>
            <a:r>
              <a:rPr lang="en-US" altLang="zh-CN" i="1" dirty="0" err="1">
                <a:latin typeface="Times" panose="02020603050405020304" pitchFamily="18" charset="0"/>
                <a:cs typeface="Times New Roman" panose="02020603050405020304" pitchFamily="18" charset="0"/>
              </a:rPr>
              <a:t>Acitrezza</a:t>
            </a:r>
            <a:r>
              <a:rPr lang="en-US" altLang="zh-CN" i="1" dirty="0">
                <a:latin typeface="Times" panose="02020603050405020304" pitchFamily="18" charset="0"/>
                <a:cs typeface="Times New Roman" panose="02020603050405020304" pitchFamily="18" charset="0"/>
              </a:rPr>
              <a:t>, Italy</a:t>
            </a:r>
            <a:endParaRPr lang="zh-CN" altLang="en-US" i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E017B27D-EB42-4917-99AC-EE34CC3BF44E}"/>
              </a:ext>
            </a:extLst>
          </p:cNvPr>
          <p:cNvSpPr txBox="1">
            <a:spLocks/>
          </p:cNvSpPr>
          <p:nvPr/>
        </p:nvSpPr>
        <p:spPr>
          <a:xfrm>
            <a:off x="3132480" y="668836"/>
            <a:ext cx="6264696" cy="537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/>
              <a:t>Inductive oven assembling</a:t>
            </a:r>
            <a:endParaRPr lang="zh-CN" altLang="en-US" sz="24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C3DD362-419F-497D-8005-3BE0A98BC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8" y="1556792"/>
            <a:ext cx="1810976" cy="13582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6CF2058-B592-41FA-BBEB-166A2E94A819}"/>
              </a:ext>
            </a:extLst>
          </p:cNvPr>
          <p:cNvSpPr txBox="1"/>
          <p:nvPr/>
        </p:nvSpPr>
        <p:spPr>
          <a:xfrm>
            <a:off x="2340392" y="2972143"/>
            <a:ext cx="237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mm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Susceptor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2FC754-F7E2-464C-907E-6B3767287519}"/>
              </a:ext>
            </a:extLst>
          </p:cNvPr>
          <p:cNvSpPr txBox="1"/>
          <p:nvPr/>
        </p:nvSpPr>
        <p:spPr>
          <a:xfrm>
            <a:off x="4715241" y="297214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mm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ZrO2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3FE83B-A28B-4179-8C1B-DC9859DBCF80}"/>
              </a:ext>
            </a:extLst>
          </p:cNvPr>
          <p:cNvSpPr txBox="1"/>
          <p:nvPr/>
        </p:nvSpPr>
        <p:spPr>
          <a:xfrm>
            <a:off x="6372840" y="297214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plate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51680E-F0D5-40DE-B9DF-99A8D48ACF8D}"/>
              </a:ext>
            </a:extLst>
          </p:cNvPr>
          <p:cNvSpPr txBox="1"/>
          <p:nvPr/>
        </p:nvSpPr>
        <p:spPr>
          <a:xfrm>
            <a:off x="8303431" y="2959935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oven-2019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E9FB5B7-159B-422E-9C67-D5FA0FF19C8B}"/>
              </a:ext>
            </a:extLst>
          </p:cNvPr>
          <p:cNvSpPr txBox="1"/>
          <p:nvPr/>
        </p:nvSpPr>
        <p:spPr>
          <a:xfrm>
            <a:off x="2906590" y="5955582"/>
            <a:ext cx="316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oven after assembling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469EA1A-FA3E-4E02-8362-6AABBB67D978}"/>
              </a:ext>
            </a:extLst>
          </p:cNvPr>
          <p:cNvSpPr txBox="1"/>
          <p:nvPr/>
        </p:nvSpPr>
        <p:spPr>
          <a:xfrm>
            <a:off x="7032104" y="5949280"/>
            <a:ext cx="382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generator (0-2 kW, 200 kHz)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212FC4A-289D-44EB-855D-B46563D19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20" y="3429000"/>
            <a:ext cx="3253703" cy="244027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448D6A-72E4-499A-AF6F-5A192F2C66A8}"/>
              </a:ext>
            </a:extLst>
          </p:cNvPr>
          <p:cNvGrpSpPr/>
          <p:nvPr/>
        </p:nvGrpSpPr>
        <p:grpSpPr>
          <a:xfrm>
            <a:off x="4437116" y="1062029"/>
            <a:ext cx="2166801" cy="1853810"/>
            <a:chOff x="4852165" y="980728"/>
            <a:chExt cx="2166801" cy="185381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0B9E21C-8DD5-4054-B832-24654FBFE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3" t="23752" r="26375" b="39499"/>
            <a:stretch/>
          </p:blipFill>
          <p:spPr>
            <a:xfrm>
              <a:off x="4852165" y="1475492"/>
              <a:ext cx="1359046" cy="1359046"/>
            </a:xfrm>
            <a:prstGeom prst="rect">
              <a:avLst/>
            </a:prstGeom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6E17D461-34FA-4A62-95B9-D48F8B5C0F90}"/>
                </a:ext>
              </a:extLst>
            </p:cNvPr>
            <p:cNvCxnSpPr/>
            <p:nvPr/>
          </p:nvCxnSpPr>
          <p:spPr>
            <a:xfrm flipV="1">
              <a:off x="5796136" y="1340768"/>
              <a:ext cx="288032" cy="611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33BA7DD-A483-45DF-825A-20F8E463D3A3}"/>
                </a:ext>
              </a:extLst>
            </p:cNvPr>
            <p:cNvCxnSpPr/>
            <p:nvPr/>
          </p:nvCxnSpPr>
          <p:spPr>
            <a:xfrm>
              <a:off x="6084168" y="1340768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0B1B73F-0EFF-4248-AB4E-E687E1F535AB}"/>
                </a:ext>
              </a:extLst>
            </p:cNvPr>
            <p:cNvSpPr txBox="1"/>
            <p:nvPr/>
          </p:nvSpPr>
          <p:spPr>
            <a:xfrm>
              <a:off x="5963741" y="980728"/>
              <a:ext cx="1055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support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4AAB771-B79A-473E-BD0F-BED74E825C81}"/>
              </a:ext>
            </a:extLst>
          </p:cNvPr>
          <p:cNvGrpSpPr/>
          <p:nvPr/>
        </p:nvGrpSpPr>
        <p:grpSpPr>
          <a:xfrm>
            <a:off x="8276344" y="1099137"/>
            <a:ext cx="2022610" cy="1815171"/>
            <a:chOff x="6637030" y="1018553"/>
            <a:chExt cx="2022610" cy="1815171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B5B7A85-09E5-4782-A780-03C8683B8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0" y="1475492"/>
              <a:ext cx="1810976" cy="1358232"/>
            </a:xfrm>
            <a:prstGeom prst="rect">
              <a:avLst/>
            </a:prstGeom>
          </p:spPr>
        </p:pic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425D8A7-0BD4-477F-B293-D13541C082B6}"/>
                </a:ext>
              </a:extLst>
            </p:cNvPr>
            <p:cNvCxnSpPr/>
            <p:nvPr/>
          </p:nvCxnSpPr>
          <p:spPr>
            <a:xfrm flipH="1" flipV="1">
              <a:off x="7488087" y="1350675"/>
              <a:ext cx="200480" cy="803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735C0B0-AF38-4191-AF2B-32227DBCBFB9}"/>
                </a:ext>
              </a:extLst>
            </p:cNvPr>
            <p:cNvCxnSpPr/>
            <p:nvPr/>
          </p:nvCxnSpPr>
          <p:spPr>
            <a:xfrm flipV="1">
              <a:off x="7492694" y="1345816"/>
              <a:ext cx="1001945" cy="4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A4AB2C5-4988-49A0-A1C5-1CEDE1C9F8BA}"/>
                </a:ext>
              </a:extLst>
            </p:cNvPr>
            <p:cNvSpPr txBox="1"/>
            <p:nvPr/>
          </p:nvSpPr>
          <p:spPr>
            <a:xfrm>
              <a:off x="7407374" y="1018553"/>
              <a:ext cx="12522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pumping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4F3D7722-AA60-4E31-8855-FE33B90823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556792"/>
            <a:ext cx="1810975" cy="1358232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100FE33E-14CE-4281-AFC1-6B506A5216B7}"/>
              </a:ext>
            </a:extLst>
          </p:cNvPr>
          <p:cNvGrpSpPr/>
          <p:nvPr/>
        </p:nvGrpSpPr>
        <p:grpSpPr>
          <a:xfrm>
            <a:off x="2509795" y="3472531"/>
            <a:ext cx="3854642" cy="2423544"/>
            <a:chOff x="780963" y="3391231"/>
            <a:chExt cx="3854642" cy="242354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DD276F5-1A86-475E-95A4-B2554950336A}"/>
                </a:ext>
              </a:extLst>
            </p:cNvPr>
            <p:cNvGrpSpPr/>
            <p:nvPr/>
          </p:nvGrpSpPr>
          <p:grpSpPr>
            <a:xfrm>
              <a:off x="780963" y="3391231"/>
              <a:ext cx="3854642" cy="2423544"/>
              <a:chOff x="780963" y="3391231"/>
              <a:chExt cx="3854642" cy="2423544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A6608584-62D0-44E6-927C-1D2510A70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169"/>
              <a:stretch/>
            </p:blipFill>
            <p:spPr>
              <a:xfrm flipH="1">
                <a:off x="780963" y="3391231"/>
                <a:ext cx="3854642" cy="2423544"/>
              </a:xfrm>
              <a:prstGeom prst="rect">
                <a:avLst/>
              </a:prstGeom>
            </p:spPr>
          </p:pic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B9F19A2F-9C7B-46B0-A9A1-6F9E9D4E2FB8}"/>
                  </a:ext>
                </a:extLst>
              </p:cNvPr>
              <p:cNvCxnSpPr/>
              <p:nvPr/>
            </p:nvCxnSpPr>
            <p:spPr>
              <a:xfrm>
                <a:off x="2278520" y="4760136"/>
                <a:ext cx="429764" cy="9011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9950CC6-BA8B-4D70-849D-B1A9A37AADF3}"/>
                  </a:ext>
                </a:extLst>
              </p:cNvPr>
              <p:cNvSpPr txBox="1"/>
              <p:nvPr/>
            </p:nvSpPr>
            <p:spPr>
              <a:xfrm>
                <a:off x="2699792" y="5301208"/>
                <a:ext cx="16161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cape and rod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50404961-A940-462B-BA76-EB98E6391934}"/>
                  </a:ext>
                </a:extLst>
              </p:cNvPr>
              <p:cNvCxnSpPr/>
              <p:nvPr/>
            </p:nvCxnSpPr>
            <p:spPr>
              <a:xfrm>
                <a:off x="1660046" y="4760135"/>
                <a:ext cx="1048238" cy="9011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3C21B69-86D6-425A-A8F1-8EB4A846E7CB}"/>
                </a:ext>
              </a:extLst>
            </p:cNvPr>
            <p:cNvCxnSpPr/>
            <p:nvPr/>
          </p:nvCxnSpPr>
          <p:spPr>
            <a:xfrm>
              <a:off x="2708284" y="5661248"/>
              <a:ext cx="15756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BDA164E8-824C-4E71-A067-2593AD095329}"/>
              </a:ext>
            </a:extLst>
          </p:cNvPr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6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1">
            <a:extLst>
              <a:ext uri="{FF2B5EF4-FFF2-40B4-BE49-F238E27FC236}">
                <a16:creationId xmlns:a16="http://schemas.microsoft.com/office/drawing/2014/main" id="{D30B8EE2-5DD0-4BD6-A3A5-B836C3B84EDF}"/>
              </a:ext>
            </a:extLst>
          </p:cNvPr>
          <p:cNvSpPr txBox="1">
            <a:spLocks/>
          </p:cNvSpPr>
          <p:nvPr/>
        </p:nvSpPr>
        <p:spPr>
          <a:xfrm>
            <a:off x="2275467" y="656448"/>
            <a:ext cx="6840759" cy="389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/>
              <a:t>Off-line Test</a:t>
            </a:r>
            <a:endParaRPr lang="zh-CN" altLang="en-US" sz="2400" b="1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ED85B9A-3CC4-452E-BAC5-6A0171BEE341}"/>
              </a:ext>
            </a:extLst>
          </p:cNvPr>
          <p:cNvSpPr txBox="1"/>
          <p:nvPr/>
        </p:nvSpPr>
        <p:spPr>
          <a:xfrm>
            <a:off x="6600056" y="5661248"/>
            <a:ext cx="5032340" cy="79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Ta crucible survived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performance in thermal-cycle test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5BC6E2-2AC1-4872-92B6-F58C315037AE}"/>
              </a:ext>
            </a:extLst>
          </p:cNvPr>
          <p:cNvGrpSpPr/>
          <p:nvPr/>
        </p:nvGrpSpPr>
        <p:grpSpPr>
          <a:xfrm>
            <a:off x="5951984" y="3744907"/>
            <a:ext cx="4313962" cy="1897394"/>
            <a:chOff x="6589735" y="3711086"/>
            <a:chExt cx="4313962" cy="189739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048B649-2038-415F-98A8-5A1E72B681E4}"/>
                </a:ext>
              </a:extLst>
            </p:cNvPr>
            <p:cNvSpPr txBox="1"/>
            <p:nvPr/>
          </p:nvSpPr>
          <p:spPr>
            <a:xfrm>
              <a:off x="7899851" y="526883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Coil</a:t>
              </a:r>
              <a:endParaRPr lang="zh-CN" altLang="en-US" sz="1400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CA743BE-C8B3-45C4-AF4B-F4565FDFAA05}"/>
                </a:ext>
              </a:extLst>
            </p:cNvPr>
            <p:cNvSpPr txBox="1"/>
            <p:nvPr/>
          </p:nvSpPr>
          <p:spPr>
            <a:xfrm>
              <a:off x="8913720" y="5268833"/>
              <a:ext cx="510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/>
                <a:t>ZrO</a:t>
              </a:r>
              <a:r>
                <a:rPr lang="en-US" altLang="zh-CN" sz="1400" baseline="-25000" dirty="0" err="1"/>
                <a:t>2</a:t>
              </a:r>
              <a:endParaRPr lang="zh-CN" altLang="en-US" sz="1400" baseline="-25000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1D5C95B-9A8C-47CE-B810-235DFE82744A}"/>
                </a:ext>
              </a:extLst>
            </p:cNvPr>
            <p:cNvSpPr txBox="1"/>
            <p:nvPr/>
          </p:nvSpPr>
          <p:spPr>
            <a:xfrm>
              <a:off x="9942793" y="5300703"/>
              <a:ext cx="960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Ta crucible</a:t>
              </a:r>
              <a:endParaRPr lang="zh-CN" altLang="en-US" sz="1400" baseline="-25000" dirty="0"/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15C73E76-4702-4667-AC21-B5E8D5003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8" t="26128" r="22875" b="24884"/>
            <a:stretch/>
          </p:blipFill>
          <p:spPr>
            <a:xfrm>
              <a:off x="6593746" y="3712507"/>
              <a:ext cx="869456" cy="65209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8C44F857-E3D4-44B9-9D0C-4E90262CB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2" r="14442"/>
            <a:stretch/>
          </p:blipFill>
          <p:spPr>
            <a:xfrm>
              <a:off x="6589735" y="4412224"/>
              <a:ext cx="863056" cy="933710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3826A5FB-6D3E-44FA-81A8-54DCE1FDE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78417" y="3916669"/>
              <a:ext cx="1644657" cy="1233492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26BD6EED-E1D6-4BCE-8DCF-F0C6C3845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7" r="27402"/>
            <a:stretch/>
          </p:blipFill>
          <p:spPr>
            <a:xfrm>
              <a:off x="8758537" y="3711086"/>
              <a:ext cx="1103593" cy="1652076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2F3090D2-72D9-481B-8108-14A4452E5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r="32107"/>
            <a:stretch/>
          </p:blipFill>
          <p:spPr>
            <a:xfrm>
              <a:off x="9942978" y="3716673"/>
              <a:ext cx="948481" cy="1646490"/>
            </a:xfrm>
            <a:prstGeom prst="rect">
              <a:avLst/>
            </a:prstGeom>
          </p:spPr>
        </p:pic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CDAD3175-D3EA-4F3F-8EAB-99685A4C7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755" y="1145289"/>
            <a:ext cx="4002791" cy="2499735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02B58E0D-0F90-453E-BC98-BAABB7D9DA5B}"/>
              </a:ext>
            </a:extLst>
          </p:cNvPr>
          <p:cNvGrpSpPr/>
          <p:nvPr/>
        </p:nvGrpSpPr>
        <p:grpSpPr>
          <a:xfrm>
            <a:off x="1876757" y="3744907"/>
            <a:ext cx="3405003" cy="2553752"/>
            <a:chOff x="570809" y="3695328"/>
            <a:chExt cx="3405003" cy="2553752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684D622-608E-42C7-A1EB-8FE6E29215B9}"/>
                </a:ext>
              </a:extLst>
            </p:cNvPr>
            <p:cNvGrpSpPr/>
            <p:nvPr/>
          </p:nvGrpSpPr>
          <p:grpSpPr>
            <a:xfrm>
              <a:off x="570809" y="3695328"/>
              <a:ext cx="3405003" cy="2553752"/>
              <a:chOff x="570809" y="3695328"/>
              <a:chExt cx="3405003" cy="2553752"/>
            </a:xfrm>
          </p:grpSpPr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8894D1A6-0F73-451F-B447-F362D2DAD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809" y="3695328"/>
                <a:ext cx="3405003" cy="2553752"/>
              </a:xfrm>
              <a:prstGeom prst="rect">
                <a:avLst/>
              </a:prstGeom>
            </p:spPr>
          </p:pic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63331014-8833-4AB5-92E0-10D236C9A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0579" y="3712507"/>
                <a:ext cx="877829" cy="658372"/>
              </a:xfrm>
              <a:prstGeom prst="rect">
                <a:avLst/>
              </a:prstGeom>
            </p:spPr>
          </p:pic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F8DF2C3D-439D-4C8F-9377-F57CE56E6EFF}"/>
                  </a:ext>
                </a:extLst>
              </p:cNvPr>
              <p:cNvCxnSpPr/>
              <p:nvPr/>
            </p:nvCxnSpPr>
            <p:spPr>
              <a:xfrm flipV="1">
                <a:off x="2962170" y="4221089"/>
                <a:ext cx="241678" cy="4320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6EBEA967-09D9-4949-AF3B-FB94E1814CCF}"/>
                </a:ext>
              </a:extLst>
            </p:cNvPr>
            <p:cNvCxnSpPr/>
            <p:nvPr/>
          </p:nvCxnSpPr>
          <p:spPr>
            <a:xfrm flipV="1">
              <a:off x="983360" y="4186766"/>
              <a:ext cx="167605" cy="5195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805FD28-EB77-4C96-A33E-1B4D6A007B61}"/>
                </a:ext>
              </a:extLst>
            </p:cNvPr>
            <p:cNvCxnSpPr/>
            <p:nvPr/>
          </p:nvCxnSpPr>
          <p:spPr>
            <a:xfrm>
              <a:off x="1150965" y="4182442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E583FA1-52E4-4570-931A-67C947B125DD}"/>
                </a:ext>
              </a:extLst>
            </p:cNvPr>
            <p:cNvSpPr txBox="1"/>
            <p:nvPr/>
          </p:nvSpPr>
          <p:spPr>
            <a:xfrm>
              <a:off x="1058670" y="3870342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Heat station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B8E69C04-861C-41EA-A8FD-2712F3280AF0}"/>
              </a:ext>
            </a:extLst>
          </p:cNvPr>
          <p:cNvSpPr txBox="1"/>
          <p:nvPr/>
        </p:nvSpPr>
        <p:spPr>
          <a:xfrm>
            <a:off x="7683126" y="2611566"/>
            <a:ext cx="2359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days continuous running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DF957B39-A84D-4626-B7D7-B55E9116F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1138737"/>
            <a:ext cx="3706657" cy="250066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08E1127-A2D8-41EA-A02D-E69E1D0FB3AB}"/>
              </a:ext>
            </a:extLst>
          </p:cNvPr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 1">
            <a:extLst>
              <a:ext uri="{FF2B5EF4-FFF2-40B4-BE49-F238E27FC236}">
                <a16:creationId xmlns:a16="http://schemas.microsoft.com/office/drawing/2014/main" id="{30BD31BD-D00B-4398-B3D4-235498F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1015142"/>
            <a:ext cx="5832648" cy="435736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b="1" baseline="30000" dirty="0">
                <a:solidFill>
                  <a:srgbClr val="C00000"/>
                </a:solidFill>
              </a:rPr>
              <a:t>238</a:t>
            </a:r>
            <a:r>
              <a:rPr lang="en-US" altLang="zh-CN" sz="2400" b="1" dirty="0">
                <a:solidFill>
                  <a:srgbClr val="C00000"/>
                </a:solidFill>
              </a:rPr>
              <a:t>U</a:t>
            </a:r>
            <a:r>
              <a:rPr lang="en-US" altLang="zh-CN" sz="2400" b="1" baseline="30000" dirty="0">
                <a:solidFill>
                  <a:srgbClr val="C00000"/>
                </a:solidFill>
              </a:rPr>
              <a:t>35+</a:t>
            </a:r>
            <a:r>
              <a:rPr lang="en-US" altLang="zh-CN" sz="2400" b="1" dirty="0">
                <a:solidFill>
                  <a:srgbClr val="C00000"/>
                </a:solidFill>
              </a:rPr>
              <a:t> stability test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9CFB6EB0-0B11-4ACC-8D48-46530739C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3632" y="1486340"/>
            <a:ext cx="7314907" cy="4902967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C5426E7D-18CA-4176-A1E9-A0969AB66E1A}"/>
              </a:ext>
            </a:extLst>
          </p:cNvPr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5519936" y="0"/>
            <a:ext cx="2055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</a:rPr>
              <a:t>Summary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4AF0A4-95B0-41CE-B2B9-82C8A7794E7A}"/>
              </a:ext>
            </a:extLst>
          </p:cNvPr>
          <p:cNvSpPr txBox="1">
            <a:spLocks/>
          </p:cNvSpPr>
          <p:nvPr/>
        </p:nvSpPr>
        <p:spPr>
          <a:xfrm>
            <a:off x="1271464" y="1052736"/>
            <a:ext cx="10729192" cy="5256584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35000"/>
              <a:buFont typeface="Wingdings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lang="en-US" altLang="zh-CN" sz="2800" dirty="0">
                <a:ea typeface="宋体" panose="02010600030101010101" pitchFamily="2" charset="-122"/>
                <a:cs typeface="Times New Roman" pitchFamily="18" charset="0"/>
              </a:rPr>
              <a:t>High temperature oven is one key technology for ECRIS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lang="en-US" altLang="zh-CN" sz="2800" dirty="0">
                <a:ea typeface="宋体" panose="02010600030101010101" pitchFamily="2" charset="-122"/>
                <a:cs typeface="Times New Roman" pitchFamily="18" charset="0"/>
              </a:rPr>
              <a:t>Inductive heating oven is so far the most reliable HTO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itchFamily="18" charset="0"/>
              </a:rPr>
              <a:t>Key issues for IHO:</a:t>
            </a:r>
          </a:p>
          <a:p>
            <a:pPr lvl="1" fontAlgn="auto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Proper selection of materials</a:t>
            </a:r>
          </a:p>
          <a:p>
            <a:pPr lvl="1" fontAlgn="auto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  <a:cs typeface="Times New Roman" pitchFamily="18" charset="0"/>
              </a:rPr>
              <a:t>Thermal expansion control in mechanical design</a:t>
            </a:r>
          </a:p>
          <a:p>
            <a:pPr lvl="1" fontAlgn="auto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  <a:cs typeface="Times New Roman" pitchFamily="18" charset="0"/>
              </a:rPr>
              <a:t>Sufficient offline test</a:t>
            </a:r>
          </a:p>
          <a:p>
            <a:pPr fontAlgn="auto">
              <a:spcAft>
                <a:spcPts val="12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Times New Roman" pitchFamily="18" charset="0"/>
              </a:rPr>
              <a:t>IHO is still facing challenges:</a:t>
            </a:r>
          </a:p>
          <a:p>
            <a:pPr lvl="1" indent="-342900" fontAlgn="auto"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Very high current metallic ion beam long-term operation</a:t>
            </a:r>
          </a:p>
          <a:p>
            <a:pPr lvl="1" indent="-342900" fontAlgn="auto"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Very refractory metallic ion beam production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endParaRPr lang="en-US" altLang="zh-CN" sz="2800" dirty="0">
              <a:ea typeface="宋体" panose="02010600030101010101" pitchFamily="2" charset="-122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2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2639616" y="0"/>
            <a:ext cx="79383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Typical Methods for Metallic Ion Beams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BDAE68-A89D-4E77-8F11-1C1DAB5FDAD6}"/>
              </a:ext>
            </a:extLst>
          </p:cNvPr>
          <p:cNvSpPr/>
          <p:nvPr/>
        </p:nvSpPr>
        <p:spPr>
          <a:xfrm>
            <a:off x="1991544" y="1160590"/>
            <a:ext cx="8784976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/>
              <a:t>Plasma Heating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8000"/>
                </a:solidFill>
              </a:rPr>
              <a:t>MIVOC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8000"/>
                </a:solidFill>
              </a:rPr>
              <a:t>Sputtering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    RIKEN, MSU, IMP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8000"/>
                </a:solidFill>
                <a:sym typeface="Wingdings" panose="05000000000000000000" pitchFamily="2" charset="2"/>
              </a:rPr>
              <a:t>Metallic oven (Resistance oven, Inductive oven, </a:t>
            </a:r>
            <a:r>
              <a:rPr lang="en-US" altLang="zh-CN" sz="2800" dirty="0" err="1">
                <a:solidFill>
                  <a:srgbClr val="008000"/>
                </a:solidFill>
                <a:sym typeface="Wingdings" panose="05000000000000000000" pitchFamily="2" charset="2"/>
              </a:rPr>
              <a:t>etc</a:t>
            </a:r>
            <a:r>
              <a:rPr lang="en-US" altLang="zh-CN" sz="2800" dirty="0">
                <a:solidFill>
                  <a:srgbClr val="008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    LBNL, MSU, RIKEN, GSI, IMP, JYFL…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/>
              <a:t>Laser Ablation</a:t>
            </a:r>
          </a:p>
        </p:txBody>
      </p:sp>
    </p:spTree>
    <p:extLst>
      <p:ext uri="{BB962C8B-B14F-4D97-AF65-F5344CB8AC3E}">
        <p14:creationId xmlns:p14="http://schemas.microsoft.com/office/powerpoint/2010/main" val="38214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5375920" y="0"/>
            <a:ext cx="27574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Ovens at IMP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F0D0C1-D9E3-4D0A-9D97-DB333DCE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764704"/>
            <a:ext cx="8618402" cy="558353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B708FD8-ED66-4DFD-93CD-350E81FB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988840"/>
            <a:ext cx="1872208" cy="117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FC378D-535B-49FE-BC9D-F1AF021B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32" y="1988840"/>
            <a:ext cx="218180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C239E1-CBB3-4877-A769-C41493BE1E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1" t="38222" r="1905" b="40893"/>
          <a:stretch/>
        </p:blipFill>
        <p:spPr>
          <a:xfrm>
            <a:off x="8063819" y="2209148"/>
            <a:ext cx="2304256" cy="7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4079402" y="0"/>
            <a:ext cx="4958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Oven: </a:t>
            </a:r>
            <a:r>
              <a:rPr lang="en-US" altLang="zh-CN" sz="3200" b="1" dirty="0">
                <a:solidFill>
                  <a:srgbClr val="FFFF00"/>
                </a:solidFill>
              </a:rPr>
              <a:t>Trial 1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B179865-7E11-447C-BFEB-0E12FB28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4155" b="21868"/>
          <a:stretch>
            <a:fillRect/>
          </a:stretch>
        </p:blipFill>
        <p:spPr bwMode="auto">
          <a:xfrm>
            <a:off x="407368" y="2230254"/>
            <a:ext cx="9144000" cy="23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线形标注 1 5">
            <a:extLst>
              <a:ext uri="{FF2B5EF4-FFF2-40B4-BE49-F238E27FC236}">
                <a16:creationId xmlns:a16="http://schemas.microsoft.com/office/drawing/2014/main" id="{42D50336-54FD-4D44-8E5B-906AE4FEC87D}"/>
              </a:ext>
            </a:extLst>
          </p:cNvPr>
          <p:cNvSpPr/>
          <p:nvPr/>
        </p:nvSpPr>
        <p:spPr>
          <a:xfrm>
            <a:off x="658887" y="1150134"/>
            <a:ext cx="1584176" cy="432048"/>
          </a:xfrm>
          <a:prstGeom prst="borderCallout1">
            <a:avLst>
              <a:gd name="adj1" fmla="val 104730"/>
              <a:gd name="adj2" fmla="val 4293"/>
              <a:gd name="adj3" fmla="val 482876"/>
              <a:gd name="adj4" fmla="val 396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Feedthrough</a:t>
            </a:r>
            <a:endParaRPr lang="zh-CN" altLang="en-US" dirty="0"/>
          </a:p>
        </p:txBody>
      </p:sp>
      <p:sp>
        <p:nvSpPr>
          <p:cNvPr id="14" name="线形标注 1 6">
            <a:extLst>
              <a:ext uri="{FF2B5EF4-FFF2-40B4-BE49-F238E27FC236}">
                <a16:creationId xmlns:a16="http://schemas.microsoft.com/office/drawing/2014/main" id="{39B40BB2-A610-4BBA-B2AD-CA0828473B38}"/>
              </a:ext>
            </a:extLst>
          </p:cNvPr>
          <p:cNvSpPr/>
          <p:nvPr/>
        </p:nvSpPr>
        <p:spPr>
          <a:xfrm>
            <a:off x="1883023" y="1726198"/>
            <a:ext cx="1440160" cy="432048"/>
          </a:xfrm>
          <a:prstGeom prst="borderCallout1">
            <a:avLst>
              <a:gd name="adj1" fmla="val 104730"/>
              <a:gd name="adj2" fmla="val 4293"/>
              <a:gd name="adj3" fmla="val 471853"/>
              <a:gd name="adj4" fmla="val 360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Copper Rod</a:t>
            </a:r>
            <a:endParaRPr lang="zh-CN" altLang="en-US" dirty="0"/>
          </a:p>
        </p:txBody>
      </p:sp>
      <p:sp>
        <p:nvSpPr>
          <p:cNvPr id="15" name="线形标注 1 7">
            <a:extLst>
              <a:ext uri="{FF2B5EF4-FFF2-40B4-BE49-F238E27FC236}">
                <a16:creationId xmlns:a16="http://schemas.microsoft.com/office/drawing/2014/main" id="{0805C428-06A6-4E70-9ED5-0820CB628CF6}"/>
              </a:ext>
            </a:extLst>
          </p:cNvPr>
          <p:cNvSpPr/>
          <p:nvPr/>
        </p:nvSpPr>
        <p:spPr>
          <a:xfrm>
            <a:off x="3683223" y="1726198"/>
            <a:ext cx="1224136" cy="432048"/>
          </a:xfrm>
          <a:prstGeom prst="borderCallout1">
            <a:avLst>
              <a:gd name="adj1" fmla="val 104730"/>
              <a:gd name="adj2" fmla="val 4293"/>
              <a:gd name="adj3" fmla="val 489490"/>
              <a:gd name="adj4" fmla="val 556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304 SS Rod</a:t>
            </a:r>
            <a:endParaRPr lang="zh-CN" altLang="en-US" dirty="0"/>
          </a:p>
        </p:txBody>
      </p:sp>
      <p:sp>
        <p:nvSpPr>
          <p:cNvPr id="16" name="线形标注 1 8">
            <a:extLst>
              <a:ext uri="{FF2B5EF4-FFF2-40B4-BE49-F238E27FC236}">
                <a16:creationId xmlns:a16="http://schemas.microsoft.com/office/drawing/2014/main" id="{7875024C-510A-4CDD-BA15-D39571295240}"/>
              </a:ext>
            </a:extLst>
          </p:cNvPr>
          <p:cNvSpPr/>
          <p:nvPr/>
        </p:nvSpPr>
        <p:spPr>
          <a:xfrm>
            <a:off x="6203503" y="2590294"/>
            <a:ext cx="576064" cy="432048"/>
          </a:xfrm>
          <a:prstGeom prst="borderCallout1">
            <a:avLst>
              <a:gd name="adj1" fmla="val 104730"/>
              <a:gd name="adj2" fmla="val 4293"/>
              <a:gd name="adj3" fmla="val 341781"/>
              <a:gd name="adj4" fmla="val 3114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 </a:t>
            </a:r>
            <a:endParaRPr lang="zh-CN" altLang="en-US" dirty="0"/>
          </a:p>
        </p:txBody>
      </p:sp>
      <p:sp>
        <p:nvSpPr>
          <p:cNvPr id="17" name="线形标注 1 9">
            <a:extLst>
              <a:ext uri="{FF2B5EF4-FFF2-40B4-BE49-F238E27FC236}">
                <a16:creationId xmlns:a16="http://schemas.microsoft.com/office/drawing/2014/main" id="{7195D5CE-34F4-4888-822C-11FFF9782F22}"/>
              </a:ext>
            </a:extLst>
          </p:cNvPr>
          <p:cNvSpPr/>
          <p:nvPr/>
        </p:nvSpPr>
        <p:spPr>
          <a:xfrm>
            <a:off x="6923583" y="2590294"/>
            <a:ext cx="576064" cy="432048"/>
          </a:xfrm>
          <a:prstGeom prst="borderCallout1">
            <a:avLst>
              <a:gd name="adj1" fmla="val 104730"/>
              <a:gd name="adj2" fmla="val 4293"/>
              <a:gd name="adj3" fmla="val 328553"/>
              <a:gd name="adj4" fmla="val 33791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 </a:t>
            </a:r>
            <a:endParaRPr lang="zh-CN" altLang="en-US" dirty="0"/>
          </a:p>
        </p:txBody>
      </p:sp>
      <p:sp>
        <p:nvSpPr>
          <p:cNvPr id="18" name="线形标注 1 10">
            <a:extLst>
              <a:ext uri="{FF2B5EF4-FFF2-40B4-BE49-F238E27FC236}">
                <a16:creationId xmlns:a16="http://schemas.microsoft.com/office/drawing/2014/main" id="{C0C37319-D7EE-4693-9A61-D7B1B628980D}"/>
              </a:ext>
            </a:extLst>
          </p:cNvPr>
          <p:cNvSpPr/>
          <p:nvPr/>
        </p:nvSpPr>
        <p:spPr>
          <a:xfrm>
            <a:off x="7643663" y="2590294"/>
            <a:ext cx="576064" cy="432048"/>
          </a:xfrm>
          <a:prstGeom prst="borderCallout1">
            <a:avLst>
              <a:gd name="adj1" fmla="val 104730"/>
              <a:gd name="adj2" fmla="val 4293"/>
              <a:gd name="adj3" fmla="val 355009"/>
              <a:gd name="adj4" fmla="val 268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 </a:t>
            </a:r>
            <a:endParaRPr lang="zh-CN" altLang="en-US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19DDD8F-E318-4F4E-A368-1D037D6D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33108" r="14792" b="16632"/>
          <a:stretch>
            <a:fillRect/>
          </a:stretch>
        </p:blipFill>
        <p:spPr bwMode="auto">
          <a:xfrm>
            <a:off x="4259288" y="4678526"/>
            <a:ext cx="4914276" cy="1728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07A15992-25C9-400A-BEA8-E2E12F144480}"/>
              </a:ext>
            </a:extLst>
          </p:cNvPr>
          <p:cNvSpPr/>
          <p:nvPr/>
        </p:nvSpPr>
        <p:spPr>
          <a:xfrm>
            <a:off x="8435752" y="395844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87E972A-B8ED-4667-AE68-61D5D13189AF}"/>
              </a:ext>
            </a:extLst>
          </p:cNvPr>
          <p:cNvCxnSpPr>
            <a:stCxn id="20" idx="5"/>
          </p:cNvCxnSpPr>
          <p:nvPr/>
        </p:nvCxnSpPr>
        <p:spPr>
          <a:xfrm flipH="1">
            <a:off x="8219728" y="4450147"/>
            <a:ext cx="1015039" cy="444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FCA69BB9-47ED-4D2B-9BE7-73D1CC3F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827673"/>
            <a:ext cx="3384376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3DAA992E-E3D0-4C4F-A92B-1ADC58E23849}"/>
              </a:ext>
            </a:extLst>
          </p:cNvPr>
          <p:cNvCxnSpPr/>
          <p:nvPr/>
        </p:nvCxnSpPr>
        <p:spPr>
          <a:xfrm flipH="1">
            <a:off x="9048328" y="1844824"/>
            <a:ext cx="2088232" cy="194421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5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301FC05-55C8-46F1-B10A-1C796B7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8344" r="23278" b="42809"/>
          <a:stretch>
            <a:fillRect/>
          </a:stretch>
        </p:blipFill>
        <p:spPr bwMode="auto">
          <a:xfrm>
            <a:off x="1631504" y="1196752"/>
            <a:ext cx="8820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右箭头 4">
            <a:extLst>
              <a:ext uri="{FF2B5EF4-FFF2-40B4-BE49-F238E27FC236}">
                <a16:creationId xmlns:a16="http://schemas.microsoft.com/office/drawing/2014/main" id="{3547E39A-DA5C-461C-838E-4BA4707E667A}"/>
              </a:ext>
            </a:extLst>
          </p:cNvPr>
          <p:cNvSpPr/>
          <p:nvPr/>
        </p:nvSpPr>
        <p:spPr>
          <a:xfrm>
            <a:off x="3863752" y="1628800"/>
            <a:ext cx="2592288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5">
            <a:extLst>
              <a:ext uri="{FF2B5EF4-FFF2-40B4-BE49-F238E27FC236}">
                <a16:creationId xmlns:a16="http://schemas.microsoft.com/office/drawing/2014/main" id="{A312F916-A56F-45E9-8708-F79C64E237FA}"/>
              </a:ext>
            </a:extLst>
          </p:cNvPr>
          <p:cNvSpPr/>
          <p:nvPr/>
        </p:nvSpPr>
        <p:spPr>
          <a:xfrm rot="10800000">
            <a:off x="3907557" y="2013967"/>
            <a:ext cx="2592288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6296DCAD-2A02-46F3-AEB9-E61E978A7BD9}"/>
              </a:ext>
            </a:extLst>
          </p:cNvPr>
          <p:cNvSpPr txBox="1"/>
          <p:nvPr/>
        </p:nvSpPr>
        <p:spPr>
          <a:xfrm>
            <a:off x="5159896" y="1268760"/>
            <a:ext cx="5479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err="1"/>
              <a:t>I</a:t>
            </a:r>
            <a:r>
              <a:rPr lang="en-US" altLang="zh-CN" baseline="-25000" dirty="0" err="1"/>
              <a:t>oven</a:t>
            </a:r>
            <a:endParaRPr lang="zh-CN" altLang="en-US" baseline="-250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CD408A4-AE3A-49CB-8B64-EAF9C486AB56}"/>
              </a:ext>
            </a:extLst>
          </p:cNvPr>
          <p:cNvCxnSpPr/>
          <p:nvPr/>
        </p:nvCxnSpPr>
        <p:spPr>
          <a:xfrm flipV="1">
            <a:off x="8776717" y="1556767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B048D2F-A727-4C28-A2A1-43FAAC0F38CF}"/>
              </a:ext>
            </a:extLst>
          </p:cNvPr>
          <p:cNvCxnSpPr/>
          <p:nvPr/>
        </p:nvCxnSpPr>
        <p:spPr>
          <a:xfrm>
            <a:off x="8939064" y="1584176"/>
            <a:ext cx="0" cy="265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384128A-9C5B-4066-9658-A31C7D1816EE}"/>
              </a:ext>
            </a:extLst>
          </p:cNvPr>
          <p:cNvCxnSpPr/>
          <p:nvPr/>
        </p:nvCxnSpPr>
        <p:spPr>
          <a:xfrm flipV="1">
            <a:off x="9067081" y="1521693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F7133B7-F653-4A38-A0BC-9BB91D2E4005}"/>
              </a:ext>
            </a:extLst>
          </p:cNvPr>
          <p:cNvCxnSpPr/>
          <p:nvPr/>
        </p:nvCxnSpPr>
        <p:spPr>
          <a:xfrm>
            <a:off x="9229428" y="1549102"/>
            <a:ext cx="0" cy="265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A036172-0809-4A61-A8DF-85A82CDD04ED}"/>
              </a:ext>
            </a:extLst>
          </p:cNvPr>
          <p:cNvCxnSpPr/>
          <p:nvPr/>
        </p:nvCxnSpPr>
        <p:spPr>
          <a:xfrm flipV="1">
            <a:off x="9367267" y="152819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5EE10C97-557C-4E8F-87EB-0CD5A5692059}"/>
              </a:ext>
            </a:extLst>
          </p:cNvPr>
          <p:cNvCxnSpPr/>
          <p:nvPr/>
        </p:nvCxnSpPr>
        <p:spPr>
          <a:xfrm>
            <a:off x="9529614" y="1555601"/>
            <a:ext cx="0" cy="265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919170A-A87E-46A2-8570-A6823ECECFCE}"/>
              </a:ext>
            </a:extLst>
          </p:cNvPr>
          <p:cNvCxnSpPr/>
          <p:nvPr/>
        </p:nvCxnSpPr>
        <p:spPr>
          <a:xfrm flipV="1">
            <a:off x="9687347" y="153121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下箭头 16">
            <a:extLst>
              <a:ext uri="{FF2B5EF4-FFF2-40B4-BE49-F238E27FC236}">
                <a16:creationId xmlns:a16="http://schemas.microsoft.com/office/drawing/2014/main" id="{2BCD2FC0-5CAC-4E0C-806A-DE442A022B51}"/>
              </a:ext>
            </a:extLst>
          </p:cNvPr>
          <p:cNvSpPr/>
          <p:nvPr/>
        </p:nvSpPr>
        <p:spPr>
          <a:xfrm>
            <a:off x="9912424" y="1556792"/>
            <a:ext cx="28803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DF9344B-364A-4393-95DA-AEAAAD7AE88F}"/>
              </a:ext>
            </a:extLst>
          </p:cNvPr>
          <p:cNvCxnSpPr/>
          <p:nvPr/>
        </p:nvCxnSpPr>
        <p:spPr>
          <a:xfrm flipV="1">
            <a:off x="8779818" y="197470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3A98FCE5-7776-4AB0-B902-1AC002E5A489}"/>
              </a:ext>
            </a:extLst>
          </p:cNvPr>
          <p:cNvCxnSpPr/>
          <p:nvPr/>
        </p:nvCxnSpPr>
        <p:spPr>
          <a:xfrm>
            <a:off x="8942165" y="2002110"/>
            <a:ext cx="0" cy="265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5FA7346-31EA-4305-9515-D4D6C2291630}"/>
              </a:ext>
            </a:extLst>
          </p:cNvPr>
          <p:cNvCxnSpPr/>
          <p:nvPr/>
        </p:nvCxnSpPr>
        <p:spPr>
          <a:xfrm flipV="1">
            <a:off x="9070182" y="1939627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D2E9511-A80F-418F-A48E-7E13CF67C83B}"/>
              </a:ext>
            </a:extLst>
          </p:cNvPr>
          <p:cNvCxnSpPr/>
          <p:nvPr/>
        </p:nvCxnSpPr>
        <p:spPr>
          <a:xfrm>
            <a:off x="9232529" y="1967036"/>
            <a:ext cx="0" cy="265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9023FF45-E20D-42BF-895D-CAC57BD0DD19}"/>
              </a:ext>
            </a:extLst>
          </p:cNvPr>
          <p:cNvCxnSpPr/>
          <p:nvPr/>
        </p:nvCxnSpPr>
        <p:spPr>
          <a:xfrm flipV="1">
            <a:off x="9370368" y="194612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57BFA753-2478-4B75-96AC-3BCD5D47CCF6}"/>
              </a:ext>
            </a:extLst>
          </p:cNvPr>
          <p:cNvCxnSpPr/>
          <p:nvPr/>
        </p:nvCxnSpPr>
        <p:spPr>
          <a:xfrm>
            <a:off x="9532715" y="1973535"/>
            <a:ext cx="0" cy="265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1F547C4-5D25-4F23-8F99-E79D28C637CF}"/>
              </a:ext>
            </a:extLst>
          </p:cNvPr>
          <p:cNvCxnSpPr/>
          <p:nvPr/>
        </p:nvCxnSpPr>
        <p:spPr>
          <a:xfrm flipV="1">
            <a:off x="9690448" y="194915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A0D7F5F8-DC80-4214-92DE-3837D1C5D0CE}"/>
              </a:ext>
            </a:extLst>
          </p:cNvPr>
          <p:cNvSpPr/>
          <p:nvPr/>
        </p:nvSpPr>
        <p:spPr>
          <a:xfrm>
            <a:off x="9048328" y="1052736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093B00E-D4EB-4FBB-AB3D-8BEB91BC4B42}"/>
              </a:ext>
            </a:extLst>
          </p:cNvPr>
          <p:cNvCxnSpPr>
            <a:stCxn id="41" idx="7"/>
            <a:endCxn id="41" idx="3"/>
          </p:cNvCxnSpPr>
          <p:nvPr/>
        </p:nvCxnSpPr>
        <p:spPr>
          <a:xfrm flipH="1">
            <a:off x="9101055" y="1105463"/>
            <a:ext cx="254586" cy="2545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C9BC2E9-0839-4A64-A553-0013461EFEDF}"/>
              </a:ext>
            </a:extLst>
          </p:cNvPr>
          <p:cNvCxnSpPr/>
          <p:nvPr/>
        </p:nvCxnSpPr>
        <p:spPr>
          <a:xfrm flipH="1" flipV="1">
            <a:off x="9108720" y="1108182"/>
            <a:ext cx="226921" cy="260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1331FDB7-B44C-447D-9F35-74B6F03F1460}"/>
              </a:ext>
            </a:extLst>
          </p:cNvPr>
          <p:cNvSpPr/>
          <p:nvPr/>
        </p:nvSpPr>
        <p:spPr>
          <a:xfrm>
            <a:off x="9048328" y="2348880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C5BC594-0456-4BE2-8886-179C8A7B4A60}"/>
              </a:ext>
            </a:extLst>
          </p:cNvPr>
          <p:cNvCxnSpPr>
            <a:stCxn id="44" idx="7"/>
            <a:endCxn id="44" idx="3"/>
          </p:cNvCxnSpPr>
          <p:nvPr/>
        </p:nvCxnSpPr>
        <p:spPr>
          <a:xfrm flipH="1">
            <a:off x="9101055" y="2401607"/>
            <a:ext cx="254586" cy="2545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D6EA28B-5FB5-41CF-8FE2-E0D81EA280E3}"/>
              </a:ext>
            </a:extLst>
          </p:cNvPr>
          <p:cNvCxnSpPr/>
          <p:nvPr/>
        </p:nvCxnSpPr>
        <p:spPr>
          <a:xfrm flipH="1" flipV="1">
            <a:off x="9108720" y="2404326"/>
            <a:ext cx="226921" cy="260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2">
            <a:extLst>
              <a:ext uri="{FF2B5EF4-FFF2-40B4-BE49-F238E27FC236}">
                <a16:creationId xmlns:a16="http://schemas.microsoft.com/office/drawing/2014/main" id="{FE1523A4-5CEE-4BDF-BEED-49BEB5FC3C16}"/>
              </a:ext>
            </a:extLst>
          </p:cNvPr>
          <p:cNvSpPr txBox="1"/>
          <p:nvPr/>
        </p:nvSpPr>
        <p:spPr>
          <a:xfrm>
            <a:off x="9408368" y="10527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Br</a:t>
            </a:r>
            <a:endParaRPr lang="zh-CN" altLang="en-US" dirty="0"/>
          </a:p>
        </p:txBody>
      </p:sp>
      <p:sp>
        <p:nvSpPr>
          <p:cNvPr id="48" name="TextBox 33">
            <a:extLst>
              <a:ext uri="{FF2B5EF4-FFF2-40B4-BE49-F238E27FC236}">
                <a16:creationId xmlns:a16="http://schemas.microsoft.com/office/drawing/2014/main" id="{9F6CE786-4064-4CDB-87B5-7FDFB6048F22}"/>
              </a:ext>
            </a:extLst>
          </p:cNvPr>
          <p:cNvSpPr txBox="1"/>
          <p:nvPr/>
        </p:nvSpPr>
        <p:spPr>
          <a:xfrm>
            <a:off x="9408368" y="23488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Br</a:t>
            </a:r>
            <a:endParaRPr lang="zh-CN" altLang="en-US" dirty="0"/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EAA76B2-C6A2-4BF0-9C92-95BD380DB87A}"/>
              </a:ext>
            </a:extLst>
          </p:cNvPr>
          <p:cNvCxnSpPr/>
          <p:nvPr/>
        </p:nvCxnSpPr>
        <p:spPr>
          <a:xfrm flipH="1" flipV="1">
            <a:off x="9673259" y="2281412"/>
            <a:ext cx="436958" cy="99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264C2581-7EC8-4DDC-A326-3BABB91AD3B6}"/>
              </a:ext>
            </a:extLst>
          </p:cNvPr>
          <p:cNvCxnSpPr/>
          <p:nvPr/>
        </p:nvCxnSpPr>
        <p:spPr>
          <a:xfrm flipV="1">
            <a:off x="9697937" y="1479773"/>
            <a:ext cx="453109" cy="118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FB8659B5-2354-42D4-89F0-93C77B7DB1CD}"/>
              </a:ext>
            </a:extLst>
          </p:cNvPr>
          <p:cNvCxnSpPr/>
          <p:nvPr/>
        </p:nvCxnSpPr>
        <p:spPr>
          <a:xfrm>
            <a:off x="5951984" y="2780928"/>
            <a:ext cx="2664296" cy="0"/>
          </a:xfrm>
          <a:prstGeom prst="straightConnector1">
            <a:avLst/>
          </a:prstGeom>
          <a:ln w="38100">
            <a:solidFill>
              <a:srgbClr val="000099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1">
            <a:extLst>
              <a:ext uri="{FF2B5EF4-FFF2-40B4-BE49-F238E27FC236}">
                <a16:creationId xmlns:a16="http://schemas.microsoft.com/office/drawing/2014/main" id="{EC922B88-A90B-408D-BE0E-E90E0842133E}"/>
              </a:ext>
            </a:extLst>
          </p:cNvPr>
          <p:cNvSpPr txBox="1"/>
          <p:nvPr/>
        </p:nvSpPr>
        <p:spPr>
          <a:xfrm>
            <a:off x="7031360" y="238658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Bz</a:t>
            </a:r>
            <a:endParaRPr lang="zh-CN" altLang="en-US" dirty="0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B4ADD954-26F4-445A-BB9A-E18D2485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3C8D2"/>
              </a:clrFrom>
              <a:clrTo>
                <a:srgbClr val="C3C8D2">
                  <a:alpha val="0"/>
                </a:srgbClr>
              </a:clrTo>
            </a:clrChange>
          </a:blip>
          <a:srcRect l="14088" t="35202" r="13883" b="11397"/>
          <a:stretch>
            <a:fillRect/>
          </a:stretch>
        </p:blipFill>
        <p:spPr bwMode="auto">
          <a:xfrm>
            <a:off x="1559496" y="3501008"/>
            <a:ext cx="4248472" cy="188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01C16655-F27A-4D3E-8831-44C006FE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C8D2"/>
              </a:clrFrom>
              <a:clrTo>
                <a:srgbClr val="C3C8D2">
                  <a:alpha val="0"/>
                </a:srgbClr>
              </a:clrTo>
            </a:clrChange>
          </a:blip>
          <a:srcRect l="13779" t="15706" r="32981" b="8904"/>
          <a:stretch>
            <a:fillRect/>
          </a:stretch>
        </p:blipFill>
        <p:spPr bwMode="auto">
          <a:xfrm>
            <a:off x="6888088" y="3212976"/>
            <a:ext cx="32303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FC26EBDF-0FC0-4AD7-9019-87301CBD8792}"/>
              </a:ext>
            </a:extLst>
          </p:cNvPr>
          <p:cNvCxnSpPr/>
          <p:nvPr/>
        </p:nvCxnSpPr>
        <p:spPr>
          <a:xfrm flipH="1">
            <a:off x="8328248" y="5229200"/>
            <a:ext cx="1008112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8">
            <a:extLst>
              <a:ext uri="{FF2B5EF4-FFF2-40B4-BE49-F238E27FC236}">
                <a16:creationId xmlns:a16="http://schemas.microsoft.com/office/drawing/2014/main" id="{B58D39CA-FBA8-4A8A-9D4B-E1B78F2F61D5}"/>
              </a:ext>
            </a:extLst>
          </p:cNvPr>
          <p:cNvSpPr txBox="1"/>
          <p:nvPr/>
        </p:nvSpPr>
        <p:spPr>
          <a:xfrm>
            <a:off x="7968208" y="566124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Fz</a:t>
            </a:r>
            <a:endParaRPr lang="zh-CN" altLang="en-US" dirty="0"/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C83B05A8-BD79-4817-8DAB-A4CA302586BE}"/>
              </a:ext>
            </a:extLst>
          </p:cNvPr>
          <p:cNvCxnSpPr/>
          <p:nvPr/>
        </p:nvCxnSpPr>
        <p:spPr>
          <a:xfrm flipV="1">
            <a:off x="4871864" y="2996952"/>
            <a:ext cx="0" cy="6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1">
            <a:extLst>
              <a:ext uri="{FF2B5EF4-FFF2-40B4-BE49-F238E27FC236}">
                <a16:creationId xmlns:a16="http://schemas.microsoft.com/office/drawing/2014/main" id="{E2542582-9A9D-4D90-88DD-09F4C49AAEF2}"/>
              </a:ext>
            </a:extLst>
          </p:cNvPr>
          <p:cNvSpPr txBox="1"/>
          <p:nvPr/>
        </p:nvSpPr>
        <p:spPr>
          <a:xfrm>
            <a:off x="4943872" y="306896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</a:t>
            </a:r>
            <a:endParaRPr lang="zh-CN" altLang="en-US" dirty="0"/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93B30A9F-B954-4B5F-9C64-9C4F3D7A6B47}"/>
              </a:ext>
            </a:extLst>
          </p:cNvPr>
          <p:cNvCxnSpPr/>
          <p:nvPr/>
        </p:nvCxnSpPr>
        <p:spPr>
          <a:xfrm>
            <a:off x="4799856" y="5229200"/>
            <a:ext cx="0" cy="6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4">
            <a:extLst>
              <a:ext uri="{FF2B5EF4-FFF2-40B4-BE49-F238E27FC236}">
                <a16:creationId xmlns:a16="http://schemas.microsoft.com/office/drawing/2014/main" id="{531BD79C-EF7C-4992-9B9B-BC7AE9CE13F3}"/>
              </a:ext>
            </a:extLst>
          </p:cNvPr>
          <p:cNvSpPr txBox="1"/>
          <p:nvPr/>
        </p:nvSpPr>
        <p:spPr>
          <a:xfrm>
            <a:off x="4871864" y="573325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</a:t>
            </a:r>
            <a:endParaRPr lang="zh-CN" altLang="en-US" dirty="0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FA95945-E810-4CCD-A4F6-C354EEC5CB1B}"/>
              </a:ext>
            </a:extLst>
          </p:cNvPr>
          <p:cNvCxnSpPr/>
          <p:nvPr/>
        </p:nvCxnSpPr>
        <p:spPr>
          <a:xfrm flipH="1">
            <a:off x="4271367" y="4595242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5C92BC21-494C-4E33-8AE6-3C8B11BD85CB}"/>
              </a:ext>
            </a:extLst>
          </p:cNvPr>
          <p:cNvCxnSpPr/>
          <p:nvPr/>
        </p:nvCxnSpPr>
        <p:spPr>
          <a:xfrm flipH="1">
            <a:off x="3935760" y="5229200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812F330D-1F4A-4CC8-8DAC-EF52AFA7C03F}"/>
              </a:ext>
            </a:extLst>
          </p:cNvPr>
          <p:cNvCxnSpPr/>
          <p:nvPr/>
        </p:nvCxnSpPr>
        <p:spPr>
          <a:xfrm flipH="1">
            <a:off x="3647728" y="4653136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2F0C4B44-D406-488D-B805-4907A948DE09}"/>
              </a:ext>
            </a:extLst>
          </p:cNvPr>
          <p:cNvCxnSpPr/>
          <p:nvPr/>
        </p:nvCxnSpPr>
        <p:spPr>
          <a:xfrm flipH="1">
            <a:off x="3312121" y="5287094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2841FD34-204D-450C-81D9-1F199EA76D22}"/>
              </a:ext>
            </a:extLst>
          </p:cNvPr>
          <p:cNvCxnSpPr/>
          <p:nvPr/>
        </p:nvCxnSpPr>
        <p:spPr>
          <a:xfrm flipH="1">
            <a:off x="2999656" y="4653136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2F9E0BD2-DABA-4B16-A2C7-ECDB9B2FB4FF}"/>
              </a:ext>
            </a:extLst>
          </p:cNvPr>
          <p:cNvCxnSpPr/>
          <p:nvPr/>
        </p:nvCxnSpPr>
        <p:spPr>
          <a:xfrm flipH="1">
            <a:off x="2664049" y="5287094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089278F6-9449-471C-8F3C-02D975B78114}"/>
              </a:ext>
            </a:extLst>
          </p:cNvPr>
          <p:cNvCxnSpPr/>
          <p:nvPr/>
        </p:nvCxnSpPr>
        <p:spPr>
          <a:xfrm flipH="1">
            <a:off x="2423592" y="4581128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789A1E0E-E6CE-45F6-BB36-DB053E215942}"/>
              </a:ext>
            </a:extLst>
          </p:cNvPr>
          <p:cNvCxnSpPr/>
          <p:nvPr/>
        </p:nvCxnSpPr>
        <p:spPr>
          <a:xfrm flipH="1">
            <a:off x="1991544" y="4941168"/>
            <a:ext cx="19075" cy="3391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42C8015A-443F-40A1-9E17-0369495A51B7}"/>
              </a:ext>
            </a:extLst>
          </p:cNvPr>
          <p:cNvCxnSpPr/>
          <p:nvPr/>
        </p:nvCxnSpPr>
        <p:spPr>
          <a:xfrm flipV="1">
            <a:off x="4270251" y="3948683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6FD5B84B-5E4B-4158-8D73-2E3CD1A9B7D0}"/>
              </a:ext>
            </a:extLst>
          </p:cNvPr>
          <p:cNvCxnSpPr/>
          <p:nvPr/>
        </p:nvCxnSpPr>
        <p:spPr>
          <a:xfrm flipV="1">
            <a:off x="3968477" y="3323853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13CF6593-C9EF-4E7E-833B-520455546A7C}"/>
              </a:ext>
            </a:extLst>
          </p:cNvPr>
          <p:cNvCxnSpPr/>
          <p:nvPr/>
        </p:nvCxnSpPr>
        <p:spPr>
          <a:xfrm flipV="1">
            <a:off x="3647728" y="3933056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BAFEFF66-07D8-47C8-9633-EDF04F0EF4AF}"/>
              </a:ext>
            </a:extLst>
          </p:cNvPr>
          <p:cNvCxnSpPr/>
          <p:nvPr/>
        </p:nvCxnSpPr>
        <p:spPr>
          <a:xfrm flipV="1">
            <a:off x="3345954" y="3308226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64A80A3A-EE00-42F0-BAEB-F83A70A41308}"/>
              </a:ext>
            </a:extLst>
          </p:cNvPr>
          <p:cNvCxnSpPr/>
          <p:nvPr/>
        </p:nvCxnSpPr>
        <p:spPr>
          <a:xfrm flipV="1">
            <a:off x="3035027" y="3909070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AE83BD7E-3FC0-4C60-A102-60712957ECC9}"/>
              </a:ext>
            </a:extLst>
          </p:cNvPr>
          <p:cNvCxnSpPr/>
          <p:nvPr/>
        </p:nvCxnSpPr>
        <p:spPr>
          <a:xfrm flipV="1">
            <a:off x="2733253" y="3284240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A84C77E3-9E97-4185-8FC7-7E99292DB480}"/>
              </a:ext>
            </a:extLst>
          </p:cNvPr>
          <p:cNvCxnSpPr/>
          <p:nvPr/>
        </p:nvCxnSpPr>
        <p:spPr>
          <a:xfrm flipV="1">
            <a:off x="2415455" y="3945657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0A18C809-DAB8-4126-A76F-C32D33FFFDB6}"/>
              </a:ext>
            </a:extLst>
          </p:cNvPr>
          <p:cNvCxnSpPr/>
          <p:nvPr/>
        </p:nvCxnSpPr>
        <p:spPr>
          <a:xfrm flipV="1">
            <a:off x="1991544" y="3573016"/>
            <a:ext cx="10666" cy="3684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圆角矩形 74">
            <a:extLst>
              <a:ext uri="{FF2B5EF4-FFF2-40B4-BE49-F238E27FC236}">
                <a16:creationId xmlns:a16="http://schemas.microsoft.com/office/drawing/2014/main" id="{9748055B-5423-4386-BE0C-403782348125}"/>
              </a:ext>
            </a:extLst>
          </p:cNvPr>
          <p:cNvSpPr/>
          <p:nvPr/>
        </p:nvSpPr>
        <p:spPr>
          <a:xfrm>
            <a:off x="1559496" y="2996952"/>
            <a:ext cx="8856984" cy="3384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171A0B-B197-49BC-8B3B-1DDF72A17FBE}"/>
              </a:ext>
            </a:extLst>
          </p:cNvPr>
          <p:cNvSpPr txBox="1"/>
          <p:nvPr/>
        </p:nvSpPr>
        <p:spPr>
          <a:xfrm>
            <a:off x="2138546" y="5949280"/>
            <a:ext cx="23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Forces caused by Br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64D25A-C5C2-4EB9-A656-11EC968B1966}"/>
              </a:ext>
            </a:extLst>
          </p:cNvPr>
          <p:cNvSpPr txBox="1"/>
          <p:nvPr/>
        </p:nvSpPr>
        <p:spPr>
          <a:xfrm>
            <a:off x="6577223" y="595405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Forces caused by </a:t>
            </a:r>
            <a:r>
              <a:rPr lang="en-US" altLang="zh-CN" dirty="0" err="1">
                <a:solidFill>
                  <a:srgbClr val="C00000"/>
                </a:solidFill>
              </a:rPr>
              <a:t>Bz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6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 descr="IMG_7180.JPG">
            <a:extLst>
              <a:ext uri="{FF2B5EF4-FFF2-40B4-BE49-F238E27FC236}">
                <a16:creationId xmlns:a16="http://schemas.microsoft.com/office/drawing/2014/main" id="{3D503421-9B84-4E88-BA1E-F3A6565FC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 l="6688" t="46456" r="3538" b="31100"/>
          <a:stretch>
            <a:fillRect/>
          </a:stretch>
        </p:blipFill>
        <p:spPr>
          <a:xfrm>
            <a:off x="911424" y="1231886"/>
            <a:ext cx="8208912" cy="1368152"/>
          </a:xfrm>
          <a:prstGeom prst="rect">
            <a:avLst/>
          </a:prstGeom>
        </p:spPr>
      </p:pic>
      <p:sp>
        <p:nvSpPr>
          <p:cNvPr id="81" name="TextBox 4">
            <a:extLst>
              <a:ext uri="{FF2B5EF4-FFF2-40B4-BE49-F238E27FC236}">
                <a16:creationId xmlns:a16="http://schemas.microsoft.com/office/drawing/2014/main" id="{90EFE367-6FC8-4851-9700-A9A79C51EE96}"/>
              </a:ext>
            </a:extLst>
          </p:cNvPr>
          <p:cNvSpPr txBox="1"/>
          <p:nvPr/>
        </p:nvSpPr>
        <p:spPr>
          <a:xfrm>
            <a:off x="1847528" y="862554"/>
            <a:ext cx="14830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Upper W lead</a:t>
            </a:r>
            <a:endParaRPr lang="zh-CN" altLang="en-US" dirty="0"/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E608628-EC10-46E6-BAD6-0E1F1D37BD7F}"/>
              </a:ext>
            </a:extLst>
          </p:cNvPr>
          <p:cNvSpPr txBox="1"/>
          <p:nvPr/>
        </p:nvSpPr>
        <p:spPr>
          <a:xfrm>
            <a:off x="6582055" y="870107"/>
            <a:ext cx="14737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Lower W lead</a:t>
            </a:r>
            <a:endParaRPr lang="zh-CN" altLang="en-US" dirty="0"/>
          </a:p>
        </p:txBody>
      </p:sp>
      <p:pic>
        <p:nvPicPr>
          <p:cNvPr id="83" name="图片 82" descr="IMG_7184.JPG">
            <a:extLst>
              <a:ext uri="{FF2B5EF4-FFF2-40B4-BE49-F238E27FC236}">
                <a16:creationId xmlns:a16="http://schemas.microsoft.com/office/drawing/2014/main" id="{673C239F-9CAE-43EC-8777-A8358FB00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32675" t="33463" r="36613" b="26375"/>
          <a:stretch>
            <a:fillRect/>
          </a:stretch>
        </p:blipFill>
        <p:spPr>
          <a:xfrm>
            <a:off x="299864" y="2816062"/>
            <a:ext cx="280831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" name="TextBox 7">
            <a:extLst>
              <a:ext uri="{FF2B5EF4-FFF2-40B4-BE49-F238E27FC236}">
                <a16:creationId xmlns:a16="http://schemas.microsoft.com/office/drawing/2014/main" id="{04E4136C-64F8-4D06-AFCD-5A076FCD1197}"/>
              </a:ext>
            </a:extLst>
          </p:cNvPr>
          <p:cNvSpPr txBox="1"/>
          <p:nvPr/>
        </p:nvSpPr>
        <p:spPr>
          <a:xfrm>
            <a:off x="496695" y="5192326"/>
            <a:ext cx="21789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Ta</a:t>
            </a:r>
            <a:r>
              <a:rPr lang="zh-CN" altLang="en-US" dirty="0"/>
              <a:t> </a:t>
            </a:r>
            <a:r>
              <a:rPr lang="en-US" altLang="zh-CN" dirty="0"/>
              <a:t>crucible lower connector melted</a:t>
            </a:r>
            <a:endParaRPr lang="zh-CN" altLang="en-US" dirty="0"/>
          </a:p>
        </p:txBody>
      </p:sp>
      <p:pic>
        <p:nvPicPr>
          <p:cNvPr id="85" name="图片 84" descr="IMG_7185.JPG">
            <a:extLst>
              <a:ext uri="{FF2B5EF4-FFF2-40B4-BE49-F238E27FC236}">
                <a16:creationId xmlns:a16="http://schemas.microsoft.com/office/drawing/2014/main" id="{AA8D9A2A-E890-406C-BF53-A70CE13D17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3864" t="33558" r="16478" b="6038"/>
          <a:stretch>
            <a:fillRect/>
          </a:stretch>
        </p:blipFill>
        <p:spPr>
          <a:xfrm>
            <a:off x="3071664" y="3248110"/>
            <a:ext cx="288032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TextBox 9">
            <a:extLst>
              <a:ext uri="{FF2B5EF4-FFF2-40B4-BE49-F238E27FC236}">
                <a16:creationId xmlns:a16="http://schemas.microsoft.com/office/drawing/2014/main" id="{771ECE34-A2D5-442F-A792-631AA7C9988E}"/>
              </a:ext>
            </a:extLst>
          </p:cNvPr>
          <p:cNvSpPr txBox="1"/>
          <p:nvPr/>
        </p:nvSpPr>
        <p:spPr>
          <a:xfrm>
            <a:off x="3504220" y="5362184"/>
            <a:ext cx="1669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Ta</a:t>
            </a:r>
            <a:r>
              <a:rPr lang="zh-CN" altLang="en-US" dirty="0"/>
              <a:t> </a:t>
            </a:r>
            <a:r>
              <a:rPr lang="en-US" altLang="zh-CN" dirty="0"/>
              <a:t>crucible bent</a:t>
            </a:r>
            <a:endParaRPr lang="zh-CN" altLang="en-US" dirty="0"/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9F0975BC-F0A8-4811-A7C6-1D663E327D26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4339096" y="4328230"/>
            <a:ext cx="316744" cy="103395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 descr="IMG_7186.JPG">
            <a:extLst>
              <a:ext uri="{FF2B5EF4-FFF2-40B4-BE49-F238E27FC236}">
                <a16:creationId xmlns:a16="http://schemas.microsoft.com/office/drawing/2014/main" id="{FA7DAC92-64C8-4422-BD2C-DEBDB2FA27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26183" t="33558" r="23107" b="6038"/>
          <a:stretch>
            <a:fillRect/>
          </a:stretch>
        </p:blipFill>
        <p:spPr>
          <a:xfrm>
            <a:off x="6240016" y="3248110"/>
            <a:ext cx="244827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" name="任意多边形 13">
            <a:extLst>
              <a:ext uri="{FF2B5EF4-FFF2-40B4-BE49-F238E27FC236}">
                <a16:creationId xmlns:a16="http://schemas.microsoft.com/office/drawing/2014/main" id="{C358D412-648F-475B-81AD-E17C1C9E9C84}"/>
              </a:ext>
            </a:extLst>
          </p:cNvPr>
          <p:cNvSpPr/>
          <p:nvPr/>
        </p:nvSpPr>
        <p:spPr>
          <a:xfrm>
            <a:off x="7594427" y="3895041"/>
            <a:ext cx="77787" cy="819150"/>
          </a:xfrm>
          <a:custGeom>
            <a:avLst/>
            <a:gdLst>
              <a:gd name="connsiteX0" fmla="*/ 77787 w 77787"/>
              <a:gd name="connsiteY0" fmla="*/ 0 h 819150"/>
              <a:gd name="connsiteX1" fmla="*/ 39687 w 77787"/>
              <a:gd name="connsiteY1" fmla="*/ 200025 h 819150"/>
              <a:gd name="connsiteX2" fmla="*/ 20637 w 77787"/>
              <a:gd name="connsiteY2" fmla="*/ 361950 h 819150"/>
              <a:gd name="connsiteX3" fmla="*/ 1587 w 77787"/>
              <a:gd name="connsiteY3" fmla="*/ 657225 h 819150"/>
              <a:gd name="connsiteX4" fmla="*/ 11112 w 77787"/>
              <a:gd name="connsiteY4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7" h="819150">
                <a:moveTo>
                  <a:pt x="77787" y="0"/>
                </a:moveTo>
                <a:cubicBezTo>
                  <a:pt x="63499" y="69850"/>
                  <a:pt x="49212" y="139700"/>
                  <a:pt x="39687" y="200025"/>
                </a:cubicBezTo>
                <a:cubicBezTo>
                  <a:pt x="30162" y="260350"/>
                  <a:pt x="26987" y="285750"/>
                  <a:pt x="20637" y="361950"/>
                </a:cubicBezTo>
                <a:cubicBezTo>
                  <a:pt x="14287" y="438150"/>
                  <a:pt x="3174" y="581025"/>
                  <a:pt x="1587" y="657225"/>
                </a:cubicBezTo>
                <a:cubicBezTo>
                  <a:pt x="0" y="733425"/>
                  <a:pt x="5556" y="776287"/>
                  <a:pt x="11112" y="81915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TextBox 14">
            <a:extLst>
              <a:ext uri="{FF2B5EF4-FFF2-40B4-BE49-F238E27FC236}">
                <a16:creationId xmlns:a16="http://schemas.microsoft.com/office/drawing/2014/main" id="{84E0BE77-F684-441C-B2DF-1913B3B45CAE}"/>
              </a:ext>
            </a:extLst>
          </p:cNvPr>
          <p:cNvSpPr txBox="1"/>
          <p:nvPr/>
        </p:nvSpPr>
        <p:spPr>
          <a:xfrm>
            <a:off x="6348028" y="5307558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Ta</a:t>
            </a:r>
            <a:r>
              <a:rPr lang="zh-CN" altLang="en-US" dirty="0"/>
              <a:t> </a:t>
            </a:r>
            <a:r>
              <a:rPr lang="en-US" altLang="zh-CN" dirty="0"/>
              <a:t>crucible bent</a:t>
            </a:r>
            <a:endParaRPr lang="zh-CN" altLang="en-US" dirty="0"/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78C888D2-42CA-4207-87E3-2D1C5600EEB1}"/>
              </a:ext>
            </a:extLst>
          </p:cNvPr>
          <p:cNvCxnSpPr>
            <a:cxnSpLocks/>
            <a:stCxn id="90" idx="0"/>
          </p:cNvCxnSpPr>
          <p:nvPr/>
        </p:nvCxnSpPr>
        <p:spPr>
          <a:xfrm flipV="1">
            <a:off x="7248128" y="4498168"/>
            <a:ext cx="320896" cy="8093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7">
            <a:extLst>
              <a:ext uri="{FF2B5EF4-FFF2-40B4-BE49-F238E27FC236}">
                <a16:creationId xmlns:a16="http://schemas.microsoft.com/office/drawing/2014/main" id="{FAE08CB4-854F-4FEC-A15A-E03D357279B1}"/>
              </a:ext>
            </a:extLst>
          </p:cNvPr>
          <p:cNvSpPr txBox="1"/>
          <p:nvPr/>
        </p:nvSpPr>
        <p:spPr>
          <a:xfrm>
            <a:off x="5303912" y="2708920"/>
            <a:ext cx="43924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Crucible connect point bent and melt caused by resistor heating caused by detaching</a:t>
            </a:r>
            <a:endParaRPr lang="zh-CN" altLang="en-US" dirty="0"/>
          </a:p>
        </p:txBody>
      </p: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670CB161-1997-49F9-A16B-3F4D9A675B2A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5951986" y="2204864"/>
            <a:ext cx="1548170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307B091D-7A1D-4182-9567-B2B520C8D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650" y="3140967"/>
            <a:ext cx="3111013" cy="3111013"/>
          </a:xfrm>
          <a:prstGeom prst="rect">
            <a:avLst/>
          </a:prstGeom>
        </p:spPr>
      </p:pic>
      <p:sp>
        <p:nvSpPr>
          <p:cNvPr id="94" name="文本框 93">
            <a:extLst>
              <a:ext uri="{FF2B5EF4-FFF2-40B4-BE49-F238E27FC236}">
                <a16:creationId xmlns:a16="http://schemas.microsoft.com/office/drawing/2014/main" id="{D7AA5DBB-C77B-4C89-9DE2-0C94205A739B}"/>
              </a:ext>
            </a:extLst>
          </p:cNvPr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4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F44A6146-B271-44AB-8B42-B046BAC0F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34868"/>
            <a:ext cx="3638550" cy="34194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944EC79-8D57-43B5-80D8-BE9E6C6B44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27688" r="13501" b="17664"/>
          <a:stretch/>
        </p:blipFill>
        <p:spPr>
          <a:xfrm rot="5400000">
            <a:off x="3737177" y="2505894"/>
            <a:ext cx="3672408" cy="21231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8F4A53E-24C0-4BCC-BE09-F84FB43A25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19702" r="16518" b="29353"/>
          <a:stretch/>
        </p:blipFill>
        <p:spPr>
          <a:xfrm>
            <a:off x="6807968" y="1751636"/>
            <a:ext cx="5136631" cy="2864874"/>
          </a:xfrm>
          <a:prstGeom prst="rect">
            <a:avLst/>
          </a:prstGeom>
        </p:spPr>
      </p:pic>
      <p:sp>
        <p:nvSpPr>
          <p:cNvPr id="2" name="标注: 线形 1">
            <a:extLst>
              <a:ext uri="{FF2B5EF4-FFF2-40B4-BE49-F238E27FC236}">
                <a16:creationId xmlns:a16="http://schemas.microsoft.com/office/drawing/2014/main" id="{A8474679-91AA-4DE6-8B25-0791AEFC1E52}"/>
              </a:ext>
            </a:extLst>
          </p:cNvPr>
          <p:cNvSpPr/>
          <p:nvPr/>
        </p:nvSpPr>
        <p:spPr>
          <a:xfrm>
            <a:off x="3431704" y="908720"/>
            <a:ext cx="1224136" cy="432048"/>
          </a:xfrm>
          <a:prstGeom prst="borderCallout1">
            <a:avLst>
              <a:gd name="adj1" fmla="val 18750"/>
              <a:gd name="adj2" fmla="val -8333"/>
              <a:gd name="adj3" fmla="val 255871"/>
              <a:gd name="adj4" fmla="val -74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Cu</a:t>
            </a:r>
            <a:endParaRPr lang="zh-CN" altLang="en-US" sz="2800" dirty="0"/>
          </a:p>
        </p:txBody>
      </p:sp>
      <p:sp>
        <p:nvSpPr>
          <p:cNvPr id="21" name="标注: 线形 20">
            <a:extLst>
              <a:ext uri="{FF2B5EF4-FFF2-40B4-BE49-F238E27FC236}">
                <a16:creationId xmlns:a16="http://schemas.microsoft.com/office/drawing/2014/main" id="{410BDB24-692E-48DE-8130-3BEF19FD467B}"/>
              </a:ext>
            </a:extLst>
          </p:cNvPr>
          <p:cNvSpPr/>
          <p:nvPr/>
        </p:nvSpPr>
        <p:spPr>
          <a:xfrm>
            <a:off x="2495600" y="5013176"/>
            <a:ext cx="1224136" cy="432048"/>
          </a:xfrm>
          <a:prstGeom prst="borderCallout1">
            <a:avLst>
              <a:gd name="adj1" fmla="val 18750"/>
              <a:gd name="adj2" fmla="val -8333"/>
              <a:gd name="adj3" fmla="val -227722"/>
              <a:gd name="adj4" fmla="val -49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Ta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72D283-1EC4-4934-B47E-3302B03B16B6}"/>
              </a:ext>
            </a:extLst>
          </p:cNvPr>
          <p:cNvSpPr txBox="1"/>
          <p:nvPr/>
        </p:nvSpPr>
        <p:spPr bwMode="auto">
          <a:xfrm>
            <a:off x="6807968" y="4725144"/>
            <a:ext cx="434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Ta purity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D02E0"/>
                </a:solidFill>
              </a:rPr>
              <a:t>Thermal expansion forces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615451B-EE53-47E1-B28C-93595C207C08}"/>
              </a:ext>
            </a:extLst>
          </p:cNvPr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3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3F8EF966-189A-474D-9C9C-6B3F86C3E56F}"/>
              </a:ext>
            </a:extLst>
          </p:cNvPr>
          <p:cNvSpPr txBox="1">
            <a:spLocks/>
          </p:cNvSpPr>
          <p:nvPr/>
        </p:nvSpPr>
        <p:spPr>
          <a:xfrm>
            <a:off x="2588225" y="744589"/>
            <a:ext cx="7128192" cy="5365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/>
              <a:t>Principle of inductive heating and its features</a:t>
            </a:r>
            <a:endParaRPr lang="zh-CN" altLang="en-US" sz="2400" b="1" dirty="0"/>
          </a:p>
        </p:txBody>
      </p:sp>
      <p:pic>
        <p:nvPicPr>
          <p:cNvPr id="10" name="Picture 3" descr="C:\Users\ustc\Documents\Tencent Files\1251771321\Image\H@X]4V4QCB4KFIE[937KM(O.jpg">
            <a:extLst>
              <a:ext uri="{FF2B5EF4-FFF2-40B4-BE49-F238E27FC236}">
                <a16:creationId xmlns:a16="http://schemas.microsoft.com/office/drawing/2014/main" id="{4E1A1AAE-DC2E-4B82-BF00-BB651E7D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51" y="1303675"/>
            <a:ext cx="3407412" cy="24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5BE027-36D6-4CF4-BAA8-D73BBF13B913}"/>
                  </a:ext>
                </a:extLst>
              </p:cNvPr>
              <p:cNvSpPr txBox="1"/>
              <p:nvPr/>
            </p:nvSpPr>
            <p:spPr>
              <a:xfrm>
                <a:off x="6548065" y="1339373"/>
                <a:ext cx="154087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=5033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5BE027-36D6-4CF4-BAA8-D73BBF13B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65" y="1339373"/>
                <a:ext cx="1540871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52CABCD7-7540-4287-ADE5-96E827FF9028}"/>
              </a:ext>
            </a:extLst>
          </p:cNvPr>
          <p:cNvSpPr txBox="1">
            <a:spLocks/>
          </p:cNvSpPr>
          <p:nvPr/>
        </p:nvSpPr>
        <p:spPr>
          <a:xfrm>
            <a:off x="1709715" y="4175609"/>
            <a:ext cx="4752528" cy="1445137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Times New Roman" pitchFamily="18" charset="0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15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Times New Roman" pitchFamily="18" charset="0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15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Times New Roman" pitchFamily="18" charset="0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15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Times New Roman" pitchFamily="18" charset="0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Lorenz force free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when work in high magnetic field environment (B&gt;3-6 T);</a:t>
            </a:r>
          </a:p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Fast temperature respond to the heating power;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7C5E3507-3394-4076-8CB4-497A3DBA39F5}"/>
              </a:ext>
            </a:extLst>
          </p:cNvPr>
          <p:cNvSpPr txBox="1">
            <a:spLocks/>
          </p:cNvSpPr>
          <p:nvPr/>
        </p:nvSpPr>
        <p:spPr>
          <a:xfrm>
            <a:off x="6764089" y="4158630"/>
            <a:ext cx="3629000" cy="14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compatibility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high temperature;</a:t>
            </a:r>
          </a:p>
          <a:p>
            <a:pPr algn="just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radiation and thermal conduction shielding;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1538502-6EDF-4621-B867-FA204AD190FD}"/>
                  </a:ext>
                </a:extLst>
              </p:cNvPr>
              <p:cNvSpPr txBox="1"/>
              <p:nvPr/>
            </p:nvSpPr>
            <p:spPr>
              <a:xfrm>
                <a:off x="6240016" y="2276872"/>
                <a:ext cx="347640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skin depth, cm</a:t>
                </a:r>
              </a:p>
              <a:p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resistivity of heated metal,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Relative permeability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AC current frequency, Hz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1538502-6EDF-4621-B867-FA204AD1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276872"/>
                <a:ext cx="3476401" cy="1200329"/>
              </a:xfrm>
              <a:prstGeom prst="rect">
                <a:avLst/>
              </a:prstGeom>
              <a:blipFill>
                <a:blip r:embed="rId5"/>
                <a:stretch>
                  <a:fillRect l="-1579" t="-3061" b="-7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C42767BE-1F4E-4658-B6F5-3A1F052B8ECB}"/>
              </a:ext>
            </a:extLst>
          </p:cNvPr>
          <p:cNvSpPr/>
          <p:nvPr/>
        </p:nvSpPr>
        <p:spPr>
          <a:xfrm>
            <a:off x="6980113" y="3739803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CEB044-BC97-47E8-AB33-B99A16A1BC03}"/>
              </a:ext>
            </a:extLst>
          </p:cNvPr>
          <p:cNvSpPr/>
          <p:nvPr/>
        </p:nvSpPr>
        <p:spPr>
          <a:xfrm>
            <a:off x="2131651" y="3739803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Pros: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AE0543-2257-4D1D-9DE8-067E306C694F}"/>
              </a:ext>
            </a:extLst>
          </p:cNvPr>
          <p:cNvSpPr txBox="1"/>
          <p:nvPr/>
        </p:nvSpPr>
        <p:spPr>
          <a:xfrm>
            <a:off x="1821682" y="5725352"/>
            <a:ext cx="866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inductive heating oven, MSU got ~200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33+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2012. But the performance of oven degrades quickly!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2EF1D9-01CB-4896-A300-4A09ADF30542}"/>
              </a:ext>
            </a:extLst>
          </p:cNvPr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5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>
            <a:extLst>
              <a:ext uri="{FF2B5EF4-FFF2-40B4-BE49-F238E27FC236}">
                <a16:creationId xmlns:a16="http://schemas.microsoft.com/office/drawing/2014/main" id="{42324010-4E18-4C46-ADC3-83CDE6430EB6}"/>
              </a:ext>
            </a:extLst>
          </p:cNvPr>
          <p:cNvSpPr txBox="1">
            <a:spLocks/>
          </p:cNvSpPr>
          <p:nvPr/>
        </p:nvSpPr>
        <p:spPr>
          <a:xfrm>
            <a:off x="5159896" y="3742826"/>
            <a:ext cx="6840759" cy="5365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Sketch of inductive oven at IMP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258ECAC-762B-4BAF-9275-094ED869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196752"/>
            <a:ext cx="7254551" cy="2469545"/>
          </a:xfrm>
          <a:prstGeom prst="rect">
            <a:avLst/>
          </a:prstGeom>
        </p:spPr>
      </p:pic>
      <p:sp>
        <p:nvSpPr>
          <p:cNvPr id="25" name="TextBox 25">
            <a:extLst>
              <a:ext uri="{FF2B5EF4-FFF2-40B4-BE49-F238E27FC236}">
                <a16:creationId xmlns:a16="http://schemas.microsoft.com/office/drawing/2014/main" id="{42873811-F54B-4359-96DD-70D7CF680FD9}"/>
              </a:ext>
            </a:extLst>
          </p:cNvPr>
          <p:cNvSpPr txBox="1"/>
          <p:nvPr/>
        </p:nvSpPr>
        <p:spPr>
          <a:xfrm>
            <a:off x="2711625" y="4549944"/>
            <a:ext cx="5832648" cy="17912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temperature: 1800 -2100 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charset="-122"/>
                <a:cs typeface="Times New Roman" pitchFamily="18" charset="0"/>
              </a:rPr>
              <a:t>0</a:t>
            </a:r>
            <a:r>
              <a:rPr lang="en-US" altLang="zh-CN" b="1" dirty="0">
                <a:latin typeface="Times New Roman" panose="02020603050405020304" pitchFamily="18" charset="0"/>
                <a:ea typeface="宋体" charset="-122"/>
                <a:cs typeface="Times New Roman" pitchFamily="18" charset="0"/>
              </a:rPr>
              <a:t>C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Design working life: &gt;200 hours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itchFamily="18" charset="0"/>
              </a:rPr>
              <a:t>Control mode: Close loop (open loop at the first step)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itchFamily="18" charset="0"/>
              </a:rPr>
              <a:t>Capacity: Ø8 mm×50 mm crucible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Main features: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Add gap between crucible and ZrO</a:t>
            </a:r>
            <a:r>
              <a:rPr lang="en-US" altLang="zh-CN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EABF547-8805-4DDD-B744-8795B243D878}"/>
              </a:ext>
            </a:extLst>
          </p:cNvPr>
          <p:cNvSpPr txBox="1"/>
          <p:nvPr/>
        </p:nvSpPr>
        <p:spPr>
          <a:xfrm>
            <a:off x="636517" y="3717032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Original Design at MSU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86A850-882F-4927-8BAB-245566235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3" y="1584219"/>
            <a:ext cx="4491013" cy="18447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252497-920E-4F26-ADAE-79260C6111E0}"/>
              </a:ext>
            </a:extLst>
          </p:cNvPr>
          <p:cNvSpPr txBox="1"/>
          <p:nvPr/>
        </p:nvSpPr>
        <p:spPr bwMode="auto">
          <a:xfrm>
            <a:off x="9912424" y="6110371"/>
            <a:ext cx="2160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W. Lu in 2019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59E2156-882B-4E50-884D-BBD8F22AF1E1}"/>
              </a:ext>
            </a:extLst>
          </p:cNvPr>
          <p:cNvSpPr txBox="1"/>
          <p:nvPr/>
        </p:nvSpPr>
        <p:spPr bwMode="auto">
          <a:xfrm>
            <a:off x="3877585" y="4364"/>
            <a:ext cx="507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High Temp. Oven : </a:t>
            </a:r>
            <a:r>
              <a:rPr lang="en-US" altLang="zh-CN" sz="3200" b="1" dirty="0">
                <a:solidFill>
                  <a:srgbClr val="FFFF00"/>
                </a:solidFill>
              </a:rPr>
              <a:t>Trial 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635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79917</TotalTime>
  <Words>1095</Words>
  <Application>Microsoft Office PowerPoint</Application>
  <PresentationFormat>宽屏</PresentationFormat>
  <Paragraphs>153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 Unicode MS</vt:lpstr>
      <vt:lpstr>宋体</vt:lpstr>
      <vt:lpstr>Arial</vt:lpstr>
      <vt:lpstr>Calibri</vt:lpstr>
      <vt:lpstr>Cambria Math</vt:lpstr>
      <vt:lpstr>Times</vt:lpstr>
      <vt:lpstr>Times New Roman</vt:lpstr>
      <vt:lpstr>Tw Cen MT Condensed</vt:lpstr>
      <vt:lpstr>Wingdings</vt:lpstr>
      <vt:lpstr>3_Office 主题​​</vt:lpstr>
      <vt:lpstr>High Temperature Oven Development at IMP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238U35+ stability test</vt:lpstr>
      <vt:lpstr>PowerPoint 演示文稿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sunlt</cp:lastModifiedBy>
  <cp:revision>2159</cp:revision>
  <dcterms:created xsi:type="dcterms:W3CDTF">2013-08-23T11:01:09Z</dcterms:created>
  <dcterms:modified xsi:type="dcterms:W3CDTF">2025-04-07T21:44:52Z</dcterms:modified>
</cp:coreProperties>
</file>