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5" r:id="rId2"/>
    <p:sldId id="278" r:id="rId3"/>
    <p:sldId id="347" r:id="rId4"/>
    <p:sldId id="606" r:id="rId5"/>
    <p:sldId id="348" r:id="rId6"/>
    <p:sldId id="350" r:id="rId7"/>
    <p:sldId id="627" r:id="rId8"/>
    <p:sldId id="301" r:id="rId9"/>
    <p:sldId id="349" r:id="rId10"/>
    <p:sldId id="364" r:id="rId11"/>
    <p:sldId id="605" r:id="rId12"/>
    <p:sldId id="336" r:id="rId13"/>
    <p:sldId id="333" r:id="rId14"/>
    <p:sldId id="334" r:id="rId15"/>
    <p:sldId id="335" r:id="rId16"/>
    <p:sldId id="581" r:id="rId17"/>
    <p:sldId id="358" r:id="rId18"/>
    <p:sldId id="621" r:id="rId19"/>
    <p:sldId id="626" r:id="rId20"/>
    <p:sldId id="612" r:id="rId21"/>
    <p:sldId id="613" r:id="rId22"/>
    <p:sldId id="614" r:id="rId23"/>
    <p:sldId id="615" r:id="rId24"/>
  </p:sldIdLst>
  <p:sldSz cx="9144000" cy="6858000" type="screen4x3"/>
  <p:notesSz cx="6797675" cy="9928225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g, Ralf" initials="LR" lastIdx="4" clrIdx="0">
    <p:extLst>
      <p:ext uri="{19B8F6BF-5375-455C-9EA6-DF929625EA0E}">
        <p15:presenceInfo xmlns:p15="http://schemas.microsoft.com/office/powerpoint/2012/main" userId="S-1-5-21-839522115-515967899-725345543-58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21"/>
    <a:srgbClr val="7030A0"/>
    <a:srgbClr val="92D050"/>
    <a:srgbClr val="0066FF"/>
    <a:srgbClr val="00FA00"/>
    <a:srgbClr val="FF9933"/>
    <a:srgbClr val="F32A6D"/>
    <a:srgbClr val="00FFFF"/>
    <a:srgbClr val="FE880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9" autoAdjust="0"/>
    <p:restoredTop sz="71309" autoAdjust="0"/>
  </p:normalViewPr>
  <p:slideViewPr>
    <p:cSldViewPr snapToGrid="0" snapToObjects="1">
      <p:cViewPr varScale="1">
        <p:scale>
          <a:sx n="95" d="100"/>
          <a:sy n="95" d="100"/>
        </p:scale>
        <p:origin x="312" y="66"/>
      </p:cViewPr>
      <p:guideLst>
        <p:guide orient="horz" pos="2160"/>
        <p:guide pos="2880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01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00" y="1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538DA-E12F-4623-B865-35F9052F8D6B}" type="datetimeFigureOut">
              <a:rPr lang="de-DE"/>
              <a:pPr>
                <a:defRPr/>
              </a:pPr>
              <a:t>04.04.2025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00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246EFA-2285-4AB7-87D0-D010071057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5920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900" y="1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4E7849-C954-4976-9D4A-782BCD55E109}" type="datetimeFigureOut">
              <a:rPr lang="de-DE"/>
              <a:pPr>
                <a:defRPr/>
              </a:pPr>
              <a:t>04.04.2025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900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086470-2739-4715-959D-9C841B0C89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978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188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68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612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008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114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59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419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162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7331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009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69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588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980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176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0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51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956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60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851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12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086470-2739-4715-959D-9C841B0C8932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24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8" r="5373" b="5511"/>
          <a:stretch>
            <a:fillRect/>
          </a:stretch>
        </p:blipFill>
        <p:spPr bwMode="auto">
          <a:xfrm>
            <a:off x="111125" y="1417638"/>
            <a:ext cx="8926513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ung 11"/>
          <p:cNvGrpSpPr>
            <a:grpSpLocks/>
          </p:cNvGrpSpPr>
          <p:nvPr userDrawn="1"/>
        </p:nvGrpSpPr>
        <p:grpSpPr bwMode="auto">
          <a:xfrm>
            <a:off x="3194050" y="150813"/>
            <a:ext cx="5614988" cy="844550"/>
            <a:chOff x="3193470" y="150090"/>
            <a:chExt cx="5615712" cy="845209"/>
          </a:xfrm>
        </p:grpSpPr>
        <p:sp>
          <p:nvSpPr>
            <p:cNvPr id="6" name="Rechteck 14"/>
            <p:cNvSpPr/>
            <p:nvPr userDrawn="1"/>
          </p:nvSpPr>
          <p:spPr>
            <a:xfrm>
              <a:off x="7030953" y="150090"/>
              <a:ext cx="1778229" cy="560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7" name="Textfeld 15"/>
            <p:cNvSpPr txBox="1">
              <a:spLocks noChangeArrowheads="1"/>
            </p:cNvSpPr>
            <p:nvPr userDrawn="1"/>
          </p:nvSpPr>
          <p:spPr bwMode="auto">
            <a:xfrm>
              <a:off x="3193470" y="594937"/>
              <a:ext cx="5531563" cy="40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>
                <a:defRPr/>
              </a:pPr>
              <a:r>
                <a:rPr lang="de-DE" altLang="de-DE" sz="1000">
                  <a:solidFill>
                    <a:srgbClr val="333333"/>
                  </a:solidFill>
                  <a:cs typeface="Arial" charset="0"/>
                </a:rPr>
                <a:t>GSI Helmholtzzentrum für Schwerionenforschung GmbH</a:t>
              </a:r>
            </a:p>
            <a:p>
              <a:pPr algn="r">
                <a:defRPr/>
              </a:pPr>
              <a:endParaRPr lang="de-DE" altLang="de-DE" sz="1000">
                <a:solidFill>
                  <a:srgbClr val="333333"/>
                </a:solidFill>
                <a:cs typeface="Arial" charset="0"/>
              </a:endParaRPr>
            </a:p>
          </p:txBody>
        </p:sp>
        <p:pic>
          <p:nvPicPr>
            <p:cNvPr id="8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965" y="178975"/>
              <a:ext cx="1349516" cy="4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hteck 17"/>
          <p:cNvSpPr/>
          <p:nvPr userDrawn="1"/>
        </p:nvSpPr>
        <p:spPr>
          <a:xfrm>
            <a:off x="404813" y="6650038"/>
            <a:ext cx="3370262" cy="2079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163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1998-2BC3-4397-A1FA-69D131D737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7123113" y="6553200"/>
            <a:ext cx="825500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24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A0BC6-5B59-4AFE-A6F4-CB53C902BD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1"/>
          </p:nvPr>
        </p:nvSpPr>
        <p:spPr>
          <a:xfrm>
            <a:off x="7099300" y="6553200"/>
            <a:ext cx="8493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6310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3D12F-06C9-4441-8770-84B8EABC73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1"/>
          </p:nvPr>
        </p:nvSpPr>
        <p:spPr>
          <a:xfrm>
            <a:off x="7099300" y="6553200"/>
            <a:ext cx="849313" cy="365125"/>
          </a:xfr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82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1938"/>
            <a:ext cx="9144000" cy="25558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22275" y="1450975"/>
            <a:ext cx="8212138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Mastertextformat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488" y="6553200"/>
            <a:ext cx="746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179FB55-B533-45EA-9A52-C28C55813F5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029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60350"/>
            <a:ext cx="13493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0" y="1068388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" name="Textfeld 10"/>
          <p:cNvSpPr txBox="1">
            <a:spLocks noChangeArrowheads="1"/>
          </p:cNvSpPr>
          <p:nvPr/>
        </p:nvSpPr>
        <p:spPr bwMode="auto">
          <a:xfrm>
            <a:off x="434975" y="6619875"/>
            <a:ext cx="3781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1000">
                <a:solidFill>
                  <a:srgbClr val="333333"/>
                </a:solidFill>
                <a:cs typeface="Arial" charset="0"/>
              </a:rPr>
              <a:t>GSI Helmholtzzentrum für Schwerionenforschung GmbH</a:t>
            </a:r>
          </a:p>
        </p:txBody>
      </p:sp>
      <p:sp>
        <p:nvSpPr>
          <p:cNvPr id="1032" name="Titelplatzhalter 1"/>
          <p:cNvSpPr>
            <a:spLocks noGrp="1"/>
          </p:cNvSpPr>
          <p:nvPr>
            <p:ph type="title"/>
          </p:nvPr>
        </p:nvSpPr>
        <p:spPr bwMode="auto">
          <a:xfrm>
            <a:off x="422275" y="260350"/>
            <a:ext cx="6242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0" y="93980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0" y="6610350"/>
            <a:ext cx="255588" cy="255588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888" y="6553200"/>
            <a:ext cx="847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700" y="6561138"/>
            <a:ext cx="2895600" cy="357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333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33333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DBB63"/>
        </a:buClr>
        <a:buFont typeface="Wingdings" pitchFamily="2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4.jpg"/><Relationship Id="rId5" Type="http://schemas.openxmlformats.org/officeDocument/2006/relationships/image" Target="../media/image4.png"/><Relationship Id="rId10" Type="http://schemas.openxmlformats.org/officeDocument/2006/relationships/image" Target="../media/image29.jp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9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  <p:sp>
        <p:nvSpPr>
          <p:cNvPr id="6149" name="Textfeld 3"/>
          <p:cNvSpPr txBox="1">
            <a:spLocks noChangeArrowheads="1"/>
          </p:cNvSpPr>
          <p:nvPr/>
        </p:nvSpPr>
        <p:spPr bwMode="auto">
          <a:xfrm>
            <a:off x="433388" y="6619162"/>
            <a:ext cx="378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000" dirty="0"/>
              <a:t>GSI </a:t>
            </a:r>
            <a:r>
              <a:rPr lang="de-DE" altLang="de-DE" sz="1000" dirty="0" err="1"/>
              <a:t>Helmholtzzentrum</a:t>
            </a:r>
            <a:r>
              <a:rPr lang="de-DE" altLang="de-DE" sz="1000" dirty="0"/>
              <a:t> für Schwerionenforschung GmbH</a:t>
            </a:r>
          </a:p>
        </p:txBody>
      </p:sp>
      <p:sp>
        <p:nvSpPr>
          <p:cNvPr id="6" name="Rechteck 7"/>
          <p:cNvSpPr>
            <a:spLocks noChangeArrowheads="1"/>
          </p:cNvSpPr>
          <p:nvPr/>
        </p:nvSpPr>
        <p:spPr bwMode="auto">
          <a:xfrm>
            <a:off x="0" y="4615647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None/>
            </a:pPr>
            <a:r>
              <a:rPr lang="en-GB" altLang="de-DE" sz="1800" b="1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t>Aleksandr Andreev</a:t>
            </a:r>
            <a:endParaRPr lang="de-DE" altLang="de-DE" sz="1800" b="1" dirty="0">
              <a:solidFill>
                <a:schemeClr val="tx1">
                  <a:lumMod val="50000"/>
                  <a:lumOff val="50000"/>
                </a:schemeClr>
              </a:solidFill>
              <a:ea typeface="MS PGothic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6433" y="3166110"/>
            <a:ext cx="6608763" cy="1166094"/>
          </a:xfrm>
        </p:spPr>
        <p:txBody>
          <a:bodyPr rtlCol="0"/>
          <a:lstStyle/>
          <a:p>
            <a:r>
              <a:rPr lang="en-US" sz="2400" dirty="0">
                <a:solidFill>
                  <a:srgbClr val="FF9933"/>
                </a:solidFill>
              </a:rPr>
              <a:t>Metallic ion beam production and diagnostic with the </a:t>
            </a:r>
            <a:br>
              <a:rPr lang="en-US" sz="2400" dirty="0">
                <a:solidFill>
                  <a:srgbClr val="FF9933"/>
                </a:solidFill>
              </a:rPr>
            </a:br>
            <a:r>
              <a:rPr lang="en-US" sz="2400" dirty="0">
                <a:solidFill>
                  <a:srgbClr val="FF9933"/>
                </a:solidFill>
              </a:rPr>
              <a:t> CAPRICE ECRIS at GSI</a:t>
            </a:r>
            <a:endParaRPr lang="it-IT" sz="2400" dirty="0">
              <a:solidFill>
                <a:srgbClr val="FF9933"/>
              </a:solidFill>
            </a:endParaRPr>
          </a:p>
        </p:txBody>
      </p:sp>
      <p:sp>
        <p:nvSpPr>
          <p:cNvPr id="8" name="Textfeld 9"/>
          <p:cNvSpPr txBox="1"/>
          <p:nvPr/>
        </p:nvSpPr>
        <p:spPr>
          <a:xfrm>
            <a:off x="0" y="6612895"/>
            <a:ext cx="9144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/>
              <a:t>PIBHI Workshop, </a:t>
            </a:r>
            <a:r>
              <a:rPr lang="en-US" sz="1000" dirty="0" err="1"/>
              <a:t>Aci</a:t>
            </a:r>
            <a:r>
              <a:rPr lang="en-US" sz="1000" dirty="0"/>
              <a:t> </a:t>
            </a:r>
            <a:r>
              <a:rPr lang="en-US" sz="1000" dirty="0" err="1"/>
              <a:t>Trezza</a:t>
            </a:r>
            <a:r>
              <a:rPr lang="en-US" sz="1000" dirty="0"/>
              <a:t>, Italy, </a:t>
            </a:r>
            <a:r>
              <a:rPr lang="de-DE" sz="1000" dirty="0"/>
              <a:t>7-9.04.25</a:t>
            </a:r>
            <a:endParaRPr lang="de-DE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84DFC96-9BDB-6D44-8E96-70AC9D5A1E32}"/>
              </a:ext>
            </a:extLst>
          </p:cNvPr>
          <p:cNvSpPr/>
          <p:nvPr/>
        </p:nvSpPr>
        <p:spPr>
          <a:xfrm>
            <a:off x="7146607" y="53340"/>
            <a:ext cx="1976438" cy="889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C14CB62-3414-F947-86F0-245D8FECD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96" y="302070"/>
            <a:ext cx="720000" cy="6000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475E8AA-B22A-5743-8E47-9B6C0CC80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2" y="80964"/>
            <a:ext cx="1080000" cy="34105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CE94C79-48D8-604D-9F74-17D5828218D2}"/>
              </a:ext>
            </a:extLst>
          </p:cNvPr>
          <p:cNvSpPr/>
          <p:nvPr/>
        </p:nvSpPr>
        <p:spPr>
          <a:xfrm>
            <a:off x="5258017" y="543338"/>
            <a:ext cx="1888589" cy="358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834A8-7759-4E2F-9117-C183881220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24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Evaporation technique for metal</a:t>
            </a:r>
            <a:br>
              <a:rPr lang="en-US" dirty="0"/>
            </a:br>
            <a:r>
              <a:rPr lang="en-US" dirty="0"/>
              <a:t>ion beam production @ HLI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12" name="Immagine 36">
            <a:extLst>
              <a:ext uri="{FF2B5EF4-FFF2-40B4-BE49-F238E27FC236}">
                <a16:creationId xmlns:a16="http://schemas.microsoft.com/office/drawing/2014/main" id="{257EE018-D6ED-460D-9AE2-967D10790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517"/>
            <a:ext cx="9144000" cy="1214937"/>
          </a:xfrm>
          <a:prstGeom prst="rect">
            <a:avLst/>
          </a:prstGeom>
        </p:spPr>
      </p:pic>
      <p:sp>
        <p:nvSpPr>
          <p:cNvPr id="13" name="CasellaDiTesto 37">
            <a:extLst>
              <a:ext uri="{FF2B5EF4-FFF2-40B4-BE49-F238E27FC236}">
                <a16:creationId xmlns:a16="http://schemas.microsoft.com/office/drawing/2014/main" id="{3F926B8C-003B-489C-B536-DD96351CB4B8}"/>
              </a:ext>
            </a:extLst>
          </p:cNvPr>
          <p:cNvSpPr txBox="1"/>
          <p:nvPr/>
        </p:nvSpPr>
        <p:spPr>
          <a:xfrm>
            <a:off x="5486400" y="1524089"/>
            <a:ext cx="2478088" cy="12149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it-IT" sz="1200" dirty="0"/>
          </a:p>
        </p:txBody>
      </p:sp>
      <p:sp>
        <p:nvSpPr>
          <p:cNvPr id="16" name="CasellaDiTesto 37">
            <a:extLst>
              <a:ext uri="{FF2B5EF4-FFF2-40B4-BE49-F238E27FC236}">
                <a16:creationId xmlns:a16="http://schemas.microsoft.com/office/drawing/2014/main" id="{F3435802-7E7E-4AF4-83B5-B3D85F5F763A}"/>
              </a:ext>
            </a:extLst>
          </p:cNvPr>
          <p:cNvSpPr txBox="1"/>
          <p:nvPr/>
        </p:nvSpPr>
        <p:spPr>
          <a:xfrm>
            <a:off x="102870" y="1524089"/>
            <a:ext cx="5349240" cy="1214937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it-IT" sz="1200" dirty="0"/>
          </a:p>
        </p:txBody>
      </p:sp>
      <p:sp>
        <p:nvSpPr>
          <p:cNvPr id="17" name="CasellaDiTesto 37">
            <a:extLst>
              <a:ext uri="{FF2B5EF4-FFF2-40B4-BE49-F238E27FC236}">
                <a16:creationId xmlns:a16="http://schemas.microsoft.com/office/drawing/2014/main" id="{E7455B6B-03BE-4EED-B1B5-E21FAFF0F0CA}"/>
              </a:ext>
            </a:extLst>
          </p:cNvPr>
          <p:cNvSpPr txBox="1"/>
          <p:nvPr/>
        </p:nvSpPr>
        <p:spPr>
          <a:xfrm>
            <a:off x="7998778" y="2017122"/>
            <a:ext cx="996632" cy="486682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endParaRPr lang="it-IT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AC916B-08B5-4FAB-9ED8-D6A38CE5C045}"/>
              </a:ext>
            </a:extLst>
          </p:cNvPr>
          <p:cNvSpPr/>
          <p:nvPr/>
        </p:nvSpPr>
        <p:spPr>
          <a:xfrm>
            <a:off x="146000" y="1205984"/>
            <a:ext cx="3541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Standard Temperature Oven (STO)</a:t>
            </a:r>
            <a:endParaRPr lang="en-US" sz="1600" dirty="0">
              <a:latin typeface="+mj-lt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4BF51803-980A-4700-9F19-795B38E07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3039743"/>
            <a:ext cx="520065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Enables stable and reproducible metal ion beam production with low material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prstClr val="black"/>
                </a:solidFill>
              </a:rPr>
              <a:t>Modular assembly with the 3 main components: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FF9933"/>
                </a:solidFill>
              </a:rPr>
              <a:t>Push Rod</a:t>
            </a:r>
            <a:r>
              <a:rPr lang="en-US" altLang="de-DE" sz="1600" dirty="0">
                <a:solidFill>
                  <a:prstClr val="black"/>
                </a:solidFill>
              </a:rPr>
              <a:t>: Supplies heating current and cooling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B050"/>
                </a:solidFill>
              </a:rPr>
              <a:t>Sluice</a:t>
            </a:r>
            <a:r>
              <a:rPr lang="en-US" altLang="de-DE" sz="1600" dirty="0">
                <a:solidFill>
                  <a:prstClr val="black"/>
                </a:solidFill>
              </a:rPr>
              <a:t>: Allows oven </a:t>
            </a:r>
            <a:r>
              <a:rPr lang="en-US" sz="1600" dirty="0"/>
              <a:t>refilling or</a:t>
            </a:r>
            <a:r>
              <a:rPr lang="en-US" altLang="de-DE" sz="1600" dirty="0">
                <a:solidFill>
                  <a:prstClr val="black"/>
                </a:solidFill>
              </a:rPr>
              <a:t> exchange without breaking the source vacuum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srgbClr val="0066FF"/>
                </a:solidFill>
              </a:rPr>
              <a:t>Oven</a:t>
            </a:r>
            <a:r>
              <a:rPr lang="en-US" altLang="de-DE" sz="1600" dirty="0">
                <a:solidFill>
                  <a:prstClr val="black"/>
                </a:solidFill>
              </a:rPr>
              <a:t> </a:t>
            </a:r>
            <a:r>
              <a:rPr lang="en-US" altLang="de-DE" sz="1600" dirty="0">
                <a:solidFill>
                  <a:srgbClr val="0066FF"/>
                </a:solidFill>
              </a:rPr>
              <a:t>head</a:t>
            </a:r>
            <a:r>
              <a:rPr lang="en-US" altLang="de-DE" sz="1600" dirty="0">
                <a:solidFill>
                  <a:prstClr val="black"/>
                </a:solidFill>
              </a:rPr>
              <a:t>: Contains material for evaporation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de-DE" sz="1600" dirty="0">
              <a:solidFill>
                <a:prstClr val="black"/>
              </a:solidFill>
            </a:endParaRPr>
          </a:p>
        </p:txBody>
      </p:sp>
      <p:pic>
        <p:nvPicPr>
          <p:cNvPr id="11" name="Immagine 15">
            <a:extLst>
              <a:ext uri="{FF2B5EF4-FFF2-40B4-BE49-F238E27FC236}">
                <a16:creationId xmlns:a16="http://schemas.microsoft.com/office/drawing/2014/main" id="{F56DE940-4E26-460B-83CD-4C6F4D603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6651"/>
            <a:ext cx="3984956" cy="27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146607" y="52868"/>
            <a:ext cx="1976438" cy="889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96" y="301598"/>
            <a:ext cx="720000" cy="6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2" y="80492"/>
            <a:ext cx="1080000" cy="341053"/>
          </a:xfrm>
          <a:prstGeom prst="rect">
            <a:avLst/>
          </a:prstGeom>
        </p:spPr>
      </p:pic>
      <p:sp>
        <p:nvSpPr>
          <p:cNvPr id="28" name="Rechteck 6">
            <a:extLst>
              <a:ext uri="{FF2B5EF4-FFF2-40B4-BE49-F238E27FC236}">
                <a16:creationId xmlns:a16="http://schemas.microsoft.com/office/drawing/2014/main" id="{9684F870-4E8A-3C4D-B4A6-9BCFB920062C}"/>
              </a:ext>
            </a:extLst>
          </p:cNvPr>
          <p:cNvSpPr/>
          <p:nvPr/>
        </p:nvSpPr>
        <p:spPr>
          <a:xfrm>
            <a:off x="932184" y="1177"/>
            <a:ext cx="6214424" cy="942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GSI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Resistive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Oven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Concept</a:t>
            </a:r>
            <a:endParaRPr lang="de-DE" altLang="de-DE" sz="28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E35B7FF7-9C9D-A441-804A-D2DCD8FF4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9" y="1214845"/>
            <a:ext cx="9144000" cy="1214937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E645B062-80EB-D943-9085-1AD638590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221" y="4786737"/>
            <a:ext cx="3134156" cy="1800000"/>
          </a:xfrm>
          <a:prstGeom prst="rect">
            <a:avLst/>
          </a:prstGeom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25137929-E40C-5144-A541-82F4E96D7395}"/>
              </a:ext>
            </a:extLst>
          </p:cNvPr>
          <p:cNvSpPr txBox="1"/>
          <p:nvPr/>
        </p:nvSpPr>
        <p:spPr>
          <a:xfrm>
            <a:off x="87783" y="2040431"/>
            <a:ext cx="8800185" cy="32316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 algn="just">
              <a:buNone/>
            </a:pPr>
            <a:endParaRPr lang="de-DE" sz="800" b="1" dirty="0">
              <a:solidFill>
                <a:srgbClr val="FF9933"/>
              </a:solidFill>
            </a:endParaRPr>
          </a:p>
          <a:p>
            <a:pPr lvl="1" algn="just"/>
            <a:endParaRPr lang="en-GB" sz="1600" b="1" dirty="0">
              <a:solidFill>
                <a:srgbClr val="FF9933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9933"/>
                </a:solidFill>
              </a:rPr>
              <a:t>The oven head: </a:t>
            </a:r>
            <a:r>
              <a:rPr lang="en-GB" sz="1600" dirty="0"/>
              <a:t>Two types for different temperature ranges (STO and HTO)</a:t>
            </a:r>
            <a:r>
              <a:rPr lang="en-GB" sz="1600" b="1" dirty="0"/>
              <a:t>	</a:t>
            </a:r>
            <a:endParaRPr lang="en-US" sz="1400" dirty="0"/>
          </a:p>
          <a:p>
            <a:pPr lvl="1" algn="just"/>
            <a:endParaRPr lang="en-GB" sz="800" b="1" dirty="0">
              <a:solidFill>
                <a:srgbClr val="FF9933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9933"/>
                </a:solidFill>
              </a:rPr>
              <a:t>The sluice (exactly the same for both oven types): </a:t>
            </a:r>
            <a:r>
              <a:rPr lang="en-GB" sz="1600" dirty="0"/>
              <a:t>Stainless steel part flanged with DN 16 ISO KF for oven exchange without breaking the vacuum (a gate valve is mated)</a:t>
            </a:r>
            <a:endParaRPr lang="en-GB" sz="800" dirty="0"/>
          </a:p>
          <a:p>
            <a:pPr algn="just"/>
            <a:endParaRPr lang="en-GB" sz="1600" b="1" dirty="0"/>
          </a:p>
          <a:p>
            <a:pPr algn="just"/>
            <a:endParaRPr lang="en-GB" sz="1600" b="1" dirty="0"/>
          </a:p>
          <a:p>
            <a:pPr algn="just"/>
            <a:endParaRPr lang="en-GB" sz="1600" b="1" dirty="0"/>
          </a:p>
          <a:p>
            <a:pPr algn="just"/>
            <a:endParaRPr lang="en-GB" sz="2000" b="1" dirty="0"/>
          </a:p>
          <a:p>
            <a:pPr algn="just"/>
            <a:endParaRPr lang="en-GB" sz="800" b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9933"/>
                </a:solidFill>
              </a:rPr>
              <a:t>The push rod (nearly the same for both oven types): </a:t>
            </a:r>
            <a:r>
              <a:rPr lang="en-GB" sz="1600" dirty="0"/>
              <a:t>System of three concentric stainless steel tubes for cooling water flow. Inside the inner tube an Al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r>
              <a:rPr lang="en-GB" sz="1600" baseline="-25000" dirty="0"/>
              <a:t>3</a:t>
            </a:r>
            <a:r>
              <a:rPr lang="en-GB" sz="1600" dirty="0"/>
              <a:t> insulated rod inserted for the current connection. </a:t>
            </a:r>
            <a:endParaRPr lang="en-GB" sz="1600" b="1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C81CDED-A231-2C49-B674-2C1D59CF661F}"/>
              </a:ext>
            </a:extLst>
          </p:cNvPr>
          <p:cNvGrpSpPr/>
          <p:nvPr/>
        </p:nvGrpSpPr>
        <p:grpSpPr>
          <a:xfrm>
            <a:off x="3822687" y="3487167"/>
            <a:ext cx="4561970" cy="868665"/>
            <a:chOff x="652343" y="3179262"/>
            <a:chExt cx="4561970" cy="868665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A5BA1B68-295F-5247-94DB-85ED9BC7F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343" y="3179262"/>
              <a:ext cx="4561970" cy="868665"/>
            </a:xfrm>
            <a:prstGeom prst="rect">
              <a:avLst/>
            </a:prstGeom>
          </p:spPr>
        </p:pic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AEA55A91-C739-F949-BA58-304F90BB7777}"/>
                </a:ext>
              </a:extLst>
            </p:cNvPr>
            <p:cNvSpPr/>
            <p:nvPr/>
          </p:nvSpPr>
          <p:spPr>
            <a:xfrm>
              <a:off x="1960296" y="3847282"/>
              <a:ext cx="809897" cy="200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43" name="Rettangolo 42">
            <a:extLst>
              <a:ext uri="{FF2B5EF4-FFF2-40B4-BE49-F238E27FC236}">
                <a16:creationId xmlns:a16="http://schemas.microsoft.com/office/drawing/2014/main" id="{6BFEBDD3-650B-6A45-9372-F824F4B0631E}"/>
              </a:ext>
            </a:extLst>
          </p:cNvPr>
          <p:cNvSpPr/>
          <p:nvPr/>
        </p:nvSpPr>
        <p:spPr>
          <a:xfrm>
            <a:off x="5551238" y="6320020"/>
            <a:ext cx="518160" cy="205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68C66F26-0502-7746-8BF6-0A022B708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933" y="3356967"/>
            <a:ext cx="2724879" cy="1080000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79B4C813-9FAF-E149-A1A7-BE09DEDBF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935" y="5283020"/>
            <a:ext cx="3263727" cy="1260000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B6734603-56F0-194C-BDD6-A8892C360C24}"/>
              </a:ext>
            </a:extLst>
          </p:cNvPr>
          <p:cNvSpPr/>
          <p:nvPr/>
        </p:nvSpPr>
        <p:spPr>
          <a:xfrm flipV="1">
            <a:off x="-68092" y="2353537"/>
            <a:ext cx="9226481" cy="123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53D27FF8-E2C8-7A48-B81E-C6097E54A6F1}"/>
              </a:ext>
            </a:extLst>
          </p:cNvPr>
          <p:cNvSpPr/>
          <p:nvPr/>
        </p:nvSpPr>
        <p:spPr>
          <a:xfrm>
            <a:off x="4758575" y="3356967"/>
            <a:ext cx="572182" cy="2992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146607" y="52868"/>
            <a:ext cx="1976438" cy="889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96" y="301598"/>
            <a:ext cx="720000" cy="6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2" y="80492"/>
            <a:ext cx="1080000" cy="341053"/>
          </a:xfrm>
          <a:prstGeom prst="rect">
            <a:avLst/>
          </a:prstGeom>
        </p:spPr>
      </p:pic>
      <p:sp>
        <p:nvSpPr>
          <p:cNvPr id="28" name="Rechteck 6">
            <a:extLst>
              <a:ext uri="{FF2B5EF4-FFF2-40B4-BE49-F238E27FC236}">
                <a16:creationId xmlns:a16="http://schemas.microsoft.com/office/drawing/2014/main" id="{9684F870-4E8A-3C4D-B4A6-9BCFB920062C}"/>
              </a:ext>
            </a:extLst>
          </p:cNvPr>
          <p:cNvSpPr/>
          <p:nvPr/>
        </p:nvSpPr>
        <p:spPr>
          <a:xfrm>
            <a:off x="932184" y="1177"/>
            <a:ext cx="6214424" cy="942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Resistive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evaporation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oven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heads</a:t>
            </a:r>
            <a:endParaRPr lang="de-DE" altLang="de-DE" sz="28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1" name="Picture 3" descr="Schermata 2017-09-11 alle 17.26.00.png">
            <a:extLst>
              <a:ext uri="{FF2B5EF4-FFF2-40B4-BE49-F238E27FC236}">
                <a16:creationId xmlns:a16="http://schemas.microsoft.com/office/drawing/2014/main" id="{C12DB3F3-8323-EA44-A977-C0E42360F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31"/>
            <a:ext cx="8940800" cy="1536700"/>
          </a:xfrm>
          <a:prstGeom prst="rect">
            <a:avLst/>
          </a:prstGeom>
        </p:spPr>
      </p:pic>
      <p:pic>
        <p:nvPicPr>
          <p:cNvPr id="22" name="Picture 2" descr="Schermata 2017-09-11 alle 17.26.15.png">
            <a:extLst>
              <a:ext uri="{FF2B5EF4-FFF2-40B4-BE49-F238E27FC236}">
                <a16:creationId xmlns:a16="http://schemas.microsoft.com/office/drawing/2014/main" id="{F04F06F0-4D55-C44A-AEC1-888BEA9C3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" y="4249472"/>
            <a:ext cx="8991600" cy="1587500"/>
          </a:xfrm>
          <a:prstGeom prst="rect">
            <a:avLst/>
          </a:prstGeom>
        </p:spPr>
      </p:pic>
      <p:sp>
        <p:nvSpPr>
          <p:cNvPr id="23" name="Rectangle 74">
            <a:extLst>
              <a:ext uri="{FF2B5EF4-FFF2-40B4-BE49-F238E27FC236}">
                <a16:creationId xmlns:a16="http://schemas.microsoft.com/office/drawing/2014/main" id="{CCAA3A0E-1F80-7845-9577-B78CC2A72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6" y="3234361"/>
            <a:ext cx="9144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altLang="de-DE" sz="2800" dirty="0">
                <a:ea typeface="ＭＳ Ｐゴシック" pitchFamily="34" charset="-128"/>
                <a:cs typeface="Arial Unicode MS" pitchFamily="34" charset="-128"/>
              </a:rPr>
              <a:t>STANDARD TEMPERATURE OVEN (STO)</a:t>
            </a:r>
          </a:p>
          <a:p>
            <a:pPr algn="ctr" eaLnBrk="0" hangingPunct="0"/>
            <a:r>
              <a:rPr lang="en-GB" altLang="de-DE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yellow = Al</a:t>
            </a:r>
            <a:r>
              <a:rPr lang="en-GB" altLang="de-DE" baseline="-250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O</a:t>
            </a:r>
            <a:r>
              <a:rPr lang="en-GB" altLang="de-DE" baseline="-250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3</a:t>
            </a:r>
            <a:r>
              <a:rPr lang="en-GB" altLang="de-DE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;</a:t>
            </a:r>
            <a:r>
              <a:rPr lang="en-GB" altLang="de-DE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dirty="0">
                <a:solidFill>
                  <a:srgbClr val="92D050"/>
                </a:solidFill>
                <a:ea typeface="ＭＳ Ｐゴシック" pitchFamily="34" charset="-128"/>
                <a:cs typeface="Arial Unicode MS" pitchFamily="34" charset="-128"/>
              </a:rPr>
              <a:t>green = Ta;</a:t>
            </a:r>
            <a:r>
              <a:rPr lang="en-GB" altLang="de-DE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orange =  Mo; </a:t>
            </a:r>
            <a:r>
              <a:rPr lang="en-GB" altLang="de-DE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violet = CuBe</a:t>
            </a:r>
            <a:r>
              <a:rPr lang="en-GB" altLang="de-DE" baseline="-25000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;</a:t>
            </a:r>
            <a:r>
              <a:rPr lang="en-GB" altLang="de-DE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dirty="0">
                <a:ea typeface="ＭＳ Ｐゴシック" pitchFamily="34" charset="-128"/>
                <a:cs typeface="Arial Unicode MS" pitchFamily="34" charset="-128"/>
              </a:rPr>
              <a:t>black = </a:t>
            </a:r>
            <a:r>
              <a:rPr lang="en-GB" altLang="de-DE" dirty="0" err="1">
                <a:ea typeface="ＭＳ Ｐゴシック" pitchFamily="34" charset="-128"/>
                <a:cs typeface="Arial Unicode MS" pitchFamily="34" charset="-128"/>
              </a:rPr>
              <a:t>WRe</a:t>
            </a:r>
            <a:r>
              <a:rPr lang="en-GB" altLang="de-DE" dirty="0">
                <a:ea typeface="ＭＳ Ｐゴシック" pitchFamily="34" charset="-128"/>
                <a:cs typeface="Arial Unicode MS" pitchFamily="34" charset="-128"/>
              </a:rPr>
              <a:t>(26%Re)</a:t>
            </a:r>
          </a:p>
        </p:txBody>
      </p:sp>
      <p:sp>
        <p:nvSpPr>
          <p:cNvPr id="29" name="Rectangle 76">
            <a:extLst>
              <a:ext uri="{FF2B5EF4-FFF2-40B4-BE49-F238E27FC236}">
                <a16:creationId xmlns:a16="http://schemas.microsoft.com/office/drawing/2014/main" id="{7E8EF797-C1BF-A84B-91D3-3B5EBA6DC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25" y="5567775"/>
            <a:ext cx="835342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altLang="de-DE" sz="2800" dirty="0">
                <a:solidFill>
                  <a:srgbClr val="000000"/>
                </a:solidFill>
                <a:ea typeface="ＭＳ Ｐゴシック" pitchFamily="34" charset="-128"/>
                <a:cs typeface="Arial Unicode MS" pitchFamily="34" charset="-128"/>
              </a:rPr>
              <a:t>HIGH TEMPERATURE OVEN (HTO) </a:t>
            </a:r>
          </a:p>
          <a:p>
            <a:pPr algn="ctr" eaLnBrk="0" hangingPunct="0"/>
            <a:r>
              <a:rPr lang="en-GB" altLang="de-DE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yellow = Al</a:t>
            </a:r>
            <a:r>
              <a:rPr lang="en-GB" altLang="de-DE" baseline="-250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O</a:t>
            </a:r>
            <a:r>
              <a:rPr lang="en-GB" altLang="de-DE" baseline="-250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3</a:t>
            </a:r>
            <a:r>
              <a:rPr lang="en-GB" altLang="de-DE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;</a:t>
            </a:r>
            <a:r>
              <a:rPr lang="en-GB" altLang="de-DE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dirty="0">
                <a:solidFill>
                  <a:srgbClr val="92D050"/>
                </a:solidFill>
                <a:ea typeface="ＭＳ Ｐゴシック" pitchFamily="34" charset="-128"/>
                <a:cs typeface="Arial Unicode MS" pitchFamily="34" charset="-128"/>
              </a:rPr>
              <a:t>green</a:t>
            </a:r>
            <a:r>
              <a:rPr lang="en-GB" altLang="de-DE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dirty="0">
                <a:solidFill>
                  <a:srgbClr val="92D050"/>
                </a:solidFill>
                <a:ea typeface="ＭＳ Ｐゴシック" pitchFamily="34" charset="-128"/>
                <a:cs typeface="Arial Unicode MS" pitchFamily="34" charset="-128"/>
              </a:rPr>
              <a:t>= Ta;</a:t>
            </a:r>
            <a:r>
              <a:rPr lang="en-GB" altLang="de-DE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 orange = Mo; </a:t>
            </a:r>
            <a:r>
              <a:rPr lang="en-GB" altLang="de-DE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violet</a:t>
            </a:r>
            <a:r>
              <a:rPr lang="en-GB" altLang="de-DE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= WL20</a:t>
            </a:r>
            <a:r>
              <a:rPr lang="en-US" altLang="de-DE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;</a:t>
            </a:r>
            <a:r>
              <a:rPr lang="en-GB" altLang="de-DE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dirty="0">
                <a:solidFill>
                  <a:srgbClr val="C00000"/>
                </a:solidFill>
                <a:ea typeface="ＭＳ Ｐゴシック" pitchFamily="34" charset="-128"/>
                <a:cs typeface="Arial Unicode MS" pitchFamily="34" charset="-128"/>
              </a:rPr>
              <a:t>dark red = WVM</a:t>
            </a:r>
          </a:p>
        </p:txBody>
      </p:sp>
      <p:sp>
        <p:nvSpPr>
          <p:cNvPr id="37" name="Rectangle 74">
            <a:extLst>
              <a:ext uri="{FF2B5EF4-FFF2-40B4-BE49-F238E27FC236}">
                <a16:creationId xmlns:a16="http://schemas.microsoft.com/office/drawing/2014/main" id="{4F14962E-3E45-8D4C-AFD1-D0EFA9F9E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6" y="1407160"/>
            <a:ext cx="904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altLang="de-DE" sz="2400" b="1">
                <a:solidFill>
                  <a:prstClr val="black"/>
                </a:solidFill>
                <a:ea typeface="ＭＳ Ｐゴシック" pitchFamily="34" charset="-128"/>
                <a:cs typeface="Arial Unicode MS" pitchFamily="34" charset="-128"/>
              </a:rPr>
              <a:t>Outer dimensions: length 70 mm, diameter 14.5 mm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146607" y="52868"/>
            <a:ext cx="1976438" cy="889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96" y="301598"/>
            <a:ext cx="720000" cy="6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2" y="80492"/>
            <a:ext cx="1080000" cy="341053"/>
          </a:xfrm>
          <a:prstGeom prst="rect">
            <a:avLst/>
          </a:prstGeom>
        </p:spPr>
      </p:pic>
      <p:sp>
        <p:nvSpPr>
          <p:cNvPr id="28" name="Rechteck 6">
            <a:extLst>
              <a:ext uri="{FF2B5EF4-FFF2-40B4-BE49-F238E27FC236}">
                <a16:creationId xmlns:a16="http://schemas.microsoft.com/office/drawing/2014/main" id="{9684F870-4E8A-3C4D-B4A6-9BCFB920062C}"/>
              </a:ext>
            </a:extLst>
          </p:cNvPr>
          <p:cNvSpPr/>
          <p:nvPr/>
        </p:nvSpPr>
        <p:spPr>
          <a:xfrm>
            <a:off x="932184" y="1177"/>
            <a:ext cx="6214424" cy="942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Resistive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evaporation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oven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heads</a:t>
            </a:r>
            <a:endParaRPr lang="de-DE" altLang="de-DE" sz="28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4" name="Picture 3" descr="Schermata 2017-09-11 alle 17.26.00.png">
            <a:extLst>
              <a:ext uri="{FF2B5EF4-FFF2-40B4-BE49-F238E27FC236}">
                <a16:creationId xmlns:a16="http://schemas.microsoft.com/office/drawing/2014/main" id="{7B16C84E-F338-3042-9BBD-B06DE8756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31"/>
            <a:ext cx="8940800" cy="1536700"/>
          </a:xfrm>
          <a:prstGeom prst="rect">
            <a:avLst/>
          </a:prstGeom>
        </p:spPr>
      </p:pic>
      <p:sp>
        <p:nvSpPr>
          <p:cNvPr id="26" name="Rectangle 74">
            <a:extLst>
              <a:ext uri="{FF2B5EF4-FFF2-40B4-BE49-F238E27FC236}">
                <a16:creationId xmlns:a16="http://schemas.microsoft.com/office/drawing/2014/main" id="{875481A2-C207-5C48-8B86-84A5CE226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6" y="3234361"/>
            <a:ext cx="9144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altLang="de-DE" sz="2800">
                <a:ea typeface="ＭＳ Ｐゴシック" pitchFamily="34" charset="-128"/>
                <a:cs typeface="Arial Unicode MS" pitchFamily="34" charset="-128"/>
              </a:rPr>
              <a:t>STANDARD TEMPERATURE OVEN (STO)</a:t>
            </a:r>
          </a:p>
          <a:p>
            <a:pPr algn="ctr" eaLnBrk="0" hangingPunct="0"/>
            <a:r>
              <a:rPr lang="en-GB" altLang="de-DE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yellow = Al</a:t>
            </a:r>
            <a:r>
              <a:rPr lang="en-GB" altLang="de-DE" baseline="-2500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O</a:t>
            </a:r>
            <a:r>
              <a:rPr lang="en-GB" altLang="de-DE" baseline="-2500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3</a:t>
            </a:r>
            <a:r>
              <a:rPr lang="en-GB" altLang="de-DE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; </a:t>
            </a:r>
            <a:r>
              <a:rPr lang="en-GB" altLang="de-DE">
                <a:solidFill>
                  <a:srgbClr val="92D050"/>
                </a:solidFill>
                <a:ea typeface="ＭＳ Ｐゴシック" pitchFamily="34" charset="-128"/>
                <a:cs typeface="Arial Unicode MS" pitchFamily="34" charset="-128"/>
              </a:rPr>
              <a:t>green = Ta</a:t>
            </a:r>
            <a:r>
              <a:rPr lang="en-GB" altLang="de-DE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; orange =  Mo; </a:t>
            </a:r>
            <a:r>
              <a:rPr lang="en-GB" altLang="de-DE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violet = CuBe</a:t>
            </a:r>
            <a:r>
              <a:rPr lang="en-GB" altLang="de-DE" baseline="-2500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; </a:t>
            </a:r>
            <a:r>
              <a:rPr lang="en-GB" altLang="de-DE">
                <a:ea typeface="ＭＳ Ｐゴシック" pitchFamily="34" charset="-128"/>
                <a:cs typeface="Arial Unicode MS" pitchFamily="34" charset="-128"/>
              </a:rPr>
              <a:t>black = </a:t>
            </a:r>
            <a:r>
              <a:rPr lang="en-GB" altLang="de-DE" err="1">
                <a:ea typeface="ＭＳ Ｐゴシック" pitchFamily="34" charset="-128"/>
                <a:cs typeface="Arial Unicode MS" pitchFamily="34" charset="-128"/>
              </a:rPr>
              <a:t>WRe</a:t>
            </a:r>
            <a:r>
              <a:rPr lang="en-GB" altLang="de-DE">
                <a:ea typeface="ＭＳ Ｐゴシック" pitchFamily="34" charset="-128"/>
                <a:cs typeface="Arial Unicode MS" pitchFamily="34" charset="-128"/>
              </a:rPr>
              <a:t>(26%Re)</a:t>
            </a:r>
          </a:p>
        </p:txBody>
      </p:sp>
      <p:sp>
        <p:nvSpPr>
          <p:cNvPr id="31" name="Rectangle 74">
            <a:extLst>
              <a:ext uri="{FF2B5EF4-FFF2-40B4-BE49-F238E27FC236}">
                <a16:creationId xmlns:a16="http://schemas.microsoft.com/office/drawing/2014/main" id="{834EC5D0-533A-4447-89CD-9340E3D7F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6" y="1407160"/>
            <a:ext cx="904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altLang="de-DE" sz="2400" b="1">
                <a:solidFill>
                  <a:prstClr val="black"/>
                </a:solidFill>
                <a:ea typeface="ＭＳ Ｐゴシック" pitchFamily="34" charset="-128"/>
                <a:cs typeface="Arial Unicode MS" pitchFamily="34" charset="-128"/>
              </a:rPr>
              <a:t>Outer dimensions: length 70 mm, diameter 14.5 mm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E7C3330-01BE-C04D-ADCA-E22D4AA6C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42" y="4003438"/>
            <a:ext cx="5127727" cy="23595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Tungsten 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w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wound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around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ceramic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body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heater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tabLst/>
              <a:defRPr/>
            </a:pPr>
            <a:r>
              <a:rPr kumimoji="0" lang="de-DE" alt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Aperture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ring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necessary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material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liquid at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vapour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pressure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(i.e.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endParaRPr kumimoji="0" lang="de-DE" alt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Ta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W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crucible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used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inside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ceramic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avoid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chemical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reactions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(i.e. Mg,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Ca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, Li)</a:t>
            </a:r>
          </a:p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endParaRPr lang="de-DE" altLang="de-DE" sz="800" kern="0" dirty="0">
              <a:solidFill>
                <a:srgbClr val="000000"/>
              </a:solidFill>
              <a:latin typeface="Arial"/>
            </a:endParaRPr>
          </a:p>
          <a:p>
            <a:pPr marL="180000" marR="0" lvl="0" indent="-1800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parts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dismounted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cleaned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re-used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36558B6-07D5-9E42-8CCC-79AC262D2DFF}"/>
              </a:ext>
            </a:extLst>
          </p:cNvPr>
          <p:cNvGrpSpPr/>
          <p:nvPr/>
        </p:nvGrpSpPr>
        <p:grpSpPr>
          <a:xfrm>
            <a:off x="38911" y="1917438"/>
            <a:ext cx="10517063" cy="2074254"/>
            <a:chOff x="38911" y="1909280"/>
            <a:chExt cx="10517063" cy="207425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018C5C09-FF41-3C43-8366-803281419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8911" y="1987696"/>
              <a:ext cx="10478151" cy="1995838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AF24627E-9D66-A14D-857C-78E5AE464EA2}"/>
                </a:ext>
              </a:extLst>
            </p:cNvPr>
            <p:cNvSpPr/>
            <p:nvPr/>
          </p:nvSpPr>
          <p:spPr>
            <a:xfrm>
              <a:off x="38912" y="1909280"/>
              <a:ext cx="10517062" cy="175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3AED5F27-AF4C-3846-98A7-403422361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3619" y="4017261"/>
            <a:ext cx="3780219" cy="25956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9E00547-9AA5-3644-8619-B1DF70274206}"/>
              </a:ext>
            </a:extLst>
          </p:cNvPr>
          <p:cNvSpPr/>
          <p:nvPr/>
        </p:nvSpPr>
        <p:spPr>
          <a:xfrm>
            <a:off x="9087926" y="1868825"/>
            <a:ext cx="250627" cy="2265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0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146607" y="52868"/>
            <a:ext cx="1976438" cy="889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96" y="301598"/>
            <a:ext cx="720000" cy="6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2" y="80492"/>
            <a:ext cx="1080000" cy="341053"/>
          </a:xfrm>
          <a:prstGeom prst="rect">
            <a:avLst/>
          </a:prstGeom>
        </p:spPr>
      </p:pic>
      <p:sp>
        <p:nvSpPr>
          <p:cNvPr id="28" name="Rechteck 6">
            <a:extLst>
              <a:ext uri="{FF2B5EF4-FFF2-40B4-BE49-F238E27FC236}">
                <a16:creationId xmlns:a16="http://schemas.microsoft.com/office/drawing/2014/main" id="{9684F870-4E8A-3C4D-B4A6-9BCFB920062C}"/>
              </a:ext>
            </a:extLst>
          </p:cNvPr>
          <p:cNvSpPr/>
          <p:nvPr/>
        </p:nvSpPr>
        <p:spPr>
          <a:xfrm>
            <a:off x="932184" y="1177"/>
            <a:ext cx="6214424" cy="942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Resistive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evaporation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oven</a:t>
            </a:r>
            <a:r>
              <a:rPr lang="de-DE" altLang="de-DE" sz="28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heads</a:t>
            </a:r>
            <a:endParaRPr lang="de-DE" altLang="de-DE" sz="28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5" name="Picture 2" descr="Schermata 2017-09-11 alle 17.26.15.png">
            <a:extLst>
              <a:ext uri="{FF2B5EF4-FFF2-40B4-BE49-F238E27FC236}">
                <a16:creationId xmlns:a16="http://schemas.microsoft.com/office/drawing/2014/main" id="{3FC2F95B-0E67-1141-BFD3-83F42CECC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" y="4375936"/>
            <a:ext cx="8991600" cy="1587500"/>
          </a:xfrm>
          <a:prstGeom prst="rect">
            <a:avLst/>
          </a:prstGeom>
        </p:spPr>
      </p:pic>
      <p:sp>
        <p:nvSpPr>
          <p:cNvPr id="30" name="Rectangle 76">
            <a:extLst>
              <a:ext uri="{FF2B5EF4-FFF2-40B4-BE49-F238E27FC236}">
                <a16:creationId xmlns:a16="http://schemas.microsoft.com/office/drawing/2014/main" id="{4125B528-B02B-9D46-BC1F-61E75240B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25" y="5694239"/>
            <a:ext cx="835342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GB" altLang="de-DE" sz="2800">
                <a:solidFill>
                  <a:srgbClr val="000000"/>
                </a:solidFill>
                <a:ea typeface="ＭＳ Ｐゴシック" pitchFamily="34" charset="-128"/>
                <a:cs typeface="Arial Unicode MS" pitchFamily="34" charset="-128"/>
              </a:rPr>
              <a:t>HIGH TEMPERATURE OVEN (HTO) </a:t>
            </a:r>
          </a:p>
          <a:p>
            <a:pPr algn="ctr" eaLnBrk="0" hangingPunct="0"/>
            <a:r>
              <a:rPr lang="en-GB" altLang="de-DE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yellow = Al</a:t>
            </a:r>
            <a:r>
              <a:rPr lang="en-GB" altLang="de-DE" baseline="-2500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O</a:t>
            </a:r>
            <a:r>
              <a:rPr lang="en-GB" altLang="de-DE" baseline="-2500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3</a:t>
            </a:r>
            <a:r>
              <a:rPr lang="en-GB" altLang="de-DE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; </a:t>
            </a:r>
            <a:r>
              <a:rPr lang="en-GB" altLang="de-DE">
                <a:solidFill>
                  <a:srgbClr val="92D050"/>
                </a:solidFill>
                <a:ea typeface="ＭＳ Ｐゴシック" pitchFamily="34" charset="-128"/>
                <a:cs typeface="Arial Unicode MS" pitchFamily="34" charset="-128"/>
              </a:rPr>
              <a:t>green</a:t>
            </a:r>
            <a:r>
              <a:rPr lang="en-GB" altLang="de-DE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>
                <a:solidFill>
                  <a:srgbClr val="92D050"/>
                </a:solidFill>
                <a:ea typeface="ＭＳ Ｐゴシック" pitchFamily="34" charset="-128"/>
                <a:cs typeface="Arial Unicode MS" pitchFamily="34" charset="-128"/>
              </a:rPr>
              <a:t>= Ta</a:t>
            </a:r>
            <a:r>
              <a:rPr lang="en-GB" altLang="de-DE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;  orange = Mo; </a:t>
            </a:r>
            <a:r>
              <a:rPr lang="en-GB" altLang="de-DE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violet</a:t>
            </a:r>
            <a:r>
              <a:rPr lang="en-GB" altLang="de-DE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= WL20 </a:t>
            </a:r>
            <a:r>
              <a:rPr lang="en-GB" altLang="de-DE">
                <a:solidFill>
                  <a:srgbClr val="C00000"/>
                </a:solidFill>
                <a:ea typeface="ＭＳ Ｐゴシック" pitchFamily="34" charset="-128"/>
                <a:cs typeface="Arial Unicode MS" pitchFamily="34" charset="-128"/>
              </a:rPr>
              <a:t>dark red: WVM</a:t>
            </a:r>
          </a:p>
        </p:txBody>
      </p:sp>
      <p:sp>
        <p:nvSpPr>
          <p:cNvPr id="31" name="Rectangle 74">
            <a:extLst>
              <a:ext uri="{FF2B5EF4-FFF2-40B4-BE49-F238E27FC236}">
                <a16:creationId xmlns:a16="http://schemas.microsoft.com/office/drawing/2014/main" id="{834EC5D0-533A-4447-89CD-9340E3D7F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26" y="1407160"/>
            <a:ext cx="904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altLang="de-DE" sz="2400" b="1">
                <a:solidFill>
                  <a:prstClr val="black"/>
                </a:solidFill>
                <a:ea typeface="ＭＳ Ｐゴシック" pitchFamily="34" charset="-128"/>
                <a:cs typeface="Arial Unicode MS" pitchFamily="34" charset="-128"/>
              </a:rPr>
              <a:t>Outer dimensions: length 70 mm, diameter 14.5 mm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ABDCEAA-7780-AA4C-AEA9-1A4A27067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61" y="1756781"/>
            <a:ext cx="5046239" cy="23595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de-DE" altLang="de-DE" sz="1600" kern="0" err="1">
                <a:solidFill>
                  <a:srgbClr val="000000"/>
                </a:solidFill>
                <a:latin typeface="Arial"/>
              </a:rPr>
              <a:t>Removed</a:t>
            </a:r>
            <a:r>
              <a:rPr lang="de-DE" altLang="de-DE" sz="1600" kern="0">
                <a:solidFill>
                  <a:srgbClr val="000000"/>
                </a:solidFill>
                <a:latin typeface="Arial"/>
              </a:rPr>
              <a:t> c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eramic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body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heater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ceramic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parts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high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</a:t>
            </a:r>
            <a:r>
              <a:rPr kumimoji="0" lang="de-DE" alt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expected</a:t>
            </a:r>
            <a:endParaRPr kumimoji="0" lang="de-DE" altLang="de-DE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endParaRPr kumimoji="0" lang="de-DE" altLang="de-D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indent="-180000" defTabSz="914400">
              <a:buClr>
                <a:srgbClr val="FF9900"/>
              </a:buClr>
              <a:buFont typeface="Arial" panose="020B0604020202020204" pitchFamily="34" charset="0"/>
              <a:buChar char="●"/>
              <a:defRPr/>
            </a:pPr>
            <a:r>
              <a:rPr lang="de-DE" altLang="de-DE" sz="1600" kern="0">
                <a:solidFill>
                  <a:srgbClr val="000000"/>
                </a:solidFill>
              </a:rPr>
              <a:t>Free </a:t>
            </a:r>
            <a:r>
              <a:rPr lang="de-DE" altLang="de-DE" sz="1600" kern="0" err="1">
                <a:solidFill>
                  <a:srgbClr val="000000"/>
                </a:solidFill>
              </a:rPr>
              <a:t>standing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heating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wire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made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of</a:t>
            </a:r>
            <a:r>
              <a:rPr lang="de-DE" altLang="de-DE" sz="1600" kern="0">
                <a:solidFill>
                  <a:srgbClr val="000000"/>
                </a:solidFill>
              </a:rPr>
              <a:t> an </a:t>
            </a:r>
            <a:r>
              <a:rPr lang="de-DE" altLang="de-DE" sz="1600" kern="0" err="1">
                <a:solidFill>
                  <a:srgbClr val="000000"/>
                </a:solidFill>
              </a:rPr>
              <a:t>Aluminum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Potassium</a:t>
            </a:r>
            <a:r>
              <a:rPr lang="de-DE" altLang="de-DE" sz="1600" kern="0">
                <a:solidFill>
                  <a:srgbClr val="000000"/>
                </a:solidFill>
              </a:rPr>
              <a:t> Silicate </a:t>
            </a:r>
            <a:r>
              <a:rPr lang="de-DE" altLang="de-DE" sz="1600" kern="0" err="1">
                <a:solidFill>
                  <a:srgbClr val="000000"/>
                </a:solidFill>
              </a:rPr>
              <a:t>doped</a:t>
            </a:r>
            <a:r>
              <a:rPr lang="de-DE" altLang="de-DE" sz="1600" kern="0">
                <a:solidFill>
                  <a:srgbClr val="000000"/>
                </a:solidFill>
              </a:rPr>
              <a:t> Tungsten (WVM) (</a:t>
            </a:r>
            <a:r>
              <a:rPr lang="de-DE" altLang="de-DE" sz="1600" kern="0" err="1">
                <a:solidFill>
                  <a:srgbClr val="000000"/>
                </a:solidFill>
              </a:rPr>
              <a:t>Plasnee</a:t>
            </a:r>
            <a:r>
              <a:rPr lang="de-DE" altLang="de-DE" sz="1600" kern="0">
                <a:solidFill>
                  <a:srgbClr val="000000"/>
                </a:solidFill>
              </a:rPr>
              <a:t> GmbH </a:t>
            </a:r>
            <a:r>
              <a:rPr lang="de-DE" altLang="de-DE" sz="1600" kern="0" err="1">
                <a:solidFill>
                  <a:srgbClr val="000000"/>
                </a:solidFill>
              </a:rPr>
              <a:t>company</a:t>
            </a:r>
            <a:r>
              <a:rPr lang="de-DE" altLang="de-DE" sz="1600" kern="0">
                <a:solidFill>
                  <a:srgbClr val="000000"/>
                </a:solidFill>
              </a:rPr>
              <a:t>)</a:t>
            </a:r>
          </a:p>
          <a:p>
            <a:pPr marL="180000" indent="-180000" defTabSz="914400">
              <a:buClr>
                <a:srgbClr val="FF9900"/>
              </a:buClr>
              <a:buFont typeface="Arial" panose="020B0604020202020204" pitchFamily="34" charset="0"/>
              <a:buChar char="●"/>
              <a:defRPr/>
            </a:pPr>
            <a:endParaRPr lang="de-DE" altLang="de-DE" sz="800" kern="0">
              <a:solidFill>
                <a:srgbClr val="000000"/>
              </a:solidFill>
            </a:endParaRPr>
          </a:p>
          <a:p>
            <a:pPr marL="180000" indent="-180000" defTabSz="914400">
              <a:buClr>
                <a:srgbClr val="FF9900"/>
              </a:buClr>
              <a:buFont typeface="Arial" panose="020B0604020202020204" pitchFamily="34" charset="0"/>
              <a:buChar char="●"/>
              <a:defRPr/>
            </a:pP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Crucible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retainer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made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of</a:t>
            </a:r>
            <a:r>
              <a:rPr lang="de-DE" altLang="de-DE" sz="1600" kern="0">
                <a:solidFill>
                  <a:srgbClr val="000000"/>
                </a:solidFill>
              </a:rPr>
              <a:t> a Tungsten </a:t>
            </a:r>
            <a:r>
              <a:rPr lang="de-DE" altLang="de-DE" sz="1600" kern="0" err="1">
                <a:solidFill>
                  <a:srgbClr val="000000"/>
                </a:solidFill>
              </a:rPr>
              <a:t>alloy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with</a:t>
            </a:r>
            <a:r>
              <a:rPr lang="de-DE" altLang="de-DE" sz="1600" kern="0">
                <a:solidFill>
                  <a:srgbClr val="000000"/>
                </a:solidFill>
              </a:rPr>
              <a:t> 2% La</a:t>
            </a:r>
            <a:r>
              <a:rPr lang="de-DE" altLang="de-DE" sz="1600" kern="0" baseline="-25000">
                <a:solidFill>
                  <a:srgbClr val="000000"/>
                </a:solidFill>
              </a:rPr>
              <a:t>2</a:t>
            </a:r>
            <a:r>
              <a:rPr lang="de-DE" altLang="de-DE" sz="1600" kern="0">
                <a:solidFill>
                  <a:srgbClr val="000000"/>
                </a:solidFill>
              </a:rPr>
              <a:t>O</a:t>
            </a:r>
            <a:r>
              <a:rPr lang="de-DE" altLang="de-DE" sz="1600" kern="0" baseline="-25000">
                <a:solidFill>
                  <a:srgbClr val="000000"/>
                </a:solidFill>
              </a:rPr>
              <a:t>3</a:t>
            </a:r>
            <a:r>
              <a:rPr lang="de-DE" altLang="de-DE" sz="1600" kern="0">
                <a:solidFill>
                  <a:srgbClr val="000000"/>
                </a:solidFill>
              </a:rPr>
              <a:t> (WL20 </a:t>
            </a:r>
            <a:r>
              <a:rPr lang="de-DE" altLang="de-DE" sz="1600" kern="0" err="1">
                <a:solidFill>
                  <a:srgbClr val="000000"/>
                </a:solidFill>
              </a:rPr>
              <a:t>provided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by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Witstar</a:t>
            </a:r>
            <a:r>
              <a:rPr lang="de-DE" altLang="de-DE" sz="1600" kern="0">
                <a:solidFill>
                  <a:srgbClr val="000000"/>
                </a:solidFill>
              </a:rPr>
              <a:t> </a:t>
            </a:r>
            <a:r>
              <a:rPr lang="de-DE" altLang="de-DE" sz="1600" kern="0" err="1">
                <a:solidFill>
                  <a:srgbClr val="000000"/>
                </a:solidFill>
              </a:rPr>
              <a:t>company</a:t>
            </a:r>
            <a:r>
              <a:rPr lang="de-DE" altLang="de-DE" sz="1600" kern="0">
                <a:solidFill>
                  <a:srgbClr val="000000"/>
                </a:solidFill>
              </a:rPr>
              <a:t>)</a:t>
            </a:r>
          </a:p>
          <a:p>
            <a:pPr marL="180000" lvl="0" indent="-180000" defTabSz="914400">
              <a:buClr>
                <a:srgbClr val="FF9900"/>
              </a:buClr>
              <a:buFont typeface="Arial" panose="020B0604020202020204" pitchFamily="34" charset="0"/>
              <a:buChar char="●"/>
              <a:defRPr/>
            </a:pPr>
            <a:endParaRPr lang="de-DE" altLang="de-DE" sz="1600" kern="0">
              <a:solidFill>
                <a:srgbClr val="000000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1D2DAA7-5ECF-D541-B1EC-C8A70C33D1A1}"/>
              </a:ext>
            </a:extLst>
          </p:cNvPr>
          <p:cNvGrpSpPr/>
          <p:nvPr/>
        </p:nvGrpSpPr>
        <p:grpSpPr>
          <a:xfrm>
            <a:off x="5704242" y="1937121"/>
            <a:ext cx="3007339" cy="2380233"/>
            <a:chOff x="5704242" y="2083037"/>
            <a:chExt cx="3007339" cy="238023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9CEB302-FFB5-554E-82B2-F5827B02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04242" y="2083037"/>
              <a:ext cx="3007339" cy="2380233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45996CD-81F7-4749-9C34-D912DDEF5D82}"/>
                </a:ext>
              </a:extLst>
            </p:cNvPr>
            <p:cNvSpPr/>
            <p:nvPr/>
          </p:nvSpPr>
          <p:spPr>
            <a:xfrm>
              <a:off x="8577070" y="2766895"/>
              <a:ext cx="72324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B0AA3AF8-C322-B549-AE0A-171CC42D0639}"/>
              </a:ext>
            </a:extLst>
          </p:cNvPr>
          <p:cNvSpPr/>
          <p:nvPr/>
        </p:nvSpPr>
        <p:spPr>
          <a:xfrm>
            <a:off x="6093229" y="2497531"/>
            <a:ext cx="1413164" cy="1550324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5BAA18D-E7CA-1E46-8190-E41C5D49A137}"/>
              </a:ext>
            </a:extLst>
          </p:cNvPr>
          <p:cNvSpPr/>
          <p:nvPr/>
        </p:nvSpPr>
        <p:spPr>
          <a:xfrm>
            <a:off x="7502237" y="2098520"/>
            <a:ext cx="861302" cy="196180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C397AF-8E4B-7F4A-A515-972D14FE0F2B}"/>
              </a:ext>
            </a:extLst>
          </p:cNvPr>
          <p:cNvSpPr txBox="1"/>
          <p:nvPr/>
        </p:nvSpPr>
        <p:spPr>
          <a:xfrm>
            <a:off x="6238171" y="3347695"/>
            <a:ext cx="1239442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it-IT" sz="1000" err="1"/>
              <a:t>Interpolated</a:t>
            </a:r>
            <a:r>
              <a:rPr lang="it-IT" sz="1000"/>
              <a:t> curve </a:t>
            </a:r>
          </a:p>
          <a:p>
            <a:pPr algn="ctr"/>
            <a:r>
              <a:rPr lang="it-IT" sz="1000" err="1"/>
              <a:t>based</a:t>
            </a:r>
            <a:r>
              <a:rPr lang="it-IT" sz="1000"/>
              <a:t> on  </a:t>
            </a:r>
          </a:p>
          <a:p>
            <a:pPr algn="ctr"/>
            <a:r>
              <a:rPr lang="it-IT" sz="1000" err="1"/>
              <a:t>Thermocouple</a:t>
            </a:r>
            <a:r>
              <a:rPr lang="it-IT" sz="1000"/>
              <a:t> </a:t>
            </a:r>
          </a:p>
          <a:p>
            <a:pPr algn="ctr"/>
            <a:r>
              <a:rPr lang="it-IT" sz="1000" err="1"/>
              <a:t>Measurement</a:t>
            </a:r>
            <a:endParaRPr lang="it-IT" sz="100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9C1EFA-F2C1-1541-8FA0-CAABCB204C3A}"/>
              </a:ext>
            </a:extLst>
          </p:cNvPr>
          <p:cNvSpPr txBox="1"/>
          <p:nvPr/>
        </p:nvSpPr>
        <p:spPr>
          <a:xfrm>
            <a:off x="7474616" y="3658061"/>
            <a:ext cx="93487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it-IT" sz="1000" err="1"/>
              <a:t>Extrapolated</a:t>
            </a:r>
            <a:r>
              <a:rPr lang="it-IT" sz="1000"/>
              <a:t> </a:t>
            </a:r>
          </a:p>
          <a:p>
            <a:pPr algn="ctr"/>
            <a:r>
              <a:rPr lang="it-IT" sz="1000"/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5CC108-06A9-7148-82E7-0088241C6688}"/>
              </a:ext>
            </a:extLst>
          </p:cNvPr>
          <p:cNvSpPr txBox="1"/>
          <p:nvPr/>
        </p:nvSpPr>
        <p:spPr>
          <a:xfrm rot="16200000">
            <a:off x="7070167" y="2849414"/>
            <a:ext cx="1751134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800" dirty="0">
                <a:solidFill>
                  <a:srgbClr val="FF0000"/>
                </a:solidFill>
              </a:rPr>
              <a:t>Test with TiO</a:t>
            </a:r>
            <a:r>
              <a:rPr lang="it-IT" sz="800" baseline="-25000" dirty="0">
                <a:solidFill>
                  <a:srgbClr val="FF0000"/>
                </a:solidFill>
              </a:rPr>
              <a:t>2</a:t>
            </a:r>
            <a:r>
              <a:rPr lang="it-IT" sz="800" dirty="0">
                <a:solidFill>
                  <a:srgbClr val="FF0000"/>
                </a:solidFill>
              </a:rPr>
              <a:t> </a:t>
            </a:r>
            <a:r>
              <a:rPr lang="it-IT" sz="800" dirty="0" err="1">
                <a:solidFill>
                  <a:srgbClr val="FF0000"/>
                </a:solidFill>
              </a:rPr>
              <a:t>at</a:t>
            </a:r>
            <a:r>
              <a:rPr lang="it-IT" sz="800" dirty="0">
                <a:solidFill>
                  <a:srgbClr val="FF0000"/>
                </a:solidFill>
              </a:rPr>
              <a:t> </a:t>
            </a:r>
            <a:r>
              <a:rPr lang="it-IT" sz="800" dirty="0" err="1">
                <a:solidFill>
                  <a:srgbClr val="FF0000"/>
                </a:solidFill>
              </a:rPr>
              <a:t>Testbench</a:t>
            </a:r>
            <a:r>
              <a:rPr lang="it-IT" sz="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it-IT" sz="800" dirty="0">
                <a:solidFill>
                  <a:srgbClr val="FF0000"/>
                </a:solidFill>
              </a:rPr>
              <a:t>2230 °C </a:t>
            </a:r>
            <a:r>
              <a:rPr lang="it-IT" sz="800" dirty="0" err="1">
                <a:solidFill>
                  <a:srgbClr val="FF0000"/>
                </a:solidFill>
              </a:rPr>
              <a:t>achieved</a:t>
            </a:r>
            <a:r>
              <a:rPr lang="it-IT" sz="800" dirty="0">
                <a:solidFill>
                  <a:srgbClr val="FF0000"/>
                </a:solidFill>
              </a:rPr>
              <a:t> </a:t>
            </a:r>
            <a:r>
              <a:rPr lang="it-IT" sz="800" dirty="0" err="1">
                <a:solidFill>
                  <a:srgbClr val="FF0000"/>
                </a:solidFill>
              </a:rPr>
              <a:t>at</a:t>
            </a:r>
            <a:r>
              <a:rPr lang="it-IT" sz="800" dirty="0">
                <a:solidFill>
                  <a:srgbClr val="FF0000"/>
                </a:solidFill>
              </a:rPr>
              <a:t> 560 W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3896FB0-C0BF-8F47-BDD3-CA0E1AA451D9}"/>
              </a:ext>
            </a:extLst>
          </p:cNvPr>
          <p:cNvGrpSpPr/>
          <p:nvPr/>
        </p:nvGrpSpPr>
        <p:grpSpPr>
          <a:xfrm>
            <a:off x="40726" y="4257765"/>
            <a:ext cx="9153727" cy="2199943"/>
            <a:chOff x="68096" y="4385972"/>
            <a:chExt cx="9153727" cy="2199943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B572E75E-DFCB-644D-B44D-4894B3FA0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68096" y="4386247"/>
              <a:ext cx="9017645" cy="2199668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E94E68DA-4901-974F-A571-1852F1FA9155}"/>
                </a:ext>
              </a:extLst>
            </p:cNvPr>
            <p:cNvSpPr/>
            <p:nvPr/>
          </p:nvSpPr>
          <p:spPr>
            <a:xfrm>
              <a:off x="68096" y="4385972"/>
              <a:ext cx="9153727" cy="98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8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240017"/>
            <a:ext cx="7259638" cy="942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de-DE" sz="32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46607" y="53340"/>
            <a:ext cx="1976438" cy="889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96" y="302070"/>
            <a:ext cx="720000" cy="60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2" y="80964"/>
            <a:ext cx="1080000" cy="341053"/>
          </a:xfrm>
          <a:prstGeom prst="rect">
            <a:avLst/>
          </a:prstGeom>
        </p:spPr>
      </p:pic>
      <p:sp>
        <p:nvSpPr>
          <p:cNvPr id="32" name="Textfeld 8"/>
          <p:cNvSpPr txBox="1"/>
          <p:nvPr/>
        </p:nvSpPr>
        <p:spPr>
          <a:xfrm>
            <a:off x="0" y="6619875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Fabio Maimone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FA30232-7B60-EC45-9DC3-15EB61E27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5876" y="1851673"/>
            <a:ext cx="5040000" cy="3778669"/>
          </a:xfrm>
          <a:prstGeom prst="rect">
            <a:avLst/>
          </a:prstGeom>
        </p:spPr>
      </p:pic>
      <p:sp>
        <p:nvSpPr>
          <p:cNvPr id="33" name="Text Box 8">
            <a:extLst>
              <a:ext uri="{FF2B5EF4-FFF2-40B4-BE49-F238E27FC236}">
                <a16:creationId xmlns:a16="http://schemas.microsoft.com/office/drawing/2014/main" id="{B437E556-51DE-B54E-B047-0CA77ECA7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89" y="4676703"/>
            <a:ext cx="3867570" cy="1292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de-DE" sz="2000" b="1"/>
              <a:t>MICROWAVE SHIELDING</a:t>
            </a:r>
            <a:endParaRPr lang="en-US" altLang="de-DE" sz="2000"/>
          </a:p>
          <a:p>
            <a:pPr>
              <a:buFontTx/>
              <a:buChar char="•"/>
            </a:pPr>
            <a:r>
              <a:rPr lang="en-US" altLang="de-DE"/>
              <a:t> Material: Tungsten</a:t>
            </a:r>
          </a:p>
          <a:p>
            <a:pPr>
              <a:buFontTx/>
              <a:buChar char="•"/>
            </a:pPr>
            <a:endParaRPr lang="en-US" altLang="de-DE" sz="400"/>
          </a:p>
          <a:p>
            <a:pPr>
              <a:buFontTx/>
              <a:buChar char="•"/>
            </a:pPr>
            <a:r>
              <a:rPr lang="en-GB"/>
              <a:t> Mesh 18 (1 mm) - 50 µm wire </a:t>
            </a:r>
            <a:endParaRPr lang="en-US"/>
          </a:p>
          <a:p>
            <a:pPr>
              <a:buFontTx/>
              <a:buChar char="•"/>
            </a:pPr>
            <a:endParaRPr lang="en-US"/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5B13F0DA-F4E0-654C-A06C-3CB9F0FD7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59" y="1693971"/>
            <a:ext cx="5040000" cy="2980310"/>
          </a:xfrm>
          <a:prstGeom prst="rect">
            <a:avLst/>
          </a:prstGeom>
        </p:spPr>
      </p:pic>
      <p:sp>
        <p:nvSpPr>
          <p:cNvPr id="35" name="TextBox 187">
            <a:extLst>
              <a:ext uri="{FF2B5EF4-FFF2-40B4-BE49-F238E27FC236}">
                <a16:creationId xmlns:a16="http://schemas.microsoft.com/office/drawing/2014/main" id="{B9AC2157-2A2D-3440-91A6-325277CD58AE}"/>
              </a:ext>
            </a:extLst>
          </p:cNvPr>
          <p:cNvSpPr txBox="1"/>
          <p:nvPr/>
        </p:nvSpPr>
        <p:spPr>
          <a:xfrm>
            <a:off x="3962359" y="1214445"/>
            <a:ext cx="527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OES measurements for different oven powers without and with mesh at the oven head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12E2194-D813-C448-9F4E-943DE3B44BFA}"/>
              </a:ext>
            </a:extLst>
          </p:cNvPr>
          <p:cNvSpPr txBox="1"/>
          <p:nvPr/>
        </p:nvSpPr>
        <p:spPr>
          <a:xfrm>
            <a:off x="3998032" y="4587237"/>
            <a:ext cx="5156241" cy="20313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Measurements carried out with the shielded empty oven inserted inside the ECRIS.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Helium plasma generated by coupling up to 650 W microwave power.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/>
              <a:t>Oven power settings: 8.4, 12.5, 17.4 W.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dirty="0"/>
              <a:t>Up to 69% shielding due to the mesh.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FF0000"/>
                </a:solidFill>
              </a:rPr>
              <a:t>Succesfull</a:t>
            </a:r>
            <a:r>
              <a:rPr lang="en-GB" b="1" dirty="0">
                <a:solidFill>
                  <a:srgbClr val="FF0000"/>
                </a:solidFill>
              </a:rPr>
              <a:t> test at EIS testbench with </a:t>
            </a:r>
            <a:r>
              <a:rPr lang="en-GB" b="1" baseline="30000" dirty="0">
                <a:solidFill>
                  <a:srgbClr val="FF0000"/>
                </a:solidFill>
              </a:rPr>
              <a:t>40</a:t>
            </a:r>
            <a:r>
              <a:rPr lang="en-GB" b="1" dirty="0">
                <a:solidFill>
                  <a:srgbClr val="FF0000"/>
                </a:solidFill>
              </a:rPr>
              <a:t>Ca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19108D9F-3632-2646-9388-A261C0B2D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8" y="1246407"/>
            <a:ext cx="2160000" cy="1620000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4810B33-467C-E84F-85EC-9AB98A2EB427}"/>
              </a:ext>
            </a:extLst>
          </p:cNvPr>
          <p:cNvSpPr txBox="1"/>
          <p:nvPr/>
        </p:nvSpPr>
        <p:spPr>
          <a:xfrm>
            <a:off x="21041" y="5711105"/>
            <a:ext cx="40175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1200" b="1"/>
              <a:t>Optical </a:t>
            </a:r>
            <a:r>
              <a:rPr lang="it-IT" sz="1200" b="1" err="1"/>
              <a:t>spectroscopy</a:t>
            </a:r>
            <a:r>
              <a:rPr lang="it-IT" sz="1200" b="1"/>
              <a:t> </a:t>
            </a:r>
            <a:r>
              <a:rPr lang="it-IT" sz="1200" b="1" err="1"/>
              <a:t>as</a:t>
            </a:r>
            <a:r>
              <a:rPr lang="it-IT" sz="1200" b="1"/>
              <a:t> a </a:t>
            </a:r>
            <a:r>
              <a:rPr lang="it-IT" sz="1200" b="1" err="1"/>
              <a:t>diagnostic</a:t>
            </a:r>
            <a:r>
              <a:rPr lang="it-IT" sz="1200" b="1"/>
              <a:t> </a:t>
            </a:r>
            <a:r>
              <a:rPr lang="it-IT" sz="1200" b="1" err="1"/>
              <a:t>tool</a:t>
            </a:r>
            <a:r>
              <a:rPr lang="it-IT" sz="1200" b="1"/>
              <a:t> for metal </a:t>
            </a:r>
            <a:r>
              <a:rPr lang="it-IT" sz="1200" b="1" err="1"/>
              <a:t>ion</a:t>
            </a:r>
            <a:r>
              <a:rPr lang="it-IT" sz="1200" b="1"/>
              <a:t> </a:t>
            </a:r>
            <a:r>
              <a:rPr lang="it-IT" sz="1200" b="1" err="1"/>
              <a:t>beam</a:t>
            </a:r>
            <a:r>
              <a:rPr lang="it-IT" sz="1200" b="1"/>
              <a:t> production with an ECRIS</a:t>
            </a:r>
          </a:p>
          <a:p>
            <a:pPr algn="l"/>
            <a:r>
              <a:rPr lang="it-IT" sz="1200" err="1"/>
              <a:t>F</a:t>
            </a:r>
            <a:r>
              <a:rPr lang="it-IT" sz="1200" i="1" err="1"/>
              <a:t>.Maimone</a:t>
            </a:r>
            <a:r>
              <a:rPr lang="it-IT" sz="1200" i="1"/>
              <a:t>, </a:t>
            </a:r>
            <a:r>
              <a:rPr lang="it-IT" sz="1200" i="1" err="1"/>
              <a:t>J.Mäder</a:t>
            </a:r>
            <a:r>
              <a:rPr lang="it-IT" sz="1200" i="1"/>
              <a:t>, </a:t>
            </a:r>
            <a:r>
              <a:rPr lang="it-IT" sz="1200" i="1" err="1"/>
              <a:t>R.Lang</a:t>
            </a:r>
            <a:r>
              <a:rPr lang="it-IT" sz="1200" i="1"/>
              <a:t>, </a:t>
            </a:r>
            <a:r>
              <a:rPr lang="it-IT" sz="1200" i="1" err="1"/>
              <a:t>P.T.Patchakui</a:t>
            </a:r>
            <a:r>
              <a:rPr lang="it-IT" sz="1200" i="1"/>
              <a:t>, </a:t>
            </a:r>
            <a:r>
              <a:rPr lang="it-IT" sz="1200" i="1" err="1"/>
              <a:t>K.Tinschert</a:t>
            </a:r>
            <a:r>
              <a:rPr lang="it-IT" sz="1200" i="1"/>
              <a:t> </a:t>
            </a:r>
            <a:r>
              <a:rPr lang="it-IT" sz="1200" i="1" err="1"/>
              <a:t>R.Hollinger</a:t>
            </a:r>
            <a:r>
              <a:rPr lang="it-IT" sz="1200" i="1"/>
              <a:t> </a:t>
            </a:r>
            <a:r>
              <a:rPr lang="it-IT" sz="1200"/>
              <a:t>, Rev. Sci. </a:t>
            </a:r>
            <a:r>
              <a:rPr lang="it-IT" sz="1200" err="1"/>
              <a:t>Instrum</a:t>
            </a:r>
            <a:r>
              <a:rPr lang="it-IT" sz="1200"/>
              <a:t>. 90, 123108, 2019</a:t>
            </a:r>
          </a:p>
        </p:txBody>
      </p:sp>
      <p:sp>
        <p:nvSpPr>
          <p:cNvPr id="39" name="Textfeld 9">
            <a:extLst>
              <a:ext uri="{FF2B5EF4-FFF2-40B4-BE49-F238E27FC236}">
                <a16:creationId xmlns:a16="http://schemas.microsoft.com/office/drawing/2014/main" id="{C1E2EF1C-B27E-5C4E-B42B-30C04EDB5C4C}"/>
              </a:ext>
            </a:extLst>
          </p:cNvPr>
          <p:cNvSpPr txBox="1"/>
          <p:nvPr/>
        </p:nvSpPr>
        <p:spPr>
          <a:xfrm>
            <a:off x="0" y="6611937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Workshop Targets - Ion Sources, </a:t>
            </a:r>
            <a:r>
              <a:rPr lang="it-IT" sz="1000" dirty="0"/>
              <a:t>GANIL,</a:t>
            </a:r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06-08 September 2023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26EFF4D-A101-0F40-874F-0E48C3849B4F}"/>
              </a:ext>
            </a:extLst>
          </p:cNvPr>
          <p:cNvGrpSpPr/>
          <p:nvPr/>
        </p:nvGrpSpPr>
        <p:grpSpPr>
          <a:xfrm>
            <a:off x="69619" y="1205318"/>
            <a:ext cx="3892740" cy="3452378"/>
            <a:chOff x="69619" y="1205318"/>
            <a:chExt cx="3892740" cy="3452378"/>
          </a:xfrm>
        </p:grpSpPr>
        <p:pic>
          <p:nvPicPr>
            <p:cNvPr id="16" name="Inhaltsplatzhalter 3">
              <a:extLst>
                <a:ext uri="{FF2B5EF4-FFF2-40B4-BE49-F238E27FC236}">
                  <a16:creationId xmlns:a16="http://schemas.microsoft.com/office/drawing/2014/main" id="{733019F6-D767-3140-B035-44E36C4BD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9" y="1777696"/>
              <a:ext cx="3839999" cy="2880000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E4FFE6E4-041C-5345-B722-74C707CF440D}"/>
                </a:ext>
              </a:extLst>
            </p:cNvPr>
            <p:cNvSpPr/>
            <p:nvPr/>
          </p:nvSpPr>
          <p:spPr>
            <a:xfrm>
              <a:off x="69619" y="1205318"/>
              <a:ext cx="3892740" cy="57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B7FDF338-366E-D342-BFC6-077797C0941F}"/>
              </a:ext>
            </a:extLst>
          </p:cNvPr>
          <p:cNvSpPr/>
          <p:nvPr/>
        </p:nvSpPr>
        <p:spPr>
          <a:xfrm>
            <a:off x="4101573" y="6318314"/>
            <a:ext cx="4938886" cy="2875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F88D2F-E3FF-004A-A7D5-8C60EDDB6E2D}"/>
              </a:ext>
            </a:extLst>
          </p:cNvPr>
          <p:cNvSpPr txBox="1"/>
          <p:nvPr/>
        </p:nvSpPr>
        <p:spPr>
          <a:xfrm>
            <a:off x="94789" y="5363726"/>
            <a:ext cx="391645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0" rIns="91440" bIns="0" rtlCol="0" anchor="t">
            <a:spAutoFit/>
          </a:bodyPr>
          <a:lstStyle/>
          <a:p>
            <a:pPr>
              <a:buFontTx/>
              <a:buChar char="•"/>
            </a:pPr>
            <a:r>
              <a:rPr lang="en-GB">
                <a:solidFill>
                  <a:srgbClr val="FF0000"/>
                </a:solidFill>
              </a:rPr>
              <a:t> Mesh 100 (149 µm) – 25.4 µm wire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B5FB89B6-B483-834E-87D9-2356722B6BD1}"/>
              </a:ext>
            </a:extLst>
          </p:cNvPr>
          <p:cNvSpPr/>
          <p:nvPr/>
        </p:nvSpPr>
        <p:spPr>
          <a:xfrm>
            <a:off x="932184" y="1177"/>
            <a:ext cx="6214424" cy="9429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de-DE" altLang="de-DE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Microwave</a:t>
            </a:r>
            <a:r>
              <a:rPr lang="de-DE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shielding</a:t>
            </a:r>
            <a:r>
              <a:rPr lang="de-DE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of</a:t>
            </a:r>
            <a:r>
              <a:rPr lang="de-DE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the</a:t>
            </a:r>
            <a:r>
              <a:rPr lang="de-DE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</a:p>
          <a:p>
            <a:pPr lvl="0" algn="ctr"/>
            <a:r>
              <a:rPr lang="de-DE" altLang="de-DE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oven</a:t>
            </a:r>
            <a:r>
              <a:rPr lang="de-DE" altLang="de-DE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de-DE" altLang="de-DE" sz="28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orifice</a:t>
            </a:r>
            <a:endParaRPr lang="de-DE" altLang="de-DE" sz="28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2" name="Textfeld 7">
            <a:extLst>
              <a:ext uri="{FF2B5EF4-FFF2-40B4-BE49-F238E27FC236}">
                <a16:creationId xmlns:a16="http://schemas.microsoft.com/office/drawing/2014/main" id="{AFCF2488-26BB-BF43-924A-8C0BEE4C6E3B}"/>
              </a:ext>
            </a:extLst>
          </p:cNvPr>
          <p:cNvSpPr txBox="1"/>
          <p:nvPr/>
        </p:nvSpPr>
        <p:spPr>
          <a:xfrm>
            <a:off x="-28575" y="6619875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8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Oven preparation stand @ HLI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80539"/>
            <a:ext cx="4048125" cy="477053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b="1" dirty="0"/>
              <a:t>Purpose: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Essential tool for conditioning ovens before beam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Minimizes downtime during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Improves beam stability and reproducibility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Key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Controlled environment </a:t>
            </a:r>
            <a:r>
              <a:rPr lang="en-US" sz="1600" dirty="0"/>
              <a:t>for oven outgassing and material preheating (e.g. 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Simultaneous oven insertion </a:t>
            </a:r>
            <a:r>
              <a:rPr lang="en-US" sz="1600" dirty="0"/>
              <a:t>with 6 airlocks (previously 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Water cooling system </a:t>
            </a:r>
            <a:r>
              <a:rPr lang="en-US" sz="1600" dirty="0"/>
              <a:t>for ovens and the 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Online monitoring </a:t>
            </a:r>
            <a:r>
              <a:rPr lang="en-US" sz="1600" dirty="0"/>
              <a:t>(planned: 2-3 cameras) for material 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Residual gas analyzer </a:t>
            </a:r>
            <a:r>
              <a:rPr lang="en-US" sz="1600" dirty="0"/>
              <a:t>(planned) for better analysis and process control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4396" r="5713"/>
          <a:stretch/>
        </p:blipFill>
        <p:spPr>
          <a:xfrm>
            <a:off x="4173360" y="1755953"/>
            <a:ext cx="4876349" cy="39872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48</a:t>
            </a:r>
            <a:r>
              <a:rPr lang="en-US" dirty="0"/>
              <a:t>Ca charge states distributions </a:t>
            </a:r>
            <a:br>
              <a:rPr lang="en-US" dirty="0"/>
            </a:br>
            <a:r>
              <a:rPr lang="en-US" dirty="0"/>
              <a:t>and CCD plasma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53" name="Grafik 4">
            <a:extLst>
              <a:ext uri="{FF2B5EF4-FFF2-40B4-BE49-F238E27FC236}">
                <a16:creationId xmlns:a16="http://schemas.microsoft.com/office/drawing/2014/main" id="{2A6BD827-F2B9-431E-A262-CBC85AD0F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7586" r="4717" b="5893"/>
          <a:stretch/>
        </p:blipFill>
        <p:spPr>
          <a:xfrm>
            <a:off x="238116" y="1983333"/>
            <a:ext cx="4567799" cy="3096000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54" name="Rectangle 151">
            <a:extLst>
              <a:ext uri="{FF2B5EF4-FFF2-40B4-BE49-F238E27FC236}">
                <a16:creationId xmlns:a16="http://schemas.microsoft.com/office/drawing/2014/main" id="{2AEF6A88-344C-47FF-AC74-66F37000C46C}"/>
              </a:ext>
            </a:extLst>
          </p:cNvPr>
          <p:cNvSpPr/>
          <p:nvPr/>
        </p:nvSpPr>
        <p:spPr>
          <a:xfrm>
            <a:off x="1362634" y="2972806"/>
            <a:ext cx="1075004" cy="1854511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160">
            <a:extLst>
              <a:ext uri="{FF2B5EF4-FFF2-40B4-BE49-F238E27FC236}">
                <a16:creationId xmlns:a16="http://schemas.microsoft.com/office/drawing/2014/main" id="{D852B501-F503-48AC-92B0-A520EC1CDE85}"/>
              </a:ext>
            </a:extLst>
          </p:cNvPr>
          <p:cNvSpPr txBox="1"/>
          <p:nvPr/>
        </p:nvSpPr>
        <p:spPr>
          <a:xfrm>
            <a:off x="3250599" y="2520438"/>
            <a:ext cx="625822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400" b="1" baseline="30000" dirty="0"/>
              <a:t>48</a:t>
            </a:r>
            <a:r>
              <a:rPr lang="de-DE" sz="1400" b="1" dirty="0"/>
              <a:t>Ca</a:t>
            </a:r>
          </a:p>
        </p:txBody>
      </p:sp>
      <p:sp>
        <p:nvSpPr>
          <p:cNvPr id="56" name="TextBox 162">
            <a:extLst>
              <a:ext uri="{FF2B5EF4-FFF2-40B4-BE49-F238E27FC236}">
                <a16:creationId xmlns:a16="http://schemas.microsoft.com/office/drawing/2014/main" id="{A043B9B0-F29B-4E3E-A133-B84C38D3721C}"/>
              </a:ext>
            </a:extLst>
          </p:cNvPr>
          <p:cNvSpPr txBox="1"/>
          <p:nvPr/>
        </p:nvSpPr>
        <p:spPr>
          <a:xfrm>
            <a:off x="279391" y="2307931"/>
            <a:ext cx="6527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200" dirty="0">
                <a:latin typeface="+mj-lt"/>
              </a:rPr>
              <a:t>100 </a:t>
            </a:r>
            <a:r>
              <a:rPr lang="el-GR" sz="1200" dirty="0">
                <a:latin typeface="+mj-lt"/>
              </a:rPr>
              <a:t>μ</a:t>
            </a:r>
            <a:r>
              <a:rPr lang="de-DE" sz="1200" dirty="0">
                <a:latin typeface="+mj-lt"/>
              </a:rPr>
              <a:t>A</a:t>
            </a:r>
            <a:endParaRPr lang="en-US" sz="1200" dirty="0">
              <a:latin typeface="+mj-lt"/>
            </a:endParaRPr>
          </a:p>
        </p:txBody>
      </p:sp>
      <p:sp>
        <p:nvSpPr>
          <p:cNvPr id="57" name="TextBox 171">
            <a:extLst>
              <a:ext uri="{FF2B5EF4-FFF2-40B4-BE49-F238E27FC236}">
                <a16:creationId xmlns:a16="http://schemas.microsoft.com/office/drawing/2014/main" id="{5013A1A9-3E60-4BBB-AE8C-1BFA25EAC222}"/>
              </a:ext>
            </a:extLst>
          </p:cNvPr>
          <p:cNvSpPr txBox="1"/>
          <p:nvPr/>
        </p:nvSpPr>
        <p:spPr>
          <a:xfrm>
            <a:off x="1306470" y="4910371"/>
            <a:ext cx="164472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Dipole 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/>
              <a:t>a.U</a:t>
            </a:r>
            <a:r>
              <a:rPr lang="de-DE" sz="1000" dirty="0"/>
              <a:t>.]</a:t>
            </a:r>
            <a:endParaRPr lang="en-US" sz="1000" dirty="0"/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80E9A4EB-CA51-44EE-828C-8B28984CF314}"/>
              </a:ext>
            </a:extLst>
          </p:cNvPr>
          <p:cNvSpPr txBox="1"/>
          <p:nvPr/>
        </p:nvSpPr>
        <p:spPr>
          <a:xfrm rot="16200000">
            <a:off x="-128692" y="3436203"/>
            <a:ext cx="1080682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Ion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>
                <a:latin typeface="Comic Sans MS"/>
              </a:rPr>
              <a:t>μA</a:t>
            </a:r>
            <a:r>
              <a:rPr lang="de-DE" sz="1000" dirty="0"/>
              <a:t>]</a:t>
            </a:r>
            <a:endParaRPr lang="en-US" sz="1000" dirty="0"/>
          </a:p>
        </p:txBody>
      </p:sp>
      <p:sp>
        <p:nvSpPr>
          <p:cNvPr id="60" name="Rettangolo 8">
            <a:extLst>
              <a:ext uri="{FF2B5EF4-FFF2-40B4-BE49-F238E27FC236}">
                <a16:creationId xmlns:a16="http://schemas.microsoft.com/office/drawing/2014/main" id="{A48D83B7-A618-4D39-B179-BC30058AC662}"/>
              </a:ext>
            </a:extLst>
          </p:cNvPr>
          <p:cNvSpPr/>
          <p:nvPr/>
        </p:nvSpPr>
        <p:spPr>
          <a:xfrm>
            <a:off x="3929429" y="2250879"/>
            <a:ext cx="853564" cy="2462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61" name="Text Box 14961">
            <a:extLst>
              <a:ext uri="{FF2B5EF4-FFF2-40B4-BE49-F238E27FC236}">
                <a16:creationId xmlns:a16="http://schemas.microsoft.com/office/drawing/2014/main" id="{C4BBDD50-FBF9-4EC4-9B33-1393E40FD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5104054"/>
            <a:ext cx="4201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 err="1">
                <a:solidFill>
                  <a:srgbClr val="FF9933"/>
                </a:solidFill>
              </a:rPr>
              <a:t>Spectrum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 + He </a:t>
            </a:r>
            <a:r>
              <a:rPr lang="de-DE" altLang="de-DE" sz="1600" dirty="0" err="1">
                <a:solidFill>
                  <a:srgbClr val="FF9933"/>
                </a:solidFill>
              </a:rPr>
              <a:t>optimized</a:t>
            </a:r>
            <a:r>
              <a:rPr lang="de-DE" altLang="de-DE" sz="1600" dirty="0">
                <a:solidFill>
                  <a:srgbClr val="FF9933"/>
                </a:solidFill>
              </a:rPr>
              <a:t> on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</a:t>
            </a:r>
            <a:r>
              <a:rPr lang="de-DE" altLang="de-DE" sz="1600" baseline="40000" dirty="0">
                <a:solidFill>
                  <a:srgbClr val="FF9933"/>
                </a:solidFill>
              </a:rPr>
              <a:t>10+</a:t>
            </a:r>
            <a:endParaRPr lang="de-DE" sz="1600" dirty="0">
              <a:solidFill>
                <a:srgbClr val="FF9933"/>
              </a:solidFill>
            </a:endParaRPr>
          </a:p>
        </p:txBody>
      </p:sp>
      <p:sp>
        <p:nvSpPr>
          <p:cNvPr id="66" name="Rettangolo 1">
            <a:extLst>
              <a:ext uri="{FF2B5EF4-FFF2-40B4-BE49-F238E27FC236}">
                <a16:creationId xmlns:a16="http://schemas.microsoft.com/office/drawing/2014/main" id="{364C7274-764A-4591-B512-F99DA4DC82B2}"/>
              </a:ext>
            </a:extLst>
          </p:cNvPr>
          <p:cNvSpPr/>
          <p:nvPr/>
        </p:nvSpPr>
        <p:spPr>
          <a:xfrm>
            <a:off x="238116" y="1815737"/>
            <a:ext cx="3691313" cy="43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2445B1-85A6-4F0C-88A0-24429C7A49D6}"/>
              </a:ext>
            </a:extLst>
          </p:cNvPr>
          <p:cNvSpPr/>
          <p:nvPr/>
        </p:nvSpPr>
        <p:spPr>
          <a:xfrm>
            <a:off x="1594061" y="2653965"/>
            <a:ext cx="753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</a:t>
            </a:r>
            <a:r>
              <a:rPr lang="en-US" sz="1400" b="1" baseline="30000" dirty="0"/>
              <a:t>10+</a:t>
            </a:r>
            <a:endParaRPr lang="en-US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DFA36D-1195-4CC5-806A-64088B7A3044}"/>
              </a:ext>
            </a:extLst>
          </p:cNvPr>
          <p:cNvCxnSpPr>
            <a:cxnSpLocks/>
          </p:cNvCxnSpPr>
          <p:nvPr/>
        </p:nvCxnSpPr>
        <p:spPr>
          <a:xfrm flipH="1">
            <a:off x="1543050" y="2948400"/>
            <a:ext cx="259655" cy="331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Grafik 1">
            <a:extLst>
              <a:ext uri="{FF2B5EF4-FFF2-40B4-BE49-F238E27FC236}">
                <a16:creationId xmlns:a16="http://schemas.microsoft.com/office/drawing/2014/main" id="{BD7DD394-FE24-457C-8C05-DE84E7C4A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6337"/>
          <a:stretch/>
        </p:blipFill>
        <p:spPr>
          <a:xfrm>
            <a:off x="5161353" y="2336983"/>
            <a:ext cx="3399738" cy="2376000"/>
          </a:xfrm>
          <a:prstGeom prst="rect">
            <a:avLst/>
          </a:prstGeom>
        </p:spPr>
      </p:pic>
      <p:sp>
        <p:nvSpPr>
          <p:cNvPr id="32" name="Text Box 14961">
            <a:extLst>
              <a:ext uri="{FF2B5EF4-FFF2-40B4-BE49-F238E27FC236}">
                <a16:creationId xmlns:a16="http://schemas.microsoft.com/office/drawing/2014/main" id="{D794D921-5E9E-402D-B67E-2C912D8C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039" y="1822791"/>
            <a:ext cx="43643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dist"/>
            <a:r>
              <a:rPr lang="de-DE" altLang="de-DE" sz="1600" dirty="0">
                <a:solidFill>
                  <a:srgbClr val="0000FF"/>
                </a:solidFill>
              </a:rPr>
              <a:t>Plasma </a:t>
            </a:r>
            <a:r>
              <a:rPr lang="de-DE" altLang="de-DE" sz="1600" dirty="0" err="1">
                <a:solidFill>
                  <a:srgbClr val="0000FF"/>
                </a:solidFill>
              </a:rPr>
              <a:t>image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recorded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with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the</a:t>
            </a:r>
            <a:r>
              <a:rPr lang="de-DE" altLang="de-DE" sz="1600" dirty="0">
                <a:solidFill>
                  <a:srgbClr val="0000FF"/>
                </a:solidFill>
              </a:rPr>
              <a:t> CCD </a:t>
            </a:r>
            <a:r>
              <a:rPr lang="de-DE" altLang="de-DE" sz="1600" dirty="0" err="1">
                <a:solidFill>
                  <a:srgbClr val="0000FF"/>
                </a:solidFill>
              </a:rPr>
              <a:t>camera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6B744D-A77E-42AC-9DA8-AD17A243618A}"/>
              </a:ext>
            </a:extLst>
          </p:cNvPr>
          <p:cNvSpPr txBox="1"/>
          <p:nvPr/>
        </p:nvSpPr>
        <p:spPr>
          <a:xfrm>
            <a:off x="4522572" y="5064259"/>
            <a:ext cx="4635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/>
              <a:t>Changes in brightness and color → changes in plasma density and charge state distribution</a:t>
            </a:r>
            <a:endParaRPr lang="en-US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81B010-06BE-41D5-B37C-A95303B48A40}"/>
              </a:ext>
            </a:extLst>
          </p:cNvPr>
          <p:cNvGrpSpPr/>
          <p:nvPr/>
        </p:nvGrpSpPr>
        <p:grpSpPr>
          <a:xfrm>
            <a:off x="4208781" y="1717348"/>
            <a:ext cx="4949095" cy="4683452"/>
            <a:chOff x="4208781" y="1717348"/>
            <a:chExt cx="4949095" cy="4683452"/>
          </a:xfrm>
        </p:grpSpPr>
        <p:pic>
          <p:nvPicPr>
            <p:cNvPr id="35" name="Grafik 1">
              <a:extLst>
                <a:ext uri="{FF2B5EF4-FFF2-40B4-BE49-F238E27FC236}">
                  <a16:creationId xmlns:a16="http://schemas.microsoft.com/office/drawing/2014/main" id="{D75E4A0C-D2BF-4C14-8757-8242D8831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9" r="6337"/>
            <a:stretch/>
          </p:blipFill>
          <p:spPr>
            <a:xfrm>
              <a:off x="5161353" y="2336983"/>
              <a:ext cx="3399738" cy="2376000"/>
            </a:xfrm>
            <a:prstGeom prst="rect">
              <a:avLst/>
            </a:prstGeom>
          </p:spPr>
        </p:pic>
        <p:sp>
          <p:nvSpPr>
            <p:cNvPr id="36" name="Text Box 14961">
              <a:extLst>
                <a:ext uri="{FF2B5EF4-FFF2-40B4-BE49-F238E27FC236}">
                  <a16:creationId xmlns:a16="http://schemas.microsoft.com/office/drawing/2014/main" id="{5FFB4752-A6A6-4BC1-9539-CC77D3142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039" y="1822791"/>
              <a:ext cx="436436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3781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781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781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781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781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dist"/>
              <a:r>
                <a:rPr lang="de-DE" altLang="de-DE" sz="1600" dirty="0">
                  <a:solidFill>
                    <a:srgbClr val="0000FF"/>
                  </a:solidFill>
                </a:rPr>
                <a:t>Plasma </a:t>
              </a:r>
              <a:r>
                <a:rPr lang="de-DE" altLang="de-DE" sz="1600" dirty="0" err="1">
                  <a:solidFill>
                    <a:srgbClr val="0000FF"/>
                  </a:solidFill>
                </a:rPr>
                <a:t>image</a:t>
              </a:r>
              <a:r>
                <a:rPr lang="de-DE" altLang="de-DE" sz="1600" dirty="0">
                  <a:solidFill>
                    <a:srgbClr val="0000FF"/>
                  </a:solidFill>
                </a:rPr>
                <a:t> </a:t>
              </a:r>
              <a:r>
                <a:rPr lang="de-DE" altLang="de-DE" sz="1600" dirty="0" err="1">
                  <a:solidFill>
                    <a:srgbClr val="0000FF"/>
                  </a:solidFill>
                </a:rPr>
                <a:t>recorded</a:t>
              </a:r>
              <a:r>
                <a:rPr lang="de-DE" altLang="de-DE" sz="1600" dirty="0">
                  <a:solidFill>
                    <a:srgbClr val="0000FF"/>
                  </a:solidFill>
                </a:rPr>
                <a:t> </a:t>
              </a:r>
              <a:r>
                <a:rPr lang="de-DE" altLang="de-DE" sz="1600" dirty="0" err="1">
                  <a:solidFill>
                    <a:srgbClr val="0000FF"/>
                  </a:solidFill>
                </a:rPr>
                <a:t>with</a:t>
              </a:r>
              <a:r>
                <a:rPr lang="de-DE" altLang="de-DE" sz="1600" dirty="0">
                  <a:solidFill>
                    <a:srgbClr val="0000FF"/>
                  </a:solidFill>
                </a:rPr>
                <a:t> </a:t>
              </a:r>
              <a:r>
                <a:rPr lang="de-DE" altLang="de-DE" sz="1600" dirty="0" err="1">
                  <a:solidFill>
                    <a:srgbClr val="0000FF"/>
                  </a:solidFill>
                </a:rPr>
                <a:t>the</a:t>
              </a:r>
              <a:r>
                <a:rPr lang="de-DE" altLang="de-DE" sz="1600" dirty="0">
                  <a:solidFill>
                    <a:srgbClr val="0000FF"/>
                  </a:solidFill>
                </a:rPr>
                <a:t> CCD </a:t>
              </a:r>
              <a:r>
                <a:rPr lang="de-DE" altLang="de-DE" sz="1600" dirty="0" err="1">
                  <a:solidFill>
                    <a:srgbClr val="0000FF"/>
                  </a:solidFill>
                </a:rPr>
                <a:t>camera</a:t>
              </a:r>
              <a:r>
                <a:rPr lang="de-DE" altLang="de-DE" sz="1600" dirty="0">
                  <a:solidFill>
                    <a:srgbClr val="0000FF"/>
                  </a:solidFill>
                </a:rPr>
                <a:t> </a:t>
              </a:r>
              <a:endParaRPr lang="de-DE" sz="1600" dirty="0">
                <a:solidFill>
                  <a:srgbClr val="0000FF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D1B76B-D155-473B-8DAD-A61B99631371}"/>
                </a:ext>
              </a:extLst>
            </p:cNvPr>
            <p:cNvSpPr txBox="1"/>
            <p:nvPr/>
          </p:nvSpPr>
          <p:spPr>
            <a:xfrm>
              <a:off x="4522572" y="5064259"/>
              <a:ext cx="463530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aseline="0" dirty="0"/>
                <a:t>Changes in brightness and color → changes in plasma density and charge state distribution</a:t>
              </a:r>
              <a:endParaRPr lang="en-US" sz="1600" dirty="0"/>
            </a:p>
          </p:txBody>
        </p:sp>
        <p:sp>
          <p:nvSpPr>
            <p:cNvPr id="38" name="Text Box 14961">
              <a:extLst>
                <a:ext uri="{FF2B5EF4-FFF2-40B4-BE49-F238E27FC236}">
                  <a16:creationId xmlns:a16="http://schemas.microsoft.com/office/drawing/2014/main" id="{574AD8A2-D107-4300-88A0-AB871AD0D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9235" y="5110680"/>
              <a:ext cx="436436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37814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7814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7814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7814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7814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78142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altLang="de-DE" sz="1600">
                  <a:solidFill>
                    <a:srgbClr val="0000FF"/>
                  </a:solidFill>
                </a:rPr>
                <a:t>Plasma </a:t>
              </a:r>
              <a:r>
                <a:rPr lang="de-DE" altLang="de-DE" sz="1600" err="1">
                  <a:solidFill>
                    <a:srgbClr val="0000FF"/>
                  </a:solidFill>
                </a:rPr>
                <a:t>image</a:t>
              </a:r>
              <a:r>
                <a:rPr lang="de-DE" altLang="de-DE" sz="1600">
                  <a:solidFill>
                    <a:srgbClr val="0000FF"/>
                  </a:solidFill>
                </a:rPr>
                <a:t> </a:t>
              </a:r>
              <a:r>
                <a:rPr lang="de-DE" altLang="de-DE" sz="1600" err="1">
                  <a:solidFill>
                    <a:srgbClr val="0000FF"/>
                  </a:solidFill>
                </a:rPr>
                <a:t>recorded</a:t>
              </a:r>
              <a:r>
                <a:rPr lang="de-DE" altLang="de-DE" sz="1600">
                  <a:solidFill>
                    <a:srgbClr val="0000FF"/>
                  </a:solidFill>
                </a:rPr>
                <a:t> </a:t>
              </a:r>
              <a:r>
                <a:rPr lang="de-DE" altLang="de-DE" sz="1600" err="1">
                  <a:solidFill>
                    <a:srgbClr val="0000FF"/>
                  </a:solidFill>
                </a:rPr>
                <a:t>with</a:t>
              </a:r>
              <a:r>
                <a:rPr lang="de-DE" altLang="de-DE" sz="1600">
                  <a:solidFill>
                    <a:srgbClr val="0000FF"/>
                  </a:solidFill>
                </a:rPr>
                <a:t> </a:t>
              </a:r>
              <a:r>
                <a:rPr lang="de-DE" altLang="de-DE" sz="1600" err="1">
                  <a:solidFill>
                    <a:srgbClr val="0000FF"/>
                  </a:solidFill>
                </a:rPr>
                <a:t>the</a:t>
              </a:r>
              <a:r>
                <a:rPr lang="de-DE" altLang="de-DE" sz="1600">
                  <a:solidFill>
                    <a:srgbClr val="0000FF"/>
                  </a:solidFill>
                </a:rPr>
                <a:t> CCD </a:t>
              </a:r>
              <a:r>
                <a:rPr lang="de-DE" altLang="de-DE" sz="1600" err="1">
                  <a:solidFill>
                    <a:srgbClr val="0000FF"/>
                  </a:solidFill>
                </a:rPr>
                <a:t>camera</a:t>
              </a:r>
              <a:r>
                <a:rPr lang="de-DE" altLang="de-DE" sz="1600">
                  <a:solidFill>
                    <a:srgbClr val="0000FF"/>
                  </a:solidFill>
                </a:rPr>
                <a:t> </a:t>
              </a:r>
              <a:endParaRPr lang="de-DE" sz="1600">
                <a:solidFill>
                  <a:srgbClr val="0000FF"/>
                </a:solidFill>
              </a:endParaRPr>
            </a:p>
          </p:txBody>
        </p:sp>
        <p:pic>
          <p:nvPicPr>
            <p:cNvPr id="39" name="Grafik 1">
              <a:extLst>
                <a:ext uri="{FF2B5EF4-FFF2-40B4-BE49-F238E27FC236}">
                  <a16:creationId xmlns:a16="http://schemas.microsoft.com/office/drawing/2014/main" id="{0703F029-695D-4156-9B67-D6726EDA0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9" r="6337"/>
            <a:stretch/>
          </p:blipFill>
          <p:spPr>
            <a:xfrm>
              <a:off x="5161353" y="2336983"/>
              <a:ext cx="3399738" cy="2376000"/>
            </a:xfrm>
            <a:prstGeom prst="rect">
              <a:avLst/>
            </a:prstGeom>
          </p:spPr>
        </p:pic>
        <p:sp>
          <p:nvSpPr>
            <p:cNvPr id="40" name="Rettangolo 8">
              <a:extLst>
                <a:ext uri="{FF2B5EF4-FFF2-40B4-BE49-F238E27FC236}">
                  <a16:creationId xmlns:a16="http://schemas.microsoft.com/office/drawing/2014/main" id="{FBEC5C91-DEB0-41FD-A965-E9E27F3163E6}"/>
                </a:ext>
              </a:extLst>
            </p:cNvPr>
            <p:cNvSpPr/>
            <p:nvPr/>
          </p:nvSpPr>
          <p:spPr>
            <a:xfrm>
              <a:off x="4208781" y="1717348"/>
              <a:ext cx="4898269" cy="4683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41" name="TextBox 12">
              <a:extLst>
                <a:ext uri="{FF2B5EF4-FFF2-40B4-BE49-F238E27FC236}">
                  <a16:creationId xmlns:a16="http://schemas.microsoft.com/office/drawing/2014/main" id="{C78FB6DD-D35F-4222-923A-8822103E49B0}"/>
                </a:ext>
              </a:extLst>
            </p:cNvPr>
            <p:cNvSpPr txBox="1"/>
            <p:nvPr/>
          </p:nvSpPr>
          <p:spPr>
            <a:xfrm>
              <a:off x="4399722" y="4891268"/>
              <a:ext cx="451879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40FF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800" dirty="0">
                  <a:solidFill>
                    <a:srgbClr val="FF00FF"/>
                  </a:solidFill>
                </a:rPr>
                <a:t>A CCD camera positione</a:t>
              </a:r>
              <a:r>
                <a:rPr lang="en-US" dirty="0">
                  <a:solidFill>
                    <a:srgbClr val="FF00FF"/>
                  </a:solidFill>
                </a:rPr>
                <a:t>d to look</a:t>
              </a:r>
              <a:r>
                <a:rPr lang="en-US" sz="1800" dirty="0">
                  <a:solidFill>
                    <a:srgbClr val="FF00FF"/>
                  </a:solidFill>
                </a:rPr>
                <a:t> through the straight beam line and the</a:t>
              </a:r>
              <a:r>
                <a:rPr lang="en-US" dirty="0">
                  <a:solidFill>
                    <a:srgbClr val="FF00FF"/>
                  </a:solidFill>
                </a:rPr>
                <a:t> </a:t>
              </a:r>
              <a:r>
                <a:rPr lang="en-US" sz="1800" dirty="0">
                  <a:solidFill>
                    <a:srgbClr val="FF00FF"/>
                  </a:solidFill>
                </a:rPr>
                <a:t>extraction aperture into the plasma chamber for plasma behavior monitoring</a:t>
              </a:r>
            </a:p>
          </p:txBody>
        </p:sp>
        <p:pic>
          <p:nvPicPr>
            <p:cNvPr id="42" name="Picture 8" descr="P1020086">
              <a:extLst>
                <a:ext uri="{FF2B5EF4-FFF2-40B4-BE49-F238E27FC236}">
                  <a16:creationId xmlns:a16="http://schemas.microsoft.com/office/drawing/2014/main" id="{C1A682AA-D6FE-4E48-B2FE-2BA7E73E5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061" y="1956437"/>
              <a:ext cx="3695731" cy="2772000"/>
            </a:xfrm>
            <a:prstGeom prst="rect">
              <a:avLst/>
            </a:prstGeom>
            <a:noFill/>
            <a:effectLst>
              <a:outerShdw blurRad="254000" dist="139700" dir="2700000" algn="tl" rotWithShape="0">
                <a:prstClr val="black">
                  <a:alpha val="65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Connettore 2 3">
              <a:extLst>
                <a:ext uri="{FF2B5EF4-FFF2-40B4-BE49-F238E27FC236}">
                  <a16:creationId xmlns:a16="http://schemas.microsoft.com/office/drawing/2014/main" id="{EF3653AE-47F2-4647-8FAF-2379F1741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3753" y="3072086"/>
              <a:ext cx="2158902" cy="1796260"/>
            </a:xfrm>
            <a:prstGeom prst="straightConnector1">
              <a:avLst/>
            </a:prstGeom>
            <a:ln w="60325">
              <a:solidFill>
                <a:srgbClr val="FF40FF"/>
              </a:solidFill>
              <a:prstDash val="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1626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48</a:t>
            </a:r>
            <a:r>
              <a:rPr lang="en-US" dirty="0"/>
              <a:t>Ca charge states distributions </a:t>
            </a:r>
            <a:br>
              <a:rPr lang="en-US" dirty="0"/>
            </a:br>
            <a:r>
              <a:rPr lang="en-US" dirty="0"/>
              <a:t>and CCD plasma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3" name="Grafik 4">
            <a:extLst>
              <a:ext uri="{FF2B5EF4-FFF2-40B4-BE49-F238E27FC236}">
                <a16:creationId xmlns:a16="http://schemas.microsoft.com/office/drawing/2014/main" id="{2A6BD827-F2B9-431E-A262-CBC85AD0F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7586" r="4717" b="5893"/>
          <a:stretch/>
        </p:blipFill>
        <p:spPr>
          <a:xfrm>
            <a:off x="238116" y="1983333"/>
            <a:ext cx="4567799" cy="3096000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54" name="Rectangle 151">
            <a:extLst>
              <a:ext uri="{FF2B5EF4-FFF2-40B4-BE49-F238E27FC236}">
                <a16:creationId xmlns:a16="http://schemas.microsoft.com/office/drawing/2014/main" id="{2AEF6A88-344C-47FF-AC74-66F37000C46C}"/>
              </a:ext>
            </a:extLst>
          </p:cNvPr>
          <p:cNvSpPr/>
          <p:nvPr/>
        </p:nvSpPr>
        <p:spPr>
          <a:xfrm>
            <a:off x="1362634" y="2972806"/>
            <a:ext cx="1075004" cy="1854511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160">
            <a:extLst>
              <a:ext uri="{FF2B5EF4-FFF2-40B4-BE49-F238E27FC236}">
                <a16:creationId xmlns:a16="http://schemas.microsoft.com/office/drawing/2014/main" id="{D852B501-F503-48AC-92B0-A520EC1CDE85}"/>
              </a:ext>
            </a:extLst>
          </p:cNvPr>
          <p:cNvSpPr txBox="1"/>
          <p:nvPr/>
        </p:nvSpPr>
        <p:spPr>
          <a:xfrm>
            <a:off x="3250599" y="2520438"/>
            <a:ext cx="625822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400" b="1" baseline="30000" dirty="0"/>
              <a:t>48</a:t>
            </a:r>
            <a:r>
              <a:rPr lang="de-DE" sz="1400" b="1" dirty="0"/>
              <a:t>Ca</a:t>
            </a:r>
          </a:p>
        </p:txBody>
      </p:sp>
      <p:sp>
        <p:nvSpPr>
          <p:cNvPr id="56" name="TextBox 162">
            <a:extLst>
              <a:ext uri="{FF2B5EF4-FFF2-40B4-BE49-F238E27FC236}">
                <a16:creationId xmlns:a16="http://schemas.microsoft.com/office/drawing/2014/main" id="{A043B9B0-F29B-4E3E-A133-B84C38D3721C}"/>
              </a:ext>
            </a:extLst>
          </p:cNvPr>
          <p:cNvSpPr txBox="1"/>
          <p:nvPr/>
        </p:nvSpPr>
        <p:spPr>
          <a:xfrm>
            <a:off x="279391" y="2307931"/>
            <a:ext cx="6527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200" dirty="0">
                <a:latin typeface="+mj-lt"/>
              </a:rPr>
              <a:t>100 </a:t>
            </a:r>
            <a:r>
              <a:rPr lang="el-GR" sz="1200" dirty="0">
                <a:latin typeface="+mj-lt"/>
              </a:rPr>
              <a:t>μ</a:t>
            </a:r>
            <a:r>
              <a:rPr lang="de-DE" sz="1200" dirty="0">
                <a:latin typeface="+mj-lt"/>
              </a:rPr>
              <a:t>A</a:t>
            </a:r>
            <a:endParaRPr lang="en-US" sz="1200" dirty="0">
              <a:latin typeface="+mj-lt"/>
            </a:endParaRPr>
          </a:p>
        </p:txBody>
      </p:sp>
      <p:sp>
        <p:nvSpPr>
          <p:cNvPr id="57" name="TextBox 171">
            <a:extLst>
              <a:ext uri="{FF2B5EF4-FFF2-40B4-BE49-F238E27FC236}">
                <a16:creationId xmlns:a16="http://schemas.microsoft.com/office/drawing/2014/main" id="{5013A1A9-3E60-4BBB-AE8C-1BFA25EAC222}"/>
              </a:ext>
            </a:extLst>
          </p:cNvPr>
          <p:cNvSpPr txBox="1"/>
          <p:nvPr/>
        </p:nvSpPr>
        <p:spPr>
          <a:xfrm>
            <a:off x="1306470" y="4910371"/>
            <a:ext cx="164472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Dipole 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/>
              <a:t>a.U</a:t>
            </a:r>
            <a:r>
              <a:rPr lang="de-DE" sz="1000" dirty="0"/>
              <a:t>.]</a:t>
            </a:r>
            <a:endParaRPr lang="en-US" sz="1000" dirty="0"/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80E9A4EB-CA51-44EE-828C-8B28984CF314}"/>
              </a:ext>
            </a:extLst>
          </p:cNvPr>
          <p:cNvSpPr txBox="1"/>
          <p:nvPr/>
        </p:nvSpPr>
        <p:spPr>
          <a:xfrm rot="16200000">
            <a:off x="-128692" y="3436203"/>
            <a:ext cx="1080682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Ion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>
                <a:latin typeface="Comic Sans MS"/>
              </a:rPr>
              <a:t>μA</a:t>
            </a:r>
            <a:r>
              <a:rPr lang="de-DE" sz="1000" dirty="0"/>
              <a:t>]</a:t>
            </a:r>
            <a:endParaRPr lang="en-US" sz="1000" dirty="0"/>
          </a:p>
        </p:txBody>
      </p:sp>
      <p:sp>
        <p:nvSpPr>
          <p:cNvPr id="60" name="Rettangolo 8">
            <a:extLst>
              <a:ext uri="{FF2B5EF4-FFF2-40B4-BE49-F238E27FC236}">
                <a16:creationId xmlns:a16="http://schemas.microsoft.com/office/drawing/2014/main" id="{A48D83B7-A618-4D39-B179-BC30058AC662}"/>
              </a:ext>
            </a:extLst>
          </p:cNvPr>
          <p:cNvSpPr/>
          <p:nvPr/>
        </p:nvSpPr>
        <p:spPr>
          <a:xfrm>
            <a:off x="3929429" y="2250879"/>
            <a:ext cx="853564" cy="2462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61" name="Text Box 14961">
            <a:extLst>
              <a:ext uri="{FF2B5EF4-FFF2-40B4-BE49-F238E27FC236}">
                <a16:creationId xmlns:a16="http://schemas.microsoft.com/office/drawing/2014/main" id="{C4BBDD50-FBF9-4EC4-9B33-1393E40FD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5104054"/>
            <a:ext cx="4201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 err="1">
                <a:solidFill>
                  <a:srgbClr val="FF9933"/>
                </a:solidFill>
              </a:rPr>
              <a:t>Spectrum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 + He </a:t>
            </a:r>
            <a:r>
              <a:rPr lang="de-DE" altLang="de-DE" sz="1600" dirty="0" err="1">
                <a:solidFill>
                  <a:srgbClr val="FF9933"/>
                </a:solidFill>
              </a:rPr>
              <a:t>optimized</a:t>
            </a:r>
            <a:r>
              <a:rPr lang="de-DE" altLang="de-DE" sz="1600" dirty="0">
                <a:solidFill>
                  <a:srgbClr val="FF9933"/>
                </a:solidFill>
              </a:rPr>
              <a:t> on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</a:t>
            </a:r>
            <a:r>
              <a:rPr lang="de-DE" altLang="de-DE" sz="1600" baseline="40000" dirty="0">
                <a:solidFill>
                  <a:srgbClr val="FF9933"/>
                </a:solidFill>
              </a:rPr>
              <a:t>10+</a:t>
            </a:r>
            <a:endParaRPr lang="de-DE" sz="1600" dirty="0">
              <a:solidFill>
                <a:srgbClr val="FF9933"/>
              </a:solidFill>
            </a:endParaRPr>
          </a:p>
        </p:txBody>
      </p:sp>
      <p:sp>
        <p:nvSpPr>
          <p:cNvPr id="66" name="Rettangolo 1">
            <a:extLst>
              <a:ext uri="{FF2B5EF4-FFF2-40B4-BE49-F238E27FC236}">
                <a16:creationId xmlns:a16="http://schemas.microsoft.com/office/drawing/2014/main" id="{364C7274-764A-4591-B512-F99DA4DC82B2}"/>
              </a:ext>
            </a:extLst>
          </p:cNvPr>
          <p:cNvSpPr/>
          <p:nvPr/>
        </p:nvSpPr>
        <p:spPr>
          <a:xfrm>
            <a:off x="238116" y="1815737"/>
            <a:ext cx="3691313" cy="43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2445B1-85A6-4F0C-88A0-24429C7A49D6}"/>
              </a:ext>
            </a:extLst>
          </p:cNvPr>
          <p:cNvSpPr/>
          <p:nvPr/>
        </p:nvSpPr>
        <p:spPr>
          <a:xfrm>
            <a:off x="1594061" y="2653965"/>
            <a:ext cx="753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</a:t>
            </a:r>
            <a:r>
              <a:rPr lang="en-US" sz="1400" b="1" baseline="30000" dirty="0"/>
              <a:t>10+</a:t>
            </a:r>
            <a:endParaRPr lang="en-US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DFA36D-1195-4CC5-806A-64088B7A3044}"/>
              </a:ext>
            </a:extLst>
          </p:cNvPr>
          <p:cNvCxnSpPr>
            <a:cxnSpLocks/>
          </p:cNvCxnSpPr>
          <p:nvPr/>
        </p:nvCxnSpPr>
        <p:spPr>
          <a:xfrm flipH="1">
            <a:off x="1543050" y="2948400"/>
            <a:ext cx="259655" cy="331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Grafik 1">
            <a:extLst>
              <a:ext uri="{FF2B5EF4-FFF2-40B4-BE49-F238E27FC236}">
                <a16:creationId xmlns:a16="http://schemas.microsoft.com/office/drawing/2014/main" id="{BD7DD394-FE24-457C-8C05-DE84E7C4A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6337"/>
          <a:stretch/>
        </p:blipFill>
        <p:spPr>
          <a:xfrm>
            <a:off x="5161353" y="2336983"/>
            <a:ext cx="3399738" cy="2376000"/>
          </a:xfrm>
          <a:prstGeom prst="rect">
            <a:avLst/>
          </a:prstGeom>
        </p:spPr>
      </p:pic>
      <p:sp>
        <p:nvSpPr>
          <p:cNvPr id="32" name="Text Box 14961">
            <a:extLst>
              <a:ext uri="{FF2B5EF4-FFF2-40B4-BE49-F238E27FC236}">
                <a16:creationId xmlns:a16="http://schemas.microsoft.com/office/drawing/2014/main" id="{D794D921-5E9E-402D-B67E-2C912D8C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039" y="1822791"/>
            <a:ext cx="43643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dist"/>
            <a:r>
              <a:rPr lang="de-DE" altLang="de-DE" sz="1600" dirty="0">
                <a:solidFill>
                  <a:srgbClr val="0000FF"/>
                </a:solidFill>
              </a:rPr>
              <a:t>Plasma </a:t>
            </a:r>
            <a:r>
              <a:rPr lang="de-DE" altLang="de-DE" sz="1600" dirty="0" err="1">
                <a:solidFill>
                  <a:srgbClr val="0000FF"/>
                </a:solidFill>
              </a:rPr>
              <a:t>image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recorded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with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the</a:t>
            </a:r>
            <a:r>
              <a:rPr lang="de-DE" altLang="de-DE" sz="1600" dirty="0">
                <a:solidFill>
                  <a:srgbClr val="0000FF"/>
                </a:solidFill>
              </a:rPr>
              <a:t> CCD </a:t>
            </a:r>
            <a:r>
              <a:rPr lang="de-DE" altLang="de-DE" sz="1600" dirty="0" err="1">
                <a:solidFill>
                  <a:srgbClr val="0000FF"/>
                </a:solidFill>
              </a:rPr>
              <a:t>camera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6B744D-A77E-42AC-9DA8-AD17A243618A}"/>
              </a:ext>
            </a:extLst>
          </p:cNvPr>
          <p:cNvSpPr txBox="1"/>
          <p:nvPr/>
        </p:nvSpPr>
        <p:spPr>
          <a:xfrm>
            <a:off x="4522572" y="5064259"/>
            <a:ext cx="4635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/>
              <a:t>Changes in brightness and color → changes in plasma density and charge state distribution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492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Evaporation technique for metal</a:t>
            </a:r>
            <a:br>
              <a:rPr lang="en-US" dirty="0"/>
            </a:br>
            <a:r>
              <a:rPr lang="en-US" dirty="0"/>
              <a:t>ion beam production @ HLI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000" y="1205984"/>
            <a:ext cx="35416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+mj-lt"/>
              </a:rPr>
              <a:t>Standard Temperature Oven (STO)</a:t>
            </a:r>
            <a:endParaRPr lang="en-US" sz="1600" dirty="0">
              <a:latin typeface="+mj-lt"/>
            </a:endParaRPr>
          </a:p>
        </p:txBody>
      </p:sp>
      <p:pic>
        <p:nvPicPr>
          <p:cNvPr id="14" name="Picture 4" descr="P10201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"/>
          <a:stretch>
            <a:fillRect/>
          </a:stretch>
        </p:blipFill>
        <p:spPr bwMode="auto">
          <a:xfrm>
            <a:off x="534278" y="1537879"/>
            <a:ext cx="2765054" cy="212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000500" y="1216844"/>
            <a:ext cx="5063490" cy="320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de-DE" sz="1600" b="1" dirty="0"/>
              <a:t>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Resistively heated by current running around the heater body, </a:t>
            </a:r>
            <a:r>
              <a:rPr lang="en-US" altLang="de-DE" sz="1600" dirty="0">
                <a:solidFill>
                  <a:prstClr val="black"/>
                </a:solidFill>
              </a:rPr>
              <a:t>central current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prstClr val="black"/>
                </a:solidFill>
              </a:rPr>
              <a:t>Aperture ring if the material is liquid at the required vapor pressure (e.g. Fe, 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Crucible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(Ta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or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W)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avoid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chemical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reactions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heater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ceramic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altLang="de-DE" sz="1600" kern="0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de-DE" altLang="de-DE" sz="1600" kern="0" dirty="0">
                <a:solidFill>
                  <a:srgbClr val="000000"/>
                </a:solidFill>
                <a:latin typeface="Arial"/>
              </a:rPr>
              <a:t> e.g. Mg, Ca, Li)</a:t>
            </a:r>
            <a:endParaRPr lang="en-US" altLang="de-DE" sz="1600" dirty="0">
              <a:solidFill>
                <a:prstClr val="black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en-US" altLang="de-DE" sz="1600" b="1" dirty="0"/>
              <a:t>Operating parameters</a:t>
            </a:r>
            <a:endParaRPr lang="en-US" altLang="de-DE" sz="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prstClr val="black"/>
                </a:solidFill>
              </a:rPr>
              <a:t>  Power: 2-120W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prstClr val="black"/>
                </a:solidFill>
              </a:rPr>
              <a:t>  Temperature: 400 -1550°C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prstClr val="black"/>
                </a:solidFill>
              </a:rPr>
              <a:t>  Consumption: 0,2 – 5 mg/h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de-DE" sz="1600" dirty="0">
                <a:solidFill>
                  <a:prstClr val="black"/>
                </a:solidFill>
              </a:rPr>
              <a:t>  </a:t>
            </a:r>
            <a:r>
              <a:rPr lang="de-DE" altLang="de-DE" sz="1600" dirty="0" err="1">
                <a:solidFill>
                  <a:srgbClr val="000000"/>
                </a:solidFill>
              </a:rPr>
              <a:t>Lifetimes</a:t>
            </a:r>
            <a:r>
              <a:rPr lang="de-DE" altLang="de-DE" sz="1600" dirty="0">
                <a:solidFill>
                  <a:srgbClr val="000000"/>
                </a:solidFill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</a:rPr>
              <a:t>days</a:t>
            </a:r>
            <a:r>
              <a:rPr lang="de-DE" sz="1600" dirty="0">
                <a:solidFill>
                  <a:srgbClr val="000000"/>
                </a:solidFill>
              </a:rPr>
              <a:t>:  </a:t>
            </a:r>
            <a:r>
              <a:rPr lang="de-DE" sz="1600" baseline="30000" dirty="0">
                <a:solidFill>
                  <a:srgbClr val="000000"/>
                </a:solidFill>
              </a:rPr>
              <a:t>48</a:t>
            </a:r>
            <a:r>
              <a:rPr lang="de-DE" sz="1600" dirty="0">
                <a:solidFill>
                  <a:srgbClr val="000000"/>
                </a:solidFill>
              </a:rPr>
              <a:t>Ca </a:t>
            </a:r>
            <a:r>
              <a:rPr lang="de-DE" sz="1600" dirty="0">
                <a:solidFill>
                  <a:srgbClr val="000000"/>
                </a:solidFill>
                <a:sym typeface="Symbol"/>
              </a:rPr>
              <a:t></a:t>
            </a:r>
            <a:r>
              <a:rPr lang="de-DE" sz="1600" dirty="0">
                <a:solidFill>
                  <a:srgbClr val="000000"/>
                </a:solidFill>
              </a:rPr>
              <a:t> 30, </a:t>
            </a:r>
            <a:r>
              <a:rPr lang="de-DE" sz="1600" baseline="30000" dirty="0">
                <a:solidFill>
                  <a:srgbClr val="000000"/>
                </a:solidFill>
              </a:rPr>
              <a:t>64</a:t>
            </a:r>
            <a:r>
              <a:rPr lang="de-DE" sz="1600" dirty="0">
                <a:solidFill>
                  <a:srgbClr val="000000"/>
                </a:solidFill>
              </a:rPr>
              <a:t>Ni</a:t>
            </a:r>
            <a:r>
              <a:rPr lang="de-DE" sz="1600" dirty="0">
                <a:solidFill>
                  <a:srgbClr val="000000"/>
                </a:solidFill>
                <a:sym typeface="Symbol"/>
              </a:rPr>
              <a:t>  </a:t>
            </a:r>
            <a:r>
              <a:rPr lang="de-DE" sz="16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10" name="Immagine 4">
            <a:extLst>
              <a:ext uri="{FF2B5EF4-FFF2-40B4-BE49-F238E27FC236}">
                <a16:creationId xmlns:a16="http://schemas.microsoft.com/office/drawing/2014/main" id="{48FE0F82-E362-0D40-AD57-1CDA8D170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34"/>
          <a:stretch/>
        </p:blipFill>
        <p:spPr>
          <a:xfrm>
            <a:off x="109547" y="3695713"/>
            <a:ext cx="3614517" cy="2868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197E01-C12E-4DE2-B5AC-0DAA97361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293A0F-BE41-44D1-9BFF-86F775949FEE}"/>
              </a:ext>
            </a:extLst>
          </p:cNvPr>
          <p:cNvSpPr txBox="1"/>
          <p:nvPr/>
        </p:nvSpPr>
        <p:spPr>
          <a:xfrm>
            <a:off x="5754467" y="6278888"/>
            <a:ext cx="3317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dirty="0"/>
              <a:t>* Ti with High Temperature </a:t>
            </a:r>
            <a:r>
              <a:rPr lang="it-IT" sz="1400" dirty="0" err="1"/>
              <a:t>Oven</a:t>
            </a:r>
            <a:r>
              <a:rPr lang="it-IT" sz="1400" dirty="0"/>
              <a:t> (HTO)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6D240-BB15-441A-8052-EB443CF67F10}"/>
              </a:ext>
            </a:extLst>
          </p:cNvPr>
          <p:cNvSpPr txBox="1"/>
          <p:nvPr/>
        </p:nvSpPr>
        <p:spPr>
          <a:xfrm>
            <a:off x="2139950" y="6222195"/>
            <a:ext cx="5029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*</a:t>
            </a:r>
            <a:endParaRPr lang="en-US" dirty="0"/>
          </a:p>
        </p:txBody>
      </p:sp>
      <p:pic>
        <p:nvPicPr>
          <p:cNvPr id="17" name="Picture 3" descr="Schermata 2017-09-11 alle 17.26.00.png">
            <a:extLst>
              <a:ext uri="{FF2B5EF4-FFF2-40B4-BE49-F238E27FC236}">
                <a16:creationId xmlns:a16="http://schemas.microsoft.com/office/drawing/2014/main" id="{8B0AF28D-96C3-4D19-8506-905789913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6" y="4729968"/>
            <a:ext cx="4635501" cy="796726"/>
          </a:xfrm>
          <a:prstGeom prst="rect">
            <a:avLst/>
          </a:prstGeom>
        </p:spPr>
      </p:pic>
      <p:sp>
        <p:nvSpPr>
          <p:cNvPr id="18" name="Rectangle 74">
            <a:extLst>
              <a:ext uri="{FF2B5EF4-FFF2-40B4-BE49-F238E27FC236}">
                <a16:creationId xmlns:a16="http://schemas.microsoft.com/office/drawing/2014/main" id="{CE98BCE0-57DF-4B48-A01E-BC8C28E5F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459991"/>
            <a:ext cx="51659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altLang="de-DE" sz="16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yellow = Al</a:t>
            </a:r>
            <a:r>
              <a:rPr lang="en-GB" altLang="de-DE" sz="1600" baseline="-250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 sz="16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O</a:t>
            </a:r>
            <a:r>
              <a:rPr lang="en-GB" altLang="de-DE" sz="1600" baseline="-250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3</a:t>
            </a:r>
            <a:r>
              <a:rPr lang="en-GB" altLang="de-DE" sz="1600" dirty="0">
                <a:solidFill>
                  <a:srgbClr val="FFCC21"/>
                </a:solidFill>
                <a:ea typeface="ＭＳ Ｐゴシック" pitchFamily="34" charset="-128"/>
                <a:cs typeface="Arial Unicode MS" pitchFamily="34" charset="-128"/>
              </a:rPr>
              <a:t>;</a:t>
            </a:r>
            <a:r>
              <a:rPr lang="en-GB" altLang="de-DE" sz="1600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sz="1600" dirty="0">
                <a:solidFill>
                  <a:srgbClr val="92D050"/>
                </a:solidFill>
                <a:ea typeface="ＭＳ Ｐゴシック" pitchFamily="34" charset="-128"/>
                <a:cs typeface="Arial Unicode MS" pitchFamily="34" charset="-128"/>
              </a:rPr>
              <a:t>green = Ta;</a:t>
            </a:r>
            <a:r>
              <a:rPr lang="en-GB" altLang="de-DE" sz="1600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orange =  Mo;</a:t>
            </a:r>
          </a:p>
          <a:p>
            <a:pPr algn="ctr" eaLnBrk="0" hangingPunct="0"/>
            <a:r>
              <a:rPr lang="en-GB" altLang="de-DE" sz="1600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sz="1600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violet = CuBe</a:t>
            </a:r>
            <a:r>
              <a:rPr lang="en-GB" altLang="de-DE" sz="1600" baseline="-25000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2</a:t>
            </a:r>
            <a:r>
              <a:rPr lang="en-GB" altLang="de-DE" sz="1600" dirty="0">
                <a:solidFill>
                  <a:srgbClr val="7030A0"/>
                </a:solidFill>
                <a:ea typeface="ＭＳ Ｐゴシック" pitchFamily="34" charset="-128"/>
                <a:cs typeface="Arial Unicode MS" pitchFamily="34" charset="-128"/>
              </a:rPr>
              <a:t>;</a:t>
            </a:r>
            <a:r>
              <a:rPr lang="en-GB" altLang="de-DE" sz="1600" dirty="0">
                <a:solidFill>
                  <a:srgbClr val="FF9933"/>
                </a:solidFill>
                <a:ea typeface="ＭＳ Ｐゴシック" pitchFamily="34" charset="-128"/>
                <a:cs typeface="Arial Unicode MS" pitchFamily="34" charset="-128"/>
              </a:rPr>
              <a:t> </a:t>
            </a:r>
            <a:r>
              <a:rPr lang="en-GB" altLang="de-DE" sz="1600" dirty="0">
                <a:ea typeface="ＭＳ Ｐゴシック" pitchFamily="34" charset="-128"/>
                <a:cs typeface="Arial Unicode MS" pitchFamily="34" charset="-128"/>
              </a:rPr>
              <a:t>black = </a:t>
            </a:r>
            <a:r>
              <a:rPr lang="en-GB" altLang="de-DE" sz="1600" dirty="0" err="1">
                <a:ea typeface="ＭＳ Ｐゴシック" pitchFamily="34" charset="-128"/>
                <a:cs typeface="Arial Unicode MS" pitchFamily="34" charset="-128"/>
              </a:rPr>
              <a:t>WRe</a:t>
            </a:r>
            <a:r>
              <a:rPr lang="en-GB" altLang="de-DE" sz="1600" dirty="0">
                <a:ea typeface="ＭＳ Ｐゴシック" pitchFamily="34" charset="-128"/>
                <a:cs typeface="Arial Unicode MS" pitchFamily="34" charset="-128"/>
              </a:rPr>
              <a:t>(26%Re)</a:t>
            </a:r>
          </a:p>
        </p:txBody>
      </p:sp>
      <p:sp>
        <p:nvSpPr>
          <p:cNvPr id="19" name="Textfeld 8">
            <a:extLst>
              <a:ext uri="{FF2B5EF4-FFF2-40B4-BE49-F238E27FC236}">
                <a16:creationId xmlns:a16="http://schemas.microsoft.com/office/drawing/2014/main" id="{F7C00DC6-777E-43D2-9B02-FDEED0272A9C}"/>
              </a:ext>
            </a:extLst>
          </p:cNvPr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</p:spTree>
    <p:extLst>
      <p:ext uri="{BB962C8B-B14F-4D97-AF65-F5344CB8AC3E}">
        <p14:creationId xmlns:p14="http://schemas.microsoft.com/office/powerpoint/2010/main" val="116427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48</a:t>
            </a:r>
            <a:r>
              <a:rPr lang="en-US" dirty="0"/>
              <a:t>Ca charge states distributions </a:t>
            </a:r>
            <a:br>
              <a:rPr lang="en-US" dirty="0"/>
            </a:br>
            <a:r>
              <a:rPr lang="en-US" dirty="0"/>
              <a:t>and CCD plasma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29" name="Rettangolo 30">
            <a:extLst>
              <a:ext uri="{FF2B5EF4-FFF2-40B4-BE49-F238E27FC236}">
                <a16:creationId xmlns:a16="http://schemas.microsoft.com/office/drawing/2014/main" id="{670659E4-DD09-4CB2-9851-C6E5B5E2DF02}"/>
              </a:ext>
            </a:extLst>
          </p:cNvPr>
          <p:cNvSpPr/>
          <p:nvPr/>
        </p:nvSpPr>
        <p:spPr>
          <a:xfrm>
            <a:off x="152391" y="1758587"/>
            <a:ext cx="3691313" cy="43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67" name="Grafik 4">
            <a:extLst>
              <a:ext uri="{FF2B5EF4-FFF2-40B4-BE49-F238E27FC236}">
                <a16:creationId xmlns:a16="http://schemas.microsoft.com/office/drawing/2014/main" id="{39390FC0-D2B7-4968-9968-CC22D6CA89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7134" r="4451" b="6236"/>
          <a:stretch/>
        </p:blipFill>
        <p:spPr>
          <a:xfrm>
            <a:off x="214366" y="1962396"/>
            <a:ext cx="4594205" cy="3096000"/>
          </a:xfrm>
          <a:prstGeom prst="rect">
            <a:avLst/>
          </a:prstGeom>
          <a:solidFill>
            <a:srgbClr val="FF00FF"/>
          </a:solidFill>
        </p:spPr>
      </p:pic>
      <p:pic>
        <p:nvPicPr>
          <p:cNvPr id="68" name="Grafik 1">
            <a:extLst>
              <a:ext uri="{FF2B5EF4-FFF2-40B4-BE49-F238E27FC236}">
                <a16:creationId xmlns:a16="http://schemas.microsoft.com/office/drawing/2014/main" id="{30DCE62A-7024-4CBC-A9F6-C6CD8D6D2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r="5777"/>
          <a:stretch/>
        </p:blipFill>
        <p:spPr>
          <a:xfrm>
            <a:off x="5147955" y="2336983"/>
            <a:ext cx="3413136" cy="2376000"/>
          </a:xfrm>
          <a:prstGeom prst="rect">
            <a:avLst/>
          </a:prstGeom>
        </p:spPr>
      </p:pic>
      <p:sp>
        <p:nvSpPr>
          <p:cNvPr id="69" name="TextBox 160">
            <a:extLst>
              <a:ext uri="{FF2B5EF4-FFF2-40B4-BE49-F238E27FC236}">
                <a16:creationId xmlns:a16="http://schemas.microsoft.com/office/drawing/2014/main" id="{6AC1E518-AD15-4A00-B9EE-AAB1491DD880}"/>
              </a:ext>
            </a:extLst>
          </p:cNvPr>
          <p:cNvSpPr txBox="1"/>
          <p:nvPr/>
        </p:nvSpPr>
        <p:spPr>
          <a:xfrm>
            <a:off x="3250599" y="2520438"/>
            <a:ext cx="625822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400" b="1" baseline="30000" dirty="0"/>
              <a:t>48</a:t>
            </a:r>
            <a:r>
              <a:rPr lang="de-DE" sz="1400" b="1" dirty="0"/>
              <a:t>Ca</a:t>
            </a:r>
          </a:p>
        </p:txBody>
      </p:sp>
      <p:sp>
        <p:nvSpPr>
          <p:cNvPr id="70" name="TextBox 162">
            <a:extLst>
              <a:ext uri="{FF2B5EF4-FFF2-40B4-BE49-F238E27FC236}">
                <a16:creationId xmlns:a16="http://schemas.microsoft.com/office/drawing/2014/main" id="{EFBEBA7C-8044-4CC7-8F78-2360ABA77B5F}"/>
              </a:ext>
            </a:extLst>
          </p:cNvPr>
          <p:cNvSpPr txBox="1"/>
          <p:nvPr/>
        </p:nvSpPr>
        <p:spPr>
          <a:xfrm>
            <a:off x="279391" y="2307931"/>
            <a:ext cx="6527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200" dirty="0">
                <a:latin typeface="+mj-lt"/>
              </a:rPr>
              <a:t>100 </a:t>
            </a:r>
            <a:r>
              <a:rPr lang="el-GR" sz="1200" dirty="0">
                <a:latin typeface="+mj-lt"/>
              </a:rPr>
              <a:t>μ</a:t>
            </a:r>
            <a:r>
              <a:rPr lang="de-DE" sz="1200" dirty="0">
                <a:latin typeface="+mj-lt"/>
              </a:rPr>
              <a:t>A</a:t>
            </a:r>
            <a:endParaRPr lang="en-US" sz="1200" dirty="0">
              <a:latin typeface="+mj-lt"/>
            </a:endParaRPr>
          </a:p>
        </p:txBody>
      </p:sp>
      <p:sp>
        <p:nvSpPr>
          <p:cNvPr id="71" name="TextBox 171">
            <a:extLst>
              <a:ext uri="{FF2B5EF4-FFF2-40B4-BE49-F238E27FC236}">
                <a16:creationId xmlns:a16="http://schemas.microsoft.com/office/drawing/2014/main" id="{74483B93-FF3A-4E1A-8ADC-9FEBDE02F89B}"/>
              </a:ext>
            </a:extLst>
          </p:cNvPr>
          <p:cNvSpPr txBox="1"/>
          <p:nvPr/>
        </p:nvSpPr>
        <p:spPr>
          <a:xfrm>
            <a:off x="1306470" y="4910371"/>
            <a:ext cx="164472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/>
              <a:t>Dipole  </a:t>
            </a:r>
            <a:r>
              <a:rPr lang="de-DE" sz="1000" err="1"/>
              <a:t>Current</a:t>
            </a:r>
            <a:r>
              <a:rPr lang="de-DE" sz="1000"/>
              <a:t> [</a:t>
            </a:r>
            <a:r>
              <a:rPr lang="de-DE" sz="1000" err="1"/>
              <a:t>a.U</a:t>
            </a:r>
            <a:r>
              <a:rPr lang="de-DE" sz="1000"/>
              <a:t>.]</a:t>
            </a:r>
            <a:endParaRPr lang="en-US" sz="1000"/>
          </a:p>
        </p:txBody>
      </p:sp>
      <p:sp>
        <p:nvSpPr>
          <p:cNvPr id="72" name="TextBox 176">
            <a:extLst>
              <a:ext uri="{FF2B5EF4-FFF2-40B4-BE49-F238E27FC236}">
                <a16:creationId xmlns:a16="http://schemas.microsoft.com/office/drawing/2014/main" id="{0404E8EF-3743-4FFA-87E6-02EBFEA8E7F2}"/>
              </a:ext>
            </a:extLst>
          </p:cNvPr>
          <p:cNvSpPr txBox="1"/>
          <p:nvPr/>
        </p:nvSpPr>
        <p:spPr>
          <a:xfrm rot="16200000">
            <a:off x="-196030" y="3368866"/>
            <a:ext cx="1215356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/>
              <a:t>Ion </a:t>
            </a:r>
            <a:r>
              <a:rPr lang="de-DE" sz="1000" err="1"/>
              <a:t>Current</a:t>
            </a:r>
            <a:r>
              <a:rPr lang="de-DE" sz="1000"/>
              <a:t> [</a:t>
            </a:r>
            <a:r>
              <a:rPr lang="de-DE" sz="1000" err="1">
                <a:latin typeface="Comic Sans MS"/>
              </a:rPr>
              <a:t>μA</a:t>
            </a:r>
            <a:r>
              <a:rPr lang="de-DE" sz="1000"/>
              <a:t>]</a:t>
            </a:r>
            <a:endParaRPr lang="en-US" sz="1000"/>
          </a:p>
        </p:txBody>
      </p:sp>
      <p:sp>
        <p:nvSpPr>
          <p:cNvPr id="73" name="Rectangle 150">
            <a:extLst>
              <a:ext uri="{FF2B5EF4-FFF2-40B4-BE49-F238E27FC236}">
                <a16:creationId xmlns:a16="http://schemas.microsoft.com/office/drawing/2014/main" id="{4F9D3273-35B4-4B5C-BA01-0242EBFBC63E}"/>
              </a:ext>
            </a:extLst>
          </p:cNvPr>
          <p:cNvSpPr/>
          <p:nvPr/>
        </p:nvSpPr>
        <p:spPr>
          <a:xfrm>
            <a:off x="1363596" y="3667493"/>
            <a:ext cx="1951255" cy="1173055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ttangolo 20">
            <a:extLst>
              <a:ext uri="{FF2B5EF4-FFF2-40B4-BE49-F238E27FC236}">
                <a16:creationId xmlns:a16="http://schemas.microsoft.com/office/drawing/2014/main" id="{4DFE336D-D500-4100-A733-FB8C7BBCE610}"/>
              </a:ext>
            </a:extLst>
          </p:cNvPr>
          <p:cNvSpPr/>
          <p:nvPr/>
        </p:nvSpPr>
        <p:spPr>
          <a:xfrm>
            <a:off x="3929429" y="2250879"/>
            <a:ext cx="853564" cy="2462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75" name="Text Box 14961">
            <a:extLst>
              <a:ext uri="{FF2B5EF4-FFF2-40B4-BE49-F238E27FC236}">
                <a16:creationId xmlns:a16="http://schemas.microsoft.com/office/drawing/2014/main" id="{D0135F64-1D41-416F-9778-E69E185BF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5104054"/>
            <a:ext cx="420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 err="1">
                <a:solidFill>
                  <a:srgbClr val="FF9933"/>
                </a:solidFill>
              </a:rPr>
              <a:t>Spectrum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 + He </a:t>
            </a:r>
            <a:r>
              <a:rPr lang="de-DE" altLang="de-DE" sz="1600" dirty="0" err="1">
                <a:solidFill>
                  <a:srgbClr val="FF9933"/>
                </a:solidFill>
              </a:rPr>
              <a:t>optimized</a:t>
            </a:r>
            <a:r>
              <a:rPr lang="de-DE" altLang="de-DE" sz="1600" dirty="0">
                <a:solidFill>
                  <a:srgbClr val="FF9933"/>
                </a:solidFill>
              </a:rPr>
              <a:t> on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</a:t>
            </a:r>
            <a:r>
              <a:rPr lang="de-DE" altLang="de-DE" sz="1600" baseline="40000" dirty="0">
                <a:solidFill>
                  <a:srgbClr val="FF9933"/>
                </a:solidFill>
              </a:rPr>
              <a:t>10+</a:t>
            </a:r>
            <a:r>
              <a:rPr lang="de-DE" altLang="de-DE" sz="1600" dirty="0">
                <a:solidFill>
                  <a:srgbClr val="FF9933"/>
                </a:solidFill>
              </a:rPr>
              <a:t> after an </a:t>
            </a:r>
            <a:r>
              <a:rPr lang="de-DE" altLang="de-DE" sz="1600" dirty="0" err="1">
                <a:solidFill>
                  <a:srgbClr val="FF9933"/>
                </a:solidFill>
              </a:rPr>
              <a:t>excessive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oven</a:t>
            </a:r>
            <a:r>
              <a:rPr lang="de-DE" altLang="de-DE" sz="1600" dirty="0">
                <a:solidFill>
                  <a:srgbClr val="FF9933"/>
                </a:solidFill>
              </a:rPr>
              <a:t> power </a:t>
            </a:r>
            <a:r>
              <a:rPr lang="de-DE" altLang="de-DE" sz="1600" dirty="0" err="1">
                <a:solidFill>
                  <a:srgbClr val="FF9933"/>
                </a:solidFill>
              </a:rPr>
              <a:t>increased</a:t>
            </a:r>
            <a:endParaRPr lang="de-DE" sz="1600" dirty="0">
              <a:solidFill>
                <a:srgbClr val="FF9933"/>
              </a:solidFill>
            </a:endParaRPr>
          </a:p>
        </p:txBody>
      </p:sp>
      <p:sp>
        <p:nvSpPr>
          <p:cNvPr id="77" name="Rettangolo 30">
            <a:extLst>
              <a:ext uri="{FF2B5EF4-FFF2-40B4-BE49-F238E27FC236}">
                <a16:creationId xmlns:a16="http://schemas.microsoft.com/office/drawing/2014/main" id="{5CBB3952-7081-49C3-AB7F-7C5C3C8A23F8}"/>
              </a:ext>
            </a:extLst>
          </p:cNvPr>
          <p:cNvSpPr/>
          <p:nvPr/>
        </p:nvSpPr>
        <p:spPr>
          <a:xfrm>
            <a:off x="238116" y="1815737"/>
            <a:ext cx="3691313" cy="43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EBB4F-C5C7-4B83-B7A6-206892887C47}"/>
              </a:ext>
            </a:extLst>
          </p:cNvPr>
          <p:cNvSpPr/>
          <p:nvPr/>
        </p:nvSpPr>
        <p:spPr>
          <a:xfrm>
            <a:off x="1594061" y="3219115"/>
            <a:ext cx="753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</a:t>
            </a:r>
            <a:r>
              <a:rPr lang="en-US" sz="1400" b="1" baseline="30000" dirty="0"/>
              <a:t>10+</a:t>
            </a:r>
            <a:endParaRPr lang="en-US" sz="14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4EC227-1778-4B4C-857C-9A05FF86D481}"/>
              </a:ext>
            </a:extLst>
          </p:cNvPr>
          <p:cNvCxnSpPr>
            <a:cxnSpLocks/>
          </p:cNvCxnSpPr>
          <p:nvPr/>
        </p:nvCxnSpPr>
        <p:spPr>
          <a:xfrm flipH="1">
            <a:off x="1543050" y="3513550"/>
            <a:ext cx="259655" cy="331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994E2EF-232E-4B73-BED9-98827B337CF6}"/>
              </a:ext>
            </a:extLst>
          </p:cNvPr>
          <p:cNvSpPr txBox="1"/>
          <p:nvPr/>
        </p:nvSpPr>
        <p:spPr>
          <a:xfrm>
            <a:off x="4522572" y="5064259"/>
            <a:ext cx="4635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/>
              <a:t>Brighter image compared to the optimized operation – higher amount of the evaporated material in the plasma</a:t>
            </a:r>
            <a:endParaRPr lang="en-US" sz="1600" dirty="0"/>
          </a:p>
        </p:txBody>
      </p:sp>
      <p:sp>
        <p:nvSpPr>
          <p:cNvPr id="22" name="Text Box 14961">
            <a:extLst>
              <a:ext uri="{FF2B5EF4-FFF2-40B4-BE49-F238E27FC236}">
                <a16:creationId xmlns:a16="http://schemas.microsoft.com/office/drawing/2014/main" id="{2576B016-9EAE-4BF7-9E23-C643B7620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039" y="1822791"/>
            <a:ext cx="43643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dist"/>
            <a:r>
              <a:rPr lang="de-DE" altLang="de-DE" sz="1600" dirty="0">
                <a:solidFill>
                  <a:srgbClr val="0000FF"/>
                </a:solidFill>
              </a:rPr>
              <a:t>Plasma </a:t>
            </a:r>
            <a:r>
              <a:rPr lang="de-DE" altLang="de-DE" sz="1600" dirty="0" err="1">
                <a:solidFill>
                  <a:srgbClr val="0000FF"/>
                </a:solidFill>
              </a:rPr>
              <a:t>image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recorded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with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the</a:t>
            </a:r>
            <a:r>
              <a:rPr lang="de-DE" altLang="de-DE" sz="1600" dirty="0">
                <a:solidFill>
                  <a:srgbClr val="0000FF"/>
                </a:solidFill>
              </a:rPr>
              <a:t> CCD </a:t>
            </a:r>
            <a:r>
              <a:rPr lang="de-DE" altLang="de-DE" sz="1600" dirty="0" err="1">
                <a:solidFill>
                  <a:srgbClr val="0000FF"/>
                </a:solidFill>
              </a:rPr>
              <a:t>camera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endParaRPr lang="de-DE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81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48</a:t>
            </a:r>
            <a:r>
              <a:rPr lang="en-US" dirty="0"/>
              <a:t>Ca charge states distributions </a:t>
            </a:r>
            <a:br>
              <a:rPr lang="en-US" dirty="0"/>
            </a:br>
            <a:r>
              <a:rPr lang="en-US" dirty="0"/>
              <a:t>and CCD plasma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38" name="Grafik 4">
            <a:extLst>
              <a:ext uri="{FF2B5EF4-FFF2-40B4-BE49-F238E27FC236}">
                <a16:creationId xmlns:a16="http://schemas.microsoft.com/office/drawing/2014/main" id="{2B07A0BE-ECD7-46D7-BC71-AC7440B61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6969" r="5346" b="6098"/>
          <a:stretch/>
        </p:blipFill>
        <p:spPr>
          <a:xfrm>
            <a:off x="212315" y="1969013"/>
            <a:ext cx="4549400" cy="3096000"/>
          </a:xfrm>
          <a:prstGeom prst="rect">
            <a:avLst/>
          </a:prstGeom>
          <a:solidFill>
            <a:srgbClr val="FF00FF"/>
          </a:solidFill>
        </p:spPr>
      </p:pic>
      <p:pic>
        <p:nvPicPr>
          <p:cNvPr id="39" name="Grafik 1">
            <a:extLst>
              <a:ext uri="{FF2B5EF4-FFF2-40B4-BE49-F238E27FC236}">
                <a16:creationId xmlns:a16="http://schemas.microsoft.com/office/drawing/2014/main" id="{3C8239AE-4484-4D32-A772-74076B94C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1894"/>
          <a:stretch/>
        </p:blipFill>
        <p:spPr>
          <a:xfrm>
            <a:off x="5087808" y="2364639"/>
            <a:ext cx="3508908" cy="2376000"/>
          </a:xfrm>
          <a:prstGeom prst="rect">
            <a:avLst/>
          </a:prstGeom>
        </p:spPr>
      </p:pic>
      <p:sp>
        <p:nvSpPr>
          <p:cNvPr id="40" name="TextBox 160">
            <a:extLst>
              <a:ext uri="{FF2B5EF4-FFF2-40B4-BE49-F238E27FC236}">
                <a16:creationId xmlns:a16="http://schemas.microsoft.com/office/drawing/2014/main" id="{5713FFB6-410B-4102-9D17-1EA8D40EB049}"/>
              </a:ext>
            </a:extLst>
          </p:cNvPr>
          <p:cNvSpPr txBox="1"/>
          <p:nvPr/>
        </p:nvSpPr>
        <p:spPr>
          <a:xfrm>
            <a:off x="3247075" y="2520438"/>
            <a:ext cx="625822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400" b="1" baseline="30000" dirty="0"/>
              <a:t>48</a:t>
            </a:r>
            <a:r>
              <a:rPr lang="de-DE" sz="1400" b="1" dirty="0"/>
              <a:t>Ca</a:t>
            </a:r>
          </a:p>
        </p:txBody>
      </p:sp>
      <p:sp>
        <p:nvSpPr>
          <p:cNvPr id="41" name="TextBox 162">
            <a:extLst>
              <a:ext uri="{FF2B5EF4-FFF2-40B4-BE49-F238E27FC236}">
                <a16:creationId xmlns:a16="http://schemas.microsoft.com/office/drawing/2014/main" id="{2D549179-C861-4C68-923E-44A6CA0B6089}"/>
              </a:ext>
            </a:extLst>
          </p:cNvPr>
          <p:cNvSpPr txBox="1"/>
          <p:nvPr/>
        </p:nvSpPr>
        <p:spPr>
          <a:xfrm>
            <a:off x="279391" y="2307931"/>
            <a:ext cx="6527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200" dirty="0">
                <a:latin typeface="+mj-lt"/>
              </a:rPr>
              <a:t>100 </a:t>
            </a:r>
            <a:r>
              <a:rPr lang="el-GR" sz="1200" dirty="0">
                <a:latin typeface="+mj-lt"/>
              </a:rPr>
              <a:t>μ</a:t>
            </a:r>
            <a:r>
              <a:rPr lang="de-DE" sz="1200" dirty="0">
                <a:latin typeface="+mj-lt"/>
              </a:rPr>
              <a:t>A</a:t>
            </a:r>
            <a:endParaRPr lang="en-US" sz="1200" dirty="0">
              <a:latin typeface="+mj-lt"/>
            </a:endParaRPr>
          </a:p>
        </p:txBody>
      </p:sp>
      <p:sp>
        <p:nvSpPr>
          <p:cNvPr id="42" name="TextBox 171">
            <a:extLst>
              <a:ext uri="{FF2B5EF4-FFF2-40B4-BE49-F238E27FC236}">
                <a16:creationId xmlns:a16="http://schemas.microsoft.com/office/drawing/2014/main" id="{BD52E4BE-AA88-4028-8FD6-2CC0396D454A}"/>
              </a:ext>
            </a:extLst>
          </p:cNvPr>
          <p:cNvSpPr txBox="1"/>
          <p:nvPr/>
        </p:nvSpPr>
        <p:spPr>
          <a:xfrm>
            <a:off x="1306470" y="4910371"/>
            <a:ext cx="164472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Dipole 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/>
              <a:t>a.U</a:t>
            </a:r>
            <a:r>
              <a:rPr lang="de-DE" sz="1000" dirty="0"/>
              <a:t>.]</a:t>
            </a:r>
            <a:endParaRPr lang="en-US" sz="1000" dirty="0"/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AA76F06B-07FA-4103-84BB-0C6442C50824}"/>
              </a:ext>
            </a:extLst>
          </p:cNvPr>
          <p:cNvSpPr txBox="1"/>
          <p:nvPr/>
        </p:nvSpPr>
        <p:spPr>
          <a:xfrm rot="16200000">
            <a:off x="-193401" y="3365557"/>
            <a:ext cx="122197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Ion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>
                <a:latin typeface="Comic Sans MS"/>
              </a:rPr>
              <a:t>μA</a:t>
            </a:r>
            <a:r>
              <a:rPr lang="de-DE" sz="1000" dirty="0"/>
              <a:t>]</a:t>
            </a:r>
            <a:endParaRPr lang="en-US" sz="1000" dirty="0"/>
          </a:p>
        </p:txBody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080945FD-74FD-43EF-8418-2047B720AAA6}"/>
              </a:ext>
            </a:extLst>
          </p:cNvPr>
          <p:cNvSpPr/>
          <p:nvPr/>
        </p:nvSpPr>
        <p:spPr>
          <a:xfrm>
            <a:off x="1717655" y="3245921"/>
            <a:ext cx="1597196" cy="1600202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17">
            <a:extLst>
              <a:ext uri="{FF2B5EF4-FFF2-40B4-BE49-F238E27FC236}">
                <a16:creationId xmlns:a16="http://schemas.microsoft.com/office/drawing/2014/main" id="{6A66D9EA-32FF-4B90-B5BA-550C8E222231}"/>
              </a:ext>
            </a:extLst>
          </p:cNvPr>
          <p:cNvSpPr/>
          <p:nvPr/>
        </p:nvSpPr>
        <p:spPr>
          <a:xfrm>
            <a:off x="3929429" y="2250879"/>
            <a:ext cx="853564" cy="2462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6" name="Text Box 14961">
            <a:extLst>
              <a:ext uri="{FF2B5EF4-FFF2-40B4-BE49-F238E27FC236}">
                <a16:creationId xmlns:a16="http://schemas.microsoft.com/office/drawing/2014/main" id="{A95D2D09-5E85-41DD-9C7B-7BACD9C23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5104054"/>
            <a:ext cx="420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 err="1">
                <a:solidFill>
                  <a:srgbClr val="FF9933"/>
                </a:solidFill>
              </a:rPr>
              <a:t>Spectrum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 + He </a:t>
            </a:r>
            <a:r>
              <a:rPr lang="de-DE" altLang="de-DE" sz="1600" dirty="0" err="1">
                <a:solidFill>
                  <a:srgbClr val="FF9933"/>
                </a:solidFill>
              </a:rPr>
              <a:t>optimized</a:t>
            </a:r>
            <a:r>
              <a:rPr lang="de-DE" altLang="de-DE" sz="1600" dirty="0">
                <a:solidFill>
                  <a:srgbClr val="FF9933"/>
                </a:solidFill>
              </a:rPr>
              <a:t> on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</a:t>
            </a:r>
            <a:r>
              <a:rPr lang="de-DE" altLang="de-DE" sz="1600" baseline="40000" dirty="0">
                <a:solidFill>
                  <a:srgbClr val="FF9933"/>
                </a:solidFill>
              </a:rPr>
              <a:t>10+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during</a:t>
            </a:r>
            <a:r>
              <a:rPr lang="de-DE" altLang="de-DE" sz="1600" dirty="0">
                <a:solidFill>
                  <a:srgbClr val="FF9933"/>
                </a:solidFill>
              </a:rPr>
              <a:t> an </a:t>
            </a:r>
            <a:r>
              <a:rPr lang="de-DE" altLang="de-DE" sz="1600" dirty="0" err="1">
                <a:solidFill>
                  <a:srgbClr val="FF9933"/>
                </a:solidFill>
              </a:rPr>
              <a:t>overheating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the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oven</a:t>
            </a:r>
            <a:endParaRPr lang="de-DE" sz="1600" dirty="0">
              <a:solidFill>
                <a:srgbClr val="FF9933"/>
              </a:solidFill>
            </a:endParaRPr>
          </a:p>
        </p:txBody>
      </p:sp>
      <p:sp>
        <p:nvSpPr>
          <p:cNvPr id="48" name="Rettangolo 30">
            <a:extLst>
              <a:ext uri="{FF2B5EF4-FFF2-40B4-BE49-F238E27FC236}">
                <a16:creationId xmlns:a16="http://schemas.microsoft.com/office/drawing/2014/main" id="{CC5A30C7-584B-4C36-985C-32978B4A9BBF}"/>
              </a:ext>
            </a:extLst>
          </p:cNvPr>
          <p:cNvSpPr/>
          <p:nvPr/>
        </p:nvSpPr>
        <p:spPr>
          <a:xfrm>
            <a:off x="238116" y="1815737"/>
            <a:ext cx="3691313" cy="43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9" name="Rettangolo 1">
            <a:extLst>
              <a:ext uri="{FF2B5EF4-FFF2-40B4-BE49-F238E27FC236}">
                <a16:creationId xmlns:a16="http://schemas.microsoft.com/office/drawing/2014/main" id="{870BCB00-FC00-4490-9041-C5AFA83FA8F7}"/>
              </a:ext>
            </a:extLst>
          </p:cNvPr>
          <p:cNvSpPr/>
          <p:nvPr/>
        </p:nvSpPr>
        <p:spPr>
          <a:xfrm>
            <a:off x="1242204" y="2250879"/>
            <a:ext cx="166777" cy="170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2AA7B-E166-421E-B5F3-F69C9318D818}"/>
              </a:ext>
            </a:extLst>
          </p:cNvPr>
          <p:cNvSpPr txBox="1"/>
          <p:nvPr/>
        </p:nvSpPr>
        <p:spPr>
          <a:xfrm>
            <a:off x="4522572" y="5064259"/>
            <a:ext cx="4635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/>
              <a:t>Extremely bright image compared to the optimized operation – clear excess of the evaporated material in the plasma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2D0398-C8F9-46C1-9A5C-66E77CE39274}"/>
              </a:ext>
            </a:extLst>
          </p:cNvPr>
          <p:cNvSpPr/>
          <p:nvPr/>
        </p:nvSpPr>
        <p:spPr>
          <a:xfrm>
            <a:off x="3219768" y="2909499"/>
            <a:ext cx="753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</a:t>
            </a:r>
            <a:r>
              <a:rPr lang="en-US" sz="1400" b="1" baseline="30000" dirty="0"/>
              <a:t>3+</a:t>
            </a:r>
            <a:endParaRPr lang="en-US" sz="14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624DE7-58D1-4331-864E-02EBCFEE39FB}"/>
              </a:ext>
            </a:extLst>
          </p:cNvPr>
          <p:cNvCxnSpPr>
            <a:cxnSpLocks/>
          </p:cNvCxnSpPr>
          <p:nvPr/>
        </p:nvCxnSpPr>
        <p:spPr>
          <a:xfrm flipH="1">
            <a:off x="3168757" y="3203934"/>
            <a:ext cx="259655" cy="331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14961">
            <a:extLst>
              <a:ext uri="{FF2B5EF4-FFF2-40B4-BE49-F238E27FC236}">
                <a16:creationId xmlns:a16="http://schemas.microsoft.com/office/drawing/2014/main" id="{5C5D4F24-3FC8-4470-8FB7-3BB74131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039" y="1822791"/>
            <a:ext cx="43643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dist"/>
            <a:r>
              <a:rPr lang="de-DE" altLang="de-DE" sz="1600" dirty="0">
                <a:solidFill>
                  <a:srgbClr val="0000FF"/>
                </a:solidFill>
              </a:rPr>
              <a:t>Plasma </a:t>
            </a:r>
            <a:r>
              <a:rPr lang="de-DE" altLang="de-DE" sz="1600" dirty="0" err="1">
                <a:solidFill>
                  <a:srgbClr val="0000FF"/>
                </a:solidFill>
              </a:rPr>
              <a:t>image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recorded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with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the</a:t>
            </a:r>
            <a:r>
              <a:rPr lang="de-DE" altLang="de-DE" sz="1600" dirty="0">
                <a:solidFill>
                  <a:srgbClr val="0000FF"/>
                </a:solidFill>
              </a:rPr>
              <a:t> CCD </a:t>
            </a:r>
            <a:r>
              <a:rPr lang="de-DE" altLang="de-DE" sz="1600" dirty="0" err="1">
                <a:solidFill>
                  <a:srgbClr val="0000FF"/>
                </a:solidFill>
              </a:rPr>
              <a:t>camera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endParaRPr lang="de-DE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49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48</a:t>
            </a:r>
            <a:r>
              <a:rPr lang="en-US" dirty="0"/>
              <a:t>Ca charge states distributions </a:t>
            </a:r>
            <a:br>
              <a:rPr lang="en-US" dirty="0"/>
            </a:br>
            <a:r>
              <a:rPr lang="en-US" dirty="0"/>
              <a:t>and CCD plasma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88" name="Grafik 1">
            <a:extLst>
              <a:ext uri="{FF2B5EF4-FFF2-40B4-BE49-F238E27FC236}">
                <a16:creationId xmlns:a16="http://schemas.microsoft.com/office/drawing/2014/main" id="{3BCB8754-F92D-49A3-92C4-765762992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r="3944"/>
          <a:stretch/>
        </p:blipFill>
        <p:spPr>
          <a:xfrm>
            <a:off x="5122739" y="2352764"/>
            <a:ext cx="3445859" cy="2376000"/>
          </a:xfrm>
          <a:prstGeom prst="rect">
            <a:avLst/>
          </a:prstGeom>
        </p:spPr>
      </p:pic>
      <p:pic>
        <p:nvPicPr>
          <p:cNvPr id="89" name="Grafik 4">
            <a:extLst>
              <a:ext uri="{FF2B5EF4-FFF2-40B4-BE49-F238E27FC236}">
                <a16:creationId xmlns:a16="http://schemas.microsoft.com/office/drawing/2014/main" id="{2BB76B89-5280-437C-9AB0-7479888778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7251" r="4737" b="5917"/>
          <a:stretch/>
        </p:blipFill>
        <p:spPr>
          <a:xfrm>
            <a:off x="240290" y="1973515"/>
            <a:ext cx="4551926" cy="3096000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90" name="Rectangle 152">
            <a:extLst>
              <a:ext uri="{FF2B5EF4-FFF2-40B4-BE49-F238E27FC236}">
                <a16:creationId xmlns:a16="http://schemas.microsoft.com/office/drawing/2014/main" id="{F2D6084B-30F1-4D08-B025-FC1891FC4CF6}"/>
              </a:ext>
            </a:extLst>
          </p:cNvPr>
          <p:cNvSpPr/>
          <p:nvPr/>
        </p:nvSpPr>
        <p:spPr>
          <a:xfrm>
            <a:off x="1371993" y="3426330"/>
            <a:ext cx="663074" cy="1419793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 Box 14961">
            <a:extLst>
              <a:ext uri="{FF2B5EF4-FFF2-40B4-BE49-F238E27FC236}">
                <a16:creationId xmlns:a16="http://schemas.microsoft.com/office/drawing/2014/main" id="{30FB7AA1-C06D-46B8-AAB9-DE6EDE3A8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5104054"/>
            <a:ext cx="42015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600" dirty="0" err="1">
                <a:solidFill>
                  <a:srgbClr val="FF9933"/>
                </a:solidFill>
              </a:rPr>
              <a:t>Spectrum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 + He </a:t>
            </a:r>
            <a:r>
              <a:rPr lang="de-DE" altLang="de-DE" sz="1600" dirty="0" err="1">
                <a:solidFill>
                  <a:srgbClr val="FF9933"/>
                </a:solidFill>
              </a:rPr>
              <a:t>optimized</a:t>
            </a:r>
            <a:r>
              <a:rPr lang="de-DE" altLang="de-DE" sz="1600" dirty="0">
                <a:solidFill>
                  <a:srgbClr val="FF9933"/>
                </a:solidFill>
              </a:rPr>
              <a:t> on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</a:t>
            </a:r>
            <a:r>
              <a:rPr lang="de-DE" altLang="de-DE" sz="1600" baseline="40000" dirty="0">
                <a:solidFill>
                  <a:srgbClr val="FF9933"/>
                </a:solidFill>
              </a:rPr>
              <a:t>10+</a:t>
            </a:r>
            <a:r>
              <a:rPr lang="de-DE" altLang="de-DE" sz="1600" dirty="0">
                <a:solidFill>
                  <a:srgbClr val="FF9933"/>
                </a:solidFill>
              </a:rPr>
              <a:t> after a power </a:t>
            </a:r>
            <a:r>
              <a:rPr lang="de-DE" altLang="de-DE" sz="1600" dirty="0" err="1">
                <a:solidFill>
                  <a:srgbClr val="FF9933"/>
                </a:solidFill>
              </a:rPr>
              <a:t>reduction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the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oven</a:t>
            </a:r>
            <a:endParaRPr lang="de-DE" sz="1600" dirty="0">
              <a:solidFill>
                <a:srgbClr val="FF9933"/>
              </a:solidFill>
            </a:endParaRPr>
          </a:p>
        </p:txBody>
      </p:sp>
      <p:sp>
        <p:nvSpPr>
          <p:cNvPr id="11" name="TextBox 160">
            <a:extLst>
              <a:ext uri="{FF2B5EF4-FFF2-40B4-BE49-F238E27FC236}">
                <a16:creationId xmlns:a16="http://schemas.microsoft.com/office/drawing/2014/main" id="{3C5B6E8F-B17F-4149-A306-5555EFFB3628}"/>
              </a:ext>
            </a:extLst>
          </p:cNvPr>
          <p:cNvSpPr txBox="1"/>
          <p:nvPr/>
        </p:nvSpPr>
        <p:spPr>
          <a:xfrm>
            <a:off x="3247075" y="2520438"/>
            <a:ext cx="625822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400" b="1" baseline="30000" dirty="0"/>
              <a:t>48</a:t>
            </a:r>
            <a:r>
              <a:rPr lang="de-DE" sz="1400" b="1" dirty="0"/>
              <a:t>Ca</a:t>
            </a:r>
          </a:p>
        </p:txBody>
      </p:sp>
      <p:sp>
        <p:nvSpPr>
          <p:cNvPr id="12" name="TextBox 162">
            <a:extLst>
              <a:ext uri="{FF2B5EF4-FFF2-40B4-BE49-F238E27FC236}">
                <a16:creationId xmlns:a16="http://schemas.microsoft.com/office/drawing/2014/main" id="{FBEC098C-40F6-426C-9491-CF8767498B3D}"/>
              </a:ext>
            </a:extLst>
          </p:cNvPr>
          <p:cNvSpPr txBox="1"/>
          <p:nvPr/>
        </p:nvSpPr>
        <p:spPr>
          <a:xfrm>
            <a:off x="279391" y="2307931"/>
            <a:ext cx="6527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200" dirty="0">
                <a:latin typeface="+mj-lt"/>
              </a:rPr>
              <a:t>100 </a:t>
            </a:r>
            <a:r>
              <a:rPr lang="el-GR" sz="1200" dirty="0">
                <a:latin typeface="+mj-lt"/>
              </a:rPr>
              <a:t>μ</a:t>
            </a:r>
            <a:r>
              <a:rPr lang="de-DE" sz="1200" dirty="0">
                <a:latin typeface="+mj-lt"/>
              </a:rPr>
              <a:t>A</a:t>
            </a:r>
            <a:endParaRPr lang="en-US" sz="1200" dirty="0">
              <a:latin typeface="+mj-lt"/>
            </a:endParaRPr>
          </a:p>
        </p:txBody>
      </p:sp>
      <p:sp>
        <p:nvSpPr>
          <p:cNvPr id="13" name="TextBox 171">
            <a:extLst>
              <a:ext uri="{FF2B5EF4-FFF2-40B4-BE49-F238E27FC236}">
                <a16:creationId xmlns:a16="http://schemas.microsoft.com/office/drawing/2014/main" id="{AF31F825-3CAF-46A3-9ED7-945F7D449110}"/>
              </a:ext>
            </a:extLst>
          </p:cNvPr>
          <p:cNvSpPr txBox="1"/>
          <p:nvPr/>
        </p:nvSpPr>
        <p:spPr>
          <a:xfrm>
            <a:off x="1306470" y="4910371"/>
            <a:ext cx="164472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Dipole 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/>
              <a:t>a.U</a:t>
            </a:r>
            <a:r>
              <a:rPr lang="de-DE" sz="1000" dirty="0"/>
              <a:t>.]</a:t>
            </a:r>
            <a:endParaRPr lang="en-US" sz="1000" dirty="0"/>
          </a:p>
        </p:txBody>
      </p:sp>
      <p:sp>
        <p:nvSpPr>
          <p:cNvPr id="14" name="TextBox 176">
            <a:extLst>
              <a:ext uri="{FF2B5EF4-FFF2-40B4-BE49-F238E27FC236}">
                <a16:creationId xmlns:a16="http://schemas.microsoft.com/office/drawing/2014/main" id="{2B572E35-90CC-4118-851D-15D00544D83D}"/>
              </a:ext>
            </a:extLst>
          </p:cNvPr>
          <p:cNvSpPr txBox="1"/>
          <p:nvPr/>
        </p:nvSpPr>
        <p:spPr>
          <a:xfrm rot="16200000">
            <a:off x="-193401" y="3365557"/>
            <a:ext cx="122197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 dirty="0"/>
              <a:t>Ion </a:t>
            </a:r>
            <a:r>
              <a:rPr lang="de-DE" sz="1000" dirty="0" err="1"/>
              <a:t>Current</a:t>
            </a:r>
            <a:r>
              <a:rPr lang="de-DE" sz="1000" dirty="0"/>
              <a:t> [</a:t>
            </a:r>
            <a:r>
              <a:rPr lang="de-DE" sz="1000" dirty="0" err="1">
                <a:latin typeface="Comic Sans MS"/>
              </a:rPr>
              <a:t>μA</a:t>
            </a:r>
            <a:r>
              <a:rPr lang="de-DE" sz="1000" dirty="0"/>
              <a:t>]</a:t>
            </a:r>
            <a:endParaRPr lang="en-US" sz="1000" dirty="0"/>
          </a:p>
        </p:txBody>
      </p:sp>
      <p:sp>
        <p:nvSpPr>
          <p:cNvPr id="15" name="Rettangolo 16">
            <a:extLst>
              <a:ext uri="{FF2B5EF4-FFF2-40B4-BE49-F238E27FC236}">
                <a16:creationId xmlns:a16="http://schemas.microsoft.com/office/drawing/2014/main" id="{DF53B3CF-B060-4F38-AA4E-3A84773D68C7}"/>
              </a:ext>
            </a:extLst>
          </p:cNvPr>
          <p:cNvSpPr/>
          <p:nvPr/>
        </p:nvSpPr>
        <p:spPr>
          <a:xfrm>
            <a:off x="3929429" y="2250879"/>
            <a:ext cx="853564" cy="2462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453385-9AEA-421C-B97F-3A7BC8371D2F}"/>
              </a:ext>
            </a:extLst>
          </p:cNvPr>
          <p:cNvSpPr/>
          <p:nvPr/>
        </p:nvSpPr>
        <p:spPr>
          <a:xfrm>
            <a:off x="1594061" y="3085765"/>
            <a:ext cx="753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</a:t>
            </a:r>
            <a:r>
              <a:rPr lang="en-US" sz="1400" b="1" baseline="30000" dirty="0"/>
              <a:t>10+</a:t>
            </a:r>
            <a:endParaRPr lang="en-US" sz="1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BDE73E-EE13-4CB5-8878-76EB5EC38B97}"/>
              </a:ext>
            </a:extLst>
          </p:cNvPr>
          <p:cNvCxnSpPr>
            <a:cxnSpLocks/>
          </p:cNvCxnSpPr>
          <p:nvPr/>
        </p:nvCxnSpPr>
        <p:spPr>
          <a:xfrm flipH="1">
            <a:off x="1543050" y="3361150"/>
            <a:ext cx="259655" cy="331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ttangolo 24">
            <a:extLst>
              <a:ext uri="{FF2B5EF4-FFF2-40B4-BE49-F238E27FC236}">
                <a16:creationId xmlns:a16="http://schemas.microsoft.com/office/drawing/2014/main" id="{48AEC872-C7CD-4F8B-9CB8-FFE875C2D9F6}"/>
              </a:ext>
            </a:extLst>
          </p:cNvPr>
          <p:cNvSpPr/>
          <p:nvPr/>
        </p:nvSpPr>
        <p:spPr>
          <a:xfrm>
            <a:off x="238116" y="1815737"/>
            <a:ext cx="3691313" cy="43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04ADD-6AA7-4FE7-AB85-B09CF835FC02}"/>
              </a:ext>
            </a:extLst>
          </p:cNvPr>
          <p:cNvSpPr txBox="1"/>
          <p:nvPr/>
        </p:nvSpPr>
        <p:spPr>
          <a:xfrm>
            <a:off x="4522572" y="5064259"/>
            <a:ext cx="4635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/>
              <a:t>Darker image compared to the optimized operation – lower amount of the evaporated material in the plasma</a:t>
            </a:r>
            <a:endParaRPr lang="en-US" sz="1600" dirty="0"/>
          </a:p>
        </p:txBody>
      </p:sp>
      <p:sp>
        <p:nvSpPr>
          <p:cNvPr id="22" name="Text Box 14961">
            <a:extLst>
              <a:ext uri="{FF2B5EF4-FFF2-40B4-BE49-F238E27FC236}">
                <a16:creationId xmlns:a16="http://schemas.microsoft.com/office/drawing/2014/main" id="{6550C9A2-D050-4133-94E2-861A5B84E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039" y="1822791"/>
            <a:ext cx="43643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dist"/>
            <a:r>
              <a:rPr lang="de-DE" altLang="de-DE" sz="1600" dirty="0">
                <a:solidFill>
                  <a:srgbClr val="0000FF"/>
                </a:solidFill>
              </a:rPr>
              <a:t>Plasma </a:t>
            </a:r>
            <a:r>
              <a:rPr lang="de-DE" altLang="de-DE" sz="1600" dirty="0" err="1">
                <a:solidFill>
                  <a:srgbClr val="0000FF"/>
                </a:solidFill>
              </a:rPr>
              <a:t>image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recorded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with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the</a:t>
            </a:r>
            <a:r>
              <a:rPr lang="de-DE" altLang="de-DE" sz="1600" dirty="0">
                <a:solidFill>
                  <a:srgbClr val="0000FF"/>
                </a:solidFill>
              </a:rPr>
              <a:t> CCD </a:t>
            </a:r>
            <a:r>
              <a:rPr lang="de-DE" altLang="de-DE" sz="1600" dirty="0" err="1">
                <a:solidFill>
                  <a:srgbClr val="0000FF"/>
                </a:solidFill>
              </a:rPr>
              <a:t>camera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endParaRPr lang="de-DE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48</a:t>
            </a:r>
            <a:r>
              <a:rPr lang="en-US" dirty="0"/>
              <a:t>Ca charge states distributions </a:t>
            </a:r>
            <a:br>
              <a:rPr lang="en-US" dirty="0"/>
            </a:br>
            <a:r>
              <a:rPr lang="en-US" dirty="0"/>
              <a:t>and CCD plasma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52" name="Grafik 4">
            <a:extLst>
              <a:ext uri="{FF2B5EF4-FFF2-40B4-BE49-F238E27FC236}">
                <a16:creationId xmlns:a16="http://schemas.microsoft.com/office/drawing/2014/main" id="{BFC13178-7952-4743-A116-9B6BECB94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7586" r="4717" b="5893"/>
          <a:stretch/>
        </p:blipFill>
        <p:spPr>
          <a:xfrm>
            <a:off x="238116" y="1976983"/>
            <a:ext cx="4567799" cy="3096000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53" name="Rectangle 151">
            <a:extLst>
              <a:ext uri="{FF2B5EF4-FFF2-40B4-BE49-F238E27FC236}">
                <a16:creationId xmlns:a16="http://schemas.microsoft.com/office/drawing/2014/main" id="{3401F822-189D-4738-BF29-4D1C2E770959}"/>
              </a:ext>
            </a:extLst>
          </p:cNvPr>
          <p:cNvSpPr/>
          <p:nvPr/>
        </p:nvSpPr>
        <p:spPr>
          <a:xfrm>
            <a:off x="1362634" y="2972806"/>
            <a:ext cx="1075004" cy="1854511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160">
            <a:extLst>
              <a:ext uri="{FF2B5EF4-FFF2-40B4-BE49-F238E27FC236}">
                <a16:creationId xmlns:a16="http://schemas.microsoft.com/office/drawing/2014/main" id="{E6891E9B-5D64-466E-8094-601E2786556E}"/>
              </a:ext>
            </a:extLst>
          </p:cNvPr>
          <p:cNvSpPr txBox="1"/>
          <p:nvPr/>
        </p:nvSpPr>
        <p:spPr>
          <a:xfrm>
            <a:off x="3250599" y="2520438"/>
            <a:ext cx="625822" cy="21544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400" b="1" baseline="30000" dirty="0"/>
              <a:t>48</a:t>
            </a:r>
            <a:r>
              <a:rPr lang="de-DE" sz="1400" b="1" dirty="0"/>
              <a:t>Ca</a:t>
            </a:r>
          </a:p>
        </p:txBody>
      </p:sp>
      <p:sp>
        <p:nvSpPr>
          <p:cNvPr id="55" name="TextBox 162">
            <a:extLst>
              <a:ext uri="{FF2B5EF4-FFF2-40B4-BE49-F238E27FC236}">
                <a16:creationId xmlns:a16="http://schemas.microsoft.com/office/drawing/2014/main" id="{69460EC9-DA20-4B52-A42A-7AA67BA12111}"/>
              </a:ext>
            </a:extLst>
          </p:cNvPr>
          <p:cNvSpPr txBox="1"/>
          <p:nvPr/>
        </p:nvSpPr>
        <p:spPr>
          <a:xfrm>
            <a:off x="279391" y="2307931"/>
            <a:ext cx="65279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200" dirty="0">
                <a:latin typeface="+mj-lt"/>
              </a:rPr>
              <a:t>100 </a:t>
            </a:r>
            <a:r>
              <a:rPr lang="el-GR" sz="1200" dirty="0">
                <a:latin typeface="+mj-lt"/>
              </a:rPr>
              <a:t>μ</a:t>
            </a:r>
            <a:r>
              <a:rPr lang="de-DE" sz="1200" dirty="0">
                <a:latin typeface="+mj-lt"/>
              </a:rPr>
              <a:t>A</a:t>
            </a:r>
            <a:endParaRPr lang="en-US" sz="1200" dirty="0">
              <a:latin typeface="+mj-lt"/>
            </a:endParaRPr>
          </a:p>
        </p:txBody>
      </p:sp>
      <p:sp>
        <p:nvSpPr>
          <p:cNvPr id="56" name="TextBox 171">
            <a:extLst>
              <a:ext uri="{FF2B5EF4-FFF2-40B4-BE49-F238E27FC236}">
                <a16:creationId xmlns:a16="http://schemas.microsoft.com/office/drawing/2014/main" id="{B4F189EA-757C-4DC6-9E21-77B69F8CB744}"/>
              </a:ext>
            </a:extLst>
          </p:cNvPr>
          <p:cNvSpPr txBox="1"/>
          <p:nvPr/>
        </p:nvSpPr>
        <p:spPr>
          <a:xfrm>
            <a:off x="1306470" y="4910371"/>
            <a:ext cx="1644723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/>
              <a:t>Dipole  </a:t>
            </a:r>
            <a:r>
              <a:rPr lang="de-DE" sz="1000" err="1"/>
              <a:t>Current</a:t>
            </a:r>
            <a:r>
              <a:rPr lang="de-DE" sz="1000"/>
              <a:t> [</a:t>
            </a:r>
            <a:r>
              <a:rPr lang="de-DE" sz="1000" err="1"/>
              <a:t>a.U</a:t>
            </a:r>
            <a:r>
              <a:rPr lang="de-DE" sz="1000"/>
              <a:t>.]</a:t>
            </a:r>
            <a:endParaRPr lang="en-US" sz="1000"/>
          </a:p>
        </p:txBody>
      </p:sp>
      <p:pic>
        <p:nvPicPr>
          <p:cNvPr id="57" name="Grafik 1">
            <a:extLst>
              <a:ext uri="{FF2B5EF4-FFF2-40B4-BE49-F238E27FC236}">
                <a16:creationId xmlns:a16="http://schemas.microsoft.com/office/drawing/2014/main" id="{66422A91-A785-4058-ABD2-A6F580BB1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6337"/>
          <a:stretch/>
        </p:blipFill>
        <p:spPr>
          <a:xfrm>
            <a:off x="5161353" y="2336983"/>
            <a:ext cx="3399738" cy="2376000"/>
          </a:xfrm>
          <a:prstGeom prst="rect">
            <a:avLst/>
          </a:prstGeom>
        </p:spPr>
      </p:pic>
      <p:sp>
        <p:nvSpPr>
          <p:cNvPr id="58" name="TextBox 176">
            <a:extLst>
              <a:ext uri="{FF2B5EF4-FFF2-40B4-BE49-F238E27FC236}">
                <a16:creationId xmlns:a16="http://schemas.microsoft.com/office/drawing/2014/main" id="{C25550BC-06D9-4B0E-8996-B52C478E280D}"/>
              </a:ext>
            </a:extLst>
          </p:cNvPr>
          <p:cNvSpPr txBox="1"/>
          <p:nvPr/>
        </p:nvSpPr>
        <p:spPr>
          <a:xfrm rot="16200000">
            <a:off x="-128692" y="3436203"/>
            <a:ext cx="1080682" cy="15388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de-DE" sz="1000"/>
              <a:t>Ion </a:t>
            </a:r>
            <a:r>
              <a:rPr lang="de-DE" sz="1000" err="1"/>
              <a:t>Current</a:t>
            </a:r>
            <a:r>
              <a:rPr lang="de-DE" sz="1000"/>
              <a:t> [</a:t>
            </a:r>
            <a:r>
              <a:rPr lang="de-DE" sz="1000" err="1">
                <a:latin typeface="Comic Sans MS"/>
              </a:rPr>
              <a:t>μA</a:t>
            </a:r>
            <a:r>
              <a:rPr lang="de-DE" sz="1000"/>
              <a:t>]</a:t>
            </a:r>
            <a:endParaRPr lang="en-US" sz="1000"/>
          </a:p>
        </p:txBody>
      </p:sp>
      <p:sp>
        <p:nvSpPr>
          <p:cNvPr id="59" name="Rettangolo 16">
            <a:extLst>
              <a:ext uri="{FF2B5EF4-FFF2-40B4-BE49-F238E27FC236}">
                <a16:creationId xmlns:a16="http://schemas.microsoft.com/office/drawing/2014/main" id="{92682FAA-9701-4EA1-AFC6-6EEF5C28E09F}"/>
              </a:ext>
            </a:extLst>
          </p:cNvPr>
          <p:cNvSpPr/>
          <p:nvPr/>
        </p:nvSpPr>
        <p:spPr>
          <a:xfrm>
            <a:off x="3929429" y="2250879"/>
            <a:ext cx="853564" cy="2462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60" name="Text Box 14961">
            <a:extLst>
              <a:ext uri="{FF2B5EF4-FFF2-40B4-BE49-F238E27FC236}">
                <a16:creationId xmlns:a16="http://schemas.microsoft.com/office/drawing/2014/main" id="{0DAD80E7-E5E7-474F-9603-45680689C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5104054"/>
            <a:ext cx="44422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600" dirty="0" err="1">
                <a:solidFill>
                  <a:srgbClr val="FF9933"/>
                </a:solidFill>
              </a:rPr>
              <a:t>Spectrum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dirty="0" err="1">
                <a:solidFill>
                  <a:srgbClr val="FF9933"/>
                </a:solidFill>
              </a:rPr>
              <a:t>of</a:t>
            </a:r>
            <a:r>
              <a:rPr lang="de-DE" altLang="de-DE" sz="1600" dirty="0">
                <a:solidFill>
                  <a:srgbClr val="FF9933"/>
                </a:solidFill>
              </a:rPr>
              <a:t>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 + He </a:t>
            </a:r>
            <a:r>
              <a:rPr lang="de-DE" altLang="de-DE" sz="1600" dirty="0" err="1">
                <a:solidFill>
                  <a:srgbClr val="FF9933"/>
                </a:solidFill>
              </a:rPr>
              <a:t>re-optimized</a:t>
            </a:r>
            <a:r>
              <a:rPr lang="de-DE" altLang="de-DE" sz="1600" dirty="0">
                <a:solidFill>
                  <a:srgbClr val="FF9933"/>
                </a:solidFill>
              </a:rPr>
              <a:t> on </a:t>
            </a:r>
            <a:r>
              <a:rPr lang="de-DE" altLang="de-DE" sz="1600" baseline="40000" dirty="0">
                <a:solidFill>
                  <a:srgbClr val="FF9933"/>
                </a:solidFill>
              </a:rPr>
              <a:t>48</a:t>
            </a:r>
            <a:r>
              <a:rPr lang="de-DE" altLang="de-DE" sz="1600" dirty="0">
                <a:solidFill>
                  <a:srgbClr val="FF9933"/>
                </a:solidFill>
              </a:rPr>
              <a:t>Ca</a:t>
            </a:r>
            <a:r>
              <a:rPr lang="de-DE" altLang="de-DE" sz="1600" baseline="40000" dirty="0">
                <a:solidFill>
                  <a:srgbClr val="FF9933"/>
                </a:solidFill>
              </a:rPr>
              <a:t>10+</a:t>
            </a:r>
            <a:endParaRPr lang="de-DE" sz="1600" dirty="0">
              <a:solidFill>
                <a:srgbClr val="FF9933"/>
              </a:solidFill>
            </a:endParaRPr>
          </a:p>
        </p:txBody>
      </p:sp>
      <p:sp>
        <p:nvSpPr>
          <p:cNvPr id="62" name="CasellaDiTesto 1">
            <a:extLst>
              <a:ext uri="{FF2B5EF4-FFF2-40B4-BE49-F238E27FC236}">
                <a16:creationId xmlns:a16="http://schemas.microsoft.com/office/drawing/2014/main" id="{042209DF-8449-4327-90AD-AE93FBB74EB5}"/>
              </a:ext>
            </a:extLst>
          </p:cNvPr>
          <p:cNvSpPr txBox="1"/>
          <p:nvPr/>
        </p:nvSpPr>
        <p:spPr>
          <a:xfrm>
            <a:off x="1720788" y="5694458"/>
            <a:ext cx="551689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dirty="0">
                <a:solidFill>
                  <a:srgbClr val="C00000"/>
                </a:solidFill>
              </a:rPr>
              <a:t>Time </a:t>
            </a:r>
            <a:r>
              <a:rPr lang="de-DE" sz="1600" dirty="0" err="1">
                <a:solidFill>
                  <a:srgbClr val="C00000"/>
                </a:solidFill>
              </a:rPr>
              <a:t>consuming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process</a:t>
            </a:r>
            <a:r>
              <a:rPr lang="de-DE" sz="1600" dirty="0">
                <a:solidFill>
                  <a:srgbClr val="C00000"/>
                </a:solidFill>
              </a:rPr>
              <a:t> – </a:t>
            </a:r>
            <a:r>
              <a:rPr lang="de-DE" sz="1600" dirty="0" err="1">
                <a:solidFill>
                  <a:srgbClr val="C00000"/>
                </a:solidFill>
              </a:rPr>
              <a:t>several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hours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of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optimization</a:t>
            </a:r>
            <a:endParaRPr lang="de-DE" sz="1600" dirty="0">
              <a:solidFill>
                <a:srgbClr val="C00000"/>
              </a:solidFill>
            </a:endParaRPr>
          </a:p>
          <a:p>
            <a:pPr algn="ctr"/>
            <a:r>
              <a:rPr lang="de-DE" sz="1600" dirty="0" err="1">
                <a:solidFill>
                  <a:srgbClr val="C00000"/>
                </a:solidFill>
              </a:rPr>
              <a:t>Increased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consumption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of</a:t>
            </a:r>
            <a:r>
              <a:rPr lang="de-DE" sz="1600" dirty="0">
                <a:solidFill>
                  <a:srgbClr val="C00000"/>
                </a:solidFill>
              </a:rPr>
              <a:t> a rare and expensive material</a:t>
            </a:r>
          </a:p>
          <a:p>
            <a:pPr algn="ctr"/>
            <a:r>
              <a:rPr lang="de-DE" sz="1600" dirty="0" err="1">
                <a:solidFill>
                  <a:srgbClr val="C00000"/>
                </a:solidFill>
              </a:rPr>
              <a:t>Reduced</a:t>
            </a:r>
            <a:r>
              <a:rPr lang="de-DE" sz="1600" dirty="0">
                <a:solidFill>
                  <a:srgbClr val="C00000"/>
                </a:solidFill>
              </a:rPr>
              <a:t> beam </a:t>
            </a:r>
            <a:r>
              <a:rPr lang="de-DE" sz="1600" dirty="0" err="1">
                <a:solidFill>
                  <a:srgbClr val="C00000"/>
                </a:solidFill>
              </a:rPr>
              <a:t>intensity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for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experiments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63" name="Rettangolo 24">
            <a:extLst>
              <a:ext uri="{FF2B5EF4-FFF2-40B4-BE49-F238E27FC236}">
                <a16:creationId xmlns:a16="http://schemas.microsoft.com/office/drawing/2014/main" id="{771B93C8-6EE6-47B0-BD07-849616099B40}"/>
              </a:ext>
            </a:extLst>
          </p:cNvPr>
          <p:cNvSpPr/>
          <p:nvPr/>
        </p:nvSpPr>
        <p:spPr>
          <a:xfrm>
            <a:off x="238116" y="1815737"/>
            <a:ext cx="3691313" cy="43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AB82D3-7FE9-4C42-820E-1866718F3D54}"/>
              </a:ext>
            </a:extLst>
          </p:cNvPr>
          <p:cNvSpPr/>
          <p:nvPr/>
        </p:nvSpPr>
        <p:spPr>
          <a:xfrm>
            <a:off x="1594061" y="2526965"/>
            <a:ext cx="753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</a:t>
            </a:r>
            <a:r>
              <a:rPr lang="en-US" sz="1400" b="1" baseline="30000" dirty="0"/>
              <a:t>10+</a:t>
            </a:r>
            <a:endParaRPr lang="en-US" sz="1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1D6648-5551-4904-B804-81EE26CADDC6}"/>
              </a:ext>
            </a:extLst>
          </p:cNvPr>
          <p:cNvCxnSpPr>
            <a:cxnSpLocks/>
          </p:cNvCxnSpPr>
          <p:nvPr/>
        </p:nvCxnSpPr>
        <p:spPr>
          <a:xfrm flipH="1">
            <a:off x="1543050" y="2821400"/>
            <a:ext cx="259655" cy="331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320FE5E-F5C8-4AAA-BF0E-5F628AF874F2}"/>
              </a:ext>
            </a:extLst>
          </p:cNvPr>
          <p:cNvSpPr txBox="1"/>
          <p:nvPr/>
        </p:nvSpPr>
        <p:spPr>
          <a:xfrm>
            <a:off x="4514334" y="5064259"/>
            <a:ext cx="4635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aseline="0" dirty="0"/>
              <a:t>Similar image compared to the initial optimized state</a:t>
            </a:r>
            <a:endParaRPr lang="en-US" sz="1600" dirty="0"/>
          </a:p>
        </p:txBody>
      </p:sp>
      <p:sp>
        <p:nvSpPr>
          <p:cNvPr id="23" name="Text Box 14961">
            <a:extLst>
              <a:ext uri="{FF2B5EF4-FFF2-40B4-BE49-F238E27FC236}">
                <a16:creationId xmlns:a16="http://schemas.microsoft.com/office/drawing/2014/main" id="{36FE4E85-D865-4E16-AA71-5E53DCD6E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039" y="1822791"/>
            <a:ext cx="43643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3781425">
              <a:defRPr>
                <a:solidFill>
                  <a:schemeClr val="tx1"/>
                </a:solidFill>
                <a:latin typeface="Arial" charset="0"/>
              </a:defRPr>
            </a:lvl1pPr>
            <a:lvl2pPr defTabSz="3781425">
              <a:defRPr>
                <a:solidFill>
                  <a:schemeClr val="tx1"/>
                </a:solidFill>
                <a:latin typeface="Arial" charset="0"/>
              </a:defRPr>
            </a:lvl2pPr>
            <a:lvl3pPr defTabSz="3781425">
              <a:defRPr>
                <a:solidFill>
                  <a:schemeClr val="tx1"/>
                </a:solidFill>
                <a:latin typeface="Arial" charset="0"/>
              </a:defRPr>
            </a:lvl3pPr>
            <a:lvl4pPr defTabSz="3781425">
              <a:defRPr>
                <a:solidFill>
                  <a:schemeClr val="tx1"/>
                </a:solidFill>
                <a:latin typeface="Arial" charset="0"/>
              </a:defRPr>
            </a:lvl4pPr>
            <a:lvl5pPr defTabSz="3781425">
              <a:defRPr>
                <a:solidFill>
                  <a:schemeClr val="tx1"/>
                </a:solidFill>
                <a:latin typeface="Arial" charset="0"/>
              </a:defRPr>
            </a:lvl5pPr>
            <a:lvl6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3781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dist"/>
            <a:r>
              <a:rPr lang="de-DE" altLang="de-DE" sz="1600" dirty="0">
                <a:solidFill>
                  <a:srgbClr val="0000FF"/>
                </a:solidFill>
              </a:rPr>
              <a:t>Plasma </a:t>
            </a:r>
            <a:r>
              <a:rPr lang="de-DE" altLang="de-DE" sz="1600" dirty="0" err="1">
                <a:solidFill>
                  <a:srgbClr val="0000FF"/>
                </a:solidFill>
              </a:rPr>
              <a:t>image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recorded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with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dirty="0" err="1">
                <a:solidFill>
                  <a:srgbClr val="0000FF"/>
                </a:solidFill>
              </a:rPr>
              <a:t>the</a:t>
            </a:r>
            <a:r>
              <a:rPr lang="de-DE" altLang="de-DE" sz="1600" dirty="0">
                <a:solidFill>
                  <a:srgbClr val="0000FF"/>
                </a:solidFill>
              </a:rPr>
              <a:t> CCD </a:t>
            </a:r>
            <a:r>
              <a:rPr lang="de-DE" altLang="de-DE" sz="1600" dirty="0" err="1">
                <a:solidFill>
                  <a:srgbClr val="0000FF"/>
                </a:solidFill>
              </a:rPr>
              <a:t>camera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endParaRPr lang="de-DE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0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4802578" cy="787557"/>
          </a:xfrm>
        </p:spPr>
        <p:txBody>
          <a:bodyPr/>
          <a:lstStyle/>
          <a:p>
            <a:r>
              <a:rPr lang="en-US" altLang="de-DE" sz="2400" dirty="0">
                <a:solidFill>
                  <a:prstClr val="black"/>
                </a:solidFill>
              </a:rPr>
              <a:t>Tungsten mesh shielding: preventing passive MW heating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t="-10177" r="17937" b="-20759"/>
          <a:stretch/>
        </p:blipFill>
        <p:spPr>
          <a:xfrm>
            <a:off x="3586091" y="4300077"/>
            <a:ext cx="2368606" cy="268056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30" name="Rectangle 29"/>
          <p:cNvSpPr/>
          <p:nvPr/>
        </p:nvSpPr>
        <p:spPr>
          <a:xfrm>
            <a:off x="3416498" y="3945248"/>
            <a:ext cx="2707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Mesh clogged after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one day of </a:t>
            </a:r>
            <a:r>
              <a:rPr lang="de-DE" sz="1600" b="1" baseline="30000" dirty="0">
                <a:ea typeface="Times New Roman" panose="02020603050405020304" pitchFamily="18" charset="0"/>
              </a:rPr>
              <a:t>55</a:t>
            </a:r>
            <a:r>
              <a:rPr lang="de-DE" sz="1600" b="1" dirty="0">
                <a:ea typeface="Times New Roman" panose="02020603050405020304" pitchFamily="18" charset="0"/>
              </a:rPr>
              <a:t>Mn</a:t>
            </a:r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 operation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37360" y="1261156"/>
            <a:ext cx="591733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Tungsten mesh shielding used to prevent </a:t>
            </a:r>
            <a:r>
              <a:rPr lang="en-US" sz="1400" b="1" dirty="0"/>
              <a:t>passive microwave heating</a:t>
            </a:r>
            <a:r>
              <a:rPr lang="en-US" sz="1400" dirty="0"/>
              <a:t> of the oven during low sublimation temperature element operation (e.g. </a:t>
            </a:r>
            <a:r>
              <a:rPr lang="de-DE" sz="1400" baseline="30000" dirty="0">
                <a:ea typeface="Times New Roman" panose="02020603050405020304" pitchFamily="18" charset="0"/>
              </a:rPr>
              <a:t>48</a:t>
            </a:r>
            <a:r>
              <a:rPr lang="de-DE" sz="1400" dirty="0">
                <a:ea typeface="Times New Roman" panose="02020603050405020304" pitchFamily="18" charset="0"/>
              </a:rPr>
              <a:t>Ca</a:t>
            </a:r>
            <a:r>
              <a:rPr lang="en-US" sz="1400" dirty="0"/>
              <a:t>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Specifications: Type 100 holes/inch, </a:t>
            </a:r>
            <a:r>
              <a:rPr lang="en-US" altLang="de-DE" sz="1400" dirty="0">
                <a:solidFill>
                  <a:prstClr val="black"/>
                </a:solidFill>
              </a:rPr>
              <a:t>25.4 </a:t>
            </a:r>
            <a:r>
              <a:rPr lang="de-DE" altLang="de-DE" sz="1400" dirty="0">
                <a:solidFill>
                  <a:prstClr val="black"/>
                </a:solidFill>
              </a:rPr>
              <a:t>µm </a:t>
            </a:r>
            <a:r>
              <a:rPr lang="de-DE" altLang="de-DE" sz="1400" dirty="0" err="1">
                <a:solidFill>
                  <a:prstClr val="black"/>
                </a:solidFill>
              </a:rPr>
              <a:t>wire</a:t>
            </a:r>
            <a:r>
              <a:rPr lang="en-US" sz="1400" dirty="0"/>
              <a:t>, 81% transparency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Improves beam stability and reduces material consumption by protecting the oven from </a:t>
            </a:r>
            <a:r>
              <a:rPr lang="en-US" sz="1400" b="1" dirty="0"/>
              <a:t>uncontrolled material evaporation</a:t>
            </a:r>
            <a:endParaRPr lang="en-US" sz="1400" dirty="0"/>
          </a:p>
          <a:p>
            <a:pPr algn="just"/>
            <a:r>
              <a:rPr lang="en-US" sz="1400" b="1" dirty="0"/>
              <a:t>Observed Limitations:</a:t>
            </a: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Mesh performance depends on the element: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i="1" dirty="0"/>
              <a:t>uccessful for Ca</a:t>
            </a:r>
            <a:r>
              <a:rPr lang="en-US" sz="1400" dirty="0"/>
              <a:t> (no clogging, stable beam)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i="1" dirty="0"/>
              <a:t>Clogging for Cr and Mn</a:t>
            </a:r>
            <a:r>
              <a:rPr lang="en-US" sz="1400" dirty="0"/>
              <a:t>, limiting long-term beam production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Clogged mesh limits material flow and reduces beam intensity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5" name="Immagine 23">
            <a:extLst>
              <a:ext uri="{FF2B5EF4-FFF2-40B4-BE49-F238E27FC236}">
                <a16:creationId xmlns:a16="http://schemas.microsoft.com/office/drawing/2014/main" id="{0879D2AD-2AB4-49D9-9731-D4F266A25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3" t="-1" r="25209" b="25952"/>
          <a:stretch/>
        </p:blipFill>
        <p:spPr>
          <a:xfrm rot="16200000">
            <a:off x="6635382" y="1332119"/>
            <a:ext cx="2133717" cy="26116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129B91-9AD8-42CE-B098-D2E8681B37C1}"/>
              </a:ext>
            </a:extLst>
          </p:cNvPr>
          <p:cNvSpPr/>
          <p:nvPr/>
        </p:nvSpPr>
        <p:spPr>
          <a:xfrm>
            <a:off x="6605625" y="1249075"/>
            <a:ext cx="2193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Microwave shielding</a:t>
            </a:r>
            <a:endParaRPr lang="en-US" sz="1600" dirty="0"/>
          </a:p>
        </p:txBody>
      </p:sp>
      <p:sp>
        <p:nvSpPr>
          <p:cNvPr id="20" name="Textfeld 8">
            <a:extLst>
              <a:ext uri="{FF2B5EF4-FFF2-40B4-BE49-F238E27FC236}">
                <a16:creationId xmlns:a16="http://schemas.microsoft.com/office/drawing/2014/main" id="{F5C815B5-F96A-4A90-94F2-FA92963B34B5}"/>
              </a:ext>
            </a:extLst>
          </p:cNvPr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4BC1A04-EBA9-4C27-9932-62A147146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1852" r="10209"/>
          <a:stretch/>
        </p:blipFill>
        <p:spPr>
          <a:xfrm>
            <a:off x="301055" y="4684069"/>
            <a:ext cx="2646358" cy="185525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F6420C7-5A94-41DA-8374-FE1A554FF455}"/>
              </a:ext>
            </a:extLst>
          </p:cNvPr>
          <p:cNvSpPr/>
          <p:nvPr/>
        </p:nvSpPr>
        <p:spPr>
          <a:xfrm>
            <a:off x="207021" y="3945248"/>
            <a:ext cx="2834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Mesh clogged after 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few hours of </a:t>
            </a:r>
            <a:r>
              <a:rPr lang="de-DE" sz="1600" b="1" baseline="30000" dirty="0">
                <a:ea typeface="Times New Roman" panose="02020603050405020304" pitchFamily="18" charset="0"/>
              </a:rPr>
              <a:t>54</a:t>
            </a:r>
            <a:r>
              <a:rPr lang="de-DE" sz="1600" b="1" dirty="0">
                <a:ea typeface="Times New Roman" panose="02020603050405020304" pitchFamily="18" charset="0"/>
              </a:rPr>
              <a:t>Cr</a:t>
            </a:r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 operation</a:t>
            </a:r>
            <a:endParaRPr lang="en-US" sz="1600" b="1" dirty="0"/>
          </a:p>
        </p:txBody>
      </p:sp>
      <p:sp>
        <p:nvSpPr>
          <p:cNvPr id="34" name="Rectangle 151">
            <a:extLst>
              <a:ext uri="{FF2B5EF4-FFF2-40B4-BE49-F238E27FC236}">
                <a16:creationId xmlns:a16="http://schemas.microsoft.com/office/drawing/2014/main" id="{DAC62CB9-C3E6-435A-8F7A-47B1487A4805}"/>
              </a:ext>
            </a:extLst>
          </p:cNvPr>
          <p:cNvSpPr/>
          <p:nvPr/>
        </p:nvSpPr>
        <p:spPr>
          <a:xfrm>
            <a:off x="6304020" y="1230981"/>
            <a:ext cx="2794000" cy="2597908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3CBEB90-7456-4571-B0FD-183D19D47D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AA547-0916-4864-8BB9-14B05D9445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432" t="38774" r="42094" b="26803"/>
          <a:stretch/>
        </p:blipFill>
        <p:spPr>
          <a:xfrm>
            <a:off x="6651314" y="4543903"/>
            <a:ext cx="2138230" cy="200929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9E9572B-6A33-4604-B6B2-4EA079F301A6}"/>
              </a:ext>
            </a:extLst>
          </p:cNvPr>
          <p:cNvSpPr/>
          <p:nvPr/>
        </p:nvSpPr>
        <p:spPr>
          <a:xfrm>
            <a:off x="6560498" y="3945248"/>
            <a:ext cx="2319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Mesh after 1 month of</a:t>
            </a:r>
          </a:p>
          <a:p>
            <a:pPr algn="ctr"/>
            <a:r>
              <a:rPr lang="de-DE" sz="1600" b="1" baseline="30000" dirty="0">
                <a:ea typeface="Times New Roman" panose="02020603050405020304" pitchFamily="18" charset="0"/>
              </a:rPr>
              <a:t>48</a:t>
            </a:r>
            <a:r>
              <a:rPr lang="de-DE" sz="1600" b="1" dirty="0">
                <a:ea typeface="Times New Roman" panose="02020603050405020304" pitchFamily="18" charset="0"/>
              </a:rPr>
              <a:t>Ca</a:t>
            </a:r>
            <a:r>
              <a:rPr lang="en-US" sz="1600" b="1" dirty="0">
                <a:solidFill>
                  <a:srgbClr val="000000"/>
                </a:solidFill>
                <a:ea typeface="Calibri" panose="020F0502020204030204" pitchFamily="34" charset="0"/>
              </a:rPr>
              <a:t> operation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8389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4" y="271335"/>
            <a:ext cx="7123747" cy="787557"/>
          </a:xfrm>
        </p:spPr>
        <p:txBody>
          <a:bodyPr/>
          <a:lstStyle/>
          <a:p>
            <a:r>
              <a:rPr lang="en-US" dirty="0"/>
              <a:t>Optical diagnostic </a:t>
            </a:r>
            <a:br>
              <a:rPr lang="en-US" dirty="0"/>
            </a:br>
            <a:r>
              <a:rPr lang="en-US" dirty="0"/>
              <a:t>devices @ HLI</a:t>
            </a:r>
          </a:p>
        </p:txBody>
      </p:sp>
      <p:sp>
        <p:nvSpPr>
          <p:cNvPr id="21" name="CasellaDiTesto 37">
            <a:extLst>
              <a:ext uri="{FF2B5EF4-FFF2-40B4-BE49-F238E27FC236}">
                <a16:creationId xmlns:a16="http://schemas.microsoft.com/office/drawing/2014/main" id="{64810B33-467C-E84F-85EC-9AB98A2EB427}"/>
              </a:ext>
            </a:extLst>
          </p:cNvPr>
          <p:cNvSpPr txBox="1"/>
          <p:nvPr/>
        </p:nvSpPr>
        <p:spPr>
          <a:xfrm>
            <a:off x="110257" y="5690433"/>
            <a:ext cx="40175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1200" b="1" dirty="0"/>
              <a:t>Optical </a:t>
            </a:r>
            <a:r>
              <a:rPr lang="it-IT" sz="1200" b="1" dirty="0" err="1"/>
              <a:t>spectroscopy</a:t>
            </a:r>
            <a:r>
              <a:rPr lang="it-IT" sz="1200" b="1" dirty="0"/>
              <a:t> </a:t>
            </a:r>
            <a:r>
              <a:rPr lang="it-IT" sz="1200" b="1" dirty="0" err="1"/>
              <a:t>as</a:t>
            </a:r>
            <a:r>
              <a:rPr lang="it-IT" sz="1200" b="1" dirty="0"/>
              <a:t> a </a:t>
            </a:r>
            <a:r>
              <a:rPr lang="it-IT" sz="1200" b="1" dirty="0" err="1"/>
              <a:t>diagnostic</a:t>
            </a:r>
            <a:r>
              <a:rPr lang="it-IT" sz="1200" b="1" dirty="0"/>
              <a:t> </a:t>
            </a:r>
            <a:r>
              <a:rPr lang="it-IT" sz="1200" b="1" dirty="0" err="1"/>
              <a:t>tool</a:t>
            </a:r>
            <a:r>
              <a:rPr lang="it-IT" sz="1200" b="1" dirty="0"/>
              <a:t> for metal </a:t>
            </a:r>
            <a:r>
              <a:rPr lang="it-IT" sz="1200" b="1" dirty="0" err="1"/>
              <a:t>ion</a:t>
            </a:r>
            <a:r>
              <a:rPr lang="it-IT" sz="1200" b="1" dirty="0"/>
              <a:t> </a:t>
            </a:r>
            <a:r>
              <a:rPr lang="it-IT" sz="1200" b="1" dirty="0" err="1"/>
              <a:t>beam</a:t>
            </a:r>
            <a:r>
              <a:rPr lang="it-IT" sz="1200" b="1" dirty="0"/>
              <a:t> production with an ECRIS</a:t>
            </a:r>
          </a:p>
          <a:p>
            <a:pPr algn="l"/>
            <a:r>
              <a:rPr lang="it-IT" sz="1200" dirty="0" err="1"/>
              <a:t>F</a:t>
            </a:r>
            <a:r>
              <a:rPr lang="it-IT" sz="1200" i="1" dirty="0" err="1"/>
              <a:t>.Maimone</a:t>
            </a:r>
            <a:r>
              <a:rPr lang="it-IT" sz="1200" i="1" dirty="0"/>
              <a:t>, </a:t>
            </a:r>
            <a:r>
              <a:rPr lang="it-IT" sz="1200" i="1" dirty="0" err="1"/>
              <a:t>J.Mäder</a:t>
            </a:r>
            <a:r>
              <a:rPr lang="it-IT" sz="1200" i="1" dirty="0"/>
              <a:t>, </a:t>
            </a:r>
            <a:r>
              <a:rPr lang="it-IT" sz="1200" i="1" dirty="0" err="1"/>
              <a:t>R.Lang</a:t>
            </a:r>
            <a:r>
              <a:rPr lang="it-IT" sz="1200" i="1" dirty="0"/>
              <a:t>, </a:t>
            </a:r>
            <a:r>
              <a:rPr lang="it-IT" sz="1200" i="1" dirty="0" err="1"/>
              <a:t>P.T.Patchakui</a:t>
            </a:r>
            <a:r>
              <a:rPr lang="it-IT" sz="1200" i="1" dirty="0"/>
              <a:t>, </a:t>
            </a:r>
            <a:r>
              <a:rPr lang="it-IT" sz="1200" i="1" dirty="0" err="1"/>
              <a:t>K.Tinschert</a:t>
            </a:r>
            <a:r>
              <a:rPr lang="it-IT" sz="1200" i="1" dirty="0"/>
              <a:t> </a:t>
            </a:r>
            <a:r>
              <a:rPr lang="it-IT" sz="1200" i="1" dirty="0" err="1"/>
              <a:t>R.Hollinger</a:t>
            </a:r>
            <a:r>
              <a:rPr lang="it-IT" sz="1200" i="1" dirty="0"/>
              <a:t> </a:t>
            </a:r>
            <a:r>
              <a:rPr lang="it-IT" sz="1200" dirty="0"/>
              <a:t>, Rev. Sci. </a:t>
            </a:r>
            <a:r>
              <a:rPr lang="it-IT" sz="1200" dirty="0" err="1"/>
              <a:t>Instrum</a:t>
            </a:r>
            <a:r>
              <a:rPr lang="it-IT" sz="1200" dirty="0"/>
              <a:t>. 90, 123108, 2019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F28AE270-CAB1-C041-9F83-72B97557A31E}"/>
              </a:ext>
            </a:extLst>
          </p:cNvPr>
          <p:cNvSpPr txBox="1"/>
          <p:nvPr/>
        </p:nvSpPr>
        <p:spPr>
          <a:xfrm>
            <a:off x="137525" y="4385626"/>
            <a:ext cx="3990250" cy="738664"/>
          </a:xfrm>
          <a:prstGeom prst="rect">
            <a:avLst/>
          </a:prstGeom>
          <a:solidFill>
            <a:schemeClr val="bg1"/>
          </a:solidFill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FF"/>
                </a:solidFill>
              </a:rPr>
              <a:t>A CCD camera looks through the straight beam line and the extraction aperture into the plasma chamber</a:t>
            </a:r>
          </a:p>
        </p:txBody>
      </p:sp>
      <p:pic>
        <p:nvPicPr>
          <p:cNvPr id="22" name="Picture 8" descr="P1020086">
            <a:extLst>
              <a:ext uri="{FF2B5EF4-FFF2-40B4-BE49-F238E27FC236}">
                <a16:creationId xmlns:a16="http://schemas.microsoft.com/office/drawing/2014/main" id="{E971F8EA-70AA-1446-84B4-936ECEF11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/>
          <a:stretch/>
        </p:blipFill>
        <p:spPr bwMode="auto">
          <a:xfrm>
            <a:off x="224594" y="1495425"/>
            <a:ext cx="3825971" cy="27144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ttore 2 3">
            <a:extLst>
              <a:ext uri="{FF2B5EF4-FFF2-40B4-BE49-F238E27FC236}">
                <a16:creationId xmlns:a16="http://schemas.microsoft.com/office/drawing/2014/main" id="{8E3E6560-28B4-7647-AA1D-191BE63756AD}"/>
              </a:ext>
            </a:extLst>
          </p:cNvPr>
          <p:cNvCxnSpPr>
            <a:cxnSpLocks/>
          </p:cNvCxnSpPr>
          <p:nvPr/>
        </p:nvCxnSpPr>
        <p:spPr>
          <a:xfrm flipV="1">
            <a:off x="577286" y="2549617"/>
            <a:ext cx="2158902" cy="1796260"/>
          </a:xfrm>
          <a:prstGeom prst="straightConnector1">
            <a:avLst/>
          </a:prstGeom>
          <a:ln w="60325">
            <a:solidFill>
              <a:srgbClr val="FF40FF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30" y="4545661"/>
            <a:ext cx="4367183" cy="2052676"/>
          </a:xfrm>
          <a:prstGeom prst="rect">
            <a:avLst/>
          </a:prstGeom>
        </p:spPr>
      </p:pic>
      <p:sp>
        <p:nvSpPr>
          <p:cNvPr id="14" name="CasellaDiTesto 2">
            <a:extLst>
              <a:ext uri="{FF2B5EF4-FFF2-40B4-BE49-F238E27FC236}">
                <a16:creationId xmlns:a16="http://schemas.microsoft.com/office/drawing/2014/main" id="{8926097C-0095-C14B-B2DC-ABEF296C6985}"/>
              </a:ext>
            </a:extLst>
          </p:cNvPr>
          <p:cNvSpPr txBox="1"/>
          <p:nvPr/>
        </p:nvSpPr>
        <p:spPr>
          <a:xfrm>
            <a:off x="7336712" y="4830073"/>
            <a:ext cx="69602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l"/>
            <a:r>
              <a:rPr lang="it-IT" sz="1200" dirty="0"/>
              <a:t>810 nm</a:t>
            </a:r>
          </a:p>
          <a:p>
            <a:pPr algn="l"/>
            <a:r>
              <a:rPr lang="it-IT" sz="1200" dirty="0"/>
              <a:t>Mn II</a:t>
            </a:r>
          </a:p>
        </p:txBody>
      </p:sp>
      <p:sp>
        <p:nvSpPr>
          <p:cNvPr id="16" name="CasellaDiTesto 39">
            <a:extLst>
              <a:ext uri="{FF2B5EF4-FFF2-40B4-BE49-F238E27FC236}">
                <a16:creationId xmlns:a16="http://schemas.microsoft.com/office/drawing/2014/main" id="{DCD60465-F315-A94B-A3CE-2EB0FFC70FBB}"/>
              </a:ext>
            </a:extLst>
          </p:cNvPr>
          <p:cNvSpPr txBox="1"/>
          <p:nvPr/>
        </p:nvSpPr>
        <p:spPr>
          <a:xfrm>
            <a:off x="7932192" y="4567706"/>
            <a:ext cx="69602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l"/>
            <a:r>
              <a:rPr lang="it-IT" sz="1200" dirty="0"/>
              <a:t>827 nm</a:t>
            </a:r>
          </a:p>
        </p:txBody>
      </p:sp>
      <p:cxnSp>
        <p:nvCxnSpPr>
          <p:cNvPr id="17" name="Connettore 2 41">
            <a:extLst>
              <a:ext uri="{FF2B5EF4-FFF2-40B4-BE49-F238E27FC236}">
                <a16:creationId xmlns:a16="http://schemas.microsoft.com/office/drawing/2014/main" id="{5BD4356B-891A-8441-ABA4-8DF5E336A1AA}"/>
              </a:ext>
            </a:extLst>
          </p:cNvPr>
          <p:cNvCxnSpPr>
            <a:cxnSpLocks/>
          </p:cNvCxnSpPr>
          <p:nvPr/>
        </p:nvCxnSpPr>
        <p:spPr>
          <a:xfrm>
            <a:off x="8352112" y="4830073"/>
            <a:ext cx="0" cy="3134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41">
            <a:extLst>
              <a:ext uri="{FF2B5EF4-FFF2-40B4-BE49-F238E27FC236}">
                <a16:creationId xmlns:a16="http://schemas.microsoft.com/office/drawing/2014/main" id="{5BD4356B-891A-8441-ABA4-8DF5E336A1AA}"/>
              </a:ext>
            </a:extLst>
          </p:cNvPr>
          <p:cNvCxnSpPr>
            <a:cxnSpLocks/>
          </p:cNvCxnSpPr>
          <p:nvPr/>
        </p:nvCxnSpPr>
        <p:spPr>
          <a:xfrm>
            <a:off x="7864464" y="5080831"/>
            <a:ext cx="346373" cy="147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18" name="Picture 2" descr="C:\Users\jmaeder\AppData\Local\Microsoft\Windows\Temporary Internet Files\Content.Outlook\SG0DTVS2\P7100075.jpg">
            <a:extLst>
              <a:ext uri="{FF2B5EF4-FFF2-40B4-BE49-F238E27FC236}">
                <a16:creationId xmlns:a16="http://schemas.microsoft.com/office/drawing/2014/main" id="{8E1C19D2-B9CD-5249-BE6D-9F03EAFD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48" y="1484878"/>
            <a:ext cx="3633338" cy="272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Gerade Verbindung mit Pfeil 20">
            <a:extLst>
              <a:ext uri="{FF2B5EF4-FFF2-40B4-BE49-F238E27FC236}">
                <a16:creationId xmlns:a16="http://schemas.microsoft.com/office/drawing/2014/main" id="{73E79BAE-C4BE-244B-9696-69F53A092B78}"/>
              </a:ext>
            </a:extLst>
          </p:cNvPr>
          <p:cNvCxnSpPr>
            <a:cxnSpLocks/>
          </p:cNvCxnSpPr>
          <p:nvPr/>
        </p:nvCxnSpPr>
        <p:spPr>
          <a:xfrm flipH="1">
            <a:off x="7201845" y="1976532"/>
            <a:ext cx="830892" cy="819567"/>
          </a:xfrm>
          <a:prstGeom prst="straightConnector1">
            <a:avLst/>
          </a:prstGeom>
          <a:noFill/>
          <a:ln w="38100" cap="flat" cmpd="sng" algn="ctr">
            <a:solidFill>
              <a:srgbClr val="FF40FF"/>
            </a:solidFill>
            <a:prstDash val="solid"/>
            <a:tailEnd type="arrow"/>
          </a:ln>
          <a:effectLst/>
        </p:spPr>
      </p:cxn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84981896-CA9F-B341-ABB9-00C1A1A3792C}"/>
              </a:ext>
            </a:extLst>
          </p:cNvPr>
          <p:cNvSpPr txBox="1">
            <a:spLocks/>
          </p:cNvSpPr>
          <p:nvPr/>
        </p:nvSpPr>
        <p:spPr>
          <a:xfrm>
            <a:off x="7909963" y="1661002"/>
            <a:ext cx="1254801" cy="3351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>
                <a:solidFill>
                  <a:srgbClr val="FF40FF"/>
                </a:solidFill>
              </a:rPr>
              <a:t>CCD </a:t>
            </a:r>
            <a:r>
              <a:rPr lang="de-DE" sz="1400" dirty="0" err="1">
                <a:solidFill>
                  <a:srgbClr val="FF40FF"/>
                </a:solidFill>
              </a:rPr>
              <a:t>Camera</a:t>
            </a:r>
            <a:endParaRPr lang="de-DE" sz="1400" dirty="0">
              <a:solidFill>
                <a:srgbClr val="FF40FF"/>
              </a:solidFill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BA0DA559-45C7-0D45-82A3-C5FD665E76FB}"/>
              </a:ext>
            </a:extLst>
          </p:cNvPr>
          <p:cNvSpPr txBox="1">
            <a:spLocks/>
          </p:cNvSpPr>
          <p:nvPr/>
        </p:nvSpPr>
        <p:spPr>
          <a:xfrm>
            <a:off x="4264148" y="1140631"/>
            <a:ext cx="2497185" cy="3351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 err="1">
                <a:solidFill>
                  <a:srgbClr val="00B050"/>
                </a:solidFill>
              </a:rPr>
              <a:t>Telephoto</a:t>
            </a:r>
            <a:r>
              <a:rPr lang="de-DE" sz="1400" dirty="0">
                <a:solidFill>
                  <a:srgbClr val="00B050"/>
                </a:solidFill>
              </a:rPr>
              <a:t> Lens</a:t>
            </a:r>
          </a:p>
        </p:txBody>
      </p:sp>
      <p:cxnSp>
        <p:nvCxnSpPr>
          <p:cNvPr id="26" name="Gerade Verbindung mit Pfeil 20">
            <a:extLst>
              <a:ext uri="{FF2B5EF4-FFF2-40B4-BE49-F238E27FC236}">
                <a16:creationId xmlns:a16="http://schemas.microsoft.com/office/drawing/2014/main" id="{8A49F2E0-2B1E-1645-B281-DC7F5CA1F7F8}"/>
              </a:ext>
            </a:extLst>
          </p:cNvPr>
          <p:cNvCxnSpPr>
            <a:cxnSpLocks/>
          </p:cNvCxnSpPr>
          <p:nvPr/>
        </p:nvCxnSpPr>
        <p:spPr>
          <a:xfrm>
            <a:off x="5229200" y="1452238"/>
            <a:ext cx="0" cy="1049662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E0325655-AA83-514A-8FC7-2C70BCE4D9D9}"/>
              </a:ext>
            </a:extLst>
          </p:cNvPr>
          <p:cNvSpPr txBox="1">
            <a:spLocks/>
          </p:cNvSpPr>
          <p:nvPr/>
        </p:nvSpPr>
        <p:spPr>
          <a:xfrm>
            <a:off x="5960589" y="1168443"/>
            <a:ext cx="3313404" cy="3351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rgbClr val="00B0F0"/>
                </a:solidFill>
              </a:rPr>
              <a:t>Optical Beam Splitter </a:t>
            </a:r>
            <a:r>
              <a:rPr lang="de-DE" sz="1400" dirty="0" err="1">
                <a:solidFill>
                  <a:srgbClr val="00B0F0"/>
                </a:solidFill>
              </a:rPr>
              <a:t>and</a:t>
            </a:r>
            <a:r>
              <a:rPr lang="de-DE" sz="1400" dirty="0">
                <a:solidFill>
                  <a:srgbClr val="00B0F0"/>
                </a:solidFill>
              </a:rPr>
              <a:t> Glass Fiber</a:t>
            </a:r>
          </a:p>
        </p:txBody>
      </p:sp>
      <p:cxnSp>
        <p:nvCxnSpPr>
          <p:cNvPr id="28" name="Gerade Verbindung mit Pfeil 20">
            <a:extLst>
              <a:ext uri="{FF2B5EF4-FFF2-40B4-BE49-F238E27FC236}">
                <a16:creationId xmlns:a16="http://schemas.microsoft.com/office/drawing/2014/main" id="{5FB21EF6-3C45-9740-B745-87EACF7219DC}"/>
              </a:ext>
            </a:extLst>
          </p:cNvPr>
          <p:cNvCxnSpPr>
            <a:cxnSpLocks/>
          </p:cNvCxnSpPr>
          <p:nvPr/>
        </p:nvCxnSpPr>
        <p:spPr>
          <a:xfrm>
            <a:off x="6495689" y="1452238"/>
            <a:ext cx="0" cy="119571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cxnSp>
        <p:nvCxnSpPr>
          <p:cNvPr id="29" name="Gerade Verbindung mit Pfeil 20">
            <a:extLst>
              <a:ext uri="{FF2B5EF4-FFF2-40B4-BE49-F238E27FC236}">
                <a16:creationId xmlns:a16="http://schemas.microsoft.com/office/drawing/2014/main" id="{BFCDD1F6-7912-B04B-AC50-5EA40CC41CEE}"/>
              </a:ext>
            </a:extLst>
          </p:cNvPr>
          <p:cNvCxnSpPr>
            <a:cxnSpLocks/>
          </p:cNvCxnSpPr>
          <p:nvPr/>
        </p:nvCxnSpPr>
        <p:spPr>
          <a:xfrm>
            <a:off x="5400675" y="4225673"/>
            <a:ext cx="497996" cy="91956"/>
          </a:xfrm>
          <a:prstGeom prst="straightConnector1">
            <a:avLst/>
          </a:prstGeom>
          <a:noFill/>
          <a:ln w="38100" cap="flat" cmpd="sng" algn="ctr">
            <a:solidFill>
              <a:srgbClr val="0066FF"/>
            </a:solidFill>
            <a:prstDash val="solid"/>
            <a:tailEnd type="arrow"/>
          </a:ln>
          <a:effectLst/>
        </p:spPr>
      </p:cxn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6195EB18-1209-EF42-AA04-619EAB294816}"/>
              </a:ext>
            </a:extLst>
          </p:cNvPr>
          <p:cNvSpPr txBox="1">
            <a:spLocks/>
          </p:cNvSpPr>
          <p:nvPr/>
        </p:nvSpPr>
        <p:spPr>
          <a:xfrm>
            <a:off x="5842554" y="4159051"/>
            <a:ext cx="3301446" cy="3351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>
                <a:solidFill>
                  <a:srgbClr val="0000FF"/>
                </a:solidFill>
              </a:rPr>
              <a:t>..</a:t>
            </a:r>
            <a:r>
              <a:rPr lang="de-DE" sz="1400" dirty="0" err="1">
                <a:solidFill>
                  <a:srgbClr val="0000FF"/>
                </a:solidFill>
              </a:rPr>
              <a:t>to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the</a:t>
            </a:r>
            <a:r>
              <a:rPr lang="de-DE" sz="1400" dirty="0">
                <a:solidFill>
                  <a:srgbClr val="0000FF"/>
                </a:solidFill>
              </a:rPr>
              <a:t> Optical Emission </a:t>
            </a:r>
            <a:r>
              <a:rPr lang="de-DE" sz="1400" dirty="0" err="1">
                <a:solidFill>
                  <a:srgbClr val="0000FF"/>
                </a:solidFill>
              </a:rPr>
              <a:t>Spectrometer</a:t>
            </a:r>
            <a:endParaRPr lang="de-DE" sz="1400" dirty="0">
              <a:solidFill>
                <a:srgbClr val="0000FF"/>
              </a:solidFill>
            </a:endParaRPr>
          </a:p>
        </p:txBody>
      </p:sp>
      <p:pic>
        <p:nvPicPr>
          <p:cNvPr id="32" name="Immagine 23">
            <a:extLst>
              <a:ext uri="{FF2B5EF4-FFF2-40B4-BE49-F238E27FC236}">
                <a16:creationId xmlns:a16="http://schemas.microsoft.com/office/drawing/2014/main" id="{FC851881-6E5F-034A-A195-3E181B1B3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0" t="6128" r="4085" b="76750"/>
          <a:stretch/>
        </p:blipFill>
        <p:spPr>
          <a:xfrm>
            <a:off x="7994181" y="2552904"/>
            <a:ext cx="1073098" cy="876615"/>
          </a:xfrm>
          <a:prstGeom prst="rect">
            <a:avLst/>
          </a:prstGeom>
        </p:spPr>
      </p:pic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84981896-CA9F-B341-ABB9-00C1A1A3792C}"/>
              </a:ext>
            </a:extLst>
          </p:cNvPr>
          <p:cNvSpPr txBox="1">
            <a:spLocks/>
          </p:cNvSpPr>
          <p:nvPr/>
        </p:nvSpPr>
        <p:spPr>
          <a:xfrm>
            <a:off x="7825966" y="2252565"/>
            <a:ext cx="1409529" cy="3351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1400" dirty="0">
                <a:solidFill>
                  <a:srgbClr val="FF40FF"/>
                </a:solidFill>
              </a:rPr>
              <a:t>Plasma Image</a:t>
            </a:r>
          </a:p>
        </p:txBody>
      </p:sp>
      <p:cxnSp>
        <p:nvCxnSpPr>
          <p:cNvPr id="35" name="Gerade Verbindung mit Pfeil 20">
            <a:extLst>
              <a:ext uri="{FF2B5EF4-FFF2-40B4-BE49-F238E27FC236}">
                <a16:creationId xmlns:a16="http://schemas.microsoft.com/office/drawing/2014/main" id="{BFCDD1F6-7912-B04B-AC50-5EA40CC41CEE}"/>
              </a:ext>
            </a:extLst>
          </p:cNvPr>
          <p:cNvCxnSpPr>
            <a:cxnSpLocks/>
          </p:cNvCxnSpPr>
          <p:nvPr/>
        </p:nvCxnSpPr>
        <p:spPr>
          <a:xfrm flipH="1">
            <a:off x="6916336" y="4431677"/>
            <a:ext cx="232609" cy="227969"/>
          </a:xfrm>
          <a:prstGeom prst="straightConnector1">
            <a:avLst/>
          </a:prstGeom>
          <a:noFill/>
          <a:ln w="38100" cap="flat" cmpd="sng" algn="ctr">
            <a:solidFill>
              <a:srgbClr val="0066FF"/>
            </a:solidFill>
            <a:prstDash val="solid"/>
            <a:tailEnd type="arrow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2472716" y="1168011"/>
            <a:ext cx="158408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E880E"/>
                </a:solidFill>
              </a:rPr>
              <a:t>CAPRICE ECRIS</a:t>
            </a:r>
          </a:p>
        </p:txBody>
      </p:sp>
      <p:cxnSp>
        <p:nvCxnSpPr>
          <p:cNvPr id="43" name="Gerade Verbindung mit Pfeil 20">
            <a:extLst>
              <a:ext uri="{FF2B5EF4-FFF2-40B4-BE49-F238E27FC236}">
                <a16:creationId xmlns:a16="http://schemas.microsoft.com/office/drawing/2014/main" id="{8A49F2E0-2B1E-1645-B281-DC7F5CA1F7F8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3062288" y="1475788"/>
            <a:ext cx="202472" cy="776777"/>
          </a:xfrm>
          <a:prstGeom prst="straightConnector1">
            <a:avLst/>
          </a:prstGeom>
          <a:noFill/>
          <a:ln w="38100" cap="flat" cmpd="sng" algn="ctr">
            <a:solidFill>
              <a:srgbClr val="FF9933"/>
            </a:solidFill>
            <a:prstDash val="solid"/>
            <a:tailEnd type="arrow"/>
          </a:ln>
          <a:effectLst/>
        </p:spPr>
      </p:cxnSp>
      <p:cxnSp>
        <p:nvCxnSpPr>
          <p:cNvPr id="46" name="Gerade Verbindung mit Pfeil 20">
            <a:extLst>
              <a:ext uri="{FF2B5EF4-FFF2-40B4-BE49-F238E27FC236}">
                <a16:creationId xmlns:a16="http://schemas.microsoft.com/office/drawing/2014/main" id="{73E79BAE-C4BE-244B-9696-69F53A092B78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7749540" y="2974079"/>
            <a:ext cx="244641" cy="17133"/>
          </a:xfrm>
          <a:prstGeom prst="straightConnector1">
            <a:avLst/>
          </a:prstGeom>
          <a:noFill/>
          <a:ln w="38100" cap="flat" cmpd="sng" algn="ctr">
            <a:solidFill>
              <a:srgbClr val="FF40FF"/>
            </a:solidFill>
            <a:prstDash val="solid"/>
            <a:tailEnd type="arrow"/>
          </a:ln>
          <a:effectLst/>
        </p:spPr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C54334E-5D09-4BD3-9053-D004F4EE2C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  <p:sp>
        <p:nvSpPr>
          <p:cNvPr id="37" name="Textfeld 8">
            <a:extLst>
              <a:ext uri="{FF2B5EF4-FFF2-40B4-BE49-F238E27FC236}">
                <a16:creationId xmlns:a16="http://schemas.microsoft.com/office/drawing/2014/main" id="{02545B7B-1176-4555-8FB9-F68BEF048816}"/>
              </a:ext>
            </a:extLst>
          </p:cNvPr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</p:spTree>
    <p:extLst>
      <p:ext uri="{BB962C8B-B14F-4D97-AF65-F5344CB8AC3E}">
        <p14:creationId xmlns:p14="http://schemas.microsoft.com/office/powerpoint/2010/main" val="57042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4219773" cy="787557"/>
          </a:xfrm>
        </p:spPr>
        <p:txBody>
          <a:bodyPr/>
          <a:lstStyle/>
          <a:p>
            <a:r>
              <a:rPr lang="en-US" altLang="de-DE" sz="2400" dirty="0">
                <a:solidFill>
                  <a:prstClr val="black"/>
                </a:solidFill>
              </a:rPr>
              <a:t>OES for metal ion beams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5E7CFE11-DA82-4415-AEC9-0781EA448A35}"/>
              </a:ext>
            </a:extLst>
          </p:cNvPr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DBD7B38-813B-4E94-AAC1-8AEA8206E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2" y="1397341"/>
            <a:ext cx="5116740" cy="2256451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2F2400-8E02-49A7-810F-6ACF7BFF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19" y="3866937"/>
            <a:ext cx="4935206" cy="27197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D97CEF4-8EE0-425C-84C1-C105170C5E79}"/>
              </a:ext>
            </a:extLst>
          </p:cNvPr>
          <p:cNvSpPr txBox="1"/>
          <p:nvPr/>
        </p:nvSpPr>
        <p:spPr>
          <a:xfrm>
            <a:off x="5090375" y="4161832"/>
            <a:ext cx="3985365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Provides early indicators of changes in </a:t>
            </a:r>
            <a:r>
              <a:rPr lang="en-US" sz="1400" b="1" dirty="0"/>
              <a:t>plasma composition and oven temperature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Detects </a:t>
            </a:r>
            <a:r>
              <a:rPr lang="en-US" sz="1400" b="1" dirty="0"/>
              <a:t>passive microwave heating </a:t>
            </a:r>
            <a:r>
              <a:rPr lang="en-US" sz="1400" dirty="0"/>
              <a:t>of the oven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Allows for </a:t>
            </a:r>
            <a:r>
              <a:rPr lang="en-US" sz="1400" b="1" dirty="0"/>
              <a:t>more stable ion source operation </a:t>
            </a:r>
            <a:r>
              <a:rPr lang="en-US" sz="1400" dirty="0"/>
              <a:t>and</a:t>
            </a:r>
            <a:r>
              <a:rPr lang="en-US" sz="1400" b="1" dirty="0"/>
              <a:t> higher average intensity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Enables </a:t>
            </a:r>
            <a:r>
              <a:rPr lang="en-US" sz="1400" b="1" dirty="0"/>
              <a:t>proactive</a:t>
            </a:r>
            <a:r>
              <a:rPr lang="en-US" sz="1400" dirty="0"/>
              <a:t> rather than reactive </a:t>
            </a:r>
            <a:r>
              <a:rPr lang="en-US" sz="1400" b="1" dirty="0"/>
              <a:t>adjustments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 err="1"/>
              <a:t>Reduces</a:t>
            </a:r>
            <a:r>
              <a:rPr lang="de-DE" sz="1400" dirty="0"/>
              <a:t> on </a:t>
            </a:r>
            <a:r>
              <a:rPr lang="de-DE" sz="1400" dirty="0" err="1"/>
              <a:t>call</a:t>
            </a:r>
            <a:r>
              <a:rPr lang="de-DE" sz="1400" dirty="0"/>
              <a:t> </a:t>
            </a:r>
            <a:r>
              <a:rPr lang="de-DE" sz="1400" dirty="0" err="1"/>
              <a:t>interventions</a:t>
            </a:r>
            <a:endParaRPr lang="de-DE" sz="14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15907A-457D-4464-9276-3EF90CBBFB79}"/>
              </a:ext>
            </a:extLst>
          </p:cNvPr>
          <p:cNvSpPr txBox="1"/>
          <p:nvPr/>
        </p:nvSpPr>
        <p:spPr>
          <a:xfrm>
            <a:off x="914770" y="3678758"/>
            <a:ext cx="3546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1400" b="1" baseline="30000" dirty="0">
                <a:ea typeface="Times New Roman" panose="02020603050405020304" pitchFamily="18" charset="0"/>
              </a:rPr>
              <a:t>55</a:t>
            </a:r>
            <a:r>
              <a:rPr lang="de-DE" sz="1400" b="1" dirty="0">
                <a:ea typeface="Times New Roman" panose="02020603050405020304" pitchFamily="18" charset="0"/>
              </a:rPr>
              <a:t>Mn</a:t>
            </a:r>
            <a:r>
              <a:rPr lang="de-DE" sz="1400" b="1" baseline="30000" dirty="0">
                <a:ea typeface="Times New Roman" panose="02020603050405020304" pitchFamily="18" charset="0"/>
              </a:rPr>
              <a:t>9+</a:t>
            </a:r>
            <a:r>
              <a:rPr lang="en-US" sz="1400" b="1" dirty="0"/>
              <a:t> beam establishment test in 2024</a:t>
            </a:r>
            <a:endParaRPr lang="en-US" sz="11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971B22-75C8-44B9-90CB-CE7FC706F849}"/>
              </a:ext>
            </a:extLst>
          </p:cNvPr>
          <p:cNvSpPr txBox="1"/>
          <p:nvPr/>
        </p:nvSpPr>
        <p:spPr>
          <a:xfrm>
            <a:off x="1536934" y="1133975"/>
            <a:ext cx="23023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</a:t>
            </a:r>
            <a:r>
              <a:rPr lang="en-US" sz="1400" b="1" baseline="30000" dirty="0"/>
              <a:t>10+ </a:t>
            </a:r>
            <a:r>
              <a:rPr lang="en-US" sz="1400" b="1" dirty="0"/>
              <a:t>beam run in 2022</a:t>
            </a:r>
          </a:p>
        </p:txBody>
      </p:sp>
      <p:sp>
        <p:nvSpPr>
          <p:cNvPr id="48" name="CasellaDiTesto 2">
            <a:extLst>
              <a:ext uri="{FF2B5EF4-FFF2-40B4-BE49-F238E27FC236}">
                <a16:creationId xmlns:a16="http://schemas.microsoft.com/office/drawing/2014/main" id="{5CB9B721-26DE-4852-AC4D-5449242F179A}"/>
              </a:ext>
            </a:extLst>
          </p:cNvPr>
          <p:cNvSpPr txBox="1"/>
          <p:nvPr/>
        </p:nvSpPr>
        <p:spPr>
          <a:xfrm>
            <a:off x="5820074" y="1218143"/>
            <a:ext cx="3080518" cy="2708434"/>
          </a:xfrm>
          <a:prstGeom prst="rect">
            <a:avLst/>
          </a:prstGeom>
          <a:ln w="12700">
            <a:solidFill>
              <a:srgbClr val="0066FF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dirty="0">
                <a:solidFill>
                  <a:srgbClr val="0000FF"/>
                </a:solidFill>
              </a:rPr>
              <a:t>OCEAN OPTICS QE Pro </a:t>
            </a:r>
          </a:p>
          <a:p>
            <a:pPr algn="l"/>
            <a:endParaRPr lang="it-IT" sz="1000" dirty="0"/>
          </a:p>
          <a:p>
            <a:pPr algn="l"/>
            <a:r>
              <a:rPr lang="it-IT" sz="1600" dirty="0" err="1"/>
              <a:t>Entrance</a:t>
            </a:r>
            <a:r>
              <a:rPr lang="it-IT" sz="1600" dirty="0"/>
              <a:t> </a:t>
            </a:r>
            <a:r>
              <a:rPr lang="it-IT" sz="1600" dirty="0" err="1"/>
              <a:t>slits</a:t>
            </a:r>
            <a:r>
              <a:rPr lang="it-IT" sz="1600" dirty="0"/>
              <a:t>: 25 µm</a:t>
            </a:r>
          </a:p>
          <a:p>
            <a:pPr algn="l"/>
            <a:r>
              <a:rPr lang="it-IT" sz="1600" dirty="0" err="1"/>
              <a:t>Wavelenght</a:t>
            </a:r>
            <a:r>
              <a:rPr lang="it-IT" sz="1600" dirty="0"/>
              <a:t> Range 449-833 nm</a:t>
            </a:r>
          </a:p>
          <a:p>
            <a:pPr algn="l"/>
            <a:r>
              <a:rPr lang="it-IT" sz="1600" dirty="0" err="1"/>
              <a:t>Resolution</a:t>
            </a:r>
            <a:r>
              <a:rPr lang="it-IT" sz="1600" dirty="0"/>
              <a:t> 0.95 nm</a:t>
            </a:r>
          </a:p>
          <a:p>
            <a:pPr algn="l"/>
            <a:endParaRPr lang="it-IT" sz="1600" dirty="0"/>
          </a:p>
          <a:p>
            <a:pPr algn="l"/>
            <a:endParaRPr lang="it-IT" sz="1600" dirty="0"/>
          </a:p>
          <a:p>
            <a:pPr algn="l"/>
            <a:endParaRPr lang="it-IT" sz="1600" dirty="0"/>
          </a:p>
          <a:p>
            <a:pPr algn="l"/>
            <a:endParaRPr lang="it-IT" sz="1600" dirty="0"/>
          </a:p>
          <a:p>
            <a:pPr algn="l"/>
            <a:endParaRPr lang="it-IT" sz="1600" dirty="0"/>
          </a:p>
          <a:p>
            <a:pPr algn="l"/>
            <a:endParaRPr lang="it-IT" sz="1600" dirty="0"/>
          </a:p>
        </p:txBody>
      </p:sp>
      <p:pic>
        <p:nvPicPr>
          <p:cNvPr id="50" name="Picture 9">
            <a:extLst>
              <a:ext uri="{FF2B5EF4-FFF2-40B4-BE49-F238E27FC236}">
                <a16:creationId xmlns:a16="http://schemas.microsoft.com/office/drawing/2014/main" id="{59E1E8E4-8DA2-457B-86F0-D2E40C9EA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9353" r="34485" b="50057"/>
          <a:stretch/>
        </p:blipFill>
        <p:spPr bwMode="auto">
          <a:xfrm>
            <a:off x="6535642" y="2503079"/>
            <a:ext cx="1801908" cy="1275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3" name="Rectangle 151">
            <a:extLst>
              <a:ext uri="{FF2B5EF4-FFF2-40B4-BE49-F238E27FC236}">
                <a16:creationId xmlns:a16="http://schemas.microsoft.com/office/drawing/2014/main" id="{0412AFE8-1E78-48AF-A3A7-1BCBE03310F1}"/>
              </a:ext>
            </a:extLst>
          </p:cNvPr>
          <p:cNvSpPr/>
          <p:nvPr/>
        </p:nvSpPr>
        <p:spPr>
          <a:xfrm>
            <a:off x="5820074" y="1225679"/>
            <a:ext cx="3080518" cy="2697501"/>
          </a:xfrm>
          <a:prstGeom prst="rect">
            <a:avLst/>
          </a:prstGeom>
          <a:noFill/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EA0CD00-75C0-4D7D-BE9B-6A01B2412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  <p:grpSp>
        <p:nvGrpSpPr>
          <p:cNvPr id="75" name="Gruppo 17">
            <a:extLst>
              <a:ext uri="{FF2B5EF4-FFF2-40B4-BE49-F238E27FC236}">
                <a16:creationId xmlns:a16="http://schemas.microsoft.com/office/drawing/2014/main" id="{2FC3E9BA-F8ED-4D3B-A84F-DD35ED394E8B}"/>
              </a:ext>
            </a:extLst>
          </p:cNvPr>
          <p:cNvGrpSpPr/>
          <p:nvPr/>
        </p:nvGrpSpPr>
        <p:grpSpPr>
          <a:xfrm>
            <a:off x="1397739" y="1827798"/>
            <a:ext cx="836867" cy="1030160"/>
            <a:chOff x="1775955" y="2444473"/>
            <a:chExt cx="3517075" cy="1694595"/>
          </a:xfrm>
        </p:grpSpPr>
        <p:cxnSp>
          <p:nvCxnSpPr>
            <p:cNvPr id="76" name="Straight Arrow Connector 9">
              <a:extLst>
                <a:ext uri="{FF2B5EF4-FFF2-40B4-BE49-F238E27FC236}">
                  <a16:creationId xmlns:a16="http://schemas.microsoft.com/office/drawing/2014/main" id="{713CC491-D162-4B12-B039-4B8A4AA37B58}"/>
                </a:ext>
              </a:extLst>
            </p:cNvPr>
            <p:cNvCxnSpPr>
              <a:cxnSpLocks/>
            </p:cNvCxnSpPr>
            <p:nvPr/>
          </p:nvCxnSpPr>
          <p:spPr>
            <a:xfrm>
              <a:off x="2541124" y="3843208"/>
              <a:ext cx="0" cy="29586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12">
              <a:extLst>
                <a:ext uri="{FF2B5EF4-FFF2-40B4-BE49-F238E27FC236}">
                  <a16:creationId xmlns:a16="http://schemas.microsoft.com/office/drawing/2014/main" id="{18A672F0-C002-462E-A026-1C4602668597}"/>
                </a:ext>
              </a:extLst>
            </p:cNvPr>
            <p:cNvSpPr txBox="1"/>
            <p:nvPr/>
          </p:nvSpPr>
          <p:spPr>
            <a:xfrm>
              <a:off x="1775955" y="3408028"/>
              <a:ext cx="3517075" cy="455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oven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</a:t>
              </a:r>
              <a:r>
                <a:rPr lang="en-US" sz="1200" dirty="0"/>
                <a:t>↓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cxnSp>
          <p:nvCxnSpPr>
            <p:cNvPr id="78" name="Straight Arrow Connector 9">
              <a:extLst>
                <a:ext uri="{FF2B5EF4-FFF2-40B4-BE49-F238E27FC236}">
                  <a16:creationId xmlns:a16="http://schemas.microsoft.com/office/drawing/2014/main" id="{FC485408-B05C-4B32-974C-B2244E3F9258}"/>
                </a:ext>
              </a:extLst>
            </p:cNvPr>
            <p:cNvCxnSpPr>
              <a:cxnSpLocks/>
            </p:cNvCxnSpPr>
            <p:nvPr/>
          </p:nvCxnSpPr>
          <p:spPr>
            <a:xfrm>
              <a:off x="2541010" y="2444473"/>
              <a:ext cx="1" cy="1049541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o 18">
            <a:extLst>
              <a:ext uri="{FF2B5EF4-FFF2-40B4-BE49-F238E27FC236}">
                <a16:creationId xmlns:a16="http://schemas.microsoft.com/office/drawing/2014/main" id="{AD5B8CDD-B668-4A33-950A-6E47E63F98F6}"/>
              </a:ext>
            </a:extLst>
          </p:cNvPr>
          <p:cNvGrpSpPr/>
          <p:nvPr/>
        </p:nvGrpSpPr>
        <p:grpSpPr>
          <a:xfrm>
            <a:off x="1652598" y="1381718"/>
            <a:ext cx="1183114" cy="940041"/>
            <a:chOff x="1652598" y="1722198"/>
            <a:chExt cx="1183114" cy="940041"/>
          </a:xfrm>
        </p:grpSpPr>
        <p:cxnSp>
          <p:nvCxnSpPr>
            <p:cNvPr id="80" name="Straight Arrow Connector 25">
              <a:extLst>
                <a:ext uri="{FF2B5EF4-FFF2-40B4-BE49-F238E27FC236}">
                  <a16:creationId xmlns:a16="http://schemas.microsoft.com/office/drawing/2014/main" id="{EDF8D22D-0AD1-4C82-87E6-717D91574FB5}"/>
                </a:ext>
              </a:extLst>
            </p:cNvPr>
            <p:cNvCxnSpPr>
              <a:cxnSpLocks/>
            </p:cNvCxnSpPr>
            <p:nvPr/>
          </p:nvCxnSpPr>
          <p:spPr>
            <a:xfrm>
              <a:off x="2835712" y="2487291"/>
              <a:ext cx="0" cy="17494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26">
              <a:extLst>
                <a:ext uri="{FF2B5EF4-FFF2-40B4-BE49-F238E27FC236}">
                  <a16:creationId xmlns:a16="http://schemas.microsoft.com/office/drawing/2014/main" id="{097E55A1-BC1B-4CC8-BB9C-C4838A815A60}"/>
                </a:ext>
              </a:extLst>
            </p:cNvPr>
            <p:cNvSpPr txBox="1"/>
            <p:nvPr/>
          </p:nvSpPr>
          <p:spPr>
            <a:xfrm>
              <a:off x="1652598" y="1722198"/>
              <a:ext cx="106375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de-DE" sz="1200" dirty="0" err="1">
                  <a:solidFill>
                    <a:srgbClr val="000000"/>
                  </a:solidFill>
                  <a:sym typeface="Arial"/>
                </a:rPr>
                <a:t>a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uxiliary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gas </a:t>
              </a:r>
              <a:r>
                <a:rPr lang="en-US" sz="1200" dirty="0"/>
                <a:t>↑</a:t>
              </a:r>
              <a:endPara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  <a:p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oven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</a:t>
              </a:r>
              <a:r>
                <a:rPr lang="en-US" sz="1200" dirty="0"/>
                <a:t>↓</a:t>
              </a:r>
            </a:p>
            <a:p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82" name="Gruppo 20">
            <a:extLst>
              <a:ext uri="{FF2B5EF4-FFF2-40B4-BE49-F238E27FC236}">
                <a16:creationId xmlns:a16="http://schemas.microsoft.com/office/drawing/2014/main" id="{23512D23-82FE-4633-9B33-47B677980E68}"/>
              </a:ext>
            </a:extLst>
          </p:cNvPr>
          <p:cNvGrpSpPr/>
          <p:nvPr/>
        </p:nvGrpSpPr>
        <p:grpSpPr>
          <a:xfrm>
            <a:off x="2203583" y="1718767"/>
            <a:ext cx="1616705" cy="660915"/>
            <a:chOff x="4776106" y="1876307"/>
            <a:chExt cx="1616705" cy="660915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800D87-C14D-4AFF-A201-A3D550877806}"/>
                </a:ext>
              </a:extLst>
            </p:cNvPr>
            <p:cNvSpPr txBox="1"/>
            <p:nvPr/>
          </p:nvSpPr>
          <p:spPr>
            <a:xfrm>
              <a:off x="4987620" y="1876307"/>
              <a:ext cx="140519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de-DE" sz="1200" dirty="0" err="1"/>
                <a:t>microwave</a:t>
              </a:r>
              <a:r>
                <a:rPr lang="de-DE" sz="1200" dirty="0"/>
                <a:t> power </a:t>
              </a:r>
              <a:r>
                <a:rPr lang="en-US" sz="1200" dirty="0"/>
                <a:t>↑</a:t>
              </a:r>
            </a:p>
            <a:p>
              <a:r>
                <a:rPr lang="de-DE" sz="1200" dirty="0" err="1">
                  <a:solidFill>
                    <a:srgbClr val="000000"/>
                  </a:solidFill>
                  <a:sym typeface="Arial"/>
                </a:rPr>
                <a:t>a</a:t>
              </a:r>
              <a:r>
                <a:rPr kumimoji="0" lang="de-DE" sz="12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uxiliary</a:t>
              </a:r>
              <a:r>
                <a:rPr kumimoji="0" lang="de-DE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gas</a:t>
              </a:r>
              <a:r>
                <a:rPr kumimoji="0" lang="de-DE" sz="12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 </a:t>
              </a:r>
              <a:r>
                <a:rPr lang="en-US" sz="1200" dirty="0"/>
                <a:t>↑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cxnSp>
          <p:nvCxnSpPr>
            <p:cNvPr id="84" name="Straight Arrow Connector 29">
              <a:extLst>
                <a:ext uri="{FF2B5EF4-FFF2-40B4-BE49-F238E27FC236}">
                  <a16:creationId xmlns:a16="http://schemas.microsoft.com/office/drawing/2014/main" id="{6AFFA647-9D60-43C0-9B3E-1D47705413AD}"/>
                </a:ext>
              </a:extLst>
            </p:cNvPr>
            <p:cNvCxnSpPr>
              <a:cxnSpLocks/>
            </p:cNvCxnSpPr>
            <p:nvPr/>
          </p:nvCxnSpPr>
          <p:spPr>
            <a:xfrm>
              <a:off x="4776106" y="1985338"/>
              <a:ext cx="0" cy="551884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o 21">
            <a:extLst>
              <a:ext uri="{FF2B5EF4-FFF2-40B4-BE49-F238E27FC236}">
                <a16:creationId xmlns:a16="http://schemas.microsoft.com/office/drawing/2014/main" id="{4D75F2A2-E8BE-4242-B016-F3E2D729ACEF}"/>
              </a:ext>
            </a:extLst>
          </p:cNvPr>
          <p:cNvGrpSpPr/>
          <p:nvPr/>
        </p:nvGrpSpPr>
        <p:grpSpPr>
          <a:xfrm>
            <a:off x="3124516" y="1384612"/>
            <a:ext cx="842704" cy="334155"/>
            <a:chOff x="3117693" y="1709469"/>
            <a:chExt cx="842704" cy="334155"/>
          </a:xfrm>
        </p:grpSpPr>
        <p:cxnSp>
          <p:nvCxnSpPr>
            <p:cNvPr id="86" name="Straight Arrow Connector 33">
              <a:extLst>
                <a:ext uri="{FF2B5EF4-FFF2-40B4-BE49-F238E27FC236}">
                  <a16:creationId xmlns:a16="http://schemas.microsoft.com/office/drawing/2014/main" id="{68BCAA6A-4ADD-45F3-982C-F5DCB1FBFFA6}"/>
                </a:ext>
              </a:extLst>
            </p:cNvPr>
            <p:cNvCxnSpPr>
              <a:cxnSpLocks/>
            </p:cNvCxnSpPr>
            <p:nvPr/>
          </p:nvCxnSpPr>
          <p:spPr>
            <a:xfrm>
              <a:off x="3808850" y="1929313"/>
              <a:ext cx="151547" cy="11431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16">
              <a:extLst>
                <a:ext uri="{FF2B5EF4-FFF2-40B4-BE49-F238E27FC236}">
                  <a16:creationId xmlns:a16="http://schemas.microsoft.com/office/drawing/2014/main" id="{3F9E443B-02F0-4F15-B351-2C395FDBD44D}"/>
                </a:ext>
              </a:extLst>
            </p:cNvPr>
            <p:cNvSpPr/>
            <p:nvPr/>
          </p:nvSpPr>
          <p:spPr>
            <a:xfrm>
              <a:off x="3117693" y="1709469"/>
              <a:ext cx="7649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/>
                <a:t>Ca </a:t>
              </a:r>
              <a:r>
                <a:rPr lang="de-DE" sz="1200" dirty="0" err="1"/>
                <a:t>burst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04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4219773" cy="787557"/>
          </a:xfrm>
        </p:spPr>
        <p:txBody>
          <a:bodyPr/>
          <a:lstStyle/>
          <a:p>
            <a:r>
              <a:rPr lang="en-US" altLang="de-DE" sz="2400" dirty="0">
                <a:solidFill>
                  <a:prstClr val="black"/>
                </a:solidFill>
              </a:rPr>
              <a:t>Ta liner: reducing material condensation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13AA6867-DAEA-48AD-A8ED-D3DA8A90A78A}"/>
              </a:ext>
            </a:extLst>
          </p:cNvPr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66D11C-1FC7-4703-88FF-C5F6C579C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13217" r="464" b="11379"/>
          <a:stretch/>
        </p:blipFill>
        <p:spPr>
          <a:xfrm>
            <a:off x="2791496" y="4431497"/>
            <a:ext cx="6325449" cy="1830288"/>
          </a:xfrm>
          <a:prstGeom prst="rect">
            <a:avLst/>
          </a:prstGeom>
        </p:spPr>
      </p:pic>
      <p:cxnSp>
        <p:nvCxnSpPr>
          <p:cNvPr id="9" name="Straight Arrow Connector 51">
            <a:extLst>
              <a:ext uri="{FF2B5EF4-FFF2-40B4-BE49-F238E27FC236}">
                <a16:creationId xmlns:a16="http://schemas.microsoft.com/office/drawing/2014/main" id="{DDF10DEC-B47C-431B-8240-BA20A2318E4D}"/>
              </a:ext>
            </a:extLst>
          </p:cNvPr>
          <p:cNvCxnSpPr>
            <a:cxnSpLocks/>
          </p:cNvCxnSpPr>
          <p:nvPr/>
        </p:nvCxnSpPr>
        <p:spPr>
          <a:xfrm>
            <a:off x="6776563" y="4807186"/>
            <a:ext cx="630712" cy="96054"/>
          </a:xfrm>
          <a:prstGeom prst="straightConnector1">
            <a:avLst/>
          </a:prstGeom>
          <a:ln w="28575">
            <a:solidFill>
              <a:srgbClr val="7030A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934BD8F-0BDB-47A9-8B5D-2F9CCC06DB4D}"/>
              </a:ext>
            </a:extLst>
          </p:cNvPr>
          <p:cNvSpPr/>
          <p:nvPr/>
        </p:nvSpPr>
        <p:spPr>
          <a:xfrm>
            <a:off x="5345723" y="4587003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kern="0" dirty="0" err="1"/>
              <a:t>Discharges</a:t>
            </a:r>
            <a:r>
              <a:rPr lang="de-DE" altLang="de-DE" sz="1200" kern="0" dirty="0"/>
              <a:t> </a:t>
            </a:r>
            <a:r>
              <a:rPr lang="de-DE" altLang="de-DE" sz="1200" kern="0" dirty="0" err="1"/>
              <a:t>appear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8EA03C-E15F-47CC-B534-E554B76DC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14576" r="1099" b="10925"/>
          <a:stretch/>
        </p:blipFill>
        <p:spPr>
          <a:xfrm>
            <a:off x="2818940" y="1578674"/>
            <a:ext cx="6297507" cy="1804346"/>
          </a:xfrm>
          <a:prstGeom prst="rect">
            <a:avLst/>
          </a:prstGeom>
        </p:spPr>
      </p:pic>
      <p:cxnSp>
        <p:nvCxnSpPr>
          <p:cNvPr id="12" name="Straight Arrow Connector 51">
            <a:extLst>
              <a:ext uri="{FF2B5EF4-FFF2-40B4-BE49-F238E27FC236}">
                <a16:creationId xmlns:a16="http://schemas.microsoft.com/office/drawing/2014/main" id="{C76DB8B5-B9E0-4CF3-998C-67738DDCFDA3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345723" y="1935480"/>
            <a:ext cx="169252" cy="780566"/>
          </a:xfrm>
          <a:prstGeom prst="straightConnector1">
            <a:avLst/>
          </a:prstGeom>
          <a:ln w="28575">
            <a:solidFill>
              <a:srgbClr val="7030A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71ECC-8757-47A2-8CE5-5198E9805C00}"/>
              </a:ext>
            </a:extLst>
          </p:cNvPr>
          <p:cNvSpPr/>
          <p:nvPr/>
        </p:nvSpPr>
        <p:spPr>
          <a:xfrm>
            <a:off x="3804698" y="1208050"/>
            <a:ext cx="44734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baseline="30000" dirty="0"/>
              <a:t>55</a:t>
            </a:r>
            <a:r>
              <a:rPr lang="en-US" sz="1400" b="1" dirty="0"/>
              <a:t>Mn</a:t>
            </a:r>
            <a:r>
              <a:rPr lang="en-US" sz="1400" b="1" baseline="30000" dirty="0"/>
              <a:t>9+</a:t>
            </a:r>
            <a:r>
              <a:rPr lang="fr-FR" sz="1400" b="1" dirty="0"/>
              <a:t> </a:t>
            </a:r>
            <a:r>
              <a:rPr lang="de-DE" altLang="de-DE" sz="1400" b="1" kern="0" dirty="0" err="1"/>
              <a:t>intensity</a:t>
            </a:r>
            <a:r>
              <a:rPr lang="de-DE" altLang="de-DE" sz="1400" b="1" kern="0" dirty="0"/>
              <a:t> at </a:t>
            </a:r>
            <a:r>
              <a:rPr lang="de-DE" altLang="de-DE" sz="1400" b="1" kern="0" dirty="0" err="1"/>
              <a:t>the</a:t>
            </a:r>
            <a:r>
              <a:rPr lang="de-DE" altLang="de-DE" sz="1400" b="1" kern="0" dirty="0"/>
              <a:t> Faraday Cup</a:t>
            </a:r>
            <a:r>
              <a:rPr lang="fr-FR" sz="1400" b="1" dirty="0"/>
              <a:t> w/o hot </a:t>
            </a:r>
            <a:r>
              <a:rPr lang="fr-FR" sz="1400" b="1" dirty="0" err="1"/>
              <a:t>screen</a:t>
            </a:r>
            <a:endParaRPr lang="en-US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18766D-6915-4BAB-93DF-D4104BF6DF7C}"/>
              </a:ext>
            </a:extLst>
          </p:cNvPr>
          <p:cNvSpPr/>
          <p:nvPr/>
        </p:nvSpPr>
        <p:spPr>
          <a:xfrm>
            <a:off x="40531" y="1208050"/>
            <a:ext cx="2818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Without hot screen: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Discharges started on Day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Occurred once every few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Strong impact on beam stability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14A3D-5E0A-49C9-BC96-162CE330853B}"/>
              </a:ext>
            </a:extLst>
          </p:cNvPr>
          <p:cNvSpPr/>
          <p:nvPr/>
        </p:nvSpPr>
        <p:spPr>
          <a:xfrm>
            <a:off x="11241" y="2586191"/>
            <a:ext cx="28076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With hot screen: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Discharges delayed until Day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Lower discharge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Improved beam stability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9B2614-6DD0-473F-89D5-7FD36A1F23ED}"/>
              </a:ext>
            </a:extLst>
          </p:cNvPr>
          <p:cNvSpPr/>
          <p:nvPr/>
        </p:nvSpPr>
        <p:spPr>
          <a:xfrm>
            <a:off x="4610586" y="2716046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kern="0" dirty="0" err="1"/>
              <a:t>Discharges</a:t>
            </a:r>
            <a:r>
              <a:rPr lang="de-DE" altLang="de-DE" sz="1200" kern="0" dirty="0"/>
              <a:t> </a:t>
            </a:r>
            <a:r>
              <a:rPr lang="de-DE" altLang="de-DE" sz="1200" kern="0" dirty="0" err="1"/>
              <a:t>appear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00DE46-B205-4240-A156-F4E4F578F13D}"/>
              </a:ext>
            </a:extLst>
          </p:cNvPr>
          <p:cNvSpPr/>
          <p:nvPr/>
        </p:nvSpPr>
        <p:spPr>
          <a:xfrm>
            <a:off x="3766374" y="4055807"/>
            <a:ext cx="452266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baseline="30000" dirty="0"/>
              <a:t>55</a:t>
            </a:r>
            <a:r>
              <a:rPr lang="en-US" sz="1400" b="1" dirty="0"/>
              <a:t>Mn</a:t>
            </a:r>
            <a:r>
              <a:rPr lang="en-US" sz="1400" b="1" baseline="30000" dirty="0"/>
              <a:t>9+</a:t>
            </a:r>
            <a:r>
              <a:rPr lang="fr-FR" sz="1400" b="1" dirty="0"/>
              <a:t> </a:t>
            </a:r>
            <a:r>
              <a:rPr lang="de-DE" altLang="de-DE" sz="1400" b="1" kern="0" dirty="0" err="1"/>
              <a:t>intensity</a:t>
            </a:r>
            <a:r>
              <a:rPr lang="de-DE" altLang="de-DE" sz="1400" b="1" kern="0" dirty="0"/>
              <a:t> at </a:t>
            </a:r>
            <a:r>
              <a:rPr lang="de-DE" altLang="de-DE" sz="1400" b="1" kern="0" dirty="0" err="1"/>
              <a:t>the</a:t>
            </a:r>
            <a:r>
              <a:rPr lang="de-DE" altLang="de-DE" sz="1400" b="1" kern="0" dirty="0"/>
              <a:t> Faraday Cup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hot </a:t>
            </a:r>
            <a:r>
              <a:rPr lang="fr-FR" sz="1400" b="1" dirty="0" err="1"/>
              <a:t>screen</a:t>
            </a:r>
            <a:endParaRPr lang="en-US" sz="14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73368A2-4C0F-429A-B519-1482934AA9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E8271B-FBE0-4997-B046-2341C6182D46}"/>
              </a:ext>
            </a:extLst>
          </p:cNvPr>
          <p:cNvGrpSpPr/>
          <p:nvPr/>
        </p:nvGrpSpPr>
        <p:grpSpPr>
          <a:xfrm>
            <a:off x="86542" y="3855778"/>
            <a:ext cx="2689956" cy="2602576"/>
            <a:chOff x="86542" y="3855778"/>
            <a:chExt cx="2689956" cy="2602576"/>
          </a:xfrm>
        </p:grpSpPr>
        <p:pic>
          <p:nvPicPr>
            <p:cNvPr id="27" name="Grafik 4">
              <a:extLst>
                <a:ext uri="{FF2B5EF4-FFF2-40B4-BE49-F238E27FC236}">
                  <a16:creationId xmlns:a16="http://schemas.microsoft.com/office/drawing/2014/main" id="{DF9885BA-89C2-42A5-98BF-FC5C6E482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1" r="15345" b="8027"/>
            <a:stretch/>
          </p:blipFill>
          <p:spPr>
            <a:xfrm>
              <a:off x="86542" y="3868452"/>
              <a:ext cx="2646868" cy="2589902"/>
            </a:xfrm>
            <a:prstGeom prst="rect">
              <a:avLst/>
            </a:prstGeom>
            <a:effectLst>
              <a:outerShdw blurRad="292100" dist="139700" dir="2700000" algn="tl" rotWithShape="0">
                <a:schemeClr val="tx1">
                  <a:lumMod val="50000"/>
                  <a:lumOff val="50000"/>
                  <a:alpha val="64000"/>
                </a:schemeClr>
              </a:outerShdw>
            </a:effectLst>
          </p:spPr>
        </p:pic>
        <p:sp>
          <p:nvSpPr>
            <p:cNvPr id="28" name="Textfeld 6">
              <a:extLst>
                <a:ext uri="{FF2B5EF4-FFF2-40B4-BE49-F238E27FC236}">
                  <a16:creationId xmlns:a16="http://schemas.microsoft.com/office/drawing/2014/main" id="{DA298B93-9D0E-4094-833E-7D1117970CE9}"/>
                </a:ext>
              </a:extLst>
            </p:cNvPr>
            <p:cNvSpPr txBox="1"/>
            <p:nvPr/>
          </p:nvSpPr>
          <p:spPr>
            <a:xfrm>
              <a:off x="180910" y="4156252"/>
              <a:ext cx="944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>
                  <a:solidFill>
                    <a:srgbClr val="000000"/>
                  </a:solidFill>
                </a:rPr>
                <a:t>Ta L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iner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feld 7">
              <a:extLst>
                <a:ext uri="{FF2B5EF4-FFF2-40B4-BE49-F238E27FC236}">
                  <a16:creationId xmlns:a16="http://schemas.microsoft.com/office/drawing/2014/main" id="{473388F6-1B23-4DCE-B557-14D3EEEDF3EB}"/>
                </a:ext>
              </a:extLst>
            </p:cNvPr>
            <p:cNvSpPr txBox="1"/>
            <p:nvPr/>
          </p:nvSpPr>
          <p:spPr>
            <a:xfrm>
              <a:off x="1819137" y="4151196"/>
              <a:ext cx="957361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>
                  <a:solidFill>
                    <a:srgbClr val="000000"/>
                  </a:solidFill>
                </a:rPr>
                <a:t>I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njection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cap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feld 11">
              <a:extLst>
                <a:ext uri="{FF2B5EF4-FFF2-40B4-BE49-F238E27FC236}">
                  <a16:creationId xmlns:a16="http://schemas.microsoft.com/office/drawing/2014/main" id="{829FBDAB-884A-45B7-8810-E49494249B9E}"/>
                </a:ext>
              </a:extLst>
            </p:cNvPr>
            <p:cNvSpPr txBox="1"/>
            <p:nvPr/>
          </p:nvSpPr>
          <p:spPr>
            <a:xfrm>
              <a:off x="335425" y="6100313"/>
              <a:ext cx="1508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>
                  <a:solidFill>
                    <a:srgbClr val="000000"/>
                  </a:solidFill>
                </a:rPr>
                <a:t>E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xtraction</a:t>
              </a:r>
              <a:r>
                <a:rPr lang="de-DE" sz="1400" kern="0" dirty="0">
                  <a:solidFill>
                    <a:srgbClr val="000000"/>
                  </a:solidFill>
                </a:rPr>
                <a:t>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cap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Rectangle 151">
              <a:extLst>
                <a:ext uri="{FF2B5EF4-FFF2-40B4-BE49-F238E27FC236}">
                  <a16:creationId xmlns:a16="http://schemas.microsoft.com/office/drawing/2014/main" id="{06448645-F553-4925-9EED-FD9C71DB5725}"/>
                </a:ext>
              </a:extLst>
            </p:cNvPr>
            <p:cNvSpPr/>
            <p:nvPr/>
          </p:nvSpPr>
          <p:spPr>
            <a:xfrm>
              <a:off x="86542" y="3855778"/>
              <a:ext cx="2630539" cy="2589902"/>
            </a:xfrm>
            <a:prstGeom prst="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4396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4219773" cy="787557"/>
          </a:xfrm>
        </p:spPr>
        <p:txBody>
          <a:bodyPr/>
          <a:lstStyle/>
          <a:p>
            <a:r>
              <a:rPr lang="en-US" altLang="de-DE" sz="2400" dirty="0">
                <a:solidFill>
                  <a:prstClr val="black"/>
                </a:solidFill>
              </a:rPr>
              <a:t>Ta liner: reducing material condensation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13AA6867-DAEA-48AD-A8ED-D3DA8A90A78A}"/>
              </a:ext>
            </a:extLst>
          </p:cNvPr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66D11C-1FC7-4703-88FF-C5F6C579C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13217" r="464" b="11379"/>
          <a:stretch/>
        </p:blipFill>
        <p:spPr>
          <a:xfrm>
            <a:off x="2791496" y="4431497"/>
            <a:ext cx="6325449" cy="1830288"/>
          </a:xfrm>
          <a:prstGeom prst="rect">
            <a:avLst/>
          </a:prstGeom>
        </p:spPr>
      </p:pic>
      <p:cxnSp>
        <p:nvCxnSpPr>
          <p:cNvPr id="9" name="Straight Arrow Connector 51">
            <a:extLst>
              <a:ext uri="{FF2B5EF4-FFF2-40B4-BE49-F238E27FC236}">
                <a16:creationId xmlns:a16="http://schemas.microsoft.com/office/drawing/2014/main" id="{DDF10DEC-B47C-431B-8240-BA20A2318E4D}"/>
              </a:ext>
            </a:extLst>
          </p:cNvPr>
          <p:cNvCxnSpPr>
            <a:cxnSpLocks/>
          </p:cNvCxnSpPr>
          <p:nvPr/>
        </p:nvCxnSpPr>
        <p:spPr>
          <a:xfrm>
            <a:off x="6776563" y="4807186"/>
            <a:ext cx="630712" cy="96054"/>
          </a:xfrm>
          <a:prstGeom prst="straightConnector1">
            <a:avLst/>
          </a:prstGeom>
          <a:ln w="28575">
            <a:solidFill>
              <a:srgbClr val="7030A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934BD8F-0BDB-47A9-8B5D-2F9CCC06DB4D}"/>
              </a:ext>
            </a:extLst>
          </p:cNvPr>
          <p:cNvSpPr/>
          <p:nvPr/>
        </p:nvSpPr>
        <p:spPr>
          <a:xfrm>
            <a:off x="5345723" y="4587003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kern="0" dirty="0" err="1"/>
              <a:t>Discharges</a:t>
            </a:r>
            <a:r>
              <a:rPr lang="de-DE" altLang="de-DE" sz="1200" kern="0" dirty="0"/>
              <a:t> </a:t>
            </a:r>
            <a:r>
              <a:rPr lang="de-DE" altLang="de-DE" sz="1200" kern="0" dirty="0" err="1"/>
              <a:t>appear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8EA03C-E15F-47CC-B534-E554B76DC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14576" r="1099" b="10925"/>
          <a:stretch/>
        </p:blipFill>
        <p:spPr>
          <a:xfrm>
            <a:off x="2818940" y="1578674"/>
            <a:ext cx="6297507" cy="1804346"/>
          </a:xfrm>
          <a:prstGeom prst="rect">
            <a:avLst/>
          </a:prstGeom>
        </p:spPr>
      </p:pic>
      <p:cxnSp>
        <p:nvCxnSpPr>
          <p:cNvPr id="12" name="Straight Arrow Connector 51">
            <a:extLst>
              <a:ext uri="{FF2B5EF4-FFF2-40B4-BE49-F238E27FC236}">
                <a16:creationId xmlns:a16="http://schemas.microsoft.com/office/drawing/2014/main" id="{C76DB8B5-B9E0-4CF3-998C-67738DDCFDA3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345723" y="1935480"/>
            <a:ext cx="169252" cy="780566"/>
          </a:xfrm>
          <a:prstGeom prst="straightConnector1">
            <a:avLst/>
          </a:prstGeom>
          <a:ln w="28575">
            <a:solidFill>
              <a:srgbClr val="7030A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71ECC-8757-47A2-8CE5-5198E9805C00}"/>
              </a:ext>
            </a:extLst>
          </p:cNvPr>
          <p:cNvSpPr/>
          <p:nvPr/>
        </p:nvSpPr>
        <p:spPr>
          <a:xfrm>
            <a:off x="3804698" y="1208050"/>
            <a:ext cx="44734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baseline="30000" dirty="0"/>
              <a:t>55</a:t>
            </a:r>
            <a:r>
              <a:rPr lang="en-US" sz="1400" b="1" dirty="0"/>
              <a:t>Mn</a:t>
            </a:r>
            <a:r>
              <a:rPr lang="en-US" sz="1400" b="1" baseline="30000" dirty="0"/>
              <a:t>9+</a:t>
            </a:r>
            <a:r>
              <a:rPr lang="fr-FR" sz="1400" b="1" dirty="0"/>
              <a:t> </a:t>
            </a:r>
            <a:r>
              <a:rPr lang="de-DE" altLang="de-DE" sz="1400" b="1" kern="0" dirty="0" err="1"/>
              <a:t>intensity</a:t>
            </a:r>
            <a:r>
              <a:rPr lang="de-DE" altLang="de-DE" sz="1400" b="1" kern="0" dirty="0"/>
              <a:t> at </a:t>
            </a:r>
            <a:r>
              <a:rPr lang="de-DE" altLang="de-DE" sz="1400" b="1" kern="0" dirty="0" err="1"/>
              <a:t>the</a:t>
            </a:r>
            <a:r>
              <a:rPr lang="de-DE" altLang="de-DE" sz="1400" b="1" kern="0" dirty="0"/>
              <a:t> Faraday Cup</a:t>
            </a:r>
            <a:r>
              <a:rPr lang="fr-FR" sz="1400" b="1" dirty="0"/>
              <a:t> w/o hot </a:t>
            </a:r>
            <a:r>
              <a:rPr lang="fr-FR" sz="1400" b="1" dirty="0" err="1"/>
              <a:t>screen</a:t>
            </a:r>
            <a:endParaRPr lang="en-US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18766D-6915-4BAB-93DF-D4104BF6DF7C}"/>
              </a:ext>
            </a:extLst>
          </p:cNvPr>
          <p:cNvSpPr/>
          <p:nvPr/>
        </p:nvSpPr>
        <p:spPr>
          <a:xfrm>
            <a:off x="40531" y="1208050"/>
            <a:ext cx="2818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Without hot screen: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Discharges started on Day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Occurred once every few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Strong impact on beam stability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14A3D-5E0A-49C9-BC96-162CE330853B}"/>
              </a:ext>
            </a:extLst>
          </p:cNvPr>
          <p:cNvSpPr/>
          <p:nvPr/>
        </p:nvSpPr>
        <p:spPr>
          <a:xfrm>
            <a:off x="11241" y="2586191"/>
            <a:ext cx="28076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With hot screen: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Discharges delayed until Day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Lower discharge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Improved beam stability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9B2614-6DD0-473F-89D5-7FD36A1F23ED}"/>
              </a:ext>
            </a:extLst>
          </p:cNvPr>
          <p:cNvSpPr/>
          <p:nvPr/>
        </p:nvSpPr>
        <p:spPr>
          <a:xfrm>
            <a:off x="4610586" y="2716046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kern="0" dirty="0" err="1"/>
              <a:t>Discharges</a:t>
            </a:r>
            <a:r>
              <a:rPr lang="de-DE" altLang="de-DE" sz="1200" kern="0" dirty="0"/>
              <a:t> </a:t>
            </a:r>
            <a:r>
              <a:rPr lang="de-DE" altLang="de-DE" sz="1200" kern="0" dirty="0" err="1"/>
              <a:t>appear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00DE46-B205-4240-A156-F4E4F578F13D}"/>
              </a:ext>
            </a:extLst>
          </p:cNvPr>
          <p:cNvSpPr/>
          <p:nvPr/>
        </p:nvSpPr>
        <p:spPr>
          <a:xfrm>
            <a:off x="3766374" y="4055807"/>
            <a:ext cx="452266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baseline="30000" dirty="0"/>
              <a:t>55</a:t>
            </a:r>
            <a:r>
              <a:rPr lang="en-US" sz="1400" b="1" dirty="0"/>
              <a:t>Mn</a:t>
            </a:r>
            <a:r>
              <a:rPr lang="en-US" sz="1400" b="1" baseline="30000" dirty="0"/>
              <a:t>9+</a:t>
            </a:r>
            <a:r>
              <a:rPr lang="fr-FR" sz="1400" b="1" dirty="0"/>
              <a:t> </a:t>
            </a:r>
            <a:r>
              <a:rPr lang="de-DE" altLang="de-DE" sz="1400" b="1" kern="0" dirty="0" err="1"/>
              <a:t>intensity</a:t>
            </a:r>
            <a:r>
              <a:rPr lang="de-DE" altLang="de-DE" sz="1400" b="1" kern="0" dirty="0"/>
              <a:t> at </a:t>
            </a:r>
            <a:r>
              <a:rPr lang="de-DE" altLang="de-DE" sz="1400" b="1" kern="0" dirty="0" err="1"/>
              <a:t>the</a:t>
            </a:r>
            <a:r>
              <a:rPr lang="de-DE" altLang="de-DE" sz="1400" b="1" kern="0" dirty="0"/>
              <a:t> Faraday Cup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hot </a:t>
            </a:r>
            <a:r>
              <a:rPr lang="fr-FR" sz="1400" b="1" dirty="0" err="1"/>
              <a:t>screen</a:t>
            </a:r>
            <a:endParaRPr lang="en-US" sz="14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73368A2-4C0F-429A-B519-1482934AA9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A8A2D92-90A9-47AB-9CC3-681E6FCCB3A6}"/>
              </a:ext>
            </a:extLst>
          </p:cNvPr>
          <p:cNvGrpSpPr/>
          <p:nvPr/>
        </p:nvGrpSpPr>
        <p:grpSpPr>
          <a:xfrm>
            <a:off x="86542" y="3855778"/>
            <a:ext cx="2689956" cy="2602576"/>
            <a:chOff x="86542" y="3855778"/>
            <a:chExt cx="2689956" cy="2602576"/>
          </a:xfrm>
        </p:grpSpPr>
        <p:pic>
          <p:nvPicPr>
            <p:cNvPr id="25" name="Grafik 4">
              <a:extLst>
                <a:ext uri="{FF2B5EF4-FFF2-40B4-BE49-F238E27FC236}">
                  <a16:creationId xmlns:a16="http://schemas.microsoft.com/office/drawing/2014/main" id="{4FDD9971-27CB-432B-A120-ADB66E943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1" r="15345" b="8027"/>
            <a:stretch/>
          </p:blipFill>
          <p:spPr>
            <a:xfrm>
              <a:off x="86542" y="3868452"/>
              <a:ext cx="2646868" cy="2589902"/>
            </a:xfrm>
            <a:prstGeom prst="rect">
              <a:avLst/>
            </a:prstGeom>
            <a:effectLst>
              <a:outerShdw blurRad="292100" dist="139700" dir="2700000" algn="tl" rotWithShape="0">
                <a:schemeClr val="tx1">
                  <a:lumMod val="50000"/>
                  <a:lumOff val="50000"/>
                  <a:alpha val="64000"/>
                </a:schemeClr>
              </a:outerShdw>
            </a:effectLst>
          </p:spPr>
        </p:pic>
        <p:sp>
          <p:nvSpPr>
            <p:cNvPr id="26" name="Textfeld 6">
              <a:extLst>
                <a:ext uri="{FF2B5EF4-FFF2-40B4-BE49-F238E27FC236}">
                  <a16:creationId xmlns:a16="http://schemas.microsoft.com/office/drawing/2014/main" id="{AF210CA3-FC9B-4BF8-B1A9-8CFAA971A778}"/>
                </a:ext>
              </a:extLst>
            </p:cNvPr>
            <p:cNvSpPr txBox="1"/>
            <p:nvPr/>
          </p:nvSpPr>
          <p:spPr>
            <a:xfrm>
              <a:off x="180910" y="4156252"/>
              <a:ext cx="944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>
                  <a:solidFill>
                    <a:srgbClr val="000000"/>
                  </a:solidFill>
                </a:rPr>
                <a:t>Ta L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iner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Textfeld 7">
              <a:extLst>
                <a:ext uri="{FF2B5EF4-FFF2-40B4-BE49-F238E27FC236}">
                  <a16:creationId xmlns:a16="http://schemas.microsoft.com/office/drawing/2014/main" id="{3A06A998-6E26-4A8D-B5AD-50D91BBC633A}"/>
                </a:ext>
              </a:extLst>
            </p:cNvPr>
            <p:cNvSpPr txBox="1"/>
            <p:nvPr/>
          </p:nvSpPr>
          <p:spPr>
            <a:xfrm>
              <a:off x="1819137" y="4151196"/>
              <a:ext cx="957361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>
                  <a:solidFill>
                    <a:srgbClr val="000000"/>
                  </a:solidFill>
                </a:rPr>
                <a:t>I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njection</a:t>
              </a: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cap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feld 11">
              <a:extLst>
                <a:ext uri="{FF2B5EF4-FFF2-40B4-BE49-F238E27FC236}">
                  <a16:creationId xmlns:a16="http://schemas.microsoft.com/office/drawing/2014/main" id="{77E58790-7A93-456B-B14E-5D1E730D261D}"/>
                </a:ext>
              </a:extLst>
            </p:cNvPr>
            <p:cNvSpPr txBox="1"/>
            <p:nvPr/>
          </p:nvSpPr>
          <p:spPr>
            <a:xfrm>
              <a:off x="335425" y="6100313"/>
              <a:ext cx="15086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dirty="0">
                  <a:solidFill>
                    <a:srgbClr val="000000"/>
                  </a:solidFill>
                </a:rPr>
                <a:t>E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xtraction</a:t>
              </a:r>
              <a:r>
                <a:rPr lang="de-DE" sz="1400" kern="0" dirty="0">
                  <a:solidFill>
                    <a:srgbClr val="000000"/>
                  </a:solidFill>
                </a:rPr>
                <a:t> </a:t>
              </a: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cap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151">
              <a:extLst>
                <a:ext uri="{FF2B5EF4-FFF2-40B4-BE49-F238E27FC236}">
                  <a16:creationId xmlns:a16="http://schemas.microsoft.com/office/drawing/2014/main" id="{41904AC2-1563-47F5-9AA4-68DACE5D4DFD}"/>
                </a:ext>
              </a:extLst>
            </p:cNvPr>
            <p:cNvSpPr/>
            <p:nvPr/>
          </p:nvSpPr>
          <p:spPr>
            <a:xfrm>
              <a:off x="86542" y="3855778"/>
              <a:ext cx="2630539" cy="2589902"/>
            </a:xfrm>
            <a:prstGeom prst="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1BC8DB5-313F-4C49-852A-77B41D813442}"/>
              </a:ext>
            </a:extLst>
          </p:cNvPr>
          <p:cNvSpPr/>
          <p:nvPr/>
        </p:nvSpPr>
        <p:spPr>
          <a:xfrm>
            <a:off x="0" y="4324935"/>
            <a:ext cx="2791496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Operational Experience: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Successfully used for </a:t>
            </a:r>
            <a:r>
              <a:rPr lang="en-US" sz="1400" b="1" dirty="0"/>
              <a:t>Ca, Sr, Mg and Mn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Currently under testing for </a:t>
            </a:r>
            <a:r>
              <a:rPr lang="en-US" sz="1400" b="1" dirty="0"/>
              <a:t>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Improves long-term performance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Reduces material condensation and consumption</a:t>
            </a:r>
          </a:p>
        </p:txBody>
      </p:sp>
    </p:spTree>
    <p:extLst>
      <p:ext uri="{BB962C8B-B14F-4D97-AF65-F5344CB8AC3E}">
        <p14:creationId xmlns:p14="http://schemas.microsoft.com/office/powerpoint/2010/main" val="387071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69" y="1217566"/>
            <a:ext cx="5963862" cy="3354673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E22A0AF1-960C-6CA3-C234-9CEAE695A663}"/>
              </a:ext>
            </a:extLst>
          </p:cNvPr>
          <p:cNvSpPr/>
          <p:nvPr/>
        </p:nvSpPr>
        <p:spPr>
          <a:xfrm>
            <a:off x="3231173" y="4532160"/>
            <a:ext cx="26816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rgbClr val="FF9933"/>
                </a:solidFill>
              </a:rPr>
              <a:t>THE ECRIS TEAM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Ralph Hollinger (dpt. Leader)</a:t>
            </a:r>
          </a:p>
          <a:p>
            <a:pPr algn="ctr"/>
            <a:r>
              <a:rPr lang="en-US" sz="1400" dirty="0"/>
              <a:t>Fabio Maimone</a:t>
            </a:r>
          </a:p>
          <a:p>
            <a:pPr algn="ctr"/>
            <a:r>
              <a:rPr lang="en-US" sz="1400" dirty="0"/>
              <a:t>Michael Galonska</a:t>
            </a:r>
          </a:p>
          <a:p>
            <a:pPr algn="ctr"/>
            <a:r>
              <a:rPr lang="en-US" sz="1400" dirty="0"/>
              <a:t>Ralf Lang </a:t>
            </a:r>
          </a:p>
          <a:p>
            <a:pPr algn="ctr"/>
            <a:r>
              <a:rPr lang="en-US" sz="1400" dirty="0"/>
              <a:t>Jan </a:t>
            </a:r>
            <a:r>
              <a:rPr lang="en-US" sz="1400" dirty="0" err="1"/>
              <a:t>Mäder</a:t>
            </a:r>
            <a:endParaRPr lang="en-US" sz="1400" dirty="0"/>
          </a:p>
          <a:p>
            <a:pPr algn="ctr"/>
            <a:r>
              <a:rPr lang="en-US" sz="1400" dirty="0"/>
              <a:t>Michael </a:t>
            </a:r>
            <a:r>
              <a:rPr lang="en-US" sz="1400" dirty="0" err="1"/>
              <a:t>Händler</a:t>
            </a:r>
            <a:endParaRPr lang="en-US" sz="1400" dirty="0"/>
          </a:p>
          <a:p>
            <a:pPr algn="ctr"/>
            <a:r>
              <a:rPr lang="de-DE" sz="1400" dirty="0" err="1"/>
              <a:t>Me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C0F8A6-E1B9-4530-AF0B-7664FB2F4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9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4219773" cy="787557"/>
          </a:xfrm>
        </p:spPr>
        <p:txBody>
          <a:bodyPr/>
          <a:lstStyle/>
          <a:p>
            <a:r>
              <a:rPr lang="en-US" altLang="de-DE" sz="2400" dirty="0">
                <a:solidFill>
                  <a:prstClr val="black"/>
                </a:solidFill>
              </a:rPr>
              <a:t>Ta liner: reducing material condensation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B1998-2BC3-4397-A1FA-69D131D737B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13AA6867-DAEA-48AD-A8ED-D3DA8A90A78A}"/>
              </a:ext>
            </a:extLst>
          </p:cNvPr>
          <p:cNvSpPr txBox="1"/>
          <p:nvPr/>
        </p:nvSpPr>
        <p:spPr>
          <a:xfrm>
            <a:off x="0" y="6621983"/>
            <a:ext cx="9144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Aleksandr Andreev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66D11C-1FC7-4703-88FF-C5F6C579C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t="13217" r="464" b="11379"/>
          <a:stretch/>
        </p:blipFill>
        <p:spPr>
          <a:xfrm>
            <a:off x="2791496" y="4431497"/>
            <a:ext cx="6325449" cy="1830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EA03C-E15F-47CC-B534-E554B76DCD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14576" r="1099" b="10925"/>
          <a:stretch/>
        </p:blipFill>
        <p:spPr>
          <a:xfrm>
            <a:off x="2818940" y="1578674"/>
            <a:ext cx="6297507" cy="1804346"/>
          </a:xfrm>
          <a:prstGeom prst="rect">
            <a:avLst/>
          </a:prstGeom>
        </p:spPr>
      </p:pic>
      <p:cxnSp>
        <p:nvCxnSpPr>
          <p:cNvPr id="12" name="Straight Arrow Connector 51">
            <a:extLst>
              <a:ext uri="{FF2B5EF4-FFF2-40B4-BE49-F238E27FC236}">
                <a16:creationId xmlns:a16="http://schemas.microsoft.com/office/drawing/2014/main" id="{C76DB8B5-B9E0-4CF3-998C-67738DDCFDA3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5345723" y="1935480"/>
            <a:ext cx="169252" cy="780566"/>
          </a:xfrm>
          <a:prstGeom prst="straightConnector1">
            <a:avLst/>
          </a:prstGeom>
          <a:ln w="28575">
            <a:solidFill>
              <a:srgbClr val="7030A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71ECC-8757-47A2-8CE5-5198E9805C00}"/>
              </a:ext>
            </a:extLst>
          </p:cNvPr>
          <p:cNvSpPr/>
          <p:nvPr/>
        </p:nvSpPr>
        <p:spPr>
          <a:xfrm>
            <a:off x="3804698" y="1208050"/>
            <a:ext cx="44734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baseline="30000" dirty="0"/>
              <a:t>55</a:t>
            </a:r>
            <a:r>
              <a:rPr lang="en-US" sz="1400" b="1" dirty="0"/>
              <a:t>Mn</a:t>
            </a:r>
            <a:r>
              <a:rPr lang="en-US" sz="1400" b="1" baseline="30000" dirty="0"/>
              <a:t>9+</a:t>
            </a:r>
            <a:r>
              <a:rPr lang="fr-FR" sz="1400" b="1" dirty="0"/>
              <a:t> </a:t>
            </a:r>
            <a:r>
              <a:rPr lang="de-DE" altLang="de-DE" sz="1400" b="1" kern="0" dirty="0" err="1"/>
              <a:t>intensity</a:t>
            </a:r>
            <a:r>
              <a:rPr lang="de-DE" altLang="de-DE" sz="1400" b="1" kern="0" dirty="0"/>
              <a:t> at </a:t>
            </a:r>
            <a:r>
              <a:rPr lang="de-DE" altLang="de-DE" sz="1400" b="1" kern="0" dirty="0" err="1"/>
              <a:t>the</a:t>
            </a:r>
            <a:r>
              <a:rPr lang="de-DE" altLang="de-DE" sz="1400" b="1" kern="0" dirty="0"/>
              <a:t> Faraday Cup</a:t>
            </a:r>
            <a:r>
              <a:rPr lang="fr-FR" sz="1400" b="1" dirty="0"/>
              <a:t> w/o hot </a:t>
            </a:r>
            <a:r>
              <a:rPr lang="fr-FR" sz="1400" b="1" dirty="0" err="1"/>
              <a:t>screen</a:t>
            </a:r>
            <a:endParaRPr lang="en-US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18766D-6915-4BAB-93DF-D4104BF6DF7C}"/>
              </a:ext>
            </a:extLst>
          </p:cNvPr>
          <p:cNvSpPr/>
          <p:nvPr/>
        </p:nvSpPr>
        <p:spPr>
          <a:xfrm>
            <a:off x="40531" y="1208050"/>
            <a:ext cx="2818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Without hot screen: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Discharges started on Day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Occurred once every few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Strong impact on beam stability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14A3D-5E0A-49C9-BC96-162CE330853B}"/>
              </a:ext>
            </a:extLst>
          </p:cNvPr>
          <p:cNvSpPr/>
          <p:nvPr/>
        </p:nvSpPr>
        <p:spPr>
          <a:xfrm>
            <a:off x="11241" y="2586191"/>
            <a:ext cx="28482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With hot screen: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Discharges delayed until Day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Lower discharge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Improved beam stability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9B2614-6DD0-473F-89D5-7FD36A1F23ED}"/>
              </a:ext>
            </a:extLst>
          </p:cNvPr>
          <p:cNvSpPr/>
          <p:nvPr/>
        </p:nvSpPr>
        <p:spPr>
          <a:xfrm>
            <a:off x="4610586" y="2716046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kern="0" dirty="0" err="1"/>
              <a:t>Discharges</a:t>
            </a:r>
            <a:r>
              <a:rPr lang="de-DE" altLang="de-DE" sz="1200" kern="0" dirty="0"/>
              <a:t> </a:t>
            </a:r>
            <a:r>
              <a:rPr lang="de-DE" altLang="de-DE" sz="1200" kern="0" dirty="0" err="1"/>
              <a:t>appear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00DE46-B205-4240-A156-F4E4F578F13D}"/>
              </a:ext>
            </a:extLst>
          </p:cNvPr>
          <p:cNvSpPr/>
          <p:nvPr/>
        </p:nvSpPr>
        <p:spPr>
          <a:xfrm>
            <a:off x="3766374" y="4055807"/>
            <a:ext cx="452266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baseline="30000" dirty="0"/>
              <a:t>55</a:t>
            </a:r>
            <a:r>
              <a:rPr lang="en-US" sz="1400" b="1" dirty="0"/>
              <a:t>Mn</a:t>
            </a:r>
            <a:r>
              <a:rPr lang="en-US" sz="1400" b="1" baseline="30000" dirty="0"/>
              <a:t>9+</a:t>
            </a:r>
            <a:r>
              <a:rPr lang="fr-FR" sz="1400" b="1" dirty="0"/>
              <a:t> </a:t>
            </a:r>
            <a:r>
              <a:rPr lang="de-DE" altLang="de-DE" sz="1400" b="1" kern="0" dirty="0" err="1"/>
              <a:t>intensity</a:t>
            </a:r>
            <a:r>
              <a:rPr lang="de-DE" altLang="de-DE" sz="1400" b="1" kern="0" dirty="0"/>
              <a:t> at </a:t>
            </a:r>
            <a:r>
              <a:rPr lang="de-DE" altLang="de-DE" sz="1400" b="1" kern="0" dirty="0" err="1"/>
              <a:t>the</a:t>
            </a:r>
            <a:r>
              <a:rPr lang="de-DE" altLang="de-DE" sz="1400" b="1" kern="0" dirty="0"/>
              <a:t> Faraday Cup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hot </a:t>
            </a:r>
            <a:r>
              <a:rPr lang="fr-FR" sz="1400" b="1" dirty="0" err="1"/>
              <a:t>screen</a:t>
            </a:r>
            <a:endParaRPr lang="en-US" sz="14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55A24B-7059-44FC-905E-FBE181C29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275"/>
          <a:stretch/>
        </p:blipFill>
        <p:spPr>
          <a:xfrm>
            <a:off x="5257583" y="40639"/>
            <a:ext cx="1952869" cy="889636"/>
          </a:xfrm>
          <a:prstGeom prst="rect">
            <a:avLst/>
          </a:prstGeom>
        </p:spPr>
      </p:pic>
      <p:cxnSp>
        <p:nvCxnSpPr>
          <p:cNvPr id="23" name="Straight Arrow Connector 51">
            <a:extLst>
              <a:ext uri="{FF2B5EF4-FFF2-40B4-BE49-F238E27FC236}">
                <a16:creationId xmlns:a16="http://schemas.microsoft.com/office/drawing/2014/main" id="{9F02B810-51BE-4FF2-8C3B-62619643E5ED}"/>
              </a:ext>
            </a:extLst>
          </p:cNvPr>
          <p:cNvCxnSpPr>
            <a:cxnSpLocks/>
          </p:cNvCxnSpPr>
          <p:nvPr/>
        </p:nvCxnSpPr>
        <p:spPr>
          <a:xfrm>
            <a:off x="6776563" y="4807186"/>
            <a:ext cx="630712" cy="96054"/>
          </a:xfrm>
          <a:prstGeom prst="straightConnector1">
            <a:avLst/>
          </a:prstGeom>
          <a:ln w="28575">
            <a:solidFill>
              <a:srgbClr val="7030A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B01A9C0-0419-4F35-91C1-14E28540E967}"/>
              </a:ext>
            </a:extLst>
          </p:cNvPr>
          <p:cNvSpPr/>
          <p:nvPr/>
        </p:nvSpPr>
        <p:spPr>
          <a:xfrm>
            <a:off x="5345723" y="4587003"/>
            <a:ext cx="1470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kern="0" dirty="0" err="1"/>
              <a:t>Discharges</a:t>
            </a:r>
            <a:r>
              <a:rPr lang="de-DE" altLang="de-DE" sz="1200" kern="0" dirty="0"/>
              <a:t> </a:t>
            </a:r>
            <a:r>
              <a:rPr lang="de-DE" altLang="de-DE" sz="1200" kern="0" dirty="0" err="1"/>
              <a:t>appear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186920-D548-49A7-91EF-D598DF9C1B65}"/>
              </a:ext>
            </a:extLst>
          </p:cNvPr>
          <p:cNvSpPr/>
          <p:nvPr/>
        </p:nvSpPr>
        <p:spPr>
          <a:xfrm>
            <a:off x="0" y="4324935"/>
            <a:ext cx="28189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Operational Experience: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Successfully used for </a:t>
            </a:r>
            <a:r>
              <a:rPr lang="en-US" sz="1400" b="1" dirty="0"/>
              <a:t>Ca, Sr, Mg and Mn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Currently under testing for </a:t>
            </a:r>
            <a:r>
              <a:rPr lang="en-US" sz="1400" b="1" dirty="0"/>
              <a:t>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Improves long-term performance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Reduces material condensation and consumption</a:t>
            </a:r>
          </a:p>
        </p:txBody>
      </p:sp>
    </p:spTree>
    <p:extLst>
      <p:ext uri="{BB962C8B-B14F-4D97-AF65-F5344CB8AC3E}">
        <p14:creationId xmlns:p14="http://schemas.microsoft.com/office/powerpoint/2010/main" val="15813515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heme/theme1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1972</Words>
  <Application>Microsoft Office PowerPoint</Application>
  <PresentationFormat>On-screen Show (4:3)</PresentationFormat>
  <Paragraphs>338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Wingdings</vt:lpstr>
      <vt:lpstr>gsi-folienmaster-2014</vt:lpstr>
      <vt:lpstr>Metallic ion beam production and diagnostic with the   CAPRICE ECRIS at GSI</vt:lpstr>
      <vt:lpstr>Evaporation technique for metal ion beam production @ HLI</vt:lpstr>
      <vt:lpstr>Tungsten mesh shielding: preventing passive MW heating</vt:lpstr>
      <vt:lpstr>Optical diagnostic  devices @ HLI</vt:lpstr>
      <vt:lpstr>OES for metal ion beams</vt:lpstr>
      <vt:lpstr>Ta liner: reducing material condensation</vt:lpstr>
      <vt:lpstr>Ta liner: reducing material condensation</vt:lpstr>
      <vt:lpstr>Thank you for your attention!</vt:lpstr>
      <vt:lpstr>Ta liner: reducing material condensation</vt:lpstr>
      <vt:lpstr>Backup slides</vt:lpstr>
      <vt:lpstr>Evaporation technique for metal ion beam production @ HLI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Oven preparation stand @ HLI</vt:lpstr>
      <vt:lpstr>48Ca charge states distributions  and CCD plasma images</vt:lpstr>
      <vt:lpstr>48Ca charge states distributions  and CCD plasma images</vt:lpstr>
      <vt:lpstr>48Ca charge states distributions  and CCD plasma images</vt:lpstr>
      <vt:lpstr>48Ca charge states distributions  and CCD plasma images</vt:lpstr>
      <vt:lpstr>48Ca charge states distributions  and CCD plasma images</vt:lpstr>
      <vt:lpstr>48Ca charge states distributions  and CCD plasma images</vt:lpstr>
    </vt:vector>
  </TitlesOfParts>
  <Company>GSI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Carola Pomplun</dc:creator>
  <cp:lastModifiedBy>Andreev, Aleksandr</cp:lastModifiedBy>
  <cp:revision>2349</cp:revision>
  <cp:lastPrinted>2024-08-29T11:26:27Z</cp:lastPrinted>
  <dcterms:created xsi:type="dcterms:W3CDTF">2012-12-14T15:20:39Z</dcterms:created>
  <dcterms:modified xsi:type="dcterms:W3CDTF">2025-04-04T13:19:28Z</dcterms:modified>
</cp:coreProperties>
</file>