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389" r:id="rId4"/>
    <p:sldId id="283" r:id="rId5"/>
    <p:sldId id="265" r:id="rId6"/>
    <p:sldId id="390" r:id="rId7"/>
    <p:sldId id="376" r:id="rId8"/>
    <p:sldId id="391" r:id="rId9"/>
    <p:sldId id="392" r:id="rId10"/>
    <p:sldId id="330" r:id="rId11"/>
    <p:sldId id="393" r:id="rId12"/>
    <p:sldId id="399" r:id="rId13"/>
    <p:sldId id="400" r:id="rId14"/>
    <p:sldId id="377" r:id="rId15"/>
    <p:sldId id="398" r:id="rId16"/>
    <p:sldId id="402" r:id="rId17"/>
    <p:sldId id="40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5" d="100"/>
          <a:sy n="95" d="100"/>
        </p:scale>
        <p:origin x="106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B8CD1-4930-402D-AEC8-7F2433F51176}" type="datetimeFigureOut">
              <a:rPr lang="fr-FR" smtClean="0"/>
              <a:t>07/04/2025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D8839-F1D5-4A5C-9E5F-3A69422EAD6B}" type="slidenum">
              <a:rPr lang="fr-FR" smtClean="0"/>
              <a:t>‹N°›</a:t>
            </a:fld>
            <a:endParaRPr lang="fr-FR"/>
          </a:p>
        </p:txBody>
      </p:sp>
    </p:spTree>
    <p:extLst>
      <p:ext uri="{BB962C8B-B14F-4D97-AF65-F5344CB8AC3E}">
        <p14:creationId xmlns:p14="http://schemas.microsoft.com/office/powerpoint/2010/main" val="23674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B81B0C-E509-469F-9E26-EB84D00B6FF6}" type="slidenum">
              <a:rPr lang="fr-FR" smtClean="0"/>
              <a:t>4</a:t>
            </a:fld>
            <a:endParaRPr lang="fr-FR"/>
          </a:p>
        </p:txBody>
      </p:sp>
    </p:spTree>
    <p:extLst>
      <p:ext uri="{BB962C8B-B14F-4D97-AF65-F5344CB8AC3E}">
        <p14:creationId xmlns:p14="http://schemas.microsoft.com/office/powerpoint/2010/main" val="269890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B9BEF7-DDC5-4777-9F30-4C69F37CDA60}" type="slidenum">
              <a:rPr lang="fr-FR" smtClean="0"/>
              <a:t>5</a:t>
            </a:fld>
            <a:endParaRPr lang="fr-FR"/>
          </a:p>
        </p:txBody>
      </p:sp>
    </p:spTree>
    <p:extLst>
      <p:ext uri="{BB962C8B-B14F-4D97-AF65-F5344CB8AC3E}">
        <p14:creationId xmlns:p14="http://schemas.microsoft.com/office/powerpoint/2010/main" val="246115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What do we call a good or stable ion source ?</a:t>
            </a:r>
          </a:p>
          <a:p>
            <a:r>
              <a:rPr lang="en-US" sz="1200" kern="1200" dirty="0">
                <a:solidFill>
                  <a:schemeClr val="tx1"/>
                </a:solidFill>
                <a:effectLst/>
                <a:latin typeface="+mn-lt"/>
                <a:ea typeface="+mn-ea"/>
                <a:cs typeface="+mn-cs"/>
              </a:rPr>
              <a:t>The source must fulfill the project requested value for extracted current, energy and emittance.</a:t>
            </a:r>
          </a:p>
          <a:p>
            <a:r>
              <a:rPr lang="en-US" sz="1200" kern="1200" dirty="0">
                <a:solidFill>
                  <a:schemeClr val="tx1"/>
                </a:solidFill>
                <a:effectLst/>
                <a:latin typeface="+mn-lt"/>
                <a:ea typeface="+mn-ea"/>
                <a:cs typeface="+mn-cs"/>
              </a:rPr>
              <a:t>Naturally those measurements must be reproducible in time</a:t>
            </a:r>
          </a:p>
          <a:p>
            <a:r>
              <a:rPr lang="en-US" sz="1200" kern="1200" dirty="0">
                <a:solidFill>
                  <a:schemeClr val="tx1"/>
                </a:solidFill>
                <a:effectLst/>
                <a:latin typeface="+mn-lt"/>
                <a:ea typeface="+mn-ea"/>
                <a:cs typeface="+mn-cs"/>
              </a:rPr>
              <a:t>The ion source must be reliable, so that meantime between failure must be the highest</a:t>
            </a:r>
          </a:p>
          <a:p>
            <a:r>
              <a:rPr lang="en-US" sz="1200" kern="1200" dirty="0">
                <a:solidFill>
                  <a:schemeClr val="tx1"/>
                </a:solidFill>
                <a:effectLst/>
                <a:latin typeface="+mn-lt"/>
                <a:ea typeface="+mn-ea"/>
                <a:cs typeface="+mn-cs"/>
              </a:rPr>
              <a:t>And must have easy maintenance with the shortest the mean time to repair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context is to inject the beam into the RFQ so we must control the size and angle of the beam: this is done with a pair of solenoid in the LEBT</a:t>
            </a:r>
          </a:p>
          <a:p>
            <a:r>
              <a:rPr lang="en-US" sz="1200" kern="1200" dirty="0">
                <a:solidFill>
                  <a:schemeClr val="tx1"/>
                </a:solidFill>
                <a:effectLst/>
                <a:latin typeface="+mn-lt"/>
                <a:ea typeface="+mn-ea"/>
                <a:cs typeface="+mn-cs"/>
              </a:rPr>
              <a:t>The intense beam interacts with the residual gas in the LEBT, it ionize the gas and free electrons are produced. Those electrons remain trapped by the transverse potential of the beam and so reduce the space charge of the beam. We called the process the Space charge compensation </a:t>
            </a:r>
          </a:p>
          <a:p>
            <a:r>
              <a:rPr lang="en-US" sz="1200" kern="1200" dirty="0">
                <a:solidFill>
                  <a:schemeClr val="tx1"/>
                </a:solidFill>
                <a:effectLst/>
                <a:latin typeface="+mn-lt"/>
                <a:ea typeface="+mn-ea"/>
                <a:cs typeface="+mn-cs"/>
              </a:rPr>
              <a:t>There will be emittance growth in the LEBT if this space charge compensation process is perturbed</a:t>
            </a:r>
          </a:p>
          <a:p>
            <a:r>
              <a:rPr lang="en-US" sz="1200" kern="1200" dirty="0">
                <a:solidFill>
                  <a:schemeClr val="tx1"/>
                </a:solidFill>
                <a:effectLst/>
                <a:latin typeface="+mn-lt"/>
                <a:ea typeface="+mn-ea"/>
                <a:cs typeface="+mn-cs"/>
              </a:rPr>
              <a:t>This perturbation is </a:t>
            </a:r>
            <a:r>
              <a:rPr lang="en-US" sz="1200" kern="1200" dirty="0" err="1">
                <a:solidFill>
                  <a:schemeClr val="tx1"/>
                </a:solidFill>
                <a:effectLst/>
                <a:latin typeface="+mn-lt"/>
                <a:ea typeface="+mn-ea"/>
                <a:cs typeface="+mn-cs"/>
              </a:rPr>
              <a:t>effectif</a:t>
            </a:r>
            <a:r>
              <a:rPr lang="en-US" sz="1200" kern="1200" dirty="0">
                <a:solidFill>
                  <a:schemeClr val="tx1"/>
                </a:solidFill>
                <a:effectLst/>
                <a:latin typeface="+mn-lt"/>
                <a:ea typeface="+mn-ea"/>
                <a:cs typeface="+mn-cs"/>
              </a:rPr>
              <a:t> if electric field is applied, but even with magnetic field, where the electron motion is diverted</a:t>
            </a:r>
          </a:p>
          <a:p>
            <a:r>
              <a:rPr lang="en-US" sz="1200" kern="1200" dirty="0">
                <a:solidFill>
                  <a:schemeClr val="tx1"/>
                </a:solidFill>
                <a:effectLst/>
                <a:latin typeface="+mn-lt"/>
                <a:ea typeface="+mn-ea"/>
                <a:cs typeface="+mn-cs"/>
              </a:rPr>
              <a:t>Strong focalization and a cross over introduce an huge electric field that destroy this compensation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 simple solution to reduce as much as possible this emittance growth is to leave the SCC to be effective as soon as possible</a:t>
            </a:r>
          </a:p>
          <a:p>
            <a:r>
              <a:rPr lang="en-US" sz="1200" kern="1200" dirty="0">
                <a:solidFill>
                  <a:schemeClr val="tx1"/>
                </a:solidFill>
                <a:effectLst/>
                <a:latin typeface="+mn-lt"/>
                <a:ea typeface="+mn-ea"/>
                <a:cs typeface="+mn-cs"/>
              </a:rPr>
              <a:t>Reduce the Solenoid length </a:t>
            </a:r>
          </a:p>
          <a:p>
            <a:r>
              <a:rPr lang="en-US" sz="1200" kern="1200" dirty="0">
                <a:solidFill>
                  <a:schemeClr val="tx1"/>
                </a:solidFill>
                <a:effectLst/>
                <a:latin typeface="+mn-lt"/>
                <a:ea typeface="+mn-ea"/>
                <a:cs typeface="+mn-cs"/>
              </a:rPr>
              <a:t>And transport the beam smoothly</a:t>
            </a:r>
          </a:p>
          <a:p>
            <a:r>
              <a:rPr lang="en-US" sz="1200" kern="1200" dirty="0">
                <a:solidFill>
                  <a:schemeClr val="tx1"/>
                </a:solidFill>
                <a:effectLst/>
                <a:latin typeface="+mn-lt"/>
                <a:ea typeface="+mn-ea"/>
                <a:cs typeface="+mn-cs"/>
              </a:rPr>
              <a:t>In other word : the shorter LEBT, the better</a:t>
            </a: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8B81B0C-E509-469F-9E26-EB84D00B6FF6}" type="slidenum">
              <a:rPr lang="fr-FR" smtClean="0"/>
              <a:t>10</a:t>
            </a:fld>
            <a:endParaRPr lang="fr-FR"/>
          </a:p>
        </p:txBody>
      </p:sp>
    </p:spTree>
    <p:extLst>
      <p:ext uri="{BB962C8B-B14F-4D97-AF65-F5344CB8AC3E}">
        <p14:creationId xmlns:p14="http://schemas.microsoft.com/office/powerpoint/2010/main" val="2736385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10" name="ZoneTexte 9">
            <a:extLst>
              <a:ext uri="{FF2B5EF4-FFF2-40B4-BE49-F238E27FC236}">
                <a16:creationId xmlns:a16="http://schemas.microsoft.com/office/drawing/2014/main" id="{931EACC6-5472-4DD6-3DB8-DB3936803B32}"/>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pic>
        <p:nvPicPr>
          <p:cNvPr id="4" name="Imag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4843" y="728663"/>
            <a:ext cx="3778331" cy="1801985"/>
          </a:xfrm>
          <a:prstGeom prst="rect">
            <a:avLst/>
          </a:prstGeom>
        </p:spPr>
      </p:pic>
    </p:spTree>
    <p:extLst>
      <p:ext uri="{BB962C8B-B14F-4D97-AF65-F5344CB8AC3E}">
        <p14:creationId xmlns:p14="http://schemas.microsoft.com/office/powerpoint/2010/main" val="159169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CC09AB55-23BD-4320-8C73-C168812C7AF9}"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7BF7AC48-29A0-4E0B-A5F6-21FFC2168ABA}" type="slidenum">
              <a:rPr lang="fr-FR" smtClean="0"/>
              <a:t>‹N°›</a:t>
            </a:fld>
            <a:endParaRPr lang="fr-FR"/>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421879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D0F5B81C-4F99-4DFC-92A5-CE5B651A21A5}" type="datetime1">
              <a:rPr lang="fr-FR" smtClean="0"/>
              <a:t>07/04/2025</a:t>
            </a:fld>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853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AA385DE4-2D85-417E-95C1-9B3BB04E118B}" type="datetime1">
              <a:rPr lang="fr-FR" smtClean="0"/>
              <a:t>07/04/2025</a:t>
            </a:fld>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5966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fld id="{455390F4-9493-44DE-A480-C2E933779E5C}" type="datetime1">
              <a:rPr lang="fr-FR" smtClean="0"/>
              <a:t>07/04/2025</a:t>
            </a:fld>
            <a:endParaRPr lang="fr-FR"/>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endParaRPr lang="fr-FR"/>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7BF7AC48-29A0-4E0B-A5F6-21FFC2168ABA}" type="slidenum">
              <a:rPr lang="fr-FR" smtClean="0"/>
              <a:t>‹N°›</a:t>
            </a:fld>
            <a:endParaRPr lang="fr-FR"/>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5730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fld id="{3DE625B1-73EF-4CB5-BBCD-03385BA811D7}" type="datetime1">
              <a:rPr lang="fr-FR" smtClean="0"/>
              <a:t>07/04/2025</a:t>
            </a:fld>
            <a:endParaRPr lang="fr-FR"/>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10" name="ZoneTexte 9">
            <a:extLst>
              <a:ext uri="{FF2B5EF4-FFF2-40B4-BE49-F238E27FC236}">
                <a16:creationId xmlns:a16="http://schemas.microsoft.com/office/drawing/2014/main" id="{173701A9-B73D-CA83-ABED-FAE572A2B991}"/>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65385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fld id="{9E62ED60-81F4-4942-92FD-725BEBF5D054}" type="datetime1">
              <a:rPr lang="fr-FR" smtClean="0"/>
              <a:t>07/04/2025</a:t>
            </a:fld>
            <a:endParaRPr lang="fr-FR"/>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endParaRPr lang="fr-FR"/>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7BF7AC48-29A0-4E0B-A5F6-21FFC2168ABA}" type="slidenum">
              <a:rPr lang="fr-FR" smtClean="0"/>
              <a:t>‹N°›</a:t>
            </a:fld>
            <a:endParaRPr lang="fr-FR"/>
          </a:p>
        </p:txBody>
      </p:sp>
      <p:pic>
        <p:nvPicPr>
          <p:cNvPr id="13" name="Logo CEA">
            <a:extLst>
              <a:ext uri="{FF2B5EF4-FFF2-40B4-BE49-F238E27FC236}">
                <a16:creationId xmlns:a16="http://schemas.microsoft.com/office/drawing/2014/main" id="{87F05716-C695-E053-1C8E-FF8171756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98204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fld id="{A1245F47-E0D2-4E76-BF91-66F76836B8B2}" type="datetime1">
              <a:rPr lang="fr-FR" smtClean="0"/>
              <a:t>07/04/2025</a:t>
            </a:fld>
            <a:endParaRPr lang="fr-FR"/>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endParaRPr lang="fr-FR"/>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7BF7AC48-29A0-4E0B-A5F6-21FFC2168ABA}" type="slidenum">
              <a:rPr lang="fr-FR" smtClean="0"/>
              <a:t>‹N°›</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866925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3054A60D-76CC-4517-9FB5-70E733A2E9E5}" type="datetime1">
              <a:rPr lang="fr-FR" smtClean="0"/>
              <a:t>07/04/2025</a:t>
            </a:fld>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fr-FR"/>
              <a:t>Modifiez le style du titre</a:t>
            </a:r>
            <a:endParaRPr lang="fr-FR" dirty="0"/>
          </a:p>
        </p:txBody>
      </p:sp>
    </p:spTree>
    <p:extLst>
      <p:ext uri="{BB962C8B-B14F-4D97-AF65-F5344CB8AC3E}">
        <p14:creationId xmlns:p14="http://schemas.microsoft.com/office/powerpoint/2010/main" val="215180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13" name="Espace réservé pour une image  12">
            <a:extLst>
              <a:ext uri="{FF2B5EF4-FFF2-40B4-BE49-F238E27FC236}">
                <a16:creationId xmlns:a16="http://schemas.microsoft.com/office/drawing/2014/main" id="{BE852666-874F-A297-BDD1-598A6DD9D140}"/>
              </a:ext>
            </a:extLst>
          </p:cNvPr>
          <p:cNvSpPr>
            <a:spLocks noGrp="1"/>
          </p:cNvSpPr>
          <p:nvPr>
            <p:ph type="pic" sz="quarter" idx="13" hasCustomPrompt="1"/>
          </p:nvPr>
        </p:nvSpPr>
        <p:spPr>
          <a:xfrm flipH="1">
            <a:off x="0" y="0"/>
            <a:ext cx="5305156" cy="6858000"/>
          </a:xfrm>
          <a:custGeom>
            <a:avLst/>
            <a:gdLst>
              <a:gd name="connsiteX0" fmla="*/ 657398 w 5305156"/>
              <a:gd name="connsiteY0" fmla="*/ 6793932 h 6858000"/>
              <a:gd name="connsiteX1" fmla="*/ 585057 w 5305156"/>
              <a:gd name="connsiteY1" fmla="*/ 6857017 h 6858000"/>
              <a:gd name="connsiteX2" fmla="*/ 583930 w 5305156"/>
              <a:gd name="connsiteY2" fmla="*/ 6858000 h 6858000"/>
              <a:gd name="connsiteX3" fmla="*/ 732294 w 5305156"/>
              <a:gd name="connsiteY3" fmla="*/ 6858000 h 6858000"/>
              <a:gd name="connsiteX4" fmla="*/ 725614 w 5305156"/>
              <a:gd name="connsiteY4" fmla="*/ 6852286 h 6858000"/>
              <a:gd name="connsiteX5" fmla="*/ 657398 w 5305156"/>
              <a:gd name="connsiteY5" fmla="*/ 6793932 h 6858000"/>
              <a:gd name="connsiteX6" fmla="*/ 653184 w 5305156"/>
              <a:gd name="connsiteY6" fmla="*/ 6434348 h 6858000"/>
              <a:gd name="connsiteX7" fmla="*/ 330807 w 5305156"/>
              <a:gd name="connsiteY7" fmla="*/ 6715076 h 6858000"/>
              <a:gd name="connsiteX8" fmla="*/ 330807 w 5305156"/>
              <a:gd name="connsiteY8" fmla="*/ 6799592 h 6858000"/>
              <a:gd name="connsiteX9" fmla="*/ 330807 w 5305156"/>
              <a:gd name="connsiteY9" fmla="*/ 6858000 h 6858000"/>
              <a:gd name="connsiteX10" fmla="*/ 564153 w 5305156"/>
              <a:gd name="connsiteY10" fmla="*/ 6858000 h 6858000"/>
              <a:gd name="connsiteX11" fmla="*/ 568902 w 5305156"/>
              <a:gd name="connsiteY11" fmla="*/ 6853863 h 6858000"/>
              <a:gd name="connsiteX12" fmla="*/ 585057 w 5305156"/>
              <a:gd name="connsiteY12" fmla="*/ 6857017 h 6858000"/>
              <a:gd name="connsiteX13" fmla="*/ 569605 w 5305156"/>
              <a:gd name="connsiteY13" fmla="*/ 6853075 h 6858000"/>
              <a:gd name="connsiteX14" fmla="*/ 653184 w 5305156"/>
              <a:gd name="connsiteY14" fmla="*/ 6780527 h 6858000"/>
              <a:gd name="connsiteX15" fmla="*/ 653184 w 5305156"/>
              <a:gd name="connsiteY15" fmla="*/ 6434348 h 6858000"/>
              <a:gd name="connsiteX16" fmla="*/ 5047259 w 5305156"/>
              <a:gd name="connsiteY16" fmla="*/ 6343650 h 6858000"/>
              <a:gd name="connsiteX17" fmla="*/ 5047259 w 5305156"/>
              <a:gd name="connsiteY17" fmla="*/ 6707250 h 6858000"/>
              <a:gd name="connsiteX18" fmla="*/ 4683659 w 5305156"/>
              <a:gd name="connsiteY18" fmla="*/ 6707250 h 6858000"/>
              <a:gd name="connsiteX19" fmla="*/ 4683659 w 5305156"/>
              <a:gd name="connsiteY19" fmla="*/ 6343650 h 6858000"/>
              <a:gd name="connsiteX20" fmla="*/ 985394 w 5305156"/>
              <a:gd name="connsiteY20" fmla="*/ 5786939 h 6858000"/>
              <a:gd name="connsiteX21" fmla="*/ 777500 w 5305156"/>
              <a:gd name="connsiteY21" fmla="*/ 5968308 h 6858000"/>
              <a:gd name="connsiteX22" fmla="*/ 663017 w 5305156"/>
              <a:gd name="connsiteY22" fmla="*/ 6067667 h 6858000"/>
              <a:gd name="connsiteX23" fmla="*/ 663017 w 5305156"/>
              <a:gd name="connsiteY23" fmla="*/ 6413845 h 6858000"/>
              <a:gd name="connsiteX24" fmla="*/ 901815 w 5305156"/>
              <a:gd name="connsiteY24" fmla="*/ 6206454 h 6858000"/>
              <a:gd name="connsiteX25" fmla="*/ 985394 w 5305156"/>
              <a:gd name="connsiteY25" fmla="*/ 6133906 h 6858000"/>
              <a:gd name="connsiteX26" fmla="*/ 985394 w 5305156"/>
              <a:gd name="connsiteY26" fmla="*/ 5786939 h 6858000"/>
              <a:gd name="connsiteX27" fmla="*/ 1549380 w 5305156"/>
              <a:gd name="connsiteY27" fmla="*/ 5671020 h 6858000"/>
              <a:gd name="connsiteX28" fmla="*/ 1537440 w 5305156"/>
              <a:gd name="connsiteY28" fmla="*/ 5677328 h 6858000"/>
              <a:gd name="connsiteX29" fmla="*/ 1549380 w 5305156"/>
              <a:gd name="connsiteY29" fmla="*/ 5671020 h 6858000"/>
              <a:gd name="connsiteX30" fmla="*/ 1325331 w 5305156"/>
              <a:gd name="connsiteY30" fmla="*/ 5495959 h 6858000"/>
              <a:gd name="connsiteX31" fmla="*/ 1000847 w 5305156"/>
              <a:gd name="connsiteY31" fmla="*/ 5779053 h 6858000"/>
              <a:gd name="connsiteX32" fmla="*/ 1326033 w 5305156"/>
              <a:gd name="connsiteY32" fmla="*/ 6056627 h 6858000"/>
              <a:gd name="connsiteX33" fmla="*/ 1650518 w 5305156"/>
              <a:gd name="connsiteY33" fmla="*/ 5773533 h 6858000"/>
              <a:gd name="connsiteX34" fmla="*/ 1537440 w 5305156"/>
              <a:gd name="connsiteY34" fmla="*/ 5677328 h 6858000"/>
              <a:gd name="connsiteX35" fmla="*/ 1325331 w 5305156"/>
              <a:gd name="connsiteY35" fmla="*/ 5495959 h 6858000"/>
              <a:gd name="connsiteX36" fmla="*/ 320271 w 5305156"/>
              <a:gd name="connsiteY36" fmla="*/ 4847761 h 6858000"/>
              <a:gd name="connsiteX37" fmla="*/ 0 w 5305156"/>
              <a:gd name="connsiteY37" fmla="*/ 5126124 h 6858000"/>
              <a:gd name="connsiteX38" fmla="*/ 325188 w 5305156"/>
              <a:gd name="connsiteY38" fmla="*/ 5403697 h 6858000"/>
              <a:gd name="connsiteX39" fmla="*/ 433349 w 5305156"/>
              <a:gd name="connsiteY39" fmla="*/ 5309070 h 6858000"/>
              <a:gd name="connsiteX40" fmla="*/ 439670 w 5305156"/>
              <a:gd name="connsiteY40" fmla="*/ 5320898 h 6858000"/>
              <a:gd name="connsiteX41" fmla="*/ 330807 w 5305156"/>
              <a:gd name="connsiteY41" fmla="*/ 5415526 h 6858000"/>
              <a:gd name="connsiteX42" fmla="*/ 330807 w 5305156"/>
              <a:gd name="connsiteY42" fmla="*/ 5761705 h 6858000"/>
              <a:gd name="connsiteX43" fmla="*/ 563986 w 5305156"/>
              <a:gd name="connsiteY43" fmla="*/ 5559044 h 6858000"/>
              <a:gd name="connsiteX44" fmla="*/ 570307 w 5305156"/>
              <a:gd name="connsiteY44" fmla="*/ 5571661 h 6858000"/>
              <a:gd name="connsiteX45" fmla="*/ 332211 w 5305156"/>
              <a:gd name="connsiteY45" fmla="*/ 5779053 h 6858000"/>
              <a:gd name="connsiteX46" fmla="*/ 657398 w 5305156"/>
              <a:gd name="connsiteY46" fmla="*/ 6056627 h 6858000"/>
              <a:gd name="connsiteX47" fmla="*/ 771178 w 5305156"/>
              <a:gd name="connsiteY47" fmla="*/ 5957268 h 6858000"/>
              <a:gd name="connsiteX48" fmla="*/ 777500 w 5305156"/>
              <a:gd name="connsiteY48" fmla="*/ 5968308 h 6858000"/>
              <a:gd name="connsiteX49" fmla="*/ 771881 w 5305156"/>
              <a:gd name="connsiteY49" fmla="*/ 5956479 h 6858000"/>
              <a:gd name="connsiteX50" fmla="*/ 981883 w 5305156"/>
              <a:gd name="connsiteY50" fmla="*/ 5773533 h 6858000"/>
              <a:gd name="connsiteX51" fmla="*/ 656696 w 5305156"/>
              <a:gd name="connsiteY51" fmla="*/ 5495959 h 6858000"/>
              <a:gd name="connsiteX52" fmla="*/ 571010 w 5305156"/>
              <a:gd name="connsiteY52" fmla="*/ 5570873 h 6858000"/>
              <a:gd name="connsiteX53" fmla="*/ 563986 w 5305156"/>
              <a:gd name="connsiteY53" fmla="*/ 5558256 h 6858000"/>
              <a:gd name="connsiteX54" fmla="*/ 653184 w 5305156"/>
              <a:gd name="connsiteY54" fmla="*/ 5480976 h 6858000"/>
              <a:gd name="connsiteX55" fmla="*/ 653184 w 5305156"/>
              <a:gd name="connsiteY55" fmla="*/ 5134798 h 6858000"/>
              <a:gd name="connsiteX56" fmla="*/ 439670 w 5305156"/>
              <a:gd name="connsiteY56" fmla="*/ 5320110 h 6858000"/>
              <a:gd name="connsiteX57" fmla="*/ 434052 w 5305156"/>
              <a:gd name="connsiteY57" fmla="*/ 5309070 h 6858000"/>
              <a:gd name="connsiteX58" fmla="*/ 645458 w 5305156"/>
              <a:gd name="connsiteY58" fmla="*/ 5125335 h 6858000"/>
              <a:gd name="connsiteX59" fmla="*/ 320271 w 5305156"/>
              <a:gd name="connsiteY59" fmla="*/ 4847761 h 6858000"/>
              <a:gd name="connsiteX60" fmla="*/ 985394 w 5305156"/>
              <a:gd name="connsiteY60" fmla="*/ 4487388 h 6858000"/>
              <a:gd name="connsiteX61" fmla="*/ 763453 w 5305156"/>
              <a:gd name="connsiteY61" fmla="*/ 4680586 h 6858000"/>
              <a:gd name="connsiteX62" fmla="*/ 756430 w 5305156"/>
              <a:gd name="connsiteY62" fmla="*/ 4670335 h 6858000"/>
              <a:gd name="connsiteX63" fmla="*/ 762750 w 5305156"/>
              <a:gd name="connsiteY63" fmla="*/ 4680586 h 6858000"/>
              <a:gd name="connsiteX64" fmla="*/ 663017 w 5305156"/>
              <a:gd name="connsiteY64" fmla="*/ 4768116 h 6858000"/>
              <a:gd name="connsiteX65" fmla="*/ 663017 w 5305156"/>
              <a:gd name="connsiteY65" fmla="*/ 5114295 h 6858000"/>
              <a:gd name="connsiteX66" fmla="*/ 906029 w 5305156"/>
              <a:gd name="connsiteY66" fmla="*/ 4902960 h 6858000"/>
              <a:gd name="connsiteX67" fmla="*/ 913053 w 5305156"/>
              <a:gd name="connsiteY67" fmla="*/ 4913212 h 6858000"/>
              <a:gd name="connsiteX68" fmla="*/ 906732 w 5305156"/>
              <a:gd name="connsiteY68" fmla="*/ 4902172 h 6858000"/>
              <a:gd name="connsiteX69" fmla="*/ 985394 w 5305156"/>
              <a:gd name="connsiteY69" fmla="*/ 4833567 h 6858000"/>
              <a:gd name="connsiteX70" fmla="*/ 985394 w 5305156"/>
              <a:gd name="connsiteY70" fmla="*/ 4487388 h 6858000"/>
              <a:gd name="connsiteX71" fmla="*/ 656696 w 5305156"/>
              <a:gd name="connsiteY71" fmla="*/ 4196409 h 6858000"/>
              <a:gd name="connsiteX72" fmla="*/ 332211 w 5305156"/>
              <a:gd name="connsiteY72" fmla="*/ 4478714 h 6858000"/>
              <a:gd name="connsiteX73" fmla="*/ 657398 w 5305156"/>
              <a:gd name="connsiteY73" fmla="*/ 4756288 h 6858000"/>
              <a:gd name="connsiteX74" fmla="*/ 756430 w 5305156"/>
              <a:gd name="connsiteY74" fmla="*/ 4670335 h 6858000"/>
              <a:gd name="connsiteX75" fmla="*/ 981883 w 5305156"/>
              <a:gd name="connsiteY75" fmla="*/ 4473983 h 6858000"/>
              <a:gd name="connsiteX76" fmla="*/ 656696 w 5305156"/>
              <a:gd name="connsiteY76" fmla="*/ 4196409 h 6858000"/>
              <a:gd name="connsiteX77" fmla="*/ 993120 w 5305156"/>
              <a:gd name="connsiteY77" fmla="*/ 3544268 h 6858000"/>
              <a:gd name="connsiteX78" fmla="*/ 668636 w 5305156"/>
              <a:gd name="connsiteY78" fmla="*/ 3826573 h 6858000"/>
              <a:gd name="connsiteX79" fmla="*/ 993823 w 5305156"/>
              <a:gd name="connsiteY79" fmla="*/ 4104935 h 6858000"/>
              <a:gd name="connsiteX80" fmla="*/ 1318308 w 5305156"/>
              <a:gd name="connsiteY80" fmla="*/ 3821842 h 6858000"/>
              <a:gd name="connsiteX81" fmla="*/ 1002251 w 5305156"/>
              <a:gd name="connsiteY81" fmla="*/ 3552154 h 6858000"/>
              <a:gd name="connsiteX82" fmla="*/ 993120 w 5305156"/>
              <a:gd name="connsiteY82" fmla="*/ 3544268 h 6858000"/>
              <a:gd name="connsiteX83" fmla="*/ 1318308 w 5305156"/>
              <a:gd name="connsiteY83" fmla="*/ 2538851 h 6858000"/>
              <a:gd name="connsiteX84" fmla="*/ 1110412 w 5305156"/>
              <a:gd name="connsiteY84" fmla="*/ 2719432 h 6858000"/>
              <a:gd name="connsiteX85" fmla="*/ 1104092 w 5305156"/>
              <a:gd name="connsiteY85" fmla="*/ 2708392 h 6858000"/>
              <a:gd name="connsiteX86" fmla="*/ 1109710 w 5305156"/>
              <a:gd name="connsiteY86" fmla="*/ 2720221 h 6858000"/>
              <a:gd name="connsiteX87" fmla="*/ 995930 w 5305156"/>
              <a:gd name="connsiteY87" fmla="*/ 2819579 h 6858000"/>
              <a:gd name="connsiteX88" fmla="*/ 995930 w 5305156"/>
              <a:gd name="connsiteY88" fmla="*/ 3165758 h 6858000"/>
              <a:gd name="connsiteX89" fmla="*/ 1234025 w 5305156"/>
              <a:gd name="connsiteY89" fmla="*/ 2958366 h 6858000"/>
              <a:gd name="connsiteX90" fmla="*/ 1240347 w 5305156"/>
              <a:gd name="connsiteY90" fmla="*/ 2969406 h 6858000"/>
              <a:gd name="connsiteX91" fmla="*/ 1234728 w 5305156"/>
              <a:gd name="connsiteY91" fmla="*/ 2957578 h 6858000"/>
              <a:gd name="connsiteX92" fmla="*/ 1318308 w 5305156"/>
              <a:gd name="connsiteY92" fmla="*/ 2885030 h 6858000"/>
              <a:gd name="connsiteX93" fmla="*/ 1318308 w 5305156"/>
              <a:gd name="connsiteY93" fmla="*/ 2538851 h 6858000"/>
              <a:gd name="connsiteX94" fmla="*/ 652482 w 5305156"/>
              <a:gd name="connsiteY94" fmla="*/ 1598885 h 6858000"/>
              <a:gd name="connsiteX95" fmla="*/ 332211 w 5305156"/>
              <a:gd name="connsiteY95" fmla="*/ 1878036 h 6858000"/>
              <a:gd name="connsiteX96" fmla="*/ 657398 w 5305156"/>
              <a:gd name="connsiteY96" fmla="*/ 2155610 h 6858000"/>
              <a:gd name="connsiteX97" fmla="*/ 766262 w 5305156"/>
              <a:gd name="connsiteY97" fmla="*/ 2060983 h 6858000"/>
              <a:gd name="connsiteX98" fmla="*/ 771881 w 5305156"/>
              <a:gd name="connsiteY98" fmla="*/ 2072022 h 6858000"/>
              <a:gd name="connsiteX99" fmla="*/ 663017 w 5305156"/>
              <a:gd name="connsiteY99" fmla="*/ 2166650 h 6858000"/>
              <a:gd name="connsiteX100" fmla="*/ 663017 w 5305156"/>
              <a:gd name="connsiteY100" fmla="*/ 2513617 h 6858000"/>
              <a:gd name="connsiteX101" fmla="*/ 896196 w 5305156"/>
              <a:gd name="connsiteY101" fmla="*/ 2310168 h 6858000"/>
              <a:gd name="connsiteX102" fmla="*/ 902517 w 5305156"/>
              <a:gd name="connsiteY102" fmla="*/ 2322785 h 6858000"/>
              <a:gd name="connsiteX103" fmla="*/ 665124 w 5305156"/>
              <a:gd name="connsiteY103" fmla="*/ 2530177 h 6858000"/>
              <a:gd name="connsiteX104" fmla="*/ 990311 w 5305156"/>
              <a:gd name="connsiteY104" fmla="*/ 2807751 h 6858000"/>
              <a:gd name="connsiteX105" fmla="*/ 1104092 w 5305156"/>
              <a:gd name="connsiteY105" fmla="*/ 2708392 h 6858000"/>
              <a:gd name="connsiteX106" fmla="*/ 1314093 w 5305156"/>
              <a:gd name="connsiteY106" fmla="*/ 2525446 h 6858000"/>
              <a:gd name="connsiteX107" fmla="*/ 988907 w 5305156"/>
              <a:gd name="connsiteY107" fmla="*/ 2247872 h 6858000"/>
              <a:gd name="connsiteX108" fmla="*/ 903220 w 5305156"/>
              <a:gd name="connsiteY108" fmla="*/ 2322785 h 6858000"/>
              <a:gd name="connsiteX109" fmla="*/ 896899 w 5305156"/>
              <a:gd name="connsiteY109" fmla="*/ 2310168 h 6858000"/>
              <a:gd name="connsiteX110" fmla="*/ 985394 w 5305156"/>
              <a:gd name="connsiteY110" fmla="*/ 2232889 h 6858000"/>
              <a:gd name="connsiteX111" fmla="*/ 985394 w 5305156"/>
              <a:gd name="connsiteY111" fmla="*/ 1885922 h 6858000"/>
              <a:gd name="connsiteX112" fmla="*/ 772583 w 5305156"/>
              <a:gd name="connsiteY112" fmla="*/ 2072022 h 6858000"/>
              <a:gd name="connsiteX113" fmla="*/ 766262 w 5305156"/>
              <a:gd name="connsiteY113" fmla="*/ 2060194 h 6858000"/>
              <a:gd name="connsiteX114" fmla="*/ 977669 w 5305156"/>
              <a:gd name="connsiteY114" fmla="*/ 1876459 h 6858000"/>
              <a:gd name="connsiteX115" fmla="*/ 652482 w 5305156"/>
              <a:gd name="connsiteY115" fmla="*/ 1598885 h 6858000"/>
              <a:gd name="connsiteX116" fmla="*/ 1318308 w 5305156"/>
              <a:gd name="connsiteY116" fmla="*/ 1238512 h 6858000"/>
              <a:gd name="connsiteX117" fmla="*/ 1095663 w 5305156"/>
              <a:gd name="connsiteY117" fmla="*/ 1432499 h 6858000"/>
              <a:gd name="connsiteX118" fmla="*/ 995930 w 5305156"/>
              <a:gd name="connsiteY118" fmla="*/ 1519240 h 6858000"/>
              <a:gd name="connsiteX119" fmla="*/ 995930 w 5305156"/>
              <a:gd name="connsiteY119" fmla="*/ 1865419 h 6858000"/>
              <a:gd name="connsiteX120" fmla="*/ 1238240 w 5305156"/>
              <a:gd name="connsiteY120" fmla="*/ 1654085 h 6858000"/>
              <a:gd name="connsiteX121" fmla="*/ 1245264 w 5305156"/>
              <a:gd name="connsiteY121" fmla="*/ 1665124 h 6858000"/>
              <a:gd name="connsiteX122" fmla="*/ 1000847 w 5305156"/>
              <a:gd name="connsiteY122" fmla="*/ 1878036 h 6858000"/>
              <a:gd name="connsiteX123" fmla="*/ 1326033 w 5305156"/>
              <a:gd name="connsiteY123" fmla="*/ 2155610 h 6858000"/>
              <a:gd name="connsiteX124" fmla="*/ 1477038 w 5305156"/>
              <a:gd name="connsiteY124" fmla="*/ 2023920 h 6858000"/>
              <a:gd name="connsiteX125" fmla="*/ 1646304 w 5305156"/>
              <a:gd name="connsiteY125" fmla="*/ 1876459 h 6858000"/>
              <a:gd name="connsiteX126" fmla="*/ 1321116 w 5305156"/>
              <a:gd name="connsiteY126" fmla="*/ 1598885 h 6858000"/>
              <a:gd name="connsiteX127" fmla="*/ 1245965 w 5305156"/>
              <a:gd name="connsiteY127" fmla="*/ 1664336 h 6858000"/>
              <a:gd name="connsiteX128" fmla="*/ 1238942 w 5305156"/>
              <a:gd name="connsiteY128" fmla="*/ 1654085 h 6858000"/>
              <a:gd name="connsiteX129" fmla="*/ 1318308 w 5305156"/>
              <a:gd name="connsiteY129" fmla="*/ 1585480 h 6858000"/>
              <a:gd name="connsiteX130" fmla="*/ 1318308 w 5305156"/>
              <a:gd name="connsiteY130" fmla="*/ 1238512 h 6858000"/>
              <a:gd name="connsiteX131" fmla="*/ 988907 w 5305156"/>
              <a:gd name="connsiteY131" fmla="*/ 947533 h 6858000"/>
              <a:gd name="connsiteX132" fmla="*/ 665124 w 5305156"/>
              <a:gd name="connsiteY132" fmla="*/ 1230627 h 6858000"/>
              <a:gd name="connsiteX133" fmla="*/ 990311 w 5305156"/>
              <a:gd name="connsiteY133" fmla="*/ 1508201 h 6858000"/>
              <a:gd name="connsiteX134" fmla="*/ 1088639 w 5305156"/>
              <a:gd name="connsiteY134" fmla="*/ 1422247 h 6858000"/>
              <a:gd name="connsiteX135" fmla="*/ 1095663 w 5305156"/>
              <a:gd name="connsiteY135" fmla="*/ 1432499 h 6858000"/>
              <a:gd name="connsiteX136" fmla="*/ 1089342 w 5305156"/>
              <a:gd name="connsiteY136" fmla="*/ 1421459 h 6858000"/>
              <a:gd name="connsiteX137" fmla="*/ 1314093 w 5305156"/>
              <a:gd name="connsiteY137" fmla="*/ 1225107 h 6858000"/>
              <a:gd name="connsiteX138" fmla="*/ 988907 w 5305156"/>
              <a:gd name="connsiteY138" fmla="*/ 947533 h 6858000"/>
              <a:gd name="connsiteX139" fmla="*/ 1325331 w 5305156"/>
              <a:gd name="connsiteY139" fmla="*/ 296181 h 6858000"/>
              <a:gd name="connsiteX140" fmla="*/ 1000847 w 5305156"/>
              <a:gd name="connsiteY140" fmla="*/ 578486 h 6858000"/>
              <a:gd name="connsiteX141" fmla="*/ 1326033 w 5305156"/>
              <a:gd name="connsiteY141" fmla="*/ 856060 h 6858000"/>
              <a:gd name="connsiteX142" fmla="*/ 1650518 w 5305156"/>
              <a:gd name="connsiteY142" fmla="*/ 573754 h 6858000"/>
              <a:gd name="connsiteX143" fmla="*/ 1334462 w 5305156"/>
              <a:gd name="connsiteY143" fmla="*/ 304066 h 6858000"/>
              <a:gd name="connsiteX144" fmla="*/ 1325331 w 5305156"/>
              <a:gd name="connsiteY144" fmla="*/ 296181 h 6858000"/>
              <a:gd name="connsiteX145" fmla="*/ 1226725 w 5305156"/>
              <a:gd name="connsiteY145" fmla="*/ 0 h 6858000"/>
              <a:gd name="connsiteX146" fmla="*/ 748180 w 5305156"/>
              <a:gd name="connsiteY146" fmla="*/ 0 h 6858000"/>
              <a:gd name="connsiteX147" fmla="*/ 763540 w 5305156"/>
              <a:gd name="connsiteY147" fmla="*/ 13087 h 6858000"/>
              <a:gd name="connsiteX148" fmla="*/ 990311 w 5305156"/>
              <a:gd name="connsiteY148" fmla="*/ 206284 h 6858000"/>
              <a:gd name="connsiteX149" fmla="*/ 1159227 w 5305156"/>
              <a:gd name="connsiteY149" fmla="*/ 58896 h 6858000"/>
              <a:gd name="connsiteX150" fmla="*/ 1318308 w 5305156"/>
              <a:gd name="connsiteY150" fmla="*/ 0 h 6858000"/>
              <a:gd name="connsiteX151" fmla="*/ 1245701 w 5305156"/>
              <a:gd name="connsiteY151" fmla="*/ 0 h 6858000"/>
              <a:gd name="connsiteX152" fmla="*/ 1228232 w 5305156"/>
              <a:gd name="connsiteY152" fmla="*/ 15255 h 6858000"/>
              <a:gd name="connsiteX153" fmla="*/ 995930 w 5305156"/>
              <a:gd name="connsiteY153" fmla="*/ 218113 h 6858000"/>
              <a:gd name="connsiteX154" fmla="*/ 995930 w 5305156"/>
              <a:gd name="connsiteY154" fmla="*/ 564292 h 6858000"/>
              <a:gd name="connsiteX155" fmla="*/ 1318308 w 5305156"/>
              <a:gd name="connsiteY155" fmla="*/ 283564 h 6858000"/>
              <a:gd name="connsiteX156" fmla="*/ 1318308 w 5305156"/>
              <a:gd name="connsiteY156" fmla="*/ 84404 h 6858000"/>
              <a:gd name="connsiteX157" fmla="*/ 5305156 w 5305156"/>
              <a:gd name="connsiteY157" fmla="*/ 0 h 6858000"/>
              <a:gd name="connsiteX158" fmla="*/ 1329545 w 5305156"/>
              <a:gd name="connsiteY158" fmla="*/ 0 h 6858000"/>
              <a:gd name="connsiteX159" fmla="*/ 1329545 w 5305156"/>
              <a:gd name="connsiteY159" fmla="*/ 1953 h 6858000"/>
              <a:gd name="connsiteX160" fmla="*/ 1329545 w 5305156"/>
              <a:gd name="connsiteY160" fmla="*/ 283564 h 6858000"/>
              <a:gd name="connsiteX161" fmla="*/ 1343592 w 5305156"/>
              <a:gd name="connsiteY161" fmla="*/ 295392 h 6858000"/>
              <a:gd name="connsiteX162" fmla="*/ 1334462 w 5305156"/>
              <a:gd name="connsiteY162" fmla="*/ 304066 h 6858000"/>
              <a:gd name="connsiteX163" fmla="*/ 1344294 w 5305156"/>
              <a:gd name="connsiteY163" fmla="*/ 295392 h 6858000"/>
              <a:gd name="connsiteX164" fmla="*/ 1665970 w 5305156"/>
              <a:gd name="connsiteY164" fmla="*/ 570600 h 6858000"/>
              <a:gd name="connsiteX165" fmla="*/ 1665970 w 5305156"/>
              <a:gd name="connsiteY165" fmla="*/ 589526 h 6858000"/>
              <a:gd name="connsiteX166" fmla="*/ 1654030 w 5305156"/>
              <a:gd name="connsiteY166" fmla="*/ 599777 h 6858000"/>
              <a:gd name="connsiteX167" fmla="*/ 1654030 w 5305156"/>
              <a:gd name="connsiteY167" fmla="*/ 587160 h 6858000"/>
              <a:gd name="connsiteX168" fmla="*/ 1332355 w 5305156"/>
              <a:gd name="connsiteY168" fmla="*/ 867888 h 6858000"/>
              <a:gd name="connsiteX169" fmla="*/ 1332355 w 5305156"/>
              <a:gd name="connsiteY169" fmla="*/ 1214067 h 6858000"/>
              <a:gd name="connsiteX170" fmla="*/ 1654030 w 5305156"/>
              <a:gd name="connsiteY170" fmla="*/ 933339 h 6858000"/>
              <a:gd name="connsiteX171" fmla="*/ 1654030 w 5305156"/>
              <a:gd name="connsiteY171" fmla="*/ 600566 h 6858000"/>
              <a:gd name="connsiteX172" fmla="*/ 1665970 w 5305156"/>
              <a:gd name="connsiteY172" fmla="*/ 590314 h 6858000"/>
              <a:gd name="connsiteX173" fmla="*/ 1665970 w 5305156"/>
              <a:gd name="connsiteY173" fmla="*/ 938859 h 6858000"/>
              <a:gd name="connsiteX174" fmla="*/ 1998180 w 5305156"/>
              <a:gd name="connsiteY174" fmla="*/ 1221952 h 6858000"/>
              <a:gd name="connsiteX175" fmla="*/ 1998180 w 5305156"/>
              <a:gd name="connsiteY175" fmla="*/ 1591788 h 6858000"/>
              <a:gd name="connsiteX176" fmla="*/ 1680718 w 5305156"/>
              <a:gd name="connsiteY176" fmla="*/ 1867785 h 6858000"/>
              <a:gd name="connsiteX177" fmla="*/ 1680718 w 5305156"/>
              <a:gd name="connsiteY177" fmla="*/ 1851225 h 6858000"/>
              <a:gd name="connsiteX178" fmla="*/ 1986942 w 5305156"/>
              <a:gd name="connsiteY178" fmla="*/ 1585480 h 6858000"/>
              <a:gd name="connsiteX179" fmla="*/ 1986942 w 5305156"/>
              <a:gd name="connsiteY179" fmla="*/ 1238512 h 6858000"/>
              <a:gd name="connsiteX180" fmla="*/ 1680718 w 5305156"/>
              <a:gd name="connsiteY180" fmla="*/ 1505046 h 6858000"/>
              <a:gd name="connsiteX181" fmla="*/ 1680718 w 5305156"/>
              <a:gd name="connsiteY181" fmla="*/ 1488487 h 6858000"/>
              <a:gd name="connsiteX182" fmla="*/ 1982728 w 5305156"/>
              <a:gd name="connsiteY182" fmla="*/ 1225107 h 6858000"/>
              <a:gd name="connsiteX183" fmla="*/ 1657541 w 5305156"/>
              <a:gd name="connsiteY183" fmla="*/ 947533 h 6858000"/>
              <a:gd name="connsiteX184" fmla="*/ 1333056 w 5305156"/>
              <a:gd name="connsiteY184" fmla="*/ 1230627 h 6858000"/>
              <a:gd name="connsiteX185" fmla="*/ 1658244 w 5305156"/>
              <a:gd name="connsiteY185" fmla="*/ 1508201 h 6858000"/>
              <a:gd name="connsiteX186" fmla="*/ 1680017 w 5305156"/>
              <a:gd name="connsiteY186" fmla="*/ 1489275 h 6858000"/>
              <a:gd name="connsiteX187" fmla="*/ 1680017 w 5305156"/>
              <a:gd name="connsiteY187" fmla="*/ 1505835 h 6858000"/>
              <a:gd name="connsiteX188" fmla="*/ 1664565 w 5305156"/>
              <a:gd name="connsiteY188" fmla="*/ 1519240 h 6858000"/>
              <a:gd name="connsiteX189" fmla="*/ 1664565 w 5305156"/>
              <a:gd name="connsiteY189" fmla="*/ 1865419 h 6858000"/>
              <a:gd name="connsiteX190" fmla="*/ 1680017 w 5305156"/>
              <a:gd name="connsiteY190" fmla="*/ 1852014 h 6858000"/>
              <a:gd name="connsiteX191" fmla="*/ 1680017 w 5305156"/>
              <a:gd name="connsiteY191" fmla="*/ 1868573 h 6858000"/>
              <a:gd name="connsiteX192" fmla="*/ 1665970 w 5305156"/>
              <a:gd name="connsiteY192" fmla="*/ 1881190 h 6858000"/>
              <a:gd name="connsiteX193" fmla="*/ 1665970 w 5305156"/>
              <a:gd name="connsiteY193" fmla="*/ 2058617 h 6858000"/>
              <a:gd name="connsiteX194" fmla="*/ 1654030 w 5305156"/>
              <a:gd name="connsiteY194" fmla="*/ 2060194 h 6858000"/>
              <a:gd name="connsiteX195" fmla="*/ 1654030 w 5305156"/>
              <a:gd name="connsiteY195" fmla="*/ 1885922 h 6858000"/>
              <a:gd name="connsiteX196" fmla="*/ 1484061 w 5305156"/>
              <a:gd name="connsiteY196" fmla="*/ 2034172 h 6858000"/>
              <a:gd name="connsiteX197" fmla="*/ 1477038 w 5305156"/>
              <a:gd name="connsiteY197" fmla="*/ 2023920 h 6858000"/>
              <a:gd name="connsiteX198" fmla="*/ 1484061 w 5305156"/>
              <a:gd name="connsiteY198" fmla="*/ 2034960 h 6858000"/>
              <a:gd name="connsiteX199" fmla="*/ 1332355 w 5305156"/>
              <a:gd name="connsiteY199" fmla="*/ 2166650 h 6858000"/>
              <a:gd name="connsiteX200" fmla="*/ 1332355 w 5305156"/>
              <a:gd name="connsiteY200" fmla="*/ 2513617 h 6858000"/>
              <a:gd name="connsiteX201" fmla="*/ 1654030 w 5305156"/>
              <a:gd name="connsiteY201" fmla="*/ 2232889 h 6858000"/>
              <a:gd name="connsiteX202" fmla="*/ 1654030 w 5305156"/>
              <a:gd name="connsiteY202" fmla="*/ 2060983 h 6858000"/>
              <a:gd name="connsiteX203" fmla="*/ 1665970 w 5305156"/>
              <a:gd name="connsiteY203" fmla="*/ 2059405 h 6858000"/>
              <a:gd name="connsiteX204" fmla="*/ 1665970 w 5305156"/>
              <a:gd name="connsiteY204" fmla="*/ 2238409 h 6858000"/>
              <a:gd name="connsiteX205" fmla="*/ 1881590 w 5305156"/>
              <a:gd name="connsiteY205" fmla="*/ 2422144 h 6858000"/>
              <a:gd name="connsiteX206" fmla="*/ 1869650 w 5305156"/>
              <a:gd name="connsiteY206" fmla="*/ 2428452 h 6858000"/>
              <a:gd name="connsiteX207" fmla="*/ 1657541 w 5305156"/>
              <a:gd name="connsiteY207" fmla="*/ 2247872 h 6858000"/>
              <a:gd name="connsiteX208" fmla="*/ 1333056 w 5305156"/>
              <a:gd name="connsiteY208" fmla="*/ 2530177 h 6858000"/>
              <a:gd name="connsiteX209" fmla="*/ 1658244 w 5305156"/>
              <a:gd name="connsiteY209" fmla="*/ 2807751 h 6858000"/>
              <a:gd name="connsiteX210" fmla="*/ 1982728 w 5305156"/>
              <a:gd name="connsiteY210" fmla="*/ 2525446 h 6858000"/>
              <a:gd name="connsiteX211" fmla="*/ 1870353 w 5305156"/>
              <a:gd name="connsiteY211" fmla="*/ 2429241 h 6858000"/>
              <a:gd name="connsiteX212" fmla="*/ 1882293 w 5305156"/>
              <a:gd name="connsiteY212" fmla="*/ 2422933 h 6858000"/>
              <a:gd name="connsiteX213" fmla="*/ 1998180 w 5305156"/>
              <a:gd name="connsiteY213" fmla="*/ 2522291 h 6858000"/>
              <a:gd name="connsiteX214" fmla="*/ 1998180 w 5305156"/>
              <a:gd name="connsiteY214" fmla="*/ 2773054 h 6858000"/>
              <a:gd name="connsiteX215" fmla="*/ 1986942 w 5305156"/>
              <a:gd name="connsiteY215" fmla="*/ 2778574 h 6858000"/>
              <a:gd name="connsiteX216" fmla="*/ 1986942 w 5305156"/>
              <a:gd name="connsiteY216" fmla="*/ 2538851 h 6858000"/>
              <a:gd name="connsiteX217" fmla="*/ 1664565 w 5305156"/>
              <a:gd name="connsiteY217" fmla="*/ 2819579 h 6858000"/>
              <a:gd name="connsiteX218" fmla="*/ 1664565 w 5305156"/>
              <a:gd name="connsiteY218" fmla="*/ 3165758 h 6858000"/>
              <a:gd name="connsiteX219" fmla="*/ 1986942 w 5305156"/>
              <a:gd name="connsiteY219" fmla="*/ 2885030 h 6858000"/>
              <a:gd name="connsiteX220" fmla="*/ 1986942 w 5305156"/>
              <a:gd name="connsiteY220" fmla="*/ 2779363 h 6858000"/>
              <a:gd name="connsiteX221" fmla="*/ 1998180 w 5305156"/>
              <a:gd name="connsiteY221" fmla="*/ 2773843 h 6858000"/>
              <a:gd name="connsiteX222" fmla="*/ 1998180 w 5305156"/>
              <a:gd name="connsiteY222" fmla="*/ 2891339 h 6858000"/>
              <a:gd name="connsiteX223" fmla="*/ 1658946 w 5305156"/>
              <a:gd name="connsiteY223" fmla="*/ 3187049 h 6858000"/>
              <a:gd name="connsiteX224" fmla="*/ 1321116 w 5305156"/>
              <a:gd name="connsiteY224" fmla="*/ 2899224 h 6858000"/>
              <a:gd name="connsiteX225" fmla="*/ 1240347 w 5305156"/>
              <a:gd name="connsiteY225" fmla="*/ 2969406 h 6858000"/>
              <a:gd name="connsiteX226" fmla="*/ 997334 w 5305156"/>
              <a:gd name="connsiteY226" fmla="*/ 3180741 h 6858000"/>
              <a:gd name="connsiteX227" fmla="*/ 997334 w 5305156"/>
              <a:gd name="connsiteY227" fmla="*/ 3519034 h 6858000"/>
              <a:gd name="connsiteX228" fmla="*/ 985394 w 5305156"/>
              <a:gd name="connsiteY228" fmla="*/ 3519034 h 6858000"/>
              <a:gd name="connsiteX229" fmla="*/ 985394 w 5305156"/>
              <a:gd name="connsiteY229" fmla="*/ 3500109 h 6858000"/>
              <a:gd name="connsiteX230" fmla="*/ 985394 w 5305156"/>
              <a:gd name="connsiteY230" fmla="*/ 3186261 h 6858000"/>
              <a:gd name="connsiteX231" fmla="*/ 663017 w 5305156"/>
              <a:gd name="connsiteY231" fmla="*/ 3466989 h 6858000"/>
              <a:gd name="connsiteX232" fmla="*/ 663017 w 5305156"/>
              <a:gd name="connsiteY232" fmla="*/ 3495377 h 6858000"/>
              <a:gd name="connsiteX233" fmla="*/ 663017 w 5305156"/>
              <a:gd name="connsiteY233" fmla="*/ 3812379 h 6858000"/>
              <a:gd name="connsiteX234" fmla="*/ 985394 w 5305156"/>
              <a:gd name="connsiteY234" fmla="*/ 3532439 h 6858000"/>
              <a:gd name="connsiteX235" fmla="*/ 985394 w 5305156"/>
              <a:gd name="connsiteY235" fmla="*/ 3519822 h 6858000"/>
              <a:gd name="connsiteX236" fmla="*/ 997334 w 5305156"/>
              <a:gd name="connsiteY236" fmla="*/ 3519822 h 6858000"/>
              <a:gd name="connsiteX237" fmla="*/ 997334 w 5305156"/>
              <a:gd name="connsiteY237" fmla="*/ 3531651 h 6858000"/>
              <a:gd name="connsiteX238" fmla="*/ 1011381 w 5305156"/>
              <a:gd name="connsiteY238" fmla="*/ 3543479 h 6858000"/>
              <a:gd name="connsiteX239" fmla="*/ 1002251 w 5305156"/>
              <a:gd name="connsiteY239" fmla="*/ 3552154 h 6858000"/>
              <a:gd name="connsiteX240" fmla="*/ 1012084 w 5305156"/>
              <a:gd name="connsiteY240" fmla="*/ 3544268 h 6858000"/>
              <a:gd name="connsiteX241" fmla="*/ 1333759 w 5305156"/>
              <a:gd name="connsiteY241" fmla="*/ 3818688 h 6858000"/>
              <a:gd name="connsiteX242" fmla="*/ 1333759 w 5305156"/>
              <a:gd name="connsiteY242" fmla="*/ 3838402 h 6858000"/>
              <a:gd name="connsiteX243" fmla="*/ 1321819 w 5305156"/>
              <a:gd name="connsiteY243" fmla="*/ 3848653 h 6858000"/>
              <a:gd name="connsiteX244" fmla="*/ 1321819 w 5305156"/>
              <a:gd name="connsiteY244" fmla="*/ 3835248 h 6858000"/>
              <a:gd name="connsiteX245" fmla="*/ 999441 w 5305156"/>
              <a:gd name="connsiteY245" fmla="*/ 4115975 h 6858000"/>
              <a:gd name="connsiteX246" fmla="*/ 999441 w 5305156"/>
              <a:gd name="connsiteY246" fmla="*/ 4462154 h 6858000"/>
              <a:gd name="connsiteX247" fmla="*/ 1321819 w 5305156"/>
              <a:gd name="connsiteY247" fmla="*/ 4182215 h 6858000"/>
              <a:gd name="connsiteX248" fmla="*/ 1321819 w 5305156"/>
              <a:gd name="connsiteY248" fmla="*/ 3849441 h 6858000"/>
              <a:gd name="connsiteX249" fmla="*/ 1333759 w 5305156"/>
              <a:gd name="connsiteY249" fmla="*/ 3839190 h 6858000"/>
              <a:gd name="connsiteX250" fmla="*/ 1333759 w 5305156"/>
              <a:gd name="connsiteY250" fmla="*/ 4186946 h 6858000"/>
              <a:gd name="connsiteX251" fmla="*/ 1665970 w 5305156"/>
              <a:gd name="connsiteY251" fmla="*/ 4470828 h 6858000"/>
              <a:gd name="connsiteX252" fmla="*/ 1665970 w 5305156"/>
              <a:gd name="connsiteY252" fmla="*/ 4839875 h 6858000"/>
              <a:gd name="connsiteX253" fmla="*/ 1348509 w 5305156"/>
              <a:gd name="connsiteY253" fmla="*/ 5116661 h 6858000"/>
              <a:gd name="connsiteX254" fmla="*/ 1348509 w 5305156"/>
              <a:gd name="connsiteY254" fmla="*/ 5100101 h 6858000"/>
              <a:gd name="connsiteX255" fmla="*/ 1654030 w 5305156"/>
              <a:gd name="connsiteY255" fmla="*/ 4833567 h 6858000"/>
              <a:gd name="connsiteX256" fmla="*/ 1654030 w 5305156"/>
              <a:gd name="connsiteY256" fmla="*/ 4487388 h 6858000"/>
              <a:gd name="connsiteX257" fmla="*/ 1348509 w 5305156"/>
              <a:gd name="connsiteY257" fmla="*/ 4753134 h 6858000"/>
              <a:gd name="connsiteX258" fmla="*/ 1348509 w 5305156"/>
              <a:gd name="connsiteY258" fmla="*/ 4737362 h 6858000"/>
              <a:gd name="connsiteX259" fmla="*/ 1650518 w 5305156"/>
              <a:gd name="connsiteY259" fmla="*/ 4473983 h 6858000"/>
              <a:gd name="connsiteX260" fmla="*/ 1325331 w 5305156"/>
              <a:gd name="connsiteY260" fmla="*/ 4196409 h 6858000"/>
              <a:gd name="connsiteX261" fmla="*/ 1000847 w 5305156"/>
              <a:gd name="connsiteY261" fmla="*/ 4478714 h 6858000"/>
              <a:gd name="connsiteX262" fmla="*/ 1326033 w 5305156"/>
              <a:gd name="connsiteY262" fmla="*/ 4756288 h 6858000"/>
              <a:gd name="connsiteX263" fmla="*/ 1347806 w 5305156"/>
              <a:gd name="connsiteY263" fmla="*/ 4737362 h 6858000"/>
              <a:gd name="connsiteX264" fmla="*/ 1347806 w 5305156"/>
              <a:gd name="connsiteY264" fmla="*/ 4753922 h 6858000"/>
              <a:gd name="connsiteX265" fmla="*/ 1331652 w 5305156"/>
              <a:gd name="connsiteY265" fmla="*/ 4768116 h 6858000"/>
              <a:gd name="connsiteX266" fmla="*/ 1331652 w 5305156"/>
              <a:gd name="connsiteY266" fmla="*/ 5114295 h 6858000"/>
              <a:gd name="connsiteX267" fmla="*/ 1347806 w 5305156"/>
              <a:gd name="connsiteY267" fmla="*/ 5100101 h 6858000"/>
              <a:gd name="connsiteX268" fmla="*/ 1347806 w 5305156"/>
              <a:gd name="connsiteY268" fmla="*/ 5116661 h 6858000"/>
              <a:gd name="connsiteX269" fmla="*/ 1333759 w 5305156"/>
              <a:gd name="connsiteY269" fmla="*/ 5129278 h 6858000"/>
              <a:gd name="connsiteX270" fmla="*/ 1333759 w 5305156"/>
              <a:gd name="connsiteY270" fmla="*/ 5306704 h 6858000"/>
              <a:gd name="connsiteX271" fmla="*/ 1321819 w 5305156"/>
              <a:gd name="connsiteY271" fmla="*/ 5309070 h 6858000"/>
              <a:gd name="connsiteX272" fmla="*/ 1321819 w 5305156"/>
              <a:gd name="connsiteY272" fmla="*/ 5134798 h 6858000"/>
              <a:gd name="connsiteX273" fmla="*/ 1151851 w 5305156"/>
              <a:gd name="connsiteY273" fmla="*/ 5283047 h 6858000"/>
              <a:gd name="connsiteX274" fmla="*/ 1144827 w 5305156"/>
              <a:gd name="connsiteY274" fmla="*/ 5272008 h 6858000"/>
              <a:gd name="connsiteX275" fmla="*/ 1314093 w 5305156"/>
              <a:gd name="connsiteY275" fmla="*/ 5125335 h 6858000"/>
              <a:gd name="connsiteX276" fmla="*/ 988907 w 5305156"/>
              <a:gd name="connsiteY276" fmla="*/ 4847761 h 6858000"/>
              <a:gd name="connsiteX277" fmla="*/ 913053 w 5305156"/>
              <a:gd name="connsiteY277" fmla="*/ 4913212 h 6858000"/>
              <a:gd name="connsiteX278" fmla="*/ 668636 w 5305156"/>
              <a:gd name="connsiteY278" fmla="*/ 5126124 h 6858000"/>
              <a:gd name="connsiteX279" fmla="*/ 993823 w 5305156"/>
              <a:gd name="connsiteY279" fmla="*/ 5403697 h 6858000"/>
              <a:gd name="connsiteX280" fmla="*/ 1144827 w 5305156"/>
              <a:gd name="connsiteY280" fmla="*/ 5272796 h 6858000"/>
              <a:gd name="connsiteX281" fmla="*/ 1151149 w 5305156"/>
              <a:gd name="connsiteY281" fmla="*/ 5283047 h 6858000"/>
              <a:gd name="connsiteX282" fmla="*/ 999441 w 5305156"/>
              <a:gd name="connsiteY282" fmla="*/ 5415526 h 6858000"/>
              <a:gd name="connsiteX283" fmla="*/ 999441 w 5305156"/>
              <a:gd name="connsiteY283" fmla="*/ 5761705 h 6858000"/>
              <a:gd name="connsiteX284" fmla="*/ 1321819 w 5305156"/>
              <a:gd name="connsiteY284" fmla="*/ 5480976 h 6858000"/>
              <a:gd name="connsiteX285" fmla="*/ 1321819 w 5305156"/>
              <a:gd name="connsiteY285" fmla="*/ 5309858 h 6858000"/>
              <a:gd name="connsiteX286" fmla="*/ 1333759 w 5305156"/>
              <a:gd name="connsiteY286" fmla="*/ 5307493 h 6858000"/>
              <a:gd name="connsiteX287" fmla="*/ 1333759 w 5305156"/>
              <a:gd name="connsiteY287" fmla="*/ 5487285 h 6858000"/>
              <a:gd name="connsiteX288" fmla="*/ 1549380 w 5305156"/>
              <a:gd name="connsiteY288" fmla="*/ 5671020 h 6858000"/>
              <a:gd name="connsiteX289" fmla="*/ 1665970 w 5305156"/>
              <a:gd name="connsiteY289" fmla="*/ 5770379 h 6858000"/>
              <a:gd name="connsiteX290" fmla="*/ 1665970 w 5305156"/>
              <a:gd name="connsiteY290" fmla="*/ 6021141 h 6858000"/>
              <a:gd name="connsiteX291" fmla="*/ 1654030 w 5305156"/>
              <a:gd name="connsiteY291" fmla="*/ 6026661 h 6858000"/>
              <a:gd name="connsiteX292" fmla="*/ 1654030 w 5305156"/>
              <a:gd name="connsiteY292" fmla="*/ 5786939 h 6858000"/>
              <a:gd name="connsiteX293" fmla="*/ 1331652 w 5305156"/>
              <a:gd name="connsiteY293" fmla="*/ 6067667 h 6858000"/>
              <a:gd name="connsiteX294" fmla="*/ 1331652 w 5305156"/>
              <a:gd name="connsiteY294" fmla="*/ 6413845 h 6858000"/>
              <a:gd name="connsiteX295" fmla="*/ 1654030 w 5305156"/>
              <a:gd name="connsiteY295" fmla="*/ 6133906 h 6858000"/>
              <a:gd name="connsiteX296" fmla="*/ 1654030 w 5305156"/>
              <a:gd name="connsiteY296" fmla="*/ 6027450 h 6858000"/>
              <a:gd name="connsiteX297" fmla="*/ 1665970 w 5305156"/>
              <a:gd name="connsiteY297" fmla="*/ 6021930 h 6858000"/>
              <a:gd name="connsiteX298" fmla="*/ 1665970 w 5305156"/>
              <a:gd name="connsiteY298" fmla="*/ 6140214 h 6858000"/>
              <a:gd name="connsiteX299" fmla="*/ 1326033 w 5305156"/>
              <a:gd name="connsiteY299" fmla="*/ 6435925 h 6858000"/>
              <a:gd name="connsiteX300" fmla="*/ 988907 w 5305156"/>
              <a:gd name="connsiteY300" fmla="*/ 6147311 h 6858000"/>
              <a:gd name="connsiteX301" fmla="*/ 908136 w 5305156"/>
              <a:gd name="connsiteY301" fmla="*/ 6217493 h 6858000"/>
              <a:gd name="connsiteX302" fmla="*/ 901815 w 5305156"/>
              <a:gd name="connsiteY302" fmla="*/ 6206454 h 6858000"/>
              <a:gd name="connsiteX303" fmla="*/ 907434 w 5305156"/>
              <a:gd name="connsiteY303" fmla="*/ 6218282 h 6858000"/>
              <a:gd name="connsiteX304" fmla="*/ 665124 w 5305156"/>
              <a:gd name="connsiteY304" fmla="*/ 6429617 h 6858000"/>
              <a:gd name="connsiteX305" fmla="*/ 665124 w 5305156"/>
              <a:gd name="connsiteY305" fmla="*/ 6784470 h 6858000"/>
              <a:gd name="connsiteX306" fmla="*/ 722014 w 5305156"/>
              <a:gd name="connsiteY306" fmla="*/ 6833040 h 6858000"/>
              <a:gd name="connsiteX307" fmla="*/ 751249 w 5305156"/>
              <a:gd name="connsiteY307" fmla="*/ 6858000 h 6858000"/>
              <a:gd name="connsiteX308" fmla="*/ 5305156 w 5305156"/>
              <a:gd name="connsiteY3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5305156" h="6858000">
                <a:moveTo>
                  <a:pt x="657398" y="6793932"/>
                </a:moveTo>
                <a:cubicBezTo>
                  <a:pt x="657398" y="6793932"/>
                  <a:pt x="657398" y="6793932"/>
                  <a:pt x="585057" y="6857017"/>
                </a:cubicBezTo>
                <a:lnTo>
                  <a:pt x="583930" y="6858000"/>
                </a:lnTo>
                <a:lnTo>
                  <a:pt x="732294" y="6858000"/>
                </a:lnTo>
                <a:lnTo>
                  <a:pt x="725614" y="6852286"/>
                </a:lnTo>
                <a:cubicBezTo>
                  <a:pt x="709021" y="6838092"/>
                  <a:pt x="686897" y="6819166"/>
                  <a:pt x="657398" y="6793932"/>
                </a:cubicBezTo>
                <a:close/>
                <a:moveTo>
                  <a:pt x="653184" y="6434348"/>
                </a:moveTo>
                <a:cubicBezTo>
                  <a:pt x="653184" y="6434348"/>
                  <a:pt x="653184" y="6434348"/>
                  <a:pt x="330807" y="6715076"/>
                </a:cubicBezTo>
                <a:cubicBezTo>
                  <a:pt x="330807" y="6715076"/>
                  <a:pt x="330807" y="6715076"/>
                  <a:pt x="330807" y="6799592"/>
                </a:cubicBezTo>
                <a:lnTo>
                  <a:pt x="330807" y="6858000"/>
                </a:lnTo>
                <a:lnTo>
                  <a:pt x="564153" y="6858000"/>
                </a:lnTo>
                <a:lnTo>
                  <a:pt x="568902" y="6853863"/>
                </a:lnTo>
                <a:cubicBezTo>
                  <a:pt x="573818" y="6854652"/>
                  <a:pt x="579438" y="6856229"/>
                  <a:pt x="585057" y="6857017"/>
                </a:cubicBezTo>
                <a:cubicBezTo>
                  <a:pt x="579438" y="6855440"/>
                  <a:pt x="574521" y="6854652"/>
                  <a:pt x="569605" y="6853075"/>
                </a:cubicBezTo>
                <a:cubicBezTo>
                  <a:pt x="569605" y="6853075"/>
                  <a:pt x="569605" y="6853075"/>
                  <a:pt x="653184" y="6780527"/>
                </a:cubicBezTo>
                <a:cubicBezTo>
                  <a:pt x="653184" y="6780527"/>
                  <a:pt x="653184" y="6780527"/>
                  <a:pt x="653184" y="6434348"/>
                </a:cubicBezTo>
                <a:close/>
                <a:moveTo>
                  <a:pt x="5047259" y="6343650"/>
                </a:moveTo>
                <a:lnTo>
                  <a:pt x="5047259" y="6707250"/>
                </a:lnTo>
                <a:lnTo>
                  <a:pt x="4683659" y="6707250"/>
                </a:lnTo>
                <a:lnTo>
                  <a:pt x="4683659" y="6343650"/>
                </a:lnTo>
                <a:close/>
                <a:moveTo>
                  <a:pt x="985394" y="5786939"/>
                </a:moveTo>
                <a:cubicBezTo>
                  <a:pt x="985394" y="5786939"/>
                  <a:pt x="985394" y="5786939"/>
                  <a:pt x="777500" y="5968308"/>
                </a:cubicBezTo>
                <a:cubicBezTo>
                  <a:pt x="777500" y="5968308"/>
                  <a:pt x="777500" y="5968308"/>
                  <a:pt x="663017" y="6067667"/>
                </a:cubicBezTo>
                <a:cubicBezTo>
                  <a:pt x="663017" y="6067667"/>
                  <a:pt x="663017" y="6067667"/>
                  <a:pt x="663017" y="6413845"/>
                </a:cubicBezTo>
                <a:cubicBezTo>
                  <a:pt x="663017" y="6413845"/>
                  <a:pt x="663017" y="6413845"/>
                  <a:pt x="901815" y="6206454"/>
                </a:cubicBezTo>
                <a:cubicBezTo>
                  <a:pt x="901815" y="6206454"/>
                  <a:pt x="901815" y="6206454"/>
                  <a:pt x="985394" y="6133906"/>
                </a:cubicBezTo>
                <a:cubicBezTo>
                  <a:pt x="985394" y="6133906"/>
                  <a:pt x="985394" y="6133906"/>
                  <a:pt x="985394" y="5786939"/>
                </a:cubicBezTo>
                <a:close/>
                <a:moveTo>
                  <a:pt x="1549380" y="5671020"/>
                </a:moveTo>
                <a:cubicBezTo>
                  <a:pt x="1537440" y="5677328"/>
                  <a:pt x="1537440" y="5677328"/>
                  <a:pt x="1537440" y="5677328"/>
                </a:cubicBezTo>
                <a:cubicBezTo>
                  <a:pt x="1549380" y="5671020"/>
                  <a:pt x="1549380" y="5671020"/>
                  <a:pt x="1549380" y="5671020"/>
                </a:cubicBezTo>
                <a:close/>
                <a:moveTo>
                  <a:pt x="1325331" y="5495959"/>
                </a:moveTo>
                <a:cubicBezTo>
                  <a:pt x="1325331" y="5495959"/>
                  <a:pt x="1325331" y="5495959"/>
                  <a:pt x="1000847" y="5779053"/>
                </a:cubicBezTo>
                <a:cubicBezTo>
                  <a:pt x="1000847" y="5779053"/>
                  <a:pt x="1000847" y="5779053"/>
                  <a:pt x="1326033" y="6056627"/>
                </a:cubicBezTo>
                <a:cubicBezTo>
                  <a:pt x="1326033" y="6056627"/>
                  <a:pt x="1326033" y="6056627"/>
                  <a:pt x="1650518" y="5773533"/>
                </a:cubicBezTo>
                <a:cubicBezTo>
                  <a:pt x="1650518" y="5773533"/>
                  <a:pt x="1650518" y="5773533"/>
                  <a:pt x="1537440" y="5677328"/>
                </a:cubicBezTo>
                <a:cubicBezTo>
                  <a:pt x="1537440" y="5677328"/>
                  <a:pt x="1537440" y="5677328"/>
                  <a:pt x="1325331" y="5495959"/>
                </a:cubicBezTo>
                <a:close/>
                <a:moveTo>
                  <a:pt x="320271" y="4847761"/>
                </a:moveTo>
                <a:cubicBezTo>
                  <a:pt x="320271" y="4847761"/>
                  <a:pt x="320271" y="4847761"/>
                  <a:pt x="0" y="5126124"/>
                </a:cubicBezTo>
                <a:cubicBezTo>
                  <a:pt x="0" y="5126124"/>
                  <a:pt x="0" y="5126124"/>
                  <a:pt x="325188" y="5403697"/>
                </a:cubicBezTo>
                <a:cubicBezTo>
                  <a:pt x="325188" y="5403697"/>
                  <a:pt x="325188" y="5403697"/>
                  <a:pt x="433349" y="5309070"/>
                </a:cubicBezTo>
                <a:cubicBezTo>
                  <a:pt x="433349" y="5309070"/>
                  <a:pt x="433349" y="5309070"/>
                  <a:pt x="439670" y="5320898"/>
                </a:cubicBezTo>
                <a:cubicBezTo>
                  <a:pt x="439670" y="5320898"/>
                  <a:pt x="439670" y="5320898"/>
                  <a:pt x="330807" y="5415526"/>
                </a:cubicBezTo>
                <a:cubicBezTo>
                  <a:pt x="330807" y="5415526"/>
                  <a:pt x="330807" y="5415526"/>
                  <a:pt x="330807" y="5761705"/>
                </a:cubicBezTo>
                <a:cubicBezTo>
                  <a:pt x="330807" y="5761705"/>
                  <a:pt x="330807" y="5761705"/>
                  <a:pt x="563986" y="5559044"/>
                </a:cubicBezTo>
                <a:cubicBezTo>
                  <a:pt x="563986" y="5559044"/>
                  <a:pt x="563986" y="5559044"/>
                  <a:pt x="570307" y="5571661"/>
                </a:cubicBezTo>
                <a:cubicBezTo>
                  <a:pt x="570307" y="5571661"/>
                  <a:pt x="570307" y="5571661"/>
                  <a:pt x="332211" y="5779053"/>
                </a:cubicBezTo>
                <a:cubicBezTo>
                  <a:pt x="332211" y="5779053"/>
                  <a:pt x="332211" y="5779053"/>
                  <a:pt x="657398" y="6056627"/>
                </a:cubicBezTo>
                <a:cubicBezTo>
                  <a:pt x="657398" y="6056627"/>
                  <a:pt x="657398" y="6056627"/>
                  <a:pt x="771178" y="5957268"/>
                </a:cubicBezTo>
                <a:cubicBezTo>
                  <a:pt x="771178" y="5957268"/>
                  <a:pt x="771178" y="5957268"/>
                  <a:pt x="777500" y="5968308"/>
                </a:cubicBezTo>
                <a:cubicBezTo>
                  <a:pt x="777500" y="5968308"/>
                  <a:pt x="777500" y="5968308"/>
                  <a:pt x="771881" y="5956479"/>
                </a:cubicBezTo>
                <a:cubicBezTo>
                  <a:pt x="771881" y="5956479"/>
                  <a:pt x="771881" y="5956479"/>
                  <a:pt x="981883" y="5773533"/>
                </a:cubicBezTo>
                <a:cubicBezTo>
                  <a:pt x="981883" y="5773533"/>
                  <a:pt x="981883" y="5773533"/>
                  <a:pt x="656696" y="5495959"/>
                </a:cubicBezTo>
                <a:cubicBezTo>
                  <a:pt x="656696" y="5495959"/>
                  <a:pt x="656696" y="5495959"/>
                  <a:pt x="571010" y="5570873"/>
                </a:cubicBezTo>
                <a:cubicBezTo>
                  <a:pt x="571010" y="5570873"/>
                  <a:pt x="571010" y="5570873"/>
                  <a:pt x="563986" y="5558256"/>
                </a:cubicBezTo>
                <a:cubicBezTo>
                  <a:pt x="563986" y="5558256"/>
                  <a:pt x="563986" y="5558256"/>
                  <a:pt x="653184" y="5480976"/>
                </a:cubicBezTo>
                <a:cubicBezTo>
                  <a:pt x="653184" y="5480976"/>
                  <a:pt x="653184" y="5480976"/>
                  <a:pt x="653184" y="5134798"/>
                </a:cubicBezTo>
                <a:cubicBezTo>
                  <a:pt x="653184" y="5134798"/>
                  <a:pt x="653184" y="5134798"/>
                  <a:pt x="439670" y="5320110"/>
                </a:cubicBezTo>
                <a:cubicBezTo>
                  <a:pt x="439670" y="5320110"/>
                  <a:pt x="439670" y="5320110"/>
                  <a:pt x="434052" y="5309070"/>
                </a:cubicBezTo>
                <a:cubicBezTo>
                  <a:pt x="434052" y="5309070"/>
                  <a:pt x="434052" y="5309070"/>
                  <a:pt x="645458" y="5125335"/>
                </a:cubicBezTo>
                <a:cubicBezTo>
                  <a:pt x="645458" y="5125335"/>
                  <a:pt x="645458" y="5125335"/>
                  <a:pt x="320271" y="4847761"/>
                </a:cubicBezTo>
                <a:close/>
                <a:moveTo>
                  <a:pt x="985394" y="4487388"/>
                </a:moveTo>
                <a:cubicBezTo>
                  <a:pt x="985394" y="4487388"/>
                  <a:pt x="985394" y="4487388"/>
                  <a:pt x="763453" y="4680586"/>
                </a:cubicBezTo>
                <a:cubicBezTo>
                  <a:pt x="763453" y="4680586"/>
                  <a:pt x="763453" y="4680586"/>
                  <a:pt x="756430" y="4670335"/>
                </a:cubicBezTo>
                <a:cubicBezTo>
                  <a:pt x="756430" y="4670335"/>
                  <a:pt x="756430" y="4670335"/>
                  <a:pt x="762750" y="4680586"/>
                </a:cubicBezTo>
                <a:cubicBezTo>
                  <a:pt x="762750" y="4680586"/>
                  <a:pt x="762750" y="4680586"/>
                  <a:pt x="663017" y="4768116"/>
                </a:cubicBezTo>
                <a:cubicBezTo>
                  <a:pt x="663017" y="4768116"/>
                  <a:pt x="663017" y="4768116"/>
                  <a:pt x="663017" y="5114295"/>
                </a:cubicBezTo>
                <a:cubicBezTo>
                  <a:pt x="663017" y="5114295"/>
                  <a:pt x="663017" y="5114295"/>
                  <a:pt x="906029" y="4902960"/>
                </a:cubicBezTo>
                <a:cubicBezTo>
                  <a:pt x="906029" y="4902960"/>
                  <a:pt x="906029" y="4902960"/>
                  <a:pt x="913053" y="4913212"/>
                </a:cubicBezTo>
                <a:cubicBezTo>
                  <a:pt x="913053" y="4913212"/>
                  <a:pt x="913053" y="4913212"/>
                  <a:pt x="906732" y="4902172"/>
                </a:cubicBezTo>
                <a:cubicBezTo>
                  <a:pt x="906732" y="4902172"/>
                  <a:pt x="906732" y="4902172"/>
                  <a:pt x="985394" y="4833567"/>
                </a:cubicBezTo>
                <a:cubicBezTo>
                  <a:pt x="985394" y="4833567"/>
                  <a:pt x="985394" y="4833567"/>
                  <a:pt x="985394" y="4487388"/>
                </a:cubicBezTo>
                <a:close/>
                <a:moveTo>
                  <a:pt x="656696" y="4196409"/>
                </a:moveTo>
                <a:cubicBezTo>
                  <a:pt x="656696" y="4196409"/>
                  <a:pt x="656696" y="4196409"/>
                  <a:pt x="332211" y="4478714"/>
                </a:cubicBezTo>
                <a:cubicBezTo>
                  <a:pt x="332211" y="4478714"/>
                  <a:pt x="332211" y="4478714"/>
                  <a:pt x="657398" y="4756288"/>
                </a:cubicBezTo>
                <a:cubicBezTo>
                  <a:pt x="657398" y="4756288"/>
                  <a:pt x="657398" y="4756288"/>
                  <a:pt x="756430" y="4670335"/>
                </a:cubicBezTo>
                <a:cubicBezTo>
                  <a:pt x="756430" y="4670335"/>
                  <a:pt x="756430" y="4670335"/>
                  <a:pt x="981883" y="4473983"/>
                </a:cubicBezTo>
                <a:cubicBezTo>
                  <a:pt x="981883" y="4473983"/>
                  <a:pt x="981883" y="4473983"/>
                  <a:pt x="656696" y="4196409"/>
                </a:cubicBezTo>
                <a:close/>
                <a:moveTo>
                  <a:pt x="993120" y="3544268"/>
                </a:moveTo>
                <a:cubicBezTo>
                  <a:pt x="993120" y="3544268"/>
                  <a:pt x="993120" y="3544268"/>
                  <a:pt x="668636" y="3826573"/>
                </a:cubicBezTo>
                <a:cubicBezTo>
                  <a:pt x="668636" y="3826573"/>
                  <a:pt x="668636" y="3826573"/>
                  <a:pt x="993823" y="4104935"/>
                </a:cubicBezTo>
                <a:cubicBezTo>
                  <a:pt x="993823" y="4104935"/>
                  <a:pt x="993823" y="4104935"/>
                  <a:pt x="1318308" y="3821842"/>
                </a:cubicBezTo>
                <a:cubicBezTo>
                  <a:pt x="1318308" y="3821842"/>
                  <a:pt x="1318308" y="3821842"/>
                  <a:pt x="1002251" y="3552154"/>
                </a:cubicBezTo>
                <a:cubicBezTo>
                  <a:pt x="1002251" y="3552154"/>
                  <a:pt x="1002251" y="3552154"/>
                  <a:pt x="993120" y="3544268"/>
                </a:cubicBezTo>
                <a:close/>
                <a:moveTo>
                  <a:pt x="1318308" y="2538851"/>
                </a:moveTo>
                <a:cubicBezTo>
                  <a:pt x="1318308" y="2538851"/>
                  <a:pt x="1318308" y="2538851"/>
                  <a:pt x="1110412" y="2719432"/>
                </a:cubicBezTo>
                <a:cubicBezTo>
                  <a:pt x="1110412" y="2719432"/>
                  <a:pt x="1110412" y="2719432"/>
                  <a:pt x="1104092" y="2708392"/>
                </a:cubicBezTo>
                <a:cubicBezTo>
                  <a:pt x="1104092" y="2708392"/>
                  <a:pt x="1104092" y="2708392"/>
                  <a:pt x="1109710" y="2720221"/>
                </a:cubicBezTo>
                <a:cubicBezTo>
                  <a:pt x="1109710" y="2720221"/>
                  <a:pt x="1109710" y="2720221"/>
                  <a:pt x="995930" y="2819579"/>
                </a:cubicBezTo>
                <a:cubicBezTo>
                  <a:pt x="995930" y="2819579"/>
                  <a:pt x="995930" y="2819579"/>
                  <a:pt x="995930" y="3165758"/>
                </a:cubicBezTo>
                <a:cubicBezTo>
                  <a:pt x="995930" y="3165758"/>
                  <a:pt x="995930" y="3165758"/>
                  <a:pt x="1234025" y="2958366"/>
                </a:cubicBezTo>
                <a:cubicBezTo>
                  <a:pt x="1234025" y="2958366"/>
                  <a:pt x="1234025" y="2958366"/>
                  <a:pt x="1240347" y="2969406"/>
                </a:cubicBezTo>
                <a:cubicBezTo>
                  <a:pt x="1240347" y="2969406"/>
                  <a:pt x="1240347" y="2969406"/>
                  <a:pt x="1234728" y="2957578"/>
                </a:cubicBezTo>
                <a:cubicBezTo>
                  <a:pt x="1234728" y="2957578"/>
                  <a:pt x="1234728" y="2957578"/>
                  <a:pt x="1318308" y="2885030"/>
                </a:cubicBezTo>
                <a:cubicBezTo>
                  <a:pt x="1318308" y="2885030"/>
                  <a:pt x="1318308" y="2885030"/>
                  <a:pt x="1318308" y="2538851"/>
                </a:cubicBezTo>
                <a:close/>
                <a:moveTo>
                  <a:pt x="652482" y="1598885"/>
                </a:moveTo>
                <a:cubicBezTo>
                  <a:pt x="652482" y="1598885"/>
                  <a:pt x="652482" y="1598885"/>
                  <a:pt x="332211" y="1878036"/>
                </a:cubicBezTo>
                <a:cubicBezTo>
                  <a:pt x="332211" y="1878036"/>
                  <a:pt x="332211" y="1878036"/>
                  <a:pt x="657398" y="2155610"/>
                </a:cubicBezTo>
                <a:cubicBezTo>
                  <a:pt x="657398" y="2155610"/>
                  <a:pt x="657398" y="2155610"/>
                  <a:pt x="766262" y="2060983"/>
                </a:cubicBezTo>
                <a:cubicBezTo>
                  <a:pt x="766262" y="2060983"/>
                  <a:pt x="766262" y="2060983"/>
                  <a:pt x="771881" y="2072022"/>
                </a:cubicBezTo>
                <a:cubicBezTo>
                  <a:pt x="771881" y="2072022"/>
                  <a:pt x="771881" y="2072022"/>
                  <a:pt x="663017" y="2166650"/>
                </a:cubicBezTo>
                <a:cubicBezTo>
                  <a:pt x="663017" y="2166650"/>
                  <a:pt x="663017" y="2166650"/>
                  <a:pt x="663017" y="2513617"/>
                </a:cubicBezTo>
                <a:cubicBezTo>
                  <a:pt x="663017" y="2513617"/>
                  <a:pt x="663017" y="2513617"/>
                  <a:pt x="896196" y="2310168"/>
                </a:cubicBezTo>
                <a:cubicBezTo>
                  <a:pt x="896196" y="2310168"/>
                  <a:pt x="896196" y="2310168"/>
                  <a:pt x="902517" y="2322785"/>
                </a:cubicBezTo>
                <a:cubicBezTo>
                  <a:pt x="902517" y="2322785"/>
                  <a:pt x="902517" y="2322785"/>
                  <a:pt x="665124" y="2530177"/>
                </a:cubicBezTo>
                <a:cubicBezTo>
                  <a:pt x="665124" y="2530177"/>
                  <a:pt x="665124" y="2530177"/>
                  <a:pt x="990311" y="2807751"/>
                </a:cubicBezTo>
                <a:cubicBezTo>
                  <a:pt x="990311" y="2807751"/>
                  <a:pt x="990311" y="2807751"/>
                  <a:pt x="1104092" y="2708392"/>
                </a:cubicBezTo>
                <a:cubicBezTo>
                  <a:pt x="1104092" y="2708392"/>
                  <a:pt x="1104092" y="2708392"/>
                  <a:pt x="1314093" y="2525446"/>
                </a:cubicBezTo>
                <a:cubicBezTo>
                  <a:pt x="1314093" y="2525446"/>
                  <a:pt x="1314093" y="2525446"/>
                  <a:pt x="988907" y="2247872"/>
                </a:cubicBezTo>
                <a:cubicBezTo>
                  <a:pt x="988907" y="2247872"/>
                  <a:pt x="988907" y="2247872"/>
                  <a:pt x="903220" y="2322785"/>
                </a:cubicBezTo>
                <a:cubicBezTo>
                  <a:pt x="903220" y="2322785"/>
                  <a:pt x="903220" y="2322785"/>
                  <a:pt x="896899" y="2310168"/>
                </a:cubicBezTo>
                <a:cubicBezTo>
                  <a:pt x="896899" y="2310168"/>
                  <a:pt x="896899" y="2310168"/>
                  <a:pt x="985394" y="2232889"/>
                </a:cubicBezTo>
                <a:cubicBezTo>
                  <a:pt x="985394" y="2232889"/>
                  <a:pt x="985394" y="2232889"/>
                  <a:pt x="985394" y="1885922"/>
                </a:cubicBezTo>
                <a:cubicBezTo>
                  <a:pt x="985394" y="1885922"/>
                  <a:pt x="985394" y="1885922"/>
                  <a:pt x="772583" y="2072022"/>
                </a:cubicBezTo>
                <a:cubicBezTo>
                  <a:pt x="772583" y="2072022"/>
                  <a:pt x="772583" y="2072022"/>
                  <a:pt x="766262" y="2060194"/>
                </a:cubicBezTo>
                <a:cubicBezTo>
                  <a:pt x="766262" y="2060194"/>
                  <a:pt x="766262" y="2060194"/>
                  <a:pt x="977669" y="1876459"/>
                </a:cubicBezTo>
                <a:cubicBezTo>
                  <a:pt x="977669" y="1876459"/>
                  <a:pt x="977669" y="1876459"/>
                  <a:pt x="652482" y="1598885"/>
                </a:cubicBezTo>
                <a:close/>
                <a:moveTo>
                  <a:pt x="1318308" y="1238512"/>
                </a:moveTo>
                <a:cubicBezTo>
                  <a:pt x="1318308" y="1238512"/>
                  <a:pt x="1318308" y="1238512"/>
                  <a:pt x="1095663" y="1432499"/>
                </a:cubicBezTo>
                <a:cubicBezTo>
                  <a:pt x="1095663" y="1432499"/>
                  <a:pt x="1095663" y="1432499"/>
                  <a:pt x="995930" y="1519240"/>
                </a:cubicBezTo>
                <a:cubicBezTo>
                  <a:pt x="995930" y="1519240"/>
                  <a:pt x="995930" y="1519240"/>
                  <a:pt x="995930" y="1865419"/>
                </a:cubicBezTo>
                <a:cubicBezTo>
                  <a:pt x="995930" y="1865419"/>
                  <a:pt x="995930" y="1865419"/>
                  <a:pt x="1238240" y="1654085"/>
                </a:cubicBezTo>
                <a:cubicBezTo>
                  <a:pt x="1238240" y="1654085"/>
                  <a:pt x="1238240" y="1654085"/>
                  <a:pt x="1245264" y="1665124"/>
                </a:cubicBezTo>
                <a:cubicBezTo>
                  <a:pt x="1245264" y="1665124"/>
                  <a:pt x="1245264" y="1665124"/>
                  <a:pt x="1000847" y="1878036"/>
                </a:cubicBezTo>
                <a:cubicBezTo>
                  <a:pt x="1000847" y="1878036"/>
                  <a:pt x="1000847" y="1878036"/>
                  <a:pt x="1326033" y="2155610"/>
                </a:cubicBezTo>
                <a:cubicBezTo>
                  <a:pt x="1326033" y="2155610"/>
                  <a:pt x="1326033" y="2155610"/>
                  <a:pt x="1477038" y="2023920"/>
                </a:cubicBezTo>
                <a:cubicBezTo>
                  <a:pt x="1477038" y="2023920"/>
                  <a:pt x="1477038" y="2023920"/>
                  <a:pt x="1646304" y="1876459"/>
                </a:cubicBezTo>
                <a:cubicBezTo>
                  <a:pt x="1646304" y="1876459"/>
                  <a:pt x="1646304" y="1876459"/>
                  <a:pt x="1321116" y="1598885"/>
                </a:cubicBezTo>
                <a:cubicBezTo>
                  <a:pt x="1321116" y="1598885"/>
                  <a:pt x="1321116" y="1598885"/>
                  <a:pt x="1245965" y="1664336"/>
                </a:cubicBezTo>
                <a:cubicBezTo>
                  <a:pt x="1245965" y="1664336"/>
                  <a:pt x="1245965" y="1664336"/>
                  <a:pt x="1238942" y="1654085"/>
                </a:cubicBezTo>
                <a:cubicBezTo>
                  <a:pt x="1238942" y="1654085"/>
                  <a:pt x="1238942" y="1654085"/>
                  <a:pt x="1318308" y="1585480"/>
                </a:cubicBezTo>
                <a:cubicBezTo>
                  <a:pt x="1318308" y="1585480"/>
                  <a:pt x="1318308" y="1585480"/>
                  <a:pt x="1318308" y="1238512"/>
                </a:cubicBezTo>
                <a:close/>
                <a:moveTo>
                  <a:pt x="988907" y="947533"/>
                </a:moveTo>
                <a:cubicBezTo>
                  <a:pt x="988907" y="947533"/>
                  <a:pt x="988907" y="947533"/>
                  <a:pt x="665124" y="1230627"/>
                </a:cubicBezTo>
                <a:cubicBezTo>
                  <a:pt x="665124" y="1230627"/>
                  <a:pt x="665124" y="1230627"/>
                  <a:pt x="990311" y="1508201"/>
                </a:cubicBezTo>
                <a:cubicBezTo>
                  <a:pt x="990311" y="1508201"/>
                  <a:pt x="990311" y="1508201"/>
                  <a:pt x="1088639" y="1422247"/>
                </a:cubicBezTo>
                <a:cubicBezTo>
                  <a:pt x="1088639" y="1422247"/>
                  <a:pt x="1088639" y="1422247"/>
                  <a:pt x="1095663" y="1432499"/>
                </a:cubicBezTo>
                <a:cubicBezTo>
                  <a:pt x="1095663" y="1432499"/>
                  <a:pt x="1095663" y="1432499"/>
                  <a:pt x="1089342" y="1421459"/>
                </a:cubicBezTo>
                <a:cubicBezTo>
                  <a:pt x="1089342" y="1421459"/>
                  <a:pt x="1089342" y="1421459"/>
                  <a:pt x="1314093" y="1225107"/>
                </a:cubicBezTo>
                <a:cubicBezTo>
                  <a:pt x="1314093" y="1225107"/>
                  <a:pt x="1314093" y="1225107"/>
                  <a:pt x="988907" y="947533"/>
                </a:cubicBezTo>
                <a:close/>
                <a:moveTo>
                  <a:pt x="1325331" y="296181"/>
                </a:moveTo>
                <a:cubicBezTo>
                  <a:pt x="1325331" y="296181"/>
                  <a:pt x="1325331" y="296181"/>
                  <a:pt x="1000847" y="578486"/>
                </a:cubicBezTo>
                <a:cubicBezTo>
                  <a:pt x="1000847" y="578486"/>
                  <a:pt x="1000847" y="578486"/>
                  <a:pt x="1326033" y="856060"/>
                </a:cubicBezTo>
                <a:cubicBezTo>
                  <a:pt x="1326033" y="856060"/>
                  <a:pt x="1326033" y="856060"/>
                  <a:pt x="1650518" y="573754"/>
                </a:cubicBezTo>
                <a:cubicBezTo>
                  <a:pt x="1650518" y="573754"/>
                  <a:pt x="1650518" y="573754"/>
                  <a:pt x="1334462" y="304066"/>
                </a:cubicBezTo>
                <a:cubicBezTo>
                  <a:pt x="1334462" y="304066"/>
                  <a:pt x="1334462" y="304066"/>
                  <a:pt x="1325331" y="296181"/>
                </a:cubicBezTo>
                <a:close/>
                <a:moveTo>
                  <a:pt x="1226725" y="0"/>
                </a:moveTo>
                <a:lnTo>
                  <a:pt x="748180" y="0"/>
                </a:lnTo>
                <a:lnTo>
                  <a:pt x="763540" y="13087"/>
                </a:lnTo>
                <a:cubicBezTo>
                  <a:pt x="795936" y="40686"/>
                  <a:pt x="860728" y="95886"/>
                  <a:pt x="990311" y="206284"/>
                </a:cubicBezTo>
                <a:cubicBezTo>
                  <a:pt x="990311" y="206284"/>
                  <a:pt x="990311" y="206284"/>
                  <a:pt x="1159227" y="58896"/>
                </a:cubicBezTo>
                <a:close/>
                <a:moveTo>
                  <a:pt x="1318308" y="0"/>
                </a:moveTo>
                <a:lnTo>
                  <a:pt x="1245701" y="0"/>
                </a:lnTo>
                <a:lnTo>
                  <a:pt x="1228232" y="15255"/>
                </a:lnTo>
                <a:cubicBezTo>
                  <a:pt x="1195046" y="44235"/>
                  <a:pt x="1128673" y="102194"/>
                  <a:pt x="995930" y="218113"/>
                </a:cubicBezTo>
                <a:cubicBezTo>
                  <a:pt x="995930" y="218113"/>
                  <a:pt x="995930" y="218113"/>
                  <a:pt x="995930" y="564292"/>
                </a:cubicBezTo>
                <a:cubicBezTo>
                  <a:pt x="995930" y="564292"/>
                  <a:pt x="995930" y="564292"/>
                  <a:pt x="1318308" y="283564"/>
                </a:cubicBezTo>
                <a:cubicBezTo>
                  <a:pt x="1318308" y="283564"/>
                  <a:pt x="1318308" y="283564"/>
                  <a:pt x="1318308" y="84404"/>
                </a:cubicBezTo>
                <a:close/>
                <a:moveTo>
                  <a:pt x="5305156" y="0"/>
                </a:moveTo>
                <a:lnTo>
                  <a:pt x="1329545" y="0"/>
                </a:lnTo>
                <a:lnTo>
                  <a:pt x="1329545" y="1953"/>
                </a:lnTo>
                <a:cubicBezTo>
                  <a:pt x="1329545" y="28082"/>
                  <a:pt x="1329545" y="97759"/>
                  <a:pt x="1329545" y="283564"/>
                </a:cubicBezTo>
                <a:cubicBezTo>
                  <a:pt x="1329545" y="283564"/>
                  <a:pt x="1329545" y="283564"/>
                  <a:pt x="1343592" y="295392"/>
                </a:cubicBezTo>
                <a:cubicBezTo>
                  <a:pt x="1343592" y="295392"/>
                  <a:pt x="1343592" y="295392"/>
                  <a:pt x="1334462" y="304066"/>
                </a:cubicBezTo>
                <a:cubicBezTo>
                  <a:pt x="1334462" y="304066"/>
                  <a:pt x="1334462" y="304066"/>
                  <a:pt x="1344294" y="295392"/>
                </a:cubicBezTo>
                <a:cubicBezTo>
                  <a:pt x="1344294" y="295392"/>
                  <a:pt x="1344294" y="295392"/>
                  <a:pt x="1665970" y="570600"/>
                </a:cubicBezTo>
                <a:cubicBezTo>
                  <a:pt x="1665970" y="570600"/>
                  <a:pt x="1665970" y="570600"/>
                  <a:pt x="1665970" y="589526"/>
                </a:cubicBezTo>
                <a:cubicBezTo>
                  <a:pt x="1665970" y="589526"/>
                  <a:pt x="1665970" y="589526"/>
                  <a:pt x="1654030" y="599777"/>
                </a:cubicBezTo>
                <a:cubicBezTo>
                  <a:pt x="1654030" y="599777"/>
                  <a:pt x="1654030" y="599777"/>
                  <a:pt x="1654030" y="587160"/>
                </a:cubicBezTo>
                <a:cubicBezTo>
                  <a:pt x="1654030" y="587160"/>
                  <a:pt x="1654030" y="587160"/>
                  <a:pt x="1332355" y="867888"/>
                </a:cubicBezTo>
                <a:cubicBezTo>
                  <a:pt x="1332355" y="867888"/>
                  <a:pt x="1332355" y="867888"/>
                  <a:pt x="1332355" y="1214067"/>
                </a:cubicBezTo>
                <a:cubicBezTo>
                  <a:pt x="1332355" y="1214067"/>
                  <a:pt x="1332355" y="1214067"/>
                  <a:pt x="1654030" y="933339"/>
                </a:cubicBezTo>
                <a:cubicBezTo>
                  <a:pt x="1654030" y="933339"/>
                  <a:pt x="1654030" y="933339"/>
                  <a:pt x="1654030" y="600566"/>
                </a:cubicBezTo>
                <a:cubicBezTo>
                  <a:pt x="1654030" y="600566"/>
                  <a:pt x="1654030" y="600566"/>
                  <a:pt x="1665970" y="590314"/>
                </a:cubicBezTo>
                <a:cubicBezTo>
                  <a:pt x="1665970" y="590314"/>
                  <a:pt x="1665970" y="590314"/>
                  <a:pt x="1665970" y="938859"/>
                </a:cubicBezTo>
                <a:cubicBezTo>
                  <a:pt x="1665970" y="938859"/>
                  <a:pt x="1665970" y="938859"/>
                  <a:pt x="1998180" y="1221952"/>
                </a:cubicBezTo>
                <a:cubicBezTo>
                  <a:pt x="1998180" y="1221952"/>
                  <a:pt x="1998180" y="1221952"/>
                  <a:pt x="1998180" y="1591788"/>
                </a:cubicBezTo>
                <a:cubicBezTo>
                  <a:pt x="1998180" y="1591788"/>
                  <a:pt x="1998180" y="1591788"/>
                  <a:pt x="1680718" y="1867785"/>
                </a:cubicBezTo>
                <a:cubicBezTo>
                  <a:pt x="1680718" y="1867785"/>
                  <a:pt x="1680718" y="1867785"/>
                  <a:pt x="1680718" y="1851225"/>
                </a:cubicBezTo>
                <a:lnTo>
                  <a:pt x="1986942" y="1585480"/>
                </a:lnTo>
                <a:cubicBezTo>
                  <a:pt x="1986942" y="1585480"/>
                  <a:pt x="1986942" y="1585480"/>
                  <a:pt x="1986942" y="1238512"/>
                </a:cubicBezTo>
                <a:cubicBezTo>
                  <a:pt x="1986942" y="1238512"/>
                  <a:pt x="1986942" y="1238512"/>
                  <a:pt x="1680718" y="1505046"/>
                </a:cubicBezTo>
                <a:cubicBezTo>
                  <a:pt x="1680718" y="1505046"/>
                  <a:pt x="1680718" y="1505046"/>
                  <a:pt x="1680718" y="1488487"/>
                </a:cubicBezTo>
                <a:cubicBezTo>
                  <a:pt x="1680718" y="1488487"/>
                  <a:pt x="1680718" y="1488487"/>
                  <a:pt x="1982728" y="1225107"/>
                </a:cubicBezTo>
                <a:cubicBezTo>
                  <a:pt x="1982728" y="1225107"/>
                  <a:pt x="1982728" y="1225107"/>
                  <a:pt x="1657541" y="947533"/>
                </a:cubicBezTo>
                <a:cubicBezTo>
                  <a:pt x="1657541" y="947533"/>
                  <a:pt x="1657541" y="947533"/>
                  <a:pt x="1333056" y="1230627"/>
                </a:cubicBezTo>
                <a:cubicBezTo>
                  <a:pt x="1333056" y="1230627"/>
                  <a:pt x="1333056" y="1230627"/>
                  <a:pt x="1658244" y="1508201"/>
                </a:cubicBezTo>
                <a:cubicBezTo>
                  <a:pt x="1658244" y="1508201"/>
                  <a:pt x="1658244" y="1508201"/>
                  <a:pt x="1680017" y="1489275"/>
                </a:cubicBezTo>
                <a:cubicBezTo>
                  <a:pt x="1680017" y="1489275"/>
                  <a:pt x="1680017" y="1489275"/>
                  <a:pt x="1680017" y="1505835"/>
                </a:cubicBezTo>
                <a:cubicBezTo>
                  <a:pt x="1680017" y="1505835"/>
                  <a:pt x="1680017" y="1505835"/>
                  <a:pt x="1664565" y="1519240"/>
                </a:cubicBezTo>
                <a:cubicBezTo>
                  <a:pt x="1664565" y="1519240"/>
                  <a:pt x="1664565" y="1519240"/>
                  <a:pt x="1664565" y="1865419"/>
                </a:cubicBezTo>
                <a:cubicBezTo>
                  <a:pt x="1664565" y="1865419"/>
                  <a:pt x="1664565" y="1865419"/>
                  <a:pt x="1680017" y="1852014"/>
                </a:cubicBezTo>
                <a:cubicBezTo>
                  <a:pt x="1680017" y="1852014"/>
                  <a:pt x="1680017" y="1852014"/>
                  <a:pt x="1680017" y="1868573"/>
                </a:cubicBezTo>
                <a:cubicBezTo>
                  <a:pt x="1680017" y="1868573"/>
                  <a:pt x="1680017" y="1868573"/>
                  <a:pt x="1665970" y="1881190"/>
                </a:cubicBezTo>
                <a:cubicBezTo>
                  <a:pt x="1665970" y="1881190"/>
                  <a:pt x="1665970" y="1881190"/>
                  <a:pt x="1665970" y="2058617"/>
                </a:cubicBezTo>
                <a:cubicBezTo>
                  <a:pt x="1665970" y="2058617"/>
                  <a:pt x="1665970" y="2058617"/>
                  <a:pt x="1654030" y="2060194"/>
                </a:cubicBezTo>
                <a:cubicBezTo>
                  <a:pt x="1654030" y="2060194"/>
                  <a:pt x="1654030" y="2060194"/>
                  <a:pt x="1654030" y="1885922"/>
                </a:cubicBezTo>
                <a:cubicBezTo>
                  <a:pt x="1654030" y="1885922"/>
                  <a:pt x="1654030" y="1885922"/>
                  <a:pt x="1484061" y="2034172"/>
                </a:cubicBezTo>
                <a:cubicBezTo>
                  <a:pt x="1484061" y="2034172"/>
                  <a:pt x="1484061" y="2034172"/>
                  <a:pt x="1477038" y="2023920"/>
                </a:cubicBezTo>
                <a:cubicBezTo>
                  <a:pt x="1477038" y="2023920"/>
                  <a:pt x="1477038" y="2023920"/>
                  <a:pt x="1484061" y="2034960"/>
                </a:cubicBezTo>
                <a:cubicBezTo>
                  <a:pt x="1484061" y="2034960"/>
                  <a:pt x="1484061" y="2034960"/>
                  <a:pt x="1332355" y="2166650"/>
                </a:cubicBezTo>
                <a:cubicBezTo>
                  <a:pt x="1332355" y="2166650"/>
                  <a:pt x="1332355" y="2166650"/>
                  <a:pt x="1332355" y="2513617"/>
                </a:cubicBezTo>
                <a:cubicBezTo>
                  <a:pt x="1332355" y="2513617"/>
                  <a:pt x="1332355" y="2513617"/>
                  <a:pt x="1654030" y="2232889"/>
                </a:cubicBezTo>
                <a:cubicBezTo>
                  <a:pt x="1654030" y="2232889"/>
                  <a:pt x="1654030" y="2232889"/>
                  <a:pt x="1654030" y="2060983"/>
                </a:cubicBezTo>
                <a:cubicBezTo>
                  <a:pt x="1654030" y="2060983"/>
                  <a:pt x="1654030" y="2060983"/>
                  <a:pt x="1665970" y="2059405"/>
                </a:cubicBezTo>
                <a:cubicBezTo>
                  <a:pt x="1665970" y="2059405"/>
                  <a:pt x="1665970" y="2059405"/>
                  <a:pt x="1665970" y="2238409"/>
                </a:cubicBezTo>
                <a:cubicBezTo>
                  <a:pt x="1665970" y="2238409"/>
                  <a:pt x="1665970" y="2238409"/>
                  <a:pt x="1881590" y="2422144"/>
                </a:cubicBezTo>
                <a:cubicBezTo>
                  <a:pt x="1881590" y="2422144"/>
                  <a:pt x="1881590" y="2422144"/>
                  <a:pt x="1869650" y="2428452"/>
                </a:cubicBezTo>
                <a:cubicBezTo>
                  <a:pt x="1869650" y="2428452"/>
                  <a:pt x="1869650" y="2428452"/>
                  <a:pt x="1657541" y="2247872"/>
                </a:cubicBezTo>
                <a:cubicBezTo>
                  <a:pt x="1657541" y="2247872"/>
                  <a:pt x="1657541" y="2247872"/>
                  <a:pt x="1333056" y="2530177"/>
                </a:cubicBezTo>
                <a:cubicBezTo>
                  <a:pt x="1333056" y="2530177"/>
                  <a:pt x="1333056" y="2530177"/>
                  <a:pt x="1658244" y="2807751"/>
                </a:cubicBezTo>
                <a:cubicBezTo>
                  <a:pt x="1658244" y="2807751"/>
                  <a:pt x="1658244" y="2807751"/>
                  <a:pt x="1982728" y="2525446"/>
                </a:cubicBezTo>
                <a:cubicBezTo>
                  <a:pt x="1982728" y="2525446"/>
                  <a:pt x="1982728" y="2525446"/>
                  <a:pt x="1870353" y="2429241"/>
                </a:cubicBezTo>
                <a:cubicBezTo>
                  <a:pt x="1870353" y="2429241"/>
                  <a:pt x="1870353" y="2429241"/>
                  <a:pt x="1882293" y="2422933"/>
                </a:cubicBezTo>
                <a:cubicBezTo>
                  <a:pt x="1882293" y="2422933"/>
                  <a:pt x="1882293" y="2422933"/>
                  <a:pt x="1998180" y="2522291"/>
                </a:cubicBezTo>
                <a:cubicBezTo>
                  <a:pt x="1998180" y="2522291"/>
                  <a:pt x="1998180" y="2522291"/>
                  <a:pt x="1998180" y="2773054"/>
                </a:cubicBezTo>
                <a:cubicBezTo>
                  <a:pt x="1998180" y="2773054"/>
                  <a:pt x="1998180" y="2773054"/>
                  <a:pt x="1986942" y="2778574"/>
                </a:cubicBezTo>
                <a:cubicBezTo>
                  <a:pt x="1986942" y="2778574"/>
                  <a:pt x="1986942" y="2778574"/>
                  <a:pt x="1986942" y="2538851"/>
                </a:cubicBezTo>
                <a:cubicBezTo>
                  <a:pt x="1986942" y="2538851"/>
                  <a:pt x="1986942" y="2538851"/>
                  <a:pt x="1664565" y="2819579"/>
                </a:cubicBezTo>
                <a:cubicBezTo>
                  <a:pt x="1664565" y="2819579"/>
                  <a:pt x="1664565" y="2819579"/>
                  <a:pt x="1664565" y="3165758"/>
                </a:cubicBezTo>
                <a:cubicBezTo>
                  <a:pt x="1664565" y="3165758"/>
                  <a:pt x="1664565" y="3165758"/>
                  <a:pt x="1986942" y="2885030"/>
                </a:cubicBezTo>
                <a:cubicBezTo>
                  <a:pt x="1986942" y="2885030"/>
                  <a:pt x="1986942" y="2885030"/>
                  <a:pt x="1986942" y="2779363"/>
                </a:cubicBezTo>
                <a:cubicBezTo>
                  <a:pt x="1986942" y="2779363"/>
                  <a:pt x="1986942" y="2779363"/>
                  <a:pt x="1998180" y="2773843"/>
                </a:cubicBezTo>
                <a:cubicBezTo>
                  <a:pt x="1998180" y="2773843"/>
                  <a:pt x="1998180" y="2773843"/>
                  <a:pt x="1998180" y="2891339"/>
                </a:cubicBezTo>
                <a:cubicBezTo>
                  <a:pt x="1998180" y="2891339"/>
                  <a:pt x="1998180" y="2891339"/>
                  <a:pt x="1658946" y="3187049"/>
                </a:cubicBezTo>
                <a:cubicBezTo>
                  <a:pt x="1658946" y="3187049"/>
                  <a:pt x="1658946" y="3187049"/>
                  <a:pt x="1321116" y="2899224"/>
                </a:cubicBezTo>
                <a:cubicBezTo>
                  <a:pt x="1321116" y="2899224"/>
                  <a:pt x="1321116" y="2899224"/>
                  <a:pt x="1240347" y="2969406"/>
                </a:cubicBezTo>
                <a:cubicBezTo>
                  <a:pt x="1240347" y="2969406"/>
                  <a:pt x="1240347" y="2969406"/>
                  <a:pt x="997334" y="3180741"/>
                </a:cubicBezTo>
                <a:cubicBezTo>
                  <a:pt x="997334" y="3180741"/>
                  <a:pt x="997334" y="3180741"/>
                  <a:pt x="997334" y="3519034"/>
                </a:cubicBezTo>
                <a:cubicBezTo>
                  <a:pt x="997334" y="3519034"/>
                  <a:pt x="997334" y="3519034"/>
                  <a:pt x="985394" y="3519034"/>
                </a:cubicBezTo>
                <a:cubicBezTo>
                  <a:pt x="985394" y="3519034"/>
                  <a:pt x="985394" y="3519034"/>
                  <a:pt x="985394" y="3500109"/>
                </a:cubicBezTo>
                <a:cubicBezTo>
                  <a:pt x="985394" y="3500109"/>
                  <a:pt x="985394" y="3500109"/>
                  <a:pt x="985394" y="3186261"/>
                </a:cubicBezTo>
                <a:cubicBezTo>
                  <a:pt x="985394" y="3186261"/>
                  <a:pt x="985394" y="3186261"/>
                  <a:pt x="663017" y="3466989"/>
                </a:cubicBezTo>
                <a:cubicBezTo>
                  <a:pt x="663017" y="3466989"/>
                  <a:pt x="663017" y="3466989"/>
                  <a:pt x="663017" y="3495377"/>
                </a:cubicBezTo>
                <a:cubicBezTo>
                  <a:pt x="663017" y="3495377"/>
                  <a:pt x="663017" y="3495377"/>
                  <a:pt x="663017" y="3812379"/>
                </a:cubicBezTo>
                <a:cubicBezTo>
                  <a:pt x="663017" y="3812379"/>
                  <a:pt x="663017" y="3812379"/>
                  <a:pt x="985394" y="3532439"/>
                </a:cubicBezTo>
                <a:cubicBezTo>
                  <a:pt x="985394" y="3532439"/>
                  <a:pt x="985394" y="3532439"/>
                  <a:pt x="985394" y="3519822"/>
                </a:cubicBezTo>
                <a:cubicBezTo>
                  <a:pt x="985394" y="3519822"/>
                  <a:pt x="985394" y="3519822"/>
                  <a:pt x="997334" y="3519822"/>
                </a:cubicBezTo>
                <a:cubicBezTo>
                  <a:pt x="997334" y="3519822"/>
                  <a:pt x="997334" y="3519822"/>
                  <a:pt x="997334" y="3531651"/>
                </a:cubicBezTo>
                <a:cubicBezTo>
                  <a:pt x="997334" y="3531651"/>
                  <a:pt x="997334" y="3531651"/>
                  <a:pt x="1011381" y="3543479"/>
                </a:cubicBezTo>
                <a:cubicBezTo>
                  <a:pt x="1011381" y="3543479"/>
                  <a:pt x="1011381" y="3543479"/>
                  <a:pt x="1002251" y="3552154"/>
                </a:cubicBezTo>
                <a:cubicBezTo>
                  <a:pt x="1002251" y="3552154"/>
                  <a:pt x="1002251" y="3552154"/>
                  <a:pt x="1012084" y="3544268"/>
                </a:cubicBezTo>
                <a:cubicBezTo>
                  <a:pt x="1012084" y="3544268"/>
                  <a:pt x="1012084" y="3544268"/>
                  <a:pt x="1333759" y="3818688"/>
                </a:cubicBezTo>
                <a:cubicBezTo>
                  <a:pt x="1333759" y="3818688"/>
                  <a:pt x="1333759" y="3818688"/>
                  <a:pt x="1333759" y="3838402"/>
                </a:cubicBezTo>
                <a:cubicBezTo>
                  <a:pt x="1333759" y="3838402"/>
                  <a:pt x="1333759" y="3838402"/>
                  <a:pt x="1321819" y="3848653"/>
                </a:cubicBezTo>
                <a:cubicBezTo>
                  <a:pt x="1321819" y="3848653"/>
                  <a:pt x="1321819" y="3848653"/>
                  <a:pt x="1321819" y="3835248"/>
                </a:cubicBezTo>
                <a:cubicBezTo>
                  <a:pt x="1321819" y="3835248"/>
                  <a:pt x="1321819" y="3835248"/>
                  <a:pt x="999441" y="4115975"/>
                </a:cubicBezTo>
                <a:cubicBezTo>
                  <a:pt x="999441" y="4115975"/>
                  <a:pt x="999441" y="4115975"/>
                  <a:pt x="999441" y="4462154"/>
                </a:cubicBezTo>
                <a:cubicBezTo>
                  <a:pt x="999441" y="4462154"/>
                  <a:pt x="999441" y="4462154"/>
                  <a:pt x="1321819" y="4182215"/>
                </a:cubicBezTo>
                <a:cubicBezTo>
                  <a:pt x="1321819" y="4182215"/>
                  <a:pt x="1321819" y="4182215"/>
                  <a:pt x="1321819" y="3849441"/>
                </a:cubicBezTo>
                <a:cubicBezTo>
                  <a:pt x="1321819" y="3849441"/>
                  <a:pt x="1321819" y="3849441"/>
                  <a:pt x="1333759" y="3839190"/>
                </a:cubicBezTo>
                <a:cubicBezTo>
                  <a:pt x="1333759" y="3839190"/>
                  <a:pt x="1333759" y="3839190"/>
                  <a:pt x="1333759" y="4186946"/>
                </a:cubicBezTo>
                <a:cubicBezTo>
                  <a:pt x="1333759" y="4186946"/>
                  <a:pt x="1333759" y="4186946"/>
                  <a:pt x="1665970" y="4470828"/>
                </a:cubicBezTo>
                <a:cubicBezTo>
                  <a:pt x="1665970" y="4470828"/>
                  <a:pt x="1665970" y="4470828"/>
                  <a:pt x="1665970" y="4839875"/>
                </a:cubicBezTo>
                <a:cubicBezTo>
                  <a:pt x="1665970" y="4839875"/>
                  <a:pt x="1665970" y="4839875"/>
                  <a:pt x="1348509" y="5116661"/>
                </a:cubicBezTo>
                <a:cubicBezTo>
                  <a:pt x="1348509" y="5116661"/>
                  <a:pt x="1348509" y="5116661"/>
                  <a:pt x="1348509" y="5100101"/>
                </a:cubicBezTo>
                <a:cubicBezTo>
                  <a:pt x="1348509" y="5100101"/>
                  <a:pt x="1348509" y="5100101"/>
                  <a:pt x="1654030" y="4833567"/>
                </a:cubicBezTo>
                <a:cubicBezTo>
                  <a:pt x="1654030" y="4833567"/>
                  <a:pt x="1654030" y="4833567"/>
                  <a:pt x="1654030" y="4487388"/>
                </a:cubicBezTo>
                <a:cubicBezTo>
                  <a:pt x="1654030" y="4487388"/>
                  <a:pt x="1654030" y="4487388"/>
                  <a:pt x="1348509" y="4753134"/>
                </a:cubicBezTo>
                <a:cubicBezTo>
                  <a:pt x="1348509" y="4753134"/>
                  <a:pt x="1348509" y="4753134"/>
                  <a:pt x="1348509" y="4737362"/>
                </a:cubicBezTo>
                <a:cubicBezTo>
                  <a:pt x="1348509" y="4737362"/>
                  <a:pt x="1348509" y="4737362"/>
                  <a:pt x="1650518" y="4473983"/>
                </a:cubicBezTo>
                <a:cubicBezTo>
                  <a:pt x="1650518" y="4473983"/>
                  <a:pt x="1650518" y="4473983"/>
                  <a:pt x="1325331" y="4196409"/>
                </a:cubicBezTo>
                <a:cubicBezTo>
                  <a:pt x="1325331" y="4196409"/>
                  <a:pt x="1325331" y="4196409"/>
                  <a:pt x="1000847" y="4478714"/>
                </a:cubicBezTo>
                <a:cubicBezTo>
                  <a:pt x="1000847" y="4478714"/>
                  <a:pt x="1000847" y="4478714"/>
                  <a:pt x="1326033" y="4756288"/>
                </a:cubicBezTo>
                <a:cubicBezTo>
                  <a:pt x="1326033" y="4756288"/>
                  <a:pt x="1326033" y="4756288"/>
                  <a:pt x="1347806" y="4737362"/>
                </a:cubicBezTo>
                <a:cubicBezTo>
                  <a:pt x="1347806" y="4737362"/>
                  <a:pt x="1347806" y="4737362"/>
                  <a:pt x="1347806" y="4753922"/>
                </a:cubicBezTo>
                <a:cubicBezTo>
                  <a:pt x="1347806" y="4753922"/>
                  <a:pt x="1347806" y="4753922"/>
                  <a:pt x="1331652" y="4768116"/>
                </a:cubicBezTo>
                <a:cubicBezTo>
                  <a:pt x="1331652" y="4768116"/>
                  <a:pt x="1331652" y="4768116"/>
                  <a:pt x="1331652" y="5114295"/>
                </a:cubicBezTo>
                <a:cubicBezTo>
                  <a:pt x="1331652" y="5114295"/>
                  <a:pt x="1331652" y="5114295"/>
                  <a:pt x="1347806" y="5100101"/>
                </a:cubicBezTo>
                <a:cubicBezTo>
                  <a:pt x="1347806" y="5100101"/>
                  <a:pt x="1347806" y="5100101"/>
                  <a:pt x="1347806" y="5116661"/>
                </a:cubicBezTo>
                <a:cubicBezTo>
                  <a:pt x="1347806" y="5116661"/>
                  <a:pt x="1347806" y="5116661"/>
                  <a:pt x="1333759" y="5129278"/>
                </a:cubicBezTo>
                <a:cubicBezTo>
                  <a:pt x="1333759" y="5129278"/>
                  <a:pt x="1333759" y="5129278"/>
                  <a:pt x="1333759" y="5306704"/>
                </a:cubicBezTo>
                <a:cubicBezTo>
                  <a:pt x="1333759" y="5306704"/>
                  <a:pt x="1333759" y="5306704"/>
                  <a:pt x="1321819" y="5309070"/>
                </a:cubicBezTo>
                <a:cubicBezTo>
                  <a:pt x="1321819" y="5309070"/>
                  <a:pt x="1321819" y="5309070"/>
                  <a:pt x="1321819" y="5134798"/>
                </a:cubicBezTo>
                <a:cubicBezTo>
                  <a:pt x="1321819" y="5134798"/>
                  <a:pt x="1321819" y="5134798"/>
                  <a:pt x="1151851" y="5283047"/>
                </a:cubicBezTo>
                <a:cubicBezTo>
                  <a:pt x="1151851" y="5283047"/>
                  <a:pt x="1151851" y="5283047"/>
                  <a:pt x="1144827" y="5272008"/>
                </a:cubicBezTo>
                <a:cubicBezTo>
                  <a:pt x="1144827" y="5272008"/>
                  <a:pt x="1144827" y="5272008"/>
                  <a:pt x="1314093" y="5125335"/>
                </a:cubicBezTo>
                <a:cubicBezTo>
                  <a:pt x="1314093" y="5125335"/>
                  <a:pt x="1314093" y="5125335"/>
                  <a:pt x="988907" y="4847761"/>
                </a:cubicBezTo>
                <a:cubicBezTo>
                  <a:pt x="988907" y="4847761"/>
                  <a:pt x="988907" y="4847761"/>
                  <a:pt x="913053" y="4913212"/>
                </a:cubicBezTo>
                <a:cubicBezTo>
                  <a:pt x="913053" y="4913212"/>
                  <a:pt x="913053" y="4913212"/>
                  <a:pt x="668636" y="5126124"/>
                </a:cubicBezTo>
                <a:cubicBezTo>
                  <a:pt x="668636" y="5126124"/>
                  <a:pt x="668636" y="5126124"/>
                  <a:pt x="993823" y="5403697"/>
                </a:cubicBezTo>
                <a:cubicBezTo>
                  <a:pt x="993823" y="5403697"/>
                  <a:pt x="993823" y="5403697"/>
                  <a:pt x="1144827" y="5272796"/>
                </a:cubicBezTo>
                <a:cubicBezTo>
                  <a:pt x="1144827" y="5272796"/>
                  <a:pt x="1144827" y="5272796"/>
                  <a:pt x="1151149" y="5283047"/>
                </a:cubicBezTo>
                <a:cubicBezTo>
                  <a:pt x="1151149" y="5283047"/>
                  <a:pt x="1151149" y="5283047"/>
                  <a:pt x="999441" y="5415526"/>
                </a:cubicBezTo>
                <a:cubicBezTo>
                  <a:pt x="999441" y="5415526"/>
                  <a:pt x="999441" y="5415526"/>
                  <a:pt x="999441" y="5761705"/>
                </a:cubicBezTo>
                <a:cubicBezTo>
                  <a:pt x="999441" y="5761705"/>
                  <a:pt x="999441" y="5761705"/>
                  <a:pt x="1321819" y="5480976"/>
                </a:cubicBezTo>
                <a:cubicBezTo>
                  <a:pt x="1321819" y="5480976"/>
                  <a:pt x="1321819" y="5480976"/>
                  <a:pt x="1321819" y="5309858"/>
                </a:cubicBezTo>
                <a:cubicBezTo>
                  <a:pt x="1321819" y="5309858"/>
                  <a:pt x="1321819" y="5309858"/>
                  <a:pt x="1333759" y="5307493"/>
                </a:cubicBezTo>
                <a:cubicBezTo>
                  <a:pt x="1333759" y="5307493"/>
                  <a:pt x="1333759" y="5307493"/>
                  <a:pt x="1333759" y="5487285"/>
                </a:cubicBezTo>
                <a:cubicBezTo>
                  <a:pt x="1333759" y="5487285"/>
                  <a:pt x="1333759" y="5487285"/>
                  <a:pt x="1549380" y="5671020"/>
                </a:cubicBezTo>
                <a:cubicBezTo>
                  <a:pt x="1549380" y="5671020"/>
                  <a:pt x="1549380" y="5671020"/>
                  <a:pt x="1665970" y="5770379"/>
                </a:cubicBezTo>
                <a:cubicBezTo>
                  <a:pt x="1665970" y="5770379"/>
                  <a:pt x="1665970" y="5770379"/>
                  <a:pt x="1665970" y="6021141"/>
                </a:cubicBezTo>
                <a:cubicBezTo>
                  <a:pt x="1665970" y="6021141"/>
                  <a:pt x="1665970" y="6021141"/>
                  <a:pt x="1654030" y="6026661"/>
                </a:cubicBezTo>
                <a:cubicBezTo>
                  <a:pt x="1654030" y="6026661"/>
                  <a:pt x="1654030" y="6026661"/>
                  <a:pt x="1654030" y="5786939"/>
                </a:cubicBezTo>
                <a:cubicBezTo>
                  <a:pt x="1654030" y="5786939"/>
                  <a:pt x="1654030" y="5786939"/>
                  <a:pt x="1331652" y="6067667"/>
                </a:cubicBezTo>
                <a:cubicBezTo>
                  <a:pt x="1331652" y="6067667"/>
                  <a:pt x="1331652" y="6067667"/>
                  <a:pt x="1331652" y="6413845"/>
                </a:cubicBezTo>
                <a:cubicBezTo>
                  <a:pt x="1331652" y="6413845"/>
                  <a:pt x="1331652" y="6413845"/>
                  <a:pt x="1654030" y="6133906"/>
                </a:cubicBezTo>
                <a:cubicBezTo>
                  <a:pt x="1654030" y="6133906"/>
                  <a:pt x="1654030" y="6133906"/>
                  <a:pt x="1654030" y="6027450"/>
                </a:cubicBezTo>
                <a:cubicBezTo>
                  <a:pt x="1654030" y="6027450"/>
                  <a:pt x="1654030" y="6027450"/>
                  <a:pt x="1665970" y="6021930"/>
                </a:cubicBezTo>
                <a:cubicBezTo>
                  <a:pt x="1665970" y="6021930"/>
                  <a:pt x="1665970" y="6021930"/>
                  <a:pt x="1665970" y="6140214"/>
                </a:cubicBezTo>
                <a:cubicBezTo>
                  <a:pt x="1665970" y="6140214"/>
                  <a:pt x="1665970" y="6140214"/>
                  <a:pt x="1326033" y="6435925"/>
                </a:cubicBezTo>
                <a:cubicBezTo>
                  <a:pt x="1326033" y="6435925"/>
                  <a:pt x="1326033" y="6435925"/>
                  <a:pt x="988907" y="6147311"/>
                </a:cubicBezTo>
                <a:cubicBezTo>
                  <a:pt x="988907" y="6147311"/>
                  <a:pt x="988907" y="6147311"/>
                  <a:pt x="908136" y="6217493"/>
                </a:cubicBezTo>
                <a:cubicBezTo>
                  <a:pt x="908136" y="6217493"/>
                  <a:pt x="908136" y="6217493"/>
                  <a:pt x="901815" y="6206454"/>
                </a:cubicBezTo>
                <a:cubicBezTo>
                  <a:pt x="901815" y="6206454"/>
                  <a:pt x="901815" y="6206454"/>
                  <a:pt x="907434" y="6218282"/>
                </a:cubicBezTo>
                <a:cubicBezTo>
                  <a:pt x="907434" y="6218282"/>
                  <a:pt x="907434" y="6218282"/>
                  <a:pt x="665124" y="6429617"/>
                </a:cubicBezTo>
                <a:cubicBezTo>
                  <a:pt x="665124" y="6429617"/>
                  <a:pt x="665124" y="6429617"/>
                  <a:pt x="665124" y="6784470"/>
                </a:cubicBezTo>
                <a:cubicBezTo>
                  <a:pt x="665124" y="6784470"/>
                  <a:pt x="665124" y="6784470"/>
                  <a:pt x="722014" y="6833040"/>
                </a:cubicBezTo>
                <a:lnTo>
                  <a:pt x="751249" y="6858000"/>
                </a:lnTo>
                <a:lnTo>
                  <a:pt x="5305156" y="6858000"/>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8" name="Rectangle 7">
            <a:extLst>
              <a:ext uri="{FF2B5EF4-FFF2-40B4-BE49-F238E27FC236}">
                <a16:creationId xmlns:a16="http://schemas.microsoft.com/office/drawing/2014/main" id="{0F05E3D2-1467-BBD4-EE19-55F1FF901071}"/>
              </a:ext>
            </a:extLst>
          </p:cNvPr>
          <p:cNvSpPr/>
          <p:nvPr/>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5240F233-52B5-4602-9EAD-A89C645FA666}" type="datetime1">
              <a:rPr lang="fr-FR" smtClean="0"/>
              <a:t>07/04/2025</a:t>
            </a:fld>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fr-FR"/>
              <a:t>Modifiez le style du titre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824228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isuel haut + contenu">
    <p:spTree>
      <p:nvGrpSpPr>
        <p:cNvPr id="1" name=""/>
        <p:cNvGrpSpPr/>
        <p:nvPr/>
      </p:nvGrpSpPr>
      <p:grpSpPr>
        <a:xfrm>
          <a:off x="0" y="0"/>
          <a:ext cx="0" cy="0"/>
          <a:chOff x="0" y="0"/>
          <a:chExt cx="0" cy="0"/>
        </a:xfrm>
      </p:grpSpPr>
      <p:sp>
        <p:nvSpPr>
          <p:cNvPr id="14"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flipH="1">
            <a:off x="-35541" y="-27742"/>
            <a:ext cx="12125939" cy="2408374"/>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FFC74466-9F73-4EC2-B67A-6CC81AAAA3D1}" type="datetime1">
              <a:rPr lang="fr-FR" smtClean="0"/>
              <a:t>07/04/2025</a:t>
            </a:fld>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67911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10" name="ZoneTexte 9">
            <a:extLst>
              <a:ext uri="{FF2B5EF4-FFF2-40B4-BE49-F238E27FC236}">
                <a16:creationId xmlns:a16="http://schemas.microsoft.com/office/drawing/2014/main" id="{931EACC6-5472-4DD6-3DB8-DB3936803B32}"/>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pic>
        <p:nvPicPr>
          <p:cNvPr id="9" name="Image 8"/>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4850" y="726022"/>
            <a:ext cx="3778331" cy="1801985"/>
          </a:xfrm>
          <a:prstGeom prst="rect">
            <a:avLst/>
          </a:prstGeom>
        </p:spPr>
      </p:pic>
    </p:spTree>
    <p:extLst>
      <p:ext uri="{BB962C8B-B14F-4D97-AF65-F5344CB8AC3E}">
        <p14:creationId xmlns:p14="http://schemas.microsoft.com/office/powerpoint/2010/main" val="2225126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98CC458C-B1FC-4D5F-B4EC-9A63F11538EC}" type="datetime1">
              <a:rPr lang="fr-FR" smtClean="0"/>
              <a:t>07/04/2025</a:t>
            </a:fld>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500197" y="3823855"/>
            <a:ext cx="11765693" cy="2356998"/>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1486702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CB8A4CEA-FD88-4531-A052-12359D598DF4}" type="datetime1">
              <a:rPr lang="fr-FR" smtClean="0"/>
              <a:t>07/04/2025</a:t>
            </a:fld>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3665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fld id="{D01F5B84-4E4F-476D-84B9-E1002FC7D195}" type="datetime1">
              <a:rPr lang="fr-FR" smtClean="0"/>
              <a:t>07/04/2025</a:t>
            </a:fld>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05090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fld id="{43A4D13C-E97E-4F0E-A246-D30BF6679AC4}" type="datetime1">
              <a:rPr lang="fr-FR" smtClean="0"/>
              <a:t>07/04/2025</a:t>
            </a:fld>
            <a:endParaRPr lang="fr-FR"/>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5" name="ZoneTexte 4">
            <a:extLst>
              <a:ext uri="{FF2B5EF4-FFF2-40B4-BE49-F238E27FC236}">
                <a16:creationId xmlns:a16="http://schemas.microsoft.com/office/drawing/2014/main" id="{F661E88D-94E7-20B9-0926-4E18EFBC1BA0}"/>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948876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fld id="{125358B5-D1E5-4CD2-AB5F-56991F9D19F0}" type="datetime1">
              <a:rPr lang="fr-FR" smtClean="0"/>
              <a:t>07/04/2025</a:t>
            </a:fld>
            <a:endParaRPr lang="fr-FR"/>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4072042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fld id="{B6FEA2A2-4FDC-422B-9940-1A7547043133}" type="datetime1">
              <a:rPr lang="fr-FR" smtClean="0"/>
              <a:t>07/04/2025</a:t>
            </a:fld>
            <a:endParaRPr lang="fr-FR"/>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36" name="ZoneTexte 35">
            <a:extLst>
              <a:ext uri="{FF2B5EF4-FFF2-40B4-BE49-F238E27FC236}">
                <a16:creationId xmlns:a16="http://schemas.microsoft.com/office/drawing/2014/main" id="{C24E81A9-10CF-5234-1441-4D3B94BB47FE}"/>
              </a:ext>
            </a:extLst>
          </p:cNvPr>
          <p:cNvSpPr txBox="1"/>
          <p:nvPr/>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2163959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053F9A6C-57D1-4733-B646-56214E9862BF}"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7BF7AC48-29A0-4E0B-A5F6-21FFC2168ABA}" type="slidenum">
              <a:rPr lang="fr-FR" smtClean="0"/>
              <a:t>‹N°›</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365602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5B8A635A-610D-428F-AB50-4927427394CD}"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7BF7AC48-29A0-4E0B-A5F6-21FFC2168ABA}" type="slidenum">
              <a:rPr lang="fr-FR" smtClean="0"/>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3430431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7EE35112-735D-49FC-BD4E-5EA0747168D5}"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7BF7AC48-29A0-4E0B-A5F6-21FFC2168ABA}" type="slidenum">
              <a:rPr lang="fr-FR" smtClean="0"/>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447653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CBE4928C-795F-496C-A025-14256A390D5C}"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7BF7AC48-29A0-4E0B-A5F6-21FFC2168ABA}" type="slidenum">
              <a:rPr lang="fr-FR" smtClean="0"/>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60710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sp>
        <p:nvSpPr>
          <p:cNvPr id="6" name="Rectangle 5">
            <a:extLst>
              <a:ext uri="{FF2B5EF4-FFF2-40B4-BE49-F238E27FC236}">
                <a16:creationId xmlns:a16="http://schemas.microsoft.com/office/drawing/2014/main" id="{31F5FF40-204E-79EE-35CB-85711491D064}"/>
              </a:ext>
            </a:extLst>
          </p:cNvPr>
          <p:cNvSpPr/>
          <p:nvPr/>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8" name="Imag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1838" y="716473"/>
            <a:ext cx="3778331" cy="1801985"/>
          </a:xfrm>
          <a:prstGeom prst="rect">
            <a:avLst/>
          </a:prstGeom>
        </p:spPr>
      </p:pic>
    </p:spTree>
    <p:extLst>
      <p:ext uri="{BB962C8B-B14F-4D97-AF65-F5344CB8AC3E}">
        <p14:creationId xmlns:p14="http://schemas.microsoft.com/office/powerpoint/2010/main" val="2577448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F4E2C567-53CA-45E7-92F9-F514159FBC49}"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7BF7AC48-29A0-4E0B-A5F6-21FFC2168ABA}" type="slidenum">
              <a:rPr lang="fr-FR" smtClean="0"/>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1985384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A127D3E7-D740-45F8-9020-BACFFD400BC7}"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7BF7AC48-29A0-4E0B-A5F6-21FFC2168ABA}" type="slidenum">
              <a:rPr lang="fr-FR" smtClean="0"/>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680052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0C10E464-8E35-4886-BC32-3A6C4E300D0E}"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7BF7AC48-29A0-4E0B-A5F6-21FFC2168ABA}" type="slidenum">
              <a:rPr lang="fr-FR" smtClean="0"/>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837620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fld id="{53D8424B-BA57-4225-B09C-CC1D64D55756}" type="datetime1">
              <a:rPr lang="fr-FR" smtClean="0"/>
              <a:t>07/04/2025</a:t>
            </a:fld>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2873740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fld id="{4521EC8E-1675-44CA-803E-7A8C48417238}" type="datetime1">
              <a:rPr lang="fr-FR" smtClean="0"/>
              <a:t>07/04/2025</a:t>
            </a:fld>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7BF7AC48-29A0-4E0B-A5F6-21FFC2168ABA}"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fr-FR"/>
              <a:t>Cliquez pour modifier les styles du texte du masque</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fr-FR"/>
              <a:t>Cliquez pour modifier les styles du texte du masque</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fr-FR"/>
              <a:t>Cliquez pour modifier les styles du texte du masque</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fr-FR"/>
              <a:t>Cliquez pour modifier les styles du texte du masque</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fr-FR"/>
              <a:t>Cliquez pour modifier les styles du texte du masque</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1782295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pic>
        <p:nvPicPr>
          <p:cNvPr id="10" name="Image 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6033" y="720978"/>
            <a:ext cx="3778331" cy="1801985"/>
          </a:xfrm>
          <a:prstGeom prst="rect">
            <a:avLst/>
          </a:prstGeom>
        </p:spPr>
      </p:pic>
    </p:spTree>
    <p:extLst>
      <p:ext uri="{BB962C8B-B14F-4D97-AF65-F5344CB8AC3E}">
        <p14:creationId xmlns:p14="http://schemas.microsoft.com/office/powerpoint/2010/main" val="1590006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N CEA LITE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pic>
        <p:nvPicPr>
          <p:cNvPr id="10" name="Image 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4843" y="728663"/>
            <a:ext cx="3778331" cy="1801985"/>
          </a:xfrm>
          <a:prstGeom prst="rect">
            <a:avLst/>
          </a:prstGeom>
        </p:spPr>
      </p:pic>
    </p:spTree>
    <p:extLst>
      <p:ext uri="{BB962C8B-B14F-4D97-AF65-F5344CB8AC3E}">
        <p14:creationId xmlns:p14="http://schemas.microsoft.com/office/powerpoint/2010/main" val="1417165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9" name="Image 8">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pic>
        <p:nvPicPr>
          <p:cNvPr id="11" name="Image 10"/>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4675" y="728663"/>
            <a:ext cx="3778331" cy="1801985"/>
          </a:xfrm>
          <a:prstGeom prst="rect">
            <a:avLst/>
          </a:prstGeom>
        </p:spPr>
      </p:pic>
    </p:spTree>
    <p:extLst>
      <p:ext uri="{BB962C8B-B14F-4D97-AF65-F5344CB8AC3E}">
        <p14:creationId xmlns:p14="http://schemas.microsoft.com/office/powerpoint/2010/main" val="3000763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pic>
        <p:nvPicPr>
          <p:cNvPr id="16" name="Image 15">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pic>
        <p:nvPicPr>
          <p:cNvPr id="5" name="Imag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7314" y="726066"/>
            <a:ext cx="3757027" cy="1791824"/>
          </a:xfrm>
          <a:prstGeom prst="rect">
            <a:avLst/>
          </a:prstGeom>
        </p:spPr>
      </p:pic>
    </p:spTree>
    <p:extLst>
      <p:ext uri="{BB962C8B-B14F-4D97-AF65-F5344CB8AC3E}">
        <p14:creationId xmlns:p14="http://schemas.microsoft.com/office/powerpoint/2010/main" val="1410106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AD texte">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768000" y="1270000"/>
            <a:ext cx="10896619" cy="4967311"/>
          </a:xfrm>
          <a:prstGeom prst="rect">
            <a:avLst/>
          </a:prstGeom>
        </p:spPr>
        <p:txBody>
          <a:bodyPr/>
          <a:lstStyle>
            <a:lvl1pPr marL="0" algn="l">
              <a:defRPr sz="2000">
                <a:solidFill>
                  <a:schemeClr val="tx1">
                    <a:lumMod val="65000"/>
                    <a:lumOff val="35000"/>
                  </a:schemeClr>
                </a:solidFill>
              </a:defRPr>
            </a:lvl1pPr>
            <a:lvl2pPr marL="432000">
              <a:spcAft>
                <a:spcPts val="600"/>
              </a:spcAft>
              <a:buSzPct val="75000"/>
              <a:defRPr sz="1800"/>
            </a:lvl2pPr>
            <a:lvl3pPr marL="647700" indent="-285750">
              <a:spcAft>
                <a:spcPts val="300"/>
              </a:spcAft>
              <a:buClr>
                <a:schemeClr val="bg2">
                  <a:lumMod val="75000"/>
                </a:schemeClr>
              </a:buClr>
              <a:buSzPct val="100000"/>
              <a:buFont typeface="Wingdings" panose="05000000000000000000" pitchFamily="2" charset="2"/>
              <a:buChar char="ü"/>
              <a:defRPr/>
            </a:lvl3pPr>
            <a:lvl4pPr>
              <a:spcAft>
                <a:spcPts val="300"/>
              </a:spcAft>
              <a:defRPr/>
            </a:lvl4pPr>
            <a:lvl5pPr marL="129600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AEFB9B6D-867A-40B8-ACB0-35CC9F272C9C}" type="slidenum">
              <a:rPr lang="fr-FR" smtClean="0"/>
              <a:pPr/>
              <a:t>‹N°›</a:t>
            </a:fld>
            <a:endParaRPr lang="fr-FR" dirty="0"/>
          </a:p>
        </p:txBody>
      </p:sp>
    </p:spTree>
    <p:extLst>
      <p:ext uri="{BB962C8B-B14F-4D97-AF65-F5344CB8AC3E}">
        <p14:creationId xmlns:p14="http://schemas.microsoft.com/office/powerpoint/2010/main" val="203148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6" name="ZoneTexte 5">
            <a:extLst>
              <a:ext uri="{FF2B5EF4-FFF2-40B4-BE49-F238E27FC236}">
                <a16:creationId xmlns:a16="http://schemas.microsoft.com/office/drawing/2014/main" id="{810AE585-3E8A-32F0-6876-68FBB4218CF7}"/>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8" name="Imag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4843" y="728663"/>
            <a:ext cx="3778331" cy="1801985"/>
          </a:xfrm>
          <a:prstGeom prst="rect">
            <a:avLst/>
          </a:prstGeom>
        </p:spPr>
      </p:pic>
    </p:spTree>
    <p:extLst>
      <p:ext uri="{BB962C8B-B14F-4D97-AF65-F5344CB8AC3E}">
        <p14:creationId xmlns:p14="http://schemas.microsoft.com/office/powerpoint/2010/main" val="1551204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768001" y="3707509"/>
            <a:ext cx="10896619" cy="2529805"/>
          </a:xfrm>
        </p:spPr>
        <p:txBody>
          <a:bodyPr/>
          <a:lstStyle>
            <a:lvl1pPr marL="0">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e la date 9"/>
          <p:cNvSpPr>
            <a:spLocks noGrp="1"/>
          </p:cNvSpPr>
          <p:nvPr>
            <p:ph type="dt" sz="half" idx="10"/>
          </p:nvPr>
        </p:nvSpPr>
        <p:spPr/>
        <p:txBody>
          <a:bodyPr/>
          <a:lstStyle/>
          <a:p>
            <a:fld id="{62D0F81A-2412-4783-BB4F-EC772D4FCD22}" type="datetime1">
              <a:rPr lang="fr-FR" smtClean="0"/>
              <a:t>07/04/2025</a:t>
            </a:fld>
            <a:endParaRPr lang="en-US"/>
          </a:p>
        </p:txBody>
      </p:sp>
      <p:sp>
        <p:nvSpPr>
          <p:cNvPr id="11" name="Espace réservé du numéro de diapositive 10"/>
          <p:cNvSpPr>
            <a:spLocks noGrp="1"/>
          </p:cNvSpPr>
          <p:nvPr>
            <p:ph type="sldNum" sz="quarter" idx="11"/>
          </p:nvPr>
        </p:nvSpPr>
        <p:spPr>
          <a:xfrm>
            <a:off x="10999333" y="6456967"/>
            <a:ext cx="693739" cy="138499"/>
          </a:xfrm>
        </p:spPr>
        <p:txBody>
          <a:bodyPr lIns="72000" tIns="0" rIns="72000" bIns="0">
            <a:spAutoFit/>
          </a:bodyPr>
          <a:lstStyle>
            <a:lvl1pPr>
              <a:defRPr lang="fr-FR" smtClean="0"/>
            </a:lvl1pPr>
          </a:lstStyle>
          <a:p>
            <a:pPr algn="ctr"/>
            <a:fld id="{B6F15528-21DE-4FAA-801E-634DDDAF4B2B}" type="slidenum">
              <a:rPr lang="fr-FR" smtClean="0"/>
              <a:pPr algn="ctr"/>
              <a:t>‹N°›</a:t>
            </a:fld>
            <a:endParaRPr lang="fr-FR"/>
          </a:p>
        </p:txBody>
      </p:sp>
      <p:sp>
        <p:nvSpPr>
          <p:cNvPr id="12" name="Espace réservé du pied de page 11"/>
          <p:cNvSpPr>
            <a:spLocks noGrp="1"/>
          </p:cNvSpPr>
          <p:nvPr>
            <p:ph type="ftr" sz="quarter" idx="12"/>
          </p:nvPr>
        </p:nvSpPr>
        <p:spPr/>
        <p:txBody>
          <a:bodyPr/>
          <a:lstStyle/>
          <a:p>
            <a:endParaRPr lang="en-US"/>
          </a:p>
        </p:txBody>
      </p:sp>
      <p:sp>
        <p:nvSpPr>
          <p:cNvPr id="9" name="Espace réservé du contenu 20"/>
          <p:cNvSpPr>
            <a:spLocks noGrp="1"/>
          </p:cNvSpPr>
          <p:nvPr>
            <p:ph sz="quarter" idx="21" hasCustomPrompt="1"/>
          </p:nvPr>
        </p:nvSpPr>
        <p:spPr>
          <a:xfrm>
            <a:off x="768000" y="1458000"/>
            <a:ext cx="10752000" cy="1908000"/>
          </a:xfrm>
          <a:solidFill>
            <a:srgbClr val="666666"/>
          </a:solidFill>
        </p:spPr>
        <p:txBody>
          <a:bodyPr anchor="ctr"/>
          <a:lstStyle>
            <a:lvl1pPr marL="0" indent="0" algn="ctr">
              <a:defRPr sz="1200">
                <a:solidFill>
                  <a:schemeClr val="bg1"/>
                </a:solidFill>
              </a:defRPr>
            </a:lvl1pPr>
          </a:lstStyle>
          <a:p>
            <a:r>
              <a:rPr lang="fr-FR" dirty="0"/>
              <a:t>Visuel</a:t>
            </a:r>
          </a:p>
        </p:txBody>
      </p:sp>
    </p:spTree>
    <p:extLst>
      <p:ext uri="{BB962C8B-B14F-4D97-AF65-F5344CB8AC3E}">
        <p14:creationId xmlns:p14="http://schemas.microsoft.com/office/powerpoint/2010/main" val="1021646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a:xfrm>
            <a:off x="10999333" y="6456967"/>
            <a:ext cx="693739" cy="138499"/>
          </a:xfrm>
        </p:spPr>
        <p:txBody>
          <a:bodyPr lIns="72000" tIns="0" rIns="72000" bIns="0">
            <a:spAutoFit/>
          </a:bodyPr>
          <a:lstStyle>
            <a:lvl1pPr>
              <a:defRPr lang="fr-FR" smtClean="0"/>
            </a:lvl1pPr>
          </a:lstStyle>
          <a:p>
            <a:pPr algn="ctr"/>
            <a:fld id="{B6F15528-21DE-4FAA-801E-634DDDAF4B2B}" type="slidenum">
              <a:rPr lang="fr-FR" smtClean="0"/>
              <a:pPr algn="ctr"/>
              <a:t>‹N°›</a:t>
            </a:fld>
            <a:endParaRPr lang="fr-FR"/>
          </a:p>
        </p:txBody>
      </p:sp>
      <p:sp>
        <p:nvSpPr>
          <p:cNvPr id="4" name="Text Placeholder 2"/>
          <p:cNvSpPr>
            <a:spLocks noGrp="1"/>
          </p:cNvSpPr>
          <p:nvPr>
            <p:ph idx="1"/>
          </p:nvPr>
        </p:nvSpPr>
        <p:spPr>
          <a:xfrm>
            <a:off x="881099" y="1630414"/>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5" name="Espace réservé du texte 2"/>
          <p:cNvSpPr>
            <a:spLocks noGrp="1"/>
          </p:cNvSpPr>
          <p:nvPr>
            <p:ph type="body" sz="quarter" idx="12" hasCustomPrompt="1"/>
          </p:nvPr>
        </p:nvSpPr>
        <p:spPr>
          <a:xfrm>
            <a:off x="881101"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33763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fr-FR"/>
              <a:t>Modifiez le style du titre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fld id="{BD949646-8B1D-4CED-929B-A1C139ADEF8F}" type="datetime1">
              <a:rPr lang="fr-FR" smtClean="0"/>
              <a:t>07/04/2025</a:t>
            </a:fld>
            <a:endParaRPr lang="fr-FR"/>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endParaRPr lang="fr-FR"/>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7BF7AC48-29A0-4E0B-A5F6-21FFC2168ABA}" type="slidenum">
              <a:rPr lang="fr-FR" smtClean="0"/>
              <a:t>‹N°›</a:t>
            </a:fld>
            <a:endParaRPr lang="fr-FR"/>
          </a:p>
        </p:txBody>
      </p:sp>
    </p:spTree>
    <p:extLst>
      <p:ext uri="{BB962C8B-B14F-4D97-AF65-F5344CB8AC3E}">
        <p14:creationId xmlns:p14="http://schemas.microsoft.com/office/powerpoint/2010/main" val="9879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fr-FR"/>
              <a:t>Modifiez le style du titre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
        <p:nvSpPr>
          <p:cNvPr id="12" name="Espace réservé de la date 11">
            <a:extLst>
              <a:ext uri="{FF2B5EF4-FFF2-40B4-BE49-F238E27FC236}">
                <a16:creationId xmlns:a16="http://schemas.microsoft.com/office/drawing/2014/main" id="{AB8B2ECB-EC50-E1E8-3A70-D0DF5B546EB4}"/>
              </a:ext>
            </a:extLst>
          </p:cNvPr>
          <p:cNvSpPr>
            <a:spLocks noGrp="1"/>
          </p:cNvSpPr>
          <p:nvPr>
            <p:ph type="dt" sz="half" idx="10"/>
          </p:nvPr>
        </p:nvSpPr>
        <p:spPr/>
        <p:txBody>
          <a:bodyPr/>
          <a:lstStyle/>
          <a:p>
            <a:fld id="{81B8A8D5-036D-480A-8B7A-761E3CC57180}" type="datetime1">
              <a:rPr lang="fr-FR" smtClean="0"/>
              <a:t>07/04/2025</a:t>
            </a:fld>
            <a:endParaRPr lang="fr-FR"/>
          </a:p>
        </p:txBody>
      </p:sp>
      <p:sp>
        <p:nvSpPr>
          <p:cNvPr id="15" name="Espace réservé du pied de page 14">
            <a:extLst>
              <a:ext uri="{FF2B5EF4-FFF2-40B4-BE49-F238E27FC236}">
                <a16:creationId xmlns:a16="http://schemas.microsoft.com/office/drawing/2014/main" id="{38548604-3796-63A0-C437-28EAB17AD603}"/>
              </a:ext>
            </a:extLst>
          </p:cNvPr>
          <p:cNvSpPr>
            <a:spLocks noGrp="1"/>
          </p:cNvSpPr>
          <p:nvPr>
            <p:ph type="ftr" sz="quarter" idx="11"/>
          </p:nvPr>
        </p:nvSpPr>
        <p:spPr/>
        <p:txBody>
          <a:bodyPr/>
          <a:lstStyle/>
          <a:p>
            <a:endParaRPr lang="fr-FR"/>
          </a:p>
        </p:txBody>
      </p:sp>
      <p:sp>
        <p:nvSpPr>
          <p:cNvPr id="16" name="Espace réservé du numéro de diapositive 15">
            <a:extLst>
              <a:ext uri="{FF2B5EF4-FFF2-40B4-BE49-F238E27FC236}">
                <a16:creationId xmlns:a16="http://schemas.microsoft.com/office/drawing/2014/main" id="{43A448DB-A450-22D2-9A30-CE94EAFD7623}"/>
              </a:ext>
            </a:extLst>
          </p:cNvPr>
          <p:cNvSpPr>
            <a:spLocks noGrp="1"/>
          </p:cNvSpPr>
          <p:nvPr>
            <p:ph type="sldNum" sz="quarter" idx="12"/>
          </p:nvPr>
        </p:nvSpPr>
        <p:spPr/>
        <p:txBody>
          <a:bodyPr/>
          <a:lstStyle/>
          <a:p>
            <a:fld id="{7BF7AC48-29A0-4E0B-A5F6-21FFC2168ABA}" type="slidenum">
              <a:rPr lang="fr-FR" smtClean="0"/>
              <a:t>‹N°›</a:t>
            </a:fld>
            <a:endParaRPr lang="fr-FR"/>
          </a:p>
        </p:txBody>
      </p:sp>
    </p:spTree>
    <p:extLst>
      <p:ext uri="{BB962C8B-B14F-4D97-AF65-F5344CB8AC3E}">
        <p14:creationId xmlns:p14="http://schemas.microsoft.com/office/powerpoint/2010/main" val="105804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C197C320-06E8-4A35-BA5C-391AB4B04F9B}"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7BF7AC48-29A0-4E0B-A5F6-21FFC2168ABA}" type="slidenum">
              <a:rPr lang="fr-FR" smtClean="0"/>
              <a:t>‹N°›</a:t>
            </a:fld>
            <a:endParaRPr lang="fr-FR"/>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48045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9" name="Espace réservé de la date 8">
            <a:extLst>
              <a:ext uri="{FF2B5EF4-FFF2-40B4-BE49-F238E27FC236}">
                <a16:creationId xmlns:a16="http://schemas.microsoft.com/office/drawing/2014/main" id="{4B8F1117-0C05-E4A8-4E70-E7172B08AAB0}"/>
              </a:ext>
            </a:extLst>
          </p:cNvPr>
          <p:cNvSpPr>
            <a:spLocks noGrp="1"/>
          </p:cNvSpPr>
          <p:nvPr>
            <p:ph type="dt" sz="half" idx="14"/>
          </p:nvPr>
        </p:nvSpPr>
        <p:spPr/>
        <p:txBody>
          <a:bodyPr/>
          <a:lstStyle/>
          <a:p>
            <a:fld id="{DA966A4A-2B6C-48B8-AD11-258315B37B9B}" type="datetime1">
              <a:rPr lang="fr-FR" smtClean="0"/>
              <a:t>07/04/2025</a:t>
            </a:fld>
            <a:endParaRPr lang="fr-FR"/>
          </a:p>
        </p:txBody>
      </p:sp>
      <p:sp>
        <p:nvSpPr>
          <p:cNvPr id="10" name="Espace réservé du pied de page 9">
            <a:extLst>
              <a:ext uri="{FF2B5EF4-FFF2-40B4-BE49-F238E27FC236}">
                <a16:creationId xmlns:a16="http://schemas.microsoft.com/office/drawing/2014/main" id="{ABB4C71F-0E19-B583-5B43-59128B9CB247}"/>
              </a:ext>
            </a:extLst>
          </p:cNvPr>
          <p:cNvSpPr>
            <a:spLocks noGrp="1"/>
          </p:cNvSpPr>
          <p:nvPr>
            <p:ph type="ftr" sz="quarter" idx="15"/>
          </p:nvPr>
        </p:nvSpPr>
        <p:spPr/>
        <p:txBody>
          <a:bodyPr/>
          <a:lstStyle/>
          <a:p>
            <a:endParaRPr lang="fr-FR"/>
          </a:p>
        </p:txBody>
      </p:sp>
      <p:sp>
        <p:nvSpPr>
          <p:cNvPr id="11" name="Espace réservé du numéro de diapositive 10">
            <a:extLst>
              <a:ext uri="{FF2B5EF4-FFF2-40B4-BE49-F238E27FC236}">
                <a16:creationId xmlns:a16="http://schemas.microsoft.com/office/drawing/2014/main" id="{3035A95C-D228-2D25-8FE9-AE69EC817782}"/>
              </a:ext>
            </a:extLst>
          </p:cNvPr>
          <p:cNvSpPr>
            <a:spLocks noGrp="1"/>
          </p:cNvSpPr>
          <p:nvPr>
            <p:ph type="sldNum" sz="quarter" idx="16"/>
          </p:nvPr>
        </p:nvSpPr>
        <p:spPr/>
        <p:txBody>
          <a:bodyPr/>
          <a:lstStyle/>
          <a:p>
            <a:fld id="{7BF7AC48-29A0-4E0B-A5F6-21FFC2168ABA}" type="slidenum">
              <a:rPr lang="fr-FR" smtClean="0"/>
              <a:t>‹N°›</a:t>
            </a:fld>
            <a:endParaRPr lang="fr-FR"/>
          </a:p>
        </p:txBody>
      </p:sp>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154671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fld id="{E7050ED7-EFDC-4504-84E8-A8D1E354ABDC}" type="datetime1">
              <a:rPr lang="fr-FR" smtClean="0"/>
              <a:t>07/04/2025</a:t>
            </a:fld>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7BF7AC48-29A0-4E0B-A5F6-21FFC2168ABA}" type="slidenum">
              <a:rPr lang="fr-FR" smtClean="0"/>
              <a:t>‹N°›</a:t>
            </a:fld>
            <a:endParaRPr lang="fr-FR"/>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912813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BE139-2590-453F-9922-200ADB9087D8}" type="datetime1">
              <a:rPr lang="fr-FR" smtClean="0"/>
              <a:t>07/04/2025</a:t>
            </a:fld>
            <a:endParaRPr lang="fr-FR"/>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7BF7AC48-29A0-4E0B-A5F6-21FFC2168ABA}" type="slidenum">
              <a:rPr lang="fr-FR" smtClean="0"/>
              <a:t>‹N°›</a:t>
            </a:fld>
            <a:endParaRPr lang="fr-FR"/>
          </a:p>
        </p:txBody>
      </p:sp>
      <p:pic>
        <p:nvPicPr>
          <p:cNvPr id="7" name="Logo CEA">
            <a:extLst>
              <a:ext uri="{FF2B5EF4-FFF2-40B4-BE49-F238E27FC236}">
                <a16:creationId xmlns:a16="http://schemas.microsoft.com/office/drawing/2014/main" id="{87F05716-C695-E053-1C8E-FF8171756741}"/>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p:nvPicPr>
        <p:blipFill rotWithShape="1">
          <a:blip r:embed="rId44"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1068288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861">
          <p15:clr>
            <a:srgbClr val="F26B43"/>
          </p15:clr>
        </p15:guide>
        <p15:guide id="3" pos="461">
          <p15:clr>
            <a:srgbClr val="F26B43"/>
          </p15:clr>
        </p15:guide>
        <p15:guide id="4" pos="7219">
          <p15:clr>
            <a:srgbClr val="F26B43"/>
          </p15:clr>
        </p15:guide>
        <p15:guide id="7" orient="horz" pos="37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39.xml"/><Relationship Id="rId5" Type="http://schemas.openxmlformats.org/officeDocument/2006/relationships/image" Target="../media/image43.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8.jpeg"/><Relationship Id="rId1" Type="http://schemas.openxmlformats.org/officeDocument/2006/relationships/slideLayout" Target="../slideLayouts/slideLayout3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2.xml"/><Relationship Id="rId7" Type="http://schemas.openxmlformats.org/officeDocument/2006/relationships/oleObject" Target="file:///D:\SILHI\deutons\Lecroy\run%20deuton.xls!G%20EC2" TargetMode="External"/><Relationship Id="rId12"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image" Target="../media/image21.jpeg"/><Relationship Id="rId5" Type="http://schemas.openxmlformats.org/officeDocument/2006/relationships/image" Target="../media/image17.jpeg"/><Relationship Id="rId10" Type="http://schemas.openxmlformats.org/officeDocument/2006/relationships/image" Target="../media/image20.jpeg"/><Relationship Id="rId4" Type="http://schemas.openxmlformats.org/officeDocument/2006/relationships/image" Target="../media/image16.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044CD-B1F1-4E57-8E0F-039455FF11A4}"/>
              </a:ext>
            </a:extLst>
          </p:cNvPr>
          <p:cNvSpPr>
            <a:spLocks noGrp="1"/>
          </p:cNvSpPr>
          <p:nvPr>
            <p:ph type="ctrTitle"/>
          </p:nvPr>
        </p:nvSpPr>
        <p:spPr/>
        <p:txBody>
          <a:bodyPr>
            <a:normAutofit/>
          </a:bodyPr>
          <a:lstStyle/>
          <a:p>
            <a:r>
              <a:rPr lang="en-US" dirty="0">
                <a:effectLst/>
                <a:latin typeface="Calibri" panose="020F0502020204030204" pitchFamily="34" charset="0"/>
                <a:ea typeface="Calibri" panose="020F0502020204030204" pitchFamily="34" charset="0"/>
              </a:rPr>
              <a:t>Extraction and Transport of Intense Beams </a:t>
            </a:r>
            <a:br>
              <a:rPr lang="en-US" dirty="0">
                <a:effectLst/>
                <a:latin typeface="Calibri" panose="020F0502020204030204" pitchFamily="34" charset="0"/>
                <a:ea typeface="Calibri" panose="020F0502020204030204" pitchFamily="34" charset="0"/>
              </a:rPr>
            </a:br>
            <a:r>
              <a:rPr lang="en-US" i="1" dirty="0">
                <a:effectLst/>
                <a:latin typeface="Calibri" panose="020F0502020204030204" pitchFamily="34" charset="0"/>
                <a:ea typeface="Calibri" panose="020F0502020204030204" pitchFamily="34" charset="0"/>
              </a:rPr>
              <a:t>and other useful things about it</a:t>
            </a:r>
            <a:endParaRPr lang="fr-FR" sz="4000" dirty="0"/>
          </a:p>
        </p:txBody>
      </p:sp>
      <p:sp>
        <p:nvSpPr>
          <p:cNvPr id="3" name="Sous-titre 2">
            <a:extLst>
              <a:ext uri="{FF2B5EF4-FFF2-40B4-BE49-F238E27FC236}">
                <a16:creationId xmlns:a16="http://schemas.microsoft.com/office/drawing/2014/main" id="{59CC41AC-85E8-44E5-819B-C66280A76405}"/>
              </a:ext>
            </a:extLst>
          </p:cNvPr>
          <p:cNvSpPr>
            <a:spLocks noGrp="1"/>
          </p:cNvSpPr>
          <p:nvPr>
            <p:ph type="subTitle" idx="1"/>
          </p:nvPr>
        </p:nvSpPr>
        <p:spPr/>
        <p:txBody>
          <a:bodyPr/>
          <a:lstStyle/>
          <a:p>
            <a:r>
              <a:rPr lang="fr-FR" dirty="0"/>
              <a:t>Tuske Olivier</a:t>
            </a:r>
          </a:p>
          <a:p>
            <a:r>
              <a:rPr lang="fr-FR" sz="1400" dirty="0"/>
              <a:t>DRF / Irfu / DACM / LEDA</a:t>
            </a:r>
          </a:p>
          <a:p>
            <a:r>
              <a:rPr lang="fr-FR" sz="1400" dirty="0"/>
              <a:t>8/4/2025</a:t>
            </a:r>
          </a:p>
        </p:txBody>
      </p:sp>
      <p:sp>
        <p:nvSpPr>
          <p:cNvPr id="4" name="ZoneTexte 3">
            <a:extLst>
              <a:ext uri="{FF2B5EF4-FFF2-40B4-BE49-F238E27FC236}">
                <a16:creationId xmlns:a16="http://schemas.microsoft.com/office/drawing/2014/main" id="{C2BD3F15-1CE1-4BA4-90F8-913A625C62DD}"/>
              </a:ext>
            </a:extLst>
          </p:cNvPr>
          <p:cNvSpPr txBox="1"/>
          <p:nvPr/>
        </p:nvSpPr>
        <p:spPr>
          <a:xfrm>
            <a:off x="1147665" y="6559420"/>
            <a:ext cx="184731" cy="369332"/>
          </a:xfrm>
          <a:prstGeom prst="rect">
            <a:avLst/>
          </a:prstGeom>
          <a:noFill/>
        </p:spPr>
        <p:txBody>
          <a:bodyPr wrap="none" rtlCol="0">
            <a:spAutoFit/>
          </a:bodyPr>
          <a:lstStyle/>
          <a:p>
            <a:endParaRPr lang="en-US" dirty="0"/>
          </a:p>
        </p:txBody>
      </p:sp>
      <p:sp>
        <p:nvSpPr>
          <p:cNvPr id="9" name="ZoneTexte 8">
            <a:extLst>
              <a:ext uri="{FF2B5EF4-FFF2-40B4-BE49-F238E27FC236}">
                <a16:creationId xmlns:a16="http://schemas.microsoft.com/office/drawing/2014/main" id="{FE49A8CA-656F-48CC-9777-460683AD2DEE}"/>
              </a:ext>
            </a:extLst>
          </p:cNvPr>
          <p:cNvSpPr txBox="1"/>
          <p:nvPr/>
        </p:nvSpPr>
        <p:spPr>
          <a:xfrm>
            <a:off x="631371" y="6128464"/>
            <a:ext cx="10285445" cy="307777"/>
          </a:xfrm>
          <a:prstGeom prst="rect">
            <a:avLst/>
          </a:prstGeom>
          <a:noFill/>
        </p:spPr>
        <p:txBody>
          <a:bodyPr wrap="square">
            <a:spAutoFit/>
          </a:bodyPr>
          <a:lstStyle/>
          <a:p>
            <a:r>
              <a:rPr lang="en-US" sz="1400" b="0" i="0" dirty="0">
                <a:effectLst/>
                <a:latin typeface="Roboto"/>
              </a:rPr>
              <a:t> </a:t>
            </a:r>
            <a:r>
              <a:rPr lang="fr-FR" sz="1400" dirty="0">
                <a:solidFill>
                  <a:srgbClr val="24425A"/>
                </a:solidFill>
                <a:latin typeface="Liberation Sans"/>
              </a:rPr>
              <a:t>7</a:t>
            </a:r>
            <a:r>
              <a:rPr lang="fr-FR" sz="1400" b="0" i="0" dirty="0">
                <a:solidFill>
                  <a:srgbClr val="24425A"/>
                </a:solidFill>
                <a:effectLst/>
                <a:latin typeface="Liberation Sans"/>
              </a:rPr>
              <a:t>–9 avr. 2025 </a:t>
            </a:r>
            <a:r>
              <a:rPr lang="en-US" sz="1400" b="0" i="0" dirty="0">
                <a:effectLst/>
                <a:latin typeface="Roboto"/>
              </a:rPr>
              <a:t>International Workshop on </a:t>
            </a:r>
            <a:r>
              <a:rPr lang="en-US" sz="1400" dirty="0">
                <a:effectLst/>
                <a:latin typeface="Roboto"/>
              </a:rPr>
              <a:t>Production of Intense Beams and Highly Charged Ions in </a:t>
            </a:r>
            <a:r>
              <a:rPr lang="en-US" sz="1400" dirty="0" err="1">
                <a:effectLst/>
                <a:latin typeface="Roboto"/>
              </a:rPr>
              <a:t>Acitrezza</a:t>
            </a:r>
            <a:r>
              <a:rPr lang="en-US" sz="1400" dirty="0">
                <a:latin typeface="Roboto"/>
              </a:rPr>
              <a:t> (Catania), Italy</a:t>
            </a:r>
            <a:r>
              <a:rPr lang="en-US" sz="1400" dirty="0">
                <a:effectLst/>
                <a:latin typeface="Roboto"/>
              </a:rPr>
              <a:t>  </a:t>
            </a:r>
            <a:endParaRPr lang="en-US" sz="1400" dirty="0"/>
          </a:p>
        </p:txBody>
      </p:sp>
      <p:pic>
        <p:nvPicPr>
          <p:cNvPr id="12" name="Image 11">
            <a:extLst>
              <a:ext uri="{FF2B5EF4-FFF2-40B4-BE49-F238E27FC236}">
                <a16:creationId xmlns:a16="http://schemas.microsoft.com/office/drawing/2014/main" id="{7846C3C5-8FD3-4363-8AAA-9C76EF3B017C}"/>
              </a:ext>
            </a:extLst>
          </p:cNvPr>
          <p:cNvPicPr>
            <a:picLocks noChangeAspect="1"/>
          </p:cNvPicPr>
          <p:nvPr/>
        </p:nvPicPr>
        <p:blipFill>
          <a:blip r:embed="rId2"/>
          <a:stretch>
            <a:fillRect/>
          </a:stretch>
        </p:blipFill>
        <p:spPr>
          <a:xfrm>
            <a:off x="7044141" y="2177299"/>
            <a:ext cx="3872675" cy="3262935"/>
          </a:xfrm>
          <a:prstGeom prst="rect">
            <a:avLst/>
          </a:prstGeom>
        </p:spPr>
      </p:pic>
    </p:spTree>
    <p:extLst>
      <p:ext uri="{BB962C8B-B14F-4D97-AF65-F5344CB8AC3E}">
        <p14:creationId xmlns:p14="http://schemas.microsoft.com/office/powerpoint/2010/main" val="20797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Espace réservé du contenu 7"/>
          <p:cNvPicPr>
            <a:picLocks noGrp="1" noChangeAspect="1"/>
          </p:cNvPicPr>
          <p:nvPr>
            <p:ph idx="1"/>
          </p:nvPr>
        </p:nvPicPr>
        <p:blipFill>
          <a:blip r:embed="rId3"/>
          <a:stretch>
            <a:fillRect/>
          </a:stretch>
        </p:blipFill>
        <p:spPr>
          <a:xfrm>
            <a:off x="704586" y="2479334"/>
            <a:ext cx="5201225" cy="3236431"/>
          </a:xfrm>
          <a:prstGeom prst="rect">
            <a:avLst/>
          </a:prstGeom>
          <a:ln>
            <a:noFill/>
          </a:ln>
        </p:spPr>
      </p:pic>
      <p:sp>
        <p:nvSpPr>
          <p:cNvPr id="2" name="Titre 1"/>
          <p:cNvSpPr>
            <a:spLocks noGrp="1"/>
          </p:cNvSpPr>
          <p:nvPr>
            <p:ph type="title"/>
          </p:nvPr>
        </p:nvSpPr>
        <p:spPr>
          <a:xfrm>
            <a:off x="720000" y="360000"/>
            <a:ext cx="10728325" cy="871827"/>
          </a:xfrm>
        </p:spPr>
        <p:txBody>
          <a:bodyPr>
            <a:normAutofit fontScale="90000"/>
          </a:bodyPr>
          <a:lstStyle/>
          <a:p>
            <a:r>
              <a:rPr lang="en-US" sz="3200" dirty="0"/>
              <a:t>Intense Beam Transport Problematic at Low Energy</a:t>
            </a:r>
          </a:p>
        </p:txBody>
      </p:sp>
      <p:sp>
        <p:nvSpPr>
          <p:cNvPr id="33" name="Rectangle à coins arrondis 32"/>
          <p:cNvSpPr/>
          <p:nvPr/>
        </p:nvSpPr>
        <p:spPr>
          <a:xfrm>
            <a:off x="731837" y="1388430"/>
            <a:ext cx="5201225" cy="951548"/>
          </a:xfrm>
          <a:prstGeom prst="roundRect">
            <a:avLst>
              <a:gd name="adj" fmla="val 16376"/>
            </a:avLst>
          </a:prstGeom>
          <a:ln w="28575">
            <a:solidFill>
              <a:srgbClr val="7E9CB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Context : Injection into RFQ</a:t>
            </a:r>
          </a:p>
          <a:p>
            <a:endParaRPr lang="en-US" sz="1600" b="1" dirty="0"/>
          </a:p>
          <a:p>
            <a:r>
              <a:rPr lang="en-US" sz="1600" dirty="0"/>
              <a:t>Pair of SOLENOIDS to control size and angle of beam </a:t>
            </a:r>
          </a:p>
        </p:txBody>
      </p:sp>
      <p:sp>
        <p:nvSpPr>
          <p:cNvPr id="34" name="Rectangle à coins arrondis 33"/>
          <p:cNvSpPr/>
          <p:nvPr/>
        </p:nvSpPr>
        <p:spPr>
          <a:xfrm>
            <a:off x="6286191" y="1388661"/>
            <a:ext cx="5711921" cy="1675924"/>
          </a:xfrm>
          <a:prstGeom prst="roundRect">
            <a:avLst>
              <a:gd name="adj" fmla="val 11478"/>
            </a:avLst>
          </a:prstGeom>
          <a:ln w="28575">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rgbClr val="FF0000"/>
                </a:solidFill>
              </a:rPr>
              <a:t>PROBLEMATIC: </a:t>
            </a:r>
            <a:r>
              <a:rPr lang="en-US" sz="1600" dirty="0">
                <a:solidFill>
                  <a:schemeClr val="tx1"/>
                </a:solidFill>
              </a:rPr>
              <a:t>Emittance growth along LEBT </a:t>
            </a:r>
          </a:p>
          <a:p>
            <a:endParaRPr lang="en-US" sz="1600" dirty="0">
              <a:solidFill>
                <a:schemeClr val="tx1"/>
              </a:solidFill>
            </a:endParaRPr>
          </a:p>
          <a:p>
            <a:r>
              <a:rPr lang="en-US" sz="1600" dirty="0">
                <a:solidFill>
                  <a:schemeClr val="tx1"/>
                </a:solidFill>
              </a:rPr>
              <a:t>if Space Charge Compensation is </a:t>
            </a:r>
            <a:r>
              <a:rPr lang="en-US" sz="1600" dirty="0">
                <a:solidFill>
                  <a:srgbClr val="FF0000"/>
                </a:solidFill>
              </a:rPr>
              <a:t>perturbed </a:t>
            </a:r>
            <a:r>
              <a:rPr lang="en-US" sz="1600" dirty="0">
                <a:solidFill>
                  <a:schemeClr val="tx1"/>
                </a:solidFill>
              </a:rPr>
              <a:t>by</a:t>
            </a:r>
          </a:p>
          <a:p>
            <a:pPr marL="457200" lvl="1"/>
            <a:r>
              <a:rPr lang="en-US" sz="1600" dirty="0"/>
              <a:t>► </a:t>
            </a:r>
            <a:r>
              <a:rPr lang="en-US" sz="1600" dirty="0">
                <a:solidFill>
                  <a:schemeClr val="tx1"/>
                </a:solidFill>
              </a:rPr>
              <a:t>Electric field aberrations</a:t>
            </a:r>
          </a:p>
          <a:p>
            <a:pPr marL="457200" lvl="1"/>
            <a:r>
              <a:rPr lang="en-US" sz="1600" dirty="0"/>
              <a:t>► Magnetic &amp; </a:t>
            </a:r>
            <a:r>
              <a:rPr lang="en-US" sz="1600" dirty="0">
                <a:solidFill>
                  <a:schemeClr val="tx1"/>
                </a:solidFill>
              </a:rPr>
              <a:t>Fringe field</a:t>
            </a:r>
          </a:p>
          <a:p>
            <a:pPr marL="457200" lvl="1"/>
            <a:r>
              <a:rPr lang="en-US" sz="1600" dirty="0"/>
              <a:t>► </a:t>
            </a:r>
            <a:r>
              <a:rPr lang="en-US" sz="1600" dirty="0">
                <a:solidFill>
                  <a:schemeClr val="tx1"/>
                </a:solidFill>
              </a:rPr>
              <a:t>Strong focalization while beam transport</a:t>
            </a:r>
          </a:p>
        </p:txBody>
      </p:sp>
      <p:sp>
        <p:nvSpPr>
          <p:cNvPr id="35" name="ZoneTexte 34"/>
          <p:cNvSpPr txBox="1"/>
          <p:nvPr/>
        </p:nvSpPr>
        <p:spPr>
          <a:xfrm>
            <a:off x="6286192" y="3657600"/>
            <a:ext cx="5711920" cy="2653367"/>
          </a:xfrm>
          <a:prstGeom prst="round2DiagRect">
            <a:avLst>
              <a:gd name="adj1" fmla="val 6826"/>
              <a:gd name="adj2" fmla="val 7885"/>
            </a:avLst>
          </a:prstGeom>
          <a:ln w="28575">
            <a:solidFill>
              <a:srgbClr val="1212FF"/>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1600" b="1">
                <a:ln w="0"/>
                <a:solidFill>
                  <a:schemeClr val="tx1"/>
                </a:solidFill>
              </a:defRPr>
            </a:lvl1pPr>
          </a:lstStyle>
          <a:p>
            <a:r>
              <a:rPr lang="en-US" dirty="0"/>
              <a:t>Simple solutions:</a:t>
            </a:r>
          </a:p>
          <a:p>
            <a:endParaRPr lang="en-US" dirty="0"/>
          </a:p>
          <a:p>
            <a:r>
              <a:rPr lang="en-US" dirty="0"/>
              <a:t>► </a:t>
            </a:r>
            <a:r>
              <a:rPr lang="en-US" b="0" dirty="0"/>
              <a:t>Space charge compensation must be effective as soon as possible (noble </a:t>
            </a:r>
            <a:r>
              <a:rPr lang="en-US" b="0" dirty="0" err="1"/>
              <a:t>gaz</a:t>
            </a:r>
            <a:r>
              <a:rPr lang="en-US" b="0" dirty="0"/>
              <a:t> injection technic: </a:t>
            </a:r>
            <a:r>
              <a:rPr lang="en-US" b="0" dirty="0" err="1"/>
              <a:t>Ar</a:t>
            </a:r>
            <a:r>
              <a:rPr lang="en-US" b="0" dirty="0"/>
              <a:t>, Kr or Xe)</a:t>
            </a:r>
          </a:p>
          <a:p>
            <a:endParaRPr lang="en-US" b="0" dirty="0"/>
          </a:p>
          <a:p>
            <a:r>
              <a:rPr lang="en-US" dirty="0"/>
              <a:t>► </a:t>
            </a:r>
            <a:r>
              <a:rPr lang="en-US" b="0" dirty="0"/>
              <a:t>Solenoid length reduction</a:t>
            </a:r>
          </a:p>
          <a:p>
            <a:endParaRPr lang="en-US" b="0" dirty="0"/>
          </a:p>
          <a:p>
            <a:r>
              <a:rPr lang="en-US" dirty="0"/>
              <a:t>► </a:t>
            </a:r>
            <a:r>
              <a:rPr lang="en-US" b="0" dirty="0"/>
              <a:t>Transport beam smoothly avoid strong focalization</a:t>
            </a:r>
          </a:p>
          <a:p>
            <a:endParaRPr lang="en-US" dirty="0"/>
          </a:p>
          <a:p>
            <a:r>
              <a:rPr lang="en-US" dirty="0"/>
              <a:t>► </a:t>
            </a:r>
            <a:r>
              <a:rPr lang="en-US" b="0" dirty="0"/>
              <a:t>Make LEBT short !!!</a:t>
            </a:r>
          </a:p>
        </p:txBody>
      </p:sp>
      <p:sp>
        <p:nvSpPr>
          <p:cNvPr id="4" name="Rectangle 3"/>
          <p:cNvSpPr/>
          <p:nvPr/>
        </p:nvSpPr>
        <p:spPr>
          <a:xfrm>
            <a:off x="5097476" y="3205240"/>
            <a:ext cx="551156" cy="14086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r>
              <a:rPr lang="en-US" dirty="0"/>
              <a:t>RFQ</a:t>
            </a:r>
          </a:p>
        </p:txBody>
      </p:sp>
      <p:sp>
        <p:nvSpPr>
          <p:cNvPr id="3" name="Espace réservé du numéro de diapositive 2">
            <a:extLst>
              <a:ext uri="{FF2B5EF4-FFF2-40B4-BE49-F238E27FC236}">
                <a16:creationId xmlns:a16="http://schemas.microsoft.com/office/drawing/2014/main" id="{E276F2F6-2719-408B-9385-E76B8114C73E}"/>
              </a:ext>
            </a:extLst>
          </p:cNvPr>
          <p:cNvSpPr>
            <a:spLocks noGrp="1"/>
          </p:cNvSpPr>
          <p:nvPr>
            <p:ph type="sldNum" sz="quarter" idx="10"/>
          </p:nvPr>
        </p:nvSpPr>
        <p:spPr/>
        <p:txBody>
          <a:bodyPr/>
          <a:lstStyle/>
          <a:p>
            <a:pPr algn="ctr"/>
            <a:fld id="{B6F15528-21DE-4FAA-801E-634DDDAF4B2B}" type="slidenum">
              <a:rPr lang="fr-FR" smtClean="0"/>
              <a:pPr algn="ctr"/>
              <a:t>10</a:t>
            </a:fld>
            <a:endParaRPr lang="fr-FR"/>
          </a:p>
        </p:txBody>
      </p:sp>
    </p:spTree>
    <p:extLst>
      <p:ext uri="{BB962C8B-B14F-4D97-AF65-F5344CB8AC3E}">
        <p14:creationId xmlns:p14="http://schemas.microsoft.com/office/powerpoint/2010/main" val="1515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B0D553-9CF0-483A-8ADA-D090BE15A638}"/>
              </a:ext>
            </a:extLst>
          </p:cNvPr>
          <p:cNvSpPr>
            <a:spLocks noGrp="1"/>
          </p:cNvSpPr>
          <p:nvPr>
            <p:ph type="title"/>
          </p:nvPr>
        </p:nvSpPr>
        <p:spPr/>
        <p:txBody>
          <a:bodyPr/>
          <a:lstStyle/>
          <a:p>
            <a:r>
              <a:rPr lang="fr-FR" dirty="0"/>
              <a:t>Extraction design and tricks</a:t>
            </a:r>
          </a:p>
        </p:txBody>
      </p:sp>
      <p:sp>
        <p:nvSpPr>
          <p:cNvPr id="5" name="Espace réservé du texte 4">
            <a:extLst>
              <a:ext uri="{FF2B5EF4-FFF2-40B4-BE49-F238E27FC236}">
                <a16:creationId xmlns:a16="http://schemas.microsoft.com/office/drawing/2014/main" id="{0224D193-13D4-4164-A768-04B80335E58B}"/>
              </a:ext>
            </a:extLst>
          </p:cNvPr>
          <p:cNvSpPr>
            <a:spLocks noGrp="1"/>
          </p:cNvSpPr>
          <p:nvPr>
            <p:ph type="body" idx="1"/>
          </p:nvPr>
        </p:nvSpPr>
        <p:spPr/>
        <p:txBody>
          <a:bodyPr/>
          <a:lstStyle/>
          <a:p>
            <a:endParaRPr lang="fr-FR"/>
          </a:p>
        </p:txBody>
      </p:sp>
      <p:sp>
        <p:nvSpPr>
          <p:cNvPr id="6" name="Espace réservé du texte 5">
            <a:extLst>
              <a:ext uri="{FF2B5EF4-FFF2-40B4-BE49-F238E27FC236}">
                <a16:creationId xmlns:a16="http://schemas.microsoft.com/office/drawing/2014/main" id="{BDDDDB14-8D7F-47F3-9DB0-81CA24141A94}"/>
              </a:ext>
            </a:extLst>
          </p:cNvPr>
          <p:cNvSpPr>
            <a:spLocks noGrp="1"/>
          </p:cNvSpPr>
          <p:nvPr>
            <p:ph type="body" idx="13"/>
          </p:nvPr>
        </p:nvSpPr>
        <p:spPr/>
        <p:txBody>
          <a:bodyPr/>
          <a:lstStyle/>
          <a:p>
            <a:r>
              <a:rPr lang="fr-FR" dirty="0"/>
              <a:t>2</a:t>
            </a:r>
          </a:p>
        </p:txBody>
      </p:sp>
      <p:sp>
        <p:nvSpPr>
          <p:cNvPr id="2" name="Espace réservé du numéro de diapositive 1">
            <a:extLst>
              <a:ext uri="{FF2B5EF4-FFF2-40B4-BE49-F238E27FC236}">
                <a16:creationId xmlns:a16="http://schemas.microsoft.com/office/drawing/2014/main" id="{F8507251-1011-477C-8987-FCAB1EFA6277}"/>
              </a:ext>
            </a:extLst>
          </p:cNvPr>
          <p:cNvSpPr>
            <a:spLocks noGrp="1"/>
          </p:cNvSpPr>
          <p:nvPr>
            <p:ph type="sldNum" sz="quarter" idx="12"/>
          </p:nvPr>
        </p:nvSpPr>
        <p:spPr/>
        <p:txBody>
          <a:bodyPr/>
          <a:lstStyle/>
          <a:p>
            <a:fld id="{7BF7AC48-29A0-4E0B-A5F6-21FFC2168ABA}" type="slidenum">
              <a:rPr lang="fr-FR" smtClean="0"/>
              <a:t>11</a:t>
            </a:fld>
            <a:endParaRPr lang="fr-FR"/>
          </a:p>
        </p:txBody>
      </p:sp>
    </p:spTree>
    <p:extLst>
      <p:ext uri="{BB962C8B-B14F-4D97-AF65-F5344CB8AC3E}">
        <p14:creationId xmlns:p14="http://schemas.microsoft.com/office/powerpoint/2010/main" val="370965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22CA082-B3C3-4BC0-B798-04E3FAD4E9A2}"/>
              </a:ext>
            </a:extLst>
          </p:cNvPr>
          <p:cNvSpPr>
            <a:spLocks noGrp="1"/>
          </p:cNvSpPr>
          <p:nvPr>
            <p:ph type="title"/>
          </p:nvPr>
        </p:nvSpPr>
        <p:spPr>
          <a:xfrm>
            <a:off x="731838" y="368345"/>
            <a:ext cx="10728325" cy="871827"/>
          </a:xfrm>
        </p:spPr>
        <p:txBody>
          <a:bodyPr>
            <a:normAutofit/>
          </a:bodyPr>
          <a:lstStyle/>
          <a:p>
            <a:r>
              <a:rPr lang="fr-FR" dirty="0"/>
              <a:t>Design, first </a:t>
            </a:r>
            <a:r>
              <a:rPr lang="fr-FR" dirty="0" err="1"/>
              <a:t>steps</a:t>
            </a:r>
            <a:endParaRPr lang="en-US" dirty="0"/>
          </a:p>
        </p:txBody>
      </p:sp>
      <p:grpSp>
        <p:nvGrpSpPr>
          <p:cNvPr id="9" name="Group 48">
            <a:extLst>
              <a:ext uri="{FF2B5EF4-FFF2-40B4-BE49-F238E27FC236}">
                <a16:creationId xmlns:a16="http://schemas.microsoft.com/office/drawing/2014/main" id="{61266EE0-9A44-47F4-B3EF-55603B434801}"/>
              </a:ext>
            </a:extLst>
          </p:cNvPr>
          <p:cNvGrpSpPr>
            <a:grpSpLocks/>
          </p:cNvGrpSpPr>
          <p:nvPr/>
        </p:nvGrpSpPr>
        <p:grpSpPr bwMode="auto">
          <a:xfrm>
            <a:off x="1884360" y="2085693"/>
            <a:ext cx="5026509" cy="3320536"/>
            <a:chOff x="-70" y="1162"/>
            <a:chExt cx="3547" cy="2496"/>
          </a:xfrm>
        </p:grpSpPr>
        <p:grpSp>
          <p:nvGrpSpPr>
            <p:cNvPr id="10" name="Group 38">
              <a:extLst>
                <a:ext uri="{FF2B5EF4-FFF2-40B4-BE49-F238E27FC236}">
                  <a16:creationId xmlns:a16="http://schemas.microsoft.com/office/drawing/2014/main" id="{729FFAB8-FB6D-4398-9F6E-2532DC265EFF}"/>
                </a:ext>
              </a:extLst>
            </p:cNvPr>
            <p:cNvGrpSpPr>
              <a:grpSpLocks/>
            </p:cNvGrpSpPr>
            <p:nvPr/>
          </p:nvGrpSpPr>
          <p:grpSpPr bwMode="auto">
            <a:xfrm>
              <a:off x="-70" y="1162"/>
              <a:ext cx="3547" cy="1921"/>
              <a:chOff x="14958" y="7970"/>
              <a:chExt cx="4696" cy="2544"/>
            </a:xfrm>
          </p:grpSpPr>
          <p:pic>
            <p:nvPicPr>
              <p:cNvPr id="15" name="Picture 41" descr="SILHI-2000-122ma">
                <a:extLst>
                  <a:ext uri="{FF2B5EF4-FFF2-40B4-BE49-F238E27FC236}">
                    <a16:creationId xmlns:a16="http://schemas.microsoft.com/office/drawing/2014/main" id="{FDE5BA03-A418-481E-9993-DA21BC021D38}"/>
                  </a:ext>
                </a:extLst>
              </p:cNvPr>
              <p:cNvPicPr>
                <a:picLocks noChangeAspect="1" noChangeArrowheads="1"/>
              </p:cNvPicPr>
              <p:nvPr/>
            </p:nvPicPr>
            <p:blipFill>
              <a:blip r:embed="rId2" cstate="print"/>
              <a:srcRect/>
              <a:stretch>
                <a:fillRect/>
              </a:stretch>
            </p:blipFill>
            <p:spPr bwMode="auto">
              <a:xfrm>
                <a:off x="14958" y="7970"/>
                <a:ext cx="4696" cy="2544"/>
              </a:xfrm>
              <a:prstGeom prst="rect">
                <a:avLst/>
              </a:prstGeom>
            </p:spPr>
            <p:style>
              <a:lnRef idx="2">
                <a:schemeClr val="accent4"/>
              </a:lnRef>
              <a:fillRef idx="1">
                <a:schemeClr val="lt1"/>
              </a:fillRef>
              <a:effectRef idx="0">
                <a:schemeClr val="accent4"/>
              </a:effectRef>
              <a:fontRef idx="minor">
                <a:schemeClr val="dk1"/>
              </a:fontRef>
            </p:style>
          </p:pic>
          <p:sp>
            <p:nvSpPr>
              <p:cNvPr id="13" name="Text Box 42">
                <a:extLst>
                  <a:ext uri="{FF2B5EF4-FFF2-40B4-BE49-F238E27FC236}">
                    <a16:creationId xmlns:a16="http://schemas.microsoft.com/office/drawing/2014/main" id="{DA214AF7-E058-4462-9D6B-AE9938716E0F}"/>
                  </a:ext>
                </a:extLst>
              </p:cNvPr>
              <p:cNvSpPr txBox="1">
                <a:spLocks noChangeAspect="1" noChangeArrowheads="1"/>
              </p:cNvSpPr>
              <p:nvPr/>
            </p:nvSpPr>
            <p:spPr bwMode="auto">
              <a:xfrm>
                <a:off x="18000" y="9696"/>
                <a:ext cx="816" cy="432"/>
              </a:xfrm>
              <a:prstGeom prst="rect">
                <a:avLst/>
              </a:prstGeom>
              <a:solidFill>
                <a:srgbClr val="FFFF99"/>
              </a:solidFill>
              <a:ln w="9525">
                <a:solidFill>
                  <a:srgbClr val="FF9900"/>
                </a:solidFill>
                <a:miter lim="800000"/>
                <a:headEnd/>
                <a:tailEnd/>
              </a:ln>
            </p:spPr>
            <p:txBody>
              <a:bodyPr/>
              <a:lstStyle/>
              <a:p>
                <a:r>
                  <a:rPr lang="en-US" sz="900" b="1">
                    <a:solidFill>
                      <a:srgbClr val="0000FF"/>
                    </a:solidFill>
                    <a:sym typeface="Symbol" pitchFamily="18" charset="2"/>
                  </a:rPr>
                  <a:t></a:t>
                </a:r>
                <a:r>
                  <a:rPr lang="en-US" sz="900" b="1">
                    <a:solidFill>
                      <a:srgbClr val="FF0000"/>
                    </a:solidFill>
                  </a:rPr>
                  <a:t>25 </a:t>
                </a:r>
                <a:r>
                  <a:rPr lang="en-US" sz="900" b="1">
                    <a:solidFill>
                      <a:srgbClr val="0000FF"/>
                    </a:solidFill>
                  </a:rPr>
                  <a:t>mrad</a:t>
                </a:r>
                <a:endParaRPr lang="en-US" sz="900" b="1">
                  <a:solidFill>
                    <a:srgbClr val="FF0000"/>
                  </a:solidFill>
                </a:endParaRPr>
              </a:p>
              <a:p>
                <a:r>
                  <a:rPr lang="en-US" sz="900" b="1">
                    <a:solidFill>
                      <a:srgbClr val="0000FF"/>
                    </a:solidFill>
                  </a:rPr>
                  <a:t>r</a:t>
                </a:r>
                <a:r>
                  <a:rPr lang="en-US" sz="900" b="1" baseline="-25000">
                    <a:solidFill>
                      <a:srgbClr val="0000FF"/>
                    </a:solidFill>
                  </a:rPr>
                  <a:t>f</a:t>
                </a:r>
                <a:r>
                  <a:rPr lang="en-US" sz="900" b="1">
                    <a:solidFill>
                      <a:srgbClr val="0000FF"/>
                    </a:solidFill>
                  </a:rPr>
                  <a:t>=</a:t>
                </a:r>
                <a:r>
                  <a:rPr lang="en-US" sz="900" b="1">
                    <a:solidFill>
                      <a:srgbClr val="FF0000"/>
                    </a:solidFill>
                  </a:rPr>
                  <a:t>10 </a:t>
                </a:r>
                <a:r>
                  <a:rPr lang="en-US" sz="900" b="1">
                    <a:solidFill>
                      <a:srgbClr val="0000FF"/>
                    </a:solidFill>
                  </a:rPr>
                  <a:t>mm</a:t>
                </a:r>
              </a:p>
            </p:txBody>
          </p:sp>
        </p:grpSp>
        <p:sp>
          <p:nvSpPr>
            <p:cNvPr id="11" name="Text Box 44">
              <a:extLst>
                <a:ext uri="{FF2B5EF4-FFF2-40B4-BE49-F238E27FC236}">
                  <a16:creationId xmlns:a16="http://schemas.microsoft.com/office/drawing/2014/main" id="{9BBCB388-BE7F-4A89-B0F8-18A2A3F1E747}"/>
                </a:ext>
              </a:extLst>
            </p:cNvPr>
            <p:cNvSpPr txBox="1">
              <a:spLocks noChangeArrowheads="1"/>
            </p:cNvSpPr>
            <p:nvPr/>
          </p:nvSpPr>
          <p:spPr bwMode="auto">
            <a:xfrm>
              <a:off x="1104" y="3425"/>
              <a:ext cx="1124" cy="233"/>
            </a:xfrm>
            <a:prstGeom prst="rect">
              <a:avLst/>
            </a:prstGeom>
            <a:solidFill>
              <a:schemeClr val="bg1"/>
            </a:solidFill>
            <a:ln w="9525">
              <a:solidFill>
                <a:srgbClr val="FF0000"/>
              </a:solidFill>
              <a:miter lim="800000"/>
              <a:headEnd/>
              <a:tailEnd/>
            </a:ln>
            <a:effectLst/>
          </p:spPr>
          <p:txBody>
            <a:bodyPr wrap="square">
              <a:spAutoFit/>
            </a:bodyPr>
            <a:lstStyle/>
            <a:p>
              <a:r>
                <a:rPr lang="en-GB" dirty="0"/>
                <a:t>AXCEL code</a:t>
              </a:r>
            </a:p>
          </p:txBody>
        </p:sp>
      </p:grpSp>
      <p:grpSp>
        <p:nvGrpSpPr>
          <p:cNvPr id="16" name="Group 49">
            <a:extLst>
              <a:ext uri="{FF2B5EF4-FFF2-40B4-BE49-F238E27FC236}">
                <a16:creationId xmlns:a16="http://schemas.microsoft.com/office/drawing/2014/main" id="{A13B0063-9C0A-477A-A2C7-F11AD227DA64}"/>
              </a:ext>
            </a:extLst>
          </p:cNvPr>
          <p:cNvGrpSpPr>
            <a:grpSpLocks/>
          </p:cNvGrpSpPr>
          <p:nvPr/>
        </p:nvGrpSpPr>
        <p:grpSpPr bwMode="auto">
          <a:xfrm>
            <a:off x="8092942" y="1530207"/>
            <a:ext cx="2020377" cy="3935413"/>
            <a:chOff x="3470" y="935"/>
            <a:chExt cx="1918" cy="2479"/>
          </a:xfrm>
        </p:grpSpPr>
        <p:pic>
          <p:nvPicPr>
            <p:cNvPr id="17" name="Picture 43" descr="img-poster-3jpg">
              <a:extLst>
                <a:ext uri="{FF2B5EF4-FFF2-40B4-BE49-F238E27FC236}">
                  <a16:creationId xmlns:a16="http://schemas.microsoft.com/office/drawing/2014/main" id="{C863402B-0E1A-44AA-8DBD-1F1F5403F38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70" y="935"/>
              <a:ext cx="1918" cy="2314"/>
            </a:xfrm>
            <a:prstGeom prst="rect">
              <a:avLst/>
            </a:prstGeom>
            <a:noFill/>
            <a:ln w="15875">
              <a:solidFill>
                <a:srgbClr val="0000FF"/>
              </a:solidFill>
              <a:miter lim="800000"/>
              <a:headEnd/>
              <a:tailEnd/>
            </a:ln>
          </p:spPr>
        </p:pic>
        <p:sp>
          <p:nvSpPr>
            <p:cNvPr id="18" name="Text Box 45">
              <a:extLst>
                <a:ext uri="{FF2B5EF4-FFF2-40B4-BE49-F238E27FC236}">
                  <a16:creationId xmlns:a16="http://schemas.microsoft.com/office/drawing/2014/main" id="{A2A91AFD-DE66-4956-A47C-26A9692355BE}"/>
                </a:ext>
              </a:extLst>
            </p:cNvPr>
            <p:cNvSpPr txBox="1">
              <a:spLocks noChangeArrowheads="1"/>
            </p:cNvSpPr>
            <p:nvPr/>
          </p:nvSpPr>
          <p:spPr bwMode="auto">
            <a:xfrm>
              <a:off x="3764" y="3181"/>
              <a:ext cx="1465" cy="233"/>
            </a:xfrm>
            <a:prstGeom prst="rect">
              <a:avLst/>
            </a:prstGeom>
            <a:solidFill>
              <a:schemeClr val="bg1"/>
            </a:solidFill>
            <a:ln w="9525">
              <a:solidFill>
                <a:schemeClr val="accent2"/>
              </a:solidFill>
              <a:miter lim="800000"/>
              <a:headEnd/>
              <a:tailEnd/>
            </a:ln>
            <a:effectLst/>
          </p:spPr>
          <p:txBody>
            <a:bodyPr wrap="square">
              <a:spAutoFit/>
            </a:bodyPr>
            <a:lstStyle/>
            <a:p>
              <a:r>
                <a:rPr lang="en-GB"/>
                <a:t>Opera code</a:t>
              </a:r>
            </a:p>
          </p:txBody>
        </p:sp>
      </p:grpSp>
      <p:sp>
        <p:nvSpPr>
          <p:cNvPr id="20" name="Flèche courbée vers le bas 14">
            <a:extLst>
              <a:ext uri="{FF2B5EF4-FFF2-40B4-BE49-F238E27FC236}">
                <a16:creationId xmlns:a16="http://schemas.microsoft.com/office/drawing/2014/main" id="{0F5BE3C8-3756-4688-8133-5BC4B42B8390}"/>
              </a:ext>
            </a:extLst>
          </p:cNvPr>
          <p:cNvSpPr/>
          <p:nvPr/>
        </p:nvSpPr>
        <p:spPr>
          <a:xfrm rot="10800000">
            <a:off x="4344472" y="4508133"/>
            <a:ext cx="4058163" cy="646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ZoneTexte 21">
            <a:extLst>
              <a:ext uri="{FF2B5EF4-FFF2-40B4-BE49-F238E27FC236}">
                <a16:creationId xmlns:a16="http://schemas.microsoft.com/office/drawing/2014/main" id="{5C4C07E4-2A68-446A-B339-1FFB2173548F}"/>
              </a:ext>
            </a:extLst>
          </p:cNvPr>
          <p:cNvSpPr txBox="1"/>
          <p:nvPr/>
        </p:nvSpPr>
        <p:spPr>
          <a:xfrm>
            <a:off x="3335222" y="5959039"/>
            <a:ext cx="2018501" cy="369332"/>
          </a:xfrm>
          <a:prstGeom prst="rect">
            <a:avLst/>
          </a:prstGeom>
          <a:noFill/>
        </p:spPr>
        <p:txBody>
          <a:bodyPr wrap="none" rtlCol="0">
            <a:spAutoFit/>
          </a:bodyPr>
          <a:lstStyle/>
          <a:p>
            <a:r>
              <a:rPr lang="en-US" dirty="0"/>
              <a:t>Beam Divergence</a:t>
            </a:r>
          </a:p>
        </p:txBody>
      </p:sp>
      <p:sp>
        <p:nvSpPr>
          <p:cNvPr id="24" name="ZoneTexte 23">
            <a:extLst>
              <a:ext uri="{FF2B5EF4-FFF2-40B4-BE49-F238E27FC236}">
                <a16:creationId xmlns:a16="http://schemas.microsoft.com/office/drawing/2014/main" id="{2196484B-3D96-432D-AA00-21F9EC38AA9D}"/>
              </a:ext>
            </a:extLst>
          </p:cNvPr>
          <p:cNvSpPr txBox="1"/>
          <p:nvPr/>
        </p:nvSpPr>
        <p:spPr>
          <a:xfrm>
            <a:off x="7580717" y="5898349"/>
            <a:ext cx="3044825" cy="646331"/>
          </a:xfrm>
          <a:prstGeom prst="rect">
            <a:avLst/>
          </a:prstGeom>
          <a:noFill/>
        </p:spPr>
        <p:txBody>
          <a:bodyPr wrap="square">
            <a:spAutoFit/>
          </a:bodyPr>
          <a:lstStyle/>
          <a:p>
            <a:pPr algn="ctr"/>
            <a:r>
              <a:rPr lang="en-US" dirty="0"/>
              <a:t>Maximal electric field value reduction</a:t>
            </a:r>
          </a:p>
        </p:txBody>
      </p:sp>
      <p:sp>
        <p:nvSpPr>
          <p:cNvPr id="25" name="Flèche courbée vers le bas 14">
            <a:extLst>
              <a:ext uri="{FF2B5EF4-FFF2-40B4-BE49-F238E27FC236}">
                <a16:creationId xmlns:a16="http://schemas.microsoft.com/office/drawing/2014/main" id="{8F7D7D66-D29C-46E3-B1C6-4BB75F97E87A}"/>
              </a:ext>
            </a:extLst>
          </p:cNvPr>
          <p:cNvSpPr/>
          <p:nvPr/>
        </p:nvSpPr>
        <p:spPr>
          <a:xfrm rot="10800000" flipH="1" flipV="1">
            <a:off x="4508434" y="1431808"/>
            <a:ext cx="3894201" cy="646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F9E0C026-D49B-4C61-9C32-AEA4E1CB3004}"/>
              </a:ext>
            </a:extLst>
          </p:cNvPr>
          <p:cNvSpPr>
            <a:spLocks noGrp="1"/>
          </p:cNvSpPr>
          <p:nvPr>
            <p:ph type="sldNum" sz="quarter" idx="12"/>
          </p:nvPr>
        </p:nvSpPr>
        <p:spPr/>
        <p:txBody>
          <a:bodyPr/>
          <a:lstStyle/>
          <a:p>
            <a:fld id="{7BF7AC48-29A0-4E0B-A5F6-21FFC2168ABA}" type="slidenum">
              <a:rPr lang="fr-FR" smtClean="0"/>
              <a:t>12</a:t>
            </a:fld>
            <a:endParaRPr lang="fr-FR"/>
          </a:p>
        </p:txBody>
      </p:sp>
    </p:spTree>
    <p:extLst>
      <p:ext uri="{BB962C8B-B14F-4D97-AF65-F5344CB8AC3E}">
        <p14:creationId xmlns:p14="http://schemas.microsoft.com/office/powerpoint/2010/main" val="145889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4FE2792-9052-4925-8DCC-D2A7C1569718}"/>
              </a:ext>
            </a:extLst>
          </p:cNvPr>
          <p:cNvSpPr>
            <a:spLocks noGrp="1"/>
          </p:cNvSpPr>
          <p:nvPr>
            <p:ph type="title"/>
          </p:nvPr>
        </p:nvSpPr>
        <p:spPr/>
        <p:txBody>
          <a:bodyPr/>
          <a:lstStyle/>
          <a:p>
            <a:r>
              <a:rPr lang="en-US" dirty="0"/>
              <a:t>Things to checked in the Simulations</a:t>
            </a:r>
          </a:p>
        </p:txBody>
      </p:sp>
      <p:sp>
        <p:nvSpPr>
          <p:cNvPr id="4" name="ZoneTexte 3">
            <a:extLst>
              <a:ext uri="{FF2B5EF4-FFF2-40B4-BE49-F238E27FC236}">
                <a16:creationId xmlns:a16="http://schemas.microsoft.com/office/drawing/2014/main" id="{AD606581-0314-4839-A54B-3E248D959B4F}"/>
              </a:ext>
            </a:extLst>
          </p:cNvPr>
          <p:cNvSpPr txBox="1"/>
          <p:nvPr/>
        </p:nvSpPr>
        <p:spPr>
          <a:xfrm>
            <a:off x="7685410" y="1050543"/>
            <a:ext cx="4200037" cy="187743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effectLst>
                  <a:outerShdw blurRad="38100" dist="38100" dir="2700000" algn="tl">
                    <a:srgbClr val="000000">
                      <a:alpha val="43137"/>
                    </a:srgbClr>
                  </a:outerShdw>
                </a:effectLst>
              </a:rPr>
              <a:t>TO BE CHECKED #2</a:t>
            </a:r>
          </a:p>
          <a:p>
            <a:endParaRPr lang="en-US" sz="1400" dirty="0"/>
          </a:p>
          <a:p>
            <a:r>
              <a:rPr lang="en-US" sz="1400" dirty="0">
                <a:highlight>
                  <a:srgbClr val="FFFF00"/>
                </a:highlight>
              </a:rPr>
              <a:t>Presence of penning traps ?</a:t>
            </a:r>
          </a:p>
          <a:p>
            <a:endParaRPr lang="en-US" sz="1400" dirty="0"/>
          </a:p>
          <a:p>
            <a:r>
              <a:rPr lang="en-US" sz="1400" b="1" dirty="0"/>
              <a:t>Areas where B and E field are not collinear :</a:t>
            </a:r>
          </a:p>
          <a:p>
            <a:r>
              <a:rPr lang="en-US" sz="1400" dirty="0"/>
              <a:t>► Electrons are </a:t>
            </a:r>
            <a:r>
              <a:rPr lang="en-US" sz="1400" b="1" dirty="0"/>
              <a:t>accelerated and trapped</a:t>
            </a:r>
          </a:p>
          <a:p>
            <a:r>
              <a:rPr lang="en-US" sz="1400" dirty="0"/>
              <a:t>► Hit on biased electrodes leading to the </a:t>
            </a:r>
            <a:r>
              <a:rPr lang="en-US" sz="1400" b="1" dirty="0"/>
              <a:t>shutdown</a:t>
            </a:r>
            <a:r>
              <a:rPr lang="en-US" sz="1400" dirty="0"/>
              <a:t> of source HV PS  </a:t>
            </a:r>
          </a:p>
        </p:txBody>
      </p:sp>
      <p:sp>
        <p:nvSpPr>
          <p:cNvPr id="9" name="ZoneTexte 8">
            <a:extLst>
              <a:ext uri="{FF2B5EF4-FFF2-40B4-BE49-F238E27FC236}">
                <a16:creationId xmlns:a16="http://schemas.microsoft.com/office/drawing/2014/main" id="{DEC4C380-12F9-4B5F-A544-6388CD451161}"/>
              </a:ext>
            </a:extLst>
          </p:cNvPr>
          <p:cNvSpPr txBox="1"/>
          <p:nvPr/>
        </p:nvSpPr>
        <p:spPr>
          <a:xfrm>
            <a:off x="370258" y="5271557"/>
            <a:ext cx="6902214"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 Space Charge Compensation “screen” potential applied on electrodes</a:t>
            </a:r>
          </a:p>
          <a:p>
            <a:r>
              <a:rPr lang="en-US" sz="1400" dirty="0"/>
              <a:t>► Avoid LEBT electrons (from the SSC process) to get accelerated by the Positive Electric Field in the accelerating column</a:t>
            </a:r>
            <a:r>
              <a:rPr lang="en-US" dirty="0"/>
              <a:t> </a:t>
            </a:r>
            <a:r>
              <a:rPr lang="en-US" sz="1400" dirty="0">
                <a:sym typeface="Wingdings" panose="05000000000000000000" pitchFamily="2" charset="2"/>
              </a:rPr>
              <a:t> Bremsstrahlung ,X rays production</a:t>
            </a:r>
            <a:endParaRPr lang="en-US" sz="1400" dirty="0"/>
          </a:p>
        </p:txBody>
      </p:sp>
      <p:grpSp>
        <p:nvGrpSpPr>
          <p:cNvPr id="14" name="Groupe 13">
            <a:extLst>
              <a:ext uri="{FF2B5EF4-FFF2-40B4-BE49-F238E27FC236}">
                <a16:creationId xmlns:a16="http://schemas.microsoft.com/office/drawing/2014/main" id="{07192ECE-6F49-4221-81CF-CE7F83CF0650}"/>
              </a:ext>
            </a:extLst>
          </p:cNvPr>
          <p:cNvGrpSpPr/>
          <p:nvPr/>
        </p:nvGrpSpPr>
        <p:grpSpPr>
          <a:xfrm>
            <a:off x="363225" y="2039485"/>
            <a:ext cx="3378351" cy="2773813"/>
            <a:chOff x="7942781" y="899034"/>
            <a:chExt cx="3156343" cy="2333609"/>
          </a:xfrm>
        </p:grpSpPr>
        <p:pic>
          <p:nvPicPr>
            <p:cNvPr id="15" name="Picture 6" descr="bmod-phi10">
              <a:extLst>
                <a:ext uri="{FF2B5EF4-FFF2-40B4-BE49-F238E27FC236}">
                  <a16:creationId xmlns:a16="http://schemas.microsoft.com/office/drawing/2014/main" id="{50D230A8-B6FB-4A68-A11C-CFD49EDD55AF}"/>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rot="5400000" flipH="1">
              <a:off x="8308457" y="533358"/>
              <a:ext cx="2333609" cy="306496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7E85FBA0-4A78-4190-A050-FF77B73AE18A}"/>
                </a:ext>
              </a:extLst>
            </p:cNvPr>
            <p:cNvSpPr txBox="1"/>
            <p:nvPr/>
          </p:nvSpPr>
          <p:spPr>
            <a:xfrm>
              <a:off x="7956008" y="1052884"/>
              <a:ext cx="1007328" cy="310719"/>
            </a:xfrm>
            <a:prstGeom prst="rect">
              <a:avLst/>
            </a:prstGeom>
            <a:noFill/>
          </p:spPr>
          <p:txBody>
            <a:bodyPr wrap="none" rtlCol="0">
              <a:spAutoFit/>
            </a:bodyPr>
            <a:lstStyle/>
            <a:p>
              <a:r>
                <a:rPr lang="en-US" dirty="0"/>
                <a:t>EP 95kV</a:t>
              </a:r>
            </a:p>
          </p:txBody>
        </p:sp>
        <p:sp>
          <p:nvSpPr>
            <p:cNvPr id="17" name="ZoneTexte 16">
              <a:extLst>
                <a:ext uri="{FF2B5EF4-FFF2-40B4-BE49-F238E27FC236}">
                  <a16:creationId xmlns:a16="http://schemas.microsoft.com/office/drawing/2014/main" id="{6729EECA-045C-4758-8109-1AF1A0E5141F}"/>
                </a:ext>
              </a:extLst>
            </p:cNvPr>
            <p:cNvSpPr txBox="1"/>
            <p:nvPr/>
          </p:nvSpPr>
          <p:spPr>
            <a:xfrm>
              <a:off x="8830327" y="1289236"/>
              <a:ext cx="1134988" cy="310719"/>
            </a:xfrm>
            <a:prstGeom prst="rect">
              <a:avLst/>
            </a:prstGeom>
            <a:noFill/>
          </p:spPr>
          <p:txBody>
            <a:bodyPr wrap="none" rtlCol="0">
              <a:spAutoFit/>
            </a:bodyPr>
            <a:lstStyle/>
            <a:p>
              <a:r>
                <a:rPr lang="en-US" dirty="0"/>
                <a:t>PUL 55kV</a:t>
              </a:r>
            </a:p>
          </p:txBody>
        </p:sp>
        <p:sp>
          <p:nvSpPr>
            <p:cNvPr id="18" name="ZoneTexte 17">
              <a:extLst>
                <a:ext uri="{FF2B5EF4-FFF2-40B4-BE49-F238E27FC236}">
                  <a16:creationId xmlns:a16="http://schemas.microsoft.com/office/drawing/2014/main" id="{1B102239-37F6-44AA-9962-A5E909E580F9}"/>
                </a:ext>
              </a:extLst>
            </p:cNvPr>
            <p:cNvSpPr txBox="1"/>
            <p:nvPr/>
          </p:nvSpPr>
          <p:spPr>
            <a:xfrm>
              <a:off x="9703515" y="1719212"/>
              <a:ext cx="699708" cy="310719"/>
            </a:xfrm>
            <a:prstGeom prst="rect">
              <a:avLst/>
            </a:prstGeom>
            <a:noFill/>
          </p:spPr>
          <p:txBody>
            <a:bodyPr wrap="none" rtlCol="0">
              <a:spAutoFit/>
            </a:bodyPr>
            <a:lstStyle/>
            <a:p>
              <a:r>
                <a:rPr lang="en-US" dirty="0"/>
                <a:t>Gnd1</a:t>
              </a:r>
            </a:p>
          </p:txBody>
        </p:sp>
        <p:sp>
          <p:nvSpPr>
            <p:cNvPr id="19" name="ZoneTexte 18">
              <a:extLst>
                <a:ext uri="{FF2B5EF4-FFF2-40B4-BE49-F238E27FC236}">
                  <a16:creationId xmlns:a16="http://schemas.microsoft.com/office/drawing/2014/main" id="{D21231E2-8E86-44D8-BDC8-4F12966DED22}"/>
                </a:ext>
              </a:extLst>
            </p:cNvPr>
            <p:cNvSpPr txBox="1"/>
            <p:nvPr/>
          </p:nvSpPr>
          <p:spPr>
            <a:xfrm>
              <a:off x="10068319" y="2621894"/>
              <a:ext cx="699708" cy="310719"/>
            </a:xfrm>
            <a:prstGeom prst="rect">
              <a:avLst/>
            </a:prstGeom>
            <a:noFill/>
          </p:spPr>
          <p:txBody>
            <a:bodyPr wrap="none" rtlCol="0">
              <a:spAutoFit/>
            </a:bodyPr>
            <a:lstStyle/>
            <a:p>
              <a:r>
                <a:rPr lang="en-US" dirty="0"/>
                <a:t>Gnd2</a:t>
              </a:r>
            </a:p>
          </p:txBody>
        </p:sp>
        <p:sp>
          <p:nvSpPr>
            <p:cNvPr id="20" name="ZoneTexte 19">
              <a:extLst>
                <a:ext uri="{FF2B5EF4-FFF2-40B4-BE49-F238E27FC236}">
                  <a16:creationId xmlns:a16="http://schemas.microsoft.com/office/drawing/2014/main" id="{EA1BB83D-EFBB-439E-B614-BD2DCBFC3921}"/>
                </a:ext>
              </a:extLst>
            </p:cNvPr>
            <p:cNvSpPr txBox="1"/>
            <p:nvPr/>
          </p:nvSpPr>
          <p:spPr>
            <a:xfrm>
              <a:off x="9804245" y="2118408"/>
              <a:ext cx="1294879" cy="310719"/>
            </a:xfrm>
            <a:prstGeom prst="rect">
              <a:avLst/>
            </a:prstGeom>
            <a:noFill/>
          </p:spPr>
          <p:txBody>
            <a:bodyPr wrap="none" rtlCol="0">
              <a:spAutoFit/>
            </a:bodyPr>
            <a:lstStyle/>
            <a:p>
              <a:r>
                <a:rPr lang="en-US" dirty="0"/>
                <a:t>REP -2.8kV</a:t>
              </a:r>
            </a:p>
          </p:txBody>
        </p:sp>
      </p:grpSp>
      <p:pic>
        <p:nvPicPr>
          <p:cNvPr id="25" name="Image 24">
            <a:extLst>
              <a:ext uri="{FF2B5EF4-FFF2-40B4-BE49-F238E27FC236}">
                <a16:creationId xmlns:a16="http://schemas.microsoft.com/office/drawing/2014/main" id="{B9EBB62A-D9D9-4DE6-ACFC-759C8467683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509" t="3157" r="32500" b="3157"/>
          <a:stretch/>
        </p:blipFill>
        <p:spPr>
          <a:xfrm>
            <a:off x="8069422" y="2969802"/>
            <a:ext cx="3658270" cy="2429668"/>
          </a:xfrm>
          <a:prstGeom prst="rect">
            <a:avLst/>
          </a:prstGeom>
        </p:spPr>
      </p:pic>
      <p:sp>
        <p:nvSpPr>
          <p:cNvPr id="5" name="Text Box 45">
            <a:extLst>
              <a:ext uri="{FF2B5EF4-FFF2-40B4-BE49-F238E27FC236}">
                <a16:creationId xmlns:a16="http://schemas.microsoft.com/office/drawing/2014/main" id="{174BCFD8-3332-4E2B-B228-CF5F83C30B6C}"/>
              </a:ext>
            </a:extLst>
          </p:cNvPr>
          <p:cNvSpPr txBox="1">
            <a:spLocks noChangeArrowheads="1"/>
          </p:cNvSpPr>
          <p:nvPr/>
        </p:nvSpPr>
        <p:spPr bwMode="auto">
          <a:xfrm>
            <a:off x="10447172" y="5029582"/>
            <a:ext cx="1438275" cy="369888"/>
          </a:xfrm>
          <a:prstGeom prst="rect">
            <a:avLst/>
          </a:prstGeom>
          <a:solidFill>
            <a:schemeClr val="bg1"/>
          </a:solidFill>
          <a:ln w="9525">
            <a:solidFill>
              <a:schemeClr val="accent2"/>
            </a:solidFill>
            <a:miter lim="800000"/>
            <a:headEnd/>
            <a:tailEnd/>
          </a:ln>
          <a:effectLst/>
        </p:spPr>
        <p:txBody>
          <a:bodyPr wrap="square">
            <a:spAutoFit/>
          </a:bodyPr>
          <a:lstStyle/>
          <a:p>
            <a:r>
              <a:rPr lang="en-GB"/>
              <a:t>Opera code</a:t>
            </a:r>
          </a:p>
        </p:txBody>
      </p:sp>
      <p:sp>
        <p:nvSpPr>
          <p:cNvPr id="26" name="Text Box 45">
            <a:extLst>
              <a:ext uri="{FF2B5EF4-FFF2-40B4-BE49-F238E27FC236}">
                <a16:creationId xmlns:a16="http://schemas.microsoft.com/office/drawing/2014/main" id="{FB3AC105-4498-4CB1-B498-F69A6C428D61}"/>
              </a:ext>
            </a:extLst>
          </p:cNvPr>
          <p:cNvSpPr txBox="1">
            <a:spLocks noChangeArrowheads="1"/>
          </p:cNvSpPr>
          <p:nvPr/>
        </p:nvSpPr>
        <p:spPr bwMode="auto">
          <a:xfrm>
            <a:off x="4993766" y="4854189"/>
            <a:ext cx="1438275" cy="369888"/>
          </a:xfrm>
          <a:prstGeom prst="rect">
            <a:avLst/>
          </a:prstGeom>
          <a:solidFill>
            <a:schemeClr val="bg1"/>
          </a:solidFill>
          <a:ln w="9525">
            <a:solidFill>
              <a:schemeClr val="accent2"/>
            </a:solidFill>
            <a:miter lim="800000"/>
            <a:headEnd/>
            <a:tailEnd/>
          </a:ln>
          <a:effectLst/>
        </p:spPr>
        <p:txBody>
          <a:bodyPr wrap="square">
            <a:spAutoFit/>
          </a:bodyPr>
          <a:lstStyle/>
          <a:p>
            <a:r>
              <a:rPr lang="en-GB" dirty="0" err="1"/>
              <a:t>Axcel</a:t>
            </a:r>
            <a:r>
              <a:rPr lang="en-GB" dirty="0"/>
              <a:t> code</a:t>
            </a:r>
          </a:p>
        </p:txBody>
      </p:sp>
      <p:grpSp>
        <p:nvGrpSpPr>
          <p:cNvPr id="6" name="Groupe 5">
            <a:extLst>
              <a:ext uri="{FF2B5EF4-FFF2-40B4-BE49-F238E27FC236}">
                <a16:creationId xmlns:a16="http://schemas.microsoft.com/office/drawing/2014/main" id="{FD557B63-D8A5-4CCF-9E1D-14CFAC720463}"/>
              </a:ext>
            </a:extLst>
          </p:cNvPr>
          <p:cNvGrpSpPr/>
          <p:nvPr/>
        </p:nvGrpSpPr>
        <p:grpSpPr>
          <a:xfrm>
            <a:off x="3983572" y="1076253"/>
            <a:ext cx="3280541" cy="1831600"/>
            <a:chOff x="0" y="4727950"/>
            <a:chExt cx="3280541" cy="1831600"/>
          </a:xfrm>
        </p:grpSpPr>
        <p:pic>
          <p:nvPicPr>
            <p:cNvPr id="10" name="Image 9">
              <a:extLst>
                <a:ext uri="{FF2B5EF4-FFF2-40B4-BE49-F238E27FC236}">
                  <a16:creationId xmlns:a16="http://schemas.microsoft.com/office/drawing/2014/main" id="{053411D6-A4A0-437F-8FE8-F3154EC2340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4727950"/>
              <a:ext cx="3280541" cy="1562286"/>
            </a:xfrm>
            <a:prstGeom prst="rect">
              <a:avLst/>
            </a:prstGeom>
          </p:spPr>
          <p:style>
            <a:lnRef idx="2">
              <a:schemeClr val="dk1"/>
            </a:lnRef>
            <a:fillRef idx="1">
              <a:schemeClr val="lt1"/>
            </a:fillRef>
            <a:effectRef idx="0">
              <a:schemeClr val="dk1"/>
            </a:effectRef>
            <a:fontRef idx="minor">
              <a:schemeClr val="dk1"/>
            </a:fontRef>
          </p:style>
        </p:pic>
        <p:cxnSp>
          <p:nvCxnSpPr>
            <p:cNvPr id="21" name="Connecteur droit avec flèche 20">
              <a:extLst>
                <a:ext uri="{FF2B5EF4-FFF2-40B4-BE49-F238E27FC236}">
                  <a16:creationId xmlns:a16="http://schemas.microsoft.com/office/drawing/2014/main" id="{28D8DBEE-E163-4657-A3C1-14A367326775}"/>
                </a:ext>
              </a:extLst>
            </p:cNvPr>
            <p:cNvCxnSpPr/>
            <p:nvPr/>
          </p:nvCxnSpPr>
          <p:spPr>
            <a:xfrm flipH="1">
              <a:off x="1449414" y="5794312"/>
              <a:ext cx="559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èche : haut 22">
              <a:extLst>
                <a:ext uri="{FF2B5EF4-FFF2-40B4-BE49-F238E27FC236}">
                  <a16:creationId xmlns:a16="http://schemas.microsoft.com/office/drawing/2014/main" id="{6BCA1575-16F6-4AD0-9ACF-6CD1AF573AC8}"/>
                </a:ext>
              </a:extLst>
            </p:cNvPr>
            <p:cNvSpPr/>
            <p:nvPr/>
          </p:nvSpPr>
          <p:spPr>
            <a:xfrm>
              <a:off x="2679586" y="5014861"/>
              <a:ext cx="205362" cy="481662"/>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7" name="ZoneTexte 26">
              <a:extLst>
                <a:ext uri="{FF2B5EF4-FFF2-40B4-BE49-F238E27FC236}">
                  <a16:creationId xmlns:a16="http://schemas.microsoft.com/office/drawing/2014/main" id="{BB3AA053-56B8-4A0B-9097-0056432570BB}"/>
                </a:ext>
              </a:extLst>
            </p:cNvPr>
            <p:cNvSpPr txBox="1"/>
            <p:nvPr/>
          </p:nvSpPr>
          <p:spPr>
            <a:xfrm>
              <a:off x="1121730" y="6282551"/>
              <a:ext cx="1130694" cy="276999"/>
            </a:xfrm>
            <a:prstGeom prst="rect">
              <a:avLst/>
            </a:prstGeom>
            <a:noFill/>
          </p:spPr>
          <p:txBody>
            <a:bodyPr wrap="none" rtlCol="0">
              <a:spAutoFit/>
            </a:bodyPr>
            <a:lstStyle/>
            <a:p>
              <a:r>
                <a:rPr lang="en-US" sz="1200" i="1" dirty="0"/>
                <a:t>Without beam</a:t>
              </a:r>
            </a:p>
          </p:txBody>
        </p:sp>
      </p:grpSp>
      <p:grpSp>
        <p:nvGrpSpPr>
          <p:cNvPr id="12" name="Groupe 11">
            <a:extLst>
              <a:ext uri="{FF2B5EF4-FFF2-40B4-BE49-F238E27FC236}">
                <a16:creationId xmlns:a16="http://schemas.microsoft.com/office/drawing/2014/main" id="{31D85121-8496-4E0D-9933-C58FE5374597}"/>
              </a:ext>
            </a:extLst>
          </p:cNvPr>
          <p:cNvGrpSpPr/>
          <p:nvPr/>
        </p:nvGrpSpPr>
        <p:grpSpPr>
          <a:xfrm>
            <a:off x="4001763" y="3057432"/>
            <a:ext cx="3280541" cy="1803074"/>
            <a:chOff x="3393009" y="4727950"/>
            <a:chExt cx="3280541" cy="1803074"/>
          </a:xfrm>
        </p:grpSpPr>
        <p:pic>
          <p:nvPicPr>
            <p:cNvPr id="11" name="Image 10">
              <a:extLst>
                <a:ext uri="{FF2B5EF4-FFF2-40B4-BE49-F238E27FC236}">
                  <a16:creationId xmlns:a16="http://schemas.microsoft.com/office/drawing/2014/main" id="{8AD02674-5F64-4D0D-87F4-45E9EDD9570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393009" y="4727950"/>
              <a:ext cx="3280541" cy="1566478"/>
            </a:xfrm>
            <a:prstGeom prst="rect">
              <a:avLst/>
            </a:prstGeom>
          </p:spPr>
          <p:style>
            <a:lnRef idx="2">
              <a:schemeClr val="dk1"/>
            </a:lnRef>
            <a:fillRef idx="1">
              <a:schemeClr val="lt1"/>
            </a:fillRef>
            <a:effectRef idx="0">
              <a:schemeClr val="dk1"/>
            </a:effectRef>
            <a:fontRef idx="minor">
              <a:schemeClr val="dk1"/>
            </a:fontRef>
          </p:style>
        </p:pic>
        <p:cxnSp>
          <p:nvCxnSpPr>
            <p:cNvPr id="22" name="Connecteur droit avec flèche 21">
              <a:extLst>
                <a:ext uri="{FF2B5EF4-FFF2-40B4-BE49-F238E27FC236}">
                  <a16:creationId xmlns:a16="http://schemas.microsoft.com/office/drawing/2014/main" id="{CA459124-D790-40E8-97E3-F555577AF999}"/>
                </a:ext>
              </a:extLst>
            </p:cNvPr>
            <p:cNvCxnSpPr/>
            <p:nvPr/>
          </p:nvCxnSpPr>
          <p:spPr>
            <a:xfrm flipH="1">
              <a:off x="4768200" y="5999584"/>
              <a:ext cx="559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èche : haut 23">
              <a:extLst>
                <a:ext uri="{FF2B5EF4-FFF2-40B4-BE49-F238E27FC236}">
                  <a16:creationId xmlns:a16="http://schemas.microsoft.com/office/drawing/2014/main" id="{ABDAF334-C8D7-4225-A218-2D4D7102F4BB}"/>
                </a:ext>
              </a:extLst>
            </p:cNvPr>
            <p:cNvSpPr/>
            <p:nvPr/>
          </p:nvSpPr>
          <p:spPr>
            <a:xfrm>
              <a:off x="6096000" y="5014861"/>
              <a:ext cx="205362" cy="481662"/>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8" name="ZoneTexte 27">
              <a:extLst>
                <a:ext uri="{FF2B5EF4-FFF2-40B4-BE49-F238E27FC236}">
                  <a16:creationId xmlns:a16="http://schemas.microsoft.com/office/drawing/2014/main" id="{A9C090A3-DD5D-40F9-9DD7-63C9020E5A91}"/>
                </a:ext>
              </a:extLst>
            </p:cNvPr>
            <p:cNvSpPr txBox="1"/>
            <p:nvPr/>
          </p:nvSpPr>
          <p:spPr>
            <a:xfrm>
              <a:off x="4636841" y="6254025"/>
              <a:ext cx="917495" cy="276999"/>
            </a:xfrm>
            <a:prstGeom prst="rect">
              <a:avLst/>
            </a:prstGeom>
            <a:noFill/>
          </p:spPr>
          <p:txBody>
            <a:bodyPr wrap="none" rtlCol="0">
              <a:spAutoFit/>
            </a:bodyPr>
            <a:lstStyle/>
            <a:p>
              <a:r>
                <a:rPr lang="en-US" sz="1200" i="1" dirty="0"/>
                <a:t>With beam</a:t>
              </a:r>
            </a:p>
          </p:txBody>
        </p:sp>
      </p:grpSp>
      <p:sp>
        <p:nvSpPr>
          <p:cNvPr id="29" name="ZoneTexte 28">
            <a:extLst>
              <a:ext uri="{FF2B5EF4-FFF2-40B4-BE49-F238E27FC236}">
                <a16:creationId xmlns:a16="http://schemas.microsoft.com/office/drawing/2014/main" id="{6689873B-633C-4D8B-8892-9B9310B97826}"/>
              </a:ext>
            </a:extLst>
          </p:cNvPr>
          <p:cNvSpPr txBox="1"/>
          <p:nvPr/>
        </p:nvSpPr>
        <p:spPr>
          <a:xfrm>
            <a:off x="78397" y="1053171"/>
            <a:ext cx="3876259" cy="861774"/>
          </a:xfrm>
          <a:prstGeom prst="rect">
            <a:avLst/>
          </a:prstGeom>
          <a:noFill/>
        </p:spPr>
        <p:txBody>
          <a:bodyPr wrap="square">
            <a:spAutoFit/>
          </a:bodyPr>
          <a:lstStyle/>
          <a:p>
            <a:r>
              <a:rPr lang="en-US" b="1" dirty="0">
                <a:effectLst>
                  <a:outerShdw blurRad="38100" dist="38100" dir="2700000" algn="tl">
                    <a:srgbClr val="000000">
                      <a:alpha val="43137"/>
                    </a:srgbClr>
                  </a:outerShdw>
                </a:effectLst>
              </a:rPr>
              <a:t>TO BE CHECKED #1</a:t>
            </a:r>
          </a:p>
          <a:p>
            <a:endParaRPr lang="en-US" sz="1800" dirty="0"/>
          </a:p>
          <a:p>
            <a:r>
              <a:rPr lang="en-US" sz="1400" dirty="0">
                <a:highlight>
                  <a:srgbClr val="FFFF00"/>
                </a:highlight>
              </a:rPr>
              <a:t>Check if we still have a good e-</a:t>
            </a:r>
            <a:r>
              <a:rPr lang="en-US" sz="1400" dirty="0" err="1">
                <a:highlight>
                  <a:srgbClr val="FFFF00"/>
                </a:highlight>
              </a:rPr>
              <a:t>repeller</a:t>
            </a:r>
            <a:r>
              <a:rPr lang="en-US" sz="1400" dirty="0">
                <a:highlight>
                  <a:srgbClr val="FFFF00"/>
                </a:highlight>
              </a:rPr>
              <a:t> bump</a:t>
            </a:r>
          </a:p>
        </p:txBody>
      </p:sp>
      <p:sp>
        <p:nvSpPr>
          <p:cNvPr id="30" name="Rectangle 29">
            <a:extLst>
              <a:ext uri="{FF2B5EF4-FFF2-40B4-BE49-F238E27FC236}">
                <a16:creationId xmlns:a16="http://schemas.microsoft.com/office/drawing/2014/main" id="{727E13AF-5222-4B9F-8684-FD2A9230027A}"/>
              </a:ext>
            </a:extLst>
          </p:cNvPr>
          <p:cNvSpPr/>
          <p:nvPr/>
        </p:nvSpPr>
        <p:spPr>
          <a:xfrm>
            <a:off x="1217026" y="6187461"/>
            <a:ext cx="4946064" cy="531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r>
              <a:rPr lang="en-US" dirty="0"/>
              <a:t>Increase the bias voltage of the </a:t>
            </a:r>
            <a:r>
              <a:rPr lang="en-US" dirty="0" err="1"/>
              <a:t>Repeller</a:t>
            </a:r>
            <a:r>
              <a:rPr lang="en-US" dirty="0"/>
              <a:t> PS </a:t>
            </a:r>
          </a:p>
        </p:txBody>
      </p:sp>
      <p:sp>
        <p:nvSpPr>
          <p:cNvPr id="31" name="Rectangle 30">
            <a:extLst>
              <a:ext uri="{FF2B5EF4-FFF2-40B4-BE49-F238E27FC236}">
                <a16:creationId xmlns:a16="http://schemas.microsoft.com/office/drawing/2014/main" id="{C692CB45-178C-403C-AFF4-7C891D8C94D0}"/>
              </a:ext>
            </a:extLst>
          </p:cNvPr>
          <p:cNvSpPr/>
          <p:nvPr/>
        </p:nvSpPr>
        <p:spPr>
          <a:xfrm>
            <a:off x="8012857" y="5684587"/>
            <a:ext cx="3771399" cy="8084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r>
              <a:rPr lang="en-US" dirty="0"/>
              <a:t>Change the slope of an electrode</a:t>
            </a:r>
          </a:p>
          <a:p>
            <a:pPr algn="ctr"/>
            <a:r>
              <a:rPr lang="en-US" dirty="0"/>
              <a:t>Fill the empty space with material </a:t>
            </a:r>
          </a:p>
        </p:txBody>
      </p:sp>
      <p:sp>
        <p:nvSpPr>
          <p:cNvPr id="2" name="Espace réservé du numéro de diapositive 1">
            <a:extLst>
              <a:ext uri="{FF2B5EF4-FFF2-40B4-BE49-F238E27FC236}">
                <a16:creationId xmlns:a16="http://schemas.microsoft.com/office/drawing/2014/main" id="{D2613234-8BF8-4644-88B0-7189AC71E371}"/>
              </a:ext>
            </a:extLst>
          </p:cNvPr>
          <p:cNvSpPr>
            <a:spLocks noGrp="1"/>
          </p:cNvSpPr>
          <p:nvPr>
            <p:ph type="sldNum" sz="quarter" idx="12"/>
          </p:nvPr>
        </p:nvSpPr>
        <p:spPr/>
        <p:txBody>
          <a:bodyPr/>
          <a:lstStyle/>
          <a:p>
            <a:fld id="{7BF7AC48-29A0-4E0B-A5F6-21FFC2168ABA}" type="slidenum">
              <a:rPr lang="fr-FR" smtClean="0"/>
              <a:t>13</a:t>
            </a:fld>
            <a:endParaRPr lang="fr-FR"/>
          </a:p>
        </p:txBody>
      </p:sp>
      <p:pic>
        <p:nvPicPr>
          <p:cNvPr id="8" name="Image 7">
            <a:extLst>
              <a:ext uri="{FF2B5EF4-FFF2-40B4-BE49-F238E27FC236}">
                <a16:creationId xmlns:a16="http://schemas.microsoft.com/office/drawing/2014/main" id="{835817AE-1F53-4FF7-B065-3EE90FD1CAB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074447" y="851237"/>
            <a:ext cx="3615322" cy="4820429"/>
          </a:xfrm>
          <a:prstGeom prst="rect">
            <a:avLst/>
          </a:prstGeom>
        </p:spPr>
      </p:pic>
    </p:spTree>
    <p:extLst>
      <p:ext uri="{BB962C8B-B14F-4D97-AF65-F5344CB8AC3E}">
        <p14:creationId xmlns:p14="http://schemas.microsoft.com/office/powerpoint/2010/main" val="2831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P spid="26"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3445682-AFD4-4323-84F3-99F02F3A7A02}"/>
              </a:ext>
            </a:extLst>
          </p:cNvPr>
          <p:cNvSpPr>
            <a:spLocks noGrp="1"/>
          </p:cNvSpPr>
          <p:nvPr>
            <p:ph idx="1"/>
          </p:nvPr>
        </p:nvSpPr>
        <p:spPr>
          <a:xfrm>
            <a:off x="814037" y="842345"/>
            <a:ext cx="6599486" cy="858242"/>
          </a:xfrm>
        </p:spPr>
        <p:txBody>
          <a:bodyPr>
            <a:normAutofit fontScale="77500" lnSpcReduction="20000"/>
          </a:bodyPr>
          <a:lstStyle/>
          <a:p>
            <a:r>
              <a:rPr lang="en-US" dirty="0">
                <a:solidFill>
                  <a:schemeClr val="tx1"/>
                </a:solidFill>
              </a:rPr>
              <a:t>To make the extraction system shorter : </a:t>
            </a:r>
          </a:p>
          <a:p>
            <a:r>
              <a:rPr lang="en-US" dirty="0">
                <a:solidFill>
                  <a:schemeClr val="tx1"/>
                </a:solidFill>
              </a:rPr>
              <a:t>a first attempt with 4 electrodes extraction system configuration was simulated and built</a:t>
            </a:r>
          </a:p>
        </p:txBody>
      </p:sp>
      <p:sp>
        <p:nvSpPr>
          <p:cNvPr id="3" name="Titre 2">
            <a:extLst>
              <a:ext uri="{FF2B5EF4-FFF2-40B4-BE49-F238E27FC236}">
                <a16:creationId xmlns:a16="http://schemas.microsoft.com/office/drawing/2014/main" id="{621292C4-3A05-410E-ACE5-03E41FF531C6}"/>
              </a:ext>
            </a:extLst>
          </p:cNvPr>
          <p:cNvSpPr>
            <a:spLocks noGrp="1"/>
          </p:cNvSpPr>
          <p:nvPr>
            <p:ph type="title"/>
          </p:nvPr>
        </p:nvSpPr>
        <p:spPr/>
        <p:txBody>
          <a:bodyPr>
            <a:normAutofit fontScale="90000"/>
          </a:bodyPr>
          <a:lstStyle/>
          <a:p>
            <a:r>
              <a:rPr lang="fr-FR" dirty="0"/>
              <a:t>Extraction IFMIF</a:t>
            </a:r>
            <a:br>
              <a:rPr lang="fr-FR" dirty="0"/>
            </a:br>
            <a:endParaRPr lang="fr-FR" dirty="0"/>
          </a:p>
        </p:txBody>
      </p:sp>
      <p:pic>
        <p:nvPicPr>
          <p:cNvPr id="6" name="Image 5">
            <a:extLst>
              <a:ext uri="{FF2B5EF4-FFF2-40B4-BE49-F238E27FC236}">
                <a16:creationId xmlns:a16="http://schemas.microsoft.com/office/drawing/2014/main" id="{6E9C7A2B-46D1-4D33-9359-5203D847F0B9}"/>
              </a:ext>
            </a:extLst>
          </p:cNvPr>
          <p:cNvPicPr>
            <a:picLocks noChangeAspect="1"/>
          </p:cNvPicPr>
          <p:nvPr/>
        </p:nvPicPr>
        <p:blipFill>
          <a:blip r:embed="rId2"/>
          <a:stretch>
            <a:fillRect/>
          </a:stretch>
        </p:blipFill>
        <p:spPr>
          <a:xfrm>
            <a:off x="978341" y="1707488"/>
            <a:ext cx="3350487" cy="2384396"/>
          </a:xfrm>
          <a:prstGeom prst="rect">
            <a:avLst/>
          </a:prstGeom>
        </p:spPr>
      </p:pic>
      <p:pic>
        <p:nvPicPr>
          <p:cNvPr id="8" name="Image 7">
            <a:extLst>
              <a:ext uri="{FF2B5EF4-FFF2-40B4-BE49-F238E27FC236}">
                <a16:creationId xmlns:a16="http://schemas.microsoft.com/office/drawing/2014/main" id="{36FB1303-7407-40C2-9DAA-43028B62A0F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5721"/>
          <a:stretch/>
        </p:blipFill>
        <p:spPr>
          <a:xfrm>
            <a:off x="4414164" y="1714172"/>
            <a:ext cx="3333910" cy="2241687"/>
          </a:xfrm>
          <a:prstGeom prst="rect">
            <a:avLst/>
          </a:prstGeom>
        </p:spPr>
      </p:pic>
      <p:pic>
        <p:nvPicPr>
          <p:cNvPr id="6147" name="Picture 3">
            <a:extLst>
              <a:ext uri="{FF2B5EF4-FFF2-40B4-BE49-F238E27FC236}">
                <a16:creationId xmlns:a16="http://schemas.microsoft.com/office/drawing/2014/main" id="{825E40A8-CA88-492E-AAF0-F71944A36EE8}"/>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406084" y="4272173"/>
            <a:ext cx="3333909" cy="227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a:extLst>
              <a:ext uri="{FF2B5EF4-FFF2-40B4-BE49-F238E27FC236}">
                <a16:creationId xmlns:a16="http://schemas.microsoft.com/office/drawing/2014/main" id="{5E65134B-B020-4C2F-8D51-2D99B0BB3F03}"/>
              </a:ext>
            </a:extLst>
          </p:cNvPr>
          <p:cNvSpPr txBox="1"/>
          <p:nvPr/>
        </p:nvSpPr>
        <p:spPr>
          <a:xfrm>
            <a:off x="177057" y="2278051"/>
            <a:ext cx="838691" cy="1200329"/>
          </a:xfrm>
          <a:prstGeom prst="rect">
            <a:avLst/>
          </a:prstGeom>
          <a:noFill/>
        </p:spPr>
        <p:txBody>
          <a:bodyPr wrap="none" rtlCol="0">
            <a:spAutoFit/>
          </a:bodyPr>
          <a:lstStyle/>
          <a:p>
            <a:pPr algn="r"/>
            <a:r>
              <a:rPr lang="fr-FR" dirty="0"/>
              <a:t>100kV</a:t>
            </a:r>
          </a:p>
          <a:p>
            <a:pPr algn="r"/>
            <a:r>
              <a:rPr lang="fr-FR" dirty="0"/>
              <a:t>55kV</a:t>
            </a:r>
          </a:p>
          <a:p>
            <a:pPr algn="r"/>
            <a:r>
              <a:rPr lang="fr-FR" dirty="0"/>
              <a:t>-17kV</a:t>
            </a:r>
          </a:p>
          <a:p>
            <a:pPr algn="r"/>
            <a:r>
              <a:rPr lang="fr-FR" dirty="0"/>
              <a:t>0kV</a:t>
            </a:r>
          </a:p>
        </p:txBody>
      </p:sp>
      <p:sp>
        <p:nvSpPr>
          <p:cNvPr id="13" name="ZoneTexte 12">
            <a:extLst>
              <a:ext uri="{FF2B5EF4-FFF2-40B4-BE49-F238E27FC236}">
                <a16:creationId xmlns:a16="http://schemas.microsoft.com/office/drawing/2014/main" id="{783DEDB6-90E3-43AA-AFEE-5C506586E46B}"/>
              </a:ext>
            </a:extLst>
          </p:cNvPr>
          <p:cNvSpPr txBox="1"/>
          <p:nvPr/>
        </p:nvSpPr>
        <p:spPr>
          <a:xfrm>
            <a:off x="7739993" y="361807"/>
            <a:ext cx="3958021" cy="369332"/>
          </a:xfrm>
          <a:prstGeom prst="rect">
            <a:avLst/>
          </a:prstGeom>
          <a:noFill/>
        </p:spPr>
        <p:txBody>
          <a:bodyPr wrap="square">
            <a:spAutoFit/>
          </a:bodyPr>
          <a:lstStyle/>
          <a:p>
            <a:pPr eaLnBrk="1" hangingPunct="1">
              <a:spcBef>
                <a:spcPct val="50000"/>
              </a:spcBef>
            </a:pPr>
            <a:r>
              <a:rPr lang="en-US" sz="1800" b="1" dirty="0">
                <a:solidFill>
                  <a:srgbClr val="0000FF"/>
                </a:solidFill>
                <a:latin typeface="Comic Sans MS" pitchFamily="66" charset="0"/>
              </a:rPr>
              <a:t>IFMIF : D+ 125mA , 100 kV </a:t>
            </a:r>
            <a:r>
              <a:rPr lang="en-US" sz="1800" b="1" dirty="0" err="1">
                <a:solidFill>
                  <a:srgbClr val="0000FF"/>
                </a:solidFill>
                <a:latin typeface="Comic Sans MS" pitchFamily="66" charset="0"/>
              </a:rPr>
              <a:t>cw</a:t>
            </a:r>
            <a:endParaRPr lang="en-US" sz="1800" b="1" dirty="0">
              <a:solidFill>
                <a:srgbClr val="0000FF"/>
              </a:solidFill>
              <a:latin typeface="Comic Sans MS" pitchFamily="66" charset="0"/>
            </a:endParaRPr>
          </a:p>
        </p:txBody>
      </p:sp>
      <p:sp>
        <p:nvSpPr>
          <p:cNvPr id="14" name="Espace réservé du contenu 1">
            <a:extLst>
              <a:ext uri="{FF2B5EF4-FFF2-40B4-BE49-F238E27FC236}">
                <a16:creationId xmlns:a16="http://schemas.microsoft.com/office/drawing/2014/main" id="{24A978B5-D90A-47D1-9C08-C1EAA08498BE}"/>
              </a:ext>
            </a:extLst>
          </p:cNvPr>
          <p:cNvSpPr txBox="1">
            <a:spLocks/>
          </p:cNvSpPr>
          <p:nvPr/>
        </p:nvSpPr>
        <p:spPr>
          <a:xfrm>
            <a:off x="851887" y="4172553"/>
            <a:ext cx="3179077" cy="711626"/>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2000" kern="1200">
                <a:solidFill>
                  <a:schemeClr val="tx1">
                    <a:lumMod val="65000"/>
                    <a:lumOff val="35000"/>
                  </a:schemeClr>
                </a:solidFill>
                <a:latin typeface="+mn-lt"/>
                <a:ea typeface="+mn-ea"/>
                <a:cs typeface="+mn-cs"/>
              </a:defRPr>
            </a:lvl1pPr>
            <a:lvl2pPr marL="432000" indent="-266700" algn="l" defTabSz="914400" rtl="0" eaLnBrk="1" latinLnBrk="0" hangingPunct="1">
              <a:lnSpc>
                <a:spcPct val="100000"/>
              </a:lnSpc>
              <a:spcBef>
                <a:spcPts val="500"/>
              </a:spcBef>
              <a:spcAft>
                <a:spcPts val="600"/>
              </a:spcAft>
              <a:buClr>
                <a:schemeClr val="tx2"/>
              </a:buClr>
              <a:buSzPct val="75000"/>
              <a:buFont typeface="Arial" panose="020B0604020202020204" pitchFamily="34" charset="0"/>
              <a:buChar char="■"/>
              <a:defRPr sz="1800" kern="1200">
                <a:solidFill>
                  <a:schemeClr val="tx1"/>
                </a:solidFill>
                <a:latin typeface="+mn-lt"/>
                <a:ea typeface="+mn-ea"/>
                <a:cs typeface="+mn-cs"/>
              </a:defRPr>
            </a:lvl2pPr>
            <a:lvl3pPr marL="647700" indent="-285750" algn="l" defTabSz="914400" rtl="0" eaLnBrk="1" latinLnBrk="0" hangingPunct="1">
              <a:lnSpc>
                <a:spcPct val="100000"/>
              </a:lnSpc>
              <a:spcBef>
                <a:spcPts val="500"/>
              </a:spcBef>
              <a:spcAft>
                <a:spcPts val="300"/>
              </a:spcAft>
              <a:buClr>
                <a:schemeClr val="bg2">
                  <a:lumMod val="75000"/>
                </a:schemeClr>
              </a:buClr>
              <a:buSzPct val="100000"/>
              <a:buFont typeface="Wingdings" panose="05000000000000000000" pitchFamily="2" charset="2"/>
              <a:buChar char="ü"/>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spcAft>
                <a:spcPts val="300"/>
              </a:spcAft>
              <a:buSzPct val="90000"/>
              <a:buFont typeface="Arial" panose="020B0604020202020204" pitchFamily="34" charset="0"/>
              <a:buChar char="■"/>
              <a:defRPr sz="1800" kern="1200">
                <a:solidFill>
                  <a:schemeClr val="tx1"/>
                </a:solidFill>
                <a:latin typeface="+mn-lt"/>
                <a:ea typeface="+mn-ea"/>
                <a:cs typeface="+mn-cs"/>
              </a:defRPr>
            </a:lvl4pPr>
            <a:lvl5pPr marL="1296000"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We got back to 5 electrode system</a:t>
            </a:r>
            <a:endParaRPr lang="fr-FR" sz="1600" dirty="0">
              <a:solidFill>
                <a:schemeClr val="tx1"/>
              </a:solidFill>
            </a:endParaRPr>
          </a:p>
        </p:txBody>
      </p:sp>
      <p:pic>
        <p:nvPicPr>
          <p:cNvPr id="17" name="Espace réservé du contenu 15">
            <a:extLst>
              <a:ext uri="{FF2B5EF4-FFF2-40B4-BE49-F238E27FC236}">
                <a16:creationId xmlns:a16="http://schemas.microsoft.com/office/drawing/2014/main" id="{8FC176FF-ADB9-41D6-8246-5E300EA2B74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34774" y="4558667"/>
            <a:ext cx="2996190" cy="2039370"/>
          </a:xfrm>
          <a:prstGeom prst="rect">
            <a:avLst/>
          </a:prstGeom>
        </p:spPr>
      </p:pic>
      <p:sp>
        <p:nvSpPr>
          <p:cNvPr id="18" name="ZoneTexte 17">
            <a:extLst>
              <a:ext uri="{FF2B5EF4-FFF2-40B4-BE49-F238E27FC236}">
                <a16:creationId xmlns:a16="http://schemas.microsoft.com/office/drawing/2014/main" id="{4B955C30-4C40-4323-921F-8DD1F2AA0E99}"/>
              </a:ext>
            </a:extLst>
          </p:cNvPr>
          <p:cNvSpPr txBox="1"/>
          <p:nvPr/>
        </p:nvSpPr>
        <p:spPr>
          <a:xfrm>
            <a:off x="104639" y="4839688"/>
            <a:ext cx="838691" cy="1477328"/>
          </a:xfrm>
          <a:prstGeom prst="rect">
            <a:avLst/>
          </a:prstGeom>
          <a:noFill/>
        </p:spPr>
        <p:txBody>
          <a:bodyPr wrap="none" rtlCol="0">
            <a:spAutoFit/>
          </a:bodyPr>
          <a:lstStyle/>
          <a:p>
            <a:pPr algn="r"/>
            <a:r>
              <a:rPr lang="fr-FR" dirty="0"/>
              <a:t>100kV</a:t>
            </a:r>
          </a:p>
          <a:p>
            <a:pPr algn="r"/>
            <a:r>
              <a:rPr lang="fr-FR" dirty="0"/>
              <a:t>70kV</a:t>
            </a:r>
          </a:p>
          <a:p>
            <a:pPr algn="r"/>
            <a:r>
              <a:rPr lang="fr-FR" dirty="0"/>
              <a:t>0kV</a:t>
            </a:r>
          </a:p>
          <a:p>
            <a:pPr algn="r"/>
            <a:r>
              <a:rPr lang="fr-FR" dirty="0"/>
              <a:t>-3kV</a:t>
            </a:r>
          </a:p>
          <a:p>
            <a:pPr algn="r"/>
            <a:r>
              <a:rPr lang="fr-FR" dirty="0"/>
              <a:t>0kV</a:t>
            </a:r>
          </a:p>
        </p:txBody>
      </p:sp>
      <p:sp>
        <p:nvSpPr>
          <p:cNvPr id="4" name="ZoneTexte 3">
            <a:extLst>
              <a:ext uri="{FF2B5EF4-FFF2-40B4-BE49-F238E27FC236}">
                <a16:creationId xmlns:a16="http://schemas.microsoft.com/office/drawing/2014/main" id="{8E2207D3-3A1C-4535-A6DB-E9C9C9719522}"/>
              </a:ext>
            </a:extLst>
          </p:cNvPr>
          <p:cNvSpPr txBox="1"/>
          <p:nvPr/>
        </p:nvSpPr>
        <p:spPr>
          <a:xfrm>
            <a:off x="7993105" y="2878215"/>
            <a:ext cx="3863579" cy="203132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Simulations can fit quite well to requirements,</a:t>
            </a:r>
          </a:p>
          <a:p>
            <a:endParaRPr lang="en-US" dirty="0"/>
          </a:p>
          <a:p>
            <a:r>
              <a:rPr lang="en-US" dirty="0"/>
              <a:t>but your first idea was impossible to achieve from technical point of view</a:t>
            </a:r>
          </a:p>
          <a:p>
            <a:endParaRPr lang="en-US" dirty="0"/>
          </a:p>
          <a:p>
            <a:pPr algn="ctr"/>
            <a:r>
              <a:rPr lang="en-US" dirty="0"/>
              <a:t>Stay humble</a:t>
            </a:r>
          </a:p>
        </p:txBody>
      </p:sp>
      <p:cxnSp>
        <p:nvCxnSpPr>
          <p:cNvPr id="7" name="Connecteur droit avec flèche 6">
            <a:extLst>
              <a:ext uri="{FF2B5EF4-FFF2-40B4-BE49-F238E27FC236}">
                <a16:creationId xmlns:a16="http://schemas.microsoft.com/office/drawing/2014/main" id="{154401A2-0E06-4BEB-8990-C9FF0F419131}"/>
              </a:ext>
            </a:extLst>
          </p:cNvPr>
          <p:cNvCxnSpPr/>
          <p:nvPr/>
        </p:nvCxnSpPr>
        <p:spPr>
          <a:xfrm flipH="1">
            <a:off x="6027174" y="2278051"/>
            <a:ext cx="766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B3F4370-7A71-4BB0-AF35-45B5603B2EC2}"/>
              </a:ext>
            </a:extLst>
          </p:cNvPr>
          <p:cNvCxnSpPr/>
          <p:nvPr/>
        </p:nvCxnSpPr>
        <p:spPr>
          <a:xfrm flipH="1">
            <a:off x="6027174" y="4653521"/>
            <a:ext cx="766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Explosion : 14 points 10">
            <a:extLst>
              <a:ext uri="{FF2B5EF4-FFF2-40B4-BE49-F238E27FC236}">
                <a16:creationId xmlns:a16="http://schemas.microsoft.com/office/drawing/2014/main" id="{0E24012E-EBD5-4B45-A4BE-63DD6DAE14D1}"/>
              </a:ext>
            </a:extLst>
          </p:cNvPr>
          <p:cNvSpPr/>
          <p:nvPr/>
        </p:nvSpPr>
        <p:spPr>
          <a:xfrm>
            <a:off x="1034774" y="1666933"/>
            <a:ext cx="3768232" cy="2439655"/>
          </a:xfrm>
          <a:prstGeom prst="irregularSeal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en-US" sz="1050" dirty="0"/>
              <a:t>SPARKS</a:t>
            </a:r>
          </a:p>
          <a:p>
            <a:pPr algn="ctr"/>
            <a:r>
              <a:rPr lang="en-US" sz="1050" dirty="0"/>
              <a:t>Puller PS disruption</a:t>
            </a:r>
          </a:p>
        </p:txBody>
      </p:sp>
      <p:sp>
        <p:nvSpPr>
          <p:cNvPr id="5" name="Espace réservé du numéro de diapositive 4">
            <a:extLst>
              <a:ext uri="{FF2B5EF4-FFF2-40B4-BE49-F238E27FC236}">
                <a16:creationId xmlns:a16="http://schemas.microsoft.com/office/drawing/2014/main" id="{8B59310F-5488-48C6-935B-942D036013ED}"/>
              </a:ext>
            </a:extLst>
          </p:cNvPr>
          <p:cNvSpPr>
            <a:spLocks noGrp="1"/>
          </p:cNvSpPr>
          <p:nvPr>
            <p:ph type="sldNum" sz="quarter" idx="12"/>
          </p:nvPr>
        </p:nvSpPr>
        <p:spPr/>
        <p:txBody>
          <a:bodyPr/>
          <a:lstStyle/>
          <a:p>
            <a:fld id="{AEFB9B6D-867A-40B8-ACB0-35CC9F272C9C}" type="slidenum">
              <a:rPr lang="fr-FR" smtClean="0"/>
              <a:pPr/>
              <a:t>14</a:t>
            </a:fld>
            <a:endParaRPr lang="fr-FR" dirty="0"/>
          </a:p>
        </p:txBody>
      </p:sp>
    </p:spTree>
    <p:extLst>
      <p:ext uri="{BB962C8B-B14F-4D97-AF65-F5344CB8AC3E}">
        <p14:creationId xmlns:p14="http://schemas.microsoft.com/office/powerpoint/2010/main" val="26631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9D21E7D-2E78-4A61-88D1-79241B81EBC9}"/>
              </a:ext>
            </a:extLst>
          </p:cNvPr>
          <p:cNvSpPr>
            <a:spLocks noGrp="1"/>
          </p:cNvSpPr>
          <p:nvPr>
            <p:ph idx="1"/>
          </p:nvPr>
        </p:nvSpPr>
        <p:spPr>
          <a:xfrm>
            <a:off x="323124" y="1163934"/>
            <a:ext cx="8991820" cy="515939"/>
          </a:xfrm>
        </p:spPr>
        <p:txBody>
          <a:bodyPr/>
          <a:lstStyle/>
          <a:p>
            <a:r>
              <a:rPr lang="en-US" dirty="0"/>
              <a:t>For High Current Production : need to master High Voltage knowledges :</a:t>
            </a:r>
          </a:p>
        </p:txBody>
      </p:sp>
      <p:sp>
        <p:nvSpPr>
          <p:cNvPr id="3" name="Titre 2">
            <a:extLst>
              <a:ext uri="{FF2B5EF4-FFF2-40B4-BE49-F238E27FC236}">
                <a16:creationId xmlns:a16="http://schemas.microsoft.com/office/drawing/2014/main" id="{1D7139DA-1A5C-47DF-A61B-4F620C109488}"/>
              </a:ext>
            </a:extLst>
          </p:cNvPr>
          <p:cNvSpPr>
            <a:spLocks noGrp="1"/>
          </p:cNvSpPr>
          <p:nvPr>
            <p:ph type="title"/>
          </p:nvPr>
        </p:nvSpPr>
        <p:spPr/>
        <p:txBody>
          <a:bodyPr/>
          <a:lstStyle/>
          <a:p>
            <a:r>
              <a:rPr lang="en-US" dirty="0"/>
              <a:t>From the Mechanical Point of view</a:t>
            </a:r>
          </a:p>
        </p:txBody>
      </p:sp>
      <p:sp>
        <p:nvSpPr>
          <p:cNvPr id="18" name="Espace réservé du numéro de diapositive 17">
            <a:extLst>
              <a:ext uri="{FF2B5EF4-FFF2-40B4-BE49-F238E27FC236}">
                <a16:creationId xmlns:a16="http://schemas.microsoft.com/office/drawing/2014/main" id="{1DABBA72-5AEA-4622-96A4-CEBAF2FE4499}"/>
              </a:ext>
            </a:extLst>
          </p:cNvPr>
          <p:cNvSpPr>
            <a:spLocks noGrp="1"/>
          </p:cNvSpPr>
          <p:nvPr>
            <p:ph type="sldNum" sz="quarter" idx="12"/>
          </p:nvPr>
        </p:nvSpPr>
        <p:spPr/>
        <p:txBody>
          <a:bodyPr/>
          <a:lstStyle/>
          <a:p>
            <a:fld id="{AEFB9B6D-867A-40B8-ACB0-35CC9F272C9C}" type="slidenum">
              <a:rPr lang="fr-FR" smtClean="0"/>
              <a:pPr/>
              <a:t>15</a:t>
            </a:fld>
            <a:endParaRPr lang="fr-FR" dirty="0"/>
          </a:p>
        </p:txBody>
      </p:sp>
      <p:grpSp>
        <p:nvGrpSpPr>
          <p:cNvPr id="22" name="Groupe 21">
            <a:extLst>
              <a:ext uri="{FF2B5EF4-FFF2-40B4-BE49-F238E27FC236}">
                <a16:creationId xmlns:a16="http://schemas.microsoft.com/office/drawing/2014/main" id="{93C86AE0-CAA6-4664-8A1E-B941DCD4DD8A}"/>
              </a:ext>
            </a:extLst>
          </p:cNvPr>
          <p:cNvGrpSpPr/>
          <p:nvPr/>
        </p:nvGrpSpPr>
        <p:grpSpPr>
          <a:xfrm>
            <a:off x="193561" y="1912939"/>
            <a:ext cx="3832226" cy="2621995"/>
            <a:chOff x="193561" y="1912939"/>
            <a:chExt cx="3832226" cy="2621995"/>
          </a:xfrm>
        </p:grpSpPr>
        <p:grpSp>
          <p:nvGrpSpPr>
            <p:cNvPr id="4" name="Group 26">
              <a:extLst>
                <a:ext uri="{FF2B5EF4-FFF2-40B4-BE49-F238E27FC236}">
                  <a16:creationId xmlns:a16="http://schemas.microsoft.com/office/drawing/2014/main" id="{CF1143B9-A218-42D0-B8E1-FB045F8E9DF7}"/>
                </a:ext>
              </a:extLst>
            </p:cNvPr>
            <p:cNvGrpSpPr>
              <a:grpSpLocks/>
            </p:cNvGrpSpPr>
            <p:nvPr/>
          </p:nvGrpSpPr>
          <p:grpSpPr bwMode="auto">
            <a:xfrm>
              <a:off x="193561" y="1912939"/>
              <a:ext cx="3832226" cy="2181226"/>
              <a:chOff x="535" y="420"/>
              <a:chExt cx="2414" cy="1374"/>
            </a:xfrm>
          </p:grpSpPr>
          <p:pic>
            <p:nvPicPr>
              <p:cNvPr id="5" name="Picture 27" descr="TubeAccel">
                <a:extLst>
                  <a:ext uri="{FF2B5EF4-FFF2-40B4-BE49-F238E27FC236}">
                    <a16:creationId xmlns:a16="http://schemas.microsoft.com/office/drawing/2014/main" id="{DA293779-69C1-452E-923C-24A6BE57DDA2}"/>
                  </a:ext>
                </a:extLst>
              </p:cNvPr>
              <p:cNvPicPr>
                <a:picLocks noChangeAspect="1" noChangeArrowheads="1"/>
              </p:cNvPicPr>
              <p:nvPr/>
            </p:nvPicPr>
            <p:blipFill>
              <a:blip r:embed="rId2" cstate="print"/>
              <a:srcRect/>
              <a:stretch>
                <a:fillRect/>
              </a:stretch>
            </p:blipFill>
            <p:spPr bwMode="auto">
              <a:xfrm>
                <a:off x="574" y="420"/>
                <a:ext cx="960" cy="1101"/>
              </a:xfrm>
              <a:prstGeom prst="rect">
                <a:avLst/>
              </a:prstGeom>
              <a:noFill/>
            </p:spPr>
          </p:pic>
          <p:sp>
            <p:nvSpPr>
              <p:cNvPr id="6" name="Text Box 28">
                <a:extLst>
                  <a:ext uri="{FF2B5EF4-FFF2-40B4-BE49-F238E27FC236}">
                    <a16:creationId xmlns:a16="http://schemas.microsoft.com/office/drawing/2014/main" id="{4D691F02-0656-44D2-9EC3-37E0D42C953B}"/>
                  </a:ext>
                </a:extLst>
              </p:cNvPr>
              <p:cNvSpPr txBox="1">
                <a:spLocks noChangeArrowheads="1"/>
              </p:cNvSpPr>
              <p:nvPr/>
            </p:nvSpPr>
            <p:spPr bwMode="auto">
              <a:xfrm>
                <a:off x="535" y="1544"/>
                <a:ext cx="2184" cy="250"/>
              </a:xfrm>
              <a:prstGeom prst="rect">
                <a:avLst/>
              </a:prstGeom>
              <a:noFill/>
              <a:ln w="9525">
                <a:noFill/>
                <a:miter lim="800000"/>
                <a:headEnd/>
                <a:tailEnd/>
              </a:ln>
              <a:effectLst/>
            </p:spPr>
            <p:txBody>
              <a:bodyPr>
                <a:spAutoFit/>
              </a:bodyPr>
              <a:lstStyle/>
              <a:p>
                <a:pPr algn="ctr">
                  <a:spcBef>
                    <a:spcPct val="50000"/>
                  </a:spcBef>
                </a:pPr>
                <a:r>
                  <a:rPr lang="fr-FR" sz="2000" dirty="0">
                    <a:solidFill>
                      <a:srgbClr val="DA8700"/>
                    </a:solidFill>
                    <a:sym typeface="Wingdings" pitchFamily="2" charset="2"/>
                  </a:rPr>
                  <a:t></a:t>
                </a:r>
                <a:r>
                  <a:rPr lang="fr-FR" sz="2000" dirty="0">
                    <a:sym typeface="Wingdings" pitchFamily="2" charset="2"/>
                  </a:rPr>
                  <a:t> </a:t>
                </a:r>
                <a:r>
                  <a:rPr lang="fr-FR" sz="2000" dirty="0"/>
                  <a:t>HV </a:t>
                </a:r>
                <a:r>
                  <a:rPr lang="fr-FR" sz="2000" dirty="0" err="1"/>
                  <a:t>Technics</a:t>
                </a:r>
                <a:endParaRPr lang="fr-FR" sz="2000" dirty="0"/>
              </a:p>
            </p:txBody>
          </p:sp>
          <p:pic>
            <p:nvPicPr>
              <p:cNvPr id="7" name="Picture 29" descr="DSCN4646">
                <a:extLst>
                  <a:ext uri="{FF2B5EF4-FFF2-40B4-BE49-F238E27FC236}">
                    <a16:creationId xmlns:a16="http://schemas.microsoft.com/office/drawing/2014/main" id="{3FBA7DE2-BA1F-4A00-8F67-415B0788677A}"/>
                  </a:ext>
                </a:extLst>
              </p:cNvPr>
              <p:cNvPicPr>
                <a:picLocks noChangeAspect="1" noChangeArrowheads="1"/>
              </p:cNvPicPr>
              <p:nvPr/>
            </p:nvPicPr>
            <p:blipFill>
              <a:blip r:embed="rId3" cstate="print"/>
              <a:srcRect/>
              <a:stretch>
                <a:fillRect/>
              </a:stretch>
            </p:blipFill>
            <p:spPr bwMode="auto">
              <a:xfrm>
                <a:off x="1610" y="422"/>
                <a:ext cx="1339" cy="1104"/>
              </a:xfrm>
              <a:prstGeom prst="rect">
                <a:avLst/>
              </a:prstGeom>
              <a:noFill/>
            </p:spPr>
          </p:pic>
        </p:grpSp>
        <p:sp>
          <p:nvSpPr>
            <p:cNvPr id="19" name="ZoneTexte 18">
              <a:extLst>
                <a:ext uri="{FF2B5EF4-FFF2-40B4-BE49-F238E27FC236}">
                  <a16:creationId xmlns:a16="http://schemas.microsoft.com/office/drawing/2014/main" id="{BF7A6501-8FC4-4E58-AC40-6C5693DC4FB8}"/>
                </a:ext>
              </a:extLst>
            </p:cNvPr>
            <p:cNvSpPr txBox="1"/>
            <p:nvPr/>
          </p:nvSpPr>
          <p:spPr>
            <a:xfrm>
              <a:off x="1271330" y="4165602"/>
              <a:ext cx="12575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t>SPARKES</a:t>
              </a:r>
            </a:p>
          </p:txBody>
        </p:sp>
      </p:grpSp>
      <p:grpSp>
        <p:nvGrpSpPr>
          <p:cNvPr id="23" name="Groupe 22">
            <a:extLst>
              <a:ext uri="{FF2B5EF4-FFF2-40B4-BE49-F238E27FC236}">
                <a16:creationId xmlns:a16="http://schemas.microsoft.com/office/drawing/2014/main" id="{7381392A-C57E-46AF-B4C1-FA003B2FD0D6}"/>
              </a:ext>
            </a:extLst>
          </p:cNvPr>
          <p:cNvGrpSpPr/>
          <p:nvPr/>
        </p:nvGrpSpPr>
        <p:grpSpPr>
          <a:xfrm>
            <a:off x="4417015" y="1912939"/>
            <a:ext cx="3895724" cy="3108810"/>
            <a:chOff x="4417015" y="1912939"/>
            <a:chExt cx="3895724" cy="3108810"/>
          </a:xfrm>
        </p:grpSpPr>
        <p:grpSp>
          <p:nvGrpSpPr>
            <p:cNvPr id="8" name="Group 30">
              <a:extLst>
                <a:ext uri="{FF2B5EF4-FFF2-40B4-BE49-F238E27FC236}">
                  <a16:creationId xmlns:a16="http://schemas.microsoft.com/office/drawing/2014/main" id="{226DEFA8-916D-4433-BA62-8D04C5F962DF}"/>
                </a:ext>
              </a:extLst>
            </p:cNvPr>
            <p:cNvGrpSpPr>
              <a:grpSpLocks/>
            </p:cNvGrpSpPr>
            <p:nvPr/>
          </p:nvGrpSpPr>
          <p:grpSpPr bwMode="auto">
            <a:xfrm>
              <a:off x="4417015" y="1912939"/>
              <a:ext cx="3895724" cy="2606676"/>
              <a:chOff x="1023" y="1733"/>
              <a:chExt cx="2454" cy="1642"/>
            </a:xfrm>
          </p:grpSpPr>
          <p:sp>
            <p:nvSpPr>
              <p:cNvPr id="9" name="Text Box 31">
                <a:extLst>
                  <a:ext uri="{FF2B5EF4-FFF2-40B4-BE49-F238E27FC236}">
                    <a16:creationId xmlns:a16="http://schemas.microsoft.com/office/drawing/2014/main" id="{7DA1E84A-BEF0-4E0F-8C5A-C9142E787479}"/>
                  </a:ext>
                </a:extLst>
              </p:cNvPr>
              <p:cNvSpPr txBox="1">
                <a:spLocks noChangeArrowheads="1"/>
              </p:cNvSpPr>
              <p:nvPr/>
            </p:nvSpPr>
            <p:spPr bwMode="auto">
              <a:xfrm>
                <a:off x="1023" y="2929"/>
                <a:ext cx="2454" cy="446"/>
              </a:xfrm>
              <a:prstGeom prst="rect">
                <a:avLst/>
              </a:prstGeom>
              <a:solidFill>
                <a:schemeClr val="bg1"/>
              </a:solidFill>
              <a:ln w="25400">
                <a:noFill/>
                <a:miter lim="800000"/>
                <a:headEnd/>
                <a:tailEnd/>
              </a:ln>
              <a:effectLst/>
            </p:spPr>
            <p:txBody>
              <a:bodyPr wrap="square">
                <a:spAutoFit/>
              </a:bodyPr>
              <a:lstStyle/>
              <a:p>
                <a:pPr algn="ctr"/>
                <a:r>
                  <a:rPr lang="fr-FR" sz="2000" dirty="0">
                    <a:solidFill>
                      <a:srgbClr val="DA8700"/>
                    </a:solidFill>
                    <a:sym typeface="Wingdings" pitchFamily="2" charset="2"/>
                  </a:rPr>
                  <a:t> </a:t>
                </a:r>
                <a:r>
                  <a:rPr lang="fr-FR" sz="2000" dirty="0"/>
                  <a:t>EM Compatibility </a:t>
                </a:r>
              </a:p>
              <a:p>
                <a:pPr algn="ctr"/>
                <a:r>
                  <a:rPr lang="fr-FR" sz="2000" dirty="0">
                    <a:solidFill>
                      <a:srgbClr val="DA8700"/>
                    </a:solidFill>
                    <a:sym typeface="Wingdings" pitchFamily="2" charset="2"/>
                  </a:rPr>
                  <a:t> </a:t>
                </a:r>
                <a:r>
                  <a:rPr lang="fr-FR" sz="2000" dirty="0"/>
                  <a:t>EM </a:t>
                </a:r>
                <a:r>
                  <a:rPr lang="fr-FR" sz="2000" dirty="0" err="1"/>
                  <a:t>Interference</a:t>
                </a:r>
                <a:r>
                  <a:rPr lang="fr-FR" sz="2000" dirty="0"/>
                  <a:t> </a:t>
                </a:r>
                <a:r>
                  <a:rPr lang="fr-FR" sz="2000" dirty="0" err="1"/>
                  <a:t>shielding</a:t>
                </a:r>
                <a:endParaRPr lang="fr-FR" sz="2000" dirty="0"/>
              </a:p>
            </p:txBody>
          </p:sp>
          <p:pic>
            <p:nvPicPr>
              <p:cNvPr id="10" name="Picture 32" descr="DSCN4644">
                <a:extLst>
                  <a:ext uri="{FF2B5EF4-FFF2-40B4-BE49-F238E27FC236}">
                    <a16:creationId xmlns:a16="http://schemas.microsoft.com/office/drawing/2014/main" id="{CB39A689-9132-4B59-85DA-C6EEF311645D}"/>
                  </a:ext>
                </a:extLst>
              </p:cNvPr>
              <p:cNvPicPr>
                <a:picLocks noChangeAspect="1" noChangeArrowheads="1"/>
              </p:cNvPicPr>
              <p:nvPr/>
            </p:nvPicPr>
            <p:blipFill>
              <a:blip r:embed="rId4" cstate="print"/>
              <a:srcRect/>
              <a:stretch>
                <a:fillRect/>
              </a:stretch>
            </p:blipFill>
            <p:spPr bwMode="auto">
              <a:xfrm>
                <a:off x="2421" y="1733"/>
                <a:ext cx="841" cy="1121"/>
              </a:xfrm>
              <a:prstGeom prst="rect">
                <a:avLst/>
              </a:prstGeom>
              <a:noFill/>
            </p:spPr>
          </p:pic>
          <p:pic>
            <p:nvPicPr>
              <p:cNvPr id="11" name="Picture 33" descr="DSCN4648">
                <a:extLst>
                  <a:ext uri="{FF2B5EF4-FFF2-40B4-BE49-F238E27FC236}">
                    <a16:creationId xmlns:a16="http://schemas.microsoft.com/office/drawing/2014/main" id="{B8B29E1A-5E80-4227-9D6C-2929EB001511}"/>
                  </a:ext>
                </a:extLst>
              </p:cNvPr>
              <p:cNvPicPr>
                <a:picLocks noChangeAspect="1" noChangeArrowheads="1"/>
              </p:cNvPicPr>
              <p:nvPr/>
            </p:nvPicPr>
            <p:blipFill>
              <a:blip r:embed="rId5" cstate="print"/>
              <a:srcRect/>
              <a:stretch>
                <a:fillRect/>
              </a:stretch>
            </p:blipFill>
            <p:spPr bwMode="auto">
              <a:xfrm>
                <a:off x="1025" y="1733"/>
                <a:ext cx="1353" cy="1116"/>
              </a:xfrm>
              <a:prstGeom prst="rect">
                <a:avLst/>
              </a:prstGeom>
              <a:noFill/>
            </p:spPr>
          </p:pic>
        </p:grpSp>
        <p:sp>
          <p:nvSpPr>
            <p:cNvPr id="20" name="ZoneTexte 19">
              <a:extLst>
                <a:ext uri="{FF2B5EF4-FFF2-40B4-BE49-F238E27FC236}">
                  <a16:creationId xmlns:a16="http://schemas.microsoft.com/office/drawing/2014/main" id="{9DC93CA7-E932-43AE-86E3-AE0CE57F2824}"/>
                </a:ext>
              </a:extLst>
            </p:cNvPr>
            <p:cNvSpPr txBox="1"/>
            <p:nvPr/>
          </p:nvSpPr>
          <p:spPr>
            <a:xfrm>
              <a:off x="5684320" y="4652417"/>
              <a:ext cx="115929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t>RIPPLES</a:t>
              </a:r>
            </a:p>
          </p:txBody>
        </p:sp>
      </p:grpSp>
      <p:grpSp>
        <p:nvGrpSpPr>
          <p:cNvPr id="24" name="Groupe 23">
            <a:extLst>
              <a:ext uri="{FF2B5EF4-FFF2-40B4-BE49-F238E27FC236}">
                <a16:creationId xmlns:a16="http://schemas.microsoft.com/office/drawing/2014/main" id="{D31D0EBF-70A5-4042-A0DF-AE42E0B7E2A7}"/>
              </a:ext>
            </a:extLst>
          </p:cNvPr>
          <p:cNvGrpSpPr/>
          <p:nvPr/>
        </p:nvGrpSpPr>
        <p:grpSpPr>
          <a:xfrm>
            <a:off x="8867269" y="1912939"/>
            <a:ext cx="2425700" cy="4401065"/>
            <a:chOff x="8867269" y="1912939"/>
            <a:chExt cx="2425700" cy="4401065"/>
          </a:xfrm>
        </p:grpSpPr>
        <p:grpSp>
          <p:nvGrpSpPr>
            <p:cNvPr id="12" name="Group 8">
              <a:extLst>
                <a:ext uri="{FF2B5EF4-FFF2-40B4-BE49-F238E27FC236}">
                  <a16:creationId xmlns:a16="http://schemas.microsoft.com/office/drawing/2014/main" id="{74A7C7C9-9254-4A6D-8B83-8F351BAF0482}"/>
                </a:ext>
              </a:extLst>
            </p:cNvPr>
            <p:cNvGrpSpPr>
              <a:grpSpLocks/>
            </p:cNvGrpSpPr>
            <p:nvPr/>
          </p:nvGrpSpPr>
          <p:grpSpPr bwMode="auto">
            <a:xfrm>
              <a:off x="8867269" y="1912939"/>
              <a:ext cx="2425700" cy="4000499"/>
              <a:chOff x="2882" y="183"/>
              <a:chExt cx="1528" cy="2520"/>
            </a:xfrm>
          </p:grpSpPr>
          <p:grpSp>
            <p:nvGrpSpPr>
              <p:cNvPr id="13" name="Group 9">
                <a:extLst>
                  <a:ext uri="{FF2B5EF4-FFF2-40B4-BE49-F238E27FC236}">
                    <a16:creationId xmlns:a16="http://schemas.microsoft.com/office/drawing/2014/main" id="{77DF5ED4-8C85-4CF5-A557-0055E0DABB7A}"/>
                  </a:ext>
                </a:extLst>
              </p:cNvPr>
              <p:cNvGrpSpPr>
                <a:grpSpLocks/>
              </p:cNvGrpSpPr>
              <p:nvPr/>
            </p:nvGrpSpPr>
            <p:grpSpPr bwMode="auto">
              <a:xfrm>
                <a:off x="2882" y="183"/>
                <a:ext cx="1528" cy="2217"/>
                <a:chOff x="3424" y="-169"/>
                <a:chExt cx="1177" cy="1810"/>
              </a:xfrm>
            </p:grpSpPr>
            <p:pic>
              <p:nvPicPr>
                <p:cNvPr id="15" name="Picture 10" descr="PIC00013">
                  <a:extLst>
                    <a:ext uri="{FF2B5EF4-FFF2-40B4-BE49-F238E27FC236}">
                      <a16:creationId xmlns:a16="http://schemas.microsoft.com/office/drawing/2014/main" id="{25BA7E97-9F4B-4AF3-A3FB-89F0DC7E0EE9}"/>
                    </a:ext>
                  </a:extLst>
                </p:cNvPr>
                <p:cNvPicPr>
                  <a:picLocks noChangeAspect="1" noChangeArrowheads="1"/>
                </p:cNvPicPr>
                <p:nvPr/>
              </p:nvPicPr>
              <p:blipFill>
                <a:blip r:embed="rId6" cstate="print"/>
                <a:srcRect/>
                <a:stretch>
                  <a:fillRect/>
                </a:stretch>
              </p:blipFill>
              <p:spPr bwMode="auto">
                <a:xfrm>
                  <a:off x="3424" y="-169"/>
                  <a:ext cx="1177" cy="883"/>
                </a:xfrm>
                <a:prstGeom prst="rect">
                  <a:avLst/>
                </a:prstGeom>
                <a:noFill/>
              </p:spPr>
            </p:pic>
            <p:pic>
              <p:nvPicPr>
                <p:cNvPr id="16" name="Picture 11" descr="PIC00015">
                  <a:extLst>
                    <a:ext uri="{FF2B5EF4-FFF2-40B4-BE49-F238E27FC236}">
                      <a16:creationId xmlns:a16="http://schemas.microsoft.com/office/drawing/2014/main" id="{9CF7D72C-CAAA-4F56-BEAB-497CB42D88B7}"/>
                    </a:ext>
                  </a:extLst>
                </p:cNvPr>
                <p:cNvPicPr>
                  <a:picLocks noChangeAspect="1" noChangeArrowheads="1"/>
                </p:cNvPicPr>
                <p:nvPr/>
              </p:nvPicPr>
              <p:blipFill>
                <a:blip r:embed="rId7" cstate="print"/>
                <a:srcRect/>
                <a:stretch>
                  <a:fillRect/>
                </a:stretch>
              </p:blipFill>
              <p:spPr bwMode="auto">
                <a:xfrm>
                  <a:off x="3424" y="758"/>
                  <a:ext cx="1177" cy="883"/>
                </a:xfrm>
                <a:prstGeom prst="rect">
                  <a:avLst/>
                </a:prstGeom>
                <a:noFill/>
              </p:spPr>
            </p:pic>
          </p:grpSp>
          <p:sp>
            <p:nvSpPr>
              <p:cNvPr id="14" name="Text Box 12">
                <a:extLst>
                  <a:ext uri="{FF2B5EF4-FFF2-40B4-BE49-F238E27FC236}">
                    <a16:creationId xmlns:a16="http://schemas.microsoft.com/office/drawing/2014/main" id="{E9C30D74-CB59-407C-B25D-854DC6AE2B44}"/>
                  </a:ext>
                </a:extLst>
              </p:cNvPr>
              <p:cNvSpPr txBox="1">
                <a:spLocks noChangeArrowheads="1"/>
              </p:cNvSpPr>
              <p:nvPr/>
            </p:nvSpPr>
            <p:spPr bwMode="auto">
              <a:xfrm>
                <a:off x="3164" y="2453"/>
                <a:ext cx="1101" cy="250"/>
              </a:xfrm>
              <a:prstGeom prst="rect">
                <a:avLst/>
              </a:prstGeom>
              <a:noFill/>
              <a:ln w="9525">
                <a:noFill/>
                <a:miter lim="800000"/>
                <a:headEnd/>
                <a:tailEnd/>
              </a:ln>
              <a:effectLst/>
            </p:spPr>
            <p:txBody>
              <a:bodyPr>
                <a:spAutoFit/>
              </a:bodyPr>
              <a:lstStyle/>
              <a:p>
                <a:pPr algn="ctr"/>
                <a:r>
                  <a:rPr lang="fr-FR" sz="2000" dirty="0">
                    <a:solidFill>
                      <a:srgbClr val="DA8700"/>
                    </a:solidFill>
                    <a:sym typeface="Wingdings" pitchFamily="2" charset="2"/>
                  </a:rPr>
                  <a:t></a:t>
                </a:r>
                <a:r>
                  <a:rPr lang="fr-FR" sz="2000" dirty="0"/>
                  <a:t> Materials</a:t>
                </a:r>
                <a:endParaRPr lang="fr-FR" dirty="0"/>
              </a:p>
            </p:txBody>
          </p:sp>
        </p:grpSp>
        <p:sp>
          <p:nvSpPr>
            <p:cNvPr id="21" name="ZoneTexte 20">
              <a:extLst>
                <a:ext uri="{FF2B5EF4-FFF2-40B4-BE49-F238E27FC236}">
                  <a16:creationId xmlns:a16="http://schemas.microsoft.com/office/drawing/2014/main" id="{F9720CED-E880-4EE7-8F15-4BA0B6E16006}"/>
                </a:ext>
              </a:extLst>
            </p:cNvPr>
            <p:cNvSpPr txBox="1"/>
            <p:nvPr/>
          </p:nvSpPr>
          <p:spPr>
            <a:xfrm>
              <a:off x="9314944" y="5944672"/>
              <a:ext cx="18603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t>DEGRADATION</a:t>
              </a:r>
            </a:p>
          </p:txBody>
        </p:sp>
      </p:grpSp>
    </p:spTree>
    <p:extLst>
      <p:ext uri="{BB962C8B-B14F-4D97-AF65-F5344CB8AC3E}">
        <p14:creationId xmlns:p14="http://schemas.microsoft.com/office/powerpoint/2010/main" val="7729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1B7FAE2C-812D-4AD8-A54B-46F5D8B1DC66}"/>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2891037" y="1197587"/>
            <a:ext cx="2794099" cy="4462826"/>
          </a:xfrm>
        </p:spPr>
      </p:pic>
      <p:sp>
        <p:nvSpPr>
          <p:cNvPr id="3" name="Titre 2">
            <a:extLst>
              <a:ext uri="{FF2B5EF4-FFF2-40B4-BE49-F238E27FC236}">
                <a16:creationId xmlns:a16="http://schemas.microsoft.com/office/drawing/2014/main" id="{647A8A3A-F779-49C9-9E8B-565E5747D381}"/>
              </a:ext>
            </a:extLst>
          </p:cNvPr>
          <p:cNvSpPr>
            <a:spLocks noGrp="1"/>
          </p:cNvSpPr>
          <p:nvPr>
            <p:ph type="title"/>
          </p:nvPr>
        </p:nvSpPr>
        <p:spPr/>
        <p:txBody>
          <a:bodyPr>
            <a:normAutofit fontScale="90000"/>
          </a:bodyPr>
          <a:lstStyle/>
          <a:p>
            <a:r>
              <a:rPr lang="fr-FR" dirty="0">
                <a:solidFill>
                  <a:srgbClr val="DA8700"/>
                </a:solidFill>
                <a:sym typeface="Wingdings" pitchFamily="2" charset="2"/>
              </a:rPr>
              <a:t> </a:t>
            </a:r>
            <a:r>
              <a:rPr lang="en-US" dirty="0">
                <a:solidFill>
                  <a:srgbClr val="FF0000"/>
                </a:solidFill>
              </a:rPr>
              <a:t>As Beam Power can reach more than 10kW</a:t>
            </a:r>
            <a:br>
              <a:rPr lang="en-US" dirty="0">
                <a:solidFill>
                  <a:srgbClr val="FF0000"/>
                </a:solidFill>
              </a:rPr>
            </a:br>
            <a:br>
              <a:rPr lang="en-US" dirty="0">
                <a:solidFill>
                  <a:srgbClr val="00B0F0"/>
                </a:solidFill>
              </a:rPr>
            </a:br>
            <a:endParaRPr lang="en-US" dirty="0"/>
          </a:p>
        </p:txBody>
      </p:sp>
      <p:sp>
        <p:nvSpPr>
          <p:cNvPr id="4" name="Espace réservé du numéro de diapositive 3">
            <a:extLst>
              <a:ext uri="{FF2B5EF4-FFF2-40B4-BE49-F238E27FC236}">
                <a16:creationId xmlns:a16="http://schemas.microsoft.com/office/drawing/2014/main" id="{3AF1548E-1E8A-48AF-8031-16A6549FE5A2}"/>
              </a:ext>
            </a:extLst>
          </p:cNvPr>
          <p:cNvSpPr>
            <a:spLocks noGrp="1"/>
          </p:cNvSpPr>
          <p:nvPr>
            <p:ph type="sldNum" sz="quarter" idx="12"/>
          </p:nvPr>
        </p:nvSpPr>
        <p:spPr/>
        <p:txBody>
          <a:bodyPr/>
          <a:lstStyle/>
          <a:p>
            <a:fld id="{AEFB9B6D-867A-40B8-ACB0-35CC9F272C9C}" type="slidenum">
              <a:rPr lang="fr-FR" smtClean="0"/>
              <a:pPr/>
              <a:t>16</a:t>
            </a:fld>
            <a:endParaRPr lang="fr-FR" dirty="0"/>
          </a:p>
        </p:txBody>
      </p:sp>
      <p:pic>
        <p:nvPicPr>
          <p:cNvPr id="9" name="Image 8">
            <a:extLst>
              <a:ext uri="{FF2B5EF4-FFF2-40B4-BE49-F238E27FC236}">
                <a16:creationId xmlns:a16="http://schemas.microsoft.com/office/drawing/2014/main" id="{7F1F5B26-EB6C-4C8E-99AD-6BFBA93C6F0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88831" y="1185863"/>
            <a:ext cx="3386191" cy="4462825"/>
          </a:xfrm>
          <a:prstGeom prst="rect">
            <a:avLst/>
          </a:prstGeom>
        </p:spPr>
      </p:pic>
      <p:sp>
        <p:nvSpPr>
          <p:cNvPr id="11" name="ZoneTexte 10">
            <a:extLst>
              <a:ext uri="{FF2B5EF4-FFF2-40B4-BE49-F238E27FC236}">
                <a16:creationId xmlns:a16="http://schemas.microsoft.com/office/drawing/2014/main" id="{6011EC05-820D-49CA-A8BB-D4373CDB5685}"/>
              </a:ext>
            </a:extLst>
          </p:cNvPr>
          <p:cNvSpPr txBox="1"/>
          <p:nvPr/>
        </p:nvSpPr>
        <p:spPr>
          <a:xfrm>
            <a:off x="2363395" y="5987060"/>
            <a:ext cx="7795487" cy="461665"/>
          </a:xfrm>
          <a:prstGeom prst="rect">
            <a:avLst/>
          </a:prstGeom>
          <a:noFill/>
        </p:spPr>
        <p:txBody>
          <a:bodyPr wrap="square">
            <a:spAutoFit/>
          </a:bodyPr>
          <a:lstStyle/>
          <a:p>
            <a:r>
              <a:rPr lang="en-US" sz="2400" dirty="0"/>
              <a:t>don’t forget to </a:t>
            </a:r>
            <a:r>
              <a:rPr lang="en-US" sz="2400" dirty="0">
                <a:solidFill>
                  <a:srgbClr val="00B0F0"/>
                </a:solidFill>
              </a:rPr>
              <a:t>cool down </a:t>
            </a:r>
            <a:r>
              <a:rPr lang="en-US" sz="2400" dirty="0"/>
              <a:t>your</a:t>
            </a:r>
            <a:r>
              <a:rPr lang="en-US" sz="2400" dirty="0">
                <a:solidFill>
                  <a:srgbClr val="00B0F0"/>
                </a:solidFill>
              </a:rPr>
              <a:t> </a:t>
            </a:r>
            <a:r>
              <a:rPr lang="en-US" sz="2400" dirty="0"/>
              <a:t>interceptive diagnostics</a:t>
            </a:r>
          </a:p>
        </p:txBody>
      </p:sp>
    </p:spTree>
    <p:extLst>
      <p:ext uri="{BB962C8B-B14F-4D97-AF65-F5344CB8AC3E}">
        <p14:creationId xmlns:p14="http://schemas.microsoft.com/office/powerpoint/2010/main" val="300099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pour une image  16">
            <a:extLst>
              <a:ext uri="{FF2B5EF4-FFF2-40B4-BE49-F238E27FC236}">
                <a16:creationId xmlns:a16="http://schemas.microsoft.com/office/drawing/2014/main" id="{2128EEC6-FAA9-4EBA-8E5D-9B02DF5FAA5B}"/>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a:xfrm>
            <a:off x="6234113" y="0"/>
            <a:ext cx="5957887" cy="6858000"/>
          </a:xfrm>
        </p:spPr>
      </p:pic>
      <p:sp>
        <p:nvSpPr>
          <p:cNvPr id="2" name="Espace réservé du contenu 1">
            <a:extLst>
              <a:ext uri="{FF2B5EF4-FFF2-40B4-BE49-F238E27FC236}">
                <a16:creationId xmlns:a16="http://schemas.microsoft.com/office/drawing/2014/main" id="{4B5E9C3F-7DF9-4828-B9AE-464F2BF07688}"/>
              </a:ext>
            </a:extLst>
          </p:cNvPr>
          <p:cNvSpPr>
            <a:spLocks noGrp="1"/>
          </p:cNvSpPr>
          <p:nvPr>
            <p:ph idx="1"/>
          </p:nvPr>
        </p:nvSpPr>
        <p:spPr>
          <a:xfrm>
            <a:off x="489242" y="1744325"/>
            <a:ext cx="6118657" cy="2899650"/>
          </a:xfrm>
        </p:spPr>
        <p:txBody>
          <a:bodyPr>
            <a:normAutofit/>
          </a:bodyPr>
          <a:lstStyle/>
          <a:p>
            <a:pPr algn="ctr"/>
            <a:r>
              <a:rPr lang="en-US" sz="2800" dirty="0"/>
              <a:t>Thank you for your attention</a:t>
            </a:r>
          </a:p>
        </p:txBody>
      </p:sp>
      <p:sp>
        <p:nvSpPr>
          <p:cNvPr id="6" name="ZoneTexte 5">
            <a:extLst>
              <a:ext uri="{FF2B5EF4-FFF2-40B4-BE49-F238E27FC236}">
                <a16:creationId xmlns:a16="http://schemas.microsoft.com/office/drawing/2014/main" id="{40217754-E9C0-40FB-BC98-544E007C89F7}"/>
              </a:ext>
            </a:extLst>
          </p:cNvPr>
          <p:cNvSpPr txBox="1"/>
          <p:nvPr/>
        </p:nvSpPr>
        <p:spPr>
          <a:xfrm>
            <a:off x="731838" y="5113675"/>
            <a:ext cx="1279517" cy="1015663"/>
          </a:xfrm>
          <a:prstGeom prst="rect">
            <a:avLst/>
          </a:prstGeom>
          <a:noFill/>
        </p:spPr>
        <p:txBody>
          <a:bodyPr wrap="none" rtlCol="0">
            <a:spAutoFit/>
          </a:bodyPr>
          <a:lstStyle/>
          <a:p>
            <a:r>
              <a:rPr lang="en-US" sz="1200" dirty="0"/>
              <a:t>Thanks to :</a:t>
            </a:r>
          </a:p>
          <a:p>
            <a:pPr marL="171450" indent="-171450">
              <a:buFont typeface="Arial" panose="020B0604020202020204" pitchFamily="34" charset="0"/>
              <a:buChar char="•"/>
            </a:pPr>
            <a:r>
              <a:rPr lang="en-US" sz="1200" dirty="0"/>
              <a:t>N. Chauvin</a:t>
            </a:r>
          </a:p>
          <a:p>
            <a:pPr marL="171450" indent="-171450">
              <a:buFont typeface="Arial" panose="020B0604020202020204" pitchFamily="34" charset="0"/>
              <a:buChar char="•"/>
            </a:pPr>
            <a:r>
              <a:rPr lang="en-US" sz="1200" dirty="0"/>
              <a:t>R. </a:t>
            </a:r>
            <a:r>
              <a:rPr lang="en-US" sz="1200" dirty="0" err="1"/>
              <a:t>Gobin</a:t>
            </a:r>
            <a:endParaRPr lang="en-US" sz="1200" dirty="0"/>
          </a:p>
          <a:p>
            <a:pPr marL="171450" indent="-171450">
              <a:buFont typeface="Arial" panose="020B0604020202020204" pitchFamily="34" charset="0"/>
              <a:buChar char="•"/>
            </a:pPr>
            <a:r>
              <a:rPr lang="en-US" sz="1200" dirty="0"/>
              <a:t>O. </a:t>
            </a:r>
            <a:r>
              <a:rPr lang="en-US" sz="1200" dirty="0" err="1"/>
              <a:t>Delferriere</a:t>
            </a:r>
            <a:endParaRPr lang="en-US" sz="1200" dirty="0"/>
          </a:p>
          <a:p>
            <a:r>
              <a:rPr lang="en-US" sz="1200" dirty="0"/>
              <a:t>for their slides</a:t>
            </a:r>
          </a:p>
        </p:txBody>
      </p:sp>
      <p:pic>
        <p:nvPicPr>
          <p:cNvPr id="5" name="Image 4">
            <a:extLst>
              <a:ext uri="{FF2B5EF4-FFF2-40B4-BE49-F238E27FC236}">
                <a16:creationId xmlns:a16="http://schemas.microsoft.com/office/drawing/2014/main" id="{327A6C3A-B91B-450F-ADE4-26889E78FE98}"/>
              </a:ext>
            </a:extLst>
          </p:cNvPr>
          <p:cNvPicPr>
            <a:picLocks noChangeAspect="1"/>
          </p:cNvPicPr>
          <p:nvPr/>
        </p:nvPicPr>
        <p:blipFill>
          <a:blip r:embed="rId3"/>
          <a:stretch>
            <a:fillRect/>
          </a:stretch>
        </p:blipFill>
        <p:spPr>
          <a:xfrm>
            <a:off x="3035354" y="4282751"/>
            <a:ext cx="2922534" cy="2462391"/>
          </a:xfrm>
          <a:prstGeom prst="rect">
            <a:avLst/>
          </a:prstGeom>
        </p:spPr>
      </p:pic>
      <p:sp>
        <p:nvSpPr>
          <p:cNvPr id="3" name="Espace réservé du numéro de diapositive 2">
            <a:extLst>
              <a:ext uri="{FF2B5EF4-FFF2-40B4-BE49-F238E27FC236}">
                <a16:creationId xmlns:a16="http://schemas.microsoft.com/office/drawing/2014/main" id="{6CE23A3F-5663-4996-AF59-434DE9E14150}"/>
              </a:ext>
            </a:extLst>
          </p:cNvPr>
          <p:cNvSpPr>
            <a:spLocks noGrp="1"/>
          </p:cNvSpPr>
          <p:nvPr>
            <p:ph type="sldNum" sz="quarter" idx="12"/>
          </p:nvPr>
        </p:nvSpPr>
        <p:spPr/>
        <p:txBody>
          <a:bodyPr/>
          <a:lstStyle/>
          <a:p>
            <a:fld id="{7BF7AC48-29A0-4E0B-A5F6-21FFC2168ABA}" type="slidenum">
              <a:rPr lang="fr-FR" smtClean="0"/>
              <a:t>17</a:t>
            </a:fld>
            <a:endParaRPr lang="fr-FR"/>
          </a:p>
        </p:txBody>
      </p:sp>
    </p:spTree>
    <p:extLst>
      <p:ext uri="{BB962C8B-B14F-4D97-AF65-F5344CB8AC3E}">
        <p14:creationId xmlns:p14="http://schemas.microsoft.com/office/powerpoint/2010/main" val="110166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15DDBD08-1235-4D6F-BDBD-408F52373E15}"/>
              </a:ext>
            </a:extLst>
          </p:cNvPr>
          <p:cNvSpPr>
            <a:spLocks noGrp="1"/>
          </p:cNvSpPr>
          <p:nvPr>
            <p:ph idx="1"/>
          </p:nvPr>
        </p:nvSpPr>
        <p:spPr/>
        <p:txBody>
          <a:bodyPr numCol="1"/>
          <a:lstStyle/>
          <a:p>
            <a:r>
              <a:rPr lang="fr-FR" dirty="0"/>
              <a:t>MDIS for Intense Beam</a:t>
            </a:r>
          </a:p>
          <a:p>
            <a:pPr lvl="1"/>
            <a:r>
              <a:rPr lang="fr-FR" dirty="0" err="1"/>
              <a:t>Space</a:t>
            </a:r>
            <a:r>
              <a:rPr lang="fr-FR" dirty="0"/>
              <a:t>-charge and </a:t>
            </a:r>
            <a:r>
              <a:rPr lang="fr-FR" dirty="0" err="1"/>
              <a:t>its</a:t>
            </a:r>
            <a:r>
              <a:rPr lang="fr-FR" dirty="0"/>
              <a:t> compensation</a:t>
            </a:r>
          </a:p>
          <a:p>
            <a:pPr lvl="1"/>
            <a:r>
              <a:rPr lang="fr-FR" dirty="0"/>
              <a:t>Transport Simulations</a:t>
            </a:r>
          </a:p>
          <a:p>
            <a:pPr lvl="1"/>
            <a:r>
              <a:rPr lang="fr-FR" dirty="0" err="1"/>
              <a:t>What</a:t>
            </a:r>
            <a:r>
              <a:rPr lang="fr-FR" dirty="0"/>
              <a:t> can </a:t>
            </a:r>
            <a:r>
              <a:rPr lang="fr-FR" dirty="0" err="1"/>
              <a:t>we</a:t>
            </a:r>
            <a:r>
              <a:rPr lang="fr-FR" dirty="0"/>
              <a:t> do ?</a:t>
            </a:r>
          </a:p>
          <a:p>
            <a:pPr lvl="1"/>
            <a:endParaRPr lang="fr-FR" dirty="0"/>
          </a:p>
          <a:p>
            <a:r>
              <a:rPr lang="fr-FR" dirty="0"/>
              <a:t>Extraction design and tricks</a:t>
            </a:r>
          </a:p>
          <a:p>
            <a:pPr lvl="1"/>
            <a:r>
              <a:rPr lang="fr-FR" dirty="0" err="1"/>
              <a:t>things</a:t>
            </a:r>
            <a:r>
              <a:rPr lang="fr-FR" dirty="0"/>
              <a:t> </a:t>
            </a:r>
            <a:r>
              <a:rPr lang="fr-FR" dirty="0" err="1"/>
              <a:t>you</a:t>
            </a:r>
            <a:r>
              <a:rPr lang="fr-FR" dirty="0"/>
              <a:t> must check in </a:t>
            </a:r>
            <a:r>
              <a:rPr lang="fr-FR" dirty="0" err="1"/>
              <a:t>your</a:t>
            </a:r>
            <a:r>
              <a:rPr lang="fr-FR"/>
              <a:t> simulations</a:t>
            </a:r>
            <a:endParaRPr lang="fr-FR" dirty="0"/>
          </a:p>
          <a:p>
            <a:pPr lvl="1"/>
            <a:r>
              <a:rPr lang="fr-FR" dirty="0"/>
              <a:t>And </a:t>
            </a:r>
            <a:r>
              <a:rPr lang="fr-FR" dirty="0" err="1"/>
              <a:t>other</a:t>
            </a:r>
            <a:r>
              <a:rPr lang="fr-FR" dirty="0"/>
              <a:t> </a:t>
            </a:r>
            <a:r>
              <a:rPr lang="fr-FR" dirty="0" err="1"/>
              <a:t>stuff</a:t>
            </a:r>
            <a:r>
              <a:rPr lang="fr-FR" dirty="0"/>
              <a:t> to master</a:t>
            </a:r>
          </a:p>
        </p:txBody>
      </p:sp>
      <p:sp>
        <p:nvSpPr>
          <p:cNvPr id="6" name="Titre 5">
            <a:extLst>
              <a:ext uri="{FF2B5EF4-FFF2-40B4-BE49-F238E27FC236}">
                <a16:creationId xmlns:a16="http://schemas.microsoft.com/office/drawing/2014/main" id="{8CB50B48-B005-4B07-A177-D2A0D250F4F0}"/>
              </a:ext>
            </a:extLst>
          </p:cNvPr>
          <p:cNvSpPr>
            <a:spLocks noGrp="1"/>
          </p:cNvSpPr>
          <p:nvPr>
            <p:ph type="title"/>
          </p:nvPr>
        </p:nvSpPr>
        <p:spPr/>
        <p:txBody>
          <a:bodyPr/>
          <a:lstStyle/>
          <a:p>
            <a:r>
              <a:rPr lang="fr-FR" dirty="0"/>
              <a:t>OUTLOOK</a:t>
            </a:r>
          </a:p>
        </p:txBody>
      </p:sp>
      <p:pic>
        <p:nvPicPr>
          <p:cNvPr id="4" name="Image 3">
            <a:extLst>
              <a:ext uri="{FF2B5EF4-FFF2-40B4-BE49-F238E27FC236}">
                <a16:creationId xmlns:a16="http://schemas.microsoft.com/office/drawing/2014/main" id="{6837065D-FE43-4D3F-8AF3-05363F462225}"/>
              </a:ext>
            </a:extLst>
          </p:cNvPr>
          <p:cNvPicPr>
            <a:picLocks noChangeAspect="1"/>
          </p:cNvPicPr>
          <p:nvPr/>
        </p:nvPicPr>
        <p:blipFill>
          <a:blip r:embed="rId2"/>
          <a:stretch>
            <a:fillRect/>
          </a:stretch>
        </p:blipFill>
        <p:spPr>
          <a:xfrm>
            <a:off x="8951873" y="4773584"/>
            <a:ext cx="2394330" cy="1139854"/>
          </a:xfrm>
          <a:prstGeom prst="rect">
            <a:avLst/>
          </a:prstGeom>
        </p:spPr>
      </p:pic>
      <p:sp>
        <p:nvSpPr>
          <p:cNvPr id="2" name="Espace réservé du numéro de diapositive 1">
            <a:extLst>
              <a:ext uri="{FF2B5EF4-FFF2-40B4-BE49-F238E27FC236}">
                <a16:creationId xmlns:a16="http://schemas.microsoft.com/office/drawing/2014/main" id="{186EEB4D-7D82-4FAD-B0EC-88B1D8765F23}"/>
              </a:ext>
            </a:extLst>
          </p:cNvPr>
          <p:cNvSpPr>
            <a:spLocks noGrp="1"/>
          </p:cNvSpPr>
          <p:nvPr>
            <p:ph type="sldNum" sz="quarter" idx="12"/>
          </p:nvPr>
        </p:nvSpPr>
        <p:spPr/>
        <p:txBody>
          <a:bodyPr/>
          <a:lstStyle/>
          <a:p>
            <a:fld id="{7BF7AC48-29A0-4E0B-A5F6-21FFC2168ABA}" type="slidenum">
              <a:rPr lang="fr-FR" smtClean="0"/>
              <a:t>2</a:t>
            </a:fld>
            <a:endParaRPr lang="fr-FR"/>
          </a:p>
        </p:txBody>
      </p:sp>
    </p:spTree>
    <p:extLst>
      <p:ext uri="{BB962C8B-B14F-4D97-AF65-F5344CB8AC3E}">
        <p14:creationId xmlns:p14="http://schemas.microsoft.com/office/powerpoint/2010/main" val="255370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B0D553-9CF0-483A-8ADA-D090BE15A638}"/>
              </a:ext>
            </a:extLst>
          </p:cNvPr>
          <p:cNvSpPr>
            <a:spLocks noGrp="1"/>
          </p:cNvSpPr>
          <p:nvPr>
            <p:ph type="title"/>
          </p:nvPr>
        </p:nvSpPr>
        <p:spPr/>
        <p:txBody>
          <a:bodyPr/>
          <a:lstStyle/>
          <a:p>
            <a:r>
              <a:rPr lang="fr-FR" dirty="0"/>
              <a:t>MDIS for Intense Beam</a:t>
            </a:r>
          </a:p>
        </p:txBody>
      </p:sp>
      <p:sp>
        <p:nvSpPr>
          <p:cNvPr id="5" name="Espace réservé du texte 4">
            <a:extLst>
              <a:ext uri="{FF2B5EF4-FFF2-40B4-BE49-F238E27FC236}">
                <a16:creationId xmlns:a16="http://schemas.microsoft.com/office/drawing/2014/main" id="{0224D193-13D4-4164-A768-04B80335E58B}"/>
              </a:ext>
            </a:extLst>
          </p:cNvPr>
          <p:cNvSpPr>
            <a:spLocks noGrp="1"/>
          </p:cNvSpPr>
          <p:nvPr>
            <p:ph type="body" idx="1"/>
          </p:nvPr>
        </p:nvSpPr>
        <p:spPr/>
        <p:txBody>
          <a:bodyPr/>
          <a:lstStyle/>
          <a:p>
            <a:endParaRPr lang="fr-FR"/>
          </a:p>
        </p:txBody>
      </p:sp>
      <p:sp>
        <p:nvSpPr>
          <p:cNvPr id="6" name="Espace réservé du texte 5">
            <a:extLst>
              <a:ext uri="{FF2B5EF4-FFF2-40B4-BE49-F238E27FC236}">
                <a16:creationId xmlns:a16="http://schemas.microsoft.com/office/drawing/2014/main" id="{BDDDDB14-8D7F-47F3-9DB0-81CA24141A94}"/>
              </a:ext>
            </a:extLst>
          </p:cNvPr>
          <p:cNvSpPr>
            <a:spLocks noGrp="1"/>
          </p:cNvSpPr>
          <p:nvPr>
            <p:ph type="body" idx="13"/>
          </p:nvPr>
        </p:nvSpPr>
        <p:spPr/>
        <p:txBody>
          <a:bodyPr/>
          <a:lstStyle/>
          <a:p>
            <a:r>
              <a:rPr lang="fr-FR" dirty="0"/>
              <a:t>1</a:t>
            </a:r>
          </a:p>
        </p:txBody>
      </p:sp>
      <p:sp>
        <p:nvSpPr>
          <p:cNvPr id="2" name="Espace réservé du numéro de diapositive 1">
            <a:extLst>
              <a:ext uri="{FF2B5EF4-FFF2-40B4-BE49-F238E27FC236}">
                <a16:creationId xmlns:a16="http://schemas.microsoft.com/office/drawing/2014/main" id="{1974EC66-20E1-4CB1-A947-5C5D1EFFEE0D}"/>
              </a:ext>
            </a:extLst>
          </p:cNvPr>
          <p:cNvSpPr>
            <a:spLocks noGrp="1"/>
          </p:cNvSpPr>
          <p:nvPr>
            <p:ph type="sldNum" sz="quarter" idx="12"/>
          </p:nvPr>
        </p:nvSpPr>
        <p:spPr/>
        <p:txBody>
          <a:bodyPr/>
          <a:lstStyle/>
          <a:p>
            <a:fld id="{7BF7AC48-29A0-4E0B-A5F6-21FFC2168ABA}" type="slidenum">
              <a:rPr lang="fr-FR" smtClean="0"/>
              <a:t>3</a:t>
            </a:fld>
            <a:endParaRPr lang="fr-FR"/>
          </a:p>
        </p:txBody>
      </p:sp>
    </p:spTree>
    <p:extLst>
      <p:ext uri="{BB962C8B-B14F-4D97-AF65-F5344CB8AC3E}">
        <p14:creationId xmlns:p14="http://schemas.microsoft.com/office/powerpoint/2010/main" val="212167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e 67"/>
          <p:cNvGrpSpPr/>
          <p:nvPr/>
        </p:nvGrpSpPr>
        <p:grpSpPr>
          <a:xfrm>
            <a:off x="183327" y="2383311"/>
            <a:ext cx="4608000" cy="2428394"/>
            <a:chOff x="182027" y="2391254"/>
            <a:chExt cx="4608000" cy="2428394"/>
          </a:xfrm>
        </p:grpSpPr>
        <p:sp>
          <p:nvSpPr>
            <p:cNvPr id="160" name="Rectangle 139"/>
            <p:cNvSpPr>
              <a:spLocks noChangeArrowheads="1"/>
            </p:cNvSpPr>
            <p:nvPr/>
          </p:nvSpPr>
          <p:spPr bwMode="auto">
            <a:xfrm flipH="1">
              <a:off x="182027" y="2391254"/>
              <a:ext cx="4608000" cy="2428394"/>
            </a:xfrm>
            <a:prstGeom prst="roundRect">
              <a:avLst/>
            </a:prstGeom>
            <a:solidFill>
              <a:schemeClr val="bg1">
                <a:lumMod val="75000"/>
              </a:schemeClr>
            </a:solidFill>
            <a:ln w="12700">
              <a:solidFill>
                <a:srgbClr val="800080"/>
              </a:solidFill>
              <a:prstDash val="dash"/>
              <a:miter lim="800000"/>
              <a:headEnd/>
              <a:tailEnd/>
            </a:ln>
            <a:effectLst/>
          </p:spPr>
          <p:txBody>
            <a:bodyPr wrap="none" anchor="ctr"/>
            <a:lstStyle/>
            <a:p>
              <a:endParaRPr lang="fr-FR" sz="1000"/>
            </a:p>
          </p:txBody>
        </p:sp>
        <p:sp>
          <p:nvSpPr>
            <p:cNvPr id="161" name="Text Box 31"/>
            <p:cNvSpPr txBox="1">
              <a:spLocks noChangeArrowheads="1"/>
            </p:cNvSpPr>
            <p:nvPr/>
          </p:nvSpPr>
          <p:spPr bwMode="auto">
            <a:xfrm flipH="1">
              <a:off x="426253" y="4464550"/>
              <a:ext cx="21978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1400" b="1" dirty="0">
                  <a:ln w="0"/>
                </a:rPr>
                <a:t>High Voltage 95 kV</a:t>
              </a:r>
            </a:p>
          </p:txBody>
        </p:sp>
      </p:grpSp>
      <p:sp>
        <p:nvSpPr>
          <p:cNvPr id="2" name="Titre 1"/>
          <p:cNvSpPr>
            <a:spLocks noGrp="1"/>
          </p:cNvSpPr>
          <p:nvPr>
            <p:ph type="title"/>
          </p:nvPr>
        </p:nvSpPr>
        <p:spPr>
          <a:xfrm>
            <a:off x="471668" y="167880"/>
            <a:ext cx="7674692" cy="794698"/>
          </a:xfrm>
        </p:spPr>
        <p:txBody>
          <a:bodyPr vert="horz" lIns="0" tIns="45720" rIns="0" bIns="45720" rtlCol="0" anchor="t">
            <a:normAutofit fontScale="90000"/>
          </a:bodyPr>
          <a:lstStyle/>
          <a:p>
            <a:pPr defTabSz="914400"/>
            <a:r>
              <a:rPr lang="fr-FR" sz="3200" dirty="0"/>
              <a:t>Intense Light Ion ECR Source :  MDIS</a:t>
            </a:r>
          </a:p>
        </p:txBody>
      </p:sp>
      <p:pic>
        <p:nvPicPr>
          <p:cNvPr id="69" name="Picture 4"/>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668398" y="3065560"/>
            <a:ext cx="4140000" cy="114698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ectangle 71"/>
          <p:cNvSpPr/>
          <p:nvPr/>
        </p:nvSpPr>
        <p:spPr>
          <a:xfrm>
            <a:off x="124280" y="803886"/>
            <a:ext cx="3435743" cy="584775"/>
          </a:xfrm>
          <a:prstGeom prst="rect">
            <a:avLst/>
          </a:prstGeom>
        </p:spPr>
        <p:txBody>
          <a:bodyPr wrap="square">
            <a:spAutoFit/>
          </a:bodyPr>
          <a:lstStyle/>
          <a:p>
            <a:r>
              <a:rPr lang="fr-FR" sz="1800" b="1" dirty="0">
                <a:solidFill>
                  <a:srgbClr val="0000FF"/>
                </a:solidFill>
                <a:latin typeface="Arial" panose="020B0604020202020204" pitchFamily="34" charset="0"/>
                <a:cs typeface="Arial" panose="020B0604020202020204" pitchFamily="34" charset="0"/>
              </a:rPr>
              <a:t>ECR </a:t>
            </a:r>
            <a:r>
              <a:rPr lang="fr-FR" sz="1800" b="1" dirty="0" err="1">
                <a:solidFill>
                  <a:srgbClr val="0000FF"/>
                </a:solidFill>
                <a:latin typeface="Arial" panose="020B0604020202020204" pitchFamily="34" charset="0"/>
                <a:cs typeface="Arial" panose="020B0604020202020204" pitchFamily="34" charset="0"/>
              </a:rPr>
              <a:t>Heating</a:t>
            </a:r>
            <a:r>
              <a:rPr lang="fr-FR" sz="1800" b="1" dirty="0">
                <a:solidFill>
                  <a:srgbClr val="0000FF"/>
                </a:solidFill>
                <a:latin typeface="Arial" panose="020B0604020202020204" pitchFamily="34" charset="0"/>
                <a:cs typeface="Arial" panose="020B0604020202020204" pitchFamily="34" charset="0"/>
              </a:rPr>
              <a:t> </a:t>
            </a:r>
            <a:r>
              <a:rPr lang="fr-FR" sz="1800" b="1" dirty="0" err="1">
                <a:solidFill>
                  <a:srgbClr val="0000FF"/>
                </a:solidFill>
                <a:latin typeface="Arial" panose="020B0604020202020204" pitchFamily="34" charset="0"/>
                <a:cs typeface="Arial" panose="020B0604020202020204" pitchFamily="34" charset="0"/>
              </a:rPr>
              <a:t>Process</a:t>
            </a:r>
            <a:endParaRPr lang="fr-FR" sz="1800" b="1" dirty="0">
              <a:solidFill>
                <a:srgbClr val="0000FF"/>
              </a:solidFill>
              <a:latin typeface="Arial" panose="020B0604020202020204" pitchFamily="34" charset="0"/>
              <a:cs typeface="Arial" panose="020B0604020202020204" pitchFamily="34" charset="0"/>
            </a:endParaRPr>
          </a:p>
          <a:p>
            <a:r>
              <a:rPr lang="fr-FR" sz="1400" dirty="0">
                <a:solidFill>
                  <a:srgbClr val="0000FF"/>
                </a:solidFill>
                <a:latin typeface="Arial" panose="020B0604020202020204" pitchFamily="34" charset="0"/>
                <a:cs typeface="Arial" panose="020B0604020202020204" pitchFamily="34" charset="0"/>
              </a:rPr>
              <a:t>(</a:t>
            </a:r>
            <a:r>
              <a:rPr lang="fr-FR" sz="1400" dirty="0" err="1">
                <a:solidFill>
                  <a:srgbClr val="0000FF"/>
                </a:solidFill>
                <a:latin typeface="Arial" panose="020B0604020202020204" pitchFamily="34" charset="0"/>
                <a:cs typeface="Arial" panose="020B0604020202020204" pitchFamily="34" charset="0"/>
              </a:rPr>
              <a:t>E</a:t>
            </a:r>
            <a:r>
              <a:rPr lang="fr-FR" sz="1400" dirty="0" err="1">
                <a:latin typeface="Arial" panose="020B0604020202020204" pitchFamily="34" charset="0"/>
                <a:cs typeface="Arial" panose="020B0604020202020204" pitchFamily="34" charset="0"/>
              </a:rPr>
              <a:t>lectron</a:t>
            </a:r>
            <a:r>
              <a:rPr lang="fr-FR" sz="1400" dirty="0">
                <a:solidFill>
                  <a:srgbClr val="0000FF"/>
                </a:solidFill>
                <a:latin typeface="Arial" panose="020B0604020202020204" pitchFamily="34" charset="0"/>
                <a:cs typeface="Arial" panose="020B0604020202020204" pitchFamily="34" charset="0"/>
              </a:rPr>
              <a:t> C</a:t>
            </a:r>
            <a:r>
              <a:rPr lang="fr-FR" sz="1400" dirty="0">
                <a:latin typeface="Arial" panose="020B0604020202020204" pitchFamily="34" charset="0"/>
                <a:cs typeface="Arial" panose="020B0604020202020204" pitchFamily="34" charset="0"/>
              </a:rPr>
              <a:t>yclotron</a:t>
            </a:r>
            <a:r>
              <a:rPr lang="fr-FR" sz="1400" dirty="0">
                <a:solidFill>
                  <a:srgbClr val="0000FF"/>
                </a:solidFill>
                <a:latin typeface="Arial" panose="020B0604020202020204" pitchFamily="34" charset="0"/>
                <a:cs typeface="Arial" panose="020B0604020202020204" pitchFamily="34" charset="0"/>
              </a:rPr>
              <a:t> </a:t>
            </a:r>
            <a:r>
              <a:rPr lang="fr-FR" sz="1400" dirty="0" err="1">
                <a:solidFill>
                  <a:srgbClr val="0000FF"/>
                </a:solidFill>
                <a:latin typeface="Arial" panose="020B0604020202020204" pitchFamily="34" charset="0"/>
                <a:cs typeface="Arial" panose="020B0604020202020204" pitchFamily="34" charset="0"/>
              </a:rPr>
              <a:t>R</a:t>
            </a:r>
            <a:r>
              <a:rPr lang="fr-FR" sz="1400" dirty="0" err="1">
                <a:latin typeface="Arial" panose="020B0604020202020204" pitchFamily="34" charset="0"/>
                <a:cs typeface="Arial" panose="020B0604020202020204" pitchFamily="34" charset="0"/>
              </a:rPr>
              <a:t>esonance</a:t>
            </a:r>
            <a:r>
              <a:rPr lang="fr-FR" sz="1400" dirty="0">
                <a:solidFill>
                  <a:srgbClr val="0000FF"/>
                </a:solidFill>
                <a:latin typeface="Arial" panose="020B0604020202020204" pitchFamily="34" charset="0"/>
                <a:cs typeface="Arial" panose="020B0604020202020204" pitchFamily="34" charset="0"/>
              </a:rPr>
              <a:t>)</a:t>
            </a:r>
          </a:p>
        </p:txBody>
      </p:sp>
      <p:sp>
        <p:nvSpPr>
          <p:cNvPr id="58" name="Text Box 138"/>
          <p:cNvSpPr txBox="1">
            <a:spLocks noChangeArrowheads="1"/>
          </p:cNvSpPr>
          <p:nvPr/>
        </p:nvSpPr>
        <p:spPr bwMode="auto">
          <a:xfrm>
            <a:off x="192675" y="4911096"/>
            <a:ext cx="4608000" cy="360000"/>
          </a:xfrm>
          <a:prstGeom prst="rect">
            <a:avLst/>
          </a:prstGeom>
          <a:solidFill>
            <a:schemeClr val="bg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600" dirty="0"/>
              <a:t>Plasma</a:t>
            </a:r>
          </a:p>
        </p:txBody>
      </p:sp>
      <p:sp>
        <p:nvSpPr>
          <p:cNvPr id="4" name="Rectangle 3"/>
          <p:cNvSpPr/>
          <p:nvPr/>
        </p:nvSpPr>
        <p:spPr>
          <a:xfrm>
            <a:off x="192675" y="5313566"/>
            <a:ext cx="7295871" cy="360000"/>
          </a:xfrm>
          <a:prstGeom prst="rect">
            <a:avLst/>
          </a:prstGeom>
          <a:solidFill>
            <a:srgbClr val="121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n>
                  <a:solidFill>
                    <a:srgbClr val="002060"/>
                  </a:solidFill>
                </a:ln>
                <a:latin typeface="+mj-lt"/>
              </a:rPr>
              <a:t>Ion Source</a:t>
            </a:r>
            <a:endParaRPr lang="en-GB" sz="2000" b="1" dirty="0">
              <a:ln>
                <a:solidFill>
                  <a:srgbClr val="002060"/>
                </a:solidFill>
              </a:ln>
              <a:latin typeface="+mj-lt"/>
            </a:endParaRPr>
          </a:p>
        </p:txBody>
      </p:sp>
      <p:grpSp>
        <p:nvGrpSpPr>
          <p:cNvPr id="32" name="Groupe 31"/>
          <p:cNvGrpSpPr/>
          <p:nvPr/>
        </p:nvGrpSpPr>
        <p:grpSpPr>
          <a:xfrm>
            <a:off x="7587573" y="4911094"/>
            <a:ext cx="4148790" cy="762474"/>
            <a:chOff x="38645" y="5998508"/>
            <a:chExt cx="2126055" cy="791831"/>
          </a:xfrm>
        </p:grpSpPr>
        <p:sp>
          <p:nvSpPr>
            <p:cNvPr id="77" name="Text Box 138"/>
            <p:cNvSpPr txBox="1">
              <a:spLocks noChangeArrowheads="1"/>
            </p:cNvSpPr>
            <p:nvPr/>
          </p:nvSpPr>
          <p:spPr bwMode="auto">
            <a:xfrm>
              <a:off x="38645" y="5998508"/>
              <a:ext cx="2126055" cy="373861"/>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600" dirty="0"/>
                <a:t>Diagnostics</a:t>
              </a:r>
            </a:p>
          </p:txBody>
        </p:sp>
        <p:sp>
          <p:nvSpPr>
            <p:cNvPr id="73" name="Rectangle 72"/>
            <p:cNvSpPr/>
            <p:nvPr/>
          </p:nvSpPr>
          <p:spPr>
            <a:xfrm>
              <a:off x="38645" y="6416478"/>
              <a:ext cx="2126055" cy="373861"/>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n>
                    <a:solidFill>
                      <a:srgbClr val="002060"/>
                    </a:solidFill>
                  </a:ln>
                  <a:latin typeface="+mj-lt"/>
                </a:rPr>
                <a:t>LEBT</a:t>
              </a:r>
              <a:endParaRPr lang="en-GB" sz="2000" b="1" dirty="0">
                <a:ln>
                  <a:solidFill>
                    <a:srgbClr val="002060"/>
                  </a:solidFill>
                </a:ln>
                <a:latin typeface="+mj-lt"/>
              </a:endParaRPr>
            </a:p>
          </p:txBody>
        </p:sp>
      </p:grpSp>
      <p:sp>
        <p:nvSpPr>
          <p:cNvPr id="6" name="Rectangle à coins arrondis 5"/>
          <p:cNvSpPr/>
          <p:nvPr/>
        </p:nvSpPr>
        <p:spPr>
          <a:xfrm>
            <a:off x="7993800" y="4291966"/>
            <a:ext cx="3664800" cy="578882"/>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i="1" dirty="0"/>
              <a:t>Size, angle, position and proportion:</a:t>
            </a:r>
            <a:endParaRPr lang="fr-FR" sz="1400" dirty="0"/>
          </a:p>
          <a:p>
            <a:pPr algn="ctr"/>
            <a:r>
              <a:rPr lang="fr-FR" sz="1400" dirty="0"/>
              <a:t>EMU; </a:t>
            </a:r>
            <a:r>
              <a:rPr lang="fr-FR" sz="1400" dirty="0" err="1"/>
              <a:t>Wires</a:t>
            </a:r>
            <a:r>
              <a:rPr lang="fr-FR" sz="1400" dirty="0"/>
              <a:t> Profiler/Camera; Wien </a:t>
            </a:r>
            <a:r>
              <a:rPr lang="fr-FR" sz="1400" dirty="0" err="1"/>
              <a:t>filter</a:t>
            </a:r>
            <a:endParaRPr lang="en-GB" sz="1400" dirty="0"/>
          </a:p>
        </p:txBody>
      </p:sp>
      <p:grpSp>
        <p:nvGrpSpPr>
          <p:cNvPr id="66" name="Groupe 65"/>
          <p:cNvGrpSpPr/>
          <p:nvPr/>
        </p:nvGrpSpPr>
        <p:grpSpPr>
          <a:xfrm>
            <a:off x="4743227" y="2263243"/>
            <a:ext cx="2745319" cy="3007853"/>
            <a:chOff x="4743227" y="2263243"/>
            <a:chExt cx="2745319" cy="3007853"/>
          </a:xfrm>
        </p:grpSpPr>
        <p:sp>
          <p:nvSpPr>
            <p:cNvPr id="55" name="Text Box 138"/>
            <p:cNvSpPr txBox="1">
              <a:spLocks noChangeArrowheads="1"/>
            </p:cNvSpPr>
            <p:nvPr/>
          </p:nvSpPr>
          <p:spPr bwMode="auto">
            <a:xfrm>
              <a:off x="4865715" y="4911096"/>
              <a:ext cx="2622831" cy="360000"/>
            </a:xfrm>
            <a:prstGeom prst="rect">
              <a:avLst/>
            </a:prstGeom>
            <a:solidFill>
              <a:schemeClr val="bg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600" dirty="0"/>
                <a:t>Pentode extraction system </a:t>
              </a:r>
            </a:p>
          </p:txBody>
        </p:sp>
        <p:grpSp>
          <p:nvGrpSpPr>
            <p:cNvPr id="63" name="Groupe 62"/>
            <p:cNvGrpSpPr/>
            <p:nvPr/>
          </p:nvGrpSpPr>
          <p:grpSpPr>
            <a:xfrm>
              <a:off x="4743227" y="2263243"/>
              <a:ext cx="2493636" cy="2630456"/>
              <a:chOff x="4743227" y="2263243"/>
              <a:chExt cx="2493636" cy="2630456"/>
            </a:xfrm>
          </p:grpSpPr>
          <p:grpSp>
            <p:nvGrpSpPr>
              <p:cNvPr id="110" name="Groupe 109"/>
              <p:cNvGrpSpPr/>
              <p:nvPr/>
            </p:nvGrpSpPr>
            <p:grpSpPr>
              <a:xfrm>
                <a:off x="4743227" y="2263243"/>
                <a:ext cx="2493636" cy="2630456"/>
                <a:chOff x="4508983" y="2723830"/>
                <a:chExt cx="2493636" cy="2630456"/>
              </a:xfrm>
            </p:grpSpPr>
            <p:sp>
              <p:nvSpPr>
                <p:cNvPr id="123" name="AutoShape 112"/>
                <p:cNvSpPr>
                  <a:spLocks noChangeArrowheads="1"/>
                </p:cNvSpPr>
                <p:nvPr/>
              </p:nvSpPr>
              <p:spPr bwMode="auto">
                <a:xfrm flipH="1">
                  <a:off x="4588905" y="4003370"/>
                  <a:ext cx="2413714" cy="214443"/>
                </a:xfrm>
                <a:prstGeom prst="leftArrow">
                  <a:avLst>
                    <a:gd name="adj1" fmla="val 50000"/>
                    <a:gd name="adj2" fmla="val 125000"/>
                  </a:avLst>
                </a:prstGeom>
                <a:solidFill>
                  <a:schemeClr val="bg1"/>
                </a:solidFill>
                <a:ln w="9525">
                  <a:noFill/>
                  <a:miter lim="800000"/>
                  <a:headEnd/>
                  <a:tailEnd/>
                </a:ln>
                <a:effectLst>
                  <a:glow rad="101600">
                    <a:schemeClr val="accent5">
                      <a:satMod val="175000"/>
                      <a:alpha val="40000"/>
                    </a:schemeClr>
                  </a:glow>
                </a:effectLst>
              </p:spPr>
              <p:txBody>
                <a:bodyPr wrap="none" anchor="ctr"/>
                <a:lstStyle/>
                <a:p>
                  <a:endParaRPr lang="fr-FR" sz="1000"/>
                </a:p>
              </p:txBody>
            </p:sp>
            <p:sp>
              <p:nvSpPr>
                <p:cNvPr id="138" name="Bande diagonale 137"/>
                <p:cNvSpPr/>
                <p:nvPr/>
              </p:nvSpPr>
              <p:spPr>
                <a:xfrm>
                  <a:off x="4917633" y="3253676"/>
                  <a:ext cx="460487" cy="716106"/>
                </a:xfrm>
                <a:prstGeom prst="diagStripe">
                  <a:avLst>
                    <a:gd name="adj" fmla="val 8203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9" name="Bande diagonale 138"/>
                <p:cNvSpPr/>
                <p:nvPr/>
              </p:nvSpPr>
              <p:spPr>
                <a:xfrm flipV="1">
                  <a:off x="4917634" y="4213667"/>
                  <a:ext cx="460486" cy="679658"/>
                </a:xfrm>
                <a:prstGeom prst="diagStripe">
                  <a:avLst>
                    <a:gd name="adj" fmla="val 8203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0" name="Bande diagonale 139"/>
                <p:cNvSpPr/>
                <p:nvPr/>
              </p:nvSpPr>
              <p:spPr>
                <a:xfrm>
                  <a:off x="5507709" y="3253106"/>
                  <a:ext cx="460487" cy="716106"/>
                </a:xfrm>
                <a:prstGeom prst="diagStripe">
                  <a:avLst>
                    <a:gd name="adj" fmla="val 8203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1" name="Bande diagonale 140"/>
                <p:cNvSpPr/>
                <p:nvPr/>
              </p:nvSpPr>
              <p:spPr>
                <a:xfrm>
                  <a:off x="5196665" y="3265971"/>
                  <a:ext cx="460487" cy="716106"/>
                </a:xfrm>
                <a:prstGeom prst="diagStripe">
                  <a:avLst>
                    <a:gd name="adj" fmla="val 82031"/>
                  </a:avLst>
                </a:prstGeom>
                <a:solidFill>
                  <a:srgbClr val="21FF2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2" name="Bande diagonale 141"/>
                <p:cNvSpPr/>
                <p:nvPr/>
              </p:nvSpPr>
              <p:spPr>
                <a:xfrm flipV="1">
                  <a:off x="5507710" y="4249848"/>
                  <a:ext cx="460486" cy="679658"/>
                </a:xfrm>
                <a:prstGeom prst="diagStripe">
                  <a:avLst>
                    <a:gd name="adj" fmla="val 8203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3" name="Bande diagonale 142"/>
                <p:cNvSpPr/>
                <p:nvPr/>
              </p:nvSpPr>
              <p:spPr>
                <a:xfrm flipV="1">
                  <a:off x="5196665" y="4213667"/>
                  <a:ext cx="460486" cy="679658"/>
                </a:xfrm>
                <a:prstGeom prst="diagStripe">
                  <a:avLst>
                    <a:gd name="adj" fmla="val 82031"/>
                  </a:avLst>
                </a:prstGeom>
                <a:solidFill>
                  <a:srgbClr val="21FF2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44" name="Connecteur droit avec flèche 143"/>
                <p:cNvCxnSpPr>
                  <a:stCxn id="147" idx="2"/>
                  <a:endCxn id="140" idx="3"/>
                </p:cNvCxnSpPr>
                <p:nvPr/>
              </p:nvCxnSpPr>
              <p:spPr>
                <a:xfrm>
                  <a:off x="5624029" y="3000829"/>
                  <a:ext cx="302795" cy="252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a:stCxn id="147" idx="2"/>
                  <a:endCxn id="138" idx="3"/>
                </p:cNvCxnSpPr>
                <p:nvPr/>
              </p:nvCxnSpPr>
              <p:spPr>
                <a:xfrm flipH="1">
                  <a:off x="5336748" y="3000829"/>
                  <a:ext cx="287281" cy="2528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a:stCxn id="148" idx="0"/>
                  <a:endCxn id="143" idx="3"/>
                </p:cNvCxnSpPr>
                <p:nvPr/>
              </p:nvCxnSpPr>
              <p:spPr>
                <a:xfrm flipH="1" flipV="1">
                  <a:off x="5615779" y="4893325"/>
                  <a:ext cx="4805" cy="1839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ZoneTexte 146"/>
                <p:cNvSpPr txBox="1"/>
                <p:nvPr/>
              </p:nvSpPr>
              <p:spPr>
                <a:xfrm flipH="1">
                  <a:off x="5268428" y="2723830"/>
                  <a:ext cx="711202" cy="276999"/>
                </a:xfrm>
                <a:prstGeom prst="rect">
                  <a:avLst/>
                </a:prstGeom>
                <a:noFill/>
                <a:ln>
                  <a:noFill/>
                </a:ln>
              </p:spPr>
              <p:txBody>
                <a:bodyPr wrap="square" rtlCol="0">
                  <a:spAutoFit/>
                </a:bodyPr>
                <a:lstStyle/>
                <a:p>
                  <a:pPr algn="ctr"/>
                  <a:r>
                    <a:rPr lang="fr-FR" sz="1200" dirty="0"/>
                    <a:t>Ground</a:t>
                  </a:r>
                </a:p>
              </p:txBody>
            </p:sp>
            <p:sp>
              <p:nvSpPr>
                <p:cNvPr id="148" name="ZoneTexte 147"/>
                <p:cNvSpPr txBox="1"/>
                <p:nvPr/>
              </p:nvSpPr>
              <p:spPr>
                <a:xfrm flipH="1">
                  <a:off x="5278559" y="5077287"/>
                  <a:ext cx="684050" cy="276999"/>
                </a:xfrm>
                <a:prstGeom prst="rect">
                  <a:avLst/>
                </a:prstGeom>
                <a:noFill/>
                <a:ln>
                  <a:noFill/>
                </a:ln>
              </p:spPr>
              <p:txBody>
                <a:bodyPr wrap="square" rtlCol="0">
                  <a:spAutoFit/>
                </a:bodyPr>
                <a:lstStyle/>
                <a:p>
                  <a:pPr algn="ctr"/>
                  <a:r>
                    <a:rPr lang="fr-FR" sz="1200" dirty="0"/>
                    <a:t>-3 kV</a:t>
                  </a:r>
                </a:p>
              </p:txBody>
            </p:sp>
            <p:sp>
              <p:nvSpPr>
                <p:cNvPr id="149" name="Bande diagonale 148"/>
                <p:cNvSpPr/>
                <p:nvPr/>
              </p:nvSpPr>
              <p:spPr>
                <a:xfrm>
                  <a:off x="4657060" y="3270117"/>
                  <a:ext cx="460487" cy="716106"/>
                </a:xfrm>
                <a:prstGeom prst="diagStripe">
                  <a:avLst>
                    <a:gd name="adj" fmla="val 82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0" name="Bande diagonale 149"/>
                <p:cNvSpPr/>
                <p:nvPr/>
              </p:nvSpPr>
              <p:spPr>
                <a:xfrm flipV="1">
                  <a:off x="4657061" y="4230108"/>
                  <a:ext cx="460486" cy="679658"/>
                </a:xfrm>
                <a:prstGeom prst="diagStripe">
                  <a:avLst>
                    <a:gd name="adj" fmla="val 82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51" name="Connecteur droit avec flèche 150"/>
                <p:cNvCxnSpPr>
                  <a:stCxn id="152" idx="0"/>
                  <a:endCxn id="150" idx="3"/>
                </p:cNvCxnSpPr>
                <p:nvPr/>
              </p:nvCxnSpPr>
              <p:spPr>
                <a:xfrm flipV="1">
                  <a:off x="5071307" y="4909766"/>
                  <a:ext cx="4868" cy="1675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ZoneTexte 151"/>
                <p:cNvSpPr txBox="1"/>
                <p:nvPr/>
              </p:nvSpPr>
              <p:spPr>
                <a:xfrm flipH="1">
                  <a:off x="4715706" y="5077287"/>
                  <a:ext cx="711202" cy="276999"/>
                </a:xfrm>
                <a:prstGeom prst="rect">
                  <a:avLst/>
                </a:prstGeom>
                <a:noFill/>
                <a:ln>
                  <a:noFill/>
                </a:ln>
              </p:spPr>
              <p:txBody>
                <a:bodyPr wrap="square" rtlCol="0">
                  <a:spAutoFit/>
                </a:bodyPr>
                <a:lstStyle/>
                <a:p>
                  <a:pPr algn="ctr"/>
                  <a:r>
                    <a:rPr lang="fr-FR" sz="1200" dirty="0"/>
                    <a:t>65 kV</a:t>
                  </a:r>
                </a:p>
              </p:txBody>
            </p:sp>
            <p:sp>
              <p:nvSpPr>
                <p:cNvPr id="122" name="Rectangle 121"/>
                <p:cNvSpPr/>
                <p:nvPr/>
              </p:nvSpPr>
              <p:spPr>
                <a:xfrm flipH="1">
                  <a:off x="4508983" y="4059395"/>
                  <a:ext cx="106566"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20" name="Groupe 19"/>
              <p:cNvGrpSpPr/>
              <p:nvPr/>
            </p:nvGrpSpPr>
            <p:grpSpPr>
              <a:xfrm>
                <a:off x="5854828" y="3245895"/>
                <a:ext cx="1162191" cy="765292"/>
                <a:chOff x="6184696" y="3393627"/>
                <a:chExt cx="1162191" cy="765292"/>
              </a:xfrm>
            </p:grpSpPr>
            <p:sp>
              <p:nvSpPr>
                <p:cNvPr id="34" name="ZoneTexte 33"/>
                <p:cNvSpPr txBox="1"/>
                <p:nvPr/>
              </p:nvSpPr>
              <p:spPr>
                <a:xfrm>
                  <a:off x="6194271" y="3851142"/>
                  <a:ext cx="1152616" cy="307777"/>
                </a:xfrm>
                <a:prstGeom prst="rect">
                  <a:avLst/>
                </a:prstGeom>
                <a:noFill/>
                <a:ln>
                  <a:noFill/>
                </a:ln>
              </p:spPr>
              <p:txBody>
                <a:bodyPr wrap="square" rtlCol="0" anchor="ctr">
                  <a:spAutoFit/>
                </a:bodyPr>
                <a:lstStyle/>
                <a:p>
                  <a:r>
                    <a:rPr lang="fr-FR" sz="1400" dirty="0"/>
                    <a:t>H</a:t>
                  </a:r>
                  <a:r>
                    <a:rPr lang="fr-FR" sz="1400" baseline="30000" dirty="0"/>
                    <a:t>+</a:t>
                  </a:r>
                  <a:r>
                    <a:rPr lang="fr-FR" sz="1400" dirty="0"/>
                    <a:t>  H</a:t>
                  </a:r>
                  <a:r>
                    <a:rPr lang="fr-FR" sz="1400" baseline="-25000" dirty="0"/>
                    <a:t>2</a:t>
                  </a:r>
                  <a:r>
                    <a:rPr lang="fr-FR" sz="1400" baseline="30000" dirty="0"/>
                    <a:t>+</a:t>
                  </a:r>
                  <a:r>
                    <a:rPr lang="fr-FR" sz="1400" dirty="0"/>
                    <a:t>  H</a:t>
                  </a:r>
                  <a:r>
                    <a:rPr lang="fr-FR" sz="1400" baseline="-25000" dirty="0"/>
                    <a:t>3</a:t>
                  </a:r>
                  <a:r>
                    <a:rPr lang="fr-FR" sz="1400" baseline="30000" dirty="0"/>
                    <a:t>+</a:t>
                  </a:r>
                </a:p>
              </p:txBody>
            </p:sp>
            <p:sp>
              <p:nvSpPr>
                <p:cNvPr id="70" name="ZoneTexte 69"/>
                <p:cNvSpPr txBox="1"/>
                <p:nvPr/>
              </p:nvSpPr>
              <p:spPr>
                <a:xfrm>
                  <a:off x="6184696" y="3393627"/>
                  <a:ext cx="1162191" cy="307777"/>
                </a:xfrm>
                <a:prstGeom prst="rect">
                  <a:avLst/>
                </a:prstGeom>
                <a:noFill/>
                <a:ln>
                  <a:noFill/>
                </a:ln>
              </p:spPr>
              <p:txBody>
                <a:bodyPr wrap="square" rtlCol="0" anchor="ctr">
                  <a:spAutoFit/>
                </a:bodyPr>
                <a:lstStyle/>
                <a:p>
                  <a:r>
                    <a:rPr lang="fr-FR" sz="1400" dirty="0"/>
                    <a:t>D</a:t>
                  </a:r>
                  <a:r>
                    <a:rPr lang="fr-FR" sz="1400" baseline="30000" dirty="0"/>
                    <a:t>+</a:t>
                  </a:r>
                  <a:r>
                    <a:rPr lang="fr-FR" sz="1400" dirty="0"/>
                    <a:t>  D</a:t>
                  </a:r>
                  <a:r>
                    <a:rPr lang="fr-FR" sz="1400" baseline="-25000" dirty="0"/>
                    <a:t>2</a:t>
                  </a:r>
                  <a:r>
                    <a:rPr lang="fr-FR" sz="1400" baseline="30000" dirty="0"/>
                    <a:t>+</a:t>
                  </a:r>
                  <a:r>
                    <a:rPr lang="fr-FR" sz="1400" dirty="0"/>
                    <a:t>  D</a:t>
                  </a:r>
                  <a:r>
                    <a:rPr lang="fr-FR" sz="1400" baseline="-25000" dirty="0"/>
                    <a:t>3</a:t>
                  </a:r>
                  <a:r>
                    <a:rPr lang="fr-FR" sz="1400" baseline="30000" dirty="0"/>
                    <a:t>+</a:t>
                  </a:r>
                </a:p>
              </p:txBody>
            </p:sp>
          </p:grpSp>
        </p:grpSp>
      </p:grpSp>
      <p:pic>
        <p:nvPicPr>
          <p:cNvPr id="15" name="Imag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4800" y="550411"/>
            <a:ext cx="3669402" cy="1915564"/>
          </a:xfrm>
          <a:prstGeom prst="rect">
            <a:avLst/>
          </a:prstGeom>
        </p:spPr>
      </p:pic>
      <mc:AlternateContent xmlns:mc="http://schemas.openxmlformats.org/markup-compatibility/2006" xmlns:a14="http://schemas.microsoft.com/office/drawing/2010/main">
        <mc:Choice Requires="a14">
          <p:sp>
            <p:nvSpPr>
              <p:cNvPr id="5" name="ZoneTexte 4"/>
              <p:cNvSpPr txBox="1"/>
              <p:nvPr/>
            </p:nvSpPr>
            <p:spPr>
              <a:xfrm>
                <a:off x="183327" y="1452043"/>
                <a:ext cx="1815433" cy="553998"/>
              </a:xfrm>
              <a:prstGeom prst="rect">
                <a:avLst/>
              </a:prstGeom>
              <a:noFill/>
            </p:spPr>
            <p:txBody>
              <a:bodyPr wrap="none" lIns="0" tIns="0" rIns="0" bIns="0" rtlCol="0">
                <a:spAutoFit/>
              </a:bodyPr>
              <a:lstStyle/>
              <a:p>
                <a:r>
                  <a:rPr lang="fr-FR" sz="1800" b="1" i="1" dirty="0">
                    <a:latin typeface="Cambria Math" panose="02040503050406030204" pitchFamily="18" charset="0"/>
                  </a:rPr>
                  <a:t>HF </a:t>
                </a:r>
                <a:r>
                  <a:rPr lang="fr-FR" sz="1800" b="1" i="1" dirty="0" err="1">
                    <a:latin typeface="Cambria Math" panose="02040503050406030204" pitchFamily="18" charset="0"/>
                  </a:rPr>
                  <a:t>microwave</a:t>
                </a:r>
                <a:endParaRPr lang="fr-FR" sz="1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fr-FR" sz="1800" i="1">
                              <a:latin typeface="Cambria Math" panose="02040503050406030204" pitchFamily="18" charset="0"/>
                            </a:rPr>
                          </m:ctrlPr>
                        </m:sSubPr>
                        <m:e>
                          <m:r>
                            <a:rPr lang="fr-FR" sz="1800" i="1">
                              <a:latin typeface="Cambria Math" panose="02040503050406030204" pitchFamily="18" charset="0"/>
                              <a:ea typeface="Cambria Math" panose="02040503050406030204" pitchFamily="18" charset="0"/>
                            </a:rPr>
                            <m:t>𝜔</m:t>
                          </m:r>
                        </m:e>
                        <m:sub>
                          <m:r>
                            <a:rPr lang="fr-FR" sz="1800" b="0" i="1" smtClean="0">
                              <a:latin typeface="Cambria Math" panose="02040503050406030204" pitchFamily="18" charset="0"/>
                            </a:rPr>
                            <m:t>𝑀𝐴𝐺</m:t>
                          </m:r>
                        </m:sub>
                      </m:sSub>
                      <m:r>
                        <a:rPr lang="fr-FR" sz="1800" b="0" i="1" smtClean="0">
                          <a:latin typeface="Cambria Math" panose="02040503050406030204" pitchFamily="18" charset="0"/>
                        </a:rPr>
                        <m:t>=2.45</m:t>
                      </m:r>
                      <m:r>
                        <a:rPr lang="fr-FR" sz="1800" b="0" i="1" smtClean="0">
                          <a:latin typeface="Cambria Math" panose="02040503050406030204" pitchFamily="18" charset="0"/>
                        </a:rPr>
                        <m:t>𝐺𝐻𝑧</m:t>
                      </m:r>
                    </m:oMath>
                  </m:oMathPara>
                </a14:m>
                <a:endParaRPr lang="en-GB" sz="1800" b="1" dirty="0"/>
              </a:p>
            </p:txBody>
          </p:sp>
        </mc:Choice>
        <mc:Fallback xmlns="">
          <p:sp>
            <p:nvSpPr>
              <p:cNvPr id="5" name="ZoneTexte 4"/>
              <p:cNvSpPr txBox="1">
                <a:spLocks noRot="1" noChangeAspect="1" noMove="1" noResize="1" noEditPoints="1" noAdjustHandles="1" noChangeArrowheads="1" noChangeShapeType="1" noTextEdit="1"/>
              </p:cNvSpPr>
              <p:nvPr/>
            </p:nvSpPr>
            <p:spPr>
              <a:xfrm>
                <a:off x="183327" y="1452043"/>
                <a:ext cx="1815433" cy="553998"/>
              </a:xfrm>
              <a:prstGeom prst="rect">
                <a:avLst/>
              </a:prstGeom>
              <a:blipFill>
                <a:blip r:embed="rId5"/>
                <a:stretch>
                  <a:fillRect l="-7718" t="-15385" r="-1678"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ZoneTexte 78"/>
              <p:cNvSpPr txBox="1"/>
              <p:nvPr/>
            </p:nvSpPr>
            <p:spPr>
              <a:xfrm>
                <a:off x="2390650" y="1441851"/>
                <a:ext cx="2914901" cy="1224310"/>
              </a:xfrm>
              <a:prstGeom prst="rect">
                <a:avLst/>
              </a:prstGeom>
              <a:noFill/>
            </p:spPr>
            <p:txBody>
              <a:bodyPr wrap="none" lIns="0" tIns="0" rIns="0" bIns="0" rtlCol="0">
                <a:spAutoFit/>
              </a:bodyPr>
              <a:lstStyle/>
              <a:p>
                <a:r>
                  <a:rPr lang="fr-FR" sz="1800" b="1" i="1" dirty="0">
                    <a:latin typeface="Cambria Math" panose="02040503050406030204" pitchFamily="18" charset="0"/>
                  </a:rPr>
                  <a:t>Magnetic </a:t>
                </a:r>
                <a:r>
                  <a:rPr lang="fr-FR" sz="1800" b="1" i="1" dirty="0" err="1">
                    <a:latin typeface="Cambria Math" panose="02040503050406030204" pitchFamily="18" charset="0"/>
                  </a:rPr>
                  <a:t>field</a:t>
                </a:r>
                <a:r>
                  <a:rPr lang="fr-FR" sz="1800" b="1" i="1" dirty="0">
                    <a:latin typeface="Cambria Math" panose="02040503050406030204" pitchFamily="18" charset="0"/>
                  </a:rPr>
                  <a:t> </a:t>
                </a:r>
              </a:p>
              <a:p>
                <a14:m>
                  <m:oMath xmlns:m="http://schemas.openxmlformats.org/officeDocument/2006/math">
                    <m:sSub>
                      <m:sSubPr>
                        <m:ctrlPr>
                          <a:rPr lang="fr-FR" sz="1800" i="1">
                            <a:latin typeface="Cambria Math" panose="02040503050406030204" pitchFamily="18" charset="0"/>
                          </a:rPr>
                        </m:ctrlPr>
                      </m:sSubPr>
                      <m:e>
                        <m:r>
                          <a:rPr lang="fr-FR" sz="1800" i="1">
                            <a:latin typeface="Cambria Math" panose="02040503050406030204" pitchFamily="18" charset="0"/>
                            <a:ea typeface="Cambria Math" panose="02040503050406030204" pitchFamily="18" charset="0"/>
                          </a:rPr>
                          <m:t>𝜔</m:t>
                        </m:r>
                      </m:e>
                      <m:sub>
                        <m:r>
                          <a:rPr lang="fr-FR" sz="1800" i="1">
                            <a:latin typeface="Cambria Math" panose="02040503050406030204" pitchFamily="18" charset="0"/>
                          </a:rPr>
                          <m:t>𝑔𝑖𝑟</m:t>
                        </m:r>
                      </m:sub>
                    </m:sSub>
                    <m:r>
                      <a:rPr lang="fr-FR" sz="1800" i="1">
                        <a:latin typeface="Cambria Math" panose="02040503050406030204" pitchFamily="18" charset="0"/>
                      </a:rPr>
                      <m:t>=</m:t>
                    </m:r>
                    <m:f>
                      <m:fPr>
                        <m:ctrlPr>
                          <a:rPr lang="fr-FR" sz="1800" i="1">
                            <a:latin typeface="Cambria Math" panose="02040503050406030204" pitchFamily="18" charset="0"/>
                          </a:rPr>
                        </m:ctrlPr>
                      </m:fPr>
                      <m:num>
                        <m:r>
                          <a:rPr lang="fr-FR" sz="1800" i="1">
                            <a:latin typeface="Cambria Math" panose="02040503050406030204" pitchFamily="18" charset="0"/>
                          </a:rPr>
                          <m:t>𝑒𝐵</m:t>
                        </m:r>
                      </m:num>
                      <m:den>
                        <m:r>
                          <a:rPr lang="fr-FR" sz="1800" i="1">
                            <a:latin typeface="Cambria Math" panose="02040503050406030204" pitchFamily="18" charset="0"/>
                          </a:rPr>
                          <m:t>𝑚</m:t>
                        </m:r>
                      </m:den>
                    </m:f>
                  </m:oMath>
                </a14:m>
                <a:r>
                  <a:rPr lang="fr-FR" sz="1800" b="1" i="1" dirty="0">
                    <a:latin typeface="Cambria Math" panose="02040503050406030204" pitchFamily="18" charset="0"/>
                  </a:rPr>
                  <a:t> </a:t>
                </a:r>
                <a14:m>
                  <m:oMath xmlns:m="http://schemas.openxmlformats.org/officeDocument/2006/math">
                    <m:r>
                      <a:rPr lang="fr-FR" sz="1800" b="1" i="1" smtClean="0">
                        <a:latin typeface="Cambria Math" panose="02040503050406030204" pitchFamily="18" charset="0"/>
                      </a:rPr>
                      <m:t> </m:t>
                    </m:r>
                    <m:sSub>
                      <m:sSubPr>
                        <m:ctrlPr>
                          <a:rPr lang="fr-FR" sz="1800" i="1">
                            <a:latin typeface="Cambria Math" panose="02040503050406030204" pitchFamily="18" charset="0"/>
                          </a:rPr>
                        </m:ctrlPr>
                      </m:sSubPr>
                      <m:e>
                        <m:r>
                          <a:rPr lang="fr-FR" sz="1800" b="0" i="1" smtClean="0">
                            <a:latin typeface="Cambria Math" panose="02040503050406030204" pitchFamily="18" charset="0"/>
                          </a:rPr>
                          <m:t>⇒ </m:t>
                        </m:r>
                        <m:r>
                          <a:rPr lang="fr-FR" sz="1800" i="1">
                            <a:latin typeface="Cambria Math" panose="02040503050406030204" pitchFamily="18" charset="0"/>
                          </a:rPr>
                          <m:t>𝐵</m:t>
                        </m:r>
                      </m:e>
                      <m:sub>
                        <m:r>
                          <a:rPr lang="fr-FR" sz="1800" i="1">
                            <a:latin typeface="Cambria Math" panose="02040503050406030204" pitchFamily="18" charset="0"/>
                          </a:rPr>
                          <m:t>𝑟𝑒𝑠</m:t>
                        </m:r>
                      </m:sub>
                    </m:sSub>
                    <m:r>
                      <a:rPr lang="fr-FR" sz="1800" i="1">
                        <a:latin typeface="Cambria Math" panose="02040503050406030204" pitchFamily="18" charset="0"/>
                      </a:rPr>
                      <m:t>=</m:t>
                    </m:r>
                    <m:r>
                      <a:rPr lang="fr-FR" sz="1800" b="1" i="1">
                        <a:latin typeface="Cambria Math" panose="02040503050406030204" pitchFamily="18" charset="0"/>
                      </a:rPr>
                      <m:t>𝟖𝟕</m:t>
                    </m:r>
                    <m:r>
                      <a:rPr lang="fr-FR" sz="1800" b="1" i="1">
                        <a:latin typeface="Cambria Math" panose="02040503050406030204" pitchFamily="18" charset="0"/>
                      </a:rPr>
                      <m:t>,</m:t>
                    </m:r>
                    <m:r>
                      <a:rPr lang="fr-FR" sz="1800" b="1" i="1">
                        <a:latin typeface="Cambria Math" panose="02040503050406030204" pitchFamily="18" charset="0"/>
                      </a:rPr>
                      <m:t>𝟓</m:t>
                    </m:r>
                    <m:r>
                      <a:rPr lang="fr-FR" sz="1800" b="1" i="1">
                        <a:latin typeface="Cambria Math" panose="02040503050406030204" pitchFamily="18" charset="0"/>
                      </a:rPr>
                      <m:t> </m:t>
                    </m:r>
                    <m:r>
                      <a:rPr lang="fr-FR" sz="1800" b="1" i="1">
                        <a:latin typeface="Cambria Math" panose="02040503050406030204" pitchFamily="18" charset="0"/>
                      </a:rPr>
                      <m:t>𝒎𝑻</m:t>
                    </m:r>
                  </m:oMath>
                </a14:m>
                <a:endParaRPr lang="en-GB" sz="1800" b="1" dirty="0"/>
              </a:p>
              <a:p>
                <a:endParaRPr lang="fr-FR" sz="1800" b="1" i="1" dirty="0">
                  <a:latin typeface="Cambria Math" panose="02040503050406030204" pitchFamily="18" charset="0"/>
                </a:endParaRPr>
              </a:p>
              <a:p>
                <a:endParaRPr lang="fr-FR" sz="1800" b="1" i="1" dirty="0">
                  <a:latin typeface="Cambria Math" panose="02040503050406030204" pitchFamily="18" charset="0"/>
                </a:endParaRPr>
              </a:p>
            </p:txBody>
          </p:sp>
        </mc:Choice>
        <mc:Fallback xmlns="">
          <p:sp>
            <p:nvSpPr>
              <p:cNvPr id="79" name="ZoneTexte 78"/>
              <p:cNvSpPr txBox="1">
                <a:spLocks noRot="1" noChangeAspect="1" noMove="1" noResize="1" noEditPoints="1" noAdjustHandles="1" noChangeArrowheads="1" noChangeShapeType="1" noTextEdit="1"/>
              </p:cNvSpPr>
              <p:nvPr/>
            </p:nvSpPr>
            <p:spPr>
              <a:xfrm>
                <a:off x="2390650" y="1441851"/>
                <a:ext cx="2914901" cy="1224310"/>
              </a:xfrm>
              <a:prstGeom prst="rect">
                <a:avLst/>
              </a:prstGeom>
              <a:blipFill>
                <a:blip r:embed="rId6"/>
                <a:stretch>
                  <a:fillRect l="-4812" t="-7000" r="-2092"/>
                </a:stretch>
              </a:blipFill>
            </p:spPr>
            <p:txBody>
              <a:bodyPr/>
              <a:lstStyle/>
              <a:p>
                <a:r>
                  <a:rPr lang="en-US">
                    <a:noFill/>
                  </a:rPr>
                  <a:t> </a:t>
                </a:r>
              </a:p>
            </p:txBody>
          </p:sp>
        </mc:Fallback>
      </mc:AlternateContent>
      <p:sp>
        <p:nvSpPr>
          <p:cNvPr id="100" name="Rectangle à coins arrondis 99"/>
          <p:cNvSpPr/>
          <p:nvPr/>
        </p:nvSpPr>
        <p:spPr>
          <a:xfrm>
            <a:off x="7933800" y="2635124"/>
            <a:ext cx="3360000" cy="340519"/>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i="1" dirty="0" err="1"/>
              <a:t>Current</a:t>
            </a:r>
            <a:r>
              <a:rPr lang="fr-FR" sz="1400" i="1" dirty="0"/>
              <a:t> :</a:t>
            </a:r>
            <a:r>
              <a:rPr lang="fr-FR" sz="1400" dirty="0"/>
              <a:t> Faraday </a:t>
            </a:r>
            <a:r>
              <a:rPr lang="fr-FR" sz="1400" dirty="0" err="1"/>
              <a:t>Cup</a:t>
            </a:r>
            <a:r>
              <a:rPr lang="fr-FR" sz="1400" dirty="0"/>
              <a:t> - ACCT / DCCT</a:t>
            </a:r>
            <a:endParaRPr lang="en-GB" sz="1400" dirty="0"/>
          </a:p>
        </p:txBody>
      </p:sp>
      <p:sp>
        <p:nvSpPr>
          <p:cNvPr id="65" name="ZoneTexte 64"/>
          <p:cNvSpPr txBox="1"/>
          <p:nvPr/>
        </p:nvSpPr>
        <p:spPr>
          <a:xfrm flipH="1">
            <a:off x="2013475" y="5806817"/>
            <a:ext cx="3617939" cy="92333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800" b="1" dirty="0">
                <a:solidFill>
                  <a:schemeClr val="tx1"/>
                </a:solidFill>
              </a:rPr>
              <a:t>Ion Production</a:t>
            </a:r>
          </a:p>
          <a:p>
            <a:pPr algn="ctr"/>
            <a:r>
              <a:rPr lang="en-US" sz="1800" b="1" dirty="0">
                <a:solidFill>
                  <a:schemeClr val="tx1"/>
                </a:solidFill>
                <a:cs typeface="Arial" panose="020B0604020202020204" pitchFamily="34" charset="0"/>
              </a:rPr>
              <a:t>and </a:t>
            </a:r>
          </a:p>
          <a:p>
            <a:pPr algn="ctr"/>
            <a:r>
              <a:rPr lang="en-US" sz="1800" b="1" dirty="0">
                <a:solidFill>
                  <a:schemeClr val="tx1"/>
                </a:solidFill>
                <a:cs typeface="Arial" panose="020B0604020202020204" pitchFamily="34" charset="0"/>
              </a:rPr>
              <a:t>Electrostatic Acceleration </a:t>
            </a:r>
          </a:p>
        </p:txBody>
      </p:sp>
      <p:sp>
        <p:nvSpPr>
          <p:cNvPr id="67" name="ZoneTexte 66"/>
          <p:cNvSpPr txBox="1"/>
          <p:nvPr/>
        </p:nvSpPr>
        <p:spPr>
          <a:xfrm flipH="1">
            <a:off x="7852998" y="5806817"/>
            <a:ext cx="3617939" cy="92333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800" b="1" dirty="0">
                <a:solidFill>
                  <a:schemeClr val="tx1"/>
                </a:solidFill>
              </a:rPr>
              <a:t>Transport</a:t>
            </a:r>
          </a:p>
          <a:p>
            <a:pPr algn="ctr"/>
            <a:r>
              <a:rPr lang="en-US" sz="1800" b="1" dirty="0">
                <a:solidFill>
                  <a:schemeClr val="tx1"/>
                </a:solidFill>
                <a:cs typeface="Arial" panose="020B0604020202020204" pitchFamily="34" charset="0"/>
              </a:rPr>
              <a:t>and</a:t>
            </a:r>
          </a:p>
          <a:p>
            <a:pPr algn="ctr"/>
            <a:r>
              <a:rPr lang="en-US" sz="1800" b="1" dirty="0">
                <a:solidFill>
                  <a:schemeClr val="tx1"/>
                </a:solidFill>
                <a:cs typeface="Arial" panose="020B0604020202020204" pitchFamily="34" charset="0"/>
              </a:rPr>
              <a:t>Beam characterization </a:t>
            </a:r>
          </a:p>
        </p:txBody>
      </p:sp>
      <p:pic>
        <p:nvPicPr>
          <p:cNvPr id="75" name="Image 74"/>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995459" y="809794"/>
            <a:ext cx="2152226" cy="1690735"/>
          </a:xfrm>
          <a:prstGeom prst="rect">
            <a:avLst/>
          </a:prstGeom>
        </p:spPr>
      </p:pic>
      <p:grpSp>
        <p:nvGrpSpPr>
          <p:cNvPr id="85" name="Groupe 84"/>
          <p:cNvGrpSpPr/>
          <p:nvPr/>
        </p:nvGrpSpPr>
        <p:grpSpPr>
          <a:xfrm>
            <a:off x="419912" y="2604185"/>
            <a:ext cx="4360625" cy="1847982"/>
            <a:chOff x="439975" y="2596073"/>
            <a:chExt cx="4360625" cy="1847982"/>
          </a:xfrm>
        </p:grpSpPr>
        <p:grpSp>
          <p:nvGrpSpPr>
            <p:cNvPr id="90" name="Groupe 89"/>
            <p:cNvGrpSpPr/>
            <p:nvPr/>
          </p:nvGrpSpPr>
          <p:grpSpPr>
            <a:xfrm>
              <a:off x="4103811" y="2833855"/>
              <a:ext cx="450532" cy="1604839"/>
              <a:chOff x="3199474" y="2839216"/>
              <a:chExt cx="239534" cy="1604839"/>
            </a:xfrm>
          </p:grpSpPr>
          <p:sp>
            <p:nvSpPr>
              <p:cNvPr id="109" name="Rectangle 108"/>
              <p:cNvSpPr>
                <a:spLocks noChangeArrowheads="1"/>
              </p:cNvSpPr>
              <p:nvPr/>
            </p:nvSpPr>
            <p:spPr bwMode="auto">
              <a:xfrm flipH="1">
                <a:off x="3199474" y="3123407"/>
                <a:ext cx="239534" cy="1037008"/>
              </a:xfrm>
              <a:prstGeom prst="rect">
                <a:avLst/>
              </a:prstGeom>
              <a:noFill/>
              <a:ln w="9525">
                <a:solidFill>
                  <a:schemeClr val="tx1"/>
                </a:solidFill>
                <a:miter lim="800000"/>
                <a:headEnd/>
                <a:tailEnd/>
              </a:ln>
              <a:effectLst/>
            </p:spPr>
            <p:txBody>
              <a:bodyPr wrap="none" anchor="ctr"/>
              <a:lstStyle/>
              <a:p>
                <a:endParaRPr lang="fr-FR" sz="1000"/>
              </a:p>
            </p:txBody>
          </p:sp>
          <p:sp>
            <p:nvSpPr>
              <p:cNvPr id="111" name="Rectangle 110"/>
              <p:cNvSpPr>
                <a:spLocks noChangeArrowheads="1"/>
              </p:cNvSpPr>
              <p:nvPr/>
            </p:nvSpPr>
            <p:spPr bwMode="auto">
              <a:xfrm flipH="1">
                <a:off x="3199474" y="2839216"/>
                <a:ext cx="239534" cy="283640"/>
              </a:xfrm>
              <a:prstGeom prst="rect">
                <a:avLst/>
              </a:prstGeom>
              <a:solidFill>
                <a:srgbClr val="FF0000"/>
              </a:solidFill>
              <a:ln w="9525">
                <a:solidFill>
                  <a:schemeClr val="tx1"/>
                </a:solidFill>
                <a:miter lim="800000"/>
                <a:headEnd/>
                <a:tailEnd/>
              </a:ln>
              <a:effectLst/>
            </p:spPr>
            <p:txBody>
              <a:bodyPr wrap="none" anchor="ctr"/>
              <a:lstStyle/>
              <a:p>
                <a:endParaRPr lang="fr-FR" sz="1000"/>
              </a:p>
            </p:txBody>
          </p:sp>
          <p:sp>
            <p:nvSpPr>
              <p:cNvPr id="112" name="Rectangle 8"/>
              <p:cNvSpPr>
                <a:spLocks noChangeArrowheads="1"/>
              </p:cNvSpPr>
              <p:nvPr/>
            </p:nvSpPr>
            <p:spPr bwMode="auto">
              <a:xfrm flipH="1">
                <a:off x="3199474" y="4160415"/>
                <a:ext cx="239534" cy="283640"/>
              </a:xfrm>
              <a:prstGeom prst="rect">
                <a:avLst/>
              </a:prstGeom>
              <a:solidFill>
                <a:srgbClr val="FF0000"/>
              </a:solidFill>
              <a:ln w="9525">
                <a:solidFill>
                  <a:schemeClr val="tx1"/>
                </a:solidFill>
                <a:miter lim="800000"/>
                <a:headEnd/>
                <a:tailEnd/>
              </a:ln>
              <a:effectLst/>
            </p:spPr>
            <p:txBody>
              <a:bodyPr wrap="none" anchor="ctr"/>
              <a:lstStyle/>
              <a:p>
                <a:endParaRPr lang="fr-FR" sz="1000"/>
              </a:p>
            </p:txBody>
          </p:sp>
        </p:grpSp>
        <p:grpSp>
          <p:nvGrpSpPr>
            <p:cNvPr id="91" name="Groupe 90"/>
            <p:cNvGrpSpPr/>
            <p:nvPr/>
          </p:nvGrpSpPr>
          <p:grpSpPr>
            <a:xfrm>
              <a:off x="3199474" y="2839216"/>
              <a:ext cx="450532" cy="1604839"/>
              <a:chOff x="3199474" y="2839216"/>
              <a:chExt cx="239534" cy="1604839"/>
            </a:xfrm>
          </p:grpSpPr>
          <p:sp>
            <p:nvSpPr>
              <p:cNvPr id="106" name="Rectangle 105"/>
              <p:cNvSpPr>
                <a:spLocks noChangeArrowheads="1"/>
              </p:cNvSpPr>
              <p:nvPr/>
            </p:nvSpPr>
            <p:spPr bwMode="auto">
              <a:xfrm flipH="1">
                <a:off x="3199474" y="3123407"/>
                <a:ext cx="239534" cy="1037008"/>
              </a:xfrm>
              <a:prstGeom prst="rect">
                <a:avLst/>
              </a:prstGeom>
              <a:noFill/>
              <a:ln w="9525">
                <a:solidFill>
                  <a:schemeClr val="tx1"/>
                </a:solidFill>
                <a:miter lim="800000"/>
                <a:headEnd/>
                <a:tailEnd/>
              </a:ln>
              <a:effectLst/>
            </p:spPr>
            <p:txBody>
              <a:bodyPr wrap="none" anchor="ctr"/>
              <a:lstStyle/>
              <a:p>
                <a:endParaRPr lang="fr-FR" sz="1000"/>
              </a:p>
            </p:txBody>
          </p:sp>
          <p:sp>
            <p:nvSpPr>
              <p:cNvPr id="107" name="Rectangle 106"/>
              <p:cNvSpPr>
                <a:spLocks noChangeArrowheads="1"/>
              </p:cNvSpPr>
              <p:nvPr/>
            </p:nvSpPr>
            <p:spPr bwMode="auto">
              <a:xfrm flipH="1">
                <a:off x="3199474" y="2839216"/>
                <a:ext cx="239534" cy="283640"/>
              </a:xfrm>
              <a:prstGeom prst="rect">
                <a:avLst/>
              </a:prstGeom>
              <a:solidFill>
                <a:srgbClr val="FF0000"/>
              </a:solidFill>
              <a:ln w="9525">
                <a:solidFill>
                  <a:schemeClr val="tx1"/>
                </a:solidFill>
                <a:miter lim="800000"/>
                <a:headEnd/>
                <a:tailEnd/>
              </a:ln>
              <a:effectLst/>
            </p:spPr>
            <p:txBody>
              <a:bodyPr wrap="none" anchor="ctr"/>
              <a:lstStyle/>
              <a:p>
                <a:endParaRPr lang="fr-FR" sz="1000"/>
              </a:p>
            </p:txBody>
          </p:sp>
          <p:sp>
            <p:nvSpPr>
              <p:cNvPr id="108" name="Rectangle 8"/>
              <p:cNvSpPr>
                <a:spLocks noChangeArrowheads="1"/>
              </p:cNvSpPr>
              <p:nvPr/>
            </p:nvSpPr>
            <p:spPr bwMode="auto">
              <a:xfrm flipH="1">
                <a:off x="3199474" y="4160415"/>
                <a:ext cx="239534" cy="283640"/>
              </a:xfrm>
              <a:prstGeom prst="rect">
                <a:avLst/>
              </a:prstGeom>
              <a:solidFill>
                <a:srgbClr val="FF0000"/>
              </a:solidFill>
              <a:ln w="9525">
                <a:solidFill>
                  <a:schemeClr val="tx1"/>
                </a:solidFill>
                <a:miter lim="800000"/>
                <a:headEnd/>
                <a:tailEnd/>
              </a:ln>
              <a:effectLst/>
            </p:spPr>
            <p:txBody>
              <a:bodyPr wrap="none" anchor="ctr"/>
              <a:lstStyle/>
              <a:p>
                <a:endParaRPr lang="fr-FR" sz="1000"/>
              </a:p>
            </p:txBody>
          </p:sp>
        </p:grpSp>
        <p:sp>
          <p:nvSpPr>
            <p:cNvPr id="92" name="Oval 111"/>
            <p:cNvSpPr>
              <a:spLocks noChangeArrowheads="1"/>
            </p:cNvSpPr>
            <p:nvPr/>
          </p:nvSpPr>
          <p:spPr bwMode="auto">
            <a:xfrm flipH="1">
              <a:off x="3208618" y="3537402"/>
              <a:ext cx="1132772" cy="254063"/>
            </a:xfrm>
            <a:prstGeom prst="ellipse">
              <a:avLst/>
            </a:prstGeom>
            <a:gradFill rotWithShape="1">
              <a:gsLst>
                <a:gs pos="0">
                  <a:srgbClr val="CCCCFF"/>
                </a:gs>
                <a:gs pos="17999">
                  <a:srgbClr val="99CCFF"/>
                </a:gs>
                <a:gs pos="39000">
                  <a:srgbClr val="CC99FF"/>
                </a:gs>
                <a:gs pos="64000">
                  <a:srgbClr val="9966FF"/>
                </a:gs>
                <a:gs pos="82001">
                  <a:srgbClr val="99CCFF"/>
                </a:gs>
                <a:gs pos="100000">
                  <a:srgbClr val="CCC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sp>
          <p:nvSpPr>
            <p:cNvPr id="94" name="Text Box 130"/>
            <p:cNvSpPr txBox="1">
              <a:spLocks noChangeArrowheads="1"/>
            </p:cNvSpPr>
            <p:nvPr/>
          </p:nvSpPr>
          <p:spPr bwMode="auto">
            <a:xfrm flipH="1">
              <a:off x="1834725" y="3774887"/>
              <a:ext cx="896259" cy="666849"/>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600" b="1" dirty="0"/>
                <a:t>H</a:t>
              </a:r>
              <a:r>
                <a:rPr lang="fr-FR" sz="1600" b="1" baseline="-25000" dirty="0"/>
                <a:t>2 </a:t>
              </a:r>
              <a:r>
                <a:rPr lang="fr-FR" sz="1600" b="1" dirty="0"/>
                <a:t>/ D</a:t>
              </a:r>
              <a:r>
                <a:rPr lang="fr-FR" sz="1600" b="1" baseline="-25000" dirty="0"/>
                <a:t>2</a:t>
              </a:r>
            </a:p>
            <a:p>
              <a:pPr algn="ctr"/>
              <a:r>
                <a:rPr lang="fr-FR" sz="1600" b="1" baseline="-25000" dirty="0"/>
                <a:t>injection</a:t>
              </a:r>
            </a:p>
            <a:p>
              <a:pPr algn="ctr"/>
              <a:endParaRPr lang="fr-FR" sz="1600" b="1" baseline="-25000" dirty="0">
                <a:solidFill>
                  <a:schemeClr val="bg1"/>
                </a:solidFill>
              </a:endParaRPr>
            </a:p>
          </p:txBody>
        </p:sp>
        <p:sp>
          <p:nvSpPr>
            <p:cNvPr id="96" name="AutoShape 131"/>
            <p:cNvSpPr>
              <a:spLocks noChangeArrowheads="1"/>
            </p:cNvSpPr>
            <p:nvPr/>
          </p:nvSpPr>
          <p:spPr bwMode="auto">
            <a:xfrm rot="5400000" flipH="1" flipV="1">
              <a:off x="2715409" y="3787122"/>
              <a:ext cx="187803" cy="327611"/>
            </a:xfrm>
            <a:prstGeom prst="downArrow">
              <a:avLst>
                <a:gd name="adj1" fmla="val 50000"/>
                <a:gd name="adj2" fmla="val 46688"/>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grpSp>
          <p:nvGrpSpPr>
            <p:cNvPr id="97" name="Group 108"/>
            <p:cNvGrpSpPr>
              <a:grpSpLocks/>
            </p:cNvGrpSpPr>
            <p:nvPr/>
          </p:nvGrpSpPr>
          <p:grpSpPr bwMode="auto">
            <a:xfrm flipH="1">
              <a:off x="1274499" y="2858206"/>
              <a:ext cx="1802998" cy="917010"/>
              <a:chOff x="2403" y="2143"/>
              <a:chExt cx="1528" cy="693"/>
            </a:xfrm>
          </p:grpSpPr>
          <p:sp>
            <p:nvSpPr>
              <p:cNvPr id="101" name="Rectangle 14"/>
              <p:cNvSpPr>
                <a:spLocks noChangeArrowheads="1"/>
              </p:cNvSpPr>
              <p:nvPr/>
            </p:nvSpPr>
            <p:spPr bwMode="auto">
              <a:xfrm>
                <a:off x="2403" y="2632"/>
                <a:ext cx="643" cy="204"/>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sp>
            <p:nvSpPr>
              <p:cNvPr id="102" name="Rectangle 15"/>
              <p:cNvSpPr>
                <a:spLocks noChangeArrowheads="1"/>
              </p:cNvSpPr>
              <p:nvPr/>
            </p:nvSpPr>
            <p:spPr bwMode="auto">
              <a:xfrm rot="5400000">
                <a:off x="2937" y="2371"/>
                <a:ext cx="326" cy="19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sp>
            <p:nvSpPr>
              <p:cNvPr id="103" name="Arc 16"/>
              <p:cNvSpPr>
                <a:spLocks/>
              </p:cNvSpPr>
              <p:nvPr/>
            </p:nvSpPr>
            <p:spPr bwMode="auto">
              <a:xfrm flipV="1">
                <a:off x="2995" y="2629"/>
                <a:ext cx="203" cy="20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sp>
            <p:nvSpPr>
              <p:cNvPr id="104" name="Rectangle 17"/>
              <p:cNvSpPr>
                <a:spLocks noChangeArrowheads="1"/>
              </p:cNvSpPr>
              <p:nvPr/>
            </p:nvSpPr>
            <p:spPr bwMode="auto">
              <a:xfrm>
                <a:off x="3193" y="2143"/>
                <a:ext cx="738" cy="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sp>
            <p:nvSpPr>
              <p:cNvPr id="105" name="Arc 18"/>
              <p:cNvSpPr>
                <a:spLocks/>
              </p:cNvSpPr>
              <p:nvPr/>
            </p:nvSpPr>
            <p:spPr bwMode="auto">
              <a:xfrm flipH="1">
                <a:off x="3003" y="2145"/>
                <a:ext cx="203" cy="20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grpSp>
        <p:sp>
          <p:nvSpPr>
            <p:cNvPr id="98" name="Rectangle 6"/>
            <p:cNvSpPr>
              <a:spLocks noChangeArrowheads="1"/>
            </p:cNvSpPr>
            <p:nvPr/>
          </p:nvSpPr>
          <p:spPr bwMode="auto">
            <a:xfrm flipH="1">
              <a:off x="2995665" y="3303483"/>
              <a:ext cx="1804935" cy="673532"/>
            </a:xfrm>
            <a:prstGeom prst="rect">
              <a:avLst/>
            </a:prstGeom>
            <a:solidFill>
              <a:srgbClr val="00BF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00"/>
            </a:p>
          </p:txBody>
        </p:sp>
        <p:sp>
          <p:nvSpPr>
            <p:cNvPr id="99" name="Rectangle 98"/>
            <p:cNvSpPr>
              <a:spLocks noChangeArrowheads="1"/>
            </p:cNvSpPr>
            <p:nvPr/>
          </p:nvSpPr>
          <p:spPr bwMode="auto">
            <a:xfrm flipH="1">
              <a:off x="439975" y="2596073"/>
              <a:ext cx="1588725" cy="693510"/>
            </a:xfrm>
            <a:prstGeom prst="rect">
              <a:avLst/>
            </a:prstGeom>
            <a:solidFill>
              <a:schemeClr val="accent3">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Magnetron</a:t>
              </a:r>
            </a:p>
            <a:p>
              <a:pPr algn="ctr"/>
              <a:r>
                <a:rPr lang="en-US" sz="1200" b="1" dirty="0"/>
                <a:t>generator</a:t>
              </a:r>
            </a:p>
            <a:p>
              <a:pPr algn="ctr"/>
              <a:r>
                <a:rPr lang="en-US" sz="1200" b="1" dirty="0"/>
                <a:t>2,45 GHz</a:t>
              </a:r>
            </a:p>
          </p:txBody>
        </p:sp>
      </p:grpSp>
      <p:sp>
        <p:nvSpPr>
          <p:cNvPr id="71" name="Oval 111"/>
          <p:cNvSpPr>
            <a:spLocks noChangeArrowheads="1"/>
          </p:cNvSpPr>
          <p:nvPr/>
        </p:nvSpPr>
        <p:spPr bwMode="auto">
          <a:xfrm>
            <a:off x="3125255" y="3400613"/>
            <a:ext cx="1482607" cy="497786"/>
          </a:xfrm>
          <a:prstGeom prst="ellipse">
            <a:avLst/>
          </a:prstGeom>
          <a:gradFill>
            <a:gsLst>
              <a:gs pos="0">
                <a:srgbClr val="CCCCFF">
                  <a:alpha val="79000"/>
                </a:srgbClr>
              </a:gs>
              <a:gs pos="17999">
                <a:srgbClr val="99CCFF">
                  <a:alpha val="90000"/>
                </a:srgbClr>
              </a:gs>
              <a:gs pos="55750">
                <a:srgbClr val="AA77FF">
                  <a:alpha val="90000"/>
                </a:srgbClr>
              </a:gs>
              <a:gs pos="39000">
                <a:srgbClr val="CC99FF">
                  <a:alpha val="90000"/>
                </a:srgbClr>
              </a:gs>
              <a:gs pos="64000">
                <a:srgbClr val="9966FF">
                  <a:alpha val="90000"/>
                </a:srgbClr>
              </a:gs>
              <a:gs pos="82001">
                <a:srgbClr val="99CCFF">
                  <a:alpha val="90000"/>
                </a:srgbClr>
              </a:gs>
              <a:gs pos="100000">
                <a:srgbClr val="CCCCFF">
                  <a:alpha val="90000"/>
                </a:srgbClr>
              </a:gs>
            </a:gsLst>
            <a:path path="shape">
              <a:fillToRect l="50000" t="50000" r="50000" b="50000"/>
            </a:path>
          </a:gradFill>
          <a:ln>
            <a:noFill/>
          </a:ln>
          <a:effectLst/>
        </p:spPr>
        <p:txBody>
          <a:bodyPr wrap="none" anchor="ctr"/>
          <a:lstStyle/>
          <a:p>
            <a:endParaRPr lang="fr-FR" sz="1000"/>
          </a:p>
        </p:txBody>
      </p:sp>
      <p:sp>
        <p:nvSpPr>
          <p:cNvPr id="3" name="ZoneTexte 2">
            <a:extLst>
              <a:ext uri="{FF2B5EF4-FFF2-40B4-BE49-F238E27FC236}">
                <a16:creationId xmlns:a16="http://schemas.microsoft.com/office/drawing/2014/main" id="{FA9BEA76-4E63-4E23-A9BE-716A26248519}"/>
              </a:ext>
            </a:extLst>
          </p:cNvPr>
          <p:cNvSpPr txBox="1"/>
          <p:nvPr/>
        </p:nvSpPr>
        <p:spPr>
          <a:xfrm>
            <a:off x="8898309" y="316706"/>
            <a:ext cx="2382383" cy="276999"/>
          </a:xfrm>
          <a:prstGeom prst="rect">
            <a:avLst/>
          </a:prstGeom>
          <a:noFill/>
        </p:spPr>
        <p:txBody>
          <a:bodyPr wrap="none" rtlCol="0">
            <a:spAutoFit/>
          </a:bodyPr>
          <a:lstStyle/>
          <a:p>
            <a:r>
              <a:rPr lang="fr-FR" sz="1200" dirty="0" err="1"/>
              <a:t>Classical</a:t>
            </a:r>
            <a:r>
              <a:rPr lang="fr-FR" sz="1200" dirty="0"/>
              <a:t> </a:t>
            </a:r>
            <a:r>
              <a:rPr lang="fr-FR" sz="1200" dirty="0" err="1"/>
              <a:t>magnetic</a:t>
            </a:r>
            <a:r>
              <a:rPr lang="fr-FR" sz="1200" dirty="0"/>
              <a:t> configuration</a:t>
            </a:r>
          </a:p>
        </p:txBody>
      </p:sp>
      <p:sp>
        <p:nvSpPr>
          <p:cNvPr id="7" name="Espace réservé du numéro de diapositive 6">
            <a:extLst>
              <a:ext uri="{FF2B5EF4-FFF2-40B4-BE49-F238E27FC236}">
                <a16:creationId xmlns:a16="http://schemas.microsoft.com/office/drawing/2014/main" id="{0F7E6AC2-20B0-41D9-BEEC-D2613A48A6BF}"/>
              </a:ext>
            </a:extLst>
          </p:cNvPr>
          <p:cNvSpPr>
            <a:spLocks noGrp="1"/>
          </p:cNvSpPr>
          <p:nvPr>
            <p:ph type="sldNum" sz="quarter" idx="11"/>
          </p:nvPr>
        </p:nvSpPr>
        <p:spPr/>
        <p:txBody>
          <a:bodyPr/>
          <a:lstStyle/>
          <a:p>
            <a:pPr algn="ctr"/>
            <a:fld id="{B6F15528-21DE-4FAA-801E-634DDDAF4B2B}" type="slidenum">
              <a:rPr lang="fr-FR" smtClean="0"/>
              <a:pPr algn="ctr"/>
              <a:t>4</a:t>
            </a:fld>
            <a:endParaRPr lang="fr-FR"/>
          </a:p>
        </p:txBody>
      </p:sp>
    </p:spTree>
    <p:extLst>
      <p:ext uri="{BB962C8B-B14F-4D97-AF65-F5344CB8AC3E}">
        <p14:creationId xmlns:p14="http://schemas.microsoft.com/office/powerpoint/2010/main" val="37386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58" grpId="0" animBg="1"/>
      <p:bldP spid="4" grpId="0" animBg="1"/>
      <p:bldP spid="6" grpId="0" animBg="1"/>
      <p:bldP spid="5" grpId="0"/>
      <p:bldP spid="79" grpId="0"/>
      <p:bldP spid="100" grpId="0" animBg="1"/>
      <p:bldP spid="65" grpId="0"/>
      <p:bldP spid="67" grpId="0"/>
      <p:bldP spid="71"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emi-tour 22"/>
          <p:cNvSpPr/>
          <p:nvPr/>
        </p:nvSpPr>
        <p:spPr>
          <a:xfrm rot="5400000">
            <a:off x="3581250" y="-724050"/>
            <a:ext cx="4084938" cy="9783762"/>
          </a:xfrm>
          <a:prstGeom prst="uturnArrow">
            <a:avLst>
              <a:gd name="adj1" fmla="val 18887"/>
              <a:gd name="adj2" fmla="val 25000"/>
              <a:gd name="adj3" fmla="val 18886"/>
              <a:gd name="adj4" fmla="val 25761"/>
              <a:gd name="adj5" fmla="val 9946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pic>
        <p:nvPicPr>
          <p:cNvPr id="19" name="Picture 5"/>
          <p:cNvPicPr>
            <a:picLocks noGrp="1" noChangeAspect="1" noChangeArrowheads="1"/>
          </p:cNvPicPr>
          <p:nvPr>
            <p:ph idx="1"/>
          </p:nvPr>
        </p:nvPicPr>
        <p:blipFill>
          <a:blip r:embed="rId4">
            <a:extLst>
              <a:ext uri="{28A0092B-C50C-407E-A947-70E740481C1C}">
                <a14:useLocalDpi xmlns:a14="http://schemas.microsoft.com/office/drawing/2010/main"/>
              </a:ext>
            </a:extLst>
          </a:blip>
          <a:stretch>
            <a:fillRect/>
          </a:stretch>
        </p:blipFill>
        <p:spPr bwMode="auto">
          <a:xfrm>
            <a:off x="7626349" y="934469"/>
            <a:ext cx="4208748" cy="249570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731837" y="115979"/>
            <a:ext cx="10728325" cy="871827"/>
          </a:xfrm>
        </p:spPr>
        <p:txBody>
          <a:bodyPr vert="horz" lIns="0" tIns="0" rIns="0" bIns="0" rtlCol="0" anchor="ctr" anchorCtr="0">
            <a:noAutofit/>
          </a:bodyPr>
          <a:lstStyle/>
          <a:p>
            <a:r>
              <a:rPr lang="fr-FR" dirty="0"/>
              <a:t>SILHI Source 1995 </a:t>
            </a:r>
          </a:p>
        </p:txBody>
      </p:sp>
      <p:grpSp>
        <p:nvGrpSpPr>
          <p:cNvPr id="12" name="Group 13"/>
          <p:cNvGrpSpPr>
            <a:grpSpLocks/>
          </p:cNvGrpSpPr>
          <p:nvPr/>
        </p:nvGrpSpPr>
        <p:grpSpPr bwMode="auto">
          <a:xfrm>
            <a:off x="1752600" y="903289"/>
            <a:ext cx="2882900" cy="2619375"/>
            <a:chOff x="3944" y="2482"/>
            <a:chExt cx="1816" cy="1650"/>
          </a:xfrm>
        </p:grpSpPr>
        <p:pic>
          <p:nvPicPr>
            <p:cNvPr id="13" name="Picture 14" descr="trajtes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44" y="2777"/>
              <a:ext cx="1816" cy="135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 Box 15"/>
            <p:cNvSpPr txBox="1">
              <a:spLocks noChangeArrowheads="1"/>
            </p:cNvSpPr>
            <p:nvPr/>
          </p:nvSpPr>
          <p:spPr bwMode="auto">
            <a:xfrm>
              <a:off x="3944" y="2482"/>
              <a:ext cx="181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fr-FR" sz="1600" dirty="0">
                  <a:solidFill>
                    <a:srgbClr val="DA8700"/>
                  </a:solidFill>
                  <a:latin typeface="Times New Roman" pitchFamily="18" charset="0"/>
                  <a:sym typeface="Wingdings" pitchFamily="2" charset="2"/>
                </a:rPr>
                <a:t></a:t>
              </a:r>
              <a:r>
                <a:rPr lang="fr-FR" sz="1600" dirty="0">
                  <a:solidFill>
                    <a:srgbClr val="DA8700"/>
                  </a:solidFill>
                  <a:latin typeface="Times New Roman" pitchFamily="18" charset="0"/>
                </a:rPr>
                <a:t> </a:t>
              </a:r>
              <a:r>
                <a:rPr lang="fr-FR" sz="1600" dirty="0" err="1">
                  <a:latin typeface="Times New Roman" pitchFamily="18" charset="0"/>
                </a:rPr>
                <a:t>Beam</a:t>
              </a:r>
              <a:r>
                <a:rPr lang="fr-FR" sz="1600" dirty="0">
                  <a:solidFill>
                    <a:srgbClr val="DA8700"/>
                  </a:solidFill>
                  <a:latin typeface="Times New Roman" pitchFamily="18" charset="0"/>
                </a:rPr>
                <a:t> </a:t>
              </a:r>
              <a:r>
                <a:rPr lang="fr-FR" sz="1600" dirty="0">
                  <a:latin typeface="Times New Roman" pitchFamily="18" charset="0"/>
                </a:rPr>
                <a:t>Extraction  (10 kW)</a:t>
              </a:r>
            </a:p>
          </p:txBody>
        </p:sp>
      </p:grpSp>
      <p:pic>
        <p:nvPicPr>
          <p:cNvPr id="16" name="Picture 27" descr="TubeAcce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78947" y="4064381"/>
            <a:ext cx="1794670" cy="20590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0" name="Group 10"/>
          <p:cNvGrpSpPr>
            <a:grpSpLocks/>
          </p:cNvGrpSpPr>
          <p:nvPr/>
        </p:nvGrpSpPr>
        <p:grpSpPr bwMode="auto">
          <a:xfrm>
            <a:off x="1803969" y="3975139"/>
            <a:ext cx="3198046" cy="2343223"/>
            <a:chOff x="3" y="528"/>
            <a:chExt cx="2544" cy="1864"/>
          </a:xfrm>
          <a:solidFill>
            <a:schemeClr val="bg1"/>
          </a:solidFill>
        </p:grpSpPr>
        <p:graphicFrame>
          <p:nvGraphicFramePr>
            <p:cNvPr id="21" name="Object 5"/>
            <p:cNvGraphicFramePr>
              <a:graphicFrameLocks noChangeAspect="1"/>
            </p:cNvGraphicFramePr>
            <p:nvPr>
              <p:extLst>
                <p:ext uri="{D42A27DB-BD31-4B8C-83A1-F6EECF244321}">
                  <p14:modId xmlns:p14="http://schemas.microsoft.com/office/powerpoint/2010/main" val="1720850946"/>
                </p:ext>
              </p:extLst>
            </p:nvPr>
          </p:nvGraphicFramePr>
          <p:xfrm>
            <a:off x="3" y="801"/>
            <a:ext cx="2544" cy="1591"/>
          </p:xfrm>
          <a:graphic>
            <a:graphicData uri="http://schemas.openxmlformats.org/presentationml/2006/ole">
              <mc:AlternateContent xmlns:mc="http://schemas.openxmlformats.org/markup-compatibility/2006">
                <mc:Choice xmlns:v="urn:schemas-microsoft-com:vml" Requires="v">
                  <p:oleObj spid="_x0000_s2296" name="Chart" r:id="rId7" imgW="9201531" imgH="5753405" progId="Excel.Chart.8">
                    <p:link/>
                  </p:oleObj>
                </mc:Choice>
                <mc:Fallback>
                  <p:oleObj name="Chart" r:id="rId7" imgW="9201531" imgH="5753405" progId="Excel.Chart.8">
                    <p:link/>
                    <p:pic>
                      <p:nvPicPr>
                        <p:cNvPr id="2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 y="801"/>
                          <a:ext cx="2544" cy="1591"/>
                        </a:xfrm>
                        <a:prstGeom prst="rect">
                          <a:avLst/>
                        </a:prstGeom>
                        <a:solidFill>
                          <a:schemeClr val="bg1"/>
                        </a:solidFill>
                        <a:ln>
                          <a:noFill/>
                        </a:ln>
                        <a:effectLst/>
                      </p:spPr>
                    </p:pic>
                  </p:oleObj>
                </mc:Fallback>
              </mc:AlternateContent>
            </a:graphicData>
          </a:graphic>
        </p:graphicFrame>
        <p:sp>
          <p:nvSpPr>
            <p:cNvPr id="22" name="Text Box 7"/>
            <p:cNvSpPr txBox="1">
              <a:spLocks noChangeArrowheads="1"/>
            </p:cNvSpPr>
            <p:nvPr/>
          </p:nvSpPr>
          <p:spPr bwMode="auto">
            <a:xfrm>
              <a:off x="248" y="528"/>
              <a:ext cx="2184" cy="29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dirty="0">
                  <a:solidFill>
                    <a:srgbClr val="0000FF"/>
                  </a:solidFill>
                  <a:latin typeface="Comic Sans MS" pitchFamily="66" charset="0"/>
                </a:rPr>
                <a:t>Deuteron beam</a:t>
              </a:r>
            </a:p>
          </p:txBody>
        </p:sp>
      </p:grpSp>
      <p:pic>
        <p:nvPicPr>
          <p:cNvPr id="24" name="Picture 7" descr="Photo cross ove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12722" y="4235592"/>
            <a:ext cx="2344199" cy="171664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2525565" y="1199697"/>
            <a:ext cx="133696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400" dirty="0"/>
              <a:t>AXCEL CODE</a:t>
            </a:r>
          </a:p>
        </p:txBody>
      </p:sp>
      <p:grpSp>
        <p:nvGrpSpPr>
          <p:cNvPr id="17" name="Groupe 16"/>
          <p:cNvGrpSpPr/>
          <p:nvPr/>
        </p:nvGrpSpPr>
        <p:grpSpPr>
          <a:xfrm>
            <a:off x="5168900" y="212464"/>
            <a:ext cx="1903412" cy="3787775"/>
            <a:chOff x="3644900" y="73660"/>
            <a:chExt cx="1903412" cy="3787775"/>
          </a:xfrm>
        </p:grpSpPr>
        <p:grpSp>
          <p:nvGrpSpPr>
            <p:cNvPr id="7" name="Group 3"/>
            <p:cNvGrpSpPr>
              <a:grpSpLocks/>
            </p:cNvGrpSpPr>
            <p:nvPr/>
          </p:nvGrpSpPr>
          <p:grpSpPr bwMode="auto">
            <a:xfrm>
              <a:off x="3644900" y="73660"/>
              <a:ext cx="1903412" cy="3787775"/>
              <a:chOff x="4267" y="6"/>
              <a:chExt cx="1199" cy="2386"/>
            </a:xfrm>
          </p:grpSpPr>
          <p:grpSp>
            <p:nvGrpSpPr>
              <p:cNvPr id="8" name="Group 4"/>
              <p:cNvGrpSpPr>
                <a:grpSpLocks/>
              </p:cNvGrpSpPr>
              <p:nvPr/>
            </p:nvGrpSpPr>
            <p:grpSpPr bwMode="auto">
              <a:xfrm>
                <a:off x="4267" y="481"/>
                <a:ext cx="1199" cy="1911"/>
                <a:chOff x="4267" y="103"/>
                <a:chExt cx="1199" cy="1911"/>
              </a:xfrm>
            </p:grpSpPr>
            <p:pic>
              <p:nvPicPr>
                <p:cNvPr id="10" name="Picture 5" descr="bmod-SILHI-0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267" y="103"/>
                  <a:ext cx="1142" cy="98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6" descr="bmod-phi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388" y="1116"/>
                  <a:ext cx="1078" cy="89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9" name="Text Box 7"/>
              <p:cNvSpPr txBox="1">
                <a:spLocks noChangeArrowheads="1"/>
              </p:cNvSpPr>
              <p:nvPr/>
            </p:nvSpPr>
            <p:spPr bwMode="auto">
              <a:xfrm>
                <a:off x="4294" y="6"/>
                <a:ext cx="1064" cy="52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solidFill>
                      <a:schemeClr val="dk1"/>
                    </a:solidFill>
                  </a:rPr>
                  <a:t>Magnetic and electrostatic calculations</a:t>
                </a:r>
              </a:p>
            </p:txBody>
          </p:sp>
        </p:grpSp>
        <p:sp>
          <p:nvSpPr>
            <p:cNvPr id="25" name="ZoneTexte 24"/>
            <p:cNvSpPr txBox="1"/>
            <p:nvPr/>
          </p:nvSpPr>
          <p:spPr>
            <a:xfrm>
              <a:off x="3971651" y="2240579"/>
              <a:ext cx="1404552"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600" dirty="0" err="1"/>
                <a:t>Opera</a:t>
              </a:r>
              <a:r>
                <a:rPr lang="fr-FR" sz="1600" dirty="0"/>
                <a:t> CODE</a:t>
              </a:r>
            </a:p>
          </p:txBody>
        </p:sp>
      </p:grpSp>
      <p:pic>
        <p:nvPicPr>
          <p:cNvPr id="27" name="Picture 5">
            <a:extLst>
              <a:ext uri="{FF2B5EF4-FFF2-40B4-BE49-F238E27FC236}">
                <a16:creationId xmlns:a16="http://schemas.microsoft.com/office/drawing/2014/main" id="{B1539387-F213-4B87-9E25-CCC968CF85FE}"/>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l="-373"/>
          <a:stretch/>
        </p:blipFill>
        <p:spPr bwMode="auto">
          <a:xfrm>
            <a:off x="7495799" y="237586"/>
            <a:ext cx="4540626" cy="328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Espace réservé du contenu 4">
            <a:extLst>
              <a:ext uri="{FF2B5EF4-FFF2-40B4-BE49-F238E27FC236}">
                <a16:creationId xmlns:a16="http://schemas.microsoft.com/office/drawing/2014/main" id="{D84AA905-8D6D-4965-B16E-300DA6916F0B}"/>
              </a:ext>
            </a:extLst>
          </p:cNvPr>
          <p:cNvSpPr txBox="1">
            <a:spLocks/>
          </p:cNvSpPr>
          <p:nvPr/>
        </p:nvSpPr>
        <p:spPr>
          <a:xfrm>
            <a:off x="7483020" y="3315912"/>
            <a:ext cx="4553406" cy="96873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0" tIns="45720" rIns="0" bIns="45720" rtlCol="0">
            <a:normAutofit fontScale="92500"/>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0000FF"/>
                </a:solidFill>
                <a:latin typeface="Comic Sans MS" pitchFamily="66" charset="0"/>
              </a:rPr>
              <a:t>SILHI : H</a:t>
            </a:r>
            <a:r>
              <a:rPr lang="en-US" sz="1600" b="1" baseline="30000" dirty="0">
                <a:solidFill>
                  <a:srgbClr val="0000FF"/>
                </a:solidFill>
                <a:latin typeface="Comic Sans MS" pitchFamily="66" charset="0"/>
              </a:rPr>
              <a:t>+</a:t>
            </a:r>
            <a:r>
              <a:rPr lang="en-US" sz="1600" b="1" dirty="0">
                <a:solidFill>
                  <a:srgbClr val="0000FF"/>
                </a:solidFill>
                <a:latin typeface="Comic Sans MS" pitchFamily="66" charset="0"/>
              </a:rPr>
              <a:t> 100mA , 100 kV </a:t>
            </a:r>
            <a:r>
              <a:rPr lang="en-US" sz="1600" b="1" dirty="0" err="1">
                <a:solidFill>
                  <a:srgbClr val="0000FF"/>
                </a:solidFill>
                <a:latin typeface="Comic Sans MS" pitchFamily="66" charset="0"/>
              </a:rPr>
              <a:t>cw</a:t>
            </a:r>
            <a:endParaRPr lang="en-US" sz="1600" b="1" dirty="0">
              <a:solidFill>
                <a:srgbClr val="0000FF"/>
              </a:solidFill>
              <a:latin typeface="Comic Sans MS" pitchFamily="66" charset="0"/>
            </a:endParaRPr>
          </a:p>
          <a:p>
            <a:r>
              <a:rPr lang="en-US" sz="1600" b="1" dirty="0">
                <a:solidFill>
                  <a:srgbClr val="0000FF"/>
                </a:solidFill>
                <a:latin typeface="Comic Sans MS" pitchFamily="66" charset="0"/>
              </a:rPr>
              <a:t>The HV platform &amp; HV cage &amp; ion source were dismounted this year after more than 30 years</a:t>
            </a:r>
            <a:endParaRPr lang="fr-FR" sz="1600" dirty="0"/>
          </a:p>
        </p:txBody>
      </p:sp>
      <p:sp>
        <p:nvSpPr>
          <p:cNvPr id="3" name="Espace réservé du numéro de diapositive 2">
            <a:extLst>
              <a:ext uri="{FF2B5EF4-FFF2-40B4-BE49-F238E27FC236}">
                <a16:creationId xmlns:a16="http://schemas.microsoft.com/office/drawing/2014/main" id="{403A8574-CFBE-418A-83F7-02CC82C043EF}"/>
              </a:ext>
            </a:extLst>
          </p:cNvPr>
          <p:cNvSpPr>
            <a:spLocks noGrp="1"/>
          </p:cNvSpPr>
          <p:nvPr>
            <p:ph type="sldNum" sz="quarter" idx="12"/>
          </p:nvPr>
        </p:nvSpPr>
        <p:spPr/>
        <p:txBody>
          <a:bodyPr/>
          <a:lstStyle/>
          <a:p>
            <a:fld id="{7BF7AC48-29A0-4E0B-A5F6-21FFC2168ABA}" type="slidenum">
              <a:rPr lang="fr-FR" smtClean="0"/>
              <a:t>5</a:t>
            </a:fld>
            <a:endParaRPr lang="fr-FR"/>
          </a:p>
        </p:txBody>
      </p:sp>
    </p:spTree>
    <p:extLst>
      <p:ext uri="{BB962C8B-B14F-4D97-AF65-F5344CB8AC3E}">
        <p14:creationId xmlns:p14="http://schemas.microsoft.com/office/powerpoint/2010/main" val="22969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05125CE3-BD17-4E74-B314-145045568574}"/>
              </a:ext>
            </a:extLst>
          </p:cNvPr>
          <p:cNvSpPr/>
          <p:nvPr/>
        </p:nvSpPr>
        <p:spPr>
          <a:xfrm>
            <a:off x="6345098" y="4279470"/>
            <a:ext cx="5115065" cy="1707986"/>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44000" tIns="108000" rIns="144000" bIns="144000" rtlCol="0" anchor="ctr">
            <a:noAutofit/>
          </a:bodyPr>
          <a:lstStyle/>
          <a:p>
            <a:pPr algn="ctr"/>
            <a:endParaRPr lang="fr-FR" dirty="0"/>
          </a:p>
        </p:txBody>
      </p:sp>
      <p:pic>
        <p:nvPicPr>
          <p:cNvPr id="9" name="Espace réservé du contenu 8">
            <a:extLst>
              <a:ext uri="{FF2B5EF4-FFF2-40B4-BE49-F238E27FC236}">
                <a16:creationId xmlns:a16="http://schemas.microsoft.com/office/drawing/2014/main" id="{BA6DA9F3-6DC5-41F6-AEAF-56A5FC2376ED}"/>
              </a:ext>
            </a:extLst>
          </p:cNvPr>
          <p:cNvPicPr>
            <a:picLocks noGrp="1" noChangeAspect="1"/>
          </p:cNvPicPr>
          <p:nvPr>
            <p:ph idx="1"/>
          </p:nvPr>
        </p:nvPicPr>
        <p:blipFill>
          <a:blip r:embed="rId2"/>
          <a:stretch>
            <a:fillRect/>
          </a:stretch>
        </p:blipFill>
        <p:spPr>
          <a:xfrm>
            <a:off x="2489076" y="870544"/>
            <a:ext cx="7337541" cy="2930449"/>
          </a:xfrm>
        </p:spPr>
      </p:pic>
      <p:sp>
        <p:nvSpPr>
          <p:cNvPr id="3" name="Titre 2">
            <a:extLst>
              <a:ext uri="{FF2B5EF4-FFF2-40B4-BE49-F238E27FC236}">
                <a16:creationId xmlns:a16="http://schemas.microsoft.com/office/drawing/2014/main" id="{20BA05A9-C3ED-47C4-9384-7DC9412BB359}"/>
              </a:ext>
            </a:extLst>
          </p:cNvPr>
          <p:cNvSpPr>
            <a:spLocks noGrp="1"/>
          </p:cNvSpPr>
          <p:nvPr>
            <p:ph type="title"/>
          </p:nvPr>
        </p:nvSpPr>
        <p:spPr/>
        <p:txBody>
          <a:bodyPr/>
          <a:lstStyle/>
          <a:p>
            <a:r>
              <a:rPr lang="fr-FR" dirty="0" err="1"/>
              <a:t>Space</a:t>
            </a:r>
            <a:r>
              <a:rPr lang="fr-FR" dirty="0"/>
              <a:t> Charge and </a:t>
            </a:r>
            <a:r>
              <a:rPr lang="fr-FR" dirty="0" err="1"/>
              <a:t>its</a:t>
            </a:r>
            <a:r>
              <a:rPr lang="fr-FR" dirty="0"/>
              <a:t> Compensation</a:t>
            </a:r>
          </a:p>
        </p:txBody>
      </p:sp>
      <p:sp>
        <p:nvSpPr>
          <p:cNvPr id="5" name="ZoneTexte 4">
            <a:extLst>
              <a:ext uri="{FF2B5EF4-FFF2-40B4-BE49-F238E27FC236}">
                <a16:creationId xmlns:a16="http://schemas.microsoft.com/office/drawing/2014/main" id="{4C4408D8-73ED-42EC-B911-D6490C31D668}"/>
              </a:ext>
            </a:extLst>
          </p:cNvPr>
          <p:cNvSpPr txBox="1"/>
          <p:nvPr/>
        </p:nvSpPr>
        <p:spPr>
          <a:xfrm>
            <a:off x="6354763" y="6104603"/>
            <a:ext cx="5105400" cy="646331"/>
          </a:xfrm>
          <a:prstGeom prst="rect">
            <a:avLst/>
          </a:prstGeom>
          <a:noFill/>
        </p:spPr>
        <p:txBody>
          <a:bodyPr wrap="square" rtlCol="0">
            <a:spAutoFit/>
          </a:bodyPr>
          <a:lstStyle/>
          <a:p>
            <a:r>
              <a:rPr lang="fr-FR" dirty="0" err="1"/>
              <a:t>Experimentally</a:t>
            </a:r>
            <a:r>
              <a:rPr lang="fr-FR" dirty="0"/>
              <a:t> </a:t>
            </a:r>
            <a:r>
              <a:rPr lang="fr-FR" dirty="0" err="1"/>
              <a:t>Space</a:t>
            </a:r>
            <a:r>
              <a:rPr lang="fr-FR" dirty="0"/>
              <a:t> Charge Compensation Times are </a:t>
            </a:r>
            <a:r>
              <a:rPr lang="fr-FR" dirty="0" err="1"/>
              <a:t>always</a:t>
            </a:r>
            <a:r>
              <a:rPr lang="fr-FR" dirty="0"/>
              <a:t> </a:t>
            </a:r>
            <a:r>
              <a:rPr lang="fr-FR" dirty="0" err="1"/>
              <a:t>faster</a:t>
            </a:r>
            <a:r>
              <a:rPr lang="fr-FR" dirty="0"/>
              <a:t> </a:t>
            </a:r>
            <a:r>
              <a:rPr lang="fr-FR" dirty="0" err="1"/>
              <a:t>than</a:t>
            </a:r>
            <a:r>
              <a:rPr lang="fr-FR" dirty="0"/>
              <a:t> </a:t>
            </a:r>
            <a:r>
              <a:rPr lang="fr-FR" dirty="0" err="1"/>
              <a:t>predicted</a:t>
            </a:r>
            <a:r>
              <a:rPr lang="fr-FR" dirty="0"/>
              <a:t> </a:t>
            </a: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EABD1164-FC84-4A9B-870F-20C8E010EBF7}"/>
                  </a:ext>
                </a:extLst>
              </p:cNvPr>
              <p:cNvSpPr txBox="1"/>
              <p:nvPr/>
            </p:nvSpPr>
            <p:spPr>
              <a:xfrm>
                <a:off x="6454982" y="4772222"/>
                <a:ext cx="1880484" cy="665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rPr>
                        <m:t>𝜏</m:t>
                      </m:r>
                      <m:r>
                        <a:rPr lang="fr-FR" i="0">
                          <a:latin typeface="Cambria Math" panose="02040503050406030204" pitchFamily="18" charset="0"/>
                        </a:rPr>
                        <m:t>=</m:t>
                      </m:r>
                      <m:f>
                        <m:fPr>
                          <m:ctrlPr>
                            <a:rPr lang="fr-FR" i="1">
                              <a:solidFill>
                                <a:srgbClr val="836967"/>
                              </a:solidFill>
                              <a:latin typeface="Cambria Math" panose="02040503050406030204" pitchFamily="18" charset="0"/>
                            </a:rPr>
                          </m:ctrlPr>
                        </m:fPr>
                        <m:num>
                          <m:r>
                            <a:rPr lang="fr-FR" i="1">
                              <a:latin typeface="Cambria Math" panose="02040503050406030204" pitchFamily="18" charset="0"/>
                            </a:rPr>
                            <m:t>𝑘𝑇</m:t>
                          </m:r>
                        </m:num>
                        <m:den>
                          <m:sSub>
                            <m:sSubPr>
                              <m:ctrlPr>
                                <a:rPr lang="fr-FR" i="1">
                                  <a:solidFill>
                                    <a:srgbClr val="836967"/>
                                  </a:solidFill>
                                  <a:latin typeface="Cambria Math" panose="02040503050406030204" pitchFamily="18" charset="0"/>
                                </a:rPr>
                              </m:ctrlPr>
                            </m:sSubPr>
                            <m:e>
                              <m:r>
                                <a:rPr lang="fr-FR" i="1">
                                  <a:latin typeface="Cambria Math" panose="02040503050406030204" pitchFamily="18" charset="0"/>
                                </a:rPr>
                                <m:t>𝜎</m:t>
                              </m:r>
                            </m:e>
                            <m:sub>
                              <m:r>
                                <a:rPr lang="fr-FR" i="1">
                                  <a:latin typeface="Cambria Math" panose="02040503050406030204" pitchFamily="18" charset="0"/>
                                </a:rPr>
                                <m:t>𝑖</m:t>
                              </m:r>
                            </m:sub>
                          </m:sSub>
                          <m:d>
                            <m:dPr>
                              <m:ctrlPr>
                                <a:rPr lang="fr-FR" i="1">
                                  <a:solidFill>
                                    <a:srgbClr val="836967"/>
                                  </a:solidFill>
                                  <a:latin typeface="Cambria Math" panose="02040503050406030204" pitchFamily="18" charset="0"/>
                                </a:rPr>
                              </m:ctrlPr>
                            </m:dPr>
                            <m:e>
                              <m:r>
                                <a:rPr lang="fr-FR" i="1">
                                  <a:latin typeface="Cambria Math" panose="02040503050406030204" pitchFamily="18" charset="0"/>
                                </a:rPr>
                                <m:t>𝛽</m:t>
                              </m:r>
                            </m:e>
                          </m:d>
                          <m:r>
                            <a:rPr lang="fr-FR" i="1">
                              <a:latin typeface="Cambria Math" panose="02040503050406030204" pitchFamily="18" charset="0"/>
                            </a:rPr>
                            <m:t>𝑃</m:t>
                          </m:r>
                          <m:r>
                            <a:rPr lang="fr-FR" i="1">
                              <a:latin typeface="Cambria Math" panose="02040503050406030204" pitchFamily="18" charset="0"/>
                            </a:rPr>
                            <m:t>𝛽</m:t>
                          </m:r>
                          <m:r>
                            <a:rPr lang="fr-FR" i="1">
                              <a:latin typeface="Cambria Math" panose="02040503050406030204" pitchFamily="18" charset="0"/>
                            </a:rPr>
                            <m:t>𝑐</m:t>
                          </m:r>
                        </m:den>
                      </m:f>
                    </m:oMath>
                  </m:oMathPara>
                </a14:m>
                <a:endParaRPr lang="fr-FR" dirty="0"/>
              </a:p>
            </p:txBody>
          </p:sp>
        </mc:Choice>
        <mc:Fallback xmlns="">
          <p:sp>
            <p:nvSpPr>
              <p:cNvPr id="7" name="ZoneTexte 6">
                <a:extLst>
                  <a:ext uri="{FF2B5EF4-FFF2-40B4-BE49-F238E27FC236}">
                    <a16:creationId xmlns:a16="http://schemas.microsoft.com/office/drawing/2014/main" id="{EABD1164-FC84-4A9B-870F-20C8E010EBF7}"/>
                  </a:ext>
                </a:extLst>
              </p:cNvPr>
              <p:cNvSpPr txBox="1">
                <a:spLocks noRot="1" noChangeAspect="1" noMove="1" noResize="1" noEditPoints="1" noAdjustHandles="1" noChangeArrowheads="1" noChangeShapeType="1" noTextEdit="1"/>
              </p:cNvSpPr>
              <p:nvPr/>
            </p:nvSpPr>
            <p:spPr>
              <a:xfrm>
                <a:off x="6454982" y="4772222"/>
                <a:ext cx="1880484" cy="6651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407EF87D-FE7B-4AB4-94DE-7DC3C608D9D1}"/>
                  </a:ext>
                </a:extLst>
              </p:cNvPr>
              <p:cNvSpPr txBox="1"/>
              <p:nvPr/>
            </p:nvSpPr>
            <p:spPr>
              <a:xfrm>
                <a:off x="9025750" y="4815206"/>
                <a:ext cx="2057679" cy="646331"/>
              </a:xfrm>
              <a:prstGeom prst="rect">
                <a:avLst/>
              </a:prstGeom>
              <a:noFill/>
            </p:spPr>
            <p:txBody>
              <a:bodyPr wrap="none" rtlCol="0">
                <a:spAutoFit/>
              </a:bodyPr>
              <a:lstStyle/>
              <a:p>
                <a14:m>
                  <m:oMath xmlns:m="http://schemas.openxmlformats.org/officeDocument/2006/math">
                    <m:sSub>
                      <m:sSubPr>
                        <m:ctrlPr>
                          <a:rPr lang="fr-FR" sz="1200" i="1" smtClean="0">
                            <a:solidFill>
                              <a:srgbClr val="836967"/>
                            </a:solidFill>
                            <a:latin typeface="Cambria Math" panose="02040503050406030204" pitchFamily="18" charset="0"/>
                          </a:rPr>
                        </m:ctrlPr>
                      </m:sSubPr>
                      <m:e>
                        <m:r>
                          <a:rPr lang="fr-FR" sz="1200" i="1">
                            <a:latin typeface="Cambria Math" panose="02040503050406030204" pitchFamily="18" charset="0"/>
                          </a:rPr>
                          <m:t>𝜎</m:t>
                        </m:r>
                      </m:e>
                      <m:sub>
                        <m:r>
                          <a:rPr lang="fr-FR" sz="1200" i="1">
                            <a:latin typeface="Cambria Math" panose="02040503050406030204" pitchFamily="18" charset="0"/>
                          </a:rPr>
                          <m:t>𝑖</m:t>
                        </m:r>
                      </m:sub>
                    </m:sSub>
                    <m:d>
                      <m:dPr>
                        <m:ctrlPr>
                          <a:rPr lang="fr-FR" sz="1200" i="1">
                            <a:solidFill>
                              <a:srgbClr val="836967"/>
                            </a:solidFill>
                            <a:latin typeface="Cambria Math" panose="02040503050406030204" pitchFamily="18" charset="0"/>
                          </a:rPr>
                        </m:ctrlPr>
                      </m:dPr>
                      <m:e>
                        <m:r>
                          <a:rPr lang="fr-FR" sz="1200" i="1">
                            <a:latin typeface="Cambria Math" panose="02040503050406030204" pitchFamily="18" charset="0"/>
                          </a:rPr>
                          <m:t>𝛽</m:t>
                        </m:r>
                      </m:e>
                    </m:d>
                  </m:oMath>
                </a14:m>
                <a:r>
                  <a:rPr lang="fr-FR" sz="1200" dirty="0"/>
                  <a:t> cross section H on H</a:t>
                </a:r>
                <a:r>
                  <a:rPr lang="fr-FR" sz="1200" baseline="-25000" dirty="0"/>
                  <a:t>2</a:t>
                </a:r>
                <a:endParaRPr lang="fr-FR" sz="1200" dirty="0"/>
              </a:p>
              <a:p>
                <a:r>
                  <a:rPr lang="fr-FR" sz="1200" dirty="0"/>
                  <a:t>P : pressure in Pa</a:t>
                </a:r>
              </a:p>
              <a:p>
                <a14:m>
                  <m:oMath xmlns:m="http://schemas.openxmlformats.org/officeDocument/2006/math">
                    <m:r>
                      <a:rPr lang="fr-FR" sz="1200" i="1">
                        <a:latin typeface="Cambria Math" panose="02040503050406030204" pitchFamily="18" charset="0"/>
                      </a:rPr>
                      <m:t>𝛽</m:t>
                    </m:r>
                    <m:r>
                      <a:rPr lang="fr-FR" sz="1200" i="1">
                        <a:latin typeface="Cambria Math" panose="02040503050406030204" pitchFamily="18" charset="0"/>
                      </a:rPr>
                      <m:t>𝑐</m:t>
                    </m:r>
                  </m:oMath>
                </a14:m>
                <a:r>
                  <a:rPr lang="fr-FR" sz="1200" dirty="0"/>
                  <a:t> : speed  in m/s</a:t>
                </a:r>
              </a:p>
            </p:txBody>
          </p:sp>
        </mc:Choice>
        <mc:Fallback xmlns="">
          <p:sp>
            <p:nvSpPr>
              <p:cNvPr id="6" name="ZoneTexte 5">
                <a:extLst>
                  <a:ext uri="{FF2B5EF4-FFF2-40B4-BE49-F238E27FC236}">
                    <a16:creationId xmlns:a16="http://schemas.microsoft.com/office/drawing/2014/main" id="{407EF87D-FE7B-4AB4-94DE-7DC3C608D9D1}"/>
                  </a:ext>
                </a:extLst>
              </p:cNvPr>
              <p:cNvSpPr txBox="1">
                <a:spLocks noRot="1" noChangeAspect="1" noMove="1" noResize="1" noEditPoints="1" noAdjustHandles="1" noChangeArrowheads="1" noChangeShapeType="1" noTextEdit="1"/>
              </p:cNvSpPr>
              <p:nvPr/>
            </p:nvSpPr>
            <p:spPr>
              <a:xfrm>
                <a:off x="9025750" y="4815206"/>
                <a:ext cx="2057679" cy="646331"/>
              </a:xfrm>
              <a:prstGeom prst="rect">
                <a:avLst/>
              </a:prstGeom>
              <a:blipFill>
                <a:blip r:embed="rId4"/>
                <a:stretch>
                  <a:fillRect l="-297" t="-1887"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79B0AFCB-C5A5-4789-A534-345D7FD57F39}"/>
                  </a:ext>
                </a:extLst>
              </p:cNvPr>
              <p:cNvSpPr txBox="1"/>
              <p:nvPr/>
            </p:nvSpPr>
            <p:spPr>
              <a:xfrm>
                <a:off x="6439842" y="5582416"/>
                <a:ext cx="4085014" cy="307777"/>
              </a:xfrm>
              <a:prstGeom prst="rect">
                <a:avLst/>
              </a:prstGeom>
              <a:noFill/>
            </p:spPr>
            <p:txBody>
              <a:bodyPr wrap="square">
                <a:spAutoFit/>
              </a:bodyPr>
              <a:lstStyle/>
              <a:p>
                <a:r>
                  <a:rPr lang="en-US" sz="1400" b="0" i="0" u="none" strike="noStrike" baseline="0" dirty="0">
                    <a:latin typeface="LinBiolinumT"/>
                  </a:rPr>
                  <a:t>100 keV </a:t>
                </a:r>
                <a:r>
                  <a:rPr lang="en-US" sz="1400" dirty="0">
                    <a:latin typeface="LinBiolinumT"/>
                  </a:rPr>
                  <a:t>H</a:t>
                </a:r>
                <a:r>
                  <a:rPr lang="en-US" sz="1400" baseline="30000" dirty="0">
                    <a:latin typeface="LinBiolinumT"/>
                  </a:rPr>
                  <a:t>+</a:t>
                </a:r>
                <a:r>
                  <a:rPr lang="en-US" sz="600" b="0" i="0" u="none" strike="noStrike" baseline="0" dirty="0">
                    <a:latin typeface="CMSS8"/>
                  </a:rPr>
                  <a:t> </a:t>
                </a:r>
                <a:r>
                  <a:rPr lang="en-US" sz="1400" b="0" i="0" u="none" strike="noStrike" baseline="0" dirty="0">
                    <a:latin typeface="LinBiolinumT"/>
                  </a:rPr>
                  <a:t>beam with H</a:t>
                </a:r>
                <a:r>
                  <a:rPr lang="en-US" sz="600" b="0" i="0" u="none" strike="noStrike" baseline="0" dirty="0">
                    <a:latin typeface="LinBiolinumT"/>
                  </a:rPr>
                  <a:t>2 </a:t>
                </a:r>
                <a:r>
                  <a:rPr lang="en-US" sz="1400" b="0" i="0" u="none" strike="noStrike" baseline="0" dirty="0">
                    <a:latin typeface="LinBiolinumT"/>
                  </a:rPr>
                  <a:t>gas of 10</a:t>
                </a:r>
                <a:r>
                  <a:rPr lang="en-US" sz="1400" b="0" i="0" u="none" strike="noStrike" baseline="30000" dirty="0">
                    <a:latin typeface="LinBiolinumT"/>
                  </a:rPr>
                  <a:t>-5</a:t>
                </a:r>
                <a:r>
                  <a:rPr lang="en-US" sz="600" b="0" i="0" u="none" strike="noStrike" baseline="0" dirty="0">
                    <a:latin typeface="LinBiolinumT"/>
                  </a:rPr>
                  <a:t> </a:t>
                </a:r>
                <a:r>
                  <a:rPr lang="en-US" sz="1400" b="0" i="0" u="none" strike="noStrike" baseline="0" dirty="0">
                    <a:latin typeface="LinBiolinumT"/>
                  </a:rPr>
                  <a:t>mbar: </a:t>
                </a:r>
                <a14:m>
                  <m:oMath xmlns:m="http://schemas.openxmlformats.org/officeDocument/2006/math">
                    <m:r>
                      <a:rPr lang="fr-FR" sz="1400" b="0" i="0" smtClean="0">
                        <a:latin typeface="Cambria Math" panose="02040503050406030204" pitchFamily="18" charset="0"/>
                      </a:rPr>
                      <m:t> </m:t>
                    </m:r>
                    <m:r>
                      <a:rPr lang="fr-FR" sz="1400" i="1" smtClean="0">
                        <a:latin typeface="Cambria Math" panose="02040503050406030204" pitchFamily="18" charset="0"/>
                      </a:rPr>
                      <m:t>𝜏</m:t>
                    </m:r>
                  </m:oMath>
                </a14:m>
                <a:r>
                  <a:rPr lang="en-US" sz="600" b="0" i="0" u="none" strike="noStrike" baseline="0" dirty="0">
                    <a:latin typeface="LinBiolinumTI"/>
                  </a:rPr>
                  <a:t> </a:t>
                </a:r>
                <a:r>
                  <a:rPr lang="en-US" sz="1400" b="0" i="0" u="none" strike="noStrike" baseline="0" dirty="0">
                    <a:latin typeface="CMSS10"/>
                  </a:rPr>
                  <a:t>= </a:t>
                </a:r>
                <a:r>
                  <a:rPr lang="en-US" sz="1400" b="0" i="0" u="none" strike="noStrike" baseline="0" dirty="0">
                    <a:latin typeface="LinBiolinumT"/>
                  </a:rPr>
                  <a:t>49 µs</a:t>
                </a:r>
                <a:endParaRPr lang="fr-FR" sz="1400" dirty="0"/>
              </a:p>
            </p:txBody>
          </p:sp>
        </mc:Choice>
        <mc:Fallback xmlns="">
          <p:sp>
            <p:nvSpPr>
              <p:cNvPr id="13" name="ZoneTexte 12">
                <a:extLst>
                  <a:ext uri="{FF2B5EF4-FFF2-40B4-BE49-F238E27FC236}">
                    <a16:creationId xmlns:a16="http://schemas.microsoft.com/office/drawing/2014/main" id="{79B0AFCB-C5A5-4789-A534-345D7FD57F39}"/>
                  </a:ext>
                </a:extLst>
              </p:cNvPr>
              <p:cNvSpPr txBox="1">
                <a:spLocks noRot="1" noChangeAspect="1" noMove="1" noResize="1" noEditPoints="1" noAdjustHandles="1" noChangeArrowheads="1" noChangeShapeType="1" noTextEdit="1"/>
              </p:cNvSpPr>
              <p:nvPr/>
            </p:nvSpPr>
            <p:spPr>
              <a:xfrm>
                <a:off x="6439842" y="5582416"/>
                <a:ext cx="4085014" cy="307777"/>
              </a:xfrm>
              <a:prstGeom prst="rect">
                <a:avLst/>
              </a:prstGeom>
              <a:blipFill>
                <a:blip r:embed="rId5"/>
                <a:stretch>
                  <a:fillRect l="-447" t="-2000" b="-22000"/>
                </a:stretch>
              </a:blipFill>
            </p:spPr>
            <p:txBody>
              <a:bodyPr/>
              <a:lstStyle/>
              <a:p>
                <a:r>
                  <a:rPr lang="en-US">
                    <a:noFill/>
                  </a:rPr>
                  <a:t> </a:t>
                </a:r>
              </a:p>
            </p:txBody>
          </p:sp>
        </mc:Fallback>
      </mc:AlternateContent>
      <p:sp>
        <p:nvSpPr>
          <p:cNvPr id="2" name="ZoneTexte 1">
            <a:extLst>
              <a:ext uri="{FF2B5EF4-FFF2-40B4-BE49-F238E27FC236}">
                <a16:creationId xmlns:a16="http://schemas.microsoft.com/office/drawing/2014/main" id="{A175A6CA-6FFD-4F65-9540-0828DD0FAF84}"/>
              </a:ext>
            </a:extLst>
          </p:cNvPr>
          <p:cNvSpPr txBox="1"/>
          <p:nvPr/>
        </p:nvSpPr>
        <p:spPr>
          <a:xfrm>
            <a:off x="6908680" y="4282011"/>
            <a:ext cx="3719929" cy="369332"/>
          </a:xfrm>
          <a:prstGeom prst="rect">
            <a:avLst/>
          </a:prstGeom>
          <a:noFill/>
        </p:spPr>
        <p:txBody>
          <a:bodyPr wrap="none" rtlCol="0">
            <a:spAutoFit/>
          </a:bodyPr>
          <a:lstStyle/>
          <a:p>
            <a:r>
              <a:rPr lang="en-US" dirty="0"/>
              <a:t>Space charge compensation </a:t>
            </a:r>
            <a:r>
              <a:rPr lang="en-US" b="1" dirty="0"/>
              <a:t>TIME</a:t>
            </a:r>
          </a:p>
        </p:txBody>
      </p:sp>
      <p:grpSp>
        <p:nvGrpSpPr>
          <p:cNvPr id="15" name="Groupe 14">
            <a:extLst>
              <a:ext uri="{FF2B5EF4-FFF2-40B4-BE49-F238E27FC236}">
                <a16:creationId xmlns:a16="http://schemas.microsoft.com/office/drawing/2014/main" id="{4B04F53A-FF90-4663-AF4E-E19BF1F7F19A}"/>
              </a:ext>
            </a:extLst>
          </p:cNvPr>
          <p:cNvGrpSpPr/>
          <p:nvPr/>
        </p:nvGrpSpPr>
        <p:grpSpPr>
          <a:xfrm>
            <a:off x="904221" y="4279470"/>
            <a:ext cx="5105400" cy="2539428"/>
            <a:chOff x="6418659" y="4205452"/>
            <a:chExt cx="5105400" cy="2539428"/>
          </a:xfrm>
        </p:grpSpPr>
        <p:sp>
          <p:nvSpPr>
            <p:cNvPr id="11" name="Rectangle : coins arrondis 10">
              <a:extLst>
                <a:ext uri="{FF2B5EF4-FFF2-40B4-BE49-F238E27FC236}">
                  <a16:creationId xmlns:a16="http://schemas.microsoft.com/office/drawing/2014/main" id="{BFA7BE43-0612-4CED-8853-D135D6E88F56}"/>
                </a:ext>
              </a:extLst>
            </p:cNvPr>
            <p:cNvSpPr/>
            <p:nvPr/>
          </p:nvSpPr>
          <p:spPr>
            <a:xfrm>
              <a:off x="6418659" y="4205452"/>
              <a:ext cx="5105400" cy="170798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144000" tIns="108000" rIns="144000" bIns="144000" rtlCol="0" anchor="ctr">
              <a:noAutofit/>
            </a:bodyPr>
            <a:lstStyle/>
            <a:p>
              <a:pPr algn="ctr"/>
              <a:endParaRPr lang="fr-FR" dirty="0"/>
            </a:p>
          </p:txBody>
        </p:sp>
        <p:sp>
          <p:nvSpPr>
            <p:cNvPr id="10" name="ZoneTexte 9">
              <a:extLst>
                <a:ext uri="{FF2B5EF4-FFF2-40B4-BE49-F238E27FC236}">
                  <a16:creationId xmlns:a16="http://schemas.microsoft.com/office/drawing/2014/main" id="{5E717827-0FC8-4E6E-A4D3-02FA2A6527C9}"/>
                </a:ext>
              </a:extLst>
            </p:cNvPr>
            <p:cNvSpPr txBox="1"/>
            <p:nvPr/>
          </p:nvSpPr>
          <p:spPr>
            <a:xfrm>
              <a:off x="6600763" y="4931736"/>
              <a:ext cx="4741192" cy="646331"/>
            </a:xfrm>
            <a:prstGeom prst="rect">
              <a:avLst/>
            </a:prstGeom>
            <a:noFill/>
          </p:spPr>
          <p:txBody>
            <a:bodyPr wrap="square" rtlCol="0">
              <a:spAutoFit/>
            </a:bodyPr>
            <a:lstStyle/>
            <a:p>
              <a:r>
                <a:rPr lang="fr-FR" dirty="0"/>
                <a:t>Beam charge can </a:t>
              </a:r>
              <a:r>
                <a:rPr lang="fr-FR" dirty="0" err="1"/>
                <a:t>be</a:t>
              </a:r>
              <a:r>
                <a:rPr lang="fr-FR" dirty="0"/>
                <a:t> </a:t>
              </a:r>
              <a:r>
                <a:rPr lang="fr-FR" dirty="0" err="1"/>
                <a:t>compensated</a:t>
              </a:r>
              <a:r>
                <a:rPr lang="fr-FR" dirty="0"/>
                <a:t> </a:t>
              </a:r>
              <a:r>
                <a:rPr lang="fr-FR" dirty="0" err="1"/>
                <a:t>until</a:t>
              </a:r>
              <a:r>
                <a:rPr lang="fr-FR" dirty="0"/>
                <a:t> 97% </a:t>
              </a:r>
            </a:p>
            <a:p>
              <a:r>
                <a:rPr lang="fr-FR" dirty="0">
                  <a:sym typeface="Wingdings" panose="05000000000000000000" pitchFamily="2" charset="2"/>
                </a:rPr>
                <a:t> 100mA </a:t>
              </a:r>
              <a:r>
                <a:rPr lang="fr-FR" dirty="0" err="1">
                  <a:sym typeface="Wingdings" panose="05000000000000000000" pitchFamily="2" charset="2"/>
                </a:rPr>
                <a:t>beam</a:t>
              </a:r>
              <a:r>
                <a:rPr lang="fr-FR" dirty="0">
                  <a:sym typeface="Wingdings" panose="05000000000000000000" pitchFamily="2" charset="2"/>
                </a:rPr>
                <a:t> </a:t>
              </a:r>
              <a:r>
                <a:rPr lang="fr-FR" dirty="0" err="1">
                  <a:sym typeface="Wingdings" panose="05000000000000000000" pitchFamily="2" charset="2"/>
                </a:rPr>
                <a:t>behave</a:t>
              </a:r>
              <a:r>
                <a:rPr lang="fr-FR" dirty="0">
                  <a:sym typeface="Wingdings" panose="05000000000000000000" pitchFamily="2" charset="2"/>
                </a:rPr>
                <a:t> like a 3mA </a:t>
              </a:r>
              <a:r>
                <a:rPr lang="fr-FR" dirty="0" err="1">
                  <a:sym typeface="Wingdings" panose="05000000000000000000" pitchFamily="2" charset="2"/>
                </a:rPr>
                <a:t>beam</a:t>
              </a:r>
              <a:endParaRPr lang="fr-FR" dirty="0"/>
            </a:p>
          </p:txBody>
        </p:sp>
        <p:sp>
          <p:nvSpPr>
            <p:cNvPr id="12" name="ZoneTexte 11">
              <a:extLst>
                <a:ext uri="{FF2B5EF4-FFF2-40B4-BE49-F238E27FC236}">
                  <a16:creationId xmlns:a16="http://schemas.microsoft.com/office/drawing/2014/main" id="{EAB22808-9522-4192-BC63-77B4DACF4990}"/>
                </a:ext>
              </a:extLst>
            </p:cNvPr>
            <p:cNvSpPr txBox="1"/>
            <p:nvPr/>
          </p:nvSpPr>
          <p:spPr>
            <a:xfrm>
              <a:off x="7030425" y="4227034"/>
              <a:ext cx="4147289" cy="369332"/>
            </a:xfrm>
            <a:prstGeom prst="rect">
              <a:avLst/>
            </a:prstGeom>
            <a:noFill/>
          </p:spPr>
          <p:txBody>
            <a:bodyPr wrap="none" rtlCol="0">
              <a:spAutoFit/>
            </a:bodyPr>
            <a:lstStyle/>
            <a:p>
              <a:r>
                <a:rPr lang="en-US" dirty="0"/>
                <a:t>Space charge compensation </a:t>
              </a:r>
              <a:r>
                <a:rPr lang="en-US" b="1" dirty="0"/>
                <a:t>DEGREE</a:t>
              </a:r>
            </a:p>
          </p:txBody>
        </p:sp>
        <p:sp>
          <p:nvSpPr>
            <p:cNvPr id="14" name="ZoneTexte 13">
              <a:extLst>
                <a:ext uri="{FF2B5EF4-FFF2-40B4-BE49-F238E27FC236}">
                  <a16:creationId xmlns:a16="http://schemas.microsoft.com/office/drawing/2014/main" id="{EB0F6952-F090-4148-B583-50D1C69081FB}"/>
                </a:ext>
              </a:extLst>
            </p:cNvPr>
            <p:cNvSpPr txBox="1"/>
            <p:nvPr/>
          </p:nvSpPr>
          <p:spPr>
            <a:xfrm>
              <a:off x="6418659" y="6098549"/>
              <a:ext cx="5105400" cy="646331"/>
            </a:xfrm>
            <a:prstGeom prst="rect">
              <a:avLst/>
            </a:prstGeom>
            <a:noFill/>
          </p:spPr>
          <p:txBody>
            <a:bodyPr wrap="square" rtlCol="0">
              <a:spAutoFit/>
            </a:bodyPr>
            <a:lstStyle/>
            <a:p>
              <a:r>
                <a:rPr lang="fr-FR" dirty="0" err="1"/>
                <a:t>Huge</a:t>
              </a:r>
              <a:r>
                <a:rPr lang="fr-FR" dirty="0"/>
                <a:t> </a:t>
              </a:r>
              <a:r>
                <a:rPr lang="fr-FR" dirty="0" err="1"/>
                <a:t>amount</a:t>
              </a:r>
              <a:r>
                <a:rPr lang="fr-FR" dirty="0"/>
                <a:t> of </a:t>
              </a:r>
              <a:r>
                <a:rPr lang="fr-FR" dirty="0" err="1"/>
                <a:t>electrons</a:t>
              </a:r>
              <a:r>
                <a:rPr lang="fr-FR" dirty="0"/>
                <a:t> are </a:t>
              </a:r>
              <a:r>
                <a:rPr lang="fr-FR" dirty="0" err="1"/>
                <a:t>trapped</a:t>
              </a:r>
              <a:r>
                <a:rPr lang="fr-FR" dirty="0"/>
                <a:t> in the </a:t>
              </a:r>
              <a:r>
                <a:rPr lang="fr-FR" dirty="0" err="1"/>
                <a:t>beam</a:t>
              </a:r>
              <a:r>
                <a:rPr lang="fr-FR" dirty="0"/>
                <a:t> </a:t>
              </a:r>
              <a:r>
                <a:rPr lang="fr-FR" dirty="0" err="1"/>
                <a:t>potential</a:t>
              </a:r>
              <a:r>
                <a:rPr lang="fr-FR" dirty="0"/>
                <a:t> </a:t>
              </a:r>
              <a:r>
                <a:rPr lang="fr-FR" dirty="0" err="1"/>
                <a:t>well</a:t>
              </a:r>
              <a:endParaRPr lang="fr-FR" dirty="0"/>
            </a:p>
          </p:txBody>
        </p:sp>
      </p:grpSp>
      <p:sp>
        <p:nvSpPr>
          <p:cNvPr id="4" name="Espace réservé du numéro de diapositive 3">
            <a:extLst>
              <a:ext uri="{FF2B5EF4-FFF2-40B4-BE49-F238E27FC236}">
                <a16:creationId xmlns:a16="http://schemas.microsoft.com/office/drawing/2014/main" id="{FA0246E8-EBAC-4861-9BEF-F708AFA0B9E7}"/>
              </a:ext>
            </a:extLst>
          </p:cNvPr>
          <p:cNvSpPr>
            <a:spLocks noGrp="1"/>
          </p:cNvSpPr>
          <p:nvPr>
            <p:ph type="sldNum" sz="quarter" idx="12"/>
          </p:nvPr>
        </p:nvSpPr>
        <p:spPr/>
        <p:txBody>
          <a:bodyPr/>
          <a:lstStyle/>
          <a:p>
            <a:fld id="{7BF7AC48-29A0-4E0B-A5F6-21FFC2168ABA}" type="slidenum">
              <a:rPr lang="fr-FR" smtClean="0"/>
              <a:t>6</a:t>
            </a:fld>
            <a:endParaRPr lang="fr-FR"/>
          </a:p>
        </p:txBody>
      </p:sp>
    </p:spTree>
    <p:extLst>
      <p:ext uri="{BB962C8B-B14F-4D97-AF65-F5344CB8AC3E}">
        <p14:creationId xmlns:p14="http://schemas.microsoft.com/office/powerpoint/2010/main" val="36288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31838" y="314036"/>
            <a:ext cx="11261402" cy="871827"/>
          </a:xfrm>
        </p:spPr>
        <p:txBody>
          <a:bodyPr>
            <a:normAutofit fontScale="90000"/>
          </a:bodyPr>
          <a:lstStyle/>
          <a:p>
            <a:r>
              <a:rPr lang="fr-FR" dirty="0"/>
              <a:t>2 INJECTORS in Saclay for </a:t>
            </a:r>
            <a:r>
              <a:rPr lang="fr-FR" dirty="0" err="1"/>
              <a:t>Deuteron</a:t>
            </a:r>
            <a:r>
              <a:rPr lang="fr-FR" dirty="0"/>
              <a:t> </a:t>
            </a:r>
            <a:r>
              <a:rPr lang="fr-FR" dirty="0" err="1"/>
              <a:t>beam</a:t>
            </a:r>
            <a:r>
              <a:rPr lang="fr-FR" dirty="0"/>
              <a:t> production : </a:t>
            </a:r>
            <a:r>
              <a:rPr lang="fr-FR" cap="none" dirty="0"/>
              <a:t>IFMIF (2013) &amp; SPIRAL2 (2014)</a:t>
            </a:r>
          </a:p>
        </p:txBody>
      </p:sp>
      <p:pic>
        <p:nvPicPr>
          <p:cNvPr id="18" name="Picture 3" descr="C:\Users\jerome\LocalData\LEDA\DSM_20130409\IMG_7366_small.jpg">
            <a:extLst>
              <a:ext uri="{FF2B5EF4-FFF2-40B4-BE49-F238E27FC236}">
                <a16:creationId xmlns:a16="http://schemas.microsoft.com/office/drawing/2014/main" id="{EB708986-8855-4DF2-B846-01BA7E65695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1118260" y="1317167"/>
            <a:ext cx="4637601" cy="55408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jerome\LocalData\CAS 2012\_STX5604.jpg">
            <a:extLst>
              <a:ext uri="{FF2B5EF4-FFF2-40B4-BE49-F238E27FC236}">
                <a16:creationId xmlns:a16="http://schemas.microsoft.com/office/drawing/2014/main" id="{067F0F74-D35A-4570-BB6A-15515B1BD29E}"/>
              </a:ext>
            </a:extLst>
          </p:cNvPr>
          <p:cNvPicPr>
            <a:picLocks noGrp="1" noChangeAspect="1" noChangeArrowheads="1"/>
          </p:cNvPicPr>
          <p:nvPr>
            <p:ph idx="13"/>
          </p:nvPr>
        </p:nvPicPr>
        <p:blipFill>
          <a:blip r:embed="rId3" cstate="print">
            <a:extLst>
              <a:ext uri="{28A0092B-C50C-407E-A947-70E740481C1C}">
                <a14:useLocalDpi xmlns:a14="http://schemas.microsoft.com/office/drawing/2010/main"/>
              </a:ext>
            </a:extLst>
          </a:blip>
          <a:srcRect/>
          <a:stretch>
            <a:fillRect/>
          </a:stretch>
        </p:blipFill>
        <p:spPr bwMode="auto">
          <a:xfrm>
            <a:off x="6582669" y="1316958"/>
            <a:ext cx="3684226" cy="552633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rot="16200000">
            <a:off x="9541857" y="6108571"/>
            <a:ext cx="1234633" cy="21544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800" b="1" dirty="0">
                <a:solidFill>
                  <a:schemeClr val="tx1">
                    <a:lumMod val="65000"/>
                    <a:lumOff val="35000"/>
                  </a:schemeClr>
                </a:solidFill>
              </a:rPr>
              <a:t>Photo </a:t>
            </a:r>
            <a:r>
              <a:rPr lang="fr-FR" sz="800" b="1" dirty="0" err="1">
                <a:solidFill>
                  <a:schemeClr val="tx1">
                    <a:lumMod val="65000"/>
                    <a:lumOff val="35000"/>
                  </a:schemeClr>
                </a:solidFill>
              </a:rPr>
              <a:t>P.Stroppa</a:t>
            </a:r>
            <a:r>
              <a:rPr lang="fr-FR" sz="800" b="1" dirty="0">
                <a:solidFill>
                  <a:schemeClr val="tx1">
                    <a:lumMod val="65000"/>
                    <a:lumOff val="35000"/>
                  </a:schemeClr>
                </a:solidFill>
              </a:rPr>
              <a:t>/CEA</a:t>
            </a:r>
          </a:p>
        </p:txBody>
      </p:sp>
      <p:sp>
        <p:nvSpPr>
          <p:cNvPr id="14" name="ZoneTexte 13">
            <a:extLst>
              <a:ext uri="{FF2B5EF4-FFF2-40B4-BE49-F238E27FC236}">
                <a16:creationId xmlns:a16="http://schemas.microsoft.com/office/drawing/2014/main" id="{D8AE3247-5B1D-4BAF-878A-D58C512CF468}"/>
              </a:ext>
            </a:extLst>
          </p:cNvPr>
          <p:cNvSpPr txBox="1"/>
          <p:nvPr/>
        </p:nvSpPr>
        <p:spPr>
          <a:xfrm>
            <a:off x="9120666" y="1317167"/>
            <a:ext cx="287257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spcBef>
                <a:spcPct val="50000"/>
              </a:spcBef>
            </a:pPr>
            <a:r>
              <a:rPr lang="en-US" sz="1800" b="1" dirty="0">
                <a:solidFill>
                  <a:srgbClr val="0000FF"/>
                </a:solidFill>
                <a:latin typeface="Comic Sans MS" pitchFamily="66" charset="0"/>
              </a:rPr>
              <a:t>Spiral2:</a:t>
            </a:r>
          </a:p>
          <a:p>
            <a:pPr eaLnBrk="1" hangingPunct="1">
              <a:spcBef>
                <a:spcPct val="50000"/>
              </a:spcBef>
            </a:pPr>
            <a:r>
              <a:rPr lang="en-US" sz="1800" b="1" dirty="0">
                <a:solidFill>
                  <a:srgbClr val="0000FF"/>
                </a:solidFill>
                <a:latin typeface="Comic Sans MS" pitchFamily="66" charset="0"/>
              </a:rPr>
              <a:t>D</a:t>
            </a:r>
            <a:r>
              <a:rPr lang="en-US" sz="1800" b="1" baseline="30000" dirty="0">
                <a:solidFill>
                  <a:srgbClr val="0000FF"/>
                </a:solidFill>
                <a:latin typeface="Comic Sans MS" pitchFamily="66" charset="0"/>
              </a:rPr>
              <a:t>+</a:t>
            </a:r>
            <a:r>
              <a:rPr lang="en-US" sz="1800" b="1" dirty="0">
                <a:solidFill>
                  <a:srgbClr val="0000FF"/>
                </a:solidFill>
                <a:latin typeface="Comic Sans MS" pitchFamily="66" charset="0"/>
              </a:rPr>
              <a:t> , 10mA , 40 kV </a:t>
            </a:r>
            <a:r>
              <a:rPr lang="en-US" sz="1800" b="1" dirty="0" err="1">
                <a:solidFill>
                  <a:srgbClr val="0000FF"/>
                </a:solidFill>
                <a:latin typeface="Comic Sans MS" pitchFamily="66" charset="0"/>
              </a:rPr>
              <a:t>cw</a:t>
            </a:r>
            <a:endParaRPr lang="en-US" sz="1800" b="1" dirty="0">
              <a:solidFill>
                <a:srgbClr val="0000FF"/>
              </a:solidFill>
              <a:latin typeface="Comic Sans MS" pitchFamily="66" charset="0"/>
            </a:endParaRPr>
          </a:p>
          <a:p>
            <a:pPr eaLnBrk="1" hangingPunct="1">
              <a:spcBef>
                <a:spcPct val="50000"/>
              </a:spcBef>
            </a:pPr>
            <a:r>
              <a:rPr lang="en-US" b="1" dirty="0">
                <a:solidFill>
                  <a:srgbClr val="0000FF"/>
                </a:solidFill>
                <a:latin typeface="Comic Sans MS" pitchFamily="66" charset="0"/>
              </a:rPr>
              <a:t>H</a:t>
            </a:r>
            <a:r>
              <a:rPr lang="en-US" b="1" baseline="30000" dirty="0">
                <a:solidFill>
                  <a:srgbClr val="0000FF"/>
                </a:solidFill>
                <a:latin typeface="Comic Sans MS" pitchFamily="66" charset="0"/>
              </a:rPr>
              <a:t>+</a:t>
            </a:r>
            <a:r>
              <a:rPr lang="en-US" b="1" dirty="0">
                <a:solidFill>
                  <a:srgbClr val="0000FF"/>
                </a:solidFill>
                <a:latin typeface="Comic Sans MS" pitchFamily="66" charset="0"/>
              </a:rPr>
              <a:t> , 10mA , 20 kV </a:t>
            </a:r>
            <a:r>
              <a:rPr lang="en-US" b="1" dirty="0" err="1">
                <a:solidFill>
                  <a:srgbClr val="0000FF"/>
                </a:solidFill>
                <a:latin typeface="Comic Sans MS" pitchFamily="66" charset="0"/>
              </a:rPr>
              <a:t>cw</a:t>
            </a:r>
            <a:endParaRPr lang="en-US" sz="1800" b="1" dirty="0">
              <a:solidFill>
                <a:srgbClr val="0000FF"/>
              </a:solidFill>
              <a:latin typeface="Comic Sans MS" pitchFamily="66" charset="0"/>
            </a:endParaRPr>
          </a:p>
        </p:txBody>
      </p:sp>
      <p:sp>
        <p:nvSpPr>
          <p:cNvPr id="12" name="ZoneTexte 11"/>
          <p:cNvSpPr txBox="1"/>
          <p:nvPr/>
        </p:nvSpPr>
        <p:spPr>
          <a:xfrm>
            <a:off x="1118260" y="6464278"/>
            <a:ext cx="800434" cy="369332"/>
          </a:xfrm>
          <a:prstGeom prst="rect">
            <a:avLst/>
          </a:prstGeom>
          <a:solidFill>
            <a:schemeClr val="bg1"/>
          </a:solidFill>
          <a:ln>
            <a:solidFill>
              <a:schemeClr val="tx1"/>
            </a:solidFill>
          </a:ln>
        </p:spPr>
        <p:txBody>
          <a:bodyPr wrap="square" rtlCol="0">
            <a:spAutoFit/>
          </a:bodyPr>
          <a:lstStyle/>
          <a:p>
            <a:r>
              <a:rPr lang="fr-FR" dirty="0"/>
              <a:t>IFMIF</a:t>
            </a:r>
          </a:p>
        </p:txBody>
      </p:sp>
      <p:sp>
        <p:nvSpPr>
          <p:cNvPr id="9" name="ZoneTexte 8"/>
          <p:cNvSpPr txBox="1"/>
          <p:nvPr/>
        </p:nvSpPr>
        <p:spPr>
          <a:xfrm>
            <a:off x="6582668" y="6473963"/>
            <a:ext cx="1171578" cy="369332"/>
          </a:xfrm>
          <a:prstGeom prst="rect">
            <a:avLst/>
          </a:prstGeom>
          <a:solidFill>
            <a:schemeClr val="bg1"/>
          </a:solidFill>
          <a:ln>
            <a:solidFill>
              <a:schemeClr val="tx1"/>
            </a:solidFill>
          </a:ln>
        </p:spPr>
        <p:txBody>
          <a:bodyPr wrap="square" rtlCol="0">
            <a:spAutoFit/>
          </a:bodyPr>
          <a:lstStyle/>
          <a:p>
            <a:r>
              <a:rPr lang="fr-FR" dirty="0"/>
              <a:t>SPIRAL2</a:t>
            </a:r>
          </a:p>
        </p:txBody>
      </p:sp>
      <p:sp>
        <p:nvSpPr>
          <p:cNvPr id="13" name="ZoneTexte 12">
            <a:extLst>
              <a:ext uri="{FF2B5EF4-FFF2-40B4-BE49-F238E27FC236}">
                <a16:creationId xmlns:a16="http://schemas.microsoft.com/office/drawing/2014/main" id="{A9EA2AA3-7770-48DB-8D36-04C698E20CAB}"/>
              </a:ext>
            </a:extLst>
          </p:cNvPr>
          <p:cNvSpPr txBox="1"/>
          <p:nvPr/>
        </p:nvSpPr>
        <p:spPr>
          <a:xfrm>
            <a:off x="3710094" y="1433907"/>
            <a:ext cx="2872575" cy="7848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ct val="50000"/>
              </a:spcBef>
            </a:pPr>
            <a:r>
              <a:rPr lang="en-US" sz="1800" b="1" dirty="0">
                <a:solidFill>
                  <a:srgbClr val="0000FF"/>
                </a:solidFill>
                <a:latin typeface="Comic Sans MS" pitchFamily="66" charset="0"/>
              </a:rPr>
              <a:t>IFMIF : </a:t>
            </a:r>
          </a:p>
          <a:p>
            <a:pPr eaLnBrk="1" hangingPunct="1">
              <a:spcBef>
                <a:spcPct val="50000"/>
              </a:spcBef>
            </a:pPr>
            <a:r>
              <a:rPr lang="en-US" sz="1800" b="1" dirty="0">
                <a:solidFill>
                  <a:srgbClr val="0000FF"/>
                </a:solidFill>
                <a:latin typeface="Comic Sans MS" pitchFamily="66" charset="0"/>
              </a:rPr>
              <a:t>D+ 125mA , 100 kV </a:t>
            </a:r>
            <a:r>
              <a:rPr lang="en-US" sz="1800" b="1" dirty="0" err="1">
                <a:solidFill>
                  <a:srgbClr val="0000FF"/>
                </a:solidFill>
                <a:latin typeface="Comic Sans MS" pitchFamily="66" charset="0"/>
              </a:rPr>
              <a:t>cw</a:t>
            </a:r>
            <a:endParaRPr lang="en-US" sz="1800" b="1" dirty="0">
              <a:solidFill>
                <a:srgbClr val="0000FF"/>
              </a:solidFill>
              <a:latin typeface="Comic Sans MS" pitchFamily="66" charset="0"/>
            </a:endParaRPr>
          </a:p>
        </p:txBody>
      </p:sp>
      <p:sp>
        <p:nvSpPr>
          <p:cNvPr id="2" name="Espace réservé du numéro de diapositive 1">
            <a:extLst>
              <a:ext uri="{FF2B5EF4-FFF2-40B4-BE49-F238E27FC236}">
                <a16:creationId xmlns:a16="http://schemas.microsoft.com/office/drawing/2014/main" id="{306AB256-8493-49E6-9A30-479810FA6821}"/>
              </a:ext>
            </a:extLst>
          </p:cNvPr>
          <p:cNvSpPr>
            <a:spLocks noGrp="1"/>
          </p:cNvSpPr>
          <p:nvPr>
            <p:ph type="sldNum" sz="quarter" idx="16"/>
          </p:nvPr>
        </p:nvSpPr>
        <p:spPr/>
        <p:txBody>
          <a:bodyPr/>
          <a:lstStyle/>
          <a:p>
            <a:fld id="{7BF7AC48-29A0-4E0B-A5F6-21FFC2168ABA}" type="slidenum">
              <a:rPr lang="fr-FR" smtClean="0"/>
              <a:t>7</a:t>
            </a:fld>
            <a:endParaRPr lang="fr-FR"/>
          </a:p>
        </p:txBody>
      </p:sp>
      <p:sp>
        <p:nvSpPr>
          <p:cNvPr id="15" name="ZoneTexte 14"/>
          <p:cNvSpPr txBox="1"/>
          <p:nvPr/>
        </p:nvSpPr>
        <p:spPr>
          <a:xfrm>
            <a:off x="4774171" y="6490561"/>
            <a:ext cx="930063" cy="261610"/>
          </a:xfrm>
          <a:prstGeom prst="rect">
            <a:avLst/>
          </a:prstGeom>
          <a:solidFill>
            <a:schemeClr val="bg1"/>
          </a:solidFill>
          <a:ln>
            <a:solidFill>
              <a:schemeClr val="tx1"/>
            </a:solidFill>
          </a:ln>
        </p:spPr>
        <p:txBody>
          <a:bodyPr wrap="none" rtlCol="0">
            <a:spAutoFit/>
          </a:bodyPr>
          <a:lstStyle/>
          <a:p>
            <a:pPr algn="ctr"/>
            <a:r>
              <a:rPr lang="fr-FR" sz="1100" dirty="0"/>
              <a:t>LEBT 1m60</a:t>
            </a:r>
          </a:p>
        </p:txBody>
      </p:sp>
      <p:sp>
        <p:nvSpPr>
          <p:cNvPr id="20" name="ZoneTexte 19"/>
          <p:cNvSpPr txBox="1"/>
          <p:nvPr/>
        </p:nvSpPr>
        <p:spPr>
          <a:xfrm>
            <a:off x="8781644" y="6498264"/>
            <a:ext cx="1074737" cy="261610"/>
          </a:xfrm>
          <a:prstGeom prst="rect">
            <a:avLst/>
          </a:prstGeom>
          <a:solidFill>
            <a:schemeClr val="bg1"/>
          </a:solidFill>
          <a:ln>
            <a:solidFill>
              <a:schemeClr val="tx1"/>
            </a:solidFill>
          </a:ln>
        </p:spPr>
        <p:txBody>
          <a:bodyPr wrap="square" rtlCol="0">
            <a:spAutoFit/>
          </a:bodyPr>
          <a:lstStyle/>
          <a:p>
            <a:pPr algn="ctr"/>
            <a:r>
              <a:rPr lang="fr-FR" sz="1100" dirty="0"/>
              <a:t>LEBT 12m</a:t>
            </a:r>
          </a:p>
        </p:txBody>
      </p:sp>
    </p:spTree>
    <p:extLst>
      <p:ext uri="{BB962C8B-B14F-4D97-AF65-F5344CB8AC3E}">
        <p14:creationId xmlns:p14="http://schemas.microsoft.com/office/powerpoint/2010/main" val="207446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ADBECCE-18C3-4368-AEF6-C1BD8FABAE55}"/>
              </a:ext>
            </a:extLst>
          </p:cNvPr>
          <p:cNvSpPr>
            <a:spLocks noGrp="1"/>
          </p:cNvSpPr>
          <p:nvPr>
            <p:ph idx="1"/>
          </p:nvPr>
        </p:nvSpPr>
        <p:spPr>
          <a:xfrm>
            <a:off x="205390" y="1074972"/>
            <a:ext cx="5010422" cy="4838466"/>
          </a:xfrm>
        </p:spPr>
        <p:style>
          <a:lnRef idx="2">
            <a:schemeClr val="dk1"/>
          </a:lnRef>
          <a:fillRef idx="1">
            <a:schemeClr val="lt1"/>
          </a:fillRef>
          <a:effectRef idx="0">
            <a:schemeClr val="dk1"/>
          </a:effectRef>
          <a:fontRef idx="minor">
            <a:schemeClr val="dk1"/>
          </a:fontRef>
        </p:style>
        <p:txBody>
          <a:bodyPr>
            <a:normAutofit/>
          </a:bodyPr>
          <a:lstStyle/>
          <a:p>
            <a:pPr algn="l"/>
            <a:r>
              <a:rPr lang="en-US" sz="1800" b="0" i="0" u="none" strike="noStrike" baseline="0" dirty="0">
                <a:solidFill>
                  <a:schemeClr val="tx1"/>
                </a:solidFill>
                <a:latin typeface="LinBiolinumTB"/>
              </a:rPr>
              <a:t>Interactions in a LEBT (non-exhaustive list)</a:t>
            </a:r>
          </a:p>
          <a:p>
            <a:pPr algn="l"/>
            <a:endParaRPr lang="en-US" sz="1800" b="0" i="0" u="none" strike="noStrike" baseline="0" dirty="0">
              <a:solidFill>
                <a:schemeClr val="tx1"/>
              </a:solidFill>
              <a:latin typeface="LinBiolinumTB"/>
            </a:endParaRPr>
          </a:p>
          <a:p>
            <a:pPr lvl="1"/>
            <a:r>
              <a:rPr lang="en-US" sz="1600" b="0" i="0" u="none" strike="noStrike" baseline="0" dirty="0">
                <a:solidFill>
                  <a:srgbClr val="032F7A"/>
                </a:solidFill>
                <a:latin typeface="LinBiolinumTB"/>
              </a:rPr>
              <a:t>Interactions induced by primary beam</a:t>
            </a:r>
          </a:p>
          <a:p>
            <a:pPr lvl="2"/>
            <a:r>
              <a:rPr lang="en-US" sz="1600" b="0" i="0" u="none" strike="noStrike" baseline="0" dirty="0">
                <a:solidFill>
                  <a:srgbClr val="000000"/>
                </a:solidFill>
                <a:latin typeface="LinBiolinumT"/>
              </a:rPr>
              <a:t>Ionization of gas: </a:t>
            </a:r>
            <a:r>
              <a:rPr lang="en-US" sz="1600" b="0" i="0" u="none" strike="noStrike" baseline="0" dirty="0">
                <a:solidFill>
                  <a:srgbClr val="000000"/>
                </a:solidFill>
                <a:latin typeface="LinLibertineT"/>
              </a:rPr>
              <a:t>H</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 </a:t>
            </a:r>
            <a:r>
              <a:rPr lang="en-US" sz="1600" dirty="0">
                <a:solidFill>
                  <a:srgbClr val="000000"/>
                </a:solidFill>
                <a:latin typeface="CMSY10"/>
                <a:sym typeface="Wingdings" panose="05000000000000000000" pitchFamily="2" charset="2"/>
              </a:rPr>
              <a:t></a:t>
            </a:r>
            <a:r>
              <a:rPr lang="en-US" sz="1600" b="0" i="0" u="none" strike="noStrike" baseline="0" dirty="0">
                <a:solidFill>
                  <a:srgbClr val="000000"/>
                </a:solidFill>
                <a:latin typeface="CMSY10"/>
              </a:rPr>
              <a:t> </a:t>
            </a:r>
            <a:r>
              <a:rPr lang="en-US" sz="1600" b="0" i="0" u="none" strike="noStrike" baseline="0" dirty="0">
                <a:solidFill>
                  <a:srgbClr val="000000"/>
                </a:solidFill>
                <a:latin typeface="LinLibertineT"/>
              </a:rPr>
              <a:t>H</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e</a:t>
            </a:r>
            <a:r>
              <a:rPr lang="en-US" sz="1600" b="0" i="0" u="none" strike="noStrike" baseline="30000" dirty="0">
                <a:solidFill>
                  <a:srgbClr val="000000"/>
                </a:solidFill>
                <a:latin typeface="LinLibertineT"/>
              </a:rPr>
              <a:t>-</a:t>
            </a:r>
            <a:endParaRPr lang="en-US" sz="1600" b="0" i="0" u="none" strike="noStrike" baseline="0" dirty="0">
              <a:solidFill>
                <a:srgbClr val="000000"/>
              </a:solidFill>
              <a:latin typeface="CMSY7"/>
            </a:endParaRPr>
          </a:p>
          <a:p>
            <a:pPr lvl="2"/>
            <a:r>
              <a:rPr lang="en-US" sz="1600" b="0" i="0" u="none" strike="noStrike" baseline="0" dirty="0">
                <a:solidFill>
                  <a:srgbClr val="000000"/>
                </a:solidFill>
                <a:latin typeface="LinBiolinumT"/>
              </a:rPr>
              <a:t>Charge exchange with gas: </a:t>
            </a:r>
            <a:r>
              <a:rPr lang="en-US" sz="1600" b="0" i="0" u="none" strike="noStrike" baseline="0" dirty="0">
                <a:solidFill>
                  <a:srgbClr val="000000"/>
                </a:solidFill>
                <a:latin typeface="LinLibertineT"/>
              </a:rPr>
              <a:t>H</a:t>
            </a:r>
            <a:r>
              <a:rPr lang="en-US" sz="1600"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 </a:t>
            </a:r>
            <a:r>
              <a:rPr lang="en-US" sz="1600" dirty="0">
                <a:solidFill>
                  <a:srgbClr val="000000"/>
                </a:solidFill>
                <a:latin typeface="CMSY10"/>
                <a:sym typeface="Wingdings" panose="05000000000000000000" pitchFamily="2" charset="2"/>
              </a:rPr>
              <a:t></a:t>
            </a:r>
            <a:r>
              <a:rPr lang="en-US" sz="1600" b="0" i="0" u="none" strike="noStrike" baseline="0" dirty="0">
                <a:solidFill>
                  <a:srgbClr val="000000"/>
                </a:solidFill>
                <a:latin typeface="CMSY10"/>
              </a:rPr>
              <a:t> </a:t>
            </a:r>
            <a:r>
              <a:rPr lang="en-US" sz="1600" b="0" i="0" u="none" strike="noStrike" baseline="0" dirty="0">
                <a:solidFill>
                  <a:srgbClr val="000000"/>
                </a:solidFill>
                <a:latin typeface="LinLibertineT"/>
              </a:rPr>
              <a:t>H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a:t>
            </a:r>
            <a:r>
              <a:rPr lang="en-US" sz="1600" b="0" i="0" u="none" strike="noStrike" baseline="30000" dirty="0">
                <a:solidFill>
                  <a:srgbClr val="000000"/>
                </a:solidFill>
                <a:latin typeface="CMSS8"/>
              </a:rPr>
              <a:t>+</a:t>
            </a:r>
          </a:p>
          <a:p>
            <a:pPr lvl="2"/>
            <a:r>
              <a:rPr lang="en-US" sz="1600" b="0" i="0" u="none" strike="noStrike" baseline="0" dirty="0">
                <a:solidFill>
                  <a:srgbClr val="000000"/>
                </a:solidFill>
                <a:latin typeface="LinBiolinumT"/>
              </a:rPr>
              <a:t>Secondary electron emission on a metallic surface:  </a:t>
            </a:r>
            <a:r>
              <a:rPr lang="en-US" sz="1600" b="0" i="0" u="none" strike="noStrike" baseline="0" dirty="0">
                <a:solidFill>
                  <a:srgbClr val="000000"/>
                </a:solidFill>
                <a:latin typeface="LinLibertineT"/>
              </a:rPr>
              <a:t>H</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BiolinumTI"/>
              </a:rPr>
              <a:t>Metal </a:t>
            </a:r>
            <a:r>
              <a:rPr lang="en-US" sz="1600" dirty="0">
                <a:solidFill>
                  <a:srgbClr val="000000"/>
                </a:solidFill>
                <a:latin typeface="CMSY10"/>
                <a:sym typeface="Wingdings" panose="05000000000000000000" pitchFamily="2" charset="2"/>
              </a:rPr>
              <a:t></a:t>
            </a:r>
            <a:r>
              <a:rPr lang="en-US" sz="1600" b="0" i="0" u="none" strike="noStrike" baseline="0" dirty="0">
                <a:solidFill>
                  <a:srgbClr val="000000"/>
                </a:solidFill>
                <a:latin typeface="CMSY10"/>
              </a:rPr>
              <a:t> </a:t>
            </a:r>
            <a:r>
              <a:rPr lang="en-US" sz="1600" dirty="0">
                <a:solidFill>
                  <a:srgbClr val="000000"/>
                </a:solidFill>
                <a:latin typeface="LinLibertineT"/>
              </a:rPr>
              <a:t>e</a:t>
            </a:r>
            <a:r>
              <a:rPr lang="en-US" sz="1600" baseline="30000" dirty="0">
                <a:solidFill>
                  <a:srgbClr val="000000"/>
                </a:solidFill>
                <a:latin typeface="LinLibertineT"/>
              </a:rPr>
              <a:t>-</a:t>
            </a:r>
            <a:endParaRPr lang="en-US" sz="1600" b="0" i="0" u="none" strike="noStrike" baseline="0" dirty="0">
              <a:solidFill>
                <a:srgbClr val="000000"/>
              </a:solidFill>
              <a:latin typeface="CMSY7"/>
            </a:endParaRPr>
          </a:p>
          <a:p>
            <a:pPr lvl="1"/>
            <a:r>
              <a:rPr lang="en-US" sz="1600" b="0" i="0" u="none" strike="noStrike" baseline="0" dirty="0">
                <a:solidFill>
                  <a:srgbClr val="009A00"/>
                </a:solidFill>
                <a:latin typeface="LinBiolinumTB"/>
              </a:rPr>
              <a:t>Interactions induced by electrons</a:t>
            </a:r>
          </a:p>
          <a:p>
            <a:pPr lvl="2"/>
            <a:r>
              <a:rPr lang="en-US" sz="1600" b="0" i="0" u="none" strike="noStrike" baseline="0" dirty="0">
                <a:solidFill>
                  <a:srgbClr val="000000"/>
                </a:solidFill>
                <a:latin typeface="LinBiolinumT"/>
              </a:rPr>
              <a:t>Ionization of gas: </a:t>
            </a:r>
            <a:r>
              <a:rPr lang="en-US" sz="1600" b="0" i="0" u="none" strike="noStrike" baseline="0" dirty="0">
                <a:solidFill>
                  <a:srgbClr val="000000"/>
                </a:solidFill>
                <a:latin typeface="LinLibertineT"/>
              </a:rPr>
              <a:t>e</a:t>
            </a:r>
            <a:r>
              <a:rPr lang="en-US" sz="1600" baseline="30000" dirty="0">
                <a:solidFill>
                  <a:srgbClr val="000000"/>
                </a:solidFill>
                <a:latin typeface="LinLibertineT"/>
              </a:rPr>
              <a:t>-</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 </a:t>
            </a:r>
            <a:r>
              <a:rPr lang="en-US" sz="1600" b="0" i="0" u="none" strike="noStrike" baseline="0" dirty="0">
                <a:solidFill>
                  <a:srgbClr val="000000"/>
                </a:solidFill>
                <a:latin typeface="CMSY10"/>
                <a:sym typeface="Wingdings" panose="05000000000000000000" pitchFamily="2" charset="2"/>
              </a:rPr>
              <a:t></a:t>
            </a:r>
            <a:r>
              <a:rPr lang="en-US" sz="1600" b="0" i="0" u="none" strike="noStrike" baseline="0" dirty="0">
                <a:solidFill>
                  <a:srgbClr val="000000"/>
                </a:solidFill>
                <a:latin typeface="CMSY10"/>
              </a:rPr>
              <a:t> </a:t>
            </a:r>
            <a:r>
              <a:rPr lang="en-US" sz="1600" b="0" i="0" u="none" strike="noStrike" baseline="0" dirty="0">
                <a:solidFill>
                  <a:srgbClr val="000000"/>
                </a:solidFill>
                <a:latin typeface="LinLibertineT"/>
              </a:rPr>
              <a:t>A</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2e</a:t>
            </a:r>
            <a:r>
              <a:rPr lang="en-US" sz="1600" b="0" i="0" u="none" strike="noStrike" baseline="30000" dirty="0">
                <a:solidFill>
                  <a:srgbClr val="000000"/>
                </a:solidFill>
                <a:latin typeface="LinLibertineT"/>
              </a:rPr>
              <a:t>-</a:t>
            </a:r>
            <a:endParaRPr lang="en-US" sz="1600" b="0" i="0" u="none" strike="noStrike" baseline="0" dirty="0">
              <a:solidFill>
                <a:srgbClr val="000000"/>
              </a:solidFill>
              <a:latin typeface="CMSY7"/>
            </a:endParaRPr>
          </a:p>
          <a:p>
            <a:pPr lvl="2"/>
            <a:r>
              <a:rPr lang="en-US" sz="1600" b="0" i="0" u="none" strike="noStrike" baseline="0" dirty="0">
                <a:solidFill>
                  <a:srgbClr val="000000"/>
                </a:solidFill>
                <a:latin typeface="LinBiolinumT"/>
              </a:rPr>
              <a:t>Dissociation reaction: e</a:t>
            </a:r>
            <a:r>
              <a:rPr lang="en-US" sz="1600" baseline="30000" dirty="0">
                <a:solidFill>
                  <a:srgbClr val="000000"/>
                </a:solidFill>
                <a:latin typeface="LinLibertineT"/>
              </a:rPr>
              <a:t>-</a:t>
            </a:r>
            <a:r>
              <a:rPr lang="en-US" sz="1600" b="0" i="0" u="none" strike="noStrike" baseline="0" dirty="0">
                <a:solidFill>
                  <a:srgbClr val="000000"/>
                </a:solidFill>
                <a:latin typeface="CMSY7"/>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a:t>
            </a:r>
            <a:r>
              <a:rPr lang="en-US" sz="1600" b="0" i="0" u="none" strike="noStrike" baseline="-25000" dirty="0">
                <a:solidFill>
                  <a:srgbClr val="000000"/>
                </a:solidFill>
                <a:latin typeface="LinLibertineT"/>
              </a:rPr>
              <a:t>2</a:t>
            </a:r>
            <a:r>
              <a:rPr lang="en-US" sz="1600" b="0" i="0" u="none" strike="noStrike" baseline="0" dirty="0">
                <a:solidFill>
                  <a:srgbClr val="000000"/>
                </a:solidFill>
                <a:latin typeface="LinLibertineT"/>
              </a:rPr>
              <a:t> </a:t>
            </a:r>
            <a:r>
              <a:rPr lang="en-US" sz="1600" b="0" i="0" u="none" strike="noStrike" baseline="0" dirty="0">
                <a:solidFill>
                  <a:srgbClr val="000000"/>
                </a:solidFill>
                <a:latin typeface="CMSY10"/>
                <a:sym typeface="Wingdings" panose="05000000000000000000" pitchFamily="2" charset="2"/>
              </a:rPr>
              <a:t></a:t>
            </a:r>
            <a:r>
              <a:rPr lang="en-US" sz="1600" b="0" i="0" u="none" strike="noStrike" baseline="0" dirty="0">
                <a:solidFill>
                  <a:srgbClr val="000000"/>
                </a:solidFill>
                <a:latin typeface="CMSY10"/>
              </a:rPr>
              <a:t> </a:t>
            </a:r>
            <a:r>
              <a:rPr lang="en-US" sz="1600" b="0" i="0" u="none" strike="noStrike" baseline="0" dirty="0">
                <a:solidFill>
                  <a:srgbClr val="000000"/>
                </a:solidFill>
                <a:latin typeface="LinLibertineT"/>
              </a:rPr>
              <a:t>A</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2e</a:t>
            </a:r>
            <a:r>
              <a:rPr lang="en-US" sz="1600" b="0" i="0" u="none" strike="noStrike" baseline="30000" dirty="0">
                <a:solidFill>
                  <a:srgbClr val="000000"/>
                </a:solidFill>
                <a:latin typeface="LinLibertineT"/>
              </a:rPr>
              <a:t>-</a:t>
            </a:r>
            <a:endParaRPr lang="en-US" sz="1600" b="0" i="0" u="none" strike="noStrike" baseline="0" dirty="0">
              <a:solidFill>
                <a:srgbClr val="000000"/>
              </a:solidFill>
              <a:latin typeface="CMSY7"/>
            </a:endParaRPr>
          </a:p>
          <a:p>
            <a:pPr lvl="1"/>
            <a:r>
              <a:rPr lang="en-US" sz="1600" b="0" i="0" u="none" strike="noStrike" baseline="0" dirty="0">
                <a:solidFill>
                  <a:srgbClr val="9A0000"/>
                </a:solidFill>
                <a:latin typeface="LinBiolinumTB"/>
              </a:rPr>
              <a:t>Interactions induced by secondary ions</a:t>
            </a:r>
          </a:p>
          <a:p>
            <a:pPr lvl="2"/>
            <a:r>
              <a:rPr lang="en-US" sz="1600" b="0" i="0" u="none" strike="noStrike" baseline="0" dirty="0">
                <a:solidFill>
                  <a:srgbClr val="000000"/>
                </a:solidFill>
                <a:latin typeface="LinBiolinumT"/>
              </a:rPr>
              <a:t>Ionization of gas: </a:t>
            </a:r>
            <a:r>
              <a:rPr lang="en-US" sz="1600" b="0" i="0" u="none" strike="noStrike" baseline="0" dirty="0">
                <a:solidFill>
                  <a:srgbClr val="000000"/>
                </a:solidFill>
                <a:latin typeface="LinLibertineT"/>
              </a:rPr>
              <a:t>A</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 </a:t>
            </a:r>
            <a:r>
              <a:rPr lang="en-US" sz="1600" b="0" i="0" u="none" strike="noStrike" baseline="0" dirty="0">
                <a:solidFill>
                  <a:srgbClr val="000000"/>
                </a:solidFill>
                <a:latin typeface="CMSY10"/>
                <a:sym typeface="Wingdings" panose="05000000000000000000" pitchFamily="2" charset="2"/>
              </a:rPr>
              <a:t></a:t>
            </a:r>
            <a:r>
              <a:rPr lang="en-US" sz="1600" b="0" i="0" u="none" strike="noStrike" baseline="0" dirty="0">
                <a:solidFill>
                  <a:srgbClr val="000000"/>
                </a:solidFill>
                <a:latin typeface="CMSY10"/>
              </a:rPr>
              <a:t> </a:t>
            </a:r>
            <a:r>
              <a:rPr lang="en-US" sz="1600" b="0" i="0" u="none" strike="noStrike" baseline="0" dirty="0">
                <a:solidFill>
                  <a:srgbClr val="000000"/>
                </a:solidFill>
                <a:latin typeface="LinLibertineT"/>
              </a:rPr>
              <a:t>2A</a:t>
            </a:r>
            <a:r>
              <a:rPr lang="en-US" sz="1600" b="0" i="0" u="none" strike="noStrike" baseline="30000" dirty="0">
                <a:solidFill>
                  <a:srgbClr val="000000"/>
                </a:solidFill>
                <a:latin typeface="LinLibertineT"/>
              </a:rPr>
              <a:t>+ </a:t>
            </a:r>
            <a:r>
              <a:rPr lang="en-US" sz="1600" b="0" i="0" u="none" strike="noStrike" dirty="0">
                <a:solidFill>
                  <a:srgbClr val="000000"/>
                </a:solidFill>
                <a:latin typeface="LinLibertineT"/>
              </a:rPr>
              <a:t>+ e</a:t>
            </a:r>
            <a:r>
              <a:rPr lang="en-US" sz="1600" b="0" i="0" u="none" strike="noStrike" baseline="30000" dirty="0">
                <a:solidFill>
                  <a:srgbClr val="000000"/>
                </a:solidFill>
                <a:latin typeface="LinLibertineT"/>
              </a:rPr>
              <a:t>-</a:t>
            </a:r>
            <a:endParaRPr lang="en-US" sz="1600" b="0" i="0" u="none" strike="noStrike" baseline="0" dirty="0">
              <a:solidFill>
                <a:srgbClr val="000000"/>
              </a:solidFill>
              <a:latin typeface="CMSY7"/>
            </a:endParaRPr>
          </a:p>
          <a:p>
            <a:pPr lvl="2"/>
            <a:r>
              <a:rPr lang="en-US" sz="1600" b="0" i="0" u="none" strike="noStrike" baseline="0" dirty="0">
                <a:solidFill>
                  <a:srgbClr val="000000"/>
                </a:solidFill>
                <a:latin typeface="LinBiolinumT"/>
              </a:rPr>
              <a:t>Charge exchange with gas: </a:t>
            </a:r>
            <a:r>
              <a:rPr lang="en-US" sz="1600" b="0" i="0" u="none" strike="noStrike" baseline="0" dirty="0">
                <a:solidFill>
                  <a:srgbClr val="000000"/>
                </a:solidFill>
                <a:latin typeface="LinLibertineT"/>
              </a:rPr>
              <a:t>A</a:t>
            </a:r>
            <a:r>
              <a:rPr lang="en-US" sz="1600" b="0" i="0" u="none" strike="noStrike" baseline="30000" dirty="0">
                <a:solidFill>
                  <a:srgbClr val="000000"/>
                </a:solidFill>
                <a:latin typeface="CMSS8"/>
              </a:rPr>
              <a:t>+</a:t>
            </a:r>
            <a:r>
              <a:rPr lang="en-US" sz="1600" b="0" i="0" u="none" strike="noStrike" baseline="0" dirty="0">
                <a:solidFill>
                  <a:srgbClr val="000000"/>
                </a:solidFill>
                <a:latin typeface="CMSS8"/>
              </a:rPr>
              <a:t>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 </a:t>
            </a:r>
            <a:r>
              <a:rPr lang="en-US" sz="1600" dirty="0">
                <a:solidFill>
                  <a:srgbClr val="000000"/>
                </a:solidFill>
                <a:latin typeface="CMSY10"/>
                <a:sym typeface="Wingdings" panose="05000000000000000000" pitchFamily="2" charset="2"/>
              </a:rPr>
              <a:t></a:t>
            </a:r>
            <a:r>
              <a:rPr lang="en-US" sz="1600" b="0" i="0" u="none" strike="noStrike" baseline="0" dirty="0">
                <a:solidFill>
                  <a:srgbClr val="000000"/>
                </a:solidFill>
                <a:latin typeface="CMSY10"/>
              </a:rPr>
              <a:t> </a:t>
            </a:r>
            <a:r>
              <a:rPr lang="en-US" sz="1600" b="0" i="0" u="none" strike="noStrike" baseline="0" dirty="0">
                <a:solidFill>
                  <a:srgbClr val="000000"/>
                </a:solidFill>
                <a:latin typeface="LinLibertineT"/>
              </a:rPr>
              <a:t>A </a:t>
            </a:r>
            <a:r>
              <a:rPr lang="en-US" sz="1600" b="0" i="0" u="none" strike="noStrike" baseline="0" dirty="0">
                <a:solidFill>
                  <a:srgbClr val="000000"/>
                </a:solidFill>
                <a:latin typeface="CMSS10"/>
              </a:rPr>
              <a:t>+ </a:t>
            </a:r>
            <a:r>
              <a:rPr lang="en-US" sz="1600" b="0" i="0" u="none" strike="noStrike" baseline="0" dirty="0">
                <a:solidFill>
                  <a:srgbClr val="000000"/>
                </a:solidFill>
                <a:latin typeface="LinLibertineT"/>
              </a:rPr>
              <a:t>A</a:t>
            </a:r>
            <a:r>
              <a:rPr lang="en-US" sz="1600" b="0" i="0" u="none" strike="noStrike" baseline="30000" dirty="0">
                <a:solidFill>
                  <a:srgbClr val="000000"/>
                </a:solidFill>
                <a:latin typeface="CMSS8"/>
              </a:rPr>
              <a:t>+</a:t>
            </a:r>
            <a:endParaRPr lang="en-US" baseline="30000" dirty="0"/>
          </a:p>
        </p:txBody>
      </p:sp>
      <p:sp>
        <p:nvSpPr>
          <p:cNvPr id="3" name="Titre 2">
            <a:extLst>
              <a:ext uri="{FF2B5EF4-FFF2-40B4-BE49-F238E27FC236}">
                <a16:creationId xmlns:a16="http://schemas.microsoft.com/office/drawing/2014/main" id="{8A963C8C-D8C6-4AB5-A6E9-A0D2DBBC9476}"/>
              </a:ext>
            </a:extLst>
          </p:cNvPr>
          <p:cNvSpPr>
            <a:spLocks noGrp="1"/>
          </p:cNvSpPr>
          <p:nvPr>
            <p:ph type="title"/>
          </p:nvPr>
        </p:nvSpPr>
        <p:spPr/>
        <p:txBody>
          <a:bodyPr/>
          <a:lstStyle/>
          <a:p>
            <a:r>
              <a:rPr lang="en-US" dirty="0"/>
              <a:t>Beam Charge Compensation with Intense Beam</a:t>
            </a:r>
          </a:p>
        </p:txBody>
      </p:sp>
      <p:sp>
        <p:nvSpPr>
          <p:cNvPr id="5" name="ZoneTexte 4">
            <a:extLst>
              <a:ext uri="{FF2B5EF4-FFF2-40B4-BE49-F238E27FC236}">
                <a16:creationId xmlns:a16="http://schemas.microsoft.com/office/drawing/2014/main" id="{159ABFE6-41F2-416F-A89D-82BE19DCFCB7}"/>
              </a:ext>
            </a:extLst>
          </p:cNvPr>
          <p:cNvSpPr txBox="1"/>
          <p:nvPr/>
        </p:nvSpPr>
        <p:spPr>
          <a:xfrm>
            <a:off x="5370938" y="1074972"/>
            <a:ext cx="6513283" cy="18415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b="0" i="0" u="none" strike="noStrike" baseline="0" dirty="0">
                <a:solidFill>
                  <a:srgbClr val="009A00"/>
                </a:solidFill>
                <a:latin typeface="LinBiolinumTB"/>
              </a:rPr>
              <a:t>Interactions to be considered in the simulations</a:t>
            </a:r>
          </a:p>
          <a:p>
            <a:pPr marL="432000" lvl="1" indent="-266700">
              <a:spcBef>
                <a:spcPts val="500"/>
              </a:spcBef>
              <a:spcAft>
                <a:spcPts val="600"/>
              </a:spcAft>
              <a:buClr>
                <a:schemeClr val="tx2"/>
              </a:buClr>
              <a:buSzPct val="75000"/>
              <a:buFont typeface="Arial" panose="020B0604020202020204" pitchFamily="34" charset="0"/>
              <a:buChar char="■"/>
            </a:pPr>
            <a:r>
              <a:rPr lang="en-US" sz="1600" dirty="0">
                <a:solidFill>
                  <a:srgbClr val="000000"/>
                </a:solidFill>
                <a:latin typeface="LinBiolinumT"/>
              </a:rPr>
              <a:t>Gas ionization by primary beam</a:t>
            </a:r>
          </a:p>
          <a:p>
            <a:pPr marL="432000" lvl="1" indent="-266700">
              <a:spcBef>
                <a:spcPts val="500"/>
              </a:spcBef>
              <a:spcAft>
                <a:spcPts val="600"/>
              </a:spcAft>
              <a:buClr>
                <a:schemeClr val="tx2"/>
              </a:buClr>
              <a:buSzPct val="75000"/>
              <a:buFont typeface="Arial" panose="020B0604020202020204" pitchFamily="34" charset="0"/>
              <a:buChar char="■"/>
            </a:pPr>
            <a:r>
              <a:rPr lang="en-US" sz="1600" dirty="0">
                <a:solidFill>
                  <a:srgbClr val="000000"/>
                </a:solidFill>
                <a:latin typeface="LinBiolinumT"/>
              </a:rPr>
              <a:t>Secondary electron emission</a:t>
            </a:r>
          </a:p>
          <a:p>
            <a:pPr marL="432000" lvl="1" indent="-266700">
              <a:spcBef>
                <a:spcPts val="500"/>
              </a:spcBef>
              <a:spcAft>
                <a:spcPts val="600"/>
              </a:spcAft>
              <a:buClr>
                <a:schemeClr val="tx2"/>
              </a:buClr>
              <a:buSzPct val="75000"/>
              <a:buFont typeface="Arial" panose="020B0604020202020204" pitchFamily="34" charset="0"/>
              <a:buChar char="■"/>
            </a:pPr>
            <a:r>
              <a:rPr lang="en-US" sz="1600" dirty="0">
                <a:solidFill>
                  <a:srgbClr val="000000"/>
                </a:solidFill>
                <a:latin typeface="LinBiolinumT"/>
              </a:rPr>
              <a:t>Charge exchange of primary beam</a:t>
            </a:r>
          </a:p>
          <a:p>
            <a:pPr marL="432000" lvl="1" indent="-266700">
              <a:spcBef>
                <a:spcPts val="500"/>
              </a:spcBef>
              <a:spcAft>
                <a:spcPts val="600"/>
              </a:spcAft>
              <a:buClr>
                <a:schemeClr val="tx2"/>
              </a:buClr>
              <a:buSzPct val="75000"/>
              <a:buFont typeface="Arial" panose="020B0604020202020204" pitchFamily="34" charset="0"/>
              <a:buChar char="■"/>
            </a:pPr>
            <a:r>
              <a:rPr lang="en-US" sz="1600" dirty="0">
                <a:solidFill>
                  <a:srgbClr val="000000"/>
                </a:solidFill>
                <a:latin typeface="LinBiolinumT"/>
              </a:rPr>
              <a:t>Gas ionization by electrons</a:t>
            </a:r>
          </a:p>
        </p:txBody>
      </p:sp>
      <p:sp>
        <p:nvSpPr>
          <p:cNvPr id="7" name="ZoneTexte 6">
            <a:extLst>
              <a:ext uri="{FF2B5EF4-FFF2-40B4-BE49-F238E27FC236}">
                <a16:creationId xmlns:a16="http://schemas.microsoft.com/office/drawing/2014/main" id="{49A699C6-AC6A-4CD0-98EA-EB9DB48E24DD}"/>
              </a:ext>
            </a:extLst>
          </p:cNvPr>
          <p:cNvSpPr txBox="1"/>
          <p:nvPr/>
        </p:nvSpPr>
        <p:spPr>
          <a:xfrm>
            <a:off x="5370937" y="3178939"/>
            <a:ext cx="6513283" cy="336502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165300" lvl="1">
              <a:spcBef>
                <a:spcPts val="500"/>
              </a:spcBef>
              <a:spcAft>
                <a:spcPts val="600"/>
              </a:spcAft>
              <a:buClr>
                <a:schemeClr val="tx2"/>
              </a:buClr>
              <a:buSzPct val="75000"/>
            </a:pPr>
            <a:r>
              <a:rPr lang="en-US" sz="1600" dirty="0">
                <a:solidFill>
                  <a:srgbClr val="000000"/>
                </a:solidFill>
                <a:latin typeface="LinBiolinumT"/>
              </a:rPr>
              <a:t>SIMULATIONS</a:t>
            </a:r>
          </a:p>
          <a:p>
            <a:pPr marL="432000" lvl="1" indent="-266700">
              <a:spcBef>
                <a:spcPts val="500"/>
              </a:spcBef>
              <a:spcAft>
                <a:spcPts val="600"/>
              </a:spcAft>
              <a:buClr>
                <a:schemeClr val="tx2"/>
              </a:buClr>
              <a:buSzPct val="75000"/>
              <a:buFont typeface="Arial" panose="020B0604020202020204" pitchFamily="34" charset="0"/>
              <a:buChar char="■"/>
            </a:pPr>
            <a:r>
              <a:rPr lang="en-US" sz="1600" dirty="0">
                <a:solidFill>
                  <a:srgbClr val="000000"/>
                </a:solidFill>
                <a:latin typeface="LinBiolinumT"/>
              </a:rPr>
              <a:t>Tracking particle codes (Tracks, </a:t>
            </a:r>
            <a:r>
              <a:rPr lang="en-US" sz="1600" dirty="0" err="1">
                <a:solidFill>
                  <a:srgbClr val="000000"/>
                </a:solidFill>
                <a:latin typeface="LinBiolinumT"/>
              </a:rPr>
              <a:t>Parmilla</a:t>
            </a:r>
            <a:r>
              <a:rPr lang="en-US" sz="1600" dirty="0">
                <a:solidFill>
                  <a:srgbClr val="000000"/>
                </a:solidFill>
                <a:latin typeface="LinBiolinumT"/>
              </a:rPr>
              <a:t>, Trace3D, </a:t>
            </a:r>
            <a:r>
              <a:rPr lang="en-US" sz="1600" dirty="0" err="1">
                <a:solidFill>
                  <a:srgbClr val="000000"/>
                </a:solidFill>
                <a:latin typeface="LinBiolinumT"/>
              </a:rPr>
              <a:t>TraceWin</a:t>
            </a:r>
            <a:r>
              <a:rPr lang="en-US" sz="1600" dirty="0">
                <a:solidFill>
                  <a:srgbClr val="000000"/>
                </a:solidFill>
                <a:latin typeface="LinBiolinumT"/>
              </a:rPr>
              <a:t> …)are used with </a:t>
            </a:r>
            <a:r>
              <a:rPr lang="en-US" sz="1600" b="1" dirty="0">
                <a:solidFill>
                  <a:srgbClr val="000000"/>
                </a:solidFill>
                <a:latin typeface="LinBiolinumT"/>
              </a:rPr>
              <a:t>a constant space charge compensation degree </a:t>
            </a:r>
            <a:r>
              <a:rPr lang="en-US" sz="1600" dirty="0">
                <a:solidFill>
                  <a:srgbClr val="000000"/>
                </a:solidFill>
                <a:latin typeface="LinBiolinumT"/>
              </a:rPr>
              <a:t>along the beam line (or empirically </a:t>
            </a:r>
            <a:r>
              <a:rPr lang="en-US" sz="1600" dirty="0" err="1">
                <a:solidFill>
                  <a:srgbClr val="000000"/>
                </a:solidFill>
                <a:latin typeface="LinBiolinumT"/>
              </a:rPr>
              <a:t>dependant</a:t>
            </a:r>
            <a:r>
              <a:rPr lang="en-US" sz="1600" dirty="0">
                <a:solidFill>
                  <a:srgbClr val="000000"/>
                </a:solidFill>
                <a:latin typeface="LinBiolinumT"/>
              </a:rPr>
              <a:t> of z).</a:t>
            </a:r>
          </a:p>
          <a:p>
            <a:pPr marL="432000" lvl="1" indent="-266700">
              <a:spcBef>
                <a:spcPts val="500"/>
              </a:spcBef>
              <a:spcAft>
                <a:spcPts val="600"/>
              </a:spcAft>
              <a:buClr>
                <a:schemeClr val="tx2"/>
              </a:buClr>
              <a:buSzPct val="75000"/>
              <a:buFont typeface="Arial" panose="020B0604020202020204" pitchFamily="34" charset="0"/>
              <a:buChar char="■"/>
            </a:pPr>
            <a:r>
              <a:rPr lang="en-US" sz="1600" dirty="0">
                <a:solidFill>
                  <a:srgbClr val="000000"/>
                </a:solidFill>
                <a:latin typeface="LinBiolinumT"/>
              </a:rPr>
              <a:t>High intensity ion beams at low energy: a correct description the space charge compensation is necessary.</a:t>
            </a:r>
          </a:p>
          <a:p>
            <a:pPr marL="432000" lvl="1" indent="-266700">
              <a:spcBef>
                <a:spcPts val="500"/>
              </a:spcBef>
              <a:spcAft>
                <a:spcPts val="600"/>
              </a:spcAft>
              <a:buClr>
                <a:schemeClr val="tx2"/>
              </a:buClr>
              <a:buSzPct val="75000"/>
              <a:buFont typeface="Arial" panose="020B0604020202020204" pitchFamily="34" charset="0"/>
              <a:buChar char="■"/>
            </a:pPr>
            <a:r>
              <a:rPr lang="en-US" sz="1600" dirty="0">
                <a:solidFill>
                  <a:srgbClr val="000000"/>
                </a:solidFill>
                <a:latin typeface="LinBiolinumT"/>
              </a:rPr>
              <a:t>Use of a self-consistent code that simulate the beam interactions with the gas (ionization, neutralization …) and the beam line elements (secondary emission). The dynamics of main beam is calculated as well as the dynamics of the secondary particles.</a:t>
            </a:r>
          </a:p>
          <a:p>
            <a:pPr marL="165300" lvl="1">
              <a:spcBef>
                <a:spcPts val="500"/>
              </a:spcBef>
              <a:spcAft>
                <a:spcPts val="600"/>
              </a:spcAft>
              <a:buClr>
                <a:schemeClr val="tx2"/>
              </a:buClr>
              <a:buSzPct val="75000"/>
            </a:pPr>
            <a:r>
              <a:rPr lang="en-US" sz="1600" dirty="0">
                <a:solidFill>
                  <a:srgbClr val="000000"/>
                </a:solidFill>
                <a:latin typeface="LinBiolinumT"/>
              </a:rPr>
              <a:t>Example of such codes: WARP.</a:t>
            </a:r>
          </a:p>
        </p:txBody>
      </p:sp>
      <p:sp>
        <p:nvSpPr>
          <p:cNvPr id="4" name="ZoneTexte 3">
            <a:extLst>
              <a:ext uri="{FF2B5EF4-FFF2-40B4-BE49-F238E27FC236}">
                <a16:creationId xmlns:a16="http://schemas.microsoft.com/office/drawing/2014/main" id="{0EFF7662-CDEB-40D5-BAD2-8F2F0241E3F2}"/>
              </a:ext>
            </a:extLst>
          </p:cNvPr>
          <p:cNvSpPr txBox="1"/>
          <p:nvPr/>
        </p:nvSpPr>
        <p:spPr>
          <a:xfrm>
            <a:off x="731838" y="6390075"/>
            <a:ext cx="1253869" cy="307777"/>
          </a:xfrm>
          <a:prstGeom prst="rect">
            <a:avLst/>
          </a:prstGeom>
          <a:noFill/>
        </p:spPr>
        <p:txBody>
          <a:bodyPr wrap="none" rtlCol="0">
            <a:spAutoFit/>
          </a:bodyPr>
          <a:lstStyle/>
          <a:p>
            <a:r>
              <a:rPr lang="en-US" sz="1400" dirty="0"/>
              <a:t>@N. Chauvin</a:t>
            </a:r>
          </a:p>
        </p:txBody>
      </p:sp>
      <p:sp>
        <p:nvSpPr>
          <p:cNvPr id="6" name="Espace réservé du numéro de diapositive 5">
            <a:extLst>
              <a:ext uri="{FF2B5EF4-FFF2-40B4-BE49-F238E27FC236}">
                <a16:creationId xmlns:a16="http://schemas.microsoft.com/office/drawing/2014/main" id="{85BA1B38-CBD6-44E3-B1F1-6CB3C47D4AB7}"/>
              </a:ext>
            </a:extLst>
          </p:cNvPr>
          <p:cNvSpPr>
            <a:spLocks noGrp="1"/>
          </p:cNvSpPr>
          <p:nvPr>
            <p:ph type="sldNum" sz="quarter" idx="12"/>
          </p:nvPr>
        </p:nvSpPr>
        <p:spPr/>
        <p:txBody>
          <a:bodyPr/>
          <a:lstStyle/>
          <a:p>
            <a:fld id="{AEFB9B6D-867A-40B8-ACB0-35CC9F272C9C}" type="slidenum">
              <a:rPr lang="fr-FR" smtClean="0"/>
              <a:pPr/>
              <a:t>8</a:t>
            </a:fld>
            <a:endParaRPr lang="fr-FR" dirty="0"/>
          </a:p>
        </p:txBody>
      </p:sp>
    </p:spTree>
    <p:extLst>
      <p:ext uri="{BB962C8B-B14F-4D97-AF65-F5344CB8AC3E}">
        <p14:creationId xmlns:p14="http://schemas.microsoft.com/office/powerpoint/2010/main" val="380799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3B6758-F691-4CD3-8F07-E060222CF68A}"/>
              </a:ext>
            </a:extLst>
          </p:cNvPr>
          <p:cNvSpPr>
            <a:spLocks noGrp="1"/>
          </p:cNvSpPr>
          <p:nvPr>
            <p:ph type="title"/>
          </p:nvPr>
        </p:nvSpPr>
        <p:spPr/>
        <p:txBody>
          <a:bodyPr/>
          <a:lstStyle/>
          <a:p>
            <a:r>
              <a:rPr lang="en-US" dirty="0"/>
              <a:t>Space Charge Simulations for IFMIF</a:t>
            </a:r>
          </a:p>
        </p:txBody>
      </p:sp>
      <p:pic>
        <p:nvPicPr>
          <p:cNvPr id="5" name="Image 4">
            <a:extLst>
              <a:ext uri="{FF2B5EF4-FFF2-40B4-BE49-F238E27FC236}">
                <a16:creationId xmlns:a16="http://schemas.microsoft.com/office/drawing/2014/main" id="{C3AB76CE-7A3E-4082-A9AE-E1B58D0C1B4D}"/>
              </a:ext>
            </a:extLst>
          </p:cNvPr>
          <p:cNvPicPr>
            <a:picLocks noChangeAspect="1"/>
          </p:cNvPicPr>
          <p:nvPr/>
        </p:nvPicPr>
        <p:blipFill>
          <a:blip r:embed="rId2"/>
          <a:stretch>
            <a:fillRect/>
          </a:stretch>
        </p:blipFill>
        <p:spPr>
          <a:xfrm>
            <a:off x="118721" y="1684727"/>
            <a:ext cx="2921505" cy="3591608"/>
          </a:xfrm>
          <a:prstGeom prst="rect">
            <a:avLst/>
          </a:prstGeom>
        </p:spPr>
      </p:pic>
      <p:pic>
        <p:nvPicPr>
          <p:cNvPr id="7" name="Image 6">
            <a:extLst>
              <a:ext uri="{FF2B5EF4-FFF2-40B4-BE49-F238E27FC236}">
                <a16:creationId xmlns:a16="http://schemas.microsoft.com/office/drawing/2014/main" id="{D31C15FE-B08F-414B-A635-25D336F12E94}"/>
              </a:ext>
            </a:extLst>
          </p:cNvPr>
          <p:cNvPicPr>
            <a:picLocks noChangeAspect="1"/>
          </p:cNvPicPr>
          <p:nvPr/>
        </p:nvPicPr>
        <p:blipFill>
          <a:blip r:embed="rId3"/>
          <a:stretch>
            <a:fillRect/>
          </a:stretch>
        </p:blipFill>
        <p:spPr>
          <a:xfrm>
            <a:off x="3393541" y="1684727"/>
            <a:ext cx="2821908" cy="3580563"/>
          </a:xfrm>
          <a:prstGeom prst="rect">
            <a:avLst/>
          </a:prstGeom>
        </p:spPr>
      </p:pic>
      <p:pic>
        <p:nvPicPr>
          <p:cNvPr id="9" name="Image 8">
            <a:extLst>
              <a:ext uri="{FF2B5EF4-FFF2-40B4-BE49-F238E27FC236}">
                <a16:creationId xmlns:a16="http://schemas.microsoft.com/office/drawing/2014/main" id="{5148980D-A8A7-443A-A255-5BBAB7864F65}"/>
              </a:ext>
            </a:extLst>
          </p:cNvPr>
          <p:cNvPicPr>
            <a:picLocks noChangeAspect="1"/>
          </p:cNvPicPr>
          <p:nvPr/>
        </p:nvPicPr>
        <p:blipFill>
          <a:blip r:embed="rId4"/>
          <a:stretch>
            <a:fillRect/>
          </a:stretch>
        </p:blipFill>
        <p:spPr>
          <a:xfrm>
            <a:off x="6433303" y="1684726"/>
            <a:ext cx="2821908" cy="3567117"/>
          </a:xfrm>
          <a:prstGeom prst="rect">
            <a:avLst/>
          </a:prstGeom>
        </p:spPr>
      </p:pic>
      <p:pic>
        <p:nvPicPr>
          <p:cNvPr id="11" name="Image 10">
            <a:extLst>
              <a:ext uri="{FF2B5EF4-FFF2-40B4-BE49-F238E27FC236}">
                <a16:creationId xmlns:a16="http://schemas.microsoft.com/office/drawing/2014/main" id="{E0C42855-C7B1-4F1A-8383-B099B167FB0C}"/>
              </a:ext>
            </a:extLst>
          </p:cNvPr>
          <p:cNvPicPr>
            <a:picLocks noChangeAspect="1"/>
          </p:cNvPicPr>
          <p:nvPr/>
        </p:nvPicPr>
        <p:blipFill>
          <a:blip r:embed="rId5"/>
          <a:stretch>
            <a:fillRect/>
          </a:stretch>
        </p:blipFill>
        <p:spPr>
          <a:xfrm>
            <a:off x="9373932" y="1684726"/>
            <a:ext cx="2818068" cy="3561333"/>
          </a:xfrm>
          <a:prstGeom prst="rect">
            <a:avLst/>
          </a:prstGeom>
        </p:spPr>
      </p:pic>
      <p:pic>
        <p:nvPicPr>
          <p:cNvPr id="13" name="Image 12">
            <a:extLst>
              <a:ext uri="{FF2B5EF4-FFF2-40B4-BE49-F238E27FC236}">
                <a16:creationId xmlns:a16="http://schemas.microsoft.com/office/drawing/2014/main" id="{379BCD47-603A-45F9-B08B-5487E4F3246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146608" y="5611403"/>
            <a:ext cx="1898784" cy="1246597"/>
          </a:xfrm>
          <a:prstGeom prst="rect">
            <a:avLst/>
          </a:prstGeom>
        </p:spPr>
      </p:pic>
      <p:sp>
        <p:nvSpPr>
          <p:cNvPr id="10" name="ZoneTexte 9">
            <a:extLst>
              <a:ext uri="{FF2B5EF4-FFF2-40B4-BE49-F238E27FC236}">
                <a16:creationId xmlns:a16="http://schemas.microsoft.com/office/drawing/2014/main" id="{1201E769-6796-4812-9172-FD14BB5D5B30}"/>
              </a:ext>
            </a:extLst>
          </p:cNvPr>
          <p:cNvSpPr txBox="1"/>
          <p:nvPr/>
        </p:nvSpPr>
        <p:spPr>
          <a:xfrm>
            <a:off x="731838" y="6390075"/>
            <a:ext cx="1253869" cy="307777"/>
          </a:xfrm>
          <a:prstGeom prst="rect">
            <a:avLst/>
          </a:prstGeom>
          <a:noFill/>
        </p:spPr>
        <p:txBody>
          <a:bodyPr wrap="none" rtlCol="0">
            <a:spAutoFit/>
          </a:bodyPr>
          <a:lstStyle/>
          <a:p>
            <a:r>
              <a:rPr lang="en-US" sz="1400" dirty="0"/>
              <a:t>@N. Chauvin</a:t>
            </a:r>
          </a:p>
        </p:txBody>
      </p:sp>
      <p:sp>
        <p:nvSpPr>
          <p:cNvPr id="2" name="Espace réservé du numéro de diapositive 1">
            <a:extLst>
              <a:ext uri="{FF2B5EF4-FFF2-40B4-BE49-F238E27FC236}">
                <a16:creationId xmlns:a16="http://schemas.microsoft.com/office/drawing/2014/main" id="{2A1244E2-852E-4EFC-9974-677294263BF2}"/>
              </a:ext>
            </a:extLst>
          </p:cNvPr>
          <p:cNvSpPr>
            <a:spLocks noGrp="1"/>
          </p:cNvSpPr>
          <p:nvPr>
            <p:ph type="sldNum" sz="quarter" idx="12"/>
          </p:nvPr>
        </p:nvSpPr>
        <p:spPr/>
        <p:txBody>
          <a:bodyPr/>
          <a:lstStyle/>
          <a:p>
            <a:fld id="{AEFB9B6D-867A-40B8-ACB0-35CC9F272C9C}" type="slidenum">
              <a:rPr lang="fr-FR" smtClean="0"/>
              <a:pPr/>
              <a:t>9</a:t>
            </a:fld>
            <a:endParaRPr lang="fr-FR" dirty="0"/>
          </a:p>
        </p:txBody>
      </p:sp>
    </p:spTree>
    <p:extLst>
      <p:ext uri="{BB962C8B-B14F-4D97-AF65-F5344CB8AC3E}">
        <p14:creationId xmlns:p14="http://schemas.microsoft.com/office/powerpoint/2010/main" val="23663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3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80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CEA2023">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ème CEA2023" id="{32DA6A3C-37BF-4922-9E5C-8CDDBF841EEB}" vid="{73E083F8-35B4-4E79-AB57-5FE2E240AA3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CEA2023</Template>
  <TotalTime>4539</TotalTime>
  <Words>1314</Words>
  <Application>Microsoft Office PowerPoint</Application>
  <PresentationFormat>Grand écran</PresentationFormat>
  <Paragraphs>233</Paragraphs>
  <Slides>17</Slides>
  <Notes>3</Notes>
  <HiddenSlides>0</HiddenSlides>
  <MMClips>0</MMClips>
  <ScaleCrop>false</ScaleCrop>
  <HeadingPairs>
    <vt:vector size="8" baseType="variant">
      <vt:variant>
        <vt:lpstr>Polices utilisées</vt:lpstr>
      </vt:variant>
      <vt:variant>
        <vt:i4>17</vt:i4>
      </vt:variant>
      <vt:variant>
        <vt:lpstr>Thème</vt:lpstr>
      </vt:variant>
      <vt:variant>
        <vt:i4>1</vt:i4>
      </vt:variant>
      <vt:variant>
        <vt:lpstr>Liens</vt:lpstr>
      </vt:variant>
      <vt:variant>
        <vt:i4>1</vt:i4>
      </vt:variant>
      <vt:variant>
        <vt:lpstr>Titres des diapositives</vt:lpstr>
      </vt:variant>
      <vt:variant>
        <vt:i4>17</vt:i4>
      </vt:variant>
    </vt:vector>
  </HeadingPairs>
  <TitlesOfParts>
    <vt:vector size="36" baseType="lpstr">
      <vt:lpstr>Arial</vt:lpstr>
      <vt:lpstr>Arial Black</vt:lpstr>
      <vt:lpstr>Calibri</vt:lpstr>
      <vt:lpstr>Cambria Math</vt:lpstr>
      <vt:lpstr>CMSS10</vt:lpstr>
      <vt:lpstr>CMSS8</vt:lpstr>
      <vt:lpstr>CMSY10</vt:lpstr>
      <vt:lpstr>CMSY7</vt:lpstr>
      <vt:lpstr>Comic Sans MS</vt:lpstr>
      <vt:lpstr>Liberation Sans</vt:lpstr>
      <vt:lpstr>LinBiolinumT</vt:lpstr>
      <vt:lpstr>LinBiolinumTB</vt:lpstr>
      <vt:lpstr>LinBiolinumTI</vt:lpstr>
      <vt:lpstr>LinLibertineT</vt:lpstr>
      <vt:lpstr>Roboto</vt:lpstr>
      <vt:lpstr>Times New Roman</vt:lpstr>
      <vt:lpstr>Wingdings</vt:lpstr>
      <vt:lpstr>Thème CEA2023</vt:lpstr>
      <vt:lpstr>file:///D:\SILHI\deutons\Lecroy\run%20deuton.xls!G%20EC2</vt:lpstr>
      <vt:lpstr>Extraction and Transport of Intense Beams  and other useful things about it</vt:lpstr>
      <vt:lpstr>OUTLOOK</vt:lpstr>
      <vt:lpstr>MDIS for Intense Beam</vt:lpstr>
      <vt:lpstr>Intense Light Ion ECR Source :  MDIS</vt:lpstr>
      <vt:lpstr>SILHI Source 1995 </vt:lpstr>
      <vt:lpstr>Space Charge and its Compensation</vt:lpstr>
      <vt:lpstr>2 INJECTORS in Saclay for Deuteron beam production : IFMIF (2013) &amp; SPIRAL2 (2014)</vt:lpstr>
      <vt:lpstr>Beam Charge Compensation with Intense Beam</vt:lpstr>
      <vt:lpstr>Space Charge Simulations for IFMIF</vt:lpstr>
      <vt:lpstr>Intense Beam Transport Problematic at Low Energy</vt:lpstr>
      <vt:lpstr>Extraction design and tricks</vt:lpstr>
      <vt:lpstr>Design, first steps</vt:lpstr>
      <vt:lpstr>Things to checked in the Simulations</vt:lpstr>
      <vt:lpstr>Extraction IFMIF </vt:lpstr>
      <vt:lpstr>From the Mechanical Point of view</vt:lpstr>
      <vt:lpstr> As Beam Power can reach more than 10kW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and Transport of Intense Beams  and other useful things about it</dc:title>
  <dc:creator>TUSKE  Olivier</dc:creator>
  <cp:lastModifiedBy>TUSKE  Olivier</cp:lastModifiedBy>
  <cp:revision>220</cp:revision>
  <dcterms:created xsi:type="dcterms:W3CDTF">2025-03-24T16:57:16Z</dcterms:created>
  <dcterms:modified xsi:type="dcterms:W3CDTF">2025-04-07T21:34:26Z</dcterms:modified>
</cp:coreProperties>
</file>