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Lst>
  <p:notesMasterIdLst>
    <p:notesMasterId r:id="rId18"/>
  </p:notesMasterIdLst>
  <p:sldIdLst>
    <p:sldId id="257" r:id="rId6"/>
    <p:sldId id="432" r:id="rId7"/>
    <p:sldId id="443" r:id="rId8"/>
    <p:sldId id="444" r:id="rId9"/>
    <p:sldId id="440" r:id="rId10"/>
    <p:sldId id="435" r:id="rId11"/>
    <p:sldId id="433" r:id="rId12"/>
    <p:sldId id="442" r:id="rId13"/>
    <p:sldId id="439" r:id="rId14"/>
    <p:sldId id="431" r:id="rId15"/>
    <p:sldId id="446" r:id="rId16"/>
    <p:sldId id="43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D62"/>
    <a:srgbClr val="FFFFFF"/>
    <a:srgbClr val="7E7D83"/>
    <a:srgbClr val="FFFF37"/>
    <a:srgbClr val="FFFF99"/>
    <a:srgbClr val="FFFF66"/>
    <a:srgbClr val="FF6900"/>
    <a:srgbClr val="1E5DF8"/>
    <a:srgbClr val="00BED5"/>
    <a:srgbClr val="F08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A47C2-0E07-4481-B844-4544EC19E3F5}" v="1337" dt="2025-04-03T15:23:10.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5766" autoAdjust="0"/>
  </p:normalViewPr>
  <p:slideViewPr>
    <p:cSldViewPr snapToGrid="0" snapToObjects="1">
      <p:cViewPr varScale="1">
        <p:scale>
          <a:sx n="63" d="100"/>
          <a:sy n="63" d="100"/>
        </p:scale>
        <p:origin x="676" y="60"/>
      </p:cViewPr>
      <p:guideLst>
        <p:guide orient="horz" pos="323"/>
        <p:guide pos="325"/>
        <p:guide orient="horz" pos="3974"/>
        <p:guide pos="7355"/>
        <p:guide pos="3840"/>
        <p:guide orient="horz" pos="867"/>
        <p:guide orient="horz" pos="3634"/>
        <p:guide pos="86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62BE5-4B6C-DA7D-6BDF-B706A8C49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9BF25-A560-6D15-50C5-B5353749C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DF194-3943-9FFE-7CE8-EE9730E61A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BDBBB2-8DCB-D1C7-B64F-B168442A8C9A}"/>
              </a:ext>
            </a:extLst>
          </p:cNvPr>
          <p:cNvSpPr>
            <a:spLocks noGrp="1"/>
          </p:cNvSpPr>
          <p:nvPr>
            <p:ph type="sldNum" sz="quarter" idx="10"/>
          </p:nvPr>
        </p:nvSpPr>
        <p:spPr/>
        <p:txBody>
          <a:bodyPr/>
          <a:lstStyle/>
          <a:p>
            <a:fld id="{C0F3BA1D-A00F-DB41-84DA-BE26C4853B35}" type="slidenum">
              <a:rPr lang="en-US" smtClean="0"/>
              <a:t>10</a:t>
            </a:fld>
            <a:endParaRPr lang="en-US"/>
          </a:p>
        </p:txBody>
      </p:sp>
    </p:spTree>
    <p:extLst>
      <p:ext uri="{BB962C8B-B14F-4D97-AF65-F5344CB8AC3E}">
        <p14:creationId xmlns:p14="http://schemas.microsoft.com/office/powerpoint/2010/main" val="3918739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EDF85-32F2-8016-BDBD-8E7708406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44DC5-185D-6896-CAAE-256E8CD54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ABC5D-43D0-20FC-9B36-3311442A14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34F921-2156-F3B9-34ED-41E22587FE02}"/>
              </a:ext>
            </a:extLst>
          </p:cNvPr>
          <p:cNvSpPr>
            <a:spLocks noGrp="1"/>
          </p:cNvSpPr>
          <p:nvPr>
            <p:ph type="sldNum" sz="quarter" idx="10"/>
          </p:nvPr>
        </p:nvSpPr>
        <p:spPr/>
        <p:txBody>
          <a:bodyPr/>
          <a:lstStyle/>
          <a:p>
            <a:fld id="{C0F3BA1D-A00F-DB41-84DA-BE26C4853B35}" type="slidenum">
              <a:rPr lang="en-US" smtClean="0"/>
              <a:t>11</a:t>
            </a:fld>
            <a:endParaRPr lang="en-US"/>
          </a:p>
        </p:txBody>
      </p:sp>
    </p:spTree>
    <p:extLst>
      <p:ext uri="{BB962C8B-B14F-4D97-AF65-F5344CB8AC3E}">
        <p14:creationId xmlns:p14="http://schemas.microsoft.com/office/powerpoint/2010/main" val="3182530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8EC00-9FB5-6358-6C4C-6191C56AE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C1F75-E4E3-A542-1766-DDD406883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4F8E3-9F9A-0399-6894-99BB895B64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A5210D-7030-E32A-B2DD-902CD50FC02F}"/>
              </a:ext>
            </a:extLst>
          </p:cNvPr>
          <p:cNvSpPr>
            <a:spLocks noGrp="1"/>
          </p:cNvSpPr>
          <p:nvPr>
            <p:ph type="sldNum" sz="quarter" idx="10"/>
          </p:nvPr>
        </p:nvSpPr>
        <p:spPr/>
        <p:txBody>
          <a:bodyPr/>
          <a:lstStyle/>
          <a:p>
            <a:fld id="{C0F3BA1D-A00F-DB41-84DA-BE26C4853B35}" type="slidenum">
              <a:rPr lang="en-US" smtClean="0"/>
              <a:t>12</a:t>
            </a:fld>
            <a:endParaRPr lang="en-US"/>
          </a:p>
        </p:txBody>
      </p:sp>
    </p:spTree>
    <p:extLst>
      <p:ext uri="{BB962C8B-B14F-4D97-AF65-F5344CB8AC3E}">
        <p14:creationId xmlns:p14="http://schemas.microsoft.com/office/powerpoint/2010/main" val="109368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2B963-DBC8-31F4-6575-5BE0D0324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DC813-16FE-80A6-70A7-2C26BC195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FEEEB-90CB-68D6-2CA1-C09FF550D2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D07AEBF-5C84-6620-4FDD-A3D05B42E529}"/>
              </a:ext>
            </a:extLst>
          </p:cNvPr>
          <p:cNvSpPr>
            <a:spLocks noGrp="1"/>
          </p:cNvSpPr>
          <p:nvPr>
            <p:ph type="sldNum" sz="quarter" idx="10"/>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258088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418644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4</a:t>
            </a:fld>
            <a:endParaRPr lang="en-US"/>
          </a:p>
        </p:txBody>
      </p:sp>
    </p:spTree>
    <p:extLst>
      <p:ext uri="{BB962C8B-B14F-4D97-AF65-F5344CB8AC3E}">
        <p14:creationId xmlns:p14="http://schemas.microsoft.com/office/powerpoint/2010/main" val="289178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D6792-84F3-9AF5-95C4-1CD02D40F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AF476-E2EE-0819-09B8-ECC4B39FB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648681-8C4C-52E5-65F4-087F851E95F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3AA14E-A650-EBE5-08C2-5E774DE45104}"/>
              </a:ext>
            </a:extLst>
          </p:cNvPr>
          <p:cNvSpPr>
            <a:spLocks noGrp="1"/>
          </p:cNvSpPr>
          <p:nvPr>
            <p:ph type="sldNum" sz="quarter" idx="10"/>
          </p:nvPr>
        </p:nvSpPr>
        <p:spPr/>
        <p:txBody>
          <a:bodyPr/>
          <a:lstStyle/>
          <a:p>
            <a:fld id="{C0F3BA1D-A00F-DB41-84DA-BE26C4853B35}" type="slidenum">
              <a:rPr lang="en-US" smtClean="0"/>
              <a:t>5</a:t>
            </a:fld>
            <a:endParaRPr lang="en-US"/>
          </a:p>
        </p:txBody>
      </p:sp>
    </p:spTree>
    <p:extLst>
      <p:ext uri="{BB962C8B-B14F-4D97-AF65-F5344CB8AC3E}">
        <p14:creationId xmlns:p14="http://schemas.microsoft.com/office/powerpoint/2010/main" val="3799355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534B7-5EC3-7CA9-ACCF-DB6705053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64299-FC55-22B1-ADAD-4C98C7972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DC168-E35A-9BD9-1339-2362377C039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44A634-AA46-E0F0-A1EF-732C73BBCBB5}"/>
              </a:ext>
            </a:extLst>
          </p:cNvPr>
          <p:cNvSpPr>
            <a:spLocks noGrp="1"/>
          </p:cNvSpPr>
          <p:nvPr>
            <p:ph type="sldNum" sz="quarter" idx="10"/>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3426335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D8B2-9605-1A50-70D8-B1709B082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3BA63-C45A-4BF2-3177-54A04A5F7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16411-5D97-3F9F-99B4-4269A20896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C89990-0100-6E61-5A7B-9F7EB4A84A3B}"/>
              </a:ext>
            </a:extLst>
          </p:cNvPr>
          <p:cNvSpPr>
            <a:spLocks noGrp="1"/>
          </p:cNvSpPr>
          <p:nvPr>
            <p:ph type="sldNum" sz="quarter" idx="10"/>
          </p:nvPr>
        </p:nvSpPr>
        <p:spPr/>
        <p:txBody>
          <a:bodyPr/>
          <a:lstStyle/>
          <a:p>
            <a:fld id="{C0F3BA1D-A00F-DB41-84DA-BE26C4853B35}" type="slidenum">
              <a:rPr lang="en-US" smtClean="0"/>
              <a:t>7</a:t>
            </a:fld>
            <a:endParaRPr lang="en-US"/>
          </a:p>
        </p:txBody>
      </p:sp>
    </p:spTree>
    <p:extLst>
      <p:ext uri="{BB962C8B-B14F-4D97-AF65-F5344CB8AC3E}">
        <p14:creationId xmlns:p14="http://schemas.microsoft.com/office/powerpoint/2010/main" val="354255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97D85-D752-BC16-F65C-803CE4B17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BD213-7654-62AB-EBC8-95FA899A7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3CF42-03CB-573E-E39D-852EE0B1B44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910E46-BB68-90DA-DDF8-A1A04BC7B20A}"/>
              </a:ext>
            </a:extLst>
          </p:cNvPr>
          <p:cNvSpPr>
            <a:spLocks noGrp="1"/>
          </p:cNvSpPr>
          <p:nvPr>
            <p:ph type="sldNum" sz="quarter" idx="10"/>
          </p:nvPr>
        </p:nvSpPr>
        <p:spPr/>
        <p:txBody>
          <a:bodyPr/>
          <a:lstStyle/>
          <a:p>
            <a:fld id="{C0F3BA1D-A00F-DB41-84DA-BE26C4853B35}" type="slidenum">
              <a:rPr lang="en-US" smtClean="0"/>
              <a:t>8</a:t>
            </a:fld>
            <a:endParaRPr lang="en-US"/>
          </a:p>
        </p:txBody>
      </p:sp>
    </p:spTree>
    <p:extLst>
      <p:ext uri="{BB962C8B-B14F-4D97-AF65-F5344CB8AC3E}">
        <p14:creationId xmlns:p14="http://schemas.microsoft.com/office/powerpoint/2010/main" val="290759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71C03-DAFC-2AD3-ACF1-DC0E06B90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A1205-00BF-672C-2675-BCDF02697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20E8C-6EA3-8F43-B5DC-E76143BE1B0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8B0E6B-0437-384A-0BCB-D35F4E572624}"/>
              </a:ext>
            </a:extLst>
          </p:cNvPr>
          <p:cNvSpPr>
            <a:spLocks noGrp="1"/>
          </p:cNvSpPr>
          <p:nvPr>
            <p:ph type="sldNum" sz="quarter" idx="10"/>
          </p:nvPr>
        </p:nvSpPr>
        <p:spPr/>
        <p:txBody>
          <a:bodyPr/>
          <a:lstStyle/>
          <a:p>
            <a:fld id="{C0F3BA1D-A00F-DB41-84DA-BE26C4853B35}" type="slidenum">
              <a:rPr lang="en-US" smtClean="0"/>
              <a:t>9</a:t>
            </a:fld>
            <a:endParaRPr lang="en-US"/>
          </a:p>
        </p:txBody>
      </p:sp>
    </p:spTree>
    <p:extLst>
      <p:ext uri="{BB962C8B-B14F-4D97-AF65-F5344CB8AC3E}">
        <p14:creationId xmlns:p14="http://schemas.microsoft.com/office/powerpoint/2010/main" val="101575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8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059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554890378"/>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F2DF-B182-3D42-AFB4-BDFF5FB9E9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43" y="5802308"/>
            <a:ext cx="2108080" cy="539750"/>
          </a:xfrm>
          <a:prstGeom prst="rect">
            <a:avLst/>
          </a:prstGeom>
        </p:spPr>
      </p:pic>
    </p:spTree>
    <p:extLst>
      <p:ext uri="{BB962C8B-B14F-4D97-AF65-F5344CB8AC3E}">
        <p14:creationId xmlns:p14="http://schemas.microsoft.com/office/powerpoint/2010/main" val="251128307"/>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515938" y="2911623"/>
            <a:ext cx="6233652" cy="1938992"/>
          </a:xfrm>
          <a:prstGeom prst="rect">
            <a:avLst/>
          </a:prstGeom>
          <a:noFill/>
        </p:spPr>
        <p:txBody>
          <a:bodyPr wrap="square" rtlCol="0" anchor="t">
            <a:spAutoFit/>
          </a:bodyPr>
          <a:lstStyle/>
          <a:p>
            <a:pPr algn="ctr"/>
            <a:r>
              <a:rPr lang="en-GB" sz="4000" b="1" spc="-150" dirty="0">
                <a:solidFill>
                  <a:srgbClr val="002060"/>
                </a:solidFill>
                <a:latin typeface="Arial" panose="020B0604020202020204" pitchFamily="34" charset="0"/>
                <a:cs typeface="Arial" panose="020B0604020202020204" pitchFamily="34" charset="0"/>
              </a:rPr>
              <a:t>Space charge compensation of pulsed </a:t>
            </a:r>
          </a:p>
          <a:p>
            <a:pPr algn="ctr"/>
            <a:r>
              <a:rPr lang="en-GB" sz="4000" b="1" spc="-150" dirty="0">
                <a:solidFill>
                  <a:srgbClr val="002060"/>
                </a:solidFill>
                <a:latin typeface="Arial" panose="020B0604020202020204" pitchFamily="34" charset="0"/>
                <a:cs typeface="Arial" panose="020B0604020202020204" pitchFamily="34" charset="0"/>
              </a:rPr>
              <a:t>hydrogen ion beams</a:t>
            </a:r>
            <a:endParaRPr lang="en-US" sz="4000" b="1" spc="-15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2" name="Rectangle 1">
            <a:extLst>
              <a:ext uri="{FF2B5EF4-FFF2-40B4-BE49-F238E27FC236}">
                <a16:creationId xmlns:a16="http://schemas.microsoft.com/office/drawing/2014/main" id="{1E13457D-60E9-A183-5D4E-90BEE0DE019B}"/>
              </a:ext>
            </a:extLst>
          </p:cNvPr>
          <p:cNvSpPr/>
          <p:nvPr/>
        </p:nvSpPr>
        <p:spPr>
          <a:xfrm>
            <a:off x="384807" y="5200179"/>
            <a:ext cx="6889204" cy="584775"/>
          </a:xfrm>
          <a:prstGeom prst="rect">
            <a:avLst/>
          </a:prstGeom>
        </p:spPr>
        <p:txBody>
          <a:bodyPr wrap="square">
            <a:spAutoFit/>
          </a:bodyPr>
          <a:lstStyle/>
          <a:p>
            <a:pPr algn="ctr"/>
            <a:r>
              <a:rPr lang="en-GB" sz="1600" dirty="0">
                <a:solidFill>
                  <a:srgbClr val="626262"/>
                </a:solidFill>
                <a:latin typeface="Arial" panose="020B0604020202020204" pitchFamily="34" charset="0"/>
                <a:cs typeface="Arial" panose="020B0604020202020204" pitchFamily="34" charset="0"/>
              </a:rPr>
              <a:t>Erin Flannigan, Olli Tarvainen, Benzi John, Kiran Jonathan, Dean Morris, Rob Abel, Alex Garcia-Sosa, David Emerson, Dan Faircloth</a:t>
            </a:r>
          </a:p>
        </p:txBody>
      </p:sp>
      <p:sp>
        <p:nvSpPr>
          <p:cNvPr id="4" name="Rectangle 3">
            <a:extLst>
              <a:ext uri="{FF2B5EF4-FFF2-40B4-BE49-F238E27FC236}">
                <a16:creationId xmlns:a16="http://schemas.microsoft.com/office/drawing/2014/main" id="{5710E655-C3A2-1FCD-307C-748A88602457}"/>
              </a:ext>
            </a:extLst>
          </p:cNvPr>
          <p:cNvSpPr/>
          <p:nvPr/>
        </p:nvSpPr>
        <p:spPr>
          <a:xfrm>
            <a:off x="340562" y="6093487"/>
            <a:ext cx="6889204" cy="584775"/>
          </a:xfrm>
          <a:prstGeom prst="rect">
            <a:avLst/>
          </a:prstGeom>
        </p:spPr>
        <p:txBody>
          <a:bodyPr wrap="square">
            <a:spAutoFit/>
          </a:bodyPr>
          <a:lstStyle/>
          <a:p>
            <a:pPr algn="ctr"/>
            <a:r>
              <a:rPr lang="en-GB" sz="1600" dirty="0">
                <a:solidFill>
                  <a:srgbClr val="626262"/>
                </a:solidFill>
                <a:latin typeface="Arial" panose="020B0604020202020204" pitchFamily="34" charset="0"/>
                <a:cs typeface="Arial" panose="020B0604020202020204" pitchFamily="34" charset="0"/>
              </a:rPr>
              <a:t>PIBHI’25 Aci Trezza, Italy</a:t>
            </a:r>
          </a:p>
          <a:p>
            <a:pPr algn="ctr"/>
            <a:r>
              <a:rPr lang="en-GB" sz="1600" dirty="0">
                <a:solidFill>
                  <a:srgbClr val="626262"/>
                </a:solidFill>
                <a:latin typeface="Arial" panose="020B0604020202020204" pitchFamily="34" charset="0"/>
                <a:cs typeface="Arial" panose="020B0604020202020204" pitchFamily="34" charset="0"/>
              </a:rPr>
              <a:t>8</a:t>
            </a:r>
            <a:r>
              <a:rPr lang="en-GB" sz="1600" baseline="30000" dirty="0">
                <a:solidFill>
                  <a:srgbClr val="626262"/>
                </a:solidFill>
                <a:latin typeface="Arial" panose="020B0604020202020204" pitchFamily="34" charset="0"/>
                <a:cs typeface="Arial" panose="020B0604020202020204" pitchFamily="34" charset="0"/>
              </a:rPr>
              <a:t>th</a:t>
            </a:r>
            <a:r>
              <a:rPr lang="en-GB" sz="1600" dirty="0">
                <a:solidFill>
                  <a:srgbClr val="626262"/>
                </a:solidFill>
                <a:latin typeface="Arial" panose="020B0604020202020204" pitchFamily="34" charset="0"/>
                <a:cs typeface="Arial" panose="020B0604020202020204" pitchFamily="34" charset="0"/>
              </a:rPr>
              <a:t> April 2025</a:t>
            </a:r>
          </a:p>
        </p:txBody>
      </p:sp>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E6460-E41B-3932-C72E-0F05BE54784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AEF0003-A007-D8ED-F9F2-5994E08AF622}"/>
              </a:ext>
            </a:extLst>
          </p:cNvPr>
          <p:cNvSpPr/>
          <p:nvPr/>
        </p:nvSpPr>
        <p:spPr>
          <a:xfrm>
            <a:off x="508000" y="5537200"/>
            <a:ext cx="2550160" cy="11887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4F8CFE8-F372-927B-D2FA-7EB29954CB9C}"/>
              </a:ext>
            </a:extLst>
          </p:cNvPr>
          <p:cNvSpPr/>
          <p:nvPr/>
        </p:nvSpPr>
        <p:spPr>
          <a:xfrm>
            <a:off x="335280" y="5323840"/>
            <a:ext cx="2499360" cy="117670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B155EA2-CB05-E0DC-E28E-926F90B8C097}"/>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SCC Diagnostics – Avalanche Photodiode</a:t>
            </a:r>
          </a:p>
        </p:txBody>
      </p:sp>
      <p:pic>
        <p:nvPicPr>
          <p:cNvPr id="4" name="Picture 3" descr="A grey rectangular object with a black pole and white screws&#10;&#10;Description automatically generated">
            <a:extLst>
              <a:ext uri="{FF2B5EF4-FFF2-40B4-BE49-F238E27FC236}">
                <a16:creationId xmlns:a16="http://schemas.microsoft.com/office/drawing/2014/main" id="{A6C7393E-FDD5-8B85-BD0A-39277F3007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421974" y="3038353"/>
            <a:ext cx="4320916" cy="3226933"/>
          </a:xfrm>
          <a:prstGeom prst="rect">
            <a:avLst/>
          </a:prstGeom>
        </p:spPr>
      </p:pic>
      <p:pic>
        <p:nvPicPr>
          <p:cNvPr id="5" name="Picture 4" descr="A close-up of a small device&#10;&#10;Description automatically generated">
            <a:extLst>
              <a:ext uri="{FF2B5EF4-FFF2-40B4-BE49-F238E27FC236}">
                <a16:creationId xmlns:a16="http://schemas.microsoft.com/office/drawing/2014/main" id="{BD1BD023-AE36-3220-8B2D-440C9F845007}"/>
              </a:ext>
            </a:extLst>
          </p:cNvPr>
          <p:cNvPicPr>
            <a:picLocks noChangeAspect="1"/>
          </p:cNvPicPr>
          <p:nvPr/>
        </p:nvPicPr>
        <p:blipFill>
          <a:blip r:embed="rId5"/>
          <a:stretch>
            <a:fillRect/>
          </a:stretch>
        </p:blipFill>
        <p:spPr>
          <a:xfrm>
            <a:off x="4323189" y="5106923"/>
            <a:ext cx="1419701" cy="1168523"/>
          </a:xfrm>
          <a:prstGeom prst="rect">
            <a:avLst/>
          </a:prstGeom>
        </p:spPr>
      </p:pic>
      <p:pic>
        <p:nvPicPr>
          <p:cNvPr id="6" name="Picture 5" descr="A machine with many black and blue tubes&#10;&#10;Description automatically generated with medium confidence">
            <a:extLst>
              <a:ext uri="{FF2B5EF4-FFF2-40B4-BE49-F238E27FC236}">
                <a16:creationId xmlns:a16="http://schemas.microsoft.com/office/drawing/2014/main" id="{02289B9B-5C8C-9127-97C9-45E80A36896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1000"/>
                    </a14:imgEffect>
                  </a14:imgLayer>
                </a14:imgProps>
              </a:ext>
            </a:extLst>
          </a:blip>
          <a:srcRect l="19671"/>
          <a:stretch/>
        </p:blipFill>
        <p:spPr>
          <a:xfrm rot="5400000">
            <a:off x="6862924" y="1315752"/>
            <a:ext cx="5165119" cy="4822472"/>
          </a:xfrm>
          <a:prstGeom prst="rect">
            <a:avLst/>
          </a:prstGeom>
        </p:spPr>
      </p:pic>
      <p:sp>
        <p:nvSpPr>
          <p:cNvPr id="10" name="Oval 9">
            <a:extLst>
              <a:ext uri="{FF2B5EF4-FFF2-40B4-BE49-F238E27FC236}">
                <a16:creationId xmlns:a16="http://schemas.microsoft.com/office/drawing/2014/main" id="{62DA58D5-E278-90C7-8A7D-CD87D192B783}"/>
              </a:ext>
            </a:extLst>
          </p:cNvPr>
          <p:cNvSpPr/>
          <p:nvPr/>
        </p:nvSpPr>
        <p:spPr>
          <a:xfrm>
            <a:off x="8507677" y="3376085"/>
            <a:ext cx="1319526" cy="127573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F455E52-9160-561D-C568-AE95416139A0}"/>
              </a:ext>
            </a:extLst>
          </p:cNvPr>
          <p:cNvSpPr txBox="1"/>
          <p:nvPr/>
        </p:nvSpPr>
        <p:spPr>
          <a:xfrm>
            <a:off x="376952" y="1318377"/>
            <a:ext cx="6410960" cy="1323439"/>
          </a:xfrm>
          <a:prstGeom prst="rect">
            <a:avLst/>
          </a:prstGeom>
          <a:noFill/>
        </p:spPr>
        <p:txBody>
          <a:bodyPr wrap="square" rtlCol="0">
            <a:spAutoFit/>
          </a:bodyPr>
          <a:lstStyle/>
          <a:p>
            <a:pPr algn="ctr"/>
            <a:r>
              <a:rPr lang="en-GB" sz="2000" b="1" spc="-150" dirty="0">
                <a:solidFill>
                  <a:srgbClr val="2E2D62"/>
                </a:solidFill>
                <a:latin typeface="Arial" panose="020B0604020202020204" pitchFamily="34" charset="0"/>
                <a:cs typeface="Arial" panose="020B0604020202020204" pitchFamily="34" charset="0"/>
              </a:rPr>
              <a:t>Time-resolved light emission was measured in the LEBT using a </a:t>
            </a:r>
            <a:r>
              <a:rPr lang="en-US" sz="2000" b="1" spc="-150" dirty="0">
                <a:solidFill>
                  <a:srgbClr val="2E2D62"/>
                </a:solidFill>
                <a:latin typeface="Arial" panose="020B0604020202020204" pitchFamily="34" charset="0"/>
                <a:cs typeface="Arial" panose="020B0604020202020204" pitchFamily="34" charset="0"/>
              </a:rPr>
              <a:t>MPPC (Multi-Pixel Photon Counter) </a:t>
            </a:r>
            <a:r>
              <a:rPr lang="en-GB" sz="2000" b="1" spc="-150" dirty="0">
                <a:solidFill>
                  <a:srgbClr val="2E2D62"/>
                </a:solidFill>
                <a:latin typeface="Arial" panose="020B0604020202020204" pitchFamily="34" charset="0"/>
                <a:cs typeface="Arial" panose="020B0604020202020204" pitchFamily="34" charset="0"/>
              </a:rPr>
              <a:t>with an amplifier. Plans are in place to upgrade this to a Single Photon Avalanche Diode (SPAD) for better gain and SNR.</a:t>
            </a:r>
          </a:p>
        </p:txBody>
      </p:sp>
    </p:spTree>
    <p:extLst>
      <p:ext uri="{BB962C8B-B14F-4D97-AF65-F5344CB8AC3E}">
        <p14:creationId xmlns:p14="http://schemas.microsoft.com/office/powerpoint/2010/main" val="104136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FAAE-BF75-DB6C-5465-9E351C2F252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19A380B-A715-6B8A-F2BD-43105A5BA5E3}"/>
              </a:ext>
            </a:extLst>
          </p:cNvPr>
          <p:cNvSpPr/>
          <p:nvPr/>
        </p:nvSpPr>
        <p:spPr>
          <a:xfrm>
            <a:off x="508000" y="5537200"/>
            <a:ext cx="2550160" cy="11887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46E24D-C26B-6A15-25B7-745F7360F201}"/>
              </a:ext>
            </a:extLst>
          </p:cNvPr>
          <p:cNvSpPr/>
          <p:nvPr/>
        </p:nvSpPr>
        <p:spPr>
          <a:xfrm>
            <a:off x="335280" y="5323840"/>
            <a:ext cx="2499360" cy="117670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F673237-3700-ADE4-0413-CC81F0167E17}"/>
              </a:ext>
            </a:extLst>
          </p:cNvPr>
          <p:cNvSpPr txBox="1"/>
          <p:nvPr/>
        </p:nvSpPr>
        <p:spPr>
          <a:xfrm>
            <a:off x="1902459" y="5909058"/>
            <a:ext cx="8387080" cy="707886"/>
          </a:xfrm>
          <a:prstGeom prst="rect">
            <a:avLst/>
          </a:prstGeom>
          <a:noFill/>
        </p:spPr>
        <p:txBody>
          <a:bodyPr wrap="square" rtlCol="0">
            <a:spAutoFit/>
          </a:bodyPr>
          <a:lstStyle/>
          <a:p>
            <a:pPr algn="ctr"/>
            <a:r>
              <a:rPr lang="en-US" sz="2000" b="1" spc="-150" dirty="0">
                <a:solidFill>
                  <a:srgbClr val="2E2D62"/>
                </a:solidFill>
                <a:latin typeface="Arial" panose="020B0604020202020204" pitchFamily="34" charset="0"/>
                <a:cs typeface="Arial" panose="020B0604020202020204" pitchFamily="34" charset="0"/>
              </a:rPr>
              <a:t>Measurement of the light emission with an MPPC shows a peak in the beam-induced light emission corresponding with low transmission through the RFQ.</a:t>
            </a:r>
          </a:p>
        </p:txBody>
      </p:sp>
      <p:sp>
        <p:nvSpPr>
          <p:cNvPr id="7" name="TextBox 6">
            <a:extLst>
              <a:ext uri="{FF2B5EF4-FFF2-40B4-BE49-F238E27FC236}">
                <a16:creationId xmlns:a16="http://schemas.microsoft.com/office/drawing/2014/main" id="{2DC95230-C4D6-49D3-6720-461E740B5C3C}"/>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SCC Diagnostics – Avalanche Photodiode</a:t>
            </a:r>
          </a:p>
        </p:txBody>
      </p:sp>
      <p:pic>
        <p:nvPicPr>
          <p:cNvPr id="9" name="Picture 8" descr="A graph of a light signal&#10;&#10;AI-generated content may be incorrect.">
            <a:extLst>
              <a:ext uri="{FF2B5EF4-FFF2-40B4-BE49-F238E27FC236}">
                <a16:creationId xmlns:a16="http://schemas.microsoft.com/office/drawing/2014/main" id="{D07BD878-76EC-1598-50FE-ED2766CEE8A4}"/>
              </a:ext>
            </a:extLst>
          </p:cNvPr>
          <p:cNvPicPr>
            <a:picLocks noChangeAspect="1"/>
          </p:cNvPicPr>
          <p:nvPr/>
        </p:nvPicPr>
        <p:blipFill>
          <a:blip r:embed="rId3"/>
          <a:stretch>
            <a:fillRect/>
          </a:stretch>
        </p:blipFill>
        <p:spPr>
          <a:xfrm>
            <a:off x="2978127" y="948942"/>
            <a:ext cx="6235745" cy="4676809"/>
          </a:xfrm>
          <a:prstGeom prst="rect">
            <a:avLst/>
          </a:prstGeom>
        </p:spPr>
      </p:pic>
    </p:spTree>
    <p:extLst>
      <p:ext uri="{BB962C8B-B14F-4D97-AF65-F5344CB8AC3E}">
        <p14:creationId xmlns:p14="http://schemas.microsoft.com/office/powerpoint/2010/main" val="305690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37A3E-0864-D027-337F-E3B2A900CCE7}"/>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86AAD7D-84C7-0614-1C89-BF1206916566}"/>
              </a:ext>
            </a:extLst>
          </p:cNvPr>
          <p:cNvSpPr/>
          <p:nvPr/>
        </p:nvSpPr>
        <p:spPr>
          <a:xfrm>
            <a:off x="508000" y="5273040"/>
            <a:ext cx="2550160" cy="11887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92D41FB-DFEB-C382-CBD4-5C4DF64A0A8B}"/>
              </a:ext>
            </a:extLst>
          </p:cNvPr>
          <p:cNvSpPr/>
          <p:nvPr/>
        </p:nvSpPr>
        <p:spPr>
          <a:xfrm>
            <a:off x="3537009" y="4955222"/>
            <a:ext cx="2499360" cy="117670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937CE8B-5A7D-B857-0A96-D654F4A7C454}"/>
              </a:ext>
            </a:extLst>
          </p:cNvPr>
          <p:cNvSpPr txBox="1"/>
          <p:nvPr/>
        </p:nvSpPr>
        <p:spPr>
          <a:xfrm>
            <a:off x="595322" y="3583110"/>
            <a:ext cx="11180118" cy="400110"/>
          </a:xfrm>
          <a:prstGeom prst="rect">
            <a:avLst/>
          </a:prstGeom>
          <a:noFill/>
        </p:spPr>
        <p:txBody>
          <a:bodyPr wrap="square" rtlCol="0">
            <a:spAutoFit/>
          </a:bodyPr>
          <a:lstStyle/>
          <a:p>
            <a:pPr algn="ctr"/>
            <a:r>
              <a:rPr lang="en-US" sz="2000" b="1" spc="-150" dirty="0">
                <a:solidFill>
                  <a:srgbClr val="2E2D62"/>
                </a:solidFill>
                <a:latin typeface="Arial" panose="020B0604020202020204" pitchFamily="34" charset="0"/>
                <a:cs typeface="Arial" panose="020B0604020202020204" pitchFamily="34" charset="0"/>
              </a:rPr>
              <a:t>The peak in the light emission is measured with an H</a:t>
            </a:r>
            <a:r>
              <a:rPr lang="en-US" sz="2000" b="1" spc="-150" baseline="30000" dirty="0">
                <a:solidFill>
                  <a:srgbClr val="2E2D62"/>
                </a:solidFill>
                <a:latin typeface="Arial" panose="020B0604020202020204" pitchFamily="34" charset="0"/>
                <a:cs typeface="Arial" panose="020B0604020202020204" pitchFamily="34" charset="0"/>
              </a:rPr>
              <a:t>-</a:t>
            </a:r>
            <a:r>
              <a:rPr lang="en-US" sz="2000" b="1" spc="-150" dirty="0">
                <a:solidFill>
                  <a:srgbClr val="2E2D62"/>
                </a:solidFill>
                <a:latin typeface="Arial" panose="020B0604020202020204" pitchFamily="34" charset="0"/>
                <a:cs typeface="Arial" panose="020B0604020202020204" pitchFamily="34" charset="0"/>
              </a:rPr>
              <a:t> beam on multiple systems and with various settings. </a:t>
            </a:r>
          </a:p>
        </p:txBody>
      </p:sp>
      <p:sp>
        <p:nvSpPr>
          <p:cNvPr id="7" name="TextBox 6">
            <a:extLst>
              <a:ext uri="{FF2B5EF4-FFF2-40B4-BE49-F238E27FC236}">
                <a16:creationId xmlns:a16="http://schemas.microsoft.com/office/drawing/2014/main" id="{514C4B0B-0D77-626F-1659-2AC531022458}"/>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Beam-induced light emission</a:t>
            </a:r>
          </a:p>
        </p:txBody>
      </p:sp>
      <p:pic>
        <p:nvPicPr>
          <p:cNvPr id="4" name="Picture 3">
            <a:extLst>
              <a:ext uri="{FF2B5EF4-FFF2-40B4-BE49-F238E27FC236}">
                <a16:creationId xmlns:a16="http://schemas.microsoft.com/office/drawing/2014/main" id="{CE694170-0BC7-D8AB-B820-187CA9681A35}"/>
              </a:ext>
            </a:extLst>
          </p:cNvPr>
          <p:cNvPicPr>
            <a:picLocks noChangeAspect="1"/>
          </p:cNvPicPr>
          <p:nvPr/>
        </p:nvPicPr>
        <p:blipFill>
          <a:blip r:embed="rId3"/>
          <a:stretch>
            <a:fillRect/>
          </a:stretch>
        </p:blipFill>
        <p:spPr>
          <a:xfrm>
            <a:off x="301404" y="4814201"/>
            <a:ext cx="3540693" cy="1565673"/>
          </a:xfrm>
          <a:prstGeom prst="rect">
            <a:avLst/>
          </a:prstGeom>
        </p:spPr>
      </p:pic>
      <p:pic>
        <p:nvPicPr>
          <p:cNvPr id="8" name="Picture 7" descr="A graph of a number of numbers and lines&#10;&#10;AI-generated content may be incorrect.">
            <a:extLst>
              <a:ext uri="{FF2B5EF4-FFF2-40B4-BE49-F238E27FC236}">
                <a16:creationId xmlns:a16="http://schemas.microsoft.com/office/drawing/2014/main" id="{4310503B-84CA-724D-B3BE-39C6733B0A90}"/>
              </a:ext>
            </a:extLst>
          </p:cNvPr>
          <p:cNvPicPr>
            <a:picLocks noChangeAspect="1"/>
          </p:cNvPicPr>
          <p:nvPr/>
        </p:nvPicPr>
        <p:blipFill>
          <a:blip r:embed="rId4"/>
          <a:stretch>
            <a:fillRect/>
          </a:stretch>
        </p:blipFill>
        <p:spPr>
          <a:xfrm>
            <a:off x="512581" y="839580"/>
            <a:ext cx="3600000" cy="2700000"/>
          </a:xfrm>
          <a:prstGeom prst="rect">
            <a:avLst/>
          </a:prstGeom>
        </p:spPr>
      </p:pic>
      <p:pic>
        <p:nvPicPr>
          <p:cNvPr id="10" name="Picture 9" descr="A graph with numbers and lines&#10;&#10;AI-generated content may be incorrect.">
            <a:extLst>
              <a:ext uri="{FF2B5EF4-FFF2-40B4-BE49-F238E27FC236}">
                <a16:creationId xmlns:a16="http://schemas.microsoft.com/office/drawing/2014/main" id="{BA10A031-95E2-24AE-197E-7D167A4B5240}"/>
              </a:ext>
            </a:extLst>
          </p:cNvPr>
          <p:cNvPicPr>
            <a:picLocks noChangeAspect="1"/>
          </p:cNvPicPr>
          <p:nvPr/>
        </p:nvPicPr>
        <p:blipFill>
          <a:blip r:embed="rId5"/>
          <a:stretch>
            <a:fillRect/>
          </a:stretch>
        </p:blipFill>
        <p:spPr>
          <a:xfrm>
            <a:off x="8081707" y="859289"/>
            <a:ext cx="3600000" cy="2666251"/>
          </a:xfrm>
          <a:prstGeom prst="rect">
            <a:avLst/>
          </a:prstGeom>
        </p:spPr>
      </p:pic>
      <p:pic>
        <p:nvPicPr>
          <p:cNvPr id="12" name="Picture 11" descr="A graph of a voltage&#10;&#10;AI-generated content may be incorrect.">
            <a:extLst>
              <a:ext uri="{FF2B5EF4-FFF2-40B4-BE49-F238E27FC236}">
                <a16:creationId xmlns:a16="http://schemas.microsoft.com/office/drawing/2014/main" id="{68E1A33F-BCA9-5834-7254-F7A1DDD404EE}"/>
              </a:ext>
            </a:extLst>
          </p:cNvPr>
          <p:cNvPicPr>
            <a:picLocks noChangeAspect="1"/>
          </p:cNvPicPr>
          <p:nvPr/>
        </p:nvPicPr>
        <p:blipFill>
          <a:blip r:embed="rId6"/>
          <a:stretch>
            <a:fillRect/>
          </a:stretch>
        </p:blipFill>
        <p:spPr>
          <a:xfrm>
            <a:off x="4296000" y="859289"/>
            <a:ext cx="3600000" cy="2699999"/>
          </a:xfrm>
          <a:prstGeom prst="rect">
            <a:avLst/>
          </a:prstGeom>
        </p:spPr>
      </p:pic>
      <p:sp>
        <p:nvSpPr>
          <p:cNvPr id="13" name="TextBox 12">
            <a:extLst>
              <a:ext uri="{FF2B5EF4-FFF2-40B4-BE49-F238E27FC236}">
                <a16:creationId xmlns:a16="http://schemas.microsoft.com/office/drawing/2014/main" id="{1462C9E5-84EB-CDF5-ECC4-53F6AAA9CBD8}"/>
              </a:ext>
            </a:extLst>
          </p:cNvPr>
          <p:cNvSpPr txBox="1"/>
          <p:nvPr/>
        </p:nvSpPr>
        <p:spPr>
          <a:xfrm>
            <a:off x="3855719" y="4123226"/>
            <a:ext cx="6841777" cy="1938992"/>
          </a:xfrm>
          <a:prstGeom prst="rect">
            <a:avLst/>
          </a:prstGeom>
          <a:noFill/>
        </p:spPr>
        <p:txBody>
          <a:bodyPr wrap="square" rtlCol="0">
            <a:spAutoFit/>
          </a:bodyPr>
          <a:lstStyle/>
          <a:p>
            <a:r>
              <a:rPr lang="en-US" sz="2000" b="1" spc="-150" dirty="0">
                <a:solidFill>
                  <a:srgbClr val="2E2D62"/>
                </a:solidFill>
                <a:latin typeface="Arial" panose="020B0604020202020204" pitchFamily="34" charset="0"/>
                <a:cs typeface="Arial" panose="020B0604020202020204" pitchFamily="34" charset="0"/>
              </a:rPr>
              <a:t>Possible explanations for this peak:</a:t>
            </a: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Geometry of the beampipe?</a:t>
            </a:r>
          </a:p>
          <a:p>
            <a:pPr marL="342900" indent="-342900">
              <a:buFont typeface="Arial" panose="020B0604020202020204" pitchFamily="34" charset="0"/>
              <a:buChar char="•"/>
            </a:pPr>
            <a:endParaRPr lang="en-US" sz="2000" b="1" spc="-150" dirty="0">
              <a:solidFill>
                <a:srgbClr val="2E2D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Electron energy changes from changing beam potential?</a:t>
            </a:r>
          </a:p>
          <a:p>
            <a:pPr marL="342900" indent="-342900">
              <a:buFont typeface="Arial" panose="020B0604020202020204" pitchFamily="34" charset="0"/>
              <a:buChar char="•"/>
            </a:pPr>
            <a:endParaRPr lang="en-US" sz="2000" b="1" spc="-150" dirty="0">
              <a:solidFill>
                <a:srgbClr val="2E2D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Gas density?</a:t>
            </a:r>
          </a:p>
        </p:txBody>
      </p:sp>
      <p:sp>
        <p:nvSpPr>
          <p:cNvPr id="14" name="TextBox 13">
            <a:extLst>
              <a:ext uri="{FF2B5EF4-FFF2-40B4-BE49-F238E27FC236}">
                <a16:creationId xmlns:a16="http://schemas.microsoft.com/office/drawing/2014/main" id="{BB5A31D1-2CBA-08D3-AFA8-691C30140F88}"/>
              </a:ext>
            </a:extLst>
          </p:cNvPr>
          <p:cNvSpPr txBox="1"/>
          <p:nvPr/>
        </p:nvSpPr>
        <p:spPr>
          <a:xfrm>
            <a:off x="2981974" y="2697815"/>
            <a:ext cx="814115" cy="338554"/>
          </a:xfrm>
          <a:prstGeom prst="rect">
            <a:avLst/>
          </a:prstGeom>
          <a:noFill/>
        </p:spPr>
        <p:txBody>
          <a:bodyPr wrap="square" rtlCol="0">
            <a:spAutoFit/>
          </a:bodyPr>
          <a:lstStyle/>
          <a:p>
            <a:pPr algn="ctr"/>
            <a:r>
              <a:rPr lang="en-US" sz="1600" b="1" spc="-150" dirty="0">
                <a:solidFill>
                  <a:srgbClr val="2E2D62"/>
                </a:solidFill>
                <a:latin typeface="Arial" panose="020B0604020202020204" pitchFamily="34" charset="0"/>
                <a:cs typeface="Arial" panose="020B0604020202020204" pitchFamily="34" charset="0"/>
              </a:rPr>
              <a:t>FETS</a:t>
            </a:r>
          </a:p>
        </p:txBody>
      </p:sp>
      <p:sp>
        <p:nvSpPr>
          <p:cNvPr id="15" name="TextBox 14">
            <a:extLst>
              <a:ext uri="{FF2B5EF4-FFF2-40B4-BE49-F238E27FC236}">
                <a16:creationId xmlns:a16="http://schemas.microsoft.com/office/drawing/2014/main" id="{AA9DFFF3-B36A-2608-E929-C786EA17CFF2}"/>
              </a:ext>
            </a:extLst>
          </p:cNvPr>
          <p:cNvSpPr txBox="1"/>
          <p:nvPr/>
        </p:nvSpPr>
        <p:spPr>
          <a:xfrm>
            <a:off x="6394139" y="2697815"/>
            <a:ext cx="814115" cy="338554"/>
          </a:xfrm>
          <a:prstGeom prst="rect">
            <a:avLst/>
          </a:prstGeom>
          <a:noFill/>
        </p:spPr>
        <p:txBody>
          <a:bodyPr wrap="square" rtlCol="0">
            <a:spAutoFit/>
          </a:bodyPr>
          <a:lstStyle/>
          <a:p>
            <a:pPr algn="ctr"/>
            <a:r>
              <a:rPr lang="en-US" sz="1600" b="1" spc="-150" dirty="0">
                <a:solidFill>
                  <a:srgbClr val="2E2D62"/>
                </a:solidFill>
                <a:latin typeface="Arial" panose="020B0604020202020204" pitchFamily="34" charset="0"/>
                <a:cs typeface="Arial" panose="020B0604020202020204" pitchFamily="34" charset="0"/>
              </a:rPr>
              <a:t>ISIS</a:t>
            </a:r>
          </a:p>
        </p:txBody>
      </p:sp>
      <p:sp>
        <p:nvSpPr>
          <p:cNvPr id="16" name="TextBox 15">
            <a:extLst>
              <a:ext uri="{FF2B5EF4-FFF2-40B4-BE49-F238E27FC236}">
                <a16:creationId xmlns:a16="http://schemas.microsoft.com/office/drawing/2014/main" id="{970D4B39-1673-3B36-47BB-0C1D1A47531E}"/>
              </a:ext>
            </a:extLst>
          </p:cNvPr>
          <p:cNvSpPr txBox="1"/>
          <p:nvPr/>
        </p:nvSpPr>
        <p:spPr>
          <a:xfrm>
            <a:off x="10631842" y="2703061"/>
            <a:ext cx="814115" cy="338554"/>
          </a:xfrm>
          <a:prstGeom prst="rect">
            <a:avLst/>
          </a:prstGeom>
          <a:noFill/>
        </p:spPr>
        <p:txBody>
          <a:bodyPr wrap="square" rtlCol="0">
            <a:spAutoFit/>
          </a:bodyPr>
          <a:lstStyle/>
          <a:p>
            <a:pPr algn="ctr"/>
            <a:r>
              <a:rPr lang="en-US" sz="1600" b="1" spc="-150" dirty="0">
                <a:solidFill>
                  <a:srgbClr val="2E2D62"/>
                </a:solidFill>
                <a:latin typeface="Arial" panose="020B0604020202020204" pitchFamily="34" charset="0"/>
                <a:cs typeface="Arial" panose="020B0604020202020204" pitchFamily="34" charset="0"/>
              </a:rPr>
              <a:t>ISDR</a:t>
            </a:r>
          </a:p>
        </p:txBody>
      </p:sp>
      <p:sp>
        <p:nvSpPr>
          <p:cNvPr id="17" name="TextBox 16">
            <a:extLst>
              <a:ext uri="{FF2B5EF4-FFF2-40B4-BE49-F238E27FC236}">
                <a16:creationId xmlns:a16="http://schemas.microsoft.com/office/drawing/2014/main" id="{BB30F45D-6228-882A-F1F9-58AF685645F8}"/>
              </a:ext>
            </a:extLst>
          </p:cNvPr>
          <p:cNvSpPr txBox="1"/>
          <p:nvPr/>
        </p:nvSpPr>
        <p:spPr>
          <a:xfrm>
            <a:off x="4112581" y="4774049"/>
            <a:ext cx="6520375" cy="338554"/>
          </a:xfrm>
          <a:prstGeom prst="rect">
            <a:avLst/>
          </a:prstGeom>
          <a:noFill/>
        </p:spPr>
        <p:txBody>
          <a:bodyPr wrap="square" rtlCol="0">
            <a:spAutoFit/>
          </a:bodyPr>
          <a:lstStyle/>
          <a:p>
            <a:pPr algn="ctr"/>
            <a:r>
              <a:rPr lang="en-US" sz="1600" b="1" spc="-150" dirty="0">
                <a:solidFill>
                  <a:srgbClr val="FF0000"/>
                </a:solidFill>
                <a:latin typeface="Arial" panose="020B0604020202020204" pitchFamily="34" charset="0"/>
                <a:cs typeface="Arial" panose="020B0604020202020204" pitchFamily="34" charset="0"/>
              </a:rPr>
              <a:t>Simulation shows no difference in photon count with 2.5  or 5 cm beam radius.</a:t>
            </a:r>
          </a:p>
        </p:txBody>
      </p:sp>
      <p:sp>
        <p:nvSpPr>
          <p:cNvPr id="18" name="TextBox 17">
            <a:extLst>
              <a:ext uri="{FF2B5EF4-FFF2-40B4-BE49-F238E27FC236}">
                <a16:creationId xmlns:a16="http://schemas.microsoft.com/office/drawing/2014/main" id="{048DF14F-698C-BC77-D0F5-253E270C7AA1}"/>
              </a:ext>
            </a:extLst>
          </p:cNvPr>
          <p:cNvSpPr txBox="1"/>
          <p:nvPr/>
        </p:nvSpPr>
        <p:spPr>
          <a:xfrm>
            <a:off x="3854932" y="5407964"/>
            <a:ext cx="7826775" cy="338554"/>
          </a:xfrm>
          <a:prstGeom prst="rect">
            <a:avLst/>
          </a:prstGeom>
          <a:noFill/>
        </p:spPr>
        <p:txBody>
          <a:bodyPr wrap="square" rtlCol="0">
            <a:spAutoFit/>
          </a:bodyPr>
          <a:lstStyle/>
          <a:p>
            <a:pPr algn="ctr"/>
            <a:r>
              <a:rPr lang="en-US" sz="1600" b="1" spc="-150" dirty="0">
                <a:solidFill>
                  <a:srgbClr val="FF0000"/>
                </a:solidFill>
                <a:latin typeface="Arial" panose="020B0604020202020204" pitchFamily="34" charset="0"/>
                <a:cs typeface="Arial" panose="020B0604020202020204" pitchFamily="34" charset="0"/>
              </a:rPr>
              <a:t>Preliminary </a:t>
            </a:r>
            <a:r>
              <a:rPr lang="en-US" sz="1600" b="1" spc="-150" dirty="0" err="1">
                <a:solidFill>
                  <a:srgbClr val="FF0000"/>
                </a:solidFill>
                <a:latin typeface="Arial" panose="020B0604020202020204" pitchFamily="34" charset="0"/>
                <a:cs typeface="Arial" panose="020B0604020202020204" pitchFamily="34" charset="0"/>
              </a:rPr>
              <a:t>PICLas</a:t>
            </a:r>
            <a:r>
              <a:rPr lang="en-US" sz="1600" b="1" spc="-150" dirty="0">
                <a:solidFill>
                  <a:srgbClr val="FF0000"/>
                </a:solidFill>
                <a:latin typeface="Arial" panose="020B0604020202020204" pitchFamily="34" charset="0"/>
                <a:cs typeface="Arial" panose="020B0604020202020204" pitchFamily="34" charset="0"/>
              </a:rPr>
              <a:t> results indicate that the electron energy does not change sufficiently.</a:t>
            </a:r>
          </a:p>
        </p:txBody>
      </p:sp>
      <p:sp>
        <p:nvSpPr>
          <p:cNvPr id="19" name="TextBox 18">
            <a:extLst>
              <a:ext uri="{FF2B5EF4-FFF2-40B4-BE49-F238E27FC236}">
                <a16:creationId xmlns:a16="http://schemas.microsoft.com/office/drawing/2014/main" id="{2B93DCD1-A6A2-CBB5-4FDF-A9FE9BEE2F29}"/>
              </a:ext>
            </a:extLst>
          </p:cNvPr>
          <p:cNvSpPr txBox="1"/>
          <p:nvPr/>
        </p:nvSpPr>
        <p:spPr>
          <a:xfrm>
            <a:off x="4177121" y="5986076"/>
            <a:ext cx="6269653" cy="338554"/>
          </a:xfrm>
          <a:prstGeom prst="rect">
            <a:avLst/>
          </a:prstGeom>
          <a:noFill/>
        </p:spPr>
        <p:txBody>
          <a:bodyPr wrap="square" rtlCol="0">
            <a:spAutoFit/>
          </a:bodyPr>
          <a:lstStyle/>
          <a:p>
            <a:pPr algn="ctr"/>
            <a:r>
              <a:rPr lang="en-US" sz="1600" b="1" spc="-150" dirty="0">
                <a:solidFill>
                  <a:schemeClr val="accent2">
                    <a:lumMod val="50000"/>
                  </a:schemeClr>
                </a:solidFill>
                <a:latin typeface="Arial" panose="020B0604020202020204" pitchFamily="34" charset="0"/>
                <a:cs typeface="Arial" panose="020B0604020202020204" pitchFamily="34" charset="0"/>
              </a:rPr>
              <a:t>Gas temperature increases by 600 K from an ion beam have been measured.</a:t>
            </a:r>
          </a:p>
        </p:txBody>
      </p:sp>
      <p:sp>
        <p:nvSpPr>
          <p:cNvPr id="3" name="TextBox 2">
            <a:extLst>
              <a:ext uri="{FF2B5EF4-FFF2-40B4-BE49-F238E27FC236}">
                <a16:creationId xmlns:a16="http://schemas.microsoft.com/office/drawing/2014/main" id="{E941CF9C-7AE1-3E33-30D1-A76BA46F89B1}"/>
              </a:ext>
            </a:extLst>
          </p:cNvPr>
          <p:cNvSpPr txBox="1"/>
          <p:nvPr/>
        </p:nvSpPr>
        <p:spPr>
          <a:xfrm>
            <a:off x="5075882" y="6342144"/>
            <a:ext cx="5805478" cy="400110"/>
          </a:xfrm>
          <a:prstGeom prst="rect">
            <a:avLst/>
          </a:prstGeom>
          <a:noFill/>
        </p:spPr>
        <p:txBody>
          <a:bodyPr wrap="square" rtlCol="0">
            <a:spAutoFit/>
          </a:bodyPr>
          <a:lstStyle/>
          <a:p>
            <a:pPr algn="ctr"/>
            <a:r>
              <a:rPr lang="en-US" sz="2000" b="1" spc="-150" dirty="0">
                <a:solidFill>
                  <a:srgbClr val="2E2D62"/>
                </a:solidFill>
                <a:latin typeface="Arial" panose="020B0604020202020204" pitchFamily="34" charset="0"/>
                <a:cs typeface="Arial" panose="020B0604020202020204" pitchFamily="34" charset="0"/>
              </a:rPr>
              <a:t>Validating experiments with an H</a:t>
            </a:r>
            <a:r>
              <a:rPr lang="en-US" sz="2000" b="1" spc="-150" baseline="30000" dirty="0">
                <a:solidFill>
                  <a:srgbClr val="2E2D62"/>
                </a:solidFill>
                <a:latin typeface="Arial" panose="020B0604020202020204" pitchFamily="34" charset="0"/>
                <a:cs typeface="Arial" panose="020B0604020202020204" pitchFamily="34" charset="0"/>
              </a:rPr>
              <a:t>+</a:t>
            </a:r>
            <a:r>
              <a:rPr lang="en-US" sz="2000" b="1" spc="-150" dirty="0">
                <a:solidFill>
                  <a:srgbClr val="2E2D62"/>
                </a:solidFill>
                <a:latin typeface="Arial" panose="020B0604020202020204" pitchFamily="34" charset="0"/>
                <a:cs typeface="Arial" panose="020B0604020202020204" pitchFamily="34" charset="0"/>
              </a:rPr>
              <a:t> beam are planned.</a:t>
            </a:r>
          </a:p>
        </p:txBody>
      </p:sp>
    </p:spTree>
    <p:extLst>
      <p:ext uri="{BB962C8B-B14F-4D97-AF65-F5344CB8AC3E}">
        <p14:creationId xmlns:p14="http://schemas.microsoft.com/office/powerpoint/2010/main" val="213944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7723C-51CF-B61E-D1CB-EC58BB72050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D38EF14-B2F6-DA44-A1CD-8DA5592244E5}"/>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Low Energy Beam Transport</a:t>
            </a:r>
          </a:p>
        </p:txBody>
      </p:sp>
      <p:pic>
        <p:nvPicPr>
          <p:cNvPr id="5" name="Picture 4" descr="A machine on a conveyor belt&#10;&#10;AI-generated content may be incorrect.">
            <a:extLst>
              <a:ext uri="{FF2B5EF4-FFF2-40B4-BE49-F238E27FC236}">
                <a16:creationId xmlns:a16="http://schemas.microsoft.com/office/drawing/2014/main" id="{532F2748-ADDB-3257-5065-DBB90A7C3417}"/>
              </a:ext>
            </a:extLst>
          </p:cNvPr>
          <p:cNvPicPr>
            <a:picLocks noChangeAspect="1"/>
          </p:cNvPicPr>
          <p:nvPr/>
        </p:nvPicPr>
        <p:blipFill>
          <a:blip r:embed="rId3"/>
          <a:stretch>
            <a:fillRect/>
          </a:stretch>
        </p:blipFill>
        <p:spPr>
          <a:xfrm>
            <a:off x="188974" y="898886"/>
            <a:ext cx="6858594" cy="4249280"/>
          </a:xfrm>
          <a:prstGeom prst="rect">
            <a:avLst/>
          </a:prstGeom>
        </p:spPr>
      </p:pic>
      <p:sp>
        <p:nvSpPr>
          <p:cNvPr id="6" name="Rectangle 5">
            <a:extLst>
              <a:ext uri="{FF2B5EF4-FFF2-40B4-BE49-F238E27FC236}">
                <a16:creationId xmlns:a16="http://schemas.microsoft.com/office/drawing/2014/main" id="{59FDD087-EA0D-61E4-AE9F-F104DBF209CE}"/>
              </a:ext>
            </a:extLst>
          </p:cNvPr>
          <p:cNvSpPr/>
          <p:nvPr/>
        </p:nvSpPr>
        <p:spPr>
          <a:xfrm>
            <a:off x="355600" y="5384800"/>
            <a:ext cx="2550160" cy="11887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2753BF5-9337-CF33-4DBD-FACE6082A428}"/>
              </a:ext>
            </a:extLst>
          </p:cNvPr>
          <p:cNvPicPr>
            <a:picLocks noChangeAspect="1"/>
          </p:cNvPicPr>
          <p:nvPr/>
        </p:nvPicPr>
        <p:blipFill>
          <a:blip r:embed="rId4"/>
          <a:stretch>
            <a:fillRect/>
          </a:stretch>
        </p:blipFill>
        <p:spPr>
          <a:xfrm>
            <a:off x="42620" y="4599984"/>
            <a:ext cx="7151301" cy="1909550"/>
          </a:xfrm>
          <a:prstGeom prst="rect">
            <a:avLst/>
          </a:prstGeom>
        </p:spPr>
      </p:pic>
      <p:sp>
        <p:nvSpPr>
          <p:cNvPr id="4" name="TextBox 3">
            <a:extLst>
              <a:ext uri="{FF2B5EF4-FFF2-40B4-BE49-F238E27FC236}">
                <a16:creationId xmlns:a16="http://schemas.microsoft.com/office/drawing/2014/main" id="{4312A014-B3FC-02E4-638B-3ACA3EB891C6}"/>
              </a:ext>
            </a:extLst>
          </p:cNvPr>
          <p:cNvSpPr txBox="1"/>
          <p:nvPr/>
        </p:nvSpPr>
        <p:spPr>
          <a:xfrm>
            <a:off x="7406446" y="2248546"/>
            <a:ext cx="4596580" cy="3170099"/>
          </a:xfrm>
          <a:prstGeom prst="rect">
            <a:avLst/>
          </a:prstGeom>
          <a:noFill/>
        </p:spPr>
        <p:txBody>
          <a:bodyPr wrap="square" rtlCol="0">
            <a:spAutoFit/>
          </a:bodyPr>
          <a:lstStyle/>
          <a:p>
            <a:pPr algn="ctr"/>
            <a:r>
              <a:rPr lang="en-GB" sz="2000" b="1" spc="-150" dirty="0">
                <a:solidFill>
                  <a:srgbClr val="2E2D62"/>
                </a:solidFill>
                <a:latin typeface="Arial" panose="020B0604020202020204" pitchFamily="34" charset="0"/>
                <a:cs typeface="Arial" panose="020B0604020202020204" pitchFamily="34" charset="0"/>
              </a:rPr>
              <a:t>The LEBT transports the beam from the ion source and focuses it into the RFQ.</a:t>
            </a:r>
          </a:p>
          <a:p>
            <a:pPr algn="ctr"/>
            <a:endParaRPr lang="en-GB" sz="2000" b="1" spc="-150" dirty="0">
              <a:solidFill>
                <a:srgbClr val="2E2D62"/>
              </a:solidFill>
              <a:latin typeface="Arial" panose="020B0604020202020204" pitchFamily="34" charset="0"/>
              <a:cs typeface="Arial" panose="020B0604020202020204" pitchFamily="34" charset="0"/>
            </a:endParaRPr>
          </a:p>
          <a:p>
            <a:pPr algn="ctr"/>
            <a:r>
              <a:rPr lang="en-GB" sz="2000" b="1" spc="-150" dirty="0">
                <a:solidFill>
                  <a:srgbClr val="2E2D62"/>
                </a:solidFill>
                <a:latin typeface="Arial" panose="020B0604020202020204" pitchFamily="34" charset="0"/>
                <a:cs typeface="Arial" panose="020B0604020202020204" pitchFamily="34" charset="0"/>
              </a:rPr>
              <a:t>The ions in the high-current, low-energy beam repel each other, causing the beam to blow up.</a:t>
            </a:r>
          </a:p>
          <a:p>
            <a:pPr algn="ctr"/>
            <a:endParaRPr lang="en-GB" sz="2000" b="1" spc="-150" dirty="0">
              <a:solidFill>
                <a:srgbClr val="2E2D62"/>
              </a:solidFill>
              <a:latin typeface="Arial" panose="020B0604020202020204" pitchFamily="34" charset="0"/>
              <a:cs typeface="Arial" panose="020B0604020202020204" pitchFamily="34" charset="0"/>
            </a:endParaRPr>
          </a:p>
          <a:p>
            <a:pPr algn="ctr"/>
            <a:r>
              <a:rPr lang="en-GB" sz="2000" b="1" spc="-150" dirty="0">
                <a:solidFill>
                  <a:srgbClr val="2E2D62"/>
                </a:solidFill>
                <a:latin typeface="Arial" panose="020B0604020202020204" pitchFamily="34" charset="0"/>
                <a:cs typeface="Arial" panose="020B0604020202020204" pitchFamily="34" charset="0"/>
              </a:rPr>
              <a:t>Solenoid magnets in the LEBT can be used to focus the beam and act against the space charge effects.</a:t>
            </a:r>
          </a:p>
        </p:txBody>
      </p:sp>
      <p:sp>
        <p:nvSpPr>
          <p:cNvPr id="9" name="TextBox 8">
            <a:extLst>
              <a:ext uri="{FF2B5EF4-FFF2-40B4-BE49-F238E27FC236}">
                <a16:creationId xmlns:a16="http://schemas.microsoft.com/office/drawing/2014/main" id="{6925158E-9330-C549-5333-DDFEF991ADCC}"/>
              </a:ext>
            </a:extLst>
          </p:cNvPr>
          <p:cNvSpPr txBox="1"/>
          <p:nvPr/>
        </p:nvSpPr>
        <p:spPr>
          <a:xfrm>
            <a:off x="102577" y="3829664"/>
            <a:ext cx="3056206" cy="338554"/>
          </a:xfrm>
          <a:prstGeom prst="rect">
            <a:avLst/>
          </a:prstGeom>
          <a:noFill/>
        </p:spPr>
        <p:txBody>
          <a:bodyPr wrap="square" rtlCol="0">
            <a:spAutoFit/>
          </a:bodyPr>
          <a:lstStyle/>
          <a:p>
            <a:pPr algn="ctr"/>
            <a:r>
              <a:rPr lang="en-GB" sz="1600" b="1" spc="-150" dirty="0">
                <a:solidFill>
                  <a:srgbClr val="2E2D62"/>
                </a:solidFill>
                <a:latin typeface="Arial" panose="020B0604020202020204" pitchFamily="34" charset="0"/>
                <a:cs typeface="Arial" panose="020B0604020202020204" pitchFamily="34" charset="0"/>
              </a:rPr>
              <a:t>Front End Test Stand (FETS) at ISIS</a:t>
            </a:r>
          </a:p>
        </p:txBody>
      </p:sp>
    </p:spTree>
    <p:extLst>
      <p:ext uri="{BB962C8B-B14F-4D97-AF65-F5344CB8AC3E}">
        <p14:creationId xmlns:p14="http://schemas.microsoft.com/office/powerpoint/2010/main" val="213403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132060-2902-18C6-F836-825A7F3A5719}"/>
              </a:ext>
            </a:extLst>
          </p:cNvPr>
          <p:cNvSpPr/>
          <p:nvPr/>
        </p:nvSpPr>
        <p:spPr>
          <a:xfrm>
            <a:off x="355600" y="5384800"/>
            <a:ext cx="2550160" cy="11887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589934" y="177745"/>
            <a:ext cx="11130117"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SCC of hydrogen ion beams</a:t>
            </a:r>
          </a:p>
        </p:txBody>
      </p:sp>
      <p:pic>
        <p:nvPicPr>
          <p:cNvPr id="3" name="Picture 2">
            <a:extLst>
              <a:ext uri="{FF2B5EF4-FFF2-40B4-BE49-F238E27FC236}">
                <a16:creationId xmlns:a16="http://schemas.microsoft.com/office/drawing/2014/main" id="{D4915C77-7CBA-6AAD-E98D-20364271D554}"/>
              </a:ext>
            </a:extLst>
          </p:cNvPr>
          <p:cNvPicPr>
            <a:picLocks noChangeAspect="1"/>
          </p:cNvPicPr>
          <p:nvPr/>
        </p:nvPicPr>
        <p:blipFill>
          <a:blip r:embed="rId3"/>
          <a:stretch>
            <a:fillRect/>
          </a:stretch>
        </p:blipFill>
        <p:spPr>
          <a:xfrm>
            <a:off x="2520349" y="1053449"/>
            <a:ext cx="7151301" cy="1909550"/>
          </a:xfrm>
          <a:prstGeom prst="rect">
            <a:avLst/>
          </a:prstGeom>
        </p:spPr>
      </p:pic>
      <p:pic>
        <p:nvPicPr>
          <p:cNvPr id="4" name="Picture 3">
            <a:extLst>
              <a:ext uri="{FF2B5EF4-FFF2-40B4-BE49-F238E27FC236}">
                <a16:creationId xmlns:a16="http://schemas.microsoft.com/office/drawing/2014/main" id="{407EF12F-41C7-2F33-18BC-7F05F6574140}"/>
              </a:ext>
            </a:extLst>
          </p:cNvPr>
          <p:cNvPicPr>
            <a:picLocks noChangeAspect="1"/>
          </p:cNvPicPr>
          <p:nvPr/>
        </p:nvPicPr>
        <p:blipFill>
          <a:blip r:embed="rId4"/>
          <a:stretch>
            <a:fillRect/>
          </a:stretch>
        </p:blipFill>
        <p:spPr>
          <a:xfrm>
            <a:off x="2520345" y="2962999"/>
            <a:ext cx="7151301" cy="1659469"/>
          </a:xfrm>
          <a:prstGeom prst="rect">
            <a:avLst/>
          </a:prstGeom>
        </p:spPr>
      </p:pic>
      <p:sp>
        <p:nvSpPr>
          <p:cNvPr id="2" name="TextBox 1">
            <a:extLst>
              <a:ext uri="{FF2B5EF4-FFF2-40B4-BE49-F238E27FC236}">
                <a16:creationId xmlns:a16="http://schemas.microsoft.com/office/drawing/2014/main" id="{95D88017-1DB9-67F5-1D2E-BB1B95814F1C}"/>
              </a:ext>
            </a:extLst>
          </p:cNvPr>
          <p:cNvSpPr txBox="1"/>
          <p:nvPr/>
        </p:nvSpPr>
        <p:spPr>
          <a:xfrm>
            <a:off x="1388201" y="4741263"/>
            <a:ext cx="9415587" cy="1938992"/>
          </a:xfrm>
          <a:prstGeom prst="rect">
            <a:avLst/>
          </a:prstGeom>
          <a:noFill/>
        </p:spPr>
        <p:txBody>
          <a:bodyPr wrap="square" rtlCol="0">
            <a:spAutoFit/>
          </a:bodyPr>
          <a:lstStyle/>
          <a:p>
            <a:pPr algn="ctr"/>
            <a:r>
              <a:rPr lang="en-GB" sz="2000" b="1" spc="-150" dirty="0">
                <a:solidFill>
                  <a:srgbClr val="2E2D62"/>
                </a:solidFill>
                <a:latin typeface="Arial" panose="020B0604020202020204" pitchFamily="34" charset="0"/>
                <a:cs typeface="Arial" panose="020B0604020202020204" pitchFamily="34" charset="0"/>
              </a:rPr>
              <a:t>Space charge compensation (SCC) lowers the space charge of the ion beam through ionisation of a background gas, creating secondary compensating particles. </a:t>
            </a:r>
          </a:p>
          <a:p>
            <a:pPr algn="ctr"/>
            <a:endParaRPr lang="en-GB" sz="2000" b="1" spc="-150" dirty="0">
              <a:solidFill>
                <a:srgbClr val="2E2D62"/>
              </a:solidFill>
              <a:latin typeface="Arial" panose="020B0604020202020204" pitchFamily="34" charset="0"/>
              <a:cs typeface="Arial" panose="020B0604020202020204" pitchFamily="34" charset="0"/>
            </a:endParaRPr>
          </a:p>
          <a:p>
            <a:pPr algn="ctr"/>
            <a:r>
              <a:rPr lang="en-GB" sz="2000" b="1" spc="-150" dirty="0">
                <a:solidFill>
                  <a:srgbClr val="2E2D62"/>
                </a:solidFill>
                <a:latin typeface="Arial" panose="020B0604020202020204" pitchFamily="34" charset="0"/>
                <a:cs typeface="Arial" panose="020B0604020202020204" pitchFamily="34" charset="0"/>
              </a:rPr>
              <a:t>For example, an H- ion beam ionises the background gas by:</a:t>
            </a:r>
          </a:p>
          <a:p>
            <a:pPr algn="ctr"/>
            <a:r>
              <a:rPr lang="en-GB" sz="2000" b="1" spc="-150" dirty="0">
                <a:solidFill>
                  <a:srgbClr val="2E2D62"/>
                </a:solidFill>
                <a:latin typeface="Arial" panose="020B0604020202020204" pitchFamily="34" charset="0"/>
                <a:cs typeface="Arial" panose="020B0604020202020204" pitchFamily="34" charset="0"/>
              </a:rPr>
              <a:t>H</a:t>
            </a:r>
            <a:r>
              <a:rPr lang="en-GB" sz="2000" b="1" spc="-150" baseline="30000" dirty="0">
                <a:solidFill>
                  <a:srgbClr val="2E2D62"/>
                </a:solidFill>
                <a:latin typeface="Arial" panose="020B0604020202020204" pitchFamily="34" charset="0"/>
                <a:cs typeface="Arial" panose="020B0604020202020204" pitchFamily="34" charset="0"/>
              </a:rPr>
              <a:t>-</a:t>
            </a:r>
            <a:r>
              <a:rPr lang="en-GB" sz="2000" b="1" spc="-150" dirty="0">
                <a:solidFill>
                  <a:srgbClr val="2E2D62"/>
                </a:solidFill>
                <a:latin typeface="Arial" panose="020B0604020202020204" pitchFamily="34" charset="0"/>
                <a:cs typeface="Arial" panose="020B0604020202020204" pitchFamily="34" charset="0"/>
              </a:rPr>
              <a:t> + H</a:t>
            </a:r>
            <a:r>
              <a:rPr lang="en-GB" sz="2000" b="1" spc="-150" baseline="-25000" dirty="0">
                <a:solidFill>
                  <a:srgbClr val="2E2D62"/>
                </a:solidFill>
                <a:latin typeface="Arial" panose="020B0604020202020204" pitchFamily="34" charset="0"/>
                <a:cs typeface="Arial" panose="020B0604020202020204" pitchFamily="34" charset="0"/>
              </a:rPr>
              <a:t>2</a:t>
            </a:r>
            <a:r>
              <a:rPr lang="en-GB" sz="2000" b="1" spc="-150" dirty="0">
                <a:solidFill>
                  <a:srgbClr val="2E2D62"/>
                </a:solidFill>
                <a:latin typeface="Arial" panose="020B0604020202020204" pitchFamily="34" charset="0"/>
                <a:cs typeface="Arial" panose="020B0604020202020204" pitchFamily="34" charset="0"/>
              </a:rPr>
              <a:t> </a:t>
            </a:r>
            <a:r>
              <a:rPr lang="en-GB" sz="2000" b="1" spc="-150" dirty="0">
                <a:solidFill>
                  <a:srgbClr val="2E2D62"/>
                </a:solidFill>
                <a:latin typeface="Arial" panose="020B0604020202020204" pitchFamily="34" charset="0"/>
                <a:cs typeface="Arial" panose="020B0604020202020204" pitchFamily="34" charset="0"/>
                <a:sym typeface="Wingdings" panose="05000000000000000000" pitchFamily="2" charset="2"/>
              </a:rPr>
              <a:t> H</a:t>
            </a:r>
            <a:r>
              <a:rPr lang="en-GB" sz="2000" b="1" spc="-150" baseline="30000" dirty="0">
                <a:solidFill>
                  <a:srgbClr val="2E2D62"/>
                </a:solidFill>
                <a:latin typeface="Arial" panose="020B0604020202020204" pitchFamily="34" charset="0"/>
                <a:cs typeface="Arial" panose="020B0604020202020204" pitchFamily="34" charset="0"/>
                <a:sym typeface="Wingdings" panose="05000000000000000000" pitchFamily="2" charset="2"/>
              </a:rPr>
              <a:t>-</a:t>
            </a:r>
            <a:r>
              <a:rPr lang="en-GB" sz="2000" b="1" spc="-150" dirty="0">
                <a:solidFill>
                  <a:srgbClr val="2E2D62"/>
                </a:solidFill>
                <a:latin typeface="Arial" panose="020B0604020202020204" pitchFamily="34" charset="0"/>
                <a:cs typeface="Arial" panose="020B0604020202020204" pitchFamily="34" charset="0"/>
                <a:sym typeface="Wingdings" panose="05000000000000000000" pitchFamily="2" charset="2"/>
              </a:rPr>
              <a:t> + H</a:t>
            </a:r>
            <a:r>
              <a:rPr lang="en-GB" sz="2000" b="1" spc="-150" baseline="-25000" dirty="0">
                <a:solidFill>
                  <a:srgbClr val="2E2D62"/>
                </a:solidFill>
                <a:latin typeface="Arial" panose="020B0604020202020204" pitchFamily="34" charset="0"/>
                <a:cs typeface="Arial" panose="020B0604020202020204" pitchFamily="34" charset="0"/>
                <a:sym typeface="Wingdings" panose="05000000000000000000" pitchFamily="2" charset="2"/>
              </a:rPr>
              <a:t>2</a:t>
            </a:r>
            <a:r>
              <a:rPr lang="en-GB" sz="2000" b="1" spc="-150" baseline="30000" dirty="0">
                <a:solidFill>
                  <a:srgbClr val="2E2D62"/>
                </a:solidFill>
                <a:latin typeface="Arial" panose="020B0604020202020204" pitchFamily="34" charset="0"/>
                <a:cs typeface="Arial" panose="020B0604020202020204" pitchFamily="34" charset="0"/>
                <a:sym typeface="Wingdings" panose="05000000000000000000" pitchFamily="2" charset="2"/>
              </a:rPr>
              <a:t>+</a:t>
            </a:r>
            <a:r>
              <a:rPr lang="en-GB" sz="2000" b="1" spc="-150" dirty="0">
                <a:solidFill>
                  <a:srgbClr val="2E2D62"/>
                </a:solidFill>
                <a:latin typeface="Arial" panose="020B0604020202020204" pitchFamily="34" charset="0"/>
                <a:cs typeface="Arial" panose="020B0604020202020204" pitchFamily="34" charset="0"/>
                <a:sym typeface="Wingdings" panose="05000000000000000000" pitchFamily="2" charset="2"/>
              </a:rPr>
              <a:t> + e</a:t>
            </a:r>
            <a:endParaRPr lang="en-GB" sz="2000" b="1" spc="-150" dirty="0">
              <a:solidFill>
                <a:srgbClr val="2E2D62"/>
              </a:solidFill>
              <a:latin typeface="Arial" panose="020B0604020202020204" pitchFamily="34" charset="0"/>
              <a:cs typeface="Arial" panose="020B0604020202020204" pitchFamily="34" charset="0"/>
            </a:endParaRPr>
          </a:p>
          <a:p>
            <a:pPr algn="ctr"/>
            <a:r>
              <a:rPr lang="en-GB" sz="2000" b="1" spc="-150" dirty="0">
                <a:solidFill>
                  <a:srgbClr val="2E2D62"/>
                </a:solidFill>
                <a:latin typeface="Arial" panose="020B0604020202020204" pitchFamily="34" charset="0"/>
                <a:cs typeface="Arial" panose="020B0604020202020204" pitchFamily="34" charset="0"/>
              </a:rPr>
              <a:t> The negative beam potential traps the H</a:t>
            </a:r>
            <a:r>
              <a:rPr lang="en-GB" sz="2000" b="1" spc="-150" baseline="-25000" dirty="0">
                <a:solidFill>
                  <a:srgbClr val="2E2D62"/>
                </a:solidFill>
                <a:latin typeface="Arial" panose="020B0604020202020204" pitchFamily="34" charset="0"/>
                <a:cs typeface="Arial" panose="020B0604020202020204" pitchFamily="34" charset="0"/>
              </a:rPr>
              <a:t>2</a:t>
            </a:r>
            <a:r>
              <a:rPr lang="en-GB" sz="2000" b="1" spc="-150" baseline="30000" dirty="0">
                <a:solidFill>
                  <a:srgbClr val="2E2D62"/>
                </a:solidFill>
                <a:latin typeface="Arial" panose="020B0604020202020204" pitchFamily="34" charset="0"/>
                <a:cs typeface="Arial" panose="020B0604020202020204" pitchFamily="34" charset="0"/>
              </a:rPr>
              <a:t>+</a:t>
            </a:r>
            <a:r>
              <a:rPr lang="en-GB" sz="2000" b="1" spc="-150" dirty="0">
                <a:solidFill>
                  <a:srgbClr val="2E2D62"/>
                </a:solidFill>
                <a:latin typeface="Arial" panose="020B0604020202020204" pitchFamily="34" charset="0"/>
                <a:cs typeface="Arial" panose="020B0604020202020204" pitchFamily="34" charset="0"/>
              </a:rPr>
              <a:t> ions and expels electrons, reaching equilibrium.</a:t>
            </a:r>
          </a:p>
        </p:txBody>
      </p:sp>
    </p:spTree>
    <p:extLst>
      <p:ext uri="{BB962C8B-B14F-4D97-AF65-F5344CB8AC3E}">
        <p14:creationId xmlns:p14="http://schemas.microsoft.com/office/powerpoint/2010/main" val="397255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132060-2902-18C6-F836-825A7F3A5719}"/>
              </a:ext>
            </a:extLst>
          </p:cNvPr>
          <p:cNvSpPr/>
          <p:nvPr/>
        </p:nvSpPr>
        <p:spPr>
          <a:xfrm>
            <a:off x="471949" y="5327935"/>
            <a:ext cx="2550160" cy="11887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589934" y="177745"/>
            <a:ext cx="11130117"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Importance of SCC</a:t>
            </a:r>
          </a:p>
        </p:txBody>
      </p:sp>
      <p:sp>
        <p:nvSpPr>
          <p:cNvPr id="19" name="TextBox 18">
            <a:extLst>
              <a:ext uri="{FF2B5EF4-FFF2-40B4-BE49-F238E27FC236}">
                <a16:creationId xmlns:a16="http://schemas.microsoft.com/office/drawing/2014/main" id="{B101028F-3786-5811-25CA-38810637F735}"/>
              </a:ext>
            </a:extLst>
          </p:cNvPr>
          <p:cNvSpPr txBox="1"/>
          <p:nvPr/>
        </p:nvSpPr>
        <p:spPr>
          <a:xfrm>
            <a:off x="418584" y="2242424"/>
            <a:ext cx="6432039" cy="2554545"/>
          </a:xfrm>
          <a:prstGeom prst="rect">
            <a:avLst/>
          </a:prstGeom>
          <a:noFill/>
        </p:spPr>
        <p:txBody>
          <a:bodyPr wrap="square" rtlCol="0">
            <a:spAutoFit/>
          </a:bodyPr>
          <a:lstStyle/>
          <a:p>
            <a:pPr algn="ctr"/>
            <a:r>
              <a:rPr lang="en-GB" sz="2000" b="1" spc="-150" dirty="0">
                <a:solidFill>
                  <a:srgbClr val="2E2D62"/>
                </a:solidFill>
                <a:latin typeface="Arial" panose="020B0604020202020204" pitchFamily="34" charset="0"/>
                <a:cs typeface="Arial" panose="020B0604020202020204" pitchFamily="34" charset="0"/>
              </a:rPr>
              <a:t>A significant amount of the beam is lost during SCC build-up. Beam is already lost through electron detachment from collisions with the background gas.</a:t>
            </a:r>
          </a:p>
          <a:p>
            <a:pPr algn="ctr"/>
            <a:endParaRPr lang="en-GB" sz="2000" b="1" spc="-150" dirty="0">
              <a:solidFill>
                <a:srgbClr val="2E2D62"/>
              </a:solidFill>
              <a:latin typeface="Arial" panose="020B0604020202020204" pitchFamily="34" charset="0"/>
              <a:cs typeface="Arial" panose="020B0604020202020204" pitchFamily="34" charset="0"/>
            </a:endParaRPr>
          </a:p>
          <a:p>
            <a:pPr algn="ctr"/>
            <a:r>
              <a:rPr lang="en-GB" sz="2000" b="1" spc="-150" dirty="0">
                <a:solidFill>
                  <a:srgbClr val="2E2D62"/>
                </a:solidFill>
                <a:latin typeface="Arial" panose="020B0604020202020204" pitchFamily="34" charset="0"/>
                <a:cs typeface="Arial" panose="020B0604020202020204" pitchFamily="34" charset="0"/>
              </a:rPr>
              <a:t>Beam losses must be avoided to minimise the erosion and activation of accelerating structures.</a:t>
            </a:r>
          </a:p>
          <a:p>
            <a:pPr algn="ctr"/>
            <a:endParaRPr lang="en-GB" sz="2000" b="1" spc="-150" dirty="0">
              <a:solidFill>
                <a:srgbClr val="2E2D62"/>
              </a:solidFill>
              <a:latin typeface="Arial" panose="020B0604020202020204" pitchFamily="34" charset="0"/>
              <a:cs typeface="Arial" panose="020B0604020202020204" pitchFamily="34" charset="0"/>
            </a:endParaRPr>
          </a:p>
          <a:p>
            <a:pPr algn="ctr"/>
            <a:r>
              <a:rPr lang="en-GB" sz="2000" b="1" spc="-150" dirty="0">
                <a:solidFill>
                  <a:srgbClr val="2E2D62"/>
                </a:solidFill>
                <a:latin typeface="Arial" panose="020B0604020202020204" pitchFamily="34" charset="0"/>
                <a:cs typeface="Arial" panose="020B0604020202020204" pitchFamily="34" charset="0"/>
              </a:rPr>
              <a:t>Minimising the pulse length saves energy.</a:t>
            </a:r>
          </a:p>
        </p:txBody>
      </p:sp>
      <p:pic>
        <p:nvPicPr>
          <p:cNvPr id="8" name="Picture 7">
            <a:extLst>
              <a:ext uri="{FF2B5EF4-FFF2-40B4-BE49-F238E27FC236}">
                <a16:creationId xmlns:a16="http://schemas.microsoft.com/office/drawing/2014/main" id="{E3D41CFE-565F-0176-FB51-A9E8E7C799DA}"/>
              </a:ext>
            </a:extLst>
          </p:cNvPr>
          <p:cNvPicPr>
            <a:picLocks noChangeAspect="1"/>
          </p:cNvPicPr>
          <p:nvPr/>
        </p:nvPicPr>
        <p:blipFill>
          <a:blip r:embed="rId3"/>
          <a:stretch>
            <a:fillRect/>
          </a:stretch>
        </p:blipFill>
        <p:spPr>
          <a:xfrm>
            <a:off x="7123813" y="1217475"/>
            <a:ext cx="4596238" cy="4604445"/>
          </a:xfrm>
          <a:prstGeom prst="rect">
            <a:avLst/>
          </a:prstGeom>
        </p:spPr>
      </p:pic>
      <p:sp>
        <p:nvSpPr>
          <p:cNvPr id="9" name="Rectangle 8">
            <a:extLst>
              <a:ext uri="{FF2B5EF4-FFF2-40B4-BE49-F238E27FC236}">
                <a16:creationId xmlns:a16="http://schemas.microsoft.com/office/drawing/2014/main" id="{AAE3DA6E-D5AF-D518-4639-F33F16761DAD}"/>
              </a:ext>
            </a:extLst>
          </p:cNvPr>
          <p:cNvSpPr/>
          <p:nvPr/>
        </p:nvSpPr>
        <p:spPr>
          <a:xfrm>
            <a:off x="8186352" y="1957933"/>
            <a:ext cx="944217" cy="3204000"/>
          </a:xfrm>
          <a:prstGeom prst="rect">
            <a:avLst/>
          </a:prstGeom>
          <a:solidFill>
            <a:srgbClr val="7E7D83">
              <a:alpha val="49804"/>
            </a:srgbClr>
          </a:solidFill>
          <a:ln>
            <a:solidFill>
              <a:srgbClr val="7E7D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11" name="TextBox 10">
            <a:extLst>
              <a:ext uri="{FF2B5EF4-FFF2-40B4-BE49-F238E27FC236}">
                <a16:creationId xmlns:a16="http://schemas.microsoft.com/office/drawing/2014/main" id="{61553FED-F289-1A50-65B3-6278A11B2A34}"/>
              </a:ext>
            </a:extLst>
          </p:cNvPr>
          <p:cNvSpPr txBox="1"/>
          <p:nvPr/>
        </p:nvSpPr>
        <p:spPr>
          <a:xfrm>
            <a:off x="8115232" y="5922295"/>
            <a:ext cx="3078480" cy="369332"/>
          </a:xfrm>
          <a:prstGeom prst="rect">
            <a:avLst/>
          </a:prstGeom>
          <a:noFill/>
        </p:spPr>
        <p:txBody>
          <a:bodyPr wrap="square">
            <a:spAutoFit/>
          </a:bodyPr>
          <a:lstStyle/>
          <a:p>
            <a:pPr algn="ctr"/>
            <a:r>
              <a:rPr lang="en-GB" b="1" spc="-150" dirty="0">
                <a:solidFill>
                  <a:srgbClr val="2E2D62"/>
                </a:solidFill>
                <a:latin typeface="Arial" panose="020B0604020202020204" pitchFamily="34" charset="0"/>
                <a:cs typeface="Arial" panose="020B0604020202020204" pitchFamily="34" charset="0"/>
              </a:rPr>
              <a:t>40 mA H</a:t>
            </a:r>
            <a:r>
              <a:rPr lang="en-GB" b="1" spc="-150" baseline="30000" dirty="0">
                <a:solidFill>
                  <a:srgbClr val="2E2D62"/>
                </a:solidFill>
                <a:latin typeface="Arial" panose="020B0604020202020204" pitchFamily="34" charset="0"/>
                <a:cs typeface="Arial" panose="020B0604020202020204" pitchFamily="34" charset="0"/>
              </a:rPr>
              <a:t>-</a:t>
            </a:r>
            <a:r>
              <a:rPr lang="en-GB" b="1" spc="-150" dirty="0">
                <a:solidFill>
                  <a:srgbClr val="2E2D62"/>
                </a:solidFill>
                <a:latin typeface="Arial" panose="020B0604020202020204" pitchFamily="34" charset="0"/>
                <a:cs typeface="Arial" panose="020B0604020202020204" pitchFamily="34" charset="0"/>
              </a:rPr>
              <a:t> beam pulse at FETS</a:t>
            </a:r>
          </a:p>
        </p:txBody>
      </p:sp>
    </p:spTree>
    <p:extLst>
      <p:ext uri="{BB962C8B-B14F-4D97-AF65-F5344CB8AC3E}">
        <p14:creationId xmlns:p14="http://schemas.microsoft.com/office/powerpoint/2010/main" val="379023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EC50A-C6EF-5110-5DA0-8F430483C5E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E7C26E-7719-2332-9BA4-3440E62D81B4}"/>
              </a:ext>
            </a:extLst>
          </p:cNvPr>
          <p:cNvSpPr/>
          <p:nvPr/>
        </p:nvSpPr>
        <p:spPr>
          <a:xfrm>
            <a:off x="471949" y="5327935"/>
            <a:ext cx="2550160" cy="11887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6FC4EFF-ECC7-25CE-14FE-A2360B2CF6A0}"/>
              </a:ext>
            </a:extLst>
          </p:cNvPr>
          <p:cNvSpPr txBox="1"/>
          <p:nvPr/>
        </p:nvSpPr>
        <p:spPr>
          <a:xfrm>
            <a:off x="427332" y="1118238"/>
            <a:ext cx="6982998" cy="3067506"/>
          </a:xfrm>
          <a:prstGeom prst="rect">
            <a:avLst/>
          </a:prstGeom>
          <a:noFill/>
        </p:spPr>
        <p:txBody>
          <a:bodyPr wrap="square" rtlCol="0">
            <a:spAutoFit/>
          </a:bodyPr>
          <a:lstStyle/>
          <a:p>
            <a:pPr algn="ctr"/>
            <a:r>
              <a:rPr lang="en-US" sz="2000" b="1" spc="-150" dirty="0">
                <a:solidFill>
                  <a:srgbClr val="2E2D62"/>
                </a:solidFill>
                <a:latin typeface="Arial" panose="020B0604020202020204" pitchFamily="34" charset="0"/>
                <a:cs typeface="Arial" panose="020B0604020202020204" pitchFamily="34" charset="0"/>
              </a:rPr>
              <a:t>To model methods of decreasing SCC time without further beam losses we are using two codes to simulate the SCC process, </a:t>
            </a:r>
            <a:r>
              <a:rPr lang="en-US" sz="2000" b="1" spc="-150" dirty="0" err="1">
                <a:solidFill>
                  <a:srgbClr val="2E2D62"/>
                </a:solidFill>
                <a:latin typeface="Arial" panose="020B0604020202020204" pitchFamily="34" charset="0"/>
                <a:cs typeface="Arial" panose="020B0604020202020204" pitchFamily="34" charset="0"/>
              </a:rPr>
              <a:t>PICLas</a:t>
            </a:r>
            <a:r>
              <a:rPr lang="en-US" sz="2000" b="1" spc="-150" dirty="0">
                <a:solidFill>
                  <a:srgbClr val="2E2D62"/>
                </a:solidFill>
                <a:latin typeface="Arial" panose="020B0604020202020204" pitchFamily="34" charset="0"/>
                <a:cs typeface="Arial" panose="020B0604020202020204" pitchFamily="34" charset="0"/>
              </a:rPr>
              <a:t> and </a:t>
            </a:r>
            <a:r>
              <a:rPr lang="en-US" sz="2000" b="1" spc="-150" dirty="0" err="1">
                <a:solidFill>
                  <a:srgbClr val="2E2D62"/>
                </a:solidFill>
                <a:latin typeface="Arial" panose="020B0604020202020204" pitchFamily="34" charset="0"/>
                <a:cs typeface="Arial" panose="020B0604020202020204" pitchFamily="34" charset="0"/>
              </a:rPr>
              <a:t>Vsim</a:t>
            </a:r>
            <a:r>
              <a:rPr lang="en-US" sz="2000" b="1" spc="-150" dirty="0">
                <a:solidFill>
                  <a:srgbClr val="2E2D62"/>
                </a:solidFill>
                <a:latin typeface="Arial" panose="020B0604020202020204" pitchFamily="34" charset="0"/>
                <a:cs typeface="Arial" panose="020B0604020202020204" pitchFamily="34" charset="0"/>
              </a:rPr>
              <a:t>.</a:t>
            </a:r>
          </a:p>
          <a:p>
            <a:pPr marL="342900" indent="-342900" algn="ctr">
              <a:buFont typeface="Arial" panose="020B0604020202020204" pitchFamily="34" charset="0"/>
              <a:buChar char="•"/>
            </a:pPr>
            <a:endParaRPr lang="en-US" sz="2000" b="1" spc="-150" baseline="30000" dirty="0">
              <a:solidFill>
                <a:srgbClr val="2E2D62"/>
              </a:solidFill>
              <a:latin typeface="Arial" panose="020B0604020202020204" pitchFamily="34" charset="0"/>
              <a:cs typeface="Arial" panose="020B0604020202020204" pitchFamily="34" charset="0"/>
            </a:endParaRPr>
          </a:p>
          <a:p>
            <a:pPr algn="ctr"/>
            <a:r>
              <a:rPr lang="en-US" sz="2000" b="1" spc="-150" dirty="0">
                <a:solidFill>
                  <a:srgbClr val="2E2D62"/>
                </a:solidFill>
                <a:latin typeface="Arial" panose="020B0604020202020204" pitchFamily="34" charset="0"/>
                <a:cs typeface="Arial" panose="020B0604020202020204" pitchFamily="34" charset="0"/>
              </a:rPr>
              <a:t>We are in the process of implementing:</a:t>
            </a:r>
          </a:p>
          <a:p>
            <a:pPr marL="342900" indent="-342900" algn="ctr">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Variation of basic parameters (current, energy, magnetic field)</a:t>
            </a:r>
          </a:p>
          <a:p>
            <a:pPr marL="342900" indent="-342900" algn="ctr">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Light emission and electron energy distribution as outputs</a:t>
            </a:r>
          </a:p>
          <a:p>
            <a:pPr marL="342900" indent="-342900" algn="ctr">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Realistic magnetic fields</a:t>
            </a:r>
          </a:p>
          <a:p>
            <a:pPr marL="342900" indent="-342900" algn="ctr">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Comparing H</a:t>
            </a:r>
            <a:r>
              <a:rPr lang="en-US" sz="2000" b="1" spc="-150" baseline="30000" dirty="0">
                <a:solidFill>
                  <a:srgbClr val="2E2D62"/>
                </a:solidFill>
                <a:latin typeface="Arial" panose="020B0604020202020204" pitchFamily="34" charset="0"/>
                <a:cs typeface="Arial" panose="020B0604020202020204" pitchFamily="34" charset="0"/>
              </a:rPr>
              <a:t>- </a:t>
            </a:r>
            <a:r>
              <a:rPr lang="en-US" sz="2000" b="1" spc="-150" dirty="0">
                <a:solidFill>
                  <a:srgbClr val="2E2D62"/>
                </a:solidFill>
                <a:latin typeface="Arial" panose="020B0604020202020204" pitchFamily="34" charset="0"/>
                <a:cs typeface="Arial" panose="020B0604020202020204" pitchFamily="34" charset="0"/>
              </a:rPr>
              <a:t>and H</a:t>
            </a:r>
            <a:r>
              <a:rPr lang="en-US" sz="2000" b="1" spc="-150" baseline="30000" dirty="0">
                <a:solidFill>
                  <a:srgbClr val="2E2D62"/>
                </a:solidFill>
                <a:latin typeface="Arial" panose="020B0604020202020204" pitchFamily="34" charset="0"/>
                <a:cs typeface="Arial" panose="020B0604020202020204" pitchFamily="34" charset="0"/>
              </a:rPr>
              <a:t>+</a:t>
            </a:r>
            <a:endParaRPr lang="en-US" sz="2000" b="1" spc="-150" dirty="0">
              <a:solidFill>
                <a:srgbClr val="2E2D62"/>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endParaRPr lang="en-US" sz="2000" b="1" spc="-150" dirty="0">
              <a:solidFill>
                <a:srgbClr val="2E2D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9EF30B9-15BC-E247-1A9D-B0D7B0EBC885}"/>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Particle-in-cell simulations</a:t>
            </a:r>
          </a:p>
        </p:txBody>
      </p:sp>
      <p:pic>
        <p:nvPicPr>
          <p:cNvPr id="3" name="Picture 2" descr="A blue rectangular object with a rainbow colored stripe&#10;&#10;Description automatically generated">
            <a:extLst>
              <a:ext uri="{FF2B5EF4-FFF2-40B4-BE49-F238E27FC236}">
                <a16:creationId xmlns:a16="http://schemas.microsoft.com/office/drawing/2014/main" id="{C441D713-1725-660A-49AC-29310E6FA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22" t="27232" r="16814" b="27378"/>
          <a:stretch/>
        </p:blipFill>
        <p:spPr bwMode="auto">
          <a:xfrm>
            <a:off x="542198" y="4539534"/>
            <a:ext cx="5090159" cy="2140721"/>
          </a:xfrm>
          <a:prstGeom prst="rect">
            <a:avLst/>
          </a:prstGeom>
          <a:ln>
            <a:noFill/>
          </a:ln>
          <a:extLst>
            <a:ext uri="{53640926-AAD7-44D8-BBD7-CCE9431645EC}">
              <a14:shadowObscured xmlns:a14="http://schemas.microsoft.com/office/drawing/2010/main"/>
            </a:ext>
          </a:extLst>
        </p:spPr>
      </p:pic>
      <p:pic>
        <p:nvPicPr>
          <p:cNvPr id="4" name="Picture 3" descr="A blue and green rectangle with a red and yellow stripe&#10;&#10;Description automatically generated">
            <a:extLst>
              <a:ext uri="{FF2B5EF4-FFF2-40B4-BE49-F238E27FC236}">
                <a16:creationId xmlns:a16="http://schemas.microsoft.com/office/drawing/2014/main" id="{47820D94-F51D-9D33-D0C3-BBDE2850DB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23" t="26972" r="16797" b="27890"/>
          <a:stretch/>
        </p:blipFill>
        <p:spPr bwMode="auto">
          <a:xfrm>
            <a:off x="6629651" y="4551699"/>
            <a:ext cx="5090400" cy="212855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68BC230-AF50-67E1-0F6A-E31F1DA7DFBE}"/>
              </a:ext>
            </a:extLst>
          </p:cNvPr>
          <p:cNvPicPr>
            <a:picLocks noChangeAspect="1"/>
          </p:cNvPicPr>
          <p:nvPr/>
        </p:nvPicPr>
        <p:blipFill rotWithShape="1">
          <a:blip r:embed="rId5"/>
          <a:srcRect r="67065"/>
          <a:stretch/>
        </p:blipFill>
        <p:spPr>
          <a:xfrm>
            <a:off x="7749259" y="982840"/>
            <a:ext cx="4015409" cy="2990761"/>
          </a:xfrm>
          <a:prstGeom prst="rect">
            <a:avLst/>
          </a:prstGeom>
        </p:spPr>
      </p:pic>
      <p:sp>
        <p:nvSpPr>
          <p:cNvPr id="8" name="TextBox 7">
            <a:extLst>
              <a:ext uri="{FF2B5EF4-FFF2-40B4-BE49-F238E27FC236}">
                <a16:creationId xmlns:a16="http://schemas.microsoft.com/office/drawing/2014/main" id="{9A7936D2-5BE8-6A3B-0567-F3780FE1C345}"/>
              </a:ext>
            </a:extLst>
          </p:cNvPr>
          <p:cNvSpPr txBox="1"/>
          <p:nvPr/>
        </p:nvSpPr>
        <p:spPr>
          <a:xfrm>
            <a:off x="592998" y="4594653"/>
            <a:ext cx="4063389" cy="369332"/>
          </a:xfrm>
          <a:prstGeom prst="rect">
            <a:avLst/>
          </a:prstGeom>
          <a:solidFill>
            <a:srgbClr val="FFFFFF"/>
          </a:solidFill>
          <a:ln>
            <a:solidFill>
              <a:srgbClr val="2E2D62"/>
            </a:solidFill>
          </a:ln>
        </p:spPr>
        <p:txBody>
          <a:bodyPr wrap="square" rtlCol="0">
            <a:spAutoFit/>
          </a:bodyPr>
          <a:lstStyle/>
          <a:p>
            <a:pPr algn="ctr"/>
            <a:r>
              <a:rPr lang="en-GB" dirty="0"/>
              <a:t>H</a:t>
            </a:r>
            <a:r>
              <a:rPr lang="en-GB" baseline="-25000" dirty="0"/>
              <a:t>2</a:t>
            </a:r>
            <a:r>
              <a:rPr lang="en-GB" baseline="30000" dirty="0"/>
              <a:t>+</a:t>
            </a:r>
            <a:r>
              <a:rPr lang="en-GB" dirty="0"/>
              <a:t> accumulation for an H</a:t>
            </a:r>
            <a:r>
              <a:rPr lang="en-GB" baseline="30000" dirty="0"/>
              <a:t>-</a:t>
            </a:r>
            <a:r>
              <a:rPr lang="en-GB" dirty="0"/>
              <a:t> beam at 5 </a:t>
            </a:r>
            <a:r>
              <a:rPr lang="el-GR" dirty="0"/>
              <a:t>μ</a:t>
            </a:r>
            <a:r>
              <a:rPr lang="en-GB" dirty="0"/>
              <a:t>s</a:t>
            </a:r>
          </a:p>
        </p:txBody>
      </p:sp>
      <p:sp>
        <p:nvSpPr>
          <p:cNvPr id="11" name="TextBox 10">
            <a:extLst>
              <a:ext uri="{FF2B5EF4-FFF2-40B4-BE49-F238E27FC236}">
                <a16:creationId xmlns:a16="http://schemas.microsoft.com/office/drawing/2014/main" id="{3521903F-2C51-95DF-8F67-75A345A8C1A0}"/>
              </a:ext>
            </a:extLst>
          </p:cNvPr>
          <p:cNvSpPr txBox="1"/>
          <p:nvPr/>
        </p:nvSpPr>
        <p:spPr>
          <a:xfrm>
            <a:off x="6676200" y="4606434"/>
            <a:ext cx="4063389" cy="369332"/>
          </a:xfrm>
          <a:prstGeom prst="rect">
            <a:avLst/>
          </a:prstGeom>
          <a:solidFill>
            <a:srgbClr val="FFFFFF"/>
          </a:solidFill>
          <a:ln>
            <a:solidFill>
              <a:srgbClr val="2E2D62"/>
            </a:solidFill>
          </a:ln>
        </p:spPr>
        <p:txBody>
          <a:bodyPr wrap="square" rtlCol="0">
            <a:spAutoFit/>
          </a:bodyPr>
          <a:lstStyle/>
          <a:p>
            <a:pPr algn="ctr"/>
            <a:r>
              <a:rPr lang="en-GB" dirty="0"/>
              <a:t>H</a:t>
            </a:r>
            <a:r>
              <a:rPr lang="en-GB" baseline="-25000" dirty="0"/>
              <a:t>2</a:t>
            </a:r>
            <a:r>
              <a:rPr lang="en-GB" baseline="30000" dirty="0"/>
              <a:t>+</a:t>
            </a:r>
            <a:r>
              <a:rPr lang="en-GB" dirty="0"/>
              <a:t> accumulation for an H</a:t>
            </a:r>
            <a:r>
              <a:rPr lang="en-GB" baseline="30000" dirty="0"/>
              <a:t>-</a:t>
            </a:r>
            <a:r>
              <a:rPr lang="en-GB" dirty="0"/>
              <a:t> beam at 80 </a:t>
            </a:r>
            <a:r>
              <a:rPr lang="el-GR" dirty="0"/>
              <a:t>μ</a:t>
            </a:r>
            <a:r>
              <a:rPr lang="en-GB" dirty="0"/>
              <a:t>s</a:t>
            </a:r>
          </a:p>
        </p:txBody>
      </p:sp>
    </p:spTree>
    <p:extLst>
      <p:ext uri="{BB962C8B-B14F-4D97-AF65-F5344CB8AC3E}">
        <p14:creationId xmlns:p14="http://schemas.microsoft.com/office/powerpoint/2010/main" val="66278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FF368-7AB3-7626-6FFC-1C1FDB0B1E4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AE9EA15-77C9-0146-3D5A-E192D71627C5}"/>
              </a:ext>
            </a:extLst>
          </p:cNvPr>
          <p:cNvSpPr/>
          <p:nvPr/>
        </p:nvSpPr>
        <p:spPr>
          <a:xfrm>
            <a:off x="335280" y="5323840"/>
            <a:ext cx="2499360" cy="117670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D45A836-0497-7A62-E37B-414C6E5DBA4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Simulation boundary conditions</a:t>
            </a:r>
          </a:p>
        </p:txBody>
      </p:sp>
      <p:pic>
        <p:nvPicPr>
          <p:cNvPr id="3" name="Picture 2">
            <a:extLst>
              <a:ext uri="{FF2B5EF4-FFF2-40B4-BE49-F238E27FC236}">
                <a16:creationId xmlns:a16="http://schemas.microsoft.com/office/drawing/2014/main" id="{08C2C0F1-A577-B7CA-78B1-74DB7A5482F6}"/>
              </a:ext>
            </a:extLst>
          </p:cNvPr>
          <p:cNvPicPr>
            <a:picLocks noChangeAspect="1"/>
          </p:cNvPicPr>
          <p:nvPr/>
        </p:nvPicPr>
        <p:blipFill>
          <a:blip r:embed="rId3"/>
          <a:stretch>
            <a:fillRect/>
          </a:stretch>
        </p:blipFill>
        <p:spPr>
          <a:xfrm>
            <a:off x="2706328" y="3515484"/>
            <a:ext cx="6779342" cy="2940488"/>
          </a:xfrm>
          <a:prstGeom prst="rect">
            <a:avLst/>
          </a:prstGeom>
        </p:spPr>
      </p:pic>
      <p:sp>
        <p:nvSpPr>
          <p:cNvPr id="4" name="Rectangle 3">
            <a:extLst>
              <a:ext uri="{FF2B5EF4-FFF2-40B4-BE49-F238E27FC236}">
                <a16:creationId xmlns:a16="http://schemas.microsoft.com/office/drawing/2014/main" id="{B52912EC-A8B3-D965-71AE-F4B7EEF8E2CE}"/>
              </a:ext>
            </a:extLst>
          </p:cNvPr>
          <p:cNvSpPr/>
          <p:nvPr/>
        </p:nvSpPr>
        <p:spPr>
          <a:xfrm>
            <a:off x="2109019" y="3448685"/>
            <a:ext cx="1086464" cy="157807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173DA55-DEA1-D606-99E0-6F5CE7EB20CD}"/>
              </a:ext>
            </a:extLst>
          </p:cNvPr>
          <p:cNvSpPr txBox="1"/>
          <p:nvPr/>
        </p:nvSpPr>
        <p:spPr>
          <a:xfrm>
            <a:off x="747251" y="1132785"/>
            <a:ext cx="10697497" cy="1877437"/>
          </a:xfrm>
          <a:prstGeom prst="rect">
            <a:avLst/>
          </a:prstGeom>
          <a:noFill/>
        </p:spPr>
        <p:txBody>
          <a:bodyPr wrap="square" rtlCol="0">
            <a:spAutoFit/>
          </a:bodyPr>
          <a:lstStyle/>
          <a:p>
            <a:pPr algn="ctr"/>
            <a:r>
              <a:rPr lang="en-US" sz="2000" b="1" spc="-150" dirty="0">
                <a:solidFill>
                  <a:srgbClr val="2E2D62"/>
                </a:solidFill>
                <a:latin typeface="Arial" panose="020B0604020202020204" pitchFamily="34" charset="0"/>
                <a:cs typeface="Arial" panose="020B0604020202020204" pitchFamily="34" charset="0"/>
              </a:rPr>
              <a:t>While other PIC simulation of SCC are published, boundary conditions used are often not mentioned.</a:t>
            </a:r>
          </a:p>
          <a:p>
            <a:pPr algn="ctr"/>
            <a:endParaRPr lang="en-US" sz="2000" b="1" spc="-150" dirty="0">
              <a:solidFill>
                <a:srgbClr val="2E2D62"/>
              </a:solidFill>
              <a:latin typeface="Arial" panose="020B0604020202020204" pitchFamily="34" charset="0"/>
              <a:cs typeface="Arial" panose="020B0604020202020204" pitchFamily="34" charset="0"/>
            </a:endParaRPr>
          </a:p>
          <a:p>
            <a:pPr algn="ctr"/>
            <a:r>
              <a:rPr lang="en-US" sz="2000" b="1" spc="-150" dirty="0">
                <a:solidFill>
                  <a:srgbClr val="2E2D62"/>
                </a:solidFill>
                <a:latin typeface="Arial" panose="020B0604020202020204" pitchFamily="34" charset="0"/>
                <a:cs typeface="Arial" panose="020B0604020202020204" pitchFamily="34" charset="0"/>
              </a:rPr>
              <a:t>Our </a:t>
            </a:r>
            <a:r>
              <a:rPr lang="en-US" sz="2000" b="1" spc="-150" dirty="0" err="1">
                <a:solidFill>
                  <a:srgbClr val="2E2D62"/>
                </a:solidFill>
                <a:latin typeface="Arial" panose="020B0604020202020204" pitchFamily="34" charset="0"/>
                <a:cs typeface="Arial" panose="020B0604020202020204" pitchFamily="34" charset="0"/>
              </a:rPr>
              <a:t>PICLas</a:t>
            </a:r>
            <a:r>
              <a:rPr lang="en-US" sz="2000" b="1" spc="-150" dirty="0">
                <a:solidFill>
                  <a:srgbClr val="2E2D62"/>
                </a:solidFill>
                <a:latin typeface="Arial" panose="020B0604020202020204" pitchFamily="34" charset="0"/>
                <a:cs typeface="Arial" panose="020B0604020202020204" pitchFamily="34" charset="0"/>
              </a:rPr>
              <a:t> results indicate that the domain length affects the SCC time and degree.</a:t>
            </a:r>
          </a:p>
          <a:p>
            <a:pPr marL="285750" indent="-285750" algn="ctr">
              <a:buFont typeface="Arial" panose="020B0604020202020204" pitchFamily="34" charset="0"/>
              <a:buChar char="•"/>
            </a:pPr>
            <a:r>
              <a:rPr lang="en-US" b="1" spc="-150" dirty="0">
                <a:solidFill>
                  <a:srgbClr val="2E2D62"/>
                </a:solidFill>
                <a:latin typeface="Arial" panose="020B0604020202020204" pitchFamily="34" charset="0"/>
                <a:cs typeface="Arial" panose="020B0604020202020204" pitchFamily="34" charset="0"/>
              </a:rPr>
              <a:t>Open, reflective, and specular boundaries provide non-physical results.</a:t>
            </a:r>
          </a:p>
          <a:p>
            <a:pPr marL="285750" indent="-285750" algn="ctr">
              <a:buFont typeface="Arial" panose="020B0604020202020204" pitchFamily="34" charset="0"/>
              <a:buChar char="•"/>
            </a:pPr>
            <a:endParaRPr lang="en-US" b="1" spc="-150" dirty="0">
              <a:solidFill>
                <a:srgbClr val="2E2D62"/>
              </a:solidFill>
              <a:latin typeface="Arial" panose="020B0604020202020204" pitchFamily="34" charset="0"/>
              <a:cs typeface="Arial" panose="020B0604020202020204" pitchFamily="34" charset="0"/>
            </a:endParaRPr>
          </a:p>
          <a:p>
            <a:pPr algn="ctr"/>
            <a:r>
              <a:rPr lang="en-US" sz="2000" b="1" spc="-150" dirty="0">
                <a:solidFill>
                  <a:srgbClr val="2E2D62"/>
                </a:solidFill>
                <a:latin typeface="Arial" panose="020B0604020202020204" pitchFamily="34" charset="0"/>
                <a:cs typeface="Arial" panose="020B0604020202020204" pitchFamily="34" charset="0"/>
              </a:rPr>
              <a:t>Potential solution is to model the entire LEBT, but this increases computational time significantly.</a:t>
            </a:r>
          </a:p>
        </p:txBody>
      </p:sp>
    </p:spTree>
    <p:extLst>
      <p:ext uri="{BB962C8B-B14F-4D97-AF65-F5344CB8AC3E}">
        <p14:creationId xmlns:p14="http://schemas.microsoft.com/office/powerpoint/2010/main" val="298730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BE29-601C-2AB8-9913-6BA32DDA97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E8F29E-1E7D-9202-86F7-71CF805B04B7}"/>
              </a:ext>
            </a:extLst>
          </p:cNvPr>
          <p:cNvSpPr txBox="1"/>
          <p:nvPr/>
        </p:nvSpPr>
        <p:spPr>
          <a:xfrm>
            <a:off x="1514964" y="1292894"/>
            <a:ext cx="9196767" cy="4093428"/>
          </a:xfrm>
          <a:prstGeom prst="rect">
            <a:avLst/>
          </a:prstGeom>
          <a:noFill/>
        </p:spPr>
        <p:txBody>
          <a:bodyPr wrap="square" rtlCol="0">
            <a:spAutoFit/>
          </a:bodyPr>
          <a:lstStyle/>
          <a:p>
            <a:r>
              <a:rPr lang="en-US" sz="2000" b="1" spc="-150" dirty="0">
                <a:solidFill>
                  <a:srgbClr val="2E2D62"/>
                </a:solidFill>
                <a:latin typeface="Arial" panose="020B0604020202020204" pitchFamily="34" charset="0"/>
                <a:cs typeface="Arial" panose="020B0604020202020204" pitchFamily="34" charset="0"/>
              </a:rPr>
              <a:t>Many diagnostics techniques can be used to study the SCC degree and time:</a:t>
            </a: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Faraday cups </a:t>
            </a:r>
          </a:p>
          <a:p>
            <a:pPr marL="342900" indent="-342900">
              <a:buFont typeface="Arial" panose="020B0604020202020204" pitchFamily="34" charset="0"/>
              <a:buChar char="•"/>
            </a:pPr>
            <a:r>
              <a:rPr lang="en-US" sz="2000" b="1" spc="-150" dirty="0" err="1">
                <a:solidFill>
                  <a:srgbClr val="2E2D62"/>
                </a:solidFill>
                <a:latin typeface="Arial" panose="020B0604020202020204" pitchFamily="34" charset="0"/>
                <a:cs typeface="Arial" panose="020B0604020202020204" pitchFamily="34" charset="0"/>
              </a:rPr>
              <a:t>Toroids</a:t>
            </a:r>
            <a:endParaRPr lang="en-US" sz="2000" b="1" spc="-150" dirty="0">
              <a:solidFill>
                <a:srgbClr val="2E2D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Emittance meters </a:t>
            </a: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Beam profile monitors </a:t>
            </a: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Wire scanners</a:t>
            </a: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Retarding field </a:t>
            </a:r>
            <a:r>
              <a:rPr lang="en-US" sz="2000" b="1" spc="-150" dirty="0" err="1">
                <a:solidFill>
                  <a:srgbClr val="2E2D62"/>
                </a:solidFill>
                <a:latin typeface="Arial" panose="020B0604020202020204" pitchFamily="34" charset="0"/>
                <a:cs typeface="Arial" panose="020B0604020202020204" pitchFamily="34" charset="0"/>
              </a:rPr>
              <a:t>analysers</a:t>
            </a:r>
            <a:endParaRPr lang="en-US" sz="2000" b="1" spc="-150" dirty="0">
              <a:solidFill>
                <a:srgbClr val="2E2D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Avalanche photodiodes</a:t>
            </a:r>
          </a:p>
          <a:p>
            <a:pPr marL="342900" indent="-342900">
              <a:buFont typeface="Arial" panose="020B0604020202020204" pitchFamily="34" charset="0"/>
              <a:buChar char="•"/>
            </a:pPr>
            <a:r>
              <a:rPr lang="en-US" sz="2000" b="1" spc="-150" dirty="0">
                <a:solidFill>
                  <a:srgbClr val="2E2D62"/>
                </a:solidFill>
                <a:latin typeface="Arial" panose="020B0604020202020204" pitchFamily="34" charset="0"/>
                <a:cs typeface="Arial" panose="020B0604020202020204" pitchFamily="34" charset="0"/>
              </a:rPr>
              <a:t>Spectrometers</a:t>
            </a:r>
          </a:p>
          <a:p>
            <a:pPr algn="ctr"/>
            <a:endParaRPr lang="en-US" sz="2000" b="1" spc="-150" dirty="0">
              <a:solidFill>
                <a:srgbClr val="2E2D62"/>
              </a:solidFill>
              <a:latin typeface="Arial" panose="020B0604020202020204" pitchFamily="34" charset="0"/>
              <a:cs typeface="Arial" panose="020B0604020202020204" pitchFamily="34" charset="0"/>
            </a:endParaRPr>
          </a:p>
          <a:p>
            <a:pPr algn="ctr"/>
            <a:r>
              <a:rPr lang="en-US" sz="2000" b="1" spc="-150" dirty="0">
                <a:solidFill>
                  <a:srgbClr val="2E2D62"/>
                </a:solidFill>
                <a:latin typeface="Arial" panose="020B0604020202020204" pitchFamily="34" charset="0"/>
                <a:cs typeface="Arial" panose="020B0604020202020204" pitchFamily="34" charset="0"/>
              </a:rPr>
              <a:t>These techniques are applicable to both positive and negative ion beams but have unique challenges based on the specific ion beam and residual gas used.</a:t>
            </a:r>
          </a:p>
          <a:p>
            <a:pPr algn="ctr"/>
            <a:r>
              <a:rPr lang="en-US" sz="2000" b="1" spc="-150" dirty="0">
                <a:solidFill>
                  <a:srgbClr val="2E2D62"/>
                </a:solidFill>
                <a:latin typeface="Arial" panose="020B0604020202020204" pitchFamily="34" charset="0"/>
                <a:cs typeface="Arial" panose="020B0604020202020204" pitchFamily="34" charset="0"/>
              </a:rPr>
              <a:t>However, many of these techniques will affect the beams they measure.</a:t>
            </a:r>
          </a:p>
        </p:txBody>
      </p:sp>
      <p:sp>
        <p:nvSpPr>
          <p:cNvPr id="7" name="TextBox 6">
            <a:extLst>
              <a:ext uri="{FF2B5EF4-FFF2-40B4-BE49-F238E27FC236}">
                <a16:creationId xmlns:a16="http://schemas.microsoft.com/office/drawing/2014/main" id="{C5C2A9B9-9C98-F169-9B0C-BE34813AD86D}"/>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SCC Diagnostics</a:t>
            </a:r>
          </a:p>
        </p:txBody>
      </p:sp>
      <p:sp>
        <p:nvSpPr>
          <p:cNvPr id="4" name="Rectangle 3">
            <a:extLst>
              <a:ext uri="{FF2B5EF4-FFF2-40B4-BE49-F238E27FC236}">
                <a16:creationId xmlns:a16="http://schemas.microsoft.com/office/drawing/2014/main" id="{9A87D9A2-756E-160C-0E54-8AD3BAB44DD6}"/>
              </a:ext>
            </a:extLst>
          </p:cNvPr>
          <p:cNvSpPr/>
          <p:nvPr/>
        </p:nvSpPr>
        <p:spPr>
          <a:xfrm>
            <a:off x="335280" y="5323840"/>
            <a:ext cx="2499360" cy="117670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1E255BC-536F-6B81-16BC-098F878766AA}"/>
              </a:ext>
            </a:extLst>
          </p:cNvPr>
          <p:cNvSpPr txBox="1"/>
          <p:nvPr/>
        </p:nvSpPr>
        <p:spPr>
          <a:xfrm>
            <a:off x="1514965" y="5689420"/>
            <a:ext cx="9162069" cy="707886"/>
          </a:xfrm>
          <a:prstGeom prst="rect">
            <a:avLst/>
          </a:prstGeom>
          <a:noFill/>
        </p:spPr>
        <p:txBody>
          <a:bodyPr wrap="square" rtlCol="0">
            <a:spAutoFit/>
          </a:bodyPr>
          <a:lstStyle/>
          <a:p>
            <a:pPr algn="ctr"/>
            <a:r>
              <a:rPr lang="en-US" sz="2000" b="1" spc="-150" dirty="0">
                <a:solidFill>
                  <a:srgbClr val="2E2D62"/>
                </a:solidFill>
                <a:latin typeface="Arial" panose="020B0604020202020204" pitchFamily="34" charset="0"/>
                <a:cs typeface="Arial" panose="020B0604020202020204" pitchFamily="34" charset="0"/>
              </a:rPr>
              <a:t>Focus will be placed on these diagnostics techniques, which we are using to investigate the SCC process, including parametric studies.</a:t>
            </a:r>
          </a:p>
        </p:txBody>
      </p:sp>
    </p:spTree>
    <p:extLst>
      <p:ext uri="{BB962C8B-B14F-4D97-AF65-F5344CB8AC3E}">
        <p14:creationId xmlns:p14="http://schemas.microsoft.com/office/powerpoint/2010/main" val="4614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2" end="2"/>
                                            </p:txEl>
                                          </p:spTgt>
                                        </p:tgtEl>
                                        <p:attrNameLst>
                                          <p:attrName>style.color</p:attrName>
                                        </p:attrNameLst>
                                      </p:cBhvr>
                                      <p:to>
                                        <a:srgbClr val="C00000"/>
                                      </p:to>
                                    </p:animClr>
                                    <p:animClr clrSpc="rgb" dir="cw">
                                      <p:cBhvr>
                                        <p:cTn id="7" dur="500" fill="hold"/>
                                        <p:tgtEl>
                                          <p:spTgt spid="2">
                                            <p:txEl>
                                              <p:pRg st="2" end="2"/>
                                            </p:txEl>
                                          </p:spTgt>
                                        </p:tgtEl>
                                        <p:attrNameLst>
                                          <p:attrName>fillcolor</p:attrName>
                                        </p:attrNameLst>
                                      </p:cBhvr>
                                      <p:to>
                                        <a:srgbClr val="C00000"/>
                                      </p:to>
                                    </p:animClr>
                                    <p:set>
                                      <p:cBhvr>
                                        <p:cTn id="8" dur="500" fill="hold"/>
                                        <p:tgtEl>
                                          <p:spTgt spid="2">
                                            <p:txEl>
                                              <p:pRg st="2" end="2"/>
                                            </p:txEl>
                                          </p:spTgt>
                                        </p:tgtEl>
                                        <p:attrNameLst>
                                          <p:attrName>fill.type</p:attrName>
                                        </p:attrNameLst>
                                      </p:cBhvr>
                                      <p:to>
                                        <p:strVal val="solid"/>
                                      </p:to>
                                    </p:set>
                                    <p:set>
                                      <p:cBhvr>
                                        <p:cTn id="9" dur="500" fill="hold"/>
                                        <p:tgtEl>
                                          <p:spTgt spid="2">
                                            <p:txEl>
                                              <p:pRg st="2" end="2"/>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2">
                                            <p:txEl>
                                              <p:pRg st="6" end="6"/>
                                            </p:txEl>
                                          </p:spTgt>
                                        </p:tgtEl>
                                        <p:attrNameLst>
                                          <p:attrName>style.color</p:attrName>
                                        </p:attrNameLst>
                                      </p:cBhvr>
                                      <p:to>
                                        <a:srgbClr val="C00000"/>
                                      </p:to>
                                    </p:animClr>
                                    <p:animClr clrSpc="rgb" dir="cw">
                                      <p:cBhvr>
                                        <p:cTn id="12" dur="500" fill="hold"/>
                                        <p:tgtEl>
                                          <p:spTgt spid="2">
                                            <p:txEl>
                                              <p:pRg st="6" end="6"/>
                                            </p:txEl>
                                          </p:spTgt>
                                        </p:tgtEl>
                                        <p:attrNameLst>
                                          <p:attrName>fillcolor</p:attrName>
                                        </p:attrNameLst>
                                      </p:cBhvr>
                                      <p:to>
                                        <a:srgbClr val="C00000"/>
                                      </p:to>
                                    </p:animClr>
                                    <p:set>
                                      <p:cBhvr>
                                        <p:cTn id="13" dur="500" fill="hold"/>
                                        <p:tgtEl>
                                          <p:spTgt spid="2">
                                            <p:txEl>
                                              <p:pRg st="6" end="6"/>
                                            </p:txEl>
                                          </p:spTgt>
                                        </p:tgtEl>
                                        <p:attrNameLst>
                                          <p:attrName>fill.type</p:attrName>
                                        </p:attrNameLst>
                                      </p:cBhvr>
                                      <p:to>
                                        <p:strVal val="solid"/>
                                      </p:to>
                                    </p:set>
                                    <p:set>
                                      <p:cBhvr>
                                        <p:cTn id="14" dur="500" fill="hold"/>
                                        <p:tgtEl>
                                          <p:spTgt spid="2">
                                            <p:txEl>
                                              <p:pRg st="6" end="6"/>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2">
                                            <p:txEl>
                                              <p:pRg st="7" end="7"/>
                                            </p:txEl>
                                          </p:spTgt>
                                        </p:tgtEl>
                                        <p:attrNameLst>
                                          <p:attrName>style.color</p:attrName>
                                        </p:attrNameLst>
                                      </p:cBhvr>
                                      <p:to>
                                        <a:srgbClr val="C00000"/>
                                      </p:to>
                                    </p:animClr>
                                    <p:animClr clrSpc="rgb" dir="cw">
                                      <p:cBhvr>
                                        <p:cTn id="17" dur="500" fill="hold"/>
                                        <p:tgtEl>
                                          <p:spTgt spid="2">
                                            <p:txEl>
                                              <p:pRg st="7" end="7"/>
                                            </p:txEl>
                                          </p:spTgt>
                                        </p:tgtEl>
                                        <p:attrNameLst>
                                          <p:attrName>fillcolor</p:attrName>
                                        </p:attrNameLst>
                                      </p:cBhvr>
                                      <p:to>
                                        <a:srgbClr val="C00000"/>
                                      </p:to>
                                    </p:animClr>
                                    <p:set>
                                      <p:cBhvr>
                                        <p:cTn id="18" dur="500" fill="hold"/>
                                        <p:tgtEl>
                                          <p:spTgt spid="2">
                                            <p:txEl>
                                              <p:pRg st="7" end="7"/>
                                            </p:txEl>
                                          </p:spTgt>
                                        </p:tgtEl>
                                        <p:attrNameLst>
                                          <p:attrName>fill.type</p:attrName>
                                        </p:attrNameLst>
                                      </p:cBhvr>
                                      <p:to>
                                        <p:strVal val="solid"/>
                                      </p:to>
                                    </p:set>
                                    <p:set>
                                      <p:cBhvr>
                                        <p:cTn id="19" dur="500" fill="hold"/>
                                        <p:tgtEl>
                                          <p:spTgt spid="2">
                                            <p:txEl>
                                              <p:pRg st="7" end="7"/>
                                            </p:txEl>
                                          </p:spTgt>
                                        </p:tgtEl>
                                        <p:attrNameLst>
                                          <p:attrName>fill.on</p:attrName>
                                        </p:attrNameLst>
                                      </p:cBhvr>
                                      <p:to>
                                        <p:strVal val="tru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453A6-9D21-4CA0-06D0-5816561A240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815A794-3B79-A0B2-1679-80BF0C373D50}"/>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SCC Diagnostics - Toroid</a:t>
            </a:r>
          </a:p>
        </p:txBody>
      </p:sp>
      <p:sp>
        <p:nvSpPr>
          <p:cNvPr id="4" name="Rectangle 3">
            <a:extLst>
              <a:ext uri="{FF2B5EF4-FFF2-40B4-BE49-F238E27FC236}">
                <a16:creationId xmlns:a16="http://schemas.microsoft.com/office/drawing/2014/main" id="{60480ED4-97E8-4AA6-2A7F-E287176B8088}"/>
              </a:ext>
            </a:extLst>
          </p:cNvPr>
          <p:cNvSpPr/>
          <p:nvPr/>
        </p:nvSpPr>
        <p:spPr>
          <a:xfrm>
            <a:off x="508000" y="5537200"/>
            <a:ext cx="2550160" cy="11887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0F1E87E-FDC3-9B71-1226-656698307B27}"/>
              </a:ext>
            </a:extLst>
          </p:cNvPr>
          <p:cNvSpPr txBox="1"/>
          <p:nvPr/>
        </p:nvSpPr>
        <p:spPr>
          <a:xfrm>
            <a:off x="843520" y="1082104"/>
            <a:ext cx="7641718" cy="1938992"/>
          </a:xfrm>
          <a:prstGeom prst="rect">
            <a:avLst/>
          </a:prstGeom>
          <a:noFill/>
        </p:spPr>
        <p:txBody>
          <a:bodyPr wrap="square" rtlCol="0">
            <a:spAutoFit/>
          </a:bodyPr>
          <a:lstStyle/>
          <a:p>
            <a:pPr algn="ctr"/>
            <a:r>
              <a:rPr lang="en-GB" sz="2000" b="1" spc="-150" dirty="0">
                <a:solidFill>
                  <a:srgbClr val="2E2D62"/>
                </a:solidFill>
                <a:latin typeface="Arial" panose="020B0604020202020204" pitchFamily="34" charset="0"/>
                <a:cs typeface="Arial" panose="020B0604020202020204" pitchFamily="34" charset="0"/>
              </a:rPr>
              <a:t>The difference between the beam current measured at the RFQ entrance and RFQ exit provides an estimate of the SCC time. It can be used to determine the dependence of the SCC time on various basic parameters.</a:t>
            </a:r>
          </a:p>
          <a:p>
            <a:pPr algn="ctr"/>
            <a:endParaRPr lang="en-GB" sz="2000" b="1" spc="-150" dirty="0">
              <a:solidFill>
                <a:srgbClr val="2E2D62"/>
              </a:solidFill>
              <a:latin typeface="Arial" panose="020B0604020202020204" pitchFamily="34" charset="0"/>
              <a:cs typeface="Arial" panose="020B0604020202020204" pitchFamily="34" charset="0"/>
            </a:endParaRPr>
          </a:p>
          <a:p>
            <a:pPr algn="ctr"/>
            <a:r>
              <a:rPr lang="en-GB" sz="2000" b="1" spc="-150" dirty="0">
                <a:solidFill>
                  <a:srgbClr val="2E2D62"/>
                </a:solidFill>
                <a:latin typeface="Arial" panose="020B0604020202020204" pitchFamily="34" charset="0"/>
                <a:cs typeface="Arial" panose="020B0604020202020204" pitchFamily="34" charset="0"/>
              </a:rPr>
              <a:t>Our measured SCC time (~50-75 </a:t>
            </a:r>
            <a:r>
              <a:rPr lang="el-GR" sz="2000" b="1" spc="-150" dirty="0">
                <a:solidFill>
                  <a:srgbClr val="2E2D62"/>
                </a:solidFill>
                <a:latin typeface="Arial" panose="020B0604020202020204" pitchFamily="34" charset="0"/>
                <a:cs typeface="Arial" panose="020B0604020202020204" pitchFamily="34" charset="0"/>
              </a:rPr>
              <a:t>μ</a:t>
            </a:r>
            <a:r>
              <a:rPr lang="en-GB" sz="2000" b="1" spc="-150" dirty="0">
                <a:solidFill>
                  <a:srgbClr val="2E2D62"/>
                </a:solidFill>
                <a:latin typeface="Arial" panose="020B0604020202020204" pitchFamily="34" charset="0"/>
                <a:cs typeface="Arial" panose="020B0604020202020204" pitchFamily="34" charset="0"/>
              </a:rPr>
              <a:t>s) matches well with back-of-the-envelope calculation </a:t>
            </a:r>
            <a:r>
              <a:rPr lang="en-GB" sz="2000" b="1" spc="-150">
                <a:solidFill>
                  <a:srgbClr val="2E2D62"/>
                </a:solidFill>
                <a:latin typeface="Arial" panose="020B0604020202020204" pitchFamily="34" charset="0"/>
                <a:cs typeface="Arial" panose="020B0604020202020204" pitchFamily="34" charset="0"/>
              </a:rPr>
              <a:t>and PIC models.</a:t>
            </a:r>
            <a:endParaRPr lang="en-GB" sz="2000" b="1" spc="-150" dirty="0">
              <a:solidFill>
                <a:srgbClr val="2E2D62"/>
              </a:solidFill>
              <a:latin typeface="Arial" panose="020B0604020202020204" pitchFamily="34" charset="0"/>
              <a:cs typeface="Arial" panose="020B0604020202020204" pitchFamily="34" charset="0"/>
            </a:endParaRPr>
          </a:p>
        </p:txBody>
      </p:sp>
      <p:pic>
        <p:nvPicPr>
          <p:cNvPr id="17" name="Picture 16" descr="A graph of a graph&#10;&#10;AI-generated content may be incorrect.">
            <a:extLst>
              <a:ext uri="{FF2B5EF4-FFF2-40B4-BE49-F238E27FC236}">
                <a16:creationId xmlns:a16="http://schemas.microsoft.com/office/drawing/2014/main" id="{ADB72012-9883-5E35-31BB-72B7BB0E0A3B}"/>
              </a:ext>
            </a:extLst>
          </p:cNvPr>
          <p:cNvPicPr>
            <a:picLocks noChangeAspect="1"/>
          </p:cNvPicPr>
          <p:nvPr/>
        </p:nvPicPr>
        <p:blipFill>
          <a:blip r:embed="rId3"/>
          <a:stretch>
            <a:fillRect/>
          </a:stretch>
        </p:blipFill>
        <p:spPr>
          <a:xfrm>
            <a:off x="6471461" y="3049019"/>
            <a:ext cx="4800000" cy="3600000"/>
          </a:xfrm>
          <a:prstGeom prst="rect">
            <a:avLst/>
          </a:prstGeom>
        </p:spPr>
      </p:pic>
      <p:pic>
        <p:nvPicPr>
          <p:cNvPr id="19" name="Picture 18" descr="A graph of a line graph&#10;&#10;AI-generated content may be incorrect.">
            <a:extLst>
              <a:ext uri="{FF2B5EF4-FFF2-40B4-BE49-F238E27FC236}">
                <a16:creationId xmlns:a16="http://schemas.microsoft.com/office/drawing/2014/main" id="{1EE83DC3-A0CD-1845-BF5C-E77EF6F55F18}"/>
              </a:ext>
            </a:extLst>
          </p:cNvPr>
          <p:cNvPicPr>
            <a:picLocks noChangeAspect="1"/>
          </p:cNvPicPr>
          <p:nvPr/>
        </p:nvPicPr>
        <p:blipFill>
          <a:blip r:embed="rId4"/>
          <a:stretch>
            <a:fillRect/>
          </a:stretch>
        </p:blipFill>
        <p:spPr>
          <a:xfrm>
            <a:off x="920540" y="3049019"/>
            <a:ext cx="4800001" cy="3600000"/>
          </a:xfrm>
          <a:prstGeom prst="rect">
            <a:avLst/>
          </a:prstGeom>
        </p:spPr>
      </p:pic>
      <p:pic>
        <p:nvPicPr>
          <p:cNvPr id="2" name="Picture 1">
            <a:extLst>
              <a:ext uri="{FF2B5EF4-FFF2-40B4-BE49-F238E27FC236}">
                <a16:creationId xmlns:a16="http://schemas.microsoft.com/office/drawing/2014/main" id="{CB7F4891-1F59-74F6-D6D3-FE0CE36B7C80}"/>
              </a:ext>
            </a:extLst>
          </p:cNvPr>
          <p:cNvPicPr>
            <a:picLocks noChangeAspect="1"/>
          </p:cNvPicPr>
          <p:nvPr/>
        </p:nvPicPr>
        <p:blipFill>
          <a:blip r:embed="rId5"/>
          <a:stretch>
            <a:fillRect/>
          </a:stretch>
        </p:blipFill>
        <p:spPr>
          <a:xfrm>
            <a:off x="8626021" y="1076193"/>
            <a:ext cx="2929533" cy="1591269"/>
          </a:xfrm>
          <a:prstGeom prst="rect">
            <a:avLst/>
          </a:prstGeom>
        </p:spPr>
      </p:pic>
    </p:spTree>
    <p:extLst>
      <p:ext uri="{BB962C8B-B14F-4D97-AF65-F5344CB8AC3E}">
        <p14:creationId xmlns:p14="http://schemas.microsoft.com/office/powerpoint/2010/main" val="1846223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EA364-E9CA-A038-BFEB-8A8E11A1EF1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2047E69-C2A5-F013-665B-7472F87BB334}"/>
              </a:ext>
            </a:extLst>
          </p:cNvPr>
          <p:cNvSpPr/>
          <p:nvPr/>
        </p:nvSpPr>
        <p:spPr>
          <a:xfrm>
            <a:off x="335280" y="5323840"/>
            <a:ext cx="2499360" cy="117670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9083086-B08C-8220-BEAB-5D984A13DB8E}"/>
              </a:ext>
            </a:extLst>
          </p:cNvPr>
          <p:cNvSpPr txBox="1"/>
          <p:nvPr/>
        </p:nvSpPr>
        <p:spPr>
          <a:xfrm>
            <a:off x="524252" y="4750246"/>
            <a:ext cx="11143496" cy="2000548"/>
          </a:xfrm>
          <a:prstGeom prst="rect">
            <a:avLst/>
          </a:prstGeom>
          <a:noFill/>
        </p:spPr>
        <p:txBody>
          <a:bodyPr wrap="square" rtlCol="0">
            <a:spAutoFit/>
          </a:bodyPr>
          <a:lstStyle/>
          <a:p>
            <a:pPr algn="ctr"/>
            <a:r>
              <a:rPr lang="en-US" b="1" spc="-150" dirty="0">
                <a:solidFill>
                  <a:srgbClr val="2E2D62"/>
                </a:solidFill>
                <a:latin typeface="Arial" panose="020B0604020202020204" pitchFamily="34" charset="0"/>
                <a:cs typeface="Arial" panose="020B0604020202020204" pitchFamily="34" charset="0"/>
              </a:rPr>
              <a:t>An RFA consists of three grids in front of a collector plate. The middle grid can be biased to repel the secondary particles. </a:t>
            </a:r>
          </a:p>
          <a:p>
            <a:pPr algn="ctr"/>
            <a:endParaRPr lang="en-US" b="1" spc="-150" dirty="0">
              <a:solidFill>
                <a:srgbClr val="2E2D62"/>
              </a:solidFill>
              <a:latin typeface="Arial" panose="020B0604020202020204" pitchFamily="34" charset="0"/>
              <a:cs typeface="Arial" panose="020B0604020202020204" pitchFamily="34" charset="0"/>
            </a:endParaRPr>
          </a:p>
          <a:p>
            <a:pPr algn="ctr"/>
            <a:r>
              <a:rPr lang="en-US" b="1" spc="-150" dirty="0">
                <a:solidFill>
                  <a:srgbClr val="2E2D62"/>
                </a:solidFill>
                <a:latin typeface="Arial" panose="020B0604020202020204" pitchFamily="34" charset="0"/>
                <a:cs typeface="Arial" panose="020B0604020202020204" pitchFamily="34" charset="0"/>
              </a:rPr>
              <a:t>The RFQ transmission is mirrored by the electron signal. This signal can be used to measure the SCC time.</a:t>
            </a:r>
          </a:p>
          <a:p>
            <a:pPr algn="ctr"/>
            <a:endParaRPr lang="en-US" b="1" spc="-150" dirty="0">
              <a:solidFill>
                <a:srgbClr val="2E2D62"/>
              </a:solidFill>
              <a:latin typeface="Arial" panose="020B0604020202020204" pitchFamily="34" charset="0"/>
              <a:cs typeface="Arial" panose="020B0604020202020204" pitchFamily="34" charset="0"/>
            </a:endParaRPr>
          </a:p>
          <a:p>
            <a:pPr algn="ctr"/>
            <a:r>
              <a:rPr lang="en-US" b="1" spc="-150" dirty="0">
                <a:solidFill>
                  <a:srgbClr val="2E2D62"/>
                </a:solidFill>
                <a:latin typeface="Arial" panose="020B0604020202020204" pitchFamily="34" charset="0"/>
                <a:cs typeface="Arial" panose="020B0604020202020204" pitchFamily="34" charset="0"/>
              </a:rPr>
              <a:t>The energy of the secondary particles can provide the potential of the beam. </a:t>
            </a:r>
          </a:p>
          <a:p>
            <a:pPr marL="285750" indent="-285750" algn="ctr">
              <a:buFont typeface="Arial" panose="020B0604020202020204" pitchFamily="34" charset="0"/>
              <a:buChar char="•"/>
            </a:pPr>
            <a:r>
              <a:rPr lang="en-US" sz="1600" b="1" spc="-150" dirty="0">
                <a:solidFill>
                  <a:srgbClr val="2E2D62"/>
                </a:solidFill>
                <a:latin typeface="Arial" panose="020B0604020202020204" pitchFamily="34" charset="0"/>
                <a:cs typeface="Arial" panose="020B0604020202020204" pitchFamily="34" charset="0"/>
              </a:rPr>
              <a:t>Complicated for an H- beam, where the secondary particles are electrons.</a:t>
            </a:r>
          </a:p>
          <a:p>
            <a:pPr marL="285750" indent="-285750" algn="ctr">
              <a:buFont typeface="Arial" panose="020B0604020202020204" pitchFamily="34" charset="0"/>
              <a:buChar char="•"/>
            </a:pPr>
            <a:r>
              <a:rPr lang="en-US" sz="1600" b="1" spc="-150" dirty="0">
                <a:solidFill>
                  <a:srgbClr val="2E2D62"/>
                </a:solidFill>
                <a:latin typeface="Arial" panose="020B0604020202020204" pitchFamily="34" charset="0"/>
                <a:cs typeface="Arial" panose="020B0604020202020204" pitchFamily="34" charset="0"/>
              </a:rPr>
              <a:t>Measurements are planned using an H+, which would instead measure the energy of H</a:t>
            </a:r>
            <a:r>
              <a:rPr lang="en-US" sz="1600" b="1" spc="-150" baseline="-25000" dirty="0">
                <a:solidFill>
                  <a:srgbClr val="2E2D62"/>
                </a:solidFill>
                <a:latin typeface="Arial" panose="020B0604020202020204" pitchFamily="34" charset="0"/>
                <a:cs typeface="Arial" panose="020B0604020202020204" pitchFamily="34" charset="0"/>
              </a:rPr>
              <a:t>2</a:t>
            </a:r>
            <a:r>
              <a:rPr lang="en-US" sz="1600" b="1" spc="-150" baseline="30000" dirty="0">
                <a:solidFill>
                  <a:srgbClr val="2E2D62"/>
                </a:solidFill>
                <a:latin typeface="Arial" panose="020B0604020202020204" pitchFamily="34" charset="0"/>
                <a:cs typeface="Arial" panose="020B0604020202020204" pitchFamily="34" charset="0"/>
              </a:rPr>
              <a:t>+</a:t>
            </a:r>
            <a:r>
              <a:rPr lang="en-US" sz="1600" b="1" spc="-150" dirty="0">
                <a:solidFill>
                  <a:srgbClr val="2E2D62"/>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A9AB81C6-A2E2-0B10-DAF1-255EBA11E4B4}"/>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a:solidFill>
                  <a:srgbClr val="2E2D62"/>
                </a:solidFill>
                <a:latin typeface="Arial" panose="020B0604020202020204" pitchFamily="34" charset="0"/>
                <a:cs typeface="Arial" panose="020B0604020202020204" pitchFamily="34" charset="0"/>
              </a:rPr>
              <a:t>SCC Diagnostics – Retarding Field </a:t>
            </a:r>
            <a:r>
              <a:rPr lang="en-US" sz="3600" b="1" spc="-150" dirty="0" err="1">
                <a:solidFill>
                  <a:srgbClr val="2E2D62"/>
                </a:solidFill>
                <a:latin typeface="Arial" panose="020B0604020202020204" pitchFamily="34" charset="0"/>
                <a:cs typeface="Arial" panose="020B0604020202020204" pitchFamily="34" charset="0"/>
              </a:rPr>
              <a:t>Analyser</a:t>
            </a:r>
            <a:endParaRPr lang="en-US" sz="3600" b="1" spc="-150" dirty="0">
              <a:solidFill>
                <a:srgbClr val="2E2D62"/>
              </a:solidFill>
              <a:latin typeface="Arial" panose="020B0604020202020204" pitchFamily="34" charset="0"/>
              <a:cs typeface="Arial" panose="020B0604020202020204" pitchFamily="34" charset="0"/>
            </a:endParaRPr>
          </a:p>
        </p:txBody>
      </p:sp>
      <p:pic>
        <p:nvPicPr>
          <p:cNvPr id="5" name="Picture 4" descr="A metal device with wires&#10;&#10;AI-generated content may be incorrect.">
            <a:extLst>
              <a:ext uri="{FF2B5EF4-FFF2-40B4-BE49-F238E27FC236}">
                <a16:creationId xmlns:a16="http://schemas.microsoft.com/office/drawing/2014/main" id="{BE229E15-47E3-F57A-6602-B1F3341F6F50}"/>
              </a:ext>
            </a:extLst>
          </p:cNvPr>
          <p:cNvPicPr>
            <a:picLocks noChangeAspect="1"/>
          </p:cNvPicPr>
          <p:nvPr/>
        </p:nvPicPr>
        <p:blipFill>
          <a:blip r:embed="rId3"/>
          <a:stretch>
            <a:fillRect/>
          </a:stretch>
        </p:blipFill>
        <p:spPr>
          <a:xfrm>
            <a:off x="960014" y="921445"/>
            <a:ext cx="4357595" cy="3600000"/>
          </a:xfrm>
          <a:prstGeom prst="rect">
            <a:avLst/>
          </a:prstGeom>
        </p:spPr>
      </p:pic>
      <p:pic>
        <p:nvPicPr>
          <p:cNvPr id="6" name="Picture 5" descr="A graph of a signal&#10;&#10;AI-generated content may be incorrect.">
            <a:extLst>
              <a:ext uri="{FF2B5EF4-FFF2-40B4-BE49-F238E27FC236}">
                <a16:creationId xmlns:a16="http://schemas.microsoft.com/office/drawing/2014/main" id="{B523D132-9C10-B413-1852-26F32C0F3777}"/>
              </a:ext>
            </a:extLst>
          </p:cNvPr>
          <p:cNvPicPr>
            <a:picLocks noChangeAspect="1"/>
          </p:cNvPicPr>
          <p:nvPr/>
        </p:nvPicPr>
        <p:blipFill>
          <a:blip r:embed="rId4"/>
          <a:stretch>
            <a:fillRect/>
          </a:stretch>
        </p:blipFill>
        <p:spPr>
          <a:xfrm>
            <a:off x="6190157" y="921445"/>
            <a:ext cx="4864706" cy="3600000"/>
          </a:xfrm>
          <a:prstGeom prst="rect">
            <a:avLst/>
          </a:prstGeom>
        </p:spPr>
      </p:pic>
    </p:spTree>
    <p:extLst>
      <p:ext uri="{BB962C8B-B14F-4D97-AF65-F5344CB8AC3E}">
        <p14:creationId xmlns:p14="http://schemas.microsoft.com/office/powerpoint/2010/main" val="3985734387"/>
      </p:ext>
    </p:extLst>
  </p:cSld>
  <p:clrMapOvr>
    <a:masterClrMapping/>
  </p:clrMapOvr>
</p:sld>
</file>

<file path=ppt/theme/theme1.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CC6B7050712446AF351FC0FB28451D" ma:contentTypeVersion="15" ma:contentTypeDescription="Create a new document." ma:contentTypeScope="" ma:versionID="9a90885c641ca78ee233619c7def305e">
  <xsd:schema xmlns:xsd="http://www.w3.org/2001/XMLSchema" xmlns:xs="http://www.w3.org/2001/XMLSchema" xmlns:p="http://schemas.microsoft.com/office/2006/metadata/properties" xmlns:ns3="dbf97efa-71de-4ab8-9b95-f6bd4ed50060" xmlns:ns4="b61a6052-eee7-4130-8bc0-8a46a91150a3" targetNamespace="http://schemas.microsoft.com/office/2006/metadata/properties" ma:root="true" ma:fieldsID="b203a1f21d1ae0b511751fa88f2285bd" ns3:_="" ns4:_="">
    <xsd:import namespace="dbf97efa-71de-4ab8-9b95-f6bd4ed50060"/>
    <xsd:import namespace="b61a6052-eee7-4130-8bc0-8a46a91150a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f97efa-71de-4ab8-9b95-f6bd4ed500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1a6052-eee7-4130-8bc0-8a46a91150a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1a6052-eee7-4130-8bc0-8a46a91150a3" xsi:nil="true"/>
  </documentManagement>
</p:properties>
</file>

<file path=customXml/itemProps1.xml><?xml version="1.0" encoding="utf-8"?>
<ds:datastoreItem xmlns:ds="http://schemas.openxmlformats.org/officeDocument/2006/customXml" ds:itemID="{511BA0E2-B2D4-473C-A4C7-027FB57A0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f97efa-71de-4ab8-9b95-f6bd4ed50060"/>
    <ds:schemaRef ds:uri="b61a6052-eee7-4130-8bc0-8a46a911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A54004-BAA1-4FBC-AB0B-D0F565FDEB20}">
  <ds:schemaRefs>
    <ds:schemaRef ds:uri="http://schemas.microsoft.com/sharepoint/v3/contenttype/forms"/>
  </ds:schemaRefs>
</ds:datastoreItem>
</file>

<file path=customXml/itemProps3.xml><?xml version="1.0" encoding="utf-8"?>
<ds:datastoreItem xmlns:ds="http://schemas.openxmlformats.org/officeDocument/2006/customXml" ds:itemID="{D46F84B4-175E-4699-855D-6542591835AD}">
  <ds:schemaRefs>
    <ds:schemaRef ds:uri="b61a6052-eee7-4130-8bc0-8a46a91150a3"/>
    <ds:schemaRef ds:uri="http://purl.org/dc/dcmitype/"/>
    <ds:schemaRef ds:uri="dbf97efa-71de-4ab8-9b95-f6bd4ed50060"/>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133565</TotalTime>
  <Words>825</Words>
  <Application>Microsoft Office PowerPoint</Application>
  <PresentationFormat>Widescreen</PresentationFormat>
  <Paragraphs>99</Paragraphs>
  <Slides>12</Slides>
  <Notes>12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12</vt:i4>
      </vt:variant>
    </vt:vector>
  </HeadingPairs>
  <TitlesOfParts>
    <vt:vector size="16" baseType="lpstr">
      <vt:lpstr>Arial</vt:lpstr>
      <vt:lpstr>Calibri</vt:lpstr>
      <vt:lpstr>Office Theme</vt:lpstr>
      <vt:lpstr>MASTER 2 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Flannigan, Erin (STFC,RAL,ISIS)</cp:lastModifiedBy>
  <cp:revision>1008</cp:revision>
  <cp:lastPrinted>2023-05-25T12:33:09Z</cp:lastPrinted>
  <dcterms:created xsi:type="dcterms:W3CDTF">2019-09-17T08:04:08Z</dcterms:created>
  <dcterms:modified xsi:type="dcterms:W3CDTF">2025-04-07T20:26:24Z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0x010100ADCC6B7050712446AF351FC0FB28451D</vt:lpwstr>
  </property>
</Properties>
</file>