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4" r:id="rId1"/>
  </p:sldMasterIdLst>
  <p:notesMasterIdLst>
    <p:notesMasterId r:id="rId27"/>
  </p:notesMasterIdLst>
  <p:handoutMasterIdLst>
    <p:handoutMasterId r:id="rId28"/>
  </p:handoutMasterIdLst>
  <p:sldIdLst>
    <p:sldId id="268" r:id="rId2"/>
    <p:sldId id="592" r:id="rId3"/>
    <p:sldId id="612" r:id="rId4"/>
    <p:sldId id="527" r:id="rId5"/>
    <p:sldId id="593" r:id="rId6"/>
    <p:sldId id="595" r:id="rId7"/>
    <p:sldId id="594" r:id="rId8"/>
    <p:sldId id="596" r:id="rId9"/>
    <p:sldId id="597" r:id="rId10"/>
    <p:sldId id="598" r:id="rId11"/>
    <p:sldId id="599" r:id="rId12"/>
    <p:sldId id="600" r:id="rId13"/>
    <p:sldId id="602" r:id="rId14"/>
    <p:sldId id="601" r:id="rId15"/>
    <p:sldId id="611" r:id="rId16"/>
    <p:sldId id="603" r:id="rId17"/>
    <p:sldId id="604" r:id="rId18"/>
    <p:sldId id="606" r:id="rId19"/>
    <p:sldId id="605" r:id="rId20"/>
    <p:sldId id="607" r:id="rId21"/>
    <p:sldId id="608" r:id="rId22"/>
    <p:sldId id="609" r:id="rId23"/>
    <p:sldId id="610" r:id="rId24"/>
    <p:sldId id="587" r:id="rId25"/>
    <p:sldId id="591" r:id="rId26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9900"/>
    <a:srgbClr val="006600"/>
    <a:srgbClr val="EEECE1"/>
    <a:srgbClr val="FF3737"/>
    <a:srgbClr val="008000"/>
    <a:srgbClr val="FFFFFF"/>
    <a:srgbClr val="4F81BD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9" autoAdjust="0"/>
    <p:restoredTop sz="95030" autoAdjust="0"/>
  </p:normalViewPr>
  <p:slideViewPr>
    <p:cSldViewPr>
      <p:cViewPr>
        <p:scale>
          <a:sx n="90" d="100"/>
          <a:sy n="90" d="100"/>
        </p:scale>
        <p:origin x="192" y="201"/>
      </p:cViewPr>
      <p:guideLst>
        <p:guide orient="horz" pos="2160"/>
        <p:guide pos="3840"/>
        <p:guide orient="horz" pos="22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5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B2FF4-7BA7-42D4-986A-C26E560229C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905CA-4BA5-40DD-9324-A208C7215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554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3786AFE-4E56-48B7-ABB3-20D80C8DCBB1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604FCDD-9ED5-46F9-9F2C-1586AA24A1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182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12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830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76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55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454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032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310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11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878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945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3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967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111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197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33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695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174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50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6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18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007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35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l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框 13"/>
          <p:cNvSpPr txBox="1"/>
          <p:nvPr userDrawn="1"/>
        </p:nvSpPr>
        <p:spPr bwMode="auto">
          <a:xfrm>
            <a:off x="9707475" y="6547475"/>
            <a:ext cx="244827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100" b="1" dirty="0">
                <a:solidFill>
                  <a:schemeClr val="tx1"/>
                </a:solidFill>
                <a:latin typeface="Tw Cen MT Condensed" panose="020B0606020104020203" pitchFamily="34" charset="0"/>
              </a:rPr>
              <a:t>L. Sun</a:t>
            </a:r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, PIBHI2025, </a:t>
            </a:r>
            <a:r>
              <a:rPr lang="en-US" altLang="zh-CN" sz="1100" b="1" dirty="0" err="1">
                <a:solidFill>
                  <a:srgbClr val="0D02E0"/>
                </a:solidFill>
                <a:latin typeface="Tw Cen MT Condensed" panose="020B0606020104020203" pitchFamily="34" charset="0"/>
              </a:rPr>
              <a:t>Acitrezza</a:t>
            </a:r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,</a:t>
            </a:r>
            <a:r>
              <a:rPr lang="en-US" altLang="zh-CN" sz="1100" b="1" dirty="0">
                <a:solidFill>
                  <a:srgbClr val="C00000"/>
                </a:solidFill>
                <a:latin typeface="Tw Cen MT Condensed" panose="020B0606020104020203" pitchFamily="34" charset="0"/>
              </a:rPr>
              <a:t>      </a:t>
            </a:r>
            <a:fld id="{ACE9A58E-C139-4F31-AD25-C18095E9965D}" type="slidenum">
              <a:rPr lang="en-US" altLang="zh-CN" sz="1100" b="1" smtClean="0">
                <a:solidFill>
                  <a:srgbClr val="0D02E0"/>
                </a:solidFill>
                <a:latin typeface="Tw Cen MT Condensed" panose="020B0606020104020203" pitchFamily="34" charset="0"/>
              </a:rPr>
              <a:pPr eaLnBrk="1" hangingPunct="1"/>
              <a:t>‹#›</a:t>
            </a:fld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/24</a:t>
            </a:r>
            <a:endParaRPr lang="zh-CN" altLang="en-US" sz="1100" b="1" dirty="0">
              <a:solidFill>
                <a:srgbClr val="0D02E0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F9FE20-A454-4C71-9D9F-1B053B7B5E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469" y="6396523"/>
            <a:ext cx="688220" cy="3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91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 userDrawn="1"/>
        </p:nvSpPr>
        <p:spPr>
          <a:xfrm>
            <a:off x="615951" y="0"/>
            <a:ext cx="77470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91228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5" r:id="rId1"/>
    <p:sldLayoutId id="2147485651" r:id="rId2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microsoft.com/office/2007/relationships/hdphoto" Target="../media/hdphoto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标题 1"/>
          <p:cNvSpPr>
            <a:spLocks noGrp="1"/>
          </p:cNvSpPr>
          <p:nvPr>
            <p:ph type="ctrTitle" idx="4294967295"/>
          </p:nvPr>
        </p:nvSpPr>
        <p:spPr>
          <a:xfrm>
            <a:off x="407368" y="1137471"/>
            <a:ext cx="11017224" cy="1562204"/>
          </a:xfrm>
          <a:prstGeom prst="rect">
            <a:avLst/>
          </a:prstGeom>
          <a:ln w="38100" cmpd="dbl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4400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FECR</a:t>
            </a:r>
            <a:r>
              <a:rPr lang="en-US" altLang="zh-CN" sz="4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: Prototype of the next generation ECR ion source</a:t>
            </a:r>
            <a:endParaRPr lang="zh-CN" altLang="en-US" sz="5400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8547" name="副标题 2"/>
          <p:cNvSpPr>
            <a:spLocks noGrp="1"/>
          </p:cNvSpPr>
          <p:nvPr>
            <p:ph type="subTitle" idx="4294967295"/>
          </p:nvPr>
        </p:nvSpPr>
        <p:spPr>
          <a:xfrm>
            <a:off x="1573564" y="3289967"/>
            <a:ext cx="8086229" cy="720080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L. Sun</a:t>
            </a:r>
            <a:r>
              <a:rPr lang="zh-CN" altLang="en-US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en-US" altLang="zh-CN" sz="3600" b="1" u="sng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8550" name="图片 7" descr="CAOS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1114" y="115889"/>
            <a:ext cx="7572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图片 8" descr="IM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351" y="6351"/>
            <a:ext cx="8302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18689" y="312739"/>
            <a:ext cx="6191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i="1" spc="300" dirty="0">
                <a:solidFill>
                  <a:srgbClr val="000000"/>
                </a:solidFill>
                <a:latin typeface="Arial"/>
                <a:ea typeface="宋体"/>
              </a:rPr>
              <a:t>IMP</a:t>
            </a:r>
            <a:endParaRPr lang="zh-CN" altLang="en-US" sz="1400" b="1" i="1" spc="30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2495600" y="5320419"/>
            <a:ext cx="64716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CAS, 730000, Lanzhou, China</a:t>
            </a:r>
            <a:endParaRPr lang="zh-CN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 bwMode="auto">
          <a:xfrm>
            <a:off x="3431704" y="6165304"/>
            <a:ext cx="4229748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i="1" dirty="0">
                <a:latin typeface="Times" panose="02020603050405020304" pitchFamily="18" charset="0"/>
                <a:cs typeface="Times New Roman" panose="02020603050405020304" pitchFamily="18" charset="0"/>
              </a:rPr>
              <a:t>PIBHI’25, April. 7~9, 2025, </a:t>
            </a:r>
            <a:r>
              <a:rPr lang="en-US" altLang="zh-CN" i="1" dirty="0" err="1">
                <a:latin typeface="Times" panose="02020603050405020304" pitchFamily="18" charset="0"/>
                <a:cs typeface="Times New Roman" panose="02020603050405020304" pitchFamily="18" charset="0"/>
              </a:rPr>
              <a:t>Acitrezza</a:t>
            </a:r>
            <a:r>
              <a:rPr lang="en-US" altLang="zh-CN" i="1" dirty="0">
                <a:latin typeface="Times" panose="02020603050405020304" pitchFamily="18" charset="0"/>
                <a:cs typeface="Times New Roman" panose="02020603050405020304" pitchFamily="18" charset="0"/>
              </a:rPr>
              <a:t>, Italy</a:t>
            </a:r>
            <a:endParaRPr lang="zh-CN" altLang="en-US" i="1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8719603-098C-44DC-8188-2366341CD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836712"/>
            <a:ext cx="10559187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60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9A0908-6EB8-49AF-BBF3-4319FA184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789" y="692696"/>
            <a:ext cx="7741817" cy="33123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8CF155-8163-4906-A965-A12095CED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20" y="4005032"/>
            <a:ext cx="5377138" cy="25971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38FE318-9B64-4991-A788-002C96AF2AC0}"/>
              </a:ext>
            </a:extLst>
          </p:cNvPr>
          <p:cNvSpPr/>
          <p:nvPr/>
        </p:nvSpPr>
        <p:spPr>
          <a:xfrm>
            <a:off x="6330358" y="4114608"/>
            <a:ext cx="5526282" cy="224676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Solenoids &amp; Sextupole coil both reach their 100% design currents</a:t>
            </a:r>
          </a:p>
          <a:p>
            <a:pPr marL="285750" indent="-285750" defTabSz="45720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Sextupole coil assembly reaches its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96% design currents</a:t>
            </a:r>
          </a:p>
          <a:p>
            <a:pPr marL="285750" indent="-285750" defTabSz="45720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issues:</a:t>
            </a:r>
          </a:p>
          <a:p>
            <a:pPr marL="800100" lvl="1" indent="-342900" defTabSz="4572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Quench protection</a:t>
            </a:r>
          </a:p>
          <a:p>
            <a:pPr marL="800100" lvl="1" indent="-342900" defTabSz="4572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Coils degradation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1A70EC4-0DEB-4068-B00A-9E25D2B8D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969845"/>
            <a:ext cx="3802501" cy="27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01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图片 6" descr="图片包含 束, 行, 一群, 夹&#10;&#10;描述已自动生成">
            <a:extLst>
              <a:ext uri="{FF2B5EF4-FFF2-40B4-BE49-F238E27FC236}">
                <a16:creationId xmlns:a16="http://schemas.microsoft.com/office/drawing/2014/main" id="{6A781505-95E6-4384-9F36-6C32AD1B83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55"/>
          <a:stretch/>
        </p:blipFill>
        <p:spPr>
          <a:xfrm>
            <a:off x="191344" y="956007"/>
            <a:ext cx="3600400" cy="4807986"/>
          </a:xfrm>
          <a:prstGeom prst="rect">
            <a:avLst/>
          </a:prstGeom>
        </p:spPr>
      </p:pic>
      <p:pic>
        <p:nvPicPr>
          <p:cNvPr id="9" name="图片 8" descr="图片包含 行, 夹, 充满, 一群&#10;&#10;描述已自动生成">
            <a:extLst>
              <a:ext uri="{FF2B5EF4-FFF2-40B4-BE49-F238E27FC236}">
                <a16:creationId xmlns:a16="http://schemas.microsoft.com/office/drawing/2014/main" id="{C8BDD913-61AF-4EA0-AB72-87A2B338B8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/>
          <a:stretch/>
        </p:blipFill>
        <p:spPr>
          <a:xfrm>
            <a:off x="3863752" y="948412"/>
            <a:ext cx="3467670" cy="48155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160C19-3187-4779-9FC7-90379FB08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620688"/>
            <a:ext cx="3387855" cy="25416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42849E-A551-49D2-B7C4-26D8920B8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032" y="3284984"/>
            <a:ext cx="4378148" cy="274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58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8E4EC9C-BCC7-403E-B43E-64BD530EAD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9" t="51212" b="7837"/>
          <a:stretch/>
        </p:blipFill>
        <p:spPr>
          <a:xfrm rot="10800000">
            <a:off x="119336" y="692696"/>
            <a:ext cx="5871412" cy="26661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5801609-0E68-4E12-BDEC-8F0E7F39F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52"/>
          <a:stretch/>
        </p:blipFill>
        <p:spPr>
          <a:xfrm>
            <a:off x="4326720" y="3380501"/>
            <a:ext cx="7369526" cy="29691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7C2267-FE80-4855-9731-E619B9B228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9"/>
          <a:stretch/>
        </p:blipFill>
        <p:spPr>
          <a:xfrm rot="10800000">
            <a:off x="6054912" y="820037"/>
            <a:ext cx="5977286" cy="2519898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F16770DD-8BBE-48F4-8C58-BE99CE5058B3}"/>
              </a:ext>
            </a:extLst>
          </p:cNvPr>
          <p:cNvSpPr/>
          <p:nvPr/>
        </p:nvSpPr>
        <p:spPr>
          <a:xfrm>
            <a:off x="3678648" y="1958957"/>
            <a:ext cx="43204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B32EDF6-D7C0-42A1-A7DC-CC9BC55E2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071" y="2884865"/>
            <a:ext cx="2969167" cy="3960441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B7F7B2C-5BED-4621-A511-292A596865B6}"/>
              </a:ext>
            </a:extLst>
          </p:cNvPr>
          <p:cNvCxnSpPr/>
          <p:nvPr/>
        </p:nvCxnSpPr>
        <p:spPr>
          <a:xfrm>
            <a:off x="1014352" y="4479237"/>
            <a:ext cx="432048" cy="36004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A12ABC4-FB49-44FB-977B-563BFA81D2E8}"/>
              </a:ext>
            </a:extLst>
          </p:cNvPr>
          <p:cNvCxnSpPr/>
          <p:nvPr/>
        </p:nvCxnSpPr>
        <p:spPr>
          <a:xfrm>
            <a:off x="6414952" y="2246989"/>
            <a:ext cx="432048" cy="36004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258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492F8B4-7E8F-465A-8ED8-98E64EF8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839366"/>
            <a:ext cx="3347070" cy="23263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BD1C88A-6909-4296-8A1B-3207E4260E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0"/>
          <a:stretch>
            <a:fillRect/>
          </a:stretch>
        </p:blipFill>
        <p:spPr>
          <a:xfrm>
            <a:off x="7392144" y="839366"/>
            <a:ext cx="3177013" cy="22612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8AEEA6-1ACC-485D-BD0E-4B5CB77CB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717032"/>
            <a:ext cx="2012701" cy="2683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BD44D7C-9845-4DF7-9A21-0A4DBC2BA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3717032"/>
            <a:ext cx="2012701" cy="26836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B6CCA8D-F87E-4BE5-86DD-8D91F8A4EA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82" y="3717031"/>
            <a:ext cx="3578134" cy="268360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5A47974-7059-4922-A429-127AB5590D40}"/>
              </a:ext>
            </a:extLst>
          </p:cNvPr>
          <p:cNvSpPr txBox="1"/>
          <p:nvPr/>
        </p:nvSpPr>
        <p:spPr bwMode="auto">
          <a:xfrm>
            <a:off x="182960" y="1476400"/>
            <a:ext cx="302433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Using </a:t>
            </a:r>
            <a:r>
              <a:rPr lang="en-US" altLang="zh-CN" sz="20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NbTi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sextupole coils to replace Nb</a:t>
            </a:r>
            <a:r>
              <a:rPr lang="en-US" altLang="zh-CN" sz="2000" b="1" baseline="-25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Sn ones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C68755-4EF3-4F90-8D20-9ACEB7F394ED}"/>
              </a:ext>
            </a:extLst>
          </p:cNvPr>
          <p:cNvSpPr txBox="1"/>
          <p:nvPr/>
        </p:nvSpPr>
        <p:spPr bwMode="auto">
          <a:xfrm>
            <a:off x="182960" y="4550999"/>
            <a:ext cx="317673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Maintain the cold mass structure identical to the previous design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3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80F1733-8B0B-4B7F-B69F-34361DFA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20" t="12730" r="8877" b="34810"/>
          <a:stretch>
            <a:fillRect/>
          </a:stretch>
        </p:blipFill>
        <p:spPr>
          <a:xfrm>
            <a:off x="1847528" y="835714"/>
            <a:ext cx="2808312" cy="257382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89DE7BD-30F8-481F-BA29-F2ACDA3E3330}"/>
              </a:ext>
            </a:extLst>
          </p:cNvPr>
          <p:cNvSpPr txBox="1"/>
          <p:nvPr/>
        </p:nvSpPr>
        <p:spPr bwMode="auto">
          <a:xfrm>
            <a:off x="3366705" y="3009427"/>
            <a:ext cx="1997663" cy="40011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FECR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cold mass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86AE9D3-BAF0-4470-BB68-4798129F6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4" t="4850" b="6951"/>
          <a:stretch/>
        </p:blipFill>
        <p:spPr>
          <a:xfrm>
            <a:off x="1899291" y="3542832"/>
            <a:ext cx="2376264" cy="295739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192A93C-F4F1-4721-8BF0-18A7B62BE7C7}"/>
              </a:ext>
            </a:extLst>
          </p:cNvPr>
          <p:cNvSpPr txBox="1"/>
          <p:nvPr/>
        </p:nvSpPr>
        <p:spPr bwMode="auto">
          <a:xfrm>
            <a:off x="3630988" y="5904109"/>
            <a:ext cx="1744388" cy="40011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FECR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Magnet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E8EAEC7-C8D0-4B5F-8916-D37E4DC09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976" y="764705"/>
            <a:ext cx="4680520" cy="30649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CFA59F7-8F4F-4B4E-801C-42CD8723E6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3848290"/>
            <a:ext cx="3613636" cy="25519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03893D6-F7FD-4548-9FF5-36B67EA845CE}"/>
              </a:ext>
            </a:extLst>
          </p:cNvPr>
          <p:cNvSpPr txBox="1"/>
          <p:nvPr/>
        </p:nvSpPr>
        <p:spPr bwMode="auto">
          <a:xfrm>
            <a:off x="9199767" y="1628800"/>
            <a:ext cx="1762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 err="1">
                <a:solidFill>
                  <a:srgbClr val="0D02E0"/>
                </a:solidFill>
              </a:rPr>
              <a:t>Coldmass</a:t>
            </a:r>
            <a:r>
              <a:rPr lang="en-US" altLang="zh-CN" b="1" dirty="0">
                <a:solidFill>
                  <a:srgbClr val="0D02E0"/>
                </a:solidFill>
              </a:rPr>
              <a:t> test</a:t>
            </a:r>
            <a:endParaRPr lang="zh-CN" altLang="en-US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F35FE72-B767-427B-85A4-46D381C14C1A}"/>
              </a:ext>
            </a:extLst>
          </p:cNvPr>
          <p:cNvSpPr txBox="1"/>
          <p:nvPr/>
        </p:nvSpPr>
        <p:spPr bwMode="auto">
          <a:xfrm>
            <a:off x="6600056" y="1124744"/>
            <a:ext cx="14670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0D02E0"/>
                </a:solidFill>
              </a:rPr>
              <a:t>Magnet test</a:t>
            </a:r>
            <a:endParaRPr lang="zh-CN" altLang="en-US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647E46-936D-42A0-961B-AD168AD141D8}"/>
              </a:ext>
            </a:extLst>
          </p:cNvPr>
          <p:cNvSpPr txBox="1"/>
          <p:nvPr/>
        </p:nvSpPr>
        <p:spPr bwMode="auto">
          <a:xfrm>
            <a:off x="9912424" y="4077072"/>
            <a:ext cx="2160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Radial field mapping at 90% design currents</a:t>
            </a:r>
            <a:endParaRPr lang="zh-CN" altLang="en-US" sz="20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37F1F8-F409-4C62-BF42-CAB571F6F9AC}"/>
              </a:ext>
            </a:extLst>
          </p:cNvPr>
          <p:cNvSpPr txBox="1"/>
          <p:nvPr/>
        </p:nvSpPr>
        <p:spPr bwMode="auto">
          <a:xfrm>
            <a:off x="9781644" y="5673276"/>
            <a:ext cx="19319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Br</a:t>
            </a:r>
            <a:r>
              <a:rPr lang="en-US" altLang="zh-CN" sz="2400" b="1" baseline="-25000" dirty="0">
                <a:solidFill>
                  <a:srgbClr val="0D02E0"/>
                </a:solidFill>
                <a:latin typeface="Arial" pitchFamily="34" charset="0"/>
              </a:rPr>
              <a:t>100%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~2.7 T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1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7" name="屏幕录制 3">
            <a:hlinkClick r:id="" action="ppaction://media"/>
            <a:extLst>
              <a:ext uri="{FF2B5EF4-FFF2-40B4-BE49-F238E27FC236}">
                <a16:creationId xmlns:a16="http://schemas.microsoft.com/office/drawing/2014/main" id="{293338E7-CC44-4D8C-913D-682BC1A9E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095"/>
          <a:stretch/>
        </p:blipFill>
        <p:spPr>
          <a:xfrm>
            <a:off x="6168008" y="1772816"/>
            <a:ext cx="5184576" cy="35890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98A3A98-8E59-4571-8A88-EFBBBEC47260}"/>
              </a:ext>
            </a:extLst>
          </p:cNvPr>
          <p:cNvSpPr txBox="1"/>
          <p:nvPr/>
        </p:nvSpPr>
        <p:spPr bwMode="auto">
          <a:xfrm>
            <a:off x="2423592" y="957482"/>
            <a:ext cx="6986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Strong Flux Jump </a:t>
            </a:r>
            <a:r>
              <a:rPr lang="en-US" altLang="zh-CN" sz="2400" b="1" dirty="0">
                <a:solidFill>
                  <a:srgbClr val="0D02E0"/>
                </a:solidFill>
              </a:rPr>
              <a:t>Interferes Magnet Operation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C833935-8971-4491-9041-9B120CB476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369"/>
          <a:stretch/>
        </p:blipFill>
        <p:spPr>
          <a:xfrm>
            <a:off x="111412" y="1772816"/>
            <a:ext cx="5922639" cy="33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079776" y="18498"/>
            <a:ext cx="4490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Commissioning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1569EC7-3132-465C-BEDF-F1DDA57CF564}"/>
              </a:ext>
            </a:extLst>
          </p:cNvPr>
          <p:cNvGrpSpPr/>
          <p:nvPr/>
        </p:nvGrpSpPr>
        <p:grpSpPr>
          <a:xfrm>
            <a:off x="5807968" y="980728"/>
            <a:ext cx="5855821" cy="2635531"/>
            <a:chOff x="263352" y="908720"/>
            <a:chExt cx="5855821" cy="263553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D21CDDF-FCF1-4AE1-9987-A592D357F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2" y="908720"/>
              <a:ext cx="5855821" cy="263553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F0796DB-3DA7-4C85-9AA5-56D0F629A9B8}"/>
                </a:ext>
              </a:extLst>
            </p:cNvPr>
            <p:cNvSpPr txBox="1"/>
            <p:nvPr/>
          </p:nvSpPr>
          <p:spPr bwMode="auto">
            <a:xfrm rot="471049">
              <a:off x="3470306" y="1094738"/>
              <a:ext cx="599844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11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F</a:t>
              </a:r>
              <a:r>
                <a:rPr lang="en-US" altLang="zh-CN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ECR</a:t>
              </a:r>
              <a:endParaRPr lang="zh-CN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aphicFrame>
        <p:nvGraphicFramePr>
          <p:cNvPr id="19" name="表格 4">
            <a:extLst>
              <a:ext uri="{FF2B5EF4-FFF2-40B4-BE49-F238E27FC236}">
                <a16:creationId xmlns:a16="http://schemas.microsoft.com/office/drawing/2014/main" id="{FF6D8A17-ECD5-4A4E-8F44-36E089B98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693527"/>
              </p:ext>
            </p:extLst>
          </p:nvPr>
        </p:nvGraphicFramePr>
        <p:xfrm>
          <a:off x="371364" y="881173"/>
          <a:ext cx="511256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3577807722"/>
                    </a:ext>
                  </a:extLst>
                </a:gridCol>
                <a:gridCol w="2556284">
                  <a:extLst>
                    <a:ext uri="{9D8B030D-6E8A-4147-A177-3AD203B41FA5}">
                      <a16:colId xmlns:a16="http://schemas.microsoft.com/office/drawing/2014/main" val="3193783037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Parameters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Value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4866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Microwave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45 GHz + 28 GHz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48128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45 GHz Power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 kW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96184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28 GHz Power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10 kW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8455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Typical operation fields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Mirror peaks: 3.9 T/2.1 T</a:t>
                      </a:r>
                    </a:p>
                    <a:p>
                      <a:pPr algn="ctr"/>
                      <a:r>
                        <a:rPr lang="en-US" altLang="zh-CN" sz="1800" dirty="0"/>
                        <a:t> B</a:t>
                      </a:r>
                      <a:r>
                        <a:rPr lang="en-US" altLang="zh-CN" sz="1800" baseline="-25000" dirty="0"/>
                        <a:t>r</a:t>
                      </a:r>
                      <a:r>
                        <a:rPr lang="en-US" altLang="zh-CN" sz="1800" dirty="0"/>
                        <a:t>= 2.3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3782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Commissioned ions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O, Xe, Bi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40165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Operation voltage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25 kV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200467"/>
                  </a:ext>
                </a:extLst>
              </a:tr>
            </a:tbl>
          </a:graphicData>
        </a:graphic>
      </p:graphicFrame>
      <p:pic>
        <p:nvPicPr>
          <p:cNvPr id="20" name="图片 19">
            <a:extLst>
              <a:ext uri="{FF2B5EF4-FFF2-40B4-BE49-F238E27FC236}">
                <a16:creationId xmlns:a16="http://schemas.microsoft.com/office/drawing/2014/main" id="{F272BE99-004A-4009-AE0B-B9373CCDD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4" y="4002840"/>
            <a:ext cx="3950375" cy="230425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C35354F-8106-4857-AFE0-F72372EFAA29}"/>
              </a:ext>
            </a:extLst>
          </p:cNvPr>
          <p:cNvSpPr txBox="1"/>
          <p:nvPr/>
        </p:nvSpPr>
        <p:spPr bwMode="auto">
          <a:xfrm>
            <a:off x="3071664" y="4509120"/>
            <a:ext cx="7409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FECR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2" name="标注: 弯曲线形 21">
            <a:extLst>
              <a:ext uri="{FF2B5EF4-FFF2-40B4-BE49-F238E27FC236}">
                <a16:creationId xmlns:a16="http://schemas.microsoft.com/office/drawing/2014/main" id="{94F3B5E2-75E2-4D6D-82CC-F84518F9327E}"/>
              </a:ext>
            </a:extLst>
          </p:cNvPr>
          <p:cNvSpPr/>
          <p:nvPr/>
        </p:nvSpPr>
        <p:spPr>
          <a:xfrm>
            <a:off x="1892654" y="5982224"/>
            <a:ext cx="1512168" cy="47428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6283"/>
              <a:gd name="adj6" fmla="val -54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45 GHz</a:t>
            </a:r>
          </a:p>
          <a:p>
            <a:pPr algn="ctr"/>
            <a:r>
              <a:rPr lang="en-US" altLang="zh-CN" sz="1400" dirty="0"/>
              <a:t>Quasi-optical</a:t>
            </a:r>
            <a:endParaRPr lang="zh-CN" altLang="en-US" sz="1400" dirty="0"/>
          </a:p>
        </p:txBody>
      </p:sp>
      <p:sp>
        <p:nvSpPr>
          <p:cNvPr id="23" name="标注: 弯曲线形 22">
            <a:extLst>
              <a:ext uri="{FF2B5EF4-FFF2-40B4-BE49-F238E27FC236}">
                <a16:creationId xmlns:a16="http://schemas.microsoft.com/office/drawing/2014/main" id="{3312D9EB-8566-4EA6-91AC-8C5796D8EBA0}"/>
              </a:ext>
            </a:extLst>
          </p:cNvPr>
          <p:cNvSpPr/>
          <p:nvPr/>
        </p:nvSpPr>
        <p:spPr>
          <a:xfrm>
            <a:off x="1523539" y="4226268"/>
            <a:ext cx="1512168" cy="47428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3395"/>
              <a:gd name="adj6" fmla="val -7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28 GHz</a:t>
            </a:r>
          </a:p>
          <a:p>
            <a:pPr algn="ctr"/>
            <a:r>
              <a:rPr lang="en-US" altLang="zh-CN" sz="1400" dirty="0"/>
              <a:t>Oversized WG</a:t>
            </a:r>
            <a:endParaRPr lang="zh-CN" altLang="en-US" sz="14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2B23122-DE20-4CEF-B184-304D0125DA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114"/>
          <a:stretch/>
        </p:blipFill>
        <p:spPr>
          <a:xfrm>
            <a:off x="4643487" y="3848485"/>
            <a:ext cx="1236489" cy="264485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ACC0F96-0E48-4A13-8EE6-A68DD4896676}"/>
              </a:ext>
            </a:extLst>
          </p:cNvPr>
          <p:cNvSpPr txBox="1"/>
          <p:nvPr/>
        </p:nvSpPr>
        <p:spPr bwMode="auto">
          <a:xfrm>
            <a:off x="5735960" y="5893094"/>
            <a:ext cx="1821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Micro-channel plasma chamber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BB385EA-300B-4C10-9B77-CDE5BAABCF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9583" y1="20234" x2="62500" y2="23438"/>
                        <a14:foregroundMark x1="51979" y1="27891" x2="52604" y2="37109"/>
                        <a14:foregroundMark x1="52604" y1="37109" x2="55313" y2="41016"/>
                        <a14:foregroundMark x1="58333" y1="53125" x2="62604" y2="60078"/>
                        <a14:foregroundMark x1="62604" y1="60078" x2="71458" y2="60625"/>
                        <a14:foregroundMark x1="66458" y1="30391" x2="66458" y2="30078"/>
                        <a14:foregroundMark x1="54583" y1="48125" x2="55104" y2="49531"/>
                        <a14:foregroundMark x1="50104" y1="20078" x2="50313" y2="20078"/>
                        <a14:foregroundMark x1="61979" y1="19922" x2="61979" y2="19922"/>
                        <a14:foregroundMark x1="55313" y1="18125" x2="55313" y2="18125"/>
                        <a14:foregroundMark x1="56771" y1="17969" x2="56771" y2="17969"/>
                        <a14:foregroundMark x1="53854" y1="18125" x2="53854" y2="18125"/>
                        <a14:foregroundMark x1="52188" y1="19141" x2="52188" y2="19141"/>
                        <a14:foregroundMark x1="52917" y1="18438" x2="52917" y2="18438"/>
                        <a14:foregroundMark x1="57917" y1="18125" x2="57917" y2="18125"/>
                        <a14:foregroundMark x1="59062" y1="18281" x2="59062" y2="18281"/>
                        <a14:foregroundMark x1="60000" y1="18516" x2="60000" y2="18516"/>
                        <a14:foregroundMark x1="60729" y1="18516" x2="60729" y2="18516"/>
                        <a14:foregroundMark x1="61458" y1="19141" x2="61771" y2="19531"/>
                        <a14:foregroundMark x1="62396" y1="20234" x2="62396" y2="20234"/>
                        <a14:backgroundMark x1="37917" y1="25938" x2="19792" y2="32891"/>
                        <a14:backgroundMark x1="19792" y1="32891" x2="35104" y2="41328"/>
                        <a14:backgroundMark x1="35104" y1="41328" x2="21042" y2="37656"/>
                        <a14:backgroundMark x1="21042" y1="37656" x2="19063" y2="38438"/>
                        <a14:backgroundMark x1="43125" y1="27422" x2="42708" y2="35938"/>
                        <a14:backgroundMark x1="42708" y1="35938" x2="49479" y2="55469"/>
                        <a14:backgroundMark x1="49479" y1="55469" x2="42917" y2="61875"/>
                        <a14:backgroundMark x1="53333" y1="54531" x2="52292" y2="63594"/>
                        <a14:backgroundMark x1="52292" y1="63594" x2="54792" y2="60938"/>
                        <a14:backgroundMark x1="82917" y1="64688" x2="80000" y2="65234"/>
                        <a14:backgroundMark x1="54063" y1="58672" x2="54375" y2="60938"/>
                        <a14:backgroundMark x1="59792" y1="65938" x2="55313" y2="62578"/>
                        <a14:backgroundMark x1="36979" y1="16641" x2="28125" y2="24531"/>
                        <a14:backgroundMark x1="28125" y1="24531" x2="20938" y2="18203"/>
                        <a14:backgroundMark x1="20938" y1="18203" x2="30938" y2="22969"/>
                        <a14:backgroundMark x1="30938" y1="22969" x2="32188" y2="24922"/>
                        <a14:backgroundMark x1="37917" y1="22422" x2="45521" y2="15781"/>
                        <a14:backgroundMark x1="45521" y1="15781" x2="43646" y2="21719"/>
                        <a14:backgroundMark x1="84063" y1="22422" x2="62500" y2="16875"/>
                        <a14:backgroundMark x1="62500" y1="16875" x2="70313" y2="24766"/>
                        <a14:backgroundMark x1="70313" y1="24766" x2="71979" y2="32969"/>
                        <a14:backgroundMark x1="71979" y1="32969" x2="76771" y2="34688"/>
                        <a14:backgroundMark x1="47708" y1="19688" x2="44375" y2="23125"/>
                        <a14:backgroundMark x1="48438" y1="19922" x2="46667" y2="23125"/>
                        <a14:backgroundMark x1="50313" y1="19219" x2="48646" y2="20078"/>
                        <a14:backgroundMark x1="62708" y1="20078" x2="64063" y2="2117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1" t="15750" r="11329" b="32801"/>
          <a:stretch/>
        </p:blipFill>
        <p:spPr>
          <a:xfrm rot="19556295">
            <a:off x="7297875" y="3468835"/>
            <a:ext cx="1587115" cy="25922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013AB8-A714-41C0-96CF-33639195D2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35" b="96648" l="9855" r="89984">
                        <a14:foregroundMark x1="50727" y1="27342" x2="50350" y2="34451"/>
                        <a14:foregroundMark x1="69467" y1="25848" x2="70059" y2="33926"/>
                        <a14:foregroundMark x1="70059" y1="33926" x2="70167" y2="34047"/>
                        <a14:foregroundMark x1="69790" y1="19992" x2="69790" y2="26535"/>
                        <a14:foregroundMark x1="50027" y1="26535" x2="49812" y2="30129"/>
                        <a14:foregroundMark x1="50727" y1="25565" x2="50188" y2="26817"/>
                        <a14:foregroundMark x1="58697" y1="4847" x2="60743" y2="9572"/>
                        <a14:foregroundMark x1="74260" y1="3756" x2="68174" y2="8603"/>
                        <a14:foregroundMark x1="74421" y1="1535" x2="75175" y2="4039"/>
                        <a14:foregroundMark x1="62951" y1="48465" x2="64459" y2="56260"/>
                        <a14:foregroundMark x1="57404" y1="90267" x2="47227" y2="86470"/>
                        <a14:foregroundMark x1="47227" y1="86470" x2="53743" y2="94467"/>
                        <a14:foregroundMark x1="53743" y1="94467" x2="64567" y2="91155"/>
                        <a14:foregroundMark x1="64567" y1="91155" x2="68336" y2="88732"/>
                        <a14:foregroundMark x1="51319" y1="95679" x2="52396" y2="96648"/>
                        <a14:foregroundMark x1="59451" y1="33037" x2="53150" y2="33603"/>
                        <a14:foregroundMark x1="66667" y1="34572" x2="57620" y2="32149"/>
                        <a14:foregroundMark x1="57620" y1="32149" x2="59235" y2="35541"/>
                        <a14:foregroundMark x1="57566" y1="30574" x2="59612" y2="33603"/>
                        <a14:foregroundMark x1="55735" y1="59047" x2="55358" y2="70436"/>
                        <a14:foregroundMark x1="51642" y1="64863" x2="52396" y2="70961"/>
                        <a14:foregroundMark x1="65159" y1="62924" x2="63328" y2="71809"/>
                        <a14:foregroundMark x1="64997" y1="61511" x2="65913" y2="65832"/>
                        <a14:foregroundMark x1="68875" y1="9855" x2="69144" y2="17569"/>
                        <a14:foregroundMark x1="69144" y1="17569" x2="69467" y2="18174"/>
                        <a14:foregroundMark x1="75013" y1="5129" x2="69790" y2="8481"/>
                        <a14:foregroundMark x1="69090" y1="42771" x2="69628" y2="44184"/>
                        <a14:foregroundMark x1="82983" y1="44305" x2="79268" y2="44305"/>
                        <a14:backgroundMark x1="79268" y1="76817" x2="75767" y2="70275"/>
                        <a14:backgroundMark x1="75767" y1="70275" x2="73721" y2="79321"/>
                        <a14:backgroundMark x1="73721" y1="79321" x2="74098" y2="79321"/>
                        <a14:backgroundMark x1="49812" y1="16115" x2="34841" y2="45840"/>
                        <a14:backgroundMark x1="75552" y1="11511" x2="85622" y2="23506"/>
                        <a14:backgroundMark x1="85622" y1="23506" x2="84922" y2="14499"/>
                        <a14:backgroundMark x1="84922" y1="14499" x2="77598" y2="14580"/>
                        <a14:backgroundMark x1="44265" y1="55574" x2="41842" y2="44871"/>
                        <a14:backgroundMark x1="41842" y1="44871" x2="41842" y2="44871"/>
                        <a14:backgroundMark x1="44265" y1="64984" x2="45719" y2="51131"/>
                        <a14:backgroundMark x1="43888" y1="39580" x2="45396" y2="57916"/>
                        <a14:backgroundMark x1="44050" y1="72779" x2="43349" y2="60824"/>
                        <a14:backgroundMark x1="43511" y1="70436" x2="40280" y2="77989"/>
                        <a14:backgroundMark x1="40280" y1="77989" x2="41303" y2="74152"/>
                        <a14:backgroundMark x1="44050" y1="60541" x2="38826" y2="53877"/>
                        <a14:backgroundMark x1="38826" y1="53877" x2="42596" y2="54321"/>
                        <a14:backgroundMark x1="41842" y1="43336" x2="42973" y2="50000"/>
                        <a14:backgroundMark x1="41842" y1="51252" x2="41626" y2="69063"/>
                        <a14:backgroundMark x1="41626" y1="69063" x2="43942" y2="57674"/>
                        <a14:backgroundMark x1="43942" y1="57674" x2="42973" y2="52908"/>
                        <a14:backgroundMark x1="42057" y1="41519" x2="42757" y2="53595"/>
                        <a14:backgroundMark x1="42434" y1="58603" x2="42596" y2="71405"/>
                        <a14:backgroundMark x1="81099" y1="21527" x2="73990" y2="14620"/>
                        <a14:backgroundMark x1="73990" y1="14620" x2="80937" y2="20355"/>
                        <a14:backgroundMark x1="80937" y1="20355" x2="73398" y2="12803"/>
                        <a14:backgroundMark x1="73398" y1="12803" x2="83199" y2="10541"/>
                        <a14:backgroundMark x1="83199" y1="10541" x2="84437" y2="10541"/>
                        <a14:backgroundMark x1="86861" y1="8320" x2="77652" y2="9572"/>
                        <a14:backgroundMark x1="77652" y1="9572" x2="72482" y2="17892"/>
                        <a14:backgroundMark x1="72482" y1="17892" x2="73129" y2="22375"/>
                        <a14:backgroundMark x1="60689" y1="98869" x2="63059" y2="96890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00" t="6463" r="13600"/>
          <a:stretch/>
        </p:blipFill>
        <p:spPr>
          <a:xfrm rot="18679451">
            <a:off x="9847544" y="3448205"/>
            <a:ext cx="1024543" cy="268440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BEFDE369-044A-4A2E-B434-CB38B80B0965}"/>
              </a:ext>
            </a:extLst>
          </p:cNvPr>
          <p:cNvSpPr txBox="1"/>
          <p:nvPr/>
        </p:nvSpPr>
        <p:spPr bwMode="auto">
          <a:xfrm>
            <a:off x="7804718" y="5901795"/>
            <a:ext cx="1821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Conventional Injection setup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79F64F2-2B66-45B6-99F9-CAC0E04AFE46}"/>
              </a:ext>
            </a:extLst>
          </p:cNvPr>
          <p:cNvSpPr txBox="1"/>
          <p:nvPr/>
        </p:nvSpPr>
        <p:spPr bwMode="auto">
          <a:xfrm>
            <a:off x="9873476" y="5901794"/>
            <a:ext cx="21171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Movable Extraction electrodes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37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D6486DAD-81D6-47BF-9083-B86CD4F36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8" y="692696"/>
            <a:ext cx="5988483" cy="27478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3E6F79-3DD6-4120-AECD-C4910EC92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692696"/>
            <a:ext cx="4298701" cy="5733842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4C5DA022-F051-4EAA-BA99-FC10AAD28D38}"/>
              </a:ext>
            </a:extLst>
          </p:cNvPr>
          <p:cNvSpPr/>
          <p:nvPr/>
        </p:nvSpPr>
        <p:spPr>
          <a:xfrm>
            <a:off x="6694775" y="4067997"/>
            <a:ext cx="4541316" cy="2264521"/>
          </a:xfrm>
          <a:prstGeom prst="roundRect">
            <a:avLst/>
          </a:prstGeom>
          <a:noFill/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B76C046-A7F6-434F-A171-0EC489B7FBAE}"/>
              </a:ext>
            </a:extLst>
          </p:cNvPr>
          <p:cNvSpPr txBox="1"/>
          <p:nvPr/>
        </p:nvSpPr>
        <p:spPr bwMode="auto">
          <a:xfrm>
            <a:off x="5016770" y="5097745"/>
            <a:ext cx="28746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Quasi optical microwave coupling</a:t>
            </a:r>
            <a:endParaRPr lang="zh-CN" altLang="en-US" sz="2400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62718640-9F4A-4521-AF51-3B35FC11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15" y="4153667"/>
            <a:ext cx="1572565" cy="154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D54E24B8-D6AD-44B0-86A2-E4578BBAAEB9}"/>
              </a:ext>
            </a:extLst>
          </p:cNvPr>
          <p:cNvSpPr/>
          <p:nvPr/>
        </p:nvSpPr>
        <p:spPr>
          <a:xfrm>
            <a:off x="3728192" y="5352616"/>
            <a:ext cx="715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HE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11</a:t>
            </a:r>
            <a:endParaRPr lang="zh-CN" altLang="en-US" sz="2000" b="1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" name="Picture 1">
            <a:extLst>
              <a:ext uri="{FF2B5EF4-FFF2-40B4-BE49-F238E27FC236}">
                <a16:creationId xmlns:a16="http://schemas.microsoft.com/office/drawing/2014/main" id="{EB059CA5-1EA4-4624-8775-A84BE8612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8" y="4153667"/>
            <a:ext cx="1648802" cy="15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A1CA183-733C-4CEF-8BC1-2A0FF885463C}"/>
              </a:ext>
            </a:extLst>
          </p:cNvPr>
          <p:cNvSpPr/>
          <p:nvPr/>
        </p:nvSpPr>
        <p:spPr>
          <a:xfrm>
            <a:off x="1197879" y="5409859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TE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01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A161CBB-DDCB-4CD5-A2A4-A5AFFA395D1F}"/>
              </a:ext>
            </a:extLst>
          </p:cNvPr>
          <p:cNvCxnSpPr>
            <a:stCxn id="33" idx="0"/>
          </p:cNvCxnSpPr>
          <p:nvPr/>
        </p:nvCxnSpPr>
        <p:spPr>
          <a:xfrm flipV="1">
            <a:off x="4044098" y="2251471"/>
            <a:ext cx="521168" cy="1902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F7B5B7A3-6B65-4A71-AB04-CE5A803944D5}"/>
              </a:ext>
            </a:extLst>
          </p:cNvPr>
          <p:cNvCxnSpPr>
            <a:cxnSpLocks/>
          </p:cNvCxnSpPr>
          <p:nvPr/>
        </p:nvCxnSpPr>
        <p:spPr>
          <a:xfrm flipH="1" flipV="1">
            <a:off x="1414581" y="2190102"/>
            <a:ext cx="138248" cy="1963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0D2A3BA6-3C68-4E29-9327-5592D29AB053}"/>
              </a:ext>
            </a:extLst>
          </p:cNvPr>
          <p:cNvSpPr txBox="1"/>
          <p:nvPr/>
        </p:nvSpPr>
        <p:spPr bwMode="auto">
          <a:xfrm>
            <a:off x="4079776" y="18498"/>
            <a:ext cx="4490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Commissioning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16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7D7FCA3-7BCD-46C8-B477-1107A62F2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868947"/>
              </p:ext>
            </p:extLst>
          </p:nvPr>
        </p:nvGraphicFramePr>
        <p:xfrm>
          <a:off x="4367808" y="1124744"/>
          <a:ext cx="6669930" cy="513634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79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411">
                  <a:extLst>
                    <a:ext uri="{9D8B030D-6E8A-4147-A177-3AD203B41FA5}">
                      <a16:colId xmlns:a16="http://schemas.microsoft.com/office/drawing/2014/main" val="1573305897"/>
                    </a:ext>
                  </a:extLst>
                </a:gridCol>
              </a:tblGrid>
              <a:tr h="46437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Key Parameters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8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FECR 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altLang="zh-CN" sz="18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Chamber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8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SECRAL-II Chamber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94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Max. Microwave Power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25 kW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12 kW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90747001"/>
                  </a:ext>
                </a:extLst>
              </a:tr>
              <a:tr h="33894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Max. Localized Power Density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20 MW/m</a:t>
                      </a:r>
                      <a:r>
                        <a:rPr lang="en-US" altLang="zh-CN" sz="1600" kern="1200" baseline="300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2</a:t>
                      </a:r>
                      <a:endParaRPr lang="zh-CN" altLang="en-US" sz="1600" kern="1200" baseline="300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10 MW/m</a:t>
                      </a:r>
                      <a:r>
                        <a:rPr lang="en-US" altLang="zh-CN" sz="1600" kern="1200" baseline="300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2</a:t>
                      </a:r>
                      <a:endParaRPr lang="zh-CN" altLang="en-US" sz="1600" kern="1200" baseline="300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4354777"/>
                  </a:ext>
                </a:extLst>
              </a:tr>
              <a:tr h="3389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Chamber ID 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Ø140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Ø125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49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Chamber OD 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Ø156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Ø136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9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Length 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1225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887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9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Microchannel region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15×15.6×1.5 mm</a:t>
                      </a:r>
                      <a:r>
                        <a:rPr lang="en-US" altLang="zh-CN" sz="1600" kern="1200" baseline="300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3</a:t>
                      </a:r>
                      <a:endParaRPr lang="zh-CN" altLang="en-US" sz="1600" kern="1200" baseline="300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15×15.6×1.0 mm</a:t>
                      </a:r>
                      <a:r>
                        <a:rPr lang="en-US" altLang="zh-CN" sz="1600" kern="1200" baseline="300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3</a:t>
                      </a:r>
                      <a:endParaRPr lang="zh-CN" altLang="en-US" sz="1600" kern="1200" baseline="300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9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Fins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0.4 mm×19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0.4 mm×19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42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Channel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0.4 mm×20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0.4 mm×20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9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Inside-wall</a:t>
                      </a:r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thickness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1.5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1.5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9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Outside-wall</a:t>
                      </a:r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thickness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1.5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1.5 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89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Water pressure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10 bar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8.9 bar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941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Water flow per channel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＞</a:t>
                      </a:r>
                      <a:r>
                        <a:rPr lang="zh-CN" altLang="en-US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15 L/m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＞</a:t>
                      </a:r>
                      <a:r>
                        <a:rPr lang="zh-CN" altLang="en-US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4.0 L/m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941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 Total water flow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＞ 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50 </a:t>
                      </a:r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L/m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＞ 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13 </a:t>
                      </a:r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"/>
                          <a:cs typeface="Times New Roman" pitchFamily="18" charset="0"/>
                        </a:rPr>
                        <a:t>L/m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BFBEA4CE-0E2F-4256-8139-EFA6BB4F5D5F}"/>
              </a:ext>
            </a:extLst>
          </p:cNvPr>
          <p:cNvSpPr txBox="1"/>
          <p:nvPr/>
        </p:nvSpPr>
        <p:spPr bwMode="auto">
          <a:xfrm>
            <a:off x="258926" y="1279819"/>
            <a:ext cx="1297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altLang="zh-CN" sz="2000" b="1" dirty="0">
                <a:solidFill>
                  <a:schemeClr val="tx2"/>
                </a:solidFill>
                <a:latin typeface="Arial" pitchFamily="34" charset="0"/>
              </a:rPr>
              <a:t>FECR </a:t>
            </a:r>
          </a:p>
          <a:p>
            <a:pPr algn="ctr" eaLnBrk="1" hangingPunct="1"/>
            <a:r>
              <a:rPr lang="en-US" altLang="zh-CN" sz="2000" b="1" dirty="0">
                <a:solidFill>
                  <a:schemeClr val="tx2"/>
                </a:solidFill>
                <a:latin typeface="Arial" pitchFamily="34" charset="0"/>
              </a:rPr>
              <a:t>Chamber</a:t>
            </a:r>
            <a:endParaRPr lang="zh-CN" altLang="en-US" sz="20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5CA9BAC-54EA-4497-84B2-D7BD0C2969F8}"/>
              </a:ext>
            </a:extLst>
          </p:cNvPr>
          <p:cNvSpPr txBox="1"/>
          <p:nvPr/>
        </p:nvSpPr>
        <p:spPr bwMode="auto">
          <a:xfrm>
            <a:off x="2305762" y="1942320"/>
            <a:ext cx="146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altLang="zh-CN" sz="2000" b="1" dirty="0">
                <a:solidFill>
                  <a:schemeClr val="tx2"/>
                </a:solidFill>
                <a:latin typeface="Arial" pitchFamily="34" charset="0"/>
              </a:rPr>
              <a:t>SECRAL-II</a:t>
            </a:r>
          </a:p>
          <a:p>
            <a:pPr algn="ctr" eaLnBrk="1" hangingPunct="1"/>
            <a:r>
              <a:rPr lang="en-US" altLang="zh-CN" sz="2000" b="1" dirty="0">
                <a:solidFill>
                  <a:schemeClr val="tx2"/>
                </a:solidFill>
                <a:latin typeface="Arial" pitchFamily="34" charset="0"/>
              </a:rPr>
              <a:t>Chamber</a:t>
            </a:r>
            <a:endParaRPr lang="zh-CN" altLang="en-US" sz="2000" b="1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2" name="图片 31" descr="图片包含 杯子, 室内, 桌子, 塑料&#10;&#10;描述已自动生成">
            <a:extLst>
              <a:ext uri="{FF2B5EF4-FFF2-40B4-BE49-F238E27FC236}">
                <a16:creationId xmlns:a16="http://schemas.microsoft.com/office/drawing/2014/main" id="{643DEC0A-55A4-429C-AAA3-933611D07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3" y="682271"/>
            <a:ext cx="3307747" cy="602128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0AF37D2-2032-46CE-9FB1-A1AAD429FFE7}"/>
              </a:ext>
            </a:extLst>
          </p:cNvPr>
          <p:cNvSpPr txBox="1"/>
          <p:nvPr/>
        </p:nvSpPr>
        <p:spPr bwMode="auto">
          <a:xfrm>
            <a:off x="4079776" y="18498"/>
            <a:ext cx="4490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Commissioning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5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5375920" y="0"/>
            <a:ext cx="15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Outline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1055440" y="1217048"/>
            <a:ext cx="10579610" cy="414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introduction to FECR</a:t>
            </a:r>
          </a:p>
          <a:p>
            <a:pPr marL="914400" lvl="1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Specs of FECR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FECR Developments</a:t>
            </a:r>
          </a:p>
          <a:p>
            <a:pPr marL="914400" lvl="1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 Development</a:t>
            </a:r>
          </a:p>
          <a:p>
            <a:pPr marL="914400" lvl="1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Commissioning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Scope and Summary</a:t>
            </a:r>
            <a:endParaRPr lang="zh-CN" altLang="en-US" sz="3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40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6944A9-4B07-4814-BF9D-4D4D039F0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55" y="836712"/>
            <a:ext cx="10155817" cy="5604982"/>
          </a:xfrm>
          <a:prstGeom prst="rect">
            <a:avLst/>
          </a:prstGeom>
        </p:spPr>
      </p:pic>
      <p:sp>
        <p:nvSpPr>
          <p:cNvPr id="10" name="标注: 弯曲线形 9">
            <a:extLst>
              <a:ext uri="{FF2B5EF4-FFF2-40B4-BE49-F238E27FC236}">
                <a16:creationId xmlns:a16="http://schemas.microsoft.com/office/drawing/2014/main" id="{3DDB4450-9EF1-4B04-BF58-5FA99091B6E7}"/>
              </a:ext>
            </a:extLst>
          </p:cNvPr>
          <p:cNvSpPr/>
          <p:nvPr/>
        </p:nvSpPr>
        <p:spPr>
          <a:xfrm>
            <a:off x="8544272" y="2780928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5439"/>
              <a:gd name="adj6" fmla="val -54984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FECR</a:t>
            </a:r>
            <a:endParaRPr lang="zh-CN" altLang="en-US" dirty="0"/>
          </a:p>
        </p:txBody>
      </p:sp>
      <p:sp>
        <p:nvSpPr>
          <p:cNvPr id="11" name="标注: 弯曲线形 10">
            <a:extLst>
              <a:ext uri="{FF2B5EF4-FFF2-40B4-BE49-F238E27FC236}">
                <a16:creationId xmlns:a16="http://schemas.microsoft.com/office/drawing/2014/main" id="{5025BE49-76EA-4321-9E21-70FE2A5E8B21}"/>
              </a:ext>
            </a:extLst>
          </p:cNvPr>
          <p:cNvSpPr/>
          <p:nvPr/>
        </p:nvSpPr>
        <p:spPr>
          <a:xfrm>
            <a:off x="6096000" y="5157192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08026"/>
              <a:gd name="adj6" fmla="val -40013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RFQ</a:t>
            </a:r>
            <a:endParaRPr lang="zh-CN" altLang="en-US" dirty="0"/>
          </a:p>
        </p:txBody>
      </p:sp>
      <p:sp>
        <p:nvSpPr>
          <p:cNvPr id="12" name="标注: 弯曲线形 11">
            <a:extLst>
              <a:ext uri="{FF2B5EF4-FFF2-40B4-BE49-F238E27FC236}">
                <a16:creationId xmlns:a16="http://schemas.microsoft.com/office/drawing/2014/main" id="{2A8C0851-9B28-44C8-B754-77FC65009BFC}"/>
              </a:ext>
            </a:extLst>
          </p:cNvPr>
          <p:cNvSpPr/>
          <p:nvPr/>
        </p:nvSpPr>
        <p:spPr>
          <a:xfrm>
            <a:off x="4079776" y="1556792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9608"/>
              <a:gd name="adj6" fmla="val -84926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FC5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2FF2C4-499D-466F-ACDA-F8B489156BEA}"/>
              </a:ext>
            </a:extLst>
          </p:cNvPr>
          <p:cNvSpPr txBox="1"/>
          <p:nvPr/>
        </p:nvSpPr>
        <p:spPr bwMode="auto">
          <a:xfrm>
            <a:off x="4679094" y="852177"/>
            <a:ext cx="37898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00FF"/>
                </a:solidFill>
                <a:latin typeface="Arial" pitchFamily="34" charset="0"/>
              </a:rPr>
              <a:t>Layout of LEAF Platform</a:t>
            </a:r>
            <a:endParaRPr lang="zh-CN" altLang="en-US" sz="2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4" name="标注: 弯曲线形 13">
            <a:extLst>
              <a:ext uri="{FF2B5EF4-FFF2-40B4-BE49-F238E27FC236}">
                <a16:creationId xmlns:a16="http://schemas.microsoft.com/office/drawing/2014/main" id="{CA611483-5E8E-4894-B88A-ABC11BC8E621}"/>
              </a:ext>
            </a:extLst>
          </p:cNvPr>
          <p:cNvSpPr/>
          <p:nvPr/>
        </p:nvSpPr>
        <p:spPr>
          <a:xfrm>
            <a:off x="9336360" y="3717032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5439"/>
              <a:gd name="adj6" fmla="val -54984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FC1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9A623F-CB1B-4C41-B0AB-42350EC35E7F}"/>
              </a:ext>
            </a:extLst>
          </p:cNvPr>
          <p:cNvSpPr txBox="1"/>
          <p:nvPr/>
        </p:nvSpPr>
        <p:spPr bwMode="auto">
          <a:xfrm>
            <a:off x="4079776" y="18498"/>
            <a:ext cx="4490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Commissioning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9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19AD539-1AC5-4344-A8EC-436DB6689F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b="3322"/>
          <a:stretch/>
        </p:blipFill>
        <p:spPr>
          <a:xfrm>
            <a:off x="1199456" y="731631"/>
            <a:ext cx="9395791" cy="5721705"/>
          </a:xfrm>
          <a:prstGeom prst="rect">
            <a:avLst/>
          </a:prstGeom>
        </p:spPr>
      </p:pic>
      <p:sp>
        <p:nvSpPr>
          <p:cNvPr id="2" name="标注: 弯曲线形 1">
            <a:extLst>
              <a:ext uri="{FF2B5EF4-FFF2-40B4-BE49-F238E27FC236}">
                <a16:creationId xmlns:a16="http://schemas.microsoft.com/office/drawing/2014/main" id="{68829569-42AB-4D65-B228-F9FF780E09F0}"/>
              </a:ext>
            </a:extLst>
          </p:cNvPr>
          <p:cNvSpPr/>
          <p:nvPr/>
        </p:nvSpPr>
        <p:spPr>
          <a:xfrm>
            <a:off x="10992544" y="1268760"/>
            <a:ext cx="936104" cy="3600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82857"/>
              <a:gd name="adj6" fmla="val -156953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FECR</a:t>
            </a:r>
            <a:endParaRPr lang="zh-CN" altLang="en-US" sz="2400" dirty="0"/>
          </a:p>
        </p:txBody>
      </p:sp>
      <p:sp>
        <p:nvSpPr>
          <p:cNvPr id="16" name="标注: 弯曲线形 15">
            <a:extLst>
              <a:ext uri="{FF2B5EF4-FFF2-40B4-BE49-F238E27FC236}">
                <a16:creationId xmlns:a16="http://schemas.microsoft.com/office/drawing/2014/main" id="{66ACE633-6604-40B8-BC6B-4081D5B352C9}"/>
              </a:ext>
            </a:extLst>
          </p:cNvPr>
          <p:cNvSpPr/>
          <p:nvPr/>
        </p:nvSpPr>
        <p:spPr>
          <a:xfrm>
            <a:off x="119336" y="1632095"/>
            <a:ext cx="936104" cy="360040"/>
          </a:xfrm>
          <a:prstGeom prst="borderCallout2">
            <a:avLst>
              <a:gd name="adj1" fmla="val 16019"/>
              <a:gd name="adj2" fmla="val 110880"/>
              <a:gd name="adj3" fmla="val 13289"/>
              <a:gd name="adj4" fmla="val 120927"/>
              <a:gd name="adj5" fmla="val 273622"/>
              <a:gd name="adj6" fmla="val 31990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RFQ</a:t>
            </a:r>
            <a:endParaRPr lang="zh-CN" altLang="en-US" sz="2400" dirty="0"/>
          </a:p>
        </p:txBody>
      </p:sp>
      <p:sp>
        <p:nvSpPr>
          <p:cNvPr id="17" name="标注: 弯曲线形 16">
            <a:extLst>
              <a:ext uri="{FF2B5EF4-FFF2-40B4-BE49-F238E27FC236}">
                <a16:creationId xmlns:a16="http://schemas.microsoft.com/office/drawing/2014/main" id="{A7E652ED-300D-4A5F-9BEC-937B7C62FFA5}"/>
              </a:ext>
            </a:extLst>
          </p:cNvPr>
          <p:cNvSpPr/>
          <p:nvPr/>
        </p:nvSpPr>
        <p:spPr>
          <a:xfrm>
            <a:off x="10776520" y="2780928"/>
            <a:ext cx="1368152" cy="7200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3843"/>
              <a:gd name="adj6" fmla="val -48796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HV</a:t>
            </a:r>
          </a:p>
          <a:p>
            <a:pPr algn="ctr"/>
            <a:r>
              <a:rPr lang="en-US" altLang="zh-CN" sz="2400" dirty="0"/>
              <a:t>Platform</a:t>
            </a:r>
            <a:endParaRPr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F0E1E0-C9BC-4515-A041-AD1E25F3977F}"/>
              </a:ext>
            </a:extLst>
          </p:cNvPr>
          <p:cNvSpPr txBox="1"/>
          <p:nvPr/>
        </p:nvSpPr>
        <p:spPr bwMode="auto">
          <a:xfrm>
            <a:off x="4079776" y="18498"/>
            <a:ext cx="4490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Commissioning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79AF31C7-5F21-4DDA-B45F-10B4A41A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9" y="1772816"/>
            <a:ext cx="4759736" cy="34693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C8933A5-2858-4A71-A6C9-0CD962EE9E72}"/>
              </a:ext>
            </a:extLst>
          </p:cNvPr>
          <p:cNvSpPr txBox="1"/>
          <p:nvPr/>
        </p:nvSpPr>
        <p:spPr>
          <a:xfrm>
            <a:off x="1127448" y="2204864"/>
            <a:ext cx="78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US" altLang="zh-CN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35+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3CCEF21-17EB-48A0-B849-2E5D1E941850}"/>
              </a:ext>
            </a:extLst>
          </p:cNvPr>
          <p:cNvSpPr txBox="1"/>
          <p:nvPr/>
        </p:nvSpPr>
        <p:spPr bwMode="auto">
          <a:xfrm>
            <a:off x="883649" y="5483636"/>
            <a:ext cx="3121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FECR: 360 e</a:t>
            </a:r>
            <a:r>
              <a:rPr lang="el-GR" altLang="zh-CN" sz="2400" b="1" dirty="0">
                <a:solidFill>
                  <a:srgbClr val="0D02E0"/>
                </a:solidFill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A Bi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35+</a:t>
            </a:r>
            <a:endParaRPr lang="zh-CN" altLang="en-US" sz="2400" b="1" baseline="30000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1F0F09-8A5A-4B9E-8725-CD4652077D4E}"/>
              </a:ext>
            </a:extLst>
          </p:cNvPr>
          <p:cNvSpPr txBox="1"/>
          <p:nvPr/>
        </p:nvSpPr>
        <p:spPr bwMode="auto">
          <a:xfrm>
            <a:off x="5051515" y="5483636"/>
            <a:ext cx="6925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CW acceleration of 0.23 </a:t>
            </a:r>
            <a:r>
              <a:rPr lang="en-US" altLang="zh-CN" sz="2400" b="1" dirty="0" err="1">
                <a:solidFill>
                  <a:srgbClr val="0D02E0"/>
                </a:solidFill>
                <a:latin typeface="Arial" pitchFamily="34" charset="0"/>
              </a:rPr>
              <a:t>emA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 @0.5 MeV</a:t>
            </a:r>
            <a:r>
              <a:rPr lang="en-US" altLang="zh-CN" sz="2400" b="1" dirty="0">
                <a:solidFill>
                  <a:srgbClr val="0D02E0"/>
                </a:solidFill>
              </a:rPr>
              <a:t>/u</a:t>
            </a:r>
            <a:r>
              <a:rPr lang="zh-CN" altLang="en-US" sz="2400" b="1" dirty="0">
                <a:solidFill>
                  <a:srgbClr val="0D02E0"/>
                </a:solidFill>
              </a:rPr>
              <a:t> 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Bi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35+</a:t>
            </a:r>
            <a:endParaRPr lang="zh-CN" altLang="en-US" sz="2400" b="1" baseline="30000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8C50A4-62D4-4635-B761-F73C097CB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519402"/>
            <a:ext cx="7050821" cy="38191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140A4C1-5245-4D6C-ADFB-95165B6C2878}"/>
              </a:ext>
            </a:extLst>
          </p:cNvPr>
          <p:cNvSpPr txBox="1"/>
          <p:nvPr/>
        </p:nvSpPr>
        <p:spPr bwMode="auto">
          <a:xfrm>
            <a:off x="7176120" y="3322838"/>
            <a:ext cx="31630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0.23</a:t>
            </a:r>
            <a:r>
              <a:rPr lang="zh-CN" alt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emA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Bi</a:t>
            </a:r>
            <a:r>
              <a:rPr kumimoji="0" lang="en-US" altLang="zh-CN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35+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@60 mins</a:t>
            </a:r>
            <a:endParaRPr kumimoji="0" lang="zh-CN" altLang="en-US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527F2AA-1222-4962-9C97-60968EAA57E6}"/>
              </a:ext>
            </a:extLst>
          </p:cNvPr>
          <p:cNvSpPr txBox="1"/>
          <p:nvPr/>
        </p:nvSpPr>
        <p:spPr bwMode="auto">
          <a:xfrm>
            <a:off x="4079776" y="18498"/>
            <a:ext cx="4490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Commissioning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61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B9F3B89-46C6-43CC-AC47-0C7ECBEE9B5A}"/>
              </a:ext>
            </a:extLst>
          </p:cNvPr>
          <p:cNvSpPr/>
          <p:nvPr/>
        </p:nvSpPr>
        <p:spPr>
          <a:xfrm>
            <a:off x="3215680" y="5589240"/>
            <a:ext cx="8712968" cy="79208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 bwMode="auto">
          <a:xfrm>
            <a:off x="4943872" y="19039"/>
            <a:ext cx="4240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and Summary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7AC9EA-98A6-49AC-AE19-04512A9DF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9033" flipV="1">
            <a:off x="-1111200" y="2963152"/>
            <a:ext cx="4781647" cy="86809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5354556-507E-4A67-83E0-90A95AB0EA11}"/>
              </a:ext>
            </a:extLst>
          </p:cNvPr>
          <p:cNvSpPr txBox="1"/>
          <p:nvPr/>
        </p:nvSpPr>
        <p:spPr bwMode="auto">
          <a:xfrm>
            <a:off x="263352" y="5733256"/>
            <a:ext cx="2433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New Nb</a:t>
            </a:r>
            <a:r>
              <a:rPr lang="en-US" altLang="zh-CN" sz="2400" b="1" baseline="-25000" dirty="0">
                <a:solidFill>
                  <a:srgbClr val="0D02E0"/>
                </a:solidFill>
                <a:latin typeface="Arial" pitchFamily="34" charset="0"/>
              </a:rPr>
              <a:t>3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Sn coil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F6DF47E-AD7F-4F47-B16B-EF6E428C4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5"/>
          <a:stretch/>
        </p:blipFill>
        <p:spPr>
          <a:xfrm>
            <a:off x="2495600" y="1628800"/>
            <a:ext cx="3744416" cy="3366353"/>
          </a:xfrm>
          <a:prstGeom prst="rect">
            <a:avLst/>
          </a:prstGeom>
        </p:spPr>
      </p:pic>
      <p:pic>
        <p:nvPicPr>
          <p:cNvPr id="14" name="图片 13" descr="A">
            <a:extLst>
              <a:ext uri="{FF2B5EF4-FFF2-40B4-BE49-F238E27FC236}">
                <a16:creationId xmlns:a16="http://schemas.microsoft.com/office/drawing/2014/main" id="{9DF4C684-1084-4587-A7C0-0C055B4EAC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21"/>
          <a:stretch/>
        </p:blipFill>
        <p:spPr>
          <a:xfrm>
            <a:off x="6240016" y="1727800"/>
            <a:ext cx="5870304" cy="31683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3FA50B3-32F6-4D12-A99F-3326C9125D61}"/>
              </a:ext>
            </a:extLst>
          </p:cNvPr>
          <p:cNvSpPr txBox="1"/>
          <p:nvPr/>
        </p:nvSpPr>
        <p:spPr bwMode="auto">
          <a:xfrm>
            <a:off x="3503712" y="5733255"/>
            <a:ext cx="29177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Quench Protection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FE94F1-91BF-4E07-9648-535670C86113}"/>
              </a:ext>
            </a:extLst>
          </p:cNvPr>
          <p:cNvSpPr txBox="1"/>
          <p:nvPr/>
        </p:nvSpPr>
        <p:spPr bwMode="auto">
          <a:xfrm>
            <a:off x="8616280" y="5733255"/>
            <a:ext cx="32013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</a:rPr>
              <a:t>Coils Safe Assembly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27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A44AF0A4-95B0-41CE-B2B9-82C8A7794E7A}"/>
              </a:ext>
            </a:extLst>
          </p:cNvPr>
          <p:cNvSpPr txBox="1">
            <a:spLocks/>
          </p:cNvSpPr>
          <p:nvPr/>
        </p:nvSpPr>
        <p:spPr>
          <a:xfrm>
            <a:off x="1271464" y="1052736"/>
            <a:ext cx="10729192" cy="525658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35000"/>
              <a:buFont typeface="Wingdings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Prototype of next generation ECR ion source FECR is ready</a:t>
            </a:r>
            <a:endParaRPr kumimoji="0" lang="en-US" altLang="zh-CN" sz="2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宋体" panose="02010600030101010101" pitchFamily="2" charset="-122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Performance needs further exploration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Challenges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Magnet safety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  <a:cs typeface="Times New Roman" pitchFamily="18" charset="0"/>
              </a:rPr>
              <a:t>Strategy of reliable operation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  <a:cs typeface="Times New Roman" pitchFamily="18" charset="0"/>
              </a:rPr>
              <a:t>High operation current cryostat 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C00000"/>
                </a:solidFill>
                <a:ea typeface="宋体" panose="02010600030101010101" pitchFamily="2" charset="-122"/>
                <a:cs typeface="Times New Roman" pitchFamily="18" charset="0"/>
              </a:rPr>
              <a:t>Unseen issues during high performance commissioning</a:t>
            </a:r>
            <a:endParaRPr lang="en-US" altLang="zh-CN" sz="2800" dirty="0">
              <a:solidFill>
                <a:srgbClr val="C00000"/>
              </a:solidFill>
              <a:ea typeface="宋体" panose="02010600030101010101" pitchFamily="2" charset="-122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D009380-48AD-481E-8099-C3F574B0544E}"/>
              </a:ext>
            </a:extLst>
          </p:cNvPr>
          <p:cNvSpPr txBox="1"/>
          <p:nvPr/>
        </p:nvSpPr>
        <p:spPr bwMode="auto">
          <a:xfrm>
            <a:off x="4943872" y="19039"/>
            <a:ext cx="4240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and Summary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2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7ABB43-48BD-453E-A155-5D69F0E9D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06"/>
          <a:stretch/>
        </p:blipFill>
        <p:spPr>
          <a:xfrm>
            <a:off x="3019407" y="0"/>
            <a:ext cx="9172593" cy="6858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5CCCB08-1AE4-4D7B-A6C6-FA25C46E0A82}"/>
              </a:ext>
            </a:extLst>
          </p:cNvPr>
          <p:cNvSpPr txBox="1"/>
          <p:nvPr/>
        </p:nvSpPr>
        <p:spPr bwMode="auto">
          <a:xfrm>
            <a:off x="0" y="-1"/>
            <a:ext cx="9504112" cy="6858001"/>
          </a:xfrm>
          <a:custGeom>
            <a:avLst/>
            <a:gdLst/>
            <a:ahLst/>
            <a:cxnLst/>
            <a:rect l="l" t="t" r="r" b="b"/>
            <a:pathLst>
              <a:path w="9504112" h="6858001">
                <a:moveTo>
                  <a:pt x="2409179" y="3566772"/>
                </a:moveTo>
                <a:lnTo>
                  <a:pt x="2409179" y="3583440"/>
                </a:lnTo>
                <a:cubicBezTo>
                  <a:pt x="2409179" y="3603482"/>
                  <a:pt x="2408087" y="3617075"/>
                  <a:pt x="2405904" y="3624219"/>
                </a:cubicBezTo>
                <a:cubicBezTo>
                  <a:pt x="2402729" y="3635133"/>
                  <a:pt x="2396082" y="3644361"/>
                  <a:pt x="2385962" y="3651901"/>
                </a:cubicBezTo>
                <a:cubicBezTo>
                  <a:pt x="2372269" y="3661823"/>
                  <a:pt x="2357882" y="3666784"/>
                  <a:pt x="2342801" y="3666784"/>
                </a:cubicBezTo>
                <a:cubicBezTo>
                  <a:pt x="2329307" y="3666784"/>
                  <a:pt x="2318195" y="3662518"/>
                  <a:pt x="2309464" y="3653985"/>
                </a:cubicBezTo>
                <a:cubicBezTo>
                  <a:pt x="2300732" y="3645452"/>
                  <a:pt x="2296367" y="3635332"/>
                  <a:pt x="2296367" y="3623624"/>
                </a:cubicBezTo>
                <a:cubicBezTo>
                  <a:pt x="2296367" y="3611718"/>
                  <a:pt x="2301824" y="3601895"/>
                  <a:pt x="2312738" y="3594156"/>
                </a:cubicBezTo>
                <a:cubicBezTo>
                  <a:pt x="2319882" y="3589393"/>
                  <a:pt x="2335062" y="3584532"/>
                  <a:pt x="2358279" y="3579571"/>
                </a:cubicBezTo>
                <a:cubicBezTo>
                  <a:pt x="2381496" y="3574610"/>
                  <a:pt x="2398463" y="3570343"/>
                  <a:pt x="2409179" y="3566772"/>
                </a:cubicBezTo>
                <a:close/>
                <a:moveTo>
                  <a:pt x="5540310" y="3473523"/>
                </a:moveTo>
                <a:lnTo>
                  <a:pt x="5554289" y="3500878"/>
                </a:lnTo>
                <a:lnTo>
                  <a:pt x="5557127" y="3527720"/>
                </a:lnTo>
                <a:close/>
                <a:moveTo>
                  <a:pt x="3978720" y="3463485"/>
                </a:moveTo>
                <a:cubicBezTo>
                  <a:pt x="4000548" y="3463485"/>
                  <a:pt x="4018854" y="3471819"/>
                  <a:pt x="4033638" y="3488488"/>
                </a:cubicBezTo>
                <a:cubicBezTo>
                  <a:pt x="4048421" y="3505157"/>
                  <a:pt x="4055813" y="3528969"/>
                  <a:pt x="4055813" y="3559925"/>
                </a:cubicBezTo>
                <a:cubicBezTo>
                  <a:pt x="4055813" y="3591675"/>
                  <a:pt x="4048421" y="3615885"/>
                  <a:pt x="4033638" y="3632554"/>
                </a:cubicBezTo>
                <a:cubicBezTo>
                  <a:pt x="4018854" y="3649222"/>
                  <a:pt x="4000548" y="3657557"/>
                  <a:pt x="3978720" y="3657557"/>
                </a:cubicBezTo>
                <a:cubicBezTo>
                  <a:pt x="3956892" y="3657557"/>
                  <a:pt x="3938537" y="3649222"/>
                  <a:pt x="3923653" y="3632554"/>
                </a:cubicBezTo>
                <a:cubicBezTo>
                  <a:pt x="3908771" y="3615885"/>
                  <a:pt x="3901329" y="3591874"/>
                  <a:pt x="3901329" y="3560521"/>
                </a:cubicBezTo>
                <a:cubicBezTo>
                  <a:pt x="3901329" y="3529168"/>
                  <a:pt x="3908771" y="3505157"/>
                  <a:pt x="3923653" y="3488488"/>
                </a:cubicBezTo>
                <a:cubicBezTo>
                  <a:pt x="3938537" y="3471819"/>
                  <a:pt x="3956892" y="3463485"/>
                  <a:pt x="3978720" y="3463485"/>
                </a:cubicBezTo>
                <a:close/>
                <a:moveTo>
                  <a:pt x="5417888" y="3459318"/>
                </a:moveTo>
                <a:cubicBezTo>
                  <a:pt x="5434953" y="3459318"/>
                  <a:pt x="5449439" y="3465618"/>
                  <a:pt x="5461345" y="3478219"/>
                </a:cubicBezTo>
                <a:cubicBezTo>
                  <a:pt x="5473252" y="3490820"/>
                  <a:pt x="5479502" y="3509225"/>
                  <a:pt x="5480098" y="3533434"/>
                </a:cubicBezTo>
                <a:lnTo>
                  <a:pt x="5355082" y="3533434"/>
                </a:lnTo>
                <a:cubicBezTo>
                  <a:pt x="5354884" y="3510614"/>
                  <a:pt x="5360738" y="3492556"/>
                  <a:pt x="5372644" y="3479261"/>
                </a:cubicBezTo>
                <a:cubicBezTo>
                  <a:pt x="5384550" y="3465965"/>
                  <a:pt x="5399631" y="3459318"/>
                  <a:pt x="5417888" y="3459318"/>
                </a:cubicBezTo>
                <a:close/>
                <a:moveTo>
                  <a:pt x="3085751" y="3459318"/>
                </a:moveTo>
                <a:cubicBezTo>
                  <a:pt x="3106190" y="3459318"/>
                  <a:pt x="3122958" y="3467305"/>
                  <a:pt x="3136055" y="3483279"/>
                </a:cubicBezTo>
                <a:cubicBezTo>
                  <a:pt x="3149152" y="3499253"/>
                  <a:pt x="3155700" y="3525397"/>
                  <a:pt x="3155700" y="3561711"/>
                </a:cubicBezTo>
                <a:cubicBezTo>
                  <a:pt x="3155700" y="3594255"/>
                  <a:pt x="3148953" y="3618713"/>
                  <a:pt x="3135459" y="3635084"/>
                </a:cubicBezTo>
                <a:cubicBezTo>
                  <a:pt x="3121966" y="3651455"/>
                  <a:pt x="3105595" y="3659640"/>
                  <a:pt x="3086347" y="3659640"/>
                </a:cubicBezTo>
                <a:cubicBezTo>
                  <a:pt x="3062137" y="3659640"/>
                  <a:pt x="3043285" y="3648726"/>
                  <a:pt x="3029792" y="3626898"/>
                </a:cubicBezTo>
                <a:cubicBezTo>
                  <a:pt x="3020465" y="3611817"/>
                  <a:pt x="3015802" y="3587409"/>
                  <a:pt x="3015802" y="3553675"/>
                </a:cubicBezTo>
                <a:cubicBezTo>
                  <a:pt x="3015802" y="3522321"/>
                  <a:pt x="3022499" y="3498757"/>
                  <a:pt x="3035893" y="3482981"/>
                </a:cubicBezTo>
                <a:cubicBezTo>
                  <a:pt x="3049289" y="3467206"/>
                  <a:pt x="3065907" y="3459318"/>
                  <a:pt x="3085751" y="3459318"/>
                </a:cubicBezTo>
                <a:close/>
                <a:moveTo>
                  <a:pt x="6321870" y="3395321"/>
                </a:moveTo>
                <a:cubicBezTo>
                  <a:pt x="6365129" y="3395321"/>
                  <a:pt x="6397276" y="3402366"/>
                  <a:pt x="6418310" y="3416455"/>
                </a:cubicBezTo>
                <a:cubicBezTo>
                  <a:pt x="6439345" y="3430544"/>
                  <a:pt x="6453831" y="3451380"/>
                  <a:pt x="6461768" y="3478963"/>
                </a:cubicBezTo>
                <a:lnTo>
                  <a:pt x="6382889" y="3493548"/>
                </a:lnTo>
                <a:cubicBezTo>
                  <a:pt x="6379516" y="3481245"/>
                  <a:pt x="6373116" y="3471819"/>
                  <a:pt x="6363690" y="3465271"/>
                </a:cubicBezTo>
                <a:cubicBezTo>
                  <a:pt x="6354265" y="3458722"/>
                  <a:pt x="6340821" y="3455448"/>
                  <a:pt x="6323358" y="3455448"/>
                </a:cubicBezTo>
                <a:cubicBezTo>
                  <a:pt x="6301331" y="3455448"/>
                  <a:pt x="6285556" y="3458524"/>
                  <a:pt x="6276031" y="3464675"/>
                </a:cubicBezTo>
                <a:cubicBezTo>
                  <a:pt x="6269681" y="3469041"/>
                  <a:pt x="6266506" y="3474696"/>
                  <a:pt x="6266506" y="3481642"/>
                </a:cubicBezTo>
                <a:cubicBezTo>
                  <a:pt x="6266506" y="3487595"/>
                  <a:pt x="6269284" y="3492655"/>
                  <a:pt x="6274840" y="3496822"/>
                </a:cubicBezTo>
                <a:cubicBezTo>
                  <a:pt x="6282380" y="3502379"/>
                  <a:pt x="6308426" y="3510217"/>
                  <a:pt x="6352975" y="3520337"/>
                </a:cubicBezTo>
                <a:cubicBezTo>
                  <a:pt x="6397524" y="3530457"/>
                  <a:pt x="6428629" y="3542860"/>
                  <a:pt x="6446290" y="3557544"/>
                </a:cubicBezTo>
                <a:cubicBezTo>
                  <a:pt x="6463753" y="3572427"/>
                  <a:pt x="6472484" y="3593164"/>
                  <a:pt x="6472484" y="3619754"/>
                </a:cubicBezTo>
                <a:cubicBezTo>
                  <a:pt x="6472484" y="3648726"/>
                  <a:pt x="6460379" y="3673630"/>
                  <a:pt x="6436170" y="3694466"/>
                </a:cubicBezTo>
                <a:cubicBezTo>
                  <a:pt x="6411960" y="3715302"/>
                  <a:pt x="6376142" y="3725720"/>
                  <a:pt x="6328716" y="3725720"/>
                </a:cubicBezTo>
                <a:cubicBezTo>
                  <a:pt x="6285655" y="3725720"/>
                  <a:pt x="6251573" y="3716989"/>
                  <a:pt x="6226471" y="3699526"/>
                </a:cubicBezTo>
                <a:cubicBezTo>
                  <a:pt x="6201369" y="3682064"/>
                  <a:pt x="6184948" y="3658350"/>
                  <a:pt x="6177209" y="3628386"/>
                </a:cubicBezTo>
                <a:lnTo>
                  <a:pt x="6261148" y="3615587"/>
                </a:lnTo>
                <a:cubicBezTo>
                  <a:pt x="6264720" y="3631859"/>
                  <a:pt x="6271962" y="3644212"/>
                  <a:pt x="6282877" y="3652645"/>
                </a:cubicBezTo>
                <a:cubicBezTo>
                  <a:pt x="6293791" y="3661079"/>
                  <a:pt x="6309071" y="3665296"/>
                  <a:pt x="6328716" y="3665296"/>
                </a:cubicBezTo>
                <a:cubicBezTo>
                  <a:pt x="6350346" y="3665296"/>
                  <a:pt x="6366617" y="3661327"/>
                  <a:pt x="6377531" y="3653389"/>
                </a:cubicBezTo>
                <a:cubicBezTo>
                  <a:pt x="6384874" y="3647833"/>
                  <a:pt x="6388545" y="3640392"/>
                  <a:pt x="6388545" y="3631065"/>
                </a:cubicBezTo>
                <a:cubicBezTo>
                  <a:pt x="6388545" y="3624715"/>
                  <a:pt x="6386560" y="3619457"/>
                  <a:pt x="6382592" y="3615289"/>
                </a:cubicBezTo>
                <a:cubicBezTo>
                  <a:pt x="6378424" y="3611321"/>
                  <a:pt x="6369098" y="3607650"/>
                  <a:pt x="6354612" y="3604276"/>
                </a:cubicBezTo>
                <a:cubicBezTo>
                  <a:pt x="6287143" y="3589393"/>
                  <a:pt x="6244380" y="3575800"/>
                  <a:pt x="6226322" y="3563497"/>
                </a:cubicBezTo>
                <a:cubicBezTo>
                  <a:pt x="6201319" y="3546432"/>
                  <a:pt x="6188817" y="3522718"/>
                  <a:pt x="6188817" y="3492357"/>
                </a:cubicBezTo>
                <a:cubicBezTo>
                  <a:pt x="6188817" y="3464973"/>
                  <a:pt x="6199632" y="3441954"/>
                  <a:pt x="6221262" y="3423301"/>
                </a:cubicBezTo>
                <a:cubicBezTo>
                  <a:pt x="6242892" y="3404648"/>
                  <a:pt x="6276427" y="3395321"/>
                  <a:pt x="6321870" y="3395321"/>
                </a:cubicBezTo>
                <a:close/>
                <a:moveTo>
                  <a:pt x="5816449" y="3395321"/>
                </a:moveTo>
                <a:cubicBezTo>
                  <a:pt x="5834904" y="3395321"/>
                  <a:pt x="5851771" y="3398645"/>
                  <a:pt x="5867051" y="3405293"/>
                </a:cubicBezTo>
                <a:cubicBezTo>
                  <a:pt x="5882330" y="3411941"/>
                  <a:pt x="5893890" y="3420424"/>
                  <a:pt x="5901728" y="3430743"/>
                </a:cubicBezTo>
                <a:cubicBezTo>
                  <a:pt x="5909566" y="3441061"/>
                  <a:pt x="5915023" y="3452769"/>
                  <a:pt x="5918099" y="3465866"/>
                </a:cubicBezTo>
                <a:cubicBezTo>
                  <a:pt x="5921175" y="3478963"/>
                  <a:pt x="5922713" y="3497715"/>
                  <a:pt x="5922713" y="3522123"/>
                </a:cubicBezTo>
                <a:lnTo>
                  <a:pt x="5922713" y="3718576"/>
                </a:lnTo>
                <a:lnTo>
                  <a:pt x="5839071" y="3718576"/>
                </a:lnTo>
                <a:lnTo>
                  <a:pt x="5839071" y="3557247"/>
                </a:lnTo>
                <a:cubicBezTo>
                  <a:pt x="5839071" y="3523115"/>
                  <a:pt x="5837285" y="3501039"/>
                  <a:pt x="5833713" y="3491018"/>
                </a:cubicBezTo>
                <a:cubicBezTo>
                  <a:pt x="5830141" y="3480997"/>
                  <a:pt x="5824337" y="3473208"/>
                  <a:pt x="5816300" y="3467652"/>
                </a:cubicBezTo>
                <a:cubicBezTo>
                  <a:pt x="5808264" y="3462096"/>
                  <a:pt x="5798590" y="3459318"/>
                  <a:pt x="5787279" y="3459318"/>
                </a:cubicBezTo>
                <a:cubicBezTo>
                  <a:pt x="5772793" y="3459318"/>
                  <a:pt x="5759795" y="3463286"/>
                  <a:pt x="5748286" y="3471224"/>
                </a:cubicBezTo>
                <a:cubicBezTo>
                  <a:pt x="5736777" y="3479161"/>
                  <a:pt x="5728889" y="3489679"/>
                  <a:pt x="5724622" y="3502775"/>
                </a:cubicBezTo>
                <a:cubicBezTo>
                  <a:pt x="5720356" y="3515872"/>
                  <a:pt x="5718223" y="3540082"/>
                  <a:pt x="5718223" y="3575404"/>
                </a:cubicBezTo>
                <a:lnTo>
                  <a:pt x="5718223" y="3718576"/>
                </a:lnTo>
                <a:lnTo>
                  <a:pt x="5634581" y="3718576"/>
                </a:lnTo>
                <a:lnTo>
                  <a:pt x="5634581" y="3402465"/>
                </a:lnTo>
                <a:lnTo>
                  <a:pt x="5712270" y="3402465"/>
                </a:lnTo>
                <a:lnTo>
                  <a:pt x="5712270" y="3448900"/>
                </a:lnTo>
                <a:cubicBezTo>
                  <a:pt x="5739853" y="3413181"/>
                  <a:pt x="5774579" y="3395321"/>
                  <a:pt x="5816449" y="3395321"/>
                </a:cubicBezTo>
                <a:close/>
                <a:moveTo>
                  <a:pt x="4918718" y="3395321"/>
                </a:moveTo>
                <a:cubicBezTo>
                  <a:pt x="4880618" y="3395321"/>
                  <a:pt x="4847777" y="3412089"/>
                  <a:pt x="4820194" y="3445625"/>
                </a:cubicBezTo>
                <a:lnTo>
                  <a:pt x="4820194" y="3402465"/>
                </a:lnTo>
                <a:lnTo>
                  <a:pt x="4743101" y="3402465"/>
                </a:lnTo>
                <a:lnTo>
                  <a:pt x="4743101" y="3718576"/>
                </a:lnTo>
                <a:lnTo>
                  <a:pt x="4826742" y="3718576"/>
                </a:lnTo>
                <a:lnTo>
                  <a:pt x="4826742" y="3564986"/>
                </a:lnTo>
                <a:cubicBezTo>
                  <a:pt x="4826742" y="3534625"/>
                  <a:pt x="4828975" y="3512896"/>
                  <a:pt x="4833440" y="3499799"/>
                </a:cubicBezTo>
                <a:cubicBezTo>
                  <a:pt x="4837904" y="3486702"/>
                  <a:pt x="4845296" y="3476681"/>
                  <a:pt x="4855615" y="3469736"/>
                </a:cubicBezTo>
                <a:cubicBezTo>
                  <a:pt x="4865934" y="3462790"/>
                  <a:pt x="4877542" y="3459318"/>
                  <a:pt x="4890441" y="3459318"/>
                </a:cubicBezTo>
                <a:cubicBezTo>
                  <a:pt x="4901156" y="3459318"/>
                  <a:pt x="4909640" y="3461500"/>
                  <a:pt x="4915890" y="3465866"/>
                </a:cubicBezTo>
                <a:cubicBezTo>
                  <a:pt x="4922141" y="3470232"/>
                  <a:pt x="4926755" y="3476879"/>
                  <a:pt x="4929731" y="3485809"/>
                </a:cubicBezTo>
                <a:cubicBezTo>
                  <a:pt x="4932708" y="3494739"/>
                  <a:pt x="4934196" y="3514582"/>
                  <a:pt x="4934196" y="3545340"/>
                </a:cubicBezTo>
                <a:lnTo>
                  <a:pt x="4934196" y="3718576"/>
                </a:lnTo>
                <a:lnTo>
                  <a:pt x="5017838" y="3718576"/>
                </a:lnTo>
                <a:lnTo>
                  <a:pt x="5017838" y="3566772"/>
                </a:lnTo>
                <a:cubicBezTo>
                  <a:pt x="5017838" y="3537006"/>
                  <a:pt x="5020120" y="3515227"/>
                  <a:pt x="5024684" y="3501436"/>
                </a:cubicBezTo>
                <a:cubicBezTo>
                  <a:pt x="5029248" y="3487645"/>
                  <a:pt x="5036689" y="3477177"/>
                  <a:pt x="5047008" y="3470033"/>
                </a:cubicBezTo>
                <a:cubicBezTo>
                  <a:pt x="5057327" y="3462889"/>
                  <a:pt x="5068340" y="3459318"/>
                  <a:pt x="5080048" y="3459318"/>
                </a:cubicBezTo>
                <a:cubicBezTo>
                  <a:pt x="5096121" y="3459318"/>
                  <a:pt x="5108027" y="3465271"/>
                  <a:pt x="5115766" y="3477177"/>
                </a:cubicBezTo>
                <a:cubicBezTo>
                  <a:pt x="5121521" y="3486305"/>
                  <a:pt x="5124399" y="3506546"/>
                  <a:pt x="5124399" y="3537899"/>
                </a:cubicBezTo>
                <a:lnTo>
                  <a:pt x="5124399" y="3718576"/>
                </a:lnTo>
                <a:lnTo>
                  <a:pt x="5208040" y="3718576"/>
                </a:lnTo>
                <a:lnTo>
                  <a:pt x="5208040" y="3516468"/>
                </a:lnTo>
                <a:cubicBezTo>
                  <a:pt x="5208040" y="3486305"/>
                  <a:pt x="5205162" y="3464477"/>
                  <a:pt x="5199408" y="3450983"/>
                </a:cubicBezTo>
                <a:cubicBezTo>
                  <a:pt x="5191470" y="3432727"/>
                  <a:pt x="5179465" y="3418886"/>
                  <a:pt x="5163391" y="3409460"/>
                </a:cubicBezTo>
                <a:cubicBezTo>
                  <a:pt x="5147318" y="3400034"/>
                  <a:pt x="5127673" y="3395321"/>
                  <a:pt x="5104456" y="3395321"/>
                </a:cubicBezTo>
                <a:cubicBezTo>
                  <a:pt x="5086199" y="3395321"/>
                  <a:pt x="5069034" y="3399489"/>
                  <a:pt x="5052961" y="3407823"/>
                </a:cubicBezTo>
                <a:cubicBezTo>
                  <a:pt x="5036888" y="3416157"/>
                  <a:pt x="5021906" y="3428758"/>
                  <a:pt x="5008015" y="3445625"/>
                </a:cubicBezTo>
                <a:cubicBezTo>
                  <a:pt x="4998490" y="3428758"/>
                  <a:pt x="4986286" y="3416157"/>
                  <a:pt x="4971403" y="3407823"/>
                </a:cubicBezTo>
                <a:cubicBezTo>
                  <a:pt x="4956520" y="3399489"/>
                  <a:pt x="4938959" y="3395321"/>
                  <a:pt x="4918718" y="3395321"/>
                </a:cubicBezTo>
                <a:close/>
                <a:moveTo>
                  <a:pt x="4375793" y="3395321"/>
                </a:moveTo>
                <a:cubicBezTo>
                  <a:pt x="4337693" y="3395321"/>
                  <a:pt x="4304852" y="3412089"/>
                  <a:pt x="4277269" y="3445625"/>
                </a:cubicBezTo>
                <a:lnTo>
                  <a:pt x="4277269" y="3402465"/>
                </a:lnTo>
                <a:lnTo>
                  <a:pt x="4200176" y="3402465"/>
                </a:lnTo>
                <a:lnTo>
                  <a:pt x="4200176" y="3718576"/>
                </a:lnTo>
                <a:lnTo>
                  <a:pt x="4283817" y="3718576"/>
                </a:lnTo>
                <a:lnTo>
                  <a:pt x="4283817" y="3564986"/>
                </a:lnTo>
                <a:cubicBezTo>
                  <a:pt x="4283817" y="3534625"/>
                  <a:pt x="4286050" y="3512896"/>
                  <a:pt x="4290515" y="3499799"/>
                </a:cubicBezTo>
                <a:cubicBezTo>
                  <a:pt x="4294979" y="3486702"/>
                  <a:pt x="4302371" y="3476681"/>
                  <a:pt x="4312690" y="3469736"/>
                </a:cubicBezTo>
                <a:cubicBezTo>
                  <a:pt x="4323009" y="3462790"/>
                  <a:pt x="4334617" y="3459318"/>
                  <a:pt x="4347516" y="3459318"/>
                </a:cubicBezTo>
                <a:cubicBezTo>
                  <a:pt x="4358231" y="3459318"/>
                  <a:pt x="4366715" y="3461500"/>
                  <a:pt x="4372965" y="3465866"/>
                </a:cubicBezTo>
                <a:cubicBezTo>
                  <a:pt x="4379216" y="3470232"/>
                  <a:pt x="4383830" y="3476879"/>
                  <a:pt x="4386806" y="3485809"/>
                </a:cubicBezTo>
                <a:cubicBezTo>
                  <a:pt x="4389783" y="3494739"/>
                  <a:pt x="4391271" y="3514582"/>
                  <a:pt x="4391271" y="3545340"/>
                </a:cubicBezTo>
                <a:lnTo>
                  <a:pt x="4391271" y="3718576"/>
                </a:lnTo>
                <a:lnTo>
                  <a:pt x="4474913" y="3718576"/>
                </a:lnTo>
                <a:lnTo>
                  <a:pt x="4474913" y="3566772"/>
                </a:lnTo>
                <a:cubicBezTo>
                  <a:pt x="4474913" y="3537006"/>
                  <a:pt x="4477195" y="3515227"/>
                  <a:pt x="4481759" y="3501436"/>
                </a:cubicBezTo>
                <a:cubicBezTo>
                  <a:pt x="4486323" y="3487645"/>
                  <a:pt x="4493764" y="3477177"/>
                  <a:pt x="4504083" y="3470033"/>
                </a:cubicBezTo>
                <a:cubicBezTo>
                  <a:pt x="4514402" y="3462889"/>
                  <a:pt x="4525415" y="3459318"/>
                  <a:pt x="4537123" y="3459318"/>
                </a:cubicBezTo>
                <a:cubicBezTo>
                  <a:pt x="4553196" y="3459318"/>
                  <a:pt x="4565102" y="3465271"/>
                  <a:pt x="4572841" y="3477177"/>
                </a:cubicBezTo>
                <a:cubicBezTo>
                  <a:pt x="4578596" y="3486305"/>
                  <a:pt x="4581474" y="3506546"/>
                  <a:pt x="4581474" y="3537899"/>
                </a:cubicBezTo>
                <a:lnTo>
                  <a:pt x="4581474" y="3718576"/>
                </a:lnTo>
                <a:lnTo>
                  <a:pt x="4665115" y="3718576"/>
                </a:lnTo>
                <a:lnTo>
                  <a:pt x="4665115" y="3516468"/>
                </a:lnTo>
                <a:cubicBezTo>
                  <a:pt x="4665115" y="3486305"/>
                  <a:pt x="4662237" y="3464477"/>
                  <a:pt x="4656483" y="3450983"/>
                </a:cubicBezTo>
                <a:cubicBezTo>
                  <a:pt x="4648545" y="3432727"/>
                  <a:pt x="4636540" y="3418886"/>
                  <a:pt x="4620466" y="3409460"/>
                </a:cubicBezTo>
                <a:cubicBezTo>
                  <a:pt x="4604393" y="3400034"/>
                  <a:pt x="4584748" y="3395321"/>
                  <a:pt x="4561531" y="3395321"/>
                </a:cubicBezTo>
                <a:cubicBezTo>
                  <a:pt x="4543274" y="3395321"/>
                  <a:pt x="4526109" y="3399489"/>
                  <a:pt x="4510036" y="3407823"/>
                </a:cubicBezTo>
                <a:cubicBezTo>
                  <a:pt x="4493963" y="3416157"/>
                  <a:pt x="4478981" y="3428758"/>
                  <a:pt x="4465090" y="3445625"/>
                </a:cubicBezTo>
                <a:cubicBezTo>
                  <a:pt x="4455565" y="3428758"/>
                  <a:pt x="4443361" y="3416157"/>
                  <a:pt x="4428478" y="3407823"/>
                </a:cubicBezTo>
                <a:cubicBezTo>
                  <a:pt x="4413595" y="3399489"/>
                  <a:pt x="4396034" y="3395321"/>
                  <a:pt x="4375793" y="3395321"/>
                </a:cubicBezTo>
                <a:close/>
                <a:moveTo>
                  <a:pt x="3978422" y="3395321"/>
                </a:moveTo>
                <a:cubicBezTo>
                  <a:pt x="3947466" y="3395321"/>
                  <a:pt x="3919437" y="3402168"/>
                  <a:pt x="3894334" y="3415860"/>
                </a:cubicBezTo>
                <a:cubicBezTo>
                  <a:pt x="3869232" y="3429552"/>
                  <a:pt x="3849835" y="3449396"/>
                  <a:pt x="3836142" y="3475391"/>
                </a:cubicBezTo>
                <a:cubicBezTo>
                  <a:pt x="3822451" y="3501386"/>
                  <a:pt x="3815604" y="3528275"/>
                  <a:pt x="3815604" y="3556056"/>
                </a:cubicBezTo>
                <a:cubicBezTo>
                  <a:pt x="3815604" y="3592370"/>
                  <a:pt x="3822451" y="3623177"/>
                  <a:pt x="3836142" y="3648478"/>
                </a:cubicBezTo>
                <a:cubicBezTo>
                  <a:pt x="3849835" y="3673779"/>
                  <a:pt x="3869827" y="3692978"/>
                  <a:pt x="3896121" y="3706075"/>
                </a:cubicBezTo>
                <a:cubicBezTo>
                  <a:pt x="3922414" y="3719172"/>
                  <a:pt x="3950046" y="3725720"/>
                  <a:pt x="3979018" y="3725720"/>
                </a:cubicBezTo>
                <a:cubicBezTo>
                  <a:pt x="4025849" y="3725720"/>
                  <a:pt x="4064693" y="3709994"/>
                  <a:pt x="4095550" y="3678541"/>
                </a:cubicBezTo>
                <a:cubicBezTo>
                  <a:pt x="4126407" y="3647089"/>
                  <a:pt x="4141835" y="3607451"/>
                  <a:pt x="4141835" y="3559628"/>
                </a:cubicBezTo>
                <a:cubicBezTo>
                  <a:pt x="4141835" y="3512201"/>
                  <a:pt x="4126556" y="3472960"/>
                  <a:pt x="4095996" y="3441905"/>
                </a:cubicBezTo>
                <a:cubicBezTo>
                  <a:pt x="4065437" y="3410849"/>
                  <a:pt x="4026246" y="3395321"/>
                  <a:pt x="3978422" y="3395321"/>
                </a:cubicBezTo>
                <a:close/>
                <a:moveTo>
                  <a:pt x="3626890" y="3395321"/>
                </a:moveTo>
                <a:cubicBezTo>
                  <a:pt x="3579860" y="3395321"/>
                  <a:pt x="3542554" y="3409857"/>
                  <a:pt x="3514971" y="3438928"/>
                </a:cubicBezTo>
                <a:cubicBezTo>
                  <a:pt x="3487389" y="3467999"/>
                  <a:pt x="3473597" y="3508629"/>
                  <a:pt x="3473597" y="3560818"/>
                </a:cubicBezTo>
                <a:cubicBezTo>
                  <a:pt x="3473597" y="3612412"/>
                  <a:pt x="3487339" y="3652794"/>
                  <a:pt x="3514823" y="3681964"/>
                </a:cubicBezTo>
                <a:cubicBezTo>
                  <a:pt x="3542307" y="3711135"/>
                  <a:pt x="3579166" y="3725720"/>
                  <a:pt x="3625402" y="3725720"/>
                </a:cubicBezTo>
                <a:cubicBezTo>
                  <a:pt x="3666082" y="3725720"/>
                  <a:pt x="3698526" y="3716096"/>
                  <a:pt x="3722736" y="3696847"/>
                </a:cubicBezTo>
                <a:cubicBezTo>
                  <a:pt x="3746945" y="3677599"/>
                  <a:pt x="3763316" y="3649123"/>
                  <a:pt x="3771849" y="3611420"/>
                </a:cubicBezTo>
                <a:lnTo>
                  <a:pt x="3689696" y="3597430"/>
                </a:lnTo>
                <a:cubicBezTo>
                  <a:pt x="3685529" y="3619457"/>
                  <a:pt x="3678385" y="3634984"/>
                  <a:pt x="3668264" y="3644013"/>
                </a:cubicBezTo>
                <a:cubicBezTo>
                  <a:pt x="3658144" y="3653042"/>
                  <a:pt x="3645146" y="3657557"/>
                  <a:pt x="3629272" y="3657557"/>
                </a:cubicBezTo>
                <a:cubicBezTo>
                  <a:pt x="3608039" y="3657557"/>
                  <a:pt x="3591122" y="3649818"/>
                  <a:pt x="3578521" y="3634339"/>
                </a:cubicBezTo>
                <a:cubicBezTo>
                  <a:pt x="3565920" y="3618861"/>
                  <a:pt x="3559620" y="3592370"/>
                  <a:pt x="3559620" y="3554865"/>
                </a:cubicBezTo>
                <a:cubicBezTo>
                  <a:pt x="3559620" y="3521131"/>
                  <a:pt x="3565821" y="3497070"/>
                  <a:pt x="3578223" y="3482684"/>
                </a:cubicBezTo>
                <a:cubicBezTo>
                  <a:pt x="3590625" y="3468297"/>
                  <a:pt x="3607245" y="3461104"/>
                  <a:pt x="3628081" y="3461104"/>
                </a:cubicBezTo>
                <a:cubicBezTo>
                  <a:pt x="3643757" y="3461104"/>
                  <a:pt x="3656507" y="3465271"/>
                  <a:pt x="3666330" y="3473605"/>
                </a:cubicBezTo>
                <a:cubicBezTo>
                  <a:pt x="3676152" y="3481939"/>
                  <a:pt x="3682453" y="3494342"/>
                  <a:pt x="3685231" y="3510812"/>
                </a:cubicBezTo>
                <a:lnTo>
                  <a:pt x="3767682" y="3495929"/>
                </a:lnTo>
                <a:cubicBezTo>
                  <a:pt x="3757760" y="3461997"/>
                  <a:pt x="3741439" y="3436745"/>
                  <a:pt x="3718717" y="3420176"/>
                </a:cubicBezTo>
                <a:cubicBezTo>
                  <a:pt x="3695996" y="3403606"/>
                  <a:pt x="3665387" y="3395321"/>
                  <a:pt x="3626890" y="3395321"/>
                </a:cubicBezTo>
                <a:close/>
                <a:moveTo>
                  <a:pt x="2758925" y="3395321"/>
                </a:moveTo>
                <a:cubicBezTo>
                  <a:pt x="2717054" y="3395321"/>
                  <a:pt x="2682328" y="3413181"/>
                  <a:pt x="2654745" y="3448900"/>
                </a:cubicBezTo>
                <a:lnTo>
                  <a:pt x="2654745" y="3402465"/>
                </a:lnTo>
                <a:lnTo>
                  <a:pt x="2577057" y="3402465"/>
                </a:lnTo>
                <a:lnTo>
                  <a:pt x="2577057" y="3718576"/>
                </a:lnTo>
                <a:lnTo>
                  <a:pt x="2660698" y="3718576"/>
                </a:lnTo>
                <a:lnTo>
                  <a:pt x="2660698" y="3575404"/>
                </a:lnTo>
                <a:cubicBezTo>
                  <a:pt x="2660698" y="3540082"/>
                  <a:pt x="2662831" y="3515872"/>
                  <a:pt x="2667098" y="3502775"/>
                </a:cubicBezTo>
                <a:cubicBezTo>
                  <a:pt x="2671364" y="3489679"/>
                  <a:pt x="2679252" y="3479161"/>
                  <a:pt x="2690761" y="3471224"/>
                </a:cubicBezTo>
                <a:cubicBezTo>
                  <a:pt x="2702271" y="3463286"/>
                  <a:pt x="2715268" y="3459318"/>
                  <a:pt x="2729754" y="3459318"/>
                </a:cubicBezTo>
                <a:cubicBezTo>
                  <a:pt x="2741065" y="3459318"/>
                  <a:pt x="2750739" y="3462096"/>
                  <a:pt x="2758776" y="3467652"/>
                </a:cubicBezTo>
                <a:cubicBezTo>
                  <a:pt x="2766812" y="3473208"/>
                  <a:pt x="2772617" y="3480997"/>
                  <a:pt x="2776188" y="3491018"/>
                </a:cubicBezTo>
                <a:cubicBezTo>
                  <a:pt x="2779760" y="3501039"/>
                  <a:pt x="2781546" y="3523115"/>
                  <a:pt x="2781546" y="3557247"/>
                </a:cubicBezTo>
                <a:lnTo>
                  <a:pt x="2781546" y="3718576"/>
                </a:lnTo>
                <a:lnTo>
                  <a:pt x="2865188" y="3718576"/>
                </a:lnTo>
                <a:lnTo>
                  <a:pt x="2865188" y="3522123"/>
                </a:lnTo>
                <a:cubicBezTo>
                  <a:pt x="2865188" y="3497715"/>
                  <a:pt x="2863650" y="3478963"/>
                  <a:pt x="2860574" y="3465866"/>
                </a:cubicBezTo>
                <a:cubicBezTo>
                  <a:pt x="2857499" y="3452769"/>
                  <a:pt x="2852042" y="3441061"/>
                  <a:pt x="2844203" y="3430743"/>
                </a:cubicBezTo>
                <a:cubicBezTo>
                  <a:pt x="2836365" y="3420424"/>
                  <a:pt x="2824806" y="3411941"/>
                  <a:pt x="2809526" y="3405293"/>
                </a:cubicBezTo>
                <a:cubicBezTo>
                  <a:pt x="2794247" y="3398645"/>
                  <a:pt x="2777379" y="3395321"/>
                  <a:pt x="2758925" y="3395321"/>
                </a:cubicBezTo>
                <a:close/>
                <a:moveTo>
                  <a:pt x="2358279" y="3395321"/>
                </a:moveTo>
                <a:cubicBezTo>
                  <a:pt x="2317202" y="3395321"/>
                  <a:pt x="2286247" y="3402664"/>
                  <a:pt x="2265410" y="3417348"/>
                </a:cubicBezTo>
                <a:cubicBezTo>
                  <a:pt x="2244575" y="3432032"/>
                  <a:pt x="2229890" y="3454654"/>
                  <a:pt x="2221357" y="3485214"/>
                </a:cubicBezTo>
                <a:lnTo>
                  <a:pt x="2297259" y="3498906"/>
                </a:lnTo>
                <a:cubicBezTo>
                  <a:pt x="2302419" y="3484221"/>
                  <a:pt x="2309166" y="3473952"/>
                  <a:pt x="2317501" y="3468098"/>
                </a:cubicBezTo>
                <a:cubicBezTo>
                  <a:pt x="2325834" y="3462245"/>
                  <a:pt x="2337443" y="3459318"/>
                  <a:pt x="2352326" y="3459318"/>
                </a:cubicBezTo>
                <a:cubicBezTo>
                  <a:pt x="2374353" y="3459318"/>
                  <a:pt x="2389335" y="3462741"/>
                  <a:pt x="2397272" y="3469587"/>
                </a:cubicBezTo>
                <a:cubicBezTo>
                  <a:pt x="2405210" y="3476433"/>
                  <a:pt x="2409179" y="3487893"/>
                  <a:pt x="2409179" y="3503966"/>
                </a:cubicBezTo>
                <a:lnTo>
                  <a:pt x="2409179" y="3512300"/>
                </a:lnTo>
                <a:cubicBezTo>
                  <a:pt x="2394098" y="3518650"/>
                  <a:pt x="2367010" y="3525497"/>
                  <a:pt x="2327918" y="3532839"/>
                </a:cubicBezTo>
                <a:cubicBezTo>
                  <a:pt x="2298946" y="3538395"/>
                  <a:pt x="2276771" y="3544894"/>
                  <a:pt x="2261392" y="3552335"/>
                </a:cubicBezTo>
                <a:cubicBezTo>
                  <a:pt x="2246013" y="3559777"/>
                  <a:pt x="2234058" y="3570492"/>
                  <a:pt x="2225525" y="3584482"/>
                </a:cubicBezTo>
                <a:cubicBezTo>
                  <a:pt x="2216992" y="3598472"/>
                  <a:pt x="2212725" y="3614397"/>
                  <a:pt x="2212725" y="3632256"/>
                </a:cubicBezTo>
                <a:cubicBezTo>
                  <a:pt x="2212725" y="3659243"/>
                  <a:pt x="2222102" y="3681568"/>
                  <a:pt x="2240854" y="3699229"/>
                </a:cubicBezTo>
                <a:cubicBezTo>
                  <a:pt x="2259606" y="3716889"/>
                  <a:pt x="2285254" y="3725720"/>
                  <a:pt x="2317798" y="3725720"/>
                </a:cubicBezTo>
                <a:cubicBezTo>
                  <a:pt x="2336253" y="3725720"/>
                  <a:pt x="2353616" y="3722247"/>
                  <a:pt x="2369888" y="3715302"/>
                </a:cubicBezTo>
                <a:cubicBezTo>
                  <a:pt x="2386160" y="3708357"/>
                  <a:pt x="2401439" y="3697939"/>
                  <a:pt x="2415727" y="3684048"/>
                </a:cubicBezTo>
                <a:cubicBezTo>
                  <a:pt x="2416322" y="3685635"/>
                  <a:pt x="2417315" y="3688910"/>
                  <a:pt x="2418703" y="3693871"/>
                </a:cubicBezTo>
                <a:cubicBezTo>
                  <a:pt x="2421878" y="3704785"/>
                  <a:pt x="2424558" y="3713020"/>
                  <a:pt x="2426740" y="3718576"/>
                </a:cubicBezTo>
                <a:lnTo>
                  <a:pt x="2509488" y="3718576"/>
                </a:lnTo>
                <a:cubicBezTo>
                  <a:pt x="2502146" y="3703495"/>
                  <a:pt x="2497136" y="3689356"/>
                  <a:pt x="2494457" y="3676160"/>
                </a:cubicBezTo>
                <a:cubicBezTo>
                  <a:pt x="2491778" y="3662964"/>
                  <a:pt x="2490439" y="3642475"/>
                  <a:pt x="2490439" y="3614694"/>
                </a:cubicBezTo>
                <a:lnTo>
                  <a:pt x="2491331" y="3517063"/>
                </a:lnTo>
                <a:cubicBezTo>
                  <a:pt x="2491331" y="3480749"/>
                  <a:pt x="2487611" y="3455795"/>
                  <a:pt x="2480169" y="3442202"/>
                </a:cubicBezTo>
                <a:cubicBezTo>
                  <a:pt x="2472728" y="3428610"/>
                  <a:pt x="2459879" y="3417398"/>
                  <a:pt x="2441623" y="3408567"/>
                </a:cubicBezTo>
                <a:cubicBezTo>
                  <a:pt x="2423367" y="3399737"/>
                  <a:pt x="2395585" y="3395321"/>
                  <a:pt x="2358279" y="3395321"/>
                </a:cubicBezTo>
                <a:close/>
                <a:moveTo>
                  <a:pt x="6094460" y="3290844"/>
                </a:moveTo>
                <a:lnTo>
                  <a:pt x="6094460" y="3402465"/>
                </a:lnTo>
                <a:lnTo>
                  <a:pt x="6151610" y="3402465"/>
                </a:lnTo>
                <a:lnTo>
                  <a:pt x="6151610" y="3469140"/>
                </a:lnTo>
                <a:lnTo>
                  <a:pt x="6094460" y="3469140"/>
                </a:lnTo>
                <a:lnTo>
                  <a:pt x="6094460" y="3596537"/>
                </a:lnTo>
                <a:cubicBezTo>
                  <a:pt x="6094460" y="3622334"/>
                  <a:pt x="6095006" y="3637366"/>
                  <a:pt x="6096097" y="3641632"/>
                </a:cubicBezTo>
                <a:cubicBezTo>
                  <a:pt x="6097189" y="3645898"/>
                  <a:pt x="6099669" y="3649421"/>
                  <a:pt x="6103539" y="3652199"/>
                </a:cubicBezTo>
                <a:cubicBezTo>
                  <a:pt x="6107408" y="3654977"/>
                  <a:pt x="6112121" y="3656366"/>
                  <a:pt x="6117677" y="3656366"/>
                </a:cubicBezTo>
                <a:cubicBezTo>
                  <a:pt x="6125416" y="3656366"/>
                  <a:pt x="6136628" y="3653687"/>
                  <a:pt x="6151313" y="3648329"/>
                </a:cubicBezTo>
                <a:lnTo>
                  <a:pt x="6158456" y="3713218"/>
                </a:lnTo>
                <a:cubicBezTo>
                  <a:pt x="6139010" y="3721553"/>
                  <a:pt x="6116983" y="3725720"/>
                  <a:pt x="6092377" y="3725720"/>
                </a:cubicBezTo>
                <a:cubicBezTo>
                  <a:pt x="6077295" y="3725720"/>
                  <a:pt x="6063703" y="3723190"/>
                  <a:pt x="6051598" y="3718130"/>
                </a:cubicBezTo>
                <a:cubicBezTo>
                  <a:pt x="6039493" y="3713070"/>
                  <a:pt x="6030613" y="3706521"/>
                  <a:pt x="6024958" y="3698484"/>
                </a:cubicBezTo>
                <a:cubicBezTo>
                  <a:pt x="6019302" y="3690448"/>
                  <a:pt x="6015383" y="3679583"/>
                  <a:pt x="6013200" y="3665891"/>
                </a:cubicBezTo>
                <a:cubicBezTo>
                  <a:pt x="6011414" y="3656168"/>
                  <a:pt x="6010521" y="3636522"/>
                  <a:pt x="6010521" y="3606955"/>
                </a:cubicBezTo>
                <a:lnTo>
                  <a:pt x="6010521" y="3469140"/>
                </a:lnTo>
                <a:lnTo>
                  <a:pt x="5972124" y="3469140"/>
                </a:lnTo>
                <a:lnTo>
                  <a:pt x="5972124" y="3402465"/>
                </a:lnTo>
                <a:lnTo>
                  <a:pt x="6010521" y="3402465"/>
                </a:lnTo>
                <a:lnTo>
                  <a:pt x="6010521" y="3339660"/>
                </a:lnTo>
                <a:close/>
                <a:moveTo>
                  <a:pt x="3155403" y="3282212"/>
                </a:moveTo>
                <a:lnTo>
                  <a:pt x="3155403" y="3439375"/>
                </a:lnTo>
                <a:cubicBezTo>
                  <a:pt x="3129606" y="3410006"/>
                  <a:pt x="3099046" y="3395321"/>
                  <a:pt x="3063725" y="3395321"/>
                </a:cubicBezTo>
                <a:cubicBezTo>
                  <a:pt x="3025228" y="3395321"/>
                  <a:pt x="2993378" y="3409262"/>
                  <a:pt x="2968177" y="3437142"/>
                </a:cubicBezTo>
                <a:cubicBezTo>
                  <a:pt x="2942975" y="3465023"/>
                  <a:pt x="2930375" y="3505752"/>
                  <a:pt x="2930375" y="3559330"/>
                </a:cubicBezTo>
                <a:cubicBezTo>
                  <a:pt x="2930375" y="3611718"/>
                  <a:pt x="2943323" y="3652546"/>
                  <a:pt x="2969219" y="3681816"/>
                </a:cubicBezTo>
                <a:cubicBezTo>
                  <a:pt x="2995115" y="3711085"/>
                  <a:pt x="3026220" y="3725720"/>
                  <a:pt x="3062534" y="3725720"/>
                </a:cubicBezTo>
                <a:cubicBezTo>
                  <a:pt x="3080393" y="3725720"/>
                  <a:pt x="3098104" y="3721305"/>
                  <a:pt x="3115666" y="3712474"/>
                </a:cubicBezTo>
                <a:cubicBezTo>
                  <a:pt x="3133227" y="3703644"/>
                  <a:pt x="3148457" y="3690200"/>
                  <a:pt x="3161356" y="3672142"/>
                </a:cubicBezTo>
                <a:lnTo>
                  <a:pt x="3161356" y="3718576"/>
                </a:lnTo>
                <a:lnTo>
                  <a:pt x="3239044" y="3718576"/>
                </a:lnTo>
                <a:lnTo>
                  <a:pt x="3239044" y="3282212"/>
                </a:lnTo>
                <a:close/>
                <a:moveTo>
                  <a:pt x="7190728" y="2833347"/>
                </a:moveTo>
                <a:cubicBezTo>
                  <a:pt x="7180012" y="2836918"/>
                  <a:pt x="7163046" y="2841185"/>
                  <a:pt x="7139829" y="2846146"/>
                </a:cubicBezTo>
                <a:cubicBezTo>
                  <a:pt x="7116612" y="2851107"/>
                  <a:pt x="7101431" y="2855968"/>
                  <a:pt x="7094287" y="2860731"/>
                </a:cubicBezTo>
                <a:cubicBezTo>
                  <a:pt x="7083374" y="2868470"/>
                  <a:pt x="7077916" y="2878293"/>
                  <a:pt x="7077916" y="2890199"/>
                </a:cubicBezTo>
                <a:cubicBezTo>
                  <a:pt x="7077916" y="2901907"/>
                  <a:pt x="7082282" y="2912027"/>
                  <a:pt x="7091013" y="2920560"/>
                </a:cubicBezTo>
                <a:cubicBezTo>
                  <a:pt x="7099745" y="2929093"/>
                  <a:pt x="7110857" y="2933359"/>
                  <a:pt x="7124351" y="2933359"/>
                </a:cubicBezTo>
                <a:cubicBezTo>
                  <a:pt x="7139432" y="2933359"/>
                  <a:pt x="7153819" y="2928398"/>
                  <a:pt x="7167511" y="2918476"/>
                </a:cubicBezTo>
                <a:cubicBezTo>
                  <a:pt x="7177631" y="2910936"/>
                  <a:pt x="7184279" y="2901708"/>
                  <a:pt x="7187454" y="2890794"/>
                </a:cubicBezTo>
                <a:cubicBezTo>
                  <a:pt x="7189637" y="2883651"/>
                  <a:pt x="7190728" y="2870058"/>
                  <a:pt x="7190728" y="2850015"/>
                </a:cubicBezTo>
                <a:close/>
                <a:moveTo>
                  <a:pt x="3161654" y="2833347"/>
                </a:moveTo>
                <a:lnTo>
                  <a:pt x="3161654" y="2850015"/>
                </a:lnTo>
                <a:cubicBezTo>
                  <a:pt x="3161654" y="2870058"/>
                  <a:pt x="3160562" y="2883651"/>
                  <a:pt x="3158379" y="2890794"/>
                </a:cubicBezTo>
                <a:cubicBezTo>
                  <a:pt x="3155204" y="2901708"/>
                  <a:pt x="3148556" y="2910936"/>
                  <a:pt x="3138436" y="2918476"/>
                </a:cubicBezTo>
                <a:cubicBezTo>
                  <a:pt x="3124744" y="2928398"/>
                  <a:pt x="3110357" y="2933359"/>
                  <a:pt x="3095276" y="2933359"/>
                </a:cubicBezTo>
                <a:cubicBezTo>
                  <a:pt x="3081782" y="2933359"/>
                  <a:pt x="3070670" y="2929093"/>
                  <a:pt x="3061939" y="2920560"/>
                </a:cubicBezTo>
                <a:cubicBezTo>
                  <a:pt x="3053207" y="2912027"/>
                  <a:pt x="3048842" y="2901907"/>
                  <a:pt x="3048842" y="2890199"/>
                </a:cubicBezTo>
                <a:cubicBezTo>
                  <a:pt x="3048842" y="2878293"/>
                  <a:pt x="3054299" y="2868470"/>
                  <a:pt x="3065213" y="2860731"/>
                </a:cubicBezTo>
                <a:cubicBezTo>
                  <a:pt x="3072356" y="2855968"/>
                  <a:pt x="3087537" y="2851107"/>
                  <a:pt x="3110754" y="2846146"/>
                </a:cubicBezTo>
                <a:cubicBezTo>
                  <a:pt x="3133971" y="2841185"/>
                  <a:pt x="3150938" y="2836918"/>
                  <a:pt x="3161654" y="2833347"/>
                </a:cubicBezTo>
                <a:close/>
                <a:moveTo>
                  <a:pt x="8988869" y="2730060"/>
                </a:moveTo>
                <a:cubicBezTo>
                  <a:pt x="8967042" y="2730060"/>
                  <a:pt x="8948686" y="2738394"/>
                  <a:pt x="8933803" y="2755063"/>
                </a:cubicBezTo>
                <a:cubicBezTo>
                  <a:pt x="8918920" y="2771732"/>
                  <a:pt x="8911478" y="2795743"/>
                  <a:pt x="8911478" y="2827096"/>
                </a:cubicBezTo>
                <a:cubicBezTo>
                  <a:pt x="8911478" y="2858449"/>
                  <a:pt x="8918920" y="2882460"/>
                  <a:pt x="8933803" y="2899128"/>
                </a:cubicBezTo>
                <a:cubicBezTo>
                  <a:pt x="8948686" y="2915797"/>
                  <a:pt x="8967042" y="2924132"/>
                  <a:pt x="8988869" y="2924132"/>
                </a:cubicBezTo>
                <a:cubicBezTo>
                  <a:pt x="9010698" y="2924132"/>
                  <a:pt x="9029004" y="2915797"/>
                  <a:pt x="9043787" y="2899128"/>
                </a:cubicBezTo>
                <a:cubicBezTo>
                  <a:pt x="9058571" y="2882460"/>
                  <a:pt x="9065962" y="2858250"/>
                  <a:pt x="9065962" y="2826500"/>
                </a:cubicBezTo>
                <a:cubicBezTo>
                  <a:pt x="9065962" y="2795544"/>
                  <a:pt x="9058571" y="2771732"/>
                  <a:pt x="9043787" y="2755063"/>
                </a:cubicBezTo>
                <a:cubicBezTo>
                  <a:pt x="9029004" y="2738394"/>
                  <a:pt x="9010698" y="2730060"/>
                  <a:pt x="8988869" y="2730060"/>
                </a:cubicBezTo>
                <a:close/>
                <a:moveTo>
                  <a:pt x="5988495" y="2730060"/>
                </a:moveTo>
                <a:cubicBezTo>
                  <a:pt x="5966667" y="2730060"/>
                  <a:pt x="5948311" y="2738394"/>
                  <a:pt x="5933428" y="2755063"/>
                </a:cubicBezTo>
                <a:cubicBezTo>
                  <a:pt x="5918545" y="2771732"/>
                  <a:pt x="5911104" y="2795743"/>
                  <a:pt x="5911104" y="2827096"/>
                </a:cubicBezTo>
                <a:cubicBezTo>
                  <a:pt x="5911104" y="2858449"/>
                  <a:pt x="5918545" y="2882460"/>
                  <a:pt x="5933428" y="2899128"/>
                </a:cubicBezTo>
                <a:cubicBezTo>
                  <a:pt x="5948311" y="2915797"/>
                  <a:pt x="5966667" y="2924132"/>
                  <a:pt x="5988495" y="2924132"/>
                </a:cubicBezTo>
                <a:cubicBezTo>
                  <a:pt x="6010323" y="2924132"/>
                  <a:pt x="6028629" y="2915797"/>
                  <a:pt x="6043412" y="2899128"/>
                </a:cubicBezTo>
                <a:cubicBezTo>
                  <a:pt x="6058196" y="2882460"/>
                  <a:pt x="6065588" y="2858250"/>
                  <a:pt x="6065588" y="2826500"/>
                </a:cubicBezTo>
                <a:cubicBezTo>
                  <a:pt x="6065588" y="2795544"/>
                  <a:pt x="6058196" y="2771732"/>
                  <a:pt x="6043412" y="2755063"/>
                </a:cubicBezTo>
                <a:cubicBezTo>
                  <a:pt x="6028629" y="2738394"/>
                  <a:pt x="6010323" y="2730060"/>
                  <a:pt x="5988495" y="2730060"/>
                </a:cubicBezTo>
                <a:close/>
                <a:moveTo>
                  <a:pt x="4883595" y="2730060"/>
                </a:moveTo>
                <a:cubicBezTo>
                  <a:pt x="4905423" y="2730060"/>
                  <a:pt x="4923729" y="2738394"/>
                  <a:pt x="4938512" y="2755063"/>
                </a:cubicBezTo>
                <a:cubicBezTo>
                  <a:pt x="4953296" y="2771732"/>
                  <a:pt x="4960688" y="2795544"/>
                  <a:pt x="4960688" y="2826500"/>
                </a:cubicBezTo>
                <a:cubicBezTo>
                  <a:pt x="4960688" y="2858250"/>
                  <a:pt x="4953296" y="2882460"/>
                  <a:pt x="4938512" y="2899128"/>
                </a:cubicBezTo>
                <a:cubicBezTo>
                  <a:pt x="4923729" y="2915797"/>
                  <a:pt x="4905423" y="2924132"/>
                  <a:pt x="4883595" y="2924132"/>
                </a:cubicBezTo>
                <a:cubicBezTo>
                  <a:pt x="4861767" y="2924132"/>
                  <a:pt x="4843411" y="2915797"/>
                  <a:pt x="4828528" y="2899128"/>
                </a:cubicBezTo>
                <a:cubicBezTo>
                  <a:pt x="4813645" y="2882460"/>
                  <a:pt x="4806204" y="2858449"/>
                  <a:pt x="4806204" y="2827096"/>
                </a:cubicBezTo>
                <a:cubicBezTo>
                  <a:pt x="4806204" y="2795743"/>
                  <a:pt x="4813645" y="2771732"/>
                  <a:pt x="4828528" y="2755063"/>
                </a:cubicBezTo>
                <a:cubicBezTo>
                  <a:pt x="4843411" y="2738394"/>
                  <a:pt x="4861767" y="2730060"/>
                  <a:pt x="4883595" y="2730060"/>
                </a:cubicBezTo>
                <a:close/>
                <a:moveTo>
                  <a:pt x="7884862" y="2725893"/>
                </a:moveTo>
                <a:cubicBezTo>
                  <a:pt x="7866607" y="2725893"/>
                  <a:pt x="7851525" y="2732540"/>
                  <a:pt x="7839619" y="2745836"/>
                </a:cubicBezTo>
                <a:cubicBezTo>
                  <a:pt x="7827713" y="2759131"/>
                  <a:pt x="7821859" y="2777189"/>
                  <a:pt x="7822058" y="2800009"/>
                </a:cubicBezTo>
                <a:lnTo>
                  <a:pt x="7947073" y="2800009"/>
                </a:lnTo>
                <a:cubicBezTo>
                  <a:pt x="7946477" y="2775800"/>
                  <a:pt x="7940227" y="2757395"/>
                  <a:pt x="7928321" y="2744794"/>
                </a:cubicBezTo>
                <a:cubicBezTo>
                  <a:pt x="7916414" y="2732193"/>
                  <a:pt x="7901928" y="2725893"/>
                  <a:pt x="7884862" y="2725893"/>
                </a:cubicBezTo>
                <a:close/>
                <a:moveTo>
                  <a:pt x="8673651" y="2669040"/>
                </a:moveTo>
                <a:lnTo>
                  <a:pt x="8757292" y="2669040"/>
                </a:lnTo>
                <a:lnTo>
                  <a:pt x="8757292" y="2985151"/>
                </a:lnTo>
                <a:lnTo>
                  <a:pt x="8673651" y="2985151"/>
                </a:lnTo>
                <a:close/>
                <a:moveTo>
                  <a:pt x="6214416" y="2669040"/>
                </a:moveTo>
                <a:lnTo>
                  <a:pt x="6298057" y="2669040"/>
                </a:lnTo>
                <a:lnTo>
                  <a:pt x="6298057" y="2814296"/>
                </a:lnTo>
                <a:cubicBezTo>
                  <a:pt x="6298057" y="2858746"/>
                  <a:pt x="6299595" y="2885982"/>
                  <a:pt x="6302671" y="2896003"/>
                </a:cubicBezTo>
                <a:cubicBezTo>
                  <a:pt x="6305747" y="2906024"/>
                  <a:pt x="6311353" y="2913962"/>
                  <a:pt x="6319488" y="2919816"/>
                </a:cubicBezTo>
                <a:cubicBezTo>
                  <a:pt x="6327624" y="2925670"/>
                  <a:pt x="6337943" y="2928596"/>
                  <a:pt x="6350445" y="2928596"/>
                </a:cubicBezTo>
                <a:cubicBezTo>
                  <a:pt x="6364732" y="2928596"/>
                  <a:pt x="6377531" y="2924678"/>
                  <a:pt x="6388842" y="2916839"/>
                </a:cubicBezTo>
                <a:cubicBezTo>
                  <a:pt x="6400153" y="2909001"/>
                  <a:pt x="6407892" y="2899277"/>
                  <a:pt x="6412060" y="2887669"/>
                </a:cubicBezTo>
                <a:cubicBezTo>
                  <a:pt x="6416227" y="2876060"/>
                  <a:pt x="6418310" y="2847634"/>
                  <a:pt x="6418310" y="2802390"/>
                </a:cubicBezTo>
                <a:lnTo>
                  <a:pt x="6418310" y="2669040"/>
                </a:lnTo>
                <a:lnTo>
                  <a:pt x="6501952" y="2669040"/>
                </a:lnTo>
                <a:lnTo>
                  <a:pt x="6501952" y="2985151"/>
                </a:lnTo>
                <a:lnTo>
                  <a:pt x="6424263" y="2985151"/>
                </a:lnTo>
                <a:lnTo>
                  <a:pt x="6424263" y="2937824"/>
                </a:lnTo>
                <a:cubicBezTo>
                  <a:pt x="6412754" y="2954691"/>
                  <a:pt x="6397623" y="2967986"/>
                  <a:pt x="6378871" y="2977710"/>
                </a:cubicBezTo>
                <a:cubicBezTo>
                  <a:pt x="6360119" y="2987433"/>
                  <a:pt x="6340324" y="2992295"/>
                  <a:pt x="6319488" y="2992295"/>
                </a:cubicBezTo>
                <a:cubicBezTo>
                  <a:pt x="6298256" y="2992295"/>
                  <a:pt x="6279206" y="2987632"/>
                  <a:pt x="6262338" y="2978305"/>
                </a:cubicBezTo>
                <a:cubicBezTo>
                  <a:pt x="6245471" y="2968979"/>
                  <a:pt x="6233267" y="2955882"/>
                  <a:pt x="6225727" y="2939014"/>
                </a:cubicBezTo>
                <a:cubicBezTo>
                  <a:pt x="6218186" y="2922147"/>
                  <a:pt x="6214416" y="2898831"/>
                  <a:pt x="6214416" y="2869065"/>
                </a:cubicBezTo>
                <a:close/>
                <a:moveTo>
                  <a:pt x="5481288" y="2669040"/>
                </a:moveTo>
                <a:lnTo>
                  <a:pt x="5570288" y="2669040"/>
                </a:lnTo>
                <a:lnTo>
                  <a:pt x="5645892" y="2893473"/>
                </a:lnTo>
                <a:lnTo>
                  <a:pt x="5719711" y="2669040"/>
                </a:lnTo>
                <a:lnTo>
                  <a:pt x="5806329" y="2669040"/>
                </a:lnTo>
                <a:lnTo>
                  <a:pt x="5694708" y="2973245"/>
                </a:lnTo>
                <a:lnTo>
                  <a:pt x="5674765" y="3028312"/>
                </a:lnTo>
                <a:cubicBezTo>
                  <a:pt x="5667423" y="3046766"/>
                  <a:pt x="5660428" y="3060855"/>
                  <a:pt x="5653780" y="3070579"/>
                </a:cubicBezTo>
                <a:cubicBezTo>
                  <a:pt x="5647133" y="3080302"/>
                  <a:pt x="5639493" y="3088190"/>
                  <a:pt x="5630861" y="3094242"/>
                </a:cubicBezTo>
                <a:cubicBezTo>
                  <a:pt x="5622229" y="3100295"/>
                  <a:pt x="5611612" y="3105007"/>
                  <a:pt x="5599011" y="3108381"/>
                </a:cubicBezTo>
                <a:cubicBezTo>
                  <a:pt x="5586411" y="3111754"/>
                  <a:pt x="5572173" y="3113441"/>
                  <a:pt x="5556298" y="3113441"/>
                </a:cubicBezTo>
                <a:cubicBezTo>
                  <a:pt x="5540224" y="3113441"/>
                  <a:pt x="5524449" y="3111754"/>
                  <a:pt x="5508970" y="3108381"/>
                </a:cubicBezTo>
                <a:lnTo>
                  <a:pt x="5501529" y="3042896"/>
                </a:lnTo>
                <a:cubicBezTo>
                  <a:pt x="5514626" y="3045476"/>
                  <a:pt x="5526433" y="3046766"/>
                  <a:pt x="5536950" y="3046766"/>
                </a:cubicBezTo>
                <a:cubicBezTo>
                  <a:pt x="5556397" y="3046766"/>
                  <a:pt x="5570784" y="3041061"/>
                  <a:pt x="5580110" y="3029651"/>
                </a:cubicBezTo>
                <a:cubicBezTo>
                  <a:pt x="5589437" y="3018241"/>
                  <a:pt x="5596580" y="3003705"/>
                  <a:pt x="5601541" y="2986044"/>
                </a:cubicBezTo>
                <a:close/>
                <a:moveTo>
                  <a:pt x="5291415" y="2668429"/>
                </a:moveTo>
                <a:lnTo>
                  <a:pt x="5312517" y="2677672"/>
                </a:lnTo>
                <a:lnTo>
                  <a:pt x="5302695" y="2705332"/>
                </a:lnTo>
                <a:close/>
                <a:moveTo>
                  <a:pt x="9397849" y="2661896"/>
                </a:moveTo>
                <a:cubicBezTo>
                  <a:pt x="9416304" y="2661896"/>
                  <a:pt x="9433171" y="2665220"/>
                  <a:pt x="9448450" y="2671868"/>
                </a:cubicBezTo>
                <a:cubicBezTo>
                  <a:pt x="9463730" y="2678516"/>
                  <a:pt x="9475290" y="2686999"/>
                  <a:pt x="9483128" y="2697318"/>
                </a:cubicBezTo>
                <a:cubicBezTo>
                  <a:pt x="9490966" y="2707636"/>
                  <a:pt x="9496423" y="2719344"/>
                  <a:pt x="9499498" y="2732441"/>
                </a:cubicBezTo>
                <a:cubicBezTo>
                  <a:pt x="9502574" y="2745538"/>
                  <a:pt x="9504112" y="2764290"/>
                  <a:pt x="9504112" y="2788698"/>
                </a:cubicBezTo>
                <a:lnTo>
                  <a:pt x="9504112" y="2985151"/>
                </a:lnTo>
                <a:lnTo>
                  <a:pt x="9420471" y="2985151"/>
                </a:lnTo>
                <a:lnTo>
                  <a:pt x="9420471" y="2823821"/>
                </a:lnTo>
                <a:cubicBezTo>
                  <a:pt x="9420471" y="2789690"/>
                  <a:pt x="9418685" y="2767614"/>
                  <a:pt x="9415113" y="2757593"/>
                </a:cubicBezTo>
                <a:cubicBezTo>
                  <a:pt x="9411541" y="2747572"/>
                  <a:pt x="9405737" y="2739783"/>
                  <a:pt x="9397700" y="2734227"/>
                </a:cubicBezTo>
                <a:cubicBezTo>
                  <a:pt x="9389664" y="2728671"/>
                  <a:pt x="9379990" y="2725893"/>
                  <a:pt x="9368678" y="2725893"/>
                </a:cubicBezTo>
                <a:cubicBezTo>
                  <a:pt x="9354193" y="2725893"/>
                  <a:pt x="9341196" y="2729862"/>
                  <a:pt x="9329686" y="2737799"/>
                </a:cubicBezTo>
                <a:cubicBezTo>
                  <a:pt x="9318176" y="2745736"/>
                  <a:pt x="9310288" y="2756253"/>
                  <a:pt x="9306022" y="2769351"/>
                </a:cubicBezTo>
                <a:cubicBezTo>
                  <a:pt x="9301756" y="2782447"/>
                  <a:pt x="9299622" y="2806657"/>
                  <a:pt x="9299622" y="2841978"/>
                </a:cubicBezTo>
                <a:lnTo>
                  <a:pt x="9299622" y="2985151"/>
                </a:lnTo>
                <a:lnTo>
                  <a:pt x="9215981" y="2985151"/>
                </a:lnTo>
                <a:lnTo>
                  <a:pt x="9215981" y="2669040"/>
                </a:lnTo>
                <a:lnTo>
                  <a:pt x="9293669" y="2669040"/>
                </a:lnTo>
                <a:lnTo>
                  <a:pt x="9293669" y="2715475"/>
                </a:lnTo>
                <a:cubicBezTo>
                  <a:pt x="9321252" y="2679756"/>
                  <a:pt x="9355979" y="2661896"/>
                  <a:pt x="9397849" y="2661896"/>
                </a:cubicBezTo>
                <a:close/>
                <a:moveTo>
                  <a:pt x="8988572" y="2661896"/>
                </a:moveTo>
                <a:cubicBezTo>
                  <a:pt x="9036396" y="2661896"/>
                  <a:pt x="9075586" y="2677424"/>
                  <a:pt x="9106146" y="2708480"/>
                </a:cubicBezTo>
                <a:cubicBezTo>
                  <a:pt x="9136706" y="2739535"/>
                  <a:pt x="9151985" y="2778776"/>
                  <a:pt x="9151985" y="2826203"/>
                </a:cubicBezTo>
                <a:cubicBezTo>
                  <a:pt x="9151985" y="2874026"/>
                  <a:pt x="9136556" y="2913664"/>
                  <a:pt x="9105700" y="2945116"/>
                </a:cubicBezTo>
                <a:cubicBezTo>
                  <a:pt x="9074842" y="2976569"/>
                  <a:pt x="9035998" y="2992295"/>
                  <a:pt x="8989167" y="2992295"/>
                </a:cubicBezTo>
                <a:cubicBezTo>
                  <a:pt x="8960196" y="2992295"/>
                  <a:pt x="8932563" y="2985747"/>
                  <a:pt x="8906270" y="2972650"/>
                </a:cubicBezTo>
                <a:cubicBezTo>
                  <a:pt x="8879977" y="2959553"/>
                  <a:pt x="8859984" y="2940354"/>
                  <a:pt x="8846292" y="2915053"/>
                </a:cubicBezTo>
                <a:cubicBezTo>
                  <a:pt x="8832600" y="2889753"/>
                  <a:pt x="8825754" y="2858945"/>
                  <a:pt x="8825754" y="2822631"/>
                </a:cubicBezTo>
                <a:cubicBezTo>
                  <a:pt x="8825754" y="2794850"/>
                  <a:pt x="8832600" y="2767962"/>
                  <a:pt x="8846292" y="2741966"/>
                </a:cubicBezTo>
                <a:cubicBezTo>
                  <a:pt x="8859984" y="2715971"/>
                  <a:pt x="8879382" y="2696127"/>
                  <a:pt x="8904484" y="2682435"/>
                </a:cubicBezTo>
                <a:cubicBezTo>
                  <a:pt x="8929586" y="2668743"/>
                  <a:pt x="8957616" y="2661896"/>
                  <a:pt x="8988572" y="2661896"/>
                </a:cubicBezTo>
                <a:close/>
                <a:moveTo>
                  <a:pt x="8283424" y="2661896"/>
                </a:moveTo>
                <a:cubicBezTo>
                  <a:pt x="8301879" y="2661896"/>
                  <a:pt x="8318746" y="2665220"/>
                  <a:pt x="8334026" y="2671868"/>
                </a:cubicBezTo>
                <a:cubicBezTo>
                  <a:pt x="8349306" y="2678516"/>
                  <a:pt x="8360865" y="2686999"/>
                  <a:pt x="8368703" y="2697318"/>
                </a:cubicBezTo>
                <a:cubicBezTo>
                  <a:pt x="8376541" y="2707636"/>
                  <a:pt x="8381998" y="2719344"/>
                  <a:pt x="8385074" y="2732441"/>
                </a:cubicBezTo>
                <a:cubicBezTo>
                  <a:pt x="8388150" y="2745538"/>
                  <a:pt x="8389687" y="2764290"/>
                  <a:pt x="8389687" y="2788698"/>
                </a:cubicBezTo>
                <a:lnTo>
                  <a:pt x="8389687" y="2985151"/>
                </a:lnTo>
                <a:lnTo>
                  <a:pt x="8306046" y="2985151"/>
                </a:lnTo>
                <a:lnTo>
                  <a:pt x="8306046" y="2823821"/>
                </a:lnTo>
                <a:cubicBezTo>
                  <a:pt x="8306046" y="2789690"/>
                  <a:pt x="8304260" y="2767614"/>
                  <a:pt x="8300688" y="2757593"/>
                </a:cubicBezTo>
                <a:cubicBezTo>
                  <a:pt x="8297116" y="2747572"/>
                  <a:pt x="8291312" y="2739783"/>
                  <a:pt x="8283275" y="2734227"/>
                </a:cubicBezTo>
                <a:cubicBezTo>
                  <a:pt x="8275239" y="2728671"/>
                  <a:pt x="8265565" y="2725893"/>
                  <a:pt x="8254254" y="2725893"/>
                </a:cubicBezTo>
                <a:cubicBezTo>
                  <a:pt x="8239768" y="2725893"/>
                  <a:pt x="8226771" y="2729862"/>
                  <a:pt x="8215261" y="2737799"/>
                </a:cubicBezTo>
                <a:cubicBezTo>
                  <a:pt x="8203752" y="2745736"/>
                  <a:pt x="8195864" y="2756253"/>
                  <a:pt x="8191598" y="2769351"/>
                </a:cubicBezTo>
                <a:cubicBezTo>
                  <a:pt x="8187331" y="2782447"/>
                  <a:pt x="8185198" y="2806657"/>
                  <a:pt x="8185198" y="2841978"/>
                </a:cubicBezTo>
                <a:lnTo>
                  <a:pt x="8185198" y="2985151"/>
                </a:lnTo>
                <a:lnTo>
                  <a:pt x="8101556" y="2985151"/>
                </a:lnTo>
                <a:lnTo>
                  <a:pt x="8101556" y="2669040"/>
                </a:lnTo>
                <a:lnTo>
                  <a:pt x="8179244" y="2669040"/>
                </a:lnTo>
                <a:lnTo>
                  <a:pt x="8179244" y="2715475"/>
                </a:lnTo>
                <a:cubicBezTo>
                  <a:pt x="8206828" y="2679756"/>
                  <a:pt x="8241554" y="2661896"/>
                  <a:pt x="8283424" y="2661896"/>
                </a:cubicBezTo>
                <a:close/>
                <a:moveTo>
                  <a:pt x="7879802" y="2661896"/>
                </a:moveTo>
                <a:cubicBezTo>
                  <a:pt x="7926833" y="2661896"/>
                  <a:pt x="7963940" y="2677424"/>
                  <a:pt x="7991126" y="2708480"/>
                </a:cubicBezTo>
                <a:cubicBezTo>
                  <a:pt x="8018312" y="2739535"/>
                  <a:pt x="8031309" y="2787111"/>
                  <a:pt x="8030119" y="2851206"/>
                </a:cubicBezTo>
                <a:lnTo>
                  <a:pt x="7820569" y="2851206"/>
                </a:lnTo>
                <a:cubicBezTo>
                  <a:pt x="7821165" y="2876011"/>
                  <a:pt x="7827911" y="2895309"/>
                  <a:pt x="7840809" y="2909100"/>
                </a:cubicBezTo>
                <a:cubicBezTo>
                  <a:pt x="7853708" y="2922891"/>
                  <a:pt x="7869781" y="2929787"/>
                  <a:pt x="7889030" y="2929787"/>
                </a:cubicBezTo>
                <a:cubicBezTo>
                  <a:pt x="7902127" y="2929787"/>
                  <a:pt x="7913140" y="2926215"/>
                  <a:pt x="7922069" y="2919071"/>
                </a:cubicBezTo>
                <a:cubicBezTo>
                  <a:pt x="7930999" y="2911928"/>
                  <a:pt x="7937746" y="2900419"/>
                  <a:pt x="7942311" y="2884543"/>
                </a:cubicBezTo>
                <a:lnTo>
                  <a:pt x="8025654" y="2898533"/>
                </a:lnTo>
                <a:cubicBezTo>
                  <a:pt x="8014939" y="2929093"/>
                  <a:pt x="7998022" y="2952360"/>
                  <a:pt x="7974904" y="2968334"/>
                </a:cubicBezTo>
                <a:cubicBezTo>
                  <a:pt x="7951786" y="2984308"/>
                  <a:pt x="7922864" y="2992295"/>
                  <a:pt x="7888137" y="2992295"/>
                </a:cubicBezTo>
                <a:cubicBezTo>
                  <a:pt x="7833170" y="2992295"/>
                  <a:pt x="7792490" y="2974336"/>
                  <a:pt x="7766098" y="2938419"/>
                </a:cubicBezTo>
                <a:cubicBezTo>
                  <a:pt x="7745262" y="2909646"/>
                  <a:pt x="7734844" y="2873332"/>
                  <a:pt x="7734844" y="2829477"/>
                </a:cubicBezTo>
                <a:cubicBezTo>
                  <a:pt x="7734844" y="2777090"/>
                  <a:pt x="7748536" y="2736063"/>
                  <a:pt x="7775920" y="2706396"/>
                </a:cubicBezTo>
                <a:cubicBezTo>
                  <a:pt x="7803305" y="2676730"/>
                  <a:pt x="7837932" y="2661896"/>
                  <a:pt x="7879802" y="2661896"/>
                </a:cubicBezTo>
                <a:close/>
                <a:moveTo>
                  <a:pt x="7139829" y="2661896"/>
                </a:moveTo>
                <a:cubicBezTo>
                  <a:pt x="7177135" y="2661896"/>
                  <a:pt x="7204917" y="2666312"/>
                  <a:pt x="7223173" y="2675142"/>
                </a:cubicBezTo>
                <a:cubicBezTo>
                  <a:pt x="7241429" y="2683973"/>
                  <a:pt x="7254278" y="2695185"/>
                  <a:pt x="7261719" y="2708778"/>
                </a:cubicBezTo>
                <a:cubicBezTo>
                  <a:pt x="7269160" y="2722371"/>
                  <a:pt x="7272881" y="2747324"/>
                  <a:pt x="7272881" y="2783638"/>
                </a:cubicBezTo>
                <a:lnTo>
                  <a:pt x="7271988" y="2881269"/>
                </a:lnTo>
                <a:cubicBezTo>
                  <a:pt x="7271988" y="2909050"/>
                  <a:pt x="7273328" y="2929539"/>
                  <a:pt x="7276007" y="2942735"/>
                </a:cubicBezTo>
                <a:cubicBezTo>
                  <a:pt x="7278685" y="2955931"/>
                  <a:pt x="7283696" y="2970070"/>
                  <a:pt x="7291038" y="2985151"/>
                </a:cubicBezTo>
                <a:lnTo>
                  <a:pt x="7208290" y="2985151"/>
                </a:lnTo>
                <a:cubicBezTo>
                  <a:pt x="7206107" y="2979595"/>
                  <a:pt x="7203428" y="2971360"/>
                  <a:pt x="7200253" y="2960446"/>
                </a:cubicBezTo>
                <a:cubicBezTo>
                  <a:pt x="7198864" y="2955485"/>
                  <a:pt x="7197872" y="2952211"/>
                  <a:pt x="7197276" y="2950623"/>
                </a:cubicBezTo>
                <a:cubicBezTo>
                  <a:pt x="7182989" y="2964514"/>
                  <a:pt x="7167710" y="2974932"/>
                  <a:pt x="7151437" y="2981877"/>
                </a:cubicBezTo>
                <a:cubicBezTo>
                  <a:pt x="7135166" y="2988822"/>
                  <a:pt x="7117802" y="2992295"/>
                  <a:pt x="7099348" y="2992295"/>
                </a:cubicBezTo>
                <a:cubicBezTo>
                  <a:pt x="7066804" y="2992295"/>
                  <a:pt x="7041156" y="2983464"/>
                  <a:pt x="7022403" y="2965804"/>
                </a:cubicBezTo>
                <a:cubicBezTo>
                  <a:pt x="7003651" y="2948143"/>
                  <a:pt x="6994275" y="2925818"/>
                  <a:pt x="6994275" y="2898831"/>
                </a:cubicBezTo>
                <a:cubicBezTo>
                  <a:pt x="6994275" y="2880971"/>
                  <a:pt x="6998542" y="2865047"/>
                  <a:pt x="7007074" y="2851057"/>
                </a:cubicBezTo>
                <a:cubicBezTo>
                  <a:pt x="7015607" y="2837067"/>
                  <a:pt x="7027563" y="2826352"/>
                  <a:pt x="7042942" y="2818910"/>
                </a:cubicBezTo>
                <a:cubicBezTo>
                  <a:pt x="7058321" y="2811469"/>
                  <a:pt x="7080496" y="2804970"/>
                  <a:pt x="7109468" y="2799414"/>
                </a:cubicBezTo>
                <a:cubicBezTo>
                  <a:pt x="7148560" y="2792072"/>
                  <a:pt x="7175647" y="2785225"/>
                  <a:pt x="7190728" y="2778876"/>
                </a:cubicBezTo>
                <a:lnTo>
                  <a:pt x="7190728" y="2770541"/>
                </a:lnTo>
                <a:cubicBezTo>
                  <a:pt x="7190728" y="2754468"/>
                  <a:pt x="7186760" y="2743008"/>
                  <a:pt x="7178822" y="2736162"/>
                </a:cubicBezTo>
                <a:cubicBezTo>
                  <a:pt x="7170884" y="2729316"/>
                  <a:pt x="7155902" y="2725893"/>
                  <a:pt x="7133876" y="2725893"/>
                </a:cubicBezTo>
                <a:cubicBezTo>
                  <a:pt x="7118993" y="2725893"/>
                  <a:pt x="7107384" y="2728820"/>
                  <a:pt x="7099050" y="2734674"/>
                </a:cubicBezTo>
                <a:cubicBezTo>
                  <a:pt x="7090716" y="2740528"/>
                  <a:pt x="7083969" y="2750796"/>
                  <a:pt x="7078809" y="2765481"/>
                </a:cubicBezTo>
                <a:lnTo>
                  <a:pt x="7002907" y="2751789"/>
                </a:lnTo>
                <a:cubicBezTo>
                  <a:pt x="7011440" y="2721229"/>
                  <a:pt x="7026124" y="2698607"/>
                  <a:pt x="7046960" y="2683923"/>
                </a:cubicBezTo>
                <a:cubicBezTo>
                  <a:pt x="7067796" y="2669239"/>
                  <a:pt x="7098752" y="2661896"/>
                  <a:pt x="7139829" y="2661896"/>
                </a:cubicBezTo>
                <a:close/>
                <a:moveTo>
                  <a:pt x="6733826" y="2661896"/>
                </a:moveTo>
                <a:cubicBezTo>
                  <a:pt x="6752876" y="2661896"/>
                  <a:pt x="6771231" y="2667155"/>
                  <a:pt x="6788892" y="2677672"/>
                </a:cubicBezTo>
                <a:lnTo>
                  <a:pt x="6762996" y="2750598"/>
                </a:lnTo>
                <a:cubicBezTo>
                  <a:pt x="6748907" y="2741470"/>
                  <a:pt x="6735810" y="2736906"/>
                  <a:pt x="6723706" y="2736906"/>
                </a:cubicBezTo>
                <a:cubicBezTo>
                  <a:pt x="6711998" y="2736906"/>
                  <a:pt x="6702076" y="2740130"/>
                  <a:pt x="6693940" y="2746580"/>
                </a:cubicBezTo>
                <a:cubicBezTo>
                  <a:pt x="6685804" y="2753029"/>
                  <a:pt x="6679405" y="2764687"/>
                  <a:pt x="6674741" y="2781554"/>
                </a:cubicBezTo>
                <a:cubicBezTo>
                  <a:pt x="6670078" y="2798422"/>
                  <a:pt x="6667746" y="2833743"/>
                  <a:pt x="6667746" y="2887520"/>
                </a:cubicBezTo>
                <a:lnTo>
                  <a:pt x="6667746" y="2985151"/>
                </a:lnTo>
                <a:lnTo>
                  <a:pt x="6584105" y="2985151"/>
                </a:lnTo>
                <a:lnTo>
                  <a:pt x="6584105" y="2669040"/>
                </a:lnTo>
                <a:lnTo>
                  <a:pt x="6661793" y="2669040"/>
                </a:lnTo>
                <a:lnTo>
                  <a:pt x="6661793" y="2713986"/>
                </a:lnTo>
                <a:cubicBezTo>
                  <a:pt x="6675089" y="2692754"/>
                  <a:pt x="6687044" y="2678764"/>
                  <a:pt x="6697661" y="2672017"/>
                </a:cubicBezTo>
                <a:cubicBezTo>
                  <a:pt x="6708277" y="2665270"/>
                  <a:pt x="6720332" y="2661896"/>
                  <a:pt x="6733826" y="2661896"/>
                </a:cubicBezTo>
                <a:close/>
                <a:moveTo>
                  <a:pt x="5988197" y="2661896"/>
                </a:moveTo>
                <a:cubicBezTo>
                  <a:pt x="6036020" y="2661896"/>
                  <a:pt x="6075212" y="2677424"/>
                  <a:pt x="6105771" y="2708480"/>
                </a:cubicBezTo>
                <a:cubicBezTo>
                  <a:pt x="6136330" y="2739535"/>
                  <a:pt x="6151610" y="2778776"/>
                  <a:pt x="6151610" y="2826203"/>
                </a:cubicBezTo>
                <a:cubicBezTo>
                  <a:pt x="6151610" y="2874026"/>
                  <a:pt x="6136182" y="2913664"/>
                  <a:pt x="6105325" y="2945116"/>
                </a:cubicBezTo>
                <a:cubicBezTo>
                  <a:pt x="6074468" y="2976569"/>
                  <a:pt x="6035623" y="2992295"/>
                  <a:pt x="5988792" y="2992295"/>
                </a:cubicBezTo>
                <a:cubicBezTo>
                  <a:pt x="5959820" y="2992295"/>
                  <a:pt x="5932188" y="2985747"/>
                  <a:pt x="5905895" y="2972650"/>
                </a:cubicBezTo>
                <a:cubicBezTo>
                  <a:pt x="5879602" y="2959553"/>
                  <a:pt x="5859609" y="2940354"/>
                  <a:pt x="5845917" y="2915053"/>
                </a:cubicBezTo>
                <a:cubicBezTo>
                  <a:pt x="5832225" y="2889753"/>
                  <a:pt x="5825379" y="2858945"/>
                  <a:pt x="5825379" y="2822631"/>
                </a:cubicBezTo>
                <a:cubicBezTo>
                  <a:pt x="5825379" y="2794850"/>
                  <a:pt x="5832225" y="2767962"/>
                  <a:pt x="5845917" y="2741966"/>
                </a:cubicBezTo>
                <a:cubicBezTo>
                  <a:pt x="5859609" y="2715971"/>
                  <a:pt x="5879007" y="2696127"/>
                  <a:pt x="5904109" y="2682435"/>
                </a:cubicBezTo>
                <a:cubicBezTo>
                  <a:pt x="5929211" y="2668743"/>
                  <a:pt x="5957241" y="2661896"/>
                  <a:pt x="5988197" y="2661896"/>
                </a:cubicBezTo>
                <a:close/>
                <a:moveTo>
                  <a:pt x="4883297" y="2661896"/>
                </a:moveTo>
                <a:cubicBezTo>
                  <a:pt x="4852341" y="2661896"/>
                  <a:pt x="4824311" y="2668743"/>
                  <a:pt x="4799209" y="2682435"/>
                </a:cubicBezTo>
                <a:cubicBezTo>
                  <a:pt x="4774107" y="2696127"/>
                  <a:pt x="4754709" y="2715971"/>
                  <a:pt x="4741017" y="2741966"/>
                </a:cubicBezTo>
                <a:cubicBezTo>
                  <a:pt x="4727325" y="2767962"/>
                  <a:pt x="4720479" y="2794850"/>
                  <a:pt x="4720479" y="2822631"/>
                </a:cubicBezTo>
                <a:cubicBezTo>
                  <a:pt x="4720479" y="2858945"/>
                  <a:pt x="4727325" y="2889753"/>
                  <a:pt x="4741017" y="2915053"/>
                </a:cubicBezTo>
                <a:cubicBezTo>
                  <a:pt x="4754709" y="2940354"/>
                  <a:pt x="4774702" y="2959553"/>
                  <a:pt x="4800995" y="2972650"/>
                </a:cubicBezTo>
                <a:cubicBezTo>
                  <a:pt x="4827288" y="2985747"/>
                  <a:pt x="4854920" y="2992295"/>
                  <a:pt x="4883892" y="2992295"/>
                </a:cubicBezTo>
                <a:cubicBezTo>
                  <a:pt x="4930723" y="2992295"/>
                  <a:pt x="4969568" y="2976569"/>
                  <a:pt x="5000425" y="2945116"/>
                </a:cubicBezTo>
                <a:cubicBezTo>
                  <a:pt x="5031282" y="2913664"/>
                  <a:pt x="5046710" y="2874026"/>
                  <a:pt x="5046710" y="2826203"/>
                </a:cubicBezTo>
                <a:cubicBezTo>
                  <a:pt x="5046710" y="2778776"/>
                  <a:pt x="5031430" y="2739535"/>
                  <a:pt x="5000871" y="2708480"/>
                </a:cubicBezTo>
                <a:cubicBezTo>
                  <a:pt x="4970312" y="2677424"/>
                  <a:pt x="4931120" y="2661896"/>
                  <a:pt x="4883297" y="2661896"/>
                </a:cubicBezTo>
                <a:close/>
                <a:moveTo>
                  <a:pt x="4159695" y="2661896"/>
                </a:moveTo>
                <a:cubicBezTo>
                  <a:pt x="4114253" y="2661896"/>
                  <a:pt x="4080717" y="2671223"/>
                  <a:pt x="4059087" y="2689876"/>
                </a:cubicBezTo>
                <a:cubicBezTo>
                  <a:pt x="4037457" y="2708529"/>
                  <a:pt x="4026642" y="2731548"/>
                  <a:pt x="4026642" y="2758933"/>
                </a:cubicBezTo>
                <a:cubicBezTo>
                  <a:pt x="4026642" y="2789294"/>
                  <a:pt x="4039144" y="2813007"/>
                  <a:pt x="4064147" y="2830072"/>
                </a:cubicBezTo>
                <a:cubicBezTo>
                  <a:pt x="4082205" y="2842375"/>
                  <a:pt x="4124969" y="2855968"/>
                  <a:pt x="4192437" y="2870851"/>
                </a:cubicBezTo>
                <a:cubicBezTo>
                  <a:pt x="4206923" y="2874225"/>
                  <a:pt x="4216249" y="2877896"/>
                  <a:pt x="4220416" y="2881864"/>
                </a:cubicBezTo>
                <a:cubicBezTo>
                  <a:pt x="4224385" y="2886032"/>
                  <a:pt x="4226370" y="2891290"/>
                  <a:pt x="4226370" y="2897640"/>
                </a:cubicBezTo>
                <a:cubicBezTo>
                  <a:pt x="4226370" y="2906967"/>
                  <a:pt x="4222698" y="2914408"/>
                  <a:pt x="4215356" y="2919965"/>
                </a:cubicBezTo>
                <a:cubicBezTo>
                  <a:pt x="4204442" y="2927902"/>
                  <a:pt x="4188170" y="2931871"/>
                  <a:pt x="4166541" y="2931871"/>
                </a:cubicBezTo>
                <a:cubicBezTo>
                  <a:pt x="4146896" y="2931871"/>
                  <a:pt x="4131616" y="2927654"/>
                  <a:pt x="4120702" y="2919220"/>
                </a:cubicBezTo>
                <a:cubicBezTo>
                  <a:pt x="4109788" y="2910787"/>
                  <a:pt x="4102545" y="2898434"/>
                  <a:pt x="4098973" y="2882162"/>
                </a:cubicBezTo>
                <a:lnTo>
                  <a:pt x="4015034" y="2894961"/>
                </a:lnTo>
                <a:cubicBezTo>
                  <a:pt x="4022773" y="2924926"/>
                  <a:pt x="4039193" y="2948639"/>
                  <a:pt x="4064296" y="2966101"/>
                </a:cubicBezTo>
                <a:cubicBezTo>
                  <a:pt x="4089399" y="2983564"/>
                  <a:pt x="4123480" y="2992295"/>
                  <a:pt x="4166541" y="2992295"/>
                </a:cubicBezTo>
                <a:cubicBezTo>
                  <a:pt x="4213967" y="2992295"/>
                  <a:pt x="4249785" y="2981877"/>
                  <a:pt x="4273995" y="2961041"/>
                </a:cubicBezTo>
                <a:cubicBezTo>
                  <a:pt x="4298204" y="2940205"/>
                  <a:pt x="4310309" y="2915301"/>
                  <a:pt x="4310309" y="2886329"/>
                </a:cubicBezTo>
                <a:cubicBezTo>
                  <a:pt x="4310309" y="2859739"/>
                  <a:pt x="4301577" y="2839002"/>
                  <a:pt x="4284115" y="2824119"/>
                </a:cubicBezTo>
                <a:cubicBezTo>
                  <a:pt x="4266454" y="2809435"/>
                  <a:pt x="4235349" y="2797033"/>
                  <a:pt x="4190800" y="2786912"/>
                </a:cubicBezTo>
                <a:cubicBezTo>
                  <a:pt x="4146251" y="2776792"/>
                  <a:pt x="4120206" y="2768954"/>
                  <a:pt x="4112665" y="2763397"/>
                </a:cubicBezTo>
                <a:cubicBezTo>
                  <a:pt x="4107109" y="2759230"/>
                  <a:pt x="4104331" y="2754170"/>
                  <a:pt x="4104331" y="2748217"/>
                </a:cubicBezTo>
                <a:cubicBezTo>
                  <a:pt x="4104331" y="2741271"/>
                  <a:pt x="4107506" y="2735616"/>
                  <a:pt x="4113856" y="2731250"/>
                </a:cubicBezTo>
                <a:cubicBezTo>
                  <a:pt x="4123381" y="2725099"/>
                  <a:pt x="4139157" y="2722023"/>
                  <a:pt x="4161183" y="2722023"/>
                </a:cubicBezTo>
                <a:cubicBezTo>
                  <a:pt x="4178646" y="2722023"/>
                  <a:pt x="4192090" y="2725297"/>
                  <a:pt x="4201515" y="2731846"/>
                </a:cubicBezTo>
                <a:cubicBezTo>
                  <a:pt x="4210941" y="2738394"/>
                  <a:pt x="4217341" y="2747820"/>
                  <a:pt x="4220714" y="2760123"/>
                </a:cubicBezTo>
                <a:lnTo>
                  <a:pt x="4299593" y="2745538"/>
                </a:lnTo>
                <a:cubicBezTo>
                  <a:pt x="4291656" y="2717955"/>
                  <a:pt x="4277170" y="2697119"/>
                  <a:pt x="4256135" y="2683030"/>
                </a:cubicBezTo>
                <a:cubicBezTo>
                  <a:pt x="4235101" y="2668941"/>
                  <a:pt x="4202954" y="2661896"/>
                  <a:pt x="4159695" y="2661896"/>
                </a:cubicBezTo>
                <a:close/>
                <a:moveTo>
                  <a:pt x="3511400" y="2661896"/>
                </a:moveTo>
                <a:cubicBezTo>
                  <a:pt x="3469529" y="2661896"/>
                  <a:pt x="3434803" y="2679756"/>
                  <a:pt x="3407220" y="2715475"/>
                </a:cubicBezTo>
                <a:lnTo>
                  <a:pt x="3407220" y="2669040"/>
                </a:lnTo>
                <a:lnTo>
                  <a:pt x="3329532" y="2669040"/>
                </a:lnTo>
                <a:lnTo>
                  <a:pt x="3329532" y="2985151"/>
                </a:lnTo>
                <a:lnTo>
                  <a:pt x="3413173" y="2985151"/>
                </a:lnTo>
                <a:lnTo>
                  <a:pt x="3413173" y="2841978"/>
                </a:lnTo>
                <a:cubicBezTo>
                  <a:pt x="3413173" y="2806657"/>
                  <a:pt x="3415306" y="2782447"/>
                  <a:pt x="3419573" y="2769351"/>
                </a:cubicBezTo>
                <a:cubicBezTo>
                  <a:pt x="3423839" y="2756253"/>
                  <a:pt x="3431727" y="2745736"/>
                  <a:pt x="3443236" y="2737799"/>
                </a:cubicBezTo>
                <a:cubicBezTo>
                  <a:pt x="3454746" y="2729862"/>
                  <a:pt x="3467743" y="2725893"/>
                  <a:pt x="3482229" y="2725893"/>
                </a:cubicBezTo>
                <a:cubicBezTo>
                  <a:pt x="3493540" y="2725893"/>
                  <a:pt x="3503214" y="2728671"/>
                  <a:pt x="3511251" y="2734227"/>
                </a:cubicBezTo>
                <a:cubicBezTo>
                  <a:pt x="3519287" y="2739783"/>
                  <a:pt x="3525092" y="2747572"/>
                  <a:pt x="3528663" y="2757593"/>
                </a:cubicBezTo>
                <a:cubicBezTo>
                  <a:pt x="3532235" y="2767614"/>
                  <a:pt x="3534021" y="2789690"/>
                  <a:pt x="3534021" y="2823821"/>
                </a:cubicBezTo>
                <a:lnTo>
                  <a:pt x="3534021" y="2985151"/>
                </a:lnTo>
                <a:lnTo>
                  <a:pt x="3617663" y="2985151"/>
                </a:lnTo>
                <a:lnTo>
                  <a:pt x="3617663" y="2788698"/>
                </a:lnTo>
                <a:cubicBezTo>
                  <a:pt x="3617663" y="2764290"/>
                  <a:pt x="3616125" y="2745538"/>
                  <a:pt x="3613049" y="2732441"/>
                </a:cubicBezTo>
                <a:cubicBezTo>
                  <a:pt x="3609973" y="2719344"/>
                  <a:pt x="3604517" y="2707636"/>
                  <a:pt x="3596678" y="2697318"/>
                </a:cubicBezTo>
                <a:cubicBezTo>
                  <a:pt x="3588840" y="2686999"/>
                  <a:pt x="3577281" y="2678516"/>
                  <a:pt x="3562001" y="2671868"/>
                </a:cubicBezTo>
                <a:cubicBezTo>
                  <a:pt x="3546722" y="2665220"/>
                  <a:pt x="3529854" y="2661896"/>
                  <a:pt x="3511400" y="2661896"/>
                </a:cubicBezTo>
                <a:close/>
                <a:moveTo>
                  <a:pt x="3110754" y="2661896"/>
                </a:moveTo>
                <a:cubicBezTo>
                  <a:pt x="3069677" y="2661896"/>
                  <a:pt x="3038721" y="2669239"/>
                  <a:pt x="3017885" y="2683923"/>
                </a:cubicBezTo>
                <a:cubicBezTo>
                  <a:pt x="2997050" y="2698607"/>
                  <a:pt x="2982365" y="2721229"/>
                  <a:pt x="2973833" y="2751789"/>
                </a:cubicBezTo>
                <a:lnTo>
                  <a:pt x="3049734" y="2765481"/>
                </a:lnTo>
                <a:cubicBezTo>
                  <a:pt x="3054894" y="2750796"/>
                  <a:pt x="3061641" y="2740528"/>
                  <a:pt x="3069976" y="2734674"/>
                </a:cubicBezTo>
                <a:cubicBezTo>
                  <a:pt x="3078309" y="2728820"/>
                  <a:pt x="3089918" y="2725893"/>
                  <a:pt x="3104801" y="2725893"/>
                </a:cubicBezTo>
                <a:cubicBezTo>
                  <a:pt x="3126828" y="2725893"/>
                  <a:pt x="3141810" y="2729316"/>
                  <a:pt x="3149747" y="2736162"/>
                </a:cubicBezTo>
                <a:cubicBezTo>
                  <a:pt x="3157685" y="2743008"/>
                  <a:pt x="3161654" y="2754468"/>
                  <a:pt x="3161654" y="2770541"/>
                </a:cubicBezTo>
                <a:lnTo>
                  <a:pt x="3161654" y="2778876"/>
                </a:lnTo>
                <a:cubicBezTo>
                  <a:pt x="3146572" y="2785225"/>
                  <a:pt x="3119485" y="2792072"/>
                  <a:pt x="3080393" y="2799414"/>
                </a:cubicBezTo>
                <a:cubicBezTo>
                  <a:pt x="3051421" y="2804970"/>
                  <a:pt x="3029246" y="2811469"/>
                  <a:pt x="3013867" y="2818910"/>
                </a:cubicBezTo>
                <a:cubicBezTo>
                  <a:pt x="2998488" y="2826352"/>
                  <a:pt x="2986532" y="2837067"/>
                  <a:pt x="2977999" y="2851057"/>
                </a:cubicBezTo>
                <a:cubicBezTo>
                  <a:pt x="2969467" y="2865047"/>
                  <a:pt x="2965200" y="2880971"/>
                  <a:pt x="2965200" y="2898831"/>
                </a:cubicBezTo>
                <a:cubicBezTo>
                  <a:pt x="2965200" y="2925818"/>
                  <a:pt x="2974576" y="2948143"/>
                  <a:pt x="2993329" y="2965804"/>
                </a:cubicBezTo>
                <a:cubicBezTo>
                  <a:pt x="3012081" y="2983464"/>
                  <a:pt x="3037729" y="2992295"/>
                  <a:pt x="3070273" y="2992295"/>
                </a:cubicBezTo>
                <a:cubicBezTo>
                  <a:pt x="3088728" y="2992295"/>
                  <a:pt x="3106091" y="2988822"/>
                  <a:pt x="3122363" y="2981877"/>
                </a:cubicBezTo>
                <a:cubicBezTo>
                  <a:pt x="3138634" y="2974932"/>
                  <a:pt x="3153914" y="2964514"/>
                  <a:pt x="3168202" y="2950623"/>
                </a:cubicBezTo>
                <a:cubicBezTo>
                  <a:pt x="3168797" y="2952211"/>
                  <a:pt x="3169790" y="2955485"/>
                  <a:pt x="3171178" y="2960446"/>
                </a:cubicBezTo>
                <a:cubicBezTo>
                  <a:pt x="3174354" y="2971360"/>
                  <a:pt x="3177032" y="2979595"/>
                  <a:pt x="3179215" y="2985151"/>
                </a:cubicBezTo>
                <a:lnTo>
                  <a:pt x="3261963" y="2985151"/>
                </a:lnTo>
                <a:cubicBezTo>
                  <a:pt x="3254621" y="2970070"/>
                  <a:pt x="3249611" y="2955931"/>
                  <a:pt x="3246932" y="2942735"/>
                </a:cubicBezTo>
                <a:cubicBezTo>
                  <a:pt x="3244253" y="2929539"/>
                  <a:pt x="3242914" y="2909050"/>
                  <a:pt x="3242914" y="2881269"/>
                </a:cubicBezTo>
                <a:lnTo>
                  <a:pt x="3243806" y="2783638"/>
                </a:lnTo>
                <a:cubicBezTo>
                  <a:pt x="3243806" y="2747324"/>
                  <a:pt x="3240086" y="2722371"/>
                  <a:pt x="3232644" y="2708778"/>
                </a:cubicBezTo>
                <a:cubicBezTo>
                  <a:pt x="3225203" y="2695185"/>
                  <a:pt x="3212354" y="2683973"/>
                  <a:pt x="3194098" y="2675142"/>
                </a:cubicBezTo>
                <a:cubicBezTo>
                  <a:pt x="3175842" y="2666312"/>
                  <a:pt x="3148060" y="2661896"/>
                  <a:pt x="3110754" y="2661896"/>
                </a:cubicBezTo>
                <a:close/>
                <a:moveTo>
                  <a:pt x="8561435" y="2557419"/>
                </a:moveTo>
                <a:lnTo>
                  <a:pt x="8561435" y="2669040"/>
                </a:lnTo>
                <a:lnTo>
                  <a:pt x="8618585" y="2669040"/>
                </a:lnTo>
                <a:lnTo>
                  <a:pt x="8618585" y="2735715"/>
                </a:lnTo>
                <a:lnTo>
                  <a:pt x="8561435" y="2735715"/>
                </a:lnTo>
                <a:lnTo>
                  <a:pt x="8561435" y="2863112"/>
                </a:lnTo>
                <a:cubicBezTo>
                  <a:pt x="8561435" y="2888909"/>
                  <a:pt x="8561980" y="2903941"/>
                  <a:pt x="8563072" y="2908207"/>
                </a:cubicBezTo>
                <a:cubicBezTo>
                  <a:pt x="8564164" y="2912474"/>
                  <a:pt x="8566644" y="2915996"/>
                  <a:pt x="8570514" y="2918774"/>
                </a:cubicBezTo>
                <a:cubicBezTo>
                  <a:pt x="8574383" y="2921552"/>
                  <a:pt x="8579096" y="2922941"/>
                  <a:pt x="8584652" y="2922941"/>
                </a:cubicBezTo>
                <a:cubicBezTo>
                  <a:pt x="8592391" y="2922941"/>
                  <a:pt x="8603603" y="2920262"/>
                  <a:pt x="8618287" y="2914904"/>
                </a:cubicBezTo>
                <a:lnTo>
                  <a:pt x="8625431" y="2979794"/>
                </a:lnTo>
                <a:cubicBezTo>
                  <a:pt x="8605984" y="2988128"/>
                  <a:pt x="8583958" y="2992295"/>
                  <a:pt x="8559351" y="2992295"/>
                </a:cubicBezTo>
                <a:cubicBezTo>
                  <a:pt x="8544270" y="2992295"/>
                  <a:pt x="8530678" y="2989765"/>
                  <a:pt x="8518572" y="2984705"/>
                </a:cubicBezTo>
                <a:cubicBezTo>
                  <a:pt x="8506468" y="2979645"/>
                  <a:pt x="8497588" y="2973096"/>
                  <a:pt x="8491932" y="2965059"/>
                </a:cubicBezTo>
                <a:cubicBezTo>
                  <a:pt x="8486276" y="2957023"/>
                  <a:pt x="8482358" y="2946158"/>
                  <a:pt x="8480174" y="2932466"/>
                </a:cubicBezTo>
                <a:cubicBezTo>
                  <a:pt x="8478388" y="2922743"/>
                  <a:pt x="8477496" y="2903097"/>
                  <a:pt x="8477496" y="2873530"/>
                </a:cubicBezTo>
                <a:lnTo>
                  <a:pt x="8477496" y="2735715"/>
                </a:lnTo>
                <a:lnTo>
                  <a:pt x="8439098" y="2735715"/>
                </a:lnTo>
                <a:lnTo>
                  <a:pt x="8439098" y="2669040"/>
                </a:lnTo>
                <a:lnTo>
                  <a:pt x="8477496" y="2669040"/>
                </a:lnTo>
                <a:lnTo>
                  <a:pt x="8477496" y="2606235"/>
                </a:lnTo>
                <a:close/>
                <a:moveTo>
                  <a:pt x="7647035" y="2557419"/>
                </a:moveTo>
                <a:lnTo>
                  <a:pt x="7647035" y="2669040"/>
                </a:lnTo>
                <a:lnTo>
                  <a:pt x="7704186" y="2669040"/>
                </a:lnTo>
                <a:lnTo>
                  <a:pt x="7704186" y="2735715"/>
                </a:lnTo>
                <a:lnTo>
                  <a:pt x="7647035" y="2735715"/>
                </a:lnTo>
                <a:lnTo>
                  <a:pt x="7647035" y="2863112"/>
                </a:lnTo>
                <a:cubicBezTo>
                  <a:pt x="7647035" y="2888909"/>
                  <a:pt x="7647581" y="2903941"/>
                  <a:pt x="7648673" y="2908207"/>
                </a:cubicBezTo>
                <a:cubicBezTo>
                  <a:pt x="7649764" y="2912474"/>
                  <a:pt x="7652245" y="2915996"/>
                  <a:pt x="7656114" y="2918774"/>
                </a:cubicBezTo>
                <a:cubicBezTo>
                  <a:pt x="7659983" y="2921552"/>
                  <a:pt x="7664696" y="2922941"/>
                  <a:pt x="7670252" y="2922941"/>
                </a:cubicBezTo>
                <a:cubicBezTo>
                  <a:pt x="7677992" y="2922941"/>
                  <a:pt x="7689203" y="2920262"/>
                  <a:pt x="7703887" y="2914904"/>
                </a:cubicBezTo>
                <a:lnTo>
                  <a:pt x="7711032" y="2979794"/>
                </a:lnTo>
                <a:cubicBezTo>
                  <a:pt x="7691585" y="2988128"/>
                  <a:pt x="7669558" y="2992295"/>
                  <a:pt x="7644951" y="2992295"/>
                </a:cubicBezTo>
                <a:cubicBezTo>
                  <a:pt x="7629870" y="2992295"/>
                  <a:pt x="7616278" y="2989765"/>
                  <a:pt x="7604173" y="2984705"/>
                </a:cubicBezTo>
                <a:cubicBezTo>
                  <a:pt x="7592068" y="2979645"/>
                  <a:pt x="7583188" y="2973096"/>
                  <a:pt x="7577532" y="2965059"/>
                </a:cubicBezTo>
                <a:cubicBezTo>
                  <a:pt x="7571877" y="2957023"/>
                  <a:pt x="7567958" y="2946158"/>
                  <a:pt x="7565775" y="2932466"/>
                </a:cubicBezTo>
                <a:cubicBezTo>
                  <a:pt x="7563989" y="2922743"/>
                  <a:pt x="7563096" y="2903097"/>
                  <a:pt x="7563096" y="2873530"/>
                </a:cubicBezTo>
                <a:lnTo>
                  <a:pt x="7563096" y="2735715"/>
                </a:lnTo>
                <a:lnTo>
                  <a:pt x="7524698" y="2735715"/>
                </a:lnTo>
                <a:lnTo>
                  <a:pt x="7524698" y="2669040"/>
                </a:lnTo>
                <a:lnTo>
                  <a:pt x="7563096" y="2669040"/>
                </a:lnTo>
                <a:lnTo>
                  <a:pt x="7563096" y="2606235"/>
                </a:lnTo>
                <a:close/>
                <a:moveTo>
                  <a:pt x="7447010" y="2557419"/>
                </a:moveTo>
                <a:lnTo>
                  <a:pt x="7447010" y="2669040"/>
                </a:lnTo>
                <a:lnTo>
                  <a:pt x="7504160" y="2669040"/>
                </a:lnTo>
                <a:lnTo>
                  <a:pt x="7504160" y="2735715"/>
                </a:lnTo>
                <a:lnTo>
                  <a:pt x="7447010" y="2735715"/>
                </a:lnTo>
                <a:lnTo>
                  <a:pt x="7447010" y="2863112"/>
                </a:lnTo>
                <a:cubicBezTo>
                  <a:pt x="7447010" y="2888909"/>
                  <a:pt x="7447556" y="2903941"/>
                  <a:pt x="7448647" y="2908207"/>
                </a:cubicBezTo>
                <a:cubicBezTo>
                  <a:pt x="7449739" y="2912474"/>
                  <a:pt x="7452219" y="2915996"/>
                  <a:pt x="7456089" y="2918774"/>
                </a:cubicBezTo>
                <a:cubicBezTo>
                  <a:pt x="7459958" y="2921552"/>
                  <a:pt x="7464671" y="2922941"/>
                  <a:pt x="7470227" y="2922941"/>
                </a:cubicBezTo>
                <a:cubicBezTo>
                  <a:pt x="7477966" y="2922941"/>
                  <a:pt x="7489178" y="2920262"/>
                  <a:pt x="7503862" y="2914904"/>
                </a:cubicBezTo>
                <a:lnTo>
                  <a:pt x="7511006" y="2979794"/>
                </a:lnTo>
                <a:cubicBezTo>
                  <a:pt x="7491560" y="2988128"/>
                  <a:pt x="7469533" y="2992295"/>
                  <a:pt x="7444926" y="2992295"/>
                </a:cubicBezTo>
                <a:cubicBezTo>
                  <a:pt x="7429845" y="2992295"/>
                  <a:pt x="7416253" y="2989765"/>
                  <a:pt x="7404148" y="2984705"/>
                </a:cubicBezTo>
                <a:cubicBezTo>
                  <a:pt x="7392043" y="2979645"/>
                  <a:pt x="7383163" y="2973096"/>
                  <a:pt x="7377507" y="2965059"/>
                </a:cubicBezTo>
                <a:cubicBezTo>
                  <a:pt x="7371852" y="2957023"/>
                  <a:pt x="7367933" y="2946158"/>
                  <a:pt x="7365750" y="2932466"/>
                </a:cubicBezTo>
                <a:cubicBezTo>
                  <a:pt x="7363964" y="2922743"/>
                  <a:pt x="7363071" y="2903097"/>
                  <a:pt x="7363071" y="2873530"/>
                </a:cubicBezTo>
                <a:lnTo>
                  <a:pt x="7363071" y="2735715"/>
                </a:lnTo>
                <a:lnTo>
                  <a:pt x="7324673" y="2735715"/>
                </a:lnTo>
                <a:lnTo>
                  <a:pt x="7324673" y="2669040"/>
                </a:lnTo>
                <a:lnTo>
                  <a:pt x="7363071" y="2669040"/>
                </a:lnTo>
                <a:lnTo>
                  <a:pt x="7363071" y="2606235"/>
                </a:lnTo>
                <a:close/>
                <a:moveTo>
                  <a:pt x="8673651" y="2548787"/>
                </a:moveTo>
                <a:lnTo>
                  <a:pt x="8757292" y="2548787"/>
                </a:lnTo>
                <a:lnTo>
                  <a:pt x="8757292" y="2626178"/>
                </a:lnTo>
                <a:lnTo>
                  <a:pt x="8673651" y="2626178"/>
                </a:lnTo>
                <a:close/>
                <a:moveTo>
                  <a:pt x="3698625" y="2548787"/>
                </a:moveTo>
                <a:lnTo>
                  <a:pt x="3698625" y="2985151"/>
                </a:lnTo>
                <a:lnTo>
                  <a:pt x="3782267" y="2985151"/>
                </a:lnTo>
                <a:lnTo>
                  <a:pt x="3782267" y="2883948"/>
                </a:lnTo>
                <a:lnTo>
                  <a:pt x="3821260" y="2843169"/>
                </a:lnTo>
                <a:lnTo>
                  <a:pt x="3900734" y="2985151"/>
                </a:lnTo>
                <a:lnTo>
                  <a:pt x="3990924" y="2985151"/>
                </a:lnTo>
                <a:lnTo>
                  <a:pt x="3875135" y="2784531"/>
                </a:lnTo>
                <a:lnTo>
                  <a:pt x="3983185" y="2669040"/>
                </a:lnTo>
                <a:lnTo>
                  <a:pt x="3880196" y="2669040"/>
                </a:lnTo>
                <a:lnTo>
                  <a:pt x="3782267" y="2780364"/>
                </a:lnTo>
                <a:lnTo>
                  <a:pt x="3782267" y="2548787"/>
                </a:lnTo>
                <a:close/>
                <a:moveTo>
                  <a:pt x="2615454" y="2548787"/>
                </a:moveTo>
                <a:lnTo>
                  <a:pt x="2615454" y="2985151"/>
                </a:lnTo>
                <a:lnTo>
                  <a:pt x="2699096" y="2985151"/>
                </a:lnTo>
                <a:lnTo>
                  <a:pt x="2699096" y="2826798"/>
                </a:lnTo>
                <a:cubicBezTo>
                  <a:pt x="2699096" y="2800207"/>
                  <a:pt x="2701625" y="2780116"/>
                  <a:pt x="2706686" y="2766523"/>
                </a:cubicBezTo>
                <a:cubicBezTo>
                  <a:pt x="2711746" y="2752930"/>
                  <a:pt x="2719733" y="2742760"/>
                  <a:pt x="2730647" y="2736013"/>
                </a:cubicBezTo>
                <a:cubicBezTo>
                  <a:pt x="2741561" y="2729266"/>
                  <a:pt x="2753964" y="2725893"/>
                  <a:pt x="2767854" y="2725893"/>
                </a:cubicBezTo>
                <a:cubicBezTo>
                  <a:pt x="2779959" y="2725893"/>
                  <a:pt x="2790029" y="2728522"/>
                  <a:pt x="2798066" y="2733780"/>
                </a:cubicBezTo>
                <a:cubicBezTo>
                  <a:pt x="2806103" y="2739039"/>
                  <a:pt x="2811709" y="2746133"/>
                  <a:pt x="2814884" y="2755063"/>
                </a:cubicBezTo>
                <a:cubicBezTo>
                  <a:pt x="2818059" y="2763993"/>
                  <a:pt x="2819646" y="2785027"/>
                  <a:pt x="2819646" y="2818166"/>
                </a:cubicBezTo>
                <a:lnTo>
                  <a:pt x="2819646" y="2985151"/>
                </a:lnTo>
                <a:lnTo>
                  <a:pt x="2903288" y="2985151"/>
                </a:lnTo>
                <a:lnTo>
                  <a:pt x="2903288" y="2799711"/>
                </a:lnTo>
                <a:cubicBezTo>
                  <a:pt x="2903288" y="2771335"/>
                  <a:pt x="2901849" y="2750400"/>
                  <a:pt x="2898972" y="2736906"/>
                </a:cubicBezTo>
                <a:cubicBezTo>
                  <a:pt x="2896095" y="2723412"/>
                  <a:pt x="2890737" y="2711109"/>
                  <a:pt x="2882898" y="2699996"/>
                </a:cubicBezTo>
                <a:cubicBezTo>
                  <a:pt x="2875060" y="2688884"/>
                  <a:pt x="2863402" y="2679756"/>
                  <a:pt x="2847924" y="2672612"/>
                </a:cubicBezTo>
                <a:cubicBezTo>
                  <a:pt x="2832446" y="2665468"/>
                  <a:pt x="2815082" y="2661896"/>
                  <a:pt x="2795834" y="2661896"/>
                </a:cubicBezTo>
                <a:cubicBezTo>
                  <a:pt x="2758329" y="2661896"/>
                  <a:pt x="2726083" y="2677672"/>
                  <a:pt x="2699096" y="2709224"/>
                </a:cubicBezTo>
                <a:lnTo>
                  <a:pt x="2699096" y="2548787"/>
                </a:lnTo>
                <a:close/>
                <a:moveTo>
                  <a:pt x="2204093" y="2548787"/>
                </a:moveTo>
                <a:lnTo>
                  <a:pt x="2204093" y="2622606"/>
                </a:lnTo>
                <a:lnTo>
                  <a:pt x="2333574" y="2622606"/>
                </a:lnTo>
                <a:lnTo>
                  <a:pt x="2333574" y="2985151"/>
                </a:lnTo>
                <a:lnTo>
                  <a:pt x="2421680" y="2985151"/>
                </a:lnTo>
                <a:lnTo>
                  <a:pt x="2421680" y="2622606"/>
                </a:lnTo>
                <a:lnTo>
                  <a:pt x="2550863" y="2622606"/>
                </a:lnTo>
                <a:lnTo>
                  <a:pt x="2550863" y="2548787"/>
                </a:lnTo>
                <a:close/>
                <a:moveTo>
                  <a:pt x="4646958" y="2541346"/>
                </a:moveTo>
                <a:cubicBezTo>
                  <a:pt x="4623741" y="2541346"/>
                  <a:pt x="4604542" y="2545463"/>
                  <a:pt x="4589361" y="2553698"/>
                </a:cubicBezTo>
                <a:cubicBezTo>
                  <a:pt x="4574181" y="2561934"/>
                  <a:pt x="4563763" y="2572600"/>
                  <a:pt x="4558108" y="2585696"/>
                </a:cubicBezTo>
                <a:cubicBezTo>
                  <a:pt x="4552452" y="2598793"/>
                  <a:pt x="4549624" y="2618637"/>
                  <a:pt x="4549624" y="2645228"/>
                </a:cubicBezTo>
                <a:lnTo>
                  <a:pt x="4549624" y="2669040"/>
                </a:lnTo>
                <a:lnTo>
                  <a:pt x="4503190" y="2669040"/>
                </a:lnTo>
                <a:lnTo>
                  <a:pt x="4503190" y="2734822"/>
                </a:lnTo>
                <a:lnTo>
                  <a:pt x="4549624" y="2734822"/>
                </a:lnTo>
                <a:lnTo>
                  <a:pt x="4549624" y="2985151"/>
                </a:lnTo>
                <a:lnTo>
                  <a:pt x="4633266" y="2985151"/>
                </a:lnTo>
                <a:lnTo>
                  <a:pt x="4633266" y="2734822"/>
                </a:lnTo>
                <a:lnTo>
                  <a:pt x="4695774" y="2734822"/>
                </a:lnTo>
                <a:lnTo>
                  <a:pt x="4695774" y="2669040"/>
                </a:lnTo>
                <a:lnTo>
                  <a:pt x="4633266" y="2669040"/>
                </a:lnTo>
                <a:lnTo>
                  <a:pt x="4633266" y="2646716"/>
                </a:lnTo>
                <a:cubicBezTo>
                  <a:pt x="4633266" y="2630643"/>
                  <a:pt x="4635895" y="2619778"/>
                  <a:pt x="4641154" y="2614123"/>
                </a:cubicBezTo>
                <a:cubicBezTo>
                  <a:pt x="4646412" y="2608467"/>
                  <a:pt x="4655094" y="2605639"/>
                  <a:pt x="4667199" y="2605639"/>
                </a:cubicBezTo>
                <a:cubicBezTo>
                  <a:pt x="4679502" y="2605639"/>
                  <a:pt x="4692301" y="2607227"/>
                  <a:pt x="4705596" y="2610402"/>
                </a:cubicBezTo>
                <a:lnTo>
                  <a:pt x="4716907" y="2552062"/>
                </a:lnTo>
                <a:cubicBezTo>
                  <a:pt x="4694087" y="2544918"/>
                  <a:pt x="4670770" y="2541346"/>
                  <a:pt x="4646958" y="2541346"/>
                </a:cubicBezTo>
                <a:close/>
                <a:moveTo>
                  <a:pt x="0" y="0"/>
                </a:moveTo>
                <a:lnTo>
                  <a:pt x="5879976" y="0"/>
                </a:lnTo>
                <a:cubicBezTo>
                  <a:pt x="5876005" y="283597"/>
                  <a:pt x="4989439" y="1338471"/>
                  <a:pt x="4985468" y="1622068"/>
                </a:cubicBezTo>
                <a:cubicBezTo>
                  <a:pt x="5057030" y="1885786"/>
                  <a:pt x="5137537" y="2161431"/>
                  <a:pt x="5222517" y="2443040"/>
                </a:cubicBezTo>
                <a:lnTo>
                  <a:pt x="5291415" y="2668429"/>
                </a:lnTo>
                <a:lnTo>
                  <a:pt x="5285505" y="2665840"/>
                </a:lnTo>
                <a:cubicBezTo>
                  <a:pt x="5276328" y="2663211"/>
                  <a:pt x="5266976" y="2661896"/>
                  <a:pt x="5257451" y="2661896"/>
                </a:cubicBezTo>
                <a:cubicBezTo>
                  <a:pt x="5243957" y="2661896"/>
                  <a:pt x="5231902" y="2665270"/>
                  <a:pt x="5221286" y="2672017"/>
                </a:cubicBezTo>
                <a:cubicBezTo>
                  <a:pt x="5210669" y="2678764"/>
                  <a:pt x="5198713" y="2692754"/>
                  <a:pt x="5185418" y="2713986"/>
                </a:cubicBezTo>
                <a:lnTo>
                  <a:pt x="5185418" y="2669040"/>
                </a:lnTo>
                <a:lnTo>
                  <a:pt x="5107730" y="2669040"/>
                </a:lnTo>
                <a:lnTo>
                  <a:pt x="5107730" y="2985151"/>
                </a:lnTo>
                <a:lnTo>
                  <a:pt x="5191371" y="2985151"/>
                </a:lnTo>
                <a:lnTo>
                  <a:pt x="5191371" y="2887520"/>
                </a:lnTo>
                <a:cubicBezTo>
                  <a:pt x="5191371" y="2833743"/>
                  <a:pt x="5193703" y="2798422"/>
                  <a:pt x="5198366" y="2781554"/>
                </a:cubicBezTo>
                <a:cubicBezTo>
                  <a:pt x="5203029" y="2764687"/>
                  <a:pt x="5209429" y="2753029"/>
                  <a:pt x="5217565" y="2746580"/>
                </a:cubicBezTo>
                <a:cubicBezTo>
                  <a:pt x="5225701" y="2740130"/>
                  <a:pt x="5235623" y="2736906"/>
                  <a:pt x="5247331" y="2736906"/>
                </a:cubicBezTo>
                <a:cubicBezTo>
                  <a:pt x="5259435" y="2736906"/>
                  <a:pt x="5272532" y="2741470"/>
                  <a:pt x="5286621" y="2750598"/>
                </a:cubicBezTo>
                <a:lnTo>
                  <a:pt x="5302695" y="2705332"/>
                </a:lnTo>
                <a:lnTo>
                  <a:pt x="5352781" y="2869180"/>
                </a:lnTo>
                <a:cubicBezTo>
                  <a:pt x="5396948" y="3012221"/>
                  <a:pt x="5441675" y="3156007"/>
                  <a:pt x="5486401" y="3299793"/>
                </a:cubicBezTo>
                <a:lnTo>
                  <a:pt x="5540310" y="3473523"/>
                </a:lnTo>
                <a:lnTo>
                  <a:pt x="5524151" y="3441905"/>
                </a:lnTo>
                <a:cubicBezTo>
                  <a:pt x="5496965" y="3410849"/>
                  <a:pt x="5459857" y="3395321"/>
                  <a:pt x="5412827" y="3395321"/>
                </a:cubicBezTo>
                <a:cubicBezTo>
                  <a:pt x="5370957" y="3395321"/>
                  <a:pt x="5336330" y="3410155"/>
                  <a:pt x="5308945" y="3439821"/>
                </a:cubicBezTo>
                <a:cubicBezTo>
                  <a:pt x="5281561" y="3469487"/>
                  <a:pt x="5267869" y="3510514"/>
                  <a:pt x="5267869" y="3562902"/>
                </a:cubicBezTo>
                <a:cubicBezTo>
                  <a:pt x="5267869" y="3606757"/>
                  <a:pt x="5278287" y="3643071"/>
                  <a:pt x="5299123" y="3671844"/>
                </a:cubicBezTo>
                <a:cubicBezTo>
                  <a:pt x="5325515" y="3707761"/>
                  <a:pt x="5366195" y="3725720"/>
                  <a:pt x="5421162" y="3725720"/>
                </a:cubicBezTo>
                <a:cubicBezTo>
                  <a:pt x="5455888" y="3725720"/>
                  <a:pt x="5484811" y="3717733"/>
                  <a:pt x="5507929" y="3701759"/>
                </a:cubicBezTo>
                <a:cubicBezTo>
                  <a:pt x="5531047" y="3685784"/>
                  <a:pt x="5547963" y="3662518"/>
                  <a:pt x="5558679" y="3631958"/>
                </a:cubicBezTo>
                <a:lnTo>
                  <a:pt x="5475335" y="3617968"/>
                </a:lnTo>
                <a:cubicBezTo>
                  <a:pt x="5470771" y="3633843"/>
                  <a:pt x="5464024" y="3645353"/>
                  <a:pt x="5455095" y="3652497"/>
                </a:cubicBezTo>
                <a:cubicBezTo>
                  <a:pt x="5446165" y="3659640"/>
                  <a:pt x="5435152" y="3663212"/>
                  <a:pt x="5422055" y="3663212"/>
                </a:cubicBezTo>
                <a:cubicBezTo>
                  <a:pt x="5402806" y="3663212"/>
                  <a:pt x="5386733" y="3656316"/>
                  <a:pt x="5373834" y="3642525"/>
                </a:cubicBezTo>
                <a:cubicBezTo>
                  <a:pt x="5360936" y="3628734"/>
                  <a:pt x="5354189" y="3609435"/>
                  <a:pt x="5353594" y="3584631"/>
                </a:cubicBezTo>
                <a:lnTo>
                  <a:pt x="5563144" y="3584631"/>
                </a:lnTo>
                <a:lnTo>
                  <a:pt x="5557127" y="3527720"/>
                </a:lnTo>
                <a:lnTo>
                  <a:pt x="5620020" y="3730405"/>
                </a:lnTo>
                <a:cubicBezTo>
                  <a:pt x="5752521" y="4159527"/>
                  <a:pt x="5879991" y="4581940"/>
                  <a:pt x="5987333" y="4977517"/>
                </a:cubicBezTo>
                <a:cubicBezTo>
                  <a:pt x="6099971" y="5569889"/>
                  <a:pt x="5910461" y="6305385"/>
                  <a:pt x="5879976" y="6858001"/>
                </a:cubicBezTo>
                <a:lnTo>
                  <a:pt x="0" y="685800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1" hangingPunct="1"/>
            <a:endParaRPr lang="zh-CN" altLang="en-US" sz="4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9D6834-36AF-4742-8BA0-F0B4E437BBBA}"/>
              </a:ext>
            </a:extLst>
          </p:cNvPr>
          <p:cNvSpPr txBox="1"/>
          <p:nvPr/>
        </p:nvSpPr>
        <p:spPr bwMode="auto">
          <a:xfrm>
            <a:off x="7222934" y="-2"/>
            <a:ext cx="49690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are grateful to have all of you on board for this adventure!</a:t>
            </a:r>
            <a:endParaRPr lang="zh-CN" altLang="en-US" sz="2400" b="1" dirty="0">
              <a:solidFill>
                <a:srgbClr val="0D02E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511824" y="0"/>
            <a:ext cx="38042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Introduction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C769817-08FC-AB6C-4BD7-4F6697B4D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0" t="7835" r="28932" b="13814"/>
          <a:stretch/>
        </p:blipFill>
        <p:spPr>
          <a:xfrm>
            <a:off x="4220846" y="2555611"/>
            <a:ext cx="3804247" cy="23291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37338DF-85DA-6177-9F3D-992EDBD6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5" y="2555612"/>
            <a:ext cx="352576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对象 1">
            <a:extLst>
              <a:ext uri="{FF2B5EF4-FFF2-40B4-BE49-F238E27FC236}">
                <a16:creationId xmlns:a16="http://schemas.microsoft.com/office/drawing/2014/main" id="{DA93A05F-69EC-8B07-3E44-3E7946F8F48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print"/>
          <a:srcRect l="19722" t="-3496" r="21377" b="-2185"/>
          <a:stretch/>
        </p:blipFill>
        <p:spPr bwMode="auto">
          <a:xfrm>
            <a:off x="8544272" y="2348880"/>
            <a:ext cx="3401171" cy="292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1F5708CF-B5B0-C180-D04D-09BB018EE1B8}"/>
              </a:ext>
            </a:extLst>
          </p:cNvPr>
          <p:cNvSpPr txBox="1"/>
          <p:nvPr/>
        </p:nvSpPr>
        <p:spPr>
          <a:xfrm>
            <a:off x="3683532" y="1716632"/>
            <a:ext cx="403244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Conventional Structure: VENUS, </a:t>
            </a:r>
            <a:r>
              <a:rPr lang="en-US" altLang="zh-CN" dirty="0" err="1"/>
              <a:t>SuSI</a:t>
            </a:r>
            <a:r>
              <a:rPr lang="en-US" altLang="zh-CN" dirty="0"/>
              <a:t>, RIKEN-SCECRIS…</a:t>
            </a:r>
            <a:endParaRPr lang="zh-CN" altLang="en-US" dirty="0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31550FC-B83D-D26B-FB01-E2813E6B1EEF}"/>
              </a:ext>
            </a:extLst>
          </p:cNvPr>
          <p:cNvSpPr txBox="1"/>
          <p:nvPr/>
        </p:nvSpPr>
        <p:spPr>
          <a:xfrm>
            <a:off x="957578" y="1855131"/>
            <a:ext cx="180600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SECRAL Structure</a:t>
            </a:r>
            <a:endParaRPr lang="zh-CN" altLang="en-US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0355BA3C-F441-F26A-14CE-8B61BEC6B88B}"/>
              </a:ext>
            </a:extLst>
          </p:cNvPr>
          <p:cNvSpPr txBox="1"/>
          <p:nvPr/>
        </p:nvSpPr>
        <p:spPr>
          <a:xfrm>
            <a:off x="9097096" y="1794882"/>
            <a:ext cx="192251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 err="1"/>
              <a:t>Ioffe</a:t>
            </a:r>
            <a:r>
              <a:rPr lang="en-US" altLang="zh-CN" dirty="0"/>
              <a:t>-bar Structure</a:t>
            </a:r>
            <a:endParaRPr lang="zh-CN" altLang="en-US" dirty="0"/>
          </a:p>
        </p:txBody>
      </p:sp>
      <p:pic>
        <p:nvPicPr>
          <p:cNvPr id="15" name="Picture 2" descr="https://thumbs.dreamstime.com/z/green-check-mark-19394445.jpg">
            <a:extLst>
              <a:ext uri="{FF2B5EF4-FFF2-40B4-BE49-F238E27FC236}">
                <a16:creationId xmlns:a16="http://schemas.microsoft.com/office/drawing/2014/main" id="{F67E3432-56E6-4F41-EE77-0C31D753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62" b="90000" l="9984" r="904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753">
            <a:off x="6588065" y="1671619"/>
            <a:ext cx="1517169" cy="157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511824" y="0"/>
            <a:ext cx="38042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Introduction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10C1A9-C39E-4D72-ACD0-49C862BB4F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" y="1375671"/>
            <a:ext cx="8021907" cy="4578515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3FD48C5-D946-4D35-B58B-79B9265F0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376091"/>
              </p:ext>
            </p:extLst>
          </p:nvPr>
        </p:nvGraphicFramePr>
        <p:xfrm>
          <a:off x="8269357" y="1743520"/>
          <a:ext cx="3823355" cy="41669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39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3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Specs.</a:t>
                      </a:r>
                      <a:endParaRPr lang="zh-CN" altLang="en-US" sz="1800" dirty="0"/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Unit</a:t>
                      </a:r>
                      <a:endParaRPr lang="zh-CN" altLang="en-US" sz="1800" dirty="0"/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Value</a:t>
                      </a:r>
                      <a:endParaRPr lang="zh-CN" altLang="en-US" sz="1800" dirty="0"/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Frequency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GHz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45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RF Power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kW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20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20660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Chamber ID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mm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≥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Ø140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3843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Mirror</a:t>
                      </a:r>
                      <a:r>
                        <a:rPr lang="en-US" altLang="zh-CN" sz="1600" baseline="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Fields</a:t>
                      </a:r>
                      <a:endParaRPr lang="zh-CN" altLang="en-US" sz="1600" baseline="-250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T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≥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6.4/3.2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B</a:t>
                      </a:r>
                      <a:r>
                        <a:rPr lang="en-US" altLang="zh-CN" sz="1600" baseline="-250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rad</a:t>
                      </a:r>
                      <a:endParaRPr lang="zh-CN" altLang="en-US" sz="1600" baseline="-250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T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≥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3.2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Mirror Length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mm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~500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B</a:t>
                      </a:r>
                      <a:r>
                        <a:rPr lang="en-US" altLang="zh-CN" sz="1600" baseline="-25000" dirty="0" err="1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max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in conductor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T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~11.8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6798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Magnet</a:t>
                      </a:r>
                      <a:r>
                        <a:rPr lang="en-US" altLang="zh-CN" sz="1600" baseline="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coils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/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Nb</a:t>
                      </a:r>
                      <a:r>
                        <a:rPr lang="en-US" altLang="zh-CN" sz="1600" baseline="-250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3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Sn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Nb</a:t>
                      </a:r>
                      <a:r>
                        <a:rPr lang="en-US" altLang="zh-CN" sz="1600" baseline="-250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3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Sn</a:t>
                      </a:r>
                      <a:endParaRPr lang="zh-CN" altLang="en-US" sz="1600" dirty="0">
                        <a:solidFill>
                          <a:srgbClr val="FFFF00"/>
                        </a:solidFill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J</a:t>
                      </a:r>
                      <a:r>
                        <a:rPr lang="en-US" altLang="zh-CN" sz="1600" baseline="-25000" dirty="0" err="1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c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&gt;1500</a:t>
                      </a:r>
                      <a:r>
                        <a:rPr lang="en-US" altLang="zh-CN" sz="1600" baseline="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A/mm</a:t>
                      </a:r>
                      <a:r>
                        <a:rPr lang="en-US" altLang="zh-CN" sz="1600" baseline="300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@12T</a:t>
                      </a:r>
                      <a:endParaRPr lang="zh-CN" altLang="en-US" sz="1600" dirty="0">
                        <a:solidFill>
                          <a:srgbClr val="FFFF00"/>
                        </a:solidFill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Cooling</a:t>
                      </a:r>
                      <a:r>
                        <a:rPr lang="en-US" altLang="zh-CN" sz="1600" baseline="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Capacity@4.2 K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W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&gt;10.0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FA3F94B3-4EA6-420F-9895-CFC663BB7494}"/>
              </a:ext>
            </a:extLst>
          </p:cNvPr>
          <p:cNvSpPr txBox="1"/>
          <p:nvPr/>
        </p:nvSpPr>
        <p:spPr bwMode="auto">
          <a:xfrm>
            <a:off x="9264352" y="1267972"/>
            <a:ext cx="2215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chemeClr val="tx2"/>
                </a:solidFill>
                <a:latin typeface="Arial" pitchFamily="34" charset="0"/>
              </a:rPr>
              <a:t>Specs. of FECR</a:t>
            </a:r>
            <a:endParaRPr lang="zh-CN" altLang="en-US" sz="20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649C063-CFA8-4FDE-8DDC-B5116BE085E4}"/>
              </a:ext>
            </a:extLst>
          </p:cNvPr>
          <p:cNvSpPr/>
          <p:nvPr/>
        </p:nvSpPr>
        <p:spPr>
          <a:xfrm>
            <a:off x="746105" y="6166720"/>
            <a:ext cx="59979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H. W. Zhao et al., Review of Scientific Instruments </a:t>
            </a:r>
            <a:r>
              <a:rPr lang="en-US" altLang="zh-CN" sz="1600" b="1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89</a:t>
            </a:r>
            <a:r>
              <a:rPr lang="en-US" altLang="zh-CN" sz="1600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, 052301 (2018)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1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439816" y="32651"/>
            <a:ext cx="47612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Intro: </a:t>
            </a:r>
            <a:r>
              <a:rPr lang="en-US" altLang="zh-CN" sz="3200" b="1" dirty="0">
                <a:solidFill>
                  <a:srgbClr val="FFFF00"/>
                </a:solidFill>
              </a:rPr>
              <a:t>Challenges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C072B2-EFD3-4126-9ECF-1464E2FBA21E}"/>
              </a:ext>
            </a:extLst>
          </p:cNvPr>
          <p:cNvSpPr txBox="1"/>
          <p:nvPr/>
        </p:nvSpPr>
        <p:spPr bwMode="auto">
          <a:xfrm>
            <a:off x="8616280" y="6194407"/>
            <a:ext cx="35870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Liangting Sun, ICFA-Newsletter </a:t>
            </a:r>
            <a:r>
              <a:rPr lang="en-US" altLang="zh-CN" sz="1600" b="1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73</a:t>
            </a:r>
            <a:r>
              <a:rPr lang="en-US" altLang="zh-CN" sz="1600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, p34.</a:t>
            </a:r>
            <a:endParaRPr lang="zh-CN" altLang="en-US" sz="1600" dirty="0">
              <a:solidFill>
                <a:srgbClr val="0000FF"/>
              </a:solidFill>
              <a:latin typeface="Times" panose="02020603050405020304" pitchFamily="18" charset="0"/>
              <a:ea typeface="+mn-ea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1396C6F-1F8B-4815-B426-AFD9CA600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556523"/>
              </p:ext>
            </p:extLst>
          </p:nvPr>
        </p:nvGraphicFramePr>
        <p:xfrm>
          <a:off x="1271464" y="836712"/>
          <a:ext cx="9721078" cy="53949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80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08511">
                  <a:extLst>
                    <a:ext uri="{9D8B030D-6E8A-4147-A177-3AD203B41FA5}">
                      <a16:colId xmlns:a16="http://schemas.microsoft.com/office/drawing/2014/main" val="2064929846"/>
                    </a:ext>
                  </a:extLst>
                </a:gridCol>
              </a:tblGrid>
              <a:tr h="190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Specs.</a:t>
                      </a:r>
                      <a:endParaRPr lang="zh-CN" altLang="en-US" sz="2400" dirty="0"/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Unit</a:t>
                      </a:r>
                      <a:endParaRPr lang="zh-CN" altLang="en-US" sz="2400" dirty="0"/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rgbClr val="FFFF00"/>
                          </a:solidFill>
                        </a:rPr>
                        <a:t>FECR</a:t>
                      </a:r>
                      <a:endParaRPr lang="zh-CN" alt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rgbClr val="FFFF00"/>
                          </a:solidFill>
                        </a:rPr>
                        <a:t>Challenges</a:t>
                      </a:r>
                      <a:endParaRPr lang="zh-CN" alt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frequency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GHz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45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rowSpan="2"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High frequency high power microwave coupling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High power chamber cooling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>
                    <a:solidFill>
                      <a:srgbClr val="FFC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1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Operational RF Power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kW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20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984143394"/>
                  </a:ext>
                </a:extLst>
              </a:tr>
              <a:tr h="2905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altLang="zh-CN" sz="1400" baseline="-25000" dirty="0">
                          <a:latin typeface="Times New Roman"/>
                          <a:cs typeface="Times New Roman"/>
                        </a:rPr>
                        <a:t>ECR</a:t>
                      </a:r>
                      <a:endParaRPr lang="zh-CN" altLang="en-US" sz="1400" baseline="-250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T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1.6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rowSpan="7"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Reliable High Field Magnet with min-B Field Configuration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>
                    <a:solidFill>
                      <a:srgbClr val="C0504D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5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altLang="zh-CN" sz="1400" baseline="-25000" dirty="0">
                          <a:latin typeface="Times New Roman"/>
                          <a:cs typeface="Times New Roman"/>
                        </a:rPr>
                        <a:t>rad</a:t>
                      </a:r>
                      <a:endParaRPr lang="zh-CN" altLang="en-US" sz="1400" baseline="-250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T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Times New Roman"/>
                          <a:cs typeface="Times New Roman"/>
                        </a:rPr>
                        <a:t>≥</a:t>
                      </a:r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3.2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56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altLang="zh-CN" sz="1400" baseline="-25000" dirty="0" err="1">
                          <a:latin typeface="Times New Roman"/>
                          <a:cs typeface="Times New Roman"/>
                        </a:rPr>
                        <a:t>inj</a:t>
                      </a:r>
                      <a:endParaRPr lang="zh-CN" altLang="en-US" sz="1400" baseline="-250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T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Times New Roman"/>
                          <a:cs typeface="Times New Roman"/>
                        </a:rPr>
                        <a:t>≥</a:t>
                      </a:r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6.4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5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altLang="zh-CN" sz="1400" baseline="-25000" dirty="0" err="1">
                          <a:latin typeface="Times New Roman"/>
                          <a:cs typeface="Times New Roman"/>
                        </a:rPr>
                        <a:t>min</a:t>
                      </a:r>
                      <a:endParaRPr lang="zh-CN" altLang="en-US" sz="1400" baseline="-250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T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0.5~1.1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5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altLang="zh-CN" sz="1400" baseline="-25000" dirty="0" err="1">
                          <a:latin typeface="Times New Roman"/>
                          <a:cs typeface="Times New Roman"/>
                        </a:rPr>
                        <a:t>ext</a:t>
                      </a:r>
                      <a:endParaRPr lang="zh-CN" altLang="en-US" sz="1400" baseline="-250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T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Times New Roman"/>
                          <a:cs typeface="Times New Roman"/>
                        </a:rPr>
                        <a:t>≥</a:t>
                      </a:r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3.4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Plasma Chamber ID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mm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Times New Roman"/>
                          <a:cs typeface="Times New Roman"/>
                        </a:rPr>
                        <a:t>≥</a:t>
                      </a:r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140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5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Mirror Length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mm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/>
                          <a:cs typeface="Times New Roman"/>
                        </a:rPr>
                        <a:t>500</a:t>
                      </a:r>
                      <a:endParaRPr lang="zh-CN" alt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83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/>
                          <a:cs typeface="Times New Roman"/>
                        </a:rPr>
                        <a:t>Cooling</a:t>
                      </a:r>
                      <a:r>
                        <a:rPr lang="en-US" altLang="zh-CN" sz="1800" baseline="0" dirty="0">
                          <a:latin typeface="Times New Roman"/>
                          <a:cs typeface="Times New Roman"/>
                        </a:rPr>
                        <a:t> Capacity@4.2 K</a:t>
                      </a:r>
                      <a:endParaRPr lang="zh-CN" altLang="en-US" sz="18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W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Times New Roman"/>
                          <a:cs typeface="Times New Roman"/>
                        </a:rPr>
                        <a:t>≥</a:t>
                      </a:r>
                      <a:r>
                        <a:rPr lang="en-US" altLang="zh-CN" sz="2000" dirty="0">
                          <a:latin typeface="Times New Roman"/>
                          <a:cs typeface="Times New Roman"/>
                        </a:rPr>
                        <a:t>10.0</a:t>
                      </a:r>
                      <a:endParaRPr lang="zh-CN" altLang="en-US" sz="20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Radiation degradation and dynamic heat load            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 anchorCtr="1">
                    <a:solidFill>
                      <a:srgbClr val="8064A2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6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lang="en-US" altLang="zh-CN" sz="1600" baseline="30000" dirty="0">
                          <a:latin typeface="Times New Roman"/>
                          <a:cs typeface="Times New Roman"/>
                        </a:rPr>
                        <a:t>35+</a:t>
                      </a:r>
                      <a:endParaRPr lang="zh-CN" altLang="en-US" sz="1600" baseline="300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/>
                          <a:cs typeface="Times New Roman"/>
                        </a:rPr>
                        <a:t>mA</a:t>
                      </a:r>
                      <a:endParaRPr lang="zh-CN" altLang="en-US" sz="18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/>
                          <a:cs typeface="Times New Roman"/>
                        </a:rPr>
                        <a:t>&gt;1.0</a:t>
                      </a:r>
                      <a:endParaRPr lang="zh-CN" altLang="en-US" sz="18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609750" indent="-285750" algn="just">
                        <a:buFont typeface="Wingdings" panose="05000000000000000000" pitchFamily="2" charset="2"/>
                        <a:buChar char="u"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Intense solid material beam production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 anchorCtr="1">
                    <a:solidFill>
                      <a:srgbClr val="31859C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219115"/>
                  </a:ext>
                </a:extLst>
              </a:tr>
              <a:tr h="2727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Pulsed Beam  Frequency</a:t>
                      </a:r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/>
                          <a:cs typeface="Times New Roman"/>
                        </a:rPr>
                        <a:t>Hz</a:t>
                      </a:r>
                      <a:endParaRPr lang="zh-CN" altLang="en-US" sz="18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/>
                          <a:cs typeface="Times New Roman"/>
                        </a:rPr>
                        <a:t>0.5~3</a:t>
                      </a:r>
                      <a:endParaRPr lang="zh-CN" altLang="en-US" sz="18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09750" indent="-28575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High afterglow yield and pulse duration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 anchorCtr="1">
                    <a:solidFill>
                      <a:srgbClr val="31859C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99887"/>
                  </a:ext>
                </a:extLst>
              </a:tr>
              <a:tr h="2727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/>
                          <a:cs typeface="Times New Roman"/>
                        </a:rPr>
                        <a:t>Afterglow pulse width</a:t>
                      </a:r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>
                          <a:latin typeface="Times New Roman"/>
                          <a:cs typeface="Times New Roman"/>
                        </a:rPr>
                        <a:t>ms</a:t>
                      </a:r>
                      <a:endParaRPr lang="zh-CN" altLang="en-US" sz="18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/>
                          <a:cs typeface="Times New Roman"/>
                        </a:rPr>
                        <a:t>&gt;2.0</a:t>
                      </a:r>
                      <a:endParaRPr lang="zh-CN" altLang="en-US" sz="18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20212"/>
                  </a:ext>
                </a:extLst>
              </a:tr>
            </a:tbl>
          </a:graphicData>
        </a:graphic>
      </p:graphicFrame>
      <p:sp>
        <p:nvSpPr>
          <p:cNvPr id="11" name="矩形 3">
            <a:extLst>
              <a:ext uri="{FF2B5EF4-FFF2-40B4-BE49-F238E27FC236}">
                <a16:creationId xmlns:a16="http://schemas.microsoft.com/office/drawing/2014/main" id="{2500DC0B-8A46-4CE5-8D42-FDEC71249891}"/>
              </a:ext>
            </a:extLst>
          </p:cNvPr>
          <p:cNvSpPr/>
          <p:nvPr/>
        </p:nvSpPr>
        <p:spPr>
          <a:xfrm>
            <a:off x="1283988" y="1302507"/>
            <a:ext cx="9708554" cy="3816424"/>
          </a:xfrm>
          <a:custGeom>
            <a:avLst/>
            <a:gdLst>
              <a:gd name="connsiteX0" fmla="*/ 0 w 9708554"/>
              <a:gd name="connsiteY0" fmla="*/ 0 h 3816424"/>
              <a:gd name="connsiteX1" fmla="*/ 279835 w 9708554"/>
              <a:gd name="connsiteY1" fmla="*/ 0 h 3816424"/>
              <a:gd name="connsiteX2" fmla="*/ 1045097 w 9708554"/>
              <a:gd name="connsiteY2" fmla="*/ 0 h 3816424"/>
              <a:gd name="connsiteX3" fmla="*/ 1616189 w 9708554"/>
              <a:gd name="connsiteY3" fmla="*/ 0 h 3816424"/>
              <a:gd name="connsiteX4" fmla="*/ 2187280 w 9708554"/>
              <a:gd name="connsiteY4" fmla="*/ 0 h 3816424"/>
              <a:gd name="connsiteX5" fmla="*/ 2758372 w 9708554"/>
              <a:gd name="connsiteY5" fmla="*/ 0 h 3816424"/>
              <a:gd name="connsiteX6" fmla="*/ 3426548 w 9708554"/>
              <a:gd name="connsiteY6" fmla="*/ 0 h 3816424"/>
              <a:gd name="connsiteX7" fmla="*/ 3997640 w 9708554"/>
              <a:gd name="connsiteY7" fmla="*/ 0 h 3816424"/>
              <a:gd name="connsiteX8" fmla="*/ 4277475 w 9708554"/>
              <a:gd name="connsiteY8" fmla="*/ 0 h 3816424"/>
              <a:gd name="connsiteX9" fmla="*/ 4751481 w 9708554"/>
              <a:gd name="connsiteY9" fmla="*/ 0 h 3816424"/>
              <a:gd name="connsiteX10" fmla="*/ 5516743 w 9708554"/>
              <a:gd name="connsiteY10" fmla="*/ 0 h 3816424"/>
              <a:gd name="connsiteX11" fmla="*/ 5990749 w 9708554"/>
              <a:gd name="connsiteY11" fmla="*/ 0 h 3816424"/>
              <a:gd name="connsiteX12" fmla="*/ 6464755 w 9708554"/>
              <a:gd name="connsiteY12" fmla="*/ 0 h 3816424"/>
              <a:gd name="connsiteX13" fmla="*/ 6744590 w 9708554"/>
              <a:gd name="connsiteY13" fmla="*/ 0 h 3816424"/>
              <a:gd name="connsiteX14" fmla="*/ 7121510 w 9708554"/>
              <a:gd name="connsiteY14" fmla="*/ 0 h 3816424"/>
              <a:gd name="connsiteX15" fmla="*/ 7498430 w 9708554"/>
              <a:gd name="connsiteY15" fmla="*/ 0 h 3816424"/>
              <a:gd name="connsiteX16" fmla="*/ 8263693 w 9708554"/>
              <a:gd name="connsiteY16" fmla="*/ 0 h 3816424"/>
              <a:gd name="connsiteX17" fmla="*/ 8737699 w 9708554"/>
              <a:gd name="connsiteY17" fmla="*/ 0 h 3816424"/>
              <a:gd name="connsiteX18" fmla="*/ 9708554 w 9708554"/>
              <a:gd name="connsiteY18" fmla="*/ 0 h 3816424"/>
              <a:gd name="connsiteX19" fmla="*/ 9708554 w 9708554"/>
              <a:gd name="connsiteY19" fmla="*/ 468875 h 3816424"/>
              <a:gd name="connsiteX20" fmla="*/ 9708554 w 9708554"/>
              <a:gd name="connsiteY20" fmla="*/ 899586 h 3816424"/>
              <a:gd name="connsiteX21" fmla="*/ 9708554 w 9708554"/>
              <a:gd name="connsiteY21" fmla="*/ 1521118 h 3816424"/>
              <a:gd name="connsiteX22" fmla="*/ 9708554 w 9708554"/>
              <a:gd name="connsiteY22" fmla="*/ 1951828 h 3816424"/>
              <a:gd name="connsiteX23" fmla="*/ 9708554 w 9708554"/>
              <a:gd name="connsiteY23" fmla="*/ 2535196 h 3816424"/>
              <a:gd name="connsiteX24" fmla="*/ 9708554 w 9708554"/>
              <a:gd name="connsiteY24" fmla="*/ 3156728 h 3816424"/>
              <a:gd name="connsiteX25" fmla="*/ 9708554 w 9708554"/>
              <a:gd name="connsiteY25" fmla="*/ 3816424 h 3816424"/>
              <a:gd name="connsiteX26" fmla="*/ 9234548 w 9708554"/>
              <a:gd name="connsiteY26" fmla="*/ 3816424 h 3816424"/>
              <a:gd name="connsiteX27" fmla="*/ 8566371 w 9708554"/>
              <a:gd name="connsiteY27" fmla="*/ 3816424 h 3816424"/>
              <a:gd name="connsiteX28" fmla="*/ 7801109 w 9708554"/>
              <a:gd name="connsiteY28" fmla="*/ 3816424 h 3816424"/>
              <a:gd name="connsiteX29" fmla="*/ 7035846 w 9708554"/>
              <a:gd name="connsiteY29" fmla="*/ 3816424 h 3816424"/>
              <a:gd name="connsiteX30" fmla="*/ 6270584 w 9708554"/>
              <a:gd name="connsiteY30" fmla="*/ 3816424 h 3816424"/>
              <a:gd name="connsiteX31" fmla="*/ 5893663 w 9708554"/>
              <a:gd name="connsiteY31" fmla="*/ 3816424 h 3816424"/>
              <a:gd name="connsiteX32" fmla="*/ 5128401 w 9708554"/>
              <a:gd name="connsiteY32" fmla="*/ 3816424 h 3816424"/>
              <a:gd name="connsiteX33" fmla="*/ 4848566 w 9708554"/>
              <a:gd name="connsiteY33" fmla="*/ 3816424 h 3816424"/>
              <a:gd name="connsiteX34" fmla="*/ 4471646 w 9708554"/>
              <a:gd name="connsiteY34" fmla="*/ 3816424 h 3816424"/>
              <a:gd name="connsiteX35" fmla="*/ 3706383 w 9708554"/>
              <a:gd name="connsiteY35" fmla="*/ 3816424 h 3816424"/>
              <a:gd name="connsiteX36" fmla="*/ 3426548 w 9708554"/>
              <a:gd name="connsiteY36" fmla="*/ 3816424 h 3816424"/>
              <a:gd name="connsiteX37" fmla="*/ 2661286 w 9708554"/>
              <a:gd name="connsiteY37" fmla="*/ 3816424 h 3816424"/>
              <a:gd name="connsiteX38" fmla="*/ 2284366 w 9708554"/>
              <a:gd name="connsiteY38" fmla="*/ 3816424 h 3816424"/>
              <a:gd name="connsiteX39" fmla="*/ 2004531 w 9708554"/>
              <a:gd name="connsiteY39" fmla="*/ 3816424 h 3816424"/>
              <a:gd name="connsiteX40" fmla="*/ 1336354 w 9708554"/>
              <a:gd name="connsiteY40" fmla="*/ 3816424 h 3816424"/>
              <a:gd name="connsiteX41" fmla="*/ 862348 w 9708554"/>
              <a:gd name="connsiteY41" fmla="*/ 3816424 h 3816424"/>
              <a:gd name="connsiteX42" fmla="*/ 582513 w 9708554"/>
              <a:gd name="connsiteY42" fmla="*/ 3816424 h 3816424"/>
              <a:gd name="connsiteX43" fmla="*/ 0 w 9708554"/>
              <a:gd name="connsiteY43" fmla="*/ 3816424 h 3816424"/>
              <a:gd name="connsiteX44" fmla="*/ 0 w 9708554"/>
              <a:gd name="connsiteY44" fmla="*/ 3385713 h 3816424"/>
              <a:gd name="connsiteX45" fmla="*/ 0 w 9708554"/>
              <a:gd name="connsiteY45" fmla="*/ 2840510 h 3816424"/>
              <a:gd name="connsiteX46" fmla="*/ 0 w 9708554"/>
              <a:gd name="connsiteY46" fmla="*/ 2371635 h 3816424"/>
              <a:gd name="connsiteX47" fmla="*/ 0 w 9708554"/>
              <a:gd name="connsiteY47" fmla="*/ 1940924 h 3816424"/>
              <a:gd name="connsiteX48" fmla="*/ 0 w 9708554"/>
              <a:gd name="connsiteY48" fmla="*/ 1433885 h 3816424"/>
              <a:gd name="connsiteX49" fmla="*/ 0 w 9708554"/>
              <a:gd name="connsiteY49" fmla="*/ 965010 h 3816424"/>
              <a:gd name="connsiteX50" fmla="*/ 0 w 9708554"/>
              <a:gd name="connsiteY50" fmla="*/ 0 h 38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708554" h="3816424" extrusionOk="0">
                <a:moveTo>
                  <a:pt x="0" y="0"/>
                </a:moveTo>
                <a:cubicBezTo>
                  <a:pt x="122388" y="-46619"/>
                  <a:pt x="175613" y="14673"/>
                  <a:pt x="279835" y="0"/>
                </a:cubicBezTo>
                <a:cubicBezTo>
                  <a:pt x="384070" y="19427"/>
                  <a:pt x="623853" y="4403"/>
                  <a:pt x="1045097" y="0"/>
                </a:cubicBezTo>
                <a:cubicBezTo>
                  <a:pt x="1414186" y="-37852"/>
                  <a:pt x="1499125" y="24703"/>
                  <a:pt x="1616189" y="0"/>
                </a:cubicBezTo>
                <a:cubicBezTo>
                  <a:pt x="1735867" y="-8020"/>
                  <a:pt x="1986838" y="16138"/>
                  <a:pt x="2187280" y="0"/>
                </a:cubicBezTo>
                <a:cubicBezTo>
                  <a:pt x="2376292" y="-65306"/>
                  <a:pt x="2465202" y="817"/>
                  <a:pt x="2758372" y="0"/>
                </a:cubicBezTo>
                <a:cubicBezTo>
                  <a:pt x="3023648" y="-22991"/>
                  <a:pt x="3175252" y="72821"/>
                  <a:pt x="3426548" y="0"/>
                </a:cubicBezTo>
                <a:cubicBezTo>
                  <a:pt x="3681312" y="-47322"/>
                  <a:pt x="3866510" y="33502"/>
                  <a:pt x="3997640" y="0"/>
                </a:cubicBezTo>
                <a:cubicBezTo>
                  <a:pt x="4135961" y="-22240"/>
                  <a:pt x="4152706" y="33317"/>
                  <a:pt x="4277475" y="0"/>
                </a:cubicBezTo>
                <a:cubicBezTo>
                  <a:pt x="4399446" y="-38754"/>
                  <a:pt x="4592510" y="13455"/>
                  <a:pt x="4751481" y="0"/>
                </a:cubicBezTo>
                <a:cubicBezTo>
                  <a:pt x="4953594" y="-71760"/>
                  <a:pt x="5276815" y="49385"/>
                  <a:pt x="5516743" y="0"/>
                </a:cubicBezTo>
                <a:cubicBezTo>
                  <a:pt x="5828214" y="-48567"/>
                  <a:pt x="5794210" y="36565"/>
                  <a:pt x="5990749" y="0"/>
                </a:cubicBezTo>
                <a:cubicBezTo>
                  <a:pt x="6203817" y="-46097"/>
                  <a:pt x="6319016" y="29547"/>
                  <a:pt x="6464755" y="0"/>
                </a:cubicBezTo>
                <a:cubicBezTo>
                  <a:pt x="6585932" y="-18831"/>
                  <a:pt x="6615761" y="2773"/>
                  <a:pt x="6744590" y="0"/>
                </a:cubicBezTo>
                <a:cubicBezTo>
                  <a:pt x="6892312" y="-5244"/>
                  <a:pt x="6955104" y="12987"/>
                  <a:pt x="7121510" y="0"/>
                </a:cubicBezTo>
                <a:cubicBezTo>
                  <a:pt x="7284306" y="-15740"/>
                  <a:pt x="7333006" y="7162"/>
                  <a:pt x="7498430" y="0"/>
                </a:cubicBezTo>
                <a:cubicBezTo>
                  <a:pt x="7684126" y="-50144"/>
                  <a:pt x="7946589" y="18827"/>
                  <a:pt x="8263693" y="0"/>
                </a:cubicBezTo>
                <a:cubicBezTo>
                  <a:pt x="8533477" y="-46285"/>
                  <a:pt x="8505806" y="61898"/>
                  <a:pt x="8737699" y="0"/>
                </a:cubicBezTo>
                <a:cubicBezTo>
                  <a:pt x="9010449" y="-31000"/>
                  <a:pt x="9477070" y="34873"/>
                  <a:pt x="9708554" y="0"/>
                </a:cubicBezTo>
                <a:cubicBezTo>
                  <a:pt x="9700106" y="130071"/>
                  <a:pt x="9660849" y="340037"/>
                  <a:pt x="9708554" y="468875"/>
                </a:cubicBezTo>
                <a:cubicBezTo>
                  <a:pt x="9763684" y="589642"/>
                  <a:pt x="9681493" y="711546"/>
                  <a:pt x="9708554" y="899586"/>
                </a:cubicBezTo>
                <a:cubicBezTo>
                  <a:pt x="9747242" y="1063655"/>
                  <a:pt x="9658921" y="1261194"/>
                  <a:pt x="9708554" y="1521118"/>
                </a:cubicBezTo>
                <a:cubicBezTo>
                  <a:pt x="9780608" y="1793920"/>
                  <a:pt x="9665908" y="1778327"/>
                  <a:pt x="9708554" y="1951828"/>
                </a:cubicBezTo>
                <a:cubicBezTo>
                  <a:pt x="9731588" y="2106181"/>
                  <a:pt x="9698480" y="2415562"/>
                  <a:pt x="9708554" y="2535196"/>
                </a:cubicBezTo>
                <a:cubicBezTo>
                  <a:pt x="9703597" y="2692693"/>
                  <a:pt x="9652288" y="2843930"/>
                  <a:pt x="9708554" y="3156728"/>
                </a:cubicBezTo>
                <a:cubicBezTo>
                  <a:pt x="9705676" y="3415646"/>
                  <a:pt x="9674395" y="3658103"/>
                  <a:pt x="9708554" y="3816424"/>
                </a:cubicBezTo>
                <a:cubicBezTo>
                  <a:pt x="9454228" y="3842600"/>
                  <a:pt x="9408039" y="3753499"/>
                  <a:pt x="9234548" y="3816424"/>
                </a:cubicBezTo>
                <a:cubicBezTo>
                  <a:pt x="9003370" y="3877228"/>
                  <a:pt x="8697215" y="3796437"/>
                  <a:pt x="8566371" y="3816424"/>
                </a:cubicBezTo>
                <a:cubicBezTo>
                  <a:pt x="8443774" y="3784717"/>
                  <a:pt x="8000712" y="3845606"/>
                  <a:pt x="7801109" y="3816424"/>
                </a:cubicBezTo>
                <a:cubicBezTo>
                  <a:pt x="7642902" y="3814563"/>
                  <a:pt x="7287327" y="3827531"/>
                  <a:pt x="7035846" y="3816424"/>
                </a:cubicBezTo>
                <a:cubicBezTo>
                  <a:pt x="6781187" y="3857548"/>
                  <a:pt x="6565279" y="3782823"/>
                  <a:pt x="6270584" y="3816424"/>
                </a:cubicBezTo>
                <a:cubicBezTo>
                  <a:pt x="5983750" y="3888142"/>
                  <a:pt x="6030173" y="3781477"/>
                  <a:pt x="5893663" y="3816424"/>
                </a:cubicBezTo>
                <a:cubicBezTo>
                  <a:pt x="5757418" y="3833542"/>
                  <a:pt x="5330273" y="3811866"/>
                  <a:pt x="5128401" y="3816424"/>
                </a:cubicBezTo>
                <a:cubicBezTo>
                  <a:pt x="4946763" y="3853569"/>
                  <a:pt x="4972191" y="3775330"/>
                  <a:pt x="4848566" y="3816424"/>
                </a:cubicBezTo>
                <a:cubicBezTo>
                  <a:pt x="4707709" y="3854505"/>
                  <a:pt x="4652872" y="3786002"/>
                  <a:pt x="4471646" y="3816424"/>
                </a:cubicBezTo>
                <a:cubicBezTo>
                  <a:pt x="4289439" y="3830682"/>
                  <a:pt x="3889747" y="3759262"/>
                  <a:pt x="3706383" y="3816424"/>
                </a:cubicBezTo>
                <a:cubicBezTo>
                  <a:pt x="3501789" y="3895262"/>
                  <a:pt x="3550723" y="3766964"/>
                  <a:pt x="3426548" y="3816424"/>
                </a:cubicBezTo>
                <a:cubicBezTo>
                  <a:pt x="3366911" y="3870756"/>
                  <a:pt x="2977344" y="3757985"/>
                  <a:pt x="2661286" y="3816424"/>
                </a:cubicBezTo>
                <a:cubicBezTo>
                  <a:pt x="2303797" y="3896301"/>
                  <a:pt x="2457055" y="3798903"/>
                  <a:pt x="2284366" y="3816424"/>
                </a:cubicBezTo>
                <a:cubicBezTo>
                  <a:pt x="2108687" y="3820790"/>
                  <a:pt x="2084261" y="3790079"/>
                  <a:pt x="2004531" y="3816424"/>
                </a:cubicBezTo>
                <a:cubicBezTo>
                  <a:pt x="1929136" y="3871989"/>
                  <a:pt x="1526011" y="3819571"/>
                  <a:pt x="1336354" y="3816424"/>
                </a:cubicBezTo>
                <a:cubicBezTo>
                  <a:pt x="1163432" y="3821567"/>
                  <a:pt x="939772" y="3791764"/>
                  <a:pt x="862348" y="3816424"/>
                </a:cubicBezTo>
                <a:cubicBezTo>
                  <a:pt x="760002" y="3845429"/>
                  <a:pt x="716842" y="3796889"/>
                  <a:pt x="582513" y="3816424"/>
                </a:cubicBezTo>
                <a:cubicBezTo>
                  <a:pt x="451139" y="3836723"/>
                  <a:pt x="148460" y="3767058"/>
                  <a:pt x="0" y="3816424"/>
                </a:cubicBezTo>
                <a:cubicBezTo>
                  <a:pt x="-16799" y="3713822"/>
                  <a:pt x="56613" y="3497663"/>
                  <a:pt x="0" y="3385713"/>
                </a:cubicBezTo>
                <a:cubicBezTo>
                  <a:pt x="-47783" y="3266703"/>
                  <a:pt x="25499" y="2965316"/>
                  <a:pt x="0" y="2840510"/>
                </a:cubicBezTo>
                <a:cubicBezTo>
                  <a:pt x="13104" y="2722002"/>
                  <a:pt x="17486" y="2533618"/>
                  <a:pt x="0" y="2371635"/>
                </a:cubicBezTo>
                <a:cubicBezTo>
                  <a:pt x="-13405" y="2224704"/>
                  <a:pt x="8990" y="2142121"/>
                  <a:pt x="0" y="1940924"/>
                </a:cubicBezTo>
                <a:cubicBezTo>
                  <a:pt x="-40488" y="1752524"/>
                  <a:pt x="74816" y="1589360"/>
                  <a:pt x="0" y="1433885"/>
                </a:cubicBezTo>
                <a:cubicBezTo>
                  <a:pt x="-100534" y="1329128"/>
                  <a:pt x="14376" y="1136011"/>
                  <a:pt x="0" y="965010"/>
                </a:cubicBezTo>
                <a:cubicBezTo>
                  <a:pt x="26242" y="801928"/>
                  <a:pt x="41510" y="303064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845741581">
                  <a:custGeom>
                    <a:avLst/>
                    <a:gdLst>
                      <a:gd name="connsiteX0" fmla="*/ 0 w 9708554"/>
                      <a:gd name="connsiteY0" fmla="*/ 0 h 3816424"/>
                      <a:gd name="connsiteX1" fmla="*/ 279835 w 9708554"/>
                      <a:gd name="connsiteY1" fmla="*/ 0 h 3816424"/>
                      <a:gd name="connsiteX2" fmla="*/ 1045097 w 9708554"/>
                      <a:gd name="connsiteY2" fmla="*/ 0 h 3816424"/>
                      <a:gd name="connsiteX3" fmla="*/ 1616189 w 9708554"/>
                      <a:gd name="connsiteY3" fmla="*/ 0 h 3816424"/>
                      <a:gd name="connsiteX4" fmla="*/ 2187280 w 9708554"/>
                      <a:gd name="connsiteY4" fmla="*/ 0 h 3816424"/>
                      <a:gd name="connsiteX5" fmla="*/ 2758372 w 9708554"/>
                      <a:gd name="connsiteY5" fmla="*/ 0 h 3816424"/>
                      <a:gd name="connsiteX6" fmla="*/ 3426548 w 9708554"/>
                      <a:gd name="connsiteY6" fmla="*/ 0 h 3816424"/>
                      <a:gd name="connsiteX7" fmla="*/ 3997640 w 9708554"/>
                      <a:gd name="connsiteY7" fmla="*/ 0 h 3816424"/>
                      <a:gd name="connsiteX8" fmla="*/ 4277475 w 9708554"/>
                      <a:gd name="connsiteY8" fmla="*/ 0 h 3816424"/>
                      <a:gd name="connsiteX9" fmla="*/ 4751481 w 9708554"/>
                      <a:gd name="connsiteY9" fmla="*/ 0 h 3816424"/>
                      <a:gd name="connsiteX10" fmla="*/ 5516743 w 9708554"/>
                      <a:gd name="connsiteY10" fmla="*/ 0 h 3816424"/>
                      <a:gd name="connsiteX11" fmla="*/ 5990749 w 9708554"/>
                      <a:gd name="connsiteY11" fmla="*/ 0 h 3816424"/>
                      <a:gd name="connsiteX12" fmla="*/ 6464755 w 9708554"/>
                      <a:gd name="connsiteY12" fmla="*/ 0 h 3816424"/>
                      <a:gd name="connsiteX13" fmla="*/ 6744590 w 9708554"/>
                      <a:gd name="connsiteY13" fmla="*/ 0 h 3816424"/>
                      <a:gd name="connsiteX14" fmla="*/ 7121510 w 9708554"/>
                      <a:gd name="connsiteY14" fmla="*/ 0 h 3816424"/>
                      <a:gd name="connsiteX15" fmla="*/ 7498430 w 9708554"/>
                      <a:gd name="connsiteY15" fmla="*/ 0 h 3816424"/>
                      <a:gd name="connsiteX16" fmla="*/ 8263693 w 9708554"/>
                      <a:gd name="connsiteY16" fmla="*/ 0 h 3816424"/>
                      <a:gd name="connsiteX17" fmla="*/ 8737699 w 9708554"/>
                      <a:gd name="connsiteY17" fmla="*/ 0 h 3816424"/>
                      <a:gd name="connsiteX18" fmla="*/ 9708554 w 9708554"/>
                      <a:gd name="connsiteY18" fmla="*/ 0 h 3816424"/>
                      <a:gd name="connsiteX19" fmla="*/ 9708554 w 9708554"/>
                      <a:gd name="connsiteY19" fmla="*/ 468875 h 3816424"/>
                      <a:gd name="connsiteX20" fmla="*/ 9708554 w 9708554"/>
                      <a:gd name="connsiteY20" fmla="*/ 899586 h 3816424"/>
                      <a:gd name="connsiteX21" fmla="*/ 9708554 w 9708554"/>
                      <a:gd name="connsiteY21" fmla="*/ 1521118 h 3816424"/>
                      <a:gd name="connsiteX22" fmla="*/ 9708554 w 9708554"/>
                      <a:gd name="connsiteY22" fmla="*/ 1951828 h 3816424"/>
                      <a:gd name="connsiteX23" fmla="*/ 9708554 w 9708554"/>
                      <a:gd name="connsiteY23" fmla="*/ 2535196 h 3816424"/>
                      <a:gd name="connsiteX24" fmla="*/ 9708554 w 9708554"/>
                      <a:gd name="connsiteY24" fmla="*/ 3156728 h 3816424"/>
                      <a:gd name="connsiteX25" fmla="*/ 9708554 w 9708554"/>
                      <a:gd name="connsiteY25" fmla="*/ 3816424 h 3816424"/>
                      <a:gd name="connsiteX26" fmla="*/ 9234548 w 9708554"/>
                      <a:gd name="connsiteY26" fmla="*/ 3816424 h 3816424"/>
                      <a:gd name="connsiteX27" fmla="*/ 8566371 w 9708554"/>
                      <a:gd name="connsiteY27" fmla="*/ 3816424 h 3816424"/>
                      <a:gd name="connsiteX28" fmla="*/ 7801109 w 9708554"/>
                      <a:gd name="connsiteY28" fmla="*/ 3816424 h 3816424"/>
                      <a:gd name="connsiteX29" fmla="*/ 7035846 w 9708554"/>
                      <a:gd name="connsiteY29" fmla="*/ 3816424 h 3816424"/>
                      <a:gd name="connsiteX30" fmla="*/ 6270584 w 9708554"/>
                      <a:gd name="connsiteY30" fmla="*/ 3816424 h 3816424"/>
                      <a:gd name="connsiteX31" fmla="*/ 5893663 w 9708554"/>
                      <a:gd name="connsiteY31" fmla="*/ 3816424 h 3816424"/>
                      <a:gd name="connsiteX32" fmla="*/ 5128401 w 9708554"/>
                      <a:gd name="connsiteY32" fmla="*/ 3816424 h 3816424"/>
                      <a:gd name="connsiteX33" fmla="*/ 4848566 w 9708554"/>
                      <a:gd name="connsiteY33" fmla="*/ 3816424 h 3816424"/>
                      <a:gd name="connsiteX34" fmla="*/ 4471646 w 9708554"/>
                      <a:gd name="connsiteY34" fmla="*/ 3816424 h 3816424"/>
                      <a:gd name="connsiteX35" fmla="*/ 3706383 w 9708554"/>
                      <a:gd name="connsiteY35" fmla="*/ 3816424 h 3816424"/>
                      <a:gd name="connsiteX36" fmla="*/ 3426548 w 9708554"/>
                      <a:gd name="connsiteY36" fmla="*/ 3816424 h 3816424"/>
                      <a:gd name="connsiteX37" fmla="*/ 2661286 w 9708554"/>
                      <a:gd name="connsiteY37" fmla="*/ 3816424 h 3816424"/>
                      <a:gd name="connsiteX38" fmla="*/ 2284366 w 9708554"/>
                      <a:gd name="connsiteY38" fmla="*/ 3816424 h 3816424"/>
                      <a:gd name="connsiteX39" fmla="*/ 2004531 w 9708554"/>
                      <a:gd name="connsiteY39" fmla="*/ 3816424 h 3816424"/>
                      <a:gd name="connsiteX40" fmla="*/ 1336354 w 9708554"/>
                      <a:gd name="connsiteY40" fmla="*/ 3816424 h 3816424"/>
                      <a:gd name="connsiteX41" fmla="*/ 862348 w 9708554"/>
                      <a:gd name="connsiteY41" fmla="*/ 3816424 h 3816424"/>
                      <a:gd name="connsiteX42" fmla="*/ 582513 w 9708554"/>
                      <a:gd name="connsiteY42" fmla="*/ 3816424 h 3816424"/>
                      <a:gd name="connsiteX43" fmla="*/ 0 w 9708554"/>
                      <a:gd name="connsiteY43" fmla="*/ 3816424 h 3816424"/>
                      <a:gd name="connsiteX44" fmla="*/ 0 w 9708554"/>
                      <a:gd name="connsiteY44" fmla="*/ 3385713 h 3816424"/>
                      <a:gd name="connsiteX45" fmla="*/ 0 w 9708554"/>
                      <a:gd name="connsiteY45" fmla="*/ 2840510 h 3816424"/>
                      <a:gd name="connsiteX46" fmla="*/ 0 w 9708554"/>
                      <a:gd name="connsiteY46" fmla="*/ 2371635 h 3816424"/>
                      <a:gd name="connsiteX47" fmla="*/ 0 w 9708554"/>
                      <a:gd name="connsiteY47" fmla="*/ 1940924 h 3816424"/>
                      <a:gd name="connsiteX48" fmla="*/ 0 w 9708554"/>
                      <a:gd name="connsiteY48" fmla="*/ 1433885 h 3816424"/>
                      <a:gd name="connsiteX49" fmla="*/ 0 w 9708554"/>
                      <a:gd name="connsiteY49" fmla="*/ 965010 h 3816424"/>
                      <a:gd name="connsiteX50" fmla="*/ 0 w 9708554"/>
                      <a:gd name="connsiteY50" fmla="*/ 0 h 3816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9708554" h="3816424" extrusionOk="0">
                        <a:moveTo>
                          <a:pt x="0" y="0"/>
                        </a:moveTo>
                        <a:cubicBezTo>
                          <a:pt x="106519" y="-30967"/>
                          <a:pt x="193057" y="4285"/>
                          <a:pt x="279835" y="0"/>
                        </a:cubicBezTo>
                        <a:cubicBezTo>
                          <a:pt x="366614" y="-4285"/>
                          <a:pt x="662582" y="63699"/>
                          <a:pt x="1045097" y="0"/>
                        </a:cubicBezTo>
                        <a:cubicBezTo>
                          <a:pt x="1427612" y="-63699"/>
                          <a:pt x="1494878" y="18349"/>
                          <a:pt x="1616189" y="0"/>
                        </a:cubicBezTo>
                        <a:cubicBezTo>
                          <a:pt x="1737500" y="-18349"/>
                          <a:pt x="1975077" y="62923"/>
                          <a:pt x="2187280" y="0"/>
                        </a:cubicBezTo>
                        <a:cubicBezTo>
                          <a:pt x="2399483" y="-62923"/>
                          <a:pt x="2485751" y="26001"/>
                          <a:pt x="2758372" y="0"/>
                        </a:cubicBezTo>
                        <a:cubicBezTo>
                          <a:pt x="3030993" y="-26001"/>
                          <a:pt x="3174415" y="44173"/>
                          <a:pt x="3426548" y="0"/>
                        </a:cubicBezTo>
                        <a:cubicBezTo>
                          <a:pt x="3678681" y="-44173"/>
                          <a:pt x="3854266" y="22286"/>
                          <a:pt x="3997640" y="0"/>
                        </a:cubicBezTo>
                        <a:cubicBezTo>
                          <a:pt x="4141014" y="-22286"/>
                          <a:pt x="4157667" y="29106"/>
                          <a:pt x="4277475" y="0"/>
                        </a:cubicBezTo>
                        <a:cubicBezTo>
                          <a:pt x="4397283" y="-29106"/>
                          <a:pt x="4606738" y="27260"/>
                          <a:pt x="4751481" y="0"/>
                        </a:cubicBezTo>
                        <a:cubicBezTo>
                          <a:pt x="4896224" y="-27260"/>
                          <a:pt x="5223179" y="63542"/>
                          <a:pt x="5516743" y="0"/>
                        </a:cubicBezTo>
                        <a:cubicBezTo>
                          <a:pt x="5810307" y="-63542"/>
                          <a:pt x="5785390" y="21258"/>
                          <a:pt x="5990749" y="0"/>
                        </a:cubicBezTo>
                        <a:cubicBezTo>
                          <a:pt x="6196108" y="-21258"/>
                          <a:pt x="6336802" y="18508"/>
                          <a:pt x="6464755" y="0"/>
                        </a:cubicBezTo>
                        <a:cubicBezTo>
                          <a:pt x="6592708" y="-18508"/>
                          <a:pt x="6613162" y="2885"/>
                          <a:pt x="6744590" y="0"/>
                        </a:cubicBezTo>
                        <a:cubicBezTo>
                          <a:pt x="6876019" y="-2885"/>
                          <a:pt x="6955891" y="16234"/>
                          <a:pt x="7121510" y="0"/>
                        </a:cubicBezTo>
                        <a:cubicBezTo>
                          <a:pt x="7287129" y="-16234"/>
                          <a:pt x="7334978" y="22566"/>
                          <a:pt x="7498430" y="0"/>
                        </a:cubicBezTo>
                        <a:cubicBezTo>
                          <a:pt x="7661882" y="-22566"/>
                          <a:pt x="7979450" y="36994"/>
                          <a:pt x="8263693" y="0"/>
                        </a:cubicBezTo>
                        <a:cubicBezTo>
                          <a:pt x="8547936" y="-36994"/>
                          <a:pt x="8503509" y="48992"/>
                          <a:pt x="8737699" y="0"/>
                        </a:cubicBezTo>
                        <a:cubicBezTo>
                          <a:pt x="8971889" y="-48992"/>
                          <a:pt x="9406168" y="20023"/>
                          <a:pt x="9708554" y="0"/>
                        </a:cubicBezTo>
                        <a:cubicBezTo>
                          <a:pt x="9736543" y="117692"/>
                          <a:pt x="9654505" y="335570"/>
                          <a:pt x="9708554" y="468875"/>
                        </a:cubicBezTo>
                        <a:cubicBezTo>
                          <a:pt x="9762603" y="602181"/>
                          <a:pt x="9673149" y="704683"/>
                          <a:pt x="9708554" y="899586"/>
                        </a:cubicBezTo>
                        <a:cubicBezTo>
                          <a:pt x="9743959" y="1094489"/>
                          <a:pt x="9649796" y="1250939"/>
                          <a:pt x="9708554" y="1521118"/>
                        </a:cubicBezTo>
                        <a:cubicBezTo>
                          <a:pt x="9767312" y="1791297"/>
                          <a:pt x="9660179" y="1790725"/>
                          <a:pt x="9708554" y="1951828"/>
                        </a:cubicBezTo>
                        <a:cubicBezTo>
                          <a:pt x="9756929" y="2112931"/>
                          <a:pt x="9700783" y="2408247"/>
                          <a:pt x="9708554" y="2535196"/>
                        </a:cubicBezTo>
                        <a:cubicBezTo>
                          <a:pt x="9716325" y="2662145"/>
                          <a:pt x="9695186" y="2864972"/>
                          <a:pt x="9708554" y="3156728"/>
                        </a:cubicBezTo>
                        <a:cubicBezTo>
                          <a:pt x="9721922" y="3448484"/>
                          <a:pt x="9664547" y="3678466"/>
                          <a:pt x="9708554" y="3816424"/>
                        </a:cubicBezTo>
                        <a:cubicBezTo>
                          <a:pt x="9477102" y="3860766"/>
                          <a:pt x="9425076" y="3760280"/>
                          <a:pt x="9234548" y="3816424"/>
                        </a:cubicBezTo>
                        <a:cubicBezTo>
                          <a:pt x="9044020" y="3872568"/>
                          <a:pt x="8706110" y="3812092"/>
                          <a:pt x="8566371" y="3816424"/>
                        </a:cubicBezTo>
                        <a:cubicBezTo>
                          <a:pt x="8426632" y="3820756"/>
                          <a:pt x="8001489" y="3802615"/>
                          <a:pt x="7801109" y="3816424"/>
                        </a:cubicBezTo>
                        <a:cubicBezTo>
                          <a:pt x="7600729" y="3830233"/>
                          <a:pt x="7315894" y="3803441"/>
                          <a:pt x="7035846" y="3816424"/>
                        </a:cubicBezTo>
                        <a:cubicBezTo>
                          <a:pt x="6755798" y="3829407"/>
                          <a:pt x="6544580" y="3756776"/>
                          <a:pt x="6270584" y="3816424"/>
                        </a:cubicBezTo>
                        <a:cubicBezTo>
                          <a:pt x="5996588" y="3876072"/>
                          <a:pt x="6018309" y="3789039"/>
                          <a:pt x="5893663" y="3816424"/>
                        </a:cubicBezTo>
                        <a:cubicBezTo>
                          <a:pt x="5769017" y="3843809"/>
                          <a:pt x="5306184" y="3786555"/>
                          <a:pt x="5128401" y="3816424"/>
                        </a:cubicBezTo>
                        <a:cubicBezTo>
                          <a:pt x="4950618" y="3846293"/>
                          <a:pt x="4976612" y="3788653"/>
                          <a:pt x="4848566" y="3816424"/>
                        </a:cubicBezTo>
                        <a:cubicBezTo>
                          <a:pt x="4720521" y="3844195"/>
                          <a:pt x="4617741" y="3787576"/>
                          <a:pt x="4471646" y="3816424"/>
                        </a:cubicBezTo>
                        <a:cubicBezTo>
                          <a:pt x="4325551" y="3845272"/>
                          <a:pt x="3918594" y="3766865"/>
                          <a:pt x="3706383" y="3816424"/>
                        </a:cubicBezTo>
                        <a:cubicBezTo>
                          <a:pt x="3494172" y="3865983"/>
                          <a:pt x="3564766" y="3791348"/>
                          <a:pt x="3426548" y="3816424"/>
                        </a:cubicBezTo>
                        <a:cubicBezTo>
                          <a:pt x="3288330" y="3841500"/>
                          <a:pt x="3014697" y="3753884"/>
                          <a:pt x="2661286" y="3816424"/>
                        </a:cubicBezTo>
                        <a:cubicBezTo>
                          <a:pt x="2307875" y="3878964"/>
                          <a:pt x="2455682" y="3816042"/>
                          <a:pt x="2284366" y="3816424"/>
                        </a:cubicBezTo>
                        <a:cubicBezTo>
                          <a:pt x="2113050" y="3816806"/>
                          <a:pt x="2091110" y="3792846"/>
                          <a:pt x="2004531" y="3816424"/>
                        </a:cubicBezTo>
                        <a:cubicBezTo>
                          <a:pt x="1917952" y="3840002"/>
                          <a:pt x="1519641" y="3813691"/>
                          <a:pt x="1336354" y="3816424"/>
                        </a:cubicBezTo>
                        <a:cubicBezTo>
                          <a:pt x="1153067" y="3819157"/>
                          <a:pt x="957721" y="3792779"/>
                          <a:pt x="862348" y="3816424"/>
                        </a:cubicBezTo>
                        <a:cubicBezTo>
                          <a:pt x="766975" y="3840069"/>
                          <a:pt x="708598" y="3809980"/>
                          <a:pt x="582513" y="3816424"/>
                        </a:cubicBezTo>
                        <a:cubicBezTo>
                          <a:pt x="456429" y="3822868"/>
                          <a:pt x="169849" y="3753376"/>
                          <a:pt x="0" y="3816424"/>
                        </a:cubicBezTo>
                        <a:cubicBezTo>
                          <a:pt x="-19299" y="3681423"/>
                          <a:pt x="45874" y="3487005"/>
                          <a:pt x="0" y="3385713"/>
                        </a:cubicBezTo>
                        <a:cubicBezTo>
                          <a:pt x="-45874" y="3284421"/>
                          <a:pt x="15878" y="2960881"/>
                          <a:pt x="0" y="2840510"/>
                        </a:cubicBezTo>
                        <a:cubicBezTo>
                          <a:pt x="-15878" y="2720139"/>
                          <a:pt x="11851" y="2525974"/>
                          <a:pt x="0" y="2371635"/>
                        </a:cubicBezTo>
                        <a:cubicBezTo>
                          <a:pt x="-11851" y="2217297"/>
                          <a:pt x="9690" y="2135190"/>
                          <a:pt x="0" y="1940924"/>
                        </a:cubicBezTo>
                        <a:cubicBezTo>
                          <a:pt x="-9690" y="1746658"/>
                          <a:pt x="60227" y="1567128"/>
                          <a:pt x="0" y="1433885"/>
                        </a:cubicBezTo>
                        <a:cubicBezTo>
                          <a:pt x="-60227" y="1300642"/>
                          <a:pt x="14492" y="1140518"/>
                          <a:pt x="0" y="965010"/>
                        </a:cubicBezTo>
                        <a:cubicBezTo>
                          <a:pt x="-14492" y="789502"/>
                          <a:pt x="113872" y="30529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0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03C869-B24C-4B77-9097-D8ABAFBE5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836712"/>
            <a:ext cx="7632848" cy="5538287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E3FC6A5-682E-4EDB-812F-246A52B50874}"/>
              </a:ext>
            </a:extLst>
          </p:cNvPr>
          <p:cNvSpPr/>
          <p:nvPr/>
        </p:nvSpPr>
        <p:spPr>
          <a:xfrm>
            <a:off x="2315580" y="2420888"/>
            <a:ext cx="1188132" cy="864096"/>
          </a:xfrm>
          <a:prstGeom prst="ellipse">
            <a:avLst/>
          </a:prstGeom>
          <a:solidFill>
            <a:srgbClr val="9BBB59">
              <a:alpha val="20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4A31DB-B5F9-4112-A784-041BB035BE1B}"/>
              </a:ext>
            </a:extLst>
          </p:cNvPr>
          <p:cNvSpPr txBox="1"/>
          <p:nvPr/>
        </p:nvSpPr>
        <p:spPr bwMode="auto">
          <a:xfrm>
            <a:off x="2135560" y="2060848"/>
            <a:ext cx="16241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006600"/>
                </a:solidFill>
                <a:latin typeface="Arial" pitchFamily="34" charset="0"/>
              </a:rPr>
              <a:t>3</a:t>
            </a:r>
            <a:r>
              <a:rPr lang="en-US" altLang="zh-CN" sz="2000" b="1" baseline="30000" dirty="0">
                <a:solidFill>
                  <a:srgbClr val="006600"/>
                </a:solidFill>
                <a:latin typeface="Arial" pitchFamily="34" charset="0"/>
              </a:rPr>
              <a:t>rd</a:t>
            </a:r>
            <a:r>
              <a:rPr lang="en-US" altLang="zh-CN" sz="2000" b="1" dirty="0">
                <a:solidFill>
                  <a:srgbClr val="006600"/>
                </a:solidFill>
                <a:latin typeface="Arial" pitchFamily="34" charset="0"/>
              </a:rPr>
              <a:t> G ECRIS</a:t>
            </a:r>
            <a:endParaRPr lang="zh-CN" altLang="en-US" sz="2000" b="1" dirty="0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A23538C-052B-4047-A27F-815D0B943AB7}"/>
              </a:ext>
            </a:extLst>
          </p:cNvPr>
          <p:cNvSpPr/>
          <p:nvPr/>
        </p:nvSpPr>
        <p:spPr>
          <a:xfrm>
            <a:off x="3737738" y="1916832"/>
            <a:ext cx="1188132" cy="864096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C0F90E-A759-4FD2-A862-269FE763CC22}"/>
              </a:ext>
            </a:extLst>
          </p:cNvPr>
          <p:cNvSpPr txBox="1"/>
          <p:nvPr/>
        </p:nvSpPr>
        <p:spPr bwMode="auto">
          <a:xfrm>
            <a:off x="4242639" y="1587417"/>
            <a:ext cx="16145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4</a:t>
            </a:r>
            <a:r>
              <a:rPr lang="en-US" altLang="zh-CN" sz="2000" b="1" baseline="30000" dirty="0">
                <a:solidFill>
                  <a:srgbClr val="C00000"/>
                </a:solidFill>
                <a:latin typeface="Arial" pitchFamily="34" charset="0"/>
              </a:rPr>
              <a:t>th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 G ECRIS</a:t>
            </a:r>
            <a:endParaRPr lang="zh-CN" altLang="en-US" sz="20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4" name="任意多边形 10">
            <a:extLst>
              <a:ext uri="{FF2B5EF4-FFF2-40B4-BE49-F238E27FC236}">
                <a16:creationId xmlns:a16="http://schemas.microsoft.com/office/drawing/2014/main" id="{4F829979-A56B-4E1C-BA4C-5429F9E56A8E}"/>
              </a:ext>
            </a:extLst>
          </p:cNvPr>
          <p:cNvSpPr/>
          <p:nvPr/>
        </p:nvSpPr>
        <p:spPr>
          <a:xfrm rot="20180605">
            <a:off x="2638579" y="1570201"/>
            <a:ext cx="1368603" cy="648455"/>
          </a:xfrm>
          <a:custGeom>
            <a:avLst/>
            <a:gdLst>
              <a:gd name="connsiteX0" fmla="*/ 0 w 1621766"/>
              <a:gd name="connsiteY0" fmla="*/ 612522 h 612522"/>
              <a:gd name="connsiteX1" fmla="*/ 327804 w 1621766"/>
              <a:gd name="connsiteY1" fmla="*/ 138069 h 612522"/>
              <a:gd name="connsiteX2" fmla="*/ 836762 w 1621766"/>
              <a:gd name="connsiteY2" fmla="*/ 46 h 612522"/>
              <a:gd name="connsiteX3" fmla="*/ 1233577 w 1621766"/>
              <a:gd name="connsiteY3" fmla="*/ 129442 h 612522"/>
              <a:gd name="connsiteX4" fmla="*/ 1621766 w 1621766"/>
              <a:gd name="connsiteY4" fmla="*/ 595269 h 61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766" h="612522">
                <a:moveTo>
                  <a:pt x="0" y="612522"/>
                </a:moveTo>
                <a:cubicBezTo>
                  <a:pt x="94172" y="426335"/>
                  <a:pt x="188344" y="240148"/>
                  <a:pt x="327804" y="138069"/>
                </a:cubicBezTo>
                <a:cubicBezTo>
                  <a:pt x="467264" y="35990"/>
                  <a:pt x="685800" y="1484"/>
                  <a:pt x="836762" y="46"/>
                </a:cubicBezTo>
                <a:cubicBezTo>
                  <a:pt x="987724" y="-1392"/>
                  <a:pt x="1102743" y="30238"/>
                  <a:pt x="1233577" y="129442"/>
                </a:cubicBezTo>
                <a:cubicBezTo>
                  <a:pt x="1364411" y="228646"/>
                  <a:pt x="1493088" y="411957"/>
                  <a:pt x="1621766" y="595269"/>
                </a:cubicBezTo>
              </a:path>
            </a:pathLst>
          </a:custGeom>
          <a:noFill/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B415B29-6F21-4B5C-B16F-D12EA8C319BA}"/>
              </a:ext>
            </a:extLst>
          </p:cNvPr>
          <p:cNvCxnSpPr/>
          <p:nvPr/>
        </p:nvCxnSpPr>
        <p:spPr>
          <a:xfrm flipV="1">
            <a:off x="1343472" y="1987527"/>
            <a:ext cx="0" cy="97201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7040697-487F-4AEF-80E6-4F1B735AA66A}"/>
              </a:ext>
            </a:extLst>
          </p:cNvPr>
          <p:cNvSpPr txBox="1"/>
          <p:nvPr/>
        </p:nvSpPr>
        <p:spPr bwMode="auto">
          <a:xfrm>
            <a:off x="839760" y="2955079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500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306B44-67E6-4735-8BDC-5A3156577AAB}"/>
              </a:ext>
            </a:extLst>
          </p:cNvPr>
          <p:cNvSpPr txBox="1"/>
          <p:nvPr/>
        </p:nvSpPr>
        <p:spPr bwMode="auto">
          <a:xfrm>
            <a:off x="753999" y="1556639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1100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25C7AFD-D9F5-4385-AB0A-3ECB1D6AC515}"/>
              </a:ext>
            </a:extLst>
          </p:cNvPr>
          <p:cNvSpPr txBox="1"/>
          <p:nvPr/>
        </p:nvSpPr>
        <p:spPr bwMode="auto">
          <a:xfrm>
            <a:off x="3016546" y="5852375"/>
            <a:ext cx="612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7.0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494E4FA-3496-4AE1-99D3-8C6ABBD07605}"/>
              </a:ext>
            </a:extLst>
          </p:cNvPr>
          <p:cNvSpPr txBox="1"/>
          <p:nvPr/>
        </p:nvSpPr>
        <p:spPr bwMode="auto">
          <a:xfrm>
            <a:off x="3802324" y="5852374"/>
            <a:ext cx="5277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12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9406CA0-7B22-4F8D-956F-4A5EC2658AC2}"/>
              </a:ext>
            </a:extLst>
          </p:cNvPr>
          <p:cNvCxnSpPr>
            <a:cxnSpLocks/>
            <a:endCxn id="19" idx="0"/>
          </p:cNvCxnSpPr>
          <p:nvPr/>
        </p:nvCxnSpPr>
        <p:spPr>
          <a:xfrm flipV="1">
            <a:off x="3218916" y="5852374"/>
            <a:ext cx="847263" cy="1622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BA053DC-B2CB-4297-BFFA-64A11381C543}"/>
              </a:ext>
            </a:extLst>
          </p:cNvPr>
          <p:cNvSpPr txBox="1"/>
          <p:nvPr/>
        </p:nvSpPr>
        <p:spPr bwMode="auto">
          <a:xfrm>
            <a:off x="9931254" y="6205722"/>
            <a:ext cx="21563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chemeClr val="tx2"/>
                </a:solidFill>
                <a:latin typeface="Arial" pitchFamily="34" charset="0"/>
              </a:rPr>
              <a:t>Courtesy of </a:t>
            </a:r>
            <a:r>
              <a:rPr lang="en-US" altLang="zh-CN" sz="1600" b="1" dirty="0" err="1">
                <a:solidFill>
                  <a:schemeClr val="tx2"/>
                </a:solidFill>
                <a:latin typeface="Arial" pitchFamily="34" charset="0"/>
              </a:rPr>
              <a:t>MagLab</a:t>
            </a:r>
            <a:endParaRPr lang="zh-CN" altLang="en-US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7CA9962-3020-4EB5-BA92-C5E2A5D6603E}"/>
              </a:ext>
            </a:extLst>
          </p:cNvPr>
          <p:cNvSpPr txBox="1"/>
          <p:nvPr/>
        </p:nvSpPr>
        <p:spPr bwMode="auto">
          <a:xfrm>
            <a:off x="9088908" y="1123476"/>
            <a:ext cx="2922851" cy="17281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dirty="0"/>
              <a:t>Nb</a:t>
            </a:r>
            <a:r>
              <a:rPr lang="en-US" altLang="zh-CN" sz="2000" b="1" baseline="-25000" dirty="0"/>
              <a:t>3</a:t>
            </a:r>
            <a:r>
              <a:rPr lang="en-US" altLang="zh-CN" sz="2000" b="1" dirty="0"/>
              <a:t>Sn vs. </a:t>
            </a:r>
            <a:r>
              <a:rPr lang="en-US" altLang="zh-CN" sz="2000" b="1" dirty="0" err="1"/>
              <a:t>NbTi</a:t>
            </a:r>
            <a:r>
              <a:rPr lang="en-US" altLang="zh-CN" sz="2000" b="1" dirty="0"/>
              <a:t>: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C00000"/>
                </a:solidFill>
              </a:rPr>
              <a:t>Fragile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C00000"/>
                </a:solidFill>
              </a:rPr>
              <a:t>Treatment sensitive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Stress sensitive</a:t>
            </a:r>
            <a:endParaRPr lang="zh-CN" altLang="en-US" sz="20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65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3" name="Picture 14" descr="su-1008-8661_imp-ecr-i5_magnet_iso-xpld1.jpg">
            <a:extLst>
              <a:ext uri="{FF2B5EF4-FFF2-40B4-BE49-F238E27FC236}">
                <a16:creationId xmlns:a16="http://schemas.microsoft.com/office/drawing/2014/main" id="{F1C3B5BE-5AC4-4560-9B89-5C06FF20CF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891" t="11111" b="15556"/>
          <a:stretch>
            <a:fillRect/>
          </a:stretch>
        </p:blipFill>
        <p:spPr>
          <a:xfrm>
            <a:off x="1919536" y="764704"/>
            <a:ext cx="8076144" cy="5135797"/>
          </a:xfrm>
          <a:prstGeom prst="rect">
            <a:avLst/>
          </a:prstGeom>
        </p:spPr>
      </p:pic>
      <p:cxnSp>
        <p:nvCxnSpPr>
          <p:cNvPr id="24" name="Straight Arrow Connector 9">
            <a:extLst>
              <a:ext uri="{FF2B5EF4-FFF2-40B4-BE49-F238E27FC236}">
                <a16:creationId xmlns:a16="http://schemas.microsoft.com/office/drawing/2014/main" id="{E842C3D0-B298-4B21-AF2D-884887863C04}"/>
              </a:ext>
            </a:extLst>
          </p:cNvPr>
          <p:cNvCxnSpPr/>
          <p:nvPr/>
        </p:nvCxnSpPr>
        <p:spPr>
          <a:xfrm>
            <a:off x="3062536" y="3203104"/>
            <a:ext cx="685800" cy="11430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25" name="TextBox 10">
            <a:extLst>
              <a:ext uri="{FF2B5EF4-FFF2-40B4-BE49-F238E27FC236}">
                <a16:creationId xmlns:a16="http://schemas.microsoft.com/office/drawing/2014/main" id="{D05A06E5-3832-4A1A-88BE-6842D3330DB1}"/>
              </a:ext>
            </a:extLst>
          </p:cNvPr>
          <p:cNvSpPr txBox="1"/>
          <p:nvPr/>
        </p:nvSpPr>
        <p:spPr>
          <a:xfrm>
            <a:off x="2066782" y="2822104"/>
            <a:ext cx="110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COIL-PACK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SUBASSEMBLY</a:t>
            </a:r>
          </a:p>
        </p:txBody>
      </p:sp>
      <p:cxnSp>
        <p:nvCxnSpPr>
          <p:cNvPr id="26" name="Straight Arrow Connector 13">
            <a:extLst>
              <a:ext uri="{FF2B5EF4-FFF2-40B4-BE49-F238E27FC236}">
                <a16:creationId xmlns:a16="http://schemas.microsoft.com/office/drawing/2014/main" id="{43979474-99C4-4EB9-A63A-226594AE9006}"/>
              </a:ext>
            </a:extLst>
          </p:cNvPr>
          <p:cNvCxnSpPr/>
          <p:nvPr/>
        </p:nvCxnSpPr>
        <p:spPr>
          <a:xfrm flipH="1" flipV="1">
            <a:off x="7101136" y="3203105"/>
            <a:ext cx="320040" cy="45719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cxnSp>
        <p:nvCxnSpPr>
          <p:cNvPr id="27" name="Straight Arrow Connector 20">
            <a:extLst>
              <a:ext uri="{FF2B5EF4-FFF2-40B4-BE49-F238E27FC236}">
                <a16:creationId xmlns:a16="http://schemas.microsoft.com/office/drawing/2014/main" id="{5D5E19E8-3BD1-42D4-8369-45FEB8CCC7AB}"/>
              </a:ext>
            </a:extLst>
          </p:cNvPr>
          <p:cNvCxnSpPr/>
          <p:nvPr/>
        </p:nvCxnSpPr>
        <p:spPr>
          <a:xfrm flipH="1" flipV="1">
            <a:off x="4278626" y="4912161"/>
            <a:ext cx="384110" cy="34834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28" name="TextBox 13">
            <a:extLst>
              <a:ext uri="{FF2B5EF4-FFF2-40B4-BE49-F238E27FC236}">
                <a16:creationId xmlns:a16="http://schemas.microsoft.com/office/drawing/2014/main" id="{610AB37F-C9AB-4DD7-BD63-9B3F6214A882}"/>
              </a:ext>
            </a:extLst>
          </p:cNvPr>
          <p:cNvSpPr txBox="1"/>
          <p:nvPr/>
        </p:nvSpPr>
        <p:spPr>
          <a:xfrm>
            <a:off x="4540046" y="5193443"/>
            <a:ext cx="73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COLLARS</a:t>
            </a:r>
          </a:p>
        </p:txBody>
      </p:sp>
      <p:cxnSp>
        <p:nvCxnSpPr>
          <p:cNvPr id="29" name="Straight Arrow Connector 25">
            <a:extLst>
              <a:ext uri="{FF2B5EF4-FFF2-40B4-BE49-F238E27FC236}">
                <a16:creationId xmlns:a16="http://schemas.microsoft.com/office/drawing/2014/main" id="{0F7623BA-402D-436F-B780-83AFA07D7053}"/>
              </a:ext>
            </a:extLst>
          </p:cNvPr>
          <p:cNvCxnSpPr/>
          <p:nvPr/>
        </p:nvCxnSpPr>
        <p:spPr>
          <a:xfrm flipH="1" flipV="1">
            <a:off x="3154288" y="5055422"/>
            <a:ext cx="384110" cy="34834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30" name="TextBox 15">
            <a:extLst>
              <a:ext uri="{FF2B5EF4-FFF2-40B4-BE49-F238E27FC236}">
                <a16:creationId xmlns:a16="http://schemas.microsoft.com/office/drawing/2014/main" id="{E9E3BB18-36E1-4BA8-9E47-2829514F2DBD}"/>
              </a:ext>
            </a:extLst>
          </p:cNvPr>
          <p:cNvSpPr txBox="1"/>
          <p:nvPr/>
        </p:nvSpPr>
        <p:spPr>
          <a:xfrm>
            <a:off x="3437491" y="5336704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SEXTUPOLE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COILS</a:t>
            </a:r>
          </a:p>
        </p:txBody>
      </p:sp>
      <p:cxnSp>
        <p:nvCxnSpPr>
          <p:cNvPr id="31" name="Straight Arrow Connector 29">
            <a:extLst>
              <a:ext uri="{FF2B5EF4-FFF2-40B4-BE49-F238E27FC236}">
                <a16:creationId xmlns:a16="http://schemas.microsoft.com/office/drawing/2014/main" id="{6658849B-5D00-4DB3-8E7C-DE5D9A6EB805}"/>
              </a:ext>
            </a:extLst>
          </p:cNvPr>
          <p:cNvCxnSpPr/>
          <p:nvPr/>
        </p:nvCxnSpPr>
        <p:spPr>
          <a:xfrm>
            <a:off x="2452936" y="3965104"/>
            <a:ext cx="0" cy="914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32" name="TextBox 17">
            <a:extLst>
              <a:ext uri="{FF2B5EF4-FFF2-40B4-BE49-F238E27FC236}">
                <a16:creationId xmlns:a16="http://schemas.microsoft.com/office/drawing/2014/main" id="{8894024F-03D5-4072-86EF-47E0CBAE0D1B}"/>
              </a:ext>
            </a:extLst>
          </p:cNvPr>
          <p:cNvSpPr txBox="1"/>
          <p:nvPr/>
        </p:nvSpPr>
        <p:spPr>
          <a:xfrm>
            <a:off x="1862897" y="3355504"/>
            <a:ext cx="1179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AXIAL-LOAD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END PLATE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SUBASSEMBLYS</a:t>
            </a:r>
          </a:p>
        </p:txBody>
      </p:sp>
      <p:cxnSp>
        <p:nvCxnSpPr>
          <p:cNvPr id="33" name="Straight Arrow Connector 35">
            <a:extLst>
              <a:ext uri="{FF2B5EF4-FFF2-40B4-BE49-F238E27FC236}">
                <a16:creationId xmlns:a16="http://schemas.microsoft.com/office/drawing/2014/main" id="{76B73E20-FE9A-45D7-BAF3-EB91A7FF4428}"/>
              </a:ext>
            </a:extLst>
          </p:cNvPr>
          <p:cNvCxnSpPr/>
          <p:nvPr/>
        </p:nvCxnSpPr>
        <p:spPr>
          <a:xfrm>
            <a:off x="4241170" y="2669704"/>
            <a:ext cx="502920" cy="8382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34" name="TextBox 19">
            <a:extLst>
              <a:ext uri="{FF2B5EF4-FFF2-40B4-BE49-F238E27FC236}">
                <a16:creationId xmlns:a16="http://schemas.microsoft.com/office/drawing/2014/main" id="{25757390-A44E-4199-B0B7-834935DA0F77}"/>
              </a:ext>
            </a:extLst>
          </p:cNvPr>
          <p:cNvSpPr txBox="1"/>
          <p:nvPr/>
        </p:nvSpPr>
        <p:spPr>
          <a:xfrm>
            <a:off x="3248658" y="2136304"/>
            <a:ext cx="110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SOLENOID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STRUCTURE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SUBASSEMBLY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200AFC33-5FB8-400E-9852-ACD055A0F633}"/>
              </a:ext>
            </a:extLst>
          </p:cNvPr>
          <p:cNvSpPr txBox="1"/>
          <p:nvPr/>
        </p:nvSpPr>
        <p:spPr>
          <a:xfrm>
            <a:off x="6915014" y="3593435"/>
            <a:ext cx="178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C00000"/>
                </a:solidFill>
                <a:ea typeface="宋体" pitchFamily="2" charset="-122"/>
              </a:rPr>
              <a:t>SHELL-YOKE</a:t>
            </a:r>
          </a:p>
          <a:p>
            <a:pPr algn="ctr"/>
            <a:r>
              <a:rPr lang="en-US" sz="1200" b="1" i="1" dirty="0">
                <a:solidFill>
                  <a:srgbClr val="C00000"/>
                </a:solidFill>
                <a:ea typeface="宋体" pitchFamily="2" charset="-122"/>
              </a:rPr>
              <a:t>SUBASSEMBLY</a:t>
            </a:r>
          </a:p>
          <a:p>
            <a:pPr algn="ctr"/>
            <a:r>
              <a:rPr lang="en-US" sz="1200" i="1" dirty="0">
                <a:solidFill>
                  <a:srgbClr val="C00000"/>
                </a:solidFill>
                <a:ea typeface="宋体" pitchFamily="2" charset="-122"/>
              </a:rPr>
              <a:t>(Shell is strain gauged)</a:t>
            </a:r>
          </a:p>
        </p:txBody>
      </p:sp>
      <p:cxnSp>
        <p:nvCxnSpPr>
          <p:cNvPr id="36" name="Straight Arrow Connector 41">
            <a:extLst>
              <a:ext uri="{FF2B5EF4-FFF2-40B4-BE49-F238E27FC236}">
                <a16:creationId xmlns:a16="http://schemas.microsoft.com/office/drawing/2014/main" id="{3134B842-9FE7-47F4-9482-6D6F45845B32}"/>
              </a:ext>
            </a:extLst>
          </p:cNvPr>
          <p:cNvCxnSpPr/>
          <p:nvPr/>
        </p:nvCxnSpPr>
        <p:spPr>
          <a:xfrm>
            <a:off x="4929436" y="1983904"/>
            <a:ext cx="800100" cy="11430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37" name="TextBox 24">
            <a:extLst>
              <a:ext uri="{FF2B5EF4-FFF2-40B4-BE49-F238E27FC236}">
                <a16:creationId xmlns:a16="http://schemas.microsoft.com/office/drawing/2014/main" id="{03E0E590-A739-4BF7-BED3-DCF1EB768C57}"/>
              </a:ext>
            </a:extLst>
          </p:cNvPr>
          <p:cNvSpPr txBox="1"/>
          <p:nvPr/>
        </p:nvSpPr>
        <p:spPr>
          <a:xfrm>
            <a:off x="3443536" y="1764443"/>
            <a:ext cx="1711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MASTER-KEY PLATES</a:t>
            </a:r>
          </a:p>
        </p:txBody>
      </p:sp>
      <p:cxnSp>
        <p:nvCxnSpPr>
          <p:cNvPr id="38" name="Straight Arrow Connector 44">
            <a:extLst>
              <a:ext uri="{FF2B5EF4-FFF2-40B4-BE49-F238E27FC236}">
                <a16:creationId xmlns:a16="http://schemas.microsoft.com/office/drawing/2014/main" id="{0C8C5325-71FE-4EC4-BC3D-1D8407749E6D}"/>
              </a:ext>
            </a:extLst>
          </p:cNvPr>
          <p:cNvCxnSpPr/>
          <p:nvPr/>
        </p:nvCxnSpPr>
        <p:spPr>
          <a:xfrm flipH="1" flipV="1">
            <a:off x="4923993" y="4175043"/>
            <a:ext cx="384110" cy="34834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39" name="TextBox 26">
            <a:extLst>
              <a:ext uri="{FF2B5EF4-FFF2-40B4-BE49-F238E27FC236}">
                <a16:creationId xmlns:a16="http://schemas.microsoft.com/office/drawing/2014/main" id="{291A818A-8EFE-4E32-8715-424D5992DA2C}"/>
              </a:ext>
            </a:extLst>
          </p:cNvPr>
          <p:cNvSpPr txBox="1"/>
          <p:nvPr/>
        </p:nvSpPr>
        <p:spPr>
          <a:xfrm>
            <a:off x="4923036" y="4456325"/>
            <a:ext cx="1351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C00000"/>
                </a:solidFill>
                <a:ea typeface="宋体" pitchFamily="2" charset="-122"/>
              </a:rPr>
              <a:t>BLADDER</a:t>
            </a:r>
          </a:p>
          <a:p>
            <a:pPr algn="ctr"/>
            <a:r>
              <a:rPr lang="en-US" sz="1200" b="1" i="1" dirty="0">
                <a:solidFill>
                  <a:srgbClr val="C00000"/>
                </a:solidFill>
                <a:ea typeface="宋体" pitchFamily="2" charset="-122"/>
              </a:rPr>
              <a:t>SUBASSEMBLY</a:t>
            </a:r>
          </a:p>
        </p:txBody>
      </p:sp>
      <p:cxnSp>
        <p:nvCxnSpPr>
          <p:cNvPr id="40" name="Straight Arrow Connector 46">
            <a:extLst>
              <a:ext uri="{FF2B5EF4-FFF2-40B4-BE49-F238E27FC236}">
                <a16:creationId xmlns:a16="http://schemas.microsoft.com/office/drawing/2014/main" id="{3253113C-DD57-4268-BD7A-10D4158EC9DB}"/>
              </a:ext>
            </a:extLst>
          </p:cNvPr>
          <p:cNvCxnSpPr/>
          <p:nvPr/>
        </p:nvCxnSpPr>
        <p:spPr>
          <a:xfrm flipH="1" flipV="1">
            <a:off x="5881936" y="3736505"/>
            <a:ext cx="672192" cy="60959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1" name="TextBox 28">
            <a:extLst>
              <a:ext uri="{FF2B5EF4-FFF2-40B4-BE49-F238E27FC236}">
                <a16:creationId xmlns:a16="http://schemas.microsoft.com/office/drawing/2014/main" id="{53E6C4FE-E808-4BC9-AB15-80A193833685}"/>
              </a:ext>
            </a:extLst>
          </p:cNvPr>
          <p:cNvSpPr txBox="1"/>
          <p:nvPr/>
        </p:nvSpPr>
        <p:spPr>
          <a:xfrm>
            <a:off x="6472486" y="4278655"/>
            <a:ext cx="872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LOAD-KEYS</a:t>
            </a:r>
          </a:p>
        </p:txBody>
      </p:sp>
      <p:cxnSp>
        <p:nvCxnSpPr>
          <p:cNvPr id="42" name="Straight Arrow Connector 48">
            <a:extLst>
              <a:ext uri="{FF2B5EF4-FFF2-40B4-BE49-F238E27FC236}">
                <a16:creationId xmlns:a16="http://schemas.microsoft.com/office/drawing/2014/main" id="{881FC10C-5A4F-496F-80E7-74DBFDAAC272}"/>
              </a:ext>
            </a:extLst>
          </p:cNvPr>
          <p:cNvCxnSpPr/>
          <p:nvPr/>
        </p:nvCxnSpPr>
        <p:spPr>
          <a:xfrm flipH="1" flipV="1">
            <a:off x="6262936" y="3507905"/>
            <a:ext cx="228600" cy="20731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3" name="TextBox 30">
            <a:extLst>
              <a:ext uri="{FF2B5EF4-FFF2-40B4-BE49-F238E27FC236}">
                <a16:creationId xmlns:a16="http://schemas.microsoft.com/office/drawing/2014/main" id="{8A565670-4C5C-4026-86B3-7A295D54F9AC}"/>
              </a:ext>
            </a:extLst>
          </p:cNvPr>
          <p:cNvSpPr txBox="1"/>
          <p:nvPr/>
        </p:nvSpPr>
        <p:spPr>
          <a:xfrm>
            <a:off x="6383835" y="3650973"/>
            <a:ext cx="579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YOKES</a:t>
            </a:r>
          </a:p>
        </p:txBody>
      </p:sp>
      <p:cxnSp>
        <p:nvCxnSpPr>
          <p:cNvPr id="44" name="Straight Arrow Connector 51">
            <a:extLst>
              <a:ext uri="{FF2B5EF4-FFF2-40B4-BE49-F238E27FC236}">
                <a16:creationId xmlns:a16="http://schemas.microsoft.com/office/drawing/2014/main" id="{CC336289-BFB1-48A5-9043-11FE71318A0A}"/>
              </a:ext>
            </a:extLst>
          </p:cNvPr>
          <p:cNvCxnSpPr>
            <a:stCxn id="45" idx="2"/>
          </p:cNvCxnSpPr>
          <p:nvPr/>
        </p:nvCxnSpPr>
        <p:spPr>
          <a:xfrm>
            <a:off x="5758893" y="1912169"/>
            <a:ext cx="125424" cy="101232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5" name="TextBox 32">
            <a:extLst>
              <a:ext uri="{FF2B5EF4-FFF2-40B4-BE49-F238E27FC236}">
                <a16:creationId xmlns:a16="http://schemas.microsoft.com/office/drawing/2014/main" id="{2D6FE4FA-74F4-49C0-AB34-0CEA747FEB72}"/>
              </a:ext>
            </a:extLst>
          </p:cNvPr>
          <p:cNvSpPr txBox="1"/>
          <p:nvPr/>
        </p:nvSpPr>
        <p:spPr>
          <a:xfrm>
            <a:off x="5119936" y="1450504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YOKE-SHELL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ALIGNMENT PINS</a:t>
            </a:r>
          </a:p>
        </p:txBody>
      </p:sp>
      <p:cxnSp>
        <p:nvCxnSpPr>
          <p:cNvPr id="46" name="Straight Arrow Connector 57">
            <a:extLst>
              <a:ext uri="{FF2B5EF4-FFF2-40B4-BE49-F238E27FC236}">
                <a16:creationId xmlns:a16="http://schemas.microsoft.com/office/drawing/2014/main" id="{ECF585AD-31AF-41EC-985F-FB09F8304CEC}"/>
              </a:ext>
            </a:extLst>
          </p:cNvPr>
          <p:cNvCxnSpPr/>
          <p:nvPr/>
        </p:nvCxnSpPr>
        <p:spPr>
          <a:xfrm>
            <a:off x="7872661" y="1021879"/>
            <a:ext cx="671610" cy="30732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7" name="TextBox 34">
            <a:extLst>
              <a:ext uri="{FF2B5EF4-FFF2-40B4-BE49-F238E27FC236}">
                <a16:creationId xmlns:a16="http://schemas.microsoft.com/office/drawing/2014/main" id="{43CFCDD2-C5EC-4335-B70F-C4A97727A2FE}"/>
              </a:ext>
            </a:extLst>
          </p:cNvPr>
          <p:cNvSpPr txBox="1"/>
          <p:nvPr/>
        </p:nvSpPr>
        <p:spPr>
          <a:xfrm>
            <a:off x="6872536" y="836439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AXIAL RODS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(Strain Gauged)</a:t>
            </a:r>
          </a:p>
        </p:txBody>
      </p:sp>
      <p:cxnSp>
        <p:nvCxnSpPr>
          <p:cNvPr id="48" name="Straight Arrow Connector 60">
            <a:extLst>
              <a:ext uri="{FF2B5EF4-FFF2-40B4-BE49-F238E27FC236}">
                <a16:creationId xmlns:a16="http://schemas.microsoft.com/office/drawing/2014/main" id="{77695A01-E840-4754-A29B-D0C4ABC74B5B}"/>
              </a:ext>
            </a:extLst>
          </p:cNvPr>
          <p:cNvCxnSpPr/>
          <p:nvPr/>
        </p:nvCxnSpPr>
        <p:spPr>
          <a:xfrm flipH="1">
            <a:off x="2888365" y="4417639"/>
            <a:ext cx="74645" cy="53184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9" name="TextBox 36">
            <a:extLst>
              <a:ext uri="{FF2B5EF4-FFF2-40B4-BE49-F238E27FC236}">
                <a16:creationId xmlns:a16="http://schemas.microsoft.com/office/drawing/2014/main" id="{B261E296-12E9-4981-8C34-5364CD3BBA75}"/>
              </a:ext>
            </a:extLst>
          </p:cNvPr>
          <p:cNvSpPr txBox="1"/>
          <p:nvPr/>
        </p:nvSpPr>
        <p:spPr>
          <a:xfrm>
            <a:off x="2605336" y="3999515"/>
            <a:ext cx="771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COIL END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BLOCKS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3AC7F213-736F-4CC4-88AA-9717342EE277}"/>
              </a:ext>
            </a:extLst>
          </p:cNvPr>
          <p:cNvSpPr txBox="1"/>
          <p:nvPr/>
        </p:nvSpPr>
        <p:spPr>
          <a:xfrm>
            <a:off x="1919536" y="672548"/>
            <a:ext cx="37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collaboration with ATAP/LBNL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2016~2017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549329A-AD37-46FD-A649-7F1147147C24}"/>
              </a:ext>
            </a:extLst>
          </p:cNvPr>
          <p:cNvSpPr txBox="1"/>
          <p:nvPr/>
        </p:nvSpPr>
        <p:spPr>
          <a:xfrm>
            <a:off x="1254796" y="6099095"/>
            <a:ext cx="1028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technologies and tests completed in close collaboration with XSMT (since 2016)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458ADA2-D822-4205-9C5E-C50573FBA7F9}"/>
              </a:ext>
            </a:extLst>
          </p:cNvPr>
          <p:cNvSpPr txBox="1"/>
          <p:nvPr/>
        </p:nvSpPr>
        <p:spPr bwMode="auto">
          <a:xfrm>
            <a:off x="1998935" y="1288163"/>
            <a:ext cx="26917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 dirty="0">
                <a:solidFill>
                  <a:srgbClr val="0D02E0"/>
                </a:solidFill>
                <a:latin typeface="Arial" pitchFamily="34" charset="0"/>
              </a:rPr>
              <a:t>Bladder &amp; Keys assembly</a:t>
            </a:r>
            <a:endParaRPr kumimoji="1"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956E366-CDB9-45D4-A097-4A6FD6C104B5}"/>
              </a:ext>
            </a:extLst>
          </p:cNvPr>
          <p:cNvSpPr txBox="1"/>
          <p:nvPr/>
        </p:nvSpPr>
        <p:spPr bwMode="auto">
          <a:xfrm>
            <a:off x="6153405" y="5254709"/>
            <a:ext cx="382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800" b="0" i="1" dirty="0">
                <a:solidFill>
                  <a:srgbClr val="242021"/>
                </a:solidFill>
                <a:effectLst/>
                <a:latin typeface="Times-Italic"/>
              </a:rPr>
              <a:t>M. </a:t>
            </a:r>
            <a:r>
              <a:rPr lang="en-US" altLang="zh-CN" sz="1800" b="0" i="1" dirty="0" err="1">
                <a:solidFill>
                  <a:srgbClr val="242021"/>
                </a:solidFill>
                <a:effectLst/>
                <a:latin typeface="Times-Italic"/>
              </a:rPr>
              <a:t>Juchno</a:t>
            </a:r>
            <a:r>
              <a:rPr lang="en-US" altLang="zh-CN" sz="1800" b="0" i="1" dirty="0">
                <a:solidFill>
                  <a:srgbClr val="242021"/>
                </a:solidFill>
                <a:effectLst/>
                <a:latin typeface="Times-Italic"/>
              </a:rPr>
              <a:t>, et al., IEEE Trans. Appl. </a:t>
            </a:r>
            <a:r>
              <a:rPr lang="en-US" altLang="zh-CN" sz="1800" b="0" i="1" dirty="0" err="1">
                <a:solidFill>
                  <a:srgbClr val="242021"/>
                </a:solidFill>
                <a:effectLst/>
                <a:latin typeface="Times-Italic"/>
              </a:rPr>
              <a:t>Supercond</a:t>
            </a:r>
            <a:r>
              <a:rPr lang="en-US" altLang="zh-CN" sz="1800" b="0" i="1" dirty="0">
                <a:solidFill>
                  <a:srgbClr val="242021"/>
                </a:solidFill>
                <a:effectLst/>
                <a:latin typeface="Times-Italic"/>
              </a:rPr>
              <a:t>.</a:t>
            </a:r>
            <a:r>
              <a:rPr lang="en-US" altLang="zh-CN" sz="1800" b="0" i="1" dirty="0">
                <a:solidFill>
                  <a:srgbClr val="242021"/>
                </a:solidFill>
                <a:effectLst/>
                <a:latin typeface="Times-Roman"/>
              </a:rPr>
              <a:t>, 28(4), 2018, Art. 4005506</a:t>
            </a:r>
            <a:r>
              <a:rPr lang="en-US" altLang="zh-CN" i="1" dirty="0"/>
              <a:t> 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80035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EAF73E3B-23C9-43F4-A8E6-06A600A1B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40" y="3541202"/>
            <a:ext cx="3405020" cy="2159018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0A4E22F-CB30-46D4-A76C-9422E5F2C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418" y="1019573"/>
            <a:ext cx="1340406" cy="1361380"/>
          </a:xfrm>
          <a:prstGeom prst="rect">
            <a:avLst/>
          </a:prstGeom>
        </p:spPr>
      </p:pic>
      <p:pic>
        <p:nvPicPr>
          <p:cNvPr id="56" name="图片 5" descr="C:\Users\Administrator\Desktop\无标题.png">
            <a:extLst>
              <a:ext uri="{FF2B5EF4-FFF2-40B4-BE49-F238E27FC236}">
                <a16:creationId xmlns:a16="http://schemas.microsoft.com/office/drawing/2014/main" id="{FABE3A37-FCF7-45A0-AB94-098AEDA7E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48551" r="73855" b="25604"/>
          <a:stretch/>
        </p:blipFill>
        <p:spPr bwMode="auto">
          <a:xfrm>
            <a:off x="3348234" y="1097174"/>
            <a:ext cx="1488142" cy="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6EF85A4D-5E24-49B6-A622-B76628B7B9C1}"/>
              </a:ext>
            </a:extLst>
          </p:cNvPr>
          <p:cNvSpPr txBox="1"/>
          <p:nvPr/>
        </p:nvSpPr>
        <p:spPr bwMode="auto">
          <a:xfrm>
            <a:off x="6058983" y="2480444"/>
            <a:ext cx="5195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2. Key technologies validating and test</a:t>
            </a:r>
            <a:endParaRPr lang="zh-CN" altLang="en-US" sz="2400" b="1" dirty="0">
              <a:solidFill>
                <a:prstClr val="black"/>
              </a:solidFill>
              <a:latin typeface="Abadi" panose="020B0604020104020204" pitchFamily="34" charset="0"/>
              <a:ea typeface="黑体" panose="02010609060101010101" pitchFamily="49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3507E5D-DC3C-43EE-A0DF-BB6A4FCB2CB4}"/>
              </a:ext>
            </a:extLst>
          </p:cNvPr>
          <p:cNvSpPr txBox="1"/>
          <p:nvPr/>
        </p:nvSpPr>
        <p:spPr bwMode="auto">
          <a:xfrm>
            <a:off x="6368300" y="5661247"/>
            <a:ext cx="442460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 3. ½</a:t>
            </a:r>
            <a:r>
              <a:rPr lang="zh-CN" altLang="en-US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length</a:t>
            </a:r>
            <a:r>
              <a:rPr lang="zh-CN" altLang="en-US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coldmass</a:t>
            </a:r>
            <a:r>
              <a:rPr lang="zh-CN" altLang="en-US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prototype</a:t>
            </a:r>
          </a:p>
          <a:p>
            <a:pPr algn="ctr"/>
            <a:r>
              <a:rPr lang="zh-CN" altLang="en-US" sz="2000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2017.11-2021.12</a:t>
            </a:r>
            <a:r>
              <a:rPr lang="zh-CN" altLang="en-US" sz="2000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E31A59A-CED4-46C8-BDEF-B198705A812B}"/>
              </a:ext>
            </a:extLst>
          </p:cNvPr>
          <p:cNvSpPr txBox="1"/>
          <p:nvPr/>
        </p:nvSpPr>
        <p:spPr bwMode="auto">
          <a:xfrm>
            <a:off x="1559496" y="5700220"/>
            <a:ext cx="396454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 4. FECR full-length </a:t>
            </a:r>
            <a:r>
              <a:rPr lang="en-US" altLang="zh-CN" sz="2400" b="1" dirty="0" err="1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coldmass</a:t>
            </a:r>
            <a:endParaRPr lang="en-US" altLang="zh-CN" sz="2400" b="1" dirty="0">
              <a:solidFill>
                <a:prstClr val="black"/>
              </a:solidFill>
              <a:latin typeface="Abadi" panose="020B0604020104020204" pitchFamily="34" charset="0"/>
              <a:ea typeface="黑体" panose="02010609060101010101" pitchFamily="49" charset="-122"/>
            </a:endParaRPr>
          </a:p>
          <a:p>
            <a:pPr algn="ctr"/>
            <a:r>
              <a:rPr lang="zh-CN" altLang="en-US" sz="2000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2021.10-2023.03</a:t>
            </a:r>
            <a:r>
              <a:rPr lang="zh-CN" altLang="en-US" sz="2000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86F7822A-8FFE-4528-9101-4288BE0C8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389725"/>
            <a:ext cx="5399409" cy="2350205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541DFB68-CEBE-438B-A2F3-523D4FEC5068}"/>
              </a:ext>
            </a:extLst>
          </p:cNvPr>
          <p:cNvSpPr txBox="1"/>
          <p:nvPr/>
        </p:nvSpPr>
        <p:spPr bwMode="auto">
          <a:xfrm>
            <a:off x="1851522" y="2518732"/>
            <a:ext cx="2752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Abadi" panose="020B0604020104020204" pitchFamily="34" charset="0"/>
                <a:ea typeface="黑体" panose="02010609060101010101" pitchFamily="49" charset="-122"/>
              </a:rPr>
              <a:t>1. Coils prototyping</a:t>
            </a:r>
            <a:endParaRPr lang="zh-CN" altLang="en-US" sz="2400" b="1" dirty="0">
              <a:solidFill>
                <a:prstClr val="black"/>
              </a:solidFill>
              <a:latin typeface="Abadi" panose="020B0604020104020204" pitchFamily="34" charset="0"/>
              <a:ea typeface="黑体" panose="02010609060101010101" pitchFamily="49" charset="-122"/>
            </a:endParaRPr>
          </a:p>
        </p:txBody>
      </p:sp>
      <p:sp>
        <p:nvSpPr>
          <p:cNvPr id="62" name="右箭头 23">
            <a:extLst>
              <a:ext uri="{FF2B5EF4-FFF2-40B4-BE49-F238E27FC236}">
                <a16:creationId xmlns:a16="http://schemas.microsoft.com/office/drawing/2014/main" id="{138CF10D-05A9-4ABC-A21A-1CC9C17CD4B0}"/>
              </a:ext>
            </a:extLst>
          </p:cNvPr>
          <p:cNvSpPr/>
          <p:nvPr/>
        </p:nvSpPr>
        <p:spPr>
          <a:xfrm>
            <a:off x="5502342" y="1468756"/>
            <a:ext cx="581000" cy="3377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3" name="下箭头 24">
            <a:extLst>
              <a:ext uri="{FF2B5EF4-FFF2-40B4-BE49-F238E27FC236}">
                <a16:creationId xmlns:a16="http://schemas.microsoft.com/office/drawing/2014/main" id="{A855DC9A-D233-426F-9C46-B58F60ABF64C}"/>
              </a:ext>
            </a:extLst>
          </p:cNvPr>
          <p:cNvSpPr/>
          <p:nvPr/>
        </p:nvSpPr>
        <p:spPr>
          <a:xfrm>
            <a:off x="8297359" y="2980397"/>
            <a:ext cx="313765" cy="5395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4" name="左箭头 25">
            <a:extLst>
              <a:ext uri="{FF2B5EF4-FFF2-40B4-BE49-F238E27FC236}">
                <a16:creationId xmlns:a16="http://schemas.microsoft.com/office/drawing/2014/main" id="{79359DBE-E1B5-4C3E-9DF3-D564775EA80A}"/>
              </a:ext>
            </a:extLst>
          </p:cNvPr>
          <p:cNvSpPr/>
          <p:nvPr/>
        </p:nvSpPr>
        <p:spPr>
          <a:xfrm>
            <a:off x="5833675" y="4568842"/>
            <a:ext cx="587377" cy="3765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F9131D76-9858-471F-90A9-16B433A674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49" t="35958" r="13914" b="19754"/>
          <a:stretch/>
        </p:blipFill>
        <p:spPr>
          <a:xfrm>
            <a:off x="6270331" y="930000"/>
            <a:ext cx="4026638" cy="1452991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3D6FA37F-8A85-46BD-9D09-7FDEC750C4BD}"/>
              </a:ext>
            </a:extLst>
          </p:cNvPr>
          <p:cNvSpPr txBox="1"/>
          <p:nvPr/>
        </p:nvSpPr>
        <p:spPr bwMode="auto">
          <a:xfrm>
            <a:off x="4788978" y="896031"/>
            <a:ext cx="2582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6600"/>
                </a:solidFill>
                <a:latin typeface="Arial Black" panose="020B0A04020102020204" pitchFamily="34" charset="0"/>
              </a:rPr>
              <a:t>2015.07~2018.12</a:t>
            </a:r>
            <a:endParaRPr lang="zh-CN" altLang="en-US" sz="2000" b="1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07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943872" y="19039"/>
            <a:ext cx="2848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Magnet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6" name="图片 15" descr="2017-02-24 103628.jpg">
            <a:extLst>
              <a:ext uri="{FF2B5EF4-FFF2-40B4-BE49-F238E27FC236}">
                <a16:creationId xmlns:a16="http://schemas.microsoft.com/office/drawing/2014/main" id="{3A06F476-3B9F-4EC6-AE6D-8F54ED60B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29" y="1387945"/>
            <a:ext cx="1921208" cy="3421330"/>
          </a:xfrm>
          <a:prstGeom prst="rect">
            <a:avLst/>
          </a:prstGeom>
        </p:spPr>
      </p:pic>
      <p:pic>
        <p:nvPicPr>
          <p:cNvPr id="17" name="图片 16" descr="mmexport1501491553462.jpg">
            <a:extLst>
              <a:ext uri="{FF2B5EF4-FFF2-40B4-BE49-F238E27FC236}">
                <a16:creationId xmlns:a16="http://schemas.microsoft.com/office/drawing/2014/main" id="{C27448E0-A7BC-4ADB-AF79-685C93EB5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125" r="71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9" r="24943"/>
          <a:stretch/>
        </p:blipFill>
        <p:spPr>
          <a:xfrm>
            <a:off x="3638478" y="1491253"/>
            <a:ext cx="1492046" cy="3153385"/>
          </a:xfrm>
          <a:prstGeom prst="rect">
            <a:avLst/>
          </a:prstGeom>
        </p:spPr>
      </p:pic>
      <p:sp>
        <p:nvSpPr>
          <p:cNvPr id="18" name="右箭头 25">
            <a:extLst>
              <a:ext uri="{FF2B5EF4-FFF2-40B4-BE49-F238E27FC236}">
                <a16:creationId xmlns:a16="http://schemas.microsoft.com/office/drawing/2014/main" id="{7D5E755B-9B33-4148-A365-3DFD8E0AF85A}"/>
              </a:ext>
            </a:extLst>
          </p:cNvPr>
          <p:cNvSpPr/>
          <p:nvPr/>
        </p:nvSpPr>
        <p:spPr>
          <a:xfrm>
            <a:off x="3352206" y="2801726"/>
            <a:ext cx="456979" cy="4762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7358D3C-305A-438F-A48A-A16319A31E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26" b="64722" l="0" r="100000">
                        <a14:foregroundMark x1="41806" y1="55370" x2="41806" y2="55370"/>
                        <a14:foregroundMark x1="31806" y1="56667" x2="31806" y2="56667"/>
                        <a14:foregroundMark x1="22847" y1="56667" x2="22847" y2="56667"/>
                        <a14:foregroundMark x1="36528" y1="56389" x2="36528" y2="56389"/>
                        <a14:foregroundMark x1="32014" y1="59259" x2="32014" y2="59259"/>
                        <a14:foregroundMark x1="39306" y1="57685" x2="39306" y2="57685"/>
                        <a14:foregroundMark x1="33194" y1="59259" x2="33194" y2="59259"/>
                        <a14:foregroundMark x1="30069" y1="60093" x2="30069" y2="60093"/>
                        <a14:backgroundMark x1="84722" y1="59259" x2="84722" y2="59259"/>
                        <a14:backgroundMark x1="77500" y1="60556" x2="77500" y2="60556"/>
                        <a14:backgroundMark x1="71250" y1="61574" x2="71250" y2="61574"/>
                        <a14:backgroundMark x1="65764" y1="60278" x2="65764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32898"/>
          <a:stretch/>
        </p:blipFill>
        <p:spPr>
          <a:xfrm rot="16200000">
            <a:off x="4476803" y="2455911"/>
            <a:ext cx="3153384" cy="1211131"/>
          </a:xfrm>
          <a:prstGeom prst="rect">
            <a:avLst/>
          </a:prstGeom>
        </p:spPr>
      </p:pic>
      <p:sp>
        <p:nvSpPr>
          <p:cNvPr id="20" name="右箭头 30">
            <a:extLst>
              <a:ext uri="{FF2B5EF4-FFF2-40B4-BE49-F238E27FC236}">
                <a16:creationId xmlns:a16="http://schemas.microsoft.com/office/drawing/2014/main" id="{DB5DB7A3-1FEF-4E48-865A-44ECE1F6A609}"/>
              </a:ext>
            </a:extLst>
          </p:cNvPr>
          <p:cNvSpPr/>
          <p:nvPr/>
        </p:nvSpPr>
        <p:spPr>
          <a:xfrm>
            <a:off x="4990949" y="2808225"/>
            <a:ext cx="456979" cy="4762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右箭头 37">
            <a:extLst>
              <a:ext uri="{FF2B5EF4-FFF2-40B4-BE49-F238E27FC236}">
                <a16:creationId xmlns:a16="http://schemas.microsoft.com/office/drawing/2014/main" id="{E7D5C288-E71C-4882-A497-E346EAF2EEB5}"/>
              </a:ext>
            </a:extLst>
          </p:cNvPr>
          <p:cNvSpPr/>
          <p:nvPr/>
        </p:nvSpPr>
        <p:spPr>
          <a:xfrm>
            <a:off x="6708916" y="2823371"/>
            <a:ext cx="456979" cy="4762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04A2B58-EB71-4320-A4AB-8E6B6FAED041}"/>
              </a:ext>
            </a:extLst>
          </p:cNvPr>
          <p:cNvSpPr txBox="1"/>
          <p:nvPr/>
        </p:nvSpPr>
        <p:spPr bwMode="auto">
          <a:xfrm>
            <a:off x="2164845" y="5260117"/>
            <a:ext cx="1518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 Black" panose="020B0A04020102020204" pitchFamily="34" charset="0"/>
              </a:rPr>
              <a:t>2017.02</a:t>
            </a:r>
            <a:endParaRPr lang="zh-CN" altLang="en-US" sz="2400" b="1" dirty="0">
              <a:solidFill>
                <a:srgbClr val="0D02E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ED3E1D1-4075-4681-97AB-B376E701810A}"/>
              </a:ext>
            </a:extLst>
          </p:cNvPr>
          <p:cNvSpPr txBox="1"/>
          <p:nvPr/>
        </p:nvSpPr>
        <p:spPr bwMode="auto">
          <a:xfrm>
            <a:off x="3666384" y="5260116"/>
            <a:ext cx="1518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 Black" panose="020B0A04020102020204" pitchFamily="34" charset="0"/>
              </a:rPr>
              <a:t>2017.08</a:t>
            </a:r>
            <a:endParaRPr lang="zh-CN" altLang="en-US" sz="2400" b="1" dirty="0">
              <a:solidFill>
                <a:srgbClr val="0D02E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7EDD7B8-B155-4A57-8D43-A4A451A0A52F}"/>
              </a:ext>
            </a:extLst>
          </p:cNvPr>
          <p:cNvSpPr txBox="1"/>
          <p:nvPr/>
        </p:nvSpPr>
        <p:spPr bwMode="auto">
          <a:xfrm>
            <a:off x="5447928" y="5246080"/>
            <a:ext cx="1518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 Black" panose="020B0A04020102020204" pitchFamily="34" charset="0"/>
              </a:rPr>
              <a:t>2018.03</a:t>
            </a:r>
            <a:endParaRPr lang="zh-CN" altLang="en-US" sz="2400" b="1" dirty="0">
              <a:solidFill>
                <a:srgbClr val="0D02E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EE49023-2B29-493A-9942-562041D0FFAA}"/>
              </a:ext>
            </a:extLst>
          </p:cNvPr>
          <p:cNvSpPr txBox="1"/>
          <p:nvPr/>
        </p:nvSpPr>
        <p:spPr bwMode="auto">
          <a:xfrm>
            <a:off x="7151527" y="5246079"/>
            <a:ext cx="1518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 Black" panose="020B0A04020102020204" pitchFamily="34" charset="0"/>
              </a:rPr>
              <a:t>2018.12</a:t>
            </a:r>
            <a:endParaRPr lang="zh-CN" altLang="en-US" sz="2400" b="1" dirty="0">
              <a:solidFill>
                <a:srgbClr val="0D02E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DB23033-4939-4E32-84E5-50BD1D6C18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93" r="15300"/>
          <a:stretch/>
        </p:blipFill>
        <p:spPr>
          <a:xfrm>
            <a:off x="7165895" y="1491253"/>
            <a:ext cx="1284385" cy="315338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4494365-A023-426E-A8FA-2CAFFCB5B0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2311" t="4201" r="36728" b="5628"/>
          <a:stretch/>
        </p:blipFill>
        <p:spPr>
          <a:xfrm>
            <a:off x="8878161" y="697606"/>
            <a:ext cx="1380037" cy="5361139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BA19583-139B-47D3-B59E-8F93B829696B}"/>
              </a:ext>
            </a:extLst>
          </p:cNvPr>
          <p:cNvSpPr txBox="1"/>
          <p:nvPr/>
        </p:nvSpPr>
        <p:spPr bwMode="auto">
          <a:xfrm>
            <a:off x="8959445" y="6058745"/>
            <a:ext cx="1518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 Black" panose="020B0A04020102020204" pitchFamily="34" charset="0"/>
              </a:rPr>
              <a:t>2021.03</a:t>
            </a:r>
            <a:endParaRPr lang="zh-CN" altLang="en-US" sz="2400" b="1" dirty="0">
              <a:solidFill>
                <a:srgbClr val="0D02E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5388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77693</TotalTime>
  <Words>2007</Words>
  <Application>Microsoft Office PowerPoint</Application>
  <PresentationFormat>宽屏</PresentationFormat>
  <Paragraphs>395</Paragraphs>
  <Slides>25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2" baseType="lpstr">
      <vt:lpstr>Arial Unicode MS</vt:lpstr>
      <vt:lpstr>Times-Italic</vt:lpstr>
      <vt:lpstr>Times-Roman</vt:lpstr>
      <vt:lpstr>宋体</vt:lpstr>
      <vt:lpstr>微软雅黑</vt:lpstr>
      <vt:lpstr>微软雅黑 Light</vt:lpstr>
      <vt:lpstr>Abadi</vt:lpstr>
      <vt:lpstr>Arial</vt:lpstr>
      <vt:lpstr>Arial Black</vt:lpstr>
      <vt:lpstr>Calibri</vt:lpstr>
      <vt:lpstr>MV Boli</vt:lpstr>
      <vt:lpstr>Tahoma</vt:lpstr>
      <vt:lpstr>Times</vt:lpstr>
      <vt:lpstr>Times New Roman</vt:lpstr>
      <vt:lpstr>Tw Cen MT Condensed</vt:lpstr>
      <vt:lpstr>Wingdings</vt:lpstr>
      <vt:lpstr>3_Office 主题​​</vt:lpstr>
      <vt:lpstr>FECR: Prototype of the next generation ECR ion source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 (Beijing)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sunlt</cp:lastModifiedBy>
  <cp:revision>2161</cp:revision>
  <dcterms:created xsi:type="dcterms:W3CDTF">2013-08-23T11:01:09Z</dcterms:created>
  <dcterms:modified xsi:type="dcterms:W3CDTF">2025-04-07T21:39:09Z</dcterms:modified>
</cp:coreProperties>
</file>