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4" r:id="rId1"/>
    <p:sldMasterId id="2147485652" r:id="rId2"/>
    <p:sldMasterId id="2147485666" r:id="rId3"/>
    <p:sldMasterId id="2147485669" r:id="rId4"/>
    <p:sldMasterId id="2147485672" r:id="rId5"/>
    <p:sldMasterId id="2147485675" r:id="rId6"/>
    <p:sldMasterId id="2147485678" r:id="rId7"/>
    <p:sldMasterId id="2147485680" r:id="rId8"/>
  </p:sldMasterIdLst>
  <p:notesMasterIdLst>
    <p:notesMasterId r:id="rId21"/>
  </p:notesMasterIdLst>
  <p:handoutMasterIdLst>
    <p:handoutMasterId r:id="rId22"/>
  </p:handoutMasterIdLst>
  <p:sldIdLst>
    <p:sldId id="8883" r:id="rId9"/>
    <p:sldId id="11090338" r:id="rId10"/>
    <p:sldId id="587" r:id="rId11"/>
    <p:sldId id="11090333" r:id="rId12"/>
    <p:sldId id="11090340" r:id="rId13"/>
    <p:sldId id="11090341" r:id="rId14"/>
    <p:sldId id="11090334" r:id="rId15"/>
    <p:sldId id="11090335" r:id="rId16"/>
    <p:sldId id="11090337" r:id="rId17"/>
    <p:sldId id="11090336" r:id="rId18"/>
    <p:sldId id="11090342" r:id="rId19"/>
    <p:sldId id="11090339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8000"/>
    <a:srgbClr val="FFFF00"/>
    <a:srgbClr val="FF9900"/>
    <a:srgbClr val="006600"/>
    <a:srgbClr val="EEECE1"/>
    <a:srgbClr val="FF3737"/>
    <a:srgbClr val="008000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77740" autoAdjust="0"/>
  </p:normalViewPr>
  <p:slideViewPr>
    <p:cSldViewPr>
      <p:cViewPr varScale="1">
        <p:scale>
          <a:sx n="52" d="100"/>
          <a:sy n="52" d="100"/>
        </p:scale>
        <p:origin x="896" y="40"/>
      </p:cViewPr>
      <p:guideLst>
        <p:guide orient="horz" pos="2160"/>
        <p:guide pos="3840"/>
        <p:guide orient="horz" pos="22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1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B2FF4-7BA7-42D4-986A-C26E560229CC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05CA-4BA5-40DD-9324-A208C7215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55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786AFE-4E56-48B7-ABB3-20D80C8DCBB1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04FCDD-9ED5-46F9-9F2C-1586AA24A1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1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99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l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DC5FBF-200A-EE83-84B7-99BAF789ED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256" y="6385125"/>
            <a:ext cx="889584" cy="4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4A835D-D6DD-43E0-9FCA-5F69FA55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A8EC4C-45B7-453B-BE8B-7A55A532D646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EEDA6-A646-45D8-91B2-997A13C8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7F3DEF-0BFF-4E8D-A257-6D212A02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CB02C-F9AD-41AC-9FC6-0FC72285A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1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971BB0-F91A-432F-A9E6-E744E761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75C9A1-FE0D-4B7F-A024-4DCC6E00904D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824290-4DF5-46F2-847A-2C40FAED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5BB2E-6CA9-43E1-A636-FE326530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400BCE-53FD-41B8-99B3-644E0E6E23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9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DFDA4-EC4E-43BE-A23F-2838910E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5234F7-6AE4-41FE-931E-00CEE18809BD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A3E60-6745-4A6C-A857-3F92BF2F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7B00-03A5-4D6E-9E66-12B35D42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93BB3C-3154-41DC-AA29-BF1E31B6A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26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78F263-4AAB-47B5-8F4C-BFEA139C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B58DED-EF3D-42CC-BD65-504ADC8B85BA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91DC1-082E-4654-9B1B-7338D3A0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CEF73-3319-489A-81D0-A6DC5167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4D3708-831A-41A2-88B8-1039F30366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44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285115" y="-3121"/>
            <a:ext cx="8242146" cy="83983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83958" y="6562726"/>
            <a:ext cx="627184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6C40-5224-4F93-AADC-4FD6B0457A60}" type="slidenum">
              <a:rPr lang="zh-CN" altLang="en-GB"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0415402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BE8D7-8C38-478F-BEFB-97190C7C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F39303-C22D-4903-A2CE-6BDEAF76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A7D816-F697-461F-8185-205726F3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79" y="6524626"/>
            <a:ext cx="57912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283742-9920-4FC0-816E-5E4C18267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88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41C731-504D-4A8C-BCBB-3625F69B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6CBFBA-1792-486D-BF83-00E3B396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90CC72-C3F9-4431-949B-5D590EA5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D6B-1EDF-4895-A64D-EC019A74A5CE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9A9F2F-5B6B-430D-9A94-EFACB15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8BE166-04ED-45CB-A300-3C30DD14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E2A9-B4B5-4BC7-A3A0-D953F92B5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41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ctr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436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ctr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" name="文本框 13"/>
          <p:cNvSpPr txBox="1"/>
          <p:nvPr userDrawn="1"/>
        </p:nvSpPr>
        <p:spPr bwMode="auto">
          <a:xfrm>
            <a:off x="9912424" y="6547475"/>
            <a:ext cx="22322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100" b="1" dirty="0">
                <a:solidFill>
                  <a:schemeClr val="tx1"/>
                </a:solidFill>
                <a:latin typeface="Tw Cen MT Condensed" panose="020B0606020104020203" pitchFamily="34" charset="0"/>
              </a:rPr>
              <a:t>L. Sun</a:t>
            </a:r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, ICIS’19, Lanzhou  </a:t>
            </a:r>
            <a:r>
              <a:rPr lang="en-US" altLang="zh-CN" sz="1100" b="1" dirty="0">
                <a:solidFill>
                  <a:srgbClr val="C00000"/>
                </a:solidFill>
                <a:latin typeface="Tw Cen MT Condensed" panose="020B0606020104020203" pitchFamily="34" charset="0"/>
              </a:rPr>
              <a:t>     </a:t>
            </a:r>
            <a:fld id="{ACE9A58E-C139-4F31-AD25-C18095E9965D}" type="slidenum">
              <a:rPr lang="en-US" altLang="zh-CN" sz="1100" b="1" smtClean="0">
                <a:solidFill>
                  <a:srgbClr val="0D02E0"/>
                </a:solidFill>
                <a:latin typeface="Tw Cen MT Condensed" panose="020B0606020104020203" pitchFamily="34" charset="0"/>
              </a:rPr>
              <a:pPr eaLnBrk="1" hangingPunct="1"/>
              <a:t>‹#›</a:t>
            </a:fld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/48</a:t>
            </a:r>
            <a:endParaRPr lang="zh-CN" altLang="en-US" sz="1100" b="1" dirty="0">
              <a:solidFill>
                <a:srgbClr val="0D02E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76" y="6547475"/>
            <a:ext cx="676722" cy="2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l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7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115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ctr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" name="文本框 13"/>
          <p:cNvSpPr txBox="1"/>
          <p:nvPr userDrawn="1"/>
        </p:nvSpPr>
        <p:spPr bwMode="auto">
          <a:xfrm>
            <a:off x="9912424" y="6547475"/>
            <a:ext cx="22322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100" b="1" dirty="0">
                <a:solidFill>
                  <a:schemeClr val="tx1"/>
                </a:solidFill>
                <a:latin typeface="Tw Cen MT Condensed" panose="020B0606020104020203" pitchFamily="34" charset="0"/>
              </a:rPr>
              <a:t>L. Sun</a:t>
            </a:r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, ICIS’19, Lanzhou  </a:t>
            </a:r>
            <a:r>
              <a:rPr lang="en-US" altLang="zh-CN" sz="1100" b="1" dirty="0">
                <a:solidFill>
                  <a:srgbClr val="C00000"/>
                </a:solidFill>
                <a:latin typeface="Tw Cen MT Condensed" panose="020B0606020104020203" pitchFamily="34" charset="0"/>
              </a:rPr>
              <a:t>     </a:t>
            </a:r>
            <a:fld id="{ACE9A58E-C139-4F31-AD25-C18095E9965D}" type="slidenum">
              <a:rPr lang="en-US" altLang="zh-CN" sz="1100" b="1" smtClean="0">
                <a:solidFill>
                  <a:srgbClr val="0D02E0"/>
                </a:solidFill>
                <a:latin typeface="Tw Cen MT Condensed" panose="020B0606020104020203" pitchFamily="34" charset="0"/>
              </a:rPr>
              <a:pPr eaLnBrk="1" hangingPunct="1"/>
              <a:t>‹#›</a:t>
            </a:fld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/48</a:t>
            </a:r>
            <a:endParaRPr lang="zh-CN" altLang="en-US" sz="1100" b="1" dirty="0">
              <a:solidFill>
                <a:srgbClr val="0D02E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76" y="6547475"/>
            <a:ext cx="676722" cy="2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l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DC5FBF-200A-EE83-84B7-99BAF789ED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256" y="6385125"/>
            <a:ext cx="889584" cy="4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8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77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ACA9D2F2-DD21-4908-BFA2-6BB177A0B38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952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7D7F266E-0B50-469E-BE0B-90C0E2697653}"/>
              </a:ext>
            </a:extLst>
          </p:cNvPr>
          <p:cNvSpPr/>
          <p:nvPr userDrawn="1"/>
        </p:nvSpPr>
        <p:spPr>
          <a:xfrm>
            <a:off x="455085" y="-3175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0C59F4-6B11-4E94-B3C2-CB2C13C15335}"/>
              </a:ext>
            </a:extLst>
          </p:cNvPr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D651900A-9EFB-47CC-981A-FBEDCCAE6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-19050"/>
            <a:ext cx="897467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defRPr lang="zh-CN" altLang="en-US" sz="1800" b="1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366CA538-A175-42E2-8244-53BA87B6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17" y="6467476"/>
            <a:ext cx="284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71187A-831A-4D24-BE5F-92649A60C9E7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EE01E800-456C-4A82-B420-0299CE17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30E0B52D-315F-4680-B570-36B23769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9684" y="6467476"/>
            <a:ext cx="2844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A9A5BB-DD01-46C1-B9EA-F44B73F958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6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12B49-3DDF-4162-B841-B8DEF77C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9152B1-FF4D-4514-BA8D-547D15D002B9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3D977B-1E27-4C0C-91A7-EBC8BC80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15E14E-41DE-47AA-80D7-2C3FFEE8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63E6FF-AFA3-4B4B-BC01-CE6274A578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45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1650" kern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Times New Roman" pitchFamily="18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7DF4C-FB49-4558-8402-DD8AA089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BC8816-4894-4CF2-ABE5-B3557C0A4BA8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2CF8A-664F-440A-90CF-D6669248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F7FE0-855F-4976-8B34-30FE1F0C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11F772-C59F-40EC-A36F-BC12EF1B49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94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20A2EA-0FB8-4890-85F5-B3C81330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08029C-A82E-4DCD-8E26-8CB1327B00CF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EDE058-42CD-4DC2-9F81-3AAACB42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19CE4E-7853-424F-83FB-D8D8EEC0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01E4EB-16FF-46E4-8EB8-3EF03FB249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9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A5F89A-A90B-4857-BA2C-AE0C66B3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78890F-231C-4007-8093-0D048E3357B5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58A932-096B-4543-AE8E-76EA3EFC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8AC97C-92D5-4C57-AEC6-58290C8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42D149-1A98-4C0F-B110-264CCEDE3B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20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6457C7-EDFE-4DBF-B487-A8F42A1A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16D6DA-2245-4D53-A3E3-8C0BBADC7C40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03C637-4AA5-4D75-9531-BD4FE45D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44FB7C-7F4C-41FC-A021-B8837117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89A63A-9013-4D41-B0DD-3F186CF10F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F53052-1A74-4482-9C2A-AD07BED1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518" y="6524626"/>
            <a:ext cx="2762251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D278E5-511D-4948-A949-CFF58A26AD00}" type="datetimeFigureOut">
              <a:rPr lang="zh-CN" altLang="en-US"/>
              <a:pPr>
                <a:defRPr/>
              </a:pPr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4462AF-71D9-4629-A006-99D388B5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410CFD-15B4-427E-B0A6-2B9AC391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1" y="6524626"/>
            <a:ext cx="2832100" cy="33337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2996B9-AF63-4C85-A37D-8B61710420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615951" y="0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>
            <a:extLst>
              <a:ext uri="{FF2B5EF4-FFF2-40B4-BE49-F238E27FC236}">
                <a16:creationId xmlns:a16="http://schemas.microsoft.com/office/drawing/2014/main" id="{0D848C01-DB06-4329-B780-1CC9EE3C2FCB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CDC3E070-9B60-48DB-8F1F-8A7F9D0374B6}"/>
              </a:ext>
            </a:extLst>
          </p:cNvPr>
          <p:cNvSpPr/>
          <p:nvPr userDrawn="1"/>
        </p:nvSpPr>
        <p:spPr>
          <a:xfrm>
            <a:off x="615951" y="0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340FFA-1E3A-4134-9DE5-6EAEFF41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518" y="1"/>
            <a:ext cx="6548967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文本占位符 2">
            <a:extLst>
              <a:ext uri="{FF2B5EF4-FFF2-40B4-BE49-F238E27FC236}">
                <a16:creationId xmlns:a16="http://schemas.microsoft.com/office/drawing/2014/main" id="{21C30EC0-67AE-4283-A308-504FF7515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F9ECD50-C4A0-4181-9310-DB06726CD104}"/>
              </a:ext>
            </a:extLst>
          </p:cNvPr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31" name="图片 6">
            <a:extLst>
              <a:ext uri="{FF2B5EF4-FFF2-40B4-BE49-F238E27FC236}">
                <a16:creationId xmlns:a16="http://schemas.microsoft.com/office/drawing/2014/main" id="{F4CCA640-4B25-4819-A7BD-2FA571662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8" y="0"/>
            <a:ext cx="87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  <p:sldLayoutId id="2147485664" r:id="rId12"/>
    <p:sldLayoutId id="2147485665" r:id="rId13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8">
            <a:extLst>
              <a:ext uri="{FF2B5EF4-FFF2-40B4-BE49-F238E27FC236}">
                <a16:creationId xmlns:a16="http://schemas.microsoft.com/office/drawing/2014/main" id="{92260C4C-7F69-4AA8-9241-FA0EFA64B3DB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0C0D8BE4-06D9-4322-A3F8-36DB1A2CECF1}"/>
              </a:ext>
            </a:extLst>
          </p:cNvPr>
          <p:cNvSpPr/>
          <p:nvPr userDrawn="1"/>
        </p:nvSpPr>
        <p:spPr>
          <a:xfrm>
            <a:off x="3131" y="-7684"/>
            <a:ext cx="99047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1F07A4-0219-47D5-8589-A2FC293E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518" y="1"/>
            <a:ext cx="6548967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437" name="文本占位符 2">
            <a:extLst>
              <a:ext uri="{FF2B5EF4-FFF2-40B4-BE49-F238E27FC236}">
                <a16:creationId xmlns:a16="http://schemas.microsoft.com/office/drawing/2014/main" id="{F7910A96-5DD5-4C45-8FD9-5BBA82D61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8395C43-6DEF-4DA1-9AD9-001FDC64A3D8}"/>
              </a:ext>
            </a:extLst>
          </p:cNvPr>
          <p:cNvSpPr/>
          <p:nvPr userDrawn="1"/>
        </p:nvSpPr>
        <p:spPr>
          <a:xfrm>
            <a:off x="0" y="0"/>
            <a:ext cx="536448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pic>
        <p:nvPicPr>
          <p:cNvPr id="18439" name="图片 6">
            <a:extLst>
              <a:ext uri="{FF2B5EF4-FFF2-40B4-BE49-F238E27FC236}">
                <a16:creationId xmlns:a16="http://schemas.microsoft.com/office/drawing/2014/main" id="{22085AB0-53B5-4503-A75A-8AA8DAD030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" y="-1588"/>
            <a:ext cx="61205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</p:sldLayoutIdLst>
  <p:hf hdr="0" ftr="0" dt="0"/>
  <p:txStyles>
    <p:titleStyle>
      <a:lvl1pPr marL="277813" indent="-277813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15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277813" indent="-277813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277813" indent="-277813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277813" indent="-277813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277813" indent="-277813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535781" indent="-278606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75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792956" indent="-278606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75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050131" indent="-278606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75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307306" indent="-278606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1575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2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3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1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1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1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bg1"/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38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0" r:id="rId1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bg1"/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3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615951" y="0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  <p:sldLayoutId id="2147485677" r:id="rId2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bg1"/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25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615951" y="0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2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A5EFC0-6BA1-4773-9B76-CE940F2A931E}"/>
              </a:ext>
            </a:extLst>
          </p:cNvPr>
          <p:cNvSpPr txBox="1"/>
          <p:nvPr/>
        </p:nvSpPr>
        <p:spPr bwMode="auto">
          <a:xfrm>
            <a:off x="905254" y="2023974"/>
            <a:ext cx="325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D02E0"/>
                </a:solidFill>
              </a:rPr>
              <a:t> </a:t>
            </a:r>
            <a:r>
              <a:rPr lang="en-US" altLang="zh-CN" sz="2000" b="1" dirty="0">
                <a:solidFill>
                  <a:srgbClr val="0D02E0"/>
                </a:solidFill>
              </a:rPr>
              <a:t> </a:t>
            </a:r>
            <a:endParaRPr lang="zh-CN" altLang="en-US" sz="20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6B9D1E-2079-4A07-8F51-7E4DA067D9B8}"/>
              </a:ext>
            </a:extLst>
          </p:cNvPr>
          <p:cNvSpPr/>
          <p:nvPr/>
        </p:nvSpPr>
        <p:spPr>
          <a:xfrm>
            <a:off x="1991544" y="21508"/>
            <a:ext cx="8490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rebuchetMS-Bold"/>
              </a:rPr>
              <a:t>High frequency ECRIS: results and developments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48F8B7-1AE8-4A74-B791-5E38AEC90B4E}"/>
              </a:ext>
            </a:extLst>
          </p:cNvPr>
          <p:cNvSpPr/>
          <p:nvPr/>
        </p:nvSpPr>
        <p:spPr>
          <a:xfrm>
            <a:off x="325544" y="2424084"/>
            <a:ext cx="11640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sz="2000" b="1" dirty="0">
                <a:cs typeface="Times New Roman" pitchFamily="18" charset="0"/>
              </a:rPr>
              <a:t>2. Maximum performance in tens minutes at high RF power for HF ECRIS, but practically accelerator needs moderate and very stable performance in long-term operation. Plasma stability  and beam stability issues for HF ECRIS.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CFA09E-30E2-4721-B89A-4B81D7ECD975}"/>
              </a:ext>
            </a:extLst>
          </p:cNvPr>
          <p:cNvSpPr/>
          <p:nvPr/>
        </p:nvSpPr>
        <p:spPr>
          <a:xfrm>
            <a:off x="325544" y="3933056"/>
            <a:ext cx="12385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cs typeface="Times New Roman" pitchFamily="18" charset="0"/>
              </a:rPr>
              <a:t>3. Hot electrons and microwave heating including multi-frequency heating issues for HF ECRIS.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6D6D9F-655F-4CDC-93AC-3B25ACD03493}"/>
              </a:ext>
            </a:extLst>
          </p:cNvPr>
          <p:cNvSpPr/>
          <p:nvPr/>
        </p:nvSpPr>
        <p:spPr>
          <a:xfrm>
            <a:off x="296882" y="1412372"/>
            <a:ext cx="11508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b="1" dirty="0">
                <a:cs typeface="Times New Roman" pitchFamily="18" charset="0"/>
              </a:rPr>
              <a:t>1. 28 GHz ECRIS may have not yet reached its peak performance? What new ideas and technologies may further enhance performance of 28 GHz ECRIS? 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09441D-5D70-4596-9D06-76FFAC0A655E}"/>
              </a:ext>
            </a:extLst>
          </p:cNvPr>
          <p:cNvSpPr/>
          <p:nvPr/>
        </p:nvSpPr>
        <p:spPr>
          <a:xfrm>
            <a:off x="3215680" y="750653"/>
            <a:ext cx="535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rebuchetMS-Bold"/>
              </a:rPr>
              <a:t>High frequency (HF) : ≥ 24GHz 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EE83EB-BBCC-410A-BDA5-82B103017F4E}"/>
              </a:ext>
            </a:extLst>
          </p:cNvPr>
          <p:cNvSpPr/>
          <p:nvPr/>
        </p:nvSpPr>
        <p:spPr>
          <a:xfrm>
            <a:off x="1068119" y="5030129"/>
            <a:ext cx="1051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New ideas, new technologies, particularly physical path might be the only way to continue the ECRIS future development in the community ! </a:t>
            </a:r>
          </a:p>
        </p:txBody>
      </p:sp>
    </p:spTree>
    <p:extLst>
      <p:ext uri="{BB962C8B-B14F-4D97-AF65-F5344CB8AC3E}">
        <p14:creationId xmlns:p14="http://schemas.microsoft.com/office/powerpoint/2010/main" val="186519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5B9AEB-8E46-4E58-AE43-93FD21E1F281}"/>
              </a:ext>
            </a:extLst>
          </p:cNvPr>
          <p:cNvSpPr txBox="1"/>
          <p:nvPr/>
        </p:nvSpPr>
        <p:spPr bwMode="auto">
          <a:xfrm>
            <a:off x="5192122" y="0"/>
            <a:ext cx="27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Discussion 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E31383-BD18-449D-8F72-578B9F09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268760"/>
            <a:ext cx="5472608" cy="45006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E60EEB-117E-46E1-AAE6-F94A2D517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6" r="7792" b="6782"/>
          <a:stretch/>
        </p:blipFill>
        <p:spPr>
          <a:xfrm>
            <a:off x="6536635" y="1141300"/>
            <a:ext cx="5103981" cy="47445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796042-8E1A-4C7E-BAEA-9C47C45D4E09}"/>
              </a:ext>
            </a:extLst>
          </p:cNvPr>
          <p:cNvSpPr txBox="1"/>
          <p:nvPr/>
        </p:nvSpPr>
        <p:spPr bwMode="auto">
          <a:xfrm>
            <a:off x="1559496" y="5898694"/>
            <a:ext cx="3254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© IMP, </a:t>
            </a:r>
            <a:r>
              <a:rPr lang="en-US" altLang="zh-CN" sz="2400" b="1" dirty="0" err="1">
                <a:solidFill>
                  <a:srgbClr val="0D02E0"/>
                </a:solidFill>
                <a:latin typeface="Arial" pitchFamily="34" charset="0"/>
              </a:rPr>
              <a:t>Jibo</a:t>
            </a:r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 Li paper  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BAD1DE-15E0-4E8E-B3B1-A683D21D5C05}"/>
              </a:ext>
            </a:extLst>
          </p:cNvPr>
          <p:cNvSpPr txBox="1"/>
          <p:nvPr/>
        </p:nvSpPr>
        <p:spPr bwMode="auto">
          <a:xfrm>
            <a:off x="6845594" y="5963416"/>
            <a:ext cx="4802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© LBNL</a:t>
            </a:r>
            <a:r>
              <a:rPr lang="en-US" altLang="zh-CN" sz="2400" b="1" dirty="0">
                <a:solidFill>
                  <a:srgbClr val="0D02E0"/>
                </a:solidFill>
              </a:rPr>
              <a:t>, </a:t>
            </a:r>
            <a:r>
              <a:rPr lang="en-US" altLang="zh-CN" sz="2400" b="1" dirty="0" err="1">
                <a:solidFill>
                  <a:srgbClr val="0D02E0"/>
                </a:solidFill>
              </a:rPr>
              <a:t>Janilee</a:t>
            </a:r>
            <a:r>
              <a:rPr lang="en-US" altLang="zh-CN" sz="2400" b="1" dirty="0">
                <a:solidFill>
                  <a:srgbClr val="0D02E0"/>
                </a:solidFill>
              </a:rPr>
              <a:t> Benitez </a:t>
            </a:r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paper  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8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68906B-F1F1-441E-811E-521412EAB6E5}"/>
              </a:ext>
            </a:extLst>
          </p:cNvPr>
          <p:cNvSpPr txBox="1"/>
          <p:nvPr/>
        </p:nvSpPr>
        <p:spPr bwMode="auto">
          <a:xfrm>
            <a:off x="1199456" y="2996952"/>
            <a:ext cx="10395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C00000"/>
                </a:solidFill>
                <a:latin typeface="Arial" pitchFamily="34" charset="0"/>
              </a:rPr>
              <a:t>Thank you for all the speakers and questions, discussions !</a:t>
            </a:r>
            <a:endParaRPr lang="zh-CN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6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E98F6E-BBB9-4F26-A0C6-B934BD7291CC}"/>
              </a:ext>
            </a:extLst>
          </p:cNvPr>
          <p:cNvSpPr txBox="1"/>
          <p:nvPr/>
        </p:nvSpPr>
        <p:spPr bwMode="auto">
          <a:xfrm>
            <a:off x="3719736" y="12079"/>
            <a:ext cx="5150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Discussions </a:t>
            </a:r>
            <a:r>
              <a:rPr lang="zh-CN" altLang="en-US" sz="3200" b="1" dirty="0">
                <a:solidFill>
                  <a:srgbClr val="FFFF00"/>
                </a:solidFill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</a:rPr>
              <a:t>Back-up</a:t>
            </a:r>
            <a:r>
              <a:rPr lang="zh-CN" altLang="en-US" sz="3200" b="1" dirty="0">
                <a:solidFill>
                  <a:srgbClr val="FFFF00"/>
                </a:solidFill>
              </a:rPr>
              <a:t>）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D4857-A1F9-4831-AD2D-0058A9312B85}"/>
              </a:ext>
            </a:extLst>
          </p:cNvPr>
          <p:cNvSpPr/>
          <p:nvPr/>
        </p:nvSpPr>
        <p:spPr>
          <a:xfrm>
            <a:off x="257205" y="891027"/>
            <a:ext cx="7272808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sz="2000" b="1" dirty="0">
                <a:cs typeface="Times New Roman" pitchFamily="18" charset="0"/>
              </a:rPr>
              <a:t>4. Future HF ECRIS development issues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4</a:t>
            </a:r>
            <a:r>
              <a:rPr lang="en-US" altLang="zh-CN" baseline="30000" dirty="0">
                <a:cs typeface="Times New Roman" pitchFamily="18" charset="0"/>
              </a:rPr>
              <a:t>th</a:t>
            </a:r>
            <a:r>
              <a:rPr lang="en-US" altLang="zh-CN" dirty="0">
                <a:cs typeface="Times New Roman" pitchFamily="18" charset="0"/>
              </a:rPr>
              <a:t> Generation 45-56 GHz, 5</a:t>
            </a:r>
            <a:r>
              <a:rPr lang="en-US" altLang="zh-CN" baseline="30000" dirty="0">
                <a:cs typeface="Times New Roman" pitchFamily="18" charset="0"/>
              </a:rPr>
              <a:t>th</a:t>
            </a:r>
            <a:r>
              <a:rPr lang="en-US" altLang="zh-CN" dirty="0">
                <a:cs typeface="Times New Roman" pitchFamily="18" charset="0"/>
              </a:rPr>
              <a:t> Generation 74-84 GHz ? Shall we continue to go the way raising the RF frequency, the magnetic fields and the RF power?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endParaRPr lang="en-US" altLang="zh-CN" dirty="0">
              <a:cs typeface="Times New Roman" pitchFamily="18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endParaRPr lang="en-US" altLang="zh-CN" dirty="0">
              <a:cs typeface="Times New Roman" pitchFamily="18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endParaRPr lang="en-US" altLang="zh-CN" dirty="0">
              <a:cs typeface="Times New Roman" pitchFamily="18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b="1" dirty="0">
                <a:cs typeface="Times New Roman" pitchFamily="18" charset="0"/>
              </a:rPr>
              <a:t>The biggest challenges: Cost and long-time technical development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SC magnet, high power RF coupling, long-term stability at high RF power, heating to chamber and cryostat, beam emittance.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b="1" dirty="0">
                <a:solidFill>
                  <a:srgbClr val="C00000"/>
                </a:solidFill>
                <a:cs typeface="Times New Roman" pitchFamily="18" charset="0"/>
              </a:rPr>
              <a:t>New ideas, new technologies, particularly physical path might be the only way to continue the ECRIS future development in the community !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4C6AD43-9DE1-4AFF-98F3-45AAEDD91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18286"/>
              </p:ext>
            </p:extLst>
          </p:nvPr>
        </p:nvGraphicFramePr>
        <p:xfrm>
          <a:off x="407368" y="2348880"/>
          <a:ext cx="68407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4645001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13744839"/>
                    </a:ext>
                  </a:extLst>
                </a:gridCol>
                <a:gridCol w="1861368">
                  <a:extLst>
                    <a:ext uri="{9D8B030D-6E8A-4147-A177-3AD203B41FA5}">
                      <a16:colId xmlns:a16="http://schemas.microsoft.com/office/drawing/2014/main" val="8515368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650366191"/>
                    </a:ext>
                  </a:extLst>
                </a:gridCol>
              </a:tblGrid>
              <a:tr h="309211"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RF frequency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Maximum B field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RF power</a:t>
                      </a:r>
                      <a:endParaRPr lang="zh-CN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45841"/>
                  </a:ext>
                </a:extLst>
              </a:tr>
              <a:tr h="309211"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4</a:t>
                      </a:r>
                      <a:r>
                        <a:rPr lang="en-US" altLang="zh-CN" sz="1800" b="1" baseline="30000" dirty="0"/>
                        <a:t>th</a:t>
                      </a:r>
                      <a:r>
                        <a:rPr lang="en-US" altLang="zh-CN" sz="1800" b="1" dirty="0"/>
                        <a:t> G. ECRIS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45-56 GHz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12-15  T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20 kW</a:t>
                      </a:r>
                      <a:endParaRPr lang="zh-CN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07575"/>
                  </a:ext>
                </a:extLst>
              </a:tr>
              <a:tr h="533706"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5</a:t>
                      </a:r>
                      <a:r>
                        <a:rPr lang="en-US" altLang="zh-CN" sz="1800" b="1" baseline="30000" dirty="0"/>
                        <a:t>th</a:t>
                      </a:r>
                      <a:r>
                        <a:rPr lang="en-US" altLang="zh-CN" sz="1800" b="1" dirty="0"/>
                        <a:t> G. ECRIS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74-84 GHz</a:t>
                      </a:r>
                      <a:endParaRPr lang="zh-CN" altLang="en-US" sz="1800" b="1" dirty="0"/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20-23  T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30 kW</a:t>
                      </a:r>
                      <a:endParaRPr lang="zh-CN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73380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09D601B-BDE7-4654-ACDF-8BE2188C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124" y="1173122"/>
            <a:ext cx="4464496" cy="5094716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E6346857-664E-4B0F-830F-2CD8902C4BE0}"/>
              </a:ext>
            </a:extLst>
          </p:cNvPr>
          <p:cNvSpPr/>
          <p:nvPr/>
        </p:nvSpPr>
        <p:spPr>
          <a:xfrm>
            <a:off x="9351350" y="3392670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FD9AD5-44A8-4FF8-8FB0-497A76D5FEC9}"/>
              </a:ext>
            </a:extLst>
          </p:cNvPr>
          <p:cNvSpPr txBox="1"/>
          <p:nvPr/>
        </p:nvSpPr>
        <p:spPr bwMode="auto">
          <a:xfrm>
            <a:off x="8120205" y="3316016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b="1" dirty="0">
                <a:solidFill>
                  <a:srgbClr val="0D02E0"/>
                </a:solidFill>
                <a:latin typeface="Arial" pitchFamily="34" charset="0"/>
              </a:rPr>
              <a:t>3</a:t>
            </a:r>
            <a:r>
              <a:rPr lang="en-US" altLang="zh-CN" b="1" baseline="30000" dirty="0">
                <a:solidFill>
                  <a:srgbClr val="0D02E0"/>
                </a:solidFill>
                <a:latin typeface="Arial" pitchFamily="34" charset="0"/>
              </a:rPr>
              <a:t>rd</a:t>
            </a:r>
            <a:r>
              <a:rPr lang="en-US" altLang="zh-CN" b="1" dirty="0">
                <a:solidFill>
                  <a:srgbClr val="0D02E0"/>
                </a:solidFill>
                <a:latin typeface="Arial" pitchFamily="34" charset="0"/>
              </a:rPr>
              <a:t> G ECR</a:t>
            </a:r>
            <a:endParaRPr lang="zh-CN" altLang="en-US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11732961-F245-4785-8BA2-7500BB7C4309}"/>
              </a:ext>
            </a:extLst>
          </p:cNvPr>
          <p:cNvSpPr/>
          <p:nvPr/>
        </p:nvSpPr>
        <p:spPr>
          <a:xfrm>
            <a:off x="9919433" y="2729165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E55BEE-E325-48C9-93D1-389FD4CD2D3E}"/>
              </a:ext>
            </a:extLst>
          </p:cNvPr>
          <p:cNvSpPr txBox="1"/>
          <p:nvPr/>
        </p:nvSpPr>
        <p:spPr bwMode="auto">
          <a:xfrm>
            <a:off x="8688288" y="2652511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b="1" dirty="0">
                <a:solidFill>
                  <a:srgbClr val="0D02E0"/>
                </a:solidFill>
              </a:rPr>
              <a:t>4</a:t>
            </a:r>
            <a:r>
              <a:rPr lang="en-US" altLang="zh-CN" b="1" baseline="30000" dirty="0">
                <a:solidFill>
                  <a:srgbClr val="0D02E0"/>
                </a:solidFill>
              </a:rPr>
              <a:t>th</a:t>
            </a:r>
            <a:r>
              <a:rPr lang="en-US" altLang="zh-CN" b="1" dirty="0">
                <a:solidFill>
                  <a:srgbClr val="0D02E0"/>
                </a:solidFill>
              </a:rPr>
              <a:t> </a:t>
            </a:r>
            <a:r>
              <a:rPr lang="en-US" altLang="zh-CN" b="1" dirty="0">
                <a:solidFill>
                  <a:srgbClr val="0D02E0"/>
                </a:solidFill>
                <a:latin typeface="Arial" pitchFamily="34" charset="0"/>
              </a:rPr>
              <a:t> G ECR</a:t>
            </a:r>
            <a:endParaRPr lang="zh-CN" altLang="en-US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65CB6893-5A97-4D99-A9E1-CBA42FCD57B1}"/>
              </a:ext>
            </a:extLst>
          </p:cNvPr>
          <p:cNvSpPr/>
          <p:nvPr/>
        </p:nvSpPr>
        <p:spPr>
          <a:xfrm>
            <a:off x="10423489" y="1995730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9A8B49-4087-4166-9EFD-748979C6FC2E}"/>
              </a:ext>
            </a:extLst>
          </p:cNvPr>
          <p:cNvSpPr txBox="1"/>
          <p:nvPr/>
        </p:nvSpPr>
        <p:spPr bwMode="auto">
          <a:xfrm>
            <a:off x="9192344" y="1919076"/>
            <a:ext cx="1253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b="1" dirty="0">
                <a:solidFill>
                  <a:srgbClr val="0D02E0"/>
                </a:solidFill>
              </a:rPr>
              <a:t>5</a:t>
            </a:r>
            <a:r>
              <a:rPr lang="en-US" altLang="zh-CN" b="1" baseline="30000" dirty="0">
                <a:solidFill>
                  <a:srgbClr val="0D02E0"/>
                </a:solidFill>
              </a:rPr>
              <a:t>th</a:t>
            </a:r>
            <a:r>
              <a:rPr lang="en-US" altLang="zh-CN" b="1" dirty="0">
                <a:solidFill>
                  <a:srgbClr val="0D02E0"/>
                </a:solidFill>
              </a:rPr>
              <a:t> </a:t>
            </a:r>
            <a:r>
              <a:rPr lang="en-US" altLang="zh-CN" b="1" dirty="0">
                <a:solidFill>
                  <a:srgbClr val="0D02E0"/>
                </a:solidFill>
                <a:latin typeface="Arial" pitchFamily="34" charset="0"/>
              </a:rPr>
              <a:t>G ECR</a:t>
            </a:r>
            <a:endParaRPr lang="zh-CN" altLang="en-US" b="1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4E1F71-A70E-4935-BEE3-AA576AF3BC20}"/>
              </a:ext>
            </a:extLst>
          </p:cNvPr>
          <p:cNvSpPr/>
          <p:nvPr/>
        </p:nvSpPr>
        <p:spPr>
          <a:xfrm>
            <a:off x="263352" y="764704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sz="2000" b="1" dirty="0">
                <a:cs typeface="Times New Roman" pitchFamily="18" charset="0"/>
              </a:rPr>
              <a:t>1. 28 GHz SC ECRIS may have not yet reached its peak performance? What new ideas and technologies may further enhance 28 GHz SC ECRIS?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21030B-4E4F-4FA0-BE00-A4A4FB4087E3}"/>
              </a:ext>
            </a:extLst>
          </p:cNvPr>
          <p:cNvSpPr txBox="1"/>
          <p:nvPr/>
        </p:nvSpPr>
        <p:spPr bwMode="auto">
          <a:xfrm>
            <a:off x="5192122" y="0"/>
            <a:ext cx="27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Discussion 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B46434-8DF0-4F23-8085-9B4A519A5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590964"/>
            <a:ext cx="985740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4740500" y="0"/>
            <a:ext cx="27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Discussion 2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4AF0A4-95B0-41CE-B2B9-82C8A7794E7A}"/>
              </a:ext>
            </a:extLst>
          </p:cNvPr>
          <p:cNvSpPr txBox="1">
            <a:spLocks/>
          </p:cNvSpPr>
          <p:nvPr/>
        </p:nvSpPr>
        <p:spPr>
          <a:xfrm>
            <a:off x="587388" y="908720"/>
            <a:ext cx="11017224" cy="5256584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35000"/>
              <a:buFont typeface="Wingdings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altLang="zh-CN" sz="2200" b="1" dirty="0">
                <a:ea typeface="宋体" panose="02010600030101010101" pitchFamily="2" charset="-122"/>
                <a:cs typeface="Times New Roman" pitchFamily="18" charset="0"/>
              </a:rPr>
              <a:t>2. Maximum performance in tens minutes at high RF power for HF ECRIS, but practically need moderate and very stable performance in long-term operation. Plasma stability  and beam stability issues for HF ECRIS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altLang="zh-CN" sz="2200" dirty="0">
                <a:ea typeface="宋体" panose="02010600030101010101" pitchFamily="2" charset="-122"/>
                <a:cs typeface="Times New Roman" pitchFamily="18" charset="0"/>
              </a:rPr>
              <a:t> Can HF ECRIS be in long-term operation (&gt;5 day continuously) with better stability at its </a:t>
            </a:r>
            <a:r>
              <a:rPr lang="en-US" altLang="zh-CN" sz="2200" dirty="0">
                <a:solidFill>
                  <a:srgbClr val="FF0000"/>
                </a:solidFill>
                <a:ea typeface="宋体" panose="02010600030101010101" pitchFamily="2" charset="-122"/>
                <a:cs typeface="Times New Roman" pitchFamily="18" charset="0"/>
              </a:rPr>
              <a:t>maximum  performance </a:t>
            </a:r>
            <a:r>
              <a:rPr lang="en-US" altLang="zh-CN" sz="2200" dirty="0">
                <a:ea typeface="宋体" panose="02010600030101010101" pitchFamily="2" charset="-122"/>
                <a:cs typeface="Times New Roman" pitchFamily="18" charset="0"/>
              </a:rPr>
              <a:t>with high RF power (&gt;8 kW)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altLang="zh-CN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itchFamily="18" charset="0"/>
              </a:rPr>
              <a:t> Why ECRIS  performance is not stable at higher RF power and what is the physics behind?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altLang="zh-CN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itchFamily="18" charset="0"/>
              </a:rPr>
              <a:t> Why beam stability at maximum performance is so sensitive to RF power,</a:t>
            </a:r>
            <a:r>
              <a:rPr kumimoji="0" lang="en-US" altLang="zh-CN" sz="22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itchFamily="18" charset="0"/>
              </a:rPr>
              <a:t> gas pressure and magnetic fields? Why so critical ?</a:t>
            </a:r>
            <a:r>
              <a:rPr kumimoji="0" lang="en-US" altLang="zh-CN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1200"/>
              </a:spcAft>
              <a:buNone/>
              <a:defRPr/>
            </a:pPr>
            <a:r>
              <a:rPr lang="en-US" altLang="zh-CN" sz="2200" dirty="0">
                <a:cs typeface="Times New Roman" pitchFamily="18" charset="0"/>
              </a:rPr>
              <a:t> How to reduce or get rid of the beam current oscillations on the scale of hundreds microseconds or tens---hundreds kHz?  Is this related to ECR plasma kinetic instabilities driven by the hot electrons whose transverse velocity dominates over the longitudinal one?</a:t>
            </a:r>
          </a:p>
          <a:p>
            <a:pPr marL="0" indent="0" fontAlgn="auto">
              <a:spcAft>
                <a:spcPts val="1200"/>
              </a:spcAft>
              <a:buNone/>
              <a:defRPr/>
            </a:pPr>
            <a:r>
              <a:rPr lang="en-US" altLang="zh-CN" sz="2200" dirty="0">
                <a:cs typeface="Times New Roman" pitchFamily="18" charset="0"/>
              </a:rPr>
              <a:t>Can AI and ML help and improve the long-term stability for the HF ECRIS?</a:t>
            </a:r>
            <a:r>
              <a:rPr lang="en-US" altLang="zh-CN" sz="2800" dirty="0">
                <a:ea typeface="宋体" panose="02010600030101010101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itchFamily="18" charset="0"/>
              </a:rPr>
              <a:t> </a:t>
            </a:r>
          </a:p>
          <a:p>
            <a:pPr marL="457200" lvl="1" indent="0" fontAlgn="auto">
              <a:spcAft>
                <a:spcPts val="1200"/>
              </a:spcAft>
              <a:buSzTx/>
              <a:buNone/>
              <a:defRPr/>
            </a:pPr>
            <a:endParaRPr lang="en-US" altLang="zh-CN" sz="2400" dirty="0">
              <a:solidFill>
                <a:srgbClr val="0000FF"/>
              </a:solidFill>
              <a:ea typeface="宋体" panose="02010600030101010101" pitchFamily="2" charset="-122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endParaRPr lang="en-US" altLang="zh-CN" sz="2800" dirty="0">
              <a:ea typeface="宋体" panose="02010600030101010101" pitchFamily="2" charset="-122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52F937-2C3E-4FC7-8520-9ED6EF80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6" y="1772816"/>
            <a:ext cx="11016308" cy="324270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EE7F1AA-BC05-4626-943C-7C4014ECBD67}"/>
              </a:ext>
            </a:extLst>
          </p:cNvPr>
          <p:cNvSpPr txBox="1"/>
          <p:nvPr/>
        </p:nvSpPr>
        <p:spPr bwMode="auto">
          <a:xfrm>
            <a:off x="4295800" y="35913"/>
            <a:ext cx="4217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SECRAL-II examples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61067E-7E9B-4A7C-AF51-163E619CAB7F}"/>
              </a:ext>
            </a:extLst>
          </p:cNvPr>
          <p:cNvSpPr txBox="1"/>
          <p:nvPr/>
        </p:nvSpPr>
        <p:spPr bwMode="auto">
          <a:xfrm>
            <a:off x="4223793" y="2519306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±7.6%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4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0F3BE3-7F6F-43D1-A4A9-58A49911D3F7}"/>
              </a:ext>
            </a:extLst>
          </p:cNvPr>
          <p:cNvSpPr txBox="1"/>
          <p:nvPr/>
        </p:nvSpPr>
        <p:spPr bwMode="auto">
          <a:xfrm>
            <a:off x="4295800" y="35913"/>
            <a:ext cx="4217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SECRAL-II examples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AF13EB-4FCD-4D4D-9087-E617D9B46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08" b="8411"/>
          <a:stretch/>
        </p:blipFill>
        <p:spPr>
          <a:xfrm>
            <a:off x="766478" y="776706"/>
            <a:ext cx="4964364" cy="58326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1F5D86-F31D-47B7-B7E7-2BD37BB27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04" y="763146"/>
            <a:ext cx="5097227" cy="5832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C56841E-F70A-4F67-989E-8FC84FE0C040}"/>
              </a:ext>
            </a:extLst>
          </p:cNvPr>
          <p:cNvSpPr txBox="1"/>
          <p:nvPr/>
        </p:nvSpPr>
        <p:spPr bwMode="auto">
          <a:xfrm>
            <a:off x="3697719" y="3693030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±1.1%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8932D0-71CB-472B-945B-46B4ED687895}"/>
              </a:ext>
            </a:extLst>
          </p:cNvPr>
          <p:cNvSpPr txBox="1"/>
          <p:nvPr/>
        </p:nvSpPr>
        <p:spPr bwMode="auto">
          <a:xfrm>
            <a:off x="3647728" y="4797152"/>
            <a:ext cx="1539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±0.002%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633909-EEFB-42FA-97E4-3F31B4265936}"/>
              </a:ext>
            </a:extLst>
          </p:cNvPr>
          <p:cNvSpPr txBox="1"/>
          <p:nvPr/>
        </p:nvSpPr>
        <p:spPr bwMode="auto">
          <a:xfrm>
            <a:off x="9336360" y="4869160"/>
            <a:ext cx="1539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±0.003%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D28FEA-8ADA-4181-A1D4-2DBF943822BC}"/>
              </a:ext>
            </a:extLst>
          </p:cNvPr>
          <p:cNvSpPr txBox="1"/>
          <p:nvPr/>
        </p:nvSpPr>
        <p:spPr bwMode="auto">
          <a:xfrm>
            <a:off x="8328248" y="3789040"/>
            <a:ext cx="119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±1.1%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6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5C4F12-2399-4500-B08B-41AEA874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196752"/>
            <a:ext cx="8800151" cy="46805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7A4D3FA-36A7-477A-BAB0-E7F9D5AD01A4}"/>
              </a:ext>
            </a:extLst>
          </p:cNvPr>
          <p:cNvSpPr txBox="1"/>
          <p:nvPr/>
        </p:nvSpPr>
        <p:spPr bwMode="auto">
          <a:xfrm>
            <a:off x="6240016" y="5517232"/>
            <a:ext cx="2041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Time (hours)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916976-9E95-42C7-BB81-E336067A6BA0}"/>
              </a:ext>
            </a:extLst>
          </p:cNvPr>
          <p:cNvSpPr txBox="1"/>
          <p:nvPr/>
        </p:nvSpPr>
        <p:spPr bwMode="auto">
          <a:xfrm>
            <a:off x="4295800" y="35913"/>
            <a:ext cx="4217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SECRAL-II examples</a:t>
            </a:r>
          </a:p>
        </p:txBody>
      </p:sp>
    </p:spTree>
    <p:extLst>
      <p:ext uri="{BB962C8B-B14F-4D97-AF65-F5344CB8AC3E}">
        <p14:creationId xmlns:p14="http://schemas.microsoft.com/office/powerpoint/2010/main" val="237441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64A1BA-9766-4972-95F8-6243387FB9E3}"/>
              </a:ext>
            </a:extLst>
          </p:cNvPr>
          <p:cNvSpPr txBox="1"/>
          <p:nvPr/>
        </p:nvSpPr>
        <p:spPr bwMode="auto">
          <a:xfrm>
            <a:off x="4295800" y="35913"/>
            <a:ext cx="4217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SECRAL-II examples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4BFEF3-E6E8-42AB-8179-37874D90F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2" y="1091649"/>
            <a:ext cx="4633355" cy="244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E878E747-5AF4-40B6-A383-2424D2AF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0" t="45057" r="3854" b="9543"/>
          <a:stretch/>
        </p:blipFill>
        <p:spPr>
          <a:xfrm>
            <a:off x="428390" y="3947900"/>
            <a:ext cx="5009137" cy="248768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10ADCC-DABA-445B-B577-84027D0FAECC}"/>
              </a:ext>
            </a:extLst>
          </p:cNvPr>
          <p:cNvSpPr txBox="1"/>
          <p:nvPr/>
        </p:nvSpPr>
        <p:spPr>
          <a:xfrm>
            <a:off x="1229552" y="761225"/>
            <a:ext cx="3406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Faraday cup signal </a:t>
            </a:r>
            <a:r>
              <a:rPr lang="en-US" sz="1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after analyzing magnet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8986DD-90FD-437D-A8E8-01B12EE05A5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09" y="951578"/>
            <a:ext cx="4913630" cy="2591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6BD81C-44DE-44F5-806A-526ACD6EC250}"/>
              </a:ext>
            </a:extLst>
          </p:cNvPr>
          <p:cNvSpPr txBox="1"/>
          <p:nvPr/>
        </p:nvSpPr>
        <p:spPr>
          <a:xfrm>
            <a:off x="1596549" y="3658980"/>
            <a:ext cx="227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probe 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</a:t>
            </a:r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after SFC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507645-9D39-47C3-975B-D270BCE24C1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4" t="38983" r="1000" b="24022"/>
          <a:stretch/>
        </p:blipFill>
        <p:spPr>
          <a:xfrm>
            <a:off x="6727519" y="3930145"/>
            <a:ext cx="5129121" cy="2523191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3EBDA2E1-6C38-4708-981E-9175B26C7A60}"/>
              </a:ext>
            </a:extLst>
          </p:cNvPr>
          <p:cNvSpPr/>
          <p:nvPr/>
        </p:nvSpPr>
        <p:spPr>
          <a:xfrm>
            <a:off x="5342893" y="3331358"/>
            <a:ext cx="1504611" cy="78689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ECE7F6-01F9-4446-828E-E271D6F4D738}"/>
              </a:ext>
            </a:extLst>
          </p:cNvPr>
          <p:cNvSpPr txBox="1"/>
          <p:nvPr/>
        </p:nvSpPr>
        <p:spPr>
          <a:xfrm>
            <a:off x="4975891" y="3540140"/>
            <a:ext cx="24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arameter optimization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4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EA9025-8717-4253-96C6-328CA3CC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44938"/>
            <a:ext cx="11848525" cy="31681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9B572B1-9CC8-49C0-A42A-CC1CB68CDC41}"/>
              </a:ext>
            </a:extLst>
          </p:cNvPr>
          <p:cNvSpPr txBox="1"/>
          <p:nvPr/>
        </p:nvSpPr>
        <p:spPr bwMode="auto">
          <a:xfrm>
            <a:off x="2893841" y="0"/>
            <a:ext cx="64043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SECRAL-I and LECR5 examples</a:t>
            </a:r>
          </a:p>
        </p:txBody>
      </p:sp>
    </p:spTree>
    <p:extLst>
      <p:ext uri="{BB962C8B-B14F-4D97-AF65-F5344CB8AC3E}">
        <p14:creationId xmlns:p14="http://schemas.microsoft.com/office/powerpoint/2010/main" val="11627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F4E385-F746-4DAC-8C1A-2F633F5931D0}"/>
              </a:ext>
            </a:extLst>
          </p:cNvPr>
          <p:cNvSpPr txBox="1"/>
          <p:nvPr/>
        </p:nvSpPr>
        <p:spPr bwMode="auto">
          <a:xfrm>
            <a:off x="5192122" y="0"/>
            <a:ext cx="271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FFFF00"/>
                </a:solidFill>
              </a:rPr>
              <a:t>Discussion 3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293702-3C55-4856-BB9E-21ABBA9E09A0}"/>
              </a:ext>
            </a:extLst>
          </p:cNvPr>
          <p:cNvSpPr/>
          <p:nvPr/>
        </p:nvSpPr>
        <p:spPr>
          <a:xfrm>
            <a:off x="263352" y="764704"/>
            <a:ext cx="1166529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cs typeface="Times New Roman" pitchFamily="18" charset="0"/>
              </a:rPr>
              <a:t>3. Hot electrons and microwave heating including multi-frequency heating issues for HF ECRIS.</a:t>
            </a:r>
          </a:p>
          <a:p>
            <a:pPr marL="285750" lvl="0" indent="-285750" eaLnBrk="1" fontAlgn="auto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cs typeface="Times New Roman" pitchFamily="18" charset="0"/>
              </a:rPr>
              <a:t>What electron energy spectrum or distribution would a HF ECRIS really need particularly for higher intensity and higher charge state beam production ?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Contributions of warm electrons ( keV-tens keV) and hot electrons (&gt;100 keV) both are very important for HCI production. Detailed functions of the hot electrons which have been discussed many years by many of ECR colleagues, still not so clear!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The hot electrons are related to </a:t>
            </a:r>
            <a:r>
              <a:rPr lang="en-US" altLang="zh-CN" dirty="0" err="1">
                <a:cs typeface="Times New Roman" pitchFamily="18" charset="0"/>
              </a:rPr>
              <a:t>Binj</a:t>
            </a:r>
            <a:r>
              <a:rPr lang="en-US" altLang="zh-CN" dirty="0">
                <a:cs typeface="Times New Roman" pitchFamily="18" charset="0"/>
              </a:rPr>
              <a:t>/</a:t>
            </a:r>
            <a:r>
              <a:rPr lang="en-US" altLang="zh-CN" dirty="0" err="1">
                <a:cs typeface="Times New Roman" pitchFamily="18" charset="0"/>
              </a:rPr>
              <a:t>Becr</a:t>
            </a:r>
            <a:r>
              <a:rPr lang="en-US" altLang="zh-CN" dirty="0">
                <a:cs typeface="Times New Roman" pitchFamily="18" charset="0"/>
              </a:rPr>
              <a:t>, </a:t>
            </a:r>
            <a:r>
              <a:rPr lang="en-US" altLang="zh-CN" dirty="0" err="1">
                <a:cs typeface="Times New Roman" pitchFamily="18" charset="0"/>
              </a:rPr>
              <a:t>Bmin</a:t>
            </a:r>
            <a:r>
              <a:rPr lang="en-US" altLang="zh-CN" dirty="0">
                <a:cs typeface="Times New Roman" pitchFamily="18" charset="0"/>
              </a:rPr>
              <a:t>, field gradient near the resonance, RF frequency and power,…. 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The hot electrons are quite headache: ECR plasma instabilities, heating up to the plasma chamber and cryostat of SC magnet …..</a:t>
            </a:r>
          </a:p>
          <a:p>
            <a:pPr marL="285750" lvl="0" indent="-285750" eaLnBrk="1" fontAlgn="auto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cs typeface="Times New Roman" pitchFamily="18" charset="0"/>
              </a:rPr>
              <a:t>Two or multi-frequency heating issues.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Real physics behind multi-frequency heating? Typical two frequency heating is that primary frequency is higher than auxiliary frequency (18+14, 28+18 GHz). 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Can primary frequency (related to B) be much lower than auxiliary frequency for two frequency heating?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Can  a 18 GHz ECRIS work with 28 GHz auxiliary frequency and higher </a:t>
            </a:r>
            <a:r>
              <a:rPr lang="en-US" altLang="zh-CN" dirty="0" err="1">
                <a:cs typeface="Times New Roman" pitchFamily="18" charset="0"/>
              </a:rPr>
              <a:t>sextupole</a:t>
            </a:r>
            <a:r>
              <a:rPr lang="en-US" altLang="zh-CN" dirty="0">
                <a:cs typeface="Times New Roman" pitchFamily="18" charset="0"/>
              </a:rPr>
              <a:t> field? 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dirty="0">
                <a:cs typeface="Times New Roman" pitchFamily="18" charset="0"/>
              </a:rPr>
              <a:t>FECR 45 GHz + 28 GHz results?</a:t>
            </a:r>
            <a:endParaRPr lang="en-US" altLang="zh-CN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6493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79272</TotalTime>
  <Words>731</Words>
  <Application>Microsoft Office PowerPoint</Application>
  <PresentationFormat>宽屏</PresentationFormat>
  <Paragraphs>70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TrebuchetMS-Bold</vt:lpstr>
      <vt:lpstr>黑体</vt:lpstr>
      <vt:lpstr>宋体</vt:lpstr>
      <vt:lpstr>Arial</vt:lpstr>
      <vt:lpstr>Calibri</vt:lpstr>
      <vt:lpstr>Times New Roman</vt:lpstr>
      <vt:lpstr>Tw Cen MT Condensed</vt:lpstr>
      <vt:lpstr>Wingdings</vt:lpstr>
      <vt:lpstr>3_Office 主题​​</vt:lpstr>
      <vt:lpstr>9_Office 主题​​</vt:lpstr>
      <vt:lpstr>7_Office 主题​​</vt:lpstr>
      <vt:lpstr>4_Office 主题​​</vt:lpstr>
      <vt:lpstr>5_Office 主题​​</vt:lpstr>
      <vt:lpstr>6_Office 主题​​</vt:lpstr>
      <vt:lpstr>8_Office 主题​​</vt:lpstr>
      <vt:lpstr>10_Office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zhaohongwei</cp:lastModifiedBy>
  <cp:revision>2317</cp:revision>
  <dcterms:created xsi:type="dcterms:W3CDTF">2013-08-23T11:01:09Z</dcterms:created>
  <dcterms:modified xsi:type="dcterms:W3CDTF">2025-04-07T20:01:02Z</dcterms:modified>
</cp:coreProperties>
</file>