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4" r:id="rId1"/>
    <p:sldMasterId id="2147485652" r:id="rId2"/>
    <p:sldMasterId id="2147485666" r:id="rId3"/>
    <p:sldMasterId id="2147485669" r:id="rId4"/>
    <p:sldMasterId id="2147485672" r:id="rId5"/>
    <p:sldMasterId id="2147485675" r:id="rId6"/>
    <p:sldMasterId id="2147485678" r:id="rId7"/>
    <p:sldMasterId id="2147485680" r:id="rId8"/>
  </p:sldMasterIdLst>
  <p:notesMasterIdLst>
    <p:notesMasterId r:id="rId43"/>
  </p:notesMasterIdLst>
  <p:handoutMasterIdLst>
    <p:handoutMasterId r:id="rId44"/>
  </p:handoutMasterIdLst>
  <p:sldIdLst>
    <p:sldId id="268" r:id="rId9"/>
    <p:sldId id="527" r:id="rId10"/>
    <p:sldId id="8884" r:id="rId11"/>
    <p:sldId id="607" r:id="rId12"/>
    <p:sldId id="608" r:id="rId13"/>
    <p:sldId id="8885" r:id="rId14"/>
    <p:sldId id="565" r:id="rId15"/>
    <p:sldId id="11090316" r:id="rId16"/>
    <p:sldId id="620" r:id="rId17"/>
    <p:sldId id="622" r:id="rId18"/>
    <p:sldId id="621" r:id="rId19"/>
    <p:sldId id="11090320" r:id="rId20"/>
    <p:sldId id="11090321" r:id="rId21"/>
    <p:sldId id="614" r:id="rId22"/>
    <p:sldId id="11090323" r:id="rId23"/>
    <p:sldId id="615" r:id="rId24"/>
    <p:sldId id="11090319" r:id="rId25"/>
    <p:sldId id="11090342" r:id="rId26"/>
    <p:sldId id="593" r:id="rId27"/>
    <p:sldId id="596" r:id="rId28"/>
    <p:sldId id="11090324" r:id="rId29"/>
    <p:sldId id="552" r:id="rId30"/>
    <p:sldId id="560" r:id="rId31"/>
    <p:sldId id="11090343" r:id="rId32"/>
    <p:sldId id="11090344" r:id="rId33"/>
    <p:sldId id="11090327" r:id="rId34"/>
    <p:sldId id="11090328" r:id="rId35"/>
    <p:sldId id="11090329" r:id="rId36"/>
    <p:sldId id="11090325" r:id="rId37"/>
    <p:sldId id="11090326" r:id="rId38"/>
    <p:sldId id="11090332" r:id="rId39"/>
    <p:sldId id="11090331" r:id="rId40"/>
    <p:sldId id="11090341" r:id="rId41"/>
    <p:sldId id="11090340" r:id="rId4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08000"/>
    <a:srgbClr val="FFFF00"/>
    <a:srgbClr val="FF9900"/>
    <a:srgbClr val="006600"/>
    <a:srgbClr val="EEECE1"/>
    <a:srgbClr val="FF3737"/>
    <a:srgbClr val="008000"/>
    <a:srgbClr val="FFFF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9" autoAdjust="0"/>
    <p:restoredTop sz="77740" autoAdjust="0"/>
  </p:normalViewPr>
  <p:slideViewPr>
    <p:cSldViewPr>
      <p:cViewPr varScale="1">
        <p:scale>
          <a:sx n="52" d="100"/>
          <a:sy n="52" d="100"/>
        </p:scale>
        <p:origin x="896" y="38"/>
      </p:cViewPr>
      <p:guideLst>
        <p:guide orient="horz" pos="2160"/>
        <p:guide pos="3840"/>
        <p:guide orient="horz" pos="22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373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13" Type="http://schemas.openxmlformats.org/officeDocument/2006/relationships/slide" Target="slides/slide20.xml"/><Relationship Id="rId18" Type="http://schemas.openxmlformats.org/officeDocument/2006/relationships/slide" Target="slides/slide25.xml"/><Relationship Id="rId3" Type="http://schemas.openxmlformats.org/officeDocument/2006/relationships/slide" Target="slides/slide5.xml"/><Relationship Id="rId7" Type="http://schemas.openxmlformats.org/officeDocument/2006/relationships/slide" Target="slides/slide10.xml"/><Relationship Id="rId12" Type="http://schemas.openxmlformats.org/officeDocument/2006/relationships/slide" Target="slides/slide19.xml"/><Relationship Id="rId17" Type="http://schemas.openxmlformats.org/officeDocument/2006/relationships/slide" Target="slides/slide24.xml"/><Relationship Id="rId2" Type="http://schemas.openxmlformats.org/officeDocument/2006/relationships/slide" Target="slides/slide4.xml"/><Relationship Id="rId16" Type="http://schemas.openxmlformats.org/officeDocument/2006/relationships/slide" Target="slides/slide23.xml"/><Relationship Id="rId20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9.xml"/><Relationship Id="rId11" Type="http://schemas.openxmlformats.org/officeDocument/2006/relationships/slide" Target="slides/slide16.xml"/><Relationship Id="rId5" Type="http://schemas.openxmlformats.org/officeDocument/2006/relationships/slide" Target="slides/slide7.xml"/><Relationship Id="rId15" Type="http://schemas.openxmlformats.org/officeDocument/2006/relationships/slide" Target="slides/slide22.xml"/><Relationship Id="rId10" Type="http://schemas.openxmlformats.org/officeDocument/2006/relationships/slide" Target="slides/slide15.xml"/><Relationship Id="rId19" Type="http://schemas.openxmlformats.org/officeDocument/2006/relationships/slide" Target="slides/slide29.xml"/><Relationship Id="rId4" Type="http://schemas.openxmlformats.org/officeDocument/2006/relationships/slide" Target="slides/slide6.xml"/><Relationship Id="rId9" Type="http://schemas.openxmlformats.org/officeDocument/2006/relationships/slide" Target="slides/slide14.xml"/><Relationship Id="rId14" Type="http://schemas.openxmlformats.org/officeDocument/2006/relationships/slide" Target="slides/slide2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B2FF4-7BA7-42D4-986A-C26E560229CC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905CA-4BA5-40DD-9324-A208C721509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4554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3786AFE-4E56-48B7-ABB3-20D80C8DCBB1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604FCDD-9ED5-46F9-9F2C-1586AA24A14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1826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695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57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25-30 </a:t>
            </a:r>
            <a:r>
              <a:rPr lang="en-US" altLang="zh-CN" dirty="0" err="1"/>
              <a:t>euA</a:t>
            </a:r>
            <a:r>
              <a:rPr lang="en-US" altLang="zh-CN" dirty="0"/>
              <a:t> U46+ from SECRAL-I was accelerated by the SSC-</a:t>
            </a:r>
            <a:r>
              <a:rPr lang="en-US" altLang="zh-CN" dirty="0" err="1"/>
              <a:t>linac</a:t>
            </a:r>
            <a:r>
              <a:rPr lang="en-US" altLang="zh-CN" dirty="0"/>
              <a:t> </a:t>
            </a:r>
            <a:r>
              <a:rPr lang="en-US" altLang="zh-CN" dirty="0" err="1"/>
              <a:t>upto</a:t>
            </a:r>
            <a:r>
              <a:rPr lang="en-US" altLang="zh-CN" dirty="0"/>
              <a:t> 1.48 MeV/A, and then re-accelerated by this big SSC cyclotron </a:t>
            </a:r>
            <a:r>
              <a:rPr lang="en-US" altLang="zh-CN" dirty="0" err="1"/>
              <a:t>upto</a:t>
            </a:r>
            <a:r>
              <a:rPr lang="en-US" altLang="zh-CN" dirty="0"/>
              <a:t> 15.53 MeV/A, and we got 8.7 </a:t>
            </a:r>
            <a:r>
              <a:rPr lang="en-US" altLang="zh-CN" dirty="0" err="1"/>
              <a:t>euA</a:t>
            </a:r>
            <a:r>
              <a:rPr lang="en-US" altLang="zh-CN" dirty="0"/>
              <a:t> U46+ beam extracted from the SSC cyclotron. After stripping to U74+ which was injected into the synchrotron </a:t>
            </a:r>
            <a:r>
              <a:rPr lang="en-US" altLang="zh-CN" dirty="0" err="1"/>
              <a:t>CSRm</a:t>
            </a:r>
            <a:r>
              <a:rPr lang="en-US" altLang="zh-CN" dirty="0"/>
              <a:t>, and accelerated </a:t>
            </a:r>
            <a:r>
              <a:rPr lang="en-US" altLang="zh-CN" dirty="0" err="1"/>
              <a:t>upto</a:t>
            </a:r>
            <a:r>
              <a:rPr lang="en-US" altLang="zh-CN" dirty="0"/>
              <a:t> 500 MeV/A, we had 10E8 </a:t>
            </a:r>
            <a:r>
              <a:rPr lang="en-US" altLang="zh-CN" dirty="0" err="1"/>
              <a:t>ppp</a:t>
            </a:r>
            <a:r>
              <a:rPr lang="en-US" altLang="zh-CN" dirty="0"/>
              <a:t> in the ring for physics experiments. 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484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58884E-D27D-4E8B-B6FF-711F52A31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9016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06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4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21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307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FECR Nb3Sn magnet mechanical structure was designed by collaboration with ATAP magnet group at LBNL. </a:t>
            </a:r>
          </a:p>
          <a:p>
            <a:r>
              <a:rPr lang="en-US" altLang="zh-CN" dirty="0"/>
              <a:t>This viewgraph shows the detailed and very complicated magnet structure and clamping scheme. We use Bladder and key assembly  clamping. 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547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Already 8 years magnet development, as a project leader, I got very big pressure, I was asked to finish project as soon as possible. The magnet is not final goal, the final goal is ion source and the beams.</a:t>
            </a:r>
          </a:p>
          <a:p>
            <a:r>
              <a:rPr lang="en-US" altLang="zh-CN" dirty="0"/>
              <a:t>In such situation, we had to change our mind. The full Nb3Sn magnet </a:t>
            </a:r>
            <a:r>
              <a:rPr lang="en-US" altLang="zh-CN" dirty="0" err="1"/>
              <a:t>Coldmass</a:t>
            </a:r>
            <a:r>
              <a:rPr lang="en-US" altLang="zh-CN" dirty="0"/>
              <a:t> was switched to Hybrid structure, using </a:t>
            </a:r>
            <a:r>
              <a:rPr lang="en-US" altLang="zh-CN" dirty="0" err="1"/>
              <a:t>NbTi</a:t>
            </a:r>
            <a:r>
              <a:rPr lang="en-US" altLang="zh-CN" dirty="0"/>
              <a:t> </a:t>
            </a:r>
            <a:r>
              <a:rPr lang="en-US" altLang="zh-CN" dirty="0" err="1"/>
              <a:t>sextupole</a:t>
            </a:r>
            <a:r>
              <a:rPr lang="en-US" altLang="zh-CN" dirty="0"/>
              <a:t> coils replace the Nb3Sn coils, the four solenoids are still Nb3Sn conductor. All the structure and other components are same. But we can only get 80% magnetic fields of the Nb3Sn magnet.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615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3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897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98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0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97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329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04FCDD-9ED5-46F9-9F2C-1586AA24A14C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11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Solutions 4: High Intensity Uranium Beam production by high performance ECRIS with reliable high temperature oven around 2000 degree C.</a:t>
            </a:r>
          </a:p>
          <a:p>
            <a:r>
              <a:rPr lang="en-US" altLang="zh-CN" dirty="0"/>
              <a:t>This graph shows the U35+ beam intensity evolution in the past 20 years produced by different ECRISs.</a:t>
            </a:r>
          </a:p>
          <a:p>
            <a:r>
              <a:rPr lang="en-US" altLang="zh-CN" dirty="0"/>
              <a:t>Berkeley AECR-U and VENUS are pioneers for high intensity U beam production,</a:t>
            </a:r>
          </a:p>
          <a:p>
            <a:r>
              <a:rPr lang="en-US" altLang="zh-CN" dirty="0"/>
              <a:t>And then following by </a:t>
            </a:r>
            <a:r>
              <a:rPr lang="en-US" altLang="zh-CN" dirty="0" err="1"/>
              <a:t>SuSi</a:t>
            </a:r>
            <a:r>
              <a:rPr lang="en-US" altLang="zh-CN" dirty="0"/>
              <a:t>, SECRAL, RIKEN SCECRIS, SECRAL-II with sputtering, and High temperature resistor heating oven. It was last year SECRAL-II produced U35+ 545 </a:t>
            </a:r>
            <a:r>
              <a:rPr lang="en-US" altLang="zh-CN" dirty="0" err="1"/>
              <a:t>euA</a:t>
            </a:r>
            <a:r>
              <a:rPr lang="en-US" altLang="zh-CN" dirty="0"/>
              <a:t> with  Inductive heating oven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354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82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409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FCDD-9ED5-46F9-9F2C-1586AA24A1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706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l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DC5FBF-200A-EE83-84B7-99BAF789ED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256" y="6385125"/>
            <a:ext cx="889584" cy="4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5F53052-1A74-4482-9C2A-AD07BED1E7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0D278E5-511D-4948-A949-CFF58A26AD00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4462AF-71D9-4629-A006-99D388B53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F410CFD-15B4-427E-B0A6-2B9AC391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82996B9-AF63-4C85-A37D-8B617104202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7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4A835D-D6DD-43E0-9FCA-5F69FA55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DA8EC4C-45B7-453B-BE8B-7A55A532D646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EEDA6-A646-45D8-91B2-997A13C86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7F3DEF-0BFF-4E8D-A257-6D212A02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05CB02C-F9AD-41AC-9FC6-0FC72285A1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19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971BB0-F91A-432F-A9E6-E744E761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475C9A1-FE0D-4B7F-A024-4DCC6E00904D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824290-4DF5-46F2-847A-2C40FAEDE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45BB2E-6CA9-43E1-A636-FE326530C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400BCE-53FD-41B8-99B3-644E0E6E231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96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CDFDA4-EC4E-43BE-A23F-2838910E0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15234F7-6AE4-41FE-931E-00CEE18809BD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A3E60-6745-4A6C-A857-3F92BF2F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7B00-03A5-4D6E-9E66-12B35D424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E93BB3C-3154-41DC-AA29-BF1E31B6A47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262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78F263-4AAB-47B5-8F4C-BFEA139CC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2B58DED-EF3D-42CC-BD65-504ADC8B85BA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391DC1-082E-4654-9B1B-7338D3A0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FCEF73-3319-489A-81D0-A6DC5167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A4D3708-831A-41A2-88B8-1039F30366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447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2285115" y="-3121"/>
            <a:ext cx="8242146" cy="839833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83958" y="6562726"/>
            <a:ext cx="627184" cy="295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6C40-5224-4F93-AADC-4FD6B0457A60}" type="slidenum">
              <a:rPr lang="zh-CN" altLang="en-GB"/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10415402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0CBE8D7-8C38-478F-BEFB-97190C7CB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F39303-C22D-4903-A2CE-6BDEAF769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A7D816-F697-461F-8185-205726F3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2879" y="6524626"/>
            <a:ext cx="57912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6283742-9920-4FC0-816E-5E4C182678A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880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41C731-504D-4A8C-BCBB-3625F69B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6CBFBA-1792-486D-BF83-00E3B3960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90CC72-C3F9-4431-949B-5D590EA5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C9D6B-1EDF-4895-A64D-EC019A74A5C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9A9F2F-5B6B-430D-9A94-EFACB15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8BE166-04ED-45CB-A300-3C30DD144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5E2A9-B4B5-4BC7-A3A0-D953F92B5F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41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ctr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4368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ctr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框 13"/>
          <p:cNvSpPr txBox="1"/>
          <p:nvPr userDrawn="1"/>
        </p:nvSpPr>
        <p:spPr bwMode="auto">
          <a:xfrm>
            <a:off x="9912424" y="6547475"/>
            <a:ext cx="223224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chemeClr val="tx1"/>
                </a:solidFill>
                <a:latin typeface="Tw Cen MT Condensed" panose="020B0606020104020203" pitchFamily="34" charset="0"/>
              </a:rPr>
              <a:t>L. Sun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 ICIS’19, Lanzhou  </a:t>
            </a:r>
            <a:r>
              <a:rPr lang="en-US" altLang="zh-CN" sz="1100" b="1" dirty="0">
                <a:solidFill>
                  <a:srgbClr val="C00000"/>
                </a:solidFill>
                <a:latin typeface="Tw Cen MT Condensed" panose="020B0606020104020203" pitchFamily="34" charset="0"/>
              </a:rPr>
              <a:t>     </a:t>
            </a:r>
            <a:fld id="{ACE9A58E-C139-4F31-AD25-C18095E9965D}" type="slidenum">
              <a:rPr lang="en-US" altLang="zh-CN" sz="1100" b="1" smtClean="0">
                <a:solidFill>
                  <a:srgbClr val="0D02E0"/>
                </a:solidFill>
                <a:latin typeface="Tw Cen MT Condensed" panose="020B0606020104020203" pitchFamily="34" charset="0"/>
              </a:rPr>
              <a:pPr eaLnBrk="1" hangingPunct="1"/>
              <a:t>‹#›</a:t>
            </a:fld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/48</a:t>
            </a:r>
            <a:endParaRPr lang="zh-CN" altLang="en-US" sz="1100" b="1" dirty="0">
              <a:solidFill>
                <a:srgbClr val="0D02E0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76" y="6547475"/>
            <a:ext cx="676722" cy="27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911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l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973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15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ctr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4" name="文本框 13"/>
          <p:cNvSpPr txBox="1"/>
          <p:nvPr userDrawn="1"/>
        </p:nvSpPr>
        <p:spPr bwMode="auto">
          <a:xfrm>
            <a:off x="9912424" y="6547475"/>
            <a:ext cx="223224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1100" b="1" dirty="0">
                <a:solidFill>
                  <a:schemeClr val="tx1"/>
                </a:solidFill>
                <a:latin typeface="Tw Cen MT Condensed" panose="020B0606020104020203" pitchFamily="34" charset="0"/>
              </a:rPr>
              <a:t>L. Sun</a:t>
            </a:r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, ICIS’19, Lanzhou  </a:t>
            </a:r>
            <a:r>
              <a:rPr lang="en-US" altLang="zh-CN" sz="1100" b="1" dirty="0">
                <a:solidFill>
                  <a:srgbClr val="C00000"/>
                </a:solidFill>
                <a:latin typeface="Tw Cen MT Condensed" panose="020B0606020104020203" pitchFamily="34" charset="0"/>
              </a:rPr>
              <a:t>     </a:t>
            </a:r>
            <a:fld id="{ACE9A58E-C139-4F31-AD25-C18095E9965D}" type="slidenum">
              <a:rPr lang="en-US" altLang="zh-CN" sz="1100" b="1" smtClean="0">
                <a:solidFill>
                  <a:srgbClr val="0D02E0"/>
                </a:solidFill>
                <a:latin typeface="Tw Cen MT Condensed" panose="020B0606020104020203" pitchFamily="34" charset="0"/>
              </a:rPr>
              <a:pPr eaLnBrk="1" hangingPunct="1"/>
              <a:t>‹#›</a:t>
            </a:fld>
            <a:r>
              <a:rPr lang="en-US" altLang="zh-CN" sz="1100" b="1" dirty="0">
                <a:solidFill>
                  <a:srgbClr val="0D02E0"/>
                </a:solidFill>
                <a:latin typeface="Tw Cen MT Condensed" panose="020B0606020104020203" pitchFamily="34" charset="0"/>
              </a:rPr>
              <a:t>/48</a:t>
            </a:r>
            <a:endParaRPr lang="zh-CN" altLang="en-US" sz="1100" b="1" dirty="0">
              <a:solidFill>
                <a:srgbClr val="0D02E0"/>
              </a:solidFill>
              <a:latin typeface="Tw Cen MT Condensed" panose="020B06060201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76" y="6547475"/>
            <a:ext cx="676722" cy="27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887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/>
          <p:cNvSpPr/>
          <p:nvPr userDrawn="1"/>
        </p:nvSpPr>
        <p:spPr>
          <a:xfrm>
            <a:off x="315343" y="2217"/>
            <a:ext cx="744371" cy="665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695399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56" y="-25400"/>
            <a:ext cx="695400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0" y="6525344"/>
            <a:ext cx="12192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title"/>
          </p:nvPr>
        </p:nvSpPr>
        <p:spPr>
          <a:xfrm>
            <a:off x="1091313" y="0"/>
            <a:ext cx="10515600" cy="541537"/>
          </a:xfrm>
          <a:prstGeom prst="rect">
            <a:avLst/>
          </a:prstGeom>
        </p:spPr>
        <p:txBody>
          <a:bodyPr/>
          <a:lstStyle>
            <a:lvl1pPr algn="l">
              <a:defRPr sz="28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DC5FBF-200A-EE83-84B7-99BAF789ED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256" y="6385125"/>
            <a:ext cx="889584" cy="4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86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7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1154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ACA9D2F2-DD21-4908-BFA2-6BB177A0B389}"/>
              </a:ext>
            </a:extLst>
          </p:cNvPr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9525"/>
            <a:ext cx="12192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7D7F266E-0B50-469E-BE0B-90C0E2697653}"/>
              </a:ext>
            </a:extLst>
          </p:cNvPr>
          <p:cNvSpPr/>
          <p:nvPr userDrawn="1"/>
        </p:nvSpPr>
        <p:spPr>
          <a:xfrm>
            <a:off x="455085" y="-3175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90C59F4-6B11-4E94-B3C2-CB2C13C15335}"/>
              </a:ext>
            </a:extLst>
          </p:cNvPr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D651900A-9EFB-47CC-981A-FBEDCCAE69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1" y="-19050"/>
            <a:ext cx="897467" cy="663575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1800" b="1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371475" indent="-371475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1800" kern="1200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黑体" pitchFamily="49" charset="-122"/>
                <a:cs typeface="+mn-c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366CA538-A175-42E2-8244-53BA87B67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817" y="6467476"/>
            <a:ext cx="284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271187A-831A-4D24-BE5F-92649A60C9E7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EE01E800-456C-4A82-B420-0299CE170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30E0B52D-315F-4680-B570-36B23769F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9684" y="6467476"/>
            <a:ext cx="2844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6A9A5BB-DD01-46C1-B9EA-F44B73F958B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56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12B49-3DDF-4162-B841-B8DEF77C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49152B1-FF4D-4514-BA8D-547D15D002B9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D977B-1E27-4C0C-91A7-EBC8BC80E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15E14E-41DE-47AA-80D7-2C3FFEE8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63E6FF-AFA3-4B4B-BC01-CE6274A5783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453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1650" kern="1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87DF4C-FB49-4558-8402-DD8AA089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2BC8816-4894-4CF2-ABE5-B3557C0A4BA8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2CF8A-664F-440A-90CF-D6669248A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4F7FE0-855F-4976-8B34-30FE1F0C4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411F772-C59F-40EC-A36F-BC12EF1B499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94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20A2EA-0FB8-4890-85F5-B3C81330F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508029C-A82E-4DCD-8E26-8CB1327B00CF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EDE058-42CD-4DC2-9F81-3AAACB42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19CE4E-7853-424F-83FB-D8D8EEC0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01E4EB-16FF-46E4-8EB8-3EF03FB249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99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A5F89A-A90B-4857-BA2C-AE0C66B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78890F-231C-4007-8093-0D048E3357B5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758A932-096B-4543-AE8E-76EA3EFC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8AC97C-92D5-4C57-AEC6-58290C8D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42D149-1A98-4C0F-B110-264CCEDE3B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20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6457C7-EDFE-4DBF-B487-A8F42A1A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27518" y="6524626"/>
            <a:ext cx="2762251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916D6DA-2245-4D53-A3E3-8C0BBADC7C40}" type="datetimeFigureOut">
              <a:rPr lang="zh-CN" altLang="en-US"/>
              <a:pPr>
                <a:defRPr/>
              </a:pPr>
              <a:t>2025/4/8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B03C637-4AA5-4D75-9531-BD4FE45D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344FB7C-7F4C-41FC-A021-B8837117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9901" y="6524626"/>
            <a:ext cx="2832100" cy="333375"/>
          </a:xfrm>
          <a:prstGeom prst="rect">
            <a:avLst/>
          </a:prstGeom>
        </p:spPr>
        <p:txBody>
          <a:bodyPr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889A63A-9013-4D41-B0DD-3F186CF10F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75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5" r:id="rId1"/>
    <p:sldLayoutId id="2147485651" r:id="rId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>
            <a:extLst>
              <a:ext uri="{FF2B5EF4-FFF2-40B4-BE49-F238E27FC236}">
                <a16:creationId xmlns:a16="http://schemas.microsoft.com/office/drawing/2014/main" id="{0D848C01-DB06-4329-B780-1CC9EE3C2FCB}"/>
              </a:ext>
            </a:extLst>
          </p:cNvPr>
          <p:cNvPicPr>
            <a:picLocks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CDC3E070-9B60-48DB-8F1F-8A7F9D0374B6}"/>
              </a:ext>
            </a:extLst>
          </p:cNvPr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340FFA-1E3A-4134-9DE5-6EAEFF41B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518" y="1"/>
            <a:ext cx="6548967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029" name="文本占位符 2">
            <a:extLst>
              <a:ext uri="{FF2B5EF4-FFF2-40B4-BE49-F238E27FC236}">
                <a16:creationId xmlns:a16="http://schemas.microsoft.com/office/drawing/2014/main" id="{21C30EC0-67AE-4283-A308-504FF75158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F9ECD50-C4A0-4181-9310-DB06726CD104}"/>
              </a:ext>
            </a:extLst>
          </p:cNvPr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1031" name="图片 6">
            <a:extLst>
              <a:ext uri="{FF2B5EF4-FFF2-40B4-BE49-F238E27FC236}">
                <a16:creationId xmlns:a16="http://schemas.microsoft.com/office/drawing/2014/main" id="{F4CCA640-4B25-4819-A7BD-2FA5716629B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8" y="0"/>
            <a:ext cx="87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6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  <p:sldLayoutId id="2147485665" r:id="rId13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8">
            <a:extLst>
              <a:ext uri="{FF2B5EF4-FFF2-40B4-BE49-F238E27FC236}">
                <a16:creationId xmlns:a16="http://schemas.microsoft.com/office/drawing/2014/main" id="{92260C4C-7F69-4AA8-9241-FA0EFA64B3DB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0C0D8BE4-06D9-4322-A3F8-36DB1A2CECF1}"/>
              </a:ext>
            </a:extLst>
          </p:cNvPr>
          <p:cNvSpPr/>
          <p:nvPr userDrawn="1"/>
        </p:nvSpPr>
        <p:spPr>
          <a:xfrm>
            <a:off x="3131" y="-7684"/>
            <a:ext cx="99047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71F07A4-0219-47D5-8589-A2FC293E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518" y="1"/>
            <a:ext cx="6548967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8437" name="文本占位符 2">
            <a:extLst>
              <a:ext uri="{FF2B5EF4-FFF2-40B4-BE49-F238E27FC236}">
                <a16:creationId xmlns:a16="http://schemas.microsoft.com/office/drawing/2014/main" id="{F7910A96-5DD5-4C45-8FD9-5BBA82D614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8395C43-6DEF-4DA1-9AD9-001FDC64A3D8}"/>
              </a:ext>
            </a:extLst>
          </p:cNvPr>
          <p:cNvSpPr/>
          <p:nvPr userDrawn="1"/>
        </p:nvSpPr>
        <p:spPr>
          <a:xfrm>
            <a:off x="0" y="0"/>
            <a:ext cx="536448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solidFill>
                <a:prstClr val="white"/>
              </a:solidFill>
            </a:endParaRPr>
          </a:p>
        </p:txBody>
      </p:sp>
      <p:pic>
        <p:nvPicPr>
          <p:cNvPr id="18439" name="图片 6">
            <a:extLst>
              <a:ext uri="{FF2B5EF4-FFF2-40B4-BE49-F238E27FC236}">
                <a16:creationId xmlns:a16="http://schemas.microsoft.com/office/drawing/2014/main" id="{22085AB0-53B5-4503-A75A-8AA8DAD030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5" y="-1588"/>
            <a:ext cx="61205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06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7" r:id="rId1"/>
    <p:sldLayoutId id="2147485668" r:id="rId2"/>
  </p:sldLayoutIdLst>
  <p:hf hdr="0" ftr="0" dt="0"/>
  <p:txStyles>
    <p:titleStyle>
      <a:lvl1pPr marL="277813" indent="-277813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15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277813" indent="-277813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277813" indent="-277813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277813" indent="-277813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277813" indent="-277813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535781" indent="-278606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75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792956" indent="-278606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75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050131" indent="-278606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75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307306" indent="-278606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1575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2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3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1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1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1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gradFill flip="none" rotWithShape="1">
              <a:gsLst>
                <a:gs pos="0">
                  <a:schemeClr val="bg1"/>
                </a:gs>
                <a:gs pos="39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path path="circle">
                <a:fillToRect l="100000" t="100000"/>
              </a:path>
              <a:tileRect r="-100000" b="-100000"/>
            </a:gra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638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0" r:id="rId1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gradFill flip="none" rotWithShape="1">
              <a:gsLst>
                <a:gs pos="0">
                  <a:schemeClr val="bg1"/>
                </a:gs>
                <a:gs pos="39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path path="circle">
                <a:fillToRect l="100000" t="100000"/>
              </a:path>
              <a:tileRect r="-100000" b="-100000"/>
            </a:gra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330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29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6" r:id="rId1"/>
    <p:sldLayoutId id="2147485677" r:id="rId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gradFill flip="none" rotWithShape="1">
              <a:gsLst>
                <a:gs pos="0">
                  <a:schemeClr val="bg1"/>
                </a:gs>
                <a:gs pos="39000">
                  <a:schemeClr val="accent1">
                    <a:lumMod val="45000"/>
                    <a:lumOff val="55000"/>
                  </a:schemeClr>
                </a:gs>
                <a:gs pos="63000">
                  <a:schemeClr val="accent1">
                    <a:lumMod val="45000"/>
                    <a:lumOff val="55000"/>
                  </a:schemeClr>
                </a:gs>
                <a:gs pos="100000">
                  <a:schemeClr val="tx2"/>
                </a:gs>
              </a:gsLst>
              <a:path path="circle">
                <a:fillToRect l="100000" t="100000"/>
              </a:path>
              <a:tileRect r="-100000" b="-100000"/>
            </a:gra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2504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9" r:id="rId1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/>
          <p:nvPr userDrawn="1"/>
        </p:nvSpPr>
        <p:spPr>
          <a:xfrm>
            <a:off x="615951" y="0"/>
            <a:ext cx="774700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284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Line 49"/>
          <p:cNvSpPr>
            <a:spLocks noChangeShapeType="1"/>
          </p:cNvSpPr>
          <p:nvPr userDrawn="1"/>
        </p:nvSpPr>
        <p:spPr bwMode="auto">
          <a:xfrm>
            <a:off x="0" y="647700"/>
            <a:ext cx="12192000" cy="0"/>
          </a:xfrm>
          <a:prstGeom prst="line">
            <a:avLst/>
          </a:prstGeom>
          <a:noFill/>
          <a:ln w="571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2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1" r:id="rId1"/>
    <p:sldLayoutId id="2147485682" r:id="rId2"/>
  </p:sldLayoutIdLst>
  <p:txStyles>
    <p:titleStyle>
      <a:lvl1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1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黑体" pitchFamily="49" charset="-122"/>
          <a:cs typeface="+mn-cs"/>
        </a:defRPr>
      </a:lvl1pPr>
      <a:lvl2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2pPr>
      <a:lvl3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3pPr>
      <a:lvl4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4pPr>
      <a:lvl5pPr marL="371475" indent="-371475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5pPr>
      <a:lvl6pPr marL="7143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6pPr>
      <a:lvl7pPr marL="10572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7pPr>
      <a:lvl8pPr marL="14001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8pPr>
      <a:lvl9pPr marL="1743075" indent="-371475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100" b="1">
          <a:solidFill>
            <a:schemeClr val="bg1"/>
          </a:solidFill>
          <a:latin typeface="Calibri" pitchFamily="34" charset="0"/>
          <a:ea typeface="黑体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6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1500" kern="1200" dirty="0">
          <a:solidFill>
            <a:srgbClr val="376092"/>
          </a:solidFill>
          <a:latin typeface="Arial" pitchFamily="34" charset="0"/>
          <a:ea typeface="黑体" pitchFamily="49" charset="-122"/>
          <a:cs typeface="Times New Roman" pitchFamily="18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标题 1"/>
          <p:cNvSpPr>
            <a:spLocks noGrp="1"/>
          </p:cNvSpPr>
          <p:nvPr>
            <p:ph type="ctrTitle" idx="4294967295"/>
          </p:nvPr>
        </p:nvSpPr>
        <p:spPr>
          <a:xfrm>
            <a:off x="407368" y="1137471"/>
            <a:ext cx="11017224" cy="1562204"/>
          </a:xfrm>
          <a:prstGeom prst="rect">
            <a:avLst/>
          </a:prstGeom>
          <a:ln w="38100" cmpd="dbl"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4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28-45 GHz ECRIS results and development at IMP </a:t>
            </a:r>
            <a:endParaRPr lang="zh-CN" altLang="en-US" sz="5400" dirty="0">
              <a:solidFill>
                <a:schemeClr val="tx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08547" name="副标题 2"/>
          <p:cNvSpPr>
            <a:spLocks noGrp="1"/>
          </p:cNvSpPr>
          <p:nvPr>
            <p:ph type="subTitle" idx="4294967295"/>
          </p:nvPr>
        </p:nvSpPr>
        <p:spPr>
          <a:xfrm>
            <a:off x="1573565" y="3068960"/>
            <a:ext cx="8086229" cy="1296144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zh-CN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Hongwei Zhao</a:t>
            </a:r>
            <a:r>
              <a:rPr lang="zh-CN" altLang="en-US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， </a:t>
            </a:r>
            <a:r>
              <a:rPr lang="en-US" altLang="zh-CN" sz="3600" b="1" dirty="0" err="1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Liangting</a:t>
            </a:r>
            <a:r>
              <a:rPr lang="en-US" altLang="zh-CN" sz="3600" b="1" dirty="0">
                <a:solidFill>
                  <a:srgbClr val="0000FF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Sun </a:t>
            </a:r>
          </a:p>
          <a:p>
            <a:pPr marL="0" indent="0" algn="ctr" eaLnBrk="1" hangingPunct="1">
              <a:buNone/>
            </a:pPr>
            <a:r>
              <a:rPr lang="en-US" altLang="zh-CN" sz="2800" b="1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On behalf of IMP ECRIS team </a:t>
            </a:r>
          </a:p>
        </p:txBody>
      </p:sp>
      <p:pic>
        <p:nvPicPr>
          <p:cNvPr id="108550" name="图片 7" descr="CAOS-LOG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1114" y="115889"/>
            <a:ext cx="7572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1" name="图片 8" descr="IM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351" y="6351"/>
            <a:ext cx="830263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818689" y="312739"/>
            <a:ext cx="6191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i="1" spc="300" dirty="0">
                <a:solidFill>
                  <a:srgbClr val="000000"/>
                </a:solidFill>
                <a:latin typeface="Arial"/>
                <a:ea typeface="宋体"/>
              </a:rPr>
              <a:t>IMP</a:t>
            </a:r>
            <a:endParaRPr lang="zh-CN" altLang="en-US" sz="1400" b="1" i="1" spc="300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2" name="文本框 1"/>
          <p:cNvSpPr txBox="1"/>
          <p:nvPr/>
        </p:nvSpPr>
        <p:spPr bwMode="auto">
          <a:xfrm>
            <a:off x="1573565" y="4814329"/>
            <a:ext cx="89931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Modern Physics, CAS, 730000, Lanzhou, China</a:t>
            </a:r>
            <a:endParaRPr lang="zh-CN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 bwMode="auto">
          <a:xfrm>
            <a:off x="3231209" y="5661248"/>
            <a:ext cx="5729582" cy="40011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i="1" dirty="0">
                <a:solidFill>
                  <a:srgbClr val="0000FF"/>
                </a:solidFill>
                <a:latin typeface="Times" panose="02020603050405020304" pitchFamily="18" charset="0"/>
                <a:cs typeface="Times New Roman" panose="02020603050405020304" pitchFamily="18" charset="0"/>
              </a:rPr>
              <a:t>PIBHI25 April 7-9, 2025, INFN-LNS, Catania, Italy</a:t>
            </a:r>
            <a:endParaRPr lang="zh-CN" altLang="en-US" sz="2000" b="1" i="1" dirty="0">
              <a:solidFill>
                <a:srgbClr val="0000FF"/>
              </a:solidFill>
              <a:latin typeface="Times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2351584" y="51940"/>
            <a:ext cx="88857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High Intensity Uranium Beams by SECRAL-II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1FC30D9-8224-4A7C-B86A-EEE324B46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2276872"/>
            <a:ext cx="5904656" cy="366347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7DD7654-7303-455F-BD6A-800EDA67BA18}"/>
              </a:ext>
            </a:extLst>
          </p:cNvPr>
          <p:cNvSpPr txBox="1"/>
          <p:nvPr/>
        </p:nvSpPr>
        <p:spPr bwMode="auto">
          <a:xfrm>
            <a:off x="479376" y="1124744"/>
            <a:ext cx="64514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Production of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545 e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μ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A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238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35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+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by SECRAL II</a:t>
            </a:r>
            <a:endParaRPr kumimoji="0" lang="zh-CN" altLang="en-US" sz="24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5185E78-707F-47F0-BB4A-DC5231575B50}"/>
              </a:ext>
            </a:extLst>
          </p:cNvPr>
          <p:cNvSpPr txBox="1"/>
          <p:nvPr/>
        </p:nvSpPr>
        <p:spPr bwMode="auto">
          <a:xfrm>
            <a:off x="7440506" y="945888"/>
            <a:ext cx="3288080" cy="155427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Material: UO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+O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2,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IHO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Frequency: 24+18 GHz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l-GR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power: ~7.9 kW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Total drain: ~13.2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emA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3B2F491-6B92-4DAC-9810-2C648F82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119" y="2789530"/>
            <a:ext cx="5340559" cy="30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4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343472" y="31266"/>
            <a:ext cx="1022908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Record Intensities of Uranium Beams by SECRAL-II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80BE968-99AD-4F7F-8B55-C70F4721BE1C}"/>
              </a:ext>
            </a:extLst>
          </p:cNvPr>
          <p:cNvGrpSpPr/>
          <p:nvPr/>
        </p:nvGrpSpPr>
        <p:grpSpPr>
          <a:xfrm>
            <a:off x="119336" y="947342"/>
            <a:ext cx="5544616" cy="4888871"/>
            <a:chOff x="263352" y="1124744"/>
            <a:chExt cx="5544616" cy="488887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68BE939A-875B-4B9C-B6E4-60F1E474A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472"/>
            <a:stretch/>
          </p:blipFill>
          <p:spPr>
            <a:xfrm>
              <a:off x="623392" y="1124744"/>
              <a:ext cx="5184576" cy="4888871"/>
            </a:xfrm>
            <a:prstGeom prst="rect">
              <a:avLst/>
            </a:prstGeom>
          </p:spPr>
        </p:pic>
        <p:sp>
          <p:nvSpPr>
            <p:cNvPr id="15" name="标注: 弯曲线形 14">
              <a:extLst>
                <a:ext uri="{FF2B5EF4-FFF2-40B4-BE49-F238E27FC236}">
                  <a16:creationId xmlns:a16="http://schemas.microsoft.com/office/drawing/2014/main" id="{CDDCF08F-1639-4355-8FDE-19E3308D4FEB}"/>
                </a:ext>
              </a:extLst>
            </p:cNvPr>
            <p:cNvSpPr/>
            <p:nvPr/>
          </p:nvSpPr>
          <p:spPr>
            <a:xfrm>
              <a:off x="4583832" y="2636912"/>
              <a:ext cx="1077314" cy="36004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02428"/>
                <a:gd name="adj6" fmla="val -106945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18 GHz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标注: 弯曲线形 23">
              <a:extLst>
                <a:ext uri="{FF2B5EF4-FFF2-40B4-BE49-F238E27FC236}">
                  <a16:creationId xmlns:a16="http://schemas.microsoft.com/office/drawing/2014/main" id="{3C76BCE7-1F17-4E21-98BD-885513217174}"/>
                </a:ext>
              </a:extLst>
            </p:cNvPr>
            <p:cNvSpPr/>
            <p:nvPr/>
          </p:nvSpPr>
          <p:spPr>
            <a:xfrm>
              <a:off x="4722520" y="3248980"/>
              <a:ext cx="1077314" cy="36004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295803"/>
                <a:gd name="adj6" fmla="val -95874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24 GHz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标注: 弯曲线形 24">
              <a:extLst>
                <a:ext uri="{FF2B5EF4-FFF2-40B4-BE49-F238E27FC236}">
                  <a16:creationId xmlns:a16="http://schemas.microsoft.com/office/drawing/2014/main" id="{9B9B3FFD-4834-421F-95E3-B4FB8320F64B}"/>
                </a:ext>
              </a:extLst>
            </p:cNvPr>
            <p:cNvSpPr/>
            <p:nvPr/>
          </p:nvSpPr>
          <p:spPr>
            <a:xfrm>
              <a:off x="263352" y="4005064"/>
              <a:ext cx="1509362" cy="543897"/>
            </a:xfrm>
            <a:prstGeom prst="borderCallout2">
              <a:avLst>
                <a:gd name="adj1" fmla="val 99155"/>
                <a:gd name="adj2" fmla="val 53302"/>
                <a:gd name="adj3" fmla="val 148860"/>
                <a:gd name="adj4" fmla="val 52344"/>
                <a:gd name="adj5" fmla="val 233470"/>
                <a:gd name="adj6" fmla="val 130073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Oven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 Power Supply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6D428CF-6890-45C9-A59A-6CEF63BE052D}"/>
              </a:ext>
            </a:extLst>
          </p:cNvPr>
          <p:cNvSpPr txBox="1"/>
          <p:nvPr/>
        </p:nvSpPr>
        <p:spPr bwMode="auto">
          <a:xfrm>
            <a:off x="6023992" y="648389"/>
            <a:ext cx="549220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Features: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High performance SECRAL-II ion source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High power: 7 kW@24 GHz + 2 kW@18 GHz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Reliable IHO oven: &gt;2000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℃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4AC37779-7C3C-40D8-8B19-9097E96B9B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79976" y="2033384"/>
          <a:ext cx="5976664" cy="3918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069">
                  <a:extLst>
                    <a:ext uri="{9D8B030D-6E8A-4147-A177-3AD203B41FA5}">
                      <a16:colId xmlns:a16="http://schemas.microsoft.com/office/drawing/2014/main" val="2731760415"/>
                    </a:ext>
                  </a:extLst>
                </a:gridCol>
                <a:gridCol w="1321157">
                  <a:extLst>
                    <a:ext uri="{9D8B030D-6E8A-4147-A177-3AD203B41FA5}">
                      <a16:colId xmlns:a16="http://schemas.microsoft.com/office/drawing/2014/main" val="2083710363"/>
                    </a:ext>
                  </a:extLst>
                </a:gridCol>
                <a:gridCol w="1516642">
                  <a:extLst>
                    <a:ext uri="{9D8B030D-6E8A-4147-A177-3AD203B41FA5}">
                      <a16:colId xmlns:a16="http://schemas.microsoft.com/office/drawing/2014/main" val="3835229285"/>
                    </a:ext>
                  </a:extLst>
                </a:gridCol>
                <a:gridCol w="1754796">
                  <a:extLst>
                    <a:ext uri="{9D8B030D-6E8A-4147-A177-3AD203B41FA5}">
                      <a16:colId xmlns:a16="http://schemas.microsoft.com/office/drawing/2014/main" val="374610392"/>
                    </a:ext>
                  </a:extLst>
                </a:gridCol>
              </a:tblGrid>
              <a:tr h="48567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U </a:t>
                      </a:r>
                    </a:p>
                    <a:p>
                      <a:pPr algn="ctr"/>
                      <a:r>
                        <a:rPr lang="en-US" altLang="zh-CN" sz="1800" dirty="0"/>
                        <a:t>Charge State</a:t>
                      </a:r>
                      <a:endParaRPr lang="zh-CN" altLang="en-US" sz="18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SECRAL-2023</a:t>
                      </a:r>
                    </a:p>
                    <a:p>
                      <a:pPr algn="ctr"/>
                      <a:r>
                        <a:rPr lang="en-US" altLang="zh-CN" sz="1600" dirty="0"/>
                        <a:t>(e</a:t>
                      </a:r>
                      <a:r>
                        <a:rPr lang="el-GR" altLang="zh-CN" sz="1600" dirty="0"/>
                        <a:t>μ</a:t>
                      </a:r>
                      <a:r>
                        <a:rPr lang="en-US" altLang="zh-CN" sz="1600" dirty="0"/>
                        <a:t>A)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Records as of 2022 (e</a:t>
                      </a:r>
                      <a:r>
                        <a:rPr lang="el-GR" altLang="zh-CN" sz="1600" dirty="0"/>
                        <a:t>μ</a:t>
                      </a:r>
                      <a:r>
                        <a:rPr lang="en-US" altLang="zh-CN" sz="1600" dirty="0"/>
                        <a:t>A)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Contributors </a:t>
                      </a:r>
                    </a:p>
                    <a:p>
                      <a:pPr algn="ctr"/>
                      <a:r>
                        <a:rPr lang="en-US" altLang="zh-CN" sz="1600" dirty="0"/>
                        <a:t>as of 2022</a:t>
                      </a:r>
                      <a:endParaRPr lang="zh-CN" altLang="en-US" sz="16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030054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33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640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450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SECRAL-II/IMP</a:t>
                      </a:r>
                      <a:r>
                        <a:rPr lang="en-US" altLang="zh-CN" sz="1600" baseline="300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zh-CN" altLang="en-US" sz="1600" baseline="300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258764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34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620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400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VENUS/LBNL</a:t>
                      </a:r>
                      <a:r>
                        <a:rPr lang="en-US" altLang="zh-CN" sz="1600" baseline="30000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1616286"/>
                  </a:ext>
                </a:extLst>
              </a:tr>
              <a:tr h="595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35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545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310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VENUS/LBNL</a:t>
                      </a:r>
                      <a:r>
                        <a:rPr lang="zh-CN" altLang="en-US" sz="1600" dirty="0"/>
                        <a:t>，</a:t>
                      </a:r>
                      <a:r>
                        <a:rPr lang="en-US" altLang="zh-CN" sz="1600" dirty="0"/>
                        <a:t>SECRAL-II/IMP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8103612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42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100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62.6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SCECRIS/RIKEN</a:t>
                      </a:r>
                      <a:r>
                        <a:rPr lang="en-US" altLang="zh-CN" sz="1600" baseline="30000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373261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46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61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36.2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SCECRIS/RIKEN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288527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50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38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20.1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SCECRIS/RIKEN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1760312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54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19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10.4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SCECRIS/RIKEN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6126296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56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9.5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0.9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SECRAL-II/IMP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810737"/>
                  </a:ext>
                </a:extLst>
              </a:tr>
              <a:tr h="3181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58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b="1" dirty="0"/>
                        <a:t>2.7</a:t>
                      </a:r>
                      <a:endParaRPr lang="zh-CN" altLang="en-US" sz="1600" b="1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0.7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1600" dirty="0"/>
                        <a:t>SECRAL-II/IMP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6920844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F032A996-EEAF-4D44-966E-EF03DF713323}"/>
              </a:ext>
            </a:extLst>
          </p:cNvPr>
          <p:cNvSpPr txBox="1"/>
          <p:nvPr/>
        </p:nvSpPr>
        <p:spPr bwMode="auto">
          <a:xfrm>
            <a:off x="1536569" y="5807005"/>
            <a:ext cx="344190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W. Lu</a:t>
            </a: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</a:t>
            </a: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al.,</a:t>
            </a: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Rev. Sci. </a:t>
            </a:r>
            <a:r>
              <a:rPr kumimoji="0" lang="en-US" altLang="zh-CN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Instrum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1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90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113318 (2019)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J. Benitez, et al., ECRIS2012, THXO02-talk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T. Nakagawa, Cyclotron’22,</a:t>
            </a: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invited</a:t>
            </a:r>
            <a:r>
              <a:rPr kumimoji="0" lang="zh-CN" alt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talk</a:t>
            </a:r>
            <a:endParaRPr kumimoji="0" lang="zh-CN" altLang="en-US" sz="1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38DA6EB-477E-498A-A5D0-9D90A74D563A}"/>
              </a:ext>
            </a:extLst>
          </p:cNvPr>
          <p:cNvSpPr txBox="1"/>
          <p:nvPr/>
        </p:nvSpPr>
        <p:spPr bwMode="auto">
          <a:xfrm>
            <a:off x="3647728" y="1224590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SECRAL-II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927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419B8A-6692-442E-AD66-3FF70BE43AB2}"/>
              </a:ext>
            </a:extLst>
          </p:cNvPr>
          <p:cNvSpPr txBox="1"/>
          <p:nvPr/>
        </p:nvSpPr>
        <p:spPr bwMode="auto">
          <a:xfrm>
            <a:off x="2495600" y="44624"/>
            <a:ext cx="808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SECRAL-II routine operation for HIRFL in 2023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7B12B15-CFF5-4B25-A0FC-604CFAAE8A61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0508979"/>
              </p:ext>
            </p:extLst>
          </p:nvPr>
        </p:nvGraphicFramePr>
        <p:xfrm>
          <a:off x="540650" y="1268760"/>
          <a:ext cx="11110699" cy="3943661"/>
        </p:xfrm>
        <a:graphic>
          <a:graphicData uri="http://schemas.openxmlformats.org/drawingml/2006/table">
            <a:tbl>
              <a:tblPr/>
              <a:tblGrid>
                <a:gridCol w="663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1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3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3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5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786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293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3399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3901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5147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No.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Ion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V</a:t>
                      </a:r>
                      <a:r>
                        <a:rPr lang="en-US" altLang="zh-CN" sz="1600" b="1" i="0" baseline="-250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extr</a:t>
                      </a: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(kV)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Date</a:t>
                      </a:r>
                      <a:endParaRPr lang="zh-CN" altLang="en-US" sz="16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Time</a:t>
                      </a:r>
                    </a:p>
                    <a:p>
                      <a:pPr algn="ctr" fontAlgn="ctr"/>
                      <a:r>
                        <a:rPr lang="zh-CN" altLang="en-US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800" b="1" i="0" dirty="0" err="1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Hr</a:t>
                      </a:r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0FC1</a:t>
                      </a:r>
                    </a:p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800" b="1" i="0" dirty="0" err="1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μA</a:t>
                      </a:r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1FC1/2</a:t>
                      </a:r>
                    </a:p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6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μA</a:t>
                      </a: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E</a:t>
                      </a:r>
                      <a:r>
                        <a:rPr lang="zh-CN" altLang="en-US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6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Mev</a:t>
                      </a:r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/u)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Accelerators and experimental setup</a:t>
                      </a:r>
                      <a:endParaRPr lang="zh-CN" sz="16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181</a:t>
                      </a:r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Ta</a:t>
                      </a:r>
                      <a:r>
                        <a:rPr lang="en-US" altLang="zh-CN" sz="1400" b="1" i="0" baseline="3000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35+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13.00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12.26-1.31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863.5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50-80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1.0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1.52→16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TR5 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54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Fe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17+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20.17/21.55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2.2-2.15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311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80-140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4.4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6.17→70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RIBLL1 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36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Ar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20.36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2.15-3.1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318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6.17→70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RIBLL1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86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Kr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17+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18.91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3.20-4.1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280.5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4.5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2.345→25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 → TR6/TR5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56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Fe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15+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17.71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4.2-4.26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575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4.3→25/120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SECR+SFC+CSRm</a:t>
                      </a:r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→ </a:t>
                      </a:r>
                      <a:r>
                        <a:rPr lang="en-US" altLang="zh-CN" sz="1400" b="0" i="0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CSRe</a:t>
                      </a:r>
                      <a:endParaRPr lang="en-US" altLang="zh-CN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94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Zr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12.74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5.23-6.5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289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1.613→17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RIBLL1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129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Xe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27+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14.05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6.6-6.14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280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4.5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1.844/19.5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TR5 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64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Ni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19.89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7.29-8.3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122.5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2.5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5.361→19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RIBLL1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64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Ni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20.89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9.13-9.28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346.5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2.2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5.361→19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SECR+SFC+SSC→ RIBLL1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129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Xe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31+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18.39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9.29-10.6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161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     2.0</a:t>
                      </a:r>
                      <a:endParaRPr sz="1400" b="1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 → 128-T1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56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Fe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17+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22.86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10.21-11.8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430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6.3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 → 128-T1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573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78</a:t>
                      </a:r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Kr</a:t>
                      </a:r>
                      <a:r>
                        <a:rPr lang="en-US" altLang="zh-CN" sz="14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26+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19.85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11.17-12.31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1041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210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5.971 → 450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4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 → </a:t>
                      </a:r>
                      <a:r>
                        <a:rPr lang="en-US" altLang="zh-CN" sz="1400" b="0" i="0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CSRm</a:t>
                      </a:r>
                      <a:endParaRPr lang="zh-CN" altLang="en-US" sz="14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B24AC739-A206-4995-84D1-C79BF4E9B7F4}"/>
              </a:ext>
            </a:extLst>
          </p:cNvPr>
          <p:cNvSpPr txBox="1"/>
          <p:nvPr/>
        </p:nvSpPr>
        <p:spPr>
          <a:xfrm>
            <a:off x="2351584" y="5389185"/>
            <a:ext cx="8577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SECRAL-II total operation beam time in 2023:  4920 hours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390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006A77-5BCE-465A-8B0A-E992F7DC516B}"/>
              </a:ext>
            </a:extLst>
          </p:cNvPr>
          <p:cNvSpPr txBox="1"/>
          <p:nvPr/>
        </p:nvSpPr>
        <p:spPr bwMode="auto">
          <a:xfrm>
            <a:off x="2639616" y="14769"/>
            <a:ext cx="80842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SECRAL-II routine operation for HIRFL in 2024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29B3F1B5-3A02-485D-8780-8E9D694645CC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3716774"/>
              </p:ext>
            </p:extLst>
          </p:nvPr>
        </p:nvGraphicFramePr>
        <p:xfrm>
          <a:off x="551384" y="1016903"/>
          <a:ext cx="11241160" cy="3693548"/>
        </p:xfrm>
        <a:graphic>
          <a:graphicData uri="http://schemas.openxmlformats.org/drawingml/2006/table">
            <a:tbl>
              <a:tblPr/>
              <a:tblGrid>
                <a:gridCol w="671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5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84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6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274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20922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715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No. </a:t>
                      </a:r>
                      <a:endParaRPr lang="zh-CN" altLang="en-US" sz="18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Ion</a:t>
                      </a:r>
                      <a:endParaRPr lang="zh-CN" altLang="en-US" sz="18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V</a:t>
                      </a:r>
                      <a:r>
                        <a:rPr lang="en-US" altLang="zh-CN" sz="1800" b="1" i="0" baseline="-2500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extr</a:t>
                      </a:r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(kV)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Date</a:t>
                      </a:r>
                      <a:endParaRPr lang="zh-CN" altLang="en-US" sz="18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Time</a:t>
                      </a:r>
                    </a:p>
                    <a:p>
                      <a:pPr algn="ctr" fontAlgn="ctr"/>
                      <a:r>
                        <a:rPr lang="zh-CN" altLang="en-US" sz="20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20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20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Hr</a:t>
                      </a:r>
                      <a:r>
                        <a:rPr lang="en-US" altLang="zh-CN" sz="20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0FC1</a:t>
                      </a:r>
                    </a:p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2000" b="1" i="0" dirty="0" err="1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μA</a:t>
                      </a:r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1FC1/2</a:t>
                      </a:r>
                    </a:p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8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μA</a:t>
                      </a:r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)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E</a:t>
                      </a:r>
                      <a:r>
                        <a:rPr lang="zh-CN" altLang="en-US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 </a:t>
                      </a:r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(</a:t>
                      </a:r>
                      <a:r>
                        <a:rPr lang="en-US" altLang="zh-CN" sz="1800" b="1" i="0" dirty="0" err="1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Mev</a:t>
                      </a:r>
                      <a:r>
                        <a:rPr lang="en-US" altLang="zh-CN" sz="18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/u)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rgbClr val="000000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Accelerators and experimental setup</a:t>
                      </a:r>
                    </a:p>
                    <a:p>
                      <a:pPr algn="ctr" fontAlgn="ctr"/>
                      <a:endParaRPr lang="zh-CN" sz="1800" b="1" i="0" dirty="0">
                        <a:solidFill>
                          <a:srgbClr val="000000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124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Sn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27+/30+</a:t>
                      </a:r>
                      <a:endParaRPr lang="en-US" altLang="zh-CN" sz="1600" b="1" i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17.4/15.5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2.22-3.13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481.5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50/30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2.2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2.345→ 25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 →RIBLL1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181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Ta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35+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13.00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3.15-4.10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634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0.8 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1.52→16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SECR+SFC+SSC →TR5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78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Kr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26+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19.85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5.25-6.14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480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5.971 → 350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SECR+SFC+BLN+CSRm+CEE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78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Kr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19+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18.60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6.14-6.17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69.5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SECR+SFC+BLN+CSRm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86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Kr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24+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15.82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6.17-6.23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136.5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dirty="0" err="1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SECR+SFC+BLN+CSRm</a:t>
                      </a:r>
                      <a:endParaRPr lang="en-US" altLang="zh-CN" sz="1600" b="0" i="0" dirty="0">
                        <a:solidFill>
                          <a:schemeClr val="tx1"/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36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Ar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15+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16.29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6.23-7.3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242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150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6.17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SECR+SFC→ 128#-T1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36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Ar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12+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20.84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7.3-7.21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423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200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4.5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6.17 → 70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SSECR+SFC+SSC+RIBLL1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86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Kr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27+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21.03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7.26-7.31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50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SECR+SFC→ TL2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77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56</a:t>
                      </a:r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Fe</a:t>
                      </a:r>
                      <a:r>
                        <a:rPr lang="en-US" altLang="zh-CN" sz="1600" b="1" i="0" baseline="3000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17+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22.86 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9.14-11.3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1193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1" i="0" dirty="0">
                          <a:solidFill>
                            <a:srgbClr val="C00000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45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2</a:t>
                      </a:r>
                    </a:p>
                  </a:txBody>
                  <a:tcPr marL="7937" marR="7937" marT="793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6.3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1600" b="0" i="0" dirty="0">
                          <a:solidFill>
                            <a:schemeClr val="tx1"/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SECR+SFC→ TL2</a:t>
                      </a:r>
                    </a:p>
                  </a:txBody>
                  <a:tcPr marL="7937" marR="7937" marT="7937" marB="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54F40A54-8187-4F3C-A7F1-9AB5D2EBB248}"/>
              </a:ext>
            </a:extLst>
          </p:cNvPr>
          <p:cNvSpPr txBox="1"/>
          <p:nvPr/>
        </p:nvSpPr>
        <p:spPr>
          <a:xfrm>
            <a:off x="2207568" y="5013176"/>
            <a:ext cx="883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SECRAL-II total operation beam time in 2024:  3769.5 hours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6094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2207568" y="60585"/>
            <a:ext cx="93314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Uranium Beam Production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238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46+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by SECRAL-I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C05E89C-443E-4772-9D5C-84A54AAF67E3}"/>
              </a:ext>
            </a:extLst>
          </p:cNvPr>
          <p:cNvGrpSpPr/>
          <p:nvPr/>
        </p:nvGrpSpPr>
        <p:grpSpPr>
          <a:xfrm>
            <a:off x="911424" y="836712"/>
            <a:ext cx="4536504" cy="3459464"/>
            <a:chOff x="335360" y="1268760"/>
            <a:chExt cx="5040560" cy="3785179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4EF890D1-981C-48B2-B0D0-95CC715D0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360" y="1268760"/>
              <a:ext cx="5040560" cy="378517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F862C593-8B23-4AA2-8D8E-0C618DA5D263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 bwMode="auto">
            <a:xfrm rot="232572">
              <a:off x="1243926" y="2212884"/>
              <a:ext cx="715791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SECRAL-</a:t>
              </a:r>
              <a:r>
                <a:rPr kumimoji="0" lang="en-US" altLang="zh-CN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I</a:t>
              </a:r>
              <a:endParaRPr kumimoji="0" lang="zh-CN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42C77E59-CB31-4334-B11E-58899227F245}"/>
              </a:ext>
            </a:extLst>
          </p:cNvPr>
          <p:cNvSpPr txBox="1"/>
          <p:nvPr/>
        </p:nvSpPr>
        <p:spPr bwMode="auto">
          <a:xfrm>
            <a:off x="839416" y="4487528"/>
            <a:ext cx="5040560" cy="1631216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SECRAL-I: 28 GHz ECR ion source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Upgraded from 24 GHz SECRAL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Ø 120 mm ID plasma chamber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+mn-cs"/>
              </a:rPr>
              <a:t>10 kW max.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μW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power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Micro-channel cooling Al plasma chamber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16D71C-462D-4313-877D-FF1563997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412776"/>
            <a:ext cx="5927617" cy="423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9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487445" y="44624"/>
            <a:ext cx="104711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Uranium Beam Operation 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238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46+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for SSC-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Linac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by SECRAL-I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F29B73A-698F-4424-9323-84534CE6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1416943"/>
            <a:ext cx="2880320" cy="286157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3417447-4DB3-49AE-BCE8-3B08FBB4F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0336" y="1348213"/>
            <a:ext cx="2880320" cy="29303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AA4C292-A058-4794-A3E3-9C95E6889202}"/>
              </a:ext>
            </a:extLst>
          </p:cNvPr>
          <p:cNvSpPr txBox="1"/>
          <p:nvPr/>
        </p:nvSpPr>
        <p:spPr bwMode="auto">
          <a:xfrm>
            <a:off x="6456040" y="4365104"/>
            <a:ext cx="50529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Lower emittance for higher charge state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CEC0040-AE86-4CC5-8E65-F6F0A284E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88" y="1124744"/>
            <a:ext cx="5575192" cy="39964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7B4B8EC-0D9C-480B-AD84-5E475FB368E4}"/>
              </a:ext>
            </a:extLst>
          </p:cNvPr>
          <p:cNvSpPr txBox="1"/>
          <p:nvPr/>
        </p:nvSpPr>
        <p:spPr bwMode="auto">
          <a:xfrm>
            <a:off x="754208" y="5207776"/>
            <a:ext cx="106715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dirty="0">
                <a:latin typeface="Arial" pitchFamily="34" charset="0"/>
              </a:rPr>
              <a:t>SECRAL-I delivered </a:t>
            </a:r>
            <a:r>
              <a:rPr lang="en-US" altLang="zh-CN" sz="2400" baseline="30000" dirty="0">
                <a:latin typeface="Arial" pitchFamily="34" charset="0"/>
              </a:rPr>
              <a:t>238</a:t>
            </a:r>
            <a:r>
              <a:rPr lang="en-US" altLang="zh-CN" sz="2400" dirty="0">
                <a:latin typeface="Arial" pitchFamily="34" charset="0"/>
              </a:rPr>
              <a:t>U</a:t>
            </a:r>
            <a:r>
              <a:rPr lang="en-US" altLang="zh-CN" sz="2400" baseline="30000" dirty="0">
                <a:latin typeface="Arial" pitchFamily="34" charset="0"/>
              </a:rPr>
              <a:t>46+ </a:t>
            </a:r>
            <a:r>
              <a:rPr lang="en-US" altLang="zh-CN" sz="2400" dirty="0">
                <a:latin typeface="Arial" pitchFamily="34" charset="0"/>
              </a:rPr>
              <a:t>beam to SSC-</a:t>
            </a:r>
            <a:r>
              <a:rPr lang="en-US" altLang="zh-CN" sz="2400" dirty="0" err="1">
                <a:latin typeface="Arial" pitchFamily="34" charset="0"/>
              </a:rPr>
              <a:t>Linac</a:t>
            </a:r>
            <a:r>
              <a:rPr lang="en-US" altLang="zh-CN" sz="2400" dirty="0">
                <a:latin typeface="Arial" pitchFamily="34" charset="0"/>
              </a:rPr>
              <a:t> for </a:t>
            </a:r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568.5</a:t>
            </a:r>
            <a:r>
              <a:rPr lang="en-US" altLang="zh-CN" sz="2400" dirty="0">
                <a:latin typeface="Arial" pitchFamily="34" charset="0"/>
              </a:rPr>
              <a:t> hours with intensity</a:t>
            </a:r>
          </a:p>
          <a:p>
            <a:pPr eaLnBrk="1" hangingPunct="1"/>
            <a:r>
              <a:rPr lang="en-US" altLang="zh-CN" sz="2400" dirty="0">
                <a:latin typeface="Arial" pitchFamily="34" charset="0"/>
              </a:rPr>
              <a:t> 25-30 e</a:t>
            </a:r>
            <a:r>
              <a:rPr lang="el-GR" altLang="zh-CN" sz="2400" dirty="0">
                <a:latin typeface="Arial" pitchFamily="34" charset="0"/>
              </a:rPr>
              <a:t>μ</a:t>
            </a:r>
            <a:r>
              <a:rPr lang="en-US" altLang="zh-CN" sz="2400" dirty="0">
                <a:latin typeface="Arial" pitchFamily="34" charset="0"/>
              </a:rPr>
              <a:t>A from 17/11/2023 to 03/01/2024.</a:t>
            </a:r>
            <a:endParaRPr lang="zh-CN" altLang="en-US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164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981093" y="4881"/>
            <a:ext cx="94265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HIRFL Uranium Beam Operation with SECRAL-I</a:t>
            </a:r>
          </a:p>
        </p:txBody>
      </p:sp>
      <p:grpSp>
        <p:nvGrpSpPr>
          <p:cNvPr id="19" name="组合 11">
            <a:extLst>
              <a:ext uri="{FF2B5EF4-FFF2-40B4-BE49-F238E27FC236}">
                <a16:creationId xmlns:a16="http://schemas.microsoft.com/office/drawing/2014/main" id="{7CD53526-7F88-419A-83E2-43BB83919596}"/>
              </a:ext>
            </a:extLst>
          </p:cNvPr>
          <p:cNvGrpSpPr>
            <a:grpSpLocks/>
          </p:cNvGrpSpPr>
          <p:nvPr/>
        </p:nvGrpSpPr>
        <p:grpSpPr bwMode="auto">
          <a:xfrm>
            <a:off x="1559496" y="804108"/>
            <a:ext cx="8699697" cy="5537885"/>
            <a:chOff x="-2744575" y="-1846663"/>
            <a:chExt cx="14099297" cy="9345313"/>
          </a:xfrm>
        </p:grpSpPr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F7291A9E-7553-4F73-9D9D-42583C038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4575" y="-1316332"/>
              <a:ext cx="14099297" cy="83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13">
              <a:extLst>
                <a:ext uri="{FF2B5EF4-FFF2-40B4-BE49-F238E27FC236}">
                  <a16:creationId xmlns:a16="http://schemas.microsoft.com/office/drawing/2014/main" id="{EDA5BC20-ACA8-419E-B979-1A2872739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84103" y="-1846663"/>
              <a:ext cx="3586472" cy="571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aseline="30000" dirty="0">
                  <a:solidFill>
                    <a:schemeClr val="bg1"/>
                  </a:solidFill>
                </a:rPr>
                <a:t>238</a:t>
              </a:r>
              <a:r>
                <a:rPr lang="en-US" altLang="zh-CN" sz="1600" dirty="0">
                  <a:solidFill>
                    <a:schemeClr val="bg1"/>
                  </a:solidFill>
                </a:rPr>
                <a:t>U</a:t>
              </a:r>
              <a:r>
                <a:rPr lang="en-US" altLang="zh-CN" sz="1600" baseline="30000" dirty="0">
                  <a:solidFill>
                    <a:schemeClr val="bg1"/>
                  </a:solidFill>
                </a:rPr>
                <a:t>46+</a:t>
              </a:r>
              <a:r>
                <a:rPr lang="en-US" altLang="zh-CN" sz="1600" dirty="0">
                  <a:solidFill>
                    <a:schemeClr val="bg1"/>
                  </a:solidFill>
                </a:rPr>
                <a:t>—1.48MeV/u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7C2A7B9C-D162-49A2-8B90-2072F291C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59427" y="-1782804"/>
              <a:ext cx="3804014" cy="5711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600" baseline="30000" dirty="0">
                  <a:solidFill>
                    <a:schemeClr val="bg1"/>
                  </a:solidFill>
                </a:rPr>
                <a:t>238</a:t>
              </a:r>
              <a:r>
                <a:rPr lang="en-US" altLang="zh-CN" sz="1600" dirty="0">
                  <a:solidFill>
                    <a:schemeClr val="bg1"/>
                  </a:solidFill>
                </a:rPr>
                <a:t>U</a:t>
              </a:r>
              <a:r>
                <a:rPr lang="en-US" altLang="zh-CN" sz="1600" baseline="30000" dirty="0">
                  <a:solidFill>
                    <a:schemeClr val="bg1"/>
                  </a:solidFill>
                </a:rPr>
                <a:t>46+</a:t>
              </a:r>
              <a:r>
                <a:rPr lang="en-US" altLang="zh-CN" sz="1600" dirty="0">
                  <a:solidFill>
                    <a:schemeClr val="bg1"/>
                  </a:solidFill>
                </a:rPr>
                <a:t>—15.53MeV/u</a:t>
              </a:r>
              <a:endParaRPr lang="zh-CN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28455613-EF4E-4950-AAF1-75F69FBB0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348" y="6927332"/>
              <a:ext cx="3555271" cy="57131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>
                <a:defRPr sz="1600" baseline="30000">
                  <a:solidFill>
                    <a:schemeClr val="bg1"/>
                  </a:solidFill>
                </a:defRPr>
              </a:lvl1pPr>
              <a:lvl2pPr marL="742950" indent="-285750"/>
              <a:lvl3pPr marL="1143000" indent="-228600"/>
              <a:lvl4pPr marL="1600200" indent="-228600"/>
              <a:lvl5pPr marL="2057400" indent="-22860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r>
                <a:rPr lang="en-US" altLang="zh-CN" dirty="0"/>
                <a:t>238</a:t>
              </a:r>
              <a:r>
                <a:rPr lang="en-US" altLang="zh-CN" baseline="0" dirty="0"/>
                <a:t>U</a:t>
              </a:r>
              <a:r>
                <a:rPr lang="en-US" altLang="zh-CN" dirty="0"/>
                <a:t>74+</a:t>
              </a:r>
              <a:r>
                <a:rPr lang="en-US" altLang="zh-CN" baseline="0" dirty="0"/>
                <a:t>—500MeV/u</a:t>
              </a:r>
              <a:endParaRPr lang="zh-CN" altLang="en-US" baseline="0" dirty="0"/>
            </a:p>
          </p:txBody>
        </p:sp>
        <p:sp>
          <p:nvSpPr>
            <p:cNvPr id="26" name="文本框 16">
              <a:extLst>
                <a:ext uri="{FF2B5EF4-FFF2-40B4-BE49-F238E27FC236}">
                  <a16:creationId xmlns:a16="http://schemas.microsoft.com/office/drawing/2014/main" id="{44CEEDFC-FFB6-4790-BBFE-22F106898B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2352" y="5413524"/>
              <a:ext cx="806380" cy="4672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CEE</a:t>
              </a:r>
              <a:endPara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08A568CC-F3DD-46F4-986C-C8B710017C68}"/>
                </a:ext>
              </a:extLst>
            </p:cNvPr>
            <p:cNvSpPr/>
            <p:nvPr/>
          </p:nvSpPr>
          <p:spPr>
            <a:xfrm rot="1200000">
              <a:off x="7900235" y="6037376"/>
              <a:ext cx="1227228" cy="377730"/>
            </a:xfrm>
            <a:prstGeom prst="ellipse">
              <a:avLst/>
            </a:prstGeom>
            <a:noFill/>
            <a:ln w="508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文本框 18">
              <a:extLst>
                <a:ext uri="{FF2B5EF4-FFF2-40B4-BE49-F238E27FC236}">
                  <a16:creationId xmlns:a16="http://schemas.microsoft.com/office/drawing/2014/main" id="{16AD9C89-BB74-4993-B328-6683AEBCC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5204" y="6598452"/>
              <a:ext cx="933607" cy="4672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2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AMS</a:t>
              </a:r>
              <a:endParaRPr lang="zh-CN" altLang="en-US" sz="1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2836759-62FD-465F-8F44-36C4032EC5FD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4391149" y="1011163"/>
            <a:ext cx="552723" cy="70281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>
            <a:extLst>
              <a:ext uri="{FF2B5EF4-FFF2-40B4-BE49-F238E27FC236}">
                <a16:creationId xmlns:a16="http://schemas.microsoft.com/office/drawing/2014/main" id="{4B154176-96BE-42E2-9AA4-C0B6F9CF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172" y="1202039"/>
            <a:ext cx="2003615" cy="1250119"/>
          </a:xfrm>
          <a:prstGeom prst="rect">
            <a:avLst/>
          </a:prstGeom>
        </p:spPr>
      </p:pic>
      <p:sp>
        <p:nvSpPr>
          <p:cNvPr id="32" name="爆炸形: 8 pt  31">
            <a:extLst>
              <a:ext uri="{FF2B5EF4-FFF2-40B4-BE49-F238E27FC236}">
                <a16:creationId xmlns:a16="http://schemas.microsoft.com/office/drawing/2014/main" id="{E37234FC-D772-425F-9559-C40331065EC8}"/>
              </a:ext>
            </a:extLst>
          </p:cNvPr>
          <p:cNvSpPr/>
          <p:nvPr/>
        </p:nvSpPr>
        <p:spPr>
          <a:xfrm>
            <a:off x="3349642" y="2897219"/>
            <a:ext cx="308139" cy="28803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AF22040-FCBC-4BE6-82D9-27605F9CB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190" y="2680696"/>
            <a:ext cx="2109701" cy="3384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>
                <a:solidFill>
                  <a:schemeClr val="bg1"/>
                </a:solidFill>
              </a:rPr>
              <a:t>Stripper</a:t>
            </a:r>
            <a:r>
              <a:rPr lang="zh-CN" altLang="en-US" sz="1600" dirty="0">
                <a:solidFill>
                  <a:schemeClr val="bg1"/>
                </a:solidFill>
              </a:rPr>
              <a:t>： </a:t>
            </a:r>
            <a:r>
              <a:rPr lang="en-US" altLang="zh-CN" sz="1600" dirty="0">
                <a:solidFill>
                  <a:schemeClr val="bg1"/>
                </a:solidFill>
              </a:rPr>
              <a:t>46+ </a:t>
            </a:r>
            <a:r>
              <a:rPr lang="en-US" altLang="zh-CN" sz="1600" dirty="0">
                <a:solidFill>
                  <a:schemeClr val="bg1"/>
                </a:solidFill>
                <a:sym typeface="Wingdings" panose="05000000000000000000" pitchFamily="2" charset="2"/>
              </a:rPr>
              <a:t>74+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4ADE4AB7-2F5F-4DEB-8860-3811ADB1B9AD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2572891" y="2849909"/>
            <a:ext cx="662896" cy="169212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66759F60-964B-4AA6-93E7-703B51F45795}"/>
              </a:ext>
            </a:extLst>
          </p:cNvPr>
          <p:cNvCxnSpPr>
            <a:cxnSpLocks/>
          </p:cNvCxnSpPr>
          <p:nvPr/>
        </p:nvCxnSpPr>
        <p:spPr>
          <a:xfrm flipV="1">
            <a:off x="4662335" y="5541944"/>
            <a:ext cx="497561" cy="461257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CC84A25A-D147-456D-AD25-4C587B5CBD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5546511" y="1142533"/>
            <a:ext cx="1147861" cy="91831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13">
            <a:extLst>
              <a:ext uri="{FF2B5EF4-FFF2-40B4-BE49-F238E27FC236}">
                <a16:creationId xmlns:a16="http://schemas.microsoft.com/office/drawing/2014/main" id="{3CC6A89A-10D5-47B0-8B08-4582949A2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6327" y="1337633"/>
            <a:ext cx="1938065" cy="338554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 dirty="0">
                <a:solidFill>
                  <a:srgbClr val="FFFF00"/>
                </a:solidFill>
              </a:rPr>
              <a:t>25~30 e</a:t>
            </a:r>
            <a:r>
              <a:rPr lang="el-GR" altLang="zh-CN" sz="1600" dirty="0">
                <a:solidFill>
                  <a:srgbClr val="FFFF00"/>
                </a:solidFill>
              </a:rPr>
              <a:t>μ</a:t>
            </a:r>
            <a:r>
              <a:rPr lang="en-US" altLang="zh-CN" sz="1600" dirty="0">
                <a:solidFill>
                  <a:srgbClr val="FFFF00"/>
                </a:solidFill>
              </a:rPr>
              <a:t>A </a:t>
            </a:r>
            <a:r>
              <a:rPr lang="en-US" altLang="zh-CN" sz="1600" baseline="30000" dirty="0">
                <a:solidFill>
                  <a:srgbClr val="FFFF00"/>
                </a:solidFill>
              </a:rPr>
              <a:t>238</a:t>
            </a:r>
            <a:r>
              <a:rPr lang="en-US" altLang="zh-CN" sz="1600" dirty="0">
                <a:solidFill>
                  <a:srgbClr val="FFFF00"/>
                </a:solidFill>
              </a:rPr>
              <a:t>U</a:t>
            </a:r>
            <a:r>
              <a:rPr lang="en-US" altLang="zh-CN" sz="1600" baseline="30000" dirty="0">
                <a:solidFill>
                  <a:srgbClr val="FFFF00"/>
                </a:solidFill>
              </a:rPr>
              <a:t>46+</a:t>
            </a:r>
            <a:endParaRPr lang="zh-CN" altLang="en-US" sz="1600" dirty="0">
              <a:solidFill>
                <a:srgbClr val="FFFF00"/>
              </a:solidFill>
            </a:endParaRPr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2E4D2291-BB0A-4971-8144-87EE9211AB3C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6694371" y="1506910"/>
            <a:ext cx="991956" cy="276359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17">
            <a:extLst>
              <a:ext uri="{FF2B5EF4-FFF2-40B4-BE49-F238E27FC236}">
                <a16:creationId xmlns:a16="http://schemas.microsoft.com/office/drawing/2014/main" id="{7AF2DFF2-3815-4F9B-8B52-2FFCDB503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952546"/>
            <a:ext cx="3131992" cy="191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3F929E74-AA45-47BC-ACA5-72E35A58D1E5}"/>
              </a:ext>
            </a:extLst>
          </p:cNvPr>
          <p:cNvCxnSpPr>
            <a:cxnSpLocks/>
          </p:cNvCxnSpPr>
          <p:nvPr/>
        </p:nvCxnSpPr>
        <p:spPr>
          <a:xfrm flipH="1">
            <a:off x="5447927" y="3061383"/>
            <a:ext cx="2277720" cy="1404261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15">
            <a:extLst>
              <a:ext uri="{FF2B5EF4-FFF2-40B4-BE49-F238E27FC236}">
                <a16:creationId xmlns:a16="http://schemas.microsoft.com/office/drawing/2014/main" id="{E2B74861-0C14-4A8E-A3FE-181C247DC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6568" y="1380683"/>
            <a:ext cx="2007219" cy="646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baseline="30000">
                <a:solidFill>
                  <a:schemeClr val="bg1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/>
            <a:r>
              <a:rPr lang="en-US" altLang="zh-CN" sz="1800" baseline="0" dirty="0"/>
              <a:t>500MeV/u </a:t>
            </a:r>
            <a:r>
              <a:rPr lang="en-US" altLang="zh-CN" sz="1800" dirty="0"/>
              <a:t>238</a:t>
            </a:r>
            <a:r>
              <a:rPr lang="en-US" altLang="zh-CN" sz="1800" baseline="0" dirty="0"/>
              <a:t>U</a:t>
            </a:r>
            <a:r>
              <a:rPr lang="en-US" altLang="zh-CN" sz="1800" dirty="0"/>
              <a:t>74+ </a:t>
            </a:r>
            <a:r>
              <a:rPr lang="en-US" altLang="zh-CN" sz="1800" baseline="0" dirty="0"/>
              <a:t>@1×10</a:t>
            </a:r>
            <a:r>
              <a:rPr lang="en-US" altLang="zh-CN" sz="1800" dirty="0"/>
              <a:t>8</a:t>
            </a:r>
            <a:r>
              <a:rPr lang="en-US" altLang="zh-CN" sz="1800" baseline="0" dirty="0"/>
              <a:t> </a:t>
            </a:r>
            <a:r>
              <a:rPr lang="en-US" altLang="zh-CN" sz="1800" baseline="0" dirty="0" err="1"/>
              <a:t>ppp</a:t>
            </a:r>
            <a:endParaRPr lang="zh-CN" altLang="en-US" sz="1800" baseline="0" dirty="0"/>
          </a:p>
        </p:txBody>
      </p:sp>
    </p:spTree>
    <p:extLst>
      <p:ext uri="{BB962C8B-B14F-4D97-AF65-F5344CB8AC3E}">
        <p14:creationId xmlns:p14="http://schemas.microsoft.com/office/powerpoint/2010/main" val="3096181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6883CF7-2640-43BC-A2DB-FEFFF8EC8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8" y="2662147"/>
            <a:ext cx="6531996" cy="344822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084A7ED-8608-4275-BF17-09168B7966EB}"/>
              </a:ext>
            </a:extLst>
          </p:cNvPr>
          <p:cNvSpPr/>
          <p:nvPr/>
        </p:nvSpPr>
        <p:spPr>
          <a:xfrm>
            <a:off x="1344425" y="145840"/>
            <a:ext cx="1102936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Long-term stability of high-intensity highly-charged heavy ion beams delivered by SECRAL II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55772F4-CD9E-4E3B-AFA7-C17AE71424A6}"/>
              </a:ext>
            </a:extLst>
          </p:cNvPr>
          <p:cNvSpPr txBox="1"/>
          <p:nvPr/>
        </p:nvSpPr>
        <p:spPr bwMode="auto">
          <a:xfrm>
            <a:off x="602341" y="839428"/>
            <a:ext cx="10640804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High-intensity highly charged heavy ion beams produced by SECRAL II at 6-7 kW /24-28 GHz  RF power were delivered to existing accelerator facility HIRFL-SFC cyclotron.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250 e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μ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A of 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78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Kr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26+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, 27 days continuously, 200 e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μ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A of 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129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Xe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32+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 10 days continuously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Demonstrating good long-term stability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771CC57-AA9C-4286-B828-5B3F995773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40" r="4708"/>
          <a:stretch/>
        </p:blipFill>
        <p:spPr>
          <a:xfrm>
            <a:off x="6528048" y="2734435"/>
            <a:ext cx="5407677" cy="31043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8F50E0-A411-428F-A980-94E556A1DDDB}"/>
              </a:ext>
            </a:extLst>
          </p:cNvPr>
          <p:cNvSpPr txBox="1"/>
          <p:nvPr/>
        </p:nvSpPr>
        <p:spPr bwMode="auto">
          <a:xfrm>
            <a:off x="1127448" y="5070594"/>
            <a:ext cx="49017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27 days beam operation continuously for HIRFL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771150-D198-418F-A017-1EED8350529B}"/>
              </a:ext>
            </a:extLst>
          </p:cNvPr>
          <p:cNvSpPr txBox="1"/>
          <p:nvPr/>
        </p:nvSpPr>
        <p:spPr bwMode="auto">
          <a:xfrm>
            <a:off x="7186818" y="5070594"/>
            <a:ext cx="490179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10 days beam operation continuously for HIRFL 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5F0A68-3C9D-48B5-9DE2-D3A979308024}"/>
              </a:ext>
            </a:extLst>
          </p:cNvPr>
          <p:cNvSpPr txBox="1"/>
          <p:nvPr/>
        </p:nvSpPr>
        <p:spPr bwMode="auto">
          <a:xfrm>
            <a:off x="3423036" y="2810288"/>
            <a:ext cx="1811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24 GHz + 18 GHz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394253-4880-4E4C-A4BA-82D5E33EA558}"/>
              </a:ext>
            </a:extLst>
          </p:cNvPr>
          <p:cNvSpPr txBox="1"/>
          <p:nvPr/>
        </p:nvSpPr>
        <p:spPr bwMode="auto">
          <a:xfrm>
            <a:off x="8731857" y="2565158"/>
            <a:ext cx="1811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28 GHz + 18 GHz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756C4D8-73BA-4F31-8E0F-560E629AE1A5}"/>
              </a:ext>
            </a:extLst>
          </p:cNvPr>
          <p:cNvSpPr txBox="1"/>
          <p:nvPr/>
        </p:nvSpPr>
        <p:spPr bwMode="auto">
          <a:xfrm>
            <a:off x="4067097" y="3417220"/>
            <a:ext cx="119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±7.6%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07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8B49DFB-1EEE-4CC8-827C-410D437DE7F4}"/>
              </a:ext>
            </a:extLst>
          </p:cNvPr>
          <p:cNvSpPr/>
          <p:nvPr/>
        </p:nvSpPr>
        <p:spPr>
          <a:xfrm>
            <a:off x="1343472" y="116632"/>
            <a:ext cx="1102936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Long-term stability of high-intensity highly-charged heavy ion beams delivered by SECRAL II </a:t>
            </a: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D674EA4-4037-4A9D-89DC-D7D5F2D1C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155543"/>
            <a:ext cx="10602147" cy="544195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402B0F-EF76-4971-AF4D-CF9FF319CF29}"/>
              </a:ext>
            </a:extLst>
          </p:cNvPr>
          <p:cNvSpPr txBox="1"/>
          <p:nvPr/>
        </p:nvSpPr>
        <p:spPr>
          <a:xfrm>
            <a:off x="4223792" y="622841"/>
            <a:ext cx="3908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2021---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28+18 GHz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-Ar</a:t>
            </a:r>
            <a:r>
              <a:rPr lang="en-US" altLang="zh-CN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15+</a:t>
            </a:r>
            <a:endParaRPr lang="zh-CN" altLang="en-US" sz="28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02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E5D3AF4-1808-480A-ACB6-C8EAE28D189D}"/>
              </a:ext>
            </a:extLst>
          </p:cNvPr>
          <p:cNvSpPr/>
          <p:nvPr/>
        </p:nvSpPr>
        <p:spPr>
          <a:xfrm>
            <a:off x="1055440" y="48400"/>
            <a:ext cx="11449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Long-term operation at high-intensities of highly-charged beams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B98EE4-B404-4660-BF19-19F015A68B75}"/>
              </a:ext>
            </a:extLst>
          </p:cNvPr>
          <p:cNvSpPr txBox="1"/>
          <p:nvPr/>
        </p:nvSpPr>
        <p:spPr bwMode="auto">
          <a:xfrm>
            <a:off x="5375920" y="836712"/>
            <a:ext cx="17235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SECRAL-II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00DA39-23F1-4512-A62A-404A527E3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80" y="1406001"/>
            <a:ext cx="9073008" cy="483053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EF83595-FDB7-4A28-85A2-3195244CBA84}"/>
              </a:ext>
            </a:extLst>
          </p:cNvPr>
          <p:cNvSpPr txBox="1"/>
          <p:nvPr/>
        </p:nvSpPr>
        <p:spPr bwMode="auto">
          <a:xfrm>
            <a:off x="6456040" y="5863450"/>
            <a:ext cx="20417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Time (hours)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165479-0008-4100-87AA-97A218F14B62}"/>
              </a:ext>
            </a:extLst>
          </p:cNvPr>
          <p:cNvSpPr txBox="1"/>
          <p:nvPr/>
        </p:nvSpPr>
        <p:spPr bwMode="auto">
          <a:xfrm>
            <a:off x="7007087" y="2636912"/>
            <a:ext cx="1196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±9.0%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13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5375920" y="0"/>
            <a:ext cx="15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Outline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1199456" y="1844824"/>
            <a:ext cx="10579610" cy="20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24-28 GHz SECRAL-I &amp; SECRAL-II results and performance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GHz FECR results and performance</a:t>
            </a: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Discussion</a:t>
            </a:r>
            <a:endParaRPr lang="zh-CN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810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E202D8C-1AB9-4E26-95B0-43F8DD7B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783" y="1402333"/>
            <a:ext cx="2664296" cy="1575072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A84973AC-9C08-4C47-9AE5-5BD48FB32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2443" y="1114053"/>
            <a:ext cx="3084144" cy="4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10" bIns="45710">
            <a:spAutoFit/>
          </a:bodyPr>
          <a:lstStyle>
            <a:lvl1pPr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Current 1.6×10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ppp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4330700-9395-4843-BAB4-A9EEAD9ED697}"/>
              </a:ext>
            </a:extLst>
          </p:cNvPr>
          <p:cNvGrpSpPr/>
          <p:nvPr/>
        </p:nvGrpSpPr>
        <p:grpSpPr>
          <a:xfrm>
            <a:off x="983432" y="1052736"/>
            <a:ext cx="6984776" cy="1561548"/>
            <a:chOff x="1791598" y="781365"/>
            <a:chExt cx="4880466" cy="156154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115D750-EA96-4251-ABCC-5B2CE508C890}"/>
                </a:ext>
              </a:extLst>
            </p:cNvPr>
            <p:cNvSpPr txBox="1"/>
            <p:nvPr/>
          </p:nvSpPr>
          <p:spPr bwMode="auto">
            <a:xfrm>
              <a:off x="1791598" y="1139891"/>
              <a:ext cx="4880466" cy="120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SECRAL-II: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~350 e</a:t>
              </a:r>
              <a:r>
                <a:rPr kumimoji="0" lang="el-GR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μ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 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（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~4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times historical operation current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）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742950" marR="0" lvl="1" indent="-28575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High current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：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SFC--8.5 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AMeV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/15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μ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</a:t>
              </a:r>
            </a:p>
            <a:p>
              <a:pPr marL="742950" marR="0" lvl="1" indent="-28575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CSR</a:t>
              </a:r>
              <a:r>
                <a:rPr kumimoji="0" lang="en-US" altLang="zh-CN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Beam Current Increase by a factor of 5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ADC26CAE-A745-4C1A-B599-4C815105D95C}"/>
                </a:ext>
              </a:extLst>
            </p:cNvPr>
            <p:cNvSpPr txBox="1"/>
            <p:nvPr/>
          </p:nvSpPr>
          <p:spPr bwMode="auto">
            <a:xfrm>
              <a:off x="1800184" y="781365"/>
              <a:ext cx="166778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36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Ar</a:t>
              </a:r>
              <a:r>
                <a:rPr kumimoji="0" lang="en-US" altLang="zh-CN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15+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C818F37-65BA-4A67-BAD1-1E76F1F31E37}"/>
              </a:ext>
            </a:extLst>
          </p:cNvPr>
          <p:cNvGrpSpPr/>
          <p:nvPr/>
        </p:nvGrpSpPr>
        <p:grpSpPr>
          <a:xfrm>
            <a:off x="992018" y="2884813"/>
            <a:ext cx="6544142" cy="1561548"/>
            <a:chOff x="1791598" y="2601304"/>
            <a:chExt cx="4880466" cy="1561548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010387B-1EE1-4DD0-B772-F7239760571D}"/>
                </a:ext>
              </a:extLst>
            </p:cNvPr>
            <p:cNvSpPr txBox="1"/>
            <p:nvPr/>
          </p:nvSpPr>
          <p:spPr bwMode="auto">
            <a:xfrm>
              <a:off x="1791598" y="2959830"/>
              <a:ext cx="4880466" cy="120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SECRAL-II: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~280 e</a:t>
              </a:r>
              <a:r>
                <a:rPr kumimoji="0" lang="el-GR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μ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 (not available before)</a:t>
              </a:r>
            </a:p>
            <a:p>
              <a:pPr marL="742950" marR="0" lvl="1" indent="-28575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High current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：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SFC--6 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AMeV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/12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μ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</a:t>
              </a:r>
            </a:p>
            <a:p>
              <a:pPr marL="742950" marR="0" lvl="1" indent="-28575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CSR</a:t>
              </a:r>
              <a:r>
                <a:rPr kumimoji="0" lang="en-US" altLang="zh-CN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Beam Current Increase by a factor of 10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2E080421-C8B1-4F5B-ABEC-A16F21B05766}"/>
                </a:ext>
              </a:extLst>
            </p:cNvPr>
            <p:cNvSpPr txBox="1"/>
            <p:nvPr/>
          </p:nvSpPr>
          <p:spPr bwMode="auto">
            <a:xfrm>
              <a:off x="1800184" y="2601304"/>
              <a:ext cx="166778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78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Kr</a:t>
              </a:r>
              <a:r>
                <a:rPr kumimoji="0" lang="en-US" altLang="zh-CN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26+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6F9375E8-4D0D-455E-8A97-04022F255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54" y="3078101"/>
            <a:ext cx="2915770" cy="172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4">
            <a:extLst>
              <a:ext uri="{FF2B5EF4-FFF2-40B4-BE49-F238E27FC236}">
                <a16:creationId xmlns:a16="http://schemas.microsoft.com/office/drawing/2014/main" id="{D44A4C53-B947-44BA-AF92-4C39E96BC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592" y="3010286"/>
            <a:ext cx="2735398" cy="4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10" bIns="45710">
            <a:spAutoFit/>
          </a:bodyPr>
          <a:lstStyle>
            <a:lvl1pPr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Current 1.2×10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9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ppp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B4BC3E2-516D-4299-8062-B6B0A175DCF7}"/>
              </a:ext>
            </a:extLst>
          </p:cNvPr>
          <p:cNvGrpSpPr/>
          <p:nvPr/>
        </p:nvGrpSpPr>
        <p:grpSpPr>
          <a:xfrm>
            <a:off x="983431" y="4770373"/>
            <a:ext cx="6544141" cy="1561548"/>
            <a:chOff x="1768497" y="4500792"/>
            <a:chExt cx="4880466" cy="1561548"/>
          </a:xfrm>
        </p:grpSpPr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A28EB88F-4AFE-44C7-BB45-F4B240AD5968}"/>
                </a:ext>
              </a:extLst>
            </p:cNvPr>
            <p:cNvSpPr txBox="1"/>
            <p:nvPr/>
          </p:nvSpPr>
          <p:spPr bwMode="auto">
            <a:xfrm>
              <a:off x="1768497" y="4859318"/>
              <a:ext cx="4880466" cy="1203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SECRAL-II: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~200 e</a:t>
              </a:r>
              <a:r>
                <a:rPr kumimoji="0" lang="el-GR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μ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A (not available before)</a:t>
              </a:r>
            </a:p>
            <a:p>
              <a:pPr marL="742950" marR="0" lvl="1" indent="-28575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High current 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：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SFC—3.9 </a:t>
              </a: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AMeV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/8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e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μ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A</a:t>
              </a:r>
            </a:p>
            <a:p>
              <a:pPr marL="742950" marR="0" lvl="1" indent="-285750" algn="l" defTabSz="914399" rtl="0" eaLnBrk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CSR</a:t>
              </a:r>
              <a:r>
                <a:rPr kumimoji="0" lang="en-US" altLang="zh-CN" sz="16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m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Beam Current Increase by a factor of 5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ADD37DD-2E56-4144-9E06-55327CBC6EBC}"/>
                </a:ext>
              </a:extLst>
            </p:cNvPr>
            <p:cNvSpPr txBox="1"/>
            <p:nvPr/>
          </p:nvSpPr>
          <p:spPr bwMode="auto">
            <a:xfrm>
              <a:off x="1777083" y="4500792"/>
              <a:ext cx="166778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129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Xe</a:t>
              </a:r>
              <a:r>
                <a:rPr kumimoji="0" lang="en-US" altLang="zh-CN" sz="24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32+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1BBFEFDA-410F-48B3-8AD4-025F7741E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783" y="4836135"/>
            <a:ext cx="2860766" cy="1716865"/>
          </a:xfrm>
          <a:prstGeom prst="rect">
            <a:avLst/>
          </a:prstGeom>
        </p:spPr>
      </p:pic>
      <p:sp>
        <p:nvSpPr>
          <p:cNvPr id="32" name="矩形 4">
            <a:extLst>
              <a:ext uri="{FF2B5EF4-FFF2-40B4-BE49-F238E27FC236}">
                <a16:creationId xmlns:a16="http://schemas.microsoft.com/office/drawing/2014/main" id="{FAFDD4D2-BCF7-47EA-9F58-548C4248F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5785" y="4770373"/>
            <a:ext cx="2780761" cy="40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45710" bIns="45710">
            <a:spAutoFit/>
          </a:bodyPr>
          <a:lstStyle>
            <a:lvl1pPr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13130"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13130" eaLnBrk="0" fontAlgn="base" hangingPunct="0">
              <a:spcBef>
                <a:spcPct val="0"/>
              </a:spcBef>
              <a:spcAft>
                <a:spcPct val="0"/>
              </a:spcAft>
              <a:defRPr kumimoji="1" sz="4600" b="1">
                <a:solidFill>
                  <a:srgbClr val="FF3399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313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Current 6.3×10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8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ppp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F5A18337-031B-440E-A7B5-8C4DD7C34A39}"/>
              </a:ext>
            </a:extLst>
          </p:cNvPr>
          <p:cNvSpPr txBox="1"/>
          <p:nvPr/>
        </p:nvSpPr>
        <p:spPr bwMode="auto">
          <a:xfrm>
            <a:off x="839416" y="619691"/>
            <a:ext cx="1067311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CSRm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performance enhancement together with other technical improvements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387125A-8213-4DD3-A3CA-469296DAF631}"/>
              </a:ext>
            </a:extLst>
          </p:cNvPr>
          <p:cNvSpPr txBox="1"/>
          <p:nvPr/>
        </p:nvSpPr>
        <p:spPr bwMode="auto">
          <a:xfrm>
            <a:off x="1487488" y="63774"/>
            <a:ext cx="985878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SECRAL-II operation improved performance of  HIRFL-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CSRm</a:t>
            </a:r>
            <a:endParaRPr kumimoji="0" lang="en-US" altLang="zh-CN" sz="2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163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5375920" y="0"/>
            <a:ext cx="15953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Outline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1199456" y="1844824"/>
            <a:ext cx="10579610" cy="204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24-28 GHz SECRAL-I &amp; SECRAL-II Results and Performance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 GHz FECR Results and </a:t>
            </a:r>
            <a:r>
              <a:rPr lang="en-US" altLang="zh-C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erformance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Discussion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5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1C8A89B6-B94F-444B-B84D-F389EC17DD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8" y="1375671"/>
            <a:ext cx="8021907" cy="4578515"/>
          </a:xfrm>
          <a:prstGeom prst="rect">
            <a:avLst/>
          </a:prstGeom>
        </p:spPr>
      </p:pic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39FCB346-F73A-4BEC-8A51-D509C672E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222004"/>
              </p:ext>
            </p:extLst>
          </p:nvPr>
        </p:nvGraphicFramePr>
        <p:xfrm>
          <a:off x="8269357" y="1743520"/>
          <a:ext cx="3823355" cy="41669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39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031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Specs.</a:t>
                      </a:r>
                      <a:endParaRPr lang="zh-CN" altLang="en-US" sz="18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Unit</a:t>
                      </a:r>
                      <a:endParaRPr lang="zh-CN" altLang="en-US" sz="18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Value</a:t>
                      </a:r>
                      <a:endParaRPr lang="zh-CN" altLang="en-US" sz="1800" dirty="0"/>
                    </a:p>
                  </a:txBody>
                  <a:tcPr anchor="ctr" anchorCtr="1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Frequency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GHz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45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RF Power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kW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20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20660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Chamber ID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mm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≥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Ø140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493843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Mirror</a:t>
                      </a:r>
                      <a:r>
                        <a:rPr lang="en-US" altLang="zh-CN" sz="1600" baseline="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Fields</a:t>
                      </a:r>
                      <a:endParaRPr lang="zh-CN" altLang="en-US" sz="1600" baseline="-250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T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≥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6.4/3.2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B</a:t>
                      </a:r>
                      <a:r>
                        <a:rPr lang="en-US" altLang="zh-CN" sz="1600" baseline="-250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rad</a:t>
                      </a:r>
                      <a:endParaRPr lang="zh-CN" altLang="en-US" sz="1600" baseline="-250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T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≥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3.2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Mirror Length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mm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~500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B</a:t>
                      </a:r>
                      <a:r>
                        <a:rPr lang="en-US" altLang="zh-CN" sz="1600" baseline="-25000" dirty="0" err="1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max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in conductor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T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~11.8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306798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Magnet</a:t>
                      </a:r>
                      <a:r>
                        <a:rPr lang="en-US" altLang="zh-CN" sz="1600" baseline="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coils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/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Nb</a:t>
                      </a:r>
                      <a:r>
                        <a:rPr lang="en-US" altLang="zh-CN" sz="1600" baseline="-250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3</a:t>
                      </a:r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Sn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Nb</a:t>
                      </a:r>
                      <a:r>
                        <a:rPr lang="en-US" altLang="zh-CN" sz="1600" baseline="-250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3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Sn</a:t>
                      </a:r>
                      <a:endParaRPr lang="zh-CN" altLang="en-US" sz="1600" dirty="0">
                        <a:solidFill>
                          <a:srgbClr val="FFFF00"/>
                        </a:solidFill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J</a:t>
                      </a:r>
                      <a:r>
                        <a:rPr lang="en-US" altLang="zh-CN" sz="1600" baseline="-25000" dirty="0" err="1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&gt;1500</a:t>
                      </a:r>
                      <a:r>
                        <a:rPr lang="en-US" altLang="zh-CN" sz="1600" baseline="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A/mm</a:t>
                      </a:r>
                      <a:r>
                        <a:rPr lang="en-US" altLang="zh-CN" sz="1600" baseline="3000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2</a:t>
                      </a:r>
                      <a:r>
                        <a:rPr lang="en-US" altLang="zh-CN" sz="1600" baseline="0" dirty="0">
                          <a:solidFill>
                            <a:srgbClr val="FFFF00"/>
                          </a:solidFill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@12T</a:t>
                      </a:r>
                      <a:endParaRPr lang="zh-CN" altLang="en-US" sz="1600" dirty="0">
                        <a:solidFill>
                          <a:srgbClr val="FFFF00"/>
                        </a:solidFill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1600" dirty="0">
                        <a:latin typeface="Times New Roman"/>
                        <a:cs typeface="Times New Roman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4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Cooling</a:t>
                      </a:r>
                      <a:r>
                        <a:rPr lang="en-US" altLang="zh-CN" sz="1600" baseline="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 Capacity@4.2 K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W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" panose="02020603050405020304" pitchFamily="18" charset="0"/>
                          <a:ea typeface="Adobe 黑体 Std R" panose="020B0400000000000000" pitchFamily="34" charset="-122"/>
                          <a:cs typeface="Times" panose="02020603050405020304" pitchFamily="18" charset="0"/>
                        </a:rPr>
                        <a:t>&gt;10.0</a:t>
                      </a:r>
                      <a:endParaRPr lang="zh-CN" altLang="en-US" sz="1600" dirty="0">
                        <a:latin typeface="Times" panose="02020603050405020304" pitchFamily="18" charset="0"/>
                        <a:ea typeface="Adobe 黑体 Std R" panose="020B0400000000000000" pitchFamily="34" charset="-122"/>
                        <a:cs typeface="Times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FA0D505B-90EE-4E88-8E4C-0CD5AD53E360}"/>
              </a:ext>
            </a:extLst>
          </p:cNvPr>
          <p:cNvSpPr txBox="1"/>
          <p:nvPr/>
        </p:nvSpPr>
        <p:spPr bwMode="auto">
          <a:xfrm>
            <a:off x="9264352" y="1267972"/>
            <a:ext cx="221566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000" b="1" dirty="0">
                <a:solidFill>
                  <a:schemeClr val="tx2"/>
                </a:solidFill>
                <a:latin typeface="Arial" pitchFamily="34" charset="0"/>
              </a:rPr>
              <a:t>Specs. of FECR</a:t>
            </a:r>
            <a:endParaRPr lang="zh-CN" altLang="en-US" sz="20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F7AB793-3FD0-4904-B3C6-CE1BED325ADE}"/>
              </a:ext>
            </a:extLst>
          </p:cNvPr>
          <p:cNvSpPr txBox="1"/>
          <p:nvPr/>
        </p:nvSpPr>
        <p:spPr>
          <a:xfrm>
            <a:off x="3034104" y="773992"/>
            <a:ext cx="6123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FECR (First 4</a:t>
            </a:r>
            <a:r>
              <a:rPr lang="en-US" altLang="zh-CN" sz="2400" baseline="30000" dirty="0"/>
              <a:t>th</a:t>
            </a:r>
            <a:r>
              <a:rPr lang="en-US" altLang="zh-CN" sz="2400" dirty="0"/>
              <a:t> generation ECR ion source)</a:t>
            </a:r>
            <a:endParaRPr lang="zh-CN" altLang="en-US" sz="2400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96A76CA-ADA3-45BA-A20D-D7C3AB3041A7}"/>
              </a:ext>
            </a:extLst>
          </p:cNvPr>
          <p:cNvSpPr/>
          <p:nvPr/>
        </p:nvSpPr>
        <p:spPr>
          <a:xfrm>
            <a:off x="1111257" y="6079633"/>
            <a:ext cx="59979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H. W. Zhao et al., Review of Scientific Instruments </a:t>
            </a:r>
            <a:r>
              <a:rPr lang="en-US" altLang="zh-CN" sz="1600" b="1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89</a:t>
            </a:r>
            <a:r>
              <a:rPr lang="en-US" altLang="zh-CN" sz="1600" dirty="0">
                <a:solidFill>
                  <a:srgbClr val="0000FF"/>
                </a:solidFill>
                <a:latin typeface="Times" panose="02020603050405020304" pitchFamily="18" charset="0"/>
                <a:ea typeface="+mn-ea"/>
              </a:rPr>
              <a:t>, 052301 (2018)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B4A5CEC-1034-3D1B-BBF2-3E23555E7DBD}"/>
              </a:ext>
            </a:extLst>
          </p:cNvPr>
          <p:cNvSpPr txBox="1"/>
          <p:nvPr/>
        </p:nvSpPr>
        <p:spPr bwMode="auto">
          <a:xfrm>
            <a:off x="2803708" y="0"/>
            <a:ext cx="74751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Next Generation ECRIS: 45GHz FECR</a:t>
            </a:r>
          </a:p>
        </p:txBody>
      </p:sp>
    </p:spTree>
    <p:extLst>
      <p:ext uri="{BB962C8B-B14F-4D97-AF65-F5344CB8AC3E}">
        <p14:creationId xmlns:p14="http://schemas.microsoft.com/office/powerpoint/2010/main" val="1497198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u-1008-8661_imp-ecr-i5_magnet_iso-xpld1.jpg">
            <a:extLst>
              <a:ext uri="{FF2B5EF4-FFF2-40B4-BE49-F238E27FC236}">
                <a16:creationId xmlns:a16="http://schemas.microsoft.com/office/drawing/2014/main" id="{F37702F1-CA24-44FF-DAA7-0A6243F4DF9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0891" t="11111" b="15556"/>
          <a:stretch>
            <a:fillRect/>
          </a:stretch>
        </p:blipFill>
        <p:spPr>
          <a:xfrm>
            <a:off x="1919535" y="764704"/>
            <a:ext cx="8266513" cy="5256857"/>
          </a:xfrm>
          <a:prstGeom prst="rect">
            <a:avLst/>
          </a:prstGeom>
        </p:spPr>
      </p:pic>
      <p:cxnSp>
        <p:nvCxnSpPr>
          <p:cNvPr id="26" name="Straight Arrow Connector 9">
            <a:extLst>
              <a:ext uri="{FF2B5EF4-FFF2-40B4-BE49-F238E27FC236}">
                <a16:creationId xmlns:a16="http://schemas.microsoft.com/office/drawing/2014/main" id="{CE73ADB1-A40A-D39F-440E-13D9A0A9AF13}"/>
              </a:ext>
            </a:extLst>
          </p:cNvPr>
          <p:cNvCxnSpPr/>
          <p:nvPr/>
        </p:nvCxnSpPr>
        <p:spPr>
          <a:xfrm>
            <a:off x="3062536" y="3203104"/>
            <a:ext cx="685800" cy="11430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37" name="TextBox 10">
            <a:extLst>
              <a:ext uri="{FF2B5EF4-FFF2-40B4-BE49-F238E27FC236}">
                <a16:creationId xmlns:a16="http://schemas.microsoft.com/office/drawing/2014/main" id="{8189E591-C899-7DDB-BC5D-F99096D524B4}"/>
              </a:ext>
            </a:extLst>
          </p:cNvPr>
          <p:cNvSpPr txBox="1"/>
          <p:nvPr/>
        </p:nvSpPr>
        <p:spPr>
          <a:xfrm>
            <a:off x="2066782" y="2822104"/>
            <a:ext cx="110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COIL-PACK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</a:t>
            </a:r>
          </a:p>
        </p:txBody>
      </p:sp>
      <p:cxnSp>
        <p:nvCxnSpPr>
          <p:cNvPr id="41" name="Straight Arrow Connector 13">
            <a:extLst>
              <a:ext uri="{FF2B5EF4-FFF2-40B4-BE49-F238E27FC236}">
                <a16:creationId xmlns:a16="http://schemas.microsoft.com/office/drawing/2014/main" id="{159EECC3-600B-7A49-88DC-A91BDB80D88A}"/>
              </a:ext>
            </a:extLst>
          </p:cNvPr>
          <p:cNvCxnSpPr/>
          <p:nvPr/>
        </p:nvCxnSpPr>
        <p:spPr>
          <a:xfrm flipH="1" flipV="1">
            <a:off x="7101136" y="3203105"/>
            <a:ext cx="320040" cy="4571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cxnSp>
        <p:nvCxnSpPr>
          <p:cNvPr id="42" name="Straight Arrow Connector 20">
            <a:extLst>
              <a:ext uri="{FF2B5EF4-FFF2-40B4-BE49-F238E27FC236}">
                <a16:creationId xmlns:a16="http://schemas.microsoft.com/office/drawing/2014/main" id="{5CC560C5-5AAF-C04A-A8C5-81DCD9B23F97}"/>
              </a:ext>
            </a:extLst>
          </p:cNvPr>
          <p:cNvCxnSpPr/>
          <p:nvPr/>
        </p:nvCxnSpPr>
        <p:spPr>
          <a:xfrm flipH="1" flipV="1">
            <a:off x="4278626" y="4912161"/>
            <a:ext cx="384110" cy="3483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3" name="TextBox 13">
            <a:extLst>
              <a:ext uri="{FF2B5EF4-FFF2-40B4-BE49-F238E27FC236}">
                <a16:creationId xmlns:a16="http://schemas.microsoft.com/office/drawing/2014/main" id="{E6B79257-A82D-F4AD-97CB-8D7C3315D81D}"/>
              </a:ext>
            </a:extLst>
          </p:cNvPr>
          <p:cNvSpPr txBox="1"/>
          <p:nvPr/>
        </p:nvSpPr>
        <p:spPr>
          <a:xfrm>
            <a:off x="4540046" y="5193443"/>
            <a:ext cx="7325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COLLARS</a:t>
            </a:r>
          </a:p>
        </p:txBody>
      </p:sp>
      <p:cxnSp>
        <p:nvCxnSpPr>
          <p:cNvPr id="44" name="Straight Arrow Connector 25">
            <a:extLst>
              <a:ext uri="{FF2B5EF4-FFF2-40B4-BE49-F238E27FC236}">
                <a16:creationId xmlns:a16="http://schemas.microsoft.com/office/drawing/2014/main" id="{AD4D5343-9B28-14F6-352F-D8FF543C3156}"/>
              </a:ext>
            </a:extLst>
          </p:cNvPr>
          <p:cNvCxnSpPr/>
          <p:nvPr/>
        </p:nvCxnSpPr>
        <p:spPr>
          <a:xfrm flipH="1" flipV="1">
            <a:off x="3154288" y="5055422"/>
            <a:ext cx="384110" cy="3483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5" name="TextBox 15">
            <a:extLst>
              <a:ext uri="{FF2B5EF4-FFF2-40B4-BE49-F238E27FC236}">
                <a16:creationId xmlns:a16="http://schemas.microsoft.com/office/drawing/2014/main" id="{6DC105B4-9D83-7138-F3CB-63791E2540B6}"/>
              </a:ext>
            </a:extLst>
          </p:cNvPr>
          <p:cNvSpPr txBox="1"/>
          <p:nvPr/>
        </p:nvSpPr>
        <p:spPr>
          <a:xfrm>
            <a:off x="3437491" y="5336704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SEXTUPOLE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COILS</a:t>
            </a:r>
          </a:p>
        </p:txBody>
      </p:sp>
      <p:cxnSp>
        <p:nvCxnSpPr>
          <p:cNvPr id="46" name="Straight Arrow Connector 29">
            <a:extLst>
              <a:ext uri="{FF2B5EF4-FFF2-40B4-BE49-F238E27FC236}">
                <a16:creationId xmlns:a16="http://schemas.microsoft.com/office/drawing/2014/main" id="{F5DFBB98-F2B6-C4EB-E9FE-6A58DDFC12C4}"/>
              </a:ext>
            </a:extLst>
          </p:cNvPr>
          <p:cNvCxnSpPr/>
          <p:nvPr/>
        </p:nvCxnSpPr>
        <p:spPr>
          <a:xfrm>
            <a:off x="2452936" y="3965104"/>
            <a:ext cx="0" cy="9144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7" name="TextBox 17">
            <a:extLst>
              <a:ext uri="{FF2B5EF4-FFF2-40B4-BE49-F238E27FC236}">
                <a16:creationId xmlns:a16="http://schemas.microsoft.com/office/drawing/2014/main" id="{463C5603-2F5C-D0C9-D882-B26C0BB163AF}"/>
              </a:ext>
            </a:extLst>
          </p:cNvPr>
          <p:cNvSpPr txBox="1"/>
          <p:nvPr/>
        </p:nvSpPr>
        <p:spPr>
          <a:xfrm>
            <a:off x="1862897" y="3355504"/>
            <a:ext cx="1179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AXIAL-LOAD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END PLATE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SUBASSEMBLYS</a:t>
            </a:r>
          </a:p>
        </p:txBody>
      </p:sp>
      <p:cxnSp>
        <p:nvCxnSpPr>
          <p:cNvPr id="48" name="Straight Arrow Connector 35">
            <a:extLst>
              <a:ext uri="{FF2B5EF4-FFF2-40B4-BE49-F238E27FC236}">
                <a16:creationId xmlns:a16="http://schemas.microsoft.com/office/drawing/2014/main" id="{79A21680-2567-0164-C554-66B84D41B618}"/>
              </a:ext>
            </a:extLst>
          </p:cNvPr>
          <p:cNvCxnSpPr/>
          <p:nvPr/>
        </p:nvCxnSpPr>
        <p:spPr>
          <a:xfrm>
            <a:off x="4241170" y="2669704"/>
            <a:ext cx="502920" cy="8382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49" name="TextBox 19">
            <a:extLst>
              <a:ext uri="{FF2B5EF4-FFF2-40B4-BE49-F238E27FC236}">
                <a16:creationId xmlns:a16="http://schemas.microsoft.com/office/drawing/2014/main" id="{1D06AD63-EB5C-516E-CF17-50FE5EF54273}"/>
              </a:ext>
            </a:extLst>
          </p:cNvPr>
          <p:cNvSpPr txBox="1"/>
          <p:nvPr/>
        </p:nvSpPr>
        <p:spPr>
          <a:xfrm>
            <a:off x="3248658" y="2136304"/>
            <a:ext cx="1109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SOLENOID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STRUCTURE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</a:t>
            </a:r>
          </a:p>
        </p:txBody>
      </p:sp>
      <p:sp>
        <p:nvSpPr>
          <p:cNvPr id="50" name="TextBox 22">
            <a:extLst>
              <a:ext uri="{FF2B5EF4-FFF2-40B4-BE49-F238E27FC236}">
                <a16:creationId xmlns:a16="http://schemas.microsoft.com/office/drawing/2014/main" id="{1A069A03-A649-BDB0-DE50-B92EF85572DD}"/>
              </a:ext>
            </a:extLst>
          </p:cNvPr>
          <p:cNvSpPr txBox="1"/>
          <p:nvPr/>
        </p:nvSpPr>
        <p:spPr>
          <a:xfrm>
            <a:off x="6915014" y="3593435"/>
            <a:ext cx="178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SHELL-YOKE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(Shell is strain gauged)</a:t>
            </a:r>
          </a:p>
        </p:txBody>
      </p:sp>
      <p:cxnSp>
        <p:nvCxnSpPr>
          <p:cNvPr id="51" name="Straight Arrow Connector 41">
            <a:extLst>
              <a:ext uri="{FF2B5EF4-FFF2-40B4-BE49-F238E27FC236}">
                <a16:creationId xmlns:a16="http://schemas.microsoft.com/office/drawing/2014/main" id="{08E63179-8CEA-9D2B-BA1C-BE4D78CF0A61}"/>
              </a:ext>
            </a:extLst>
          </p:cNvPr>
          <p:cNvCxnSpPr/>
          <p:nvPr/>
        </p:nvCxnSpPr>
        <p:spPr>
          <a:xfrm>
            <a:off x="4929436" y="1983904"/>
            <a:ext cx="800100" cy="114300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52" name="TextBox 24">
            <a:extLst>
              <a:ext uri="{FF2B5EF4-FFF2-40B4-BE49-F238E27FC236}">
                <a16:creationId xmlns:a16="http://schemas.microsoft.com/office/drawing/2014/main" id="{7EC645D9-906D-EB9F-B358-759FFE2AAFE8}"/>
              </a:ext>
            </a:extLst>
          </p:cNvPr>
          <p:cNvSpPr txBox="1"/>
          <p:nvPr/>
        </p:nvSpPr>
        <p:spPr>
          <a:xfrm>
            <a:off x="3443536" y="1764443"/>
            <a:ext cx="1711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MASTER-KEY PLATES</a:t>
            </a:r>
          </a:p>
        </p:txBody>
      </p:sp>
      <p:cxnSp>
        <p:nvCxnSpPr>
          <p:cNvPr id="53" name="Straight Arrow Connector 44">
            <a:extLst>
              <a:ext uri="{FF2B5EF4-FFF2-40B4-BE49-F238E27FC236}">
                <a16:creationId xmlns:a16="http://schemas.microsoft.com/office/drawing/2014/main" id="{72A1AB6C-AEDB-028D-B434-9F6E3E97A3C2}"/>
              </a:ext>
            </a:extLst>
          </p:cNvPr>
          <p:cNvCxnSpPr/>
          <p:nvPr/>
        </p:nvCxnSpPr>
        <p:spPr>
          <a:xfrm flipH="1" flipV="1">
            <a:off x="4923993" y="4175043"/>
            <a:ext cx="384110" cy="34834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54" name="TextBox 26">
            <a:extLst>
              <a:ext uri="{FF2B5EF4-FFF2-40B4-BE49-F238E27FC236}">
                <a16:creationId xmlns:a16="http://schemas.microsoft.com/office/drawing/2014/main" id="{8E6D1984-A100-5AD3-45AB-98D339BB9B30}"/>
              </a:ext>
            </a:extLst>
          </p:cNvPr>
          <p:cNvSpPr txBox="1"/>
          <p:nvPr/>
        </p:nvSpPr>
        <p:spPr>
          <a:xfrm>
            <a:off x="5044127" y="4456325"/>
            <a:ext cx="110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BLADDER</a:t>
            </a:r>
          </a:p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SUBASSEMBLY</a:t>
            </a:r>
          </a:p>
        </p:txBody>
      </p:sp>
      <p:cxnSp>
        <p:nvCxnSpPr>
          <p:cNvPr id="55" name="Straight Arrow Connector 46">
            <a:extLst>
              <a:ext uri="{FF2B5EF4-FFF2-40B4-BE49-F238E27FC236}">
                <a16:creationId xmlns:a16="http://schemas.microsoft.com/office/drawing/2014/main" id="{F9FFD90C-0CA3-2194-9FB1-B389593E51FB}"/>
              </a:ext>
            </a:extLst>
          </p:cNvPr>
          <p:cNvCxnSpPr/>
          <p:nvPr/>
        </p:nvCxnSpPr>
        <p:spPr>
          <a:xfrm flipH="1" flipV="1">
            <a:off x="5881936" y="3736505"/>
            <a:ext cx="672192" cy="60959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56" name="TextBox 28">
            <a:extLst>
              <a:ext uri="{FF2B5EF4-FFF2-40B4-BE49-F238E27FC236}">
                <a16:creationId xmlns:a16="http://schemas.microsoft.com/office/drawing/2014/main" id="{2386519D-C9DB-7D5C-99D6-65A2E34ABA65}"/>
              </a:ext>
            </a:extLst>
          </p:cNvPr>
          <p:cNvSpPr txBox="1"/>
          <p:nvPr/>
        </p:nvSpPr>
        <p:spPr>
          <a:xfrm>
            <a:off x="6472486" y="4278655"/>
            <a:ext cx="872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LOAD-KEYS</a:t>
            </a:r>
          </a:p>
        </p:txBody>
      </p:sp>
      <p:cxnSp>
        <p:nvCxnSpPr>
          <p:cNvPr id="57" name="Straight Arrow Connector 48">
            <a:extLst>
              <a:ext uri="{FF2B5EF4-FFF2-40B4-BE49-F238E27FC236}">
                <a16:creationId xmlns:a16="http://schemas.microsoft.com/office/drawing/2014/main" id="{DCB0ABE4-94B2-25A5-3385-8129C849144D}"/>
              </a:ext>
            </a:extLst>
          </p:cNvPr>
          <p:cNvCxnSpPr/>
          <p:nvPr/>
        </p:nvCxnSpPr>
        <p:spPr>
          <a:xfrm flipH="1" flipV="1">
            <a:off x="6262936" y="3507905"/>
            <a:ext cx="228600" cy="207313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58" name="TextBox 30">
            <a:extLst>
              <a:ext uri="{FF2B5EF4-FFF2-40B4-BE49-F238E27FC236}">
                <a16:creationId xmlns:a16="http://schemas.microsoft.com/office/drawing/2014/main" id="{2BBBA983-5CA0-EDFF-663C-7C5AFCE60D8E}"/>
              </a:ext>
            </a:extLst>
          </p:cNvPr>
          <p:cNvSpPr txBox="1"/>
          <p:nvPr/>
        </p:nvSpPr>
        <p:spPr>
          <a:xfrm>
            <a:off x="6383835" y="3650973"/>
            <a:ext cx="5799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YOKES</a:t>
            </a:r>
          </a:p>
        </p:txBody>
      </p:sp>
      <p:cxnSp>
        <p:nvCxnSpPr>
          <p:cNvPr id="59" name="Straight Arrow Connector 51">
            <a:extLst>
              <a:ext uri="{FF2B5EF4-FFF2-40B4-BE49-F238E27FC236}">
                <a16:creationId xmlns:a16="http://schemas.microsoft.com/office/drawing/2014/main" id="{3E5719C8-D9E0-528B-8C7F-C655500A8800}"/>
              </a:ext>
            </a:extLst>
          </p:cNvPr>
          <p:cNvCxnSpPr>
            <a:stCxn id="60" idx="2"/>
          </p:cNvCxnSpPr>
          <p:nvPr/>
        </p:nvCxnSpPr>
        <p:spPr>
          <a:xfrm>
            <a:off x="5758893" y="1912169"/>
            <a:ext cx="125424" cy="1012329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60" name="TextBox 32">
            <a:extLst>
              <a:ext uri="{FF2B5EF4-FFF2-40B4-BE49-F238E27FC236}">
                <a16:creationId xmlns:a16="http://schemas.microsoft.com/office/drawing/2014/main" id="{5D556D48-03CE-9991-B375-0218C1521248}"/>
              </a:ext>
            </a:extLst>
          </p:cNvPr>
          <p:cNvSpPr txBox="1"/>
          <p:nvPr/>
        </p:nvSpPr>
        <p:spPr>
          <a:xfrm>
            <a:off x="5119936" y="1450504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YOKE-SHELL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ALIGNMENT PINS</a:t>
            </a:r>
          </a:p>
        </p:txBody>
      </p:sp>
      <p:cxnSp>
        <p:nvCxnSpPr>
          <p:cNvPr id="61" name="Straight Arrow Connector 57">
            <a:extLst>
              <a:ext uri="{FF2B5EF4-FFF2-40B4-BE49-F238E27FC236}">
                <a16:creationId xmlns:a16="http://schemas.microsoft.com/office/drawing/2014/main" id="{BB00CB97-211F-B8F5-BF1A-AE2471BDFF0A}"/>
              </a:ext>
            </a:extLst>
          </p:cNvPr>
          <p:cNvCxnSpPr/>
          <p:nvPr/>
        </p:nvCxnSpPr>
        <p:spPr>
          <a:xfrm>
            <a:off x="7872661" y="1021879"/>
            <a:ext cx="671610" cy="307327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62" name="TextBox 34">
            <a:extLst>
              <a:ext uri="{FF2B5EF4-FFF2-40B4-BE49-F238E27FC236}">
                <a16:creationId xmlns:a16="http://schemas.microsoft.com/office/drawing/2014/main" id="{BAECCE85-638C-2DCE-8997-DF3D75324955}"/>
              </a:ext>
            </a:extLst>
          </p:cNvPr>
          <p:cNvSpPr txBox="1"/>
          <p:nvPr/>
        </p:nvSpPr>
        <p:spPr>
          <a:xfrm>
            <a:off x="6872536" y="836439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00FF"/>
                </a:solidFill>
                <a:ea typeface="宋体" pitchFamily="2" charset="-122"/>
              </a:rPr>
              <a:t>AXIAL RODS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(Strain Gauged)</a:t>
            </a:r>
          </a:p>
        </p:txBody>
      </p:sp>
      <p:cxnSp>
        <p:nvCxnSpPr>
          <p:cNvPr id="63" name="Straight Arrow Connector 60">
            <a:extLst>
              <a:ext uri="{FF2B5EF4-FFF2-40B4-BE49-F238E27FC236}">
                <a16:creationId xmlns:a16="http://schemas.microsoft.com/office/drawing/2014/main" id="{ECE46310-01F5-F221-11E8-73050721CAB1}"/>
              </a:ext>
            </a:extLst>
          </p:cNvPr>
          <p:cNvCxnSpPr/>
          <p:nvPr/>
        </p:nvCxnSpPr>
        <p:spPr>
          <a:xfrm flipH="1">
            <a:off x="2888365" y="4417639"/>
            <a:ext cx="74645" cy="53184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w="sm" len="lg"/>
            <a:tailEnd type="stealth" w="med" len="lg"/>
          </a:ln>
          <a:effectLst/>
        </p:spPr>
      </p:cxnSp>
      <p:sp>
        <p:nvSpPr>
          <p:cNvPr id="64" name="TextBox 36">
            <a:extLst>
              <a:ext uri="{FF2B5EF4-FFF2-40B4-BE49-F238E27FC236}">
                <a16:creationId xmlns:a16="http://schemas.microsoft.com/office/drawing/2014/main" id="{D0673C38-E3D4-DD58-8B5A-5D713C225B39}"/>
              </a:ext>
            </a:extLst>
          </p:cNvPr>
          <p:cNvSpPr txBox="1"/>
          <p:nvPr/>
        </p:nvSpPr>
        <p:spPr>
          <a:xfrm>
            <a:off x="2605336" y="3999515"/>
            <a:ext cx="771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COIL END</a:t>
            </a:r>
          </a:p>
          <a:p>
            <a:pPr algn="ctr"/>
            <a:r>
              <a:rPr lang="en-US" sz="1200" i="1" dirty="0">
                <a:solidFill>
                  <a:srgbClr val="0000FF"/>
                </a:solidFill>
                <a:ea typeface="宋体" pitchFamily="2" charset="-122"/>
              </a:rPr>
              <a:t>BLOCKS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C148A1BF-FC4B-BC75-61EA-EA91B1C96313}"/>
              </a:ext>
            </a:extLst>
          </p:cNvPr>
          <p:cNvSpPr txBox="1"/>
          <p:nvPr/>
        </p:nvSpPr>
        <p:spPr>
          <a:xfrm>
            <a:off x="535832" y="700867"/>
            <a:ext cx="6336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collaboration with ATAP/LBNL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2016~2017</a:t>
            </a:r>
            <a:r>
              <a:rPr lang="zh-CN" altLang="en-US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0DA2DAE-D074-AAD4-425F-CB6334A79435}"/>
              </a:ext>
            </a:extLst>
          </p:cNvPr>
          <p:cNvSpPr txBox="1"/>
          <p:nvPr/>
        </p:nvSpPr>
        <p:spPr>
          <a:xfrm>
            <a:off x="952946" y="6093296"/>
            <a:ext cx="1104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 technologies and tests completed in close collaboration with XSMT in China (since 2016)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8AD6EBD8-9A9D-D8BD-CE32-EA404CE55297}"/>
              </a:ext>
            </a:extLst>
          </p:cNvPr>
          <p:cNvSpPr txBox="1"/>
          <p:nvPr/>
        </p:nvSpPr>
        <p:spPr bwMode="auto">
          <a:xfrm>
            <a:off x="1998935" y="1288163"/>
            <a:ext cx="26917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b="1" dirty="0">
                <a:solidFill>
                  <a:srgbClr val="0D02E0"/>
                </a:solidFill>
                <a:latin typeface="Arial" pitchFamily="34" charset="0"/>
              </a:rPr>
              <a:t>Bladder &amp; Keys assembly</a:t>
            </a:r>
            <a:endParaRPr kumimoji="1"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21847CF1-6835-DE07-AD9A-76E7363C8243}"/>
              </a:ext>
            </a:extLst>
          </p:cNvPr>
          <p:cNvSpPr txBox="1"/>
          <p:nvPr/>
        </p:nvSpPr>
        <p:spPr bwMode="auto">
          <a:xfrm>
            <a:off x="6153405" y="5254709"/>
            <a:ext cx="3820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Italic"/>
              </a:rPr>
              <a:t>M. </a:t>
            </a:r>
            <a:r>
              <a:rPr lang="en-US" altLang="zh-CN" sz="1800" b="0" i="1" dirty="0" err="1">
                <a:solidFill>
                  <a:srgbClr val="242021"/>
                </a:solidFill>
                <a:effectLst/>
                <a:latin typeface="Times-Italic"/>
              </a:rPr>
              <a:t>Juchno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Italic"/>
              </a:rPr>
              <a:t>, et al., IEEE Trans. Appl. </a:t>
            </a:r>
            <a:r>
              <a:rPr lang="en-US" altLang="zh-CN" sz="1800" b="0" i="1" dirty="0" err="1">
                <a:solidFill>
                  <a:srgbClr val="242021"/>
                </a:solidFill>
                <a:effectLst/>
                <a:latin typeface="Times-Italic"/>
              </a:rPr>
              <a:t>Supercond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Italic"/>
              </a:rPr>
              <a:t>.</a:t>
            </a:r>
            <a:r>
              <a:rPr lang="en-US" altLang="zh-CN" sz="1800" b="0" i="1" dirty="0">
                <a:solidFill>
                  <a:srgbClr val="242021"/>
                </a:solidFill>
                <a:effectLst/>
                <a:latin typeface="Times-Roman"/>
              </a:rPr>
              <a:t>, 28(4), 2018, Art. 4005506</a:t>
            </a:r>
            <a:r>
              <a:rPr lang="en-US" altLang="zh-CN" i="1" dirty="0"/>
              <a:t> </a:t>
            </a:r>
            <a:endParaRPr lang="zh-CN" altLang="en-US" i="1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6096995-F2DA-8E8B-DE0B-52B9D91D1B0E}"/>
              </a:ext>
            </a:extLst>
          </p:cNvPr>
          <p:cNvSpPr txBox="1"/>
          <p:nvPr/>
        </p:nvSpPr>
        <p:spPr bwMode="auto">
          <a:xfrm>
            <a:off x="2646754" y="34727"/>
            <a:ext cx="85347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</a:t>
            </a:r>
            <a:r>
              <a:rPr lang="en-US" altLang="zh-CN" sz="3200" dirty="0">
                <a:solidFill>
                  <a:srgbClr val="FFFF00"/>
                </a:solidFill>
              </a:rPr>
              <a:t>: </a:t>
            </a:r>
            <a:r>
              <a:rPr lang="en-US" altLang="zh-CN" sz="3200" b="1" dirty="0">
                <a:solidFill>
                  <a:srgbClr val="FFFF00"/>
                </a:solidFill>
              </a:rPr>
              <a:t>Nb</a:t>
            </a:r>
            <a:r>
              <a:rPr lang="en-US" altLang="zh-CN" sz="3200" b="1" baseline="-25000" dirty="0">
                <a:solidFill>
                  <a:srgbClr val="FFFF00"/>
                </a:solidFill>
              </a:rPr>
              <a:t>3</a:t>
            </a:r>
            <a:r>
              <a:rPr lang="en-US" altLang="zh-CN" sz="3200" b="1" dirty="0">
                <a:solidFill>
                  <a:srgbClr val="FFFF00"/>
                </a:solidFill>
              </a:rPr>
              <a:t>Sn Magnet Cold-Mass Structure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149BB52-1B61-4D08-9323-16F75B41123F}"/>
              </a:ext>
            </a:extLst>
          </p:cNvPr>
          <p:cNvSpPr txBox="1"/>
          <p:nvPr/>
        </p:nvSpPr>
        <p:spPr bwMode="auto">
          <a:xfrm>
            <a:off x="8305305" y="2409542"/>
            <a:ext cx="3820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Detailed FECR Nb</a:t>
            </a:r>
            <a:r>
              <a:rPr lang="en-US" altLang="zh-CN" b="1" baseline="-25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r>
              <a:rPr lang="en-US" altLang="zh-CN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Sn magnet design and manufacturing will be presented by </a:t>
            </a:r>
            <a:r>
              <a:rPr lang="en-US" altLang="zh-CN" b="1" dirty="0" err="1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Liangting</a:t>
            </a:r>
            <a:r>
              <a:rPr lang="en-US" altLang="zh-CN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Sun in the afternoon session !</a:t>
            </a:r>
            <a:endParaRPr lang="zh-CN" altLang="en-US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364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72250D-5805-10AB-08E0-95374CE96778}"/>
              </a:ext>
            </a:extLst>
          </p:cNvPr>
          <p:cNvSpPr txBox="1"/>
          <p:nvPr/>
        </p:nvSpPr>
        <p:spPr bwMode="auto">
          <a:xfrm>
            <a:off x="2135560" y="6849"/>
            <a:ext cx="86725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FECR 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Nb</a:t>
            </a:r>
            <a:r>
              <a:rPr kumimoji="0" lang="en-US" altLang="zh-CN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Sn magnet Coldmass to Hybrid 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693447D-863C-419A-A56B-F204ED12D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088" y="810000"/>
            <a:ext cx="4518912" cy="2808312"/>
          </a:xfrm>
          <a:prstGeom prst="rect">
            <a:avLst/>
          </a:prstGeom>
        </p:spPr>
      </p:pic>
      <p:sp>
        <p:nvSpPr>
          <p:cNvPr id="7" name="标注: 线形 6">
            <a:extLst>
              <a:ext uri="{FF2B5EF4-FFF2-40B4-BE49-F238E27FC236}">
                <a16:creationId xmlns:a16="http://schemas.microsoft.com/office/drawing/2014/main" id="{A7324238-F2EF-4F6E-99CD-1CD53C430CDA}"/>
              </a:ext>
            </a:extLst>
          </p:cNvPr>
          <p:cNvSpPr/>
          <p:nvPr/>
        </p:nvSpPr>
        <p:spPr>
          <a:xfrm>
            <a:off x="5663952" y="1340768"/>
            <a:ext cx="1656184" cy="584775"/>
          </a:xfrm>
          <a:prstGeom prst="borderCallout1">
            <a:avLst>
              <a:gd name="adj1" fmla="val 18750"/>
              <a:gd name="adj2" fmla="val -8333"/>
              <a:gd name="adj3" fmla="val 248532"/>
              <a:gd name="adj4" fmla="val -72060"/>
            </a:avLst>
          </a:prstGeom>
          <a:solidFill>
            <a:schemeClr val="tx2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NbTi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Sextupole Coils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标注: 线形 40">
            <a:extLst>
              <a:ext uri="{FF2B5EF4-FFF2-40B4-BE49-F238E27FC236}">
                <a16:creationId xmlns:a16="http://schemas.microsoft.com/office/drawing/2014/main" id="{3E85FF5B-FA4E-47A6-A47C-19E93F6C5A38}"/>
              </a:ext>
            </a:extLst>
          </p:cNvPr>
          <p:cNvSpPr/>
          <p:nvPr/>
        </p:nvSpPr>
        <p:spPr>
          <a:xfrm>
            <a:off x="119336" y="1260049"/>
            <a:ext cx="1656184" cy="584775"/>
          </a:xfrm>
          <a:prstGeom prst="borderCallout1">
            <a:avLst>
              <a:gd name="adj1" fmla="val 32347"/>
              <a:gd name="adj2" fmla="val 106410"/>
              <a:gd name="adj3" fmla="val 173747"/>
              <a:gd name="adj4" fmla="val 137743"/>
            </a:avLst>
          </a:prstGeom>
          <a:solidFill>
            <a:schemeClr val="tx2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Nb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Sn Solenoid Coils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D6170E02-50DA-483B-873D-B90734759AE7}"/>
              </a:ext>
            </a:extLst>
          </p:cNvPr>
          <p:cNvCxnSpPr/>
          <p:nvPr/>
        </p:nvCxnSpPr>
        <p:spPr>
          <a:xfrm>
            <a:off x="1919536" y="1412776"/>
            <a:ext cx="864096" cy="86409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085F4123-3BAD-4EEA-AE61-9EF24FDCF700}"/>
              </a:ext>
            </a:extLst>
          </p:cNvPr>
          <p:cNvCxnSpPr>
            <a:cxnSpLocks/>
          </p:cNvCxnSpPr>
          <p:nvPr/>
        </p:nvCxnSpPr>
        <p:spPr>
          <a:xfrm>
            <a:off x="1919536" y="1412776"/>
            <a:ext cx="1368152" cy="9361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F1F2E29E-26AC-40D8-9B69-3F6367E2679D}"/>
              </a:ext>
            </a:extLst>
          </p:cNvPr>
          <p:cNvCxnSpPr>
            <a:cxnSpLocks/>
          </p:cNvCxnSpPr>
          <p:nvPr/>
        </p:nvCxnSpPr>
        <p:spPr>
          <a:xfrm>
            <a:off x="1919536" y="1412776"/>
            <a:ext cx="2232248" cy="10307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>
            <a:extLst>
              <a:ext uri="{FF2B5EF4-FFF2-40B4-BE49-F238E27FC236}">
                <a16:creationId xmlns:a16="http://schemas.microsoft.com/office/drawing/2014/main" id="{4D4ABC61-7759-4DD1-8126-FE8500ABD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973653"/>
            <a:ext cx="3347070" cy="232638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DD9F6CB-B5B3-4ADE-A5E1-2A609182752E}"/>
              </a:ext>
            </a:extLst>
          </p:cNvPr>
          <p:cNvSpPr txBox="1"/>
          <p:nvPr/>
        </p:nvSpPr>
        <p:spPr bwMode="auto">
          <a:xfrm>
            <a:off x="8541347" y="973653"/>
            <a:ext cx="2488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NbTi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Sextupole Coils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36D13EE6-51A7-42DA-AB81-66A6E957C3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"/>
          <a:stretch>
            <a:fillRect/>
          </a:stretch>
        </p:blipFill>
        <p:spPr>
          <a:xfrm>
            <a:off x="8760296" y="3861048"/>
            <a:ext cx="3177013" cy="226122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F147B2F7-9F57-4BB5-B445-86F63A0A07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75" y="3861048"/>
            <a:ext cx="1744785" cy="232638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60A9F2E4-9F0A-4F4D-B49C-2037D94349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858919"/>
            <a:ext cx="1757918" cy="2343891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DC582EA6-DE1C-4EA6-8B67-66BB418B38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4" y="3858918"/>
            <a:ext cx="3152750" cy="2364563"/>
          </a:xfrm>
          <a:prstGeom prst="rect">
            <a:avLst/>
          </a:prstGeom>
        </p:spPr>
      </p:pic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1C553F82-A4E8-44BE-BA1D-7496B9783472}"/>
              </a:ext>
            </a:extLst>
          </p:cNvPr>
          <p:cNvCxnSpPr>
            <a:cxnSpLocks/>
          </p:cNvCxnSpPr>
          <p:nvPr/>
        </p:nvCxnSpPr>
        <p:spPr>
          <a:xfrm>
            <a:off x="2736600" y="3293910"/>
            <a:ext cx="2359628" cy="157525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775AC60C-64DA-41D3-84F5-CA14A2D6F7C5}"/>
              </a:ext>
            </a:extLst>
          </p:cNvPr>
          <p:cNvSpPr txBox="1"/>
          <p:nvPr/>
        </p:nvSpPr>
        <p:spPr bwMode="auto">
          <a:xfrm>
            <a:off x="4367808" y="3433616"/>
            <a:ext cx="77083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Nb</a:t>
            </a:r>
            <a:r>
              <a:rPr kumimoji="0" lang="en-US" altLang="zh-CN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Sn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NbTi sextupole coils, Structure unchanged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箭头: 右 58">
            <a:extLst>
              <a:ext uri="{FF2B5EF4-FFF2-40B4-BE49-F238E27FC236}">
                <a16:creationId xmlns:a16="http://schemas.microsoft.com/office/drawing/2014/main" id="{9BEF06DC-935C-4FDB-9022-34D335D2D5DA}"/>
              </a:ext>
            </a:extLst>
          </p:cNvPr>
          <p:cNvSpPr/>
          <p:nvPr/>
        </p:nvSpPr>
        <p:spPr>
          <a:xfrm rot="10800000">
            <a:off x="8403898" y="4761013"/>
            <a:ext cx="3517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箭头: 右 59">
            <a:extLst>
              <a:ext uri="{FF2B5EF4-FFF2-40B4-BE49-F238E27FC236}">
                <a16:creationId xmlns:a16="http://schemas.microsoft.com/office/drawing/2014/main" id="{0A90BC1F-021C-4185-8D40-3BA63D688C78}"/>
              </a:ext>
            </a:extLst>
          </p:cNvPr>
          <p:cNvSpPr/>
          <p:nvPr/>
        </p:nvSpPr>
        <p:spPr>
          <a:xfrm rot="10800000">
            <a:off x="6326886" y="4753322"/>
            <a:ext cx="3517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" name="箭头: 右 60">
            <a:extLst>
              <a:ext uri="{FF2B5EF4-FFF2-40B4-BE49-F238E27FC236}">
                <a16:creationId xmlns:a16="http://schemas.microsoft.com/office/drawing/2014/main" id="{1311D4CF-0FEF-4F2A-8D30-9157DB62C85F}"/>
              </a:ext>
            </a:extLst>
          </p:cNvPr>
          <p:cNvSpPr/>
          <p:nvPr/>
        </p:nvSpPr>
        <p:spPr>
          <a:xfrm rot="10800000">
            <a:off x="4099458" y="4742832"/>
            <a:ext cx="3517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2443671-B1B6-40FA-8EC6-401EE550C53F}"/>
              </a:ext>
            </a:extLst>
          </p:cNvPr>
          <p:cNvSpPr txBox="1"/>
          <p:nvPr/>
        </p:nvSpPr>
        <p:spPr bwMode="auto">
          <a:xfrm>
            <a:off x="5793961" y="2051291"/>
            <a:ext cx="23182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80% B field of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Nb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Sn magnet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51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72250D-5805-10AB-08E0-95374CE96778}"/>
              </a:ext>
            </a:extLst>
          </p:cNvPr>
          <p:cNvSpPr txBox="1"/>
          <p:nvPr/>
        </p:nvSpPr>
        <p:spPr bwMode="auto">
          <a:xfrm>
            <a:off x="3798504" y="34300"/>
            <a:ext cx="5117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FECR: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Joint Test at LEAF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4B6F60-BCF6-43DA-8119-9F49478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"/>
          <a:stretch/>
        </p:blipFill>
        <p:spPr>
          <a:xfrm>
            <a:off x="119336" y="1195139"/>
            <a:ext cx="9764397" cy="5258197"/>
          </a:xfrm>
          <a:prstGeom prst="rect">
            <a:avLst/>
          </a:prstGeom>
        </p:spPr>
      </p:pic>
      <p:sp>
        <p:nvSpPr>
          <p:cNvPr id="11" name="标注: 弯曲线形 10">
            <a:extLst>
              <a:ext uri="{FF2B5EF4-FFF2-40B4-BE49-F238E27FC236}">
                <a16:creationId xmlns:a16="http://schemas.microsoft.com/office/drawing/2014/main" id="{F06D01D5-CF4F-4204-B589-8806CCB8E467}"/>
              </a:ext>
            </a:extLst>
          </p:cNvPr>
          <p:cNvSpPr/>
          <p:nvPr/>
        </p:nvSpPr>
        <p:spPr>
          <a:xfrm>
            <a:off x="6971707" y="2205295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5890"/>
              <a:gd name="adj6" fmla="val -36368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FECR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标注: 弯曲线形 21">
            <a:extLst>
              <a:ext uri="{FF2B5EF4-FFF2-40B4-BE49-F238E27FC236}">
                <a16:creationId xmlns:a16="http://schemas.microsoft.com/office/drawing/2014/main" id="{3BD884AE-FA6E-464A-A29B-587C5B381491}"/>
              </a:ext>
            </a:extLst>
          </p:cNvPr>
          <p:cNvSpPr/>
          <p:nvPr/>
        </p:nvSpPr>
        <p:spPr>
          <a:xfrm>
            <a:off x="3960584" y="5157192"/>
            <a:ext cx="1440159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5704"/>
              <a:gd name="adj6" fmla="val 18790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0.5 MeV/A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RFQ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标注: 弯曲线形 22">
            <a:extLst>
              <a:ext uri="{FF2B5EF4-FFF2-40B4-BE49-F238E27FC236}">
                <a16:creationId xmlns:a16="http://schemas.microsoft.com/office/drawing/2014/main" id="{859D69CD-356D-4C44-BE80-D9876F3B4383}"/>
              </a:ext>
            </a:extLst>
          </p:cNvPr>
          <p:cNvSpPr/>
          <p:nvPr/>
        </p:nvSpPr>
        <p:spPr>
          <a:xfrm>
            <a:off x="2703017" y="1628800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9608"/>
              <a:gd name="adj6" fmla="val -84926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FC5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F33486-31C6-47FD-AD5B-C76EEEA8E54B}"/>
              </a:ext>
            </a:extLst>
          </p:cNvPr>
          <p:cNvSpPr txBox="1"/>
          <p:nvPr/>
        </p:nvSpPr>
        <p:spPr bwMode="auto">
          <a:xfrm>
            <a:off x="3762001" y="1200524"/>
            <a:ext cx="37898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Layout of LEAF Platform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标注: 弯曲线形 23">
            <a:extLst>
              <a:ext uri="{FF2B5EF4-FFF2-40B4-BE49-F238E27FC236}">
                <a16:creationId xmlns:a16="http://schemas.microsoft.com/office/drawing/2014/main" id="{1E996CD1-B5CC-4DC0-88DC-AA356F2C2D1E}"/>
              </a:ext>
            </a:extLst>
          </p:cNvPr>
          <p:cNvSpPr/>
          <p:nvPr/>
        </p:nvSpPr>
        <p:spPr>
          <a:xfrm>
            <a:off x="7959601" y="3789040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5439"/>
              <a:gd name="adj6" fmla="val -54984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FC1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2AAB08-3AE3-4741-9497-75FD8237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497" y="1099227"/>
            <a:ext cx="3789820" cy="4418005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257AFF9-6A25-4181-B4E7-D8661194B2E5}"/>
              </a:ext>
            </a:extLst>
          </p:cNvPr>
          <p:cNvCxnSpPr>
            <a:cxnSpLocks/>
          </p:cNvCxnSpPr>
          <p:nvPr/>
        </p:nvCxnSpPr>
        <p:spPr>
          <a:xfrm flipH="1">
            <a:off x="6816080" y="3068960"/>
            <a:ext cx="2448272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0946AA3-F334-4708-AAB1-548145E33EF0}"/>
              </a:ext>
            </a:extLst>
          </p:cNvPr>
          <p:cNvSpPr txBox="1"/>
          <p:nvPr/>
        </p:nvSpPr>
        <p:spPr bwMode="auto">
          <a:xfrm>
            <a:off x="1559496" y="692303"/>
            <a:ext cx="98589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LEAF: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Low Energy high intensity highly-charged heavy ion Accelerator Facility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20CF5C4-D2E1-8C94-F320-47EAACCC4982}"/>
              </a:ext>
            </a:extLst>
          </p:cNvPr>
          <p:cNvSpPr txBox="1"/>
          <p:nvPr/>
        </p:nvSpPr>
        <p:spPr bwMode="auto">
          <a:xfrm>
            <a:off x="7065678" y="5629028"/>
            <a:ext cx="5012612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FECR has been used for routine operation on LEAF for 300 hours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105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B769AA44-D69B-41A3-91B7-94C94CEA6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681822"/>
            <a:ext cx="5176520" cy="3667125"/>
          </a:xfrm>
          <a:prstGeom prst="rect">
            <a:avLst/>
          </a:prstGeom>
        </p:spPr>
      </p:pic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8BBF4477-B1F3-486D-A7C3-98CECE5E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628800"/>
            <a:ext cx="5176520" cy="377317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4763406-394C-4276-B3DE-CE7AB7C29EB8}"/>
              </a:ext>
            </a:extLst>
          </p:cNvPr>
          <p:cNvSpPr txBox="1"/>
          <p:nvPr/>
        </p:nvSpPr>
        <p:spPr>
          <a:xfrm>
            <a:off x="7981310" y="2028910"/>
            <a:ext cx="78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altLang="zh-CN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35+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79AD79-E805-44BC-9A02-390FE6713C3C}"/>
              </a:ext>
            </a:extLst>
          </p:cNvPr>
          <p:cNvSpPr txBox="1"/>
          <p:nvPr/>
        </p:nvSpPr>
        <p:spPr>
          <a:xfrm>
            <a:off x="2563173" y="1628800"/>
            <a:ext cx="78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US" altLang="zh-CN" sz="20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31+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429107-3D4C-43B7-8499-A23D5D4F3F6F}"/>
              </a:ext>
            </a:extLst>
          </p:cNvPr>
          <p:cNvSpPr txBox="1"/>
          <p:nvPr/>
        </p:nvSpPr>
        <p:spPr>
          <a:xfrm>
            <a:off x="3216396" y="814353"/>
            <a:ext cx="720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600 e</a:t>
            </a:r>
            <a:r>
              <a:rPr lang="el-GR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31+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 e</a:t>
            </a:r>
            <a:r>
              <a:rPr lang="el-GR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35+ </a:t>
            </a:r>
            <a:endParaRPr lang="zh-CN" altLang="en-US" sz="24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ECC23F-A736-4E31-9C79-DAD8A25CDA80}"/>
              </a:ext>
            </a:extLst>
          </p:cNvPr>
          <p:cNvSpPr txBox="1"/>
          <p:nvPr/>
        </p:nvSpPr>
        <p:spPr>
          <a:xfrm>
            <a:off x="2351584" y="5749057"/>
            <a:ext cx="8018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6.5 kW@45 GHz + 4.5 kW@28 GHz (50% transmission of 9.0 kW )</a:t>
            </a:r>
            <a:endParaRPr lang="zh-CN" altLang="en-US" sz="20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3DB88D-3B01-4BEE-88B0-BE964EF460BF}"/>
              </a:ext>
            </a:extLst>
          </p:cNvPr>
          <p:cNvSpPr txBox="1"/>
          <p:nvPr/>
        </p:nvSpPr>
        <p:spPr bwMode="auto">
          <a:xfrm>
            <a:off x="2207568" y="16394"/>
            <a:ext cx="91999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beam  commissioning for Bi</a:t>
            </a:r>
            <a:r>
              <a:rPr lang="en-US" altLang="zh-CN" sz="3200" b="1" baseline="30000" dirty="0">
                <a:solidFill>
                  <a:schemeClr val="bg1"/>
                </a:solidFill>
              </a:rPr>
              <a:t>31+</a:t>
            </a:r>
            <a:r>
              <a:rPr lang="en-US" altLang="zh-CN" sz="3200" b="1" dirty="0">
                <a:solidFill>
                  <a:schemeClr val="bg1"/>
                </a:solidFill>
              </a:rPr>
              <a:t> and Bi</a:t>
            </a:r>
            <a:r>
              <a:rPr lang="en-US" altLang="zh-CN" sz="3200" b="1" baseline="30000" dirty="0">
                <a:solidFill>
                  <a:schemeClr val="bg1"/>
                </a:solidFill>
              </a:rPr>
              <a:t>35+</a:t>
            </a:r>
            <a:endParaRPr lang="en-US" altLang="zh-CN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5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7876973-33A1-489D-A87E-B35972E09A85}"/>
              </a:ext>
            </a:extLst>
          </p:cNvPr>
          <p:cNvSpPr txBox="1"/>
          <p:nvPr/>
        </p:nvSpPr>
        <p:spPr>
          <a:xfrm>
            <a:off x="2156909" y="798753"/>
            <a:ext cx="516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Production of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e</a:t>
            </a:r>
            <a:r>
              <a:rPr lang="el-GR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altLang="zh-CN" sz="24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35+ </a:t>
            </a:r>
            <a:endParaRPr lang="zh-CN" altLang="en-US" sz="2400" b="1" baseline="30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E633AD-C4DB-4CA9-9AE8-0C83D99B50E8}"/>
              </a:ext>
            </a:extLst>
          </p:cNvPr>
          <p:cNvSpPr txBox="1"/>
          <p:nvPr/>
        </p:nvSpPr>
        <p:spPr>
          <a:xfrm>
            <a:off x="1127448" y="5877272"/>
            <a:ext cx="7805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5 kW@45 GHz + 4.5 kW@28 GHz (50% transmission of 9.0 kW )</a:t>
            </a:r>
            <a:endParaRPr lang="zh-CN" altLang="en-US" sz="2000" b="1" dirty="0"/>
          </a:p>
        </p:txBody>
      </p:sp>
      <p:pic>
        <p:nvPicPr>
          <p:cNvPr id="4" name="内容占位符 5">
            <a:extLst>
              <a:ext uri="{FF2B5EF4-FFF2-40B4-BE49-F238E27FC236}">
                <a16:creationId xmlns:a16="http://schemas.microsoft.com/office/drawing/2014/main" id="{63665AFC-BE0A-4507-8F63-451F1474F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20" y="1214391"/>
            <a:ext cx="6145533" cy="45465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20470E7-9A23-44B6-9AD6-6EDD988B1895}"/>
              </a:ext>
            </a:extLst>
          </p:cNvPr>
          <p:cNvSpPr txBox="1"/>
          <p:nvPr/>
        </p:nvSpPr>
        <p:spPr>
          <a:xfrm>
            <a:off x="5710414" y="1670977"/>
            <a:ext cx="62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O</a:t>
            </a:r>
            <a:r>
              <a:rPr lang="en-US" altLang="zh-CN" baseline="30000" dirty="0">
                <a:solidFill>
                  <a:srgbClr val="7030A0"/>
                </a:solidFill>
              </a:rPr>
              <a:t>2+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A7D9DB-9905-45FD-AE87-84D663654340}"/>
              </a:ext>
            </a:extLst>
          </p:cNvPr>
          <p:cNvSpPr txBox="1"/>
          <p:nvPr/>
        </p:nvSpPr>
        <p:spPr>
          <a:xfrm>
            <a:off x="2548747" y="1488711"/>
            <a:ext cx="6292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7030A0"/>
                </a:solidFill>
              </a:rPr>
              <a:t>O</a:t>
            </a:r>
            <a:r>
              <a:rPr lang="en-US" altLang="zh-CN" baseline="30000">
                <a:solidFill>
                  <a:srgbClr val="7030A0"/>
                </a:solidFill>
              </a:rPr>
              <a:t>3+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5CDA18F-86DB-43B4-85EE-5DD68E652F73}"/>
              </a:ext>
            </a:extLst>
          </p:cNvPr>
          <p:cNvSpPr txBox="1"/>
          <p:nvPr/>
        </p:nvSpPr>
        <p:spPr>
          <a:xfrm>
            <a:off x="3939080" y="1435671"/>
            <a:ext cx="1010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U</a:t>
            </a:r>
            <a:r>
              <a:rPr lang="en-US" altLang="zh-CN" sz="2000" baseline="30000" dirty="0">
                <a:solidFill>
                  <a:srgbClr val="FF0000"/>
                </a:solidFill>
              </a:rPr>
              <a:t>35+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6CAA1E2-9D11-43F3-82CF-111DEF87A472}"/>
              </a:ext>
            </a:extLst>
          </p:cNvPr>
          <p:cNvSpPr txBox="1"/>
          <p:nvPr/>
        </p:nvSpPr>
        <p:spPr bwMode="auto">
          <a:xfrm>
            <a:off x="2207568" y="16394"/>
            <a:ext cx="77123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beam  commissioning for </a:t>
            </a:r>
            <a:r>
              <a:rPr lang="en-US" altLang="zh-CN" sz="3200" b="1" baseline="30000" dirty="0">
                <a:solidFill>
                  <a:schemeClr val="bg1"/>
                </a:solidFill>
              </a:rPr>
              <a:t>238</a:t>
            </a:r>
            <a:r>
              <a:rPr lang="en-US" altLang="zh-CN" sz="3200" b="1" dirty="0">
                <a:solidFill>
                  <a:schemeClr val="bg1"/>
                </a:solidFill>
              </a:rPr>
              <a:t>U</a:t>
            </a:r>
            <a:r>
              <a:rPr lang="en-US" altLang="zh-CN" sz="3200" b="1" baseline="30000" dirty="0">
                <a:solidFill>
                  <a:schemeClr val="bg1"/>
                </a:solidFill>
              </a:rPr>
              <a:t>35+</a:t>
            </a:r>
            <a:endParaRPr lang="en-US" altLang="zh-CN" sz="3200" b="1" dirty="0">
              <a:solidFill>
                <a:srgbClr val="FFFF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224EF9E-BEB4-4F57-BC55-220061CE0E5B}"/>
              </a:ext>
            </a:extLst>
          </p:cNvPr>
          <p:cNvSpPr txBox="1"/>
          <p:nvPr/>
        </p:nvSpPr>
        <p:spPr bwMode="auto">
          <a:xfrm>
            <a:off x="7464152" y="2330625"/>
            <a:ext cx="44582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Preliminary results !</a:t>
            </a:r>
          </a:p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</a:rPr>
              <a:t>3 days beam commissioning.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464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8AAA56B-68DA-4ADE-9F03-B0390D5B2669}"/>
              </a:ext>
            </a:extLst>
          </p:cNvPr>
          <p:cNvSpPr txBox="1"/>
          <p:nvPr/>
        </p:nvSpPr>
        <p:spPr>
          <a:xfrm>
            <a:off x="3287688" y="1325852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aseline="30000" dirty="0">
                <a:latin typeface="Abadi" panose="020B0604020104020204" pitchFamily="34" charset="0"/>
              </a:rPr>
              <a:t>56</a:t>
            </a:r>
            <a:r>
              <a:rPr lang="en-US" altLang="zh-CN" sz="2000" dirty="0">
                <a:latin typeface="Abadi" panose="020B0604020104020204" pitchFamily="34" charset="0"/>
              </a:rPr>
              <a:t>Fe + </a:t>
            </a:r>
            <a:r>
              <a:rPr lang="en-US" altLang="zh-CN" sz="2000" baseline="30000" dirty="0">
                <a:latin typeface="Abadi" panose="020B0604020104020204" pitchFamily="34" charset="0"/>
              </a:rPr>
              <a:t>18</a:t>
            </a:r>
            <a:r>
              <a:rPr lang="en-US" altLang="zh-CN" sz="2000" dirty="0">
                <a:latin typeface="Abadi" panose="020B0604020104020204" pitchFamily="34" charset="0"/>
              </a:rPr>
              <a:t>O</a:t>
            </a:r>
            <a:endParaRPr lang="zh-CN" altLang="en-US" sz="2000" dirty="0">
              <a:latin typeface="Abadi" panose="020B0604020104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3980241-3AC5-41DF-B808-BD211C9014CA}"/>
              </a:ext>
            </a:extLst>
          </p:cNvPr>
          <p:cNvSpPr txBox="1"/>
          <p:nvPr/>
        </p:nvSpPr>
        <p:spPr>
          <a:xfrm>
            <a:off x="6870681" y="2348880"/>
            <a:ext cx="4929555" cy="1455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</a:t>
            </a: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0.8 </a:t>
            </a:r>
            <a:r>
              <a:rPr lang="en-US" altLang="zh-CN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eμA</a:t>
            </a:r>
            <a:endParaRPr lang="en-US" altLang="zh-CN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validated with Si detector</a:t>
            </a:r>
            <a:endParaRPr lang="zh-CN" altLang="en-US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D70BB3-DAAF-4936-8701-ED32C9502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48" y="1776331"/>
            <a:ext cx="6705426" cy="454606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169DCCA-96D2-480D-BDF2-96C357E9B488}"/>
              </a:ext>
            </a:extLst>
          </p:cNvPr>
          <p:cNvSpPr txBox="1"/>
          <p:nvPr/>
        </p:nvSpPr>
        <p:spPr bwMode="auto">
          <a:xfrm>
            <a:off x="1559496" y="44624"/>
            <a:ext cx="104486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FECR beam  commissioning for fully-stripped </a:t>
            </a:r>
            <a:r>
              <a:rPr lang="en-US" altLang="zh-CN" sz="3200" b="1" baseline="30000" dirty="0">
                <a:solidFill>
                  <a:schemeClr val="bg1"/>
                </a:solidFill>
              </a:rPr>
              <a:t>56</a:t>
            </a:r>
            <a:r>
              <a:rPr lang="en-US" altLang="zh-CN" sz="3200" b="1" dirty="0">
                <a:solidFill>
                  <a:schemeClr val="bg1"/>
                </a:solidFill>
              </a:rPr>
              <a:t>Fe</a:t>
            </a:r>
            <a:r>
              <a:rPr lang="en-US" altLang="zh-CN" sz="3200" b="1" baseline="30000" dirty="0">
                <a:solidFill>
                  <a:schemeClr val="bg1"/>
                </a:solidFill>
              </a:rPr>
              <a:t>26+</a:t>
            </a:r>
            <a:endParaRPr lang="en-US" altLang="zh-CN" sz="3200" b="1" dirty="0">
              <a:solidFill>
                <a:srgbClr val="FFFF00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50C00C1-5B80-4C1C-8C59-E4AAC365DD9F}"/>
              </a:ext>
            </a:extLst>
          </p:cNvPr>
          <p:cNvSpPr/>
          <p:nvPr/>
        </p:nvSpPr>
        <p:spPr>
          <a:xfrm>
            <a:off x="4943872" y="629399"/>
            <a:ext cx="6856364" cy="716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b="1" dirty="0">
                <a:cs typeface="Arial" panose="020B0604020202020204" pitchFamily="34" charset="0"/>
              </a:rPr>
              <a:t>Production of Fully stripped iron beam </a:t>
            </a:r>
            <a:r>
              <a:rPr lang="en-US" altLang="zh-CN" sz="2400" b="1" baseline="30000" dirty="0">
                <a:cs typeface="Arial" panose="020B0604020202020204" pitchFamily="34" charset="0"/>
              </a:rPr>
              <a:t>56</a:t>
            </a:r>
            <a:r>
              <a:rPr lang="en-US" altLang="zh-CN" sz="2400" b="1" dirty="0">
                <a:cs typeface="Arial" panose="020B0604020202020204" pitchFamily="34" charset="0"/>
              </a:rPr>
              <a:t>Fe</a:t>
            </a:r>
            <a:r>
              <a:rPr lang="en-US" altLang="zh-CN" sz="2400" b="1" baseline="30000" dirty="0">
                <a:cs typeface="Arial" panose="020B0604020202020204" pitchFamily="34" charset="0"/>
              </a:rPr>
              <a:t>26+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0C1F85B-8BCD-4CD8-AD40-F4868406ECB5}"/>
              </a:ext>
            </a:extLst>
          </p:cNvPr>
          <p:cNvSpPr txBox="1"/>
          <p:nvPr/>
        </p:nvSpPr>
        <p:spPr bwMode="auto">
          <a:xfrm>
            <a:off x="7721875" y="4049364"/>
            <a:ext cx="322716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Preliminary results !</a:t>
            </a:r>
          </a:p>
          <a:p>
            <a:pPr eaLnBrk="1" hangingPunct="1"/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761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72250D-5805-10AB-08E0-95374CE96778}"/>
              </a:ext>
            </a:extLst>
          </p:cNvPr>
          <p:cNvSpPr txBox="1"/>
          <p:nvPr/>
        </p:nvSpPr>
        <p:spPr bwMode="auto">
          <a:xfrm>
            <a:off x="2207568" y="40269"/>
            <a:ext cx="9281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FECR: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Joint Test at LEAF and the First Results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E9AF370-08C6-462D-926A-ECA970DF71D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1344" y="1628800"/>
            <a:ext cx="4536639" cy="29523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0EA4A14-7C47-444C-8911-91232F73AA0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1412776"/>
            <a:ext cx="6425602" cy="37760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FD0D711-B31B-4D43-B564-01A59D9338ED}"/>
              </a:ext>
            </a:extLst>
          </p:cNvPr>
          <p:cNvSpPr txBox="1"/>
          <p:nvPr/>
        </p:nvSpPr>
        <p:spPr bwMode="auto">
          <a:xfrm>
            <a:off x="983432" y="4698514"/>
            <a:ext cx="30554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FECR: 1.6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O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6+</a:t>
            </a:r>
            <a:endParaRPr kumimoji="0" lang="zh-CN" altLang="en-US" sz="2400" b="1" i="0" u="none" strike="noStrike" kern="1200" cap="none" spc="0" normalizeH="0" baseline="3000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A1843A7-3C9B-4185-B243-2B33A88A2BC7}"/>
              </a:ext>
            </a:extLst>
          </p:cNvPr>
          <p:cNvSpPr txBox="1"/>
          <p:nvPr/>
        </p:nvSpPr>
        <p:spPr bwMode="auto">
          <a:xfrm>
            <a:off x="6384032" y="3573016"/>
            <a:ext cx="31502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1.016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O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6+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@60 mins</a:t>
            </a:r>
            <a:endParaRPr kumimoji="0" lang="zh-CN" altLang="en-US" sz="18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DF0FFE2-3AFA-41E2-AAAA-EAFA40628D05}"/>
              </a:ext>
            </a:extLst>
          </p:cNvPr>
          <p:cNvSpPr txBox="1"/>
          <p:nvPr/>
        </p:nvSpPr>
        <p:spPr bwMode="auto">
          <a:xfrm>
            <a:off x="4943872" y="5268679"/>
            <a:ext cx="70039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1 hour stability demonstration of CW 1.0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O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6+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beam </a:t>
            </a:r>
          </a:p>
          <a:p>
            <a:pPr lvl="0" eaLnBrk="1" hangingPunct="1"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accelerated by the LEAF-RFQ </a:t>
            </a:r>
            <a:r>
              <a:rPr lang="en-US" altLang="zh-CN" sz="2000" b="1" dirty="0">
                <a:solidFill>
                  <a:srgbClr val="0D02E0"/>
                </a:solidFill>
              </a:rPr>
              <a:t> (~90% transmission)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B04696C-0E3D-4D5A-BAF2-197F7265AC61}"/>
              </a:ext>
            </a:extLst>
          </p:cNvPr>
          <p:cNvSpPr txBox="1"/>
          <p:nvPr/>
        </p:nvSpPr>
        <p:spPr bwMode="auto">
          <a:xfrm>
            <a:off x="6312024" y="1032649"/>
            <a:ext cx="35173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LEAF RFQ – 0.5 MeV/A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37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428362-2A0E-4797-BB47-A577A6D42425}"/>
              </a:ext>
            </a:extLst>
          </p:cNvPr>
          <p:cNvSpPr txBox="1"/>
          <p:nvPr/>
        </p:nvSpPr>
        <p:spPr bwMode="auto">
          <a:xfrm>
            <a:off x="2423592" y="116632"/>
            <a:ext cx="86276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Who needs high frequency ECRIS? (RF ≥ 24 GHz)</a:t>
            </a:r>
            <a:endParaRPr lang="zh-CN" alt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059C8EC-FE70-417F-BE5E-1AB4F83FCA81}"/>
              </a:ext>
            </a:extLst>
          </p:cNvPr>
          <p:cNvSpPr txBox="1"/>
          <p:nvPr/>
        </p:nvSpPr>
        <p:spPr bwMode="auto">
          <a:xfrm>
            <a:off x="263352" y="1556792"/>
            <a:ext cx="1202533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Arial" pitchFamily="34" charset="0"/>
              </a:rPr>
              <a:t>Most of </a:t>
            </a:r>
            <a:r>
              <a:rPr lang="en-US" altLang="zh-CN" sz="2400" b="1" dirty="0"/>
              <a:t>cyclotrons do not need HF ECRIS (Axial injection with inflector and space-charge). Only the </a:t>
            </a:r>
            <a:r>
              <a:rPr lang="en-US" altLang="zh-CN" sz="2400" b="1" dirty="0">
                <a:latin typeface="Arial" pitchFamily="34" charset="0"/>
              </a:rPr>
              <a:t>cyclotrons need to raise beam energy through higher charge state and also need higher beam intensity.  </a:t>
            </a:r>
          </a:p>
          <a:p>
            <a:pPr eaLnBrk="1" hangingPunct="1"/>
            <a:r>
              <a:rPr lang="en-US" altLang="zh-CN" sz="2400" dirty="0">
                <a:latin typeface="Arial" pitchFamily="34" charset="0"/>
              </a:rPr>
              <a:t>     IMP SFC, LBNL-88 cyclotron..</a:t>
            </a:r>
          </a:p>
          <a:p>
            <a:pPr eaLnBrk="1" hangingPunct="1"/>
            <a:endParaRPr lang="en-US" altLang="zh-CN" sz="2400" b="1" dirty="0"/>
          </a:p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latin typeface="Arial" pitchFamily="34" charset="0"/>
              </a:rPr>
              <a:t>Heavy ion </a:t>
            </a:r>
            <a:r>
              <a:rPr lang="en-US" altLang="zh-CN" sz="2400" b="1" dirty="0" err="1">
                <a:latin typeface="Arial" pitchFamily="34" charset="0"/>
              </a:rPr>
              <a:t>linacs</a:t>
            </a:r>
            <a:r>
              <a:rPr lang="en-US" altLang="zh-CN" sz="2400" b="1" dirty="0">
                <a:latin typeface="Arial" pitchFamily="34" charset="0"/>
              </a:rPr>
              <a:t> ( with RFQ) do need higher intensity with high charge state </a:t>
            </a:r>
          </a:p>
          <a:p>
            <a:pPr eaLnBrk="1" hangingPunct="1"/>
            <a:r>
              <a:rPr lang="en-US" altLang="zh-CN" sz="2400" dirty="0">
                <a:latin typeface="Arial" pitchFamily="34" charset="0"/>
              </a:rPr>
              <a:t>     FRIB, HIAF-</a:t>
            </a:r>
            <a:r>
              <a:rPr lang="en-US" altLang="zh-CN" sz="2400" dirty="0" err="1">
                <a:latin typeface="Arial" pitchFamily="34" charset="0"/>
              </a:rPr>
              <a:t>i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, SPIRAL2, RIKEN 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-injector, IMP </a:t>
            </a:r>
            <a:r>
              <a:rPr lang="en-US" altLang="zh-CN" sz="2400" dirty="0" err="1"/>
              <a:t>linac</a:t>
            </a:r>
            <a:r>
              <a:rPr lang="en-US" altLang="zh-CN" sz="2400" dirty="0"/>
              <a:t>-injector…</a:t>
            </a:r>
            <a:endParaRPr lang="en-US" altLang="zh-CN" sz="2400" dirty="0">
              <a:latin typeface="Arial" pitchFamily="34" charset="0"/>
            </a:endParaRPr>
          </a:p>
          <a:p>
            <a:pPr eaLnBrk="1" hangingPunct="1"/>
            <a:r>
              <a:rPr lang="en-US" altLang="zh-CN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039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72250D-5805-10AB-08E0-95374CE96778}"/>
              </a:ext>
            </a:extLst>
          </p:cNvPr>
          <p:cNvSpPr txBox="1"/>
          <p:nvPr/>
        </p:nvSpPr>
        <p:spPr bwMode="auto">
          <a:xfrm>
            <a:off x="1961007" y="39722"/>
            <a:ext cx="92817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FECR: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Joint Test at LEAF and the First Results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FD0D711-B31B-4D43-B564-01A59D9338ED}"/>
              </a:ext>
            </a:extLst>
          </p:cNvPr>
          <p:cNvSpPr txBox="1"/>
          <p:nvPr/>
        </p:nvSpPr>
        <p:spPr bwMode="auto">
          <a:xfrm>
            <a:off x="856457" y="4678141"/>
            <a:ext cx="34626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FECR: 350 e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A 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209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Bi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35+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D1FDA7D-E8B2-4413-AD9F-E4565D26E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60" y="1317823"/>
            <a:ext cx="4636844" cy="309634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0142BB8-BCFF-4814-B30A-3B0ECE9D67C9}"/>
              </a:ext>
            </a:extLst>
          </p:cNvPr>
          <p:cNvSpPr txBox="1"/>
          <p:nvPr/>
        </p:nvSpPr>
        <p:spPr bwMode="auto">
          <a:xfrm rot="16200000">
            <a:off x="-678461" y="2650792"/>
            <a:ext cx="1965603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Beam Intensity (e</a:t>
            </a:r>
            <a:r>
              <a:rPr kumimoji="0" lang="el-GR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3E8918-762E-4FB9-A46D-FC0555D8C508}"/>
              </a:ext>
            </a:extLst>
          </p:cNvPr>
          <p:cNvSpPr txBox="1"/>
          <p:nvPr/>
        </p:nvSpPr>
        <p:spPr bwMode="auto">
          <a:xfrm>
            <a:off x="1950652" y="4250406"/>
            <a:ext cx="1558440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DM1 Current (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A)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817D79-50BB-48C6-B0FE-2CF1B7603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05" y="1166225"/>
            <a:ext cx="7183759" cy="389120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D5BDF87-2703-4847-B8C0-3A20A76376F6}"/>
              </a:ext>
            </a:extLst>
          </p:cNvPr>
          <p:cNvSpPr txBox="1"/>
          <p:nvPr/>
        </p:nvSpPr>
        <p:spPr bwMode="auto">
          <a:xfrm>
            <a:off x="7279244" y="3040461"/>
            <a:ext cx="31630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0.23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emA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 Bi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35+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 Black" panose="020B0A04020102020204" pitchFamily="34" charset="0"/>
                <a:ea typeface="宋体" panose="02010600030101010101" pitchFamily="2" charset="-122"/>
                <a:cs typeface="+mn-cs"/>
              </a:rPr>
              <a:t>@60 mins</a:t>
            </a:r>
            <a:endParaRPr kumimoji="0" lang="zh-CN" altLang="en-US" sz="1800" b="1" i="0" u="none" strike="noStrike" kern="1200" cap="none" spc="0" normalizeH="0" baseline="3000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 Black" panose="020B0A040201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35E37F0-1B29-4199-BC46-7DC36E608A17}"/>
              </a:ext>
            </a:extLst>
          </p:cNvPr>
          <p:cNvSpPr/>
          <p:nvPr/>
        </p:nvSpPr>
        <p:spPr>
          <a:xfrm>
            <a:off x="617967" y="5093077"/>
            <a:ext cx="36936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6.5 kW 45GHz+5.5 kW 28GHz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7F133E-7F82-49AC-BA3F-442C937A017B}"/>
              </a:ext>
            </a:extLst>
          </p:cNvPr>
          <p:cNvSpPr txBox="1"/>
          <p:nvPr/>
        </p:nvSpPr>
        <p:spPr bwMode="auto">
          <a:xfrm>
            <a:off x="4860192" y="5025370"/>
            <a:ext cx="71177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1 hour stability demonstration of CW 230 e</a:t>
            </a:r>
            <a:r>
              <a:rPr kumimoji="0" lang="el-GR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μ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 Bi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35+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beam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accelerated by the LEAF-RFQ  (~90% transmission)</a:t>
            </a:r>
            <a:endParaRPr kumimoji="0" lang="zh-CN" altLang="en-US" sz="2000" b="1" i="0" u="none" strike="noStrike" kern="1200" cap="none" spc="0" normalizeH="0" baseline="3000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795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B769AA44-D69B-41A3-91B7-94C94CEA6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991" y="1729149"/>
            <a:ext cx="4104456" cy="2907659"/>
          </a:xfrm>
          <a:prstGeom prst="rect">
            <a:avLst/>
          </a:prstGeom>
        </p:spPr>
      </p:pic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8BBF4477-B1F3-486D-A7C3-98CECE5EC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14" y="1633648"/>
            <a:ext cx="4078675" cy="29729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4763406-394C-4276-B3DE-CE7AB7C29EB8}"/>
              </a:ext>
            </a:extLst>
          </p:cNvPr>
          <p:cNvSpPr txBox="1"/>
          <p:nvPr/>
        </p:nvSpPr>
        <p:spPr>
          <a:xfrm>
            <a:off x="8040216" y="1425045"/>
            <a:ext cx="78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35+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579AD79-E805-44BC-9A02-390FE6713C3C}"/>
              </a:ext>
            </a:extLst>
          </p:cNvPr>
          <p:cNvSpPr txBox="1"/>
          <p:nvPr/>
        </p:nvSpPr>
        <p:spPr>
          <a:xfrm>
            <a:off x="2563173" y="1412776"/>
            <a:ext cx="78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Bi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31+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2429107-3D4C-43B7-8499-A23D5D4F3F6F}"/>
              </a:ext>
            </a:extLst>
          </p:cNvPr>
          <p:cNvSpPr txBox="1"/>
          <p:nvPr/>
        </p:nvSpPr>
        <p:spPr>
          <a:xfrm>
            <a:off x="3216396" y="814353"/>
            <a:ext cx="7200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Production of 600 e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Bi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31+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360 e</a:t>
            </a:r>
            <a:r>
              <a:rPr kumimoji="0" lang="el-GR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 Bi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35+ </a:t>
            </a:r>
            <a:endParaRPr kumimoji="0" lang="zh-CN" altLang="en-US" sz="24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ECC23F-A736-4E31-9C79-DAD8A25CDA80}"/>
              </a:ext>
            </a:extLst>
          </p:cNvPr>
          <p:cNvSpPr txBox="1"/>
          <p:nvPr/>
        </p:nvSpPr>
        <p:spPr>
          <a:xfrm>
            <a:off x="1199456" y="4789569"/>
            <a:ext cx="9597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6.5 kW@45 GHz + 4.5 kW@28 GHz (50% transmission of 9.0 kW 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43DB88D-3B01-4BEE-88B0-BE964EF460BF}"/>
              </a:ext>
            </a:extLst>
          </p:cNvPr>
          <p:cNvSpPr txBox="1"/>
          <p:nvPr/>
        </p:nvSpPr>
        <p:spPr bwMode="auto">
          <a:xfrm>
            <a:off x="1395702" y="19271"/>
            <a:ext cx="108205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FECR double frequency heating (1) 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209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Bi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31+ </a:t>
            </a:r>
            <a:r>
              <a:rPr lang="en-US" altLang="zh-CN" sz="3200" b="1" dirty="0">
                <a:solidFill>
                  <a:srgbClr val="FFFF00"/>
                </a:solidFill>
              </a:rPr>
              <a:t>and </a:t>
            </a:r>
            <a:r>
              <a:rPr lang="en-US" altLang="zh-CN" sz="3200" b="1" baseline="30000" dirty="0">
                <a:solidFill>
                  <a:srgbClr val="FFFF00"/>
                </a:solidFill>
              </a:rPr>
              <a:t>209</a:t>
            </a:r>
            <a:r>
              <a:rPr lang="en-US" altLang="zh-CN" sz="3200" b="1" dirty="0">
                <a:solidFill>
                  <a:srgbClr val="FFFF00"/>
                </a:solidFill>
              </a:rPr>
              <a:t>Bi</a:t>
            </a:r>
            <a:r>
              <a:rPr lang="en-US" altLang="zh-CN" sz="3200" b="1" baseline="30000" dirty="0">
                <a:solidFill>
                  <a:srgbClr val="FFFF00"/>
                </a:solidFill>
              </a:rPr>
              <a:t>35+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B773A3B-EE8A-4C10-8CB5-EE60E2F3AEF8}"/>
              </a:ext>
            </a:extLst>
          </p:cNvPr>
          <p:cNvSpPr txBox="1"/>
          <p:nvPr/>
        </p:nvSpPr>
        <p:spPr bwMode="auto">
          <a:xfrm>
            <a:off x="1639383" y="5338706"/>
            <a:ext cx="8717643" cy="1015663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FF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The magnetic field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en-US" altLang="zh-CN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z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peak 3.9 T, B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at the wall 2.3 T,  28 GHz B field.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45 GHz power played an significant role for raising the beam intensity.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What is the reason or physics behind ?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60C0BB-2817-43BC-A311-9C53CF3E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39" y="1910013"/>
            <a:ext cx="5688061" cy="43346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EE9E5D8-533F-43A4-8416-DCFFBF1AD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394" y="2020473"/>
            <a:ext cx="5261304" cy="42309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95A00C9-0AED-4BEB-9EDF-6193023DD527}"/>
              </a:ext>
            </a:extLst>
          </p:cNvPr>
          <p:cNvSpPr txBox="1"/>
          <p:nvPr/>
        </p:nvSpPr>
        <p:spPr>
          <a:xfrm>
            <a:off x="407368" y="769017"/>
            <a:ext cx="11469827" cy="105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Microwave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frequency: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 GHz +28 GHz. 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Magnetic field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(T):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-2.23,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inj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-3.88,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-0.58,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  <a:r>
              <a:rPr kumimoji="0" lang="en-US" sz="2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-2.10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28 </a:t>
            </a:r>
            <a:r>
              <a:rPr lang="en-US" altLang="zh-CN" sz="2200" b="1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GHz magnetic field,  higher frequency 45 GHz power could play a significant role ?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E894310-C43E-47AB-B9C0-5D2F59F18738}"/>
              </a:ext>
            </a:extLst>
          </p:cNvPr>
          <p:cNvSpPr txBox="1"/>
          <p:nvPr/>
        </p:nvSpPr>
        <p:spPr bwMode="auto">
          <a:xfrm>
            <a:off x="2423592" y="28580"/>
            <a:ext cx="84577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FECR double frequency heating (2) 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238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35+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802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D7FCB2-425E-4D79-9C6D-47C684A0A75D}"/>
              </a:ext>
            </a:extLst>
          </p:cNvPr>
          <p:cNvSpPr/>
          <p:nvPr/>
        </p:nvSpPr>
        <p:spPr>
          <a:xfrm>
            <a:off x="348065" y="1628800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b="1" dirty="0"/>
              <a:t>The big challenges for HF ECRIS: </a:t>
            </a:r>
          </a:p>
          <a:p>
            <a:endParaRPr lang="en-US" altLang="zh-CN" sz="2400" b="1" dirty="0"/>
          </a:p>
          <a:p>
            <a:r>
              <a:rPr lang="en-US" altLang="zh-CN" sz="2400" b="1" dirty="0"/>
              <a:t>SC magnet, high power RF coupling, long-term stability at high RF power, heating to chamber and cryostat, beam emittance…</a:t>
            </a:r>
            <a:endParaRPr lang="zh-CN" altLang="en-US" sz="2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481609D-B493-4758-8FA7-3F74B9AAB076}"/>
              </a:ext>
            </a:extLst>
          </p:cNvPr>
          <p:cNvSpPr txBox="1"/>
          <p:nvPr/>
        </p:nvSpPr>
        <p:spPr bwMode="auto">
          <a:xfrm>
            <a:off x="3408405" y="44624"/>
            <a:ext cx="5375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white"/>
                </a:solidFill>
              </a:rPr>
              <a:t>Discussion and comments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C08A248-C45C-4D9A-A181-91D0DD2AE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836712"/>
            <a:ext cx="5027398" cy="57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97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79DBAE6-DA0A-4066-8A36-772F02A8C137}"/>
              </a:ext>
            </a:extLst>
          </p:cNvPr>
          <p:cNvSpPr txBox="1"/>
          <p:nvPr/>
        </p:nvSpPr>
        <p:spPr bwMode="auto">
          <a:xfrm>
            <a:off x="2567608" y="2721114"/>
            <a:ext cx="7449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4000" b="1" dirty="0">
                <a:solidFill>
                  <a:srgbClr val="C00000"/>
                </a:solidFill>
                <a:latin typeface="Arial" pitchFamily="34" charset="0"/>
              </a:rPr>
              <a:t>Thank you for your attention !</a:t>
            </a:r>
            <a:endParaRPr lang="zh-CN" altLang="en-US" sz="40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3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2204938" y="44701"/>
            <a:ext cx="90347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HIRFL requests high intensity HCI with SECRAL I&amp;II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Explosion 1 36">
            <a:extLst>
              <a:ext uri="{FF2B5EF4-FFF2-40B4-BE49-F238E27FC236}">
                <a16:creationId xmlns:a16="http://schemas.microsoft.com/office/drawing/2014/main" id="{26EEAE5D-806B-49BD-B7E0-DC9C1BA183C6}"/>
              </a:ext>
            </a:extLst>
          </p:cNvPr>
          <p:cNvSpPr/>
          <p:nvPr/>
        </p:nvSpPr>
        <p:spPr>
          <a:xfrm>
            <a:off x="5519936" y="2164162"/>
            <a:ext cx="410344" cy="432048"/>
          </a:xfrm>
          <a:prstGeom prst="irregularSeal1">
            <a:avLst/>
          </a:prstGeom>
          <a:solidFill>
            <a:srgbClr val="FF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D34489-B6FD-4A37-9E00-B1D977CE3D99}"/>
              </a:ext>
            </a:extLst>
          </p:cNvPr>
          <p:cNvSpPr txBox="1"/>
          <p:nvPr/>
        </p:nvSpPr>
        <p:spPr bwMode="auto">
          <a:xfrm>
            <a:off x="2975496" y="2712960"/>
            <a:ext cx="1109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 err="1">
                <a:solidFill>
                  <a:schemeClr val="tx2"/>
                </a:solidFill>
                <a:latin typeface="Arial" pitchFamily="34" charset="0"/>
              </a:rPr>
              <a:t>CSRm</a:t>
            </a:r>
            <a:endParaRPr lang="zh-CN" alt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3D53F9C-A3C4-4BCE-8D4B-D5027DA9F1F6}"/>
              </a:ext>
            </a:extLst>
          </p:cNvPr>
          <p:cNvSpPr txBox="1"/>
          <p:nvPr/>
        </p:nvSpPr>
        <p:spPr bwMode="auto">
          <a:xfrm>
            <a:off x="4965136" y="1073813"/>
            <a:ext cx="1007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 err="1">
                <a:solidFill>
                  <a:schemeClr val="tx2"/>
                </a:solidFill>
                <a:latin typeface="Arial" pitchFamily="34" charset="0"/>
              </a:rPr>
              <a:t>CSRe</a:t>
            </a:r>
            <a:endParaRPr lang="zh-CN" alt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C1579C-D541-4C60-A2A1-C3F9C7A1F563}"/>
              </a:ext>
            </a:extLst>
          </p:cNvPr>
          <p:cNvSpPr txBox="1"/>
          <p:nvPr/>
        </p:nvSpPr>
        <p:spPr bwMode="auto">
          <a:xfrm>
            <a:off x="953360" y="1073812"/>
            <a:ext cx="817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chemeClr val="tx2"/>
                </a:solidFill>
                <a:latin typeface="Arial" pitchFamily="34" charset="0"/>
              </a:rPr>
              <a:t>SSC</a:t>
            </a:r>
            <a:endParaRPr lang="zh-CN" alt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D60F784-44AB-4181-9124-D9E7D24E7F6F}"/>
              </a:ext>
            </a:extLst>
          </p:cNvPr>
          <p:cNvSpPr txBox="1"/>
          <p:nvPr/>
        </p:nvSpPr>
        <p:spPr bwMode="auto">
          <a:xfrm>
            <a:off x="3007963" y="1010098"/>
            <a:ext cx="8178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chemeClr val="tx2"/>
                </a:solidFill>
                <a:latin typeface="Arial" pitchFamily="34" charset="0"/>
              </a:rPr>
              <a:t>SFC</a:t>
            </a:r>
            <a:endParaRPr lang="zh-CN" alt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graphicFrame>
        <p:nvGraphicFramePr>
          <p:cNvPr id="14" name="内容占位符 5">
            <a:extLst>
              <a:ext uri="{FF2B5EF4-FFF2-40B4-BE49-F238E27FC236}">
                <a16:creationId xmlns:a16="http://schemas.microsoft.com/office/drawing/2014/main" id="{456A40B4-F517-4285-9D98-4217CFCF02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018292"/>
              </p:ext>
            </p:extLst>
          </p:nvPr>
        </p:nvGraphicFramePr>
        <p:xfrm>
          <a:off x="6397182" y="3702728"/>
          <a:ext cx="5548018" cy="278321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366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1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0" dirty="0">
                          <a:effectLst/>
                        </a:rPr>
                        <a:t>Physics</a:t>
                      </a:r>
                      <a:endParaRPr lang="zh-CN" sz="24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</a:rPr>
                        <a:t>Needed Ion Beam Energy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</a:rPr>
                        <a:t>(</a:t>
                      </a:r>
                      <a:r>
                        <a:rPr lang="en-US" sz="1600" kern="0" dirty="0">
                          <a:effectLst/>
                        </a:rPr>
                        <a:t>MeV/u)</a:t>
                      </a:r>
                      <a:endParaRPr lang="zh-CN" sz="16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</a:rPr>
                        <a:t>Equation of state of nuclear matter at low temperature and high density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rgbClr val="FFFF00"/>
                          </a:solidFill>
                          <a:effectLst/>
                        </a:rPr>
                        <a:t>Quarkonium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kern="100" dirty="0">
                          <a:solidFill>
                            <a:srgbClr val="FFFF00"/>
                          </a:solidFill>
                          <a:effectLst/>
                        </a:rPr>
                        <a:t>symmetry energy</a:t>
                      </a:r>
                      <a:endParaRPr lang="zh-CN" altLang="en-US" sz="1200" b="0" kern="100" dirty="0">
                        <a:solidFill>
                          <a:srgbClr val="FFFF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 err="1">
                          <a:effectLst/>
                        </a:rPr>
                        <a:t>Xe</a:t>
                      </a:r>
                      <a:r>
                        <a:rPr lang="en-US" sz="1600" kern="0" dirty="0">
                          <a:effectLst/>
                        </a:rPr>
                        <a:t>: 10</a:t>
                      </a:r>
                      <a:r>
                        <a:rPr lang="en-US" sz="1600" kern="0" baseline="30000" dirty="0">
                          <a:effectLst/>
                        </a:rPr>
                        <a:t>5</a:t>
                      </a:r>
                      <a:r>
                        <a:rPr lang="en-US" sz="1600" kern="0" dirty="0">
                          <a:effectLst/>
                        </a:rPr>
                        <a:t>pps 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E = 400 - 600</a:t>
                      </a:r>
                      <a:endParaRPr lang="zh-CN" sz="16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C: 10</a:t>
                      </a:r>
                      <a:r>
                        <a:rPr lang="en-US" sz="1600" kern="0" baseline="30000" dirty="0">
                          <a:effectLst/>
                        </a:rPr>
                        <a:t>5</a:t>
                      </a:r>
                      <a:r>
                        <a:rPr lang="en-US" sz="1600" kern="0" dirty="0">
                          <a:effectLst/>
                        </a:rPr>
                        <a:t>pps 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E = 400 - 600 </a:t>
                      </a:r>
                      <a:endParaRPr lang="zh-CN" sz="16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16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0" dirty="0">
                          <a:effectLst/>
                        </a:rPr>
                        <a:t>Baryon number fluctuations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kern="100" dirty="0">
                          <a:solidFill>
                            <a:srgbClr val="FFFF00"/>
                          </a:solidFill>
                          <a:effectLst/>
                        </a:rPr>
                        <a:t>QCD critical point</a:t>
                      </a:r>
                      <a:endParaRPr lang="zh-CN" sz="1200" b="0" kern="100" dirty="0">
                        <a:solidFill>
                          <a:srgbClr val="FFFF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238</a:t>
                      </a: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</a:rPr>
                        <a:t>U</a:t>
                      </a:r>
                      <a:r>
                        <a:rPr lang="en-US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r>
                        <a:rPr lang="en-US" altLang="zh-CN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x</a:t>
                      </a:r>
                      <a:r>
                        <a:rPr lang="en-US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+</a:t>
                      </a:r>
                      <a:r>
                        <a:rPr lang="en-US" sz="1600" kern="0" baseline="0" dirty="0">
                          <a:solidFill>
                            <a:srgbClr val="FF0000"/>
                          </a:solidFill>
                          <a:effectLst/>
                        </a:rPr>
                        <a:t>:</a:t>
                      </a:r>
                      <a:r>
                        <a:rPr lang="en-US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en-US" sz="1600" kern="0" baseline="30000" dirty="0">
                          <a:solidFill>
                            <a:srgbClr val="FF0000"/>
                          </a:solidFill>
                          <a:effectLst/>
                        </a:rPr>
                        <a:t>4 </a:t>
                      </a:r>
                      <a:r>
                        <a:rPr lang="en-US" sz="1600" kern="0" dirty="0" err="1">
                          <a:solidFill>
                            <a:srgbClr val="FF0000"/>
                          </a:solidFill>
                          <a:effectLst/>
                        </a:rPr>
                        <a:t>pps</a:t>
                      </a: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solidFill>
                            <a:srgbClr val="FF0000"/>
                          </a:solidFill>
                          <a:effectLst/>
                        </a:rPr>
                        <a:t>E = 500</a:t>
                      </a:r>
                      <a:r>
                        <a:rPr lang="zh-CN" altLang="en-US" sz="1600" kern="0" dirty="0">
                          <a:solidFill>
                            <a:srgbClr val="FF0000"/>
                          </a:solidFill>
                          <a:effectLst/>
                        </a:rPr>
                        <a:t>－</a:t>
                      </a:r>
                      <a:r>
                        <a:rPr lang="en-US" altLang="zh-CN" sz="1600" kern="0" dirty="0">
                          <a:solidFill>
                            <a:srgbClr val="FF0000"/>
                          </a:solidFill>
                          <a:effectLst/>
                        </a:rPr>
                        <a:t>700</a:t>
                      </a:r>
                      <a:endParaRPr lang="zh-CN" sz="1600" kern="100" dirty="0">
                        <a:solidFill>
                          <a:srgbClr val="FF0000"/>
                        </a:solidFill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16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C: 10</a:t>
                      </a:r>
                      <a:r>
                        <a:rPr lang="en-US" sz="1600" kern="0" baseline="30000" dirty="0">
                          <a:effectLst/>
                        </a:rPr>
                        <a:t>5</a:t>
                      </a:r>
                      <a:r>
                        <a:rPr lang="en-US" sz="1600" kern="0" dirty="0">
                          <a:effectLst/>
                        </a:rPr>
                        <a:t> </a:t>
                      </a:r>
                      <a:r>
                        <a:rPr lang="en-US" sz="1600" kern="0" dirty="0" err="1">
                          <a:effectLst/>
                        </a:rPr>
                        <a:t>pps</a:t>
                      </a:r>
                      <a:endParaRPr lang="zh-CN" sz="16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E = 500</a:t>
                      </a:r>
                      <a:endParaRPr lang="zh-CN" sz="1600" kern="100" dirty="0">
                        <a:effectLst/>
                        <a:latin typeface="华文细黑"/>
                        <a:ea typeface="华文细黑"/>
                        <a:cs typeface="华文细黑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" name="爆炸形: 8 pt  30">
            <a:extLst>
              <a:ext uri="{FF2B5EF4-FFF2-40B4-BE49-F238E27FC236}">
                <a16:creationId xmlns:a16="http://schemas.microsoft.com/office/drawing/2014/main" id="{3C58520A-FC68-4E9A-ABA2-0184ACCF59DE}"/>
              </a:ext>
            </a:extLst>
          </p:cNvPr>
          <p:cNvSpPr/>
          <p:nvPr/>
        </p:nvSpPr>
        <p:spPr>
          <a:xfrm>
            <a:off x="1174349" y="4186236"/>
            <a:ext cx="236748" cy="227459"/>
          </a:xfrm>
          <a:prstGeom prst="irregularSeal1">
            <a:avLst/>
          </a:prstGeom>
          <a:solidFill>
            <a:srgbClr val="FFFF00"/>
          </a:solidFill>
          <a:ln w="63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209A60B4-0513-4CE4-BE02-6A0BC4A9BE70}"/>
              </a:ext>
            </a:extLst>
          </p:cNvPr>
          <p:cNvGrpSpPr/>
          <p:nvPr/>
        </p:nvGrpSpPr>
        <p:grpSpPr>
          <a:xfrm>
            <a:off x="485844" y="851420"/>
            <a:ext cx="5862089" cy="5101442"/>
            <a:chOff x="294927" y="686443"/>
            <a:chExt cx="5862089" cy="5101442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7451E49-6C8A-41B5-B9D9-2302EFD8143A}"/>
                </a:ext>
              </a:extLst>
            </p:cNvPr>
            <p:cNvGrpSpPr/>
            <p:nvPr/>
          </p:nvGrpSpPr>
          <p:grpSpPr>
            <a:xfrm>
              <a:off x="294927" y="686443"/>
              <a:ext cx="5862089" cy="5101442"/>
              <a:chOff x="123760" y="1461334"/>
              <a:chExt cx="6630760" cy="4966536"/>
            </a:xfrm>
          </p:grpSpPr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B9945FE-5280-4B89-B418-1C0877A01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3760" y="1461334"/>
                <a:ext cx="6630760" cy="496653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84123516-1CD3-4F45-A1FC-67940FC1A4F8}"/>
                  </a:ext>
                </a:extLst>
              </p:cNvPr>
              <p:cNvSpPr/>
              <p:nvPr/>
            </p:nvSpPr>
            <p:spPr>
              <a:xfrm>
                <a:off x="4073672" y="5429153"/>
                <a:ext cx="402460" cy="249226"/>
              </a:xfrm>
              <a:prstGeom prst="ellipse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BDEB0A8C-49FB-4599-A4D6-90E413EEC64B}"/>
                  </a:ext>
                </a:extLst>
              </p:cNvPr>
              <p:cNvSpPr/>
              <p:nvPr/>
            </p:nvSpPr>
            <p:spPr>
              <a:xfrm>
                <a:off x="4434520" y="5564620"/>
                <a:ext cx="54152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CEE</a:t>
                </a:r>
                <a:endParaRPr lang="zh-CN" altLang="en-US" sz="1200" dirty="0">
                  <a:solidFill>
                    <a:srgbClr val="FF0000"/>
                  </a:solidFill>
                  <a:latin typeface="Calibri"/>
                </a:endParaRPr>
              </a:p>
            </p:txBody>
          </p:sp>
        </p:grp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69DE5EC-8C6A-41CC-A51A-BF6F89ACDA0E}"/>
                </a:ext>
              </a:extLst>
            </p:cNvPr>
            <p:cNvSpPr/>
            <p:nvPr/>
          </p:nvSpPr>
          <p:spPr>
            <a:xfrm>
              <a:off x="990211" y="1332027"/>
              <a:ext cx="2578768" cy="2594947"/>
            </a:xfrm>
            <a:custGeom>
              <a:avLst/>
              <a:gdLst>
                <a:gd name="connsiteX0" fmla="*/ 2578768 w 2578768"/>
                <a:gd name="connsiteY0" fmla="*/ 44116 h 2594947"/>
                <a:gd name="connsiteX1" fmla="*/ 2558716 w 2578768"/>
                <a:gd name="connsiteY1" fmla="*/ 40105 h 2594947"/>
                <a:gd name="connsiteX2" fmla="*/ 2534652 w 2578768"/>
                <a:gd name="connsiteY2" fmla="*/ 32084 h 2594947"/>
                <a:gd name="connsiteX3" fmla="*/ 2510589 w 2578768"/>
                <a:gd name="connsiteY3" fmla="*/ 12032 h 2594947"/>
                <a:gd name="connsiteX4" fmla="*/ 2498558 w 2578768"/>
                <a:gd name="connsiteY4" fmla="*/ 0 h 2594947"/>
                <a:gd name="connsiteX5" fmla="*/ 2466473 w 2578768"/>
                <a:gd name="connsiteY5" fmla="*/ 20053 h 2594947"/>
                <a:gd name="connsiteX6" fmla="*/ 2458452 w 2578768"/>
                <a:gd name="connsiteY6" fmla="*/ 32084 h 2594947"/>
                <a:gd name="connsiteX7" fmla="*/ 2454442 w 2578768"/>
                <a:gd name="connsiteY7" fmla="*/ 48126 h 2594947"/>
                <a:gd name="connsiteX8" fmla="*/ 2438400 w 2578768"/>
                <a:gd name="connsiteY8" fmla="*/ 60158 h 2594947"/>
                <a:gd name="connsiteX9" fmla="*/ 2426368 w 2578768"/>
                <a:gd name="connsiteY9" fmla="*/ 72190 h 2594947"/>
                <a:gd name="connsiteX10" fmla="*/ 2398295 w 2578768"/>
                <a:gd name="connsiteY10" fmla="*/ 88232 h 2594947"/>
                <a:gd name="connsiteX11" fmla="*/ 2378242 w 2578768"/>
                <a:gd name="connsiteY11" fmla="*/ 100263 h 2594947"/>
                <a:gd name="connsiteX12" fmla="*/ 2346158 w 2578768"/>
                <a:gd name="connsiteY12" fmla="*/ 124326 h 2594947"/>
                <a:gd name="connsiteX13" fmla="*/ 2330116 w 2578768"/>
                <a:gd name="connsiteY13" fmla="*/ 132347 h 2594947"/>
                <a:gd name="connsiteX14" fmla="*/ 2318084 w 2578768"/>
                <a:gd name="connsiteY14" fmla="*/ 140369 h 2594947"/>
                <a:gd name="connsiteX15" fmla="*/ 2281989 w 2578768"/>
                <a:gd name="connsiteY15" fmla="*/ 156411 h 2594947"/>
                <a:gd name="connsiteX16" fmla="*/ 2205789 w 2578768"/>
                <a:gd name="connsiteY16" fmla="*/ 180474 h 2594947"/>
                <a:gd name="connsiteX17" fmla="*/ 2177716 w 2578768"/>
                <a:gd name="connsiteY17" fmla="*/ 196516 h 2594947"/>
                <a:gd name="connsiteX18" fmla="*/ 2165684 w 2578768"/>
                <a:gd name="connsiteY18" fmla="*/ 208547 h 2594947"/>
                <a:gd name="connsiteX19" fmla="*/ 2161673 w 2578768"/>
                <a:gd name="connsiteY19" fmla="*/ 220579 h 2594947"/>
                <a:gd name="connsiteX20" fmla="*/ 2157663 w 2578768"/>
                <a:gd name="connsiteY20" fmla="*/ 236621 h 2594947"/>
                <a:gd name="connsiteX21" fmla="*/ 2133600 w 2578768"/>
                <a:gd name="connsiteY21" fmla="*/ 264695 h 2594947"/>
                <a:gd name="connsiteX22" fmla="*/ 2125579 w 2578768"/>
                <a:gd name="connsiteY22" fmla="*/ 276726 h 2594947"/>
                <a:gd name="connsiteX23" fmla="*/ 2073442 w 2578768"/>
                <a:gd name="connsiteY23" fmla="*/ 300790 h 2594947"/>
                <a:gd name="connsiteX24" fmla="*/ 2037347 w 2578768"/>
                <a:gd name="connsiteY24" fmla="*/ 312821 h 2594947"/>
                <a:gd name="connsiteX25" fmla="*/ 2025316 w 2578768"/>
                <a:gd name="connsiteY25" fmla="*/ 316832 h 2594947"/>
                <a:gd name="connsiteX26" fmla="*/ 2009273 w 2578768"/>
                <a:gd name="connsiteY26" fmla="*/ 320842 h 2594947"/>
                <a:gd name="connsiteX27" fmla="*/ 1965158 w 2578768"/>
                <a:gd name="connsiteY27" fmla="*/ 332874 h 2594947"/>
                <a:gd name="connsiteX28" fmla="*/ 1900989 w 2578768"/>
                <a:gd name="connsiteY28" fmla="*/ 328863 h 2594947"/>
                <a:gd name="connsiteX29" fmla="*/ 1868905 w 2578768"/>
                <a:gd name="connsiteY29" fmla="*/ 316832 h 2594947"/>
                <a:gd name="connsiteX30" fmla="*/ 1848852 w 2578768"/>
                <a:gd name="connsiteY30" fmla="*/ 312821 h 2594947"/>
                <a:gd name="connsiteX31" fmla="*/ 1820779 w 2578768"/>
                <a:gd name="connsiteY31" fmla="*/ 292769 h 2594947"/>
                <a:gd name="connsiteX32" fmla="*/ 1800726 w 2578768"/>
                <a:gd name="connsiteY32" fmla="*/ 280737 h 2594947"/>
                <a:gd name="connsiteX33" fmla="*/ 1780673 w 2578768"/>
                <a:gd name="connsiteY33" fmla="*/ 260684 h 2594947"/>
                <a:gd name="connsiteX34" fmla="*/ 1764631 w 2578768"/>
                <a:gd name="connsiteY34" fmla="*/ 244642 h 2594947"/>
                <a:gd name="connsiteX35" fmla="*/ 1728537 w 2578768"/>
                <a:gd name="connsiteY35" fmla="*/ 216569 h 2594947"/>
                <a:gd name="connsiteX36" fmla="*/ 1704473 w 2578768"/>
                <a:gd name="connsiteY36" fmla="*/ 196516 h 2594947"/>
                <a:gd name="connsiteX37" fmla="*/ 1680410 w 2578768"/>
                <a:gd name="connsiteY37" fmla="*/ 180474 h 2594947"/>
                <a:gd name="connsiteX38" fmla="*/ 1668379 w 2578768"/>
                <a:gd name="connsiteY38" fmla="*/ 172453 h 2594947"/>
                <a:gd name="connsiteX39" fmla="*/ 1652337 w 2578768"/>
                <a:gd name="connsiteY39" fmla="*/ 164432 h 2594947"/>
                <a:gd name="connsiteX40" fmla="*/ 1628273 w 2578768"/>
                <a:gd name="connsiteY40" fmla="*/ 148390 h 2594947"/>
                <a:gd name="connsiteX41" fmla="*/ 1616242 w 2578768"/>
                <a:gd name="connsiteY41" fmla="*/ 136358 h 2594947"/>
                <a:gd name="connsiteX42" fmla="*/ 1600200 w 2578768"/>
                <a:gd name="connsiteY42" fmla="*/ 124326 h 2594947"/>
                <a:gd name="connsiteX43" fmla="*/ 1584158 w 2578768"/>
                <a:gd name="connsiteY43" fmla="*/ 100263 h 2594947"/>
                <a:gd name="connsiteX44" fmla="*/ 1576137 w 2578768"/>
                <a:gd name="connsiteY44" fmla="*/ 88232 h 2594947"/>
                <a:gd name="connsiteX45" fmla="*/ 1556084 w 2578768"/>
                <a:gd name="connsiteY45" fmla="*/ 68179 h 2594947"/>
                <a:gd name="connsiteX46" fmla="*/ 1528010 w 2578768"/>
                <a:gd name="connsiteY46" fmla="*/ 64169 h 2594947"/>
                <a:gd name="connsiteX47" fmla="*/ 1503947 w 2578768"/>
                <a:gd name="connsiteY47" fmla="*/ 68179 h 2594947"/>
                <a:gd name="connsiteX48" fmla="*/ 1499937 w 2578768"/>
                <a:gd name="connsiteY48" fmla="*/ 80211 h 2594947"/>
                <a:gd name="connsiteX49" fmla="*/ 1507958 w 2578768"/>
                <a:gd name="connsiteY49" fmla="*/ 112295 h 2594947"/>
                <a:gd name="connsiteX50" fmla="*/ 1548063 w 2578768"/>
                <a:gd name="connsiteY50" fmla="*/ 124326 h 2594947"/>
                <a:gd name="connsiteX51" fmla="*/ 1600200 w 2578768"/>
                <a:gd name="connsiteY51" fmla="*/ 108284 h 2594947"/>
                <a:gd name="connsiteX52" fmla="*/ 1608221 w 2578768"/>
                <a:gd name="connsiteY52" fmla="*/ 92242 h 2594947"/>
                <a:gd name="connsiteX53" fmla="*/ 1600200 w 2578768"/>
                <a:gd name="connsiteY53" fmla="*/ 52137 h 2594947"/>
                <a:gd name="connsiteX54" fmla="*/ 1596189 w 2578768"/>
                <a:gd name="connsiteY54" fmla="*/ 40105 h 2594947"/>
                <a:gd name="connsiteX55" fmla="*/ 1584158 w 2578768"/>
                <a:gd name="connsiteY55" fmla="*/ 24063 h 2594947"/>
                <a:gd name="connsiteX56" fmla="*/ 1568116 w 2578768"/>
                <a:gd name="connsiteY56" fmla="*/ 20053 h 2594947"/>
                <a:gd name="connsiteX57" fmla="*/ 1552073 w 2578768"/>
                <a:gd name="connsiteY57" fmla="*/ 12032 h 2594947"/>
                <a:gd name="connsiteX58" fmla="*/ 1463842 w 2578768"/>
                <a:gd name="connsiteY58" fmla="*/ 24063 h 2594947"/>
                <a:gd name="connsiteX59" fmla="*/ 1443789 w 2578768"/>
                <a:gd name="connsiteY59" fmla="*/ 64169 h 2594947"/>
                <a:gd name="connsiteX60" fmla="*/ 1455821 w 2578768"/>
                <a:gd name="connsiteY60" fmla="*/ 124326 h 2594947"/>
                <a:gd name="connsiteX61" fmla="*/ 1487905 w 2578768"/>
                <a:gd name="connsiteY61" fmla="*/ 148390 h 2594947"/>
                <a:gd name="connsiteX62" fmla="*/ 1503947 w 2578768"/>
                <a:gd name="connsiteY62" fmla="*/ 160421 h 2594947"/>
                <a:gd name="connsiteX63" fmla="*/ 1528010 w 2578768"/>
                <a:gd name="connsiteY63" fmla="*/ 168442 h 2594947"/>
                <a:gd name="connsiteX64" fmla="*/ 1556084 w 2578768"/>
                <a:gd name="connsiteY64" fmla="*/ 172453 h 2594947"/>
                <a:gd name="connsiteX65" fmla="*/ 1588168 w 2578768"/>
                <a:gd name="connsiteY65" fmla="*/ 176463 h 2594947"/>
                <a:gd name="connsiteX66" fmla="*/ 1624263 w 2578768"/>
                <a:gd name="connsiteY66" fmla="*/ 184484 h 2594947"/>
                <a:gd name="connsiteX67" fmla="*/ 1636295 w 2578768"/>
                <a:gd name="connsiteY67" fmla="*/ 188495 h 2594947"/>
                <a:gd name="connsiteX68" fmla="*/ 1648326 w 2578768"/>
                <a:gd name="connsiteY68" fmla="*/ 200526 h 2594947"/>
                <a:gd name="connsiteX69" fmla="*/ 1660358 w 2578768"/>
                <a:gd name="connsiteY69" fmla="*/ 204537 h 2594947"/>
                <a:gd name="connsiteX70" fmla="*/ 1672389 w 2578768"/>
                <a:gd name="connsiteY70" fmla="*/ 220579 h 2594947"/>
                <a:gd name="connsiteX71" fmla="*/ 1700463 w 2578768"/>
                <a:gd name="connsiteY71" fmla="*/ 248653 h 2594947"/>
                <a:gd name="connsiteX72" fmla="*/ 1704473 w 2578768"/>
                <a:gd name="connsiteY72" fmla="*/ 264695 h 2594947"/>
                <a:gd name="connsiteX73" fmla="*/ 1712495 w 2578768"/>
                <a:gd name="connsiteY73" fmla="*/ 272716 h 2594947"/>
                <a:gd name="connsiteX74" fmla="*/ 1720516 w 2578768"/>
                <a:gd name="connsiteY74" fmla="*/ 284747 h 2594947"/>
                <a:gd name="connsiteX75" fmla="*/ 1724526 w 2578768"/>
                <a:gd name="connsiteY75" fmla="*/ 296779 h 2594947"/>
                <a:gd name="connsiteX76" fmla="*/ 1732547 w 2578768"/>
                <a:gd name="connsiteY76" fmla="*/ 308811 h 2594947"/>
                <a:gd name="connsiteX77" fmla="*/ 1728537 w 2578768"/>
                <a:gd name="connsiteY77" fmla="*/ 344905 h 2594947"/>
                <a:gd name="connsiteX78" fmla="*/ 1700463 w 2578768"/>
                <a:gd name="connsiteY78" fmla="*/ 364958 h 2594947"/>
                <a:gd name="connsiteX79" fmla="*/ 1684421 w 2578768"/>
                <a:gd name="connsiteY79" fmla="*/ 376990 h 2594947"/>
                <a:gd name="connsiteX80" fmla="*/ 1672389 w 2578768"/>
                <a:gd name="connsiteY80" fmla="*/ 381000 h 2594947"/>
                <a:gd name="connsiteX81" fmla="*/ 1656347 w 2578768"/>
                <a:gd name="connsiteY81" fmla="*/ 389021 h 2594947"/>
                <a:gd name="connsiteX82" fmla="*/ 1644316 w 2578768"/>
                <a:gd name="connsiteY82" fmla="*/ 401053 h 2594947"/>
                <a:gd name="connsiteX83" fmla="*/ 1632284 w 2578768"/>
                <a:gd name="connsiteY83" fmla="*/ 405063 h 2594947"/>
                <a:gd name="connsiteX84" fmla="*/ 1616242 w 2578768"/>
                <a:gd name="connsiteY84" fmla="*/ 413084 h 2594947"/>
                <a:gd name="connsiteX85" fmla="*/ 1588168 w 2578768"/>
                <a:gd name="connsiteY85" fmla="*/ 433137 h 2594947"/>
                <a:gd name="connsiteX86" fmla="*/ 1576137 w 2578768"/>
                <a:gd name="connsiteY86" fmla="*/ 445169 h 2594947"/>
                <a:gd name="connsiteX87" fmla="*/ 1560095 w 2578768"/>
                <a:gd name="connsiteY87" fmla="*/ 449179 h 2594947"/>
                <a:gd name="connsiteX88" fmla="*/ 1540042 w 2578768"/>
                <a:gd name="connsiteY88" fmla="*/ 457200 h 2594947"/>
                <a:gd name="connsiteX89" fmla="*/ 1528010 w 2578768"/>
                <a:gd name="connsiteY89" fmla="*/ 465221 h 2594947"/>
                <a:gd name="connsiteX90" fmla="*/ 1507958 w 2578768"/>
                <a:gd name="connsiteY90" fmla="*/ 473242 h 2594947"/>
                <a:gd name="connsiteX91" fmla="*/ 1495926 w 2578768"/>
                <a:gd name="connsiteY91" fmla="*/ 481263 h 2594947"/>
                <a:gd name="connsiteX92" fmla="*/ 1439779 w 2578768"/>
                <a:gd name="connsiteY92" fmla="*/ 505326 h 2594947"/>
                <a:gd name="connsiteX93" fmla="*/ 1411705 w 2578768"/>
                <a:gd name="connsiteY93" fmla="*/ 529390 h 2594947"/>
                <a:gd name="connsiteX94" fmla="*/ 1399673 w 2578768"/>
                <a:gd name="connsiteY94" fmla="*/ 537411 h 2594947"/>
                <a:gd name="connsiteX95" fmla="*/ 1375610 w 2578768"/>
                <a:gd name="connsiteY95" fmla="*/ 561474 h 2594947"/>
                <a:gd name="connsiteX96" fmla="*/ 1359568 w 2578768"/>
                <a:gd name="connsiteY96" fmla="*/ 577516 h 2594947"/>
                <a:gd name="connsiteX97" fmla="*/ 1347537 w 2578768"/>
                <a:gd name="connsiteY97" fmla="*/ 589547 h 2594947"/>
                <a:gd name="connsiteX98" fmla="*/ 1315452 w 2578768"/>
                <a:gd name="connsiteY98" fmla="*/ 609600 h 2594947"/>
                <a:gd name="connsiteX99" fmla="*/ 1279358 w 2578768"/>
                <a:gd name="connsiteY99" fmla="*/ 637674 h 2594947"/>
                <a:gd name="connsiteX100" fmla="*/ 1271337 w 2578768"/>
                <a:gd name="connsiteY100" fmla="*/ 649705 h 2594947"/>
                <a:gd name="connsiteX101" fmla="*/ 1255295 w 2578768"/>
                <a:gd name="connsiteY101" fmla="*/ 653716 h 2594947"/>
                <a:gd name="connsiteX102" fmla="*/ 1227221 w 2578768"/>
                <a:gd name="connsiteY102" fmla="*/ 669758 h 2594947"/>
                <a:gd name="connsiteX103" fmla="*/ 1215189 w 2578768"/>
                <a:gd name="connsiteY103" fmla="*/ 677779 h 2594947"/>
                <a:gd name="connsiteX104" fmla="*/ 1195137 w 2578768"/>
                <a:gd name="connsiteY104" fmla="*/ 681790 h 2594947"/>
                <a:gd name="connsiteX105" fmla="*/ 1175084 w 2578768"/>
                <a:gd name="connsiteY105" fmla="*/ 693821 h 2594947"/>
                <a:gd name="connsiteX106" fmla="*/ 1159042 w 2578768"/>
                <a:gd name="connsiteY106" fmla="*/ 697832 h 2594947"/>
                <a:gd name="connsiteX107" fmla="*/ 1138989 w 2578768"/>
                <a:gd name="connsiteY107" fmla="*/ 705853 h 2594947"/>
                <a:gd name="connsiteX108" fmla="*/ 1110916 w 2578768"/>
                <a:gd name="connsiteY108" fmla="*/ 725905 h 2594947"/>
                <a:gd name="connsiteX109" fmla="*/ 1098884 w 2578768"/>
                <a:gd name="connsiteY109" fmla="*/ 733926 h 2594947"/>
                <a:gd name="connsiteX110" fmla="*/ 1074821 w 2578768"/>
                <a:gd name="connsiteY110" fmla="*/ 757990 h 2594947"/>
                <a:gd name="connsiteX111" fmla="*/ 1058779 w 2578768"/>
                <a:gd name="connsiteY111" fmla="*/ 782053 h 2594947"/>
                <a:gd name="connsiteX112" fmla="*/ 1050758 w 2578768"/>
                <a:gd name="connsiteY112" fmla="*/ 794084 h 2594947"/>
                <a:gd name="connsiteX113" fmla="*/ 1034716 w 2578768"/>
                <a:gd name="connsiteY113" fmla="*/ 810126 h 2594947"/>
                <a:gd name="connsiteX114" fmla="*/ 1018673 w 2578768"/>
                <a:gd name="connsiteY114" fmla="*/ 830179 h 2594947"/>
                <a:gd name="connsiteX115" fmla="*/ 1006642 w 2578768"/>
                <a:gd name="connsiteY115" fmla="*/ 838200 h 2594947"/>
                <a:gd name="connsiteX116" fmla="*/ 990600 w 2578768"/>
                <a:gd name="connsiteY116" fmla="*/ 854242 h 2594947"/>
                <a:gd name="connsiteX117" fmla="*/ 978568 w 2578768"/>
                <a:gd name="connsiteY117" fmla="*/ 858253 h 2594947"/>
                <a:gd name="connsiteX118" fmla="*/ 966537 w 2578768"/>
                <a:gd name="connsiteY118" fmla="*/ 866274 h 2594947"/>
                <a:gd name="connsiteX119" fmla="*/ 954505 w 2578768"/>
                <a:gd name="connsiteY119" fmla="*/ 870284 h 2594947"/>
                <a:gd name="connsiteX120" fmla="*/ 934452 w 2578768"/>
                <a:gd name="connsiteY120" fmla="*/ 878305 h 2594947"/>
                <a:gd name="connsiteX121" fmla="*/ 906379 w 2578768"/>
                <a:gd name="connsiteY121" fmla="*/ 894347 h 2594947"/>
                <a:gd name="connsiteX122" fmla="*/ 890337 w 2578768"/>
                <a:gd name="connsiteY122" fmla="*/ 902369 h 2594947"/>
                <a:gd name="connsiteX123" fmla="*/ 870284 w 2578768"/>
                <a:gd name="connsiteY123" fmla="*/ 914400 h 2594947"/>
                <a:gd name="connsiteX124" fmla="*/ 838200 w 2578768"/>
                <a:gd name="connsiteY124" fmla="*/ 926432 h 2594947"/>
                <a:gd name="connsiteX125" fmla="*/ 810126 w 2578768"/>
                <a:gd name="connsiteY125" fmla="*/ 942474 h 2594947"/>
                <a:gd name="connsiteX126" fmla="*/ 770021 w 2578768"/>
                <a:gd name="connsiteY126" fmla="*/ 970547 h 2594947"/>
                <a:gd name="connsiteX127" fmla="*/ 737937 w 2578768"/>
                <a:gd name="connsiteY127" fmla="*/ 990600 h 2594947"/>
                <a:gd name="connsiteX128" fmla="*/ 725905 w 2578768"/>
                <a:gd name="connsiteY128" fmla="*/ 994611 h 2594947"/>
                <a:gd name="connsiteX129" fmla="*/ 705852 w 2578768"/>
                <a:gd name="connsiteY129" fmla="*/ 1006642 h 2594947"/>
                <a:gd name="connsiteX130" fmla="*/ 649705 w 2578768"/>
                <a:gd name="connsiteY130" fmla="*/ 1026695 h 2594947"/>
                <a:gd name="connsiteX131" fmla="*/ 609600 w 2578768"/>
                <a:gd name="connsiteY131" fmla="*/ 1054769 h 2594947"/>
                <a:gd name="connsiteX132" fmla="*/ 597568 w 2578768"/>
                <a:gd name="connsiteY132" fmla="*/ 1062790 h 2594947"/>
                <a:gd name="connsiteX133" fmla="*/ 569495 w 2578768"/>
                <a:gd name="connsiteY133" fmla="*/ 1082842 h 2594947"/>
                <a:gd name="connsiteX134" fmla="*/ 553452 w 2578768"/>
                <a:gd name="connsiteY134" fmla="*/ 1090863 h 2594947"/>
                <a:gd name="connsiteX135" fmla="*/ 541421 w 2578768"/>
                <a:gd name="connsiteY135" fmla="*/ 1102895 h 2594947"/>
                <a:gd name="connsiteX136" fmla="*/ 525379 w 2578768"/>
                <a:gd name="connsiteY136" fmla="*/ 1110916 h 2594947"/>
                <a:gd name="connsiteX137" fmla="*/ 505326 w 2578768"/>
                <a:gd name="connsiteY137" fmla="*/ 1122947 h 2594947"/>
                <a:gd name="connsiteX138" fmla="*/ 497305 w 2578768"/>
                <a:gd name="connsiteY138" fmla="*/ 1130969 h 2594947"/>
                <a:gd name="connsiteX139" fmla="*/ 473242 w 2578768"/>
                <a:gd name="connsiteY139" fmla="*/ 1143000 h 2594947"/>
                <a:gd name="connsiteX140" fmla="*/ 437147 w 2578768"/>
                <a:gd name="connsiteY140" fmla="*/ 1167063 h 2594947"/>
                <a:gd name="connsiteX141" fmla="*/ 385010 w 2578768"/>
                <a:gd name="connsiteY141" fmla="*/ 1199147 h 2594947"/>
                <a:gd name="connsiteX142" fmla="*/ 381000 w 2578768"/>
                <a:gd name="connsiteY142" fmla="*/ 1215190 h 2594947"/>
                <a:gd name="connsiteX143" fmla="*/ 372979 w 2578768"/>
                <a:gd name="connsiteY143" fmla="*/ 1255295 h 2594947"/>
                <a:gd name="connsiteX144" fmla="*/ 364958 w 2578768"/>
                <a:gd name="connsiteY144" fmla="*/ 1279358 h 2594947"/>
                <a:gd name="connsiteX145" fmla="*/ 352926 w 2578768"/>
                <a:gd name="connsiteY145" fmla="*/ 1311442 h 2594947"/>
                <a:gd name="connsiteX146" fmla="*/ 348916 w 2578768"/>
                <a:gd name="connsiteY146" fmla="*/ 1327484 h 2594947"/>
                <a:gd name="connsiteX147" fmla="*/ 324852 w 2578768"/>
                <a:gd name="connsiteY147" fmla="*/ 1367590 h 2594947"/>
                <a:gd name="connsiteX148" fmla="*/ 320842 w 2578768"/>
                <a:gd name="connsiteY148" fmla="*/ 1383632 h 2594947"/>
                <a:gd name="connsiteX149" fmla="*/ 312821 w 2578768"/>
                <a:gd name="connsiteY149" fmla="*/ 1403684 h 2594947"/>
                <a:gd name="connsiteX150" fmla="*/ 308810 w 2578768"/>
                <a:gd name="connsiteY150" fmla="*/ 1415716 h 2594947"/>
                <a:gd name="connsiteX151" fmla="*/ 300789 w 2578768"/>
                <a:gd name="connsiteY151" fmla="*/ 1459832 h 2594947"/>
                <a:gd name="connsiteX152" fmla="*/ 292768 w 2578768"/>
                <a:gd name="connsiteY152" fmla="*/ 1471863 h 2594947"/>
                <a:gd name="connsiteX153" fmla="*/ 264695 w 2578768"/>
                <a:gd name="connsiteY153" fmla="*/ 1487905 h 2594947"/>
                <a:gd name="connsiteX154" fmla="*/ 252663 w 2578768"/>
                <a:gd name="connsiteY154" fmla="*/ 1499937 h 2594947"/>
                <a:gd name="connsiteX155" fmla="*/ 236621 w 2578768"/>
                <a:gd name="connsiteY155" fmla="*/ 1507958 h 2594947"/>
                <a:gd name="connsiteX156" fmla="*/ 216568 w 2578768"/>
                <a:gd name="connsiteY156" fmla="*/ 1515979 h 2594947"/>
                <a:gd name="connsiteX157" fmla="*/ 184484 w 2578768"/>
                <a:gd name="connsiteY157" fmla="*/ 1524000 h 2594947"/>
                <a:gd name="connsiteX158" fmla="*/ 172452 w 2578768"/>
                <a:gd name="connsiteY158" fmla="*/ 1528011 h 2594947"/>
                <a:gd name="connsiteX159" fmla="*/ 168442 w 2578768"/>
                <a:gd name="connsiteY159" fmla="*/ 1540042 h 2594947"/>
                <a:gd name="connsiteX160" fmla="*/ 136358 w 2578768"/>
                <a:gd name="connsiteY160" fmla="*/ 1576137 h 2594947"/>
                <a:gd name="connsiteX161" fmla="*/ 120316 w 2578768"/>
                <a:gd name="connsiteY161" fmla="*/ 1596190 h 2594947"/>
                <a:gd name="connsiteX162" fmla="*/ 100263 w 2578768"/>
                <a:gd name="connsiteY162" fmla="*/ 1620253 h 2594947"/>
                <a:gd name="connsiteX163" fmla="*/ 96252 w 2578768"/>
                <a:gd name="connsiteY163" fmla="*/ 1636295 h 2594947"/>
                <a:gd name="connsiteX164" fmla="*/ 84221 w 2578768"/>
                <a:gd name="connsiteY164" fmla="*/ 1676400 h 2594947"/>
                <a:gd name="connsiteX165" fmla="*/ 68179 w 2578768"/>
                <a:gd name="connsiteY165" fmla="*/ 1692442 h 2594947"/>
                <a:gd name="connsiteX166" fmla="*/ 56147 w 2578768"/>
                <a:gd name="connsiteY166" fmla="*/ 1732547 h 2594947"/>
                <a:gd name="connsiteX167" fmla="*/ 48126 w 2578768"/>
                <a:gd name="connsiteY167" fmla="*/ 1780674 h 2594947"/>
                <a:gd name="connsiteX168" fmla="*/ 16042 w 2578768"/>
                <a:gd name="connsiteY168" fmla="*/ 1840832 h 2594947"/>
                <a:gd name="connsiteX169" fmla="*/ 20052 w 2578768"/>
                <a:gd name="connsiteY169" fmla="*/ 1957137 h 2594947"/>
                <a:gd name="connsiteX170" fmla="*/ 16042 w 2578768"/>
                <a:gd name="connsiteY170" fmla="*/ 2041358 h 2594947"/>
                <a:gd name="connsiteX171" fmla="*/ 12031 w 2578768"/>
                <a:gd name="connsiteY171" fmla="*/ 2057400 h 2594947"/>
                <a:gd name="connsiteX172" fmla="*/ 8021 w 2578768"/>
                <a:gd name="connsiteY172" fmla="*/ 2077453 h 2594947"/>
                <a:gd name="connsiteX173" fmla="*/ 0 w 2578768"/>
                <a:gd name="connsiteY173" fmla="*/ 2137611 h 2594947"/>
                <a:gd name="connsiteX174" fmla="*/ 4010 w 2578768"/>
                <a:gd name="connsiteY174" fmla="*/ 2157663 h 2594947"/>
                <a:gd name="connsiteX175" fmla="*/ 8021 w 2578768"/>
                <a:gd name="connsiteY175" fmla="*/ 2181726 h 2594947"/>
                <a:gd name="connsiteX176" fmla="*/ 12031 w 2578768"/>
                <a:gd name="connsiteY176" fmla="*/ 2197769 h 2594947"/>
                <a:gd name="connsiteX177" fmla="*/ 20052 w 2578768"/>
                <a:gd name="connsiteY177" fmla="*/ 2233863 h 2594947"/>
                <a:gd name="connsiteX178" fmla="*/ 12031 w 2578768"/>
                <a:gd name="connsiteY178" fmla="*/ 2394284 h 2594947"/>
                <a:gd name="connsiteX179" fmla="*/ 4010 w 2578768"/>
                <a:gd name="connsiteY179" fmla="*/ 2422358 h 2594947"/>
                <a:gd name="connsiteX180" fmla="*/ 8021 w 2578768"/>
                <a:gd name="connsiteY180" fmla="*/ 2474495 h 2594947"/>
                <a:gd name="connsiteX181" fmla="*/ 16042 w 2578768"/>
                <a:gd name="connsiteY181" fmla="*/ 2486526 h 2594947"/>
                <a:gd name="connsiteX182" fmla="*/ 24063 w 2578768"/>
                <a:gd name="connsiteY182" fmla="*/ 2502569 h 2594947"/>
                <a:gd name="connsiteX183" fmla="*/ 40105 w 2578768"/>
                <a:gd name="connsiteY183" fmla="*/ 2546684 h 2594947"/>
                <a:gd name="connsiteX184" fmla="*/ 52137 w 2578768"/>
                <a:gd name="connsiteY184" fmla="*/ 2554705 h 2594947"/>
                <a:gd name="connsiteX185" fmla="*/ 56147 w 2578768"/>
                <a:gd name="connsiteY185" fmla="*/ 2566737 h 2594947"/>
                <a:gd name="connsiteX186" fmla="*/ 64168 w 2578768"/>
                <a:gd name="connsiteY186" fmla="*/ 2578769 h 2594947"/>
                <a:gd name="connsiteX187" fmla="*/ 68179 w 2578768"/>
                <a:gd name="connsiteY187" fmla="*/ 2594811 h 2594947"/>
                <a:gd name="connsiteX188" fmla="*/ 80210 w 2578768"/>
                <a:gd name="connsiteY188" fmla="*/ 2582779 h 2594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2578768" h="2594947">
                  <a:moveTo>
                    <a:pt x="2578768" y="44116"/>
                  </a:moveTo>
                  <a:cubicBezTo>
                    <a:pt x="2572084" y="42779"/>
                    <a:pt x="2565292" y="41899"/>
                    <a:pt x="2558716" y="40105"/>
                  </a:cubicBezTo>
                  <a:cubicBezTo>
                    <a:pt x="2550559" y="37880"/>
                    <a:pt x="2534652" y="32084"/>
                    <a:pt x="2534652" y="32084"/>
                  </a:cubicBezTo>
                  <a:cubicBezTo>
                    <a:pt x="2499495" y="-3073"/>
                    <a:pt x="2544098" y="39957"/>
                    <a:pt x="2510589" y="12032"/>
                  </a:cubicBezTo>
                  <a:cubicBezTo>
                    <a:pt x="2506232" y="8401"/>
                    <a:pt x="2502568" y="4011"/>
                    <a:pt x="2498558" y="0"/>
                  </a:cubicBezTo>
                  <a:cubicBezTo>
                    <a:pt x="2485850" y="6354"/>
                    <a:pt x="2476886" y="9640"/>
                    <a:pt x="2466473" y="20053"/>
                  </a:cubicBezTo>
                  <a:cubicBezTo>
                    <a:pt x="2463065" y="23461"/>
                    <a:pt x="2461126" y="28074"/>
                    <a:pt x="2458452" y="32084"/>
                  </a:cubicBezTo>
                  <a:cubicBezTo>
                    <a:pt x="2457115" y="37431"/>
                    <a:pt x="2457646" y="43641"/>
                    <a:pt x="2454442" y="48126"/>
                  </a:cubicBezTo>
                  <a:cubicBezTo>
                    <a:pt x="2450557" y="53565"/>
                    <a:pt x="2443475" y="55808"/>
                    <a:pt x="2438400" y="60158"/>
                  </a:cubicBezTo>
                  <a:cubicBezTo>
                    <a:pt x="2434094" y="63849"/>
                    <a:pt x="2430725" y="68559"/>
                    <a:pt x="2426368" y="72190"/>
                  </a:cubicBezTo>
                  <a:cubicBezTo>
                    <a:pt x="2416284" y="80594"/>
                    <a:pt x="2410063" y="81694"/>
                    <a:pt x="2398295" y="88232"/>
                  </a:cubicBezTo>
                  <a:cubicBezTo>
                    <a:pt x="2391481" y="92018"/>
                    <a:pt x="2384852" y="96132"/>
                    <a:pt x="2378242" y="100263"/>
                  </a:cubicBezTo>
                  <a:cubicBezTo>
                    <a:pt x="2335352" y="127068"/>
                    <a:pt x="2412125" y="80347"/>
                    <a:pt x="2346158" y="124326"/>
                  </a:cubicBezTo>
                  <a:cubicBezTo>
                    <a:pt x="2341184" y="127642"/>
                    <a:pt x="2335307" y="129381"/>
                    <a:pt x="2330116" y="132347"/>
                  </a:cubicBezTo>
                  <a:cubicBezTo>
                    <a:pt x="2325931" y="134739"/>
                    <a:pt x="2322269" y="137977"/>
                    <a:pt x="2318084" y="140369"/>
                  </a:cubicBezTo>
                  <a:cubicBezTo>
                    <a:pt x="2308301" y="145959"/>
                    <a:pt x="2292302" y="152974"/>
                    <a:pt x="2281989" y="156411"/>
                  </a:cubicBezTo>
                  <a:cubicBezTo>
                    <a:pt x="2250053" y="167056"/>
                    <a:pt x="2236663" y="168599"/>
                    <a:pt x="2205789" y="180474"/>
                  </a:cubicBezTo>
                  <a:cubicBezTo>
                    <a:pt x="2198502" y="183277"/>
                    <a:pt x="2184187" y="191124"/>
                    <a:pt x="2177716" y="196516"/>
                  </a:cubicBezTo>
                  <a:cubicBezTo>
                    <a:pt x="2173359" y="200147"/>
                    <a:pt x="2169695" y="204537"/>
                    <a:pt x="2165684" y="208547"/>
                  </a:cubicBezTo>
                  <a:cubicBezTo>
                    <a:pt x="2164347" y="212558"/>
                    <a:pt x="2162834" y="216514"/>
                    <a:pt x="2161673" y="220579"/>
                  </a:cubicBezTo>
                  <a:cubicBezTo>
                    <a:pt x="2160159" y="225879"/>
                    <a:pt x="2159834" y="231555"/>
                    <a:pt x="2157663" y="236621"/>
                  </a:cubicBezTo>
                  <a:cubicBezTo>
                    <a:pt x="2152402" y="248898"/>
                    <a:pt x="2142140" y="254732"/>
                    <a:pt x="2133600" y="264695"/>
                  </a:cubicBezTo>
                  <a:cubicBezTo>
                    <a:pt x="2130463" y="268354"/>
                    <a:pt x="2129206" y="273552"/>
                    <a:pt x="2125579" y="276726"/>
                  </a:cubicBezTo>
                  <a:cubicBezTo>
                    <a:pt x="2103567" y="295987"/>
                    <a:pt x="2100540" y="292322"/>
                    <a:pt x="2073442" y="300790"/>
                  </a:cubicBezTo>
                  <a:cubicBezTo>
                    <a:pt x="2061337" y="304573"/>
                    <a:pt x="2049379" y="308810"/>
                    <a:pt x="2037347" y="312821"/>
                  </a:cubicBezTo>
                  <a:cubicBezTo>
                    <a:pt x="2033337" y="314158"/>
                    <a:pt x="2029417" y="315807"/>
                    <a:pt x="2025316" y="316832"/>
                  </a:cubicBezTo>
                  <a:cubicBezTo>
                    <a:pt x="2019968" y="318169"/>
                    <a:pt x="2014502" y="319099"/>
                    <a:pt x="2009273" y="320842"/>
                  </a:cubicBezTo>
                  <a:cubicBezTo>
                    <a:pt x="1970623" y="333725"/>
                    <a:pt x="2008802" y="325599"/>
                    <a:pt x="1965158" y="332874"/>
                  </a:cubicBezTo>
                  <a:cubicBezTo>
                    <a:pt x="1943768" y="331537"/>
                    <a:pt x="1922129" y="332386"/>
                    <a:pt x="1900989" y="328863"/>
                  </a:cubicBezTo>
                  <a:cubicBezTo>
                    <a:pt x="1889723" y="326985"/>
                    <a:pt x="1879822" y="320191"/>
                    <a:pt x="1868905" y="316832"/>
                  </a:cubicBezTo>
                  <a:cubicBezTo>
                    <a:pt x="1862390" y="314827"/>
                    <a:pt x="1855536" y="314158"/>
                    <a:pt x="1848852" y="312821"/>
                  </a:cubicBezTo>
                  <a:cubicBezTo>
                    <a:pt x="1837092" y="304001"/>
                    <a:pt x="1832503" y="300097"/>
                    <a:pt x="1820779" y="292769"/>
                  </a:cubicBezTo>
                  <a:cubicBezTo>
                    <a:pt x="1814169" y="288637"/>
                    <a:pt x="1806813" y="285607"/>
                    <a:pt x="1800726" y="280737"/>
                  </a:cubicBezTo>
                  <a:cubicBezTo>
                    <a:pt x="1793344" y="274832"/>
                    <a:pt x="1787357" y="267368"/>
                    <a:pt x="1780673" y="260684"/>
                  </a:cubicBezTo>
                  <a:cubicBezTo>
                    <a:pt x="1775326" y="255337"/>
                    <a:pt x="1770600" y="249285"/>
                    <a:pt x="1764631" y="244642"/>
                  </a:cubicBezTo>
                  <a:cubicBezTo>
                    <a:pt x="1752600" y="235284"/>
                    <a:pt x="1739315" y="227347"/>
                    <a:pt x="1728537" y="216569"/>
                  </a:cubicBezTo>
                  <a:cubicBezTo>
                    <a:pt x="1693377" y="181409"/>
                    <a:pt x="1737983" y="224441"/>
                    <a:pt x="1704473" y="196516"/>
                  </a:cubicBezTo>
                  <a:cubicBezTo>
                    <a:pt x="1684445" y="179826"/>
                    <a:pt x="1701555" y="187521"/>
                    <a:pt x="1680410" y="180474"/>
                  </a:cubicBezTo>
                  <a:cubicBezTo>
                    <a:pt x="1676400" y="177800"/>
                    <a:pt x="1672564" y="174844"/>
                    <a:pt x="1668379" y="172453"/>
                  </a:cubicBezTo>
                  <a:cubicBezTo>
                    <a:pt x="1663188" y="169487"/>
                    <a:pt x="1657202" y="167907"/>
                    <a:pt x="1652337" y="164432"/>
                  </a:cubicBezTo>
                  <a:cubicBezTo>
                    <a:pt x="1626052" y="145657"/>
                    <a:pt x="1654082" y="156991"/>
                    <a:pt x="1628273" y="148390"/>
                  </a:cubicBezTo>
                  <a:cubicBezTo>
                    <a:pt x="1624263" y="144379"/>
                    <a:pt x="1620548" y="140049"/>
                    <a:pt x="1616242" y="136358"/>
                  </a:cubicBezTo>
                  <a:cubicBezTo>
                    <a:pt x="1611167" y="132008"/>
                    <a:pt x="1604641" y="129322"/>
                    <a:pt x="1600200" y="124326"/>
                  </a:cubicBezTo>
                  <a:cubicBezTo>
                    <a:pt x="1593796" y="117121"/>
                    <a:pt x="1589505" y="108284"/>
                    <a:pt x="1584158" y="100263"/>
                  </a:cubicBezTo>
                  <a:lnTo>
                    <a:pt x="1576137" y="88232"/>
                  </a:lnTo>
                  <a:cubicBezTo>
                    <a:pt x="1570344" y="79542"/>
                    <a:pt x="1567225" y="71521"/>
                    <a:pt x="1556084" y="68179"/>
                  </a:cubicBezTo>
                  <a:cubicBezTo>
                    <a:pt x="1547030" y="65463"/>
                    <a:pt x="1537368" y="65506"/>
                    <a:pt x="1528010" y="64169"/>
                  </a:cubicBezTo>
                  <a:cubicBezTo>
                    <a:pt x="1519989" y="65506"/>
                    <a:pt x="1511007" y="64145"/>
                    <a:pt x="1503947" y="68179"/>
                  </a:cubicBezTo>
                  <a:cubicBezTo>
                    <a:pt x="1500276" y="70276"/>
                    <a:pt x="1499937" y="75983"/>
                    <a:pt x="1499937" y="80211"/>
                  </a:cubicBezTo>
                  <a:cubicBezTo>
                    <a:pt x="1499937" y="80963"/>
                    <a:pt x="1504793" y="108338"/>
                    <a:pt x="1507958" y="112295"/>
                  </a:cubicBezTo>
                  <a:cubicBezTo>
                    <a:pt x="1517372" y="124062"/>
                    <a:pt x="1535776" y="122571"/>
                    <a:pt x="1548063" y="124326"/>
                  </a:cubicBezTo>
                  <a:cubicBezTo>
                    <a:pt x="1578119" y="121321"/>
                    <a:pt x="1585293" y="129154"/>
                    <a:pt x="1600200" y="108284"/>
                  </a:cubicBezTo>
                  <a:cubicBezTo>
                    <a:pt x="1603675" y="103419"/>
                    <a:pt x="1605547" y="97589"/>
                    <a:pt x="1608221" y="92242"/>
                  </a:cubicBezTo>
                  <a:cubicBezTo>
                    <a:pt x="1605547" y="78874"/>
                    <a:pt x="1603266" y="65421"/>
                    <a:pt x="1600200" y="52137"/>
                  </a:cubicBezTo>
                  <a:cubicBezTo>
                    <a:pt x="1599249" y="48018"/>
                    <a:pt x="1598286" y="43776"/>
                    <a:pt x="1596189" y="40105"/>
                  </a:cubicBezTo>
                  <a:cubicBezTo>
                    <a:pt x="1592873" y="34302"/>
                    <a:pt x="1589597" y="27948"/>
                    <a:pt x="1584158" y="24063"/>
                  </a:cubicBezTo>
                  <a:cubicBezTo>
                    <a:pt x="1579673" y="20859"/>
                    <a:pt x="1573463" y="21390"/>
                    <a:pt x="1568116" y="20053"/>
                  </a:cubicBezTo>
                  <a:cubicBezTo>
                    <a:pt x="1562768" y="17379"/>
                    <a:pt x="1558046" y="12292"/>
                    <a:pt x="1552073" y="12032"/>
                  </a:cubicBezTo>
                  <a:cubicBezTo>
                    <a:pt x="1482023" y="8986"/>
                    <a:pt x="1494959" y="3318"/>
                    <a:pt x="1463842" y="24063"/>
                  </a:cubicBezTo>
                  <a:cubicBezTo>
                    <a:pt x="1444742" y="52712"/>
                    <a:pt x="1450138" y="38774"/>
                    <a:pt x="1443789" y="64169"/>
                  </a:cubicBezTo>
                  <a:cubicBezTo>
                    <a:pt x="1444697" y="73243"/>
                    <a:pt x="1444857" y="112266"/>
                    <a:pt x="1455821" y="124326"/>
                  </a:cubicBezTo>
                  <a:cubicBezTo>
                    <a:pt x="1464814" y="134218"/>
                    <a:pt x="1477210" y="140369"/>
                    <a:pt x="1487905" y="148390"/>
                  </a:cubicBezTo>
                  <a:cubicBezTo>
                    <a:pt x="1493252" y="152400"/>
                    <a:pt x="1497606" y="158307"/>
                    <a:pt x="1503947" y="160421"/>
                  </a:cubicBezTo>
                  <a:cubicBezTo>
                    <a:pt x="1511968" y="163095"/>
                    <a:pt x="1519640" y="167246"/>
                    <a:pt x="1528010" y="168442"/>
                  </a:cubicBezTo>
                  <a:lnTo>
                    <a:pt x="1556084" y="172453"/>
                  </a:lnTo>
                  <a:cubicBezTo>
                    <a:pt x="1566767" y="173877"/>
                    <a:pt x="1577515" y="174824"/>
                    <a:pt x="1588168" y="176463"/>
                  </a:cubicBezTo>
                  <a:cubicBezTo>
                    <a:pt x="1597117" y="177840"/>
                    <a:pt x="1614956" y="181825"/>
                    <a:pt x="1624263" y="184484"/>
                  </a:cubicBezTo>
                  <a:cubicBezTo>
                    <a:pt x="1628328" y="185645"/>
                    <a:pt x="1632284" y="187158"/>
                    <a:pt x="1636295" y="188495"/>
                  </a:cubicBezTo>
                  <a:cubicBezTo>
                    <a:pt x="1640305" y="192505"/>
                    <a:pt x="1643607" y="197380"/>
                    <a:pt x="1648326" y="200526"/>
                  </a:cubicBezTo>
                  <a:cubicBezTo>
                    <a:pt x="1651844" y="202871"/>
                    <a:pt x="1657110" y="201830"/>
                    <a:pt x="1660358" y="204537"/>
                  </a:cubicBezTo>
                  <a:cubicBezTo>
                    <a:pt x="1665493" y="208816"/>
                    <a:pt x="1667893" y="215633"/>
                    <a:pt x="1672389" y="220579"/>
                  </a:cubicBezTo>
                  <a:cubicBezTo>
                    <a:pt x="1681291" y="230372"/>
                    <a:pt x="1700463" y="248653"/>
                    <a:pt x="1700463" y="248653"/>
                  </a:cubicBezTo>
                  <a:cubicBezTo>
                    <a:pt x="1701800" y="254000"/>
                    <a:pt x="1702008" y="259765"/>
                    <a:pt x="1704473" y="264695"/>
                  </a:cubicBezTo>
                  <a:cubicBezTo>
                    <a:pt x="1706164" y="268077"/>
                    <a:pt x="1710133" y="269763"/>
                    <a:pt x="1712495" y="272716"/>
                  </a:cubicBezTo>
                  <a:cubicBezTo>
                    <a:pt x="1715506" y="276480"/>
                    <a:pt x="1717842" y="280737"/>
                    <a:pt x="1720516" y="284747"/>
                  </a:cubicBezTo>
                  <a:cubicBezTo>
                    <a:pt x="1721853" y="288758"/>
                    <a:pt x="1722636" y="292998"/>
                    <a:pt x="1724526" y="296779"/>
                  </a:cubicBezTo>
                  <a:cubicBezTo>
                    <a:pt x="1726681" y="301090"/>
                    <a:pt x="1732147" y="304007"/>
                    <a:pt x="1732547" y="308811"/>
                  </a:cubicBezTo>
                  <a:cubicBezTo>
                    <a:pt x="1733552" y="320875"/>
                    <a:pt x="1732365" y="333421"/>
                    <a:pt x="1728537" y="344905"/>
                  </a:cubicBezTo>
                  <a:cubicBezTo>
                    <a:pt x="1724915" y="355770"/>
                    <a:pt x="1708257" y="360086"/>
                    <a:pt x="1700463" y="364958"/>
                  </a:cubicBezTo>
                  <a:cubicBezTo>
                    <a:pt x="1694795" y="368501"/>
                    <a:pt x="1690225" y="373674"/>
                    <a:pt x="1684421" y="376990"/>
                  </a:cubicBezTo>
                  <a:cubicBezTo>
                    <a:pt x="1680750" y="379087"/>
                    <a:pt x="1676275" y="379335"/>
                    <a:pt x="1672389" y="381000"/>
                  </a:cubicBezTo>
                  <a:cubicBezTo>
                    <a:pt x="1666894" y="383355"/>
                    <a:pt x="1661694" y="386347"/>
                    <a:pt x="1656347" y="389021"/>
                  </a:cubicBezTo>
                  <a:cubicBezTo>
                    <a:pt x="1652337" y="393032"/>
                    <a:pt x="1649035" y="397907"/>
                    <a:pt x="1644316" y="401053"/>
                  </a:cubicBezTo>
                  <a:cubicBezTo>
                    <a:pt x="1640798" y="403398"/>
                    <a:pt x="1636170" y="403398"/>
                    <a:pt x="1632284" y="405063"/>
                  </a:cubicBezTo>
                  <a:cubicBezTo>
                    <a:pt x="1626789" y="407418"/>
                    <a:pt x="1621433" y="410118"/>
                    <a:pt x="1616242" y="413084"/>
                  </a:cubicBezTo>
                  <a:cubicBezTo>
                    <a:pt x="1609891" y="416713"/>
                    <a:pt x="1592475" y="429445"/>
                    <a:pt x="1588168" y="433137"/>
                  </a:cubicBezTo>
                  <a:cubicBezTo>
                    <a:pt x="1583862" y="436828"/>
                    <a:pt x="1581061" y="442355"/>
                    <a:pt x="1576137" y="445169"/>
                  </a:cubicBezTo>
                  <a:cubicBezTo>
                    <a:pt x="1571351" y="447904"/>
                    <a:pt x="1565324" y="447436"/>
                    <a:pt x="1560095" y="449179"/>
                  </a:cubicBezTo>
                  <a:cubicBezTo>
                    <a:pt x="1553265" y="451455"/>
                    <a:pt x="1546481" y="453980"/>
                    <a:pt x="1540042" y="457200"/>
                  </a:cubicBezTo>
                  <a:cubicBezTo>
                    <a:pt x="1535731" y="459356"/>
                    <a:pt x="1532321" y="463065"/>
                    <a:pt x="1528010" y="465221"/>
                  </a:cubicBezTo>
                  <a:cubicBezTo>
                    <a:pt x="1521571" y="468440"/>
                    <a:pt x="1514397" y="470023"/>
                    <a:pt x="1507958" y="473242"/>
                  </a:cubicBezTo>
                  <a:cubicBezTo>
                    <a:pt x="1503647" y="475398"/>
                    <a:pt x="1500303" y="479243"/>
                    <a:pt x="1495926" y="481263"/>
                  </a:cubicBezTo>
                  <a:cubicBezTo>
                    <a:pt x="1486346" y="485684"/>
                    <a:pt x="1453719" y="496613"/>
                    <a:pt x="1439779" y="505326"/>
                  </a:cubicBezTo>
                  <a:cubicBezTo>
                    <a:pt x="1415747" y="520346"/>
                    <a:pt x="1431393" y="512984"/>
                    <a:pt x="1411705" y="529390"/>
                  </a:cubicBezTo>
                  <a:cubicBezTo>
                    <a:pt x="1408002" y="532476"/>
                    <a:pt x="1403276" y="534209"/>
                    <a:pt x="1399673" y="537411"/>
                  </a:cubicBezTo>
                  <a:cubicBezTo>
                    <a:pt x="1391195" y="544947"/>
                    <a:pt x="1383631" y="553453"/>
                    <a:pt x="1375610" y="561474"/>
                  </a:cubicBezTo>
                  <a:lnTo>
                    <a:pt x="1359568" y="577516"/>
                  </a:lnTo>
                  <a:cubicBezTo>
                    <a:pt x="1355558" y="581526"/>
                    <a:pt x="1352400" y="586629"/>
                    <a:pt x="1347537" y="589547"/>
                  </a:cubicBezTo>
                  <a:cubicBezTo>
                    <a:pt x="1339996" y="594072"/>
                    <a:pt x="1323678" y="603431"/>
                    <a:pt x="1315452" y="609600"/>
                  </a:cubicBezTo>
                  <a:cubicBezTo>
                    <a:pt x="1303258" y="618745"/>
                    <a:pt x="1287813" y="624992"/>
                    <a:pt x="1279358" y="637674"/>
                  </a:cubicBezTo>
                  <a:cubicBezTo>
                    <a:pt x="1276684" y="641684"/>
                    <a:pt x="1275347" y="647031"/>
                    <a:pt x="1271337" y="649705"/>
                  </a:cubicBezTo>
                  <a:cubicBezTo>
                    <a:pt x="1266751" y="652762"/>
                    <a:pt x="1260642" y="652379"/>
                    <a:pt x="1255295" y="653716"/>
                  </a:cubicBezTo>
                  <a:cubicBezTo>
                    <a:pt x="1240766" y="675507"/>
                    <a:pt x="1255854" y="659020"/>
                    <a:pt x="1227221" y="669758"/>
                  </a:cubicBezTo>
                  <a:cubicBezTo>
                    <a:pt x="1222708" y="671451"/>
                    <a:pt x="1219702" y="676086"/>
                    <a:pt x="1215189" y="677779"/>
                  </a:cubicBezTo>
                  <a:cubicBezTo>
                    <a:pt x="1208807" y="680172"/>
                    <a:pt x="1201821" y="680453"/>
                    <a:pt x="1195137" y="681790"/>
                  </a:cubicBezTo>
                  <a:cubicBezTo>
                    <a:pt x="1188453" y="685800"/>
                    <a:pt x="1182207" y="690655"/>
                    <a:pt x="1175084" y="693821"/>
                  </a:cubicBezTo>
                  <a:cubicBezTo>
                    <a:pt x="1170047" y="696060"/>
                    <a:pt x="1164271" y="696089"/>
                    <a:pt x="1159042" y="697832"/>
                  </a:cubicBezTo>
                  <a:cubicBezTo>
                    <a:pt x="1152212" y="700109"/>
                    <a:pt x="1145428" y="702633"/>
                    <a:pt x="1138989" y="705853"/>
                  </a:cubicBezTo>
                  <a:cubicBezTo>
                    <a:pt x="1132692" y="709001"/>
                    <a:pt x="1115150" y="722881"/>
                    <a:pt x="1110916" y="725905"/>
                  </a:cubicBezTo>
                  <a:cubicBezTo>
                    <a:pt x="1106994" y="728707"/>
                    <a:pt x="1102487" y="730724"/>
                    <a:pt x="1098884" y="733926"/>
                  </a:cubicBezTo>
                  <a:cubicBezTo>
                    <a:pt x="1090406" y="741462"/>
                    <a:pt x="1081113" y="748552"/>
                    <a:pt x="1074821" y="757990"/>
                  </a:cubicBezTo>
                  <a:lnTo>
                    <a:pt x="1058779" y="782053"/>
                  </a:lnTo>
                  <a:cubicBezTo>
                    <a:pt x="1056105" y="786063"/>
                    <a:pt x="1054166" y="790676"/>
                    <a:pt x="1050758" y="794084"/>
                  </a:cubicBezTo>
                  <a:cubicBezTo>
                    <a:pt x="1045411" y="799431"/>
                    <a:pt x="1039637" y="804384"/>
                    <a:pt x="1034716" y="810126"/>
                  </a:cubicBezTo>
                  <a:cubicBezTo>
                    <a:pt x="1023341" y="823397"/>
                    <a:pt x="1031089" y="820246"/>
                    <a:pt x="1018673" y="830179"/>
                  </a:cubicBezTo>
                  <a:cubicBezTo>
                    <a:pt x="1014909" y="833190"/>
                    <a:pt x="1010301" y="835063"/>
                    <a:pt x="1006642" y="838200"/>
                  </a:cubicBezTo>
                  <a:cubicBezTo>
                    <a:pt x="1000900" y="843122"/>
                    <a:pt x="996754" y="849846"/>
                    <a:pt x="990600" y="854242"/>
                  </a:cubicBezTo>
                  <a:cubicBezTo>
                    <a:pt x="987160" y="856699"/>
                    <a:pt x="982349" y="856362"/>
                    <a:pt x="978568" y="858253"/>
                  </a:cubicBezTo>
                  <a:cubicBezTo>
                    <a:pt x="974257" y="860409"/>
                    <a:pt x="970848" y="864119"/>
                    <a:pt x="966537" y="866274"/>
                  </a:cubicBezTo>
                  <a:cubicBezTo>
                    <a:pt x="962756" y="868165"/>
                    <a:pt x="958463" y="868800"/>
                    <a:pt x="954505" y="870284"/>
                  </a:cubicBezTo>
                  <a:cubicBezTo>
                    <a:pt x="947764" y="872812"/>
                    <a:pt x="940891" y="875085"/>
                    <a:pt x="934452" y="878305"/>
                  </a:cubicBezTo>
                  <a:cubicBezTo>
                    <a:pt x="924812" y="883125"/>
                    <a:pt x="915841" y="889186"/>
                    <a:pt x="906379" y="894347"/>
                  </a:cubicBezTo>
                  <a:cubicBezTo>
                    <a:pt x="901130" y="897210"/>
                    <a:pt x="895563" y="899465"/>
                    <a:pt x="890337" y="902369"/>
                  </a:cubicBezTo>
                  <a:cubicBezTo>
                    <a:pt x="883523" y="906155"/>
                    <a:pt x="877256" y="910914"/>
                    <a:pt x="870284" y="914400"/>
                  </a:cubicBezTo>
                  <a:cubicBezTo>
                    <a:pt x="834278" y="932402"/>
                    <a:pt x="891371" y="896893"/>
                    <a:pt x="838200" y="926432"/>
                  </a:cubicBezTo>
                  <a:cubicBezTo>
                    <a:pt x="801779" y="946666"/>
                    <a:pt x="839249" y="932765"/>
                    <a:pt x="810126" y="942474"/>
                  </a:cubicBezTo>
                  <a:cubicBezTo>
                    <a:pt x="782166" y="970434"/>
                    <a:pt x="797068" y="963786"/>
                    <a:pt x="770021" y="970547"/>
                  </a:cubicBezTo>
                  <a:cubicBezTo>
                    <a:pt x="760473" y="976913"/>
                    <a:pt x="747617" y="985760"/>
                    <a:pt x="737937" y="990600"/>
                  </a:cubicBezTo>
                  <a:cubicBezTo>
                    <a:pt x="734156" y="992491"/>
                    <a:pt x="729686" y="992720"/>
                    <a:pt x="725905" y="994611"/>
                  </a:cubicBezTo>
                  <a:cubicBezTo>
                    <a:pt x="718933" y="998097"/>
                    <a:pt x="712824" y="1003156"/>
                    <a:pt x="705852" y="1006642"/>
                  </a:cubicBezTo>
                  <a:cubicBezTo>
                    <a:pt x="671365" y="1023885"/>
                    <a:pt x="678611" y="1020913"/>
                    <a:pt x="649705" y="1026695"/>
                  </a:cubicBezTo>
                  <a:cubicBezTo>
                    <a:pt x="632118" y="1053074"/>
                    <a:pt x="653272" y="1025656"/>
                    <a:pt x="609600" y="1054769"/>
                  </a:cubicBezTo>
                  <a:cubicBezTo>
                    <a:pt x="605589" y="1057443"/>
                    <a:pt x="601490" y="1059988"/>
                    <a:pt x="597568" y="1062790"/>
                  </a:cubicBezTo>
                  <a:cubicBezTo>
                    <a:pt x="588968" y="1068933"/>
                    <a:pt x="578940" y="1077445"/>
                    <a:pt x="569495" y="1082842"/>
                  </a:cubicBezTo>
                  <a:cubicBezTo>
                    <a:pt x="564304" y="1085808"/>
                    <a:pt x="558800" y="1088189"/>
                    <a:pt x="553452" y="1090863"/>
                  </a:cubicBezTo>
                  <a:cubicBezTo>
                    <a:pt x="549442" y="1094874"/>
                    <a:pt x="546036" y="1099598"/>
                    <a:pt x="541421" y="1102895"/>
                  </a:cubicBezTo>
                  <a:cubicBezTo>
                    <a:pt x="536556" y="1106370"/>
                    <a:pt x="530605" y="1108013"/>
                    <a:pt x="525379" y="1110916"/>
                  </a:cubicBezTo>
                  <a:cubicBezTo>
                    <a:pt x="518565" y="1114702"/>
                    <a:pt x="511669" y="1118416"/>
                    <a:pt x="505326" y="1122947"/>
                  </a:cubicBezTo>
                  <a:cubicBezTo>
                    <a:pt x="502249" y="1125145"/>
                    <a:pt x="500512" y="1128965"/>
                    <a:pt x="497305" y="1130969"/>
                  </a:cubicBezTo>
                  <a:cubicBezTo>
                    <a:pt x="489700" y="1135722"/>
                    <a:pt x="480932" y="1138386"/>
                    <a:pt x="473242" y="1143000"/>
                  </a:cubicBezTo>
                  <a:cubicBezTo>
                    <a:pt x="460842" y="1150440"/>
                    <a:pt x="449373" y="1159341"/>
                    <a:pt x="437147" y="1167063"/>
                  </a:cubicBezTo>
                  <a:cubicBezTo>
                    <a:pt x="353073" y="1220162"/>
                    <a:pt x="422330" y="1174268"/>
                    <a:pt x="385010" y="1199147"/>
                  </a:cubicBezTo>
                  <a:cubicBezTo>
                    <a:pt x="383673" y="1204495"/>
                    <a:pt x="382155" y="1209800"/>
                    <a:pt x="381000" y="1215190"/>
                  </a:cubicBezTo>
                  <a:cubicBezTo>
                    <a:pt x="378144" y="1228520"/>
                    <a:pt x="377290" y="1242362"/>
                    <a:pt x="372979" y="1255295"/>
                  </a:cubicBezTo>
                  <a:cubicBezTo>
                    <a:pt x="370305" y="1263316"/>
                    <a:pt x="366616" y="1271067"/>
                    <a:pt x="364958" y="1279358"/>
                  </a:cubicBezTo>
                  <a:cubicBezTo>
                    <a:pt x="360002" y="1304137"/>
                    <a:pt x="364728" y="1293739"/>
                    <a:pt x="352926" y="1311442"/>
                  </a:cubicBezTo>
                  <a:cubicBezTo>
                    <a:pt x="351589" y="1316789"/>
                    <a:pt x="351381" y="1322554"/>
                    <a:pt x="348916" y="1327484"/>
                  </a:cubicBezTo>
                  <a:cubicBezTo>
                    <a:pt x="341944" y="1341429"/>
                    <a:pt x="324852" y="1367590"/>
                    <a:pt x="324852" y="1367590"/>
                  </a:cubicBezTo>
                  <a:cubicBezTo>
                    <a:pt x="323515" y="1372937"/>
                    <a:pt x="322585" y="1378403"/>
                    <a:pt x="320842" y="1383632"/>
                  </a:cubicBezTo>
                  <a:cubicBezTo>
                    <a:pt x="318566" y="1390462"/>
                    <a:pt x="315349" y="1396943"/>
                    <a:pt x="312821" y="1403684"/>
                  </a:cubicBezTo>
                  <a:cubicBezTo>
                    <a:pt x="311337" y="1407642"/>
                    <a:pt x="310147" y="1411705"/>
                    <a:pt x="308810" y="1415716"/>
                  </a:cubicBezTo>
                  <a:cubicBezTo>
                    <a:pt x="307427" y="1426780"/>
                    <a:pt x="306972" y="1447466"/>
                    <a:pt x="300789" y="1459832"/>
                  </a:cubicBezTo>
                  <a:cubicBezTo>
                    <a:pt x="298633" y="1464143"/>
                    <a:pt x="296176" y="1468455"/>
                    <a:pt x="292768" y="1471863"/>
                  </a:cubicBezTo>
                  <a:cubicBezTo>
                    <a:pt x="283294" y="1481337"/>
                    <a:pt x="275706" y="1480040"/>
                    <a:pt x="264695" y="1487905"/>
                  </a:cubicBezTo>
                  <a:cubicBezTo>
                    <a:pt x="260080" y="1491202"/>
                    <a:pt x="257278" y="1496640"/>
                    <a:pt x="252663" y="1499937"/>
                  </a:cubicBezTo>
                  <a:cubicBezTo>
                    <a:pt x="247798" y="1503412"/>
                    <a:pt x="242084" y="1505530"/>
                    <a:pt x="236621" y="1507958"/>
                  </a:cubicBezTo>
                  <a:cubicBezTo>
                    <a:pt x="230042" y="1510882"/>
                    <a:pt x="223449" y="1513862"/>
                    <a:pt x="216568" y="1515979"/>
                  </a:cubicBezTo>
                  <a:cubicBezTo>
                    <a:pt x="206032" y="1519221"/>
                    <a:pt x="195119" y="1521099"/>
                    <a:pt x="184484" y="1524000"/>
                  </a:cubicBezTo>
                  <a:cubicBezTo>
                    <a:pt x="180405" y="1525112"/>
                    <a:pt x="176463" y="1526674"/>
                    <a:pt x="172452" y="1528011"/>
                  </a:cubicBezTo>
                  <a:cubicBezTo>
                    <a:pt x="171115" y="1532021"/>
                    <a:pt x="170539" y="1536372"/>
                    <a:pt x="168442" y="1540042"/>
                  </a:cubicBezTo>
                  <a:cubicBezTo>
                    <a:pt x="159239" y="1556147"/>
                    <a:pt x="149115" y="1561962"/>
                    <a:pt x="136358" y="1576137"/>
                  </a:cubicBezTo>
                  <a:cubicBezTo>
                    <a:pt x="130632" y="1582500"/>
                    <a:pt x="125953" y="1589748"/>
                    <a:pt x="120316" y="1596190"/>
                  </a:cubicBezTo>
                  <a:cubicBezTo>
                    <a:pt x="98698" y="1620896"/>
                    <a:pt x="116680" y="1595626"/>
                    <a:pt x="100263" y="1620253"/>
                  </a:cubicBezTo>
                  <a:cubicBezTo>
                    <a:pt x="98926" y="1625600"/>
                    <a:pt x="97333" y="1630890"/>
                    <a:pt x="96252" y="1636295"/>
                  </a:cubicBezTo>
                  <a:cubicBezTo>
                    <a:pt x="92779" y="1653658"/>
                    <a:pt x="94761" y="1662347"/>
                    <a:pt x="84221" y="1676400"/>
                  </a:cubicBezTo>
                  <a:cubicBezTo>
                    <a:pt x="79684" y="1682450"/>
                    <a:pt x="73526" y="1687095"/>
                    <a:pt x="68179" y="1692442"/>
                  </a:cubicBezTo>
                  <a:cubicBezTo>
                    <a:pt x="63730" y="1705789"/>
                    <a:pt x="58744" y="1718698"/>
                    <a:pt x="56147" y="1732547"/>
                  </a:cubicBezTo>
                  <a:cubicBezTo>
                    <a:pt x="53150" y="1748532"/>
                    <a:pt x="54532" y="1765725"/>
                    <a:pt x="48126" y="1780674"/>
                  </a:cubicBezTo>
                  <a:cubicBezTo>
                    <a:pt x="31127" y="1820339"/>
                    <a:pt x="41491" y="1800114"/>
                    <a:pt x="16042" y="1840832"/>
                  </a:cubicBezTo>
                  <a:cubicBezTo>
                    <a:pt x="29153" y="1906386"/>
                    <a:pt x="24590" y="1866375"/>
                    <a:pt x="20052" y="1957137"/>
                  </a:cubicBezTo>
                  <a:cubicBezTo>
                    <a:pt x="18648" y="1985207"/>
                    <a:pt x="18283" y="2013342"/>
                    <a:pt x="16042" y="2041358"/>
                  </a:cubicBezTo>
                  <a:cubicBezTo>
                    <a:pt x="15602" y="2046852"/>
                    <a:pt x="13227" y="2052019"/>
                    <a:pt x="12031" y="2057400"/>
                  </a:cubicBezTo>
                  <a:cubicBezTo>
                    <a:pt x="10552" y="2064054"/>
                    <a:pt x="9032" y="2070712"/>
                    <a:pt x="8021" y="2077453"/>
                  </a:cubicBezTo>
                  <a:cubicBezTo>
                    <a:pt x="5020" y="2097459"/>
                    <a:pt x="2674" y="2117558"/>
                    <a:pt x="0" y="2137611"/>
                  </a:cubicBezTo>
                  <a:cubicBezTo>
                    <a:pt x="1337" y="2144295"/>
                    <a:pt x="2791" y="2150957"/>
                    <a:pt x="4010" y="2157663"/>
                  </a:cubicBezTo>
                  <a:cubicBezTo>
                    <a:pt x="5465" y="2165663"/>
                    <a:pt x="6426" y="2173752"/>
                    <a:pt x="8021" y="2181726"/>
                  </a:cubicBezTo>
                  <a:cubicBezTo>
                    <a:pt x="9102" y="2187131"/>
                    <a:pt x="10835" y="2192388"/>
                    <a:pt x="12031" y="2197769"/>
                  </a:cubicBezTo>
                  <a:cubicBezTo>
                    <a:pt x="22211" y="2243582"/>
                    <a:pt x="10274" y="2194748"/>
                    <a:pt x="20052" y="2233863"/>
                  </a:cubicBezTo>
                  <a:cubicBezTo>
                    <a:pt x="18768" y="2278826"/>
                    <a:pt x="24798" y="2343218"/>
                    <a:pt x="12031" y="2394284"/>
                  </a:cubicBezTo>
                  <a:cubicBezTo>
                    <a:pt x="9670" y="2403726"/>
                    <a:pt x="6684" y="2413000"/>
                    <a:pt x="4010" y="2422358"/>
                  </a:cubicBezTo>
                  <a:cubicBezTo>
                    <a:pt x="5347" y="2439737"/>
                    <a:pt x="4809" y="2457363"/>
                    <a:pt x="8021" y="2474495"/>
                  </a:cubicBezTo>
                  <a:cubicBezTo>
                    <a:pt x="8909" y="2479232"/>
                    <a:pt x="13651" y="2482341"/>
                    <a:pt x="16042" y="2486526"/>
                  </a:cubicBezTo>
                  <a:cubicBezTo>
                    <a:pt x="19008" y="2491717"/>
                    <a:pt x="22172" y="2496897"/>
                    <a:pt x="24063" y="2502569"/>
                  </a:cubicBezTo>
                  <a:cubicBezTo>
                    <a:pt x="29765" y="2519676"/>
                    <a:pt x="27494" y="2534073"/>
                    <a:pt x="40105" y="2546684"/>
                  </a:cubicBezTo>
                  <a:cubicBezTo>
                    <a:pt x="43513" y="2550092"/>
                    <a:pt x="48126" y="2552031"/>
                    <a:pt x="52137" y="2554705"/>
                  </a:cubicBezTo>
                  <a:cubicBezTo>
                    <a:pt x="53474" y="2558716"/>
                    <a:pt x="54257" y="2562956"/>
                    <a:pt x="56147" y="2566737"/>
                  </a:cubicBezTo>
                  <a:cubicBezTo>
                    <a:pt x="58302" y="2571048"/>
                    <a:pt x="62269" y="2574339"/>
                    <a:pt x="64168" y="2578769"/>
                  </a:cubicBezTo>
                  <a:cubicBezTo>
                    <a:pt x="66339" y="2583835"/>
                    <a:pt x="62832" y="2593474"/>
                    <a:pt x="68179" y="2594811"/>
                  </a:cubicBezTo>
                  <a:cubicBezTo>
                    <a:pt x="73681" y="2596186"/>
                    <a:pt x="76200" y="2586790"/>
                    <a:pt x="80210" y="2582779"/>
                  </a:cubicBezTo>
                </a:path>
              </a:pathLst>
            </a:custGeom>
            <a:noFill/>
            <a:ln w="38100">
              <a:solidFill>
                <a:srgbClr val="FF3737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箭头: 下 31">
              <a:extLst>
                <a:ext uri="{FF2B5EF4-FFF2-40B4-BE49-F238E27FC236}">
                  <a16:creationId xmlns:a16="http://schemas.microsoft.com/office/drawing/2014/main" id="{F28D5419-F6B9-4364-9953-13FB5BFB3875}"/>
                </a:ext>
              </a:extLst>
            </p:cNvPr>
            <p:cNvSpPr/>
            <p:nvPr/>
          </p:nvSpPr>
          <p:spPr>
            <a:xfrm rot="166885" flipH="1">
              <a:off x="1051351" y="4004491"/>
              <a:ext cx="45719" cy="196308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箭头: 下 32">
              <a:extLst>
                <a:ext uri="{FF2B5EF4-FFF2-40B4-BE49-F238E27FC236}">
                  <a16:creationId xmlns:a16="http://schemas.microsoft.com/office/drawing/2014/main" id="{D6CA38DF-C452-4060-85EC-459FC2E20FD4}"/>
                </a:ext>
              </a:extLst>
            </p:cNvPr>
            <p:cNvSpPr/>
            <p:nvPr/>
          </p:nvSpPr>
          <p:spPr>
            <a:xfrm rot="18441349" flipH="1">
              <a:off x="1176838" y="4235302"/>
              <a:ext cx="45719" cy="196308"/>
            </a:xfrm>
            <a:prstGeom prst="down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6B70B3BA-42A8-46E0-ABC6-E7E5226428B6}"/>
              </a:ext>
            </a:extLst>
          </p:cNvPr>
          <p:cNvSpPr txBox="1"/>
          <p:nvPr/>
        </p:nvSpPr>
        <p:spPr bwMode="auto">
          <a:xfrm>
            <a:off x="5879463" y="2795913"/>
            <a:ext cx="6192824" cy="87209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</a:rPr>
              <a:t>ECR (50~100 e</a:t>
            </a:r>
            <a:r>
              <a:rPr lang="el-GR" altLang="zh-CN" b="1" dirty="0">
                <a:solidFill>
                  <a:srgbClr val="FF0000"/>
                </a:solidFill>
                <a:latin typeface="Arial" pitchFamily="34" charset="0"/>
              </a:rPr>
              <a:t>μ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</a:rPr>
              <a:t>A U</a:t>
            </a:r>
            <a:r>
              <a:rPr lang="en-US" altLang="zh-CN" b="1" baseline="30000" dirty="0">
                <a:solidFill>
                  <a:srgbClr val="FF0000"/>
                </a:solidFill>
                <a:latin typeface="Arial" pitchFamily="34" charset="0"/>
              </a:rPr>
              <a:t>46+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</a:rPr>
              <a:t>)</a:t>
            </a:r>
            <a:r>
              <a:rPr lang="en-US" altLang="zh-CN" b="1" dirty="0">
                <a:solidFill>
                  <a:srgbClr val="0D02E0"/>
                </a:solidFill>
                <a:latin typeface="Arial" pitchFamily="34" charset="0"/>
                <a:sym typeface="Wingdings" panose="05000000000000000000" pitchFamily="2" charset="2"/>
              </a:rPr>
              <a:t>SSC-LinacSSCStriper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sym typeface="Wingdings" panose="05000000000000000000" pitchFamily="2" charset="2"/>
              </a:rPr>
              <a:t>U</a:t>
            </a:r>
            <a:r>
              <a:rPr lang="en-US" altLang="zh-CN" b="1" baseline="30000" dirty="0">
                <a:solidFill>
                  <a:srgbClr val="C00000"/>
                </a:solidFill>
                <a:latin typeface="Arial" pitchFamily="34" charset="0"/>
                <a:sym typeface="Wingdings" panose="05000000000000000000" pitchFamily="2" charset="2"/>
              </a:rPr>
              <a:t>74+</a:t>
            </a:r>
            <a:r>
              <a:rPr lang="en-US" altLang="zh-CN" b="1" dirty="0">
                <a:solidFill>
                  <a:srgbClr val="0D02E0"/>
                </a:solidFill>
                <a:latin typeface="Arial" pitchFamily="34" charset="0"/>
                <a:sym typeface="Wingdings" panose="05000000000000000000" pitchFamily="2" charset="2"/>
              </a:rPr>
              <a:t></a:t>
            </a:r>
            <a:r>
              <a:rPr lang="en-US" altLang="zh-CN" b="1" dirty="0" err="1">
                <a:solidFill>
                  <a:srgbClr val="0D02E0"/>
                </a:solidFill>
                <a:latin typeface="Arial" pitchFamily="34" charset="0"/>
                <a:sym typeface="Wingdings" panose="05000000000000000000" pitchFamily="2" charset="2"/>
              </a:rPr>
              <a:t>CSRm</a:t>
            </a:r>
            <a:r>
              <a:rPr lang="en-US" altLang="zh-CN" b="1" dirty="0">
                <a:solidFill>
                  <a:srgbClr val="C00000"/>
                </a:solidFill>
                <a:latin typeface="Arial" pitchFamily="34" charset="0"/>
                <a:sym typeface="Wingdings" panose="05000000000000000000" pitchFamily="2" charset="2"/>
              </a:rPr>
              <a:t>≥500 MeV/u U</a:t>
            </a:r>
            <a:r>
              <a:rPr lang="en-US" altLang="zh-CN" b="1" baseline="30000" dirty="0">
                <a:solidFill>
                  <a:srgbClr val="C00000"/>
                </a:solidFill>
                <a:latin typeface="Arial" pitchFamily="34" charset="0"/>
                <a:sym typeface="Wingdings" panose="05000000000000000000" pitchFamily="2" charset="2"/>
              </a:rPr>
              <a:t>74+</a:t>
            </a:r>
            <a:endParaRPr lang="zh-CN" altLang="en-US" b="1" baseline="30000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9" name="Rounded Rectangular Callout 31">
            <a:extLst>
              <a:ext uri="{FF2B5EF4-FFF2-40B4-BE49-F238E27FC236}">
                <a16:creationId xmlns:a16="http://schemas.microsoft.com/office/drawing/2014/main" id="{85C5A698-2FAE-4E6E-BDF3-0A9D6217D8E1}"/>
              </a:ext>
            </a:extLst>
          </p:cNvPr>
          <p:cNvSpPr/>
          <p:nvPr/>
        </p:nvSpPr>
        <p:spPr>
          <a:xfrm>
            <a:off x="3910432" y="5700680"/>
            <a:ext cx="2370672" cy="742511"/>
          </a:xfrm>
          <a:prstGeom prst="wedgeRoundRectCallout">
            <a:avLst>
              <a:gd name="adj1" fmla="val -39707"/>
              <a:gd name="adj2" fmla="val -122493"/>
              <a:gd name="adj3" fmla="val 16667"/>
            </a:avLst>
          </a:prstGeom>
          <a:solidFill>
            <a:schemeClr val="bg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CSR External target Experiment</a:t>
            </a:r>
          </a:p>
          <a:p>
            <a:pPr algn="ctr"/>
            <a:r>
              <a:rPr 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CEE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219735C0-76DC-4061-8256-DC380F710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991" y="5263849"/>
            <a:ext cx="1603009" cy="1378025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3FC627C-4FEC-4F37-9A20-F2C517FBCD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35" t="23951" r="31862" b="30979"/>
          <a:stretch/>
        </p:blipFill>
        <p:spPr>
          <a:xfrm rot="17931012">
            <a:off x="3917421" y="4848719"/>
            <a:ext cx="478749" cy="409888"/>
          </a:xfrm>
          <a:prstGeom prst="rect">
            <a:avLst/>
          </a:prstGeom>
        </p:spPr>
      </p:pic>
      <p:sp>
        <p:nvSpPr>
          <p:cNvPr id="37" name="爆炸形: 8 pt  36">
            <a:extLst>
              <a:ext uri="{FF2B5EF4-FFF2-40B4-BE49-F238E27FC236}">
                <a16:creationId xmlns:a16="http://schemas.microsoft.com/office/drawing/2014/main" id="{B6A0290E-16D0-4E2B-B984-289E36618E65}"/>
              </a:ext>
            </a:extLst>
          </p:cNvPr>
          <p:cNvSpPr/>
          <p:nvPr/>
        </p:nvSpPr>
        <p:spPr>
          <a:xfrm>
            <a:off x="1587385" y="2553497"/>
            <a:ext cx="171612" cy="190253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2B34693-BE52-4B31-9DF7-00A2AF17407D}"/>
              </a:ext>
            </a:extLst>
          </p:cNvPr>
          <p:cNvSpPr txBox="1"/>
          <p:nvPr/>
        </p:nvSpPr>
        <p:spPr bwMode="auto">
          <a:xfrm>
            <a:off x="1572002" y="2012341"/>
            <a:ext cx="519694" cy="307777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U</a:t>
            </a:r>
            <a:r>
              <a:rPr lang="en-US" altLang="zh-CN" sz="1400" b="1" baseline="30000" dirty="0">
                <a:solidFill>
                  <a:srgbClr val="0D02E0"/>
                </a:solidFill>
                <a:latin typeface="Arial" pitchFamily="34" charset="0"/>
              </a:rPr>
              <a:t>46+</a:t>
            </a:r>
            <a:endParaRPr lang="zh-CN" altLang="en-US" sz="1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D7C834BE-2289-4DCC-9292-368EBB777FA6}"/>
              </a:ext>
            </a:extLst>
          </p:cNvPr>
          <p:cNvSpPr txBox="1"/>
          <p:nvPr/>
        </p:nvSpPr>
        <p:spPr bwMode="auto">
          <a:xfrm>
            <a:off x="610270" y="3465620"/>
            <a:ext cx="519694" cy="307777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U</a:t>
            </a:r>
            <a:r>
              <a:rPr lang="en-US" altLang="zh-CN" sz="1400" b="1" baseline="30000" dirty="0">
                <a:solidFill>
                  <a:srgbClr val="0D02E0"/>
                </a:solidFill>
                <a:latin typeface="Arial" pitchFamily="34" charset="0"/>
              </a:rPr>
              <a:t>74+</a:t>
            </a:r>
            <a:endParaRPr lang="zh-CN" altLang="en-US" sz="1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3C4C7BE-F625-4CDA-A206-D4E06722917F}"/>
              </a:ext>
            </a:extLst>
          </p:cNvPr>
          <p:cNvSpPr txBox="1"/>
          <p:nvPr/>
        </p:nvSpPr>
        <p:spPr bwMode="auto">
          <a:xfrm>
            <a:off x="3149183" y="1905950"/>
            <a:ext cx="1476686" cy="307777"/>
          </a:xfrm>
          <a:prstGeom prst="rect">
            <a:avLst/>
          </a:prstGeom>
          <a:solidFill>
            <a:srgbClr val="EEECE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1400" b="1" dirty="0">
                <a:solidFill>
                  <a:srgbClr val="0D02E0"/>
                </a:solidFill>
                <a:latin typeface="Arial" pitchFamily="34" charset="0"/>
              </a:rPr>
              <a:t>SECRAL-I: U</a:t>
            </a:r>
            <a:r>
              <a:rPr lang="en-US" altLang="zh-CN" sz="1400" b="1" baseline="30000" dirty="0">
                <a:solidFill>
                  <a:srgbClr val="0D02E0"/>
                </a:solidFill>
                <a:latin typeface="Arial" pitchFamily="34" charset="0"/>
              </a:rPr>
              <a:t>46+</a:t>
            </a:r>
            <a:endParaRPr lang="zh-CN" altLang="en-US" sz="1400" b="1" baseline="30000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2237522C-B52D-4541-A616-6BAC17E445DB}"/>
              </a:ext>
            </a:extLst>
          </p:cNvPr>
          <p:cNvSpPr txBox="1"/>
          <p:nvPr/>
        </p:nvSpPr>
        <p:spPr bwMode="auto">
          <a:xfrm>
            <a:off x="47806" y="840443"/>
            <a:ext cx="2302233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High Intensity</a:t>
            </a:r>
          </a:p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 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238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U</a:t>
            </a:r>
            <a:r>
              <a:rPr lang="en-US" altLang="zh-CN" sz="2400" b="1" baseline="30000" dirty="0">
                <a:solidFill>
                  <a:srgbClr val="0D02E0"/>
                </a:solidFill>
                <a:latin typeface="Arial" pitchFamily="34" charset="0"/>
              </a:rPr>
              <a:t>46+ </a:t>
            </a:r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beam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82F8F212-E438-41A1-BEE0-CBA00DFA959F}"/>
              </a:ext>
            </a:extLst>
          </p:cNvPr>
          <p:cNvCxnSpPr/>
          <p:nvPr/>
        </p:nvCxnSpPr>
        <p:spPr>
          <a:xfrm flipH="1" flipV="1">
            <a:off x="3811060" y="1577753"/>
            <a:ext cx="274035" cy="2467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F0F1341-DB3F-4B3A-BB67-22EC810927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842" y="697576"/>
            <a:ext cx="2436524" cy="18847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03AB42-9C48-4A78-A115-4D92BCCDB5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240" y="799028"/>
            <a:ext cx="2755722" cy="1865350"/>
          </a:xfrm>
          <a:prstGeom prst="rect">
            <a:avLst/>
          </a:prstGeom>
        </p:spPr>
      </p:pic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01B52091-BC08-4235-8209-C3F057C19351}"/>
              </a:ext>
            </a:extLst>
          </p:cNvPr>
          <p:cNvCxnSpPr>
            <a:cxnSpLocks/>
          </p:cNvCxnSpPr>
          <p:nvPr/>
        </p:nvCxnSpPr>
        <p:spPr>
          <a:xfrm flipH="1">
            <a:off x="4060354" y="1639932"/>
            <a:ext cx="970702" cy="315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0317A734-E6CF-491E-80D5-D4942BE75673}"/>
              </a:ext>
            </a:extLst>
          </p:cNvPr>
          <p:cNvCxnSpPr>
            <a:cxnSpLocks/>
          </p:cNvCxnSpPr>
          <p:nvPr/>
        </p:nvCxnSpPr>
        <p:spPr>
          <a:xfrm flipH="1">
            <a:off x="4155766" y="2295180"/>
            <a:ext cx="4100474" cy="50171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5C35E4C-5CAD-4B09-86FF-36A4AC10436D}"/>
              </a:ext>
            </a:extLst>
          </p:cNvPr>
          <p:cNvSpPr txBox="1"/>
          <p:nvPr/>
        </p:nvSpPr>
        <p:spPr bwMode="auto">
          <a:xfrm>
            <a:off x="54990" y="5053663"/>
            <a:ext cx="21499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HIRFL </a:t>
            </a:r>
          </a:p>
          <a:p>
            <a:pPr algn="ctr" eaLnBrk="1" hangingPunct="1"/>
            <a:r>
              <a:rPr lang="en-US" altLang="zh-CN" sz="2400" b="1" dirty="0">
                <a:solidFill>
                  <a:srgbClr val="C00000"/>
                </a:solidFill>
                <a:latin typeface="Arial" pitchFamily="34" charset="0"/>
              </a:rPr>
              <a:t>facility layout</a:t>
            </a:r>
            <a:endParaRPr lang="zh-CN" altLang="en-US" sz="2400" b="1" dirty="0">
              <a:solidFill>
                <a:srgbClr val="C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0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17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3188423" y="40465"/>
            <a:ext cx="72849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SHE Facility-</a:t>
            </a:r>
            <a:r>
              <a:rPr lang="en-US" altLang="zh-CN" sz="3200" b="1" dirty="0" err="1">
                <a:solidFill>
                  <a:schemeClr val="bg1"/>
                </a:solidFill>
              </a:rPr>
              <a:t>CAFe</a:t>
            </a:r>
            <a:r>
              <a:rPr lang="en-US" altLang="zh-CN" sz="3200" b="1" dirty="0">
                <a:solidFill>
                  <a:schemeClr val="bg1"/>
                </a:solidFill>
              </a:rPr>
              <a:t> 2 with SECRAL III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D4C2EF6-FB75-4BAC-8F23-2D6A8F65FDF1}"/>
              </a:ext>
            </a:extLst>
          </p:cNvPr>
          <p:cNvGrpSpPr/>
          <p:nvPr/>
        </p:nvGrpSpPr>
        <p:grpSpPr>
          <a:xfrm>
            <a:off x="698896" y="951701"/>
            <a:ext cx="11451524" cy="3688018"/>
            <a:chOff x="370238" y="1556792"/>
            <a:chExt cx="11451524" cy="3688018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4B8095CF-800C-4406-81E9-31AC859ECB3F}"/>
                </a:ext>
              </a:extLst>
            </p:cNvPr>
            <p:cNvGrpSpPr/>
            <p:nvPr/>
          </p:nvGrpSpPr>
          <p:grpSpPr>
            <a:xfrm>
              <a:off x="370238" y="1556792"/>
              <a:ext cx="11451524" cy="3688018"/>
              <a:chOff x="305321" y="3414256"/>
              <a:chExt cx="8798814" cy="3688018"/>
            </a:xfrm>
          </p:grpSpPr>
          <p:pic>
            <p:nvPicPr>
              <p:cNvPr id="45" name="图片 44" descr="图片包含 游戏机, 电路&#10;&#10;描述已自动生成">
                <a:extLst>
                  <a:ext uri="{FF2B5EF4-FFF2-40B4-BE49-F238E27FC236}">
                    <a16:creationId xmlns:a16="http://schemas.microsoft.com/office/drawing/2014/main" id="{E50B655E-BDBC-487D-B46F-0741CE77E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321" y="3865835"/>
                <a:ext cx="8587240" cy="3236439"/>
              </a:xfrm>
              <a:prstGeom prst="rect">
                <a:avLst/>
              </a:prstGeom>
            </p:spPr>
          </p:pic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C64BA5BF-BAEC-40CD-A3DA-5B907E924032}"/>
                  </a:ext>
                </a:extLst>
              </p:cNvPr>
              <p:cNvGrpSpPr/>
              <p:nvPr/>
            </p:nvGrpSpPr>
            <p:grpSpPr>
              <a:xfrm>
                <a:off x="548159" y="3414256"/>
                <a:ext cx="8555976" cy="2952246"/>
                <a:chOff x="548159" y="2748671"/>
                <a:chExt cx="8555976" cy="2952246"/>
              </a:xfrm>
            </p:grpSpPr>
            <p:sp>
              <p:nvSpPr>
                <p:cNvPr id="48" name="文本框 47">
                  <a:extLst>
                    <a:ext uri="{FF2B5EF4-FFF2-40B4-BE49-F238E27FC236}">
                      <a16:creationId xmlns:a16="http://schemas.microsoft.com/office/drawing/2014/main" id="{45E44A52-D328-461D-8B60-9EC3CDF1558E}"/>
                    </a:ext>
                  </a:extLst>
                </p:cNvPr>
                <p:cNvSpPr txBox="1"/>
                <p:nvPr/>
              </p:nvSpPr>
              <p:spPr>
                <a:xfrm>
                  <a:off x="548159" y="4872115"/>
                  <a:ext cx="10081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LEBT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2EED86CF-07CC-473B-BD77-C0B2EC2D15D2}"/>
                    </a:ext>
                  </a:extLst>
                </p:cNvPr>
                <p:cNvSpPr txBox="1"/>
                <p:nvPr/>
              </p:nvSpPr>
              <p:spPr>
                <a:xfrm>
                  <a:off x="1950155" y="4872115"/>
                  <a:ext cx="10081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RFQ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2BBBC6B5-9699-4AAF-AB0D-7E694383DB15}"/>
                    </a:ext>
                  </a:extLst>
                </p:cNvPr>
                <p:cNvSpPr txBox="1"/>
                <p:nvPr/>
              </p:nvSpPr>
              <p:spPr>
                <a:xfrm>
                  <a:off x="3076192" y="4872115"/>
                  <a:ext cx="100811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MEBT</a:t>
                  </a:r>
                  <a:endParaRPr kumimoji="1"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文本框 50">
                  <a:extLst>
                    <a:ext uri="{FF2B5EF4-FFF2-40B4-BE49-F238E27FC236}">
                      <a16:creationId xmlns:a16="http://schemas.microsoft.com/office/drawing/2014/main" id="{BEB3A3BF-DE3F-43F5-9BAE-6EECB6DB815B}"/>
                    </a:ext>
                  </a:extLst>
                </p:cNvPr>
                <p:cNvSpPr txBox="1"/>
                <p:nvPr/>
              </p:nvSpPr>
              <p:spPr>
                <a:xfrm>
                  <a:off x="4982244" y="4872115"/>
                  <a:ext cx="135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SRF-</a:t>
                  </a:r>
                  <a:r>
                    <a:rPr kumimoji="1" lang="en-US" altLang="zh-CN" dirty="0" err="1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Linac</a:t>
                  </a:r>
                  <a:endParaRPr kumimoji="1" lang="zh-CN" altLang="en-US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文本框 51">
                  <a:extLst>
                    <a:ext uri="{FF2B5EF4-FFF2-40B4-BE49-F238E27FC236}">
                      <a16:creationId xmlns:a16="http://schemas.microsoft.com/office/drawing/2014/main" id="{56EA8AC4-15DB-48DD-A32B-9F485566F331}"/>
                    </a:ext>
                  </a:extLst>
                </p:cNvPr>
                <p:cNvSpPr txBox="1"/>
                <p:nvPr/>
              </p:nvSpPr>
              <p:spPr>
                <a:xfrm>
                  <a:off x="7149306" y="5331585"/>
                  <a:ext cx="135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dirty="0">
                      <a:latin typeface="Times New Roman" panose="02020603050405020304" pitchFamily="18" charset="0"/>
                      <a:ea typeface="黑体" panose="02010609060101010101" pitchFamily="49" charset="-122"/>
                      <a:cs typeface="Times New Roman" panose="02020603050405020304" pitchFamily="18" charset="0"/>
                    </a:rPr>
                    <a:t>SHANS-2</a:t>
                  </a:r>
                  <a:endParaRPr kumimoji="1" lang="zh-CN" altLang="en-US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文本框 52">
                  <a:extLst>
                    <a:ext uri="{FF2B5EF4-FFF2-40B4-BE49-F238E27FC236}">
                      <a16:creationId xmlns:a16="http://schemas.microsoft.com/office/drawing/2014/main" id="{7E133981-7EB8-4446-B284-5319DFF43115}"/>
                    </a:ext>
                  </a:extLst>
                </p:cNvPr>
                <p:cNvSpPr txBox="1"/>
                <p:nvPr/>
              </p:nvSpPr>
              <p:spPr>
                <a:xfrm>
                  <a:off x="7749160" y="2748671"/>
                  <a:ext cx="135497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kumimoji="1" lang="zh-CN" altLang="en-US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27213115-FCE0-4CD1-B501-A6A9403798B0}"/>
                  </a:ext>
                </a:extLst>
              </p:cNvPr>
              <p:cNvSpPr txBox="1"/>
              <p:nvPr/>
            </p:nvSpPr>
            <p:spPr>
              <a:xfrm>
                <a:off x="7749160" y="4305472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HEBT</a:t>
                </a:r>
                <a:endParaRPr kumimoji="1"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B044FACC-8F1C-4C10-AFD8-B36DE1F8DF66}"/>
                </a:ext>
              </a:extLst>
            </p:cNvPr>
            <p:cNvSpPr txBox="1"/>
            <p:nvPr/>
          </p:nvSpPr>
          <p:spPr>
            <a:xfrm>
              <a:off x="840252" y="2137447"/>
              <a:ext cx="1312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LECR5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E17F10C9-9D0C-4EE6-A890-B51CAA480089}"/>
              </a:ext>
            </a:extLst>
          </p:cNvPr>
          <p:cNvSpPr txBox="1"/>
          <p:nvPr/>
        </p:nvSpPr>
        <p:spPr bwMode="auto">
          <a:xfrm>
            <a:off x="4815824" y="1662024"/>
            <a:ext cx="27655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latin typeface="Arial" pitchFamily="34" charset="0"/>
              </a:rPr>
              <a:t>Layout of CAFE-2</a:t>
            </a:r>
            <a:endParaRPr lang="zh-CN" altLang="en-US" sz="2400" b="1" dirty="0">
              <a:latin typeface="Arial" pitchFamily="34" charset="0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D427CF6A-5C99-4A10-ADB5-43DB13B4F6AC}"/>
              </a:ext>
            </a:extLst>
          </p:cNvPr>
          <p:cNvSpPr/>
          <p:nvPr/>
        </p:nvSpPr>
        <p:spPr>
          <a:xfrm>
            <a:off x="701247" y="1343480"/>
            <a:ext cx="1434313" cy="2140709"/>
          </a:xfrm>
          <a:prstGeom prst="roundRect">
            <a:avLst/>
          </a:prstGeom>
          <a:noFill/>
          <a:ln>
            <a:solidFill>
              <a:srgbClr val="5353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E0E300D5-BE69-4F54-800C-7B6E971502C6}"/>
              </a:ext>
            </a:extLst>
          </p:cNvPr>
          <p:cNvSpPr/>
          <p:nvPr/>
        </p:nvSpPr>
        <p:spPr>
          <a:xfrm>
            <a:off x="2180770" y="2046312"/>
            <a:ext cx="8523742" cy="1437878"/>
          </a:xfrm>
          <a:prstGeom prst="roundRect">
            <a:avLst/>
          </a:prstGeom>
          <a:noFill/>
          <a:ln>
            <a:solidFill>
              <a:srgbClr val="5353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89AF3B0-A5F0-440E-8E40-2AE2BF842434}"/>
              </a:ext>
            </a:extLst>
          </p:cNvPr>
          <p:cNvSpPr txBox="1"/>
          <p:nvPr/>
        </p:nvSpPr>
        <p:spPr bwMode="auto">
          <a:xfrm>
            <a:off x="4656646" y="3494802"/>
            <a:ext cx="28787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1600" b="1" dirty="0">
                <a:solidFill>
                  <a:srgbClr val="0D02E0"/>
                </a:solidFill>
                <a:latin typeface="Arial" pitchFamily="34" charset="0"/>
              </a:rPr>
              <a:t>Heavy ion </a:t>
            </a:r>
            <a:r>
              <a:rPr lang="en-US" altLang="zh-CN" sz="1600" b="1" dirty="0" err="1">
                <a:solidFill>
                  <a:srgbClr val="0D02E0"/>
                </a:solidFill>
                <a:latin typeface="Arial" pitchFamily="34" charset="0"/>
              </a:rPr>
              <a:t>Linac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C646830A-574C-4931-927E-D9CDD853D75B}"/>
              </a:ext>
            </a:extLst>
          </p:cNvPr>
          <p:cNvSpPr/>
          <p:nvPr/>
        </p:nvSpPr>
        <p:spPr>
          <a:xfrm>
            <a:off x="10749723" y="2041194"/>
            <a:ext cx="1152934" cy="2538725"/>
          </a:xfrm>
          <a:prstGeom prst="roundRect">
            <a:avLst/>
          </a:prstGeom>
          <a:noFill/>
          <a:ln>
            <a:solidFill>
              <a:srgbClr val="5353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60BEA993-EFAE-4D6F-B3D1-BA55D30F03C7}"/>
              </a:ext>
            </a:extLst>
          </p:cNvPr>
          <p:cNvSpPr txBox="1"/>
          <p:nvPr/>
        </p:nvSpPr>
        <p:spPr bwMode="auto">
          <a:xfrm>
            <a:off x="10550313" y="4572417"/>
            <a:ext cx="146598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zh-CN" sz="1600" b="1" dirty="0">
                <a:solidFill>
                  <a:srgbClr val="0D02E0"/>
                </a:solidFill>
              </a:rPr>
              <a:t>Experimental Area</a:t>
            </a:r>
            <a:endParaRPr lang="zh-CN" altLang="en-US" sz="16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60" name="标注: 弯曲线形 59">
            <a:extLst>
              <a:ext uri="{FF2B5EF4-FFF2-40B4-BE49-F238E27FC236}">
                <a16:creationId xmlns:a16="http://schemas.microsoft.com/office/drawing/2014/main" id="{77665652-4C8B-41CD-B27C-9996FF31A486}"/>
              </a:ext>
            </a:extLst>
          </p:cNvPr>
          <p:cNvSpPr/>
          <p:nvPr/>
        </p:nvSpPr>
        <p:spPr>
          <a:xfrm>
            <a:off x="2927648" y="1636413"/>
            <a:ext cx="1512168" cy="53164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2983"/>
              <a:gd name="adj6" fmla="val -12235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Ca</a:t>
            </a:r>
            <a:r>
              <a:rPr lang="en-US" altLang="zh-CN" b="1" baseline="30000" dirty="0"/>
              <a:t>13+ </a:t>
            </a:r>
            <a:r>
              <a:rPr lang="en-US" altLang="zh-CN" b="1" dirty="0"/>
              <a:t>&gt;40 e</a:t>
            </a:r>
            <a:r>
              <a:rPr lang="el-GR" altLang="zh-CN" b="1" dirty="0"/>
              <a:t>μ</a:t>
            </a:r>
            <a:r>
              <a:rPr lang="en-US" altLang="zh-CN" b="1" dirty="0"/>
              <a:t>A</a:t>
            </a:r>
          </a:p>
          <a:p>
            <a:pPr algn="ctr"/>
            <a:r>
              <a:rPr lang="en-US" altLang="zh-CN" b="1" dirty="0"/>
              <a:t>by LECR5</a:t>
            </a:r>
            <a:endParaRPr lang="zh-CN" altLang="en-US" b="1" dirty="0"/>
          </a:p>
        </p:txBody>
      </p:sp>
      <p:sp>
        <p:nvSpPr>
          <p:cNvPr id="61" name="标注: 弯曲线形 60">
            <a:extLst>
              <a:ext uri="{FF2B5EF4-FFF2-40B4-BE49-F238E27FC236}">
                <a16:creationId xmlns:a16="http://schemas.microsoft.com/office/drawing/2014/main" id="{A3BD1A0F-E227-41FF-975C-216E09802837}"/>
              </a:ext>
            </a:extLst>
          </p:cNvPr>
          <p:cNvSpPr/>
          <p:nvPr/>
        </p:nvSpPr>
        <p:spPr>
          <a:xfrm>
            <a:off x="8165767" y="3210135"/>
            <a:ext cx="1228690" cy="531643"/>
          </a:xfrm>
          <a:prstGeom prst="borderCallout2">
            <a:avLst>
              <a:gd name="adj1" fmla="val 21995"/>
              <a:gd name="adj2" fmla="val 104000"/>
              <a:gd name="adj3" fmla="val 21995"/>
              <a:gd name="adj4" fmla="val 116729"/>
              <a:gd name="adj5" fmla="val -128416"/>
              <a:gd name="adj6" fmla="val 220939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Ca</a:t>
            </a:r>
            <a:r>
              <a:rPr lang="en-US" altLang="zh-CN" b="1" baseline="30000" dirty="0"/>
              <a:t>13+</a:t>
            </a:r>
            <a:endParaRPr lang="en-US" altLang="zh-CN" b="1" dirty="0"/>
          </a:p>
          <a:p>
            <a:pPr algn="ctr"/>
            <a:r>
              <a:rPr lang="en-US" altLang="zh-CN" b="1" dirty="0"/>
              <a:t>~28 e</a:t>
            </a:r>
            <a:r>
              <a:rPr lang="el-GR" altLang="zh-CN" b="1" dirty="0"/>
              <a:t>μ</a:t>
            </a:r>
            <a:r>
              <a:rPr lang="en-US" altLang="zh-CN" b="1" dirty="0"/>
              <a:t>A</a:t>
            </a:r>
            <a:endParaRPr lang="zh-CN" altLang="en-US" b="1" dirty="0"/>
          </a:p>
        </p:txBody>
      </p:sp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676161D2-F055-4883-9EF4-DD7A0E4DB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796255"/>
              </p:ext>
            </p:extLst>
          </p:nvPr>
        </p:nvGraphicFramePr>
        <p:xfrm>
          <a:off x="4870098" y="3849697"/>
          <a:ext cx="5538978" cy="2546857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1823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9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Parameters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Design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Unit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7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Particles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Ca</a:t>
                      </a:r>
                      <a:r>
                        <a:rPr lang="zh-CN" alt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～</a:t>
                      </a: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Zn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7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M/Q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~1/3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 </a:t>
                      </a:r>
                      <a:endParaRPr lang="zh-CN" alt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7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Energy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~6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MeV/u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Intensity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3-5/</a:t>
                      </a:r>
                      <a:r>
                        <a:rPr lang="en-US" altLang="zh-CN" sz="1600" kern="100" dirty="0"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10~20</a:t>
                      </a:r>
                      <a:endParaRPr lang="zh-CN" sz="1600" kern="100" dirty="0">
                        <a:solidFill>
                          <a:srgbClr val="C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el-GR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μ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7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Operation Mode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CW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 </a:t>
                      </a:r>
                      <a:r>
                        <a:rPr lang="en-US" sz="16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6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3" name="文本框 62">
            <a:extLst>
              <a:ext uri="{FF2B5EF4-FFF2-40B4-BE49-F238E27FC236}">
                <a16:creationId xmlns:a16="http://schemas.microsoft.com/office/drawing/2014/main" id="{C18C9182-33EB-499B-A423-570F42B7D399}"/>
              </a:ext>
            </a:extLst>
          </p:cNvPr>
          <p:cNvSpPr txBox="1"/>
          <p:nvPr/>
        </p:nvSpPr>
        <p:spPr bwMode="auto">
          <a:xfrm>
            <a:off x="6096000" y="725556"/>
            <a:ext cx="4845049" cy="10156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High Intensity SC HC HI </a:t>
            </a:r>
            <a:r>
              <a:rPr lang="en-US" altLang="zh-CN" sz="2000" b="1" dirty="0" err="1">
                <a:solidFill>
                  <a:srgbClr val="0D02E0"/>
                </a:solidFill>
                <a:latin typeface="Arial" pitchFamily="34" charset="0"/>
              </a:rPr>
              <a:t>linac</a:t>
            </a: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 for</a:t>
            </a:r>
            <a:r>
              <a:rPr lang="en-US" altLang="zh-CN" sz="2000" b="1" dirty="0">
                <a:solidFill>
                  <a:srgbClr val="0D02E0"/>
                </a:solidFill>
              </a:rPr>
              <a:t> </a:t>
            </a:r>
            <a:r>
              <a:rPr lang="en-US" altLang="zh-CN" sz="2000" b="1" dirty="0">
                <a:solidFill>
                  <a:srgbClr val="0D02E0"/>
                </a:solidFill>
                <a:latin typeface="Arial" pitchFamily="34" charset="0"/>
              </a:rPr>
              <a:t>Medium Mass Metallic Ion Beams dedicated to SHE (119&amp;120)</a:t>
            </a:r>
            <a:endParaRPr lang="zh-CN" altLang="en-US" sz="2000" b="1" dirty="0">
              <a:solidFill>
                <a:srgbClr val="0D02E0"/>
              </a:solidFill>
              <a:latin typeface="Arial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F202C96-D0D3-41AF-B616-3311B88F5359}"/>
              </a:ext>
            </a:extLst>
          </p:cNvPr>
          <p:cNvSpPr txBox="1"/>
          <p:nvPr/>
        </p:nvSpPr>
        <p:spPr bwMode="auto">
          <a:xfrm>
            <a:off x="503689" y="764997"/>
            <a:ext cx="4944239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342900" indent="-342900" eaLnBrk="1" hangingPunct="1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C00000"/>
                </a:solidFill>
              </a:rPr>
              <a:t>Upgraded the ADS SC proton </a:t>
            </a:r>
            <a:r>
              <a:rPr lang="en-US" altLang="zh-CN" sz="2000" b="1" dirty="0" err="1">
                <a:solidFill>
                  <a:srgbClr val="C00000"/>
                </a:solidFill>
              </a:rPr>
              <a:t>linac</a:t>
            </a:r>
            <a:r>
              <a:rPr lang="en-US" altLang="zh-CN" sz="2000" b="1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en-US" altLang="zh-CN" sz="2000" b="1" dirty="0">
                <a:solidFill>
                  <a:srgbClr val="C00000"/>
                </a:solidFill>
              </a:rPr>
              <a:t>     Demo-machine (A/Q=3) 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10F714E-EF3F-4524-A695-584914626ACA}"/>
              </a:ext>
            </a:extLst>
          </p:cNvPr>
          <p:cNvSpPr txBox="1"/>
          <p:nvPr/>
        </p:nvSpPr>
        <p:spPr bwMode="auto">
          <a:xfrm>
            <a:off x="835802" y="6102608"/>
            <a:ext cx="40735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000" b="1" dirty="0">
                <a:latin typeface="Arial" pitchFamily="34" charset="0"/>
              </a:rPr>
              <a:t>New source: SECRAL-III, 28GHz</a:t>
            </a:r>
            <a:endParaRPr lang="zh-CN" altLang="en-US" sz="2000" b="1" dirty="0">
              <a:latin typeface="Arial" pitchFamily="34" charset="0"/>
            </a:endParaRPr>
          </a:p>
        </p:txBody>
      </p:sp>
      <p:sp>
        <p:nvSpPr>
          <p:cNvPr id="8" name="箭头: 左弧形 7">
            <a:extLst>
              <a:ext uri="{FF2B5EF4-FFF2-40B4-BE49-F238E27FC236}">
                <a16:creationId xmlns:a16="http://schemas.microsoft.com/office/drawing/2014/main" id="{40560CA7-64E0-4FD5-8E91-A4410B980B01}"/>
              </a:ext>
            </a:extLst>
          </p:cNvPr>
          <p:cNvSpPr/>
          <p:nvPr/>
        </p:nvSpPr>
        <p:spPr>
          <a:xfrm>
            <a:off x="259738" y="3135827"/>
            <a:ext cx="576064" cy="1555214"/>
          </a:xfrm>
          <a:prstGeom prst="curved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792F6B-647E-4570-8056-C0C7CF420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997" y="3532061"/>
            <a:ext cx="3477252" cy="25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95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72250D-5805-10AB-08E0-95374CE96778}"/>
              </a:ext>
            </a:extLst>
          </p:cNvPr>
          <p:cNvSpPr txBox="1"/>
          <p:nvPr/>
        </p:nvSpPr>
        <p:spPr bwMode="auto">
          <a:xfrm>
            <a:off x="2703017" y="9374"/>
            <a:ext cx="78854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LEAF facility with FECR (prototype for HIAF)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24B6F60-BCF6-43DA-8119-9F49478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6"/>
          <a:stretch/>
        </p:blipFill>
        <p:spPr>
          <a:xfrm>
            <a:off x="119336" y="1195139"/>
            <a:ext cx="9764397" cy="5258197"/>
          </a:xfrm>
          <a:prstGeom prst="rect">
            <a:avLst/>
          </a:prstGeom>
        </p:spPr>
      </p:pic>
      <p:sp>
        <p:nvSpPr>
          <p:cNvPr id="11" name="标注: 弯曲线形 10">
            <a:extLst>
              <a:ext uri="{FF2B5EF4-FFF2-40B4-BE49-F238E27FC236}">
                <a16:creationId xmlns:a16="http://schemas.microsoft.com/office/drawing/2014/main" id="{F06D01D5-CF4F-4204-B589-8806CCB8E467}"/>
              </a:ext>
            </a:extLst>
          </p:cNvPr>
          <p:cNvSpPr/>
          <p:nvPr/>
        </p:nvSpPr>
        <p:spPr>
          <a:xfrm>
            <a:off x="6971707" y="2205295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75890"/>
              <a:gd name="adj6" fmla="val -36368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FECR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标注: 弯曲线形 21">
            <a:extLst>
              <a:ext uri="{FF2B5EF4-FFF2-40B4-BE49-F238E27FC236}">
                <a16:creationId xmlns:a16="http://schemas.microsoft.com/office/drawing/2014/main" id="{3BD884AE-FA6E-464A-A29B-587C5B381491}"/>
              </a:ext>
            </a:extLst>
          </p:cNvPr>
          <p:cNvSpPr/>
          <p:nvPr/>
        </p:nvSpPr>
        <p:spPr>
          <a:xfrm>
            <a:off x="3960584" y="5157192"/>
            <a:ext cx="1440159" cy="79208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5704"/>
              <a:gd name="adj6" fmla="val 18790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0.5 MeV/A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RFQ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标注: 弯曲线形 22">
            <a:extLst>
              <a:ext uri="{FF2B5EF4-FFF2-40B4-BE49-F238E27FC236}">
                <a16:creationId xmlns:a16="http://schemas.microsoft.com/office/drawing/2014/main" id="{859D69CD-356D-4C44-BE80-D9876F3B4383}"/>
              </a:ext>
            </a:extLst>
          </p:cNvPr>
          <p:cNvSpPr/>
          <p:nvPr/>
        </p:nvSpPr>
        <p:spPr>
          <a:xfrm>
            <a:off x="2703017" y="1628800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9608"/>
              <a:gd name="adj6" fmla="val -84926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FC5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F33486-31C6-47FD-AD5B-C76EEEA8E54B}"/>
              </a:ext>
            </a:extLst>
          </p:cNvPr>
          <p:cNvSpPr txBox="1"/>
          <p:nvPr/>
        </p:nvSpPr>
        <p:spPr bwMode="auto">
          <a:xfrm>
            <a:off x="3762001" y="1200524"/>
            <a:ext cx="37898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Layout of LEAF Platform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标注: 弯曲线形 23">
            <a:extLst>
              <a:ext uri="{FF2B5EF4-FFF2-40B4-BE49-F238E27FC236}">
                <a16:creationId xmlns:a16="http://schemas.microsoft.com/office/drawing/2014/main" id="{1E996CD1-B5CC-4DC0-88DC-AA356F2C2D1E}"/>
              </a:ext>
            </a:extLst>
          </p:cNvPr>
          <p:cNvSpPr/>
          <p:nvPr/>
        </p:nvSpPr>
        <p:spPr>
          <a:xfrm>
            <a:off x="7959601" y="3789040"/>
            <a:ext cx="956009" cy="2880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05439"/>
              <a:gd name="adj6" fmla="val -54984"/>
            </a:avLst>
          </a:prstGeom>
          <a:solidFill>
            <a:schemeClr val="tx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FC1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32AAB08-3AE3-4741-9497-75FD82378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497" y="1099227"/>
            <a:ext cx="3789820" cy="4418005"/>
          </a:xfrm>
          <a:prstGeom prst="rect">
            <a:avLst/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257AFF9-6A25-4181-B4E7-D8661194B2E5}"/>
              </a:ext>
            </a:extLst>
          </p:cNvPr>
          <p:cNvCxnSpPr>
            <a:cxnSpLocks/>
          </p:cNvCxnSpPr>
          <p:nvPr/>
        </p:nvCxnSpPr>
        <p:spPr>
          <a:xfrm flipH="1">
            <a:off x="6816080" y="3068960"/>
            <a:ext cx="2448272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E0946AA3-F334-4708-AAB1-548145E33EF0}"/>
              </a:ext>
            </a:extLst>
          </p:cNvPr>
          <p:cNvSpPr txBox="1"/>
          <p:nvPr/>
        </p:nvSpPr>
        <p:spPr bwMode="auto">
          <a:xfrm>
            <a:off x="1559496" y="692303"/>
            <a:ext cx="985891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LEAF: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Low Energy high intensity highly-charged heavy ion Accelerator Facility 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5AE52DF-87D2-4582-9D13-D2D11EADB902}"/>
              </a:ext>
            </a:extLst>
          </p:cNvPr>
          <p:cNvSpPr txBox="1"/>
          <p:nvPr/>
        </p:nvSpPr>
        <p:spPr bwMode="auto">
          <a:xfrm>
            <a:off x="9241991" y="5532935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45GHz FECR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7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2495600" y="33741"/>
            <a:ext cx="815056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</a:rPr>
              <a:t>HIAF facility with SECRAL IV and HFECR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A91DC8BE-BFAA-406C-AD3B-5AE69C2672D1}"/>
              </a:ext>
            </a:extLst>
          </p:cNvPr>
          <p:cNvGrpSpPr/>
          <p:nvPr/>
        </p:nvGrpSpPr>
        <p:grpSpPr>
          <a:xfrm>
            <a:off x="0" y="1124744"/>
            <a:ext cx="9727371" cy="5189503"/>
            <a:chOff x="119336" y="1124744"/>
            <a:chExt cx="9727371" cy="5189503"/>
          </a:xfrm>
        </p:grpSpPr>
        <p:pic>
          <p:nvPicPr>
            <p:cNvPr id="4" name="图片 3" descr="图片包含 链, 项链&#10;&#10;描述已自动生成">
              <a:extLst>
                <a:ext uri="{FF2B5EF4-FFF2-40B4-BE49-F238E27FC236}">
                  <a16:creationId xmlns:a16="http://schemas.microsoft.com/office/drawing/2014/main" id="{C39EB171-6BDB-B6FE-B437-380BEDC83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47" t="14300" r="4404" b="13251"/>
            <a:stretch/>
          </p:blipFill>
          <p:spPr>
            <a:xfrm>
              <a:off x="119336" y="1124744"/>
              <a:ext cx="9727371" cy="5084762"/>
            </a:xfrm>
            <a:prstGeom prst="rect">
              <a:avLst/>
            </a:prstGeom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4F874937-EFB9-AAB4-E876-C4F4CEADA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950" y="5875684"/>
              <a:ext cx="594855" cy="33718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dirty="0">
                  <a:solidFill>
                    <a:srgbClr val="EEECE1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T1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BA5E304-8E35-834A-B980-DB4D24AE6399}"/>
                </a:ext>
              </a:extLst>
            </p:cNvPr>
            <p:cNvSpPr/>
            <p:nvPr/>
          </p:nvSpPr>
          <p:spPr>
            <a:xfrm>
              <a:off x="6827017" y="5265926"/>
              <a:ext cx="7670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 dirty="0" err="1">
                  <a:solidFill>
                    <a:srgbClr val="0000FF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iLinac</a:t>
              </a:r>
              <a:r>
                <a:rPr lang="en-US" altLang="zh-CN" kern="0" dirty="0">
                  <a:solidFill>
                    <a:srgbClr val="0000FF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 </a:t>
              </a:r>
              <a:endParaRPr lang="zh-CN" altLang="en-US" kern="0" dirty="0">
                <a:solidFill>
                  <a:srgbClr val="0000FF"/>
                </a:solidFill>
                <a:latin typeface="Arial" panose="020B060402020209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224F02B-FF83-652C-B21F-276C3E92283D}"/>
                </a:ext>
              </a:extLst>
            </p:cNvPr>
            <p:cNvSpPr/>
            <p:nvPr/>
          </p:nvSpPr>
          <p:spPr>
            <a:xfrm>
              <a:off x="8884122" y="5093668"/>
              <a:ext cx="7543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 dirty="0">
                  <a:solidFill>
                    <a:srgbClr val="0000FF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SECR </a:t>
              </a:r>
              <a:endParaRPr lang="zh-CN" altLang="en-US" kern="0" dirty="0">
                <a:solidFill>
                  <a:srgbClr val="0000FF"/>
                </a:solidFill>
                <a:latin typeface="Arial" panose="020B060402020209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D973CD6-6D17-6485-BF97-7DCAC9AF5CB5}"/>
                </a:ext>
              </a:extLst>
            </p:cNvPr>
            <p:cNvSpPr/>
            <p:nvPr/>
          </p:nvSpPr>
          <p:spPr>
            <a:xfrm>
              <a:off x="3133772" y="1654022"/>
              <a:ext cx="7543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 dirty="0">
                  <a:solidFill>
                    <a:srgbClr val="0000FF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HFRS </a:t>
              </a:r>
              <a:endParaRPr lang="zh-CN" altLang="en-US" kern="0" dirty="0">
                <a:solidFill>
                  <a:srgbClr val="0000FF"/>
                </a:solidFill>
                <a:latin typeface="Times New Roman" panose="02020503050405090304" pitchFamily="18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05F9506-EF6B-B01B-8B61-AC9C74F79BBA}"/>
                </a:ext>
              </a:extLst>
            </p:cNvPr>
            <p:cNvSpPr/>
            <p:nvPr/>
          </p:nvSpPr>
          <p:spPr>
            <a:xfrm>
              <a:off x="4919353" y="1892627"/>
              <a:ext cx="7543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kern="0" dirty="0" err="1">
                  <a:solidFill>
                    <a:srgbClr val="0000FF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S</a:t>
              </a:r>
              <a:r>
                <a:rPr lang="en-US" altLang="zh-CN" kern="0" dirty="0">
                  <a:solidFill>
                    <a:srgbClr val="0000FF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Ring</a:t>
              </a:r>
              <a:r>
                <a:rPr lang="en-US" altLang="zh-CN" kern="0" dirty="0">
                  <a:solidFill>
                    <a:srgbClr val="FFFF00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 </a:t>
              </a:r>
              <a:endParaRPr lang="zh-CN" altLang="en-US" kern="0" dirty="0">
                <a:solidFill>
                  <a:srgbClr val="FFFF00"/>
                </a:solidFill>
                <a:latin typeface="Arial" panose="020B0604020202090204" pitchFamily="34" charset="0"/>
              </a:endParaRPr>
            </a:p>
          </p:txBody>
        </p:sp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5B1D9FC4-42A7-37D9-C566-6E057DF69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637" y="1708608"/>
              <a:ext cx="433197" cy="33718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dirty="0">
                  <a:solidFill>
                    <a:srgbClr val="EEECE1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T2</a:t>
              </a: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C603FDFA-9875-EFD4-A2BA-5F4223F48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8383" y="1616720"/>
              <a:ext cx="499918" cy="33718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dirty="0">
                  <a:solidFill>
                    <a:srgbClr val="EEECE1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T3</a:t>
              </a: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F69EB90E-DBC5-3143-81A8-4388D8150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0662" y="1892627"/>
              <a:ext cx="431898" cy="33718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dirty="0">
                  <a:solidFill>
                    <a:srgbClr val="EEECE1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T4</a:t>
              </a:r>
            </a:p>
          </p:txBody>
        </p:sp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24EE91D0-3BE7-73A6-5C81-2C83D3F63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0557" y="1136636"/>
              <a:ext cx="429580" cy="33718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dirty="0">
                  <a:solidFill>
                    <a:srgbClr val="EEECE1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T5</a:t>
              </a:r>
            </a:p>
          </p:txBody>
        </p:sp>
        <p:sp>
          <p:nvSpPr>
            <p:cNvPr id="16" name="Rectangle 4">
              <a:extLst>
                <a:ext uri="{FF2B5EF4-FFF2-40B4-BE49-F238E27FC236}">
                  <a16:creationId xmlns:a16="http://schemas.microsoft.com/office/drawing/2014/main" id="{6C26F81D-8DA3-E58D-E931-45D913860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7862" y="2646510"/>
              <a:ext cx="489707" cy="337185"/>
            </a:xfrm>
            <a:prstGeom prst="rect">
              <a:avLst/>
            </a:prstGeom>
            <a:solidFill>
              <a:srgbClr val="0070C0"/>
            </a:solidFill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dirty="0">
                  <a:solidFill>
                    <a:srgbClr val="EEECE1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T6</a:t>
              </a:r>
            </a:p>
          </p:txBody>
        </p:sp>
        <p:sp>
          <p:nvSpPr>
            <p:cNvPr id="17" name="Text Box 211">
              <a:extLst>
                <a:ext uri="{FF2B5EF4-FFF2-40B4-BE49-F238E27FC236}">
                  <a16:creationId xmlns:a16="http://schemas.microsoft.com/office/drawing/2014/main" id="{1CA72EC5-4F66-4D48-6AEE-F1D317CAF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9306" y="4033334"/>
              <a:ext cx="1836845" cy="769441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altLang="zh-CN" sz="1600" b="1" dirty="0">
                  <a:solidFill>
                    <a:srgbClr val="FF0000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BRing: </a:t>
              </a:r>
              <a:r>
                <a:rPr lang="en-US" altLang="zh-CN" sz="1600" b="1" dirty="0">
                  <a:solidFill>
                    <a:srgbClr val="003366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Booster Ring</a:t>
              </a:r>
              <a:endParaRPr lang="zh-CN" altLang="en-US" sz="1600" b="1" dirty="0">
                <a:solidFill>
                  <a:srgbClr val="003366"/>
                </a:solidFill>
                <a:latin typeface="Arial Narrow" panose="020B0606020202030204" pitchFamily="34" charset="0"/>
                <a:ea typeface="仿宋_GB2312" pitchFamily="49" charset="-122"/>
                <a:cs typeface="Times New Roman" panose="02020503050405090304" pitchFamily="18" charset="0"/>
              </a:endParaRPr>
            </a:p>
            <a:p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C: 569 m</a:t>
              </a:r>
            </a:p>
            <a:p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B</a:t>
              </a:r>
              <a:r>
                <a:rPr lang="el-GR" altLang="zh-CN" sz="1400" dirty="0">
                  <a:solidFill>
                    <a:srgbClr val="006600"/>
                  </a:solidFill>
                  <a:latin typeface="Calibri" panose="020F0502020204030204" pitchFamily="34" charset="0"/>
                </a:rPr>
                <a:t>ρ</a:t>
              </a:r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: 34 Tm</a:t>
              </a:r>
              <a:endParaRPr lang="en-US" altLang="zh-CN" sz="1400" b="1" dirty="0">
                <a:solidFill>
                  <a:srgbClr val="006600"/>
                </a:solidFill>
                <a:latin typeface="Arial" panose="020B0604020202090204" pitchFamily="34" charset="0"/>
              </a:endParaRPr>
            </a:p>
          </p:txBody>
        </p:sp>
        <p:sp>
          <p:nvSpPr>
            <p:cNvPr id="18" name="Text Box 211">
              <a:extLst>
                <a:ext uri="{FF2B5EF4-FFF2-40B4-BE49-F238E27FC236}">
                  <a16:creationId xmlns:a16="http://schemas.microsoft.com/office/drawing/2014/main" id="{DE222516-5803-8D29-37A6-51B1E4939A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19826" y="2455979"/>
              <a:ext cx="2269494" cy="769441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altLang="zh-CN" sz="1600" b="1" dirty="0" err="1">
                  <a:solidFill>
                    <a:srgbClr val="FF0000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SRing</a:t>
              </a:r>
              <a:r>
                <a:rPr lang="en-US" altLang="zh-CN" sz="1600" b="1" dirty="0">
                  <a:solidFill>
                    <a:srgbClr val="FF0000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: </a:t>
              </a:r>
              <a:r>
                <a:rPr lang="en-US" altLang="zh-CN" sz="1600" b="1" dirty="0">
                  <a:solidFill>
                    <a:srgbClr val="003366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Spectrometer ring</a:t>
              </a:r>
            </a:p>
            <a:p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C: 278m</a:t>
              </a:r>
            </a:p>
            <a:p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B</a:t>
              </a:r>
              <a:r>
                <a:rPr lang="el-GR" altLang="zh-CN" sz="1400" dirty="0">
                  <a:solidFill>
                    <a:srgbClr val="006600"/>
                  </a:solidFill>
                  <a:latin typeface="Calibri" panose="020F0502020204030204" pitchFamily="34" charset="0"/>
                </a:rPr>
                <a:t>ρ</a:t>
              </a:r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: 15Tm</a:t>
              </a:r>
            </a:p>
          </p:txBody>
        </p:sp>
        <p:sp>
          <p:nvSpPr>
            <p:cNvPr id="19" name="Text Box 211">
              <a:extLst>
                <a:ext uri="{FF2B5EF4-FFF2-40B4-BE49-F238E27FC236}">
                  <a16:creationId xmlns:a16="http://schemas.microsoft.com/office/drawing/2014/main" id="{FC009933-0915-E122-29A4-5C8795447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80950">
              <a:off x="4917831" y="4395455"/>
              <a:ext cx="2679680" cy="769441"/>
            </a:xfrm>
            <a:prstGeom prst="rect">
              <a:avLst/>
            </a:prstGeom>
            <a:ln w="31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lang="en-US" altLang="zh-CN" sz="1600" b="1" dirty="0">
                  <a:solidFill>
                    <a:srgbClr val="FF0000"/>
                  </a:solidFill>
                  <a:latin typeface="Times New Roman" panose="02020503050405090304" pitchFamily="18" charset="0"/>
                  <a:ea typeface="黑体" panose="02010609060101010101" pitchFamily="49" charset="-122"/>
                  <a:cs typeface="Times New Roman" panose="02020503050405090304" pitchFamily="18" charset="0"/>
                </a:rPr>
                <a:t>iLinac:</a:t>
              </a:r>
              <a:r>
                <a:rPr lang="en-US" altLang="zh-CN" sz="1600" b="1" dirty="0">
                  <a:solidFill>
                    <a:srgbClr val="003366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 Superconducting </a:t>
              </a:r>
              <a:r>
                <a:rPr lang="en-US" altLang="zh-CN" sz="1600" b="1" dirty="0" err="1">
                  <a:solidFill>
                    <a:srgbClr val="003366"/>
                  </a:solidFill>
                  <a:latin typeface="Arial Narrow" panose="020B0606020202030204" pitchFamily="34" charset="0"/>
                  <a:ea typeface="仿宋_GB2312" pitchFamily="49" charset="-122"/>
                  <a:cs typeface="Times New Roman" panose="02020503050405090304" pitchFamily="18" charset="0"/>
                </a:rPr>
                <a:t>linac</a:t>
              </a:r>
              <a:endParaRPr lang="en-US" altLang="zh-CN" sz="1600" b="1" dirty="0">
                <a:solidFill>
                  <a:srgbClr val="003366"/>
                </a:solidFill>
                <a:latin typeface="Times New Roman" panose="02020503050405090304" pitchFamily="18" charset="0"/>
                <a:ea typeface="黑体" panose="02010609060101010101" pitchFamily="49" charset="-122"/>
                <a:cs typeface="Times New Roman" panose="02020503050405090304" pitchFamily="18" charset="0"/>
              </a:endParaRPr>
            </a:p>
            <a:p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E: 17 MeV/u( </a:t>
              </a:r>
              <a:r>
                <a:rPr lang="en-US" altLang="zh-CN" sz="1400" baseline="30000" dirty="0">
                  <a:solidFill>
                    <a:srgbClr val="006600"/>
                  </a:solidFill>
                  <a:latin typeface="Arial" panose="020B0604020202090204" pitchFamily="34" charset="0"/>
                </a:rPr>
                <a:t>238</a:t>
              </a:r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U</a:t>
              </a:r>
              <a:r>
                <a:rPr lang="en-US" altLang="zh-CN" sz="1400" baseline="30000" dirty="0">
                  <a:solidFill>
                    <a:srgbClr val="006600"/>
                  </a:solidFill>
                  <a:latin typeface="Arial" panose="020B0604020202090204" pitchFamily="34" charset="0"/>
                </a:rPr>
                <a:t>35+</a:t>
              </a:r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)</a:t>
              </a:r>
            </a:p>
            <a:p>
              <a:r>
                <a:rPr lang="en-US" altLang="zh-CN" sz="1400" dirty="0">
                  <a:solidFill>
                    <a:srgbClr val="006600"/>
                  </a:solidFill>
                  <a:latin typeface="Arial" panose="020B0604020202090204" pitchFamily="34" charset="0"/>
                </a:rPr>
                <a:t>I :  1 emA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286266C7-35AE-2C21-AC3C-FB5778D49517}"/>
                </a:ext>
              </a:extLst>
            </p:cNvPr>
            <p:cNvSpPr/>
            <p:nvPr/>
          </p:nvSpPr>
          <p:spPr>
            <a:xfrm>
              <a:off x="3177373" y="5760249"/>
              <a:ext cx="197314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600" kern="0" dirty="0">
                  <a:solidFill>
                    <a:srgbClr val="00B0F0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iLinac-2 (reserved)</a:t>
              </a:r>
            </a:p>
            <a:p>
              <a:pPr algn="ctr">
                <a:defRPr/>
              </a:pPr>
              <a:r>
                <a:rPr lang="en-US" altLang="zh-CN" sz="1400" kern="0" dirty="0">
                  <a:solidFill>
                    <a:srgbClr val="00B0F0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E: 150 MeV/u U</a:t>
              </a:r>
              <a:r>
                <a:rPr lang="en-US" altLang="zh-CN" sz="1400" kern="0" baseline="30000" dirty="0">
                  <a:solidFill>
                    <a:srgbClr val="00B0F0"/>
                  </a:solidFill>
                  <a:latin typeface="Times New Roman" panose="02020503050405090304" pitchFamily="18" charset="0"/>
                  <a:ea typeface="MS PGothic" panose="020B0600070205080204" pitchFamily="34" charset="-128"/>
                  <a:cs typeface="Times New Roman" panose="02020503050405090304" pitchFamily="18" charset="0"/>
                </a:rPr>
                <a:t>46+ </a:t>
              </a:r>
              <a:endParaRPr lang="zh-CN" altLang="en-US" sz="1400" kern="0" baseline="30000" dirty="0">
                <a:solidFill>
                  <a:srgbClr val="00B0F0"/>
                </a:solidFill>
                <a:latin typeface="Arial" panose="020B0604020202090204" pitchFamily="34" charset="0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11007A60-85F2-6F70-891E-849AE0273379}"/>
              </a:ext>
            </a:extLst>
          </p:cNvPr>
          <p:cNvSpPr txBox="1"/>
          <p:nvPr/>
        </p:nvSpPr>
        <p:spPr bwMode="auto">
          <a:xfrm>
            <a:off x="7276382" y="2871515"/>
            <a:ext cx="4248407" cy="95866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</a:rPr>
              <a:t>CW: &gt;10 p</a:t>
            </a:r>
            <a:r>
              <a:rPr lang="el-GR" altLang="zh-CN" sz="2000" b="1" dirty="0">
                <a:solidFill>
                  <a:srgbClr val="C00000"/>
                </a:solidFill>
              </a:rPr>
              <a:t>μ</a:t>
            </a:r>
            <a:r>
              <a:rPr lang="en-US" altLang="zh-CN" sz="2000" b="1" dirty="0">
                <a:solidFill>
                  <a:srgbClr val="C00000"/>
                </a:solidFill>
              </a:rPr>
              <a:t>A U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46+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C00000"/>
                </a:solidFill>
              </a:rPr>
              <a:t>~50 p</a:t>
            </a:r>
            <a:r>
              <a:rPr lang="el-GR" altLang="zh-CN" sz="2000" b="1" dirty="0">
                <a:solidFill>
                  <a:srgbClr val="C00000"/>
                </a:solidFill>
              </a:rPr>
              <a:t>μ</a:t>
            </a:r>
            <a:r>
              <a:rPr lang="en-US" altLang="zh-CN" sz="2000" b="1" dirty="0">
                <a:solidFill>
                  <a:srgbClr val="C00000"/>
                </a:solidFill>
              </a:rPr>
              <a:t>A U</a:t>
            </a:r>
            <a:r>
              <a:rPr lang="en-US" altLang="zh-CN" sz="2000" b="1" baseline="30000" dirty="0">
                <a:solidFill>
                  <a:srgbClr val="C00000"/>
                </a:solidFill>
              </a:rPr>
              <a:t>35+</a:t>
            </a:r>
            <a:r>
              <a:rPr lang="en-US" altLang="zh-CN" sz="2000" b="1" dirty="0">
                <a:solidFill>
                  <a:srgbClr val="C00000"/>
                </a:solidFill>
              </a:rPr>
              <a:t>/ 3-5 Hz@0.5~2 </a:t>
            </a:r>
            <a:r>
              <a:rPr lang="en-US" altLang="zh-CN" sz="2000" b="1" dirty="0" err="1">
                <a:solidFill>
                  <a:srgbClr val="C00000"/>
                </a:solidFill>
              </a:rPr>
              <a:t>ms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38BEF861-D3D8-48B5-9FC7-74B8CB462DA5}"/>
              </a:ext>
            </a:extLst>
          </p:cNvPr>
          <p:cNvCxnSpPr>
            <a:cxnSpLocks/>
          </p:cNvCxnSpPr>
          <p:nvPr/>
        </p:nvCxnSpPr>
        <p:spPr>
          <a:xfrm flipH="1">
            <a:off x="8935187" y="3913323"/>
            <a:ext cx="16025" cy="6529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785778F-85AB-4CB0-9393-6CAC1C290892}"/>
              </a:ext>
            </a:extLst>
          </p:cNvPr>
          <p:cNvSpPr txBox="1"/>
          <p:nvPr/>
        </p:nvSpPr>
        <p:spPr bwMode="auto">
          <a:xfrm>
            <a:off x="6486353" y="5852366"/>
            <a:ext cx="5549917" cy="46166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400" b="1" dirty="0">
                <a:solidFill>
                  <a:srgbClr val="0D02E0"/>
                </a:solidFill>
                <a:latin typeface="Arial" pitchFamily="34" charset="0"/>
              </a:rPr>
              <a:t>High Intensity CW/Pulsed Ion Beams</a:t>
            </a:r>
            <a:endParaRPr lang="zh-CN" altLang="en-US" sz="2400" b="1" dirty="0">
              <a:solidFill>
                <a:srgbClr val="0D02E0"/>
              </a:solidFill>
              <a:latin typeface="Arial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28A531-6FC4-4BC0-8050-F07291778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748" y="747389"/>
            <a:ext cx="3150406" cy="207778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4D0D6600-57D6-C169-622D-A75FD151432C}"/>
              </a:ext>
            </a:extLst>
          </p:cNvPr>
          <p:cNvSpPr txBox="1"/>
          <p:nvPr/>
        </p:nvSpPr>
        <p:spPr bwMode="auto">
          <a:xfrm>
            <a:off x="180768" y="715036"/>
            <a:ext cx="83048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 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ntensity heavy-ion 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ccelerator 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acility (</a:t>
            </a:r>
            <a:r>
              <a:rPr lang="en-US" altLang="zh-CN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8D50DA3-F4B3-4648-967E-D4930BA56ED9}"/>
              </a:ext>
            </a:extLst>
          </p:cNvPr>
          <p:cNvSpPr txBox="1"/>
          <p:nvPr/>
        </p:nvSpPr>
        <p:spPr bwMode="auto">
          <a:xfrm>
            <a:off x="9661106" y="4319970"/>
            <a:ext cx="2339102" cy="646331"/>
          </a:xfrm>
          <a:prstGeom prst="rect">
            <a:avLst/>
          </a:prstGeom>
          <a:noFill/>
          <a:ln w="28575">
            <a:solidFill>
              <a:srgbClr val="0000FF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b="1" dirty="0">
                <a:solidFill>
                  <a:srgbClr val="C00000"/>
                </a:solidFill>
                <a:latin typeface="Arial" pitchFamily="34" charset="0"/>
              </a:rPr>
              <a:t>28 GHz SECRAL- IV</a:t>
            </a:r>
          </a:p>
          <a:p>
            <a:pPr eaLnBrk="1" hangingPunct="1"/>
            <a:r>
              <a:rPr lang="en-US" altLang="zh-CN" b="1" dirty="0">
                <a:solidFill>
                  <a:srgbClr val="C00000"/>
                </a:solidFill>
              </a:rPr>
              <a:t>45 GHz HFECR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87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66ABDD-983D-4953-B2FF-709F08B63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83742-9920-4FC0-816E-5E4C182678A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4D3FF5-641B-4C06-A5FD-391FFF27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579" y="747906"/>
            <a:ext cx="4371062" cy="294662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B59659C-DEF4-45FD-9218-6ED904B8040D}"/>
              </a:ext>
            </a:extLst>
          </p:cNvPr>
          <p:cNvSpPr txBox="1"/>
          <p:nvPr/>
        </p:nvSpPr>
        <p:spPr bwMode="auto">
          <a:xfrm>
            <a:off x="1671691" y="3739225"/>
            <a:ext cx="27114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SECRAL-II, 24-28GHZ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59347170-076D-4AC9-929B-63359D1710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04431"/>
              </p:ext>
            </p:extLst>
          </p:nvPr>
        </p:nvGraphicFramePr>
        <p:xfrm>
          <a:off x="6168008" y="820274"/>
          <a:ext cx="5364155" cy="5451922"/>
        </p:xfrm>
        <a:graphic>
          <a:graphicData uri="http://schemas.openxmlformats.org/drawingml/2006/table">
            <a:tbl>
              <a:tblPr firstRow="1" firstCol="1" bandRow="1"/>
              <a:tblGrid>
                <a:gridCol w="1680184">
                  <a:extLst>
                    <a:ext uri="{9D8B030D-6E8A-4147-A177-3AD203B41FA5}">
                      <a16:colId xmlns:a16="http://schemas.microsoft.com/office/drawing/2014/main" val="2858087253"/>
                    </a:ext>
                  </a:extLst>
                </a:gridCol>
                <a:gridCol w="1802812">
                  <a:extLst>
                    <a:ext uri="{9D8B030D-6E8A-4147-A177-3AD203B41FA5}">
                      <a16:colId xmlns:a16="http://schemas.microsoft.com/office/drawing/2014/main" val="3255341181"/>
                    </a:ext>
                  </a:extLst>
                </a:gridCol>
                <a:gridCol w="1881159">
                  <a:extLst>
                    <a:ext uri="{9D8B030D-6E8A-4147-A177-3AD203B41FA5}">
                      <a16:colId xmlns:a16="http://schemas.microsoft.com/office/drawing/2014/main" val="2533744176"/>
                    </a:ext>
                  </a:extLst>
                </a:gridCol>
              </a:tblGrid>
              <a:tr h="587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Ion species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Charge state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SECRAL&amp;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SECRAL-II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24~28 +18 GHz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6-10 kW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[e</a:t>
                      </a:r>
                      <a:r>
                        <a:rPr lang="el-GR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A]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669904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baseline="300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Ar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1420</a:t>
                      </a:r>
                      <a:endParaRPr lang="zh-CN" sz="18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471390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620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894120"/>
                  </a:ext>
                </a:extLst>
              </a:tr>
              <a:tr h="336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1527255"/>
                  </a:ext>
                </a:extLst>
              </a:tr>
              <a:tr h="296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baseline="300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Kr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1030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852142"/>
                  </a:ext>
                </a:extLst>
              </a:tr>
              <a:tr h="296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28+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145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7634079"/>
                  </a:ext>
                </a:extLst>
              </a:tr>
              <a:tr h="296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baseline="300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129</a:t>
                      </a: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Xe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26+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1100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829708"/>
                  </a:ext>
                </a:extLst>
              </a:tr>
              <a:tr h="296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30+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365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448468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42+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4040787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baseline="300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209</a:t>
                      </a: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Bi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31+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680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4234368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41+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312174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baseline="300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34+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620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692548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35+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545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378778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46+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61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9662238"/>
                  </a:ext>
                </a:extLst>
              </a:tr>
              <a:tr h="284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8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55+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zh-CN" sz="18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797434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8A763EFF-58ED-4F96-B18B-A81623CE0423}"/>
              </a:ext>
            </a:extLst>
          </p:cNvPr>
          <p:cNvSpPr txBox="1"/>
          <p:nvPr/>
        </p:nvSpPr>
        <p:spPr bwMode="auto">
          <a:xfrm>
            <a:off x="191344" y="4293096"/>
            <a:ext cx="62646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This</a:t>
            </a: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maximum beam intensities can not be delivered to the accelerator due to stability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endParaRPr lang="en-US" altLang="zh-CN" sz="2000" baseline="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Typically, long-term operational beam intensity: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000" baseline="0" dirty="0"/>
              <a:t>     60-80% maximum intensities for gaseous ions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CN" sz="20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altLang="zh-CN" sz="2000" dirty="0"/>
              <a:t>    50-60% maximum intensities for metallic  ions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E79BCA-2AD9-414B-B7AD-F8B721020241}"/>
              </a:ext>
            </a:extLst>
          </p:cNvPr>
          <p:cNvSpPr txBox="1"/>
          <p:nvPr/>
        </p:nvSpPr>
        <p:spPr bwMode="auto">
          <a:xfrm>
            <a:off x="1199456" y="44624"/>
            <a:ext cx="1064746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Maximum beam intensities produced by SECRAL&amp;SECRAL-II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0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1149481" y="55219"/>
            <a:ext cx="107468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High Intensity Uranium Beam Production by 24-28 GHz ECRIS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F9E68EB-1099-4FFE-9372-B04F13FF47BA}"/>
              </a:ext>
            </a:extLst>
          </p:cNvPr>
          <p:cNvGrpSpPr/>
          <p:nvPr/>
        </p:nvGrpSpPr>
        <p:grpSpPr>
          <a:xfrm>
            <a:off x="623392" y="692696"/>
            <a:ext cx="10454041" cy="5364945"/>
            <a:chOff x="1199456" y="980728"/>
            <a:chExt cx="10454041" cy="536494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2349D58-D49E-4455-BE21-CEEBDEB6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456" y="980728"/>
              <a:ext cx="8212024" cy="536494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7B0B6EA-5972-4A2A-815E-D483C722B318}"/>
                </a:ext>
              </a:extLst>
            </p:cNvPr>
            <p:cNvSpPr txBox="1"/>
            <p:nvPr/>
          </p:nvSpPr>
          <p:spPr bwMode="auto">
            <a:xfrm>
              <a:off x="2351584" y="5157192"/>
              <a:ext cx="208557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14.5 + 10 GHz AECR-U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(oven + URe</a:t>
              </a:r>
              <a:r>
                <a:rPr kumimoji="0" lang="en-US" altLang="zh-CN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 alloy)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B2104EA-BDC5-4F1C-9117-14744F70E0D6}"/>
                </a:ext>
              </a:extLst>
            </p:cNvPr>
            <p:cNvSpPr txBox="1"/>
            <p:nvPr/>
          </p:nvSpPr>
          <p:spPr bwMode="auto">
            <a:xfrm>
              <a:off x="2855640" y="2581744"/>
              <a:ext cx="180690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28 GHz VENUS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(oven + URe</a:t>
              </a:r>
              <a:r>
                <a:rPr kumimoji="0" lang="en-US" altLang="zh-CN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 alloy)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EA5F70B-1A97-4737-A319-C91CD005B112}"/>
                </a:ext>
              </a:extLst>
            </p:cNvPr>
            <p:cNvSpPr txBox="1"/>
            <p:nvPr/>
          </p:nvSpPr>
          <p:spPr bwMode="auto">
            <a:xfrm>
              <a:off x="4471137" y="1882860"/>
              <a:ext cx="151195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28 GHz VENUS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(HTO + UO</a:t>
              </a:r>
              <a:r>
                <a:rPr kumimoji="0" lang="en-US" altLang="zh-CN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)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437A5C3C-DBF4-4B03-9BD7-CE68521FE650}"/>
                </a:ext>
              </a:extLst>
            </p:cNvPr>
            <p:cNvSpPr txBox="1"/>
            <p:nvPr/>
          </p:nvSpPr>
          <p:spPr bwMode="auto">
            <a:xfrm>
              <a:off x="6677421" y="1851372"/>
              <a:ext cx="1789272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28 GHz SECRAL-II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(IHO + UO</a:t>
              </a:r>
              <a:r>
                <a:rPr kumimoji="0" lang="en-US" altLang="zh-CN" sz="1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itchFamily="34" charset="0"/>
                  <a:ea typeface="宋体" panose="02010600030101010101" pitchFamily="2" charset="-122"/>
                  <a:cs typeface="+mn-cs"/>
                </a:rPr>
                <a:t>)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标注: 弯曲线形 9">
              <a:extLst>
                <a:ext uri="{FF2B5EF4-FFF2-40B4-BE49-F238E27FC236}">
                  <a16:creationId xmlns:a16="http://schemas.microsoft.com/office/drawing/2014/main" id="{D4A600EE-56D5-4860-AEC5-D9340DB95048}"/>
                </a:ext>
              </a:extLst>
            </p:cNvPr>
            <p:cNvSpPr/>
            <p:nvPr/>
          </p:nvSpPr>
          <p:spPr>
            <a:xfrm>
              <a:off x="5879976" y="4427905"/>
              <a:ext cx="1511952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6815"/>
                <a:gd name="adj6" fmla="val -24001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18 GHz </a:t>
              </a:r>
              <a:r>
                <a:rPr kumimoji="0" lang="en-US" altLang="zh-CN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SuSI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(Sputtering)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标注: 弯曲线形 26">
              <a:extLst>
                <a:ext uri="{FF2B5EF4-FFF2-40B4-BE49-F238E27FC236}">
                  <a16:creationId xmlns:a16="http://schemas.microsoft.com/office/drawing/2014/main" id="{F1ECC3FE-7A09-4D78-BA7E-F17C05F2DD1B}"/>
                </a:ext>
              </a:extLst>
            </p:cNvPr>
            <p:cNvSpPr/>
            <p:nvPr/>
          </p:nvSpPr>
          <p:spPr>
            <a:xfrm>
              <a:off x="6617264" y="3814966"/>
              <a:ext cx="1710984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56815"/>
                <a:gd name="adj6" fmla="val -24001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24 GHz SECRAL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(Sputtering)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标注: 弯曲线形 27">
              <a:extLst>
                <a:ext uri="{FF2B5EF4-FFF2-40B4-BE49-F238E27FC236}">
                  <a16:creationId xmlns:a16="http://schemas.microsoft.com/office/drawing/2014/main" id="{8856E478-3996-47A1-8C7B-A95A74193EF5}"/>
                </a:ext>
              </a:extLst>
            </p:cNvPr>
            <p:cNvSpPr/>
            <p:nvPr/>
          </p:nvSpPr>
          <p:spPr>
            <a:xfrm>
              <a:off x="8089101" y="3104964"/>
              <a:ext cx="2376264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31328"/>
                <a:gd name="adj6" fmla="val -44245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28 GHz SCECRIS/RIKEN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(Sputtering)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标注: 弯曲线形 28">
              <a:extLst>
                <a:ext uri="{FF2B5EF4-FFF2-40B4-BE49-F238E27FC236}">
                  <a16:creationId xmlns:a16="http://schemas.microsoft.com/office/drawing/2014/main" id="{1A298F0D-1285-44AA-B4C1-3EBB43BCEE0E}"/>
                </a:ext>
              </a:extLst>
            </p:cNvPr>
            <p:cNvSpPr/>
            <p:nvPr/>
          </p:nvSpPr>
          <p:spPr>
            <a:xfrm>
              <a:off x="9277233" y="2305335"/>
              <a:ext cx="2376264" cy="52322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4517"/>
                <a:gd name="adj6" fmla="val -34876"/>
              </a:avLst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28 GHz SCECRIS/RIKEN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(HTO + UO</a:t>
              </a:r>
              <a:r>
                <a:rPr kumimoji="0" lang="en-US" altLang="zh-CN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2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rPr>
                <a:t>)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939C5249-CA5B-43A8-A92F-AC45B64902A1}"/>
              </a:ext>
            </a:extLst>
          </p:cNvPr>
          <p:cNvSpPr txBox="1"/>
          <p:nvPr/>
        </p:nvSpPr>
        <p:spPr bwMode="auto">
          <a:xfrm>
            <a:off x="7426039" y="4210796"/>
            <a:ext cx="4155305" cy="10772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       High Intensity U</a:t>
            </a: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35+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High performance ECRIS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Reliable high-T oven &gt;2000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宋体" panose="02010600030101010101" pitchFamily="2" charset="-122"/>
                <a:cs typeface="+mn-cs"/>
              </a:rPr>
              <a:t>℃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BBC0F52-DB13-4AB9-9F8D-D8CF547E9CAA}"/>
              </a:ext>
            </a:extLst>
          </p:cNvPr>
          <p:cNvSpPr txBox="1"/>
          <p:nvPr/>
        </p:nvSpPr>
        <p:spPr bwMode="auto">
          <a:xfrm>
            <a:off x="1159465" y="5974007"/>
            <a:ext cx="82339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HTO: High temperature resistor heating oven, IHO: Inductive heating oven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星形: 五角 1">
            <a:extLst>
              <a:ext uri="{FF2B5EF4-FFF2-40B4-BE49-F238E27FC236}">
                <a16:creationId xmlns:a16="http://schemas.microsoft.com/office/drawing/2014/main" id="{F8D31C64-7E7A-433F-9618-3628BBC1B4CE}"/>
              </a:ext>
            </a:extLst>
          </p:cNvPr>
          <p:cNvSpPr/>
          <p:nvPr/>
        </p:nvSpPr>
        <p:spPr>
          <a:xfrm>
            <a:off x="7872485" y="1571288"/>
            <a:ext cx="345024" cy="23502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标注: 弯曲线形 15">
            <a:extLst>
              <a:ext uri="{FF2B5EF4-FFF2-40B4-BE49-F238E27FC236}">
                <a16:creationId xmlns:a16="http://schemas.microsoft.com/office/drawing/2014/main" id="{7B7EBEED-A3FD-49B8-A6FA-DE2BE81D40AC}"/>
              </a:ext>
            </a:extLst>
          </p:cNvPr>
          <p:cNvSpPr/>
          <p:nvPr/>
        </p:nvSpPr>
        <p:spPr>
          <a:xfrm>
            <a:off x="8987301" y="975617"/>
            <a:ext cx="2495849" cy="83069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4517"/>
              <a:gd name="adj6" fmla="val -34876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U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35+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545 e</a:t>
            </a:r>
            <a:r>
              <a:rPr kumimoji="0" lang="el-GR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μ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24 GHz SECRAL-II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(IHO + UO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40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85*264"/>
  <p:tag name="TABLE_ENDDRAG_RECT" val="36*199*886*26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885*264"/>
  <p:tag name="TABLE_ENDDRAG_RECT" val="36*199*886*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0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itchFamily="34" charset="0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79316</TotalTime>
  <Words>2839</Words>
  <Application>Microsoft Office PowerPoint</Application>
  <PresentationFormat>宽屏</PresentationFormat>
  <Paragraphs>701</Paragraphs>
  <Slides>34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34</vt:i4>
      </vt:variant>
    </vt:vector>
  </HeadingPairs>
  <TitlesOfParts>
    <vt:vector size="64" baseType="lpstr">
      <vt:lpstr>Adobe 黑体 Std R</vt:lpstr>
      <vt:lpstr>Arial Unicode MS</vt:lpstr>
      <vt:lpstr>MS PGothic</vt:lpstr>
      <vt:lpstr>Times-Italic</vt:lpstr>
      <vt:lpstr>Times-Roman</vt:lpstr>
      <vt:lpstr>等线</vt:lpstr>
      <vt:lpstr>仿宋_GB2312</vt:lpstr>
      <vt:lpstr>黑体</vt:lpstr>
      <vt:lpstr>华文细黑</vt:lpstr>
      <vt:lpstr>华文新魏</vt:lpstr>
      <vt:lpstr>宋体</vt:lpstr>
      <vt:lpstr>微软雅黑</vt:lpstr>
      <vt:lpstr>Abadi</vt:lpstr>
      <vt:lpstr>Arial</vt:lpstr>
      <vt:lpstr>Arial Black</vt:lpstr>
      <vt:lpstr>Arial Narrow</vt:lpstr>
      <vt:lpstr>Calibri</vt:lpstr>
      <vt:lpstr>Tahoma</vt:lpstr>
      <vt:lpstr>Times</vt:lpstr>
      <vt:lpstr>Times New Roman</vt:lpstr>
      <vt:lpstr>Tw Cen MT Condensed</vt:lpstr>
      <vt:lpstr>Wingdings</vt:lpstr>
      <vt:lpstr>3_Office 主题​​</vt:lpstr>
      <vt:lpstr>9_Office 主题​​</vt:lpstr>
      <vt:lpstr>7_Office 主题​​</vt:lpstr>
      <vt:lpstr>4_Office 主题​​</vt:lpstr>
      <vt:lpstr>5_Office 主题​​</vt:lpstr>
      <vt:lpstr>6_Office 主题​​</vt:lpstr>
      <vt:lpstr>8_Office 主题​​</vt:lpstr>
      <vt:lpstr>10_Office 主题​​</vt:lpstr>
      <vt:lpstr>28-45 GHz ECRIS results and development at IMP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Lenovo (Beijing)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zhaohongwei</cp:lastModifiedBy>
  <cp:revision>2307</cp:revision>
  <dcterms:created xsi:type="dcterms:W3CDTF">2013-08-23T11:01:09Z</dcterms:created>
  <dcterms:modified xsi:type="dcterms:W3CDTF">2025-04-07T19:57:59Z</dcterms:modified>
</cp:coreProperties>
</file>