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0" r:id="rId2"/>
    <p:sldId id="256" r:id="rId3"/>
    <p:sldId id="268" r:id="rId4"/>
    <p:sldId id="258" r:id="rId5"/>
    <p:sldId id="269" r:id="rId6"/>
    <p:sldId id="267" r:id="rId7"/>
    <p:sldId id="260" r:id="rId8"/>
    <p:sldId id="261" r:id="rId9"/>
    <p:sldId id="274" r:id="rId10"/>
    <p:sldId id="263" r:id="rId11"/>
    <p:sldId id="262" r:id="rId12"/>
    <p:sldId id="264" r:id="rId13"/>
    <p:sldId id="271" r:id="rId14"/>
    <p:sldId id="265" r:id="rId15"/>
    <p:sldId id="278" r:id="rId16"/>
    <p:sldId id="266" r:id="rId17"/>
    <p:sldId id="272" r:id="rId18"/>
    <p:sldId id="275" r:id="rId19"/>
    <p:sldId id="276" r:id="rId20"/>
    <p:sldId id="257" r:id="rId21"/>
    <p:sldId id="273" r:id="rId22"/>
    <p:sldId id="277"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06" d="100"/>
          <a:sy n="106" d="100"/>
        </p:scale>
        <p:origin x="133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BF579-0C16-BD40-BE83-2DB7612BC778}" type="datetimeFigureOut">
              <a:rPr kumimoji="1" lang="ja-JP" altLang="en-US" smtClean="0"/>
              <a:t>2025/4/8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A517A-412D-DD45-AE7B-9F2F3A3C5DCA}" type="slidenum">
              <a:rPr kumimoji="1" lang="ja-JP" altLang="en-US" smtClean="0"/>
              <a:t>‹#›</a:t>
            </a:fld>
            <a:endParaRPr kumimoji="1" lang="ja-JP" altLang="en-US"/>
          </a:p>
        </p:txBody>
      </p:sp>
    </p:spTree>
    <p:extLst>
      <p:ext uri="{BB962C8B-B14F-4D97-AF65-F5344CB8AC3E}">
        <p14:creationId xmlns:p14="http://schemas.microsoft.com/office/powerpoint/2010/main" val="28937269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FA517A-412D-DD45-AE7B-9F2F3A3C5DCA}" type="slidenum">
              <a:rPr kumimoji="1" lang="ja-JP" altLang="en-US" smtClean="0"/>
              <a:t>3</a:t>
            </a:fld>
            <a:endParaRPr kumimoji="1" lang="ja-JP" altLang="en-US"/>
          </a:p>
        </p:txBody>
      </p:sp>
    </p:spTree>
    <p:extLst>
      <p:ext uri="{BB962C8B-B14F-4D97-AF65-F5344CB8AC3E}">
        <p14:creationId xmlns:p14="http://schemas.microsoft.com/office/powerpoint/2010/main" val="364769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FA517A-412D-DD45-AE7B-9F2F3A3C5DCA}" type="slidenum">
              <a:rPr kumimoji="1" lang="ja-JP" altLang="en-US" smtClean="0"/>
              <a:t>20</a:t>
            </a:fld>
            <a:endParaRPr kumimoji="1" lang="ja-JP" altLang="en-US"/>
          </a:p>
        </p:txBody>
      </p:sp>
    </p:spTree>
    <p:extLst>
      <p:ext uri="{BB962C8B-B14F-4D97-AF65-F5344CB8AC3E}">
        <p14:creationId xmlns:p14="http://schemas.microsoft.com/office/powerpoint/2010/main" val="204371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98086-3601-45B5-B889-A67D1CF30FB6}" type="slidenum">
              <a:rPr lang="en-US" smtClean="0"/>
              <a:t>22</a:t>
            </a:fld>
            <a:endParaRPr lang="en-US"/>
          </a:p>
        </p:txBody>
      </p:sp>
    </p:spTree>
    <p:extLst>
      <p:ext uri="{BB962C8B-B14F-4D97-AF65-F5344CB8AC3E}">
        <p14:creationId xmlns:p14="http://schemas.microsoft.com/office/powerpoint/2010/main" val="109837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5170F-A3C9-C281-EBB9-E9FA86A6307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B3A38BD-A5D9-5439-92D5-27B889F935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A62FA-0078-7D45-24B4-D430CD20FFF3}"/>
              </a:ext>
            </a:extLst>
          </p:cNvPr>
          <p:cNvSpPr>
            <a:spLocks noGrp="1"/>
          </p:cNvSpPr>
          <p:nvPr>
            <p:ph type="dt" sz="half" idx="10"/>
          </p:nvPr>
        </p:nvSpPr>
        <p:spPr/>
        <p:txBody>
          <a:bodyPr/>
          <a:lstStyle/>
          <a:p>
            <a:fld id="{1CF7F631-D20B-7C42-9D39-92A6E608350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83C206B4-B975-9207-9977-CDBE0F4943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19F532-99D0-5327-AF51-D4FEF487930D}"/>
              </a:ext>
            </a:extLst>
          </p:cNvPr>
          <p:cNvSpPr>
            <a:spLocks noGrp="1"/>
          </p:cNvSpPr>
          <p:nvPr>
            <p:ph type="sldNum" sz="quarter" idx="12"/>
          </p:nvPr>
        </p:nvSpPr>
        <p:spPr/>
        <p:txBody>
          <a:body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228923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90C37B-8CDC-072E-8667-8ECE1D7AD15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19934A-5535-1B6E-3853-3E95106F985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460771-3F0D-4191-A2AF-A7ACE01DDC77}"/>
              </a:ext>
            </a:extLst>
          </p:cNvPr>
          <p:cNvSpPr>
            <a:spLocks noGrp="1"/>
          </p:cNvSpPr>
          <p:nvPr>
            <p:ph type="dt" sz="half" idx="10"/>
          </p:nvPr>
        </p:nvSpPr>
        <p:spPr/>
        <p:txBody>
          <a:bodyPr/>
          <a:lstStyle/>
          <a:p>
            <a:fld id="{1CF7F631-D20B-7C42-9D39-92A6E608350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9D45EDD8-F0AD-34D2-B77F-77D0888B1D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3982F4-ABF4-989A-4F7B-0582BE5FFDCA}"/>
              </a:ext>
            </a:extLst>
          </p:cNvPr>
          <p:cNvSpPr>
            <a:spLocks noGrp="1"/>
          </p:cNvSpPr>
          <p:nvPr>
            <p:ph type="sldNum" sz="quarter" idx="12"/>
          </p:nvPr>
        </p:nvSpPr>
        <p:spPr/>
        <p:txBody>
          <a:body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365322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DDE55E6-9B73-3618-CDA5-564A6E2035F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4E6F1D-6BA3-1909-24E4-7FFC2A12DA8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03E586-C8D2-71F4-584D-93AB7B76CFE8}"/>
              </a:ext>
            </a:extLst>
          </p:cNvPr>
          <p:cNvSpPr>
            <a:spLocks noGrp="1"/>
          </p:cNvSpPr>
          <p:nvPr>
            <p:ph type="dt" sz="half" idx="10"/>
          </p:nvPr>
        </p:nvSpPr>
        <p:spPr/>
        <p:txBody>
          <a:bodyPr/>
          <a:lstStyle/>
          <a:p>
            <a:fld id="{1CF7F631-D20B-7C42-9D39-92A6E608350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DD8DEC7B-4ADE-A1D8-88B5-0AEA87E8C8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0479B0-F9A2-F65F-8AA8-8D22C77DA1A8}"/>
              </a:ext>
            </a:extLst>
          </p:cNvPr>
          <p:cNvSpPr>
            <a:spLocks noGrp="1"/>
          </p:cNvSpPr>
          <p:nvPr>
            <p:ph type="sldNum" sz="quarter" idx="12"/>
          </p:nvPr>
        </p:nvSpPr>
        <p:spPr/>
        <p:txBody>
          <a:body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111311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C426E1-659B-FD91-7073-B0743EA414F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18262C-5770-A210-2817-83D93C3A166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A3586F0-DED3-C346-F6A4-32EDB652F190}"/>
              </a:ext>
            </a:extLst>
          </p:cNvPr>
          <p:cNvSpPr>
            <a:spLocks noGrp="1"/>
          </p:cNvSpPr>
          <p:nvPr>
            <p:ph type="dt" sz="half" idx="10"/>
          </p:nvPr>
        </p:nvSpPr>
        <p:spPr/>
        <p:txBody>
          <a:bodyPr/>
          <a:lstStyle/>
          <a:p>
            <a:fld id="{1CF7F631-D20B-7C42-9D39-92A6E608350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253878F7-E016-00C6-20F3-DA055B3BB7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DD3B44-5C1B-4B8F-332D-681C3CF0A3D1}"/>
              </a:ext>
            </a:extLst>
          </p:cNvPr>
          <p:cNvSpPr>
            <a:spLocks noGrp="1"/>
          </p:cNvSpPr>
          <p:nvPr>
            <p:ph type="sldNum" sz="quarter" idx="12"/>
          </p:nvPr>
        </p:nvSpPr>
        <p:spPr/>
        <p:txBody>
          <a:body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125863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74A48-7AE2-8E8C-63D7-204029975E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93F934-FAF4-475A-23B9-C2BEA099A8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E6B9B06-5BE6-A4E9-548D-28C8ACDD01C8}"/>
              </a:ext>
            </a:extLst>
          </p:cNvPr>
          <p:cNvSpPr>
            <a:spLocks noGrp="1"/>
          </p:cNvSpPr>
          <p:nvPr>
            <p:ph type="dt" sz="half" idx="10"/>
          </p:nvPr>
        </p:nvSpPr>
        <p:spPr/>
        <p:txBody>
          <a:bodyPr/>
          <a:lstStyle/>
          <a:p>
            <a:fld id="{1CF7F631-D20B-7C42-9D39-92A6E608350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8C341100-C31F-7E9E-A067-E93E5CD830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21320C-6607-1C2B-3C3B-CD281061BA79}"/>
              </a:ext>
            </a:extLst>
          </p:cNvPr>
          <p:cNvSpPr>
            <a:spLocks noGrp="1"/>
          </p:cNvSpPr>
          <p:nvPr>
            <p:ph type="sldNum" sz="quarter" idx="12"/>
          </p:nvPr>
        </p:nvSpPr>
        <p:spPr/>
        <p:txBody>
          <a:body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144937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7EF1A-69AA-E3D3-3A5E-94547072834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E2ECAD-E44B-FF82-BB02-353EBE5FEE5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D269F1-A73C-345F-A59F-556C5F72C14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4CD57DA-6DB0-DF9E-FA87-EFA2A93F12B2}"/>
              </a:ext>
            </a:extLst>
          </p:cNvPr>
          <p:cNvSpPr>
            <a:spLocks noGrp="1"/>
          </p:cNvSpPr>
          <p:nvPr>
            <p:ph type="dt" sz="half" idx="10"/>
          </p:nvPr>
        </p:nvSpPr>
        <p:spPr/>
        <p:txBody>
          <a:bodyPr/>
          <a:lstStyle/>
          <a:p>
            <a:fld id="{1CF7F631-D20B-7C42-9D39-92A6E6083504}" type="datetimeFigureOut">
              <a:rPr kumimoji="1" lang="ja-JP" altLang="en-US" smtClean="0"/>
              <a:t>2025/4/8</a:t>
            </a:fld>
            <a:endParaRPr kumimoji="1" lang="ja-JP" altLang="en-US"/>
          </a:p>
        </p:txBody>
      </p:sp>
      <p:sp>
        <p:nvSpPr>
          <p:cNvPr id="6" name="フッター プレースホルダー 5">
            <a:extLst>
              <a:ext uri="{FF2B5EF4-FFF2-40B4-BE49-F238E27FC236}">
                <a16:creationId xmlns:a16="http://schemas.microsoft.com/office/drawing/2014/main" id="{1260D572-F2EA-29D6-1AA9-872C667054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03A46BE-7FAC-DAFC-0B04-9229637483B1}"/>
              </a:ext>
            </a:extLst>
          </p:cNvPr>
          <p:cNvSpPr>
            <a:spLocks noGrp="1"/>
          </p:cNvSpPr>
          <p:nvPr>
            <p:ph type="sldNum" sz="quarter" idx="12"/>
          </p:nvPr>
        </p:nvSpPr>
        <p:spPr/>
        <p:txBody>
          <a:body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140153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F17AA-20F7-82A4-4220-B0306C0C48C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D4741-1D4A-4CDA-571A-EBB3A4E61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5FDD554-F5D7-D2FC-FF66-8BD566B934F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E982905-F274-183B-ABCE-EB74AB3ECD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AC00B7C-1698-259E-9EB1-0EA7BF03E6F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B825BCA-26C8-DBD4-3032-E4E07554C7AD}"/>
              </a:ext>
            </a:extLst>
          </p:cNvPr>
          <p:cNvSpPr>
            <a:spLocks noGrp="1"/>
          </p:cNvSpPr>
          <p:nvPr>
            <p:ph type="dt" sz="half" idx="10"/>
          </p:nvPr>
        </p:nvSpPr>
        <p:spPr/>
        <p:txBody>
          <a:bodyPr/>
          <a:lstStyle/>
          <a:p>
            <a:fld id="{1CF7F631-D20B-7C42-9D39-92A6E6083504}" type="datetimeFigureOut">
              <a:rPr kumimoji="1" lang="ja-JP" altLang="en-US" smtClean="0"/>
              <a:t>2025/4/8</a:t>
            </a:fld>
            <a:endParaRPr kumimoji="1" lang="ja-JP" altLang="en-US"/>
          </a:p>
        </p:txBody>
      </p:sp>
      <p:sp>
        <p:nvSpPr>
          <p:cNvPr id="8" name="フッター プレースホルダー 7">
            <a:extLst>
              <a:ext uri="{FF2B5EF4-FFF2-40B4-BE49-F238E27FC236}">
                <a16:creationId xmlns:a16="http://schemas.microsoft.com/office/drawing/2014/main" id="{5B0E0E06-1C89-B379-93A7-655398DB98B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8A5E381-5A1D-0C70-D9DF-9CC038652C43}"/>
              </a:ext>
            </a:extLst>
          </p:cNvPr>
          <p:cNvSpPr>
            <a:spLocks noGrp="1"/>
          </p:cNvSpPr>
          <p:nvPr>
            <p:ph type="sldNum" sz="quarter" idx="12"/>
          </p:nvPr>
        </p:nvSpPr>
        <p:spPr/>
        <p:txBody>
          <a:body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214545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D4012E-01A4-A0F1-BE09-20E97015A11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C3D1E4D-DED1-45B3-8EF8-7115A91D6EB8}"/>
              </a:ext>
            </a:extLst>
          </p:cNvPr>
          <p:cNvSpPr>
            <a:spLocks noGrp="1"/>
          </p:cNvSpPr>
          <p:nvPr>
            <p:ph type="dt" sz="half" idx="10"/>
          </p:nvPr>
        </p:nvSpPr>
        <p:spPr/>
        <p:txBody>
          <a:bodyPr/>
          <a:lstStyle/>
          <a:p>
            <a:fld id="{1CF7F631-D20B-7C42-9D39-92A6E6083504}" type="datetimeFigureOut">
              <a:rPr kumimoji="1" lang="ja-JP" altLang="en-US" smtClean="0"/>
              <a:t>2025/4/8</a:t>
            </a:fld>
            <a:endParaRPr kumimoji="1" lang="ja-JP" altLang="en-US"/>
          </a:p>
        </p:txBody>
      </p:sp>
      <p:sp>
        <p:nvSpPr>
          <p:cNvPr id="4" name="フッター プレースホルダー 3">
            <a:extLst>
              <a:ext uri="{FF2B5EF4-FFF2-40B4-BE49-F238E27FC236}">
                <a16:creationId xmlns:a16="http://schemas.microsoft.com/office/drawing/2014/main" id="{482BE8C0-E809-412C-61B7-9ADED2D1491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F116B73-C22A-D533-66B8-48D8D7A3FF17}"/>
              </a:ext>
            </a:extLst>
          </p:cNvPr>
          <p:cNvSpPr>
            <a:spLocks noGrp="1"/>
          </p:cNvSpPr>
          <p:nvPr>
            <p:ph type="sldNum" sz="quarter" idx="12"/>
          </p:nvPr>
        </p:nvSpPr>
        <p:spPr/>
        <p:txBody>
          <a:body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278852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C29AC7-14C6-84A8-A03C-7FD5E4252D2A}"/>
              </a:ext>
            </a:extLst>
          </p:cNvPr>
          <p:cNvSpPr>
            <a:spLocks noGrp="1"/>
          </p:cNvSpPr>
          <p:nvPr>
            <p:ph type="dt" sz="half" idx="10"/>
          </p:nvPr>
        </p:nvSpPr>
        <p:spPr/>
        <p:txBody>
          <a:bodyPr/>
          <a:lstStyle/>
          <a:p>
            <a:fld id="{1CF7F631-D20B-7C42-9D39-92A6E6083504}" type="datetimeFigureOut">
              <a:rPr kumimoji="1" lang="ja-JP" altLang="en-US" smtClean="0"/>
              <a:t>2025/4/8</a:t>
            </a:fld>
            <a:endParaRPr kumimoji="1" lang="ja-JP" altLang="en-US"/>
          </a:p>
        </p:txBody>
      </p:sp>
      <p:sp>
        <p:nvSpPr>
          <p:cNvPr id="3" name="フッター プレースホルダー 2">
            <a:extLst>
              <a:ext uri="{FF2B5EF4-FFF2-40B4-BE49-F238E27FC236}">
                <a16:creationId xmlns:a16="http://schemas.microsoft.com/office/drawing/2014/main" id="{0F79F3AA-C214-5F1A-53FD-CE21E7DF41E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069E958-49D2-1E5C-5EFB-2748B3EC654A}"/>
              </a:ext>
            </a:extLst>
          </p:cNvPr>
          <p:cNvSpPr>
            <a:spLocks noGrp="1"/>
          </p:cNvSpPr>
          <p:nvPr>
            <p:ph type="sldNum" sz="quarter" idx="12"/>
          </p:nvPr>
        </p:nvSpPr>
        <p:spPr/>
        <p:txBody>
          <a:body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301166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C8708-9286-27E3-63B1-1C7D8A629E0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ECE6D5-B3CE-A52E-05D8-E20DFD5FF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8E8EEF3-91F5-9C71-E981-D5B592E1B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67E83A-8C28-9E9E-0215-3FDDC7EBA3AF}"/>
              </a:ext>
            </a:extLst>
          </p:cNvPr>
          <p:cNvSpPr>
            <a:spLocks noGrp="1"/>
          </p:cNvSpPr>
          <p:nvPr>
            <p:ph type="dt" sz="half" idx="10"/>
          </p:nvPr>
        </p:nvSpPr>
        <p:spPr/>
        <p:txBody>
          <a:bodyPr/>
          <a:lstStyle/>
          <a:p>
            <a:fld id="{1CF7F631-D20B-7C42-9D39-92A6E6083504}" type="datetimeFigureOut">
              <a:rPr kumimoji="1" lang="ja-JP" altLang="en-US" smtClean="0"/>
              <a:t>2025/4/8</a:t>
            </a:fld>
            <a:endParaRPr kumimoji="1" lang="ja-JP" altLang="en-US"/>
          </a:p>
        </p:txBody>
      </p:sp>
      <p:sp>
        <p:nvSpPr>
          <p:cNvPr id="6" name="フッター プレースホルダー 5">
            <a:extLst>
              <a:ext uri="{FF2B5EF4-FFF2-40B4-BE49-F238E27FC236}">
                <a16:creationId xmlns:a16="http://schemas.microsoft.com/office/drawing/2014/main" id="{532A37D9-30F1-AB5D-94AD-930053FE465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1F5268-E5F8-4A5E-BC5A-795D81D1BE5A}"/>
              </a:ext>
            </a:extLst>
          </p:cNvPr>
          <p:cNvSpPr>
            <a:spLocks noGrp="1"/>
          </p:cNvSpPr>
          <p:nvPr>
            <p:ph type="sldNum" sz="quarter" idx="12"/>
          </p:nvPr>
        </p:nvSpPr>
        <p:spPr/>
        <p:txBody>
          <a:body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6033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F8FB1-EFB2-BD7D-916D-46198F358E5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CD1C7C5-5443-DD8D-7EBC-51652448CD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9EDEEED-D787-F673-52ED-31DA8C9CE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71BF1E-832A-6BF4-E925-E505984F44D7}"/>
              </a:ext>
            </a:extLst>
          </p:cNvPr>
          <p:cNvSpPr>
            <a:spLocks noGrp="1"/>
          </p:cNvSpPr>
          <p:nvPr>
            <p:ph type="dt" sz="half" idx="10"/>
          </p:nvPr>
        </p:nvSpPr>
        <p:spPr/>
        <p:txBody>
          <a:bodyPr/>
          <a:lstStyle/>
          <a:p>
            <a:fld id="{1CF7F631-D20B-7C42-9D39-92A6E6083504}" type="datetimeFigureOut">
              <a:rPr kumimoji="1" lang="ja-JP" altLang="en-US" smtClean="0"/>
              <a:t>2025/4/8</a:t>
            </a:fld>
            <a:endParaRPr kumimoji="1" lang="ja-JP" altLang="en-US"/>
          </a:p>
        </p:txBody>
      </p:sp>
      <p:sp>
        <p:nvSpPr>
          <p:cNvPr id="6" name="フッター プレースホルダー 5">
            <a:extLst>
              <a:ext uri="{FF2B5EF4-FFF2-40B4-BE49-F238E27FC236}">
                <a16:creationId xmlns:a16="http://schemas.microsoft.com/office/drawing/2014/main" id="{DAD24E08-A8E8-5A0C-D64C-B73ECA3119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B84CD3-E986-807F-D27D-E772DAE1D0AE}"/>
              </a:ext>
            </a:extLst>
          </p:cNvPr>
          <p:cNvSpPr>
            <a:spLocks noGrp="1"/>
          </p:cNvSpPr>
          <p:nvPr>
            <p:ph type="sldNum" sz="quarter" idx="12"/>
          </p:nvPr>
        </p:nvSpPr>
        <p:spPr/>
        <p:txBody>
          <a:body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247828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B20A125-FB18-E124-800F-0B4A1FBE51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F88BCB-6D62-279C-FED3-6E11B41C6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A7DE4A-1D24-3288-81BF-66A24A2A3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F7F631-D20B-7C42-9D39-92A6E608350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C45D10AB-2A1B-D528-4548-B1774B459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824C55B-FD8C-3BDD-717D-33D131DF9E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5F660D-2199-8A45-8B09-FABD0B0B9214}" type="slidenum">
              <a:rPr kumimoji="1" lang="ja-JP" altLang="en-US" smtClean="0"/>
              <a:t>‹#›</a:t>
            </a:fld>
            <a:endParaRPr kumimoji="1" lang="ja-JP" altLang="en-US"/>
          </a:p>
        </p:txBody>
      </p:sp>
    </p:spTree>
    <p:extLst>
      <p:ext uri="{BB962C8B-B14F-4D97-AF65-F5344CB8AC3E}">
        <p14:creationId xmlns:p14="http://schemas.microsoft.com/office/powerpoint/2010/main" val="3278819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70.png"/></Relationships>
</file>

<file path=ppt/slides/_rels/slide18.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10.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7ECA90-D665-F82E-C925-D190A64F7EFB}"/>
              </a:ext>
            </a:extLst>
          </p:cNvPr>
          <p:cNvSpPr txBox="1"/>
          <p:nvPr/>
        </p:nvSpPr>
        <p:spPr>
          <a:xfrm>
            <a:off x="390371" y="2183642"/>
            <a:ext cx="11801629" cy="707886"/>
          </a:xfrm>
          <a:prstGeom prst="rect">
            <a:avLst/>
          </a:prstGeom>
          <a:noFill/>
        </p:spPr>
        <p:txBody>
          <a:bodyPr wrap="none" rtlCol="0">
            <a:spAutoFit/>
          </a:bodyPr>
          <a:lstStyle/>
          <a:p>
            <a:r>
              <a:rPr kumimoji="1" lang="en" altLang="ja-JP" sz="4000" dirty="0"/>
              <a:t>28 GHz ECRIS results and development at RIKEN</a:t>
            </a:r>
            <a:endParaRPr kumimoji="1" lang="ja-JP" altLang="en-US" sz="4000"/>
          </a:p>
        </p:txBody>
      </p:sp>
      <p:sp>
        <p:nvSpPr>
          <p:cNvPr id="3" name="テキスト ボックス 2">
            <a:extLst>
              <a:ext uri="{FF2B5EF4-FFF2-40B4-BE49-F238E27FC236}">
                <a16:creationId xmlns:a16="http://schemas.microsoft.com/office/drawing/2014/main" id="{0C65E166-1925-86C1-82EA-B1A8785312E3}"/>
              </a:ext>
            </a:extLst>
          </p:cNvPr>
          <p:cNvSpPr txBox="1"/>
          <p:nvPr/>
        </p:nvSpPr>
        <p:spPr>
          <a:xfrm>
            <a:off x="1498114" y="3966473"/>
            <a:ext cx="8927444" cy="1015663"/>
          </a:xfrm>
          <a:prstGeom prst="rect">
            <a:avLst/>
          </a:prstGeom>
          <a:noFill/>
        </p:spPr>
        <p:txBody>
          <a:bodyPr wrap="none" rtlCol="0">
            <a:spAutoFit/>
          </a:bodyPr>
          <a:lstStyle/>
          <a:p>
            <a:r>
              <a:rPr kumimoji="1" lang="en" altLang="ja-JP" sz="3200" dirty="0"/>
              <a:t>T. </a:t>
            </a:r>
            <a:r>
              <a:rPr lang="en" altLang="ja-JP" sz="3200" dirty="0"/>
              <a:t>Nagatomo </a:t>
            </a:r>
          </a:p>
          <a:p>
            <a:r>
              <a:rPr lang="en" altLang="ja-JP" sz="2800" dirty="0"/>
              <a:t>on behalf of Ion Source Team, RIKEN Nishina Center</a:t>
            </a:r>
            <a:endParaRPr kumimoji="1" lang="ja-JP" altLang="en-US" sz="2800"/>
          </a:p>
        </p:txBody>
      </p:sp>
    </p:spTree>
    <p:extLst>
      <p:ext uri="{BB962C8B-B14F-4D97-AF65-F5344CB8AC3E}">
        <p14:creationId xmlns:p14="http://schemas.microsoft.com/office/powerpoint/2010/main" val="178671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CBF28E7-FA43-D7D8-77F7-86027F32279E}"/>
              </a:ext>
            </a:extLst>
          </p:cNvPr>
          <p:cNvSpPr txBox="1"/>
          <p:nvPr/>
        </p:nvSpPr>
        <p:spPr>
          <a:xfrm>
            <a:off x="1013550" y="402405"/>
            <a:ext cx="9932048" cy="1200329"/>
          </a:xfrm>
          <a:prstGeom prst="rect">
            <a:avLst/>
          </a:prstGeom>
          <a:noFill/>
        </p:spPr>
        <p:txBody>
          <a:bodyPr wrap="square">
            <a:spAutoFit/>
          </a:bodyPr>
          <a:lstStyle/>
          <a:p>
            <a:pPr algn="r"/>
            <a:r>
              <a:rPr lang="en-US" altLang="ja-JP" sz="2400" dirty="0">
                <a:cs typeface="Times New Roman" panose="02020603050405020304" pitchFamily="18" charset="0"/>
              </a:rPr>
              <a:t>Maximized Beam intensity of V</a:t>
            </a:r>
            <a:r>
              <a:rPr lang="en-US" altLang="ja-JP" sz="2400" baseline="30000" dirty="0">
                <a:cs typeface="Times New Roman" panose="02020603050405020304" pitchFamily="18" charset="0"/>
              </a:rPr>
              <a:t>13+ </a:t>
            </a:r>
            <a:r>
              <a:rPr lang="en-US" altLang="ja-JP" sz="2400" dirty="0">
                <a:cs typeface="Times New Roman" panose="02020603050405020304" pitchFamily="18" charset="0"/>
              </a:rPr>
              <a:t>as a function of </a:t>
            </a:r>
            <a:r>
              <a:rPr lang="en-US" altLang="ja-JP" sz="2400" b="1" dirty="0">
                <a:solidFill>
                  <a:srgbClr val="FF0000"/>
                </a:solidFill>
                <a:cs typeface="Times New Roman" panose="02020603050405020304" pitchFamily="18" charset="0"/>
              </a:rPr>
              <a:t>microwave power </a:t>
            </a:r>
            <a:r>
              <a:rPr lang="en-US" altLang="ja-JP" sz="2400" dirty="0">
                <a:cs typeface="Times New Roman" panose="02020603050405020304" pitchFamily="18" charset="0"/>
              </a:rPr>
              <a:t>and</a:t>
            </a:r>
            <a:r>
              <a:rPr lang="en-US" altLang="ja-JP" sz="2400" b="1" dirty="0">
                <a:solidFill>
                  <a:srgbClr val="FF0000"/>
                </a:solidFill>
                <a:cs typeface="Times New Roman" panose="02020603050405020304" pitchFamily="18" charset="0"/>
              </a:rPr>
              <a:t> neutral gas pressure</a:t>
            </a:r>
          </a:p>
          <a:p>
            <a:pPr algn="r"/>
            <a:endParaRPr lang="en-US" altLang="ja-JP" sz="2400" b="1" dirty="0">
              <a:solidFill>
                <a:srgbClr val="FF0000"/>
              </a:solidFill>
              <a:cs typeface="Times New Roman" panose="02020603050405020304" pitchFamily="18" charset="0"/>
            </a:endParaRPr>
          </a:p>
        </p:txBody>
      </p:sp>
      <p:grpSp>
        <p:nvGrpSpPr>
          <p:cNvPr id="20" name="グループ化 19">
            <a:extLst>
              <a:ext uri="{FF2B5EF4-FFF2-40B4-BE49-F238E27FC236}">
                <a16:creationId xmlns:a16="http://schemas.microsoft.com/office/drawing/2014/main" id="{75E085EC-5273-FB52-F2D6-90F0A617AB1B}"/>
              </a:ext>
            </a:extLst>
          </p:cNvPr>
          <p:cNvGrpSpPr/>
          <p:nvPr/>
        </p:nvGrpSpPr>
        <p:grpSpPr>
          <a:xfrm>
            <a:off x="61185" y="1625475"/>
            <a:ext cx="5545136" cy="4074214"/>
            <a:chOff x="0" y="1962433"/>
            <a:chExt cx="4334129" cy="3184443"/>
          </a:xfrm>
        </p:grpSpPr>
        <p:pic>
          <p:nvPicPr>
            <p:cNvPr id="5" name="図 4" descr="グラフ, 折れ線グラフ, 散布図&#10;&#10;自動的に生成された説明">
              <a:extLst>
                <a:ext uri="{FF2B5EF4-FFF2-40B4-BE49-F238E27FC236}">
                  <a16:creationId xmlns:a16="http://schemas.microsoft.com/office/drawing/2014/main" id="{8AC30850-7A1A-7190-2308-AC889B753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2433"/>
              <a:ext cx="4334129" cy="3184443"/>
            </a:xfrm>
            <a:prstGeom prst="rect">
              <a:avLst/>
            </a:prstGeom>
          </p:spPr>
        </p:pic>
        <p:sp>
          <p:nvSpPr>
            <p:cNvPr id="8" name="テキスト ボックス 7">
              <a:extLst>
                <a:ext uri="{FF2B5EF4-FFF2-40B4-BE49-F238E27FC236}">
                  <a16:creationId xmlns:a16="http://schemas.microsoft.com/office/drawing/2014/main" id="{5ACDF4DD-B15C-0EEF-F126-5B14E8CB7D83}"/>
                </a:ext>
              </a:extLst>
            </p:cNvPr>
            <p:cNvSpPr txBox="1"/>
            <p:nvPr/>
          </p:nvSpPr>
          <p:spPr>
            <a:xfrm>
              <a:off x="1019410" y="2271197"/>
              <a:ext cx="759675" cy="431998"/>
            </a:xfrm>
            <a:prstGeom prst="rect">
              <a:avLst/>
            </a:prstGeom>
            <a:noFill/>
          </p:spPr>
          <p:txBody>
            <a:bodyPr wrap="square">
              <a:spAutoFit/>
            </a:bodyPr>
            <a:lstStyle/>
            <a:p>
              <a:r>
                <a:rPr lang="en-US" altLang="ja-JP" sz="3200" b="1" dirty="0">
                  <a:latin typeface="Times New Roman" panose="02020603050405020304" pitchFamily="18" charset="0"/>
                  <a:cs typeface="Times New Roman" panose="02020603050405020304" pitchFamily="18" charset="0"/>
                </a:rPr>
                <a:t>V</a:t>
              </a:r>
              <a:r>
                <a:rPr lang="en-US" altLang="ja-JP" sz="3200" b="1" baseline="30000" dirty="0">
                  <a:latin typeface="Times New Roman" panose="02020603050405020304" pitchFamily="18" charset="0"/>
                  <a:cs typeface="Times New Roman" panose="02020603050405020304" pitchFamily="18" charset="0"/>
                </a:rPr>
                <a:t>13+</a:t>
              </a:r>
              <a:endParaRPr lang="ja-JP" altLang="en-US" sz="3200"/>
            </a:p>
          </p:txBody>
        </p:sp>
      </p:grpSp>
      <p:grpSp>
        <p:nvGrpSpPr>
          <p:cNvPr id="21" name="グループ化 20">
            <a:extLst>
              <a:ext uri="{FF2B5EF4-FFF2-40B4-BE49-F238E27FC236}">
                <a16:creationId xmlns:a16="http://schemas.microsoft.com/office/drawing/2014/main" id="{4EECE339-FA30-FB35-CC2E-A0B736F915D3}"/>
              </a:ext>
            </a:extLst>
          </p:cNvPr>
          <p:cNvGrpSpPr/>
          <p:nvPr/>
        </p:nvGrpSpPr>
        <p:grpSpPr>
          <a:xfrm>
            <a:off x="6470089" y="1646869"/>
            <a:ext cx="4356481" cy="4257045"/>
            <a:chOff x="6367506" y="1748304"/>
            <a:chExt cx="4538903" cy="4435304"/>
          </a:xfrm>
        </p:grpSpPr>
        <p:grpSp>
          <p:nvGrpSpPr>
            <p:cNvPr id="18" name="グループ化 17">
              <a:extLst>
                <a:ext uri="{FF2B5EF4-FFF2-40B4-BE49-F238E27FC236}">
                  <a16:creationId xmlns:a16="http://schemas.microsoft.com/office/drawing/2014/main" id="{F70A2660-5333-3021-17F8-0743E40FDEE7}"/>
                </a:ext>
              </a:extLst>
            </p:cNvPr>
            <p:cNvGrpSpPr/>
            <p:nvPr/>
          </p:nvGrpSpPr>
          <p:grpSpPr>
            <a:xfrm>
              <a:off x="6367506" y="1748304"/>
              <a:ext cx="4538903" cy="4435304"/>
              <a:chOff x="-1617010" y="2062350"/>
              <a:chExt cx="4523470" cy="4420223"/>
            </a:xfrm>
          </p:grpSpPr>
          <p:pic>
            <p:nvPicPr>
              <p:cNvPr id="14" name="図 13">
                <a:extLst>
                  <a:ext uri="{FF2B5EF4-FFF2-40B4-BE49-F238E27FC236}">
                    <a16:creationId xmlns:a16="http://schemas.microsoft.com/office/drawing/2014/main" id="{CEF96955-322E-F541-83AC-FF758E893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010" y="2062350"/>
                <a:ext cx="4523470" cy="4420223"/>
              </a:xfrm>
              <a:prstGeom prst="rect">
                <a:avLst/>
              </a:prstGeom>
            </p:spPr>
          </p:pic>
          <p:sp>
            <p:nvSpPr>
              <p:cNvPr id="15" name="テキスト ボックス 22">
                <a:extLst>
                  <a:ext uri="{FF2B5EF4-FFF2-40B4-BE49-F238E27FC236}">
                    <a16:creationId xmlns:a16="http://schemas.microsoft.com/office/drawing/2014/main" id="{D808121B-3926-D15C-E88F-12F138BA4B06}"/>
                  </a:ext>
                </a:extLst>
              </p:cNvPr>
              <p:cNvSpPr txBox="1"/>
              <p:nvPr/>
            </p:nvSpPr>
            <p:spPr>
              <a:xfrm>
                <a:off x="1787605" y="3607030"/>
                <a:ext cx="1008150" cy="391742"/>
              </a:xfrm>
              <a:prstGeom prst="rect">
                <a:avLst/>
              </a:prstGeom>
              <a:noFill/>
            </p:spPr>
            <p:txBody>
              <a:bodyPr wrap="square" rtlCol="0">
                <a:spAutoFit/>
              </a:bodyPr>
              <a:lstStyle/>
              <a:p>
                <a:pPr algn="just"/>
                <a:r>
                  <a:rPr lang="en-US" sz="1400" kern="12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1.96kW</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テキスト ボックス 23">
                <a:extLst>
                  <a:ext uri="{FF2B5EF4-FFF2-40B4-BE49-F238E27FC236}">
                    <a16:creationId xmlns:a16="http://schemas.microsoft.com/office/drawing/2014/main" id="{0EABBAD9-7071-077F-3CA2-1FE8141AC9D8}"/>
                  </a:ext>
                </a:extLst>
              </p:cNvPr>
              <p:cNvSpPr txBox="1"/>
              <p:nvPr/>
            </p:nvSpPr>
            <p:spPr>
              <a:xfrm>
                <a:off x="1787605" y="4466101"/>
                <a:ext cx="1008150" cy="391742"/>
              </a:xfrm>
              <a:prstGeom prst="rect">
                <a:avLst/>
              </a:prstGeom>
              <a:noFill/>
            </p:spPr>
            <p:txBody>
              <a:bodyPr wrap="square" rtlCol="0">
                <a:spAutoFit/>
              </a:bodyPr>
              <a:lstStyle/>
              <a:p>
                <a:pPr algn="just"/>
                <a:r>
                  <a:rPr lang="en-US" sz="1400" kern="12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1.28kW</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テキスト ボックス 24">
                <a:extLst>
                  <a:ext uri="{FF2B5EF4-FFF2-40B4-BE49-F238E27FC236}">
                    <a16:creationId xmlns:a16="http://schemas.microsoft.com/office/drawing/2014/main" id="{E04BD5F8-902C-2124-CE4E-895FC86D8D6B}"/>
                  </a:ext>
                </a:extLst>
              </p:cNvPr>
              <p:cNvSpPr txBox="1"/>
              <p:nvPr/>
            </p:nvSpPr>
            <p:spPr>
              <a:xfrm>
                <a:off x="1787605" y="2461988"/>
                <a:ext cx="1008150" cy="391742"/>
              </a:xfrm>
              <a:prstGeom prst="rect">
                <a:avLst/>
              </a:prstGeom>
              <a:noFill/>
            </p:spPr>
            <p:txBody>
              <a:bodyPr wrap="square" rtlCol="0">
                <a:spAutoFit/>
              </a:bodyPr>
              <a:lstStyle/>
              <a:p>
                <a:pPr algn="just"/>
                <a:r>
                  <a:rPr lang="en-US" sz="1400" kern="12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2.95kW</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フリーフォーム: 図形 53">
                <a:extLst>
                  <a:ext uri="{FF2B5EF4-FFF2-40B4-BE49-F238E27FC236}">
                    <a16:creationId xmlns:a16="http://schemas.microsoft.com/office/drawing/2014/main" id="{CD984614-5D15-FCFD-4ED4-3B8A140D740F}"/>
                  </a:ext>
                </a:extLst>
              </p:cNvPr>
              <p:cNvSpPr/>
              <p:nvPr/>
            </p:nvSpPr>
            <p:spPr>
              <a:xfrm>
                <a:off x="-594621" y="4158368"/>
                <a:ext cx="2891481" cy="1495991"/>
              </a:xfrm>
              <a:custGeom>
                <a:avLst/>
                <a:gdLst>
                  <a:gd name="connsiteX0" fmla="*/ 0 w 2891481"/>
                  <a:gd name="connsiteY0" fmla="*/ 1495991 h 1495991"/>
                  <a:gd name="connsiteX1" fmla="*/ 1285103 w 2891481"/>
                  <a:gd name="connsiteY1" fmla="*/ 177937 h 1495991"/>
                  <a:gd name="connsiteX2" fmla="*/ 2891481 w 2891481"/>
                  <a:gd name="connsiteY2" fmla="*/ 13180 h 1495991"/>
                  <a:gd name="connsiteX3" fmla="*/ 2891481 w 2891481"/>
                  <a:gd name="connsiteY3" fmla="*/ 13180 h 1495991"/>
                </a:gdLst>
                <a:ahLst/>
                <a:cxnLst>
                  <a:cxn ang="0">
                    <a:pos x="connsiteX0" y="connsiteY0"/>
                  </a:cxn>
                  <a:cxn ang="0">
                    <a:pos x="connsiteX1" y="connsiteY1"/>
                  </a:cxn>
                  <a:cxn ang="0">
                    <a:pos x="connsiteX2" y="connsiteY2"/>
                  </a:cxn>
                  <a:cxn ang="0">
                    <a:pos x="connsiteX3" y="connsiteY3"/>
                  </a:cxn>
                </a:cxnLst>
                <a:rect l="l" t="t" r="r" b="b"/>
                <a:pathLst>
                  <a:path w="2891481" h="1495991">
                    <a:moveTo>
                      <a:pt x="0" y="1495991"/>
                    </a:moveTo>
                    <a:cubicBezTo>
                      <a:pt x="401595" y="960531"/>
                      <a:pt x="803190" y="425072"/>
                      <a:pt x="1285103" y="177937"/>
                    </a:cubicBezTo>
                    <a:cubicBezTo>
                      <a:pt x="1767016" y="-69198"/>
                      <a:pt x="2891481" y="13180"/>
                      <a:pt x="2891481" y="13180"/>
                    </a:cubicBezTo>
                    <a:lnTo>
                      <a:pt x="2891481" y="1318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54">
                <a:extLst>
                  <a:ext uri="{FF2B5EF4-FFF2-40B4-BE49-F238E27FC236}">
                    <a16:creationId xmlns:a16="http://schemas.microsoft.com/office/drawing/2014/main" id="{73A07D5E-BC1F-D774-8190-AD9DFC80505B}"/>
                  </a:ext>
                </a:extLst>
              </p:cNvPr>
              <p:cNvSpPr/>
              <p:nvPr/>
            </p:nvSpPr>
            <p:spPr>
              <a:xfrm>
                <a:off x="280080" y="3739272"/>
                <a:ext cx="1507525" cy="659027"/>
              </a:xfrm>
              <a:custGeom>
                <a:avLst/>
                <a:gdLst>
                  <a:gd name="connsiteX0" fmla="*/ 0 w 1507525"/>
                  <a:gd name="connsiteY0" fmla="*/ 659027 h 659027"/>
                  <a:gd name="connsiteX1" fmla="*/ 741406 w 1507525"/>
                  <a:gd name="connsiteY1" fmla="*/ 156518 h 659027"/>
                  <a:gd name="connsiteX2" fmla="*/ 1507525 w 1507525"/>
                  <a:gd name="connsiteY2" fmla="*/ 0 h 659027"/>
                  <a:gd name="connsiteX3" fmla="*/ 1507525 w 1507525"/>
                  <a:gd name="connsiteY3" fmla="*/ 0 h 659027"/>
                </a:gdLst>
                <a:ahLst/>
                <a:cxnLst>
                  <a:cxn ang="0">
                    <a:pos x="connsiteX0" y="connsiteY0"/>
                  </a:cxn>
                  <a:cxn ang="0">
                    <a:pos x="connsiteX1" y="connsiteY1"/>
                  </a:cxn>
                  <a:cxn ang="0">
                    <a:pos x="connsiteX2" y="connsiteY2"/>
                  </a:cxn>
                  <a:cxn ang="0">
                    <a:pos x="connsiteX3" y="connsiteY3"/>
                  </a:cxn>
                </a:cxnLst>
                <a:rect l="l" t="t" r="r" b="b"/>
                <a:pathLst>
                  <a:path w="1507525" h="659027">
                    <a:moveTo>
                      <a:pt x="0" y="659027"/>
                    </a:moveTo>
                    <a:cubicBezTo>
                      <a:pt x="245076" y="462691"/>
                      <a:pt x="490152" y="266356"/>
                      <a:pt x="741406" y="156518"/>
                    </a:cubicBezTo>
                    <a:cubicBezTo>
                      <a:pt x="992660" y="46680"/>
                      <a:pt x="1507525" y="0"/>
                      <a:pt x="1507525" y="0"/>
                    </a:cubicBezTo>
                    <a:lnTo>
                      <a:pt x="1507525"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55">
                <a:extLst>
                  <a:ext uri="{FF2B5EF4-FFF2-40B4-BE49-F238E27FC236}">
                    <a16:creationId xmlns:a16="http://schemas.microsoft.com/office/drawing/2014/main" id="{F1002247-31DF-7643-D08D-B8D0656A576B}"/>
                  </a:ext>
                </a:extLst>
              </p:cNvPr>
              <p:cNvSpPr/>
              <p:nvPr/>
            </p:nvSpPr>
            <p:spPr>
              <a:xfrm>
                <a:off x="1316557" y="2828781"/>
                <a:ext cx="1276865" cy="873211"/>
              </a:xfrm>
              <a:custGeom>
                <a:avLst/>
                <a:gdLst>
                  <a:gd name="connsiteX0" fmla="*/ 0 w 1276865"/>
                  <a:gd name="connsiteY0" fmla="*/ 873211 h 873211"/>
                  <a:gd name="connsiteX1" fmla="*/ 749644 w 1276865"/>
                  <a:gd name="connsiteY1" fmla="*/ 148281 h 873211"/>
                  <a:gd name="connsiteX2" fmla="*/ 1276865 w 1276865"/>
                  <a:gd name="connsiteY2" fmla="*/ 0 h 873211"/>
                  <a:gd name="connsiteX3" fmla="*/ 1276865 w 1276865"/>
                  <a:gd name="connsiteY3" fmla="*/ 0 h 873211"/>
                </a:gdLst>
                <a:ahLst/>
                <a:cxnLst>
                  <a:cxn ang="0">
                    <a:pos x="connsiteX0" y="connsiteY0"/>
                  </a:cxn>
                  <a:cxn ang="0">
                    <a:pos x="connsiteX1" y="connsiteY1"/>
                  </a:cxn>
                  <a:cxn ang="0">
                    <a:pos x="connsiteX2" y="connsiteY2"/>
                  </a:cxn>
                  <a:cxn ang="0">
                    <a:pos x="connsiteX3" y="connsiteY3"/>
                  </a:cxn>
                </a:cxnLst>
                <a:rect l="l" t="t" r="r" b="b"/>
                <a:pathLst>
                  <a:path w="1276865" h="873211">
                    <a:moveTo>
                      <a:pt x="0" y="873211"/>
                    </a:moveTo>
                    <a:cubicBezTo>
                      <a:pt x="268416" y="583513"/>
                      <a:pt x="536833" y="293816"/>
                      <a:pt x="749644" y="148281"/>
                    </a:cubicBezTo>
                    <a:cubicBezTo>
                      <a:pt x="962455" y="2746"/>
                      <a:pt x="1276865" y="0"/>
                      <a:pt x="1276865" y="0"/>
                    </a:cubicBezTo>
                    <a:lnTo>
                      <a:pt x="1276865"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a:extLst>
                <a:ext uri="{FF2B5EF4-FFF2-40B4-BE49-F238E27FC236}">
                  <a16:creationId xmlns:a16="http://schemas.microsoft.com/office/drawing/2014/main" id="{79790B8E-EF28-B224-6936-3DB18D35CF43}"/>
                </a:ext>
              </a:extLst>
            </p:cNvPr>
            <p:cNvSpPr txBox="1"/>
            <p:nvPr/>
          </p:nvSpPr>
          <p:spPr>
            <a:xfrm>
              <a:off x="7393383" y="2086974"/>
              <a:ext cx="1281222" cy="719607"/>
            </a:xfrm>
            <a:prstGeom prst="rect">
              <a:avLst/>
            </a:prstGeom>
            <a:noFill/>
          </p:spPr>
          <p:txBody>
            <a:bodyPr wrap="square">
              <a:spAutoFit/>
            </a:bodyPr>
            <a:lstStyle/>
            <a:p>
              <a:r>
                <a:rPr lang="en-US" altLang="ja-JP" sz="3200" b="1" dirty="0">
                  <a:latin typeface="Times New Roman" panose="02020603050405020304" pitchFamily="18" charset="0"/>
                  <a:cs typeface="Times New Roman" panose="02020603050405020304" pitchFamily="18" charset="0"/>
                </a:rPr>
                <a:t>V</a:t>
              </a:r>
              <a:r>
                <a:rPr lang="en-US" altLang="ja-JP" sz="3200" b="1" baseline="30000" dirty="0">
                  <a:latin typeface="Times New Roman" panose="02020603050405020304" pitchFamily="18" charset="0"/>
                  <a:cs typeface="Times New Roman" panose="02020603050405020304" pitchFamily="18" charset="0"/>
                </a:rPr>
                <a:t>13+</a:t>
              </a:r>
              <a:endParaRPr lang="ja-JP" altLang="en-US" sz="3200"/>
            </a:p>
          </p:txBody>
        </p:sp>
      </p:grpSp>
      <p:pic>
        <p:nvPicPr>
          <p:cNvPr id="22" name="図 21" descr="グラフ, 散布図&#10;&#10;自動的に生成された説明">
            <a:extLst>
              <a:ext uri="{FF2B5EF4-FFF2-40B4-BE49-F238E27FC236}">
                <a16:creationId xmlns:a16="http://schemas.microsoft.com/office/drawing/2014/main" id="{E7DE3938-D7A5-883E-0626-894891D28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8708" y="7024763"/>
            <a:ext cx="3748218" cy="3205581"/>
          </a:xfrm>
          <a:prstGeom prst="rect">
            <a:avLst/>
          </a:prstGeom>
        </p:spPr>
      </p:pic>
      <p:sp>
        <p:nvSpPr>
          <p:cNvPr id="23" name="テキスト ボックス 22">
            <a:extLst>
              <a:ext uri="{FF2B5EF4-FFF2-40B4-BE49-F238E27FC236}">
                <a16:creationId xmlns:a16="http://schemas.microsoft.com/office/drawing/2014/main" id="{937DF046-AB55-0CA3-DFD4-3BC1708BBD4C}"/>
              </a:ext>
            </a:extLst>
          </p:cNvPr>
          <p:cNvSpPr txBox="1"/>
          <p:nvPr/>
        </p:nvSpPr>
        <p:spPr>
          <a:xfrm>
            <a:off x="12192000" y="7639677"/>
            <a:ext cx="925085" cy="369332"/>
          </a:xfrm>
          <a:prstGeom prst="rect">
            <a:avLst/>
          </a:prstGeom>
          <a:noFill/>
        </p:spPr>
        <p:txBody>
          <a:bodyPr wrap="square">
            <a:spAutoFit/>
          </a:bodyPr>
          <a:lstStyle/>
          <a:p>
            <a:r>
              <a:rPr lang="en-US" altLang="ja-JP" sz="1800" b="1" dirty="0">
                <a:latin typeface="Times New Roman" panose="02020603050405020304" pitchFamily="18" charset="0"/>
                <a:cs typeface="Times New Roman" panose="02020603050405020304" pitchFamily="18" charset="0"/>
              </a:rPr>
              <a:t>V</a:t>
            </a:r>
            <a:r>
              <a:rPr lang="en-US" altLang="ja-JP" sz="1800" b="1" baseline="30000" dirty="0">
                <a:latin typeface="Times New Roman" panose="02020603050405020304" pitchFamily="18" charset="0"/>
                <a:cs typeface="Times New Roman" panose="02020603050405020304" pitchFamily="18" charset="0"/>
              </a:rPr>
              <a:t>. </a:t>
            </a:r>
            <a:r>
              <a:rPr lang="en-US" altLang="ja-JP" sz="1800" b="1" dirty="0">
                <a:latin typeface="Times New Roman" panose="02020603050405020304" pitchFamily="18" charset="0"/>
                <a:cs typeface="Times New Roman" panose="02020603050405020304" pitchFamily="18" charset="0"/>
              </a:rPr>
              <a:t>+  N</a:t>
            </a:r>
            <a:r>
              <a:rPr lang="en-US" altLang="ja-JP" sz="1800" b="1" baseline="-25000" dirty="0">
                <a:latin typeface="Times New Roman" panose="02020603050405020304" pitchFamily="18" charset="0"/>
                <a:cs typeface="Times New Roman" panose="02020603050405020304" pitchFamily="18" charset="0"/>
              </a:rPr>
              <a:t>2</a:t>
            </a:r>
            <a:endParaRPr lang="ja-JP" altLang="en-US" baseline="-25000"/>
          </a:p>
        </p:txBody>
      </p:sp>
    </p:spTree>
    <p:extLst>
      <p:ext uri="{BB962C8B-B14F-4D97-AF65-F5344CB8AC3E}">
        <p14:creationId xmlns:p14="http://schemas.microsoft.com/office/powerpoint/2010/main" val="189662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自動的に生成された説明">
            <a:extLst>
              <a:ext uri="{FF2B5EF4-FFF2-40B4-BE49-F238E27FC236}">
                <a16:creationId xmlns:a16="http://schemas.microsoft.com/office/drawing/2014/main" id="{B502B7B4-CB63-34BE-AA98-71AE89D90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67787"/>
            <a:ext cx="4591533" cy="4327543"/>
          </a:xfrm>
          <a:prstGeom prst="rect">
            <a:avLst/>
          </a:prstGeom>
        </p:spPr>
      </p:pic>
      <p:pic>
        <p:nvPicPr>
          <p:cNvPr id="3" name="図 2" descr="ダイアグラム&#10;&#10;自動的に生成された説明">
            <a:extLst>
              <a:ext uri="{FF2B5EF4-FFF2-40B4-BE49-F238E27FC236}">
                <a16:creationId xmlns:a16="http://schemas.microsoft.com/office/drawing/2014/main" id="{1036FDD3-9762-D282-B06A-C4F056336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45" y="870260"/>
            <a:ext cx="4691841" cy="4522595"/>
          </a:xfrm>
          <a:prstGeom prst="rect">
            <a:avLst/>
          </a:prstGeom>
        </p:spPr>
      </p:pic>
      <p:sp>
        <p:nvSpPr>
          <p:cNvPr id="4" name="テキスト ボックス 3">
            <a:extLst>
              <a:ext uri="{FF2B5EF4-FFF2-40B4-BE49-F238E27FC236}">
                <a16:creationId xmlns:a16="http://schemas.microsoft.com/office/drawing/2014/main" id="{1C948A90-9729-7CF8-3625-B02738820B58}"/>
              </a:ext>
            </a:extLst>
          </p:cNvPr>
          <p:cNvSpPr txBox="1"/>
          <p:nvPr/>
        </p:nvSpPr>
        <p:spPr>
          <a:xfrm>
            <a:off x="808233" y="7113596"/>
            <a:ext cx="10139704" cy="1477328"/>
          </a:xfrm>
          <a:prstGeom prst="rect">
            <a:avLst/>
          </a:prstGeom>
          <a:solidFill>
            <a:schemeClr val="bg1"/>
          </a:solidFill>
        </p:spPr>
        <p:txBody>
          <a:bodyPr wrap="square">
            <a:spAutoFit/>
          </a:bodyPr>
          <a:lstStyle/>
          <a:p>
            <a:pPr algn="just"/>
            <a:r>
              <a:rPr lang="en-US" altLang="ja-JP" sz="1800" dirty="0">
                <a:effectLst/>
                <a:latin typeface="Times New Roman" panose="02020603050405020304" pitchFamily="18" charset="0"/>
                <a:ea typeface="ＭＳ 明朝" panose="02020609040205080304" pitchFamily="17" charset="-128"/>
              </a:rPr>
              <a:t>Right figure shows the charge state distribution of multi-charged V ion at 3.5 kW. We observed that the beam intensity of V</a:t>
            </a:r>
            <a:r>
              <a:rPr lang="en-US" altLang="ja-JP" sz="1800" baseline="30000" dirty="0">
                <a:effectLst/>
                <a:latin typeface="Times New Roman" panose="02020603050405020304" pitchFamily="18" charset="0"/>
                <a:ea typeface="ＭＳ 明朝" panose="02020609040205080304" pitchFamily="17" charset="-128"/>
              </a:rPr>
              <a:t>13+</a:t>
            </a:r>
            <a:r>
              <a:rPr lang="en-US" altLang="ja-JP" sz="1800" dirty="0">
                <a:effectLst/>
                <a:latin typeface="Times New Roman" panose="02020603050405020304" pitchFamily="18" charset="0"/>
                <a:ea typeface="ＭＳ 明朝" panose="02020609040205080304" pitchFamily="17" charset="-128"/>
              </a:rPr>
              <a:t> was about 1 mA. It should be stressed that the beam intensity of multicharged N ions is remarkably lower than those of V ions compared to the charge state distributions at lower microwave power (1.25 kW, left figure), even the gas pressure at 3.5 kW was significantly higher than that for lower power.</a:t>
            </a:r>
            <a:endParaRPr lang="ja-JP" altLang="en-US" dirty="0"/>
          </a:p>
        </p:txBody>
      </p:sp>
      <p:sp>
        <p:nvSpPr>
          <p:cNvPr id="5" name="テキスト ボックス 4">
            <a:extLst>
              <a:ext uri="{FF2B5EF4-FFF2-40B4-BE49-F238E27FC236}">
                <a16:creationId xmlns:a16="http://schemas.microsoft.com/office/drawing/2014/main" id="{42D5FB82-D463-DFCB-7E3E-5AD607D7C499}"/>
              </a:ext>
            </a:extLst>
          </p:cNvPr>
          <p:cNvSpPr txBox="1"/>
          <p:nvPr/>
        </p:nvSpPr>
        <p:spPr>
          <a:xfrm>
            <a:off x="1683282" y="5482339"/>
            <a:ext cx="3435556" cy="646331"/>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RF power =1.25 kW,  9x10</a:t>
            </a:r>
            <a:r>
              <a:rPr lang="en-US" altLang="ja-JP" baseline="30000" dirty="0">
                <a:latin typeface="Times New Roman" panose="02020603050405020304" pitchFamily="18" charset="0"/>
                <a:cs typeface="Times New Roman" panose="02020603050405020304" pitchFamily="18" charset="0"/>
              </a:rPr>
              <a:t>-5</a:t>
            </a:r>
            <a:r>
              <a:rPr lang="en-US" altLang="ja-JP" dirty="0">
                <a:latin typeface="Times New Roman" panose="02020603050405020304" pitchFamily="18" charset="0"/>
                <a:cs typeface="Times New Roman" panose="02020603050405020304" pitchFamily="18" charset="0"/>
              </a:rPr>
              <a:t> Pa</a:t>
            </a:r>
          </a:p>
          <a:p>
            <a:r>
              <a:rPr lang="en-US" altLang="ja-JP" dirty="0">
                <a:latin typeface="Times New Roman" panose="02020603050405020304" pitchFamily="18" charset="0"/>
                <a:cs typeface="Times New Roman" panose="02020603050405020304" pitchFamily="18" charset="0"/>
              </a:rPr>
              <a:t>with consumption rate of </a:t>
            </a:r>
            <a:r>
              <a:rPr lang="en-US" altLang="ja-JP" b="1" dirty="0">
                <a:latin typeface="Times New Roman" panose="02020603050405020304" pitchFamily="18" charset="0"/>
                <a:cs typeface="Times New Roman" panose="02020603050405020304" pitchFamily="18" charset="0"/>
              </a:rPr>
              <a:t>3.6</a:t>
            </a:r>
            <a:r>
              <a:rPr lang="en-US" altLang="ja-JP" dirty="0">
                <a:latin typeface="Times New Roman" panose="02020603050405020304" pitchFamily="18" charset="0"/>
                <a:cs typeface="Times New Roman" panose="02020603050405020304" pitchFamily="18" charset="0"/>
              </a:rPr>
              <a:t> mg/h </a:t>
            </a:r>
            <a:endParaRPr kumimoji="1" lang="ja-JP" altLang="en-US"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36A177EA-75CC-E81A-6BD6-336B4BE15C56}"/>
              </a:ext>
            </a:extLst>
          </p:cNvPr>
          <p:cNvSpPr txBox="1"/>
          <p:nvPr/>
        </p:nvSpPr>
        <p:spPr>
          <a:xfrm>
            <a:off x="6949939" y="5433577"/>
            <a:ext cx="3320140" cy="646331"/>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RF power =3.5 kW,  15x10</a:t>
            </a:r>
            <a:r>
              <a:rPr lang="en-US" altLang="ja-JP" baseline="30000" dirty="0">
                <a:latin typeface="Times New Roman" panose="02020603050405020304" pitchFamily="18" charset="0"/>
                <a:cs typeface="Times New Roman" panose="02020603050405020304" pitchFamily="18" charset="0"/>
              </a:rPr>
              <a:t>-5</a:t>
            </a:r>
            <a:r>
              <a:rPr lang="en-US" altLang="ja-JP" dirty="0">
                <a:latin typeface="Times New Roman" panose="02020603050405020304" pitchFamily="18" charset="0"/>
                <a:cs typeface="Times New Roman" panose="02020603050405020304" pitchFamily="18" charset="0"/>
              </a:rPr>
              <a:t> Pa</a:t>
            </a:r>
          </a:p>
          <a:p>
            <a:r>
              <a:rPr lang="en-US" altLang="ja-JP" dirty="0">
                <a:latin typeface="Times New Roman" panose="02020603050405020304" pitchFamily="18" charset="0"/>
                <a:cs typeface="Times New Roman" panose="02020603050405020304" pitchFamily="18" charset="0"/>
              </a:rPr>
              <a:t>with consumption rate of </a:t>
            </a:r>
            <a:r>
              <a:rPr lang="en-US" altLang="ja-JP" b="1" dirty="0">
                <a:latin typeface="Times New Roman" panose="02020603050405020304" pitchFamily="18" charset="0"/>
                <a:cs typeface="Times New Roman" panose="02020603050405020304" pitchFamily="18" charset="0"/>
              </a:rPr>
              <a:t>26</a:t>
            </a:r>
            <a:r>
              <a:rPr lang="en-US" altLang="ja-JP" dirty="0">
                <a:latin typeface="Times New Roman" panose="02020603050405020304" pitchFamily="18" charset="0"/>
                <a:cs typeface="Times New Roman" panose="02020603050405020304" pitchFamily="18" charset="0"/>
              </a:rPr>
              <a:t> mg/h</a:t>
            </a:r>
            <a:endParaRPr kumimoji="1" lang="ja-JP" altLang="en-US"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DA6BDE3A-27A7-4B4E-5981-64B1599FE616}"/>
              </a:ext>
            </a:extLst>
          </p:cNvPr>
          <p:cNvSpPr txBox="1"/>
          <p:nvPr/>
        </p:nvSpPr>
        <p:spPr>
          <a:xfrm>
            <a:off x="2231765" y="267319"/>
            <a:ext cx="7838549" cy="461665"/>
          </a:xfrm>
          <a:prstGeom prst="rect">
            <a:avLst/>
          </a:prstGeom>
          <a:noFill/>
        </p:spPr>
        <p:txBody>
          <a:bodyPr wrap="square">
            <a:spAutoFit/>
          </a:bodyPr>
          <a:lstStyle/>
          <a:p>
            <a:r>
              <a:rPr lang="en-US" altLang="ja-JP" sz="2400" b="1" dirty="0">
                <a:latin typeface="Times New Roman" panose="02020603050405020304" pitchFamily="18" charset="0"/>
                <a:cs typeface="Times New Roman" panose="02020603050405020304" pitchFamily="18" charset="0"/>
              </a:rPr>
              <a:t>Beam intensity of V</a:t>
            </a:r>
            <a:r>
              <a:rPr lang="en-US" altLang="ja-JP" sz="2400" b="1" baseline="30000" dirty="0">
                <a:latin typeface="Times New Roman" panose="02020603050405020304" pitchFamily="18" charset="0"/>
                <a:cs typeface="Times New Roman" panose="02020603050405020304" pitchFamily="18" charset="0"/>
              </a:rPr>
              <a:t>13+ </a:t>
            </a:r>
            <a:r>
              <a:rPr lang="en-US" altLang="ja-JP" sz="2400" b="1" dirty="0">
                <a:latin typeface="Times New Roman" panose="02020603050405020304" pitchFamily="18" charset="0"/>
                <a:cs typeface="Times New Roman" panose="02020603050405020304" pitchFamily="18" charset="0"/>
              </a:rPr>
              <a:t>as a function of microwave power</a:t>
            </a:r>
          </a:p>
        </p:txBody>
      </p:sp>
      <p:sp>
        <p:nvSpPr>
          <p:cNvPr id="7" name="テキスト ボックス 6">
            <a:extLst>
              <a:ext uri="{FF2B5EF4-FFF2-40B4-BE49-F238E27FC236}">
                <a16:creationId xmlns:a16="http://schemas.microsoft.com/office/drawing/2014/main" id="{46F81157-E4D5-D3E5-3145-A7161D09A2B6}"/>
              </a:ext>
            </a:extLst>
          </p:cNvPr>
          <p:cNvSpPr txBox="1"/>
          <p:nvPr/>
        </p:nvSpPr>
        <p:spPr>
          <a:xfrm>
            <a:off x="4512166" y="6218155"/>
            <a:ext cx="2866490" cy="369332"/>
          </a:xfrm>
          <a:prstGeom prst="rect">
            <a:avLst/>
          </a:prstGeom>
          <a:noFill/>
        </p:spPr>
        <p:txBody>
          <a:bodyPr wrap="none" rtlCol="0">
            <a:spAutoFit/>
          </a:bodyPr>
          <a:lstStyle/>
          <a:p>
            <a:r>
              <a:rPr kumimoji="1" lang="en-US" altLang="ja-JP" dirty="0" err="1"/>
              <a:t>Higurashi</a:t>
            </a:r>
            <a:r>
              <a:rPr kumimoji="1" lang="en-US" altLang="ja-JP" dirty="0"/>
              <a:t> et al., ICIS2023</a:t>
            </a:r>
            <a:endParaRPr kumimoji="1" lang="ja-JP" altLang="en-US"/>
          </a:p>
        </p:txBody>
      </p:sp>
    </p:spTree>
    <p:extLst>
      <p:ext uri="{BB962C8B-B14F-4D97-AF65-F5344CB8AC3E}">
        <p14:creationId xmlns:p14="http://schemas.microsoft.com/office/powerpoint/2010/main" val="57903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10;&#10;自動的に生成された説明">
            <a:extLst>
              <a:ext uri="{FF2B5EF4-FFF2-40B4-BE49-F238E27FC236}">
                <a16:creationId xmlns:a16="http://schemas.microsoft.com/office/drawing/2014/main" id="{AB1C0007-7DE7-2085-4FF9-B284124B0B9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334869" y="1459270"/>
            <a:ext cx="4786184" cy="2883243"/>
          </a:xfrm>
          <a:prstGeom prst="rect">
            <a:avLst/>
          </a:prstGeom>
          <a:ln w="19050">
            <a:solidFill>
              <a:srgbClr val="FF0000"/>
            </a:solidFill>
          </a:ln>
        </p:spPr>
      </p:pic>
      <p:grpSp>
        <p:nvGrpSpPr>
          <p:cNvPr id="3" name="グループ化 2">
            <a:extLst>
              <a:ext uri="{FF2B5EF4-FFF2-40B4-BE49-F238E27FC236}">
                <a16:creationId xmlns:a16="http://schemas.microsoft.com/office/drawing/2014/main" id="{1FB4882C-1357-5480-8262-7379F66BB913}"/>
              </a:ext>
            </a:extLst>
          </p:cNvPr>
          <p:cNvGrpSpPr/>
          <p:nvPr/>
        </p:nvGrpSpPr>
        <p:grpSpPr>
          <a:xfrm>
            <a:off x="804225" y="1188314"/>
            <a:ext cx="4401636" cy="4345445"/>
            <a:chOff x="458236" y="1155362"/>
            <a:chExt cx="4401636" cy="4345445"/>
          </a:xfrm>
        </p:grpSpPr>
        <p:pic>
          <p:nvPicPr>
            <p:cNvPr id="4" name="図 3" descr="グラフ, 散布図&#10;&#10;自動的に生成された説明">
              <a:extLst>
                <a:ext uri="{FF2B5EF4-FFF2-40B4-BE49-F238E27FC236}">
                  <a16:creationId xmlns:a16="http://schemas.microsoft.com/office/drawing/2014/main" id="{2B077E6A-943A-3EAB-AD9E-4733D6BAE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36" y="1155362"/>
              <a:ext cx="4401636" cy="4345445"/>
            </a:xfrm>
            <a:prstGeom prst="rect">
              <a:avLst/>
            </a:prstGeom>
          </p:spPr>
        </p:pic>
        <p:sp>
          <p:nvSpPr>
            <p:cNvPr id="5" name="フリーフォーム: 図形 6">
              <a:extLst>
                <a:ext uri="{FF2B5EF4-FFF2-40B4-BE49-F238E27FC236}">
                  <a16:creationId xmlns:a16="http://schemas.microsoft.com/office/drawing/2014/main" id="{02595680-C8E5-2B69-2D60-CD8342E7562E}"/>
                </a:ext>
              </a:extLst>
            </p:cNvPr>
            <p:cNvSpPr/>
            <p:nvPr/>
          </p:nvSpPr>
          <p:spPr>
            <a:xfrm>
              <a:off x="2257169" y="2498124"/>
              <a:ext cx="1342767" cy="1060621"/>
            </a:xfrm>
            <a:custGeom>
              <a:avLst/>
              <a:gdLst>
                <a:gd name="connsiteX0" fmla="*/ 0 w 1318054"/>
                <a:gd name="connsiteY0" fmla="*/ 906162 h 906162"/>
                <a:gd name="connsiteX1" fmla="*/ 601362 w 1318054"/>
                <a:gd name="connsiteY1" fmla="*/ 667265 h 906162"/>
                <a:gd name="connsiteX2" fmla="*/ 1318054 w 1318054"/>
                <a:gd name="connsiteY2" fmla="*/ 0 h 906162"/>
                <a:gd name="connsiteX3" fmla="*/ 1318054 w 1318054"/>
                <a:gd name="connsiteY3" fmla="*/ 0 h 906162"/>
              </a:gdLst>
              <a:ahLst/>
              <a:cxnLst>
                <a:cxn ang="0">
                  <a:pos x="connsiteX0" y="connsiteY0"/>
                </a:cxn>
                <a:cxn ang="0">
                  <a:pos x="connsiteX1" y="connsiteY1"/>
                </a:cxn>
                <a:cxn ang="0">
                  <a:pos x="connsiteX2" y="connsiteY2"/>
                </a:cxn>
                <a:cxn ang="0">
                  <a:pos x="connsiteX3" y="connsiteY3"/>
                </a:cxn>
              </a:cxnLst>
              <a:rect l="l" t="t" r="r" b="b"/>
              <a:pathLst>
                <a:path w="1318054" h="906162">
                  <a:moveTo>
                    <a:pt x="0" y="906162"/>
                  </a:moveTo>
                  <a:cubicBezTo>
                    <a:pt x="190843" y="862227"/>
                    <a:pt x="381686" y="818292"/>
                    <a:pt x="601362" y="667265"/>
                  </a:cubicBezTo>
                  <a:cubicBezTo>
                    <a:pt x="821038" y="516238"/>
                    <a:pt x="1318054" y="0"/>
                    <a:pt x="1318054" y="0"/>
                  </a:cubicBezTo>
                  <a:lnTo>
                    <a:pt x="131805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 name="直線矢印コネクタ 5">
            <a:extLst>
              <a:ext uri="{FF2B5EF4-FFF2-40B4-BE49-F238E27FC236}">
                <a16:creationId xmlns:a16="http://schemas.microsoft.com/office/drawing/2014/main" id="{4DE03644-BA5A-F10B-40FC-142F7A33B208}"/>
              </a:ext>
            </a:extLst>
          </p:cNvPr>
          <p:cNvCxnSpPr>
            <a:cxnSpLocks/>
            <a:stCxn id="2" idx="1"/>
          </p:cNvCxnSpPr>
          <p:nvPr/>
        </p:nvCxnSpPr>
        <p:spPr>
          <a:xfrm flipH="1" flipV="1">
            <a:off x="4065373" y="2531076"/>
            <a:ext cx="2269496" cy="3698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728FABA-459E-ED05-3999-6B299ED2CE7E}"/>
              </a:ext>
            </a:extLst>
          </p:cNvPr>
          <p:cNvSpPr txBox="1"/>
          <p:nvPr/>
        </p:nvSpPr>
        <p:spPr>
          <a:xfrm>
            <a:off x="5344031" y="5164427"/>
            <a:ext cx="1503938" cy="369332"/>
          </a:xfrm>
          <a:prstGeom prst="rect">
            <a:avLst/>
          </a:prstGeom>
          <a:solidFill>
            <a:srgbClr val="92D050"/>
          </a:solidFill>
        </p:spPr>
        <p:txBody>
          <a:bodyPr wrap="none" rtlCol="0">
            <a:spAutoFit/>
          </a:bodyPr>
          <a:lstStyle/>
          <a:p>
            <a:r>
              <a:rPr kumimoji="1" lang="en-US" altLang="ja-JP" b="1" dirty="0">
                <a:latin typeface="Times New Roman" panose="02020603050405020304" pitchFamily="18" charset="0"/>
                <a:cs typeface="Times New Roman" panose="02020603050405020304" pitchFamily="18" charset="0"/>
              </a:rPr>
              <a:t>V</a:t>
            </a:r>
            <a:r>
              <a:rPr kumimoji="1" lang="en-US" altLang="ja-JP" b="1" baseline="30000" dirty="0">
                <a:latin typeface="Times New Roman" panose="02020603050405020304" pitchFamily="18" charset="0"/>
                <a:cs typeface="Times New Roman" panose="02020603050405020304" pitchFamily="18" charset="0"/>
              </a:rPr>
              <a:t>13+ </a:t>
            </a:r>
            <a:r>
              <a:rPr kumimoji="1" lang="en-US" altLang="ja-JP" b="1" dirty="0">
                <a:latin typeface="Times New Roman" panose="02020603050405020304" pitchFamily="18" charset="0"/>
                <a:cs typeface="Times New Roman" panose="02020603050405020304" pitchFamily="18" charset="0"/>
              </a:rPr>
              <a:t>~100e</a:t>
            </a:r>
            <a:r>
              <a:rPr kumimoji="1" lang="en-US" altLang="ja-JP" b="1" dirty="0">
                <a:latin typeface="Symbol" panose="05050102010706020507" pitchFamily="18" charset="2"/>
                <a:cs typeface="Times New Roman" panose="02020603050405020304" pitchFamily="18" charset="0"/>
              </a:rPr>
              <a:t>m</a:t>
            </a:r>
            <a:r>
              <a:rPr kumimoji="1" lang="en-US" altLang="ja-JP" b="1" dirty="0">
                <a:latin typeface="Times New Roman" panose="02020603050405020304" pitchFamily="18" charset="0"/>
                <a:cs typeface="Times New Roman" panose="02020603050405020304" pitchFamily="18" charset="0"/>
              </a:rPr>
              <a:t>A</a:t>
            </a:r>
            <a:endParaRPr kumimoji="1" lang="ja-JP" altLang="en-US" b="1"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6F0EA905-7035-9F37-1D07-30B5D1A064B2}"/>
              </a:ext>
            </a:extLst>
          </p:cNvPr>
          <p:cNvSpPr txBox="1"/>
          <p:nvPr/>
        </p:nvSpPr>
        <p:spPr>
          <a:xfrm>
            <a:off x="3499757" y="1783132"/>
            <a:ext cx="1500732" cy="369332"/>
          </a:xfrm>
          <a:prstGeom prst="rect">
            <a:avLst/>
          </a:prstGeom>
          <a:solidFill>
            <a:srgbClr val="92D050"/>
          </a:solidFill>
        </p:spPr>
        <p:txBody>
          <a:bodyPr wrap="none" rtlCol="0">
            <a:spAutoFit/>
          </a:bodyPr>
          <a:lstStyle/>
          <a:p>
            <a:r>
              <a:rPr kumimoji="1" lang="en-US" altLang="ja-JP" b="1" dirty="0">
                <a:latin typeface="Times New Roman" panose="02020603050405020304" pitchFamily="18" charset="0"/>
                <a:cs typeface="Times New Roman" panose="02020603050405020304" pitchFamily="18" charset="0"/>
              </a:rPr>
              <a:t>V</a:t>
            </a:r>
            <a:r>
              <a:rPr kumimoji="1" lang="en-US" altLang="ja-JP" b="1" baseline="30000" dirty="0">
                <a:latin typeface="Times New Roman" panose="02020603050405020304" pitchFamily="18" charset="0"/>
                <a:cs typeface="Times New Roman" panose="02020603050405020304" pitchFamily="18" charset="0"/>
              </a:rPr>
              <a:t>13+ </a:t>
            </a:r>
            <a:r>
              <a:rPr kumimoji="1" lang="en-US" altLang="ja-JP" b="1" dirty="0">
                <a:latin typeface="Times New Roman" panose="02020603050405020304" pitchFamily="18" charset="0"/>
                <a:cs typeface="Times New Roman" panose="02020603050405020304" pitchFamily="18" charset="0"/>
              </a:rPr>
              <a:t>~900e</a:t>
            </a:r>
            <a:r>
              <a:rPr kumimoji="1" lang="en-US" altLang="ja-JP" b="1" dirty="0">
                <a:latin typeface="Symbol" panose="05050102010706020507" pitchFamily="18" charset="2"/>
                <a:cs typeface="Times New Roman" panose="02020603050405020304" pitchFamily="18" charset="0"/>
              </a:rPr>
              <a:t>m</a:t>
            </a:r>
            <a:r>
              <a:rPr kumimoji="1" lang="en-US" altLang="ja-JP" b="1" dirty="0">
                <a:latin typeface="Times New Roman" panose="02020603050405020304" pitchFamily="18" charset="0"/>
                <a:cs typeface="Times New Roman" panose="02020603050405020304" pitchFamily="18" charset="0"/>
              </a:rPr>
              <a:t>A</a:t>
            </a:r>
            <a:endParaRPr kumimoji="1" lang="ja-JP" altLang="en-US" b="1" dirty="0">
              <a:latin typeface="Times New Roman" panose="02020603050405020304" pitchFamily="18" charset="0"/>
              <a:cs typeface="Times New Roman" panose="02020603050405020304" pitchFamily="18" charset="0"/>
            </a:endParaRPr>
          </a:p>
        </p:txBody>
      </p:sp>
      <p:cxnSp>
        <p:nvCxnSpPr>
          <p:cNvPr id="9" name="直線矢印コネクタ 8">
            <a:extLst>
              <a:ext uri="{FF2B5EF4-FFF2-40B4-BE49-F238E27FC236}">
                <a16:creationId xmlns:a16="http://schemas.microsoft.com/office/drawing/2014/main" id="{049ADA87-1866-DA83-948D-ED5F12F13C86}"/>
              </a:ext>
            </a:extLst>
          </p:cNvPr>
          <p:cNvCxnSpPr>
            <a:stCxn id="7" idx="1"/>
          </p:cNvCxnSpPr>
          <p:nvPr/>
        </p:nvCxnSpPr>
        <p:spPr>
          <a:xfrm flipH="1" flipV="1">
            <a:off x="2863702" y="3633040"/>
            <a:ext cx="2480329" cy="1716053"/>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10" name="直線矢印コネクタ 9">
            <a:extLst>
              <a:ext uri="{FF2B5EF4-FFF2-40B4-BE49-F238E27FC236}">
                <a16:creationId xmlns:a16="http://schemas.microsoft.com/office/drawing/2014/main" id="{AB8102C2-AB5B-697A-C94C-88F5BF4C4D4A}"/>
              </a:ext>
            </a:extLst>
          </p:cNvPr>
          <p:cNvCxnSpPr>
            <a:cxnSpLocks/>
          </p:cNvCxnSpPr>
          <p:nvPr/>
        </p:nvCxnSpPr>
        <p:spPr>
          <a:xfrm flipH="1">
            <a:off x="3937538" y="2149866"/>
            <a:ext cx="8387" cy="53940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1" name="テキスト ボックス 10">
            <a:extLst>
              <a:ext uri="{FF2B5EF4-FFF2-40B4-BE49-F238E27FC236}">
                <a16:creationId xmlns:a16="http://schemas.microsoft.com/office/drawing/2014/main" id="{F20D38E1-2539-51BA-1D80-F294D7CA968A}"/>
              </a:ext>
            </a:extLst>
          </p:cNvPr>
          <p:cNvSpPr txBox="1"/>
          <p:nvPr/>
        </p:nvSpPr>
        <p:spPr>
          <a:xfrm>
            <a:off x="1570227" y="325697"/>
            <a:ext cx="8119402" cy="523220"/>
          </a:xfrm>
          <a:prstGeom prst="rect">
            <a:avLst/>
          </a:prstGeom>
          <a:noFill/>
        </p:spPr>
        <p:txBody>
          <a:bodyPr wrap="none" rtlCol="0">
            <a:spAutoFit/>
          </a:bodyPr>
          <a:lstStyle/>
          <a:p>
            <a:r>
              <a:rPr lang="en-US" altLang="ja-JP" sz="2800" b="1" dirty="0">
                <a:latin typeface="Times New Roman" panose="02020603050405020304" pitchFamily="18" charset="0"/>
                <a:cs typeface="Times New Roman" panose="02020603050405020304" pitchFamily="18" charset="0"/>
              </a:rPr>
              <a:t>Emittance Growth of V</a:t>
            </a:r>
            <a:r>
              <a:rPr lang="en-US" altLang="ja-JP" sz="2800" b="1" baseline="30000" dirty="0">
                <a:latin typeface="Times New Roman" panose="02020603050405020304" pitchFamily="18" charset="0"/>
                <a:cs typeface="Times New Roman" panose="02020603050405020304" pitchFamily="18" charset="0"/>
              </a:rPr>
              <a:t>13+ </a:t>
            </a:r>
            <a:r>
              <a:rPr lang="en-US" altLang="ja-JP" sz="2800" b="1" dirty="0">
                <a:latin typeface="Times New Roman" panose="02020603050405020304" pitchFamily="18" charset="0"/>
                <a:cs typeface="Times New Roman" panose="02020603050405020304" pitchFamily="18" charset="0"/>
              </a:rPr>
              <a:t>as a function of </a:t>
            </a:r>
            <a:r>
              <a:rPr lang="en-US" altLang="ja-JP" sz="2800" b="1" dirty="0" err="1">
                <a:latin typeface="Times New Roman" panose="02020603050405020304" pitchFamily="18" charset="0"/>
                <a:cs typeface="Times New Roman" panose="02020603050405020304" pitchFamily="18" charset="0"/>
              </a:rPr>
              <a:t>I</a:t>
            </a:r>
            <a:r>
              <a:rPr lang="en-US" altLang="ja-JP" sz="2800" b="1" baseline="-25000" dirty="0" err="1">
                <a:latin typeface="Times New Roman" panose="02020603050405020304" pitchFamily="18" charset="0"/>
                <a:cs typeface="Times New Roman" panose="02020603050405020304" pitchFamily="18" charset="0"/>
              </a:rPr>
              <a:t>ext</a:t>
            </a:r>
            <a:r>
              <a:rPr lang="en-US" altLang="ja-JP" sz="2800" b="1" dirty="0">
                <a:latin typeface="Times New Roman" panose="02020603050405020304" pitchFamily="18" charset="0"/>
                <a:cs typeface="Times New Roman" panose="02020603050405020304" pitchFamily="18" charset="0"/>
              </a:rPr>
              <a:t> (</a:t>
            </a:r>
            <a:r>
              <a:rPr lang="en-US" altLang="ja-JP" sz="2800" b="1" dirty="0" err="1">
                <a:latin typeface="Times New Roman" panose="02020603050405020304" pitchFamily="18" charset="0"/>
                <a:cs typeface="Times New Roman" panose="02020603050405020304" pitchFamily="18" charset="0"/>
              </a:rPr>
              <a:t>I</a:t>
            </a:r>
            <a:r>
              <a:rPr lang="en-US" altLang="ja-JP" sz="2800" b="1" baseline="-25000" dirty="0" err="1">
                <a:latin typeface="Times New Roman" panose="02020603050405020304" pitchFamily="18" charset="0"/>
                <a:cs typeface="Times New Roman" panose="02020603050405020304" pitchFamily="18" charset="0"/>
              </a:rPr>
              <a:t>drain</a:t>
            </a:r>
            <a:r>
              <a:rPr lang="en-US" altLang="ja-JP" sz="2800" b="1" dirty="0">
                <a:latin typeface="Times New Roman" panose="02020603050405020304" pitchFamily="18" charset="0"/>
                <a:cs typeface="Times New Roman" panose="02020603050405020304" pitchFamily="18" charset="0"/>
              </a:rPr>
              <a:t>)</a:t>
            </a:r>
          </a:p>
        </p:txBody>
      </p:sp>
      <p:sp>
        <p:nvSpPr>
          <p:cNvPr id="12" name="テキスト ボックス 11">
            <a:extLst>
              <a:ext uri="{FF2B5EF4-FFF2-40B4-BE49-F238E27FC236}">
                <a16:creationId xmlns:a16="http://schemas.microsoft.com/office/drawing/2014/main" id="{FA37F1CE-39AB-2946-647A-481CB9DEB404}"/>
              </a:ext>
            </a:extLst>
          </p:cNvPr>
          <p:cNvSpPr txBox="1"/>
          <p:nvPr/>
        </p:nvSpPr>
        <p:spPr>
          <a:xfrm>
            <a:off x="3766196" y="3800512"/>
            <a:ext cx="1601721" cy="369332"/>
          </a:xfrm>
          <a:prstGeom prst="rect">
            <a:avLst/>
          </a:prstGeom>
          <a:noFill/>
        </p:spPr>
        <p:txBody>
          <a:bodyPr wrap="none" rtlCol="0">
            <a:spAutoFit/>
          </a:bodyPr>
          <a:lstStyle/>
          <a:p>
            <a:r>
              <a:rPr lang="en-US" altLang="ja-JP" dirty="0" err="1"/>
              <a:t>Iext</a:t>
            </a:r>
            <a:r>
              <a:rPr lang="en-US" altLang="ja-JP" dirty="0"/>
              <a:t> = 7.8 mA</a:t>
            </a:r>
            <a:endParaRPr kumimoji="1" lang="ja-JP" altLang="en-US"/>
          </a:p>
        </p:txBody>
      </p:sp>
      <p:sp>
        <p:nvSpPr>
          <p:cNvPr id="13" name="テキスト ボックス 12">
            <a:extLst>
              <a:ext uri="{FF2B5EF4-FFF2-40B4-BE49-F238E27FC236}">
                <a16:creationId xmlns:a16="http://schemas.microsoft.com/office/drawing/2014/main" id="{C7D28583-19FB-A1BD-F177-1AA1B3960266}"/>
              </a:ext>
            </a:extLst>
          </p:cNvPr>
          <p:cNvSpPr txBox="1"/>
          <p:nvPr/>
        </p:nvSpPr>
        <p:spPr>
          <a:xfrm>
            <a:off x="1841296" y="5950792"/>
            <a:ext cx="2866490" cy="369332"/>
          </a:xfrm>
          <a:prstGeom prst="rect">
            <a:avLst/>
          </a:prstGeom>
          <a:noFill/>
        </p:spPr>
        <p:txBody>
          <a:bodyPr wrap="none" rtlCol="0">
            <a:spAutoFit/>
          </a:bodyPr>
          <a:lstStyle/>
          <a:p>
            <a:r>
              <a:rPr kumimoji="1" lang="en-US" altLang="ja-JP" dirty="0" err="1"/>
              <a:t>Higurashi</a:t>
            </a:r>
            <a:r>
              <a:rPr kumimoji="1" lang="en-US" altLang="ja-JP" dirty="0"/>
              <a:t> et al., ICIS2023</a:t>
            </a:r>
            <a:endParaRPr kumimoji="1" lang="ja-JP" altLang="en-US"/>
          </a:p>
        </p:txBody>
      </p:sp>
    </p:spTree>
    <p:extLst>
      <p:ext uri="{BB962C8B-B14F-4D97-AF65-F5344CB8AC3E}">
        <p14:creationId xmlns:p14="http://schemas.microsoft.com/office/powerpoint/2010/main" val="53366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4595A3-63FF-BD86-DC1E-E74C601AED12}"/>
              </a:ext>
            </a:extLst>
          </p:cNvPr>
          <p:cNvSpPr txBox="1"/>
          <p:nvPr/>
        </p:nvSpPr>
        <p:spPr>
          <a:xfrm>
            <a:off x="1008883" y="2372533"/>
            <a:ext cx="10810973" cy="2800767"/>
          </a:xfrm>
          <a:prstGeom prst="rect">
            <a:avLst/>
          </a:prstGeom>
          <a:noFill/>
        </p:spPr>
        <p:txBody>
          <a:bodyPr wrap="none" rtlCol="0">
            <a:spAutoFit/>
          </a:bodyPr>
          <a:lstStyle/>
          <a:p>
            <a:r>
              <a:rPr kumimoji="1" lang="en-US" altLang="ja-JP" sz="4400" dirty="0"/>
              <a:t>Next Goal</a:t>
            </a:r>
            <a:r>
              <a:rPr lang="en-US" altLang="ja-JP" sz="4400" dirty="0"/>
              <a:t>:</a:t>
            </a:r>
            <a:endParaRPr kumimoji="1" lang="en-US" altLang="ja-JP" sz="4400" dirty="0"/>
          </a:p>
          <a:p>
            <a:r>
              <a:rPr kumimoji="1" lang="en-US" altLang="ja-JP" sz="4400" dirty="0"/>
              <a:t> </a:t>
            </a:r>
          </a:p>
          <a:p>
            <a:r>
              <a:rPr lang="en-US" altLang="ja-JP" sz="4400" dirty="0"/>
              <a:t>      I</a:t>
            </a:r>
            <a:r>
              <a:rPr kumimoji="1" lang="en-US" altLang="ja-JP" sz="4400" dirty="0"/>
              <a:t>ntensity of 300 </a:t>
            </a:r>
            <a:r>
              <a:rPr kumimoji="1" lang="el-GR" altLang="ja-JP" sz="4400" dirty="0"/>
              <a:t>μ</a:t>
            </a:r>
            <a:r>
              <a:rPr kumimoji="1" lang="en-US" altLang="ja-JP" sz="4400" dirty="0"/>
              <a:t>A (</a:t>
            </a:r>
            <a:r>
              <a:rPr kumimoji="1" lang="en-US" altLang="ja-JP" sz="4400" i="1" dirty="0"/>
              <a:t>“</a:t>
            </a:r>
            <a:r>
              <a:rPr kumimoji="1" lang="en-US" altLang="ja-JP" sz="4400" i="1" dirty="0" err="1"/>
              <a:t>acceleratable</a:t>
            </a:r>
            <a:r>
              <a:rPr kumimoji="1" lang="en-US" altLang="ja-JP" sz="4400" i="1" dirty="0"/>
              <a:t>”</a:t>
            </a:r>
            <a:r>
              <a:rPr kumimoji="1" lang="en-US" altLang="ja-JP" sz="4400" dirty="0"/>
              <a:t>)</a:t>
            </a:r>
          </a:p>
          <a:p>
            <a:r>
              <a:rPr lang="en-US" altLang="ja-JP" sz="4400" dirty="0"/>
              <a:t>      Good stability</a:t>
            </a:r>
            <a:endParaRPr kumimoji="1" lang="en-US" altLang="ja-JP" sz="4400" dirty="0"/>
          </a:p>
        </p:txBody>
      </p:sp>
      <p:sp>
        <p:nvSpPr>
          <p:cNvPr id="6" name="テキスト ボックス 5">
            <a:extLst>
              <a:ext uri="{FF2B5EF4-FFF2-40B4-BE49-F238E27FC236}">
                <a16:creationId xmlns:a16="http://schemas.microsoft.com/office/drawing/2014/main" id="{6DD5F33F-A427-0B33-4A03-9094EFBD5688}"/>
              </a:ext>
            </a:extLst>
          </p:cNvPr>
          <p:cNvSpPr txBox="1"/>
          <p:nvPr/>
        </p:nvSpPr>
        <p:spPr>
          <a:xfrm>
            <a:off x="1008883" y="915259"/>
            <a:ext cx="3837709" cy="769441"/>
          </a:xfrm>
          <a:prstGeom prst="rect">
            <a:avLst/>
          </a:prstGeom>
          <a:noFill/>
        </p:spPr>
        <p:txBody>
          <a:bodyPr wrap="square">
            <a:spAutoFit/>
          </a:bodyPr>
          <a:lstStyle/>
          <a:p>
            <a:r>
              <a:rPr kumimoji="1" lang="en-US" altLang="ja-JP" sz="4400" dirty="0"/>
              <a:t>U</a:t>
            </a:r>
            <a:r>
              <a:rPr kumimoji="1" lang="en-US" altLang="ja-JP" sz="4400" baseline="30000" dirty="0"/>
              <a:t>35+</a:t>
            </a:r>
            <a:r>
              <a:rPr kumimoji="1" lang="en-US" altLang="ja-JP" sz="4400" dirty="0"/>
              <a:t> beam</a:t>
            </a:r>
            <a:endParaRPr lang="ja-JP" altLang="en-US" sz="4400"/>
          </a:p>
        </p:txBody>
      </p:sp>
    </p:spTree>
    <p:extLst>
      <p:ext uri="{BB962C8B-B14F-4D97-AF65-F5344CB8AC3E}">
        <p14:creationId xmlns:p14="http://schemas.microsoft.com/office/powerpoint/2010/main" val="294241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3" descr="A diagram of a beam&#10;&#10;Description automatically generated">
            <a:extLst>
              <a:ext uri="{FF2B5EF4-FFF2-40B4-BE49-F238E27FC236}">
                <a16:creationId xmlns:a16="http://schemas.microsoft.com/office/drawing/2014/main" id="{A9E0735E-D060-FC7D-0843-CE97007321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14378" y="1229315"/>
            <a:ext cx="5556207" cy="5319594"/>
          </a:xfrm>
          <a:prstGeom prst="rect">
            <a:avLst/>
          </a:prstGeom>
          <a:noFill/>
          <a:ln>
            <a:noFill/>
          </a:ln>
        </p:spPr>
      </p:pic>
      <p:sp>
        <p:nvSpPr>
          <p:cNvPr id="3" name="TextBox 25">
            <a:extLst>
              <a:ext uri="{FF2B5EF4-FFF2-40B4-BE49-F238E27FC236}">
                <a16:creationId xmlns:a16="http://schemas.microsoft.com/office/drawing/2014/main" id="{B24A03D6-3075-41C8-256A-3F2AFFA9B324}"/>
              </a:ext>
            </a:extLst>
          </p:cNvPr>
          <p:cNvSpPr txBox="1"/>
          <p:nvPr/>
        </p:nvSpPr>
        <p:spPr>
          <a:xfrm>
            <a:off x="6321417" y="3297383"/>
            <a:ext cx="5163109" cy="1200329"/>
          </a:xfrm>
          <a:prstGeom prst="rect">
            <a:avLst/>
          </a:prstGeom>
          <a:solidFill>
            <a:schemeClr val="bg1"/>
          </a:solidFill>
        </p:spPr>
        <p:txBody>
          <a:bodyPr wrap="square">
            <a:spAutoFit/>
          </a:bodyPr>
          <a:lstStyle/>
          <a:p>
            <a:r>
              <a:rPr lang="en-US" sz="2400" dirty="0"/>
              <a:t>(Absent a long-term stable supply)</a:t>
            </a:r>
          </a:p>
          <a:p>
            <a:endParaRPr lang="en-US" sz="2400" dirty="0"/>
          </a:p>
          <a:p>
            <a:r>
              <a:rPr lang="en-US" sz="2400" b="1" dirty="0"/>
              <a:t>250-</a:t>
            </a:r>
            <a:r>
              <a:rPr lang="en-US" altLang="ja-JP" sz="2400" b="1" dirty="0"/>
              <a:t>μA U</a:t>
            </a:r>
            <a:r>
              <a:rPr lang="en-US" altLang="ja-JP" sz="2400" b="1" baseline="30000" dirty="0"/>
              <a:t>35+ </a:t>
            </a:r>
            <a:r>
              <a:rPr lang="en-US" altLang="ja-JP" sz="2400" b="1" dirty="0"/>
              <a:t>with 10.5 mg/h.</a:t>
            </a:r>
            <a:endParaRPr lang="en-US" sz="2400" b="1" dirty="0"/>
          </a:p>
        </p:txBody>
      </p:sp>
      <p:sp>
        <p:nvSpPr>
          <p:cNvPr id="5" name="TextBox 33">
            <a:extLst>
              <a:ext uri="{FF2B5EF4-FFF2-40B4-BE49-F238E27FC236}">
                <a16:creationId xmlns:a16="http://schemas.microsoft.com/office/drawing/2014/main" id="{414646FC-D3C1-E828-2501-5AF194C5DE9F}"/>
              </a:ext>
            </a:extLst>
          </p:cNvPr>
          <p:cNvSpPr txBox="1"/>
          <p:nvPr/>
        </p:nvSpPr>
        <p:spPr>
          <a:xfrm>
            <a:off x="6321417" y="1394305"/>
            <a:ext cx="5093570"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Long period beam of 1 month was </a:t>
            </a:r>
          </a:p>
          <a:p>
            <a:endParaRPr lang="en-US" sz="2400" dirty="0"/>
          </a:p>
          <a:p>
            <a:r>
              <a:rPr lang="en-US" sz="2400" dirty="0"/>
              <a:t>U</a:t>
            </a:r>
            <a:r>
              <a:rPr lang="en-US" sz="2400" baseline="30000" dirty="0"/>
              <a:t>35+</a:t>
            </a:r>
            <a:r>
              <a:rPr lang="en-US" sz="2400" dirty="0"/>
              <a:t> (110</a:t>
            </a:r>
            <a:r>
              <a:rPr lang="en-US" altLang="ja-JP" sz="2400" dirty="0"/>
              <a:t>μA) with 2.4mg/h</a:t>
            </a:r>
            <a:endParaRPr lang="en-US" sz="2400" dirty="0"/>
          </a:p>
        </p:txBody>
      </p:sp>
      <p:sp>
        <p:nvSpPr>
          <p:cNvPr id="7" name="テキスト ボックス 6">
            <a:extLst>
              <a:ext uri="{FF2B5EF4-FFF2-40B4-BE49-F238E27FC236}">
                <a16:creationId xmlns:a16="http://schemas.microsoft.com/office/drawing/2014/main" id="{71A57F85-320C-8225-4389-489FCFEAEF2E}"/>
              </a:ext>
            </a:extLst>
          </p:cNvPr>
          <p:cNvSpPr txBox="1"/>
          <p:nvPr/>
        </p:nvSpPr>
        <p:spPr>
          <a:xfrm>
            <a:off x="1689986" y="260952"/>
            <a:ext cx="8812028" cy="707886"/>
          </a:xfrm>
          <a:prstGeom prst="rect">
            <a:avLst/>
          </a:prstGeom>
          <a:noFill/>
        </p:spPr>
        <p:txBody>
          <a:bodyPr wrap="none" rtlCol="0">
            <a:spAutoFit/>
          </a:bodyPr>
          <a:lstStyle/>
          <a:p>
            <a:r>
              <a:rPr kumimoji="1" lang="en-US" altLang="ja-JP" sz="4000" dirty="0"/>
              <a:t>Current status of U35+ beam supply</a:t>
            </a:r>
          </a:p>
        </p:txBody>
      </p:sp>
      <p:sp>
        <p:nvSpPr>
          <p:cNvPr id="8" name="テキスト ボックス 7">
            <a:extLst>
              <a:ext uri="{FF2B5EF4-FFF2-40B4-BE49-F238E27FC236}">
                <a16:creationId xmlns:a16="http://schemas.microsoft.com/office/drawing/2014/main" id="{98D783C0-2121-EFA4-15EE-B65CF6505E6E}"/>
              </a:ext>
            </a:extLst>
          </p:cNvPr>
          <p:cNvSpPr txBox="1"/>
          <p:nvPr/>
        </p:nvSpPr>
        <p:spPr>
          <a:xfrm>
            <a:off x="6321417" y="2835435"/>
            <a:ext cx="5758308" cy="369332"/>
          </a:xfrm>
          <a:prstGeom prst="rect">
            <a:avLst/>
          </a:prstGeom>
          <a:noFill/>
        </p:spPr>
        <p:txBody>
          <a:bodyPr wrap="none" rtlCol="0">
            <a:spAutoFit/>
          </a:bodyPr>
          <a:lstStyle/>
          <a:p>
            <a:r>
              <a:rPr kumimoji="1" lang="en-US" altLang="ja-JP" dirty="0"/>
              <a:t>High consumption </a:t>
            </a:r>
            <a:r>
              <a:rPr lang="en-US" altLang="ja-JP" dirty="0"/>
              <a:t>causes </a:t>
            </a:r>
            <a:r>
              <a:rPr lang="en-US" altLang="ja-JP" b="1" i="1" dirty="0"/>
              <a:t>unstable beam intensity</a:t>
            </a:r>
            <a:r>
              <a:rPr lang="en-US" altLang="ja-JP" dirty="0"/>
              <a:t>.</a:t>
            </a:r>
            <a:endParaRPr kumimoji="1" lang="ja-JP" altLang="en-US"/>
          </a:p>
        </p:txBody>
      </p:sp>
      <p:sp>
        <p:nvSpPr>
          <p:cNvPr id="9" name="テキスト ボックス 8">
            <a:extLst>
              <a:ext uri="{FF2B5EF4-FFF2-40B4-BE49-F238E27FC236}">
                <a16:creationId xmlns:a16="http://schemas.microsoft.com/office/drawing/2014/main" id="{874682F3-9EAC-DDEF-184B-081B59B3A7E2}"/>
              </a:ext>
            </a:extLst>
          </p:cNvPr>
          <p:cNvSpPr txBox="1"/>
          <p:nvPr/>
        </p:nvSpPr>
        <p:spPr>
          <a:xfrm>
            <a:off x="6879771" y="5597237"/>
            <a:ext cx="4535216" cy="646331"/>
          </a:xfrm>
          <a:prstGeom prst="rect">
            <a:avLst/>
          </a:prstGeom>
          <a:noFill/>
        </p:spPr>
        <p:txBody>
          <a:bodyPr wrap="none" rtlCol="0">
            <a:spAutoFit/>
          </a:bodyPr>
          <a:lstStyle/>
          <a:p>
            <a:r>
              <a:rPr kumimoji="1" lang="en-US" altLang="ja-JP" b="1" i="1" dirty="0"/>
              <a:t>Anti-deposition shield</a:t>
            </a:r>
            <a:r>
              <a:rPr kumimoji="1" lang="en-US" altLang="ja-JP" dirty="0"/>
              <a:t> may be effective.</a:t>
            </a:r>
          </a:p>
          <a:p>
            <a:r>
              <a:rPr lang="en-US" altLang="ja-JP" dirty="0"/>
              <a:t> </a:t>
            </a:r>
            <a:r>
              <a:rPr lang="ja-JP" altLang="en-US"/>
              <a:t>→</a:t>
            </a:r>
            <a:r>
              <a:rPr lang="en-US" altLang="ja-JP" dirty="0"/>
              <a:t> Morning session, tomorrow</a:t>
            </a:r>
            <a:endParaRPr kumimoji="1" lang="ja-JP" altLang="en-US"/>
          </a:p>
        </p:txBody>
      </p:sp>
      <p:sp>
        <p:nvSpPr>
          <p:cNvPr id="10" name="テキスト ボックス 9">
            <a:extLst>
              <a:ext uri="{FF2B5EF4-FFF2-40B4-BE49-F238E27FC236}">
                <a16:creationId xmlns:a16="http://schemas.microsoft.com/office/drawing/2014/main" id="{2DC19719-0738-67ED-9CA2-E6A9DFF29AA1}"/>
              </a:ext>
            </a:extLst>
          </p:cNvPr>
          <p:cNvSpPr txBox="1"/>
          <p:nvPr/>
        </p:nvSpPr>
        <p:spPr>
          <a:xfrm>
            <a:off x="6420350" y="5094363"/>
            <a:ext cx="2727029" cy="369332"/>
          </a:xfrm>
          <a:prstGeom prst="rect">
            <a:avLst/>
          </a:prstGeom>
          <a:noFill/>
        </p:spPr>
        <p:txBody>
          <a:bodyPr wrap="none" rtlCol="0">
            <a:spAutoFit/>
          </a:bodyPr>
          <a:lstStyle/>
          <a:p>
            <a:r>
              <a:rPr kumimoji="1" lang="en-US" altLang="ja-JP" dirty="0"/>
              <a:t>To avoid the instability, </a:t>
            </a:r>
            <a:endParaRPr kumimoji="1" lang="ja-JP" altLang="en-US"/>
          </a:p>
        </p:txBody>
      </p:sp>
    </p:spTree>
    <p:extLst>
      <p:ext uri="{BB962C8B-B14F-4D97-AF65-F5344CB8AC3E}">
        <p14:creationId xmlns:p14="http://schemas.microsoft.com/office/powerpoint/2010/main" val="263086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48AE4C8-64A6-305B-AE16-4A9CFF5A2439}"/>
              </a:ext>
            </a:extLst>
          </p:cNvPr>
          <p:cNvGrpSpPr/>
          <p:nvPr/>
        </p:nvGrpSpPr>
        <p:grpSpPr>
          <a:xfrm>
            <a:off x="0" y="1361259"/>
            <a:ext cx="12488578" cy="4135482"/>
            <a:chOff x="765917" y="37296891"/>
            <a:chExt cx="15353400" cy="5242399"/>
          </a:xfrm>
        </p:grpSpPr>
        <p:grpSp>
          <p:nvGrpSpPr>
            <p:cNvPr id="3" name="グループ化 2">
              <a:extLst>
                <a:ext uri="{FF2B5EF4-FFF2-40B4-BE49-F238E27FC236}">
                  <a16:creationId xmlns:a16="http://schemas.microsoft.com/office/drawing/2014/main" id="{47F365EF-C7B9-DD61-CE8C-40E6DF12A2BE}"/>
                </a:ext>
              </a:extLst>
            </p:cNvPr>
            <p:cNvGrpSpPr/>
            <p:nvPr/>
          </p:nvGrpSpPr>
          <p:grpSpPr>
            <a:xfrm>
              <a:off x="765917" y="38480710"/>
              <a:ext cx="13647076" cy="4058580"/>
              <a:chOff x="2836201" y="35647091"/>
              <a:chExt cx="9683137" cy="2879722"/>
            </a:xfrm>
          </p:grpSpPr>
          <p:grpSp>
            <p:nvGrpSpPr>
              <p:cNvPr id="8" name="グループ化 7">
                <a:extLst>
                  <a:ext uri="{FF2B5EF4-FFF2-40B4-BE49-F238E27FC236}">
                    <a16:creationId xmlns:a16="http://schemas.microsoft.com/office/drawing/2014/main" id="{7437901E-E68F-DB83-38FF-7477000B7F08}"/>
                  </a:ext>
                </a:extLst>
              </p:cNvPr>
              <p:cNvGrpSpPr/>
              <p:nvPr/>
            </p:nvGrpSpPr>
            <p:grpSpPr>
              <a:xfrm>
                <a:off x="2836201" y="35647091"/>
                <a:ext cx="2814320" cy="2826385"/>
                <a:chOff x="0" y="0"/>
                <a:chExt cx="3415998" cy="3430596"/>
              </a:xfrm>
            </p:grpSpPr>
            <p:pic>
              <p:nvPicPr>
                <p:cNvPr id="15" name="図 14">
                  <a:extLst>
                    <a:ext uri="{FF2B5EF4-FFF2-40B4-BE49-F238E27FC236}">
                      <a16:creationId xmlns:a16="http://schemas.microsoft.com/office/drawing/2014/main" id="{1153E9B4-5377-15D0-5A11-FFB44B7A3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15998" cy="3430596"/>
                </a:xfrm>
                <a:prstGeom prst="rect">
                  <a:avLst/>
                </a:prstGeom>
              </p:spPr>
            </p:pic>
            <p:sp>
              <p:nvSpPr>
                <p:cNvPr id="16" name="テキスト ボックス 9">
                  <a:extLst>
                    <a:ext uri="{FF2B5EF4-FFF2-40B4-BE49-F238E27FC236}">
                      <a16:creationId xmlns:a16="http://schemas.microsoft.com/office/drawing/2014/main" id="{F629FD31-C9A4-A938-4830-4DC8DB57F72E}"/>
                    </a:ext>
                  </a:extLst>
                </p:cNvPr>
                <p:cNvSpPr txBox="1"/>
                <p:nvPr/>
              </p:nvSpPr>
              <p:spPr>
                <a:xfrm>
                  <a:off x="458125" y="436527"/>
                  <a:ext cx="561037" cy="665846"/>
                </a:xfrm>
                <a:prstGeom prst="rect">
                  <a:avLst/>
                </a:prstGeom>
                <a:noFill/>
              </p:spPr>
              <p:txBody>
                <a:bodyPr wrap="none" rtlCol="0">
                  <a:spAutoFit/>
                </a:bodyPr>
                <a:lstStyle/>
                <a:p>
                  <a:r>
                    <a:rPr lang="en-US" sz="1800" kern="1200" dirty="0">
                      <a:solidFill>
                        <a:srgbClr val="000000"/>
                      </a:solidFill>
                      <a:effectLst/>
                      <a:latin typeface="Arial" panose="020B0604020202020204" pitchFamily="34" charset="0"/>
                      <a:ea typeface="游明朝" panose="02020400000000000000" pitchFamily="18" charset="-128"/>
                      <a:cs typeface="ＭＳ Ｐゴシック" panose="020B0600070205080204" pitchFamily="50" charset="-128"/>
                    </a:rPr>
                    <a:t>(a)</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nvGrpSpPr>
              <p:cNvPr id="9" name="グループ化 8">
                <a:extLst>
                  <a:ext uri="{FF2B5EF4-FFF2-40B4-BE49-F238E27FC236}">
                    <a16:creationId xmlns:a16="http://schemas.microsoft.com/office/drawing/2014/main" id="{AFEF1D53-7F97-840E-AA90-BEBF2C427F94}"/>
                  </a:ext>
                </a:extLst>
              </p:cNvPr>
              <p:cNvGrpSpPr/>
              <p:nvPr/>
            </p:nvGrpSpPr>
            <p:grpSpPr>
              <a:xfrm>
                <a:off x="6112802" y="35700428"/>
                <a:ext cx="2807970" cy="2826385"/>
                <a:chOff x="2907412" y="15856"/>
                <a:chExt cx="3415998" cy="3438036"/>
              </a:xfrm>
            </p:grpSpPr>
            <p:pic>
              <p:nvPicPr>
                <p:cNvPr id="13" name="図 12">
                  <a:extLst>
                    <a:ext uri="{FF2B5EF4-FFF2-40B4-BE49-F238E27FC236}">
                      <a16:creationId xmlns:a16="http://schemas.microsoft.com/office/drawing/2014/main" id="{91CDDB65-0D3D-F4F8-005B-DE1B0DB16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412" y="15856"/>
                  <a:ext cx="3415998" cy="3438036"/>
                </a:xfrm>
                <a:prstGeom prst="rect">
                  <a:avLst/>
                </a:prstGeom>
              </p:spPr>
            </p:pic>
            <p:sp>
              <p:nvSpPr>
                <p:cNvPr id="14" name="テキスト ボックス 10">
                  <a:extLst>
                    <a:ext uri="{FF2B5EF4-FFF2-40B4-BE49-F238E27FC236}">
                      <a16:creationId xmlns:a16="http://schemas.microsoft.com/office/drawing/2014/main" id="{9C53BD30-09DB-B58F-144E-395BB5F82586}"/>
                    </a:ext>
                  </a:extLst>
                </p:cNvPr>
                <p:cNvSpPr txBox="1"/>
                <p:nvPr/>
              </p:nvSpPr>
              <p:spPr>
                <a:xfrm>
                  <a:off x="3346083" y="452386"/>
                  <a:ext cx="562254" cy="667290"/>
                </a:xfrm>
                <a:prstGeom prst="rect">
                  <a:avLst/>
                </a:prstGeom>
                <a:noFill/>
              </p:spPr>
              <p:txBody>
                <a:bodyPr wrap="none" rtlCol="0">
                  <a:spAutoFit/>
                </a:bodyPr>
                <a:lstStyle/>
                <a:p>
                  <a:r>
                    <a:rPr lang="en-US" sz="1800" kern="1200" dirty="0">
                      <a:solidFill>
                        <a:srgbClr val="000000"/>
                      </a:solidFill>
                      <a:effectLst/>
                      <a:latin typeface="Arial" panose="020B0604020202020204" pitchFamily="34" charset="0"/>
                      <a:ea typeface="游明朝" panose="02020400000000000000" pitchFamily="18" charset="-128"/>
                      <a:cs typeface="ＭＳ Ｐゴシック" panose="020B0600070205080204" pitchFamily="50" charset="-128"/>
                    </a:rPr>
                    <a:t>(b)</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nvGrpSpPr>
              <p:cNvPr id="10" name="グループ化 9">
                <a:extLst>
                  <a:ext uri="{FF2B5EF4-FFF2-40B4-BE49-F238E27FC236}">
                    <a16:creationId xmlns:a16="http://schemas.microsoft.com/office/drawing/2014/main" id="{1DDC9B4E-C73F-74F6-07F4-E1D4967A3369}"/>
                  </a:ext>
                </a:extLst>
              </p:cNvPr>
              <p:cNvGrpSpPr/>
              <p:nvPr/>
            </p:nvGrpSpPr>
            <p:grpSpPr>
              <a:xfrm>
                <a:off x="9709463" y="35784982"/>
                <a:ext cx="2809875" cy="2655570"/>
                <a:chOff x="5941123" y="101281"/>
                <a:chExt cx="3731201" cy="3526536"/>
              </a:xfrm>
            </p:grpSpPr>
            <p:pic>
              <p:nvPicPr>
                <p:cNvPr id="11" name="図 10">
                  <a:extLst>
                    <a:ext uri="{FF2B5EF4-FFF2-40B4-BE49-F238E27FC236}">
                      <a16:creationId xmlns:a16="http://schemas.microsoft.com/office/drawing/2014/main" id="{294A8CB5-5FF4-51DF-D708-D6A3E3F58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1123" y="101281"/>
                  <a:ext cx="3731201" cy="3526536"/>
                </a:xfrm>
                <a:prstGeom prst="rect">
                  <a:avLst/>
                </a:prstGeom>
              </p:spPr>
            </p:pic>
            <p:sp>
              <p:nvSpPr>
                <p:cNvPr id="12" name="テキスト ボックス 11">
                  <a:extLst>
                    <a:ext uri="{FF2B5EF4-FFF2-40B4-BE49-F238E27FC236}">
                      <a16:creationId xmlns:a16="http://schemas.microsoft.com/office/drawing/2014/main" id="{2366BF8D-C355-3080-0FC3-B4B60174F023}"/>
                    </a:ext>
                  </a:extLst>
                </p:cNvPr>
                <p:cNvSpPr txBox="1"/>
                <p:nvPr/>
              </p:nvSpPr>
              <p:spPr>
                <a:xfrm>
                  <a:off x="6507372" y="585774"/>
                  <a:ext cx="596962" cy="728497"/>
                </a:xfrm>
                <a:prstGeom prst="rect">
                  <a:avLst/>
                </a:prstGeom>
                <a:noFill/>
              </p:spPr>
              <p:txBody>
                <a:bodyPr wrap="none" rtlCol="0">
                  <a:spAutoFit/>
                </a:bodyPr>
                <a:lstStyle/>
                <a:p>
                  <a:r>
                    <a:rPr lang="en-US" sz="1800" kern="1200" dirty="0">
                      <a:solidFill>
                        <a:srgbClr val="000000"/>
                      </a:solidFill>
                      <a:effectLst/>
                      <a:latin typeface="Arial" panose="020B0604020202020204" pitchFamily="34" charset="0"/>
                      <a:ea typeface="游明朝" panose="02020400000000000000" pitchFamily="18" charset="-128"/>
                      <a:cs typeface="ＭＳ Ｐゴシック" panose="020B0600070205080204" pitchFamily="50" charset="-128"/>
                    </a:rPr>
                    <a:t>(c)</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sp>
          <p:nvSpPr>
            <p:cNvPr id="4" name="テキスト ボックス 3">
              <a:extLst>
                <a:ext uri="{FF2B5EF4-FFF2-40B4-BE49-F238E27FC236}">
                  <a16:creationId xmlns:a16="http://schemas.microsoft.com/office/drawing/2014/main" id="{D5702406-E3F0-C58C-9479-350C75A2B6E0}"/>
                </a:ext>
              </a:extLst>
            </p:cNvPr>
            <p:cNvSpPr txBox="1"/>
            <p:nvPr/>
          </p:nvSpPr>
          <p:spPr>
            <a:xfrm>
              <a:off x="1251062" y="37296891"/>
              <a:ext cx="14868255" cy="1053424"/>
            </a:xfrm>
            <a:prstGeom prst="rect">
              <a:avLst/>
            </a:prstGeom>
            <a:noFill/>
          </p:spPr>
          <p:txBody>
            <a:bodyPr wrap="square">
              <a:spAutoFit/>
            </a:bodyPr>
            <a:lstStyle/>
            <a:p>
              <a:r>
                <a:rPr lang="en-US" altLang="ja-JP" sz="2400" b="1" dirty="0">
                  <a:latin typeface="Times New Roman" panose="02020603050405020304" pitchFamily="18" charset="0"/>
                  <a:ea typeface="游明朝" panose="02020400000000000000" pitchFamily="18" charset="-128"/>
                </a:rPr>
                <a:t>C</a:t>
              </a:r>
              <a:r>
                <a:rPr lang="en-US" altLang="ja-JP" sz="2400" b="1" dirty="0">
                  <a:effectLst/>
                  <a:latin typeface="Times New Roman" panose="02020603050405020304" pitchFamily="18" charset="0"/>
                  <a:ea typeface="游明朝" panose="02020400000000000000" pitchFamily="18" charset="-128"/>
                </a:rPr>
                <a:t>harge state distributions of highly charged U ions. Ion source was tuned to maximize the beam intensity of 33+(a), 42+(b), and 50+(c) at the microwave power of about 3000 W.</a:t>
              </a:r>
              <a:endParaRPr lang="ja-JP" altLang="en-US" sz="2400" b="1" dirty="0"/>
            </a:p>
          </p:txBody>
        </p:sp>
        <p:sp>
          <p:nvSpPr>
            <p:cNvPr id="5" name="楕円 82">
              <a:extLst>
                <a:ext uri="{FF2B5EF4-FFF2-40B4-BE49-F238E27FC236}">
                  <a16:creationId xmlns:a16="http://schemas.microsoft.com/office/drawing/2014/main" id="{BF61EF58-EBCE-5E70-F4E7-BEE70414DBD8}"/>
                </a:ext>
              </a:extLst>
            </p:cNvPr>
            <p:cNvSpPr/>
            <p:nvPr/>
          </p:nvSpPr>
          <p:spPr>
            <a:xfrm>
              <a:off x="2298101" y="38675046"/>
              <a:ext cx="651435" cy="38660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83">
              <a:extLst>
                <a:ext uri="{FF2B5EF4-FFF2-40B4-BE49-F238E27FC236}">
                  <a16:creationId xmlns:a16="http://schemas.microsoft.com/office/drawing/2014/main" id="{1C0C0E7F-94A0-AB86-7CF1-03BBA9188E3C}"/>
                </a:ext>
              </a:extLst>
            </p:cNvPr>
            <p:cNvSpPr/>
            <p:nvPr/>
          </p:nvSpPr>
          <p:spPr>
            <a:xfrm>
              <a:off x="6674135" y="39909212"/>
              <a:ext cx="651435" cy="38660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84">
              <a:extLst>
                <a:ext uri="{FF2B5EF4-FFF2-40B4-BE49-F238E27FC236}">
                  <a16:creationId xmlns:a16="http://schemas.microsoft.com/office/drawing/2014/main" id="{0E70B6FF-FFF0-90CB-C605-4CA3A31B6646}"/>
                </a:ext>
              </a:extLst>
            </p:cNvPr>
            <p:cNvSpPr/>
            <p:nvPr/>
          </p:nvSpPr>
          <p:spPr>
            <a:xfrm>
              <a:off x="12107205" y="39478485"/>
              <a:ext cx="651435" cy="38660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3500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7A4128CE-ACED-C08B-60C1-000CE33A183F}"/>
              </a:ext>
            </a:extLst>
          </p:cNvPr>
          <p:cNvGrpSpPr/>
          <p:nvPr/>
        </p:nvGrpSpPr>
        <p:grpSpPr>
          <a:xfrm>
            <a:off x="257368" y="1550469"/>
            <a:ext cx="3517665" cy="3450163"/>
            <a:chOff x="5476704" y="1804720"/>
            <a:chExt cx="3704125" cy="3633044"/>
          </a:xfrm>
        </p:grpSpPr>
        <p:grpSp>
          <p:nvGrpSpPr>
            <p:cNvPr id="3" name="Group 20">
              <a:extLst>
                <a:ext uri="{FF2B5EF4-FFF2-40B4-BE49-F238E27FC236}">
                  <a16:creationId xmlns:a16="http://schemas.microsoft.com/office/drawing/2014/main" id="{8D1358F2-3937-96F1-5E50-599CC2AF7620}"/>
                </a:ext>
              </a:extLst>
            </p:cNvPr>
            <p:cNvGrpSpPr/>
            <p:nvPr/>
          </p:nvGrpSpPr>
          <p:grpSpPr>
            <a:xfrm>
              <a:off x="5476704" y="1804720"/>
              <a:ext cx="3704125" cy="3633044"/>
              <a:chOff x="95109" y="1972492"/>
              <a:chExt cx="3704125" cy="3633044"/>
            </a:xfrm>
          </p:grpSpPr>
          <p:pic>
            <p:nvPicPr>
              <p:cNvPr id="6" name="図 3">
                <a:extLst>
                  <a:ext uri="{FF2B5EF4-FFF2-40B4-BE49-F238E27FC236}">
                    <a16:creationId xmlns:a16="http://schemas.microsoft.com/office/drawing/2014/main" id="{7EAB249F-B397-338D-645F-EBC9CD711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09" y="1972492"/>
                <a:ext cx="3704125" cy="3633044"/>
              </a:xfrm>
              <a:prstGeom prst="rect">
                <a:avLst/>
              </a:prstGeom>
            </p:spPr>
          </p:pic>
          <p:sp>
            <p:nvSpPr>
              <p:cNvPr id="7" name="Star: 5 Points 2">
                <a:extLst>
                  <a:ext uri="{FF2B5EF4-FFF2-40B4-BE49-F238E27FC236}">
                    <a16:creationId xmlns:a16="http://schemas.microsoft.com/office/drawing/2014/main" id="{A674B3A9-EE50-5D60-307E-3D45B683EBD6}"/>
                  </a:ext>
                </a:extLst>
              </p:cNvPr>
              <p:cNvSpPr/>
              <p:nvPr/>
            </p:nvSpPr>
            <p:spPr>
              <a:xfrm>
                <a:off x="2427907" y="2878536"/>
                <a:ext cx="262628" cy="268882"/>
              </a:xfrm>
              <a:prstGeom prst="star5">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 name="Straight Connector 40">
              <a:extLst>
                <a:ext uri="{FF2B5EF4-FFF2-40B4-BE49-F238E27FC236}">
                  <a16:creationId xmlns:a16="http://schemas.microsoft.com/office/drawing/2014/main" id="{EC47E1B1-69A7-C2D4-F30C-82608BA02D08}"/>
                </a:ext>
              </a:extLst>
            </p:cNvPr>
            <p:cNvCxnSpPr>
              <a:cxnSpLocks/>
            </p:cNvCxnSpPr>
            <p:nvPr/>
          </p:nvCxnSpPr>
          <p:spPr>
            <a:xfrm flipH="1" flipV="1">
              <a:off x="7936450" y="3110588"/>
              <a:ext cx="0" cy="1822329"/>
            </a:xfrm>
            <a:prstGeom prst="line">
              <a:avLst/>
            </a:prstGeom>
            <a:ln>
              <a:solidFill>
                <a:srgbClr val="FF0000"/>
              </a:solidFill>
              <a:prstDash val="dash"/>
            </a:ln>
          </p:spPr>
          <p:style>
            <a:lnRef idx="2">
              <a:schemeClr val="dk1"/>
            </a:lnRef>
            <a:fillRef idx="0">
              <a:schemeClr val="dk1"/>
            </a:fillRef>
            <a:effectRef idx="1">
              <a:schemeClr val="dk1"/>
            </a:effectRef>
            <a:fontRef idx="minor">
              <a:schemeClr val="tx1"/>
            </a:fontRef>
          </p:style>
        </p:cxnSp>
        <p:cxnSp>
          <p:nvCxnSpPr>
            <p:cNvPr id="5" name="Straight Connector 42">
              <a:extLst>
                <a:ext uri="{FF2B5EF4-FFF2-40B4-BE49-F238E27FC236}">
                  <a16:creationId xmlns:a16="http://schemas.microsoft.com/office/drawing/2014/main" id="{2E98BF7F-F52C-EDBB-645B-EDDDA50E4DA7}"/>
                </a:ext>
              </a:extLst>
            </p:cNvPr>
            <p:cNvCxnSpPr>
              <a:cxnSpLocks/>
            </p:cNvCxnSpPr>
            <p:nvPr/>
          </p:nvCxnSpPr>
          <p:spPr>
            <a:xfrm>
              <a:off x="6047137" y="2901370"/>
              <a:ext cx="1684767" cy="0"/>
            </a:xfrm>
            <a:prstGeom prst="line">
              <a:avLst/>
            </a:prstGeom>
            <a:ln>
              <a:solidFill>
                <a:srgbClr val="FF0000"/>
              </a:solidFill>
              <a:prstDash val="dash"/>
            </a:ln>
          </p:spPr>
          <p:style>
            <a:lnRef idx="2">
              <a:schemeClr val="dk1"/>
            </a:lnRef>
            <a:fillRef idx="0">
              <a:schemeClr val="dk1"/>
            </a:fillRef>
            <a:effectRef idx="1">
              <a:schemeClr val="dk1"/>
            </a:effectRef>
            <a:fontRef idx="minor">
              <a:schemeClr val="tx1"/>
            </a:fontRef>
          </p:style>
        </p:cxnSp>
      </p:grpSp>
      <p:grpSp>
        <p:nvGrpSpPr>
          <p:cNvPr id="15" name="Group 44">
            <a:extLst>
              <a:ext uri="{FF2B5EF4-FFF2-40B4-BE49-F238E27FC236}">
                <a16:creationId xmlns:a16="http://schemas.microsoft.com/office/drawing/2014/main" id="{EFF0CAD1-E901-CFD8-FFC6-F156D15271F9}"/>
              </a:ext>
            </a:extLst>
          </p:cNvPr>
          <p:cNvGrpSpPr/>
          <p:nvPr/>
        </p:nvGrpSpPr>
        <p:grpSpPr>
          <a:xfrm>
            <a:off x="4207582" y="1550469"/>
            <a:ext cx="3513875" cy="3469394"/>
            <a:chOff x="9267098" y="1581246"/>
            <a:chExt cx="2080615" cy="2054278"/>
          </a:xfrm>
        </p:grpSpPr>
        <p:pic>
          <p:nvPicPr>
            <p:cNvPr id="16" name="図 8">
              <a:extLst>
                <a:ext uri="{FF2B5EF4-FFF2-40B4-BE49-F238E27FC236}">
                  <a16:creationId xmlns:a16="http://schemas.microsoft.com/office/drawing/2014/main" id="{DB82272B-AFD1-2D85-8756-883BB4610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098" y="1581246"/>
              <a:ext cx="2080615" cy="2054278"/>
            </a:xfrm>
            <a:prstGeom prst="rect">
              <a:avLst/>
            </a:prstGeom>
          </p:spPr>
        </p:pic>
        <p:sp>
          <p:nvSpPr>
            <p:cNvPr id="17" name="TextBox 27">
              <a:extLst>
                <a:ext uri="{FF2B5EF4-FFF2-40B4-BE49-F238E27FC236}">
                  <a16:creationId xmlns:a16="http://schemas.microsoft.com/office/drawing/2014/main" id="{7B665A52-30C2-2651-8F65-D8C10866E571}"/>
                </a:ext>
              </a:extLst>
            </p:cNvPr>
            <p:cNvSpPr txBox="1"/>
            <p:nvPr/>
          </p:nvSpPr>
          <p:spPr>
            <a:xfrm>
              <a:off x="10651476" y="1820206"/>
              <a:ext cx="331838" cy="523220"/>
            </a:xfrm>
            <a:prstGeom prst="rect">
              <a:avLst/>
            </a:prstGeom>
            <a:solidFill>
              <a:schemeClr val="bg1"/>
            </a:solidFill>
          </p:spPr>
          <p:txBody>
            <a:bodyPr wrap="square" rtlCol="0">
              <a:spAutoFit/>
            </a:bodyPr>
            <a:lstStyle/>
            <a:p>
              <a:r>
                <a:rPr lang="en-US" sz="2800" dirty="0">
                  <a:solidFill>
                    <a:srgbClr val="FF0000"/>
                  </a:solidFill>
                </a:rPr>
                <a:t>?</a:t>
              </a:r>
            </a:p>
          </p:txBody>
        </p:sp>
        <p:cxnSp>
          <p:nvCxnSpPr>
            <p:cNvPr id="18" name="Straight Connector 33">
              <a:extLst>
                <a:ext uri="{FF2B5EF4-FFF2-40B4-BE49-F238E27FC236}">
                  <a16:creationId xmlns:a16="http://schemas.microsoft.com/office/drawing/2014/main" id="{7A0E22F6-C237-9482-F9F6-012EADE495D8}"/>
                </a:ext>
              </a:extLst>
            </p:cNvPr>
            <p:cNvCxnSpPr>
              <a:cxnSpLocks/>
              <a:endCxn id="20" idx="4"/>
            </p:cNvCxnSpPr>
            <p:nvPr/>
          </p:nvCxnSpPr>
          <p:spPr>
            <a:xfrm flipV="1">
              <a:off x="10683297" y="2286550"/>
              <a:ext cx="0" cy="1063776"/>
            </a:xfrm>
            <a:prstGeom prst="line">
              <a:avLst/>
            </a:prstGeom>
            <a:ln>
              <a:solidFill>
                <a:srgbClr val="FF0000"/>
              </a:solidFill>
              <a:prstDash val="dash"/>
            </a:ln>
          </p:spPr>
          <p:style>
            <a:lnRef idx="2">
              <a:schemeClr val="dk1"/>
            </a:lnRef>
            <a:fillRef idx="0">
              <a:schemeClr val="dk1"/>
            </a:fillRef>
            <a:effectRef idx="1">
              <a:schemeClr val="dk1"/>
            </a:effectRef>
            <a:fontRef idx="minor">
              <a:schemeClr val="tx1"/>
            </a:fontRef>
          </p:style>
        </p:cxnSp>
        <p:cxnSp>
          <p:nvCxnSpPr>
            <p:cNvPr id="19" name="Straight Connector 35">
              <a:extLst>
                <a:ext uri="{FF2B5EF4-FFF2-40B4-BE49-F238E27FC236}">
                  <a16:creationId xmlns:a16="http://schemas.microsoft.com/office/drawing/2014/main" id="{9CC3D1A0-47A4-08A0-8099-6C43ACE9865F}"/>
                </a:ext>
              </a:extLst>
            </p:cNvPr>
            <p:cNvCxnSpPr>
              <a:cxnSpLocks/>
            </p:cNvCxnSpPr>
            <p:nvPr/>
          </p:nvCxnSpPr>
          <p:spPr>
            <a:xfrm flipH="1">
              <a:off x="9561132" y="2230369"/>
              <a:ext cx="1058892" cy="0"/>
            </a:xfrm>
            <a:prstGeom prst="line">
              <a:avLst/>
            </a:prstGeom>
            <a:ln>
              <a:solidFill>
                <a:srgbClr val="FF0000"/>
              </a:solidFill>
              <a:prstDash val="dash"/>
            </a:ln>
          </p:spPr>
          <p:style>
            <a:lnRef idx="2">
              <a:schemeClr val="dk1"/>
            </a:lnRef>
            <a:fillRef idx="0">
              <a:schemeClr val="dk1"/>
            </a:fillRef>
            <a:effectRef idx="1">
              <a:schemeClr val="dk1"/>
            </a:effectRef>
            <a:fontRef idx="minor">
              <a:schemeClr val="tx1"/>
            </a:fontRef>
          </p:style>
        </p:cxnSp>
        <p:sp>
          <p:nvSpPr>
            <p:cNvPr id="20" name="Oval 41">
              <a:extLst>
                <a:ext uri="{FF2B5EF4-FFF2-40B4-BE49-F238E27FC236}">
                  <a16:creationId xmlns:a16="http://schemas.microsoft.com/office/drawing/2014/main" id="{CC507F5F-82E1-6719-D35B-3FE2D195B59A}"/>
                </a:ext>
              </a:extLst>
            </p:cNvPr>
            <p:cNvSpPr/>
            <p:nvPr/>
          </p:nvSpPr>
          <p:spPr>
            <a:xfrm>
              <a:off x="10643873" y="2195062"/>
              <a:ext cx="78847" cy="91488"/>
            </a:xfrm>
            <a:prstGeom prst="ellips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グループ化 29">
            <a:extLst>
              <a:ext uri="{FF2B5EF4-FFF2-40B4-BE49-F238E27FC236}">
                <a16:creationId xmlns:a16="http://schemas.microsoft.com/office/drawing/2014/main" id="{F8D0BB9A-D98D-5795-7A2F-C50C2A49F465}"/>
              </a:ext>
            </a:extLst>
          </p:cNvPr>
          <p:cNvGrpSpPr/>
          <p:nvPr/>
        </p:nvGrpSpPr>
        <p:grpSpPr>
          <a:xfrm>
            <a:off x="8466449" y="1632666"/>
            <a:ext cx="3565585" cy="3272248"/>
            <a:chOff x="9042462" y="3892556"/>
            <a:chExt cx="2515530" cy="2308580"/>
          </a:xfrm>
        </p:grpSpPr>
        <p:grpSp>
          <p:nvGrpSpPr>
            <p:cNvPr id="21" name="Group 17">
              <a:extLst>
                <a:ext uri="{FF2B5EF4-FFF2-40B4-BE49-F238E27FC236}">
                  <a16:creationId xmlns:a16="http://schemas.microsoft.com/office/drawing/2014/main" id="{5BEFF9B1-2121-9E99-5D51-01EF7D1238D9}"/>
                </a:ext>
              </a:extLst>
            </p:cNvPr>
            <p:cNvGrpSpPr/>
            <p:nvPr/>
          </p:nvGrpSpPr>
          <p:grpSpPr>
            <a:xfrm>
              <a:off x="9042462" y="3892556"/>
              <a:ext cx="2515530" cy="2308580"/>
              <a:chOff x="9364244" y="1239375"/>
              <a:chExt cx="2515530" cy="2308580"/>
            </a:xfrm>
          </p:grpSpPr>
          <p:sp>
            <p:nvSpPr>
              <p:cNvPr id="22" name="Rectangle 21">
                <a:extLst>
                  <a:ext uri="{FF2B5EF4-FFF2-40B4-BE49-F238E27FC236}">
                    <a16:creationId xmlns:a16="http://schemas.microsoft.com/office/drawing/2014/main" id="{8979366D-1699-DAB3-8DD7-D409063F2D32}"/>
                  </a:ext>
                </a:extLst>
              </p:cNvPr>
              <p:cNvSpPr/>
              <p:nvPr/>
            </p:nvSpPr>
            <p:spPr>
              <a:xfrm>
                <a:off x="9790624" y="1367000"/>
                <a:ext cx="2089150" cy="18356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3">
                <a:extLst>
                  <a:ext uri="{FF2B5EF4-FFF2-40B4-BE49-F238E27FC236}">
                    <a16:creationId xmlns:a16="http://schemas.microsoft.com/office/drawing/2014/main" id="{9C3571D5-894D-016B-7C0A-217ADFF33EB0}"/>
                  </a:ext>
                </a:extLst>
              </p:cNvPr>
              <p:cNvSpPr txBox="1"/>
              <p:nvPr/>
            </p:nvSpPr>
            <p:spPr>
              <a:xfrm>
                <a:off x="9916005" y="3240178"/>
                <a:ext cx="1838388" cy="307777"/>
              </a:xfrm>
              <a:prstGeom prst="rect">
                <a:avLst/>
              </a:prstGeom>
              <a:noFill/>
            </p:spPr>
            <p:txBody>
              <a:bodyPr wrap="none" rtlCol="0">
                <a:spAutoFit/>
              </a:bodyPr>
              <a:lstStyle/>
              <a:p>
                <a:r>
                  <a:rPr lang="en-US" sz="1400" dirty="0"/>
                  <a:t>Microwave power (W)</a:t>
                </a:r>
              </a:p>
            </p:txBody>
          </p:sp>
          <p:sp>
            <p:nvSpPr>
              <p:cNvPr id="24" name="TextBox 25">
                <a:extLst>
                  <a:ext uri="{FF2B5EF4-FFF2-40B4-BE49-F238E27FC236}">
                    <a16:creationId xmlns:a16="http://schemas.microsoft.com/office/drawing/2014/main" id="{134100E1-FBFB-6307-E791-C009002EF30C}"/>
                  </a:ext>
                </a:extLst>
              </p:cNvPr>
              <p:cNvSpPr txBox="1"/>
              <p:nvPr/>
            </p:nvSpPr>
            <p:spPr>
              <a:xfrm rot="16200000">
                <a:off x="8497212" y="2106407"/>
                <a:ext cx="2041841" cy="307777"/>
              </a:xfrm>
              <a:prstGeom prst="rect">
                <a:avLst/>
              </a:prstGeom>
              <a:noFill/>
            </p:spPr>
            <p:txBody>
              <a:bodyPr wrap="none" rtlCol="0">
                <a:spAutoFit/>
              </a:bodyPr>
              <a:lstStyle/>
              <a:p>
                <a:r>
                  <a:rPr lang="en-US" sz="1400" dirty="0" err="1"/>
                  <a:t>nrms</a:t>
                </a:r>
                <a:r>
                  <a:rPr lang="en-US" sz="1400" dirty="0"/>
                  <a:t> - Beam Emittance </a:t>
                </a:r>
              </a:p>
            </p:txBody>
          </p:sp>
          <p:sp>
            <p:nvSpPr>
              <p:cNvPr id="25" name="TextBox 29">
                <a:extLst>
                  <a:ext uri="{FF2B5EF4-FFF2-40B4-BE49-F238E27FC236}">
                    <a16:creationId xmlns:a16="http://schemas.microsoft.com/office/drawing/2014/main" id="{4FC0EEF8-1FEE-3FB3-9507-704421B4AE70}"/>
                  </a:ext>
                </a:extLst>
              </p:cNvPr>
              <p:cNvSpPr txBox="1"/>
              <p:nvPr/>
            </p:nvSpPr>
            <p:spPr>
              <a:xfrm>
                <a:off x="11143055" y="1482471"/>
                <a:ext cx="331838" cy="523220"/>
              </a:xfrm>
              <a:prstGeom prst="rect">
                <a:avLst/>
              </a:prstGeom>
              <a:noFill/>
            </p:spPr>
            <p:txBody>
              <a:bodyPr wrap="square" rtlCol="0">
                <a:spAutoFit/>
              </a:bodyPr>
              <a:lstStyle/>
              <a:p>
                <a:r>
                  <a:rPr lang="en-US" sz="2800" dirty="0"/>
                  <a:t>?</a:t>
                </a:r>
              </a:p>
            </p:txBody>
          </p:sp>
          <p:cxnSp>
            <p:nvCxnSpPr>
              <p:cNvPr id="26" name="Straight Connector 47">
                <a:extLst>
                  <a:ext uri="{FF2B5EF4-FFF2-40B4-BE49-F238E27FC236}">
                    <a16:creationId xmlns:a16="http://schemas.microsoft.com/office/drawing/2014/main" id="{B1B92FB6-7E86-107A-417C-D1E1CD7F006C}"/>
                  </a:ext>
                </a:extLst>
              </p:cNvPr>
              <p:cNvCxnSpPr/>
              <p:nvPr/>
            </p:nvCxnSpPr>
            <p:spPr>
              <a:xfrm flipV="1">
                <a:off x="11200674" y="1362435"/>
                <a:ext cx="0" cy="1838758"/>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27" name="TextBox 48">
                <a:extLst>
                  <a:ext uri="{FF2B5EF4-FFF2-40B4-BE49-F238E27FC236}">
                    <a16:creationId xmlns:a16="http://schemas.microsoft.com/office/drawing/2014/main" id="{0203AC2B-157D-B579-B0BE-A7CF053034E9}"/>
                  </a:ext>
                </a:extLst>
              </p:cNvPr>
              <p:cNvSpPr txBox="1"/>
              <p:nvPr/>
            </p:nvSpPr>
            <p:spPr>
              <a:xfrm>
                <a:off x="11055111" y="2765875"/>
                <a:ext cx="790252" cy="307777"/>
              </a:xfrm>
              <a:prstGeom prst="rect">
                <a:avLst/>
              </a:prstGeom>
              <a:solidFill>
                <a:schemeClr val="bg1"/>
              </a:solidFill>
            </p:spPr>
            <p:txBody>
              <a:bodyPr wrap="square" rtlCol="0">
                <a:spAutoFit/>
              </a:bodyPr>
              <a:lstStyle/>
              <a:p>
                <a:r>
                  <a:rPr lang="en-US" sz="1400" dirty="0"/>
                  <a:t>4000 W</a:t>
                </a:r>
              </a:p>
            </p:txBody>
          </p:sp>
        </p:grpSp>
        <p:cxnSp>
          <p:nvCxnSpPr>
            <p:cNvPr id="28" name="Straight Arrow Connector 18">
              <a:extLst>
                <a:ext uri="{FF2B5EF4-FFF2-40B4-BE49-F238E27FC236}">
                  <a16:creationId xmlns:a16="http://schemas.microsoft.com/office/drawing/2014/main" id="{67859892-202C-090D-5296-97448D706E44}"/>
                </a:ext>
              </a:extLst>
            </p:cNvPr>
            <p:cNvCxnSpPr>
              <a:cxnSpLocks/>
            </p:cNvCxnSpPr>
            <p:nvPr/>
          </p:nvCxnSpPr>
          <p:spPr>
            <a:xfrm flipV="1">
              <a:off x="9582723" y="4658872"/>
              <a:ext cx="1238550" cy="1067961"/>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grpSp>
      <p:sp>
        <p:nvSpPr>
          <p:cNvPr id="32" name="テキスト ボックス 31">
            <a:extLst>
              <a:ext uri="{FF2B5EF4-FFF2-40B4-BE49-F238E27FC236}">
                <a16:creationId xmlns:a16="http://schemas.microsoft.com/office/drawing/2014/main" id="{28AF36E2-F91E-07AE-C264-661831D2ABF0}"/>
              </a:ext>
            </a:extLst>
          </p:cNvPr>
          <p:cNvSpPr txBox="1"/>
          <p:nvPr/>
        </p:nvSpPr>
        <p:spPr>
          <a:xfrm>
            <a:off x="1599065" y="710365"/>
            <a:ext cx="6747296" cy="523220"/>
          </a:xfrm>
          <a:prstGeom prst="rect">
            <a:avLst/>
          </a:prstGeom>
          <a:noFill/>
        </p:spPr>
        <p:txBody>
          <a:bodyPr wrap="none" rtlCol="0">
            <a:spAutoFit/>
          </a:bodyPr>
          <a:lstStyle/>
          <a:p>
            <a:r>
              <a:rPr lang="en-US" altLang="ja-JP" sz="2800" b="1" dirty="0">
                <a:latin typeface="Times New Roman" panose="02020603050405020304" pitchFamily="18" charset="0"/>
                <a:cs typeface="Times New Roman" panose="02020603050405020304" pitchFamily="18" charset="0"/>
              </a:rPr>
              <a:t>Emittance Growth (</a:t>
            </a:r>
            <a:r>
              <a:rPr lang="en-US" altLang="ja-JP" sz="2800" b="1" dirty="0" err="1">
                <a:latin typeface="Times New Roman" panose="02020603050405020304" pitchFamily="18" charset="0"/>
                <a:cs typeface="Times New Roman" panose="02020603050405020304" pitchFamily="18" charset="0"/>
              </a:rPr>
              <a:t>Iext</a:t>
            </a:r>
            <a:r>
              <a:rPr lang="en-US" altLang="ja-JP" sz="2800" b="1" dirty="0">
                <a:latin typeface="Times New Roman" panose="02020603050405020304" pitchFamily="18" charset="0"/>
                <a:cs typeface="Times New Roman" panose="02020603050405020304" pitchFamily="18" charset="0"/>
              </a:rPr>
              <a:t>) in the U</a:t>
            </a:r>
            <a:r>
              <a:rPr lang="en-US" altLang="ja-JP" sz="2800" b="1" baseline="30000" dirty="0">
                <a:latin typeface="Times New Roman" panose="02020603050405020304" pitchFamily="18" charset="0"/>
                <a:cs typeface="Times New Roman" panose="02020603050405020304" pitchFamily="18" charset="0"/>
              </a:rPr>
              <a:t>35+</a:t>
            </a:r>
            <a:r>
              <a:rPr lang="en-US" altLang="ja-JP" sz="2800" b="1" dirty="0">
                <a:latin typeface="Times New Roman" panose="02020603050405020304" pitchFamily="18" charset="0"/>
                <a:cs typeface="Times New Roman" panose="02020603050405020304" pitchFamily="18" charset="0"/>
              </a:rPr>
              <a:t> case?</a:t>
            </a:r>
            <a:endParaRPr lang="en-US" altLang="ja-JP" sz="2800" b="1"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882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71743BD-03E3-16C3-BCDF-9156D574E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333" b="3395"/>
          <a:stretch>
            <a:fillRect/>
          </a:stretch>
        </p:blipFill>
        <p:spPr bwMode="auto">
          <a:xfrm>
            <a:off x="435408" y="913678"/>
            <a:ext cx="6431423" cy="434759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8AA4757-0F18-9FC8-8CA2-C725AC6C6B8A}"/>
              </a:ext>
            </a:extLst>
          </p:cNvPr>
          <p:cNvSpPr txBox="1"/>
          <p:nvPr/>
        </p:nvSpPr>
        <p:spPr>
          <a:xfrm>
            <a:off x="1958889" y="5325799"/>
            <a:ext cx="2808782" cy="369332"/>
          </a:xfrm>
          <a:prstGeom prst="rect">
            <a:avLst/>
          </a:prstGeom>
          <a:noFill/>
        </p:spPr>
        <p:txBody>
          <a:bodyPr wrap="none" rtlCol="0">
            <a:spAutoFit/>
          </a:bodyPr>
          <a:lstStyle/>
          <a:p>
            <a:r>
              <a:rPr kumimoji="1" lang="en-US" altLang="ja-JP" i="1" dirty="0"/>
              <a:t>Glynnis et al, ECRIS2024</a:t>
            </a:r>
            <a:endParaRPr kumimoji="1" lang="ja-JP" altLang="en-US" i="1"/>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E4EC242-7E99-042F-C16A-DD9B0A0D6B7D}"/>
                  </a:ext>
                </a:extLst>
              </p:cNvPr>
              <p:cNvSpPr txBox="1"/>
              <p:nvPr/>
            </p:nvSpPr>
            <p:spPr>
              <a:xfrm>
                <a:off x="1794378" y="230631"/>
                <a:ext cx="2549236" cy="476284"/>
              </a:xfrm>
              <a:prstGeom prst="rect">
                <a:avLst/>
              </a:prstGeom>
              <a:noFill/>
            </p:spPr>
            <p:txBody>
              <a:bodyPr wrap="square">
                <a:spAutoFit/>
              </a:bodyPr>
              <a:lstStyle/>
              <a:p>
                <a:pPr algn="ctr">
                  <a:spcAft>
                    <a:spcPts val="0"/>
                  </a:spcAft>
                </a:pP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𝜀</m:t>
                        </m:r>
                      </m:e>
                      <m:sub>
                        <m:r>
                          <a:rPr lang="en-US" altLang="ja-JP" sz="2400" b="0" i="1" smtClean="0">
                            <a:latin typeface="Cambria Math" panose="02040503050406030204" pitchFamily="18" charset="0"/>
                            <a:ea typeface="ＭＳ 明朝" panose="02020609040205080304" pitchFamily="17" charset="-128"/>
                            <a:cs typeface="Times New Roman" panose="02020603050405020304" pitchFamily="18" charset="0"/>
                          </a:rPr>
                          <m:t>𝑚𝑒𝑎𝑠</m:t>
                        </m:r>
                      </m:sub>
                      <m:sup>
                        <m:r>
                          <a:rPr lang="en-US" altLang="ja-JP" sz="2400" i="1">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en-US" altLang="ja-JP" sz="2400" kern="12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𝜀</m:t>
                        </m:r>
                      </m:e>
                      <m:sub>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0</m:t>
                        </m:r>
                      </m:sub>
                      <m:sup>
                        <m:r>
                          <a:rPr lang="en-US" altLang="ja-JP" sz="2400" i="1">
                            <a:latin typeface="Cambria Math" panose="02040503050406030204" pitchFamily="18" charset="0"/>
                            <a:ea typeface="Cambria Math" panose="02040503050406030204" pitchFamily="18" charset="0"/>
                            <a:cs typeface="Times New Roman" panose="02020603050405020304" pitchFamily="18" charset="0"/>
                          </a:rPr>
                          <m:t>2</m:t>
                        </m:r>
                      </m:sup>
                    </m:sSubSup>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en-US" altLang="ja-JP" sz="2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𝜀</m:t>
                        </m:r>
                      </m:e>
                      <m:sub>
                        <m:r>
                          <a:rPr lang="en-US" altLang="ja-JP" sz="2400" b="0" i="1" smtClean="0">
                            <a:latin typeface="Cambria Math" panose="02040503050406030204" pitchFamily="18" charset="0"/>
                            <a:ea typeface="ＭＳ 明朝" panose="02020609040205080304" pitchFamily="17" charset="-128"/>
                            <a:cs typeface="Times New Roman" panose="02020603050405020304" pitchFamily="18" charset="0"/>
                          </a:rPr>
                          <m:t>𝑎𝑑𝑑</m:t>
                        </m:r>
                      </m:sub>
                      <m:sup>
                        <m:r>
                          <a:rPr lang="en-US" altLang="ja-JP" sz="2400" i="1">
                            <a:latin typeface="Cambria Math" panose="02040503050406030204" pitchFamily="18" charset="0"/>
                            <a:ea typeface="Cambria Math" panose="02040503050406030204" pitchFamily="18" charset="0"/>
                            <a:cs typeface="Times New Roman" panose="02020603050405020304" pitchFamily="18" charset="0"/>
                          </a:rPr>
                          <m:t>2</m:t>
                        </m:r>
                      </m:sup>
                    </m:sSubSup>
                  </m:oMath>
                </a14:m>
                <a:endParaRPr lang="ja-JP" altLang="ja-JP" sz="2400" dirty="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7" name="テキスト ボックス 6">
                <a:extLst>
                  <a:ext uri="{FF2B5EF4-FFF2-40B4-BE49-F238E27FC236}">
                    <a16:creationId xmlns:a16="http://schemas.microsoft.com/office/drawing/2014/main" id="{3E4EC242-7E99-042F-C16A-DD9B0A0D6B7D}"/>
                  </a:ext>
                </a:extLst>
              </p:cNvPr>
              <p:cNvSpPr txBox="1">
                <a:spLocks noRot="1" noChangeAspect="1" noMove="1" noResize="1" noEditPoints="1" noAdjustHandles="1" noChangeArrowheads="1" noChangeShapeType="1" noTextEdit="1"/>
              </p:cNvSpPr>
              <p:nvPr/>
            </p:nvSpPr>
            <p:spPr>
              <a:xfrm>
                <a:off x="1794378" y="230631"/>
                <a:ext cx="2549236" cy="476284"/>
              </a:xfrm>
              <a:prstGeom prst="rect">
                <a:avLst/>
              </a:prstGeom>
              <a:blipFill>
                <a:blip r:embed="rId3"/>
                <a:stretch>
                  <a:fillRect t="-10526" b="-26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26D1CDB-88B0-48BE-F732-5AC884405EBB}"/>
                  </a:ext>
                </a:extLst>
              </p:cNvPr>
              <p:cNvSpPr txBox="1"/>
              <p:nvPr/>
            </p:nvSpPr>
            <p:spPr>
              <a:xfrm>
                <a:off x="3844851" y="259437"/>
                <a:ext cx="3021980" cy="468975"/>
              </a:xfrm>
              <a:prstGeom prst="rect">
                <a:avLst/>
              </a:prstGeom>
              <a:noFill/>
            </p:spPr>
            <p:txBody>
              <a:bodyPr wrap="square">
                <a:spAutoFit/>
              </a:bodyPr>
              <a:lstStyle/>
              <a:p>
                <a:pPr algn="ctr">
                  <a:spcAft>
                    <a:spcPts val="0"/>
                  </a:spcAft>
                </a:pPr>
                <a:r>
                  <a:rPr lang="en-US" altLang="ja-JP" sz="2400" kern="12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𝜀</m:t>
                        </m:r>
                      </m:e>
                      <m:sub>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0</m:t>
                        </m:r>
                      </m:sub>
                      <m:sup>
                        <m:r>
                          <a:rPr lang="en-US" altLang="ja-JP" sz="2400" i="1">
                            <a:latin typeface="Cambria Math" panose="02040503050406030204" pitchFamily="18" charset="0"/>
                            <a:ea typeface="Cambria Math" panose="02040503050406030204" pitchFamily="18" charset="0"/>
                            <a:cs typeface="Times New Roman" panose="02020603050405020304" pitchFamily="18" charset="0"/>
                          </a:rPr>
                          <m:t>2</m:t>
                        </m:r>
                      </m:sup>
                    </m:sSubSup>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𝐾</m:t>
                    </m:r>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𝐼𝑒𝑥𝑡</m:t>
                    </m:r>
                    <m:sSup>
                      <m:sSupPr>
                        <m:ctrlPr>
                          <a:rPr lang="ja-JP" altLang="ja-JP"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m:t>
                        </m:r>
                      </m:e>
                      <m:sup>
                        <m:r>
                          <a:rPr lang="en-US" altLang="ja-JP" sz="2400" i="1">
                            <a:latin typeface="Cambria Math" panose="02040503050406030204" pitchFamily="18" charset="0"/>
                            <a:ea typeface="ＭＳ 明朝" panose="02020609040205080304" pitchFamily="17" charset="-128"/>
                            <a:cs typeface="Times New Roman" panose="02020603050405020304" pitchFamily="18" charset="0"/>
                          </a:rPr>
                          <m:t>2</m:t>
                        </m:r>
                      </m:sup>
                    </m:sSup>
                  </m:oMath>
                </a14:m>
                <a:endParaRPr lang="ja-JP" altLang="ja-JP" sz="2400" dirty="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9" name="テキスト ボックス 8">
                <a:extLst>
                  <a:ext uri="{FF2B5EF4-FFF2-40B4-BE49-F238E27FC236}">
                    <a16:creationId xmlns:a16="http://schemas.microsoft.com/office/drawing/2014/main" id="{C26D1CDB-88B0-48BE-F732-5AC884405EBB}"/>
                  </a:ext>
                </a:extLst>
              </p:cNvPr>
              <p:cNvSpPr txBox="1">
                <a:spLocks noRot="1" noChangeAspect="1" noMove="1" noResize="1" noEditPoints="1" noAdjustHandles="1" noChangeArrowheads="1" noChangeShapeType="1" noTextEdit="1"/>
              </p:cNvSpPr>
              <p:nvPr/>
            </p:nvSpPr>
            <p:spPr>
              <a:xfrm>
                <a:off x="3844851" y="259437"/>
                <a:ext cx="3021980" cy="468975"/>
              </a:xfrm>
              <a:prstGeom prst="rect">
                <a:avLst/>
              </a:prstGeom>
              <a:blipFill>
                <a:blip r:embed="rId4"/>
                <a:stretch>
                  <a:fillRect t="-10526" b="-26316"/>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A078A114-CFE2-E38A-E785-18ABADE89F47}"/>
              </a:ext>
            </a:extLst>
          </p:cNvPr>
          <p:cNvSpPr txBox="1"/>
          <p:nvPr/>
        </p:nvSpPr>
        <p:spPr>
          <a:xfrm>
            <a:off x="497235" y="5944322"/>
            <a:ext cx="10669909" cy="584775"/>
          </a:xfrm>
          <a:prstGeom prst="rect">
            <a:avLst/>
          </a:prstGeom>
          <a:noFill/>
        </p:spPr>
        <p:txBody>
          <a:bodyPr wrap="none" rtlCol="0">
            <a:spAutoFit/>
          </a:bodyPr>
          <a:lstStyle/>
          <a:p>
            <a:r>
              <a:rPr kumimoji="1" lang="en-US" altLang="ja-JP" sz="3200" dirty="0"/>
              <a:t>We should pay attention to the </a:t>
            </a:r>
            <a:r>
              <a:rPr kumimoji="1" lang="el-GR" altLang="ja-JP" sz="3200" dirty="0"/>
              <a:t>ε</a:t>
            </a:r>
            <a:r>
              <a:rPr kumimoji="1" lang="en-US" altLang="ja-JP" sz="3200" baseline="-25000" dirty="0"/>
              <a:t>add</a:t>
            </a:r>
            <a:r>
              <a:rPr kumimoji="1" lang="en-US" altLang="ja-JP" sz="3200" dirty="0"/>
              <a:t>(</a:t>
            </a:r>
            <a:r>
              <a:rPr kumimoji="1" lang="en-US" altLang="ja-JP" sz="3200" dirty="0" err="1"/>
              <a:t>I</a:t>
            </a:r>
            <a:r>
              <a:rPr kumimoji="1" lang="en-US" altLang="ja-JP" sz="3200" baseline="-25000" dirty="0" err="1"/>
              <a:t>ext</a:t>
            </a:r>
            <a:r>
              <a:rPr kumimoji="1" lang="en-US" altLang="ja-JP" sz="3200" dirty="0"/>
              <a:t>) &lt; Acceptance.</a:t>
            </a:r>
            <a:endParaRPr kumimoji="1" lang="ja-JP" altLang="en-US" sz="3200"/>
          </a:p>
        </p:txBody>
      </p:sp>
      <p:pic>
        <p:nvPicPr>
          <p:cNvPr id="11" name="図 10">
            <a:extLst>
              <a:ext uri="{FF2B5EF4-FFF2-40B4-BE49-F238E27FC236}">
                <a16:creationId xmlns:a16="http://schemas.microsoft.com/office/drawing/2014/main" id="{3C393398-6165-A812-9A55-A285CFDAA239}"/>
              </a:ext>
            </a:extLst>
          </p:cNvPr>
          <p:cNvPicPr>
            <a:picLocks noChangeAspect="1"/>
          </p:cNvPicPr>
          <p:nvPr/>
        </p:nvPicPr>
        <p:blipFill>
          <a:blip r:embed="rId5"/>
          <a:stretch>
            <a:fillRect/>
          </a:stretch>
        </p:blipFill>
        <p:spPr>
          <a:xfrm>
            <a:off x="6385260" y="1117413"/>
            <a:ext cx="4781884" cy="3672808"/>
          </a:xfrm>
          <a:prstGeom prst="rect">
            <a:avLst/>
          </a:prstGeom>
        </p:spPr>
      </p:pic>
      <p:sp>
        <p:nvSpPr>
          <p:cNvPr id="12" name="テキスト ボックス 11">
            <a:extLst>
              <a:ext uri="{FF2B5EF4-FFF2-40B4-BE49-F238E27FC236}">
                <a16:creationId xmlns:a16="http://schemas.microsoft.com/office/drawing/2014/main" id="{2EE86118-AE81-5836-15B8-6CC9B5F3A97C}"/>
              </a:ext>
            </a:extLst>
          </p:cNvPr>
          <p:cNvSpPr txBox="1"/>
          <p:nvPr/>
        </p:nvSpPr>
        <p:spPr>
          <a:xfrm>
            <a:off x="7209761" y="5325799"/>
            <a:ext cx="2579552" cy="369332"/>
          </a:xfrm>
          <a:prstGeom prst="rect">
            <a:avLst/>
          </a:prstGeom>
          <a:noFill/>
        </p:spPr>
        <p:txBody>
          <a:bodyPr wrap="none" rtlCol="0">
            <a:spAutoFit/>
          </a:bodyPr>
          <a:lstStyle/>
          <a:p>
            <a:r>
              <a:rPr kumimoji="1" lang="en-US" altLang="ja-JP" i="1" dirty="0"/>
              <a:t>Glynnis et al, ICIS2023</a:t>
            </a:r>
            <a:endParaRPr kumimoji="1" lang="ja-JP" altLang="en-US" i="1"/>
          </a:p>
        </p:txBody>
      </p:sp>
    </p:spTree>
    <p:extLst>
      <p:ext uri="{BB962C8B-B14F-4D97-AF65-F5344CB8AC3E}">
        <p14:creationId xmlns:p14="http://schemas.microsoft.com/office/powerpoint/2010/main" val="351512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CAD4ACA-7432-D3F8-3B07-F69BC75B3A71}"/>
              </a:ext>
            </a:extLst>
          </p:cNvPr>
          <p:cNvSpPr txBox="1"/>
          <p:nvPr/>
        </p:nvSpPr>
        <p:spPr>
          <a:xfrm>
            <a:off x="1283217" y="259892"/>
            <a:ext cx="2412840" cy="707886"/>
          </a:xfrm>
          <a:prstGeom prst="rect">
            <a:avLst/>
          </a:prstGeom>
          <a:noFill/>
        </p:spPr>
        <p:txBody>
          <a:bodyPr wrap="none" rtlCol="0">
            <a:spAutoFit/>
          </a:bodyPr>
          <a:lstStyle/>
          <a:p>
            <a:r>
              <a:rPr lang="en-US" altLang="ja-JP" sz="4000" dirty="0"/>
              <a:t>Summary</a:t>
            </a:r>
            <a:endParaRPr kumimoji="1" lang="ja-JP" altLang="en-US" sz="400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24346226-8E73-0E39-3DA4-1770B2417B50}"/>
                  </a:ext>
                </a:extLst>
              </p:cNvPr>
              <p:cNvSpPr txBox="1"/>
              <p:nvPr/>
            </p:nvSpPr>
            <p:spPr>
              <a:xfrm>
                <a:off x="305278" y="1062371"/>
                <a:ext cx="11581443" cy="5360763"/>
              </a:xfrm>
              <a:prstGeom prst="rect">
                <a:avLst/>
              </a:prstGeom>
              <a:noFill/>
            </p:spPr>
            <p:txBody>
              <a:bodyPr wrap="square" rtlCol="0">
                <a:spAutoFit/>
              </a:bodyPr>
              <a:lstStyle/>
              <a:p>
                <a:r>
                  <a:rPr kumimoji="1" lang="ja-JP" altLang="en-US"/>
                  <a:t>・ </a:t>
                </a:r>
                <a:r>
                  <a:rPr kumimoji="1" lang="en" altLang="ja-JP" dirty="0"/>
                  <a:t>Two RIKEN 28 GHz ECRIS are in operation; </a:t>
                </a:r>
              </a:p>
              <a:p>
                <a:r>
                  <a:rPr kumimoji="1" lang="en" altLang="ja-JP" dirty="0"/>
                  <a:t>   from R28G-S, HCI beam to RIBF, and from R28G-K, to SHE experiments.</a:t>
                </a:r>
              </a:p>
              <a:p>
                <a:endParaRPr lang="en" altLang="ja-JP" dirty="0"/>
              </a:p>
              <a:p>
                <a:r>
                  <a:rPr kumimoji="1" lang="ja-JP" altLang="en-US"/>
                  <a:t>・</a:t>
                </a:r>
                <a:r>
                  <a:rPr kumimoji="1" lang="en-US" altLang="ja-JP" dirty="0"/>
                  <a:t>R28G-S routinely supplies 110 µA U-beam, and R28G-K routinely supplies 150 µA V-beam.</a:t>
                </a:r>
                <a:r>
                  <a:rPr lang="ja-JP" altLang="en-US"/>
                  <a:t>・</a:t>
                </a:r>
                <a:endParaRPr lang="en-US" altLang="ja-JP" dirty="0"/>
              </a:p>
              <a:p>
                <a:endParaRPr lang="en-US" altLang="ja-JP" dirty="0"/>
              </a:p>
              <a:p>
                <a:endParaRPr kumimoji="1" lang="en-US" altLang="ja-JP" dirty="0"/>
              </a:p>
              <a:p>
                <a:r>
                  <a:rPr kumimoji="1" lang="ja-JP" altLang="en-US"/>
                  <a:t>・</a:t>
                </a:r>
                <a:r>
                  <a:rPr kumimoji="1" lang="en-US" altLang="ja-JP" dirty="0"/>
                  <a:t>To achieve higher intensity, </a:t>
                </a:r>
                <a:r>
                  <a:rPr lang="en-US" altLang="ja-JP" dirty="0"/>
                  <a:t>V-ion beams of ~1 mA were successfully produced.</a:t>
                </a:r>
              </a:p>
              <a:p>
                <a:r>
                  <a:rPr lang="ja-JP" altLang="en-US"/>
                  <a:t>　</a:t>
                </a:r>
                <a:r>
                  <a:rPr lang="en" altLang="ja-JP" dirty="0"/>
                  <a:t> It is necessary to adjust the amount of neutral gas, especially the vanadium vapor, and the microwave power.</a:t>
                </a:r>
                <a:endParaRPr lang="en-US" altLang="ja-JP" dirty="0"/>
              </a:p>
              <a:p>
                <a:r>
                  <a:rPr lang="en-US" altLang="ja-JP" dirty="0"/>
                  <a:t>    </a:t>
                </a:r>
                <a:r>
                  <a:rPr kumimoji="1" lang="en-US" altLang="ja-JP" dirty="0"/>
                  <a:t>Emittance growth was measured as a function of </a:t>
                </a:r>
                <a:r>
                  <a:rPr kumimoji="1" lang="en-US" altLang="ja-JP" dirty="0" err="1"/>
                  <a:t>I</a:t>
                </a:r>
                <a:r>
                  <a:rPr kumimoji="1" lang="en-US" altLang="ja-JP" baseline="-25000" dirty="0" err="1"/>
                  <a:t>ext</a:t>
                </a:r>
                <a:r>
                  <a:rPr kumimoji="1" lang="en-US" altLang="ja-JP" dirty="0"/>
                  <a:t>.</a:t>
                </a:r>
              </a:p>
              <a:p>
                <a:endParaRPr kumimoji="1" lang="en-US" altLang="ja-JP" dirty="0"/>
              </a:p>
              <a:p>
                <a:r>
                  <a:rPr lang="ja-JP" altLang="en-US"/>
                  <a:t>・</a:t>
                </a:r>
                <a:r>
                  <a:rPr lang="en" altLang="ja-JP" dirty="0" err="1"/>
                  <a:t>I</a:t>
                </a:r>
                <a:r>
                  <a:rPr lang="en" altLang="ja-JP" baseline="-25000" dirty="0" err="1"/>
                  <a:t>ext</a:t>
                </a:r>
                <a:r>
                  <a:rPr lang="en" altLang="ja-JP" dirty="0"/>
                  <a:t> dependence of emittance for U beams up to 250 </a:t>
                </a:r>
                <a:r>
                  <a:rPr lang="en" altLang="ja-JP" dirty="0" err="1"/>
                  <a:t>uA</a:t>
                </a:r>
                <a:r>
                  <a:rPr lang="en" altLang="ja-JP" dirty="0"/>
                  <a:t> showed a relationship </a:t>
                </a:r>
                <a14:m>
                  <m:oMath xmlns:m="http://schemas.openxmlformats.org/officeDocument/2006/math">
                    <m:sSubSup>
                      <m:sSubSupPr>
                        <m:ctrlPr>
                          <a:rPr lang="en-US" altLang="ja-JP"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i="1">
                            <a:latin typeface="Cambria Math" panose="02040503050406030204" pitchFamily="18" charset="0"/>
                            <a:ea typeface="ＭＳ 明朝" panose="02020609040205080304" pitchFamily="17" charset="-128"/>
                            <a:cs typeface="Times New Roman" panose="02020603050405020304" pitchFamily="18" charset="0"/>
                          </a:rPr>
                          <m:t>𝜀</m:t>
                        </m:r>
                      </m:e>
                      <m:sub>
                        <m:r>
                          <a:rPr lang="en-US" altLang="ja-JP" b="0" i="1" smtClean="0">
                            <a:latin typeface="Cambria Math" panose="02040503050406030204" pitchFamily="18" charset="0"/>
                            <a:ea typeface="ＭＳ 明朝" panose="02020609040205080304" pitchFamily="17" charset="-128"/>
                            <a:cs typeface="Times New Roman" panose="02020603050405020304" pitchFamily="18" charset="0"/>
                          </a:rPr>
                          <m:t>𝑚𝑒𝑠𝑠</m:t>
                        </m:r>
                      </m:sub>
                      <m:sup>
                        <m:r>
                          <a:rPr lang="en-US" altLang="ja-JP" i="1">
                            <a:latin typeface="Cambria Math" panose="02040503050406030204" pitchFamily="18" charset="0"/>
                            <a:ea typeface="Cambria Math" panose="02040503050406030204" pitchFamily="18" charset="0"/>
                            <a:cs typeface="Times New Roman" panose="02020603050405020304" pitchFamily="18" charset="0"/>
                          </a:rPr>
                          <m:t>2</m:t>
                        </m:r>
                      </m:sup>
                    </m:sSubSup>
                    <m:r>
                      <a:rPr lang="en-US" altLang="ja-JP"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ja-JP" sz="1800" kern="12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14:m>
                  <m:oMath xmlns:m="http://schemas.openxmlformats.org/officeDocument/2006/math">
                    <m:sSubSup>
                      <m:sSubSupPr>
                        <m:ctrlPr>
                          <a:rPr lang="en-US" altLang="ja-JP" sz="18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1800" i="1">
                            <a:latin typeface="Cambria Math" panose="02040503050406030204" pitchFamily="18" charset="0"/>
                            <a:ea typeface="ＭＳ 明朝" panose="02020609040205080304" pitchFamily="17" charset="-128"/>
                            <a:cs typeface="Times New Roman" panose="02020603050405020304" pitchFamily="18" charset="0"/>
                          </a:rPr>
                          <m:t>𝜀</m:t>
                        </m:r>
                      </m:e>
                      <m:sub>
                        <m:r>
                          <a:rPr lang="en-US" altLang="ja-JP" sz="1800" i="1">
                            <a:latin typeface="Cambria Math" panose="02040503050406030204" pitchFamily="18" charset="0"/>
                            <a:ea typeface="ＭＳ 明朝" panose="02020609040205080304" pitchFamily="17" charset="-128"/>
                            <a:cs typeface="Times New Roman" panose="02020603050405020304" pitchFamily="18" charset="0"/>
                          </a:rPr>
                          <m:t>0</m:t>
                        </m:r>
                      </m:sub>
                      <m:sup>
                        <m:r>
                          <a:rPr lang="en-US" altLang="ja-JP" sz="1800" i="1">
                            <a:latin typeface="Cambria Math" panose="02040503050406030204" pitchFamily="18" charset="0"/>
                            <a:ea typeface="Cambria Math" panose="02040503050406030204" pitchFamily="18" charset="0"/>
                            <a:cs typeface="Times New Roman" panose="02020603050405020304" pitchFamily="18" charset="0"/>
                          </a:rPr>
                          <m:t>2</m:t>
                        </m:r>
                      </m:sup>
                    </m:sSubSup>
                    <m:r>
                      <a:rPr lang="en-US" altLang="ja-JP" sz="1800" i="1">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800" i="1">
                        <a:latin typeface="Cambria Math" panose="02040503050406030204" pitchFamily="18" charset="0"/>
                        <a:ea typeface="ＭＳ 明朝" panose="02020609040205080304" pitchFamily="17" charset="-128"/>
                        <a:cs typeface="Times New Roman" panose="02020603050405020304" pitchFamily="18" charset="0"/>
                      </a:rPr>
                      <m:t>𝐾</m:t>
                    </m:r>
                    <m:r>
                      <a:rPr lang="en-US" altLang="ja-JP" sz="1800" i="1">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800" i="1">
                        <a:latin typeface="Cambria Math" panose="02040503050406030204" pitchFamily="18" charset="0"/>
                        <a:ea typeface="ＭＳ 明朝" panose="02020609040205080304" pitchFamily="17" charset="-128"/>
                        <a:cs typeface="Times New Roman" panose="02020603050405020304" pitchFamily="18" charset="0"/>
                      </a:rPr>
                      <m:t>𝐼𝑒𝑥𝑡</m:t>
                    </m:r>
                    <m:sSup>
                      <m:sSupPr>
                        <m:ctrlPr>
                          <a:rPr lang="ja-JP" altLang="ja-JP" sz="18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800" i="1">
                            <a:latin typeface="Cambria Math" panose="02040503050406030204" pitchFamily="18" charset="0"/>
                            <a:ea typeface="ＭＳ 明朝" panose="02020609040205080304" pitchFamily="17" charset="-128"/>
                            <a:cs typeface="Times New Roman" panose="02020603050405020304" pitchFamily="18" charset="0"/>
                          </a:rPr>
                          <m:t>)</m:t>
                        </m:r>
                      </m:e>
                      <m:sup>
                        <m:r>
                          <a:rPr lang="en-US" altLang="ja-JP" sz="1800" i="1">
                            <a:latin typeface="Cambria Math" panose="02040503050406030204" pitchFamily="18" charset="0"/>
                            <a:ea typeface="ＭＳ 明朝" panose="02020609040205080304" pitchFamily="17" charset="-128"/>
                            <a:cs typeface="Times New Roman" panose="02020603050405020304" pitchFamily="18" charset="0"/>
                          </a:rPr>
                          <m:t>2</m:t>
                        </m:r>
                      </m:sup>
                    </m:sSup>
                  </m:oMath>
                </a14:m>
                <a:r>
                  <a:rPr lang="en" altLang="ja-JP" dirty="0"/>
                  <a:t>.  </a:t>
                </a:r>
              </a:p>
              <a:p>
                <a:r>
                  <a:rPr lang="en" altLang="ja-JP" dirty="0"/>
                  <a:t>   Similar trends were observed for the </a:t>
                </a:r>
                <a:r>
                  <a:rPr lang="en" altLang="ja-JP" dirty="0" err="1"/>
                  <a:t>Ar</a:t>
                </a:r>
                <a:r>
                  <a:rPr lang="en" altLang="ja-JP" dirty="0"/>
                  <a:t> beam.</a:t>
                </a:r>
              </a:p>
              <a:p>
                <a:endParaRPr kumimoji="1" lang="en-US" altLang="ja-JP" dirty="0"/>
              </a:p>
              <a:p>
                <a:r>
                  <a:rPr kumimoji="1" lang="ja-JP" altLang="en-US"/>
                  <a:t>・</a:t>
                </a:r>
                <a:r>
                  <a:rPr kumimoji="1" lang="en" altLang="ja-JP" dirty="0"/>
                  <a:t> To achieve the target U beam supply of 300 </a:t>
                </a:r>
                <a:r>
                  <a:rPr kumimoji="1" lang="en" altLang="ja-JP" dirty="0" err="1"/>
                  <a:t>uA</a:t>
                </a:r>
                <a:r>
                  <a:rPr kumimoji="1" lang="en" altLang="ja-JP" dirty="0"/>
                  <a:t>, it is necessary to increase the microwave intensity to 4 kW as well as the U vapor volume by about five times the current level at most.</a:t>
                </a:r>
              </a:p>
              <a:p>
                <a:endParaRPr lang="en" altLang="ja-JP" dirty="0"/>
              </a:p>
              <a:p>
                <a:r>
                  <a:rPr kumimoji="1" lang="ja-JP" altLang="en-US"/>
                  <a:t>・</a:t>
                </a:r>
                <a:r>
                  <a:rPr kumimoji="1" lang="en" altLang="ja-JP" dirty="0"/>
                  <a:t> It is also necessary to suppress the beam intensity instability caused by the increase in vapor volume and emittance growth as a function of </a:t>
                </a:r>
                <a:r>
                  <a:rPr kumimoji="1" lang="en" altLang="ja-JP" dirty="0" err="1"/>
                  <a:t>I</a:t>
                </a:r>
                <a:r>
                  <a:rPr kumimoji="1" lang="en" altLang="ja-JP" baseline="-25000" dirty="0" err="1"/>
                  <a:t>ext</a:t>
                </a:r>
                <a:r>
                  <a:rPr kumimoji="1" lang="en" altLang="ja-JP" dirty="0"/>
                  <a:t>.</a:t>
                </a:r>
                <a:endParaRPr kumimoji="1" lang="en-US" altLang="ja-JP" dirty="0"/>
              </a:p>
            </p:txBody>
          </p:sp>
        </mc:Choice>
        <mc:Fallback xmlns="">
          <p:sp>
            <p:nvSpPr>
              <p:cNvPr id="3" name="テキスト ボックス 2">
                <a:extLst>
                  <a:ext uri="{FF2B5EF4-FFF2-40B4-BE49-F238E27FC236}">
                    <a16:creationId xmlns:a16="http://schemas.microsoft.com/office/drawing/2014/main" id="{24346226-8E73-0E39-3DA4-1770B2417B50}"/>
                  </a:ext>
                </a:extLst>
              </p:cNvPr>
              <p:cNvSpPr txBox="1">
                <a:spLocks noRot="1" noChangeAspect="1" noMove="1" noResize="1" noEditPoints="1" noAdjustHandles="1" noChangeArrowheads="1" noChangeShapeType="1" noTextEdit="1"/>
              </p:cNvSpPr>
              <p:nvPr/>
            </p:nvSpPr>
            <p:spPr>
              <a:xfrm>
                <a:off x="305278" y="1062371"/>
                <a:ext cx="11581443" cy="5360763"/>
              </a:xfrm>
              <a:prstGeom prst="rect">
                <a:avLst/>
              </a:prstGeom>
              <a:blipFill>
                <a:blip r:embed="rId2"/>
                <a:stretch>
                  <a:fillRect l="-438" t="-473" r="-876" b="-94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5799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68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40DDDD26-B530-6C82-4CDE-A00BD5964A07}"/>
              </a:ext>
            </a:extLst>
          </p:cNvPr>
          <p:cNvSpPr txBox="1"/>
          <p:nvPr/>
        </p:nvSpPr>
        <p:spPr>
          <a:xfrm>
            <a:off x="373051" y="623722"/>
            <a:ext cx="2686770" cy="1384995"/>
          </a:xfrm>
          <a:prstGeom prst="rect">
            <a:avLst/>
          </a:prstGeom>
          <a:solidFill>
            <a:schemeClr val="bg1"/>
          </a:solidFill>
        </p:spPr>
        <p:txBody>
          <a:bodyPr wrap="square" rtlCol="0">
            <a:spAutoFit/>
          </a:bodyPr>
          <a:lstStyle/>
          <a:p>
            <a:r>
              <a:rPr kumimoji="1" lang="en-US" altLang="ja-JP" sz="2800" b="1" dirty="0">
                <a:latin typeface="Times New Roman" panose="02020603050405020304" pitchFamily="18" charset="0"/>
                <a:cs typeface="Times New Roman" panose="02020603050405020304" pitchFamily="18" charset="0"/>
              </a:rPr>
              <a:t>RIBF</a:t>
            </a:r>
          </a:p>
          <a:p>
            <a:r>
              <a:rPr kumimoji="1" lang="en-US" altLang="ja-JP" sz="2800" b="1" dirty="0">
                <a:latin typeface="Times New Roman" panose="02020603050405020304" pitchFamily="18" charset="0"/>
                <a:cs typeface="Times New Roman" panose="02020603050405020304" pitchFamily="18" charset="0"/>
              </a:rPr>
              <a:t>@ RIKEN Nishina Center</a:t>
            </a:r>
            <a:endParaRPr kumimoji="1" lang="ja-JP" altLang="en-US" sz="2800" b="1" dirty="0">
              <a:latin typeface="Times New Roman" panose="02020603050405020304" pitchFamily="18" charset="0"/>
              <a:cs typeface="Times New Roman" panose="02020603050405020304" pitchFamily="18" charset="0"/>
            </a:endParaRPr>
          </a:p>
        </p:txBody>
      </p:sp>
      <p:pic>
        <p:nvPicPr>
          <p:cNvPr id="18" name="図 17">
            <a:extLst>
              <a:ext uri="{FF2B5EF4-FFF2-40B4-BE49-F238E27FC236}">
                <a16:creationId xmlns:a16="http://schemas.microsoft.com/office/drawing/2014/main" id="{6F2BB7ED-8482-3C3D-0B4D-421263A87AAA}"/>
              </a:ext>
            </a:extLst>
          </p:cNvPr>
          <p:cNvPicPr>
            <a:picLocks noChangeAspect="1"/>
          </p:cNvPicPr>
          <p:nvPr/>
        </p:nvPicPr>
        <p:blipFill>
          <a:blip r:embed="rId2"/>
          <a:srcRect t="9929"/>
          <a:stretch/>
        </p:blipFill>
        <p:spPr>
          <a:xfrm>
            <a:off x="3059821" y="0"/>
            <a:ext cx="8370179" cy="4442984"/>
          </a:xfrm>
          <a:prstGeom prst="rect">
            <a:avLst/>
          </a:prstGeom>
        </p:spPr>
      </p:pic>
      <p:grpSp>
        <p:nvGrpSpPr>
          <p:cNvPr id="28" name="グループ化 27">
            <a:extLst>
              <a:ext uri="{FF2B5EF4-FFF2-40B4-BE49-F238E27FC236}">
                <a16:creationId xmlns:a16="http://schemas.microsoft.com/office/drawing/2014/main" id="{CCDE70D2-CA05-85A7-C86E-01A8E8EC639D}"/>
              </a:ext>
            </a:extLst>
          </p:cNvPr>
          <p:cNvGrpSpPr/>
          <p:nvPr/>
        </p:nvGrpSpPr>
        <p:grpSpPr>
          <a:xfrm>
            <a:off x="-41565" y="4032087"/>
            <a:ext cx="11552203" cy="2784348"/>
            <a:chOff x="-41565" y="4073652"/>
            <a:chExt cx="11552203" cy="2784348"/>
          </a:xfrm>
        </p:grpSpPr>
        <p:sp>
          <p:nvSpPr>
            <p:cNvPr id="16" name="テキスト ボックス 15">
              <a:extLst>
                <a:ext uri="{FF2B5EF4-FFF2-40B4-BE49-F238E27FC236}">
                  <a16:creationId xmlns:a16="http://schemas.microsoft.com/office/drawing/2014/main" id="{51554087-CE3C-B2EB-3B55-98131CF05EBC}"/>
                </a:ext>
              </a:extLst>
            </p:cNvPr>
            <p:cNvSpPr txBox="1"/>
            <p:nvPr/>
          </p:nvSpPr>
          <p:spPr>
            <a:xfrm>
              <a:off x="7647080" y="5097633"/>
              <a:ext cx="3863558" cy="1477328"/>
            </a:xfrm>
            <a:prstGeom prst="rect">
              <a:avLst/>
            </a:prstGeom>
            <a:solidFill>
              <a:schemeClr val="bg1"/>
            </a:solidFill>
          </p:spPr>
          <p:txBody>
            <a:bodyPr wrap="none" rtlCol="0">
              <a:spAutoFit/>
            </a:bodyPr>
            <a:lstStyle/>
            <a:p>
              <a:r>
                <a:rPr kumimoji="1" lang="en-US" altLang="ja-JP" dirty="0"/>
                <a:t>He, </a:t>
              </a:r>
              <a:r>
                <a:rPr kumimoji="1" lang="en-US" altLang="ja-JP" baseline="30000" dirty="0"/>
                <a:t>18</a:t>
              </a:r>
              <a:r>
                <a:rPr kumimoji="1" lang="en-US" altLang="ja-JP" dirty="0"/>
                <a:t>O, </a:t>
              </a:r>
              <a:r>
                <a:rPr kumimoji="1" lang="en-US" altLang="ja-JP" baseline="30000" dirty="0"/>
                <a:t>48</a:t>
              </a:r>
              <a:r>
                <a:rPr kumimoji="1" lang="en-US" altLang="ja-JP" dirty="0"/>
                <a:t>Ca, </a:t>
              </a:r>
              <a:r>
                <a:rPr kumimoji="1" lang="en-US" altLang="ja-JP" baseline="30000" dirty="0"/>
                <a:t>70</a:t>
              </a:r>
              <a:r>
                <a:rPr kumimoji="1" lang="en-US" altLang="ja-JP" dirty="0"/>
                <a:t>Zn, </a:t>
              </a:r>
              <a:r>
                <a:rPr kumimoji="1" lang="en-US" altLang="ja-JP" baseline="30000" dirty="0"/>
                <a:t>78</a:t>
              </a:r>
              <a:r>
                <a:rPr kumimoji="1" lang="en-US" altLang="ja-JP" dirty="0"/>
                <a:t>Kr, </a:t>
              </a:r>
              <a:r>
                <a:rPr kumimoji="1" lang="en-US" altLang="ja-JP" baseline="30000" dirty="0"/>
                <a:t>124</a:t>
              </a:r>
              <a:r>
                <a:rPr kumimoji="1" lang="en-US" altLang="ja-JP" dirty="0"/>
                <a:t>Xe, </a:t>
              </a:r>
              <a:r>
                <a:rPr kumimoji="1" lang="en-US" altLang="ja-JP" b="1" baseline="30000" dirty="0">
                  <a:solidFill>
                    <a:srgbClr val="FF0000"/>
                  </a:solidFill>
                </a:rPr>
                <a:t>238</a:t>
              </a:r>
              <a:r>
                <a:rPr kumimoji="1" lang="en-US" altLang="ja-JP" b="1" dirty="0">
                  <a:solidFill>
                    <a:srgbClr val="FF0000"/>
                  </a:solidFill>
                </a:rPr>
                <a:t>U</a:t>
              </a:r>
            </a:p>
            <a:p>
              <a:endParaRPr lang="en-US" altLang="ja-JP" dirty="0"/>
            </a:p>
            <a:p>
              <a:r>
                <a:rPr lang="en-US" altLang="ja-JP" dirty="0"/>
                <a:t>Typical beams</a:t>
              </a:r>
            </a:p>
            <a:p>
              <a:r>
                <a:rPr lang="en-US" altLang="ja-JP" dirty="0"/>
                <a:t>       345 MeV/u </a:t>
              </a:r>
              <a:r>
                <a:rPr lang="en-US" altLang="ja-JP" baseline="30000" dirty="0"/>
                <a:t>70</a:t>
              </a:r>
              <a:r>
                <a:rPr lang="en-US" altLang="ja-JP" dirty="0"/>
                <a:t>Zn  820 </a:t>
              </a:r>
              <a:r>
                <a:rPr lang="en-US" altLang="ja-JP" dirty="0" err="1"/>
                <a:t>pnA</a:t>
              </a:r>
              <a:endParaRPr lang="en-US" altLang="ja-JP" dirty="0"/>
            </a:p>
            <a:p>
              <a:r>
                <a:rPr lang="en-US" altLang="ja-JP" dirty="0"/>
                <a:t>       </a:t>
              </a:r>
              <a:r>
                <a:rPr lang="en-US" altLang="ja-JP" b="1" dirty="0">
                  <a:solidFill>
                    <a:srgbClr val="FF0000"/>
                  </a:solidFill>
                </a:rPr>
                <a:t>345 MeV/u </a:t>
              </a:r>
              <a:r>
                <a:rPr lang="en-US" altLang="ja-JP" b="1" baseline="30000" dirty="0">
                  <a:solidFill>
                    <a:srgbClr val="FF0000"/>
                  </a:solidFill>
                </a:rPr>
                <a:t>238</a:t>
              </a:r>
              <a:r>
                <a:rPr lang="en-US" altLang="ja-JP" b="1" dirty="0">
                  <a:solidFill>
                    <a:srgbClr val="FF0000"/>
                  </a:solidFill>
                </a:rPr>
                <a:t>U  120 </a:t>
              </a:r>
              <a:r>
                <a:rPr lang="en-US" altLang="ja-JP" b="1" dirty="0" err="1">
                  <a:solidFill>
                    <a:srgbClr val="FF0000"/>
                  </a:solidFill>
                </a:rPr>
                <a:t>pnA</a:t>
              </a:r>
              <a:endParaRPr kumimoji="1" lang="ja-JP" altLang="en-US" b="1">
                <a:solidFill>
                  <a:srgbClr val="FF0000"/>
                </a:solidFill>
              </a:endParaRPr>
            </a:p>
          </p:txBody>
        </p:sp>
        <p:pic>
          <p:nvPicPr>
            <p:cNvPr id="19" name="イメージ" descr="イメージ">
              <a:extLst>
                <a:ext uri="{FF2B5EF4-FFF2-40B4-BE49-F238E27FC236}">
                  <a16:creationId xmlns:a16="http://schemas.microsoft.com/office/drawing/2014/main" id="{16C4F1F8-BF52-3631-80D6-EDF66B779CAF}"/>
                </a:ext>
              </a:extLst>
            </p:cNvPr>
            <p:cNvPicPr>
              <a:picLocks noChangeAspect="1"/>
            </p:cNvPicPr>
            <p:nvPr/>
          </p:nvPicPr>
          <p:blipFill>
            <a:blip r:embed="rId3"/>
            <a:srcRect l="1356" t="924" r="12858" b="11917"/>
            <a:stretch/>
          </p:blipFill>
          <p:spPr>
            <a:xfrm>
              <a:off x="373051" y="4243256"/>
              <a:ext cx="6859413" cy="2614744"/>
            </a:xfrm>
            <a:prstGeom prst="rect">
              <a:avLst/>
            </a:prstGeom>
            <a:ln w="12700">
              <a:miter lim="400000"/>
            </a:ln>
          </p:spPr>
        </p:pic>
        <p:sp>
          <p:nvSpPr>
            <p:cNvPr id="24" name="正方形/長方形 23">
              <a:extLst>
                <a:ext uri="{FF2B5EF4-FFF2-40B4-BE49-F238E27FC236}">
                  <a16:creationId xmlns:a16="http://schemas.microsoft.com/office/drawing/2014/main" id="{0DFE77F3-496F-A2F4-3944-0BAA10A7ED37}"/>
                </a:ext>
              </a:extLst>
            </p:cNvPr>
            <p:cNvSpPr/>
            <p:nvPr/>
          </p:nvSpPr>
          <p:spPr>
            <a:xfrm>
              <a:off x="2410691" y="4243256"/>
              <a:ext cx="5015345" cy="1977435"/>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53FCF04-282E-7651-52D7-3973993CEE9C}"/>
                </a:ext>
              </a:extLst>
            </p:cNvPr>
            <p:cNvSpPr txBox="1"/>
            <p:nvPr/>
          </p:nvSpPr>
          <p:spPr>
            <a:xfrm>
              <a:off x="4087091" y="4073652"/>
              <a:ext cx="1343891" cy="369332"/>
            </a:xfrm>
            <a:prstGeom prst="rect">
              <a:avLst/>
            </a:prstGeom>
            <a:solidFill>
              <a:schemeClr val="bg1"/>
            </a:solidFill>
          </p:spPr>
          <p:txBody>
            <a:bodyPr wrap="square">
              <a:spAutoFit/>
            </a:bodyPr>
            <a:lstStyle/>
            <a:p>
              <a:r>
                <a:rPr kumimoji="1" lang="en-US" altLang="ja-JP" sz="1800" b="1" dirty="0">
                  <a:latin typeface="Times New Roman" panose="02020603050405020304" pitchFamily="18" charset="0"/>
                  <a:cs typeface="Times New Roman" panose="02020603050405020304" pitchFamily="18" charset="0"/>
                </a:rPr>
                <a:t>     RIBF</a:t>
              </a:r>
              <a:endParaRPr lang="ja-JP" altLang="en-US"/>
            </a:p>
          </p:txBody>
        </p:sp>
        <p:sp>
          <p:nvSpPr>
            <p:cNvPr id="25" name="テキスト ボックス 24">
              <a:extLst>
                <a:ext uri="{FF2B5EF4-FFF2-40B4-BE49-F238E27FC236}">
                  <a16:creationId xmlns:a16="http://schemas.microsoft.com/office/drawing/2014/main" id="{7A6A402D-43CF-DEB9-DA4D-F2257D29377D}"/>
                </a:ext>
              </a:extLst>
            </p:cNvPr>
            <p:cNvSpPr txBox="1"/>
            <p:nvPr/>
          </p:nvSpPr>
          <p:spPr>
            <a:xfrm>
              <a:off x="3059821" y="6390295"/>
              <a:ext cx="4393687" cy="369332"/>
            </a:xfrm>
            <a:prstGeom prst="rect">
              <a:avLst/>
            </a:prstGeom>
            <a:solidFill>
              <a:schemeClr val="bg1"/>
            </a:solidFill>
          </p:spPr>
          <p:txBody>
            <a:bodyPr wrap="square">
              <a:spAutoFit/>
            </a:bodyPr>
            <a:lstStyle/>
            <a:p>
              <a:r>
                <a:rPr lang="en-US" altLang="ja-JP" b="1" dirty="0">
                  <a:latin typeface="Times New Roman" panose="02020603050405020304" pitchFamily="18" charset="0"/>
                  <a:cs typeface="Times New Roman" panose="02020603050405020304" pitchFamily="18" charset="0"/>
                </a:rPr>
                <a:t>S</a:t>
              </a:r>
              <a:r>
                <a:rPr lang="en-US" altLang="ja-JP" dirty="0">
                  <a:latin typeface="Times New Roman" panose="02020603050405020304" pitchFamily="18" charset="0"/>
                  <a:cs typeface="Times New Roman" panose="02020603050405020304" pitchFamily="18" charset="0"/>
                </a:rPr>
                <a:t>uper</a:t>
              </a:r>
              <a:r>
                <a:rPr lang="en-US" altLang="ja-JP" b="1" dirty="0">
                  <a:latin typeface="Times New Roman" panose="02020603050405020304" pitchFamily="18" charset="0"/>
                  <a:cs typeface="Times New Roman" panose="02020603050405020304" pitchFamily="18" charset="0"/>
                </a:rPr>
                <a:t> H</a:t>
              </a:r>
              <a:r>
                <a:rPr lang="en-US" altLang="ja-JP" dirty="0">
                  <a:latin typeface="Times New Roman" panose="02020603050405020304" pitchFamily="18" charset="0"/>
                  <a:cs typeface="Times New Roman" panose="02020603050405020304" pitchFamily="18" charset="0"/>
                </a:rPr>
                <a:t>eavy</a:t>
              </a:r>
              <a:r>
                <a:rPr lang="en-US" altLang="ja-JP" b="1" dirty="0">
                  <a:latin typeface="Times New Roman" panose="02020603050405020304" pitchFamily="18" charset="0"/>
                  <a:cs typeface="Times New Roman" panose="02020603050405020304" pitchFamily="18" charset="0"/>
                </a:rPr>
                <a:t> E</a:t>
              </a:r>
              <a:r>
                <a:rPr lang="en-US" altLang="ja-JP" dirty="0">
                  <a:latin typeface="Times New Roman" panose="02020603050405020304" pitchFamily="18" charset="0"/>
                  <a:cs typeface="Times New Roman" panose="02020603050405020304" pitchFamily="18" charset="0"/>
                </a:rPr>
                <a:t>lement</a:t>
              </a:r>
              <a:r>
                <a:rPr lang="en-US" altLang="ja-JP" b="1"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Synthesis</a:t>
              </a:r>
              <a:r>
                <a:rPr lang="en-US" altLang="ja-JP" b="1" dirty="0">
                  <a:latin typeface="Times New Roman" panose="02020603050405020304" pitchFamily="18" charset="0"/>
                  <a:cs typeface="Times New Roman" panose="02020603050405020304" pitchFamily="18" charset="0"/>
                </a:rPr>
                <a:t> (</a:t>
              </a:r>
              <a:r>
                <a:rPr kumimoji="1" lang="en-US" altLang="ja-JP" sz="1800" b="1" dirty="0">
                  <a:latin typeface="Times New Roman" panose="02020603050405020304" pitchFamily="18" charset="0"/>
                  <a:cs typeface="Times New Roman" panose="02020603050405020304" pitchFamily="18" charset="0"/>
                </a:rPr>
                <a:t>SHE)</a:t>
              </a:r>
              <a:endParaRPr lang="ja-JP" altLang="en-US"/>
            </a:p>
          </p:txBody>
        </p:sp>
        <p:sp>
          <p:nvSpPr>
            <p:cNvPr id="26" name="テキスト ボックス 25">
              <a:extLst>
                <a:ext uri="{FF2B5EF4-FFF2-40B4-BE49-F238E27FC236}">
                  <a16:creationId xmlns:a16="http://schemas.microsoft.com/office/drawing/2014/main" id="{A521E930-46FB-C010-1898-F3822DCB746D}"/>
                </a:ext>
              </a:extLst>
            </p:cNvPr>
            <p:cNvSpPr txBox="1"/>
            <p:nvPr/>
          </p:nvSpPr>
          <p:spPr>
            <a:xfrm>
              <a:off x="-41565" y="5273538"/>
              <a:ext cx="1008609" cy="369332"/>
            </a:xfrm>
            <a:prstGeom prst="rect">
              <a:avLst/>
            </a:prstGeom>
            <a:noFill/>
          </p:spPr>
          <p:txBody>
            <a:bodyPr wrap="none" rtlCol="0">
              <a:spAutoFit/>
            </a:bodyPr>
            <a:lstStyle/>
            <a:p>
              <a:r>
                <a:rPr kumimoji="1" lang="en-US" altLang="ja-JP" dirty="0"/>
                <a:t>R28G-S</a:t>
              </a:r>
              <a:endParaRPr kumimoji="1" lang="ja-JP" altLang="en-US"/>
            </a:p>
          </p:txBody>
        </p:sp>
        <p:sp>
          <p:nvSpPr>
            <p:cNvPr id="27" name="テキスト ボックス 26">
              <a:extLst>
                <a:ext uri="{FF2B5EF4-FFF2-40B4-BE49-F238E27FC236}">
                  <a16:creationId xmlns:a16="http://schemas.microsoft.com/office/drawing/2014/main" id="{148DDBF6-FE64-8809-9A5E-010E227BA86A}"/>
                </a:ext>
              </a:extLst>
            </p:cNvPr>
            <p:cNvSpPr txBox="1"/>
            <p:nvPr/>
          </p:nvSpPr>
          <p:spPr>
            <a:xfrm>
              <a:off x="-41565" y="6418005"/>
              <a:ext cx="1024639" cy="369332"/>
            </a:xfrm>
            <a:prstGeom prst="rect">
              <a:avLst/>
            </a:prstGeom>
            <a:noFill/>
          </p:spPr>
          <p:txBody>
            <a:bodyPr wrap="none" rtlCol="0">
              <a:spAutoFit/>
            </a:bodyPr>
            <a:lstStyle/>
            <a:p>
              <a:r>
                <a:rPr kumimoji="1" lang="en-US" altLang="ja-JP" dirty="0"/>
                <a:t>R28G-K</a:t>
              </a:r>
              <a:endParaRPr kumimoji="1" lang="ja-JP" altLang="en-US"/>
            </a:p>
          </p:txBody>
        </p:sp>
      </p:grpSp>
      <p:sp>
        <p:nvSpPr>
          <p:cNvPr id="29" name="テキスト ボックス 28">
            <a:extLst>
              <a:ext uri="{FF2B5EF4-FFF2-40B4-BE49-F238E27FC236}">
                <a16:creationId xmlns:a16="http://schemas.microsoft.com/office/drawing/2014/main" id="{6FC2A673-152C-8921-EE23-42EAB2C288D7}"/>
              </a:ext>
            </a:extLst>
          </p:cNvPr>
          <p:cNvSpPr txBox="1"/>
          <p:nvPr/>
        </p:nvSpPr>
        <p:spPr>
          <a:xfrm>
            <a:off x="7647080" y="4564860"/>
            <a:ext cx="1343891" cy="369332"/>
          </a:xfrm>
          <a:prstGeom prst="rect">
            <a:avLst/>
          </a:prstGeom>
          <a:solidFill>
            <a:schemeClr val="bg1"/>
          </a:solidFill>
        </p:spPr>
        <p:txBody>
          <a:bodyPr wrap="square">
            <a:spAutoFit/>
          </a:bodyPr>
          <a:lstStyle/>
          <a:p>
            <a:r>
              <a:rPr lang="en-US" altLang="ja-JP" b="1" dirty="0">
                <a:latin typeface="Times New Roman" panose="02020603050405020304" pitchFamily="18" charset="0"/>
                <a:cs typeface="Times New Roman" panose="02020603050405020304" pitchFamily="18" charset="0"/>
              </a:rPr>
              <a:t>For</a:t>
            </a:r>
            <a:r>
              <a:rPr kumimoji="1" lang="en-US" altLang="ja-JP" sz="1800" b="1" dirty="0">
                <a:latin typeface="Times New Roman" panose="02020603050405020304" pitchFamily="18" charset="0"/>
                <a:cs typeface="Times New Roman" panose="02020603050405020304" pitchFamily="18" charset="0"/>
              </a:rPr>
              <a:t> RIBF</a:t>
            </a:r>
            <a:endParaRPr lang="ja-JP" altLang="en-US"/>
          </a:p>
        </p:txBody>
      </p:sp>
    </p:spTree>
    <p:extLst>
      <p:ext uri="{BB962C8B-B14F-4D97-AF65-F5344CB8AC3E}">
        <p14:creationId xmlns:p14="http://schemas.microsoft.com/office/powerpoint/2010/main" val="248879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D942777E-8FBC-C10E-E196-2645B76B1BFC}"/>
              </a:ext>
            </a:extLst>
          </p:cNvPr>
          <p:cNvSpPr txBox="1"/>
          <p:nvPr/>
        </p:nvSpPr>
        <p:spPr>
          <a:xfrm>
            <a:off x="1033804" y="-45144"/>
            <a:ext cx="8129085" cy="523220"/>
          </a:xfrm>
          <a:prstGeom prst="rect">
            <a:avLst/>
          </a:prstGeom>
          <a:noFill/>
        </p:spPr>
        <p:txBody>
          <a:bodyPr wrap="none" rtlCol="0">
            <a:spAutoFit/>
          </a:bodyPr>
          <a:lstStyle/>
          <a:p>
            <a:r>
              <a:rPr kumimoji="1" lang="en-US" altLang="ja-JP" sz="2800" b="1" dirty="0">
                <a:latin typeface="Times New Roman" panose="02020603050405020304" pitchFamily="18" charset="0"/>
                <a:cs typeface="Times New Roman" panose="02020603050405020304" pitchFamily="18" charset="0"/>
              </a:rPr>
              <a:t>RIKEN 28-GHz ECRISs for RILAC II and RILAC</a:t>
            </a:r>
            <a:endParaRPr kumimoji="1" lang="ja-JP" altLang="en-US" sz="2800" b="1"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50C2EC9-4FAD-A330-5681-27B1A276712E}"/>
              </a:ext>
            </a:extLst>
          </p:cNvPr>
          <p:cNvSpPr txBox="1"/>
          <p:nvPr/>
        </p:nvSpPr>
        <p:spPr>
          <a:xfrm>
            <a:off x="448491" y="3864491"/>
            <a:ext cx="3856041" cy="415894"/>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SC-ECRIS</a:t>
            </a:r>
            <a:r>
              <a:rPr kumimoji="1" lang="ja-JP" altLang="en-US" dirty="0">
                <a:latin typeface="Times New Roman" panose="02020603050405020304" pitchFamily="18" charset="0"/>
                <a:cs typeface="Times New Roman" panose="02020603050405020304" pitchFamily="18" charset="0"/>
              </a:rPr>
              <a:t>（</a:t>
            </a:r>
            <a:r>
              <a:rPr kumimoji="1" lang="en-US" altLang="ja-JP" dirty="0">
                <a:latin typeface="Times New Roman" panose="02020603050405020304" pitchFamily="18" charset="0"/>
                <a:cs typeface="Times New Roman" panose="02020603050405020304" pitchFamily="18" charset="0"/>
              </a:rPr>
              <a:t>RILAC</a:t>
            </a:r>
            <a:r>
              <a:rPr kumimoji="1" lang="ja-JP" altLang="en-US" dirty="0">
                <a:latin typeface="Times New Roman" panose="02020603050405020304" pitchFamily="18" charset="0"/>
                <a:cs typeface="Times New Roman" panose="02020603050405020304" pitchFamily="18" charset="0"/>
              </a:rPr>
              <a:t>）</a:t>
            </a:r>
            <a:r>
              <a:rPr kumimoji="1" lang="en-US" altLang="ja-JP" dirty="0">
                <a:latin typeface="Times New Roman" panose="02020603050405020304" pitchFamily="18" charset="0"/>
                <a:cs typeface="Times New Roman" panose="02020603050405020304" pitchFamily="18" charset="0"/>
              </a:rPr>
              <a:t>and LEBT</a:t>
            </a:r>
            <a:endParaRPr kumimoji="1" lang="ja-JP" altLang="en-US" dirty="0">
              <a:latin typeface="Times New Roman" panose="02020603050405020304" pitchFamily="18" charset="0"/>
              <a:cs typeface="Times New Roman" panose="02020603050405020304" pitchFamily="18" charset="0"/>
            </a:endParaRPr>
          </a:p>
        </p:txBody>
      </p:sp>
      <p:pic>
        <p:nvPicPr>
          <p:cNvPr id="9" name="Picture 2" descr="FIG. 1. Schematic drawing of the new SC-ECRIS and LEBT and the beam envelopes with emittances of 145 π mm × mrad and 300 π mm × mrad, drawn as black and red curves, respectively, as a function of the longitudinal position z. Pepper-pot emittance meter (PPEM) and Faraday cup (FC) pairs are placed at each of the three focus points, F1, F2, and F3.">
            <a:extLst>
              <a:ext uri="{FF2B5EF4-FFF2-40B4-BE49-F238E27FC236}">
                <a16:creationId xmlns:a16="http://schemas.microsoft.com/office/drawing/2014/main" id="{84500202-000C-15C2-7F2E-A02EA1745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77" y="4291766"/>
            <a:ext cx="5049142" cy="25220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B5BA1F74-9FA1-F359-A086-037324AD5C25}"/>
              </a:ext>
            </a:extLst>
          </p:cNvPr>
          <p:cNvGrpSpPr/>
          <p:nvPr/>
        </p:nvGrpSpPr>
        <p:grpSpPr>
          <a:xfrm>
            <a:off x="405060" y="519257"/>
            <a:ext cx="4540937" cy="3098540"/>
            <a:chOff x="1012863" y="1058079"/>
            <a:chExt cx="3645862" cy="2487780"/>
          </a:xfrm>
        </p:grpSpPr>
        <p:pic>
          <p:nvPicPr>
            <p:cNvPr id="5" name="図 4" descr="ダイアグラム, 概略図&#10;&#10;自動的に生成された説明">
              <a:extLst>
                <a:ext uri="{FF2B5EF4-FFF2-40B4-BE49-F238E27FC236}">
                  <a16:creationId xmlns:a16="http://schemas.microsoft.com/office/drawing/2014/main" id="{2252D365-0522-9AFE-F3CC-E8EE1986F45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rot="16200000">
              <a:off x="1809634" y="696768"/>
              <a:ext cx="2052320" cy="3645862"/>
            </a:xfrm>
            <a:prstGeom prst="rect">
              <a:avLst/>
            </a:prstGeom>
          </p:spPr>
        </p:pic>
        <p:sp>
          <p:nvSpPr>
            <p:cNvPr id="14" name="テキスト ボックス 13">
              <a:extLst>
                <a:ext uri="{FF2B5EF4-FFF2-40B4-BE49-F238E27FC236}">
                  <a16:creationId xmlns:a16="http://schemas.microsoft.com/office/drawing/2014/main" id="{BC01F36B-4A8E-416A-73D4-52ADD28CDC83}"/>
                </a:ext>
              </a:extLst>
            </p:cNvPr>
            <p:cNvSpPr txBox="1"/>
            <p:nvPr/>
          </p:nvSpPr>
          <p:spPr>
            <a:xfrm>
              <a:off x="1012863" y="1058079"/>
              <a:ext cx="353173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SC-ECRIS</a:t>
              </a:r>
              <a:r>
                <a:rPr kumimoji="1" lang="ja-JP" altLang="en-US" dirty="0">
                  <a:latin typeface="Times New Roman" panose="02020603050405020304" pitchFamily="18" charset="0"/>
                  <a:cs typeface="Times New Roman" panose="02020603050405020304" pitchFamily="18" charset="0"/>
                </a:rPr>
                <a:t>（</a:t>
              </a:r>
              <a:r>
                <a:rPr kumimoji="1" lang="en-US" altLang="ja-JP" dirty="0">
                  <a:latin typeface="Times New Roman" panose="02020603050405020304" pitchFamily="18" charset="0"/>
                  <a:cs typeface="Times New Roman" panose="02020603050405020304" pitchFamily="18" charset="0"/>
                </a:rPr>
                <a:t>RILAC II</a:t>
              </a:r>
              <a:r>
                <a:rPr kumimoji="1" lang="ja-JP" altLang="en-US" dirty="0">
                  <a:latin typeface="Times New Roman" panose="02020603050405020304" pitchFamily="18" charset="0"/>
                  <a:cs typeface="Times New Roman" panose="02020603050405020304" pitchFamily="18" charset="0"/>
                </a:rPr>
                <a:t>）</a:t>
              </a:r>
              <a:r>
                <a:rPr kumimoji="1" lang="en-US" altLang="ja-JP" dirty="0">
                  <a:latin typeface="Times New Roman" panose="02020603050405020304" pitchFamily="18" charset="0"/>
                  <a:cs typeface="Times New Roman" panose="02020603050405020304" pitchFamily="18" charset="0"/>
                </a:rPr>
                <a:t>and LEBT</a:t>
              </a:r>
              <a:endParaRPr kumimoji="1" lang="ja-JP" altLang="en-US"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2D29E8AF-042B-4FB3-F8EC-5655FB448911}"/>
                </a:ext>
              </a:extLst>
            </p:cNvPr>
            <p:cNvSpPr txBox="1"/>
            <p:nvPr/>
          </p:nvSpPr>
          <p:spPr>
            <a:xfrm>
              <a:off x="3957345" y="2190620"/>
              <a:ext cx="437104"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900" dirty="0">
                  <a:latin typeface="Times New Roman" panose="02020603050405020304" pitchFamily="18" charset="0"/>
                  <a:cs typeface="Times New Roman" panose="02020603050405020304" pitchFamily="18" charset="0"/>
                </a:rPr>
                <a:t>RFQ</a:t>
              </a:r>
              <a:endParaRPr kumimoji="1" lang="ja-JP" altLang="en-US" sz="900"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022A610D-8A7A-E0D5-067D-1B5020A5EAA3}"/>
                </a:ext>
              </a:extLst>
            </p:cNvPr>
            <p:cNvSpPr txBox="1"/>
            <p:nvPr/>
          </p:nvSpPr>
          <p:spPr>
            <a:xfrm>
              <a:off x="1135279" y="3155795"/>
              <a:ext cx="705233"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900" dirty="0">
                  <a:latin typeface="Times New Roman" panose="02020603050405020304" pitchFamily="18" charset="0"/>
                  <a:cs typeface="Times New Roman" panose="02020603050405020304" pitchFamily="18" charset="0"/>
                </a:rPr>
                <a:t>SC-ECRIS</a:t>
              </a:r>
              <a:endParaRPr kumimoji="1" lang="ja-JP" altLang="en-US" sz="900" dirty="0">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43F41598-C223-0729-85F2-808912DB22D0}"/>
                </a:ext>
              </a:extLst>
            </p:cNvPr>
            <p:cNvSpPr txBox="1"/>
            <p:nvPr/>
          </p:nvSpPr>
          <p:spPr>
            <a:xfrm>
              <a:off x="1938133" y="3165102"/>
              <a:ext cx="1216775"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900" dirty="0">
                  <a:latin typeface="Times New Roman" panose="02020603050405020304" pitchFamily="18" charset="0"/>
                  <a:cs typeface="Times New Roman" panose="02020603050405020304" pitchFamily="18" charset="0"/>
                </a:rPr>
                <a:t>Analyzing magnet</a:t>
              </a:r>
              <a:endParaRPr kumimoji="1" lang="ja-JP" altLang="en-US" sz="900" dirty="0">
                <a:latin typeface="Times New Roman" panose="02020603050405020304" pitchFamily="18" charset="0"/>
                <a:cs typeface="Times New Roman" panose="02020603050405020304" pitchFamily="18" charset="0"/>
              </a:endParaRPr>
            </a:p>
          </p:txBody>
        </p:sp>
        <p:cxnSp>
          <p:nvCxnSpPr>
            <p:cNvPr id="26" name="直線矢印コネクタ 25">
              <a:extLst>
                <a:ext uri="{FF2B5EF4-FFF2-40B4-BE49-F238E27FC236}">
                  <a16:creationId xmlns:a16="http://schemas.microsoft.com/office/drawing/2014/main" id="{F870E8DF-FF38-7ACB-3BF2-032410076E5D}"/>
                </a:ext>
              </a:extLst>
            </p:cNvPr>
            <p:cNvCxnSpPr>
              <a:cxnSpLocks/>
              <a:stCxn id="25" idx="1"/>
            </p:cNvCxnSpPr>
            <p:nvPr/>
          </p:nvCxnSpPr>
          <p:spPr>
            <a:xfrm flipH="1" flipV="1">
              <a:off x="1410054" y="2270623"/>
              <a:ext cx="528079" cy="100989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40609956-BFF8-5838-45F6-EB043B0D9D2F}"/>
                </a:ext>
              </a:extLst>
            </p:cNvPr>
            <p:cNvSpPr txBox="1"/>
            <p:nvPr/>
          </p:nvSpPr>
          <p:spPr>
            <a:xfrm>
              <a:off x="1777294" y="2535104"/>
              <a:ext cx="57669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900" dirty="0">
                  <a:latin typeface="Times New Roman" panose="02020603050405020304" pitchFamily="18" charset="0"/>
                  <a:cs typeface="Times New Roman" panose="02020603050405020304" pitchFamily="18" charset="0"/>
                </a:rPr>
                <a:t>Faraday </a:t>
              </a:r>
            </a:p>
            <a:p>
              <a:pPr algn="ctr"/>
              <a:r>
                <a:rPr kumimoji="1" lang="en-US" altLang="ja-JP" sz="900" dirty="0">
                  <a:latin typeface="Times New Roman" panose="02020603050405020304" pitchFamily="18" charset="0"/>
                  <a:cs typeface="Times New Roman" panose="02020603050405020304" pitchFamily="18" charset="0"/>
                </a:rPr>
                <a:t>cup</a:t>
              </a:r>
              <a:endParaRPr kumimoji="1" lang="ja-JP" altLang="en-US" sz="900" dirty="0">
                <a:latin typeface="Times New Roman" panose="02020603050405020304" pitchFamily="18" charset="0"/>
                <a:cs typeface="Times New Roman" panose="02020603050405020304" pitchFamily="18" charset="0"/>
              </a:endParaRPr>
            </a:p>
          </p:txBody>
        </p:sp>
        <p:cxnSp>
          <p:nvCxnSpPr>
            <p:cNvPr id="28" name="直線矢印コネクタ 27">
              <a:extLst>
                <a:ext uri="{FF2B5EF4-FFF2-40B4-BE49-F238E27FC236}">
                  <a16:creationId xmlns:a16="http://schemas.microsoft.com/office/drawing/2014/main" id="{3641C1F5-5B16-BEBF-697E-DA6F3FFC65A4}"/>
                </a:ext>
              </a:extLst>
            </p:cNvPr>
            <p:cNvCxnSpPr>
              <a:cxnSpLocks/>
              <a:stCxn id="27" idx="0"/>
            </p:cNvCxnSpPr>
            <p:nvPr/>
          </p:nvCxnSpPr>
          <p:spPr>
            <a:xfrm flipH="1" flipV="1">
              <a:off x="1977472" y="2102910"/>
              <a:ext cx="88171" cy="43219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2890C81C-AE95-1C02-6BA7-EE12B8B62BE5}"/>
                </a:ext>
              </a:extLst>
            </p:cNvPr>
            <p:cNvSpPr txBox="1"/>
            <p:nvPr/>
          </p:nvSpPr>
          <p:spPr>
            <a:xfrm>
              <a:off x="3485846" y="2680131"/>
              <a:ext cx="65586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900" dirty="0">
                  <a:latin typeface="Times New Roman" panose="02020603050405020304" pitchFamily="18" charset="0"/>
                  <a:cs typeface="Times New Roman" panose="02020603050405020304" pitchFamily="18" charset="0"/>
                </a:rPr>
                <a:t>Paired Solenoid</a:t>
              </a:r>
              <a:endParaRPr kumimoji="1" lang="ja-JP" altLang="en-US" sz="900" dirty="0">
                <a:latin typeface="Times New Roman" panose="02020603050405020304" pitchFamily="18" charset="0"/>
                <a:cs typeface="Times New Roman" panose="02020603050405020304" pitchFamily="18" charset="0"/>
              </a:endParaRPr>
            </a:p>
          </p:txBody>
        </p:sp>
        <p:cxnSp>
          <p:nvCxnSpPr>
            <p:cNvPr id="30" name="直線矢印コネクタ 29">
              <a:extLst>
                <a:ext uri="{FF2B5EF4-FFF2-40B4-BE49-F238E27FC236}">
                  <a16:creationId xmlns:a16="http://schemas.microsoft.com/office/drawing/2014/main" id="{EB89EE6A-E856-31B1-B72F-799F106AA28F}"/>
                </a:ext>
              </a:extLst>
            </p:cNvPr>
            <p:cNvCxnSpPr>
              <a:cxnSpLocks/>
            </p:cNvCxnSpPr>
            <p:nvPr/>
          </p:nvCxnSpPr>
          <p:spPr>
            <a:xfrm flipH="1" flipV="1">
              <a:off x="3358420" y="2224982"/>
              <a:ext cx="428362" cy="45514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6ABC7029-9D76-4926-5BC5-CA4455C26914}"/>
                </a:ext>
              </a:extLst>
            </p:cNvPr>
            <p:cNvCxnSpPr>
              <a:cxnSpLocks/>
            </p:cNvCxnSpPr>
            <p:nvPr/>
          </p:nvCxnSpPr>
          <p:spPr>
            <a:xfrm flipH="1" flipV="1">
              <a:off x="2211714" y="2224982"/>
              <a:ext cx="220740" cy="47080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id="{4E478906-94C4-A90A-396C-38BA0F45E141}"/>
                </a:ext>
              </a:extLst>
            </p:cNvPr>
            <p:cNvSpPr txBox="1"/>
            <p:nvPr/>
          </p:nvSpPr>
          <p:spPr>
            <a:xfrm>
              <a:off x="2538565" y="2362990"/>
              <a:ext cx="677268"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900" dirty="0">
                  <a:latin typeface="Times New Roman" panose="02020603050405020304" pitchFamily="18" charset="0"/>
                  <a:cs typeface="Times New Roman" panose="02020603050405020304" pitchFamily="18" charset="0"/>
                </a:rPr>
                <a:t>Q magnet</a:t>
              </a:r>
              <a:endParaRPr kumimoji="1" lang="ja-JP" altLang="en-US" sz="900" dirty="0">
                <a:latin typeface="Times New Roman" panose="02020603050405020304" pitchFamily="18" charset="0"/>
                <a:cs typeface="Times New Roman" panose="02020603050405020304" pitchFamily="18" charset="0"/>
              </a:endParaRPr>
            </a:p>
          </p:txBody>
        </p:sp>
        <p:cxnSp>
          <p:nvCxnSpPr>
            <p:cNvPr id="33" name="直線矢印コネクタ 32">
              <a:extLst>
                <a:ext uri="{FF2B5EF4-FFF2-40B4-BE49-F238E27FC236}">
                  <a16:creationId xmlns:a16="http://schemas.microsoft.com/office/drawing/2014/main" id="{B97566A2-8303-41C8-BAE0-DE2008253F52}"/>
                </a:ext>
              </a:extLst>
            </p:cNvPr>
            <p:cNvCxnSpPr>
              <a:cxnSpLocks/>
              <a:stCxn id="32" idx="0"/>
            </p:cNvCxnSpPr>
            <p:nvPr/>
          </p:nvCxnSpPr>
          <p:spPr>
            <a:xfrm flipH="1" flipV="1">
              <a:off x="2677253" y="2102910"/>
              <a:ext cx="199946" cy="26008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4" name="テキスト ボックス 33">
              <a:extLst>
                <a:ext uri="{FF2B5EF4-FFF2-40B4-BE49-F238E27FC236}">
                  <a16:creationId xmlns:a16="http://schemas.microsoft.com/office/drawing/2014/main" id="{46C8E898-9330-5ABD-ED12-F87D5E12918A}"/>
                </a:ext>
              </a:extLst>
            </p:cNvPr>
            <p:cNvSpPr txBox="1"/>
            <p:nvPr/>
          </p:nvSpPr>
          <p:spPr>
            <a:xfrm>
              <a:off x="2443233" y="2696793"/>
              <a:ext cx="65586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900" dirty="0">
                  <a:latin typeface="Times New Roman" panose="02020603050405020304" pitchFamily="18" charset="0"/>
                  <a:cs typeface="Times New Roman" panose="02020603050405020304" pitchFamily="18" charset="0"/>
                </a:rPr>
                <a:t>Paired Solenoid</a:t>
              </a:r>
              <a:endParaRPr kumimoji="1" lang="ja-JP" altLang="en-US" sz="900" dirty="0">
                <a:latin typeface="Times New Roman" panose="02020603050405020304" pitchFamily="18" charset="0"/>
                <a:cs typeface="Times New Roman" panose="02020603050405020304" pitchFamily="18" charset="0"/>
              </a:endParaRPr>
            </a:p>
          </p:txBody>
        </p:sp>
      </p:grpSp>
      <p:grpSp>
        <p:nvGrpSpPr>
          <p:cNvPr id="19" name="グループ化 18">
            <a:extLst>
              <a:ext uri="{FF2B5EF4-FFF2-40B4-BE49-F238E27FC236}">
                <a16:creationId xmlns:a16="http://schemas.microsoft.com/office/drawing/2014/main" id="{34E06E63-55A6-CCD6-ABFE-61534AF2F9A5}"/>
              </a:ext>
            </a:extLst>
          </p:cNvPr>
          <p:cNvGrpSpPr/>
          <p:nvPr/>
        </p:nvGrpSpPr>
        <p:grpSpPr>
          <a:xfrm>
            <a:off x="5551353" y="697629"/>
            <a:ext cx="6361090" cy="5405278"/>
            <a:chOff x="5551353" y="697629"/>
            <a:chExt cx="6361090" cy="5405278"/>
          </a:xfrm>
        </p:grpSpPr>
        <p:pic>
          <p:nvPicPr>
            <p:cNvPr id="8" name="イメージ" descr="イメージ">
              <a:extLst>
                <a:ext uri="{FF2B5EF4-FFF2-40B4-BE49-F238E27FC236}">
                  <a16:creationId xmlns:a16="http://schemas.microsoft.com/office/drawing/2014/main" id="{664E3D47-A8BB-D562-463D-26AE01043179}"/>
                </a:ext>
              </a:extLst>
            </p:cNvPr>
            <p:cNvPicPr>
              <a:picLocks noChangeAspect="1"/>
            </p:cNvPicPr>
            <p:nvPr/>
          </p:nvPicPr>
          <p:blipFill>
            <a:blip r:embed="rId5"/>
            <a:srcRect r="55848"/>
            <a:stretch/>
          </p:blipFill>
          <p:spPr>
            <a:xfrm>
              <a:off x="5551353" y="697629"/>
              <a:ext cx="6361090" cy="5405278"/>
            </a:xfrm>
            <a:prstGeom prst="rect">
              <a:avLst/>
            </a:prstGeom>
            <a:ln w="12700">
              <a:miter lim="400000"/>
            </a:ln>
          </p:spPr>
        </p:pic>
        <p:sp>
          <p:nvSpPr>
            <p:cNvPr id="12" name="正方形/長方形 11">
              <a:extLst>
                <a:ext uri="{FF2B5EF4-FFF2-40B4-BE49-F238E27FC236}">
                  <a16:creationId xmlns:a16="http://schemas.microsoft.com/office/drawing/2014/main" id="{D655F8BC-FC7D-E47B-C2EA-6E451D3CEE2E}"/>
                </a:ext>
              </a:extLst>
            </p:cNvPr>
            <p:cNvSpPr/>
            <p:nvPr/>
          </p:nvSpPr>
          <p:spPr>
            <a:xfrm>
              <a:off x="5643814" y="1802667"/>
              <a:ext cx="1793306" cy="37142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2" name="カギ線コネクタ 21">
            <a:extLst>
              <a:ext uri="{FF2B5EF4-FFF2-40B4-BE49-F238E27FC236}">
                <a16:creationId xmlns:a16="http://schemas.microsoft.com/office/drawing/2014/main" id="{3211A949-3636-5CCB-4E4F-9ED77F52CB77}"/>
              </a:ext>
            </a:extLst>
          </p:cNvPr>
          <p:cNvCxnSpPr>
            <a:cxnSpLocks/>
          </p:cNvCxnSpPr>
          <p:nvPr/>
        </p:nvCxnSpPr>
        <p:spPr>
          <a:xfrm>
            <a:off x="4829277" y="1583114"/>
            <a:ext cx="2607843" cy="1290915"/>
          </a:xfrm>
          <a:prstGeom prst="bentConnector3">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カギ線コネクタ 37">
            <a:extLst>
              <a:ext uri="{FF2B5EF4-FFF2-40B4-BE49-F238E27FC236}">
                <a16:creationId xmlns:a16="http://schemas.microsoft.com/office/drawing/2014/main" id="{066E42D6-9E40-D4F1-4683-962E93266431}"/>
              </a:ext>
            </a:extLst>
          </p:cNvPr>
          <p:cNvCxnSpPr>
            <a:cxnSpLocks/>
          </p:cNvCxnSpPr>
          <p:nvPr/>
        </p:nvCxnSpPr>
        <p:spPr>
          <a:xfrm>
            <a:off x="5352331" y="4811992"/>
            <a:ext cx="2084789" cy="154455"/>
          </a:xfrm>
          <a:prstGeom prst="bentConnector3">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90D8172D-2432-7FDD-0114-266636E9CBA0}"/>
              </a:ext>
            </a:extLst>
          </p:cNvPr>
          <p:cNvCxnSpPr/>
          <p:nvPr/>
        </p:nvCxnSpPr>
        <p:spPr>
          <a:xfrm>
            <a:off x="1912089" y="1820598"/>
            <a:ext cx="0" cy="284838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7" name="直線コネクタ 46">
            <a:extLst>
              <a:ext uri="{FF2B5EF4-FFF2-40B4-BE49-F238E27FC236}">
                <a16:creationId xmlns:a16="http://schemas.microsoft.com/office/drawing/2014/main" id="{59CE3A15-B490-2456-AD37-A5883376CFC3}"/>
              </a:ext>
            </a:extLst>
          </p:cNvPr>
          <p:cNvCxnSpPr>
            <a:cxnSpLocks/>
          </p:cNvCxnSpPr>
          <p:nvPr/>
        </p:nvCxnSpPr>
        <p:spPr>
          <a:xfrm>
            <a:off x="3162884" y="1863121"/>
            <a:ext cx="0" cy="1823951"/>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8C9E8CB2-90A1-90A2-F147-3D191B9D6796}"/>
              </a:ext>
            </a:extLst>
          </p:cNvPr>
          <p:cNvCxnSpPr>
            <a:cxnSpLocks/>
          </p:cNvCxnSpPr>
          <p:nvPr/>
        </p:nvCxnSpPr>
        <p:spPr>
          <a:xfrm>
            <a:off x="4811575" y="3287313"/>
            <a:ext cx="0" cy="143804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5" name="直線矢印コネクタ 54">
            <a:extLst>
              <a:ext uri="{FF2B5EF4-FFF2-40B4-BE49-F238E27FC236}">
                <a16:creationId xmlns:a16="http://schemas.microsoft.com/office/drawing/2014/main" id="{BB5BF3BA-CBAE-00AA-EC22-DAECA934D133}"/>
              </a:ext>
            </a:extLst>
          </p:cNvPr>
          <p:cNvCxnSpPr>
            <a:cxnSpLocks/>
          </p:cNvCxnSpPr>
          <p:nvPr/>
        </p:nvCxnSpPr>
        <p:spPr>
          <a:xfrm>
            <a:off x="3185733" y="3548525"/>
            <a:ext cx="161812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8" name="テキスト ボックス 57">
            <a:extLst>
              <a:ext uri="{FF2B5EF4-FFF2-40B4-BE49-F238E27FC236}">
                <a16:creationId xmlns:a16="http://schemas.microsoft.com/office/drawing/2014/main" id="{E2E3F668-7F73-2B97-708A-5788D6974756}"/>
              </a:ext>
            </a:extLst>
          </p:cNvPr>
          <p:cNvSpPr txBox="1"/>
          <p:nvPr/>
        </p:nvSpPr>
        <p:spPr>
          <a:xfrm>
            <a:off x="3698529" y="3244334"/>
            <a:ext cx="577402" cy="369332"/>
          </a:xfrm>
          <a:prstGeom prst="rect">
            <a:avLst/>
          </a:prstGeom>
          <a:noFill/>
        </p:spPr>
        <p:txBody>
          <a:bodyPr wrap="none" rtlCol="0">
            <a:spAutoFit/>
          </a:bodyPr>
          <a:lstStyle/>
          <a:p>
            <a:r>
              <a:rPr lang="en-US" altLang="ja-JP" dirty="0">
                <a:solidFill>
                  <a:srgbClr val="FF0000"/>
                </a:solidFill>
              </a:rPr>
              <a:t>3 m</a:t>
            </a:r>
            <a:endParaRPr kumimoji="1" lang="ja-JP" altLang="en-US">
              <a:solidFill>
                <a:srgbClr val="FF0000"/>
              </a:solidFill>
            </a:endParaRPr>
          </a:p>
        </p:txBody>
      </p:sp>
    </p:spTree>
    <p:extLst>
      <p:ext uri="{BB962C8B-B14F-4D97-AF65-F5344CB8AC3E}">
        <p14:creationId xmlns:p14="http://schemas.microsoft.com/office/powerpoint/2010/main" val="3063098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C981F-B196-755B-41A7-C92C1CF1EAB7}"/>
            </a:ext>
          </a:extLst>
        </p:cNvPr>
        <p:cNvGrpSpPr/>
        <p:nvPr/>
      </p:nvGrpSpPr>
      <p:grpSpPr>
        <a:xfrm>
          <a:off x="0" y="0"/>
          <a:ext cx="0" cy="0"/>
          <a:chOff x="0" y="0"/>
          <a:chExt cx="0" cy="0"/>
        </a:xfrm>
      </p:grpSpPr>
      <p:pic>
        <p:nvPicPr>
          <p:cNvPr id="2" name="図 23" descr="A diagram of a beam&#10;&#10;Description automatically generated">
            <a:extLst>
              <a:ext uri="{FF2B5EF4-FFF2-40B4-BE49-F238E27FC236}">
                <a16:creationId xmlns:a16="http://schemas.microsoft.com/office/drawing/2014/main" id="{1068FEF0-8331-D103-7EFC-6E65FE3029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14378" y="1229315"/>
            <a:ext cx="5556207" cy="5319594"/>
          </a:xfrm>
          <a:prstGeom prst="rect">
            <a:avLst/>
          </a:prstGeom>
          <a:noFill/>
          <a:ln>
            <a:noFill/>
          </a:ln>
        </p:spPr>
      </p:pic>
      <p:sp>
        <p:nvSpPr>
          <p:cNvPr id="3" name="TextBox 25">
            <a:extLst>
              <a:ext uri="{FF2B5EF4-FFF2-40B4-BE49-F238E27FC236}">
                <a16:creationId xmlns:a16="http://schemas.microsoft.com/office/drawing/2014/main" id="{3F1BCBBE-849A-DA60-9500-4F2B5A61A4F1}"/>
              </a:ext>
            </a:extLst>
          </p:cNvPr>
          <p:cNvSpPr txBox="1"/>
          <p:nvPr/>
        </p:nvSpPr>
        <p:spPr>
          <a:xfrm>
            <a:off x="6321417" y="3200428"/>
            <a:ext cx="5163109" cy="1200329"/>
          </a:xfrm>
          <a:prstGeom prst="rect">
            <a:avLst/>
          </a:prstGeom>
          <a:solidFill>
            <a:schemeClr val="bg1"/>
          </a:solidFill>
        </p:spPr>
        <p:txBody>
          <a:bodyPr wrap="square">
            <a:spAutoFit/>
          </a:bodyPr>
          <a:lstStyle/>
          <a:p>
            <a:r>
              <a:rPr lang="en-US" sz="2400" dirty="0"/>
              <a:t>(Absent a long-term stable supply)</a:t>
            </a:r>
          </a:p>
          <a:p>
            <a:endParaRPr lang="en-US" sz="2400" dirty="0"/>
          </a:p>
          <a:p>
            <a:r>
              <a:rPr lang="en-US" sz="2400" b="1" dirty="0"/>
              <a:t>250-</a:t>
            </a:r>
            <a:r>
              <a:rPr lang="en-US" altLang="ja-JP" sz="2400" b="1" dirty="0"/>
              <a:t>μA U</a:t>
            </a:r>
            <a:r>
              <a:rPr lang="en-US" altLang="ja-JP" sz="2400" b="1" baseline="30000" dirty="0"/>
              <a:t>35+ </a:t>
            </a:r>
            <a:r>
              <a:rPr lang="en-US" altLang="ja-JP" sz="2400" b="1" dirty="0"/>
              <a:t>with 10.5 mg/h.</a:t>
            </a:r>
            <a:endParaRPr lang="en-US" sz="2400" b="1" dirty="0"/>
          </a:p>
        </p:txBody>
      </p:sp>
      <p:sp>
        <p:nvSpPr>
          <p:cNvPr id="5" name="TextBox 33">
            <a:extLst>
              <a:ext uri="{FF2B5EF4-FFF2-40B4-BE49-F238E27FC236}">
                <a16:creationId xmlns:a16="http://schemas.microsoft.com/office/drawing/2014/main" id="{00487CA7-E6BD-A37D-021D-43B327FCC722}"/>
              </a:ext>
            </a:extLst>
          </p:cNvPr>
          <p:cNvSpPr txBox="1"/>
          <p:nvPr/>
        </p:nvSpPr>
        <p:spPr>
          <a:xfrm>
            <a:off x="6321417" y="1394305"/>
            <a:ext cx="5093570"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Long period beam of 1 month was </a:t>
            </a:r>
          </a:p>
          <a:p>
            <a:endParaRPr lang="en-US" sz="2400" dirty="0"/>
          </a:p>
          <a:p>
            <a:r>
              <a:rPr lang="en-US" sz="2400" dirty="0"/>
              <a:t>U</a:t>
            </a:r>
            <a:r>
              <a:rPr lang="en-US" sz="2400" baseline="30000" dirty="0"/>
              <a:t>35+</a:t>
            </a:r>
            <a:r>
              <a:rPr lang="en-US" sz="2400" dirty="0"/>
              <a:t> (110</a:t>
            </a:r>
            <a:r>
              <a:rPr lang="en-US" altLang="ja-JP" sz="2400" dirty="0"/>
              <a:t>μA) with 2.4mg/h</a:t>
            </a:r>
            <a:endParaRPr lang="en-US" sz="2400" dirty="0"/>
          </a:p>
        </p:txBody>
      </p:sp>
      <p:sp>
        <p:nvSpPr>
          <p:cNvPr id="7" name="テキスト ボックス 6">
            <a:extLst>
              <a:ext uri="{FF2B5EF4-FFF2-40B4-BE49-F238E27FC236}">
                <a16:creationId xmlns:a16="http://schemas.microsoft.com/office/drawing/2014/main" id="{A8578546-2AB0-341E-9C2E-7865399BD443}"/>
              </a:ext>
            </a:extLst>
          </p:cNvPr>
          <p:cNvSpPr txBox="1"/>
          <p:nvPr/>
        </p:nvSpPr>
        <p:spPr>
          <a:xfrm>
            <a:off x="1689986" y="260952"/>
            <a:ext cx="8812028" cy="707886"/>
          </a:xfrm>
          <a:prstGeom prst="rect">
            <a:avLst/>
          </a:prstGeom>
          <a:noFill/>
        </p:spPr>
        <p:txBody>
          <a:bodyPr wrap="none" rtlCol="0">
            <a:spAutoFit/>
          </a:bodyPr>
          <a:lstStyle/>
          <a:p>
            <a:r>
              <a:rPr kumimoji="1" lang="en-US" altLang="ja-JP" sz="4000" dirty="0"/>
              <a:t>Current status of U35+ beam supply</a:t>
            </a:r>
          </a:p>
        </p:txBody>
      </p:sp>
      <p:sp>
        <p:nvSpPr>
          <p:cNvPr id="8" name="テキスト ボックス 7">
            <a:extLst>
              <a:ext uri="{FF2B5EF4-FFF2-40B4-BE49-F238E27FC236}">
                <a16:creationId xmlns:a16="http://schemas.microsoft.com/office/drawing/2014/main" id="{BD56E58C-65CF-B698-CF87-C0C230AAFD51}"/>
              </a:ext>
            </a:extLst>
          </p:cNvPr>
          <p:cNvSpPr txBox="1"/>
          <p:nvPr/>
        </p:nvSpPr>
        <p:spPr>
          <a:xfrm>
            <a:off x="6321417" y="2835435"/>
            <a:ext cx="5758308" cy="369332"/>
          </a:xfrm>
          <a:prstGeom prst="rect">
            <a:avLst/>
          </a:prstGeom>
          <a:noFill/>
        </p:spPr>
        <p:txBody>
          <a:bodyPr wrap="none" rtlCol="0">
            <a:spAutoFit/>
          </a:bodyPr>
          <a:lstStyle/>
          <a:p>
            <a:r>
              <a:rPr kumimoji="1" lang="en-US" altLang="ja-JP" dirty="0"/>
              <a:t>High consumption </a:t>
            </a:r>
            <a:r>
              <a:rPr lang="en-US" altLang="ja-JP" dirty="0"/>
              <a:t>causes </a:t>
            </a:r>
            <a:r>
              <a:rPr lang="en-US" altLang="ja-JP" b="1" i="1" dirty="0"/>
              <a:t>unstable beam intensity</a:t>
            </a:r>
            <a:r>
              <a:rPr lang="en-US" altLang="ja-JP" dirty="0"/>
              <a:t>.</a:t>
            </a:r>
            <a:endParaRPr kumimoji="1" lang="ja-JP" altLang="en-US"/>
          </a:p>
        </p:txBody>
      </p:sp>
      <p:grpSp>
        <p:nvGrpSpPr>
          <p:cNvPr id="4" name="グループ化 3">
            <a:extLst>
              <a:ext uri="{FF2B5EF4-FFF2-40B4-BE49-F238E27FC236}">
                <a16:creationId xmlns:a16="http://schemas.microsoft.com/office/drawing/2014/main" id="{D1A9B3E0-82E7-0ADE-C999-4CAA4040C5CA}"/>
              </a:ext>
            </a:extLst>
          </p:cNvPr>
          <p:cNvGrpSpPr/>
          <p:nvPr/>
        </p:nvGrpSpPr>
        <p:grpSpPr>
          <a:xfrm>
            <a:off x="6181794" y="4335912"/>
            <a:ext cx="5372815" cy="2202380"/>
            <a:chOff x="16315154" y="27939067"/>
            <a:chExt cx="11893826" cy="6202782"/>
          </a:xfrm>
        </p:grpSpPr>
        <p:pic>
          <p:nvPicPr>
            <p:cNvPr id="6" name="図 5">
              <a:extLst>
                <a:ext uri="{FF2B5EF4-FFF2-40B4-BE49-F238E27FC236}">
                  <a16:creationId xmlns:a16="http://schemas.microsoft.com/office/drawing/2014/main" id="{949C45C2-3D04-7104-EE63-24EF2782E800}"/>
                </a:ext>
              </a:extLst>
            </p:cNvPr>
            <p:cNvPicPr>
              <a:picLocks noChangeAspect="1"/>
            </p:cNvPicPr>
            <p:nvPr/>
          </p:nvPicPr>
          <p:blipFill>
            <a:blip r:embed="rId3"/>
            <a:stretch>
              <a:fillRect/>
            </a:stretch>
          </p:blipFill>
          <p:spPr>
            <a:xfrm>
              <a:off x="16982817" y="28952297"/>
              <a:ext cx="11140807" cy="5189552"/>
            </a:xfrm>
            <a:prstGeom prst="rect">
              <a:avLst/>
            </a:prstGeom>
          </p:spPr>
        </p:pic>
        <p:sp>
          <p:nvSpPr>
            <p:cNvPr id="9" name="テキスト ボックス 8">
              <a:extLst>
                <a:ext uri="{FF2B5EF4-FFF2-40B4-BE49-F238E27FC236}">
                  <a16:creationId xmlns:a16="http://schemas.microsoft.com/office/drawing/2014/main" id="{A13319B6-8E65-B1A8-3FAB-161EBF8F9D7E}"/>
                </a:ext>
              </a:extLst>
            </p:cNvPr>
            <p:cNvSpPr txBox="1"/>
            <p:nvPr/>
          </p:nvSpPr>
          <p:spPr>
            <a:xfrm>
              <a:off x="16315154" y="27939067"/>
              <a:ext cx="11893826" cy="1126870"/>
            </a:xfrm>
            <a:prstGeom prst="rect">
              <a:avLst/>
            </a:prstGeom>
            <a:noFill/>
          </p:spPr>
          <p:txBody>
            <a:bodyPr wrap="square">
              <a:spAutoFit/>
            </a:bodyPr>
            <a:lstStyle/>
            <a:p>
              <a:pPr indent="269240" algn="just"/>
              <a:r>
                <a:rPr lang="en-US" altLang="ja-JP" sz="2000" kern="100" dirty="0">
                  <a:effectLst/>
                  <a:latin typeface="Times New Roman" panose="02020603050405020304" pitchFamily="18" charset="0"/>
                  <a:ea typeface="游明朝" panose="02020400000000000000" pitchFamily="18" charset="-128"/>
                  <a:cs typeface="Times New Roman" panose="02020603050405020304" pitchFamily="18" charset="0"/>
                </a:rPr>
                <a:t>Beam intensity of highly charged U ions</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Tree>
    <p:extLst>
      <p:ext uri="{BB962C8B-B14F-4D97-AF65-F5344CB8AC3E}">
        <p14:creationId xmlns:p14="http://schemas.microsoft.com/office/powerpoint/2010/main" val="83106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6D3E30-7459-4D31-D2A9-945DDB2B59B4}"/>
              </a:ext>
            </a:extLst>
          </p:cNvPr>
          <p:cNvSpPr/>
          <p:nvPr/>
        </p:nvSpPr>
        <p:spPr>
          <a:xfrm>
            <a:off x="0" y="6391384"/>
            <a:ext cx="12192000" cy="103634"/>
          </a:xfrm>
          <a:prstGeom prst="rect">
            <a:avLst/>
          </a:prstGeom>
          <a:solidFill>
            <a:srgbClr val="1119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3F7F489F-3FD3-A711-EE4B-555DF933E0D4}"/>
              </a:ext>
            </a:extLst>
          </p:cNvPr>
          <p:cNvSpPr>
            <a:spLocks noGrp="1"/>
          </p:cNvSpPr>
          <p:nvPr>
            <p:ph type="sldNum" sz="quarter" idx="12"/>
          </p:nvPr>
        </p:nvSpPr>
        <p:spPr>
          <a:xfrm>
            <a:off x="9448800" y="6478558"/>
            <a:ext cx="2743200" cy="365125"/>
          </a:xfrm>
        </p:spPr>
        <p:txBody>
          <a:bodyPr/>
          <a:lstStyle/>
          <a:p>
            <a:fld id="{45C9E2BF-B096-4C60-BC21-811FF2367CD8}" type="slidenum">
              <a:rPr lang="en-US" sz="1600" smtClean="0">
                <a:solidFill>
                  <a:srgbClr val="111987"/>
                </a:solidFill>
              </a:rPr>
              <a:t>22</a:t>
            </a:fld>
            <a:endParaRPr lang="en-US" sz="1600" dirty="0">
              <a:solidFill>
                <a:srgbClr val="111987"/>
              </a:solidFill>
            </a:endParaRPr>
          </a:p>
        </p:txBody>
      </p:sp>
      <p:sp>
        <p:nvSpPr>
          <p:cNvPr id="12" name="Rectangle 11">
            <a:extLst>
              <a:ext uri="{FF2B5EF4-FFF2-40B4-BE49-F238E27FC236}">
                <a16:creationId xmlns:a16="http://schemas.microsoft.com/office/drawing/2014/main" id="{192DABE7-E2A3-5130-1A2A-F6EB1ABD0BEB}"/>
              </a:ext>
            </a:extLst>
          </p:cNvPr>
          <p:cNvSpPr/>
          <p:nvPr/>
        </p:nvSpPr>
        <p:spPr>
          <a:xfrm>
            <a:off x="0" y="100473"/>
            <a:ext cx="12192000" cy="103634"/>
          </a:xfrm>
          <a:prstGeom prst="rect">
            <a:avLst/>
          </a:prstGeom>
          <a:solidFill>
            <a:srgbClr val="1119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806183-20C0-C40C-B642-4331EF18F169}"/>
              </a:ext>
            </a:extLst>
          </p:cNvPr>
          <p:cNvSpPr/>
          <p:nvPr/>
        </p:nvSpPr>
        <p:spPr>
          <a:xfrm>
            <a:off x="0" y="245224"/>
            <a:ext cx="12192000" cy="45719"/>
          </a:xfrm>
          <a:prstGeom prst="rect">
            <a:avLst/>
          </a:prstGeom>
          <a:solidFill>
            <a:srgbClr val="1119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101163-9434-97C7-CD2B-05917C093D5E}"/>
              </a:ext>
            </a:extLst>
          </p:cNvPr>
          <p:cNvGrpSpPr/>
          <p:nvPr/>
        </p:nvGrpSpPr>
        <p:grpSpPr>
          <a:xfrm>
            <a:off x="5339721" y="1532010"/>
            <a:ext cx="3865618" cy="2399578"/>
            <a:chOff x="1127711" y="2965561"/>
            <a:chExt cx="6288260" cy="3674450"/>
          </a:xfrm>
        </p:grpSpPr>
        <p:pic>
          <p:nvPicPr>
            <p:cNvPr id="4" name="図 5">
              <a:extLst>
                <a:ext uri="{FF2B5EF4-FFF2-40B4-BE49-F238E27FC236}">
                  <a16:creationId xmlns:a16="http://schemas.microsoft.com/office/drawing/2014/main" id="{BEAAA867-CBC5-8CC4-11D7-D20E9EE02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11" y="2965561"/>
              <a:ext cx="6288260" cy="3674450"/>
            </a:xfrm>
            <a:prstGeom prst="rect">
              <a:avLst/>
            </a:prstGeom>
          </p:spPr>
        </p:pic>
        <p:cxnSp>
          <p:nvCxnSpPr>
            <p:cNvPr id="6" name="Straight Arrow Connector 5">
              <a:extLst>
                <a:ext uri="{FF2B5EF4-FFF2-40B4-BE49-F238E27FC236}">
                  <a16:creationId xmlns:a16="http://schemas.microsoft.com/office/drawing/2014/main" id="{2608011A-F590-0001-DB17-C8887F33FCC7}"/>
                </a:ext>
              </a:extLst>
            </p:cNvPr>
            <p:cNvCxnSpPr>
              <a:cxnSpLocks/>
            </p:cNvCxnSpPr>
            <p:nvPr/>
          </p:nvCxnSpPr>
          <p:spPr>
            <a:xfrm>
              <a:off x="1952868" y="4068474"/>
              <a:ext cx="0" cy="73431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5DA9F573-548F-BF95-E21C-E3E7C19108FF}"/>
              </a:ext>
            </a:extLst>
          </p:cNvPr>
          <p:cNvSpPr txBox="1"/>
          <p:nvPr/>
        </p:nvSpPr>
        <p:spPr bwMode="auto">
          <a:xfrm>
            <a:off x="158459" y="1516561"/>
            <a:ext cx="4917608" cy="921214"/>
          </a:xfrm>
          <a:prstGeom prst="rect">
            <a:avLst/>
          </a:prstGeom>
          <a:no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wrap="square">
            <a:spAutoFit/>
          </a:bodyPr>
          <a:lstStyle/>
          <a:p>
            <a:pPr eaLnBrk="1" hangingPunct="1">
              <a:lnSpc>
                <a:spcPct val="114000"/>
              </a:lnSpc>
              <a:defRPr/>
            </a:pPr>
            <a:r>
              <a:rPr lang="en-US" altLang="ja-JP" sz="1600" dirty="0">
                <a:ea typeface="MS PGothic" panose="020B0600070205080204" pitchFamily="34" charset="-128"/>
                <a:cs typeface="Times New Roman" panose="02020603050405020304" pitchFamily="18" charset="0"/>
              </a:rPr>
              <a:t>After the beam extraction, the beam is focused using a solenoid coil before passing through the dipole analyzing magnet to select the ion charge state.</a:t>
            </a:r>
          </a:p>
        </p:txBody>
      </p:sp>
      <p:sp>
        <p:nvSpPr>
          <p:cNvPr id="10" name="TextBox 9">
            <a:extLst>
              <a:ext uri="{FF2B5EF4-FFF2-40B4-BE49-F238E27FC236}">
                <a16:creationId xmlns:a16="http://schemas.microsoft.com/office/drawing/2014/main" id="{79AA136D-F34E-4443-E847-10940F4B4E08}"/>
              </a:ext>
            </a:extLst>
          </p:cNvPr>
          <p:cNvSpPr txBox="1"/>
          <p:nvPr/>
        </p:nvSpPr>
        <p:spPr>
          <a:xfrm>
            <a:off x="5322013" y="1169098"/>
            <a:ext cx="6434006" cy="369332"/>
          </a:xfrm>
          <a:prstGeom prst="rect">
            <a:avLst/>
          </a:prstGeom>
          <a:noFill/>
        </p:spPr>
        <p:txBody>
          <a:bodyPr wrap="square" rtlCol="0">
            <a:spAutoFit/>
          </a:bodyPr>
          <a:lstStyle/>
          <a:p>
            <a:pPr algn="ctr"/>
            <a:r>
              <a:rPr lang="en-US" b="1" dirty="0"/>
              <a:t>RMS Emittance and Focusing Solenoid Current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B83FED6-D7DE-C877-206C-BB836117ACAC}"/>
                  </a:ext>
                </a:extLst>
              </p:cNvPr>
              <p:cNvSpPr txBox="1"/>
              <p:nvPr/>
            </p:nvSpPr>
            <p:spPr>
              <a:xfrm>
                <a:off x="5184800" y="4967818"/>
                <a:ext cx="4460533" cy="436786"/>
              </a:xfrm>
              <a:prstGeom prst="rect">
                <a:avLst/>
              </a:prstGeom>
              <a:noFill/>
            </p:spPr>
            <p:txBody>
              <a:bodyPr wrap="square">
                <a:spAutoFit/>
              </a:bodyPr>
              <a:lstStyle/>
              <a:p>
                <a:pPr>
                  <a:lnSpc>
                    <a:spcPct val="107000"/>
                  </a:lnSpc>
                  <a:spcAft>
                    <a:spcPts val="600"/>
                  </a:spcAft>
                </a:pPr>
                <a14:m>
                  <m:oMath xmlns:m="http://schemas.openxmlformats.org/officeDocument/2006/math">
                    <m:sSubSup>
                      <m:sSubSupPr>
                        <m:ctrlPr>
                          <a:rPr lang="en-US" i="1" smtClean="0">
                            <a:effectLst/>
                            <a:latin typeface="Cambria Math" panose="02040503050406030204" pitchFamily="18" charset="0"/>
                            <a:ea typeface="游明朝" panose="02020400000000000000" pitchFamily="18" charset="-128"/>
                            <a:cs typeface="Times New Roman" panose="02020603050405020304" pitchFamily="18" charset="0"/>
                          </a:rPr>
                        </m:ctrlPr>
                      </m:sSubSupPr>
                      <m:e>
                        <m:r>
                          <a:rPr lang="en-US" i="1">
                            <a:effectLst/>
                            <a:latin typeface="Cambria Math" panose="02040503050406030204" pitchFamily="18" charset="0"/>
                            <a:ea typeface="游明朝" panose="02020400000000000000" pitchFamily="18" charset="-128"/>
                            <a:cs typeface="Times New Roman" panose="02020603050405020304" pitchFamily="18" charset="0"/>
                          </a:rPr>
                          <m:t>𝜀</m:t>
                        </m:r>
                      </m:e>
                      <m:sub>
                        <m:r>
                          <a:rPr lang="en-US" i="1">
                            <a:effectLst/>
                            <a:latin typeface="Cambria Math" panose="02040503050406030204" pitchFamily="18" charset="0"/>
                            <a:ea typeface="游明朝" panose="02020400000000000000" pitchFamily="18" charset="-128"/>
                            <a:cs typeface="Times New Roman" panose="02020603050405020304" pitchFamily="18" charset="0"/>
                          </a:rPr>
                          <m:t>𝑚𝑒𝑎𝑠</m:t>
                        </m:r>
                      </m:sub>
                      <m:sup>
                        <m:r>
                          <a:rPr lang="en-US" i="1">
                            <a:effectLst/>
                            <a:latin typeface="Cambria Math" panose="02040503050406030204" pitchFamily="18" charset="0"/>
                            <a:ea typeface="游明朝" panose="02020400000000000000" pitchFamily="18" charset="-128"/>
                            <a:cs typeface="Times New Roman" panose="02020603050405020304" pitchFamily="18" charset="0"/>
                          </a:rPr>
                          <m:t>2</m:t>
                        </m:r>
                      </m:sup>
                    </m:sSubSup>
                  </m:oMath>
                </a14:m>
                <a:r>
                  <a:rPr lang="en-US" dirty="0">
                    <a:effectLst/>
                    <a:latin typeface="Calibri" panose="020F0502020204030204" pitchFamily="34" charset="0"/>
                    <a:ea typeface="游明朝" panose="02020400000000000000" pitchFamily="18" charset="-128"/>
                    <a:cs typeface="Times New Roman" panose="02020603050405020304" pitchFamily="18" charset="0"/>
                  </a:rPr>
                  <a:t> = </a:t>
                </a:r>
                <a14:m>
                  <m:oMath xmlns:m="http://schemas.openxmlformats.org/officeDocument/2006/math">
                    <m:sSubSup>
                      <m:sSubSupPr>
                        <m:ctrlPr>
                          <a:rPr lang="en-US" i="1">
                            <a:effectLst/>
                            <a:latin typeface="Cambria Math" panose="02040503050406030204" pitchFamily="18" charset="0"/>
                            <a:ea typeface="游明朝" panose="02020400000000000000" pitchFamily="18" charset="-128"/>
                            <a:cs typeface="Times New Roman" panose="02020603050405020304" pitchFamily="18" charset="0"/>
                          </a:rPr>
                        </m:ctrlPr>
                      </m:sSubSupPr>
                      <m:e>
                        <m:r>
                          <a:rPr lang="en-US" i="1">
                            <a:effectLst/>
                            <a:latin typeface="Cambria Math" panose="02040503050406030204" pitchFamily="18" charset="0"/>
                            <a:ea typeface="游明朝" panose="02020400000000000000" pitchFamily="18" charset="-128"/>
                            <a:cs typeface="Times New Roman" panose="02020603050405020304" pitchFamily="18" charset="0"/>
                          </a:rPr>
                          <m:t>𝜀</m:t>
                        </m:r>
                      </m:e>
                      <m:sub>
                        <m:r>
                          <a:rPr lang="en-US" i="1">
                            <a:effectLst/>
                            <a:latin typeface="Cambria Math" panose="02040503050406030204" pitchFamily="18" charset="0"/>
                            <a:ea typeface="游明朝" panose="02020400000000000000" pitchFamily="18" charset="-128"/>
                            <a:cs typeface="Times New Roman" panose="02020603050405020304" pitchFamily="18" charset="0"/>
                          </a:rPr>
                          <m:t>𝐸𝐶𝑅𝐼𝑆</m:t>
                        </m:r>
                      </m:sub>
                      <m:sup>
                        <m:r>
                          <a:rPr lang="en-US" i="1">
                            <a:effectLst/>
                            <a:latin typeface="Cambria Math" panose="02040503050406030204" pitchFamily="18" charset="0"/>
                            <a:ea typeface="游明朝" panose="02020400000000000000" pitchFamily="18" charset="-128"/>
                            <a:cs typeface="Times New Roman" panose="02020603050405020304" pitchFamily="18" charset="0"/>
                          </a:rPr>
                          <m:t>2</m:t>
                        </m:r>
                      </m:sup>
                    </m:sSubSup>
                  </m:oMath>
                </a14:m>
                <a:r>
                  <a:rPr lang="en-US" dirty="0">
                    <a:effectLst/>
                    <a:latin typeface="Calibri" panose="020F0502020204030204" pitchFamily="34" charset="0"/>
                    <a:ea typeface="游明朝" panose="02020400000000000000" pitchFamily="18" charset="-128"/>
                    <a:cs typeface="Times New Roman" panose="02020603050405020304" pitchFamily="18" charset="0"/>
                  </a:rPr>
                  <a:t>+ </a:t>
                </a:r>
                <a14:m>
                  <m:oMath xmlns:m="http://schemas.openxmlformats.org/officeDocument/2006/math">
                    <m:sSubSup>
                      <m:sSubSupPr>
                        <m:ctrlPr>
                          <a:rPr lang="en-US" i="1">
                            <a:effectLst/>
                            <a:latin typeface="Cambria Math" panose="02040503050406030204" pitchFamily="18" charset="0"/>
                            <a:ea typeface="游明朝" panose="02020400000000000000" pitchFamily="18" charset="-128"/>
                            <a:cs typeface="Times New Roman" panose="02020603050405020304" pitchFamily="18" charset="0"/>
                          </a:rPr>
                        </m:ctrlPr>
                      </m:sSubSupPr>
                      <m:e>
                        <m:r>
                          <a:rPr lang="en-US" i="1">
                            <a:effectLst/>
                            <a:latin typeface="Cambria Math" panose="02040503050406030204" pitchFamily="18" charset="0"/>
                            <a:ea typeface="游明朝" panose="02020400000000000000" pitchFamily="18" charset="-128"/>
                            <a:cs typeface="Times New Roman" panose="02020603050405020304" pitchFamily="18" charset="0"/>
                          </a:rPr>
                          <m:t>𝜀</m:t>
                        </m:r>
                      </m:e>
                      <m:sub>
                        <m:r>
                          <a:rPr lang="en-US" i="1">
                            <a:effectLst/>
                            <a:latin typeface="Cambria Math" panose="02040503050406030204" pitchFamily="18" charset="0"/>
                            <a:ea typeface="游明朝" panose="02020400000000000000" pitchFamily="18" charset="-128"/>
                            <a:cs typeface="Times New Roman" panose="02020603050405020304" pitchFamily="18" charset="0"/>
                          </a:rPr>
                          <m:t>𝑆𝑝𝑎𝑐𝑒</m:t>
                        </m:r>
                        <m:r>
                          <a:rPr lang="en-US" i="1">
                            <a:effectLst/>
                            <a:latin typeface="Cambria Math" panose="02040503050406030204" pitchFamily="18" charset="0"/>
                            <a:ea typeface="游明朝" panose="02020400000000000000" pitchFamily="18" charset="-128"/>
                            <a:cs typeface="Times New Roman" panose="02020603050405020304" pitchFamily="18" charset="0"/>
                          </a:rPr>
                          <m:t>−</m:t>
                        </m:r>
                        <m:r>
                          <a:rPr lang="en-US" i="1">
                            <a:effectLst/>
                            <a:latin typeface="Cambria Math" panose="02040503050406030204" pitchFamily="18" charset="0"/>
                            <a:ea typeface="游明朝" panose="02020400000000000000" pitchFamily="18" charset="-128"/>
                            <a:cs typeface="Times New Roman" panose="02020603050405020304" pitchFamily="18" charset="0"/>
                          </a:rPr>
                          <m:t>𝐶h𝑎𝑟𝑔𝑒</m:t>
                        </m:r>
                      </m:sub>
                      <m:sup>
                        <m:r>
                          <a:rPr lang="en-US" i="1">
                            <a:effectLst/>
                            <a:latin typeface="Cambria Math" panose="02040503050406030204" pitchFamily="18" charset="0"/>
                            <a:ea typeface="游明朝" panose="02020400000000000000" pitchFamily="18" charset="-128"/>
                            <a:cs typeface="Times New Roman" panose="02020603050405020304" pitchFamily="18" charset="0"/>
                          </a:rPr>
                          <m:t>2</m:t>
                        </m:r>
                      </m:sup>
                    </m:sSubSup>
                  </m:oMath>
                </a14:m>
                <a:r>
                  <a:rPr lang="en-US" dirty="0">
                    <a:effectLst/>
                    <a:latin typeface="Calibri" panose="020F0502020204030204" pitchFamily="34" charset="0"/>
                    <a:ea typeface="游明朝" panose="02020400000000000000" pitchFamily="18" charset="-128"/>
                    <a:cs typeface="Times New Roman" panose="02020603050405020304" pitchFamily="18" charset="0"/>
                  </a:rPr>
                  <a:t>+ </a:t>
                </a:r>
                <a14:m>
                  <m:oMath xmlns:m="http://schemas.openxmlformats.org/officeDocument/2006/math">
                    <m:sSubSup>
                      <m:sSubSupPr>
                        <m:ctrlPr>
                          <a:rPr lang="en-US" i="1">
                            <a:effectLst/>
                            <a:latin typeface="Cambria Math" panose="02040503050406030204" pitchFamily="18" charset="0"/>
                            <a:ea typeface="游明朝" panose="02020400000000000000" pitchFamily="18" charset="-128"/>
                            <a:cs typeface="Times New Roman" panose="02020603050405020304" pitchFamily="18" charset="0"/>
                          </a:rPr>
                        </m:ctrlPr>
                      </m:sSubSupPr>
                      <m:e>
                        <m:r>
                          <a:rPr lang="en-US" i="1">
                            <a:effectLst/>
                            <a:latin typeface="Cambria Math" panose="02040503050406030204" pitchFamily="18" charset="0"/>
                            <a:ea typeface="游明朝" panose="02020400000000000000" pitchFamily="18" charset="-128"/>
                            <a:cs typeface="Times New Roman" panose="02020603050405020304" pitchFamily="18" charset="0"/>
                          </a:rPr>
                          <m:t>𝜀</m:t>
                        </m:r>
                      </m:e>
                      <m:sub>
                        <m:r>
                          <a:rPr lang="en-US" i="1">
                            <a:effectLst/>
                            <a:latin typeface="Cambria Math" panose="02040503050406030204" pitchFamily="18" charset="0"/>
                            <a:ea typeface="游明朝" panose="02020400000000000000" pitchFamily="18" charset="-128"/>
                            <a:cs typeface="Times New Roman" panose="02020603050405020304" pitchFamily="18" charset="0"/>
                          </a:rPr>
                          <m:t>𝑜𝑡h𝑒𝑟</m:t>
                        </m:r>
                        <m:r>
                          <a:rPr lang="en-US" i="1">
                            <a:effectLst/>
                            <a:latin typeface="Cambria Math" panose="02040503050406030204" pitchFamily="18" charset="0"/>
                            <a:ea typeface="游明朝" panose="02020400000000000000" pitchFamily="18" charset="-128"/>
                            <a:cs typeface="Times New Roman" panose="02020603050405020304" pitchFamily="18" charset="0"/>
                          </a:rPr>
                          <m:t> </m:t>
                        </m:r>
                        <m:r>
                          <a:rPr lang="en-US" i="1">
                            <a:effectLst/>
                            <a:latin typeface="Cambria Math" panose="02040503050406030204" pitchFamily="18" charset="0"/>
                            <a:ea typeface="游明朝" panose="02020400000000000000" pitchFamily="18" charset="-128"/>
                            <a:cs typeface="Times New Roman" panose="02020603050405020304" pitchFamily="18" charset="0"/>
                          </a:rPr>
                          <m:t>𝑒𝑓𝑓𝑒𝑐𝑡𝑠</m:t>
                        </m:r>
                      </m:sub>
                      <m:sup>
                        <m:r>
                          <a:rPr lang="en-US" i="1">
                            <a:effectLst/>
                            <a:latin typeface="Cambria Math" panose="02040503050406030204" pitchFamily="18" charset="0"/>
                            <a:ea typeface="游明朝" panose="02020400000000000000" pitchFamily="18" charset="-128"/>
                            <a:cs typeface="Times New Roman" panose="02020603050405020304" pitchFamily="18" charset="0"/>
                          </a:rPr>
                          <m:t>2</m:t>
                        </m:r>
                      </m:sup>
                    </m:sSubSup>
                  </m:oMath>
                </a14:m>
                <a:endParaRPr lang="en-US" sz="2400" dirty="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2B83FED6-D7DE-C877-206C-BB836117ACAC}"/>
                  </a:ext>
                </a:extLst>
              </p:cNvPr>
              <p:cNvSpPr txBox="1">
                <a:spLocks noRot="1" noChangeAspect="1" noMove="1" noResize="1" noEditPoints="1" noAdjustHandles="1" noChangeArrowheads="1" noChangeShapeType="1" noTextEdit="1"/>
              </p:cNvSpPr>
              <p:nvPr/>
            </p:nvSpPr>
            <p:spPr>
              <a:xfrm>
                <a:off x="5184800" y="4967818"/>
                <a:ext cx="4460533" cy="436786"/>
              </a:xfrm>
              <a:prstGeom prst="rect">
                <a:avLst/>
              </a:prstGeom>
              <a:blipFill>
                <a:blip r:embed="rId4"/>
                <a:stretch>
                  <a:fillRect b="-15278"/>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F2B93BD-380E-ADE0-A55C-58E301AF8278}"/>
              </a:ext>
            </a:extLst>
          </p:cNvPr>
          <p:cNvSpPr txBox="1"/>
          <p:nvPr/>
        </p:nvSpPr>
        <p:spPr>
          <a:xfrm>
            <a:off x="264563" y="497088"/>
            <a:ext cx="6572842" cy="523220"/>
          </a:xfrm>
          <a:prstGeom prst="rect">
            <a:avLst/>
          </a:prstGeom>
          <a:noFill/>
        </p:spPr>
        <p:txBody>
          <a:bodyPr wrap="square">
            <a:spAutoFit/>
          </a:bodyPr>
          <a:lstStyle/>
          <a:p>
            <a:r>
              <a:rPr lang="en-US" sz="2800" b="1" dirty="0">
                <a:solidFill>
                  <a:srgbClr val="111987"/>
                </a:solidFill>
                <a:latin typeface="Aptos Black" panose="020B0004020202020204" pitchFamily="34" charset="0"/>
                <a:ea typeface="游ゴシック" panose="020B0400000000000000" pitchFamily="50" charset="-128"/>
                <a:cs typeface="Times New Roman" panose="02020603050405020304" pitchFamily="18" charset="0"/>
              </a:rPr>
              <a:t>Beam Emittance of Uranium (U</a:t>
            </a:r>
            <a:r>
              <a:rPr lang="en-US" sz="2800" b="1" baseline="30000" dirty="0">
                <a:solidFill>
                  <a:srgbClr val="111987"/>
                </a:solidFill>
                <a:latin typeface="Aptos Black" panose="020B0004020202020204" pitchFamily="34" charset="0"/>
                <a:ea typeface="游ゴシック" panose="020B0400000000000000" pitchFamily="50" charset="-128"/>
                <a:cs typeface="Times New Roman" panose="02020603050405020304" pitchFamily="18" charset="0"/>
              </a:rPr>
              <a:t>35+</a:t>
            </a:r>
            <a:r>
              <a:rPr lang="en-US" sz="2800" b="1" dirty="0">
                <a:solidFill>
                  <a:srgbClr val="111987"/>
                </a:solidFill>
                <a:latin typeface="Aptos Black" panose="020B0004020202020204" pitchFamily="34" charset="0"/>
                <a:ea typeface="游ゴシック" panose="020B0400000000000000" pitchFamily="50" charset="-128"/>
                <a:cs typeface="Times New Roman" panose="02020603050405020304" pitchFamily="18" charset="0"/>
              </a:rPr>
              <a:t>)</a:t>
            </a:r>
            <a:endParaRPr lang="en-US" sz="2800" b="1" baseline="30000" dirty="0">
              <a:latin typeface="Aptos Black" panose="020B0004020202020204" pitchFamily="34" charset="0"/>
            </a:endParaRPr>
          </a:p>
        </p:txBody>
      </p:sp>
      <p:sp>
        <p:nvSpPr>
          <p:cNvPr id="17" name="TextBox 16">
            <a:extLst>
              <a:ext uri="{FF2B5EF4-FFF2-40B4-BE49-F238E27FC236}">
                <a16:creationId xmlns:a16="http://schemas.microsoft.com/office/drawing/2014/main" id="{42F0BC24-E026-6404-3384-BA75A1750810}"/>
              </a:ext>
            </a:extLst>
          </p:cNvPr>
          <p:cNvSpPr txBox="1"/>
          <p:nvPr/>
        </p:nvSpPr>
        <p:spPr>
          <a:xfrm>
            <a:off x="264563" y="1018849"/>
            <a:ext cx="6190734" cy="400110"/>
          </a:xfrm>
          <a:prstGeom prst="rect">
            <a:avLst/>
          </a:prstGeom>
          <a:noFill/>
        </p:spPr>
        <p:txBody>
          <a:bodyPr wrap="square">
            <a:spAutoFit/>
          </a:bodyPr>
          <a:lstStyle/>
          <a:p>
            <a:r>
              <a:rPr lang="en-US" sz="2000" b="1" dirty="0">
                <a:solidFill>
                  <a:srgbClr val="111987"/>
                </a:solidFill>
                <a:latin typeface="Aptos Display" panose="020B0004020202020204" pitchFamily="34" charset="0"/>
                <a:ea typeface="游ゴシック" panose="020B0400000000000000" pitchFamily="50" charset="-128"/>
                <a:cs typeface="Times New Roman" panose="02020603050405020304" pitchFamily="18" charset="0"/>
              </a:rPr>
              <a:t>Focusing lens (Solenoid Coil)</a:t>
            </a:r>
            <a:endParaRPr lang="en-US" sz="2000" b="1" dirty="0">
              <a:latin typeface="Aptos Display" panose="020B0004020202020204" pitchFamily="34" charset="0"/>
            </a:endParaRPr>
          </a:p>
        </p:txBody>
      </p:sp>
      <p:sp>
        <p:nvSpPr>
          <p:cNvPr id="2" name="TextBox 1">
            <a:extLst>
              <a:ext uri="{FF2B5EF4-FFF2-40B4-BE49-F238E27FC236}">
                <a16:creationId xmlns:a16="http://schemas.microsoft.com/office/drawing/2014/main" id="{79C8D6C9-387D-EEA3-6879-B54F2063D7AD}"/>
              </a:ext>
            </a:extLst>
          </p:cNvPr>
          <p:cNvSpPr txBox="1"/>
          <p:nvPr/>
        </p:nvSpPr>
        <p:spPr bwMode="auto">
          <a:xfrm>
            <a:off x="9316393" y="1764486"/>
            <a:ext cx="2502053" cy="1972078"/>
          </a:xfrm>
          <a:prstGeom prst="rect">
            <a:avLst/>
          </a:prstGeom>
          <a:no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wrap="square">
            <a:spAutoFit/>
          </a:bodyPr>
          <a:lstStyle/>
          <a:p>
            <a:pPr eaLnBrk="1" hangingPunct="1">
              <a:lnSpc>
                <a:spcPct val="114000"/>
              </a:lnSpc>
              <a:defRPr/>
            </a:pPr>
            <a:r>
              <a:rPr lang="en-US" altLang="ja-JP" dirty="0">
                <a:ea typeface="MS PGothic" panose="020B0600070205080204" pitchFamily="34" charset="-128"/>
                <a:cs typeface="Times New Roman" panose="02020603050405020304" pitchFamily="18" charset="0"/>
              </a:rPr>
              <a:t>In previous studies</a:t>
            </a:r>
            <a:r>
              <a:rPr lang="en-US" altLang="ja-JP" baseline="30000" dirty="0">
                <a:ea typeface="MS PGothic" panose="020B0600070205080204" pitchFamily="34" charset="-128"/>
                <a:cs typeface="Times New Roman" panose="02020603050405020304" pitchFamily="18" charset="0"/>
              </a:rPr>
              <a:t>*</a:t>
            </a:r>
            <a:r>
              <a:rPr lang="en-US" altLang="ja-JP" dirty="0">
                <a:ea typeface="MS PGothic" panose="020B0600070205080204" pitchFamily="34" charset="-128"/>
                <a:cs typeface="Times New Roman" panose="02020603050405020304" pitchFamily="18" charset="0"/>
              </a:rPr>
              <a:t>, emittance size of the generated beam can be reduced by increasing the focusing solenoid current. </a:t>
            </a:r>
          </a:p>
        </p:txBody>
      </p:sp>
      <p:sp>
        <p:nvSpPr>
          <p:cNvPr id="18" name="Rectangle 17">
            <a:extLst>
              <a:ext uri="{FF2B5EF4-FFF2-40B4-BE49-F238E27FC236}">
                <a16:creationId xmlns:a16="http://schemas.microsoft.com/office/drawing/2014/main" id="{329FB5F0-FA23-D752-8E63-56063AE41155}"/>
              </a:ext>
            </a:extLst>
          </p:cNvPr>
          <p:cNvSpPr/>
          <p:nvPr/>
        </p:nvSpPr>
        <p:spPr>
          <a:xfrm>
            <a:off x="8211757" y="5010771"/>
            <a:ext cx="1433576" cy="4367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DA19B07-639D-00AC-E859-FC4502ABC416}"/>
              </a:ext>
            </a:extLst>
          </p:cNvPr>
          <p:cNvPicPr>
            <a:picLocks noChangeAspect="1"/>
          </p:cNvPicPr>
          <p:nvPr/>
        </p:nvPicPr>
        <p:blipFill rotWithShape="1">
          <a:blip r:embed="rId5"/>
          <a:srcRect t="8024"/>
          <a:stretch/>
        </p:blipFill>
        <p:spPr>
          <a:xfrm>
            <a:off x="513142" y="2629340"/>
            <a:ext cx="3464498" cy="3350992"/>
          </a:xfrm>
          <a:prstGeom prst="rect">
            <a:avLst/>
          </a:prstGeom>
        </p:spPr>
      </p:pic>
      <p:sp>
        <p:nvSpPr>
          <p:cNvPr id="20" name="TextBox 19">
            <a:extLst>
              <a:ext uri="{FF2B5EF4-FFF2-40B4-BE49-F238E27FC236}">
                <a16:creationId xmlns:a16="http://schemas.microsoft.com/office/drawing/2014/main" id="{C8EF435C-C9B1-4DF6-87B3-F1E38DA35771}"/>
              </a:ext>
            </a:extLst>
          </p:cNvPr>
          <p:cNvSpPr txBox="1"/>
          <p:nvPr/>
        </p:nvSpPr>
        <p:spPr>
          <a:xfrm>
            <a:off x="36953" y="6137468"/>
            <a:ext cx="5147847" cy="253916"/>
          </a:xfrm>
          <a:prstGeom prst="rect">
            <a:avLst/>
          </a:prstGeom>
          <a:noFill/>
        </p:spPr>
        <p:txBody>
          <a:bodyPr wrap="square">
            <a:spAutoFit/>
          </a:bodyPr>
          <a:lstStyle/>
          <a:p>
            <a:pPr marR="0" lvl="0" algn="just">
              <a:spcBef>
                <a:spcPts val="0"/>
              </a:spcBef>
              <a:spcAft>
                <a:spcPts val="0"/>
              </a:spcAft>
              <a:tabLst>
                <a:tab pos="360045" algn="l"/>
              </a:tabLst>
            </a:pPr>
            <a:r>
              <a:rPr lang="en-US"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Y. Higurashi, et. al., 2016 Proc. of ECRIS2016 (Busan) MOBO04</a:t>
            </a:r>
          </a:p>
        </p:txBody>
      </p:sp>
      <p:sp>
        <p:nvSpPr>
          <p:cNvPr id="21" name="Rectangle 20">
            <a:extLst>
              <a:ext uri="{FF2B5EF4-FFF2-40B4-BE49-F238E27FC236}">
                <a16:creationId xmlns:a16="http://schemas.microsoft.com/office/drawing/2014/main" id="{8AD418BA-D4C1-E22E-09BB-D785EAC02289}"/>
              </a:ext>
            </a:extLst>
          </p:cNvPr>
          <p:cNvSpPr/>
          <p:nvPr/>
        </p:nvSpPr>
        <p:spPr>
          <a:xfrm>
            <a:off x="2532888" y="3520440"/>
            <a:ext cx="1239301" cy="3749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FF7F5CBC-2690-5A53-9EF8-4F2BC915C4BC}"/>
              </a:ext>
            </a:extLst>
          </p:cNvPr>
          <p:cNvCxnSpPr>
            <a:cxnSpLocks/>
          </p:cNvCxnSpPr>
          <p:nvPr/>
        </p:nvCxnSpPr>
        <p:spPr>
          <a:xfrm>
            <a:off x="3772189" y="3721608"/>
            <a:ext cx="114728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6F8451B5-8C13-815D-4D0B-0B256967EB1D}"/>
              </a:ext>
            </a:extLst>
          </p:cNvPr>
          <p:cNvSpPr txBox="1"/>
          <p:nvPr/>
        </p:nvSpPr>
        <p:spPr>
          <a:xfrm>
            <a:off x="4845692" y="5640833"/>
            <a:ext cx="6648315" cy="646331"/>
          </a:xfrm>
          <a:prstGeom prst="rect">
            <a:avLst/>
          </a:prstGeom>
          <a:noFill/>
        </p:spPr>
        <p:txBody>
          <a:bodyPr wrap="square">
            <a:spAutoFit/>
          </a:bodyPr>
          <a:lstStyle/>
          <a:p>
            <a:pPr algn="ctr"/>
            <a:r>
              <a:rPr lang="en-US" altLang="ja-JP" sz="1800" dirty="0">
                <a:solidFill>
                  <a:srgbClr val="0000FF"/>
                </a:solidFill>
                <a:ea typeface="MS PGothic" panose="020B0600070205080204" pitchFamily="34" charset="-128"/>
                <a:cs typeface="Times New Roman" panose="02020603050405020304" pitchFamily="18" charset="0"/>
              </a:rPr>
              <a:t>This suggests </a:t>
            </a:r>
            <a:r>
              <a:rPr lang="en-US" altLang="ja-JP" dirty="0">
                <a:solidFill>
                  <a:srgbClr val="0000FF"/>
                </a:solidFill>
                <a:ea typeface="MS PGothic" panose="020B0600070205080204" pitchFamily="34" charset="-128"/>
                <a:cs typeface="Times New Roman" panose="02020603050405020304" pitchFamily="18" charset="0"/>
              </a:rPr>
              <a:t>minimal aberration for y-emittance and this can be used to deduce the </a:t>
            </a:r>
            <a:r>
              <a:rPr lang="en-US" altLang="ja-JP" dirty="0" err="1">
                <a:solidFill>
                  <a:srgbClr val="0000FF"/>
                </a:solidFill>
                <a:ea typeface="MS PGothic" panose="020B0600070205080204" pitchFamily="34" charset="-128"/>
                <a:cs typeface="Times New Roman" panose="02020603050405020304" pitchFamily="18" charset="0"/>
              </a:rPr>
              <a:t>ε</a:t>
            </a:r>
            <a:r>
              <a:rPr lang="en-US" altLang="ja-JP" baseline="-25000" dirty="0" err="1">
                <a:solidFill>
                  <a:srgbClr val="0000FF"/>
                </a:solidFill>
                <a:ea typeface="MS PGothic" panose="020B0600070205080204" pitchFamily="34" charset="-128"/>
                <a:cs typeface="Times New Roman" panose="02020603050405020304" pitchFamily="18" charset="0"/>
              </a:rPr>
              <a:t>ECRIS</a:t>
            </a:r>
            <a:r>
              <a:rPr lang="en-US" altLang="ja-JP" baseline="-25000" dirty="0">
                <a:solidFill>
                  <a:srgbClr val="0000FF"/>
                </a:solidFill>
                <a:ea typeface="MS PGothic" panose="020B0600070205080204" pitchFamily="34" charset="-128"/>
                <a:cs typeface="Times New Roman" panose="02020603050405020304" pitchFamily="18" charset="0"/>
              </a:rPr>
              <a:t> </a:t>
            </a:r>
            <a:r>
              <a:rPr lang="en-US" altLang="ja-JP" dirty="0">
                <a:solidFill>
                  <a:srgbClr val="0000FF"/>
                </a:solidFill>
                <a:ea typeface="MS PGothic" panose="020B0600070205080204" pitchFamily="34" charset="-128"/>
                <a:cs typeface="Times New Roman" panose="02020603050405020304" pitchFamily="18" charset="0"/>
              </a:rPr>
              <a:t>and </a:t>
            </a:r>
            <a:r>
              <a:rPr lang="en-US" altLang="ja-JP" sz="1800" dirty="0">
                <a:solidFill>
                  <a:srgbClr val="0000FF"/>
                </a:solidFill>
                <a:ea typeface="MS PGothic" panose="020B0600070205080204" pitchFamily="34" charset="-128"/>
                <a:cs typeface="Times New Roman" panose="02020603050405020304" pitchFamily="18" charset="0"/>
              </a:rPr>
              <a:t> </a:t>
            </a:r>
            <a:r>
              <a:rPr lang="en-US" altLang="ja-JP" dirty="0">
                <a:solidFill>
                  <a:srgbClr val="0000FF"/>
                </a:solidFill>
                <a:ea typeface="MS PGothic" panose="020B0600070205080204" pitchFamily="34" charset="-128"/>
                <a:cs typeface="Times New Roman" panose="02020603050405020304" pitchFamily="18" charset="0"/>
              </a:rPr>
              <a:t> </a:t>
            </a:r>
            <a:r>
              <a:rPr lang="en-US" altLang="ja-JP" dirty="0" err="1">
                <a:solidFill>
                  <a:srgbClr val="0000FF"/>
                </a:solidFill>
                <a:ea typeface="MS PGothic" panose="020B0600070205080204" pitchFamily="34" charset="-128"/>
                <a:cs typeface="Times New Roman" panose="02020603050405020304" pitchFamily="18" charset="0"/>
              </a:rPr>
              <a:t>ε</a:t>
            </a:r>
            <a:r>
              <a:rPr lang="en-US" altLang="ja-JP" baseline="-25000" dirty="0" err="1">
                <a:solidFill>
                  <a:srgbClr val="0000FF"/>
                </a:solidFill>
                <a:ea typeface="MS PGothic" panose="020B0600070205080204" pitchFamily="34" charset="-128"/>
                <a:cs typeface="Times New Roman" panose="02020603050405020304" pitchFamily="18" charset="0"/>
              </a:rPr>
              <a:t>Space</a:t>
            </a:r>
            <a:r>
              <a:rPr lang="en-US" altLang="ja-JP" baseline="-25000" dirty="0">
                <a:solidFill>
                  <a:srgbClr val="0000FF"/>
                </a:solidFill>
                <a:ea typeface="MS PGothic" panose="020B0600070205080204" pitchFamily="34" charset="-128"/>
                <a:cs typeface="Times New Roman" panose="02020603050405020304" pitchFamily="18" charset="0"/>
              </a:rPr>
              <a:t>-charge</a:t>
            </a:r>
            <a:endParaRPr lang="en-US" dirty="0">
              <a:solidFill>
                <a:srgbClr val="0000FF"/>
              </a:solidFill>
            </a:endParaRPr>
          </a:p>
        </p:txBody>
      </p:sp>
      <p:sp>
        <p:nvSpPr>
          <p:cNvPr id="24" name="TextBox 23">
            <a:extLst>
              <a:ext uri="{FF2B5EF4-FFF2-40B4-BE49-F238E27FC236}">
                <a16:creationId xmlns:a16="http://schemas.microsoft.com/office/drawing/2014/main" id="{5B5A827F-BADE-DB2E-B4A4-037AA9FB3011}"/>
              </a:ext>
            </a:extLst>
          </p:cNvPr>
          <p:cNvSpPr txBox="1"/>
          <p:nvPr/>
        </p:nvSpPr>
        <p:spPr>
          <a:xfrm>
            <a:off x="4858177" y="4072349"/>
            <a:ext cx="3682319" cy="923330"/>
          </a:xfrm>
          <a:prstGeom prst="rect">
            <a:avLst/>
          </a:prstGeom>
          <a:noFill/>
        </p:spPr>
        <p:txBody>
          <a:bodyPr wrap="square">
            <a:spAutoFit/>
          </a:bodyPr>
          <a:lstStyle/>
          <a:p>
            <a:r>
              <a:rPr lang="en-US" dirty="0"/>
              <a:t>Analyzing the beam emittances, it is important to distinguish the growth factors</a:t>
            </a:r>
          </a:p>
        </p:txBody>
      </p:sp>
      <p:sp>
        <p:nvSpPr>
          <p:cNvPr id="26" name="TextBox 25">
            <a:extLst>
              <a:ext uri="{FF2B5EF4-FFF2-40B4-BE49-F238E27FC236}">
                <a16:creationId xmlns:a16="http://schemas.microsoft.com/office/drawing/2014/main" id="{38F8EA46-2FA3-2486-8E1B-4BA20E417779}"/>
              </a:ext>
            </a:extLst>
          </p:cNvPr>
          <p:cNvSpPr txBox="1"/>
          <p:nvPr/>
        </p:nvSpPr>
        <p:spPr>
          <a:xfrm>
            <a:off x="9127238" y="4408423"/>
            <a:ext cx="2880361" cy="954107"/>
          </a:xfrm>
          <a:prstGeom prst="rect">
            <a:avLst/>
          </a:prstGeom>
          <a:noFill/>
        </p:spPr>
        <p:txBody>
          <a:bodyPr wrap="square">
            <a:spAutoFit/>
          </a:bodyPr>
          <a:lstStyle/>
          <a:p>
            <a:pPr algn="r"/>
            <a:r>
              <a:rPr lang="en-US" sz="1400" dirty="0">
                <a:solidFill>
                  <a:srgbClr val="FF0000"/>
                </a:solidFill>
              </a:rPr>
              <a:t>In this case, beam aberration along the beamline can be the cause and </a:t>
            </a:r>
          </a:p>
          <a:p>
            <a:pPr algn="r"/>
            <a:r>
              <a:rPr lang="en-US" sz="1400" dirty="0">
                <a:solidFill>
                  <a:srgbClr val="FF0000"/>
                </a:solidFill>
              </a:rPr>
              <a:t>the x-emittance should be carefully considered.</a:t>
            </a:r>
          </a:p>
        </p:txBody>
      </p:sp>
      <p:sp>
        <p:nvSpPr>
          <p:cNvPr id="15" name="TextBox 14">
            <a:extLst>
              <a:ext uri="{FF2B5EF4-FFF2-40B4-BE49-F238E27FC236}">
                <a16:creationId xmlns:a16="http://schemas.microsoft.com/office/drawing/2014/main" id="{AF086629-F0DF-8805-83A8-82FF5AC28D1B}"/>
              </a:ext>
            </a:extLst>
          </p:cNvPr>
          <p:cNvSpPr txBox="1"/>
          <p:nvPr/>
        </p:nvSpPr>
        <p:spPr>
          <a:xfrm>
            <a:off x="264563" y="6488668"/>
            <a:ext cx="11662873" cy="369332"/>
          </a:xfrm>
          <a:prstGeom prst="rect">
            <a:avLst/>
          </a:prstGeom>
          <a:noFill/>
        </p:spPr>
        <p:txBody>
          <a:bodyPr wrap="square" rtlCol="0">
            <a:spAutoFit/>
          </a:bodyPr>
          <a:lstStyle/>
          <a:p>
            <a:r>
              <a:rPr lang="en-US" dirty="0">
                <a:solidFill>
                  <a:srgbClr val="111987"/>
                </a:solidFill>
              </a:rPr>
              <a:t>ECRIS SMT 26 December 2024</a:t>
            </a:r>
          </a:p>
        </p:txBody>
      </p:sp>
    </p:spTree>
    <p:extLst>
      <p:ext uri="{BB962C8B-B14F-4D97-AF65-F5344CB8AC3E}">
        <p14:creationId xmlns:p14="http://schemas.microsoft.com/office/powerpoint/2010/main" val="9249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4D88644-5074-EC93-3940-07F3FD51E954}"/>
              </a:ext>
            </a:extLst>
          </p:cNvPr>
          <p:cNvPicPr>
            <a:picLocks noChangeAspect="1"/>
          </p:cNvPicPr>
          <p:nvPr/>
        </p:nvPicPr>
        <p:blipFill>
          <a:blip r:embed="rId3"/>
          <a:srcRect l="4392" t="6332" r="3541"/>
          <a:stretch/>
        </p:blipFill>
        <p:spPr>
          <a:xfrm>
            <a:off x="180334" y="434285"/>
            <a:ext cx="7297097" cy="4568234"/>
          </a:xfrm>
          <a:prstGeom prst="rect">
            <a:avLst/>
          </a:prstGeom>
        </p:spPr>
      </p:pic>
      <p:sp>
        <p:nvSpPr>
          <p:cNvPr id="4" name="テキスト ボックス 3">
            <a:extLst>
              <a:ext uri="{FF2B5EF4-FFF2-40B4-BE49-F238E27FC236}">
                <a16:creationId xmlns:a16="http://schemas.microsoft.com/office/drawing/2014/main" id="{FA07F7B9-15A4-F6A0-E908-E1FCAE8FFB2A}"/>
              </a:ext>
            </a:extLst>
          </p:cNvPr>
          <p:cNvSpPr txBox="1"/>
          <p:nvPr/>
        </p:nvSpPr>
        <p:spPr>
          <a:xfrm>
            <a:off x="7914696" y="947392"/>
            <a:ext cx="3406877" cy="1384995"/>
          </a:xfrm>
          <a:prstGeom prst="rect">
            <a:avLst/>
          </a:prstGeom>
          <a:noFill/>
          <a:ln w="19050">
            <a:solidFill>
              <a:schemeClr val="tx1"/>
            </a:solidFill>
          </a:ln>
        </p:spPr>
        <p:txBody>
          <a:bodyPr wrap="square">
            <a:spAutoFit/>
          </a:bodyPr>
          <a:lstStyle/>
          <a:p>
            <a:r>
              <a:rPr lang="en-US" altLang="ja-JP" sz="2800" b="1" dirty="0">
                <a:solidFill>
                  <a:srgbClr val="FF0000"/>
                </a:solidFill>
              </a:rPr>
              <a:t>345 MeV/u </a:t>
            </a:r>
          </a:p>
          <a:p>
            <a:r>
              <a:rPr lang="en-US" altLang="ja-JP" sz="2800" b="1" baseline="30000" dirty="0">
                <a:solidFill>
                  <a:srgbClr val="FF0000"/>
                </a:solidFill>
              </a:rPr>
              <a:t>238</a:t>
            </a:r>
            <a:r>
              <a:rPr lang="en-US" altLang="ja-JP" sz="2800" b="1" dirty="0">
                <a:solidFill>
                  <a:srgbClr val="FF0000"/>
                </a:solidFill>
              </a:rPr>
              <a:t>U</a:t>
            </a:r>
            <a:r>
              <a:rPr lang="en-US" altLang="ja-JP" sz="2800" b="1" baseline="30000" dirty="0">
                <a:solidFill>
                  <a:srgbClr val="FF0000"/>
                </a:solidFill>
              </a:rPr>
              <a:t>86+</a:t>
            </a:r>
            <a:r>
              <a:rPr lang="en-US" altLang="ja-JP" sz="2800" b="1" dirty="0">
                <a:solidFill>
                  <a:srgbClr val="FF0000"/>
                </a:solidFill>
              </a:rPr>
              <a:t>  120 </a:t>
            </a:r>
            <a:r>
              <a:rPr lang="en-US" altLang="ja-JP" sz="2800" b="1" dirty="0" err="1">
                <a:solidFill>
                  <a:srgbClr val="FF0000"/>
                </a:solidFill>
              </a:rPr>
              <a:t>pnA</a:t>
            </a:r>
            <a:endParaRPr lang="en-US" altLang="ja-JP" sz="2800" b="1" dirty="0">
              <a:solidFill>
                <a:srgbClr val="FF0000"/>
              </a:solidFill>
            </a:endParaRPr>
          </a:p>
          <a:p>
            <a:r>
              <a:rPr lang="en-US" altLang="ja-JP" sz="2800" dirty="0"/>
              <a:t>on Target</a:t>
            </a:r>
            <a:endParaRPr lang="ja-JP" altLang="en-US" sz="2800"/>
          </a:p>
        </p:txBody>
      </p:sp>
      <p:sp>
        <p:nvSpPr>
          <p:cNvPr id="5" name="円/楕円 4">
            <a:extLst>
              <a:ext uri="{FF2B5EF4-FFF2-40B4-BE49-F238E27FC236}">
                <a16:creationId xmlns:a16="http://schemas.microsoft.com/office/drawing/2014/main" id="{C39B4280-59EC-A2E2-73EE-E26B2D84119D}"/>
              </a:ext>
            </a:extLst>
          </p:cNvPr>
          <p:cNvSpPr/>
          <p:nvPr/>
        </p:nvSpPr>
        <p:spPr>
          <a:xfrm>
            <a:off x="5626513" y="1338222"/>
            <a:ext cx="840658" cy="6049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イメージ" descr="イメージ">
            <a:extLst>
              <a:ext uri="{FF2B5EF4-FFF2-40B4-BE49-F238E27FC236}">
                <a16:creationId xmlns:a16="http://schemas.microsoft.com/office/drawing/2014/main" id="{69C5B667-9842-75D9-404A-F55902D09D8C}"/>
              </a:ext>
            </a:extLst>
          </p:cNvPr>
          <p:cNvPicPr>
            <a:picLocks noChangeAspect="1"/>
          </p:cNvPicPr>
          <p:nvPr/>
        </p:nvPicPr>
        <p:blipFill>
          <a:blip r:embed="rId4"/>
          <a:srcRect l="2238" r="11976" b="39719"/>
          <a:stretch/>
        </p:blipFill>
        <p:spPr>
          <a:xfrm>
            <a:off x="180334" y="4816392"/>
            <a:ext cx="6859413" cy="1808385"/>
          </a:xfrm>
          <a:prstGeom prst="rect">
            <a:avLst/>
          </a:prstGeom>
          <a:ln w="12700">
            <a:miter lim="400000"/>
          </a:ln>
        </p:spPr>
      </p:pic>
      <p:cxnSp>
        <p:nvCxnSpPr>
          <p:cNvPr id="9" name="直線コネクタ 8">
            <a:extLst>
              <a:ext uri="{FF2B5EF4-FFF2-40B4-BE49-F238E27FC236}">
                <a16:creationId xmlns:a16="http://schemas.microsoft.com/office/drawing/2014/main" id="{024077D0-4C24-BC39-5A8E-CE8B12BE87D2}"/>
              </a:ext>
            </a:extLst>
          </p:cNvPr>
          <p:cNvCxnSpPr>
            <a:cxnSpLocks/>
            <a:endCxn id="4" idx="1"/>
          </p:cNvCxnSpPr>
          <p:nvPr/>
        </p:nvCxnSpPr>
        <p:spPr>
          <a:xfrm>
            <a:off x="6467171" y="1593855"/>
            <a:ext cx="1447525" cy="4603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2ADFA361-98BF-ECA4-0DC5-430FE6EC11DB}"/>
              </a:ext>
            </a:extLst>
          </p:cNvPr>
          <p:cNvSpPr txBox="1"/>
          <p:nvPr/>
        </p:nvSpPr>
        <p:spPr>
          <a:xfrm>
            <a:off x="3002977" y="6290371"/>
            <a:ext cx="634181" cy="369332"/>
          </a:xfrm>
          <a:prstGeom prst="rect">
            <a:avLst/>
          </a:prstGeom>
          <a:solidFill>
            <a:schemeClr val="bg1"/>
          </a:solidFill>
          <a:ln w="31750">
            <a:solidFill>
              <a:srgbClr val="FF0000"/>
            </a:solidFill>
          </a:ln>
        </p:spPr>
        <p:txBody>
          <a:bodyPr wrap="square" rtlCol="0">
            <a:spAutoFit/>
          </a:bodyPr>
          <a:lstStyle/>
          <a:p>
            <a:r>
              <a:rPr kumimoji="1" lang="en-US" altLang="ja-JP" b="1" dirty="0">
                <a:solidFill>
                  <a:srgbClr val="FF0000"/>
                </a:solidFill>
              </a:rPr>
              <a:t>CS1</a:t>
            </a:r>
            <a:endParaRPr kumimoji="1" lang="ja-JP" altLang="en-US" b="1">
              <a:solidFill>
                <a:srgbClr val="FF0000"/>
              </a:solidFill>
            </a:endParaRPr>
          </a:p>
        </p:txBody>
      </p:sp>
      <p:sp>
        <p:nvSpPr>
          <p:cNvPr id="11" name="テキスト ボックス 10">
            <a:extLst>
              <a:ext uri="{FF2B5EF4-FFF2-40B4-BE49-F238E27FC236}">
                <a16:creationId xmlns:a16="http://schemas.microsoft.com/office/drawing/2014/main" id="{0919E7E5-CE14-3EEF-C645-D7A59F4F306D}"/>
              </a:ext>
            </a:extLst>
          </p:cNvPr>
          <p:cNvSpPr txBox="1"/>
          <p:nvPr/>
        </p:nvSpPr>
        <p:spPr>
          <a:xfrm>
            <a:off x="4128770" y="6290371"/>
            <a:ext cx="634181" cy="369332"/>
          </a:xfrm>
          <a:prstGeom prst="rect">
            <a:avLst/>
          </a:prstGeom>
          <a:solidFill>
            <a:schemeClr val="bg1"/>
          </a:solidFill>
          <a:ln w="31750">
            <a:solidFill>
              <a:srgbClr val="FF0000"/>
            </a:solidFill>
          </a:ln>
        </p:spPr>
        <p:txBody>
          <a:bodyPr wrap="square" rtlCol="0">
            <a:spAutoFit/>
          </a:bodyPr>
          <a:lstStyle/>
          <a:p>
            <a:r>
              <a:rPr kumimoji="1" lang="en-US" altLang="ja-JP" b="1" dirty="0">
                <a:solidFill>
                  <a:srgbClr val="FF0000"/>
                </a:solidFill>
              </a:rPr>
              <a:t>CS2</a:t>
            </a:r>
            <a:endParaRPr kumimoji="1" lang="ja-JP" altLang="en-US" b="1">
              <a:solidFill>
                <a:srgbClr val="FF0000"/>
              </a:solidFill>
            </a:endParaRPr>
          </a:p>
        </p:txBody>
      </p:sp>
      <p:sp>
        <p:nvSpPr>
          <p:cNvPr id="12" name="テキスト ボックス 11">
            <a:extLst>
              <a:ext uri="{FF2B5EF4-FFF2-40B4-BE49-F238E27FC236}">
                <a16:creationId xmlns:a16="http://schemas.microsoft.com/office/drawing/2014/main" id="{B7D5681D-4468-71D0-F9A2-72B4EC85631A}"/>
              </a:ext>
            </a:extLst>
          </p:cNvPr>
          <p:cNvSpPr txBox="1"/>
          <p:nvPr/>
        </p:nvSpPr>
        <p:spPr>
          <a:xfrm>
            <a:off x="8107143" y="3198708"/>
            <a:ext cx="3021981" cy="646331"/>
          </a:xfrm>
          <a:prstGeom prst="rect">
            <a:avLst/>
          </a:prstGeom>
          <a:noFill/>
        </p:spPr>
        <p:txBody>
          <a:bodyPr wrap="none" rtlCol="0">
            <a:spAutoFit/>
          </a:bodyPr>
          <a:lstStyle/>
          <a:p>
            <a:r>
              <a:rPr kumimoji="1" lang="en-US" altLang="ja-JP" b="1" dirty="0"/>
              <a:t>CS1: U34+ </a:t>
            </a:r>
            <a:r>
              <a:rPr kumimoji="1" lang="ja-JP" altLang="en-US" b="1"/>
              <a:t>→</a:t>
            </a:r>
            <a:r>
              <a:rPr kumimoji="1" lang="en-US" altLang="ja-JP" b="1" dirty="0"/>
              <a:t> U64+  20 %</a:t>
            </a:r>
          </a:p>
          <a:p>
            <a:r>
              <a:rPr lang="en-US" altLang="ja-JP" b="1" dirty="0"/>
              <a:t>CS2: U64+ </a:t>
            </a:r>
            <a:r>
              <a:rPr lang="ja-JP" altLang="en-US" b="1"/>
              <a:t>→</a:t>
            </a:r>
            <a:r>
              <a:rPr lang="en-US" altLang="ja-JP" b="1" dirty="0"/>
              <a:t> U86+  25 %</a:t>
            </a:r>
            <a:endParaRPr kumimoji="1" lang="ja-JP" altLang="en-US" b="1"/>
          </a:p>
        </p:txBody>
      </p:sp>
      <p:sp>
        <p:nvSpPr>
          <p:cNvPr id="13" name="テキスト ボックス 12">
            <a:extLst>
              <a:ext uri="{FF2B5EF4-FFF2-40B4-BE49-F238E27FC236}">
                <a16:creationId xmlns:a16="http://schemas.microsoft.com/office/drawing/2014/main" id="{7EC58381-F071-5E86-2C88-4B1DBEF1F6E9}"/>
              </a:ext>
            </a:extLst>
          </p:cNvPr>
          <p:cNvSpPr txBox="1"/>
          <p:nvPr/>
        </p:nvSpPr>
        <p:spPr>
          <a:xfrm>
            <a:off x="7762022" y="2718402"/>
            <a:ext cx="2643672" cy="369332"/>
          </a:xfrm>
          <a:prstGeom prst="rect">
            <a:avLst/>
          </a:prstGeom>
          <a:noFill/>
        </p:spPr>
        <p:txBody>
          <a:bodyPr wrap="none" rtlCol="0">
            <a:spAutoFit/>
          </a:bodyPr>
          <a:lstStyle/>
          <a:p>
            <a:r>
              <a:rPr kumimoji="1" lang="en-US" altLang="ja-JP" b="1" dirty="0">
                <a:solidFill>
                  <a:srgbClr val="FF0000"/>
                </a:solidFill>
              </a:rPr>
              <a:t>C</a:t>
            </a:r>
            <a:r>
              <a:rPr kumimoji="1" lang="en-US" altLang="ja-JP" b="1" dirty="0"/>
              <a:t>harge </a:t>
            </a:r>
            <a:r>
              <a:rPr kumimoji="1" lang="en-US" altLang="ja-JP" b="1" dirty="0">
                <a:solidFill>
                  <a:srgbClr val="FF0000"/>
                </a:solidFill>
              </a:rPr>
              <a:t>S</a:t>
            </a:r>
            <a:r>
              <a:rPr kumimoji="1" lang="en-US" altLang="ja-JP" b="1" dirty="0"/>
              <a:t>tripping (</a:t>
            </a:r>
            <a:r>
              <a:rPr kumimoji="1" lang="en-US" altLang="ja-JP" b="1" dirty="0">
                <a:solidFill>
                  <a:srgbClr val="FF0000"/>
                </a:solidFill>
              </a:rPr>
              <a:t>CS</a:t>
            </a:r>
            <a:r>
              <a:rPr kumimoji="1" lang="en-US" altLang="ja-JP" b="1" dirty="0"/>
              <a:t>)</a:t>
            </a:r>
            <a:endParaRPr kumimoji="1" lang="ja-JP" altLang="en-US" b="1"/>
          </a:p>
        </p:txBody>
      </p:sp>
      <p:sp>
        <p:nvSpPr>
          <p:cNvPr id="14" name="テキスト ボックス 13">
            <a:extLst>
              <a:ext uri="{FF2B5EF4-FFF2-40B4-BE49-F238E27FC236}">
                <a16:creationId xmlns:a16="http://schemas.microsoft.com/office/drawing/2014/main" id="{7B86A821-3E14-5160-689F-05C3FEA14774}"/>
              </a:ext>
            </a:extLst>
          </p:cNvPr>
          <p:cNvSpPr txBox="1"/>
          <p:nvPr/>
        </p:nvSpPr>
        <p:spPr>
          <a:xfrm>
            <a:off x="7762022" y="4438660"/>
            <a:ext cx="3968794" cy="1384995"/>
          </a:xfrm>
          <a:prstGeom prst="rect">
            <a:avLst/>
          </a:prstGeom>
          <a:noFill/>
        </p:spPr>
        <p:txBody>
          <a:bodyPr wrap="square">
            <a:spAutoFit/>
          </a:bodyPr>
          <a:lstStyle/>
          <a:p>
            <a:r>
              <a:rPr lang="en-US" altLang="ja-JP" sz="2800" b="1" dirty="0">
                <a:solidFill>
                  <a:srgbClr val="FF0000"/>
                </a:solidFill>
              </a:rPr>
              <a:t>3.2 keV</a:t>
            </a:r>
            <a:r>
              <a:rPr lang="en-US" altLang="ja-JP" sz="2800" b="1">
                <a:solidFill>
                  <a:srgbClr val="FF0000"/>
                </a:solidFill>
              </a:rPr>
              <a:t>/u</a:t>
            </a:r>
            <a:endParaRPr lang="en-US" altLang="ja-JP" sz="2800" b="1" dirty="0">
              <a:solidFill>
                <a:srgbClr val="FF0000"/>
              </a:solidFill>
            </a:endParaRPr>
          </a:p>
          <a:p>
            <a:r>
              <a:rPr lang="en-US" altLang="ja-JP" sz="2800" b="1" baseline="30000" dirty="0">
                <a:solidFill>
                  <a:srgbClr val="FF0000"/>
                </a:solidFill>
              </a:rPr>
              <a:t>238</a:t>
            </a:r>
            <a:r>
              <a:rPr lang="en-US" altLang="ja-JP" sz="2800" b="1" dirty="0">
                <a:solidFill>
                  <a:srgbClr val="FF0000"/>
                </a:solidFill>
              </a:rPr>
              <a:t>U</a:t>
            </a:r>
            <a:r>
              <a:rPr lang="en-US" altLang="ja-JP" sz="2800" b="1" baseline="30000" dirty="0">
                <a:solidFill>
                  <a:srgbClr val="FF0000"/>
                </a:solidFill>
              </a:rPr>
              <a:t>35+</a:t>
            </a:r>
            <a:r>
              <a:rPr lang="en-US" altLang="ja-JP" sz="2800" b="1" dirty="0">
                <a:solidFill>
                  <a:srgbClr val="FF0000"/>
                </a:solidFill>
              </a:rPr>
              <a:t>  ~ 3000 </a:t>
            </a:r>
            <a:r>
              <a:rPr lang="en-US" altLang="ja-JP" sz="2800" b="1" dirty="0" err="1">
                <a:solidFill>
                  <a:srgbClr val="FF0000"/>
                </a:solidFill>
              </a:rPr>
              <a:t>pnA</a:t>
            </a:r>
            <a:endParaRPr lang="en-US" altLang="ja-JP" sz="2800" b="1" dirty="0">
              <a:solidFill>
                <a:srgbClr val="FF0000"/>
              </a:solidFill>
            </a:endParaRPr>
          </a:p>
          <a:p>
            <a:r>
              <a:rPr lang="en-US" altLang="ja-JP" sz="2800" dirty="0"/>
              <a:t>from ECRIS(~110 </a:t>
            </a:r>
            <a:r>
              <a:rPr lang="el-GR" altLang="ja-JP" sz="2800" dirty="0">
                <a:latin typeface="Times New Roman" panose="02020603050405020304" pitchFamily="18" charset="0"/>
                <a:cs typeface="Times New Roman" panose="02020603050405020304" pitchFamily="18" charset="0"/>
              </a:rPr>
              <a:t>μ</a:t>
            </a:r>
            <a:r>
              <a:rPr lang="en-US" altLang="ja-JP" sz="2800" dirty="0"/>
              <a:t>A)</a:t>
            </a:r>
            <a:endParaRPr lang="ja-JP" altLang="en-US" sz="2800"/>
          </a:p>
        </p:txBody>
      </p:sp>
      <p:sp>
        <p:nvSpPr>
          <p:cNvPr id="18" name="テキスト ボックス 17">
            <a:extLst>
              <a:ext uri="{FF2B5EF4-FFF2-40B4-BE49-F238E27FC236}">
                <a16:creationId xmlns:a16="http://schemas.microsoft.com/office/drawing/2014/main" id="{C805C2BB-9BAF-20A1-A46E-A387333352EA}"/>
              </a:ext>
            </a:extLst>
          </p:cNvPr>
          <p:cNvSpPr txBox="1"/>
          <p:nvPr/>
        </p:nvSpPr>
        <p:spPr>
          <a:xfrm>
            <a:off x="3610040" y="14136"/>
            <a:ext cx="5277407" cy="523220"/>
          </a:xfrm>
          <a:prstGeom prst="rect">
            <a:avLst/>
          </a:prstGeom>
          <a:noFill/>
        </p:spPr>
        <p:txBody>
          <a:bodyPr wrap="none" rtlCol="0">
            <a:spAutoFit/>
          </a:bodyPr>
          <a:lstStyle/>
          <a:p>
            <a:r>
              <a:rPr kumimoji="1" lang="en-US" altLang="ja-JP" sz="2800" b="1" dirty="0"/>
              <a:t>Current Performance of RIBF</a:t>
            </a:r>
            <a:endParaRPr kumimoji="1" lang="ja-JP" altLang="en-US" sz="2800" b="1"/>
          </a:p>
        </p:txBody>
      </p:sp>
      <p:sp>
        <p:nvSpPr>
          <p:cNvPr id="20" name="テキスト ボックス 19">
            <a:extLst>
              <a:ext uri="{FF2B5EF4-FFF2-40B4-BE49-F238E27FC236}">
                <a16:creationId xmlns:a16="http://schemas.microsoft.com/office/drawing/2014/main" id="{DEA10774-6B14-A112-C4FB-90D06A967E1A}"/>
              </a:ext>
            </a:extLst>
          </p:cNvPr>
          <p:cNvSpPr txBox="1"/>
          <p:nvPr/>
        </p:nvSpPr>
        <p:spPr>
          <a:xfrm>
            <a:off x="7531359" y="5935409"/>
            <a:ext cx="4421403" cy="461665"/>
          </a:xfrm>
          <a:prstGeom prst="rect">
            <a:avLst/>
          </a:prstGeom>
          <a:noFill/>
        </p:spPr>
        <p:txBody>
          <a:bodyPr wrap="none" rtlCol="0">
            <a:spAutoFit/>
          </a:bodyPr>
          <a:lstStyle/>
          <a:p>
            <a:r>
              <a:rPr lang="en-US" altLang="ja-JP" sz="2400" b="1" dirty="0"/>
              <a:t>+ Stable beam for ~1 month</a:t>
            </a:r>
            <a:endParaRPr kumimoji="1" lang="ja-JP" altLang="en-US" sz="2400" b="1"/>
          </a:p>
        </p:txBody>
      </p:sp>
      <p:sp>
        <p:nvSpPr>
          <p:cNvPr id="22" name="テキスト ボックス 21">
            <a:extLst>
              <a:ext uri="{FF2B5EF4-FFF2-40B4-BE49-F238E27FC236}">
                <a16:creationId xmlns:a16="http://schemas.microsoft.com/office/drawing/2014/main" id="{01A4B7A0-D9B6-7892-F987-FFDCD92DA98E}"/>
              </a:ext>
            </a:extLst>
          </p:cNvPr>
          <p:cNvSpPr txBox="1"/>
          <p:nvPr/>
        </p:nvSpPr>
        <p:spPr>
          <a:xfrm>
            <a:off x="7190933" y="4069328"/>
            <a:ext cx="2337499" cy="369332"/>
          </a:xfrm>
          <a:prstGeom prst="rect">
            <a:avLst/>
          </a:prstGeom>
          <a:noFill/>
        </p:spPr>
        <p:txBody>
          <a:bodyPr wrap="none" rtlCol="0">
            <a:spAutoFit/>
          </a:bodyPr>
          <a:lstStyle/>
          <a:p>
            <a:r>
              <a:rPr kumimoji="1" lang="en" altLang="ja-JP" b="1" dirty="0"/>
              <a:t>As a routine supply</a:t>
            </a:r>
            <a:endParaRPr kumimoji="1" lang="ja-JP" altLang="en-US" b="1"/>
          </a:p>
        </p:txBody>
      </p:sp>
      <p:sp>
        <p:nvSpPr>
          <p:cNvPr id="23" name="テキスト ボックス 22">
            <a:extLst>
              <a:ext uri="{FF2B5EF4-FFF2-40B4-BE49-F238E27FC236}">
                <a16:creationId xmlns:a16="http://schemas.microsoft.com/office/drawing/2014/main" id="{16DFD728-DD0D-60B8-9EAC-FF42858D7572}"/>
              </a:ext>
            </a:extLst>
          </p:cNvPr>
          <p:cNvSpPr txBox="1"/>
          <p:nvPr/>
        </p:nvSpPr>
        <p:spPr>
          <a:xfrm>
            <a:off x="0" y="5535918"/>
            <a:ext cx="1008609" cy="369332"/>
          </a:xfrm>
          <a:prstGeom prst="rect">
            <a:avLst/>
          </a:prstGeom>
          <a:solidFill>
            <a:schemeClr val="bg1"/>
          </a:solidFill>
        </p:spPr>
        <p:txBody>
          <a:bodyPr wrap="none" rtlCol="0">
            <a:spAutoFit/>
          </a:bodyPr>
          <a:lstStyle/>
          <a:p>
            <a:r>
              <a:rPr kumimoji="1" lang="en-US" altLang="ja-JP" dirty="0"/>
              <a:t>R28G-S</a:t>
            </a:r>
            <a:endParaRPr kumimoji="1" lang="ja-JP" altLang="en-US"/>
          </a:p>
        </p:txBody>
      </p:sp>
    </p:spTree>
    <p:extLst>
      <p:ext uri="{BB962C8B-B14F-4D97-AF65-F5344CB8AC3E}">
        <p14:creationId xmlns:p14="http://schemas.microsoft.com/office/powerpoint/2010/main" val="212446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4FB32A5-5665-9E33-EAC2-87A50AD07F21}"/>
              </a:ext>
            </a:extLst>
          </p:cNvPr>
          <p:cNvSpPr txBox="1"/>
          <p:nvPr/>
        </p:nvSpPr>
        <p:spPr>
          <a:xfrm>
            <a:off x="6296839" y="2799622"/>
            <a:ext cx="5447838"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Production of intense V ion beam </a:t>
            </a:r>
            <a:r>
              <a:rPr lang="en-US" altLang="ja-JP" sz="2000" dirty="0">
                <a:latin typeface="Times New Roman" panose="02020603050405020304" pitchFamily="18" charset="0"/>
                <a:cs typeface="Times New Roman" panose="02020603050405020304" pitchFamily="18" charset="0"/>
              </a:rPr>
              <a:t>for SHE (Z=119)</a:t>
            </a:r>
            <a:endParaRPr kumimoji="1" lang="ja-JP" altLang="en-US" sz="2000"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FB8274B-F95B-7115-3947-29DA37B38403}"/>
              </a:ext>
            </a:extLst>
          </p:cNvPr>
          <p:cNvSpPr txBox="1"/>
          <p:nvPr/>
        </p:nvSpPr>
        <p:spPr>
          <a:xfrm>
            <a:off x="638871" y="276251"/>
            <a:ext cx="9041129" cy="523220"/>
          </a:xfrm>
          <a:prstGeom prst="rect">
            <a:avLst/>
          </a:prstGeom>
          <a:noFill/>
        </p:spPr>
        <p:txBody>
          <a:bodyPr wrap="none" rtlCol="0">
            <a:spAutoFit/>
          </a:bodyPr>
          <a:lstStyle/>
          <a:p>
            <a:r>
              <a:rPr kumimoji="1" lang="en-US" altLang="ja-JP" sz="2800" b="1" dirty="0">
                <a:latin typeface="Times New Roman" panose="02020603050405020304" pitchFamily="18" charset="0"/>
                <a:cs typeface="Times New Roman" panose="02020603050405020304" pitchFamily="18" charset="0"/>
              </a:rPr>
              <a:t>Beam intensity for Super Heavy Element Synthesis</a:t>
            </a:r>
            <a:r>
              <a:rPr lang="en-US" altLang="ja-JP" sz="2800" b="1" dirty="0">
                <a:latin typeface="Times New Roman" panose="02020603050405020304" pitchFamily="18" charset="0"/>
                <a:cs typeface="Times New Roman" panose="02020603050405020304" pitchFamily="18" charset="0"/>
              </a:rPr>
              <a:t> (SHE)</a:t>
            </a:r>
            <a:endParaRPr kumimoji="1" lang="ja-JP" altLang="en-US" sz="2800" b="1" dirty="0">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D714418E-E8B4-034F-1934-32739FB0A08D}"/>
              </a:ext>
            </a:extLst>
          </p:cNvPr>
          <p:cNvGrpSpPr/>
          <p:nvPr/>
        </p:nvGrpSpPr>
        <p:grpSpPr>
          <a:xfrm>
            <a:off x="0" y="1242845"/>
            <a:ext cx="6223819" cy="5010471"/>
            <a:chOff x="481047" y="1486404"/>
            <a:chExt cx="5663021" cy="4525211"/>
          </a:xfrm>
        </p:grpSpPr>
        <p:sp>
          <p:nvSpPr>
            <p:cNvPr id="4" name="正方形/長方形 3">
              <a:extLst>
                <a:ext uri="{FF2B5EF4-FFF2-40B4-BE49-F238E27FC236}">
                  <a16:creationId xmlns:a16="http://schemas.microsoft.com/office/drawing/2014/main" id="{033D3E1E-2DEF-7A60-53CC-91EB9B5B7E15}"/>
                </a:ext>
              </a:extLst>
            </p:cNvPr>
            <p:cNvSpPr/>
            <p:nvPr/>
          </p:nvSpPr>
          <p:spPr>
            <a:xfrm>
              <a:off x="5243587" y="2351533"/>
              <a:ext cx="590610" cy="85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5E9A96C7-8ACD-921A-59EE-28DF46FAF1A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1047" y="1486404"/>
              <a:ext cx="5565263" cy="4525211"/>
            </a:xfrm>
            <a:prstGeom prst="rect">
              <a:avLst/>
            </a:prstGeom>
            <a:ln w="28575">
              <a:noFill/>
            </a:ln>
          </p:spPr>
        </p:pic>
        <p:sp>
          <p:nvSpPr>
            <p:cNvPr id="9" name="正方形/長方形 8">
              <a:extLst>
                <a:ext uri="{FF2B5EF4-FFF2-40B4-BE49-F238E27FC236}">
                  <a16:creationId xmlns:a16="http://schemas.microsoft.com/office/drawing/2014/main" id="{BE8658ED-2D82-E473-1915-3B6F4B0EEE52}"/>
                </a:ext>
              </a:extLst>
            </p:cNvPr>
            <p:cNvSpPr/>
            <p:nvPr/>
          </p:nvSpPr>
          <p:spPr>
            <a:xfrm>
              <a:off x="3943056" y="1656511"/>
              <a:ext cx="2201012" cy="2569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2">
              <a:extLst>
                <a:ext uri="{FF2B5EF4-FFF2-40B4-BE49-F238E27FC236}">
                  <a16:creationId xmlns:a16="http://schemas.microsoft.com/office/drawing/2014/main" id="{3BA468BA-C359-E9A1-322C-79CD1868E2CC}"/>
                </a:ext>
              </a:extLst>
            </p:cNvPr>
            <p:cNvSpPr/>
            <p:nvPr/>
          </p:nvSpPr>
          <p:spPr>
            <a:xfrm>
              <a:off x="4867275" y="2241777"/>
              <a:ext cx="966922" cy="966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イメージ" descr="イメージ">
            <a:extLst>
              <a:ext uri="{FF2B5EF4-FFF2-40B4-BE49-F238E27FC236}">
                <a16:creationId xmlns:a16="http://schemas.microsoft.com/office/drawing/2014/main" id="{BCE45A7C-278A-875B-E579-860F9725551D}"/>
              </a:ext>
            </a:extLst>
          </p:cNvPr>
          <p:cNvPicPr>
            <a:picLocks noChangeAspect="1"/>
          </p:cNvPicPr>
          <p:nvPr/>
        </p:nvPicPr>
        <p:blipFill>
          <a:blip r:embed="rId3"/>
          <a:srcRect t="61474" r="52161"/>
          <a:stretch/>
        </p:blipFill>
        <p:spPr>
          <a:xfrm>
            <a:off x="6558724" y="1172607"/>
            <a:ext cx="4868557" cy="1470971"/>
          </a:xfrm>
          <a:prstGeom prst="rect">
            <a:avLst/>
          </a:prstGeom>
          <a:ln w="12700">
            <a:miter lim="400000"/>
          </a:ln>
        </p:spPr>
      </p:pic>
      <p:sp>
        <p:nvSpPr>
          <p:cNvPr id="11" name="テキスト ボックス 10">
            <a:extLst>
              <a:ext uri="{FF2B5EF4-FFF2-40B4-BE49-F238E27FC236}">
                <a16:creationId xmlns:a16="http://schemas.microsoft.com/office/drawing/2014/main" id="{E7998DAD-5E45-0783-C391-8D9D62575E1D}"/>
              </a:ext>
            </a:extLst>
          </p:cNvPr>
          <p:cNvSpPr txBox="1"/>
          <p:nvPr/>
        </p:nvSpPr>
        <p:spPr>
          <a:xfrm>
            <a:off x="7091437" y="4071666"/>
            <a:ext cx="3803125" cy="1384995"/>
          </a:xfrm>
          <a:prstGeom prst="rect">
            <a:avLst/>
          </a:prstGeom>
          <a:noFill/>
        </p:spPr>
        <p:txBody>
          <a:bodyPr wrap="square">
            <a:spAutoFit/>
          </a:bodyPr>
          <a:lstStyle/>
          <a:p>
            <a:r>
              <a:rPr lang="en-US" altLang="ja-JP" sz="2800" b="1" dirty="0">
                <a:solidFill>
                  <a:srgbClr val="FF0000"/>
                </a:solidFill>
              </a:rPr>
              <a:t>3.5 keV/u </a:t>
            </a:r>
          </a:p>
          <a:p>
            <a:r>
              <a:rPr lang="en-US" altLang="ja-JP" sz="2800" b="1" baseline="30000" dirty="0">
                <a:solidFill>
                  <a:srgbClr val="FF0000"/>
                </a:solidFill>
              </a:rPr>
              <a:t>51</a:t>
            </a:r>
            <a:r>
              <a:rPr lang="en-US" altLang="ja-JP" sz="2800" b="1" dirty="0">
                <a:solidFill>
                  <a:srgbClr val="FF0000"/>
                </a:solidFill>
              </a:rPr>
              <a:t>V</a:t>
            </a:r>
            <a:r>
              <a:rPr lang="en-US" altLang="ja-JP" sz="2800" b="1" baseline="30000" dirty="0">
                <a:solidFill>
                  <a:srgbClr val="FF0000"/>
                </a:solidFill>
              </a:rPr>
              <a:t>13+</a:t>
            </a:r>
            <a:r>
              <a:rPr lang="en-US" altLang="ja-JP" sz="2800" b="1" dirty="0">
                <a:solidFill>
                  <a:srgbClr val="FF0000"/>
                </a:solidFill>
              </a:rPr>
              <a:t>  &gt; 11,000 </a:t>
            </a:r>
            <a:r>
              <a:rPr lang="en-US" altLang="ja-JP" sz="2800" b="1" dirty="0" err="1">
                <a:solidFill>
                  <a:srgbClr val="FF0000"/>
                </a:solidFill>
              </a:rPr>
              <a:t>pnA</a:t>
            </a:r>
            <a:endParaRPr lang="en-US" altLang="ja-JP" sz="2800" b="1" dirty="0">
              <a:solidFill>
                <a:srgbClr val="FF0000"/>
              </a:solidFill>
            </a:endParaRPr>
          </a:p>
          <a:p>
            <a:r>
              <a:rPr lang="en-US" altLang="ja-JP" sz="2800" dirty="0"/>
              <a:t>from ECRIS(~150 </a:t>
            </a:r>
            <a:r>
              <a:rPr lang="el-GR" altLang="ja-JP" sz="2800" dirty="0">
                <a:latin typeface="Times New Roman" panose="02020603050405020304" pitchFamily="18" charset="0"/>
                <a:cs typeface="Times New Roman" panose="02020603050405020304" pitchFamily="18" charset="0"/>
              </a:rPr>
              <a:t>μ</a:t>
            </a:r>
            <a:r>
              <a:rPr lang="en-US" altLang="ja-JP" sz="2800" dirty="0"/>
              <a:t>A)</a:t>
            </a:r>
            <a:endParaRPr lang="ja-JP" altLang="en-US" sz="2800"/>
          </a:p>
        </p:txBody>
      </p:sp>
      <p:sp>
        <p:nvSpPr>
          <p:cNvPr id="12" name="テキスト ボックス 11">
            <a:extLst>
              <a:ext uri="{FF2B5EF4-FFF2-40B4-BE49-F238E27FC236}">
                <a16:creationId xmlns:a16="http://schemas.microsoft.com/office/drawing/2014/main" id="{BB9026A3-B7B1-CE24-C12F-21401EDF17B1}"/>
              </a:ext>
            </a:extLst>
          </p:cNvPr>
          <p:cNvSpPr txBox="1"/>
          <p:nvPr/>
        </p:nvSpPr>
        <p:spPr>
          <a:xfrm>
            <a:off x="6734209" y="5685393"/>
            <a:ext cx="4517583" cy="461665"/>
          </a:xfrm>
          <a:prstGeom prst="rect">
            <a:avLst/>
          </a:prstGeom>
          <a:noFill/>
        </p:spPr>
        <p:txBody>
          <a:bodyPr wrap="none" rtlCol="0">
            <a:spAutoFit/>
          </a:bodyPr>
          <a:lstStyle/>
          <a:p>
            <a:r>
              <a:rPr lang="en-US" altLang="ja-JP" sz="2400" b="1" dirty="0"/>
              <a:t>+ Stable beam for &gt; 1 month</a:t>
            </a:r>
            <a:endParaRPr kumimoji="1" lang="ja-JP" altLang="en-US" sz="2400" b="1"/>
          </a:p>
        </p:txBody>
      </p:sp>
      <p:sp>
        <p:nvSpPr>
          <p:cNvPr id="13" name="テキスト ボックス 12">
            <a:extLst>
              <a:ext uri="{FF2B5EF4-FFF2-40B4-BE49-F238E27FC236}">
                <a16:creationId xmlns:a16="http://schemas.microsoft.com/office/drawing/2014/main" id="{ED777F78-9A92-8490-4CF3-8E3EA49B18E7}"/>
              </a:ext>
            </a:extLst>
          </p:cNvPr>
          <p:cNvSpPr txBox="1"/>
          <p:nvPr/>
        </p:nvSpPr>
        <p:spPr>
          <a:xfrm>
            <a:off x="6771605" y="3473603"/>
            <a:ext cx="2337499" cy="369332"/>
          </a:xfrm>
          <a:prstGeom prst="rect">
            <a:avLst/>
          </a:prstGeom>
          <a:noFill/>
        </p:spPr>
        <p:txBody>
          <a:bodyPr wrap="none" rtlCol="0">
            <a:spAutoFit/>
          </a:bodyPr>
          <a:lstStyle/>
          <a:p>
            <a:r>
              <a:rPr kumimoji="1" lang="en" altLang="ja-JP" b="1" dirty="0"/>
              <a:t>As a routine supply</a:t>
            </a:r>
            <a:endParaRPr kumimoji="1" lang="ja-JP" altLang="en-US" b="1"/>
          </a:p>
        </p:txBody>
      </p:sp>
      <p:sp>
        <p:nvSpPr>
          <p:cNvPr id="14" name="テキスト ボックス 13">
            <a:extLst>
              <a:ext uri="{FF2B5EF4-FFF2-40B4-BE49-F238E27FC236}">
                <a16:creationId xmlns:a16="http://schemas.microsoft.com/office/drawing/2014/main" id="{FAB0854C-CECA-D302-C0F0-8EAB88C83B56}"/>
              </a:ext>
            </a:extLst>
          </p:cNvPr>
          <p:cNvSpPr txBox="1"/>
          <p:nvPr/>
        </p:nvSpPr>
        <p:spPr>
          <a:xfrm>
            <a:off x="6666163" y="1187460"/>
            <a:ext cx="1024639" cy="369332"/>
          </a:xfrm>
          <a:prstGeom prst="rect">
            <a:avLst/>
          </a:prstGeom>
          <a:solidFill>
            <a:schemeClr val="bg1"/>
          </a:solidFill>
        </p:spPr>
        <p:txBody>
          <a:bodyPr wrap="none" rtlCol="0">
            <a:spAutoFit/>
          </a:bodyPr>
          <a:lstStyle/>
          <a:p>
            <a:r>
              <a:rPr kumimoji="1" lang="en-US" altLang="ja-JP" dirty="0"/>
              <a:t>R28G-K</a:t>
            </a:r>
            <a:endParaRPr kumimoji="1" lang="ja-JP" altLang="en-US"/>
          </a:p>
        </p:txBody>
      </p:sp>
    </p:spTree>
    <p:extLst>
      <p:ext uri="{BB962C8B-B14F-4D97-AF65-F5344CB8AC3E}">
        <p14:creationId xmlns:p14="http://schemas.microsoft.com/office/powerpoint/2010/main" val="389630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LAC 2 ion source room 20130626">
            <a:extLst>
              <a:ext uri="{FF2B5EF4-FFF2-40B4-BE49-F238E27FC236}">
                <a16:creationId xmlns:a16="http://schemas.microsoft.com/office/drawing/2014/main" id="{C0078859-E1C6-E163-774C-2476A35305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29" b="8382"/>
          <a:stretch/>
        </p:blipFill>
        <p:spPr bwMode="auto">
          <a:xfrm>
            <a:off x="0" y="721298"/>
            <a:ext cx="7363392" cy="455203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62D8FFFC-B0CF-7951-4752-C118EF15FAB7}"/>
              </a:ext>
            </a:extLst>
          </p:cNvPr>
          <p:cNvSpPr txBox="1"/>
          <p:nvPr/>
        </p:nvSpPr>
        <p:spPr>
          <a:xfrm>
            <a:off x="549710" y="0"/>
            <a:ext cx="3924472" cy="523220"/>
          </a:xfrm>
          <a:prstGeom prst="rect">
            <a:avLst/>
          </a:prstGeom>
          <a:noFill/>
        </p:spPr>
        <p:txBody>
          <a:bodyPr wrap="none" rtlCol="0">
            <a:spAutoFit/>
          </a:bodyPr>
          <a:lstStyle/>
          <a:p>
            <a:r>
              <a:rPr kumimoji="1" lang="en-US" altLang="ja-JP" sz="2800" b="1" dirty="0">
                <a:latin typeface="Times New Roman" panose="02020603050405020304" pitchFamily="18" charset="0"/>
                <a:cs typeface="Times New Roman" panose="02020603050405020304" pitchFamily="18" charset="0"/>
              </a:rPr>
              <a:t>RIKEN 28-GHz ECRIS </a:t>
            </a:r>
            <a:endParaRPr kumimoji="1" lang="ja-JP" altLang="en-US" sz="2800" b="1"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77143F75-D05B-D2DF-C287-5B2082E67935}"/>
              </a:ext>
            </a:extLst>
          </p:cNvPr>
          <p:cNvSpPr txBox="1"/>
          <p:nvPr/>
        </p:nvSpPr>
        <p:spPr>
          <a:xfrm>
            <a:off x="6484670" y="5583129"/>
            <a:ext cx="3284874" cy="707886"/>
          </a:xfrm>
          <a:prstGeom prst="rect">
            <a:avLst/>
          </a:prstGeom>
          <a:noFill/>
        </p:spPr>
        <p:txBody>
          <a:bodyPr wrap="none" rtlCol="0">
            <a:spAutoFit/>
          </a:bodyPr>
          <a:lstStyle/>
          <a:p>
            <a:r>
              <a:rPr kumimoji="1" lang="en-US" altLang="ja-JP" sz="2000" b="1" dirty="0"/>
              <a:t>18 GHz Klystron (1.5 kW)</a:t>
            </a:r>
          </a:p>
          <a:p>
            <a:r>
              <a:rPr lang="en-US" altLang="ja-JP" sz="2000" b="1" dirty="0"/>
              <a:t>  </a:t>
            </a:r>
            <a:r>
              <a:rPr kumimoji="1" lang="en-US" altLang="ja-JP" sz="2000" b="1" dirty="0"/>
              <a:t> or TWTA (0.7 kW)</a:t>
            </a:r>
            <a:endParaRPr kumimoji="1" lang="ja-JP" altLang="en-US" sz="2000" b="1"/>
          </a:p>
        </p:txBody>
      </p:sp>
      <p:graphicFrame>
        <p:nvGraphicFramePr>
          <p:cNvPr id="9" name="表 8">
            <a:extLst>
              <a:ext uri="{FF2B5EF4-FFF2-40B4-BE49-F238E27FC236}">
                <a16:creationId xmlns:a16="http://schemas.microsoft.com/office/drawing/2014/main" id="{6EE87DD5-169A-8688-023E-121FA6CD7EA7}"/>
              </a:ext>
            </a:extLst>
          </p:cNvPr>
          <p:cNvGraphicFramePr>
            <a:graphicFrameLocks noGrp="1"/>
          </p:cNvGraphicFramePr>
          <p:nvPr>
            <p:extLst>
              <p:ext uri="{D42A27DB-BD31-4B8C-83A1-F6EECF244321}">
                <p14:modId xmlns:p14="http://schemas.microsoft.com/office/powerpoint/2010/main" val="1075431538"/>
              </p:ext>
            </p:extLst>
          </p:nvPr>
        </p:nvGraphicFramePr>
        <p:xfrm>
          <a:off x="7513070" y="2242969"/>
          <a:ext cx="5490844" cy="2633980"/>
        </p:xfrm>
        <a:graphic>
          <a:graphicData uri="http://schemas.openxmlformats.org/drawingml/2006/table">
            <a:tbl>
              <a:tblPr firstRow="1" firstCol="1" bandRow="1">
                <a:tableStyleId>{5C22544A-7EE6-4342-B048-85BDC9FD1C3A}</a:tableStyleId>
              </a:tblPr>
              <a:tblGrid>
                <a:gridCol w="1438774">
                  <a:extLst>
                    <a:ext uri="{9D8B030D-6E8A-4147-A177-3AD203B41FA5}">
                      <a16:colId xmlns:a16="http://schemas.microsoft.com/office/drawing/2014/main" val="3720892758"/>
                    </a:ext>
                  </a:extLst>
                </a:gridCol>
                <a:gridCol w="810541">
                  <a:extLst>
                    <a:ext uri="{9D8B030D-6E8A-4147-A177-3AD203B41FA5}">
                      <a16:colId xmlns:a16="http://schemas.microsoft.com/office/drawing/2014/main" val="2365011746"/>
                    </a:ext>
                  </a:extLst>
                </a:gridCol>
                <a:gridCol w="810541">
                  <a:extLst>
                    <a:ext uri="{9D8B030D-6E8A-4147-A177-3AD203B41FA5}">
                      <a16:colId xmlns:a16="http://schemas.microsoft.com/office/drawing/2014/main" val="1876893138"/>
                    </a:ext>
                  </a:extLst>
                </a:gridCol>
                <a:gridCol w="810541">
                  <a:extLst>
                    <a:ext uri="{9D8B030D-6E8A-4147-A177-3AD203B41FA5}">
                      <a16:colId xmlns:a16="http://schemas.microsoft.com/office/drawing/2014/main" val="4211875959"/>
                    </a:ext>
                  </a:extLst>
                </a:gridCol>
                <a:gridCol w="809906">
                  <a:extLst>
                    <a:ext uri="{9D8B030D-6E8A-4147-A177-3AD203B41FA5}">
                      <a16:colId xmlns:a16="http://schemas.microsoft.com/office/drawing/2014/main" val="3702313853"/>
                    </a:ext>
                  </a:extLst>
                </a:gridCol>
                <a:gridCol w="810541">
                  <a:extLst>
                    <a:ext uri="{9D8B030D-6E8A-4147-A177-3AD203B41FA5}">
                      <a16:colId xmlns:a16="http://schemas.microsoft.com/office/drawing/2014/main" val="1883509970"/>
                    </a:ext>
                  </a:extLst>
                </a:gridCol>
              </a:tblGrid>
              <a:tr h="228600">
                <a:tc>
                  <a:txBody>
                    <a:bodyPr/>
                    <a:lstStyle/>
                    <a:p>
                      <a:pPr algn="ctr">
                        <a:buNone/>
                      </a:pPr>
                      <a:r>
                        <a:rPr lang="en-US" sz="1100" kern="0" dirty="0" err="1">
                          <a:effectLst/>
                        </a:rPr>
                        <a:t>Specsifications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Unit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R28G-S/K</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SECRALII</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VENUS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FECR</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627933273"/>
                  </a:ext>
                </a:extLst>
              </a:tr>
              <a:tr h="228600">
                <a:tc>
                  <a:txBody>
                    <a:bodyPr/>
                    <a:lstStyle/>
                    <a:p>
                      <a:pPr algn="ctr">
                        <a:buNone/>
                      </a:pPr>
                      <a:r>
                        <a:rPr lang="en-US" sz="1100" kern="0">
                          <a:effectLst/>
                        </a:rPr>
                        <a:t>Frequency</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GHz</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28 +18</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28</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28+18</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dirty="0">
                          <a:effectLst/>
                        </a:rPr>
                        <a:t>45 + 28</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124949974"/>
                  </a:ext>
                </a:extLst>
              </a:tr>
              <a:tr h="228600">
                <a:tc>
                  <a:txBody>
                    <a:bodyPr/>
                    <a:lstStyle/>
                    <a:p>
                      <a:pPr algn="ctr">
                        <a:buNone/>
                      </a:pPr>
                      <a:r>
                        <a:rPr lang="en-US" sz="1100" kern="0">
                          <a:effectLst/>
                        </a:rPr>
                        <a:t>RF power</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kW</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10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10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10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20+10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339840597"/>
                  </a:ext>
                </a:extLst>
              </a:tr>
              <a:tr h="228600">
                <a:tc>
                  <a:txBody>
                    <a:bodyPr/>
                    <a:lstStyle/>
                    <a:p>
                      <a:pPr algn="ctr">
                        <a:buNone/>
                      </a:pPr>
                      <a:r>
                        <a:rPr lang="en-US" sz="1100" kern="0">
                          <a:effectLst/>
                        </a:rPr>
                        <a:t>Vext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kV</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22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25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25 (FRIB)</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50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124378445"/>
                  </a:ext>
                </a:extLst>
              </a:tr>
              <a:tr h="228600">
                <a:tc>
                  <a:txBody>
                    <a:bodyPr/>
                    <a:lstStyle/>
                    <a:p>
                      <a:pPr algn="ctr">
                        <a:buNone/>
                      </a:pPr>
                      <a:r>
                        <a:rPr lang="en-US" sz="1100" kern="0">
                          <a:effectLst/>
                        </a:rPr>
                        <a:t>Chamber ID</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mm</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ja-JP" sz="1100" kern="0">
                          <a:effectLst/>
                        </a:rPr>
                        <a:t>Φ</a:t>
                      </a:r>
                      <a:r>
                        <a:rPr lang="en-US" sz="1100" kern="0">
                          <a:effectLst/>
                        </a:rPr>
                        <a:t>150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ja-JP" sz="1100" kern="0">
                          <a:effectLst/>
                        </a:rPr>
                        <a:t>Φ</a:t>
                      </a:r>
                      <a:r>
                        <a:rPr lang="en-US" sz="1100" kern="0">
                          <a:effectLst/>
                        </a:rPr>
                        <a:t>125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ja-JP" sz="1100" kern="0">
                          <a:effectLst/>
                        </a:rPr>
                        <a:t>Φ</a:t>
                      </a:r>
                      <a:r>
                        <a:rPr lang="en-US" sz="1100" kern="0">
                          <a:effectLst/>
                        </a:rPr>
                        <a:t>150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&gt;</a:t>
                      </a:r>
                      <a:r>
                        <a:rPr lang="ja-JP" sz="1100" kern="0">
                          <a:effectLst/>
                        </a:rPr>
                        <a:t>Φ</a:t>
                      </a:r>
                      <a:r>
                        <a:rPr lang="en-US" sz="1100" kern="0">
                          <a:effectLst/>
                        </a:rPr>
                        <a:t>140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692567824"/>
                  </a:ext>
                </a:extLst>
              </a:tr>
              <a:tr h="228600">
                <a:tc>
                  <a:txBody>
                    <a:bodyPr/>
                    <a:lstStyle/>
                    <a:p>
                      <a:pPr algn="ctr">
                        <a:buNone/>
                      </a:pPr>
                      <a:r>
                        <a:rPr lang="en-US" sz="1100" kern="0">
                          <a:effectLst/>
                        </a:rPr>
                        <a:t>Warmbore ID</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mm</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ja-JP" sz="1100" kern="0">
                          <a:effectLst/>
                        </a:rPr>
                        <a:t>Φ</a:t>
                      </a:r>
                      <a:r>
                        <a:rPr lang="en-US" sz="1100" kern="0">
                          <a:effectLst/>
                        </a:rPr>
                        <a:t>172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ja-JP" sz="1100" kern="0">
                          <a:effectLst/>
                        </a:rPr>
                        <a:t>Φ</a:t>
                      </a:r>
                      <a:r>
                        <a:rPr lang="en-US" sz="1100" kern="0">
                          <a:effectLst/>
                        </a:rPr>
                        <a:t>142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endParaRPr lang="ja-JP" sz="1050" kern="100">
                        <a:effectLst/>
                        <a:latin typeface="游明朝" panose="02020400000000000000" pitchFamily="18" charset="-128"/>
                        <a:ea typeface="游明朝" panose="02020400000000000000" pitchFamily="18" charset="-128"/>
                      </a:endParaRPr>
                    </a:p>
                  </a:txBody>
                  <a:tcPr marL="62865" marR="62865" marT="0" marB="0" anchor="ctr"/>
                </a:tc>
                <a:tc>
                  <a:txBody>
                    <a:bodyPr/>
                    <a:lstStyle/>
                    <a:p>
                      <a:pPr algn="ctr">
                        <a:buNone/>
                      </a:pPr>
                      <a:r>
                        <a:rPr lang="ja-JP" sz="1100" kern="0">
                          <a:effectLst/>
                        </a:rPr>
                        <a:t>Φ</a:t>
                      </a:r>
                      <a:r>
                        <a:rPr lang="en-US" sz="1100" kern="0">
                          <a:effectLst/>
                        </a:rPr>
                        <a:t>165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342996444"/>
                  </a:ext>
                </a:extLst>
              </a:tr>
              <a:tr h="228600">
                <a:tc>
                  <a:txBody>
                    <a:bodyPr/>
                    <a:lstStyle/>
                    <a:p>
                      <a:pPr algn="ctr">
                        <a:buNone/>
                      </a:pPr>
                      <a:r>
                        <a:rPr lang="en-US" sz="1100" kern="0">
                          <a:effectLst/>
                        </a:rPr>
                        <a:t>Mirror fields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3.8/2.3</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3.7/2.2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4.0/3.0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ja-JP" sz="1100" kern="0">
                          <a:effectLst/>
                        </a:rPr>
                        <a:t>≥</a:t>
                      </a:r>
                      <a:r>
                        <a:rPr lang="en-US" sz="1100" kern="0">
                          <a:effectLst/>
                        </a:rPr>
                        <a:t>6.4/3.2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93855015"/>
                  </a:ext>
                </a:extLst>
              </a:tr>
              <a:tr h="228600">
                <a:tc>
                  <a:txBody>
                    <a:bodyPr/>
                    <a:lstStyle/>
                    <a:p>
                      <a:pPr algn="ctr">
                        <a:buNone/>
                      </a:pPr>
                      <a:r>
                        <a:rPr lang="en-US" sz="1100" kern="0">
                          <a:effectLst/>
                        </a:rPr>
                        <a:t>Brad (@ r)</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T, @ mm</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2 @ 75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ja-JP" sz="1100" kern="0">
                          <a:effectLst/>
                        </a:rPr>
                        <a:t>∼</a:t>
                      </a:r>
                      <a:r>
                        <a:rPr lang="en-US" sz="1100" kern="0">
                          <a:effectLst/>
                        </a:rPr>
                        <a:t>2.0 @ 63</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3.8 @ 75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964412363"/>
                  </a:ext>
                </a:extLst>
              </a:tr>
              <a:tr h="228600">
                <a:tc>
                  <a:txBody>
                    <a:bodyPr/>
                    <a:lstStyle/>
                    <a:p>
                      <a:pPr algn="ctr">
                        <a:buNone/>
                      </a:pPr>
                      <a:r>
                        <a:rPr lang="en-US" sz="1100" kern="0">
                          <a:effectLst/>
                        </a:rPr>
                        <a:t>Mirror length</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mm</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525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420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500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ja-JP" sz="1100" kern="0">
                          <a:effectLst/>
                        </a:rPr>
                        <a:t>∼</a:t>
                      </a:r>
                      <a:r>
                        <a:rPr lang="en-US" sz="1100" kern="0">
                          <a:effectLst/>
                        </a:rPr>
                        <a:t>500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85033529"/>
                  </a:ext>
                </a:extLst>
              </a:tr>
              <a:tr h="228600">
                <a:tc>
                  <a:txBody>
                    <a:bodyPr/>
                    <a:lstStyle/>
                    <a:p>
                      <a:pPr algn="ctr">
                        <a:buNone/>
                      </a:pPr>
                      <a:r>
                        <a:rPr lang="en-US" sz="1100" kern="0">
                          <a:effectLst/>
                        </a:rPr>
                        <a:t>Conductor material</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NbTi</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NbTi</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NbTi</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Nb3Sn</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84990939"/>
                  </a:ext>
                </a:extLst>
              </a:tr>
              <a:tr h="241300">
                <a:tc>
                  <a:txBody>
                    <a:bodyPr/>
                    <a:lstStyle/>
                    <a:p>
                      <a:pPr algn="ctr">
                        <a:buNone/>
                      </a:pPr>
                      <a:r>
                        <a:rPr lang="en-US" sz="1100" kern="0" dirty="0">
                          <a:effectLst/>
                        </a:rPr>
                        <a:t>Cooling capacity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W @ 4.2 K</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ja-JP" sz="1100" kern="0">
                          <a:effectLst/>
                        </a:rPr>
                        <a:t>　</a:t>
                      </a:r>
                      <a:r>
                        <a:rPr lang="en-US" sz="1100" kern="0">
                          <a:effectLst/>
                        </a:rPr>
                        <a:t>8</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&gt;5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a:effectLst/>
                        </a:rPr>
                        <a:t>4</a:t>
                      </a:r>
                      <a:r>
                        <a:rPr lang="ja-JP" sz="1100" kern="0">
                          <a:effectLst/>
                        </a:rPr>
                        <a:t>∼</a:t>
                      </a:r>
                      <a:r>
                        <a:rPr lang="en-US" sz="1100" kern="0">
                          <a:effectLst/>
                        </a:rPr>
                        <a:t>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buNone/>
                      </a:pPr>
                      <a:r>
                        <a:rPr lang="en-US" sz="1100" kern="0" dirty="0">
                          <a:effectLst/>
                        </a:rPr>
                        <a:t>&gt;10.0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53547264"/>
                  </a:ext>
                </a:extLst>
              </a:tr>
            </a:tbl>
          </a:graphicData>
        </a:graphic>
      </p:graphicFrame>
      <p:sp>
        <p:nvSpPr>
          <p:cNvPr id="11" name="テキスト ボックス 10">
            <a:extLst>
              <a:ext uri="{FF2B5EF4-FFF2-40B4-BE49-F238E27FC236}">
                <a16:creationId xmlns:a16="http://schemas.microsoft.com/office/drawing/2014/main" id="{6C339DB8-6958-5C10-BC02-49763E099921}"/>
              </a:ext>
            </a:extLst>
          </p:cNvPr>
          <p:cNvSpPr txBox="1"/>
          <p:nvPr/>
        </p:nvSpPr>
        <p:spPr>
          <a:xfrm>
            <a:off x="7363392" y="261610"/>
            <a:ext cx="5024185" cy="1477328"/>
          </a:xfrm>
          <a:prstGeom prst="rect">
            <a:avLst/>
          </a:prstGeom>
          <a:noFill/>
        </p:spPr>
        <p:txBody>
          <a:bodyPr wrap="square">
            <a:spAutoFit/>
          </a:bodyPr>
          <a:lstStyle/>
          <a:p>
            <a:r>
              <a:rPr kumimoji="1" lang="en-US" altLang="ja-JP" sz="1800" b="1" dirty="0">
                <a:latin typeface="Times New Roman" panose="02020603050405020304" pitchFamily="18" charset="0"/>
                <a:cs typeface="Times New Roman" panose="02020603050405020304" pitchFamily="18" charset="0"/>
              </a:rPr>
              <a:t>R28G-S: </a:t>
            </a:r>
          </a:p>
          <a:p>
            <a:r>
              <a:rPr kumimoji="1" lang="en-US" altLang="ja-JP" sz="1800" b="1" dirty="0">
                <a:latin typeface="Times New Roman" panose="02020603050405020304" pitchFamily="18" charset="0"/>
                <a:cs typeface="Times New Roman" panose="02020603050405020304" pitchFamily="18" charset="0"/>
              </a:rPr>
              <a:t>RIKEN 28GHz SC ECRIS for RILAC II (RIBF)</a:t>
            </a:r>
          </a:p>
          <a:p>
            <a:endParaRPr kumimoji="1" lang="en-US" altLang="ja-JP" sz="1800" b="1" dirty="0">
              <a:latin typeface="Times New Roman" panose="02020603050405020304" pitchFamily="18" charset="0"/>
              <a:cs typeface="Times New Roman" panose="02020603050405020304" pitchFamily="18" charset="0"/>
            </a:endParaRPr>
          </a:p>
          <a:p>
            <a:r>
              <a:rPr kumimoji="1" lang="en-US" altLang="ja-JP" sz="1800" b="1" dirty="0">
                <a:latin typeface="Times New Roman" panose="02020603050405020304" pitchFamily="18" charset="0"/>
                <a:cs typeface="Times New Roman" panose="02020603050405020304" pitchFamily="18" charset="0"/>
              </a:rPr>
              <a:t>R28G-K: </a:t>
            </a:r>
          </a:p>
          <a:p>
            <a:r>
              <a:rPr kumimoji="1" lang="en-US" altLang="ja-JP" sz="1800" b="1" dirty="0">
                <a:latin typeface="Times New Roman" panose="02020603050405020304" pitchFamily="18" charset="0"/>
                <a:cs typeface="Times New Roman" panose="02020603050405020304" pitchFamily="18" charset="0"/>
              </a:rPr>
              <a:t>RIKEN 28GHz SC ECRIS for RILAC (SHE)</a:t>
            </a:r>
          </a:p>
        </p:txBody>
      </p:sp>
      <p:sp>
        <p:nvSpPr>
          <p:cNvPr id="3" name="テキスト ボックス 2">
            <a:extLst>
              <a:ext uri="{FF2B5EF4-FFF2-40B4-BE49-F238E27FC236}">
                <a16:creationId xmlns:a16="http://schemas.microsoft.com/office/drawing/2014/main" id="{041D9354-BC22-ED36-ECC0-C91E5A0C8AD2}"/>
              </a:ext>
            </a:extLst>
          </p:cNvPr>
          <p:cNvSpPr txBox="1"/>
          <p:nvPr/>
        </p:nvSpPr>
        <p:spPr>
          <a:xfrm>
            <a:off x="1102325" y="5823485"/>
            <a:ext cx="4993675" cy="400110"/>
          </a:xfrm>
          <a:prstGeom prst="rect">
            <a:avLst/>
          </a:prstGeom>
          <a:noFill/>
        </p:spPr>
        <p:txBody>
          <a:bodyPr wrap="none" rtlCol="0">
            <a:spAutoFit/>
          </a:bodyPr>
          <a:lstStyle/>
          <a:p>
            <a:r>
              <a:rPr kumimoji="1" lang="en-US" altLang="ja-JP" sz="2000" b="1" dirty="0"/>
              <a:t>28 GHz Gyrotron ( &gt; 8 kW @ DC break)</a:t>
            </a:r>
            <a:endParaRPr kumimoji="1" lang="ja-JP" altLang="en-US" sz="2000" b="1"/>
          </a:p>
        </p:txBody>
      </p:sp>
      <p:sp>
        <p:nvSpPr>
          <p:cNvPr id="6" name="テキスト ボックス 5">
            <a:extLst>
              <a:ext uri="{FF2B5EF4-FFF2-40B4-BE49-F238E27FC236}">
                <a16:creationId xmlns:a16="http://schemas.microsoft.com/office/drawing/2014/main" id="{3C6C9C3B-52E9-0B96-E369-A5C54D038C48}"/>
              </a:ext>
            </a:extLst>
          </p:cNvPr>
          <p:cNvSpPr txBox="1"/>
          <p:nvPr/>
        </p:nvSpPr>
        <p:spPr>
          <a:xfrm>
            <a:off x="5917325" y="5854263"/>
            <a:ext cx="415498" cy="369332"/>
          </a:xfrm>
          <a:prstGeom prst="rect">
            <a:avLst/>
          </a:prstGeom>
          <a:noFill/>
        </p:spPr>
        <p:txBody>
          <a:bodyPr wrap="none" rtlCol="0">
            <a:spAutoFit/>
          </a:bodyPr>
          <a:lstStyle/>
          <a:p>
            <a:r>
              <a:rPr kumimoji="1" lang="ja-JP" altLang="en-US"/>
              <a:t>＋</a:t>
            </a:r>
          </a:p>
        </p:txBody>
      </p:sp>
    </p:spTree>
    <p:extLst>
      <p:ext uri="{BB962C8B-B14F-4D97-AF65-F5344CB8AC3E}">
        <p14:creationId xmlns:p14="http://schemas.microsoft.com/office/powerpoint/2010/main" val="278929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2B1097E-1812-66B2-9F98-4903E1CB7795}"/>
              </a:ext>
            </a:extLst>
          </p:cNvPr>
          <p:cNvPicPr>
            <a:picLocks noChangeAspect="1"/>
          </p:cNvPicPr>
          <p:nvPr/>
        </p:nvPicPr>
        <p:blipFill>
          <a:blip r:embed="rId2"/>
          <a:srcRect l="51717" r="12509" b="42626"/>
          <a:stretch/>
        </p:blipFill>
        <p:spPr>
          <a:xfrm>
            <a:off x="269591" y="750472"/>
            <a:ext cx="2627117" cy="5968776"/>
          </a:xfrm>
          <a:prstGeom prst="rect">
            <a:avLst/>
          </a:prstGeom>
        </p:spPr>
      </p:pic>
      <p:pic>
        <p:nvPicPr>
          <p:cNvPr id="9" name="図 8">
            <a:extLst>
              <a:ext uri="{FF2B5EF4-FFF2-40B4-BE49-F238E27FC236}">
                <a16:creationId xmlns:a16="http://schemas.microsoft.com/office/drawing/2014/main" id="{FB233633-A1E9-3028-5408-8A2B27282938}"/>
              </a:ext>
            </a:extLst>
          </p:cNvPr>
          <p:cNvPicPr>
            <a:picLocks noChangeAspect="1"/>
          </p:cNvPicPr>
          <p:nvPr/>
        </p:nvPicPr>
        <p:blipFill>
          <a:blip r:embed="rId3">
            <a:extLst>
              <a:ext uri="{28A0092B-C50C-407E-A947-70E740481C1C}">
                <a14:useLocalDpi xmlns:a14="http://schemas.microsoft.com/office/drawing/2010/main" val="0"/>
              </a:ext>
            </a:extLst>
          </a:blip>
          <a:srcRect l="3631"/>
          <a:stretch/>
        </p:blipFill>
        <p:spPr>
          <a:xfrm>
            <a:off x="2784764" y="798779"/>
            <a:ext cx="7293953" cy="5260442"/>
          </a:xfrm>
          <a:prstGeom prst="rect">
            <a:avLst/>
          </a:prstGeom>
        </p:spPr>
      </p:pic>
      <p:pic>
        <p:nvPicPr>
          <p:cNvPr id="10" name="図 9">
            <a:extLst>
              <a:ext uri="{FF2B5EF4-FFF2-40B4-BE49-F238E27FC236}">
                <a16:creationId xmlns:a16="http://schemas.microsoft.com/office/drawing/2014/main" id="{5E5CB5E2-4F47-3C1C-2AEB-6121FA8CC04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620062" y="2001927"/>
            <a:ext cx="3927309" cy="2349735"/>
          </a:xfrm>
          <a:prstGeom prst="rect">
            <a:avLst/>
          </a:prstGeom>
          <a:ln w="28575">
            <a:solidFill>
              <a:srgbClr val="FF0000"/>
            </a:solidFill>
          </a:ln>
        </p:spPr>
      </p:pic>
      <p:sp>
        <p:nvSpPr>
          <p:cNvPr id="2" name="テキスト ボックス 1">
            <a:extLst>
              <a:ext uri="{FF2B5EF4-FFF2-40B4-BE49-F238E27FC236}">
                <a16:creationId xmlns:a16="http://schemas.microsoft.com/office/drawing/2014/main" id="{AB6AC21F-AD6D-549B-AE8F-FD9D2EEC773F}"/>
              </a:ext>
            </a:extLst>
          </p:cNvPr>
          <p:cNvSpPr txBox="1"/>
          <p:nvPr/>
        </p:nvSpPr>
        <p:spPr>
          <a:xfrm>
            <a:off x="694559" y="30602"/>
            <a:ext cx="7925503" cy="523220"/>
          </a:xfrm>
          <a:prstGeom prst="rect">
            <a:avLst/>
          </a:prstGeom>
          <a:noFill/>
        </p:spPr>
        <p:txBody>
          <a:bodyPr wrap="none" rtlCol="0">
            <a:spAutoFit/>
          </a:bodyPr>
          <a:lstStyle/>
          <a:p>
            <a:r>
              <a:rPr kumimoji="1" lang="en-US" altLang="ja-JP" sz="2800" b="1" dirty="0">
                <a:latin typeface="Times New Roman" panose="02020603050405020304" pitchFamily="18" charset="0"/>
                <a:cs typeface="Times New Roman" panose="02020603050405020304" pitchFamily="18" charset="0"/>
              </a:rPr>
              <a:t>Microwave Injection and Metal Evaporation Oven</a:t>
            </a:r>
            <a:endParaRPr kumimoji="1" lang="ja-JP" altLang="en-US" sz="2800" b="1"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73CD96C9-6104-6987-2683-AC64929C3E36}"/>
              </a:ext>
            </a:extLst>
          </p:cNvPr>
          <p:cNvSpPr txBox="1"/>
          <p:nvPr/>
        </p:nvSpPr>
        <p:spPr>
          <a:xfrm>
            <a:off x="3418905" y="5798010"/>
            <a:ext cx="5517277" cy="923330"/>
          </a:xfrm>
          <a:prstGeom prst="rect">
            <a:avLst/>
          </a:prstGeom>
          <a:noFill/>
        </p:spPr>
        <p:txBody>
          <a:bodyPr wrap="square">
            <a:spAutoFit/>
          </a:bodyPr>
          <a:lstStyle/>
          <a:p>
            <a:r>
              <a:rPr lang="ja-JP" altLang="en-US"/>
              <a:t>The end face (cross section) of the waveguide is the flange face of the plasma chamber.</a:t>
            </a:r>
            <a:endParaRPr lang="en-US" altLang="ja-JP" dirty="0"/>
          </a:p>
          <a:p>
            <a:r>
              <a:rPr lang="ja-JP" altLang="en-US" b="1"/>
              <a:t>→</a:t>
            </a:r>
            <a:r>
              <a:rPr lang="en-US" altLang="ja-JP" b="1" dirty="0"/>
              <a:t> </a:t>
            </a:r>
            <a:r>
              <a:rPr lang="en" altLang="ja-JP" b="1" dirty="0"/>
              <a:t>No special modifications (e.g. horn shaped)</a:t>
            </a:r>
            <a:endParaRPr lang="ja-JP" altLang="en-US" b="1"/>
          </a:p>
        </p:txBody>
      </p:sp>
      <p:sp>
        <p:nvSpPr>
          <p:cNvPr id="5" name="テキスト ボックス 4">
            <a:extLst>
              <a:ext uri="{FF2B5EF4-FFF2-40B4-BE49-F238E27FC236}">
                <a16:creationId xmlns:a16="http://schemas.microsoft.com/office/drawing/2014/main" id="{75CCC5B4-B1FC-CAB4-4C24-B1014AB56AE1}"/>
              </a:ext>
            </a:extLst>
          </p:cNvPr>
          <p:cNvSpPr txBox="1"/>
          <p:nvPr/>
        </p:nvSpPr>
        <p:spPr>
          <a:xfrm>
            <a:off x="3079982" y="720328"/>
            <a:ext cx="984565" cy="369332"/>
          </a:xfrm>
          <a:prstGeom prst="rect">
            <a:avLst/>
          </a:prstGeom>
          <a:noFill/>
          <a:ln w="19050">
            <a:solidFill>
              <a:srgbClr val="FF0000"/>
            </a:solidFill>
          </a:ln>
        </p:spPr>
        <p:txBody>
          <a:bodyPr wrap="none" rtlCol="0">
            <a:spAutoFit/>
          </a:bodyPr>
          <a:lstStyle/>
          <a:p>
            <a:r>
              <a:rPr kumimoji="1" lang="en-US" altLang="ja-JP" b="1" dirty="0"/>
              <a:t>28 GHz</a:t>
            </a:r>
            <a:endParaRPr kumimoji="1" lang="ja-JP" altLang="en-US" b="1"/>
          </a:p>
        </p:txBody>
      </p:sp>
      <p:sp>
        <p:nvSpPr>
          <p:cNvPr id="6" name="テキスト ボックス 5">
            <a:extLst>
              <a:ext uri="{FF2B5EF4-FFF2-40B4-BE49-F238E27FC236}">
                <a16:creationId xmlns:a16="http://schemas.microsoft.com/office/drawing/2014/main" id="{71436C9F-B900-E238-1BCF-E27B2EAC4F0B}"/>
              </a:ext>
            </a:extLst>
          </p:cNvPr>
          <p:cNvSpPr txBox="1"/>
          <p:nvPr/>
        </p:nvSpPr>
        <p:spPr>
          <a:xfrm>
            <a:off x="218306" y="921490"/>
            <a:ext cx="984565" cy="369332"/>
          </a:xfrm>
          <a:prstGeom prst="rect">
            <a:avLst/>
          </a:prstGeom>
          <a:noFill/>
          <a:ln w="19050">
            <a:solidFill>
              <a:srgbClr val="FF0000"/>
            </a:solidFill>
          </a:ln>
        </p:spPr>
        <p:txBody>
          <a:bodyPr wrap="none" rtlCol="0">
            <a:spAutoFit/>
          </a:bodyPr>
          <a:lstStyle/>
          <a:p>
            <a:r>
              <a:rPr kumimoji="1" lang="en-US" altLang="ja-JP" b="1" dirty="0"/>
              <a:t>18 GHz</a:t>
            </a:r>
            <a:endParaRPr kumimoji="1" lang="ja-JP" altLang="en-US" b="1"/>
          </a:p>
        </p:txBody>
      </p:sp>
      <p:sp>
        <p:nvSpPr>
          <p:cNvPr id="14" name="右矢印 13">
            <a:extLst>
              <a:ext uri="{FF2B5EF4-FFF2-40B4-BE49-F238E27FC236}">
                <a16:creationId xmlns:a16="http://schemas.microsoft.com/office/drawing/2014/main" id="{55A60FB0-5294-AD64-91ED-B0871286F05E}"/>
              </a:ext>
            </a:extLst>
          </p:cNvPr>
          <p:cNvSpPr/>
          <p:nvPr/>
        </p:nvSpPr>
        <p:spPr>
          <a:xfrm rot="10800000">
            <a:off x="2664695" y="858383"/>
            <a:ext cx="409433" cy="10727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a:extLst>
              <a:ext uri="{FF2B5EF4-FFF2-40B4-BE49-F238E27FC236}">
                <a16:creationId xmlns:a16="http://schemas.microsoft.com/office/drawing/2014/main" id="{C0194440-3490-A37E-41B3-FA44E60D4979}"/>
              </a:ext>
            </a:extLst>
          </p:cNvPr>
          <p:cNvSpPr/>
          <p:nvPr/>
        </p:nvSpPr>
        <p:spPr>
          <a:xfrm>
            <a:off x="1193401" y="1089660"/>
            <a:ext cx="409433" cy="10727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042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LB691.jpg">
            <a:extLst>
              <a:ext uri="{FF2B5EF4-FFF2-40B4-BE49-F238E27FC236}">
                <a16:creationId xmlns:a16="http://schemas.microsoft.com/office/drawing/2014/main" id="{E42BA128-FD7C-9A9D-9AC2-525FCB97E562}"/>
              </a:ext>
            </a:extLst>
          </p:cNvPr>
          <p:cNvPicPr/>
          <p:nvPr/>
        </p:nvPicPr>
        <p:blipFill rotWithShape="1">
          <a:blip r:embed="rId2" cstate="print"/>
          <a:srcRect l="37206" t="18674" r="36599" b="10204"/>
          <a:stretch/>
        </p:blipFill>
        <p:spPr>
          <a:xfrm>
            <a:off x="185516" y="416059"/>
            <a:ext cx="3375917" cy="6449546"/>
          </a:xfrm>
          <a:prstGeom prst="rect">
            <a:avLst/>
          </a:prstGeom>
        </p:spPr>
      </p:pic>
      <p:sp>
        <p:nvSpPr>
          <p:cNvPr id="2" name="テキスト ボックス 1">
            <a:extLst>
              <a:ext uri="{FF2B5EF4-FFF2-40B4-BE49-F238E27FC236}">
                <a16:creationId xmlns:a16="http://schemas.microsoft.com/office/drawing/2014/main" id="{8BDF82AA-ADF7-4983-4725-9005EA18C377}"/>
              </a:ext>
            </a:extLst>
          </p:cNvPr>
          <p:cNvSpPr txBox="1"/>
          <p:nvPr/>
        </p:nvSpPr>
        <p:spPr>
          <a:xfrm>
            <a:off x="3299914" y="163440"/>
            <a:ext cx="5592172" cy="523220"/>
          </a:xfrm>
          <a:prstGeom prst="rect">
            <a:avLst/>
          </a:prstGeom>
          <a:noFill/>
        </p:spPr>
        <p:txBody>
          <a:bodyPr wrap="none" rtlCol="0">
            <a:spAutoFit/>
          </a:bodyPr>
          <a:lstStyle/>
          <a:p>
            <a:r>
              <a:rPr kumimoji="1" lang="en-US" altLang="ja-JP" sz="2800" b="1" dirty="0">
                <a:latin typeface="Times New Roman" panose="02020603050405020304" pitchFamily="18" charset="0"/>
                <a:cs typeface="Times New Roman" panose="02020603050405020304" pitchFamily="18" charset="0"/>
              </a:rPr>
              <a:t>Crucible (High Temperature </a:t>
            </a:r>
            <a:r>
              <a:rPr lang="en-US" altLang="ja-JP" sz="2800" b="1" dirty="0">
                <a:latin typeface="Times New Roman" panose="02020603050405020304" pitchFamily="18" charset="0"/>
                <a:cs typeface="Times New Roman" panose="02020603050405020304" pitchFamily="18" charset="0"/>
              </a:rPr>
              <a:t>O</a:t>
            </a:r>
            <a:r>
              <a:rPr kumimoji="1" lang="en-US" altLang="ja-JP" sz="2800" b="1" dirty="0">
                <a:latin typeface="Times New Roman" panose="02020603050405020304" pitchFamily="18" charset="0"/>
                <a:cs typeface="Times New Roman" panose="02020603050405020304" pitchFamily="18" charset="0"/>
              </a:rPr>
              <a:t>ven)</a:t>
            </a:r>
            <a:endParaRPr kumimoji="1" lang="ja-JP" altLang="en-US" sz="2800" b="1" dirty="0">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B5E08D20-1C31-EC2F-29DB-989BE855E086}"/>
              </a:ext>
            </a:extLst>
          </p:cNvPr>
          <p:cNvGrpSpPr/>
          <p:nvPr/>
        </p:nvGrpSpPr>
        <p:grpSpPr>
          <a:xfrm>
            <a:off x="3133720" y="598654"/>
            <a:ext cx="3864072" cy="4648509"/>
            <a:chOff x="4302176" y="1643789"/>
            <a:chExt cx="3230659" cy="4150339"/>
          </a:xfrm>
        </p:grpSpPr>
        <p:sp>
          <p:nvSpPr>
            <p:cNvPr id="4" name="テキスト ボックス 3">
              <a:extLst>
                <a:ext uri="{FF2B5EF4-FFF2-40B4-BE49-F238E27FC236}">
                  <a16:creationId xmlns:a16="http://schemas.microsoft.com/office/drawing/2014/main" id="{67C7590E-1DD7-77CD-AB47-8B17C7C9052B}"/>
                </a:ext>
              </a:extLst>
            </p:cNvPr>
            <p:cNvSpPr txBox="1"/>
            <p:nvPr/>
          </p:nvSpPr>
          <p:spPr>
            <a:xfrm>
              <a:off x="5013633" y="5424796"/>
              <a:ext cx="1903342" cy="369332"/>
            </a:xfrm>
            <a:prstGeom prst="rect">
              <a:avLst/>
            </a:prstGeom>
            <a:solidFill>
              <a:schemeClr val="bg1"/>
            </a:solid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Vanadium powder</a:t>
              </a:r>
              <a:endParaRPr kumimoji="1" lang="ja-JP" altLang="en-US" dirty="0">
                <a:latin typeface="Times New Roman" panose="02020603050405020304" pitchFamily="18" charset="0"/>
                <a:cs typeface="Times New Roman" panose="02020603050405020304" pitchFamily="18" charset="0"/>
              </a:endParaRPr>
            </a:p>
          </p:txBody>
        </p:sp>
        <p:grpSp>
          <p:nvGrpSpPr>
            <p:cNvPr id="5" name="グループ化 4">
              <a:extLst>
                <a:ext uri="{FF2B5EF4-FFF2-40B4-BE49-F238E27FC236}">
                  <a16:creationId xmlns:a16="http://schemas.microsoft.com/office/drawing/2014/main" id="{72DC6D77-5747-262B-69C8-15BA2B9490DF}"/>
                </a:ext>
              </a:extLst>
            </p:cNvPr>
            <p:cNvGrpSpPr/>
            <p:nvPr/>
          </p:nvGrpSpPr>
          <p:grpSpPr>
            <a:xfrm>
              <a:off x="4302176" y="1643789"/>
              <a:ext cx="3230659" cy="3805331"/>
              <a:chOff x="3878730" y="1681516"/>
              <a:chExt cx="3230659" cy="3805331"/>
            </a:xfrm>
          </p:grpSpPr>
          <p:pic>
            <p:nvPicPr>
              <p:cNvPr id="6" name="図 5">
                <a:extLst>
                  <a:ext uri="{FF2B5EF4-FFF2-40B4-BE49-F238E27FC236}">
                    <a16:creationId xmlns:a16="http://schemas.microsoft.com/office/drawing/2014/main" id="{0E3A1D82-3A5B-5AA7-C698-B1DE23E9406A}"/>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3878730" y="1681516"/>
                <a:ext cx="1196216" cy="1831590"/>
              </a:xfrm>
              <a:prstGeom prst="rect">
                <a:avLst/>
              </a:prstGeom>
              <a:ln>
                <a:noFill/>
              </a:ln>
              <a:extLst>
                <a:ext uri="{53640926-AAD7-44D8-BBD7-CCE9431645EC}">
                  <a14:shadowObscured xmlns:a14="http://schemas.microsoft.com/office/drawing/2010/main"/>
                </a:ext>
              </a:extLst>
            </p:spPr>
          </p:pic>
          <p:pic>
            <p:nvPicPr>
              <p:cNvPr id="7" name="図 6">
                <a:extLst>
                  <a:ext uri="{FF2B5EF4-FFF2-40B4-BE49-F238E27FC236}">
                    <a16:creationId xmlns:a16="http://schemas.microsoft.com/office/drawing/2014/main" id="{73DF8D98-F678-8034-9A03-43F837348130}"/>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4108193" y="3560818"/>
                <a:ext cx="1820468" cy="1682668"/>
              </a:xfrm>
              <a:prstGeom prst="rect">
                <a:avLst/>
              </a:prstGeom>
              <a:ln>
                <a:noFill/>
              </a:ln>
              <a:extLst>
                <a:ext uri="{53640926-AAD7-44D8-BBD7-CCE9431645EC}">
                  <a14:shadowObscured xmlns:a14="http://schemas.microsoft.com/office/drawing/2010/main"/>
                </a:ext>
              </a:extLst>
            </p:spPr>
          </p:pic>
          <p:sp>
            <p:nvSpPr>
              <p:cNvPr id="8" name="テキスト ボックス 7">
                <a:extLst>
                  <a:ext uri="{FF2B5EF4-FFF2-40B4-BE49-F238E27FC236}">
                    <a16:creationId xmlns:a16="http://schemas.microsoft.com/office/drawing/2014/main" id="{343D89F6-26AC-1F19-6360-5B2D72CB7C00}"/>
                  </a:ext>
                </a:extLst>
              </p:cNvPr>
              <p:cNvSpPr txBox="1"/>
              <p:nvPr/>
            </p:nvSpPr>
            <p:spPr>
              <a:xfrm>
                <a:off x="5340956" y="2736486"/>
                <a:ext cx="1768433" cy="646331"/>
              </a:xfrm>
              <a:prstGeom prst="rect">
                <a:avLst/>
              </a:prstGeom>
              <a:solidFill>
                <a:schemeClr val="bg1"/>
              </a:solid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Ceramic crucible</a:t>
                </a:r>
              </a:p>
              <a:p>
                <a:r>
                  <a:rPr lang="en-US" altLang="ja-JP" dirty="0">
                    <a:latin typeface="Times New Roman" panose="02020603050405020304" pitchFamily="18" charset="0"/>
                    <a:cs typeface="Times New Roman" panose="02020603050405020304" pitchFamily="18" charset="0"/>
                  </a:rPr>
                  <a:t>(Y</a:t>
                </a:r>
                <a:r>
                  <a:rPr lang="en-US" altLang="ja-JP" baseline="-25000" dirty="0">
                    <a:latin typeface="Times New Roman" panose="02020603050405020304" pitchFamily="18" charset="0"/>
                    <a:cs typeface="Times New Roman" panose="02020603050405020304" pitchFamily="18" charset="0"/>
                  </a:rPr>
                  <a:t>2</a:t>
                </a:r>
                <a:r>
                  <a:rPr lang="en-US" altLang="ja-JP" dirty="0">
                    <a:latin typeface="Times New Roman" panose="02020603050405020304" pitchFamily="18" charset="0"/>
                    <a:cs typeface="Times New Roman" panose="02020603050405020304" pitchFamily="18" charset="0"/>
                  </a:rPr>
                  <a:t>O</a:t>
                </a:r>
                <a:r>
                  <a:rPr lang="en-US" altLang="ja-JP" baseline="-25000" dirty="0">
                    <a:latin typeface="Times New Roman" panose="02020603050405020304" pitchFamily="18" charset="0"/>
                    <a:cs typeface="Times New Roman" panose="02020603050405020304" pitchFamily="18" charset="0"/>
                  </a:rPr>
                  <a:t>3</a:t>
                </a:r>
                <a:r>
                  <a:rPr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122246B7-8E75-4C7F-45FE-6E6B9C5212AB}"/>
                  </a:ext>
                </a:extLst>
              </p:cNvPr>
              <p:cNvSpPr txBox="1"/>
              <p:nvPr/>
            </p:nvSpPr>
            <p:spPr>
              <a:xfrm>
                <a:off x="5172047" y="2338478"/>
                <a:ext cx="1200008" cy="369332"/>
              </a:xfrm>
              <a:prstGeom prst="rect">
                <a:avLst/>
              </a:prstGeom>
              <a:solidFill>
                <a:schemeClr val="bg1"/>
              </a:solid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W crucible</a:t>
                </a:r>
                <a:endParaRPr kumimoji="1" lang="ja-JP" altLang="en-US" dirty="0">
                  <a:latin typeface="Times New Roman" panose="02020603050405020304" pitchFamily="18" charset="0"/>
                  <a:cs typeface="Times New Roman" panose="02020603050405020304" pitchFamily="18" charset="0"/>
                </a:endParaRPr>
              </a:p>
            </p:txBody>
          </p:sp>
          <p:cxnSp>
            <p:nvCxnSpPr>
              <p:cNvPr id="10" name="直線矢印コネクタ 9">
                <a:extLst>
                  <a:ext uri="{FF2B5EF4-FFF2-40B4-BE49-F238E27FC236}">
                    <a16:creationId xmlns:a16="http://schemas.microsoft.com/office/drawing/2014/main" id="{E310E58F-07FB-5742-F5AC-7B84714AE406}"/>
                  </a:ext>
                </a:extLst>
              </p:cNvPr>
              <p:cNvCxnSpPr>
                <a:stCxn id="8" idx="1"/>
              </p:cNvCxnSpPr>
              <p:nvPr/>
            </p:nvCxnSpPr>
            <p:spPr>
              <a:xfrm flipH="1">
                <a:off x="4881886" y="3059652"/>
                <a:ext cx="459070" cy="7972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AAA7917-CB11-DDDB-EC8E-9436198536B8}"/>
                  </a:ext>
                </a:extLst>
              </p:cNvPr>
              <p:cNvCxnSpPr>
                <a:stCxn id="8" idx="1"/>
              </p:cNvCxnSpPr>
              <p:nvPr/>
            </p:nvCxnSpPr>
            <p:spPr>
              <a:xfrm flipH="1" flipV="1">
                <a:off x="4641112" y="2717598"/>
                <a:ext cx="699844" cy="3420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74C335F9-3D08-32A7-B77A-3C29EC47E150}"/>
                  </a:ext>
                </a:extLst>
              </p:cNvPr>
              <p:cNvCxnSpPr>
                <a:stCxn id="9" idx="1"/>
              </p:cNvCxnSpPr>
              <p:nvPr/>
            </p:nvCxnSpPr>
            <p:spPr>
              <a:xfrm flipH="1" flipV="1">
                <a:off x="4641113" y="2277456"/>
                <a:ext cx="530934" cy="245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35D964EA-6D35-0ACF-B21E-7704970C66C5}"/>
                  </a:ext>
                </a:extLst>
              </p:cNvPr>
              <p:cNvCxnSpPr>
                <a:stCxn id="9" idx="1"/>
              </p:cNvCxnSpPr>
              <p:nvPr/>
            </p:nvCxnSpPr>
            <p:spPr>
              <a:xfrm flipH="1">
                <a:off x="4641113" y="2523144"/>
                <a:ext cx="530934" cy="11908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30FA3C56-FCCC-5D74-BE78-0F47541C4C8A}"/>
                  </a:ext>
                </a:extLst>
              </p:cNvPr>
              <p:cNvCxnSpPr>
                <a:cxnSpLocks/>
              </p:cNvCxnSpPr>
              <p:nvPr/>
            </p:nvCxnSpPr>
            <p:spPr>
              <a:xfrm flipH="1" flipV="1">
                <a:off x="5105194" y="4422142"/>
                <a:ext cx="203620" cy="10647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1" name="正方形/長方形 20">
            <a:extLst>
              <a:ext uri="{FF2B5EF4-FFF2-40B4-BE49-F238E27FC236}">
                <a16:creationId xmlns:a16="http://schemas.microsoft.com/office/drawing/2014/main" id="{ED1E4F80-88B4-E3AB-1104-2FB0C3089DE3}"/>
              </a:ext>
            </a:extLst>
          </p:cNvPr>
          <p:cNvSpPr/>
          <p:nvPr/>
        </p:nvSpPr>
        <p:spPr>
          <a:xfrm>
            <a:off x="3276251" y="5272791"/>
            <a:ext cx="3141829" cy="1200329"/>
          </a:xfrm>
          <a:prstGeom prst="rect">
            <a:avLst/>
          </a:prstGeom>
        </p:spPr>
        <p:txBody>
          <a:bodyPr wrap="square">
            <a:spAutoFit/>
          </a:bodyPr>
          <a:lstStyle/>
          <a:p>
            <a:pPr algn="just"/>
            <a:r>
              <a:rPr lang="en-US" altLang="ja-JP" dirty="0">
                <a:latin typeface="Times New Roman" panose="02020603050405020304" pitchFamily="18" charset="0"/>
                <a:cs typeface="Times New Roman" panose="02020603050405020304" pitchFamily="18" charset="0"/>
              </a:rPr>
              <a:t>To avoid the chemical reaction between the crucible and vanadium, we used theY</a:t>
            </a:r>
            <a:r>
              <a:rPr lang="en-US" altLang="ja-JP" baseline="-25000" dirty="0">
                <a:latin typeface="Times New Roman" panose="02020603050405020304" pitchFamily="18" charset="0"/>
                <a:cs typeface="Times New Roman" panose="02020603050405020304" pitchFamily="18" charset="0"/>
              </a:rPr>
              <a:t>2</a:t>
            </a:r>
            <a:r>
              <a:rPr lang="en-US" altLang="ja-JP" dirty="0">
                <a:latin typeface="Times New Roman" panose="02020603050405020304" pitchFamily="18" charset="0"/>
                <a:cs typeface="Times New Roman" panose="02020603050405020304" pitchFamily="18" charset="0"/>
              </a:rPr>
              <a:t>O</a:t>
            </a:r>
            <a:r>
              <a:rPr lang="en-US" altLang="ja-JP" baseline="-25000" dirty="0">
                <a:latin typeface="Times New Roman" panose="02020603050405020304" pitchFamily="18" charset="0"/>
                <a:cs typeface="Times New Roman" panose="02020603050405020304" pitchFamily="18" charset="0"/>
              </a:rPr>
              <a:t>3</a:t>
            </a:r>
            <a:r>
              <a:rPr lang="en-US" altLang="ja-JP" dirty="0">
                <a:latin typeface="Times New Roman" panose="02020603050405020304" pitchFamily="18" charset="0"/>
                <a:cs typeface="Times New Roman" panose="02020603050405020304" pitchFamily="18" charset="0"/>
              </a:rPr>
              <a:t> inner crucible.</a:t>
            </a:r>
          </a:p>
        </p:txBody>
      </p:sp>
      <p:sp>
        <p:nvSpPr>
          <p:cNvPr id="22" name="テキスト ボックス 21">
            <a:extLst>
              <a:ext uri="{FF2B5EF4-FFF2-40B4-BE49-F238E27FC236}">
                <a16:creationId xmlns:a16="http://schemas.microsoft.com/office/drawing/2014/main" id="{57958CC5-35F5-4AF7-AD4F-D995B62624F1}"/>
              </a:ext>
            </a:extLst>
          </p:cNvPr>
          <p:cNvSpPr txBox="1"/>
          <p:nvPr/>
        </p:nvSpPr>
        <p:spPr>
          <a:xfrm>
            <a:off x="7673805" y="5266499"/>
            <a:ext cx="4435006" cy="923330"/>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Calculated (line) and Obtained temperature (triangles) of the oven using IR camera as a function of the heating power</a:t>
            </a:r>
            <a:endParaRPr kumimoji="1" lang="ja-JP" altLang="en-US" dirty="0">
              <a:latin typeface="Times New Roman" panose="02020603050405020304" pitchFamily="18" charset="0"/>
              <a:cs typeface="Times New Roman" panose="02020603050405020304" pitchFamily="18" charset="0"/>
            </a:endParaRPr>
          </a:p>
        </p:txBody>
      </p:sp>
      <p:sp>
        <p:nvSpPr>
          <p:cNvPr id="23" name="正方形/長方形 22">
            <a:extLst>
              <a:ext uri="{FF2B5EF4-FFF2-40B4-BE49-F238E27FC236}">
                <a16:creationId xmlns:a16="http://schemas.microsoft.com/office/drawing/2014/main" id="{A3CAD5BE-32EE-AF3A-4D38-0D1808CEB2BF}"/>
              </a:ext>
            </a:extLst>
          </p:cNvPr>
          <p:cNvSpPr/>
          <p:nvPr/>
        </p:nvSpPr>
        <p:spPr>
          <a:xfrm>
            <a:off x="185766" y="6189829"/>
            <a:ext cx="3798901" cy="400110"/>
          </a:xfrm>
          <a:prstGeom prst="rect">
            <a:avLst/>
          </a:prstGeom>
        </p:spPr>
        <p:txBody>
          <a:bodyPr wrap="square">
            <a:spAutoFit/>
          </a:bodyPr>
          <a:lstStyle/>
          <a:p>
            <a:r>
              <a:rPr lang="en-US" altLang="ja-JP" sz="2000" b="1" i="1" dirty="0">
                <a:latin typeface="Times New Roman" panose="02020603050405020304" pitchFamily="18" charset="0"/>
                <a:cs typeface="Times New Roman" panose="02020603050405020304" pitchFamily="18" charset="0"/>
              </a:rPr>
              <a:t>J. Ohnishi et al, ECRIS2018</a:t>
            </a:r>
            <a:endParaRPr lang="ja-JP" altLang="en-US" sz="2000" b="1" i="1" dirty="0">
              <a:latin typeface="Times New Roman" panose="02020603050405020304" pitchFamily="18" charset="0"/>
              <a:cs typeface="Times New Roman" panose="02020603050405020304" pitchFamily="18" charset="0"/>
            </a:endParaRPr>
          </a:p>
        </p:txBody>
      </p:sp>
      <p:grpSp>
        <p:nvGrpSpPr>
          <p:cNvPr id="26" name="グループ化 25">
            <a:extLst>
              <a:ext uri="{FF2B5EF4-FFF2-40B4-BE49-F238E27FC236}">
                <a16:creationId xmlns:a16="http://schemas.microsoft.com/office/drawing/2014/main" id="{8E484630-9CFA-09CF-A02D-D4B6576A7A7C}"/>
              </a:ext>
            </a:extLst>
          </p:cNvPr>
          <p:cNvGrpSpPr/>
          <p:nvPr/>
        </p:nvGrpSpPr>
        <p:grpSpPr>
          <a:xfrm>
            <a:off x="6646898" y="1355923"/>
            <a:ext cx="5736061" cy="3529774"/>
            <a:chOff x="6646898" y="1355923"/>
            <a:chExt cx="5736061" cy="3529774"/>
          </a:xfrm>
        </p:grpSpPr>
        <p:pic>
          <p:nvPicPr>
            <p:cNvPr id="15" name="図 14">
              <a:extLst>
                <a:ext uri="{FF2B5EF4-FFF2-40B4-BE49-F238E27FC236}">
                  <a16:creationId xmlns:a16="http://schemas.microsoft.com/office/drawing/2014/main" id="{3DBB4E26-8033-2164-DD99-1005653D545B}"/>
                </a:ext>
              </a:extLst>
            </p:cNvPr>
            <p:cNvPicPr/>
            <p:nvPr/>
          </p:nvPicPr>
          <p:blipFill>
            <a:blip r:embed="rId5">
              <a:extLst>
                <a:ext uri="{28A0092B-C50C-407E-A947-70E740481C1C}">
                  <a14:useLocalDpi xmlns:a14="http://schemas.microsoft.com/office/drawing/2010/main" val="0"/>
                </a:ext>
              </a:extLst>
            </a:blip>
            <a:srcRect l="6875"/>
            <a:stretch/>
          </p:blipFill>
          <p:spPr bwMode="auto">
            <a:xfrm>
              <a:off x="7190329" y="1402662"/>
              <a:ext cx="5192630" cy="3483035"/>
            </a:xfrm>
            <a:prstGeom prst="rect">
              <a:avLst/>
            </a:prstGeom>
            <a:noFill/>
            <a:ln>
              <a:noFill/>
            </a:ln>
          </p:spPr>
        </p:pic>
        <p:sp>
          <p:nvSpPr>
            <p:cNvPr id="24" name="テキスト ボックス 23">
              <a:extLst>
                <a:ext uri="{FF2B5EF4-FFF2-40B4-BE49-F238E27FC236}">
                  <a16:creationId xmlns:a16="http://schemas.microsoft.com/office/drawing/2014/main" id="{01E71B52-19CB-0E25-0FF3-31C76B714B0D}"/>
                </a:ext>
              </a:extLst>
            </p:cNvPr>
            <p:cNvSpPr txBox="1"/>
            <p:nvPr/>
          </p:nvSpPr>
          <p:spPr>
            <a:xfrm rot="16200000">
              <a:off x="5874250" y="2701537"/>
              <a:ext cx="1914627" cy="369332"/>
            </a:xfrm>
            <a:prstGeom prst="rect">
              <a:avLst/>
            </a:prstGeom>
            <a:solidFill>
              <a:schemeClr val="bg1"/>
            </a:solidFill>
          </p:spPr>
          <p:txBody>
            <a:bodyPr wrap="none" rtlCol="0">
              <a:spAutoFit/>
            </a:bodyPr>
            <a:lstStyle/>
            <a:p>
              <a:r>
                <a:rPr kumimoji="1" lang="en-US" altLang="ja-JP" b="1" dirty="0">
                  <a:latin typeface="Times New Roman" panose="02020603050405020304" pitchFamily="18" charset="0"/>
                  <a:cs typeface="Times New Roman" panose="02020603050405020304" pitchFamily="18" charset="0"/>
                </a:rPr>
                <a:t>Temperature</a:t>
              </a:r>
              <a:r>
                <a:rPr kumimoji="1" lang="en-US" altLang="ja-JP" dirty="0">
                  <a:latin typeface="Times New Roman" panose="02020603050405020304" pitchFamily="18" charset="0"/>
                  <a:cs typeface="Times New Roman" panose="02020603050405020304" pitchFamily="18" charset="0"/>
                </a:rPr>
                <a:t> (</a:t>
              </a:r>
              <a:r>
                <a:rPr lang="ja-JP" altLang="en-US">
                  <a:latin typeface="Times New Roman" panose="02020603050405020304" pitchFamily="18" charset="0"/>
                  <a:cs typeface="Times New Roman" panose="02020603050405020304" pitchFamily="18" charset="0"/>
                </a:rPr>
                <a:t>℃</a:t>
              </a:r>
              <a:r>
                <a:rPr kumimoji="1" lang="en-US" altLang="ja-JP" dirty="0">
                  <a:latin typeface="Times New Roman" panose="02020603050405020304" pitchFamily="18" charset="0"/>
                  <a:cs typeface="Times New Roman" panose="02020603050405020304" pitchFamily="18" charset="0"/>
                </a:rPr>
                <a:t>)</a:t>
              </a:r>
              <a:endParaRPr kumimoji="1" lang="ja-JP" altLang="en-US">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7AA50912-60A4-59EE-4AB5-4EC2A1DA874E}"/>
                </a:ext>
              </a:extLst>
            </p:cNvPr>
            <p:cNvSpPr txBox="1"/>
            <p:nvPr/>
          </p:nvSpPr>
          <p:spPr>
            <a:xfrm>
              <a:off x="7074262" y="1355923"/>
              <a:ext cx="646394" cy="3139321"/>
            </a:xfrm>
            <a:prstGeom prst="rect">
              <a:avLst/>
            </a:prstGeom>
            <a:solidFill>
              <a:schemeClr val="bg1"/>
            </a:solidFill>
          </p:spPr>
          <p:txBody>
            <a:bodyPr wrap="none" rtlCol="0">
              <a:spAutoFit/>
            </a:bodyPr>
            <a:lstStyle/>
            <a:p>
              <a:pPr algn="r"/>
              <a:r>
                <a:rPr kumimoji="1" lang="en-US" altLang="ja-JP" dirty="0">
                  <a:latin typeface="Times New Roman" panose="02020603050405020304" pitchFamily="18" charset="0"/>
                  <a:cs typeface="Times New Roman" panose="02020603050405020304" pitchFamily="18" charset="0"/>
                </a:rPr>
                <a:t>2500</a:t>
              </a:r>
            </a:p>
            <a:p>
              <a:pPr algn="r"/>
              <a:endParaRPr kumimoji="1" lang="en-US" altLang="ja-JP" dirty="0">
                <a:latin typeface="Times New Roman" panose="02020603050405020304" pitchFamily="18" charset="0"/>
                <a:cs typeface="Times New Roman" panose="02020603050405020304" pitchFamily="18" charset="0"/>
              </a:endParaRPr>
            </a:p>
            <a:p>
              <a:pPr algn="r"/>
              <a:r>
                <a:rPr lang="en-US" altLang="ja-JP" dirty="0">
                  <a:latin typeface="Times New Roman" panose="02020603050405020304" pitchFamily="18" charset="0"/>
                  <a:cs typeface="Times New Roman" panose="02020603050405020304" pitchFamily="18" charset="0"/>
                </a:rPr>
                <a:t>2000</a:t>
              </a:r>
            </a:p>
            <a:p>
              <a:pPr algn="r"/>
              <a:endParaRPr kumimoji="1" lang="en-US" altLang="ja-JP" dirty="0">
                <a:latin typeface="Times New Roman" panose="02020603050405020304" pitchFamily="18" charset="0"/>
                <a:cs typeface="Times New Roman" panose="02020603050405020304" pitchFamily="18" charset="0"/>
              </a:endParaRPr>
            </a:p>
            <a:p>
              <a:pPr algn="r"/>
              <a:r>
                <a:rPr lang="en-US" altLang="ja-JP" dirty="0">
                  <a:latin typeface="Times New Roman" panose="02020603050405020304" pitchFamily="18" charset="0"/>
                  <a:cs typeface="Times New Roman" panose="02020603050405020304" pitchFamily="18" charset="0"/>
                </a:rPr>
                <a:t>1500</a:t>
              </a:r>
            </a:p>
            <a:p>
              <a:pPr algn="r"/>
              <a:endParaRPr lang="en-US" altLang="ja-JP" dirty="0">
                <a:latin typeface="Times New Roman" panose="02020603050405020304" pitchFamily="18" charset="0"/>
                <a:cs typeface="Times New Roman" panose="02020603050405020304" pitchFamily="18" charset="0"/>
              </a:endParaRPr>
            </a:p>
            <a:p>
              <a:pPr algn="r"/>
              <a:r>
                <a:rPr kumimoji="1" lang="en-US" altLang="ja-JP" dirty="0">
                  <a:latin typeface="Times New Roman" panose="02020603050405020304" pitchFamily="18" charset="0"/>
                  <a:cs typeface="Times New Roman" panose="02020603050405020304" pitchFamily="18" charset="0"/>
                </a:rPr>
                <a:t>1000</a:t>
              </a:r>
            </a:p>
            <a:p>
              <a:pPr algn="r"/>
              <a:endParaRPr lang="en-US" altLang="ja-JP" dirty="0">
                <a:latin typeface="Times New Roman" panose="02020603050405020304" pitchFamily="18" charset="0"/>
                <a:cs typeface="Times New Roman" panose="02020603050405020304" pitchFamily="18" charset="0"/>
              </a:endParaRPr>
            </a:p>
            <a:p>
              <a:pPr algn="r"/>
              <a:r>
                <a:rPr lang="en-US" altLang="ja-JP" dirty="0">
                  <a:latin typeface="Times New Roman" panose="02020603050405020304" pitchFamily="18" charset="0"/>
                  <a:cs typeface="Times New Roman" panose="02020603050405020304" pitchFamily="18" charset="0"/>
                </a:rPr>
                <a:t>500</a:t>
              </a:r>
            </a:p>
            <a:p>
              <a:pPr algn="r"/>
              <a:endParaRPr kumimoji="1" lang="en-US" altLang="ja-JP" dirty="0">
                <a:latin typeface="Times New Roman" panose="02020603050405020304" pitchFamily="18" charset="0"/>
                <a:cs typeface="Times New Roman" panose="02020603050405020304" pitchFamily="18" charset="0"/>
              </a:endParaRPr>
            </a:p>
            <a:p>
              <a:pPr algn="r"/>
              <a:r>
                <a:rPr lang="en-US" altLang="ja-JP" dirty="0">
                  <a:latin typeface="Times New Roman" panose="02020603050405020304" pitchFamily="18" charset="0"/>
                  <a:cs typeface="Times New Roman" panose="02020603050405020304" pitchFamily="18" charset="0"/>
                </a:rPr>
                <a:t>0</a:t>
              </a:r>
              <a:endParaRPr kumimoji="1" lang="ja-JP" alt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5198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2C0EE7D-60F4-E3D3-A334-7CE143952A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9201" y="1595037"/>
            <a:ext cx="3658384" cy="2725328"/>
          </a:xfrm>
          <a:prstGeom prst="rect">
            <a:avLst/>
          </a:prstGeom>
          <a:noFill/>
          <a:ln>
            <a:noFill/>
          </a:ln>
        </p:spPr>
      </p:pic>
      <p:sp>
        <p:nvSpPr>
          <p:cNvPr id="3" name="テキスト ボックス 2">
            <a:extLst>
              <a:ext uri="{FF2B5EF4-FFF2-40B4-BE49-F238E27FC236}">
                <a16:creationId xmlns:a16="http://schemas.microsoft.com/office/drawing/2014/main" id="{B7722496-9C6C-BE2B-6F42-D9CF26B12E8A}"/>
              </a:ext>
            </a:extLst>
          </p:cNvPr>
          <p:cNvSpPr txBox="1"/>
          <p:nvPr/>
        </p:nvSpPr>
        <p:spPr>
          <a:xfrm>
            <a:off x="2127570" y="179892"/>
            <a:ext cx="8765220" cy="523220"/>
          </a:xfrm>
          <a:prstGeom prst="rect">
            <a:avLst/>
          </a:prstGeom>
          <a:noFill/>
        </p:spPr>
        <p:txBody>
          <a:bodyPr wrap="none" rtlCol="0">
            <a:spAutoFit/>
          </a:bodyPr>
          <a:lstStyle/>
          <a:p>
            <a:r>
              <a:rPr lang="en-US" altLang="ja-JP" sz="2800" b="1" dirty="0">
                <a:latin typeface="Times New Roman" panose="02020603050405020304" pitchFamily="18" charset="0"/>
                <a:cs typeface="Times New Roman" panose="02020603050405020304" pitchFamily="18" charset="0"/>
              </a:rPr>
              <a:t>Consumption rate of V and Ti ( High temperature oven)</a:t>
            </a:r>
            <a:endParaRPr kumimoji="1" lang="ja-JP" altLang="en-US" sz="2800" b="1" dirty="0">
              <a:latin typeface="Times New Roman" panose="02020603050405020304" pitchFamily="18" charset="0"/>
              <a:cs typeface="Times New Roman" panose="02020603050405020304" pitchFamily="18" charset="0"/>
            </a:endParaRPr>
          </a:p>
        </p:txBody>
      </p:sp>
      <p:sp>
        <p:nvSpPr>
          <p:cNvPr id="8" name="正方形/長方形 7">
            <a:extLst>
              <a:ext uri="{FF2B5EF4-FFF2-40B4-BE49-F238E27FC236}">
                <a16:creationId xmlns:a16="http://schemas.microsoft.com/office/drawing/2014/main" id="{48A29EF7-78B1-39E0-4259-2970D2B570E5}"/>
              </a:ext>
            </a:extLst>
          </p:cNvPr>
          <p:cNvSpPr/>
          <p:nvPr/>
        </p:nvSpPr>
        <p:spPr>
          <a:xfrm>
            <a:off x="4768428" y="4892191"/>
            <a:ext cx="6133612" cy="2031325"/>
          </a:xfrm>
          <a:prstGeom prst="rect">
            <a:avLst/>
          </a:prstGeom>
        </p:spPr>
        <p:txBody>
          <a:bodyPr wrap="square">
            <a:spAutoFit/>
          </a:bodyPr>
          <a:lstStyle/>
          <a:p>
            <a:pPr algn="just"/>
            <a:r>
              <a:rPr lang="en-US" altLang="ja-JP" dirty="0">
                <a:latin typeface="Times New Roman" panose="02020603050405020304" pitchFamily="18" charset="0"/>
                <a:cs typeface="Times New Roman" panose="02020603050405020304" pitchFamily="18" charset="0"/>
              </a:rPr>
              <a:t>The consumption rate increases exponentially with increasing the oven power. The consumption rate of Ti is much higher than that for V. It is due to the difference in their vapor pressure.</a:t>
            </a:r>
          </a:p>
          <a:p>
            <a:pPr algn="just"/>
            <a:endParaRPr lang="en-US" altLang="ja-JP" dirty="0">
              <a:latin typeface="Times New Roman" panose="02020603050405020304" pitchFamily="18" charset="0"/>
              <a:cs typeface="Times New Roman" panose="02020603050405020304" pitchFamily="18" charset="0"/>
            </a:endParaRPr>
          </a:p>
          <a:p>
            <a:pPr algn="just"/>
            <a:r>
              <a:rPr lang="en-US" altLang="ja-JP" dirty="0">
                <a:latin typeface="Times New Roman" panose="02020603050405020304" pitchFamily="18" charset="0"/>
                <a:cs typeface="Times New Roman" panose="02020603050405020304" pitchFamily="18" charset="0"/>
              </a:rPr>
              <a:t>Melting point of Ti: ~ 1941 K</a:t>
            </a:r>
          </a:p>
          <a:p>
            <a:pPr algn="just"/>
            <a:r>
              <a:rPr lang="en-US" altLang="ja-JP" dirty="0">
                <a:latin typeface="Times New Roman" panose="02020603050405020304" pitchFamily="18" charset="0"/>
                <a:cs typeface="Times New Roman" panose="02020603050405020304" pitchFamily="18" charset="0"/>
              </a:rPr>
              <a:t>Melting point of V : ~ 2183 K</a:t>
            </a:r>
          </a:p>
          <a:p>
            <a:pPr algn="just"/>
            <a:endParaRPr lang="en-US" altLang="ja-JP" dirty="0">
              <a:latin typeface="Times New Roman" panose="02020603050405020304" pitchFamily="18" charset="0"/>
              <a:cs typeface="Times New Roman" panose="02020603050405020304" pitchFamily="18" charset="0"/>
            </a:endParaRPr>
          </a:p>
        </p:txBody>
      </p:sp>
      <p:sp>
        <p:nvSpPr>
          <p:cNvPr id="9" name="正方形/長方形 8">
            <a:extLst>
              <a:ext uri="{FF2B5EF4-FFF2-40B4-BE49-F238E27FC236}">
                <a16:creationId xmlns:a16="http://schemas.microsoft.com/office/drawing/2014/main" id="{4C39BECC-6B8B-B831-C86E-816B34368DCA}"/>
              </a:ext>
            </a:extLst>
          </p:cNvPr>
          <p:cNvSpPr/>
          <p:nvPr/>
        </p:nvSpPr>
        <p:spPr>
          <a:xfrm>
            <a:off x="337394" y="5585216"/>
            <a:ext cx="3429538" cy="276999"/>
          </a:xfrm>
          <a:prstGeom prst="rect">
            <a:avLst/>
          </a:prstGeom>
        </p:spPr>
        <p:txBody>
          <a:bodyPr wrap="square">
            <a:spAutoFit/>
          </a:bodyPr>
          <a:lstStyle/>
          <a:p>
            <a:r>
              <a:rPr lang="en-US" altLang="ja-JP" sz="1200" dirty="0">
                <a:latin typeface="Times New Roman" panose="02020603050405020304" pitchFamily="18" charset="0"/>
                <a:cs typeface="Times New Roman" panose="02020603050405020304" pitchFamily="18" charset="0"/>
              </a:rPr>
              <a:t>J. Ohnishi et al, ECRIS2018, Catania, Italy, WEB4</a:t>
            </a:r>
            <a:endParaRPr lang="ja-JP" altLang="en-US" sz="1200" dirty="0">
              <a:latin typeface="Times New Roman" panose="02020603050405020304" pitchFamily="18" charset="0"/>
              <a:cs typeface="Times New Roman" panose="02020603050405020304" pitchFamily="18" charset="0"/>
            </a:endParaRPr>
          </a:p>
        </p:txBody>
      </p:sp>
      <p:grpSp>
        <p:nvGrpSpPr>
          <p:cNvPr id="46" name="グループ化 45">
            <a:extLst>
              <a:ext uri="{FF2B5EF4-FFF2-40B4-BE49-F238E27FC236}">
                <a16:creationId xmlns:a16="http://schemas.microsoft.com/office/drawing/2014/main" id="{F58D1439-4837-13E8-7940-FC0D99FC624F}"/>
              </a:ext>
            </a:extLst>
          </p:cNvPr>
          <p:cNvGrpSpPr/>
          <p:nvPr/>
        </p:nvGrpSpPr>
        <p:grpSpPr>
          <a:xfrm>
            <a:off x="4385442" y="1008923"/>
            <a:ext cx="6445153" cy="3786926"/>
            <a:chOff x="4385442" y="1008923"/>
            <a:chExt cx="6445153" cy="3786926"/>
          </a:xfrm>
        </p:grpSpPr>
        <p:pic>
          <p:nvPicPr>
            <p:cNvPr id="5" name="図 4">
              <a:extLst>
                <a:ext uri="{FF2B5EF4-FFF2-40B4-BE49-F238E27FC236}">
                  <a16:creationId xmlns:a16="http://schemas.microsoft.com/office/drawing/2014/main" id="{E0536610-D3D0-6D19-7B75-DF6B895AD0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85442" y="1008923"/>
              <a:ext cx="6133612" cy="3786926"/>
            </a:xfrm>
            <a:prstGeom prst="rect">
              <a:avLst/>
            </a:prstGeom>
            <a:noFill/>
            <a:ln>
              <a:noFill/>
            </a:ln>
          </p:spPr>
        </p:pic>
        <p:sp>
          <p:nvSpPr>
            <p:cNvPr id="6" name="フリーフォーム: 図形 12">
              <a:extLst>
                <a:ext uri="{FF2B5EF4-FFF2-40B4-BE49-F238E27FC236}">
                  <a16:creationId xmlns:a16="http://schemas.microsoft.com/office/drawing/2014/main" id="{CF767816-84C2-A4E9-7ABC-57AB4447CFCB}"/>
                </a:ext>
              </a:extLst>
            </p:cNvPr>
            <p:cNvSpPr/>
            <p:nvPr/>
          </p:nvSpPr>
          <p:spPr>
            <a:xfrm>
              <a:off x="5950995" y="1967586"/>
              <a:ext cx="1817299" cy="1980230"/>
            </a:xfrm>
            <a:custGeom>
              <a:avLst/>
              <a:gdLst>
                <a:gd name="connsiteX0" fmla="*/ 0 w 1559858"/>
                <a:gd name="connsiteY0" fmla="*/ 1699708 h 1699708"/>
                <a:gd name="connsiteX1" fmla="*/ 1011218 w 1559858"/>
                <a:gd name="connsiteY1" fmla="*/ 1075765 h 1699708"/>
                <a:gd name="connsiteX2" fmla="*/ 1559858 w 1559858"/>
                <a:gd name="connsiteY2" fmla="*/ 0 h 1699708"/>
              </a:gdLst>
              <a:ahLst/>
              <a:cxnLst>
                <a:cxn ang="0">
                  <a:pos x="connsiteX0" y="connsiteY0"/>
                </a:cxn>
                <a:cxn ang="0">
                  <a:pos x="connsiteX1" y="connsiteY1"/>
                </a:cxn>
                <a:cxn ang="0">
                  <a:pos x="connsiteX2" y="connsiteY2"/>
                </a:cxn>
              </a:cxnLst>
              <a:rect l="l" t="t" r="r" b="b"/>
              <a:pathLst>
                <a:path w="1559858" h="1699708">
                  <a:moveTo>
                    <a:pt x="0" y="1699708"/>
                  </a:moveTo>
                  <a:cubicBezTo>
                    <a:pt x="375621" y="1529379"/>
                    <a:pt x="751242" y="1359050"/>
                    <a:pt x="1011218" y="1075765"/>
                  </a:cubicBezTo>
                  <a:cubicBezTo>
                    <a:pt x="1271194" y="792480"/>
                    <a:pt x="1415526" y="396240"/>
                    <a:pt x="1559858" y="0"/>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4" name="直線コネクタ 23">
              <a:extLst>
                <a:ext uri="{FF2B5EF4-FFF2-40B4-BE49-F238E27FC236}">
                  <a16:creationId xmlns:a16="http://schemas.microsoft.com/office/drawing/2014/main" id="{DCC1ADA3-7A1B-ACD8-C3D9-08CB4F714A54}"/>
                </a:ext>
              </a:extLst>
            </p:cNvPr>
            <p:cNvCxnSpPr>
              <a:cxnSpLocks/>
            </p:cNvCxnSpPr>
            <p:nvPr/>
          </p:nvCxnSpPr>
          <p:spPr>
            <a:xfrm>
              <a:off x="5324901" y="1214651"/>
              <a:ext cx="0" cy="2911997"/>
            </a:xfrm>
            <a:prstGeom prst="line">
              <a:avLst/>
            </a:prstGeom>
          </p:spPr>
          <p:style>
            <a:lnRef idx="2">
              <a:schemeClr val="accent1"/>
            </a:lnRef>
            <a:fillRef idx="0">
              <a:schemeClr val="accent1"/>
            </a:fillRef>
            <a:effectRef idx="1">
              <a:schemeClr val="accent1"/>
            </a:effectRef>
            <a:fontRef idx="minor">
              <a:schemeClr val="tx1"/>
            </a:fontRef>
          </p:style>
        </p:cxnSp>
        <p:sp>
          <p:nvSpPr>
            <p:cNvPr id="26" name="テキスト ボックス 25">
              <a:extLst>
                <a:ext uri="{FF2B5EF4-FFF2-40B4-BE49-F238E27FC236}">
                  <a16:creationId xmlns:a16="http://schemas.microsoft.com/office/drawing/2014/main" id="{1FB76634-5D34-2D47-1C5B-DE2B078A0721}"/>
                </a:ext>
              </a:extLst>
            </p:cNvPr>
            <p:cNvSpPr txBox="1"/>
            <p:nvPr/>
          </p:nvSpPr>
          <p:spPr>
            <a:xfrm>
              <a:off x="10208961" y="1149493"/>
              <a:ext cx="312906" cy="369332"/>
            </a:xfrm>
            <a:prstGeom prst="rect">
              <a:avLst/>
            </a:prstGeom>
            <a:noFill/>
          </p:spPr>
          <p:txBody>
            <a:bodyPr wrap="none" rtlCol="0">
              <a:spAutoFit/>
            </a:bodyPr>
            <a:lstStyle/>
            <a:p>
              <a:r>
                <a:rPr kumimoji="1" lang="en-US" altLang="ja-JP" dirty="0"/>
                <a:t>8</a:t>
              </a:r>
              <a:endParaRPr kumimoji="1" lang="ja-JP" altLang="en-US"/>
            </a:p>
          </p:txBody>
        </p:sp>
        <p:cxnSp>
          <p:nvCxnSpPr>
            <p:cNvPr id="28" name="直線コネクタ 27">
              <a:extLst>
                <a:ext uri="{FF2B5EF4-FFF2-40B4-BE49-F238E27FC236}">
                  <a16:creationId xmlns:a16="http://schemas.microsoft.com/office/drawing/2014/main" id="{1809F107-06F4-571B-FE27-BEC0DBA6F371}"/>
                </a:ext>
              </a:extLst>
            </p:cNvPr>
            <p:cNvCxnSpPr>
              <a:cxnSpLocks/>
            </p:cNvCxnSpPr>
            <p:nvPr/>
          </p:nvCxnSpPr>
          <p:spPr>
            <a:xfrm>
              <a:off x="10203008" y="3428248"/>
              <a:ext cx="0" cy="698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38CEDCAA-4B6C-3431-8F36-D8CFFA25C5B9}"/>
                </a:ext>
              </a:extLst>
            </p:cNvPr>
            <p:cNvCxnSpPr>
              <a:cxnSpLocks/>
            </p:cNvCxnSpPr>
            <p:nvPr/>
          </p:nvCxnSpPr>
          <p:spPr>
            <a:xfrm flipH="1">
              <a:off x="10049712" y="3433501"/>
              <a:ext cx="1528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C90C2453-C589-D7FD-8098-AF61B2079847}"/>
                </a:ext>
              </a:extLst>
            </p:cNvPr>
            <p:cNvCxnSpPr>
              <a:cxnSpLocks/>
            </p:cNvCxnSpPr>
            <p:nvPr/>
          </p:nvCxnSpPr>
          <p:spPr>
            <a:xfrm>
              <a:off x="10209857" y="2735449"/>
              <a:ext cx="0" cy="698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9E342470-E1CA-6615-AD6A-300E9AA40D14}"/>
                </a:ext>
              </a:extLst>
            </p:cNvPr>
            <p:cNvCxnSpPr>
              <a:cxnSpLocks/>
            </p:cNvCxnSpPr>
            <p:nvPr/>
          </p:nvCxnSpPr>
          <p:spPr>
            <a:xfrm flipH="1">
              <a:off x="10056561" y="2740702"/>
              <a:ext cx="1528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直線コネクタ 32">
              <a:extLst>
                <a:ext uri="{FF2B5EF4-FFF2-40B4-BE49-F238E27FC236}">
                  <a16:creationId xmlns:a16="http://schemas.microsoft.com/office/drawing/2014/main" id="{6424327A-6ECB-52CC-7939-E498402D70E1}"/>
                </a:ext>
              </a:extLst>
            </p:cNvPr>
            <p:cNvCxnSpPr>
              <a:cxnSpLocks/>
            </p:cNvCxnSpPr>
            <p:nvPr/>
          </p:nvCxnSpPr>
          <p:spPr>
            <a:xfrm>
              <a:off x="10207653" y="2037049"/>
              <a:ext cx="0" cy="698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直線コネクタ 33">
              <a:extLst>
                <a:ext uri="{FF2B5EF4-FFF2-40B4-BE49-F238E27FC236}">
                  <a16:creationId xmlns:a16="http://schemas.microsoft.com/office/drawing/2014/main" id="{1F12EE05-87DD-9415-4763-26DED1233526}"/>
                </a:ext>
              </a:extLst>
            </p:cNvPr>
            <p:cNvCxnSpPr>
              <a:cxnSpLocks/>
            </p:cNvCxnSpPr>
            <p:nvPr/>
          </p:nvCxnSpPr>
          <p:spPr>
            <a:xfrm flipH="1">
              <a:off x="10054357" y="2042302"/>
              <a:ext cx="1528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21DF55A5-F8A2-6054-976D-6C7AE90F6A57}"/>
                </a:ext>
              </a:extLst>
            </p:cNvPr>
            <p:cNvCxnSpPr>
              <a:cxnSpLocks/>
            </p:cNvCxnSpPr>
            <p:nvPr/>
          </p:nvCxnSpPr>
          <p:spPr>
            <a:xfrm>
              <a:off x="10209409" y="1329219"/>
              <a:ext cx="0" cy="698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直線コネクタ 35">
              <a:extLst>
                <a:ext uri="{FF2B5EF4-FFF2-40B4-BE49-F238E27FC236}">
                  <a16:creationId xmlns:a16="http://schemas.microsoft.com/office/drawing/2014/main" id="{8FA6B245-E3E2-C687-4C04-F9539970EEBA}"/>
                </a:ext>
              </a:extLst>
            </p:cNvPr>
            <p:cNvCxnSpPr>
              <a:cxnSpLocks/>
            </p:cNvCxnSpPr>
            <p:nvPr/>
          </p:nvCxnSpPr>
          <p:spPr>
            <a:xfrm flipH="1">
              <a:off x="10056113" y="1334472"/>
              <a:ext cx="152848" cy="0"/>
            </a:xfrm>
            <a:prstGeom prst="line">
              <a:avLst/>
            </a:prstGeom>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07B97939-6B0D-FFBC-F978-0D31F3A0A368}"/>
                </a:ext>
              </a:extLst>
            </p:cNvPr>
            <p:cNvSpPr txBox="1"/>
            <p:nvPr/>
          </p:nvSpPr>
          <p:spPr>
            <a:xfrm>
              <a:off x="10208961" y="1844311"/>
              <a:ext cx="312906" cy="369332"/>
            </a:xfrm>
            <a:prstGeom prst="rect">
              <a:avLst/>
            </a:prstGeom>
            <a:noFill/>
          </p:spPr>
          <p:txBody>
            <a:bodyPr wrap="none" rtlCol="0">
              <a:spAutoFit/>
            </a:bodyPr>
            <a:lstStyle/>
            <a:p>
              <a:r>
                <a:rPr kumimoji="1" lang="en-US" altLang="ja-JP" dirty="0"/>
                <a:t>6</a:t>
              </a:r>
              <a:endParaRPr kumimoji="1" lang="ja-JP" altLang="en-US"/>
            </a:p>
          </p:txBody>
        </p:sp>
        <p:sp>
          <p:nvSpPr>
            <p:cNvPr id="38" name="テキスト ボックス 37">
              <a:extLst>
                <a:ext uri="{FF2B5EF4-FFF2-40B4-BE49-F238E27FC236}">
                  <a16:creationId xmlns:a16="http://schemas.microsoft.com/office/drawing/2014/main" id="{63BAEF9B-CF0C-4A3D-1AE7-184309D866E8}"/>
                </a:ext>
              </a:extLst>
            </p:cNvPr>
            <p:cNvSpPr txBox="1"/>
            <p:nvPr/>
          </p:nvSpPr>
          <p:spPr>
            <a:xfrm>
              <a:off x="10208438" y="2560213"/>
              <a:ext cx="312906" cy="369332"/>
            </a:xfrm>
            <a:prstGeom prst="rect">
              <a:avLst/>
            </a:prstGeom>
            <a:noFill/>
          </p:spPr>
          <p:txBody>
            <a:bodyPr wrap="none" rtlCol="0">
              <a:spAutoFit/>
            </a:bodyPr>
            <a:lstStyle/>
            <a:p>
              <a:r>
                <a:rPr kumimoji="1" lang="en-US" altLang="ja-JP" dirty="0"/>
                <a:t>4</a:t>
              </a:r>
              <a:endParaRPr kumimoji="1" lang="ja-JP" altLang="en-US"/>
            </a:p>
          </p:txBody>
        </p:sp>
        <p:sp>
          <p:nvSpPr>
            <p:cNvPr id="39" name="テキスト ボックス 38">
              <a:extLst>
                <a:ext uri="{FF2B5EF4-FFF2-40B4-BE49-F238E27FC236}">
                  <a16:creationId xmlns:a16="http://schemas.microsoft.com/office/drawing/2014/main" id="{B5CB3E2F-3F1E-077C-F0FF-5E65D843B4E0}"/>
                </a:ext>
              </a:extLst>
            </p:cNvPr>
            <p:cNvSpPr txBox="1"/>
            <p:nvPr/>
          </p:nvSpPr>
          <p:spPr>
            <a:xfrm>
              <a:off x="10207653" y="3244959"/>
              <a:ext cx="312906" cy="369332"/>
            </a:xfrm>
            <a:prstGeom prst="rect">
              <a:avLst/>
            </a:prstGeom>
            <a:noFill/>
          </p:spPr>
          <p:txBody>
            <a:bodyPr wrap="square" rtlCol="0">
              <a:spAutoFit/>
            </a:bodyPr>
            <a:lstStyle/>
            <a:p>
              <a:r>
                <a:rPr kumimoji="1" lang="en-US" altLang="ja-JP" dirty="0"/>
                <a:t>2</a:t>
              </a:r>
              <a:endParaRPr kumimoji="1" lang="ja-JP" altLang="en-US"/>
            </a:p>
          </p:txBody>
        </p:sp>
        <p:sp>
          <p:nvSpPr>
            <p:cNvPr id="40" name="テキスト ボックス 39">
              <a:extLst>
                <a:ext uri="{FF2B5EF4-FFF2-40B4-BE49-F238E27FC236}">
                  <a16:creationId xmlns:a16="http://schemas.microsoft.com/office/drawing/2014/main" id="{9F17415D-5138-840B-4BAE-7EA3F5D730E7}"/>
                </a:ext>
              </a:extLst>
            </p:cNvPr>
            <p:cNvSpPr txBox="1"/>
            <p:nvPr/>
          </p:nvSpPr>
          <p:spPr>
            <a:xfrm>
              <a:off x="10206148" y="3902999"/>
              <a:ext cx="312906" cy="369332"/>
            </a:xfrm>
            <a:prstGeom prst="rect">
              <a:avLst/>
            </a:prstGeom>
            <a:noFill/>
          </p:spPr>
          <p:txBody>
            <a:bodyPr wrap="square" rtlCol="0">
              <a:spAutoFit/>
            </a:bodyPr>
            <a:lstStyle/>
            <a:p>
              <a:r>
                <a:rPr kumimoji="1" lang="en-US" altLang="ja-JP" dirty="0"/>
                <a:t>0</a:t>
              </a:r>
              <a:endParaRPr kumimoji="1" lang="ja-JP" altLang="en-US"/>
            </a:p>
          </p:txBody>
        </p:sp>
        <p:sp>
          <p:nvSpPr>
            <p:cNvPr id="41" name="テキスト ボックス 40">
              <a:extLst>
                <a:ext uri="{FF2B5EF4-FFF2-40B4-BE49-F238E27FC236}">
                  <a16:creationId xmlns:a16="http://schemas.microsoft.com/office/drawing/2014/main" id="{B64C62EE-ECF8-3553-D80F-CED60608F4D5}"/>
                </a:ext>
              </a:extLst>
            </p:cNvPr>
            <p:cNvSpPr txBox="1"/>
            <p:nvPr/>
          </p:nvSpPr>
          <p:spPr>
            <a:xfrm rot="16200000">
              <a:off x="9158983" y="2473816"/>
              <a:ext cx="2973891" cy="369332"/>
            </a:xfrm>
            <a:prstGeom prst="rect">
              <a:avLst/>
            </a:prstGeom>
            <a:noFill/>
          </p:spPr>
          <p:txBody>
            <a:bodyPr wrap="none" rtlCol="0">
              <a:spAutoFit/>
            </a:bodyPr>
            <a:lstStyle/>
            <a:p>
              <a:r>
                <a:rPr kumimoji="1" lang="en-US" altLang="ja-JP" dirty="0"/>
                <a:t>Consumption Rate (mg/h)</a:t>
              </a:r>
              <a:endParaRPr kumimoji="1" lang="ja-JP" altLang="en-US"/>
            </a:p>
          </p:txBody>
        </p:sp>
        <p:sp>
          <p:nvSpPr>
            <p:cNvPr id="42" name="テキスト ボックス 41">
              <a:extLst>
                <a:ext uri="{FF2B5EF4-FFF2-40B4-BE49-F238E27FC236}">
                  <a16:creationId xmlns:a16="http://schemas.microsoft.com/office/drawing/2014/main" id="{C96ED947-5D9F-2F29-2CC4-64FC05D7DB87}"/>
                </a:ext>
              </a:extLst>
            </p:cNvPr>
            <p:cNvSpPr txBox="1"/>
            <p:nvPr/>
          </p:nvSpPr>
          <p:spPr>
            <a:xfrm rot="16200000">
              <a:off x="3601282" y="2600719"/>
              <a:ext cx="2334293" cy="369332"/>
            </a:xfrm>
            <a:prstGeom prst="rect">
              <a:avLst/>
            </a:prstGeom>
            <a:solidFill>
              <a:schemeClr val="bg1"/>
            </a:solid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d</a:t>
              </a:r>
              <a:r>
                <a:rPr kumimoji="1" lang="en-US" altLang="ja-JP" i="1" dirty="0" err="1">
                  <a:latin typeface="Times New Roman" panose="02020603050405020304" pitchFamily="18" charset="0"/>
                  <a:cs typeface="Times New Roman" panose="02020603050405020304" pitchFamily="18" charset="0"/>
                </a:rPr>
                <a:t>M</a:t>
              </a:r>
              <a:r>
                <a:rPr kumimoji="1" lang="en-US" altLang="ja-JP" dirty="0">
                  <a:latin typeface="Times New Roman" panose="02020603050405020304" pitchFamily="18" charset="0"/>
                  <a:cs typeface="Times New Roman" panose="02020603050405020304" pitchFamily="18" charset="0"/>
                </a:rPr>
                <a:t> (</a:t>
              </a:r>
              <a:r>
                <a:rPr kumimoji="1" lang="el-GR" altLang="ja-JP" dirty="0">
                  <a:latin typeface="Times New Roman" panose="02020603050405020304" pitchFamily="18" charset="0"/>
                  <a:cs typeface="Times New Roman" panose="02020603050405020304" pitchFamily="18" charset="0"/>
                </a:rPr>
                <a:t>μ</a:t>
              </a:r>
              <a:r>
                <a:rPr kumimoji="1" lang="en-US" altLang="ja-JP" dirty="0">
                  <a:latin typeface="Times New Roman" panose="02020603050405020304" pitchFamily="18" charset="0"/>
                  <a:cs typeface="Times New Roman" panose="02020603050405020304" pitchFamily="18" charset="0"/>
                </a:rPr>
                <a:t>g/cm</a:t>
              </a:r>
              <a:r>
                <a:rPr kumimoji="1" lang="en-US" altLang="ja-JP" baseline="30000" dirty="0">
                  <a:latin typeface="Times New Roman" panose="02020603050405020304" pitchFamily="18" charset="0"/>
                  <a:cs typeface="Times New Roman" panose="02020603050405020304" pitchFamily="18" charset="0"/>
                </a:rPr>
                <a:t>2</a:t>
              </a:r>
              <a:r>
                <a:rPr kumimoji="1" lang="en-US" altLang="ja-JP" dirty="0">
                  <a:latin typeface="Times New Roman" panose="02020603050405020304" pitchFamily="18" charset="0"/>
                  <a:cs typeface="Times New Roman" panose="02020603050405020304" pitchFamily="18" charset="0"/>
                </a:rPr>
                <a:t>/h)       </a:t>
              </a:r>
              <a:endParaRPr kumimoji="1" lang="ja-JP" altLang="en-US">
                <a:latin typeface="Times New Roman" panose="02020603050405020304" pitchFamily="18" charset="0"/>
                <a:cs typeface="Times New Roman" panose="02020603050405020304" pitchFamily="18" charset="0"/>
              </a:endParaRPr>
            </a:p>
          </p:txBody>
        </p:sp>
        <p:sp>
          <p:nvSpPr>
            <p:cNvPr id="44" name="円/楕円 43">
              <a:extLst>
                <a:ext uri="{FF2B5EF4-FFF2-40B4-BE49-F238E27FC236}">
                  <a16:creationId xmlns:a16="http://schemas.microsoft.com/office/drawing/2014/main" id="{B979F3F6-9639-876C-E1B1-6AE830FDB1D3}"/>
                </a:ext>
              </a:extLst>
            </p:cNvPr>
            <p:cNvSpPr/>
            <p:nvPr/>
          </p:nvSpPr>
          <p:spPr>
            <a:xfrm>
              <a:off x="7478162" y="3639354"/>
              <a:ext cx="136800" cy="13680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図形 12">
              <a:extLst>
                <a:ext uri="{FF2B5EF4-FFF2-40B4-BE49-F238E27FC236}">
                  <a16:creationId xmlns:a16="http://schemas.microsoft.com/office/drawing/2014/main" id="{791E9613-9FBB-88AA-566B-2CD236E9FF75}"/>
                </a:ext>
              </a:extLst>
            </p:cNvPr>
            <p:cNvSpPr/>
            <p:nvPr/>
          </p:nvSpPr>
          <p:spPr>
            <a:xfrm>
              <a:off x="7186144" y="1991407"/>
              <a:ext cx="1817299" cy="1980230"/>
            </a:xfrm>
            <a:custGeom>
              <a:avLst/>
              <a:gdLst>
                <a:gd name="connsiteX0" fmla="*/ 0 w 1559858"/>
                <a:gd name="connsiteY0" fmla="*/ 1699708 h 1699708"/>
                <a:gd name="connsiteX1" fmla="*/ 1011218 w 1559858"/>
                <a:gd name="connsiteY1" fmla="*/ 1075765 h 1699708"/>
                <a:gd name="connsiteX2" fmla="*/ 1559858 w 1559858"/>
                <a:gd name="connsiteY2" fmla="*/ 0 h 1699708"/>
              </a:gdLst>
              <a:ahLst/>
              <a:cxnLst>
                <a:cxn ang="0">
                  <a:pos x="connsiteX0" y="connsiteY0"/>
                </a:cxn>
                <a:cxn ang="0">
                  <a:pos x="connsiteX1" y="connsiteY1"/>
                </a:cxn>
                <a:cxn ang="0">
                  <a:pos x="connsiteX2" y="connsiteY2"/>
                </a:cxn>
              </a:cxnLst>
              <a:rect l="l" t="t" r="r" b="b"/>
              <a:pathLst>
                <a:path w="1559858" h="1699708">
                  <a:moveTo>
                    <a:pt x="0" y="1699708"/>
                  </a:moveTo>
                  <a:cubicBezTo>
                    <a:pt x="375621" y="1529379"/>
                    <a:pt x="751242" y="1359050"/>
                    <a:pt x="1011218" y="1075765"/>
                  </a:cubicBezTo>
                  <a:cubicBezTo>
                    <a:pt x="1271194" y="792480"/>
                    <a:pt x="1415526" y="396240"/>
                    <a:pt x="1559858" y="0"/>
                  </a:cubicBezTo>
                </a:path>
              </a:pathLst>
            </a:cu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365348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168B190-E46B-2229-4687-E4FD339B259E}"/>
              </a:ext>
            </a:extLst>
          </p:cNvPr>
          <p:cNvSpPr txBox="1"/>
          <p:nvPr/>
        </p:nvSpPr>
        <p:spPr>
          <a:xfrm>
            <a:off x="1648692" y="2258292"/>
            <a:ext cx="8597225" cy="1569660"/>
          </a:xfrm>
          <a:prstGeom prst="rect">
            <a:avLst/>
          </a:prstGeom>
          <a:noFill/>
        </p:spPr>
        <p:txBody>
          <a:bodyPr wrap="none" rtlCol="0">
            <a:spAutoFit/>
          </a:bodyPr>
          <a:lstStyle/>
          <a:p>
            <a:r>
              <a:rPr kumimoji="1" lang="en-US" altLang="ja-JP" sz="4800" dirty="0"/>
              <a:t>To</a:t>
            </a:r>
            <a:r>
              <a:rPr lang="en-US" altLang="ja-JP" sz="4800" dirty="0"/>
              <a:t> </a:t>
            </a:r>
            <a:r>
              <a:rPr kumimoji="1" lang="en-US" altLang="ja-JP" sz="4800" dirty="0"/>
              <a:t>provide</a:t>
            </a:r>
          </a:p>
          <a:p>
            <a:r>
              <a:rPr kumimoji="1" lang="en-US" altLang="ja-JP" sz="4800" dirty="0"/>
              <a:t> more Intense Metal beam …</a:t>
            </a:r>
            <a:endParaRPr kumimoji="1" lang="ja-JP" altLang="en-US" sz="4800"/>
          </a:p>
        </p:txBody>
      </p:sp>
    </p:spTree>
    <p:extLst>
      <p:ext uri="{BB962C8B-B14F-4D97-AF65-F5344CB8AC3E}">
        <p14:creationId xmlns:p14="http://schemas.microsoft.com/office/powerpoint/2010/main" val="4010966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4228</TotalTime>
  <Words>1375</Words>
  <Application>Microsoft Macintosh PowerPoint</Application>
  <PresentationFormat>ワイド画面</PresentationFormat>
  <Paragraphs>257</Paragraphs>
  <Slides>22</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22</vt:i4>
      </vt:variant>
    </vt:vector>
  </HeadingPairs>
  <TitlesOfParts>
    <vt:vector size="37" baseType="lpstr">
      <vt:lpstr>MS PGothic</vt:lpstr>
      <vt:lpstr>MS PGothic</vt:lpstr>
      <vt:lpstr>游ゴシック</vt:lpstr>
      <vt:lpstr>游ゴシック Light</vt:lpstr>
      <vt:lpstr>游明朝</vt:lpstr>
      <vt:lpstr>Aptos Black</vt:lpstr>
      <vt:lpstr>Aptos Display</vt:lpstr>
      <vt:lpstr>Arial</vt:lpstr>
      <vt:lpstr>Calibri</vt:lpstr>
      <vt:lpstr>Cambria Math</vt:lpstr>
      <vt:lpstr>Century</vt:lpstr>
      <vt:lpstr>Symbol</vt:lpstr>
      <vt:lpstr>Times New Roman</vt:lpstr>
      <vt:lpstr>Verdana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Takashi Nagatomo</dc:creator>
  <cp:lastModifiedBy>Takashi Nagatomo</cp:lastModifiedBy>
  <cp:revision>76</cp:revision>
  <dcterms:created xsi:type="dcterms:W3CDTF">2025-04-02T14:18:59Z</dcterms:created>
  <dcterms:modified xsi:type="dcterms:W3CDTF">2025-04-08T05:20:15Z</dcterms:modified>
</cp:coreProperties>
</file>