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1_22CEDC06.xml" ContentType="application/vnd.ms-powerpoint.comments+xml"/>
  <Override PartName="/ppt/comments/modernComment_103_401AACB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4"/>
    <p:sldMasterId id="2147483719" r:id="rId5"/>
    <p:sldMasterId id="2147483663" r:id="rId6"/>
    <p:sldMasterId id="2147483734" r:id="rId7"/>
  </p:sldMasterIdLst>
  <p:notesMasterIdLst>
    <p:notesMasterId r:id="rId26"/>
  </p:notesMasterIdLst>
  <p:handoutMasterIdLst>
    <p:handoutMasterId r:id="rId27"/>
  </p:handoutMasterIdLst>
  <p:sldIdLst>
    <p:sldId id="256" r:id="rId8"/>
    <p:sldId id="257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4" r:id="rId17"/>
    <p:sldId id="328" r:id="rId18"/>
    <p:sldId id="329" r:id="rId19"/>
    <p:sldId id="330" r:id="rId20"/>
    <p:sldId id="331" r:id="rId21"/>
    <p:sldId id="326" r:id="rId22"/>
    <p:sldId id="327" r:id="rId23"/>
    <p:sldId id="325" r:id="rId24"/>
    <p:sldId id="312" r:id="rId25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3C8EC0-337D-4442-0889-7B23BBB46C70}" name="Flannigan, Erin (STFC,RAL,ISIS)" initials="EF" userId="S::erin.flannigan@stfc.ac.uk::1ae8443c-e00f-4354-9b7f-d106521d32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D1B"/>
    <a:srgbClr val="676767"/>
    <a:srgbClr val="00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3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font" Target="fonts/font7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71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comments/modernComment_101_22CEDC0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1D48E15-D450-4ADC-B90D-CA8EE988B865}" authorId="{F33C8EC0-337D-4442-0889-7B23BBB46C70}" created="2025-02-19T13:57:35.41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83982086" sldId="257"/>
      <ac:spMk id="11" creationId="{2F41F961-D1D3-AE75-F869-35AB18EAFD23}"/>
      <ac:txMk cp="261" len="325">
        <ac:context len="714" hash="3775154656"/>
      </ac:txMk>
    </ac:txMkLst>
    <p188:pos x="5578782" y="1816404"/>
    <p188:txBody>
      <a:bodyPr/>
      <a:lstStyle/>
      <a:p>
        <a:r>
          <a:rPr lang="en-GB"/>
          <a:t>Either here or somewhere else in the talk, you should mention that they will all be connected via one split fibre, with only a single fibre measuring the light from the source</a:t>
        </a:r>
      </a:p>
    </p188:txBody>
  </p188:cm>
  <p188:cm id="{B9B7D7B2-515E-4ED7-816C-793874EEE8BC}" authorId="{F33C8EC0-337D-4442-0889-7B23BBB46C70}" created="2025-02-19T13:57:47.95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83982086" sldId="257"/>
      <ac:spMk id="11" creationId="{2F41F961-D1D3-AE75-F869-35AB18EAFD23}"/>
      <ac:txMk cp="77" len="143">
        <ac:context len="714" hash="3775154656"/>
      </ac:txMk>
    </ac:txMkLst>
    <p188:pos x="5578782" y="830442"/>
    <p188:txBody>
      <a:bodyPr/>
      <a:lstStyle/>
      <a:p>
        <a:r>
          <a:rPr lang="en-GB"/>
          <a:t>Thorlabs spectrometer also</a:t>
        </a:r>
      </a:p>
    </p188:txBody>
  </p188:cm>
</p188:cmLst>
</file>

<file path=ppt/comments/modernComment_103_401AAC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3F8BE86-6328-4E97-817B-3E076A59766F}" authorId="{F33C8EC0-337D-4442-0889-7B23BBB46C70}" created="2025-02-19T14:04:15.266">
    <pc:sldMkLst xmlns:pc="http://schemas.microsoft.com/office/powerpoint/2013/main/command">
      <pc:docMk/>
      <pc:sldMk cId="67218123" sldId="259"/>
    </pc:sldMkLst>
    <p188:txBody>
      <a:bodyPr/>
      <a:lstStyle/>
      <a:p>
        <a:r>
          <a:rPr lang="en-GB"/>
          <a:t>Dark count and gain also useful here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A77-BC89-4E24-A414-B6543411FF58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D55B4-6556-4B51-BFEC-F6BC1EA63577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A1625-E097-4ECA-97DB-B01BEDD2E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71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36145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9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6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45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54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5305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93287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222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277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8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2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8347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67594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15547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91630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84310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7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0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53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6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62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710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7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623609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8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7478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9100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" y="0"/>
            <a:ext cx="12190811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968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325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24" r:id="rId4"/>
    <p:sldLayoutId id="214748372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3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microsoft.com/office/2018/10/relationships/comments" Target="../comments/modernComment_101_22CEDC0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microsoft.com/office/2018/10/relationships/comments" Target="../comments/modernComment_101_22CEDC0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microsoft.com/office/2018/10/relationships/comments" Target="../comments/modernComment_101_22CEDC0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5" Type="http://schemas.microsoft.com/office/2018/10/relationships/comments" Target="../comments/modernComment_101_22CEDC0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4" Type="http://schemas.microsoft.com/office/2018/10/relationships/comments" Target="../comments/modernComment_101_22CEDC0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6" Type="http://schemas.microsoft.com/office/2018/10/relationships/comments" Target="../comments/modernComment_101_22CEDC0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22CEDC0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22CEDC0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18/10/relationships/comments" Target="../comments/modernComment_103_401AACB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microsoft.com/office/2018/10/relationships/comments" Target="../comments/modernComment_101_22CEDC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microsoft.com/office/2018/10/relationships/comments" Target="../comments/modernComment_101_22CEDC0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22CEDC0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22CEDC0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microsoft.com/office/2018/10/relationships/comments" Target="../comments/modernComment_101_22CEDC0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22CEDC0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22CEDC0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microsoft.com/office/2018/10/relationships/comments" Target="../comments/modernComment_101_22CEDC0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5CD0-94BB-02A9-D0D6-755513A29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1994891"/>
            <a:ext cx="6098209" cy="1138240"/>
          </a:xfrm>
        </p:spPr>
        <p:txBody>
          <a:bodyPr/>
          <a:lstStyle/>
          <a:p>
            <a:pPr algn="ctr"/>
            <a:r>
              <a:rPr lang="en-GB" dirty="0" smtClean="0"/>
              <a:t>Ion confinement in </a:t>
            </a:r>
            <a:br>
              <a:rPr lang="en-GB" dirty="0" smtClean="0"/>
            </a:br>
            <a:r>
              <a:rPr lang="en-GB" dirty="0" smtClean="0"/>
              <a:t>minimum-B ECRIS plasmas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80B9D-A009-468E-DD38-1C459E82E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" y="4166297"/>
            <a:ext cx="9144000" cy="887605"/>
          </a:xfrm>
        </p:spPr>
        <p:txBody>
          <a:bodyPr/>
          <a:lstStyle/>
          <a:p>
            <a:r>
              <a:rPr lang="en-GB" dirty="0" smtClean="0"/>
              <a:t>Olli Tarvainen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7514D-CA92-5C28-8A6F-C434B7EF1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PIBHI’25, </a:t>
            </a:r>
            <a:r>
              <a:rPr lang="en-GB" dirty="0" err="1" smtClean="0"/>
              <a:t>Aci</a:t>
            </a:r>
            <a:r>
              <a:rPr lang="en-GB" dirty="0" smtClean="0"/>
              <a:t> </a:t>
            </a:r>
            <a:r>
              <a:rPr lang="en-GB" dirty="0" err="1"/>
              <a:t>T</a:t>
            </a:r>
            <a:r>
              <a:rPr lang="en-GB" dirty="0" err="1" smtClean="0"/>
              <a:t>rezza</a:t>
            </a:r>
            <a:r>
              <a:rPr lang="en-GB" dirty="0" smtClean="0"/>
              <a:t>, Italy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C80D5-0EB8-807C-B0E7-140CDCF28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Date: </a:t>
            </a:r>
            <a:r>
              <a:rPr lang="en-GB" dirty="0" smtClean="0"/>
              <a:t>07/04/2025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8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DE7606-C2FD-6D9A-6DEF-5169A0B038B2}"/>
              </a:ext>
            </a:extLst>
          </p:cNvPr>
          <p:cNvSpPr txBox="1"/>
          <p:nvPr/>
        </p:nvSpPr>
        <p:spPr>
          <a:xfrm>
            <a:off x="488253" y="365125"/>
            <a:ext cx="11087100" cy="4723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is the value of the potential dip?</a:t>
            </a:r>
            <a:endParaRPr lang="en-US" sz="2600" dirty="0">
              <a:solidFill>
                <a:schemeClr val="accent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0898"/>
          <a:stretch/>
        </p:blipFill>
        <p:spPr>
          <a:xfrm>
            <a:off x="588231" y="1782501"/>
            <a:ext cx="2950980" cy="30094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071" y="2387398"/>
            <a:ext cx="2743200" cy="1257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475" y="1782501"/>
            <a:ext cx="3558794" cy="30094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08071" y="4973400"/>
            <a:ext cx="3631122" cy="646331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ym typeface="Symbol" panose="05050102010706020507" pitchFamily="18" charset="2"/>
              </a:rPr>
              <a:t> </a:t>
            </a:r>
            <a:r>
              <a:rPr lang="en-GB" sz="3600" b="1" dirty="0" smtClean="0"/>
              <a:t>of 1.3 – 1.9 V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3076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5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DE7606-C2FD-6D9A-6DEF-5169A0B038B2}"/>
              </a:ext>
            </a:extLst>
          </p:cNvPr>
          <p:cNvSpPr txBox="1"/>
          <p:nvPr/>
        </p:nvSpPr>
        <p:spPr>
          <a:xfrm>
            <a:off x="488253" y="365125"/>
            <a:ext cx="11087100" cy="4723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does this mean?</a:t>
            </a:r>
            <a:endParaRPr lang="en-US" sz="2600" dirty="0">
              <a:solidFill>
                <a:schemeClr val="accent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845"/>
          <a:stretch/>
        </p:blipFill>
        <p:spPr>
          <a:xfrm>
            <a:off x="5858697" y="1797269"/>
            <a:ext cx="4657725" cy="31974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8253" y="2111975"/>
            <a:ext cx="46513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Only a small fraction of the ions can escape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The charge state distribution of the extracted beam is different from that of the core plasma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639425" y="5097517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Argon ions, 10-15 eV temperature, 1.3-1.9 V dip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3437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5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DE7606-C2FD-6D9A-6DEF-5169A0B038B2}"/>
              </a:ext>
            </a:extLst>
          </p:cNvPr>
          <p:cNvSpPr txBox="1"/>
          <p:nvPr/>
        </p:nvSpPr>
        <p:spPr>
          <a:xfrm>
            <a:off x="488253" y="365125"/>
            <a:ext cx="11087100" cy="4723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Collisional ion heating</a:t>
            </a:r>
            <a:endParaRPr lang="en-US" sz="2600" dirty="0">
              <a:solidFill>
                <a:schemeClr val="accent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253" y="122971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Balance equation: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678" y="985751"/>
            <a:ext cx="6572250" cy="857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252" y="2695903"/>
            <a:ext cx="275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All ions (q) at effective </a:t>
            </a:r>
            <a:r>
              <a:rPr lang="en-GB" dirty="0" err="1" smtClean="0"/>
              <a:t>T</a:t>
            </a:r>
            <a:r>
              <a:rPr lang="en-GB" baseline="-25000" dirty="0" err="1" smtClean="0"/>
              <a:t>i</a:t>
            </a:r>
            <a:r>
              <a:rPr lang="en-GB" dirty="0" smtClean="0"/>
              <a:t>: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314" y="2418606"/>
            <a:ext cx="2362200" cy="923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314" y="4139268"/>
            <a:ext cx="3638550" cy="8286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8251" y="436894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Electron-ion collisions: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449864" y="5395348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Reasonable assumptions…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3925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5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DE7606-C2FD-6D9A-6DEF-5169A0B038B2}"/>
              </a:ext>
            </a:extLst>
          </p:cNvPr>
          <p:cNvSpPr txBox="1"/>
          <p:nvPr/>
        </p:nvSpPr>
        <p:spPr>
          <a:xfrm>
            <a:off x="488253" y="365125"/>
            <a:ext cx="11087100" cy="4723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Collisional ion heating</a:t>
            </a:r>
            <a:endParaRPr lang="en-US" sz="2600" dirty="0">
              <a:solidFill>
                <a:schemeClr val="accent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654" y="1073281"/>
            <a:ext cx="7063346" cy="46817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50978" y="5990784"/>
            <a:ext cx="6548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See </a:t>
            </a:r>
            <a:r>
              <a:rPr lang="en-GB" sz="1400" dirty="0" err="1" smtClean="0"/>
              <a:t>Luntinen</a:t>
            </a:r>
            <a:r>
              <a:rPr lang="en-GB" sz="1400" dirty="0" smtClean="0"/>
              <a:t> </a:t>
            </a:r>
            <a:r>
              <a:rPr lang="en-GB" sz="1400" i="1" dirty="0" smtClean="0"/>
              <a:t>et al</a:t>
            </a:r>
            <a:r>
              <a:rPr lang="en-GB" sz="1400" dirty="0" smtClean="0"/>
              <a:t>. in </a:t>
            </a:r>
            <a:r>
              <a:rPr lang="en-GB" sz="1400" dirty="0" smtClean="0"/>
              <a:t>Phys. Rev. E 106, 055208(2022) for ion confinement times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645653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5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DE7606-C2FD-6D9A-6DEF-5169A0B038B2}"/>
              </a:ext>
            </a:extLst>
          </p:cNvPr>
          <p:cNvSpPr txBox="1"/>
          <p:nvPr/>
        </p:nvSpPr>
        <p:spPr>
          <a:xfrm>
            <a:off x="488253" y="365125"/>
            <a:ext cx="11087100" cy="4723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Ion heating time from amplitude modulation?</a:t>
            </a:r>
            <a:r>
              <a:rPr lang="en-US" sz="2600" dirty="0" smtClean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sz="2600" dirty="0">
              <a:solidFill>
                <a:schemeClr val="accent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33"/>
          <a:stretch/>
        </p:blipFill>
        <p:spPr>
          <a:xfrm>
            <a:off x="861848" y="1008993"/>
            <a:ext cx="8971235" cy="42768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7036" y="5272721"/>
            <a:ext cx="1046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High charge state beam currents and optical emission have the opposite response to power variation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354317" y="2175641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ym typeface="Symbol" panose="05050102010706020507" pitchFamily="18" charset="2"/>
              </a:rPr>
              <a:t></a:t>
            </a:r>
            <a:r>
              <a:rPr lang="en-GB" b="1" dirty="0">
                <a:sym typeface="Symbol" panose="05050102010706020507" pitchFamily="18" charset="2"/>
              </a:rPr>
              <a:t>3</a:t>
            </a:r>
            <a:r>
              <a:rPr lang="en-GB" b="1" dirty="0" smtClean="0"/>
              <a:t>0 </a:t>
            </a:r>
            <a:r>
              <a:rPr lang="en-GB" b="1" dirty="0" err="1" smtClean="0"/>
              <a:t>ms</a:t>
            </a:r>
            <a:r>
              <a:rPr lang="en-GB" b="1" dirty="0" smtClean="0"/>
              <a:t> transient</a:t>
            </a:r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174" y="5727456"/>
            <a:ext cx="4771256" cy="94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664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DE7606-C2FD-6D9A-6DEF-5169A0B038B2}"/>
              </a:ext>
            </a:extLst>
          </p:cNvPr>
          <p:cNvSpPr txBox="1"/>
          <p:nvPr/>
        </p:nvSpPr>
        <p:spPr>
          <a:xfrm>
            <a:off x="488253" y="365125"/>
            <a:ext cx="11087100" cy="4723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happens when the microwave power is switched off?</a:t>
            </a:r>
            <a:endParaRPr lang="en-US" sz="2600" dirty="0">
              <a:solidFill>
                <a:schemeClr val="accent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41F961-D1D3-AE75-F869-35AB18EAF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331" y="1240621"/>
            <a:ext cx="9694136" cy="4300192"/>
          </a:xfrm>
        </p:spPr>
        <p:txBody>
          <a:bodyPr>
            <a:normAutofit/>
          </a:bodyPr>
          <a:lstStyle/>
          <a:p>
            <a:pPr algn="just"/>
            <a:r>
              <a:rPr lang="en-GB" sz="1800" dirty="0" smtClean="0"/>
              <a:t>When the potential dip disappears, the ion “confinement scheme” and ion confinement time change from </a:t>
            </a:r>
          </a:p>
          <a:p>
            <a:pPr algn="just"/>
            <a:endParaRPr lang="en-GB" sz="1800" b="1" dirty="0"/>
          </a:p>
          <a:p>
            <a:pPr algn="just"/>
            <a:endParaRPr lang="en-GB" sz="1800" dirty="0" smtClean="0"/>
          </a:p>
          <a:p>
            <a:pPr algn="just"/>
            <a:endParaRPr lang="en-GB" sz="1800" dirty="0"/>
          </a:p>
          <a:p>
            <a:pPr algn="just"/>
            <a:r>
              <a:rPr lang="en-GB" sz="1800" dirty="0" smtClean="0"/>
              <a:t>to</a:t>
            </a:r>
          </a:p>
          <a:p>
            <a:pPr algn="just"/>
            <a:endParaRPr lang="en-GB" sz="1800" dirty="0"/>
          </a:p>
          <a:p>
            <a:pPr algn="just"/>
            <a:endParaRPr lang="en-GB" sz="1800" dirty="0" smtClean="0"/>
          </a:p>
          <a:p>
            <a:pPr algn="just"/>
            <a:endParaRPr lang="en-GB" sz="1800" dirty="0"/>
          </a:p>
          <a:p>
            <a:pPr algn="just"/>
            <a:endParaRPr lang="en-GB" sz="1800" dirty="0" smtClean="0"/>
          </a:p>
          <a:p>
            <a:pPr algn="just"/>
            <a:r>
              <a:rPr lang="en-GB" sz="1800" dirty="0" smtClean="0"/>
              <a:t>Plugging in reasonable numbers for the parameters we obtain…</a:t>
            </a:r>
            <a:endParaRPr lang="en-GB" sz="1800" dirty="0"/>
          </a:p>
          <a:p>
            <a:pPr algn="just"/>
            <a:endParaRPr lang="en-GB" sz="1800" dirty="0" smtClean="0"/>
          </a:p>
          <a:p>
            <a:pPr algn="just"/>
            <a:endParaRPr lang="en-GB" sz="1800" dirty="0"/>
          </a:p>
          <a:p>
            <a:pPr algn="just"/>
            <a:endParaRPr lang="en-GB" sz="1800" dirty="0" smtClean="0"/>
          </a:p>
          <a:p>
            <a:pPr algn="just"/>
            <a:endParaRPr lang="en-GB" sz="1800" dirty="0" smtClean="0"/>
          </a:p>
          <a:p>
            <a:pPr algn="just"/>
            <a:endParaRPr lang="en-GB" sz="1800" dirty="0" smtClean="0"/>
          </a:p>
          <a:p>
            <a:pPr algn="just"/>
            <a:endParaRPr lang="en-GB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661" y="3463884"/>
            <a:ext cx="5514975" cy="1047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885" y="1871240"/>
            <a:ext cx="2676525" cy="962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108" y="3830630"/>
            <a:ext cx="3515997" cy="3142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108" y="2177557"/>
            <a:ext cx="3660553" cy="34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50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6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DE7606-C2FD-6D9A-6DEF-5169A0B038B2}"/>
              </a:ext>
            </a:extLst>
          </p:cNvPr>
          <p:cNvSpPr txBox="1"/>
          <p:nvPr/>
        </p:nvSpPr>
        <p:spPr>
          <a:xfrm>
            <a:off x="488253" y="365125"/>
            <a:ext cx="11087100" cy="4723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happens when the microwave power is switched off?</a:t>
            </a:r>
            <a:endParaRPr lang="en-US" sz="2600" dirty="0">
              <a:solidFill>
                <a:schemeClr val="accent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088" y="995769"/>
            <a:ext cx="4494895" cy="4540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9522" y="2388953"/>
            <a:ext cx="42968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Very good match…</a:t>
            </a:r>
          </a:p>
          <a:p>
            <a:endParaRPr lang="en-GB" b="1" dirty="0"/>
          </a:p>
          <a:p>
            <a:r>
              <a:rPr lang="en-GB" b="1" dirty="0" smtClean="0"/>
              <a:t>BUT</a:t>
            </a:r>
          </a:p>
          <a:p>
            <a:endParaRPr lang="en-GB" b="1" dirty="0"/>
          </a:p>
          <a:p>
            <a:r>
              <a:rPr lang="en-GB" b="1" dirty="0"/>
              <a:t>n</a:t>
            </a:r>
            <a:r>
              <a:rPr lang="en-GB" b="1" dirty="0" smtClean="0"/>
              <a:t>eeds further experiments on</a:t>
            </a:r>
          </a:p>
          <a:p>
            <a:r>
              <a:rPr lang="en-GB" b="1" dirty="0" smtClean="0"/>
              <a:t>high-frequency, large-volume ECRISs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425347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DE7606-C2FD-6D9A-6DEF-5169A0B038B2}"/>
              </a:ext>
            </a:extLst>
          </p:cNvPr>
          <p:cNvSpPr txBox="1"/>
          <p:nvPr/>
        </p:nvSpPr>
        <p:spPr>
          <a:xfrm>
            <a:off x="488253" y="365125"/>
            <a:ext cx="11087100" cy="4723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More details in</a:t>
            </a:r>
            <a:endParaRPr lang="en-US" sz="2600" dirty="0">
              <a:solidFill>
                <a:schemeClr val="accent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203" y="1230775"/>
            <a:ext cx="7315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342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02" y="1468398"/>
            <a:ext cx="5172075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International Conference on Ion Sources, St. </a:t>
            </a:r>
            <a:r>
              <a:rPr lang="en-GB" sz="2000" b="1" dirty="0" err="1" smtClean="0">
                <a:solidFill>
                  <a:schemeClr val="bg1"/>
                </a:solidFill>
              </a:rPr>
              <a:t>Catherines’s</a:t>
            </a:r>
            <a:r>
              <a:rPr lang="en-GB" sz="2000" b="1" dirty="0" smtClean="0">
                <a:solidFill>
                  <a:schemeClr val="bg1"/>
                </a:solidFill>
              </a:rPr>
              <a:t> College 8-12</a:t>
            </a:r>
            <a:r>
              <a:rPr lang="en-GB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GB" sz="2000" b="1" dirty="0" smtClean="0">
                <a:solidFill>
                  <a:schemeClr val="bg1"/>
                </a:solidFill>
              </a:rPr>
              <a:t> September 2025 https://indico.stfc.ac.uk/e/ICIS25</a:t>
            </a:r>
          </a:p>
          <a:p>
            <a:pPr algn="ctr"/>
            <a:endParaRPr lang="en-GB" sz="6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Abstracts due by April 30</a:t>
            </a:r>
            <a:r>
              <a:rPr lang="en-GB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GB" sz="2000" b="1" dirty="0" smtClean="0">
                <a:solidFill>
                  <a:schemeClr val="bg1"/>
                </a:solidFill>
              </a:rPr>
              <a:t>, 2025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Oxford The Oxford University City,Photoed in the top of tower in St Marys Church.All Souls College,England oxford stock pictures, royalty-free photos &amp;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152" y="4044141"/>
            <a:ext cx="2939849" cy="195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erial sunset view of Oxford City, United Kingdom Oxford from above oxford stock pictures, royalty-free photos &amp;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" y="4048946"/>
            <a:ext cx="2939847" cy="195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ridge of sign Bridge of sign with the Sheldonian theatre background and street lamp foreground during sunset at Oxford, UK oxford stock pictures, royalty-free photos &amp;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1578"/>
            <a:ext cx="2943844" cy="19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erton College. Oxford, UK Merton College. Oxford University, Oxford, Oxfordshire, England oxford stock pictures, royalty-free photos &amp; 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158" y="2081578"/>
            <a:ext cx="2943844" cy="19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68158" y="6536523"/>
            <a:ext cx="2521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Images from istockphoto.com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95949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7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DE7606-C2FD-6D9A-6DEF-5169A0B038B2}"/>
              </a:ext>
            </a:extLst>
          </p:cNvPr>
          <p:cNvSpPr txBox="1"/>
          <p:nvPr/>
        </p:nvSpPr>
        <p:spPr>
          <a:xfrm>
            <a:off x="488253" y="365125"/>
            <a:ext cx="11087100" cy="4723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Electrostatic confinement of high charge state ions</a:t>
            </a:r>
            <a:endParaRPr lang="en-US" sz="2600" dirty="0">
              <a:solidFill>
                <a:schemeClr val="accent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41F961-D1D3-AE75-F869-35AB18EAF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332" y="1101725"/>
            <a:ext cx="6414663" cy="4300192"/>
          </a:xfrm>
        </p:spPr>
        <p:txBody>
          <a:bodyPr>
            <a:normAutofit/>
          </a:bodyPr>
          <a:lstStyle/>
          <a:p>
            <a:pPr algn="just"/>
            <a:r>
              <a:rPr lang="en-GB" sz="1800" dirty="0" smtClean="0"/>
              <a:t>Experimental data suggests that high charge state ions are electrostatically confined in a potential dip (magnetic confinement prevented by high </a:t>
            </a:r>
            <a:r>
              <a:rPr lang="en-GB" sz="1800" dirty="0" err="1" smtClean="0"/>
              <a:t>collisionality</a:t>
            </a:r>
            <a:r>
              <a:rPr lang="en-GB" sz="1800" dirty="0"/>
              <a:t>)</a:t>
            </a:r>
            <a:r>
              <a:rPr lang="en-GB" sz="1800" dirty="0" smtClean="0"/>
              <a:t>.</a:t>
            </a:r>
          </a:p>
          <a:p>
            <a:pPr algn="just"/>
            <a:endParaRPr lang="en-GB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32" y="2101761"/>
            <a:ext cx="4072921" cy="31250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8968" y="1877961"/>
            <a:ext cx="1769806" cy="560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F41F961-D1D3-AE75-F869-35AB18EAF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2533" y="2690615"/>
            <a:ext cx="4313276" cy="816514"/>
          </a:xfrm>
        </p:spPr>
        <p:txBody>
          <a:bodyPr>
            <a:normAutofit/>
          </a:bodyPr>
          <a:lstStyle/>
          <a:p>
            <a:pPr algn="just"/>
            <a:r>
              <a:rPr lang="en-GB" sz="1800" dirty="0" smtClean="0"/>
              <a:t>The corresponding ion confinement time of charge state q is</a:t>
            </a:r>
          </a:p>
          <a:p>
            <a:pPr algn="just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513" y="3784256"/>
            <a:ext cx="26765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820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DE7606-C2FD-6D9A-6DEF-5169A0B038B2}"/>
              </a:ext>
            </a:extLst>
          </p:cNvPr>
          <p:cNvSpPr txBox="1"/>
          <p:nvPr/>
        </p:nvSpPr>
        <p:spPr>
          <a:xfrm>
            <a:off x="488253" y="365125"/>
            <a:ext cx="11087100" cy="4723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happens when the microwave power is switched off?</a:t>
            </a:r>
            <a:endParaRPr lang="en-US" sz="2600" dirty="0">
              <a:solidFill>
                <a:schemeClr val="accent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41F961-D1D3-AE75-F869-35AB18EAF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332" y="1101725"/>
            <a:ext cx="6414663" cy="4300192"/>
          </a:xfrm>
        </p:spPr>
        <p:txBody>
          <a:bodyPr>
            <a:normAutofit/>
          </a:bodyPr>
          <a:lstStyle/>
          <a:p>
            <a:pPr algn="just"/>
            <a:r>
              <a:rPr lang="en-GB" sz="1800" dirty="0" smtClean="0"/>
              <a:t>Electrons:</a:t>
            </a:r>
          </a:p>
          <a:p>
            <a:pPr algn="just"/>
            <a:endParaRPr lang="en-GB" sz="1800" dirty="0"/>
          </a:p>
        </p:txBody>
      </p:sp>
      <p:sp>
        <p:nvSpPr>
          <p:cNvPr id="4" name="Rectangle 3"/>
          <p:cNvSpPr/>
          <p:nvPr/>
        </p:nvSpPr>
        <p:spPr>
          <a:xfrm>
            <a:off x="1818968" y="1877961"/>
            <a:ext cx="1769806" cy="560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421" y="1101725"/>
            <a:ext cx="8307494" cy="45236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074" y="5521123"/>
            <a:ext cx="3467841" cy="12091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75739" y="2621519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RF scattering!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122096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DE7606-C2FD-6D9A-6DEF-5169A0B038B2}"/>
              </a:ext>
            </a:extLst>
          </p:cNvPr>
          <p:cNvSpPr txBox="1"/>
          <p:nvPr/>
        </p:nvSpPr>
        <p:spPr>
          <a:xfrm>
            <a:off x="488253" y="365125"/>
            <a:ext cx="11087100" cy="4723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happens when the microwave power is switched off?</a:t>
            </a:r>
            <a:endParaRPr lang="en-US" sz="2600" dirty="0">
              <a:solidFill>
                <a:schemeClr val="accent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41F961-D1D3-AE75-F869-35AB18EAF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332" y="1101725"/>
            <a:ext cx="6414663" cy="4300192"/>
          </a:xfrm>
        </p:spPr>
        <p:txBody>
          <a:bodyPr>
            <a:normAutofit/>
          </a:bodyPr>
          <a:lstStyle/>
          <a:p>
            <a:pPr algn="just"/>
            <a:r>
              <a:rPr lang="en-GB" sz="1800" dirty="0" smtClean="0"/>
              <a:t>Ions:</a:t>
            </a:r>
          </a:p>
          <a:p>
            <a:pPr algn="just"/>
            <a:endParaRPr lang="en-GB" sz="1800" dirty="0"/>
          </a:p>
        </p:txBody>
      </p:sp>
      <p:sp>
        <p:nvSpPr>
          <p:cNvPr id="4" name="Rectangle 3"/>
          <p:cNvSpPr/>
          <p:nvPr/>
        </p:nvSpPr>
        <p:spPr>
          <a:xfrm>
            <a:off x="1818968" y="1877961"/>
            <a:ext cx="1769806" cy="560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344" y="1297544"/>
            <a:ext cx="5814610" cy="45589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26881" y="1014969"/>
            <a:ext cx="480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Li. et al, Rev. Sci. </a:t>
            </a:r>
            <a:r>
              <a:rPr lang="en-GB" dirty="0" err="1" smtClean="0"/>
              <a:t>Instrum</a:t>
            </a:r>
            <a:r>
              <a:rPr lang="en-GB" dirty="0"/>
              <a:t>. 96, 023303 (2025)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5873" y="215818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Afterglow peak!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49804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DE7606-C2FD-6D9A-6DEF-5169A0B038B2}"/>
              </a:ext>
            </a:extLst>
          </p:cNvPr>
          <p:cNvSpPr txBox="1"/>
          <p:nvPr/>
        </p:nvSpPr>
        <p:spPr>
          <a:xfrm>
            <a:off x="488253" y="365125"/>
            <a:ext cx="11087100" cy="4723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happens when the microwave power is switched off?</a:t>
            </a:r>
            <a:endParaRPr lang="en-US" sz="2600" dirty="0">
              <a:solidFill>
                <a:schemeClr val="accent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41F961-D1D3-AE75-F869-35AB18EAF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331" y="1240621"/>
            <a:ext cx="9694136" cy="4300192"/>
          </a:xfrm>
        </p:spPr>
        <p:txBody>
          <a:bodyPr>
            <a:normAutofit/>
          </a:bodyPr>
          <a:lstStyle/>
          <a:p>
            <a:pPr algn="just"/>
            <a:r>
              <a:rPr lang="en-GB" sz="1800" dirty="0" smtClean="0"/>
              <a:t>The ionisation time of high charge state ions is much longer than the </a:t>
            </a:r>
            <a:r>
              <a:rPr lang="en-GB" sz="1800" b="1" dirty="0" smtClean="0"/>
              <a:t>afterglow peak</a:t>
            </a:r>
            <a:r>
              <a:rPr lang="en-GB" sz="1800" dirty="0" smtClean="0"/>
              <a:t>, so the peak is not increased production but instead </a:t>
            </a:r>
            <a:r>
              <a:rPr lang="en-GB" sz="1800" b="1" dirty="0" smtClean="0"/>
              <a:t>increased ion flux of already existing ions that become </a:t>
            </a:r>
            <a:r>
              <a:rPr lang="en-GB" sz="1800" b="1" dirty="0" err="1" smtClean="0"/>
              <a:t>deconfined</a:t>
            </a:r>
            <a:r>
              <a:rPr lang="en-GB" sz="1800" b="1" dirty="0" smtClean="0"/>
              <a:t>. </a:t>
            </a:r>
            <a:r>
              <a:rPr lang="en-GB" sz="1800" dirty="0" smtClean="0"/>
              <a:t>This happens when the potential dip disappears.</a:t>
            </a:r>
            <a:endParaRPr lang="en-GB" sz="1800" b="1" dirty="0" smtClean="0"/>
          </a:p>
          <a:p>
            <a:pPr algn="just"/>
            <a:endParaRPr lang="en-GB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71" y="2702637"/>
            <a:ext cx="10070857" cy="257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860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DE7606-C2FD-6D9A-6DEF-5169A0B038B2}"/>
              </a:ext>
            </a:extLst>
          </p:cNvPr>
          <p:cNvSpPr txBox="1"/>
          <p:nvPr/>
        </p:nvSpPr>
        <p:spPr>
          <a:xfrm>
            <a:off x="488253" y="365125"/>
            <a:ext cx="11087100" cy="4723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happens when the microwave power is switched off?</a:t>
            </a:r>
            <a:endParaRPr lang="en-US" sz="2600" dirty="0">
              <a:solidFill>
                <a:schemeClr val="accent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41F961-D1D3-AE75-F869-35AB18EAF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331" y="1240621"/>
            <a:ext cx="9694136" cy="4300192"/>
          </a:xfrm>
        </p:spPr>
        <p:txBody>
          <a:bodyPr>
            <a:normAutofit/>
          </a:bodyPr>
          <a:lstStyle/>
          <a:p>
            <a:pPr algn="just"/>
            <a:r>
              <a:rPr lang="en-GB" sz="1800" dirty="0" smtClean="0"/>
              <a:t>The ionisation time of high charge state ions is much longer than the </a:t>
            </a:r>
            <a:r>
              <a:rPr lang="en-GB" sz="1800" b="1" dirty="0" smtClean="0"/>
              <a:t>afterglow peak</a:t>
            </a:r>
            <a:r>
              <a:rPr lang="en-GB" sz="1800" dirty="0" smtClean="0"/>
              <a:t>, so the peak is not increased production but instead </a:t>
            </a:r>
            <a:r>
              <a:rPr lang="en-GB" sz="1800" b="1" dirty="0" smtClean="0"/>
              <a:t>increased ion flux of already existing ions that become </a:t>
            </a:r>
            <a:r>
              <a:rPr lang="en-GB" sz="1800" b="1" dirty="0" err="1" smtClean="0"/>
              <a:t>deconfined</a:t>
            </a:r>
            <a:r>
              <a:rPr lang="en-GB" sz="1800" b="1" dirty="0" smtClean="0"/>
              <a:t>. </a:t>
            </a:r>
            <a:r>
              <a:rPr lang="en-GB" sz="1800" dirty="0" smtClean="0"/>
              <a:t>This happens when the potential dip disappears.</a:t>
            </a:r>
          </a:p>
          <a:p>
            <a:pPr algn="just"/>
            <a:endParaRPr lang="en-GB" sz="1800" b="1" dirty="0"/>
          </a:p>
          <a:p>
            <a:pPr algn="just"/>
            <a:r>
              <a:rPr lang="en-GB" sz="1800" dirty="0" smtClean="0"/>
              <a:t>The same in terms of ion flux:</a:t>
            </a:r>
          </a:p>
          <a:p>
            <a:pPr algn="just"/>
            <a:endParaRPr lang="en-GB" sz="1800" dirty="0"/>
          </a:p>
          <a:p>
            <a:pPr algn="just"/>
            <a:endParaRPr lang="en-GB" sz="1800" dirty="0" smtClean="0"/>
          </a:p>
          <a:p>
            <a:pPr algn="just"/>
            <a:endParaRPr lang="en-GB" sz="1800" dirty="0"/>
          </a:p>
          <a:p>
            <a:pPr algn="just"/>
            <a:endParaRPr lang="en-GB" sz="1800" dirty="0" smtClean="0"/>
          </a:p>
          <a:p>
            <a:pPr algn="just"/>
            <a:endParaRPr lang="en-GB" sz="1800" dirty="0" smtClean="0"/>
          </a:p>
          <a:p>
            <a:pPr algn="just"/>
            <a:endParaRPr lang="en-GB" sz="600" dirty="0"/>
          </a:p>
          <a:p>
            <a:pPr algn="just"/>
            <a:r>
              <a:rPr lang="en-GB" sz="1800" dirty="0" smtClean="0"/>
              <a:t>	OR</a:t>
            </a:r>
          </a:p>
          <a:p>
            <a:pPr algn="just"/>
            <a:endParaRPr lang="en-GB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693" y="3113306"/>
            <a:ext cx="1209675" cy="981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710" y="3113306"/>
            <a:ext cx="6191250" cy="1123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735" y="4412969"/>
            <a:ext cx="2743200" cy="1257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19594" y="3234511"/>
            <a:ext cx="3642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 smtClean="0"/>
              <a:t>(</a:t>
            </a:r>
            <a:endParaRPr lang="en-GB" sz="4200" dirty="0"/>
          </a:p>
        </p:txBody>
      </p:sp>
      <p:sp>
        <p:nvSpPr>
          <p:cNvPr id="9" name="TextBox 8"/>
          <p:cNvSpPr txBox="1"/>
          <p:nvPr/>
        </p:nvSpPr>
        <p:spPr>
          <a:xfrm>
            <a:off x="10026317" y="3234511"/>
            <a:ext cx="3642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 smtClean="0"/>
              <a:t>)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30807580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5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DE7606-C2FD-6D9A-6DEF-5169A0B038B2}"/>
              </a:ext>
            </a:extLst>
          </p:cNvPr>
          <p:cNvSpPr txBox="1"/>
          <p:nvPr/>
        </p:nvSpPr>
        <p:spPr>
          <a:xfrm>
            <a:off x="488253" y="365125"/>
            <a:ext cx="11087100" cy="4723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is the value of the potential dip?</a:t>
            </a:r>
            <a:endParaRPr lang="en-US" sz="2600" dirty="0">
              <a:solidFill>
                <a:schemeClr val="accent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836" y="1982284"/>
            <a:ext cx="2743200" cy="1257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9646" y="1982284"/>
            <a:ext cx="1770926" cy="12573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703898" y="1377385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Can be measured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52887" y="2671554"/>
            <a:ext cx="544683" cy="43046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939741" y="3290485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Can be measured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033" y="4201610"/>
            <a:ext cx="10354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Measurement of the afterglow to steady-state beam current ratio for several charge states q  </a:t>
            </a:r>
          </a:p>
          <a:p>
            <a:r>
              <a:rPr lang="en-GB" b="1" dirty="0" smtClean="0"/>
              <a:t>and ion temperature yields the value of the potential dip </a:t>
            </a:r>
            <a:r>
              <a:rPr lang="en-GB" b="1" dirty="0" smtClean="0">
                <a:sym typeface="Symbol" panose="05050102010706020507" pitchFamily="18" charset="2"/>
              </a:rPr>
              <a:t></a:t>
            </a:r>
          </a:p>
          <a:p>
            <a:endParaRPr lang="en-GB" b="1" dirty="0">
              <a:sym typeface="Symbol" panose="05050102010706020507" pitchFamily="18" charset="2"/>
            </a:endParaRPr>
          </a:p>
          <a:p>
            <a:r>
              <a:rPr lang="en-GB" dirty="0" smtClean="0">
                <a:sym typeface="Symbol" panose="05050102010706020507" pitchFamily="18" charset="2"/>
              </a:rPr>
              <a:t>Data from the JYFL 14 GHz ECRIS to follow…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1392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DE7606-C2FD-6D9A-6DEF-5169A0B038B2}"/>
              </a:ext>
            </a:extLst>
          </p:cNvPr>
          <p:cNvSpPr txBox="1"/>
          <p:nvPr/>
        </p:nvSpPr>
        <p:spPr>
          <a:xfrm>
            <a:off x="488253" y="365125"/>
            <a:ext cx="11087100" cy="4723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is the value of the potential dip?</a:t>
            </a:r>
            <a:endParaRPr lang="en-US" sz="2600" dirty="0">
              <a:solidFill>
                <a:schemeClr val="accent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84" y="1134319"/>
            <a:ext cx="8949925" cy="44816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33345" y="1010011"/>
            <a:ext cx="4883869" cy="48236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8603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DE7606-C2FD-6D9A-6DEF-5169A0B038B2}"/>
              </a:ext>
            </a:extLst>
          </p:cNvPr>
          <p:cNvSpPr txBox="1"/>
          <p:nvPr/>
        </p:nvSpPr>
        <p:spPr>
          <a:xfrm>
            <a:off x="488253" y="365125"/>
            <a:ext cx="11087100" cy="4723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is the value of the potential dip?</a:t>
            </a:r>
            <a:endParaRPr lang="en-US" sz="2600" dirty="0">
              <a:solidFill>
                <a:schemeClr val="accent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62" y="1191100"/>
            <a:ext cx="557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Doppler broadening due to ion temperature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Important to know the instrumental broadening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380" y="1191100"/>
            <a:ext cx="4807423" cy="4065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78" y="3853036"/>
            <a:ext cx="4958186" cy="1540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596" y="1845969"/>
            <a:ext cx="3409950" cy="876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33345" y="1006997"/>
            <a:ext cx="4883869" cy="42493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53989" y="5610007"/>
            <a:ext cx="472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T</a:t>
            </a:r>
            <a:r>
              <a:rPr lang="en-GB" b="1" baseline="-25000" dirty="0" err="1" smtClean="0"/>
              <a:t>i</a:t>
            </a:r>
            <a:r>
              <a:rPr lang="en-GB" b="1" dirty="0" smtClean="0"/>
              <a:t> of 10-15 eV for high charge state argon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2439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5"/>
    </p:ext>
  </p:extLst>
</p:sld>
</file>

<file path=ppt/theme/theme1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61a6052-eee7-4130-8bc0-8a46a91150a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CC6B7050712446AF351FC0FB28451D" ma:contentTypeVersion="18" ma:contentTypeDescription="Create a new document." ma:contentTypeScope="" ma:versionID="f43853582be8057fa2f8f189a1e28ad5">
  <xsd:schema xmlns:xsd="http://www.w3.org/2001/XMLSchema" xmlns:xs="http://www.w3.org/2001/XMLSchema" xmlns:p="http://schemas.microsoft.com/office/2006/metadata/properties" xmlns:ns3="dbf97efa-71de-4ab8-9b95-f6bd4ed50060" xmlns:ns4="b61a6052-eee7-4130-8bc0-8a46a91150a3" targetNamespace="http://schemas.microsoft.com/office/2006/metadata/properties" ma:root="true" ma:fieldsID="3a6cf55cbef8e1a9dc12140702cad6c3" ns3:_="" ns4:_="">
    <xsd:import namespace="dbf97efa-71de-4ab8-9b95-f6bd4ed50060"/>
    <xsd:import namespace="b61a6052-eee7-4130-8bc0-8a46a91150a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97efa-71de-4ab8-9b95-f6bd4ed500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a6052-eee7-4130-8bc0-8a46a91150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9237DF-6E98-4AFD-A1AD-E1C9D616A3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DF670E-3DD2-40A0-8524-D0B4771A731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61a6052-eee7-4130-8bc0-8a46a91150a3"/>
    <ds:schemaRef ds:uri="http://schemas.microsoft.com/office/2006/documentManagement/types"/>
    <ds:schemaRef ds:uri="dbf97efa-71de-4ab8-9b95-f6bd4ed50060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F9C643-7ADC-49A9-A791-7D1228147F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f97efa-71de-4ab8-9b95-f6bd4ed50060"/>
    <ds:schemaRef ds:uri="b61a6052-eee7-4130-8bc0-8a46a91150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11977</TotalTime>
  <Words>530</Words>
  <Application>Microsoft Office PowerPoint</Application>
  <PresentationFormat>Widescreen</PresentationFormat>
  <Paragraphs>92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Symbol</vt:lpstr>
      <vt:lpstr>Calibri</vt:lpstr>
      <vt:lpstr>Verdana</vt:lpstr>
      <vt:lpstr>Arial</vt:lpstr>
      <vt:lpstr>1_Title slide</vt:lpstr>
      <vt:lpstr>2_Triangles</vt:lpstr>
      <vt:lpstr>3_Pattern</vt:lpstr>
      <vt:lpstr>4_Blank Layouts</vt:lpstr>
      <vt:lpstr>Ion confinement in  minimum-B ECRIS plasmas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lastModifiedBy>Tarvainen, Olli (STFC,RAL,ISIS)</cp:lastModifiedBy>
  <cp:revision>289</cp:revision>
  <dcterms:created xsi:type="dcterms:W3CDTF">2023-01-10T12:41:06Z</dcterms:created>
  <dcterms:modified xsi:type="dcterms:W3CDTF">2025-04-02T13:06:39Z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0x010100ADCC6B7050712446AF351FC0FB28451D</vt:lpwstr>
  </property>
  <property fmtid="{D5CDD505-2E9C-101B-9397-08002B2CF9AE}" pid="3" name="MediaServiceImageTags">
    <vt:lpwstr/>
  </property>
</Properties>
</file>