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4" r:id="rId1"/>
  </p:sldMasterIdLst>
  <p:notesMasterIdLst>
    <p:notesMasterId r:id="rId12"/>
  </p:notesMasterIdLst>
  <p:handoutMasterIdLst>
    <p:handoutMasterId r:id="rId13"/>
  </p:handoutMasterIdLst>
  <p:sldIdLst>
    <p:sldId id="268" r:id="rId2"/>
    <p:sldId id="589" r:id="rId3"/>
    <p:sldId id="590" r:id="rId4"/>
    <p:sldId id="591" r:id="rId5"/>
    <p:sldId id="592" r:id="rId6"/>
    <p:sldId id="593" r:id="rId7"/>
    <p:sldId id="594" r:id="rId8"/>
    <p:sldId id="595" r:id="rId9"/>
    <p:sldId id="596" r:id="rId10"/>
    <p:sldId id="587" r:id="rId1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00"/>
    <a:srgbClr val="0000FF"/>
    <a:srgbClr val="FF9900"/>
    <a:srgbClr val="006600"/>
    <a:srgbClr val="EEECE1"/>
    <a:srgbClr val="FF3737"/>
    <a:srgbClr val="FFFFFF"/>
    <a:srgbClr val="4F81BD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95030" autoAdjust="0"/>
  </p:normalViewPr>
  <p:slideViewPr>
    <p:cSldViewPr>
      <p:cViewPr varScale="1">
        <p:scale>
          <a:sx n="93" d="100"/>
          <a:sy n="93" d="100"/>
        </p:scale>
        <p:origin x="72" y="132"/>
      </p:cViewPr>
      <p:guideLst>
        <p:guide orient="horz" pos="2160"/>
        <p:guide pos="3840"/>
        <p:guide orient="horz" pos="22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4" Type="http://schemas.openxmlformats.org/officeDocument/2006/relationships/slide" Target="slides/slide5.xml"/><Relationship Id="rId9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B2FF4-7BA7-42D4-986A-C26E560229CC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905CA-4BA5-40DD-9324-A208C7215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5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3786AFE-4E56-48B7-ABB3-20D80C8DCBB1}" type="datetimeFigureOut">
              <a:rPr lang="zh-CN" altLang="en-US"/>
              <a:pPr>
                <a:defRPr/>
              </a:pPr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604FCDD-9ED5-46F9-9F2C-1586AA24A1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182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58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0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1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8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62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34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1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6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l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框 13"/>
          <p:cNvSpPr txBox="1"/>
          <p:nvPr userDrawn="1"/>
        </p:nvSpPr>
        <p:spPr bwMode="auto">
          <a:xfrm>
            <a:off x="9707475" y="6547475"/>
            <a:ext cx="24482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chemeClr val="tx1"/>
                </a:solidFill>
                <a:latin typeface="Tw Cen MT Condensed" panose="020B0606020104020203" pitchFamily="34" charset="0"/>
              </a:rPr>
              <a:t>L. Sun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 PIBHI2025, </a:t>
            </a:r>
            <a:r>
              <a:rPr lang="en-US" altLang="zh-CN" sz="1100" b="1" dirty="0" err="1">
                <a:solidFill>
                  <a:srgbClr val="0D02E0"/>
                </a:solidFill>
                <a:latin typeface="Tw Cen MT Condensed" panose="020B0606020104020203" pitchFamily="34" charset="0"/>
              </a:rPr>
              <a:t>Acitrezza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</a:t>
            </a:r>
            <a:r>
              <a:rPr lang="en-US" altLang="zh-CN" sz="1100" b="1" dirty="0">
                <a:solidFill>
                  <a:srgbClr val="C00000"/>
                </a:solidFill>
                <a:latin typeface="Tw Cen MT Condensed" panose="020B0606020104020203" pitchFamily="34" charset="0"/>
              </a:rPr>
              <a:t>      </a:t>
            </a:r>
            <a:fld id="{ACE9A58E-C139-4F31-AD25-C18095E9965D}" type="slidenum">
              <a:rPr lang="en-US" altLang="zh-CN" sz="1100" b="1" smtClean="0">
                <a:solidFill>
                  <a:srgbClr val="0D02E0"/>
                </a:solidFill>
                <a:latin typeface="Tw Cen MT Condensed" panose="020B0606020104020203" pitchFamily="34" charset="0"/>
              </a:rPr>
              <a:pPr eaLnBrk="1" hangingPunct="1"/>
              <a:t>‹#›</a:t>
            </a:fld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/10</a:t>
            </a:r>
            <a:endParaRPr lang="zh-CN" altLang="en-US" sz="1100" b="1" dirty="0">
              <a:solidFill>
                <a:srgbClr val="0D02E0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F9FE20-A454-4C71-9D9F-1B053B7B5E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469" y="6396523"/>
            <a:ext cx="688220" cy="3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91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  <p:sldLayoutId id="2147485651" r:id="rId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标题 1"/>
          <p:cNvSpPr>
            <a:spLocks noGrp="1"/>
          </p:cNvSpPr>
          <p:nvPr>
            <p:ph type="ctrTitle" idx="4294967295"/>
          </p:nvPr>
        </p:nvSpPr>
        <p:spPr>
          <a:xfrm>
            <a:off x="335360" y="1440507"/>
            <a:ext cx="11017224" cy="2204517"/>
          </a:xfrm>
          <a:prstGeom prst="rect">
            <a:avLst/>
          </a:prstGeom>
          <a:ln w="38100" cmpd="dbl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0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Emittances with ECRISs</a:t>
            </a:r>
            <a:br>
              <a:rPr lang="en-US" altLang="zh-CN" sz="40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32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one major challenge to realize high intensity heavy ion beam acceleration with SRF </a:t>
            </a:r>
            <a:r>
              <a:rPr lang="en-US" altLang="zh-CN" sz="3200" dirty="0" err="1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linac</a:t>
            </a:r>
            <a:endParaRPr lang="zh-CN" altLang="en-US" sz="4800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8547" name="副标题 2"/>
          <p:cNvSpPr>
            <a:spLocks noGrp="1"/>
          </p:cNvSpPr>
          <p:nvPr>
            <p:ph type="subTitle" idx="4294967295"/>
          </p:nvPr>
        </p:nvSpPr>
        <p:spPr>
          <a:xfrm>
            <a:off x="1600313" y="4017912"/>
            <a:ext cx="8086229" cy="720080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L. Sun</a:t>
            </a:r>
            <a:r>
              <a:rPr lang="zh-CN" altLang="en-US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en-US" altLang="zh-CN" sz="3600" b="1" u="sng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8550" name="图片 7" descr="CAOS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1114" y="115889"/>
            <a:ext cx="7572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图片 8" descr="IM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351" y="6351"/>
            <a:ext cx="8302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18689" y="312739"/>
            <a:ext cx="619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i="1" spc="300" dirty="0">
                <a:solidFill>
                  <a:srgbClr val="000000"/>
                </a:solidFill>
                <a:latin typeface="Arial"/>
                <a:ea typeface="宋体"/>
              </a:rPr>
              <a:t>IMP</a:t>
            </a:r>
            <a:endParaRPr lang="zh-CN" altLang="en-US" sz="1400" b="1" i="1" spc="3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2495600" y="5320419"/>
            <a:ext cx="6471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CAS, 730000, Lanzhou, China</a:t>
            </a:r>
            <a:endParaRPr lang="zh-CN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3431704" y="6165304"/>
            <a:ext cx="4229748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i="1" dirty="0">
                <a:latin typeface="Times" panose="02020603050405020304" pitchFamily="18" charset="0"/>
                <a:cs typeface="Times New Roman" panose="02020603050405020304" pitchFamily="18" charset="0"/>
              </a:rPr>
              <a:t>PIBHI’25, April. 7~9, 2025, </a:t>
            </a:r>
            <a:r>
              <a:rPr lang="en-US" altLang="zh-CN" i="1" dirty="0" err="1">
                <a:latin typeface="Times" panose="02020603050405020304" pitchFamily="18" charset="0"/>
                <a:cs typeface="Times New Roman" panose="02020603050405020304" pitchFamily="18" charset="0"/>
              </a:rPr>
              <a:t>Acitrezza</a:t>
            </a:r>
            <a:r>
              <a:rPr lang="en-US" altLang="zh-CN" i="1" dirty="0">
                <a:latin typeface="Times" panose="02020603050405020304" pitchFamily="18" charset="0"/>
                <a:cs typeface="Times New Roman" panose="02020603050405020304" pitchFamily="18" charset="0"/>
              </a:rPr>
              <a:t>, Italy</a:t>
            </a:r>
            <a:endParaRPr lang="zh-CN" altLang="en-US" i="1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5519936" y="0"/>
            <a:ext cx="20553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</a:rPr>
              <a:t>Summary</a:t>
            </a:r>
            <a:endParaRPr lang="en-US" altLang="zh-CN" sz="3200" b="1" dirty="0">
              <a:solidFill>
                <a:srgbClr val="FFFF00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44AF0A4-95B0-41CE-B2B9-82C8A7794E7A}"/>
              </a:ext>
            </a:extLst>
          </p:cNvPr>
          <p:cNvSpPr txBox="1">
            <a:spLocks/>
          </p:cNvSpPr>
          <p:nvPr/>
        </p:nvSpPr>
        <p:spPr>
          <a:xfrm>
            <a:off x="839416" y="908720"/>
            <a:ext cx="10729192" cy="5256584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35000"/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Beam quality of ECRIS is not good: </a:t>
            </a:r>
            <a:r>
              <a:rPr lang="en-US" altLang="zh-CN" sz="2800" dirty="0">
                <a:solidFill>
                  <a:srgbClr val="FF0000"/>
                </a:solidFill>
                <a:ea typeface="宋体" panose="02010600030101010101" pitchFamily="2" charset="-122"/>
                <a:cs typeface="Times New Roman" pitchFamily="18" charset="0"/>
              </a:rPr>
              <a:t>evolving with the beam intensity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Mostly, ion Beam quality determinates with intensity increase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Realizing high quality intense heavy ion beam acceleration is challenging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宋体" panose="02010600030101010101" pitchFamily="2" charset="-122"/>
                <a:cs typeface="Times New Roman" pitchFamily="18" charset="0"/>
              </a:rPr>
              <a:t>Perspectives: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Minimize extracted ion beam emittances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Control beam emittance growth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Ion beam extraction and transmission needs better understanding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Don’t let collimation be the only solution to good beam matching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endParaRPr lang="en-US" altLang="zh-CN" sz="2800" dirty="0">
              <a:ea typeface="宋体" panose="02010600030101010101" pitchFamily="2" charset="-122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2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847528" y="44624"/>
            <a:ext cx="94051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SRF </a:t>
            </a:r>
            <a:r>
              <a:rPr lang="en-US" altLang="zh-CN" sz="3200" b="1" dirty="0" err="1">
                <a:solidFill>
                  <a:schemeClr val="bg1"/>
                </a:solidFill>
              </a:rPr>
              <a:t>Linacs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for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High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Intensity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Heavy Ion Beams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AC9810-9485-47AD-A1C4-F92166B8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23" y="3904998"/>
            <a:ext cx="3350351" cy="187428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6508C5D-B4C7-4A48-AD0B-A5BE550790CC}"/>
              </a:ext>
            </a:extLst>
          </p:cNvPr>
          <p:cNvSpPr txBox="1"/>
          <p:nvPr/>
        </p:nvSpPr>
        <p:spPr bwMode="auto">
          <a:xfrm>
            <a:off x="1919536" y="5958323"/>
            <a:ext cx="30861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latin typeface="Arial" pitchFamily="34" charset="0"/>
              </a:rPr>
              <a:t>MSU FRIB</a:t>
            </a:r>
            <a:r>
              <a:rPr lang="zh-CN" altLang="en-US" b="1" dirty="0">
                <a:latin typeface="Arial" pitchFamily="34" charset="0"/>
              </a:rPr>
              <a:t>（</a:t>
            </a:r>
            <a:r>
              <a:rPr lang="en-US" altLang="zh-CN" b="1" dirty="0">
                <a:latin typeface="Arial" pitchFamily="34" charset="0"/>
              </a:rPr>
              <a:t>in operation</a:t>
            </a:r>
            <a:r>
              <a:rPr lang="zh-CN" altLang="en-US" b="1" dirty="0">
                <a:latin typeface="Arial" pitchFamily="34" charset="0"/>
              </a:rPr>
              <a:t>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6AC75D-87D6-43CA-984E-DD978919CD5E}"/>
              </a:ext>
            </a:extLst>
          </p:cNvPr>
          <p:cNvSpPr txBox="1"/>
          <p:nvPr/>
        </p:nvSpPr>
        <p:spPr bwMode="auto">
          <a:xfrm>
            <a:off x="1318423" y="3319136"/>
            <a:ext cx="4056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/>
              <a:t>IMP HIAF</a:t>
            </a:r>
            <a:r>
              <a:rPr lang="zh-CN" altLang="en-US" b="1" dirty="0"/>
              <a:t>（</a:t>
            </a:r>
            <a:r>
              <a:rPr lang="en-US" altLang="zh-CN" b="1" dirty="0"/>
              <a:t>under commissioning</a:t>
            </a:r>
            <a:r>
              <a:rPr lang="zh-CN" altLang="en-US" b="1" dirty="0"/>
              <a:t>）</a:t>
            </a:r>
            <a:endParaRPr lang="zh-CN" altLang="en-US" b="1" dirty="0">
              <a:latin typeface="Arial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061591-B90B-418A-A076-859C993E31E6}"/>
              </a:ext>
            </a:extLst>
          </p:cNvPr>
          <p:cNvSpPr txBox="1"/>
          <p:nvPr/>
        </p:nvSpPr>
        <p:spPr bwMode="auto">
          <a:xfrm>
            <a:off x="8040216" y="5958323"/>
            <a:ext cx="3197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/>
              <a:t>IMP CAFE2</a:t>
            </a:r>
            <a:r>
              <a:rPr lang="zh-CN" altLang="en-US" b="1" dirty="0"/>
              <a:t>（</a:t>
            </a:r>
            <a:r>
              <a:rPr lang="en-US" altLang="zh-CN" b="1" dirty="0"/>
              <a:t>in operation</a:t>
            </a:r>
            <a:r>
              <a:rPr lang="zh-CN" altLang="en-US" b="1" dirty="0"/>
              <a:t>）</a:t>
            </a:r>
            <a:endParaRPr lang="zh-CN" altLang="en-US" b="1" dirty="0">
              <a:latin typeface="Arial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3C4864-8258-4C02-8644-79680195D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07" y="836712"/>
            <a:ext cx="3759693" cy="15250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2F73BCD-F612-47F8-AEF4-E05C18C0206D}"/>
              </a:ext>
            </a:extLst>
          </p:cNvPr>
          <p:cNvSpPr txBox="1"/>
          <p:nvPr/>
        </p:nvSpPr>
        <p:spPr bwMode="auto">
          <a:xfrm>
            <a:off x="7890143" y="3216276"/>
            <a:ext cx="37830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/>
              <a:t>GANIL SPIRAL 2</a:t>
            </a:r>
            <a:r>
              <a:rPr lang="zh-CN" altLang="en-US" b="1" dirty="0"/>
              <a:t>（</a:t>
            </a:r>
            <a:r>
              <a:rPr lang="en-US" altLang="zh-CN" b="1" dirty="0"/>
              <a:t>in operation</a:t>
            </a:r>
            <a:r>
              <a:rPr lang="zh-CN" altLang="en-US" b="1" dirty="0"/>
              <a:t>）</a:t>
            </a:r>
            <a:endParaRPr lang="zh-CN" altLang="en-US" b="1" dirty="0">
              <a:latin typeface="Arial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AAE1693-39E4-4D9E-B325-75DF6109C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845929"/>
            <a:ext cx="5394543" cy="239465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7BDBE5-1F38-401F-9D6E-444C2A4A7CBB}"/>
              </a:ext>
            </a:extLst>
          </p:cNvPr>
          <p:cNvSpPr txBox="1"/>
          <p:nvPr/>
        </p:nvSpPr>
        <p:spPr bwMode="auto">
          <a:xfrm>
            <a:off x="3862066" y="5362745"/>
            <a:ext cx="2768835" cy="40011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&gt;450 </a:t>
            </a:r>
            <a:r>
              <a:rPr lang="en-US" altLang="zh-CN" sz="2000" b="1" dirty="0" err="1">
                <a:solidFill>
                  <a:srgbClr val="C00000"/>
                </a:solidFill>
                <a:latin typeface="Arial" pitchFamily="34" charset="0"/>
              </a:rPr>
              <a:t>eμA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U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34+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, CW</a:t>
            </a:r>
            <a:endParaRPr lang="zh-CN" altLang="en-US" sz="2000" b="1" baseline="300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E31780-76EF-4433-A5FF-EE889BD4F747}"/>
              </a:ext>
            </a:extLst>
          </p:cNvPr>
          <p:cNvSpPr txBox="1"/>
          <p:nvPr/>
        </p:nvSpPr>
        <p:spPr bwMode="auto">
          <a:xfrm>
            <a:off x="4459445" y="2578831"/>
            <a:ext cx="3055773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&gt;460 </a:t>
            </a:r>
            <a:r>
              <a:rPr lang="en-US" altLang="zh-CN" sz="2000" b="1" dirty="0" err="1">
                <a:solidFill>
                  <a:srgbClr val="C00000"/>
                </a:solidFill>
                <a:latin typeface="Arial" pitchFamily="34" charset="0"/>
              </a:rPr>
              <a:t>eμA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U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46+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, CW</a:t>
            </a:r>
          </a:p>
          <a:p>
            <a:pPr marL="34290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&gt; 1 </a:t>
            </a:r>
            <a:r>
              <a:rPr lang="en-US" altLang="zh-CN" sz="2000" b="1" dirty="0" err="1">
                <a:solidFill>
                  <a:srgbClr val="C00000"/>
                </a:solidFill>
                <a:latin typeface="Arial" pitchFamily="34" charset="0"/>
              </a:rPr>
              <a:t>emA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U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35+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pulsed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E3E7C4-F3E7-4661-B6EA-D8AFF84D5025}"/>
              </a:ext>
            </a:extLst>
          </p:cNvPr>
          <p:cNvSpPr txBox="1"/>
          <p:nvPr/>
        </p:nvSpPr>
        <p:spPr bwMode="auto">
          <a:xfrm>
            <a:off x="8419075" y="2429064"/>
            <a:ext cx="2869825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&gt;1 </a:t>
            </a:r>
            <a:r>
              <a:rPr lang="en-US" altLang="zh-CN" sz="2000" b="1" dirty="0" err="1">
                <a:solidFill>
                  <a:srgbClr val="C00000"/>
                </a:solidFill>
                <a:latin typeface="Arial" pitchFamily="34" charset="0"/>
              </a:rPr>
              <a:t>emA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Ar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12+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CW</a:t>
            </a:r>
          </a:p>
          <a:p>
            <a:pPr marL="34290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&gt;340 </a:t>
            </a:r>
            <a:r>
              <a:rPr lang="en-US" altLang="zh-CN" sz="2000" b="1" dirty="0" err="1">
                <a:solidFill>
                  <a:srgbClr val="C00000"/>
                </a:solidFill>
                <a:latin typeface="Arial" pitchFamily="34" charset="0"/>
              </a:rPr>
              <a:t>eμA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U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34+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, CW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E3619FC-9101-4C74-99F8-AD20EC6EC263}"/>
              </a:ext>
            </a:extLst>
          </p:cNvPr>
          <p:cNvSpPr txBox="1"/>
          <p:nvPr/>
        </p:nvSpPr>
        <p:spPr bwMode="auto">
          <a:xfrm>
            <a:off x="8940687" y="5359450"/>
            <a:ext cx="3057375" cy="40011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&gt;500 </a:t>
            </a:r>
            <a:r>
              <a:rPr lang="en-US" altLang="zh-CN" sz="2000" b="1" dirty="0" err="1">
                <a:solidFill>
                  <a:srgbClr val="C00000"/>
                </a:solidFill>
                <a:latin typeface="Arial" pitchFamily="34" charset="0"/>
              </a:rPr>
              <a:t>eμA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54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Cr</a:t>
            </a:r>
            <a:r>
              <a:rPr lang="en-US" altLang="zh-CN" sz="2000" b="1" baseline="30000" dirty="0">
                <a:solidFill>
                  <a:srgbClr val="C00000"/>
                </a:solidFill>
                <a:latin typeface="Arial" pitchFamily="34" charset="0"/>
              </a:rPr>
              <a:t>17+</a:t>
            </a: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, CW</a:t>
            </a:r>
            <a:endParaRPr lang="zh-CN" altLang="en-US" sz="2000" b="1" baseline="30000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18" name="图片 17" descr="图片包含 游戏机, 电路&#10;&#10;描述已自动生成">
            <a:extLst>
              <a:ext uri="{FF2B5EF4-FFF2-40B4-BE49-F238E27FC236}">
                <a16:creationId xmlns:a16="http://schemas.microsoft.com/office/drawing/2014/main" id="{90AB0CAD-A0DC-487E-8EE0-79432576B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664934"/>
            <a:ext cx="5253990" cy="15214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CA78F4-0EA2-4EF9-AA2F-E9A2747A709B}"/>
              </a:ext>
            </a:extLst>
          </p:cNvPr>
          <p:cNvSpPr txBox="1"/>
          <p:nvPr/>
        </p:nvSpPr>
        <p:spPr bwMode="auto">
          <a:xfrm>
            <a:off x="3032631" y="3394220"/>
            <a:ext cx="6573313" cy="149457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Arial" pitchFamily="34" charset="0"/>
              </a:rPr>
              <a:t>Emittances requirements: </a:t>
            </a:r>
          </a:p>
          <a:p>
            <a:pPr algn="ctr" eaLnBrk="1" hangingPunct="1">
              <a:lnSpc>
                <a:spcPct val="150000"/>
              </a:lnSpc>
            </a:pPr>
            <a:r>
              <a:rPr lang="el-GR" altLang="zh-CN" sz="32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ε</a:t>
            </a:r>
            <a:r>
              <a:rPr lang="en-US" altLang="zh-CN" sz="3200" b="1" baseline="-25000" dirty="0" err="1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n.rms</a:t>
            </a:r>
            <a:r>
              <a:rPr lang="en-US" altLang="zh-CN" sz="32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= 0.20~0.25 </a:t>
            </a:r>
            <a:r>
              <a:rPr lang="el-GR" altLang="zh-CN" sz="32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π</a:t>
            </a:r>
            <a:r>
              <a:rPr lang="en-US" altLang="zh-CN" sz="32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.mm.mrad</a:t>
            </a:r>
          </a:p>
        </p:txBody>
      </p:sp>
    </p:spTree>
    <p:extLst>
      <p:ext uri="{BB962C8B-B14F-4D97-AF65-F5344CB8AC3E}">
        <p14:creationId xmlns:p14="http://schemas.microsoft.com/office/powerpoint/2010/main" val="38214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559496" y="31162"/>
            <a:ext cx="9708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Why Ion Beam Quality from HCI ECRIS Degrades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7" name="Picture 9" descr="FIG">
            <a:extLst>
              <a:ext uri="{FF2B5EF4-FFF2-40B4-BE49-F238E27FC236}">
                <a16:creationId xmlns:a16="http://schemas.microsoft.com/office/drawing/2014/main" id="{E4BA08AB-17CF-4D48-B90F-7EB56BB2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556792"/>
            <a:ext cx="731424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05DE2F89-2FD3-41E8-831C-769BBA81ACCA}"/>
              </a:ext>
            </a:extLst>
          </p:cNvPr>
          <p:cNvSpPr/>
          <p:nvPr/>
        </p:nvSpPr>
        <p:spPr>
          <a:xfrm>
            <a:off x="5735960" y="4797152"/>
            <a:ext cx="360040" cy="144016"/>
          </a:xfrm>
          <a:prstGeom prst="ellipse">
            <a:avLst/>
          </a:prstGeom>
          <a:gradFill flip="none" rotWithShape="1">
            <a:gsLst>
              <a:gs pos="0">
                <a:srgbClr val="9933FF"/>
              </a:gs>
              <a:gs pos="46000">
                <a:srgbClr val="FF00FF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4" descr="DensNoTri">
            <a:extLst>
              <a:ext uri="{FF2B5EF4-FFF2-40B4-BE49-F238E27FC236}">
                <a16:creationId xmlns:a16="http://schemas.microsoft.com/office/drawing/2014/main" id="{A2169DD1-CC75-421E-A260-80530E58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4331443" y="1412776"/>
            <a:ext cx="1974919" cy="164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19309F-DBA1-4DC1-8546-8C640CBD58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46250" r="30833" b="18750"/>
          <a:stretch/>
        </p:blipFill>
        <p:spPr>
          <a:xfrm>
            <a:off x="3052992" y="1616879"/>
            <a:ext cx="1278451" cy="1278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E601B1-FD33-4214-B1D2-46EF0026D3C2}"/>
              </a:ext>
            </a:extLst>
          </p:cNvPr>
          <p:cNvSpPr/>
          <p:nvPr/>
        </p:nvSpPr>
        <p:spPr>
          <a:xfrm>
            <a:off x="5153406" y="2037341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A98C4EE-D38B-4016-93BF-8D99EBA466E5}"/>
              </a:ext>
            </a:extLst>
          </p:cNvPr>
          <p:cNvCxnSpPr/>
          <p:nvPr/>
        </p:nvCxnSpPr>
        <p:spPr>
          <a:xfrm>
            <a:off x="4525161" y="3099516"/>
            <a:ext cx="1714855" cy="1769644"/>
          </a:xfrm>
          <a:prstGeom prst="straightConnector1">
            <a:avLst/>
          </a:prstGeom>
          <a:ln w="34925">
            <a:solidFill>
              <a:srgbClr val="0000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A8BCF3AD-E637-42F4-8331-9BB6F0FFF0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2" t="34710" r="39900" b="30334"/>
          <a:stretch/>
        </p:blipFill>
        <p:spPr>
          <a:xfrm>
            <a:off x="4087161" y="5400122"/>
            <a:ext cx="776145" cy="73577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179B681-E8E0-4514-A5AA-BD038D4A66D3}"/>
              </a:ext>
            </a:extLst>
          </p:cNvPr>
          <p:cNvCxnSpPr/>
          <p:nvPr/>
        </p:nvCxnSpPr>
        <p:spPr>
          <a:xfrm flipV="1">
            <a:off x="4748500" y="4941168"/>
            <a:ext cx="942126" cy="567975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1D6443E2-DC43-4907-A8DD-B444253F804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30" y="1881098"/>
            <a:ext cx="2253292" cy="174592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8740707D-E8FA-4DFD-A8EE-3349AA062A77}"/>
              </a:ext>
            </a:extLst>
          </p:cNvPr>
          <p:cNvCxnSpPr/>
          <p:nvPr/>
        </p:nvCxnSpPr>
        <p:spPr>
          <a:xfrm flipH="1">
            <a:off x="6678086" y="3073646"/>
            <a:ext cx="1218114" cy="1651498"/>
          </a:xfrm>
          <a:prstGeom prst="straightConnector1">
            <a:avLst/>
          </a:prstGeom>
          <a:ln w="34925">
            <a:solidFill>
              <a:srgbClr val="0000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AAF41A1F-03F4-4BE9-830E-5470F65E18F8}"/>
              </a:ext>
            </a:extLst>
          </p:cNvPr>
          <p:cNvSpPr/>
          <p:nvPr/>
        </p:nvSpPr>
        <p:spPr>
          <a:xfrm>
            <a:off x="7680176" y="2297789"/>
            <a:ext cx="499880" cy="843179"/>
          </a:xfrm>
          <a:prstGeom prst="ellipse">
            <a:avLst/>
          </a:prstGeom>
          <a:noFill/>
          <a:ln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12" descr="x by 110 边缘">
            <a:extLst>
              <a:ext uri="{FF2B5EF4-FFF2-40B4-BE49-F238E27FC236}">
                <a16:creationId xmlns:a16="http://schemas.microsoft.com/office/drawing/2014/main" id="{303D3DEC-52F9-43ED-8DF5-C5329A1DE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5972" r="9453"/>
          <a:stretch>
            <a:fillRect/>
          </a:stretch>
        </p:blipFill>
        <p:spPr bwMode="auto">
          <a:xfrm>
            <a:off x="9759143" y="1062343"/>
            <a:ext cx="2011679" cy="15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7C5A57A-DC3E-42B9-981B-8272C9E2FBB5}"/>
              </a:ext>
            </a:extLst>
          </p:cNvPr>
          <p:cNvCxnSpPr>
            <a:stCxn id="29" idx="2"/>
          </p:cNvCxnSpPr>
          <p:nvPr/>
        </p:nvCxnSpPr>
        <p:spPr>
          <a:xfrm flipH="1">
            <a:off x="9291677" y="2565695"/>
            <a:ext cx="1473306" cy="9353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8DAF1BD-968A-4AD9-8469-18E430B88BB3}"/>
              </a:ext>
            </a:extLst>
          </p:cNvPr>
          <p:cNvCxnSpPr/>
          <p:nvPr/>
        </p:nvCxnSpPr>
        <p:spPr>
          <a:xfrm flipH="1">
            <a:off x="8363666" y="2565695"/>
            <a:ext cx="2401318" cy="23034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6108E5E-A692-4C71-8A5B-E45DEFEB7432}"/>
              </a:ext>
            </a:extLst>
          </p:cNvPr>
          <p:cNvCxnSpPr/>
          <p:nvPr/>
        </p:nvCxnSpPr>
        <p:spPr>
          <a:xfrm flipH="1">
            <a:off x="9408369" y="2565695"/>
            <a:ext cx="1356614" cy="1799409"/>
          </a:xfrm>
          <a:prstGeom prst="straightConnector1">
            <a:avLst/>
          </a:prstGeom>
          <a:ln w="254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FE1C218-4BF6-4A94-9542-F2194AE46A2C}"/>
              </a:ext>
            </a:extLst>
          </p:cNvPr>
          <p:cNvSpPr txBox="1"/>
          <p:nvPr/>
        </p:nvSpPr>
        <p:spPr bwMode="auto">
          <a:xfrm>
            <a:off x="201146" y="2719378"/>
            <a:ext cx="344357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Arial" pitchFamily="34" charset="0"/>
              </a:rPr>
              <a:t>Emittance Growth: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Abadi" panose="020B0604020104020204" pitchFamily="34" charset="0"/>
              </a:rPr>
              <a:t>Asymmetric beam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Abadi" panose="020B0604020104020204" pitchFamily="34" charset="0"/>
              </a:rPr>
              <a:t>Beam axis offset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Abadi" panose="020B0604020104020204" pitchFamily="34" charset="0"/>
              </a:rPr>
              <a:t>High order aberrations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Abadi" panose="020B0604020104020204" pitchFamily="34" charset="0"/>
              </a:rPr>
              <a:t>Strong space charge effect</a:t>
            </a:r>
          </a:p>
          <a:p>
            <a:pPr eaLnBrk="1" hangingPunct="1"/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3719736" y="0"/>
            <a:ext cx="66976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Beam Emittances of intense HCIs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086284-FDAB-4BE4-8060-263BE617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40768"/>
            <a:ext cx="6272156" cy="4392488"/>
          </a:xfrm>
          <a:prstGeom prst="rect">
            <a:avLst/>
          </a:prstGeom>
        </p:spPr>
      </p:pic>
      <p:pic>
        <p:nvPicPr>
          <p:cNvPr id="33" name="图片 2" descr="图示, 示意图&amp;#10;&amp;#10;中度可信度描述已自动生成">
            <a:extLst>
              <a:ext uri="{FF2B5EF4-FFF2-40B4-BE49-F238E27FC236}">
                <a16:creationId xmlns:a16="http://schemas.microsoft.com/office/drawing/2014/main" id="{5CB33E55-E022-4076-9721-3ABDBA40D4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20136" y="764705"/>
            <a:ext cx="3816424" cy="2520280"/>
          </a:xfrm>
          <a:prstGeom prst="rect">
            <a:avLst/>
          </a:prstGeom>
        </p:spPr>
      </p:pic>
      <p:pic>
        <p:nvPicPr>
          <p:cNvPr id="34" name="图片 2" descr="图示, 示意图&amp;#10;&amp;#10;中度可信度描述已自动生成">
            <a:extLst>
              <a:ext uri="{FF2B5EF4-FFF2-40B4-BE49-F238E27FC236}">
                <a16:creationId xmlns:a16="http://schemas.microsoft.com/office/drawing/2014/main" id="{D657EC59-7810-40E3-A6F6-E37F6E18D3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20136" y="3717032"/>
            <a:ext cx="3816424" cy="2664295"/>
          </a:xfrm>
          <a:prstGeom prst="rect">
            <a:avLst/>
          </a:prstGeom>
        </p:spPr>
      </p:pic>
      <p:sp>
        <p:nvSpPr>
          <p:cNvPr id="5" name="箭头: 右弧形 4">
            <a:extLst>
              <a:ext uri="{FF2B5EF4-FFF2-40B4-BE49-F238E27FC236}">
                <a16:creationId xmlns:a16="http://schemas.microsoft.com/office/drawing/2014/main" id="{FCA9B6B9-400D-4183-9368-F91432DCC9ED}"/>
              </a:ext>
            </a:extLst>
          </p:cNvPr>
          <p:cNvSpPr/>
          <p:nvPr/>
        </p:nvSpPr>
        <p:spPr>
          <a:xfrm>
            <a:off x="6031452" y="2132856"/>
            <a:ext cx="576064" cy="17281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7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 descr="图示, 示意图&amp;#10;&amp;#10;中度可信度描述已自动生成">
            <a:extLst>
              <a:ext uri="{FF2B5EF4-FFF2-40B4-BE49-F238E27FC236}">
                <a16:creationId xmlns:a16="http://schemas.microsoft.com/office/drawing/2014/main" id="{5CBF0E2D-3624-4048-970B-41D5E8E39D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87488" y="907426"/>
            <a:ext cx="2448272" cy="2160239"/>
          </a:xfrm>
          <a:prstGeom prst="rect">
            <a:avLst/>
          </a:prstGeom>
        </p:spPr>
      </p:pic>
      <p:pic>
        <p:nvPicPr>
          <p:cNvPr id="8" name="图片 2" descr="图示, 示意图&amp;#10;&amp;#10;中度可信度描述已自动生成">
            <a:extLst>
              <a:ext uri="{FF2B5EF4-FFF2-40B4-BE49-F238E27FC236}">
                <a16:creationId xmlns:a16="http://schemas.microsoft.com/office/drawing/2014/main" id="{B518D15F-8190-4FF2-B779-7C92798933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11825" y="907426"/>
            <a:ext cx="2520280" cy="2158944"/>
          </a:xfrm>
          <a:prstGeom prst="rect">
            <a:avLst/>
          </a:prstGeom>
        </p:spPr>
      </p:pic>
      <p:pic>
        <p:nvPicPr>
          <p:cNvPr id="9" name="图片 2" descr="图示, 示意图&amp;#10;&amp;#10;中度可信度描述已自动生成">
            <a:extLst>
              <a:ext uri="{FF2B5EF4-FFF2-40B4-BE49-F238E27FC236}">
                <a16:creationId xmlns:a16="http://schemas.microsoft.com/office/drawing/2014/main" id="{79FF12D7-B22E-4380-8A1B-F1C47E6B28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903498" y="902872"/>
            <a:ext cx="2232248" cy="21589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5C9CBC-9EA5-4337-AD69-0F449A3E5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88" y="3359154"/>
            <a:ext cx="2448272" cy="25454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E3834D4-6A28-4B44-BE2D-6B99AF5E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825" y="3348751"/>
            <a:ext cx="2520280" cy="25294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2FA411-F33F-48E9-AFC7-CA0C4D82D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176" y="3348751"/>
            <a:ext cx="2678892" cy="254542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D4CEF2F-68BB-4572-8DCE-AD0005E097EF}"/>
              </a:ext>
            </a:extLst>
          </p:cNvPr>
          <p:cNvSpPr txBox="1"/>
          <p:nvPr/>
        </p:nvSpPr>
        <p:spPr bwMode="auto">
          <a:xfrm>
            <a:off x="2279576" y="5965235"/>
            <a:ext cx="1257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e</a:t>
            </a:r>
            <a:r>
              <a:rPr lang="el-GR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endParaRPr lang="zh-CN" altLang="en-US" sz="2400" b="1" dirty="0">
              <a:solidFill>
                <a:srgbClr val="0D02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7913319-653F-402E-882C-6279EF734815}"/>
              </a:ext>
            </a:extLst>
          </p:cNvPr>
          <p:cNvSpPr txBox="1"/>
          <p:nvPr/>
        </p:nvSpPr>
        <p:spPr bwMode="auto">
          <a:xfrm>
            <a:off x="5375920" y="5965234"/>
            <a:ext cx="1257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e</a:t>
            </a:r>
            <a:r>
              <a:rPr lang="el-GR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endParaRPr lang="zh-CN" altLang="en-US" sz="2400" b="1" dirty="0">
              <a:solidFill>
                <a:srgbClr val="0D02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96E2060-B07F-404F-8CE7-3BD2B666FF52}"/>
              </a:ext>
            </a:extLst>
          </p:cNvPr>
          <p:cNvSpPr txBox="1"/>
          <p:nvPr/>
        </p:nvSpPr>
        <p:spPr bwMode="auto">
          <a:xfrm>
            <a:off x="8544272" y="5965233"/>
            <a:ext cx="1410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e</a:t>
            </a:r>
            <a:r>
              <a:rPr lang="el-GR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solidFill>
                  <a:srgbClr val="0D02E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endParaRPr lang="zh-CN" altLang="en-US" sz="2400" b="1" dirty="0">
              <a:solidFill>
                <a:srgbClr val="0D02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096860A4-FA13-4806-9380-29D36969A6A2}"/>
              </a:ext>
            </a:extLst>
          </p:cNvPr>
          <p:cNvSpPr/>
          <p:nvPr/>
        </p:nvSpPr>
        <p:spPr>
          <a:xfrm>
            <a:off x="1127448" y="764705"/>
            <a:ext cx="9708107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B55D42-9DD4-4B61-95FE-F9A3CAC52BB7}"/>
              </a:ext>
            </a:extLst>
          </p:cNvPr>
          <p:cNvSpPr/>
          <p:nvPr/>
        </p:nvSpPr>
        <p:spPr>
          <a:xfrm>
            <a:off x="1127448" y="3294002"/>
            <a:ext cx="9708107" cy="27272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64A09F5-F33B-476F-837E-789E91759E95}"/>
              </a:ext>
            </a:extLst>
          </p:cNvPr>
          <p:cNvSpPr txBox="1"/>
          <p:nvPr/>
        </p:nvSpPr>
        <p:spPr bwMode="auto">
          <a:xfrm>
            <a:off x="267281" y="1772816"/>
            <a:ext cx="697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X-Y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88C6A9-149E-45D3-8560-8ADFB082735D}"/>
              </a:ext>
            </a:extLst>
          </p:cNvPr>
          <p:cNvSpPr txBox="1"/>
          <p:nvPr/>
        </p:nvSpPr>
        <p:spPr bwMode="auto">
          <a:xfrm>
            <a:off x="261028" y="4426811"/>
            <a:ext cx="7825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X-X’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4F61EEF-E803-4C8D-8F6B-F2D546B5A996}"/>
              </a:ext>
            </a:extLst>
          </p:cNvPr>
          <p:cNvSpPr txBox="1"/>
          <p:nvPr/>
        </p:nvSpPr>
        <p:spPr bwMode="auto">
          <a:xfrm>
            <a:off x="3719736" y="0"/>
            <a:ext cx="66976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Beam Emittances of intense HCIs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1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3719736" y="0"/>
            <a:ext cx="5921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Intense beam commissioning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53A1F3D-2BD8-4D96-87AE-31EF7E0F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8"/>
          <a:stretch/>
        </p:blipFill>
        <p:spPr>
          <a:xfrm>
            <a:off x="479376" y="836712"/>
            <a:ext cx="11809312" cy="489261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544590-0136-4807-9896-9C586A906A65}"/>
              </a:ext>
            </a:extLst>
          </p:cNvPr>
          <p:cNvSpPr txBox="1"/>
          <p:nvPr/>
        </p:nvSpPr>
        <p:spPr bwMode="auto">
          <a:xfrm>
            <a:off x="1319178" y="2204864"/>
            <a:ext cx="1056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MEBT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8877C33-DFA4-407E-A2B7-1332610DCDAC}"/>
              </a:ext>
            </a:extLst>
          </p:cNvPr>
          <p:cNvSpPr txBox="1"/>
          <p:nvPr/>
        </p:nvSpPr>
        <p:spPr bwMode="auto">
          <a:xfrm>
            <a:off x="2855640" y="2205359"/>
            <a:ext cx="23374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0.8 MeV</a:t>
            </a:r>
            <a:r>
              <a:rPr lang="en-US" altLang="zh-CN" sz="2400" b="1" dirty="0">
                <a:solidFill>
                  <a:srgbClr val="0D02E0"/>
                </a:solidFill>
              </a:rPr>
              <a:t>/u</a:t>
            </a:r>
            <a:r>
              <a:rPr lang="zh-CN" altLang="en-US" sz="2400" b="1" dirty="0">
                <a:solidFill>
                  <a:srgbClr val="0D02E0"/>
                </a:solidFill>
              </a:rPr>
              <a:t> </a:t>
            </a:r>
            <a:r>
              <a:rPr lang="en-US" altLang="zh-CN" sz="2400" b="1" dirty="0">
                <a:solidFill>
                  <a:srgbClr val="0D02E0"/>
                </a:solidFill>
              </a:rPr>
              <a:t>RFQ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3D29B19C-0576-45AB-BC8E-D50D3A92A68A}"/>
              </a:ext>
            </a:extLst>
          </p:cNvPr>
          <p:cNvSpPr/>
          <p:nvPr/>
        </p:nvSpPr>
        <p:spPr>
          <a:xfrm rot="10800000">
            <a:off x="251851" y="2924944"/>
            <a:ext cx="455050" cy="2662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033F16-B497-4012-99E2-E2D351A95325}"/>
              </a:ext>
            </a:extLst>
          </p:cNvPr>
          <p:cNvSpPr txBox="1"/>
          <p:nvPr/>
        </p:nvSpPr>
        <p:spPr bwMode="auto">
          <a:xfrm>
            <a:off x="0" y="2614502"/>
            <a:ext cx="9252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iLinac</a:t>
            </a:r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24" name="图片 23" descr="微信图片_20241030093717">
            <a:extLst>
              <a:ext uri="{FF2B5EF4-FFF2-40B4-BE49-F238E27FC236}">
                <a16:creationId xmlns:a16="http://schemas.microsoft.com/office/drawing/2014/main" id="{51016638-644F-4A4D-BD18-85101370467A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034681"/>
            <a:ext cx="4464496" cy="2376264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95EA2D4-A30B-4406-800F-86AC8932AAC1}"/>
              </a:ext>
            </a:extLst>
          </p:cNvPr>
          <p:cNvCxnSpPr>
            <a:cxnSpLocks/>
          </p:cNvCxnSpPr>
          <p:nvPr/>
        </p:nvCxnSpPr>
        <p:spPr>
          <a:xfrm flipV="1">
            <a:off x="839416" y="3191178"/>
            <a:ext cx="1872208" cy="171448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F54AF33E-69E5-407A-A04C-1600F5C45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56" y="737132"/>
            <a:ext cx="3503893" cy="1467732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60E22C89-F842-4853-A260-AB9F81C26BF2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6503549" y="1470998"/>
            <a:ext cx="1392651" cy="855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1E56666B-EF54-48B8-9FA9-894D3A08438B}"/>
              </a:ext>
            </a:extLst>
          </p:cNvPr>
          <p:cNvCxnSpPr>
            <a:cxnSpLocks/>
          </p:cNvCxnSpPr>
          <p:nvPr/>
        </p:nvCxnSpPr>
        <p:spPr>
          <a:xfrm flipV="1">
            <a:off x="6096000" y="3191178"/>
            <a:ext cx="504056" cy="16656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AA4CC84B-8351-4AFF-9B74-D4C11B9A0BB9}"/>
              </a:ext>
            </a:extLst>
          </p:cNvPr>
          <p:cNvSpPr txBox="1"/>
          <p:nvPr/>
        </p:nvSpPr>
        <p:spPr bwMode="auto">
          <a:xfrm>
            <a:off x="5273176" y="4831392"/>
            <a:ext cx="17059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Collimator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3182FFA-D04F-42F1-A010-955541157666}"/>
              </a:ext>
            </a:extLst>
          </p:cNvPr>
          <p:cNvSpPr txBox="1"/>
          <p:nvPr/>
        </p:nvSpPr>
        <p:spPr bwMode="auto">
          <a:xfrm>
            <a:off x="218836" y="966554"/>
            <a:ext cx="26404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@0.24 </a:t>
            </a:r>
            <a:r>
              <a:rPr lang="el-GR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π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.mm.mrad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2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2620717" y="8410"/>
            <a:ext cx="75360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Intense heavy ion beams acceleration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图片 10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12BAFC98-925B-4BDC-9497-D2237F878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2" r="38362" b="25694"/>
          <a:stretch/>
        </p:blipFill>
        <p:spPr>
          <a:xfrm>
            <a:off x="191345" y="836713"/>
            <a:ext cx="4608512" cy="2448272"/>
          </a:xfrm>
          <a:prstGeom prst="rect">
            <a:avLst/>
          </a:prstGeom>
        </p:spPr>
      </p:pic>
      <p:pic>
        <p:nvPicPr>
          <p:cNvPr id="13" name="图片 1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84921828-0E66-456E-9721-F3D028B67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8" r="38190" b="24417"/>
          <a:stretch/>
        </p:blipFill>
        <p:spPr>
          <a:xfrm>
            <a:off x="191345" y="3645024"/>
            <a:ext cx="4608512" cy="24821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49F4118-8F56-45D8-AD81-331DF97950F2}"/>
              </a:ext>
            </a:extLst>
          </p:cNvPr>
          <p:cNvSpPr txBox="1"/>
          <p:nvPr/>
        </p:nvSpPr>
        <p:spPr bwMode="auto">
          <a:xfrm>
            <a:off x="2798988" y="836713"/>
            <a:ext cx="1872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e</a:t>
            </a:r>
            <a:r>
              <a:rPr lang="el-GR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Acc.</a:t>
            </a:r>
            <a:endParaRPr lang="zh-CN" alt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1D8B66-7157-4AF8-800A-3A09189C6906}"/>
              </a:ext>
            </a:extLst>
          </p:cNvPr>
          <p:cNvSpPr txBox="1"/>
          <p:nvPr/>
        </p:nvSpPr>
        <p:spPr bwMode="auto">
          <a:xfrm>
            <a:off x="2798987" y="3717032"/>
            <a:ext cx="1872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e</a:t>
            </a:r>
            <a:r>
              <a:rPr lang="el-GR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Acc.</a:t>
            </a:r>
            <a:endParaRPr lang="zh-CN" alt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B11285C-FECB-48CD-83C5-FBEF4D82A0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84" t="11599" r="14497" b="12531"/>
          <a:stretch/>
        </p:blipFill>
        <p:spPr>
          <a:xfrm>
            <a:off x="5519936" y="1700808"/>
            <a:ext cx="5976664" cy="35283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A051D7F-19A6-4FDF-9395-8CC265E9D11B}"/>
              </a:ext>
            </a:extLst>
          </p:cNvPr>
          <p:cNvSpPr txBox="1"/>
          <p:nvPr/>
        </p:nvSpPr>
        <p:spPr bwMode="auto">
          <a:xfrm rot="16200000">
            <a:off x="3909373" y="3115707"/>
            <a:ext cx="28904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Transmission efficiency (%)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C9E9156-7D18-4363-B5E7-F79FEDC90573}"/>
              </a:ext>
            </a:extLst>
          </p:cNvPr>
          <p:cNvSpPr txBox="1"/>
          <p:nvPr/>
        </p:nvSpPr>
        <p:spPr bwMode="auto">
          <a:xfrm rot="5400000">
            <a:off x="9926613" y="3324576"/>
            <a:ext cx="34706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</a:rPr>
              <a:t>Nor. RMS Emittance (π.mm.mrad)</a:t>
            </a:r>
            <a:endParaRPr lang="zh-CN" altLang="en-US" sz="1600" b="1" dirty="0">
              <a:solidFill>
                <a:srgbClr val="0D02E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EDEBA92-E15B-432A-B6BC-D6A9ABCF324F}"/>
              </a:ext>
            </a:extLst>
          </p:cNvPr>
          <p:cNvSpPr txBox="1"/>
          <p:nvPr/>
        </p:nvSpPr>
        <p:spPr bwMode="auto">
          <a:xfrm>
            <a:off x="6102614" y="5301208"/>
            <a:ext cx="40559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>
                <a:latin typeface="Abadi" panose="020B0604020104020204" pitchFamily="34" charset="0"/>
              </a:rPr>
              <a:t>Transmitted Ion Beam Current (e</a:t>
            </a:r>
            <a:r>
              <a:rPr lang="el-GR" altLang="zh-CN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μ</a:t>
            </a:r>
            <a:r>
              <a:rPr lang="en-US" altLang="zh-CN" sz="2000" b="1" dirty="0">
                <a:latin typeface="Abadi" panose="020B0604020104020204" pitchFamily="34" charset="0"/>
                <a:ea typeface="等线" panose="02010600030101010101" pitchFamily="2" charset="-122"/>
              </a:rPr>
              <a:t>A)</a:t>
            </a:r>
            <a:endParaRPr lang="zh-CN" altLang="en-US" sz="2000" b="1" dirty="0">
              <a:latin typeface="Abadi" panose="020B0604020104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B8DFE5-F3F5-476E-A55E-CAF36B1B5C81}"/>
              </a:ext>
            </a:extLst>
          </p:cNvPr>
          <p:cNvSpPr txBox="1"/>
          <p:nvPr/>
        </p:nvSpPr>
        <p:spPr bwMode="auto">
          <a:xfrm>
            <a:off x="6130453" y="2420888"/>
            <a:ext cx="16723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  <a:latin typeface="Arial" pitchFamily="34" charset="0"/>
              </a:rPr>
              <a:t>Transmission</a:t>
            </a:r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9910876-283A-4853-B8C6-F8BF4740A0D0}"/>
              </a:ext>
            </a:extLst>
          </p:cNvPr>
          <p:cNvSpPr txBox="1"/>
          <p:nvPr/>
        </p:nvSpPr>
        <p:spPr bwMode="auto">
          <a:xfrm>
            <a:off x="8480107" y="1945814"/>
            <a:ext cx="1287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  <a:latin typeface="Arial" pitchFamily="34" charset="0"/>
              </a:rPr>
              <a:t>Emittance</a:t>
            </a:r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0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内容占位符 4">
            <a:extLst>
              <a:ext uri="{FF2B5EF4-FFF2-40B4-BE49-F238E27FC236}">
                <a16:creationId xmlns:a16="http://schemas.microsoft.com/office/drawing/2014/main" id="{363A52FF-DED8-4C4D-85F1-EE7E747C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2308243"/>
            <a:ext cx="5832648" cy="264393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35E2624-E0E9-4744-A8A8-59F51BE4CD85}"/>
              </a:ext>
            </a:extLst>
          </p:cNvPr>
          <p:cNvSpPr txBox="1"/>
          <p:nvPr/>
        </p:nvSpPr>
        <p:spPr bwMode="auto">
          <a:xfrm>
            <a:off x="2279576" y="1700808"/>
            <a:ext cx="2130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120 e</a:t>
            </a:r>
            <a:r>
              <a:rPr lang="el-GR" altLang="zh-CN" sz="2400" b="1" dirty="0">
                <a:solidFill>
                  <a:srgbClr val="0D02E0"/>
                </a:solidFill>
                <a:latin typeface="Arial" pitchFamily="34" charset="0"/>
              </a:rPr>
              <a:t>μ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A Kr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19+</a:t>
            </a:r>
            <a:endParaRPr lang="zh-CN" altLang="en-US" sz="2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B3DEF6-4FB3-468C-82F3-C48DC38B4761}"/>
              </a:ext>
            </a:extLst>
          </p:cNvPr>
          <p:cNvSpPr txBox="1"/>
          <p:nvPr/>
        </p:nvSpPr>
        <p:spPr bwMode="auto">
          <a:xfrm>
            <a:off x="8112224" y="1724207"/>
            <a:ext cx="1923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60 e</a:t>
            </a:r>
            <a:r>
              <a:rPr lang="el-GR" altLang="zh-CN" sz="2400" b="1" dirty="0">
                <a:solidFill>
                  <a:srgbClr val="0D02E0"/>
                </a:solidFill>
                <a:latin typeface="Arial" pitchFamily="34" charset="0"/>
              </a:rPr>
              <a:t>μ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A Bi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31+</a:t>
            </a:r>
            <a:endParaRPr lang="zh-CN" altLang="en-US" sz="2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21" name="内容占位符 6" descr="图形用户界面, 文本, 应用程序&#10;&#10;描述已自动生成">
            <a:extLst>
              <a:ext uri="{FF2B5EF4-FFF2-40B4-BE49-F238E27FC236}">
                <a16:creationId xmlns:a16="http://schemas.microsoft.com/office/drawing/2014/main" id="{B5C28CB4-17B0-44E4-9D60-94FDF66CB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91" y="2245764"/>
            <a:ext cx="5972424" cy="270641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4709724-F94A-4CE3-BF73-82F732315847}"/>
              </a:ext>
            </a:extLst>
          </p:cNvPr>
          <p:cNvSpPr txBox="1"/>
          <p:nvPr/>
        </p:nvSpPr>
        <p:spPr bwMode="auto">
          <a:xfrm>
            <a:off x="2620717" y="8410"/>
            <a:ext cx="75360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Intense heavy ion beams acceleration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375012-7EDD-410A-B0E8-1E857BB83C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412776"/>
            <a:ext cx="5904656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F0C2B98-8CBF-4ABC-8331-A30F18DDF393}"/>
              </a:ext>
            </a:extLst>
          </p:cNvPr>
          <p:cNvSpPr txBox="1"/>
          <p:nvPr/>
        </p:nvSpPr>
        <p:spPr bwMode="auto">
          <a:xfrm>
            <a:off x="1199456" y="3244334"/>
            <a:ext cx="45560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1.016</a:t>
            </a:r>
            <a:r>
              <a:rPr lang="zh-CN" altLang="en-US" b="1" dirty="0">
                <a:solidFill>
                  <a:srgbClr val="C0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σ=18.83</a:t>
            </a:r>
            <a:r>
              <a:rPr lang="zh-CN" altLang="en-US" b="1" dirty="0">
                <a:solidFill>
                  <a:srgbClr val="C0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）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O</a:t>
            </a:r>
            <a:r>
              <a:rPr kumimoji="0" lang="en-US" altLang="zh-CN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6+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@60 mins</a:t>
            </a:r>
            <a:endParaRPr kumimoji="0" lang="zh-CN" altLang="en-US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EA5FDA2-6B3F-45EB-BF7D-5504EECFD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5"/>
          <a:stretch/>
        </p:blipFill>
        <p:spPr>
          <a:xfrm>
            <a:off x="6547599" y="1556792"/>
            <a:ext cx="5365208" cy="30963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D87594A-E376-4B1E-B5AD-273DBCCFE4B4}"/>
              </a:ext>
            </a:extLst>
          </p:cNvPr>
          <p:cNvSpPr txBox="1"/>
          <p:nvPr/>
        </p:nvSpPr>
        <p:spPr bwMode="auto">
          <a:xfrm>
            <a:off x="7824192" y="1156682"/>
            <a:ext cx="30636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1emA O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6+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Acceleration</a:t>
            </a:r>
            <a:endParaRPr kumimoji="0" lang="en-US" altLang="zh-CN" sz="2000" b="1" i="0" u="none" strike="noStrike" kern="120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FD1DDE-7C87-4DCC-9D7A-FDB3ED5952DC}"/>
              </a:ext>
            </a:extLst>
          </p:cNvPr>
          <p:cNvSpPr txBox="1"/>
          <p:nvPr/>
        </p:nvSpPr>
        <p:spPr bwMode="auto">
          <a:xfrm>
            <a:off x="1055440" y="1077017"/>
            <a:ext cx="52818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</a:rPr>
              <a:t>1 </a:t>
            </a:r>
            <a:r>
              <a:rPr lang="en-US" altLang="zh-CN" sz="2400" b="1" dirty="0" err="1">
                <a:solidFill>
                  <a:srgbClr val="0D02E0"/>
                </a:solidFill>
              </a:rPr>
              <a:t>emA</a:t>
            </a:r>
            <a:r>
              <a:rPr lang="en-US" altLang="zh-CN" sz="2400" b="1" dirty="0">
                <a:solidFill>
                  <a:srgbClr val="0D02E0"/>
                </a:solidFill>
              </a:rPr>
              <a:t> O</a:t>
            </a:r>
            <a:r>
              <a:rPr lang="en-US" altLang="zh-CN" sz="2400" b="1" baseline="30000" dirty="0">
                <a:solidFill>
                  <a:srgbClr val="0D02E0"/>
                </a:solidFill>
              </a:rPr>
              <a:t>6+ </a:t>
            </a:r>
            <a:r>
              <a:rPr lang="en-US" altLang="zh-CN" sz="2400" b="1" dirty="0">
                <a:solidFill>
                  <a:srgbClr val="0D02E0"/>
                </a:solidFill>
              </a:rPr>
              <a:t>Acceleration with LEAF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2D23B6-8CA8-4CF4-AD7A-1531574363CD}"/>
              </a:ext>
            </a:extLst>
          </p:cNvPr>
          <p:cNvSpPr txBox="1"/>
          <p:nvPr/>
        </p:nvSpPr>
        <p:spPr bwMode="auto">
          <a:xfrm>
            <a:off x="980773" y="4725144"/>
            <a:ext cx="4469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With 1.8 </a:t>
            </a:r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emA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O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6+ 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from FECR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C96D0E-5750-48F6-8742-CF4D64083E7D}"/>
              </a:ext>
            </a:extLst>
          </p:cNvPr>
          <p:cNvSpPr txBox="1"/>
          <p:nvPr/>
        </p:nvSpPr>
        <p:spPr bwMode="auto">
          <a:xfrm>
            <a:off x="1379099" y="5677765"/>
            <a:ext cx="9433801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Long-term CW operation of </a:t>
            </a:r>
            <a:r>
              <a:rPr lang="en-US" altLang="zh-CN" sz="2400" b="1" dirty="0" err="1">
                <a:solidFill>
                  <a:srgbClr val="C00000"/>
                </a:solidFill>
                <a:latin typeface="Arial" pitchFamily="34" charset="0"/>
              </a:rPr>
              <a:t>emA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 heavy ion beam is challenging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9B4E425-53A3-4C31-A2D1-1FFAB79F90C6}"/>
              </a:ext>
            </a:extLst>
          </p:cNvPr>
          <p:cNvSpPr txBox="1"/>
          <p:nvPr/>
        </p:nvSpPr>
        <p:spPr bwMode="auto">
          <a:xfrm>
            <a:off x="2620717" y="8410"/>
            <a:ext cx="75360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Intense heavy ion beams acceleration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9852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83832</TotalTime>
  <Words>804</Words>
  <Application>Microsoft Office PowerPoint</Application>
  <PresentationFormat>宽屏</PresentationFormat>
  <Paragraphs>104</Paragraphs>
  <Slides>10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 Unicode MS</vt:lpstr>
      <vt:lpstr>等线</vt:lpstr>
      <vt:lpstr>宋体</vt:lpstr>
      <vt:lpstr>微软雅黑</vt:lpstr>
      <vt:lpstr>Abadi</vt:lpstr>
      <vt:lpstr>Arial</vt:lpstr>
      <vt:lpstr>Arial Black</vt:lpstr>
      <vt:lpstr>Calibri</vt:lpstr>
      <vt:lpstr>Times</vt:lpstr>
      <vt:lpstr>Times New Roman</vt:lpstr>
      <vt:lpstr>Tw Cen MT Condensed</vt:lpstr>
      <vt:lpstr>Wingdings</vt:lpstr>
      <vt:lpstr>3_Office 主题​​</vt:lpstr>
      <vt:lpstr>Emittances with ECRISs one major challenge to realize high intensity heavy ion beam acceleration with SRF linac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sunlt</cp:lastModifiedBy>
  <cp:revision>2189</cp:revision>
  <dcterms:created xsi:type="dcterms:W3CDTF">2013-08-23T11:01:09Z</dcterms:created>
  <dcterms:modified xsi:type="dcterms:W3CDTF">2025-04-07T04:29:17Z</dcterms:modified>
</cp:coreProperties>
</file>