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01_22CEDC06.xml" ContentType="application/vnd.ms-powerpoint.comments+xml"/>
  <Override PartName="/ppt/comments/modernComment_103_401AACB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7" r:id="rId4"/>
    <p:sldMasterId id="2147483719" r:id="rId5"/>
    <p:sldMasterId id="2147483663" r:id="rId6"/>
    <p:sldMasterId id="2147483734" r:id="rId7"/>
  </p:sldMasterIdLst>
  <p:notesMasterIdLst>
    <p:notesMasterId r:id="rId52"/>
  </p:notesMasterIdLst>
  <p:handoutMasterIdLst>
    <p:handoutMasterId r:id="rId53"/>
  </p:handoutMasterIdLst>
  <p:sldIdLst>
    <p:sldId id="256" r:id="rId8"/>
    <p:sldId id="257" r:id="rId9"/>
    <p:sldId id="265" r:id="rId10"/>
    <p:sldId id="266" r:id="rId11"/>
    <p:sldId id="267" r:id="rId12"/>
    <p:sldId id="269" r:id="rId13"/>
    <p:sldId id="283" r:id="rId14"/>
    <p:sldId id="268" r:id="rId15"/>
    <p:sldId id="273" r:id="rId16"/>
    <p:sldId id="274" r:id="rId17"/>
    <p:sldId id="276" r:id="rId18"/>
    <p:sldId id="277" r:id="rId19"/>
    <p:sldId id="275" r:id="rId20"/>
    <p:sldId id="278" r:id="rId21"/>
    <p:sldId id="279" r:id="rId22"/>
    <p:sldId id="280" r:id="rId23"/>
    <p:sldId id="281" r:id="rId24"/>
    <p:sldId id="270" r:id="rId25"/>
    <p:sldId id="285" r:id="rId26"/>
    <p:sldId id="286" r:id="rId27"/>
    <p:sldId id="287" r:id="rId28"/>
    <p:sldId id="289" r:id="rId29"/>
    <p:sldId id="290" r:id="rId30"/>
    <p:sldId id="291" r:id="rId31"/>
    <p:sldId id="293" r:id="rId32"/>
    <p:sldId id="282" r:id="rId33"/>
    <p:sldId id="295" r:id="rId34"/>
    <p:sldId id="294" r:id="rId35"/>
    <p:sldId id="272" r:id="rId36"/>
    <p:sldId id="298" r:id="rId37"/>
    <p:sldId id="299" r:id="rId38"/>
    <p:sldId id="307" r:id="rId39"/>
    <p:sldId id="314" r:id="rId40"/>
    <p:sldId id="300" r:id="rId41"/>
    <p:sldId id="301" r:id="rId42"/>
    <p:sldId id="303" r:id="rId43"/>
    <p:sldId id="305" r:id="rId44"/>
    <p:sldId id="304" r:id="rId45"/>
    <p:sldId id="308" r:id="rId46"/>
    <p:sldId id="309" r:id="rId47"/>
    <p:sldId id="310" r:id="rId48"/>
    <p:sldId id="297" r:id="rId49"/>
    <p:sldId id="311" r:id="rId50"/>
    <p:sldId id="312" r:id="rId51"/>
  </p:sldIdLst>
  <p:sldSz cx="12192000" cy="6858000"/>
  <p:notesSz cx="6858000" cy="9144000"/>
  <p:embeddedFontLst>
    <p:embeddedFont>
      <p:font typeface="Felix Titling" panose="04060505060202020A04" pitchFamily="82" charset="0"/>
      <p:regular r:id="rId54"/>
    </p:embeddedFont>
    <p:embeddedFont>
      <p:font typeface="Consolas" panose="020B0609020204030204" pitchFamily="49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3C8EC0-337D-4442-0889-7B23BBB46C70}" name="Flannigan, Erin (STFC,RAL,ISIS)" initials="EF" userId="S::erin.flannigan@stfc.ac.uk::1ae8443c-e00f-4354-9b7f-d106521d32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D1B"/>
    <a:srgbClr val="676767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3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6.fntdata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ableStyles" Target="tableStyles.xml"/></Relationships>
</file>

<file path=ppt/comments/modernComment_101_22CEDC0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1D48E15-D450-4ADC-B90D-CA8EE988B865}" authorId="{F33C8EC0-337D-4442-0889-7B23BBB46C70}" created="2025-02-19T13:57:35.41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83982086" sldId="257"/>
      <ac:spMk id="11" creationId="{2F41F961-D1D3-AE75-F869-35AB18EAFD23}"/>
      <ac:txMk cp="261" len="325">
        <ac:context len="714" hash="3775154656"/>
      </ac:txMk>
    </ac:txMkLst>
    <p188:pos x="5578782" y="1816404"/>
    <p188:txBody>
      <a:bodyPr/>
      <a:lstStyle/>
      <a:p>
        <a:r>
          <a:rPr lang="en-GB"/>
          <a:t>Either here or somewhere else in the talk, you should mention that they will all be connected via one split fibre, with only a single fibre measuring the light from the source</a:t>
        </a:r>
      </a:p>
    </p188:txBody>
  </p188:cm>
  <p188:cm id="{B9B7D7B2-515E-4ED7-816C-793874EEE8BC}" authorId="{F33C8EC0-337D-4442-0889-7B23BBB46C70}" created="2025-02-19T13:57:47.95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83982086" sldId="257"/>
      <ac:spMk id="11" creationId="{2F41F961-D1D3-AE75-F869-35AB18EAFD23}"/>
      <ac:txMk cp="77" len="143">
        <ac:context len="714" hash="3775154656"/>
      </ac:txMk>
    </ac:txMkLst>
    <p188:pos x="5578782" y="830442"/>
    <p188:txBody>
      <a:bodyPr/>
      <a:lstStyle/>
      <a:p>
        <a:r>
          <a:rPr lang="en-GB"/>
          <a:t>Thorlabs spectrometer also</a:t>
        </a:r>
      </a:p>
    </p188:txBody>
  </p188:cm>
</p188:cmLst>
</file>

<file path=ppt/comments/modernComment_103_401AA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F8BE86-6328-4E97-817B-3E076A59766F}" authorId="{F33C8EC0-337D-4442-0889-7B23BBB46C70}" created="2025-02-19T14:04:15.266">
    <pc:sldMkLst xmlns:pc="http://schemas.microsoft.com/office/powerpoint/2013/main/command">
      <pc:docMk/>
      <pc:sldMk cId="67218123" sldId="259"/>
    </pc:sldMkLst>
    <p188:txBody>
      <a:bodyPr/>
      <a:lstStyle/>
      <a:p>
        <a:r>
          <a:rPr lang="en-GB"/>
          <a:t>Dark count and gain also useful here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C82ED0-7452-4354-A24E-35FB24BF9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969E9-2182-2FF9-A02F-A1842CE2A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66A77-BC89-4E24-A414-B6543411FF58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4D48-5E89-47EA-5EE7-5780CF041D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9F5C8-55D8-4294-92FA-96C28702B9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80C6-5E9B-493C-B5B8-6FAC8DE86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8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D55B4-6556-4B51-BFEC-F6BC1EA6357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A1625-E097-4ECA-97DB-B01BEDD2E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71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Emittance is an important</a:t>
            </a:r>
            <a:r>
              <a:rPr lang="en-GB" baseline="0" dirty="0" smtClean="0"/>
              <a:t> beam parameter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39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Horrible table</a:t>
            </a:r>
            <a:r>
              <a:rPr lang="en-GB" baseline="0" dirty="0" smtClean="0"/>
              <a:t> – apologies.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985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always</a:t>
            </a:r>
            <a:r>
              <a:rPr lang="en-GB" baseline="0" dirty="0" smtClean="0"/>
              <a:t> straightforward…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265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High charge states are concentrated</a:t>
            </a:r>
            <a:r>
              <a:rPr lang="en-GB" baseline="0" dirty="0" smtClean="0"/>
              <a:t> near the axis!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18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Static</a:t>
            </a:r>
            <a:r>
              <a:rPr lang="en-GB" baseline="0" dirty="0" smtClean="0"/>
              <a:t> magnetic field doesn’t change the beam energy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754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 is a longitudinal energy spread. Simulation using the LPSC charge breeder B-field. 10 eV spread at all plasma potentials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370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Real extraction</a:t>
            </a:r>
            <a:r>
              <a:rPr lang="en-GB" baseline="0" dirty="0" smtClean="0"/>
              <a:t> geometry has much wider energy spread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101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Also a “temperature effect”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34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Plasma</a:t>
            </a:r>
            <a:r>
              <a:rPr lang="en-GB" baseline="0" dirty="0" smtClean="0"/>
              <a:t>-beam boundary has a large effect on the longitudinal energy spread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00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Effective</a:t>
            </a:r>
            <a:r>
              <a:rPr lang="en-GB" baseline="0" dirty="0" smtClean="0"/>
              <a:t> area of the transverse phase space becomes larger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3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already see a problem here. The</a:t>
            </a:r>
            <a:r>
              <a:rPr lang="en-GB" baseline="0" dirty="0" smtClean="0"/>
              <a:t> curves do not overlap at low voltages.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59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Each particle has six phase space coordinates. Transverse emittance is a distribution of the 2D projection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969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Increasing</a:t>
            </a:r>
            <a:r>
              <a:rPr lang="en-GB" baseline="0" dirty="0" smtClean="0"/>
              <a:t> the aperture size sounds like a bad idea but in reality reduces the emittance at any given current i.e. higher brightness.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657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Spherical</a:t>
            </a:r>
            <a:r>
              <a:rPr lang="en-GB" baseline="0" dirty="0" smtClean="0"/>
              <a:t> extractor maximises the electric field where the beam is slowest. Different space charge limit and lower emittance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148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Some words about the</a:t>
            </a:r>
            <a:r>
              <a:rPr lang="en-GB" baseline="0" dirty="0" smtClean="0"/>
              <a:t> afterglow…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762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to transport the beam…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298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Massive emittance increase with low</a:t>
            </a:r>
            <a:r>
              <a:rPr lang="en-GB" baseline="0" dirty="0" smtClean="0"/>
              <a:t> SCC degree. Explain the SCC process in a nutshell.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95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the SCC</a:t>
            </a:r>
            <a:r>
              <a:rPr lang="en-GB" baseline="0" dirty="0" smtClean="0"/>
              <a:t> is improved, the emittance is better. Gas injection experiments at JYFL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917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beam</a:t>
            </a:r>
            <a:r>
              <a:rPr lang="en-GB" baseline="0" dirty="0" smtClean="0"/>
              <a:t> is often far from uniform. Frequency affects the emittance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495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Instabilities affect</a:t>
            </a:r>
            <a:r>
              <a:rPr lang="en-GB" baseline="0" dirty="0" smtClean="0"/>
              <a:t> the measured emittance.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765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Definition</a:t>
            </a:r>
            <a:r>
              <a:rPr lang="en-GB" baseline="0" dirty="0" smtClean="0"/>
              <a:t> of emittance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5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2.45 GHz ECRIS results with a </a:t>
            </a:r>
            <a:r>
              <a:rPr lang="en-GB" dirty="0" err="1" smtClean="0"/>
              <a:t>Hiden</a:t>
            </a:r>
            <a:r>
              <a:rPr lang="en-GB" baseline="0" dirty="0" smtClean="0"/>
              <a:t> EQP mass and energy analyser. Reveals </a:t>
            </a:r>
            <a:r>
              <a:rPr lang="en-GB" baseline="0" dirty="0" err="1" smtClean="0"/>
              <a:t>Ti</a:t>
            </a:r>
            <a:r>
              <a:rPr lang="en-GB" baseline="0" dirty="0" smtClean="0"/>
              <a:t> which can then be compared to magnetic emittance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11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</a:t>
            </a:r>
            <a:r>
              <a:rPr lang="en-GB" baseline="0" dirty="0" smtClean="0"/>
              <a:t> concept has zero field on-axis to theoretically minimise emittance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744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14 GHz ECRIS,</a:t>
            </a:r>
            <a:r>
              <a:rPr lang="en-GB" baseline="0" dirty="0" smtClean="0"/>
              <a:t> all other broadening mechanisms taken into account. Calibrated with narrow bandwidth laser and measures low </a:t>
            </a:r>
            <a:r>
              <a:rPr lang="en-GB" baseline="0" dirty="0" err="1" smtClean="0"/>
              <a:t>Ti</a:t>
            </a:r>
            <a:r>
              <a:rPr lang="en-GB" baseline="0" dirty="0" smtClean="0"/>
              <a:t> for microwave source. Also: cold neutrals.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271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Importance of magnetic vs. ion temp emittance at different</a:t>
            </a:r>
            <a:r>
              <a:rPr lang="en-GB" baseline="0" dirty="0" smtClean="0"/>
              <a:t> gen ECRISs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64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Magnetic emittance dominates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869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</a:t>
            </a:r>
            <a:r>
              <a:rPr lang="en-GB" baseline="0" dirty="0" smtClean="0"/>
              <a:t> we expect to see these effects in emittance?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A1625-E097-4ECA-97DB-B01BEDD2EF2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2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36145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9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67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4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45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54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6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53054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3287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2225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777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780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70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0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34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79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315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150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71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19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27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8347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675949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55470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16302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84310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7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0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3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61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624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710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77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23609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48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4781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91002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6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2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18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" y="0"/>
            <a:ext cx="12190811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9682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0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23255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6" r:id="rId3"/>
    <p:sldLayoutId id="2147483724" r:id="rId4"/>
    <p:sldLayoutId id="2147483725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37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3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  <p:sldLayoutId id="214748374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microsoft.com/office/2018/10/relationships/comments" Target="../comments/modernComment_103_401AACB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microsoft.com/office/2018/10/relationships/comments" Target="../comments/modernComment_101_22CEDC0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microsoft.com/office/2018/10/relationships/comments" Target="../comments/modernComment_101_22CEDC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18/10/relationships/comments" Target="../comments/modernComment_103_401AACB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microsoft.com/office/2018/10/relationships/comments" Target="../comments/modernComment_103_401AACB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18/10/relationships/comments" Target="../comments/modernComment_103_401AACB.xml"/><Relationship Id="rId4" Type="http://schemas.openxmlformats.org/officeDocument/2006/relationships/image" Target="../media/image41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18/10/relationships/comments" Target="../comments/modernComment_103_401AACB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1_22CEDC0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microsoft.com/office/2018/10/relationships/comments" Target="../comments/modernComment_101_22CEDC06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microsoft.com/office/2018/10/relationships/comments" Target="../comments/modernComment_101_22CEDC0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microsoft.com/office/2018/10/relationships/comments" Target="../comments/modernComment_101_22CEDC0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microsoft.com/office/2018/10/relationships/comments" Target="../comments/modernComment_101_22CEDC0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microsoft.com/office/2018/10/relationships/comments" Target="../comments/modernComment_101_22CEDC0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microsoft.com/office/2018/10/relationships/comments" Target="../comments/modernComment_103_401AACB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microsoft.com/office/2018/10/relationships/comments" Target="../comments/modernComment_103_401AACB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Relationship Id="rId5" Type="http://schemas.microsoft.com/office/2018/10/relationships/comments" Target="../comments/modernComment_103_401AACB.xml"/></Relationships>
</file>

<file path=ppt/slides/_rels/slide2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1_22CEDC06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5" Type="http://schemas.microsoft.com/office/2018/10/relationships/comments" Target="../comments/modernComment_101_22CEDC06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microsoft.com/office/2018/10/relationships/comments" Target="../comments/modernComment_101_22CEDC06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01_22CEDC06.xml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03_401AACB.xml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microsoft.com/office/2018/10/relationships/comments" Target="../comments/modernComment_101_22CEDC06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6" Type="http://schemas.microsoft.com/office/2018/10/relationships/comments" Target="../comments/modernComment_103_401AACB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microsoft.com/office/2018/10/relationships/comments" Target="../comments/modernComment_103_401AACB.xml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microsoft.com/office/2018/10/relationships/comments" Target="../comments/modernComment_103_401AACB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6.png"/><Relationship Id="rId11" Type="http://schemas.microsoft.com/office/2018/10/relationships/comments" Target="../comments/modernComment_103_401AACB.xml"/><Relationship Id="rId5" Type="http://schemas.openxmlformats.org/officeDocument/2006/relationships/image" Target="../media/image95.png"/><Relationship Id="rId10" Type="http://schemas.openxmlformats.org/officeDocument/2006/relationships/image" Target="../media/image2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1_22CEDC0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microsoft.com/office/2018/10/relationships/comments" Target="../comments/modernComment_101_22CEDC06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microsoft.com/office/2018/10/relationships/comments" Target="../comments/modernComment_103_401AACB.xml"/><Relationship Id="rId5" Type="http://schemas.openxmlformats.org/officeDocument/2006/relationships/image" Target="../media/image103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03_401AACB.xml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1_22CEDC0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2.png"/><Relationship Id="rId11" Type="http://schemas.microsoft.com/office/2018/10/relationships/comments" Target="../comments/modernComment_103_401AACB.xml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18/10/relationships/comments" Target="../comments/modernComment_101_22CEDC0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0.png"/><Relationship Id="rId11" Type="http://schemas.microsoft.com/office/2018/10/relationships/comments" Target="../comments/modernComment_103_401AACB.xml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22CEDC06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3_401AACB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3_401AACB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microsoft.com/office/2018/10/relationships/comments" Target="../comments/modernComment_103_401AACB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1_22CEDC06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microsoft.com/office/2018/10/relationships/comments" Target="../comments/modernComment_101_22CEDC0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microsoft.com/office/2018/10/relationships/comments" Target="../comments/modernComment_101_22CEDC0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microsoft.com/office/2018/10/relationships/comments" Target="../comments/modernComment_103_401AACB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03_401AACB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B5CD0-94BB-02A9-D0D6-755513A2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1994891"/>
            <a:ext cx="6098209" cy="1138240"/>
          </a:xfrm>
        </p:spPr>
        <p:txBody>
          <a:bodyPr/>
          <a:lstStyle/>
          <a:p>
            <a:pPr algn="ctr"/>
            <a:r>
              <a:rPr lang="en-GB" dirty="0" smtClean="0"/>
              <a:t>What contributes to the emittance of an ion beam?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0B9D-A009-468E-DD38-1C459E82E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3478696"/>
            <a:ext cx="9144000" cy="887605"/>
          </a:xfrm>
        </p:spPr>
        <p:txBody>
          <a:bodyPr/>
          <a:lstStyle/>
          <a:p>
            <a:r>
              <a:rPr lang="en-GB" dirty="0" smtClean="0"/>
              <a:t>ISIS Low Energy Beam Physics Section</a:t>
            </a:r>
          </a:p>
          <a:p>
            <a:r>
              <a:rPr lang="en-GB" dirty="0" smtClean="0"/>
              <a:t>Olli Tarvainen, Erin Flannigan, Alejandro Garcia Sosa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7514D-CA92-5C28-8A6F-C434B7EF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PIBHI’25, </a:t>
            </a:r>
            <a:r>
              <a:rPr lang="en-GB" dirty="0" err="1" smtClean="0"/>
              <a:t>Aci</a:t>
            </a:r>
            <a:r>
              <a:rPr lang="en-GB" dirty="0" smtClean="0"/>
              <a:t> </a:t>
            </a:r>
            <a:r>
              <a:rPr lang="en-GB" dirty="0" err="1"/>
              <a:t>T</a:t>
            </a:r>
            <a:r>
              <a:rPr lang="en-GB" dirty="0" err="1" smtClean="0"/>
              <a:t>rezza</a:t>
            </a:r>
            <a:r>
              <a:rPr lang="en-GB" dirty="0" smtClean="0"/>
              <a:t>, Italy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C80D5-0EB8-807C-B0E7-140CDCF28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Date: </a:t>
            </a:r>
            <a:r>
              <a:rPr lang="en-GB" dirty="0" smtClean="0"/>
              <a:t>07/04/2025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8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 temperature in minimum-B ECRIS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16" y="1845969"/>
            <a:ext cx="3409950" cy="8763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6982" y="1191100"/>
            <a:ext cx="5579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Doppler broadening due to ion temperature</a:t>
            </a: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Important to know the instrumental broadening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079" y="1191100"/>
            <a:ext cx="5291042" cy="44742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8" y="3853036"/>
            <a:ext cx="4958186" cy="15400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33165" y="5834303"/>
            <a:ext cx="6062869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Higher than expected ion temperature </a:t>
            </a:r>
            <a:r>
              <a:rPr lang="en-GB" b="1" dirty="0">
                <a:sym typeface="Symbol" panose="05050102010706020507" pitchFamily="18" charset="2"/>
              </a:rPr>
              <a:t></a:t>
            </a:r>
            <a:r>
              <a:rPr lang="en-GB" b="1" dirty="0" smtClean="0"/>
              <a:t>10 eV vs. 1 eV</a:t>
            </a:r>
            <a:endParaRPr lang="en-GB" b="1" baseline="30000" dirty="0"/>
          </a:p>
        </p:txBody>
      </p:sp>
    </p:spTree>
    <p:extLst>
      <p:ext uri="{BB962C8B-B14F-4D97-AF65-F5344CB8AC3E}">
        <p14:creationId xmlns:p14="http://schemas.microsoft.com/office/powerpoint/2010/main" val="35713546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Magnetic field vs. ion temperature effect on transverse emittance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1" y="893006"/>
            <a:ext cx="8954111" cy="4911446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ratio of the magnetic and ion temperature contributions is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r>
              <a:rPr lang="en-GB" sz="1800" dirty="0" smtClean="0"/>
              <a:t>In high-frequency minimum-B ECRIS the B-field at extraction </a:t>
            </a:r>
            <a:r>
              <a:rPr lang="en-GB" sz="1800" dirty="0" err="1" smtClean="0"/>
              <a:t>B</a:t>
            </a:r>
            <a:r>
              <a:rPr lang="en-GB" sz="1800" baseline="-25000" dirty="0" err="1" smtClean="0"/>
              <a:t>ext</a:t>
            </a:r>
            <a:r>
              <a:rPr lang="en-GB" sz="1800" dirty="0" smtClean="0"/>
              <a:t> </a:t>
            </a:r>
            <a:r>
              <a:rPr lang="en-GB" sz="1800" dirty="0" smtClean="0">
                <a:sym typeface="Symbol" panose="05050102010706020507" pitchFamily="18" charset="2"/>
              </a:rPr>
              <a:t>is 0.9B</a:t>
            </a:r>
            <a:r>
              <a:rPr lang="en-GB" sz="1800" baseline="-25000" dirty="0" smtClean="0">
                <a:sym typeface="Symbol" panose="05050102010706020507" pitchFamily="18" charset="2"/>
              </a:rPr>
              <a:t>ECR</a:t>
            </a:r>
            <a:r>
              <a:rPr lang="en-GB" sz="1800" dirty="0" smtClean="0">
                <a:sym typeface="Symbol" panose="05050102010706020507" pitchFamily="18" charset="2"/>
              </a:rPr>
              <a:t> and B</a:t>
            </a:r>
            <a:r>
              <a:rPr lang="en-GB" sz="1800" baseline="-25000" dirty="0" smtClean="0">
                <a:sym typeface="Symbol" panose="05050102010706020507" pitchFamily="18" charset="2"/>
              </a:rPr>
              <a:t>ECR</a:t>
            </a:r>
            <a:r>
              <a:rPr lang="en-GB" sz="1800" dirty="0" smtClean="0">
                <a:sym typeface="Symbol" panose="05050102010706020507" pitchFamily="18" charset="2"/>
              </a:rPr>
              <a:t> for 28 GHz microwave frequency is 1 T. With f in GHz it follows that</a:t>
            </a:r>
          </a:p>
          <a:p>
            <a:pPr algn="just"/>
            <a:endParaRPr lang="en-GB" sz="1800" dirty="0">
              <a:sym typeface="Symbol" panose="05050102010706020507" pitchFamily="18" charset="2"/>
            </a:endParaRPr>
          </a:p>
          <a:p>
            <a:pPr algn="just"/>
            <a:endParaRPr lang="en-GB" sz="1800" dirty="0" smtClean="0">
              <a:sym typeface="Symbol" panose="05050102010706020507" pitchFamily="18" charset="2"/>
            </a:endParaRPr>
          </a:p>
          <a:p>
            <a:pPr algn="just"/>
            <a:endParaRPr lang="en-GB" sz="1800" dirty="0" smtClean="0">
              <a:sym typeface="Symbol" panose="05050102010706020507" pitchFamily="18" charset="2"/>
            </a:endParaRPr>
          </a:p>
          <a:p>
            <a:pPr algn="just"/>
            <a:r>
              <a:rPr lang="en-GB" sz="1800" dirty="0" smtClean="0">
                <a:sym typeface="Symbol" panose="05050102010706020507" pitchFamily="18" charset="2"/>
              </a:rPr>
              <a:t>To calculate an example, let’s assume typical values for high frequency ECRIS: </a:t>
            </a:r>
          </a:p>
          <a:p>
            <a:pPr algn="just"/>
            <a:r>
              <a:rPr lang="en-GB" sz="1800" dirty="0" smtClean="0">
                <a:sym typeface="Symbol" panose="05050102010706020507" pitchFamily="18" charset="2"/>
              </a:rPr>
              <a:t>r = 4mm, M =40 (argon), </a:t>
            </a:r>
            <a:r>
              <a:rPr lang="en-GB" sz="1800" dirty="0" err="1" smtClean="0">
                <a:sym typeface="Symbol" panose="05050102010706020507" pitchFamily="18" charset="2"/>
              </a:rPr>
              <a:t>kT</a:t>
            </a:r>
            <a:r>
              <a:rPr lang="en-GB" sz="1800" baseline="-25000" dirty="0" err="1" smtClean="0">
                <a:sym typeface="Symbol" panose="05050102010706020507" pitchFamily="18" charset="2"/>
              </a:rPr>
              <a:t>i</a:t>
            </a:r>
            <a:r>
              <a:rPr lang="en-GB" sz="1800" dirty="0" smtClean="0">
                <a:sym typeface="Symbol" panose="05050102010706020507" pitchFamily="18" charset="2"/>
              </a:rPr>
              <a:t> = 10 eV</a:t>
            </a:r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 smtClean="0"/>
          </a:p>
          <a:p>
            <a:pPr algn="just"/>
            <a:endParaRPr lang="en-GB" sz="1800" dirty="0" smtClean="0"/>
          </a:p>
          <a:p>
            <a:pPr algn="just"/>
            <a:endParaRPr lang="en-GB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048" y="1383423"/>
            <a:ext cx="2352675" cy="836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127" y="3073912"/>
            <a:ext cx="2878515" cy="748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761" y="4882040"/>
            <a:ext cx="2408962" cy="7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731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Magnetic field vs. ion temperature effect on transverse emittance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71433422"/>
              </p:ext>
            </p:extLst>
          </p:nvPr>
        </p:nvGraphicFramePr>
        <p:xfrm>
          <a:off x="745434" y="1507642"/>
          <a:ext cx="9322905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089">
                  <a:extLst>
                    <a:ext uri="{9D8B030D-6E8A-4147-A177-3AD203B41FA5}">
                      <a16:colId xmlns:a16="http://schemas.microsoft.com/office/drawing/2014/main" val="2694766412"/>
                    </a:ext>
                  </a:extLst>
                </a:gridCol>
                <a:gridCol w="1158136">
                  <a:extLst>
                    <a:ext uri="{9D8B030D-6E8A-4147-A177-3AD203B41FA5}">
                      <a16:colId xmlns:a16="http://schemas.microsoft.com/office/drawing/2014/main" val="3737789719"/>
                    </a:ext>
                  </a:extLst>
                </a:gridCol>
                <a:gridCol w="1158136">
                  <a:extLst>
                    <a:ext uri="{9D8B030D-6E8A-4147-A177-3AD203B41FA5}">
                      <a16:colId xmlns:a16="http://schemas.microsoft.com/office/drawing/2014/main" val="1021543598"/>
                    </a:ext>
                  </a:extLst>
                </a:gridCol>
                <a:gridCol w="1158136">
                  <a:extLst>
                    <a:ext uri="{9D8B030D-6E8A-4147-A177-3AD203B41FA5}">
                      <a16:colId xmlns:a16="http://schemas.microsoft.com/office/drawing/2014/main" val="1935076993"/>
                    </a:ext>
                  </a:extLst>
                </a:gridCol>
                <a:gridCol w="1158136">
                  <a:extLst>
                    <a:ext uri="{9D8B030D-6E8A-4147-A177-3AD203B41FA5}">
                      <a16:colId xmlns:a16="http://schemas.microsoft.com/office/drawing/2014/main" val="3264320982"/>
                    </a:ext>
                  </a:extLst>
                </a:gridCol>
                <a:gridCol w="1158136">
                  <a:extLst>
                    <a:ext uri="{9D8B030D-6E8A-4147-A177-3AD203B41FA5}">
                      <a16:colId xmlns:a16="http://schemas.microsoft.com/office/drawing/2014/main" val="1969786209"/>
                    </a:ext>
                  </a:extLst>
                </a:gridCol>
                <a:gridCol w="1158136">
                  <a:extLst>
                    <a:ext uri="{9D8B030D-6E8A-4147-A177-3AD203B41FA5}">
                      <a16:colId xmlns:a16="http://schemas.microsoft.com/office/drawing/2014/main" val="2738369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Frequency [GHz]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Ar</a:t>
                      </a:r>
                      <a:r>
                        <a:rPr lang="en-GB" baseline="30000" dirty="0" smtClean="0"/>
                        <a:t>6+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Ar</a:t>
                      </a:r>
                      <a:r>
                        <a:rPr lang="en-GB" baseline="30000" dirty="0" smtClean="0"/>
                        <a:t>8+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Ar</a:t>
                      </a:r>
                      <a:r>
                        <a:rPr lang="en-GB" baseline="30000" dirty="0" smtClean="0"/>
                        <a:t>10+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Ar</a:t>
                      </a:r>
                      <a:r>
                        <a:rPr lang="en-GB" baseline="30000" dirty="0" smtClean="0"/>
                        <a:t>12+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Ar</a:t>
                      </a:r>
                      <a:r>
                        <a:rPr lang="en-GB" baseline="30000" dirty="0" smtClean="0"/>
                        <a:t>14+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Ar</a:t>
                      </a:r>
                      <a:r>
                        <a:rPr lang="en-GB" baseline="30000" dirty="0" smtClean="0"/>
                        <a:t>16+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978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/>
                        <a:t>0.61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/>
                        <a:t>0.81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1.01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1.21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1.42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1.62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574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/>
                        <a:t>0.95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/>
                        <a:t>1.26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1.90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2.21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2.53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66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1.33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1.77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2.21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2.65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3.10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3.54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527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1.71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2.28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2.84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3.41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3.98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4.55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107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2.28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3.03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3.79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4.55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5.31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6.07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23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2.65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3.54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4.42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5.31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6.19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7.08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26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4.27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5.69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7.11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8.53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9.95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11.4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015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5.31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7.08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8.85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10.6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12.4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14.2</a:t>
                      </a:r>
                      <a:endParaRPr lang="en-GB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088830"/>
                  </a:ext>
                </a:extLst>
              </a:tr>
            </a:tbl>
          </a:graphicData>
        </a:graphic>
      </p:graphicFrame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745434" y="1055113"/>
            <a:ext cx="8451706" cy="4297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Magnetic vs. ion temperature emittance contributions for argon (theoretical)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745433" y="5085604"/>
            <a:ext cx="10028584" cy="7486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>
                <a:sym typeface="Symbol" panose="05050102010706020507" pitchFamily="18" charset="2"/>
              </a:rPr>
              <a:t></a:t>
            </a:r>
            <a:r>
              <a:rPr lang="en-GB" sz="1800" dirty="0" smtClean="0"/>
              <a:t>Magnetic emittance dominates at relevant frequencies and charge states (even with 10 eV </a:t>
            </a:r>
            <a:r>
              <a:rPr lang="en-GB" sz="1800" dirty="0" err="1" smtClean="0"/>
              <a:t>kT</a:t>
            </a:r>
            <a:r>
              <a:rPr lang="en-GB" sz="1800" baseline="-25000" dirty="0" err="1" smtClean="0"/>
              <a:t>i</a:t>
            </a:r>
            <a:r>
              <a:rPr lang="en-GB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06830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 temperature and magnetic field contributions on emittance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88253" y="967996"/>
            <a:ext cx="10714094" cy="4297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Is there experimental evidence on the ion temperature and/or magnetic field effects?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3" y="1948070"/>
            <a:ext cx="4781611" cy="3926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DB2E0D-0300-2345-F8C5-4116EA9E2A95}"/>
              </a:ext>
            </a:extLst>
          </p:cNvPr>
          <p:cNvSpPr txBox="1"/>
          <p:nvPr/>
        </p:nvSpPr>
        <p:spPr>
          <a:xfrm>
            <a:off x="488253" y="1397748"/>
            <a:ext cx="114188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Gas mixing lowers the ion temperature of the heavier mass ions (optical emission spectroscopy and retarding field analyser)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781053" y="2102708"/>
            <a:ext cx="2327563" cy="31749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466" y="4554372"/>
            <a:ext cx="1978586" cy="634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77" y="1795766"/>
            <a:ext cx="6246031" cy="3253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776" y="5756900"/>
            <a:ext cx="3395455" cy="8306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5564" y="5019770"/>
            <a:ext cx="3821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Measured with a retarding field analyser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113967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 temperature and magnetic field contributions on emittance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88253" y="967996"/>
            <a:ext cx="10714094" cy="4297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Is there experimental evidence on the ion temperature and/or magnetic field effects?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477" y="5846586"/>
            <a:ext cx="4130944" cy="840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329" y="1397748"/>
            <a:ext cx="4233092" cy="44488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83557" y="2246243"/>
            <a:ext cx="397565" cy="78519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418489" y="2246243"/>
            <a:ext cx="397565" cy="78519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B2E0D-0300-2345-F8C5-4116EA9E2A95}"/>
              </a:ext>
            </a:extLst>
          </p:cNvPr>
          <p:cNvSpPr txBox="1"/>
          <p:nvPr/>
        </p:nvSpPr>
        <p:spPr>
          <a:xfrm>
            <a:off x="488253" y="1590841"/>
            <a:ext cx="55646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Adding lighter mixing gas (helium) lowers the transverse emittance of low charge state oxygen ions by up to 20%. </a:t>
            </a:r>
          </a:p>
          <a:p>
            <a:endParaRPr lang="en-GB" sz="1600" dirty="0">
              <a:solidFill>
                <a:srgbClr val="00B050"/>
              </a:solidFill>
            </a:endParaRPr>
          </a:p>
          <a:p>
            <a:r>
              <a:rPr lang="en-GB" sz="1600" dirty="0" smtClean="0">
                <a:solidFill>
                  <a:srgbClr val="00B050"/>
                </a:solidFill>
              </a:rPr>
              <a:t>No effect on the high charge state beam emittance.</a:t>
            </a:r>
            <a:endParaRPr lang="en-GB" dirty="0"/>
          </a:p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490297" y="2185061"/>
            <a:ext cx="573048" cy="8787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9418489" y="3461187"/>
            <a:ext cx="402405" cy="7901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616730" y="4672056"/>
            <a:ext cx="320182" cy="3199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457180" y="5406506"/>
            <a:ext cx="320182" cy="3199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B2E0D-0300-2345-F8C5-4116EA9E2A95}"/>
              </a:ext>
            </a:extLst>
          </p:cNvPr>
          <p:cNvSpPr txBox="1"/>
          <p:nvPr/>
        </p:nvSpPr>
        <p:spPr>
          <a:xfrm>
            <a:off x="488253" y="2854369"/>
            <a:ext cx="55646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Adding heavier mixing gas (krypton) increases the transverse emittance of low charge state oxygen and helium ions by up to 20%. </a:t>
            </a:r>
          </a:p>
          <a:p>
            <a:endParaRPr lang="en-GB" sz="1600" dirty="0">
              <a:solidFill>
                <a:srgbClr val="FF0000"/>
              </a:solidFill>
            </a:endParaRPr>
          </a:p>
          <a:p>
            <a:r>
              <a:rPr lang="en-GB" sz="1600" dirty="0" smtClean="0">
                <a:solidFill>
                  <a:srgbClr val="FF0000"/>
                </a:solidFill>
              </a:rPr>
              <a:t>No effect on the high charge state beam emittance.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DB2E0D-0300-2345-F8C5-4116EA9E2A95}"/>
              </a:ext>
            </a:extLst>
          </p:cNvPr>
          <p:cNvSpPr txBox="1"/>
          <p:nvPr/>
        </p:nvSpPr>
        <p:spPr>
          <a:xfrm>
            <a:off x="467126" y="4419181"/>
            <a:ext cx="5564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This kind of makes sense but there are too many caveats to conclude that we are observing just the ion temperature effect – why no effect on the high charge states?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1998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 temperature and magnetic field contributions on emittance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88253" y="967996"/>
            <a:ext cx="10714094" cy="4297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Is there experimental evidence on the ion temperature and/or magnetic field effects?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61" y="1546738"/>
            <a:ext cx="3818847" cy="727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9" y="2422778"/>
            <a:ext cx="3880779" cy="3416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700" y="1546738"/>
            <a:ext cx="3848935" cy="724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4478" y="280283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28 GHz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9896" y="485029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18 GHz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896" y="2802835"/>
            <a:ext cx="353938" cy="3556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142" y="2226366"/>
            <a:ext cx="5497597" cy="38265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677691" y="295131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U</a:t>
            </a:r>
            <a:r>
              <a:rPr lang="en-GB" b="1" baseline="30000" dirty="0" smtClean="0"/>
              <a:t>35+</a:t>
            </a:r>
            <a:endParaRPr lang="en-GB" b="1" baseline="30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5518" y="2824783"/>
            <a:ext cx="353938" cy="3473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870" y="6164552"/>
            <a:ext cx="2613992" cy="56800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066509" y="621772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???</a:t>
            </a:r>
            <a:endParaRPr lang="en-GB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41070992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0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 temperature and magnetic field contributions on emittance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18678" y="985271"/>
            <a:ext cx="11703747" cy="7117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Non-uniform distribution of ions across the extraction aperture </a:t>
            </a:r>
            <a:r>
              <a:rPr lang="en-GB" sz="1800" dirty="0" smtClean="0">
                <a:sym typeface="Wingdings" panose="05000000000000000000" pitchFamily="2" charset="2"/>
              </a:rPr>
              <a:t> </a:t>
            </a:r>
            <a:r>
              <a:rPr lang="en-GB" sz="1800" dirty="0" smtClean="0"/>
              <a:t>smaller than predicted emittance for high Q/M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7" y="1669773"/>
            <a:ext cx="5198167" cy="4075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851" y="1818858"/>
            <a:ext cx="2079888" cy="3804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159" y="1846073"/>
            <a:ext cx="2059023" cy="37768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89645" y="2077276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</a:t>
            </a:r>
            <a:r>
              <a:rPr lang="en-GB" baseline="30000" dirty="0" smtClean="0">
                <a:solidFill>
                  <a:schemeClr val="bg1"/>
                </a:solidFill>
              </a:rPr>
              <a:t>1+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9645" y="410485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</a:t>
            </a:r>
            <a:r>
              <a:rPr lang="en-GB" baseline="30000" dirty="0">
                <a:solidFill>
                  <a:schemeClr val="bg1"/>
                </a:solidFill>
              </a:rPr>
              <a:t>2</a:t>
            </a:r>
            <a:r>
              <a:rPr lang="en-GB" baseline="30000" dirty="0" smtClean="0">
                <a:solidFill>
                  <a:schemeClr val="bg1"/>
                </a:solidFill>
              </a:rPr>
              <a:t>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43474" y="208196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</a:t>
            </a:r>
            <a:r>
              <a:rPr lang="en-GB" baseline="30000" dirty="0">
                <a:solidFill>
                  <a:schemeClr val="bg1"/>
                </a:solidFill>
              </a:rPr>
              <a:t>3</a:t>
            </a:r>
            <a:r>
              <a:rPr lang="en-GB" baseline="30000" dirty="0" smtClean="0">
                <a:solidFill>
                  <a:schemeClr val="bg1"/>
                </a:solidFill>
              </a:rPr>
              <a:t>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43474" y="410485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</a:t>
            </a:r>
            <a:r>
              <a:rPr lang="en-GB" baseline="30000" dirty="0">
                <a:solidFill>
                  <a:schemeClr val="bg1"/>
                </a:solidFill>
              </a:rPr>
              <a:t>4</a:t>
            </a:r>
            <a:r>
              <a:rPr lang="en-GB" baseline="30000" dirty="0" smtClean="0">
                <a:solidFill>
                  <a:schemeClr val="bg1"/>
                </a:solidFill>
              </a:rPr>
              <a:t>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357" y="5629320"/>
            <a:ext cx="5086764" cy="10580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DB2E0D-0300-2345-F8C5-4116EA9E2A95}"/>
              </a:ext>
            </a:extLst>
          </p:cNvPr>
          <p:cNvSpPr txBox="1"/>
          <p:nvPr/>
        </p:nvSpPr>
        <p:spPr>
          <a:xfrm>
            <a:off x="5839357" y="1436539"/>
            <a:ext cx="52379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Puller moved in </a:t>
            </a:r>
            <a:r>
              <a:rPr lang="en-GB" sz="1600" dirty="0" err="1" smtClean="0"/>
              <a:t>xy</a:t>
            </a:r>
            <a:r>
              <a:rPr lang="en-GB" sz="1600" dirty="0" smtClean="0"/>
              <a:t>-plane, M/Q-analysed signal from FC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3954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Transverse emittance of an ion beam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2" y="893006"/>
            <a:ext cx="8397520" cy="4911446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transverse emittance of an ion beam is affected by 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F</a:t>
            </a:r>
            <a:r>
              <a:rPr lang="en-GB" sz="1800" b="1" dirty="0" smtClean="0"/>
              <a:t>undamental plasma properties and ion source design principles</a:t>
            </a:r>
            <a:r>
              <a:rPr lang="en-GB" sz="1800" dirty="0" smtClean="0"/>
              <a:t> (given)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B</a:t>
            </a:r>
            <a:r>
              <a:rPr lang="en-GB" sz="1800" b="1" dirty="0" smtClean="0"/>
              <a:t>eam extraction and transport properties</a:t>
            </a:r>
            <a:r>
              <a:rPr lang="en-GB" sz="1800" dirty="0" smtClean="0"/>
              <a:t> (can be changed)</a:t>
            </a:r>
          </a:p>
          <a:p>
            <a:pPr algn="just"/>
            <a:r>
              <a:rPr lang="en-GB" sz="1800" dirty="0" smtClean="0"/>
              <a:t>These are sometimes interconnected i.e. a fundamental plasma property affects the transverse emittance due to effects induced in the beam transport</a:t>
            </a:r>
          </a:p>
          <a:p>
            <a:pPr algn="just"/>
            <a:endParaRPr lang="en-GB" sz="1800" dirty="0" smtClean="0"/>
          </a:p>
          <a:p>
            <a:pPr algn="just"/>
            <a:r>
              <a:rPr lang="en-GB" sz="3600" dirty="0" smtClean="0">
                <a:sym typeface="Symbol" panose="05050102010706020507" pitchFamily="18" charset="2"/>
              </a:rPr>
              <a:t> =		+	     +		   +		 + …</a:t>
            </a:r>
          </a:p>
          <a:p>
            <a:pPr algn="just"/>
            <a:endParaRPr lang="en-GB" sz="1800" dirty="0"/>
          </a:p>
          <a:p>
            <a:pPr algn="just"/>
            <a:r>
              <a:rPr lang="en-GB" sz="1800" dirty="0" smtClean="0"/>
              <a:t>These are all well-known. </a:t>
            </a:r>
          </a:p>
          <a:p>
            <a:pPr algn="just"/>
            <a:r>
              <a:rPr lang="en-GB" sz="1800" dirty="0" smtClean="0"/>
              <a:t>So, why the experiments don’t always “follow the physics”</a:t>
            </a:r>
          </a:p>
          <a:p>
            <a:pPr algn="just"/>
            <a:endParaRPr lang="en-GB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42129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</a:t>
            </a:r>
            <a:r>
              <a:rPr lang="en-GB" baseline="-25000" dirty="0" err="1" smtClean="0"/>
              <a:t>i</a:t>
            </a:r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07051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931000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469272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n</a:t>
            </a:r>
            <a:r>
              <a:rPr lang="en-GB" baseline="-25000" dirty="0" err="1" smtClean="0"/>
              <a:t>i</a:t>
            </a:r>
            <a:r>
              <a:rPr lang="en-GB" dirty="0" smtClean="0"/>
              <a:t>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87334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Revisiting the magnetic field effect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1" y="893006"/>
            <a:ext cx="8954111" cy="4911446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</a:t>
            </a:r>
            <a:r>
              <a:rPr lang="en-GB" sz="1800" dirty="0"/>
              <a:t>magnetic field of </a:t>
            </a:r>
            <a:r>
              <a:rPr lang="en-GB" sz="1800" dirty="0" smtClean="0"/>
              <a:t>an ion </a:t>
            </a:r>
            <a:r>
              <a:rPr lang="en-GB" sz="1800" dirty="0"/>
              <a:t>source </a:t>
            </a:r>
            <a:r>
              <a:rPr lang="en-GB" sz="1800" dirty="0" smtClean="0"/>
              <a:t>at the extraction is </a:t>
            </a:r>
            <a:r>
              <a:rPr lang="en-GB" sz="1800" dirty="0"/>
              <a:t>typically </a:t>
            </a:r>
            <a:r>
              <a:rPr lang="en-GB" sz="1800" dirty="0" smtClean="0"/>
              <a:t>a solenoid field (axial), </a:t>
            </a:r>
            <a:r>
              <a:rPr lang="en-GB" sz="1800" dirty="0"/>
              <a:t>which diverges strongly in the region where </a:t>
            </a:r>
            <a:r>
              <a:rPr lang="en-GB" sz="1800" dirty="0" smtClean="0"/>
              <a:t>the beam </a:t>
            </a:r>
            <a:r>
              <a:rPr lang="en-GB" sz="1800" dirty="0"/>
              <a:t>is extracted. The resulting radial </a:t>
            </a:r>
            <a:r>
              <a:rPr lang="en-GB" sz="1800" dirty="0" smtClean="0"/>
              <a:t>velocity of the ions at zero field (far in the beamline) is 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r>
              <a:rPr lang="en-GB" sz="1800" dirty="0" smtClean="0"/>
              <a:t>Where did this transverse energy come from?</a:t>
            </a:r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Because the total kinetic energy </a:t>
            </a:r>
            <a:r>
              <a:rPr lang="en-GB" sz="1800" i="1" dirty="0" smtClean="0"/>
              <a:t>K</a:t>
            </a:r>
            <a:r>
              <a:rPr lang="en-GB" sz="1800" dirty="0" smtClean="0"/>
              <a:t> in a static magnetic field is conserved, </a:t>
            </a:r>
            <a:r>
              <a:rPr lang="en-GB" sz="1800" b="1" dirty="0" smtClean="0"/>
              <a:t>the transverse energy has to come from the longitudinal energy</a:t>
            </a:r>
            <a:r>
              <a:rPr lang="en-GB" sz="1800" dirty="0" smtClean="0"/>
              <a:t>. It can be shown that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r>
              <a:rPr lang="en-GB" sz="1800" dirty="0" smtClean="0"/>
              <a:t>Here V</a:t>
            </a:r>
            <a:r>
              <a:rPr lang="en-GB" sz="1800" baseline="-25000" dirty="0" smtClean="0"/>
              <a:t>s</a:t>
            </a:r>
            <a:r>
              <a:rPr lang="en-GB" sz="1800" dirty="0" smtClean="0"/>
              <a:t> is the ion source (extraction) potential and </a:t>
            </a:r>
            <a:r>
              <a:rPr lang="en-GB" sz="1800" dirty="0" err="1" smtClean="0"/>
              <a:t>V</a:t>
            </a:r>
            <a:r>
              <a:rPr lang="en-GB" sz="1800" baseline="-25000" dirty="0" err="1" smtClean="0"/>
              <a:t>p</a:t>
            </a:r>
            <a:r>
              <a:rPr lang="en-GB" sz="1800" dirty="0" smtClean="0"/>
              <a:t> is the plasma potential.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922" y="1827873"/>
            <a:ext cx="3723448" cy="836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922" y="4363278"/>
            <a:ext cx="3861250" cy="85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4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Revisiting the magnetic field effect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18678" y="985271"/>
            <a:ext cx="9440939" cy="7117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err="1" smtClean="0"/>
              <a:t>Monoenergetic</a:t>
            </a:r>
            <a:r>
              <a:rPr lang="en-GB" sz="1800" dirty="0" smtClean="0"/>
              <a:t>, uniform beam at extraction has longitudinal energy spread at zero B-field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23" y="5550350"/>
            <a:ext cx="3938905" cy="1164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8" y="1430649"/>
            <a:ext cx="5095632" cy="29193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8253" y="4627020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Simulation of O</a:t>
            </a:r>
            <a:r>
              <a:rPr lang="en-GB" baseline="30000" dirty="0" smtClean="0"/>
              <a:t>+</a:t>
            </a:r>
            <a:r>
              <a:rPr lang="en-GB" dirty="0" smtClean="0"/>
              <a:t> beam</a:t>
            </a:r>
          </a:p>
          <a:p>
            <a:r>
              <a:rPr lang="en-GB" dirty="0" smtClean="0"/>
              <a:t>V</a:t>
            </a:r>
            <a:r>
              <a:rPr lang="en-GB" baseline="-25000" dirty="0" smtClean="0"/>
              <a:t>s </a:t>
            </a:r>
            <a:r>
              <a:rPr lang="en-GB" dirty="0" smtClean="0"/>
              <a:t>= 20 kV</a:t>
            </a:r>
          </a:p>
          <a:p>
            <a:r>
              <a:rPr lang="en-GB" dirty="0" err="1" smtClean="0"/>
              <a:t>V</a:t>
            </a:r>
            <a:r>
              <a:rPr lang="en-GB" baseline="-25000" dirty="0" err="1" smtClean="0"/>
              <a:t>p</a:t>
            </a:r>
            <a:r>
              <a:rPr lang="en-GB" dirty="0" smtClean="0"/>
              <a:t> = 0…10 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6448" y="4442354"/>
            <a:ext cx="25676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effect is observed </a:t>
            </a:r>
          </a:p>
          <a:p>
            <a:r>
              <a:rPr lang="en-GB" dirty="0" smtClean="0"/>
              <a:t>at energies</a:t>
            </a:r>
          </a:p>
          <a:p>
            <a:r>
              <a:rPr lang="en-GB" dirty="0" smtClean="0"/>
              <a:t> </a:t>
            </a:r>
          </a:p>
          <a:p>
            <a:r>
              <a:rPr lang="en-GB" sz="2400" dirty="0" smtClean="0"/>
              <a:t>K</a:t>
            </a:r>
            <a:r>
              <a:rPr lang="en-GB" sz="2400" baseline="-25000" dirty="0" smtClean="0"/>
              <a:t>l</a:t>
            </a:r>
            <a:r>
              <a:rPr lang="en-GB" sz="2400" dirty="0" smtClean="0"/>
              <a:t> &lt; q(</a:t>
            </a:r>
            <a:r>
              <a:rPr lang="en-GB" sz="2400" dirty="0" err="1" smtClean="0"/>
              <a:t>V</a:t>
            </a:r>
            <a:r>
              <a:rPr lang="en-GB" sz="2400" baseline="-25000" dirty="0" err="1" smtClean="0"/>
              <a:t>s</a:t>
            </a:r>
            <a:r>
              <a:rPr lang="en-GB" sz="2400" dirty="0" err="1" smtClean="0"/>
              <a:t>+V</a:t>
            </a:r>
            <a:r>
              <a:rPr lang="en-GB" sz="2400" baseline="-25000" dirty="0" err="1" smtClean="0"/>
              <a:t>p</a:t>
            </a:r>
            <a:r>
              <a:rPr lang="en-GB" sz="2400" dirty="0" smtClean="0"/>
              <a:t>)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797" y="1459975"/>
            <a:ext cx="4615531" cy="42750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97965" y="3149400"/>
            <a:ext cx="160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+ solenoid </a:t>
            </a:r>
          </a:p>
          <a:p>
            <a:r>
              <a:rPr lang="en-GB" dirty="0"/>
              <a:t> </a:t>
            </a:r>
            <a:r>
              <a:rPr lang="en-GB" dirty="0" smtClean="0"/>
              <a:t>  “fringe” field</a:t>
            </a:r>
          </a:p>
        </p:txBody>
      </p:sp>
    </p:spTree>
    <p:extLst>
      <p:ext uri="{BB962C8B-B14F-4D97-AF65-F5344CB8AC3E}">
        <p14:creationId xmlns:p14="http://schemas.microsoft.com/office/powerpoint/2010/main" val="14301832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Main parameters of an ion beam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2" y="1101725"/>
            <a:ext cx="6414663" cy="4300192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</a:t>
            </a:r>
            <a:r>
              <a:rPr lang="en-GB" sz="1800" dirty="0"/>
              <a:t>main parameters of </a:t>
            </a:r>
            <a:r>
              <a:rPr lang="en-GB" sz="1800" dirty="0" smtClean="0"/>
              <a:t>the </a:t>
            </a:r>
            <a:r>
              <a:rPr lang="en-GB" sz="1800" dirty="0"/>
              <a:t>ion </a:t>
            </a:r>
            <a:r>
              <a:rPr lang="en-GB" sz="1800" dirty="0" smtClean="0"/>
              <a:t>beam </a:t>
            </a:r>
            <a:r>
              <a:rPr lang="en-GB" sz="1800" dirty="0"/>
              <a:t>extracted </a:t>
            </a:r>
            <a:r>
              <a:rPr lang="en-GB" sz="1800" dirty="0" smtClean="0"/>
              <a:t>from an ion source are </a:t>
            </a:r>
            <a:r>
              <a:rPr lang="en-GB" sz="1800" dirty="0"/>
              <a:t>the </a:t>
            </a:r>
            <a:r>
              <a:rPr lang="en-GB" sz="1800" b="1" dirty="0"/>
              <a:t>ion species</a:t>
            </a:r>
            <a:r>
              <a:rPr lang="en-GB" sz="1800" dirty="0"/>
              <a:t> (mass and charge state), the </a:t>
            </a:r>
            <a:r>
              <a:rPr lang="en-GB" sz="1800" b="1" dirty="0"/>
              <a:t>beam energy and energy spread</a:t>
            </a:r>
            <a:r>
              <a:rPr lang="en-GB" sz="1800" dirty="0"/>
              <a:t>, the </a:t>
            </a:r>
            <a:r>
              <a:rPr lang="en-GB" sz="1800" b="1" dirty="0"/>
              <a:t>intensity</a:t>
            </a:r>
            <a:r>
              <a:rPr lang="en-GB" sz="1800" dirty="0"/>
              <a:t> (current), and the </a:t>
            </a:r>
            <a:r>
              <a:rPr lang="en-GB" sz="1800" b="1" dirty="0"/>
              <a:t>beam quality</a:t>
            </a:r>
            <a:r>
              <a:rPr lang="en-GB" sz="1800" dirty="0"/>
              <a:t>, which is often quantified using the </a:t>
            </a:r>
            <a:r>
              <a:rPr lang="en-GB" sz="1800" b="1" dirty="0"/>
              <a:t>beam </a:t>
            </a:r>
            <a:r>
              <a:rPr lang="en-GB" sz="1800" b="1" dirty="0" smtClean="0"/>
              <a:t>brightness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r>
              <a:rPr lang="en-GB" sz="1800" dirty="0" smtClean="0"/>
              <a:t>Where </a:t>
            </a:r>
            <a:r>
              <a:rPr lang="en-GB" sz="1800" dirty="0" smtClean="0">
                <a:latin typeface="Felix Titling" panose="04060505060202020A04" pitchFamily="82" charset="0"/>
              </a:rPr>
              <a:t>I</a:t>
            </a:r>
            <a:r>
              <a:rPr lang="en-GB" sz="1800" dirty="0" smtClean="0"/>
              <a:t> is </a:t>
            </a:r>
            <a:r>
              <a:rPr lang="en-GB" sz="1800" dirty="0"/>
              <a:t>the beam current, and </a:t>
            </a:r>
            <a:r>
              <a:rPr lang="en-GB" sz="1800" dirty="0" smtClean="0">
                <a:sym typeface="Symbol" panose="05050102010706020507" pitchFamily="18" charset="2"/>
              </a:rPr>
              <a:t></a:t>
            </a:r>
            <a:r>
              <a:rPr lang="en-GB" sz="1800" baseline="-25000" dirty="0" smtClean="0">
                <a:sym typeface="Symbol" panose="05050102010706020507" pitchFamily="18" charset="2"/>
              </a:rPr>
              <a:t>x</a:t>
            </a:r>
            <a:r>
              <a:rPr lang="en-GB" sz="1800" dirty="0" smtClean="0"/>
              <a:t> </a:t>
            </a:r>
            <a:r>
              <a:rPr lang="en-GB" sz="1800" dirty="0"/>
              <a:t>and </a:t>
            </a:r>
            <a:r>
              <a:rPr lang="en-GB" sz="1800" dirty="0" smtClean="0">
                <a:sym typeface="Symbol" panose="05050102010706020507" pitchFamily="18" charset="2"/>
              </a:rPr>
              <a:t></a:t>
            </a:r>
            <a:r>
              <a:rPr lang="en-GB" sz="1800" baseline="-25000" dirty="0" smtClean="0">
                <a:sym typeface="Symbol" panose="05050102010706020507" pitchFamily="18" charset="2"/>
              </a:rPr>
              <a:t>y</a:t>
            </a:r>
            <a:r>
              <a:rPr lang="en-GB" sz="1800" dirty="0" smtClean="0"/>
              <a:t> </a:t>
            </a:r>
            <a:r>
              <a:rPr lang="en-GB" sz="1800" b="1" dirty="0"/>
              <a:t>are the horizontal and vertical </a:t>
            </a:r>
            <a:r>
              <a:rPr lang="en-GB" sz="1800" b="1" u="sng" dirty="0"/>
              <a:t>transverse</a:t>
            </a:r>
            <a:r>
              <a:rPr lang="en-GB" sz="1800" dirty="0"/>
              <a:t> (to beam propagation) </a:t>
            </a:r>
            <a:r>
              <a:rPr lang="en-GB" sz="1800" b="1" u="sng" dirty="0" smtClean="0"/>
              <a:t>emittance</a:t>
            </a:r>
          </a:p>
          <a:p>
            <a:pPr algn="just"/>
            <a:endParaRPr lang="en-GB" sz="1800" dirty="0"/>
          </a:p>
          <a:p>
            <a:pPr algn="just"/>
            <a:endParaRPr lang="en-GB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166" y="2339254"/>
            <a:ext cx="1431235" cy="10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820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4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Revisiting the magnetic field effect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18678" y="985271"/>
            <a:ext cx="9440939" cy="7117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In “real extraction systems” the effect is pronounced i.e. longitudinal energy spread is larger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23" y="5550350"/>
            <a:ext cx="3938905" cy="11641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8253" y="4627020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Simulation of O</a:t>
            </a:r>
            <a:r>
              <a:rPr lang="en-GB" baseline="30000" dirty="0" smtClean="0"/>
              <a:t>+</a:t>
            </a:r>
            <a:r>
              <a:rPr lang="en-GB" dirty="0" smtClean="0"/>
              <a:t> beam</a:t>
            </a:r>
          </a:p>
          <a:p>
            <a:r>
              <a:rPr lang="en-GB" dirty="0" smtClean="0"/>
              <a:t>V</a:t>
            </a:r>
            <a:r>
              <a:rPr lang="en-GB" baseline="-25000" dirty="0" smtClean="0"/>
              <a:t>s </a:t>
            </a:r>
            <a:r>
              <a:rPr lang="en-GB" dirty="0" smtClean="0"/>
              <a:t>= 20 kV</a:t>
            </a:r>
          </a:p>
          <a:p>
            <a:r>
              <a:rPr lang="en-GB" dirty="0" err="1" smtClean="0"/>
              <a:t>V</a:t>
            </a:r>
            <a:r>
              <a:rPr lang="en-GB" baseline="-25000" dirty="0" err="1" smtClean="0"/>
              <a:t>p</a:t>
            </a:r>
            <a:r>
              <a:rPr lang="en-GB" dirty="0" smtClean="0"/>
              <a:t> = 0…10 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6448" y="4442354"/>
            <a:ext cx="25676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effect is observed </a:t>
            </a:r>
          </a:p>
          <a:p>
            <a:r>
              <a:rPr lang="en-GB" dirty="0" smtClean="0"/>
              <a:t>at energies</a:t>
            </a:r>
          </a:p>
          <a:p>
            <a:r>
              <a:rPr lang="en-GB" dirty="0" smtClean="0"/>
              <a:t> </a:t>
            </a:r>
          </a:p>
          <a:p>
            <a:r>
              <a:rPr lang="en-GB" sz="2400" dirty="0" smtClean="0"/>
              <a:t>K</a:t>
            </a:r>
            <a:r>
              <a:rPr lang="en-GB" sz="2400" baseline="-25000" dirty="0" smtClean="0"/>
              <a:t>l</a:t>
            </a:r>
            <a:r>
              <a:rPr lang="en-GB" sz="2400" dirty="0" smtClean="0"/>
              <a:t> &lt; q(</a:t>
            </a:r>
            <a:r>
              <a:rPr lang="en-GB" sz="2400" dirty="0" err="1" smtClean="0"/>
              <a:t>V</a:t>
            </a:r>
            <a:r>
              <a:rPr lang="en-GB" sz="2400" baseline="-25000" dirty="0" err="1" smtClean="0"/>
              <a:t>s</a:t>
            </a:r>
            <a:r>
              <a:rPr lang="en-GB" sz="2400" dirty="0" err="1" smtClean="0"/>
              <a:t>+V</a:t>
            </a:r>
            <a:r>
              <a:rPr lang="en-GB" sz="2400" baseline="-25000" dirty="0" err="1" smtClean="0"/>
              <a:t>p</a:t>
            </a:r>
            <a:r>
              <a:rPr lang="en-GB" sz="2400" dirty="0" smtClean="0"/>
              <a:t>)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15" y="1331750"/>
            <a:ext cx="4345307" cy="421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53" y="1411532"/>
            <a:ext cx="5075265" cy="2951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6991" y="1539261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LPSC Charge </a:t>
            </a:r>
          </a:p>
          <a:p>
            <a:r>
              <a:rPr lang="en-GB" dirty="0" smtClean="0"/>
              <a:t>Breeder ECRIS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756991" y="3117884"/>
            <a:ext cx="160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+ solenoid </a:t>
            </a:r>
          </a:p>
          <a:p>
            <a:r>
              <a:rPr lang="en-GB" dirty="0"/>
              <a:t> </a:t>
            </a:r>
            <a:r>
              <a:rPr lang="en-GB" dirty="0" smtClean="0"/>
              <a:t>  “fringe” field</a:t>
            </a:r>
          </a:p>
        </p:txBody>
      </p:sp>
    </p:spTree>
    <p:extLst>
      <p:ext uri="{BB962C8B-B14F-4D97-AF65-F5344CB8AC3E}">
        <p14:creationId xmlns:p14="http://schemas.microsoft.com/office/powerpoint/2010/main" val="34416999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Revisiting the magnetic field effect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18678" y="985271"/>
            <a:ext cx="9440939" cy="7117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The longitudinal energy spread is also affected by the ion temperature (transverse energy) coupling with the magnetic field (smaller effect)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23" y="5550350"/>
            <a:ext cx="3938905" cy="1164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660" y="2589519"/>
            <a:ext cx="3500589" cy="791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803" y="1566906"/>
            <a:ext cx="4215272" cy="39941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DB2E0D-0300-2345-F8C5-4116EA9E2A95}"/>
              </a:ext>
            </a:extLst>
          </p:cNvPr>
          <p:cNvSpPr txBox="1"/>
          <p:nvPr/>
        </p:nvSpPr>
        <p:spPr>
          <a:xfrm>
            <a:off x="418678" y="2197331"/>
            <a:ext cx="556467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This follows from the conservation of magnetic moment</a:t>
            </a:r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r>
              <a:rPr lang="en-GB" sz="1600" dirty="0" smtClean="0"/>
              <a:t>converting perpendicular energy to longitudinal energy (similar to magnetic mirroring of electrons).</a:t>
            </a:r>
          </a:p>
          <a:p>
            <a:endParaRPr lang="en-GB" sz="1600" dirty="0"/>
          </a:p>
          <a:p>
            <a:r>
              <a:rPr lang="en-GB" sz="1600" dirty="0" smtClean="0"/>
              <a:t>The effect is observed at energies </a:t>
            </a:r>
            <a:r>
              <a:rPr lang="en-GB" sz="2400" dirty="0"/>
              <a:t>K</a:t>
            </a:r>
            <a:r>
              <a:rPr lang="en-GB" sz="2400" baseline="-25000" dirty="0"/>
              <a:t>l</a:t>
            </a:r>
            <a:r>
              <a:rPr lang="en-GB" sz="2400" dirty="0"/>
              <a:t> </a:t>
            </a:r>
            <a:r>
              <a:rPr lang="en-GB" sz="2400" dirty="0" smtClean="0"/>
              <a:t>&gt; </a:t>
            </a:r>
            <a:r>
              <a:rPr lang="en-GB" sz="2400" dirty="0"/>
              <a:t>q(</a:t>
            </a:r>
            <a:r>
              <a:rPr lang="en-GB" sz="2400" dirty="0" err="1"/>
              <a:t>V</a:t>
            </a:r>
            <a:r>
              <a:rPr lang="en-GB" sz="2400" baseline="-25000" dirty="0" err="1"/>
              <a:t>s</a:t>
            </a:r>
            <a:r>
              <a:rPr lang="en-GB" sz="2400" dirty="0" err="1"/>
              <a:t>+V</a:t>
            </a:r>
            <a:r>
              <a:rPr lang="en-GB" sz="2400" baseline="-25000" dirty="0" err="1"/>
              <a:t>p</a:t>
            </a:r>
            <a:r>
              <a:rPr lang="en-GB" sz="2400" dirty="0"/>
              <a:t>)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765357" y="2993521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</a:t>
            </a:r>
            <a:r>
              <a:rPr lang="en-GB" baseline="30000" dirty="0" smtClean="0"/>
              <a:t>+</a:t>
            </a:r>
            <a:r>
              <a:rPr lang="en-GB" dirty="0" smtClean="0"/>
              <a:t> beam, </a:t>
            </a:r>
          </a:p>
          <a:p>
            <a:r>
              <a:rPr lang="en-GB" dirty="0" smtClean="0"/>
              <a:t>“parallel” extraction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57831" y="4084983"/>
            <a:ext cx="783696" cy="855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4277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How about plasma-beam boundary effects (meniscus)?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18678" y="985271"/>
            <a:ext cx="11703747" cy="7117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Plasma meniscus and space charge in the extraction affect the longitudinal energy spread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448" y="5593102"/>
            <a:ext cx="3938905" cy="1164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3" y="2074929"/>
            <a:ext cx="7188061" cy="2683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312" y="2074929"/>
            <a:ext cx="4880113" cy="3160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2721" y="4951305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Only space charge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247511" y="1597915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Plasma and space charge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274449" y="1508952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“Plasma focusing” can reduce </a:t>
            </a:r>
          </a:p>
          <a:p>
            <a:pPr algn="ctr"/>
            <a:r>
              <a:rPr lang="en-GB" dirty="0" smtClean="0"/>
              <a:t>the energy spread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8406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18678" y="394943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Why does the longitudinal energy spread matter for transverse emittance?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4657" y="1594636"/>
            <a:ext cx="6035975" cy="3440286"/>
            <a:chOff x="120504" y="1689639"/>
            <a:chExt cx="6035975" cy="34402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504" y="1689639"/>
              <a:ext cx="5737801" cy="324017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285700" y="4273825"/>
              <a:ext cx="596348" cy="606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60131" y="4117466"/>
              <a:ext cx="596348" cy="606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39021" y="4523638"/>
              <a:ext cx="596348" cy="606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82048" y="3431969"/>
              <a:ext cx="392598" cy="503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241" y="875252"/>
            <a:ext cx="3789360" cy="2954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177" y="3912407"/>
            <a:ext cx="3821908" cy="2952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7628" y="1093593"/>
            <a:ext cx="533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Different colours are different longitudinal energies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27906" y="4976398"/>
            <a:ext cx="6571031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Energy spread of the beam and dispersive ion optics </a:t>
            </a:r>
          </a:p>
          <a:p>
            <a:pPr algn="ctr"/>
            <a:r>
              <a:rPr lang="en-GB" dirty="0" smtClean="0"/>
              <a:t>(</a:t>
            </a:r>
            <a:r>
              <a:rPr lang="en-GB" dirty="0" err="1" smtClean="0"/>
              <a:t>e.g</a:t>
            </a:r>
            <a:r>
              <a:rPr lang="en-GB" dirty="0" smtClean="0"/>
              <a:t> dipole magnet) cause the transverse emittance to increase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5083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5" y="1954925"/>
            <a:ext cx="3472976" cy="299784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544326" y="736721"/>
            <a:ext cx="3004457" cy="142503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smtClean="0"/>
              <a:t>Harrumph?</a:t>
            </a:r>
            <a:endParaRPr lang="en-GB" sz="2600" dirty="0"/>
          </a:p>
        </p:txBody>
      </p:sp>
      <p:sp>
        <p:nvSpPr>
          <p:cNvPr id="17" name="TextBox 16"/>
          <p:cNvSpPr txBox="1"/>
          <p:nvPr/>
        </p:nvSpPr>
        <p:spPr>
          <a:xfrm>
            <a:off x="5846481" y="1330189"/>
            <a:ext cx="59554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 </a:t>
            </a:r>
            <a:r>
              <a:rPr lang="en-GB" dirty="0"/>
              <a:t>long as the beam is only subjected to conservative </a:t>
            </a:r>
            <a:endParaRPr lang="en-GB" dirty="0" smtClean="0"/>
          </a:p>
          <a:p>
            <a:r>
              <a:rPr lang="en-GB" dirty="0" smtClean="0"/>
              <a:t>forces</a:t>
            </a:r>
            <a:r>
              <a:rPr lang="en-GB" dirty="0"/>
              <a:t>, </a:t>
            </a:r>
            <a:r>
              <a:rPr lang="en-GB" dirty="0" err="1"/>
              <a:t>Liouville's</a:t>
            </a:r>
            <a:r>
              <a:rPr lang="en-GB" dirty="0"/>
              <a:t> theorem shows that emittance is a </a:t>
            </a:r>
            <a:endParaRPr lang="en-GB" dirty="0" smtClean="0"/>
          </a:p>
          <a:p>
            <a:r>
              <a:rPr lang="en-GB" dirty="0" smtClean="0"/>
              <a:t>conserved quantity.</a:t>
            </a:r>
          </a:p>
          <a:p>
            <a:endParaRPr lang="en-GB" dirty="0"/>
          </a:p>
          <a:p>
            <a:r>
              <a:rPr lang="en-GB" dirty="0" smtClean="0"/>
              <a:t>BUT</a:t>
            </a:r>
          </a:p>
          <a:p>
            <a:endParaRPr lang="en-GB" dirty="0"/>
          </a:p>
          <a:p>
            <a:r>
              <a:rPr lang="en-GB" dirty="0"/>
              <a:t>The ensemble of beam particles can be described by a </a:t>
            </a:r>
            <a:endParaRPr lang="en-GB" dirty="0" smtClean="0"/>
          </a:p>
          <a:p>
            <a:r>
              <a:rPr lang="en-GB" b="1" dirty="0" smtClean="0"/>
              <a:t>6D position and momentum distribution function.</a:t>
            </a:r>
          </a:p>
          <a:p>
            <a:endParaRPr lang="en-GB" b="1" dirty="0"/>
          </a:p>
          <a:p>
            <a:r>
              <a:rPr lang="en-GB" dirty="0" smtClean="0"/>
              <a:t>Increase in transverse emittance means that there is a</a:t>
            </a:r>
          </a:p>
          <a:p>
            <a:r>
              <a:rPr lang="en-GB" b="1" dirty="0" smtClean="0"/>
              <a:t>decrease of longitudinal energy spread with respect </a:t>
            </a:r>
          </a:p>
          <a:p>
            <a:r>
              <a:rPr lang="en-GB" b="1" dirty="0" smtClean="0"/>
              <a:t>to the reference particle</a:t>
            </a:r>
          </a:p>
          <a:p>
            <a:endParaRPr lang="en-GB" b="1" dirty="0"/>
          </a:p>
          <a:p>
            <a:r>
              <a:rPr lang="en-GB" dirty="0" smtClean="0"/>
              <a:t>No issues here Joe</a:t>
            </a:r>
            <a:r>
              <a:rPr lang="en-GB" dirty="0"/>
              <a:t>…  nous </a:t>
            </a:r>
            <a:r>
              <a:rPr lang="en-GB" dirty="0" err="1"/>
              <a:t>allons</a:t>
            </a:r>
            <a:r>
              <a:rPr lang="en-GB" dirty="0"/>
              <a:t> </a:t>
            </a:r>
            <a:r>
              <a:rPr lang="en-GB" dirty="0" err="1"/>
              <a:t>bien</a:t>
            </a:r>
            <a:r>
              <a:rPr lang="en-GB" dirty="0"/>
              <a:t>, </a:t>
            </a:r>
            <a:r>
              <a:rPr lang="en-GB" dirty="0" err="1"/>
              <a:t>merci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5375" y="4583439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Joseph </a:t>
            </a:r>
            <a:r>
              <a:rPr lang="en-GB" dirty="0" err="1" smtClean="0">
                <a:solidFill>
                  <a:schemeClr val="bg1"/>
                </a:solidFill>
              </a:rPr>
              <a:t>Liouville</a:t>
            </a:r>
            <a:r>
              <a:rPr lang="en-GB" dirty="0" smtClean="0">
                <a:solidFill>
                  <a:schemeClr val="bg1"/>
                </a:solidFill>
              </a:rPr>
              <a:t> (1809-1882)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323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Transverse emittance of an ion beam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2" y="893005"/>
            <a:ext cx="8397520" cy="4813313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transverse emittance of an ion beam is affected by 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F</a:t>
            </a:r>
            <a:r>
              <a:rPr lang="en-GB" sz="1800" b="1" dirty="0" smtClean="0"/>
              <a:t>undamental plasma properties and ion source design principles</a:t>
            </a:r>
            <a:r>
              <a:rPr lang="en-GB" sz="1800" dirty="0" smtClean="0"/>
              <a:t> (given)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B</a:t>
            </a:r>
            <a:r>
              <a:rPr lang="en-GB" sz="1800" b="1" dirty="0" smtClean="0"/>
              <a:t>eam extraction and transport properties</a:t>
            </a:r>
            <a:r>
              <a:rPr lang="en-GB" sz="1800" dirty="0" smtClean="0"/>
              <a:t> (can be changed)</a:t>
            </a:r>
          </a:p>
          <a:p>
            <a:pPr algn="just"/>
            <a:r>
              <a:rPr lang="en-GB" sz="1800" dirty="0" smtClean="0"/>
              <a:t>These are sometimes interconnected i.e. a fundamental plasma property affects the transverse emittance due to effects induced in the beam transport</a:t>
            </a:r>
          </a:p>
          <a:p>
            <a:pPr algn="just"/>
            <a:endParaRPr lang="en-GB" sz="1800" dirty="0" smtClean="0"/>
          </a:p>
          <a:p>
            <a:pPr algn="just"/>
            <a:r>
              <a:rPr lang="en-GB" sz="3600" dirty="0" smtClean="0">
                <a:sym typeface="Symbol" panose="05050102010706020507" pitchFamily="18" charset="2"/>
              </a:rPr>
              <a:t> =		+	     +		   +		 +</a:t>
            </a:r>
          </a:p>
          <a:p>
            <a:pPr algn="just"/>
            <a:r>
              <a:rPr lang="en-GB" sz="600" dirty="0" smtClean="0">
                <a:sym typeface="Symbol" panose="05050102010706020507" pitchFamily="18" charset="2"/>
              </a:rPr>
              <a:t>	</a:t>
            </a:r>
          </a:p>
          <a:p>
            <a:pPr algn="just"/>
            <a:r>
              <a:rPr lang="en-GB" sz="3600" dirty="0">
                <a:sym typeface="Symbol" panose="05050102010706020507" pitchFamily="18" charset="2"/>
              </a:rPr>
              <a:t>	</a:t>
            </a:r>
            <a:r>
              <a:rPr lang="en-GB" sz="3600" dirty="0" smtClean="0">
                <a:sym typeface="Symbol" panose="05050102010706020507" pitchFamily="18" charset="2"/>
              </a:rPr>
              <a:t>+</a:t>
            </a:r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Starting to make sense why the experiments don’t always “follow the physics”</a:t>
            </a:r>
          </a:p>
          <a:p>
            <a:pPr algn="just"/>
            <a:r>
              <a:rPr lang="en-GB" sz="1800" dirty="0" smtClean="0"/>
              <a:t>AND there’s more bad news…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129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</a:t>
            </a:r>
            <a:r>
              <a:rPr lang="en-GB" baseline="-25000" dirty="0" err="1" smtClean="0"/>
              <a:t>i</a:t>
            </a:r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07051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K/K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931000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469272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n</a:t>
            </a:r>
            <a:r>
              <a:rPr lang="en-GB" baseline="-25000" dirty="0" err="1" smtClean="0"/>
              <a:t>i</a:t>
            </a:r>
            <a:r>
              <a:rPr lang="en-GB" dirty="0" smtClean="0"/>
              <a:t>(r)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671760" y="3005829"/>
            <a:ext cx="1858822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Extraction design (E-field)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089895" y="3804769"/>
            <a:ext cx="1333092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ym typeface="Symbol" panose="05050102010706020507" pitchFamily="18" charset="2"/>
              </a:rPr>
              <a:t>n</a:t>
            </a:r>
            <a:r>
              <a:rPr lang="en-GB" baseline="-25000" dirty="0" smtClean="0">
                <a:sym typeface="Symbol" panose="05050102010706020507" pitchFamily="18" charset="2"/>
              </a:rPr>
              <a:t>e</a:t>
            </a:r>
            <a:r>
              <a:rPr lang="en-GB" dirty="0" smtClean="0">
                <a:sym typeface="Symbol" panose="05050102010706020507" pitchFamily="18" charset="2"/>
              </a:rPr>
              <a:t>, V</a:t>
            </a:r>
            <a:r>
              <a:rPr lang="en-GB" baseline="-25000" dirty="0" smtClean="0">
                <a:sym typeface="Symbol" panose="05050102010706020507" pitchFamily="18" charset="2"/>
              </a:rPr>
              <a:t>s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35186049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Space charge effects – Child-Langmuir law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52" y="1755615"/>
            <a:ext cx="2995727" cy="37758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252" y="4885149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Clement D. Child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(1868-1933)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2481105" y="836114"/>
            <a:ext cx="4718348" cy="1839001"/>
          </a:xfrm>
          <a:prstGeom prst="wedgeEllipseCallout">
            <a:avLst>
              <a:gd name="adj1" fmla="val -40213"/>
              <a:gd name="adj2" fmla="val 6879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279" y="1034361"/>
            <a:ext cx="2357355" cy="1443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242" y="3030357"/>
            <a:ext cx="6893566" cy="27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19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Space charge effects – Child-Langmuir law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3" y="1551064"/>
            <a:ext cx="5783905" cy="4161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510" y="2129799"/>
            <a:ext cx="2971800" cy="3362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98510" y="1586875"/>
            <a:ext cx="336502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Accepted wisdom espoused by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… and many others</a:t>
            </a:r>
          </a:p>
          <a:p>
            <a:endParaRPr lang="en-GB" dirty="0"/>
          </a:p>
          <a:p>
            <a:r>
              <a:rPr lang="en-GB" dirty="0" smtClean="0"/>
              <a:t>No implications on emittance!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9908" y="1035875"/>
            <a:ext cx="751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“In the space charge limited region the extracted current varies as V</a:t>
            </a:r>
            <a:r>
              <a:rPr lang="en-GB" baseline="30000" dirty="0" smtClean="0"/>
              <a:t>3/2</a:t>
            </a:r>
            <a:r>
              <a:rPr lang="en-GB" dirty="0" smtClean="0"/>
              <a:t>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4718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Space charge effects – Child-Langmuir law?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08" y="1405207"/>
            <a:ext cx="7761000" cy="2912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08" y="103587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Assumptions</a:t>
            </a:r>
            <a:endParaRPr lang="en-GB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354" y="1035875"/>
            <a:ext cx="2082125" cy="2360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53" y="3552638"/>
            <a:ext cx="2082125" cy="2319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535" y="4581318"/>
            <a:ext cx="4011020" cy="919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09" y="4592820"/>
            <a:ext cx="3863828" cy="908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220" y="5729775"/>
            <a:ext cx="1581150" cy="9429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430872" y="5501312"/>
            <a:ext cx="989234" cy="91476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122140" y="5781257"/>
            <a:ext cx="989234" cy="91476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771123" y="5781257"/>
            <a:ext cx="989234" cy="91476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075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8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Divergence-limited extraction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908" y="943275"/>
            <a:ext cx="1129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true cause for the observed power law is “meniscus focusing” and collimation on the extraction electrode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153"/>
            <a:ext cx="6083099" cy="2369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39"/>
          <a:stretch/>
        </p:blipFill>
        <p:spPr>
          <a:xfrm>
            <a:off x="6250330" y="1296013"/>
            <a:ext cx="2523282" cy="2366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266" y="1293153"/>
            <a:ext cx="3041430" cy="2369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5680" y="1828005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Low extraction voltage (region 1)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549948"/>
            <a:ext cx="6083099" cy="2298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329" y="3557297"/>
            <a:ext cx="2523283" cy="24216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5680" y="4329919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High extraction voltage (region 2)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265" y="3620371"/>
            <a:ext cx="3041431" cy="23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03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8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is emittance?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0013" y="1101725"/>
            <a:ext cx="6678051" cy="4300192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ensemble of beam particles can be described by a 6D position and momentum distribution function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/>
              <a:t>w</a:t>
            </a:r>
            <a:r>
              <a:rPr lang="en-GB" sz="1800" dirty="0" smtClean="0"/>
              <a:t>here </a:t>
            </a:r>
            <a:r>
              <a:rPr lang="en-GB" sz="1800" dirty="0"/>
              <a:t>t</a:t>
            </a:r>
            <a:r>
              <a:rPr lang="en-GB" sz="1800" dirty="0" smtClean="0"/>
              <a:t>he 2D projections 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describe the distributions of transverse (</a:t>
            </a:r>
            <a:r>
              <a:rPr lang="en-GB" sz="1800" dirty="0" err="1" smtClean="0"/>
              <a:t>x,y</a:t>
            </a:r>
            <a:r>
              <a:rPr lang="en-GB" sz="1800" dirty="0" smtClean="0"/>
              <a:t>) and longitudinal (z) positions and momenta of the particles. </a:t>
            </a:r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Here 		and		and</a:t>
            </a:r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04" y="1734714"/>
            <a:ext cx="2892079" cy="57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835" y="2948606"/>
            <a:ext cx="1014205" cy="436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493" y="2943119"/>
            <a:ext cx="972586" cy="443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532" y="2943119"/>
            <a:ext cx="1092269" cy="445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102" y="4453677"/>
            <a:ext cx="1093099" cy="590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473" y="4483929"/>
            <a:ext cx="1083582" cy="529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2394" y="4459361"/>
            <a:ext cx="2126766" cy="554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9635" y="2006428"/>
            <a:ext cx="3866770" cy="29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678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1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Divergence-limited extraction – implications on emittance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18678" y="985271"/>
            <a:ext cx="10345400" cy="7117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b="1" dirty="0" smtClean="0"/>
              <a:t>Emittance measurements are reliable and comparable only</a:t>
            </a:r>
            <a:r>
              <a:rPr lang="en-GB" sz="1800" dirty="0" smtClean="0"/>
              <a:t> if the whole beam is measured and the plasma-beam boundary effects are minimised (“flat meniscus”) i.e. </a:t>
            </a:r>
            <a:r>
              <a:rPr lang="en-GB" sz="1800" b="1" dirty="0" smtClean="0"/>
              <a:t>at constant divergence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53" y="1693322"/>
            <a:ext cx="5698863" cy="37137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01409" y="1693322"/>
            <a:ext cx="57746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current at the “knee-point” varies as V</a:t>
            </a:r>
            <a:r>
              <a:rPr lang="en-GB" baseline="30000" dirty="0" smtClean="0"/>
              <a:t>3/2</a:t>
            </a:r>
            <a:endParaRPr lang="en-GB" dirty="0" smtClean="0"/>
          </a:p>
          <a:p>
            <a:endParaRPr lang="en-GB" dirty="0"/>
          </a:p>
          <a:p>
            <a:r>
              <a:rPr lang="en-GB" b="1" dirty="0"/>
              <a:t>Q</a:t>
            </a:r>
            <a:r>
              <a:rPr lang="en-GB" b="1" dirty="0" smtClean="0"/>
              <a:t>uestions the concept of normalised emittance</a:t>
            </a:r>
            <a:r>
              <a:rPr lang="en-GB" dirty="0" smtClean="0"/>
              <a:t> when comparing different ion sources as the beam formation is energy dependent</a:t>
            </a:r>
          </a:p>
          <a:p>
            <a:endParaRPr lang="en-GB" dirty="0"/>
          </a:p>
          <a:p>
            <a:r>
              <a:rPr lang="en-GB" dirty="0" smtClean="0"/>
              <a:t>Could this explain: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B</a:t>
            </a:r>
            <a:r>
              <a:rPr lang="en-GB" baseline="-25000" dirty="0" err="1" smtClean="0"/>
              <a:t>ext</a:t>
            </a:r>
            <a:r>
              <a:rPr lang="en-GB" dirty="0" smtClean="0"/>
              <a:t> affects the plasma flux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 smtClean="0">
                <a:sym typeface="Wingdings" panose="05000000000000000000" pitchFamily="2" charset="2"/>
              </a:rPr>
              <a:t>plasma beam boundary changes?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 less divergent beam?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947" y="3147242"/>
            <a:ext cx="3484192" cy="24251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94781" y="1844771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Must match n</a:t>
            </a:r>
            <a:r>
              <a:rPr lang="en-GB" b="1" baseline="-25000" dirty="0" smtClean="0"/>
              <a:t>e</a:t>
            </a:r>
            <a:r>
              <a:rPr lang="en-GB" b="1" dirty="0" smtClean="0"/>
              <a:t> for each V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84118" y="4449038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No “V</a:t>
            </a:r>
            <a:r>
              <a:rPr lang="en-GB" b="1" baseline="30000" dirty="0" smtClean="0"/>
              <a:t>3/2</a:t>
            </a:r>
            <a:r>
              <a:rPr lang="en-GB" b="1" dirty="0" smtClean="0"/>
              <a:t>-law” for each curve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853333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Divergence-limited extraction – example of “plasma meniscus matching”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16" y="1001574"/>
            <a:ext cx="2861234" cy="3045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8" y="3649732"/>
            <a:ext cx="2181225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987" y="3609976"/>
            <a:ext cx="2276475" cy="2152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7929" y="1001574"/>
            <a:ext cx="2172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SNS H</a:t>
            </a:r>
            <a:r>
              <a:rPr lang="en-GB" b="1" baseline="30000" dirty="0" smtClean="0"/>
              <a:t>-</a:t>
            </a:r>
            <a:r>
              <a:rPr lang="en-GB" b="1" dirty="0" smtClean="0"/>
              <a:t> ion source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803" y="6343650"/>
            <a:ext cx="5962650" cy="514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5857" y="1115171"/>
            <a:ext cx="3334585" cy="28181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19372" y="3649732"/>
            <a:ext cx="503465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49808" y="3589667"/>
            <a:ext cx="1221788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0307" y="1001574"/>
            <a:ext cx="3116968" cy="2547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0307" y="3712975"/>
            <a:ext cx="3116968" cy="24924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38726" y="4299806"/>
            <a:ext cx="2948846" cy="1200329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Increasing the aperture size allows “plasma meniscus matching” and improved beam brightness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5666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0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How to overcome the space charge effects – innovative technique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19372" y="3649732"/>
            <a:ext cx="503465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49808" y="3589667"/>
            <a:ext cx="1221788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32" y="4104608"/>
            <a:ext cx="4008159" cy="1625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1" y="1037646"/>
            <a:ext cx="7726165" cy="2705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837" y="1109565"/>
            <a:ext cx="3598210" cy="27055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162" y="4210993"/>
            <a:ext cx="3795211" cy="1200329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With the “plasma meniscus matched” the current density can be increased by strongest electric field where to ion velocity is lowest 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037" y="3900330"/>
            <a:ext cx="3909531" cy="20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394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9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99828" y="211627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ECRIS afterglow emittance?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19372" y="3649732"/>
            <a:ext cx="503465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49808" y="3589667"/>
            <a:ext cx="1221788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6" y="948292"/>
            <a:ext cx="3599727" cy="2822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0651" y="825181"/>
            <a:ext cx="27478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Li. et al, Rev. Sci. </a:t>
            </a:r>
            <a:r>
              <a:rPr lang="en-GB" sz="1000" dirty="0" err="1" smtClean="0"/>
              <a:t>Instrum</a:t>
            </a:r>
            <a:r>
              <a:rPr lang="en-GB" sz="1000" dirty="0"/>
              <a:t>. 96, 023303 (2025)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88" y="4688514"/>
            <a:ext cx="4207147" cy="857998"/>
          </a:xfrm>
          <a:prstGeom prst="rect">
            <a:avLst/>
          </a:prstGeom>
        </p:spPr>
      </p:pic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-4174" y="3903561"/>
            <a:ext cx="4744299" cy="80704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Emittance in afterglow measured only once(?).</a:t>
            </a:r>
          </a:p>
          <a:p>
            <a:pPr marL="0" indent="0" algn="just">
              <a:buNone/>
            </a:pPr>
            <a:r>
              <a:rPr lang="en-GB" sz="1800" dirty="0" smtClean="0"/>
              <a:t>Could not find a comparison to CW emittance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814" y="942215"/>
            <a:ext cx="3876600" cy="2828454"/>
          </a:xfrm>
          <a:prstGeom prst="rect">
            <a:avLst/>
          </a:prstGeom>
        </p:spPr>
      </p:pic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678076" y="3866758"/>
            <a:ext cx="3671212" cy="27266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Longitudinal energy spread peaks during plasma breakdown and decay.</a:t>
            </a:r>
          </a:p>
          <a:p>
            <a:pPr marL="0" indent="0" algn="just"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This together with the higher space charge affects the effective emittance of the M/Q-analysed beams during the afterglow.</a:t>
            </a:r>
          </a:p>
          <a:p>
            <a:pPr marL="0" indent="0" algn="just">
              <a:buNone/>
            </a:pP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730881" y="1798079"/>
            <a:ext cx="173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RIKEN 18 GHz ECRIS</a:t>
            </a:r>
            <a:endParaRPr lang="en-GB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461" y="365125"/>
            <a:ext cx="3439836" cy="540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7094" y="1069738"/>
            <a:ext cx="2464376" cy="20427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217822" y="1261271"/>
            <a:ext cx="405114" cy="18511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7783" y="4774654"/>
            <a:ext cx="3354678" cy="19051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454175" y="3201872"/>
            <a:ext cx="223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+mj-lt"/>
              </a:rPr>
              <a:t>Gain factor of  4-300 for 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+mj-lt"/>
              </a:rPr>
              <a:t>HCI With “PUMAEX”</a:t>
            </a:r>
            <a:endParaRPr lang="en-GB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8584773" y="3860839"/>
            <a:ext cx="3671212" cy="6268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Could this minimise emittance during afterglow?</a:t>
            </a:r>
          </a:p>
          <a:p>
            <a:pPr marL="0" indent="0" algn="just">
              <a:buNone/>
            </a:pPr>
            <a:endParaRPr lang="en-GB" sz="18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564814" y="907048"/>
            <a:ext cx="0" cy="55156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457687" y="883898"/>
            <a:ext cx="0" cy="55156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7687" y="6680979"/>
            <a:ext cx="3714871" cy="216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5272" y="4361123"/>
            <a:ext cx="2119699" cy="4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19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1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Transverse emittance of an ion beam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2" y="893005"/>
            <a:ext cx="8834842" cy="4813313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transverse emittance of an ion beam is affected by 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F</a:t>
            </a:r>
            <a:r>
              <a:rPr lang="en-GB" sz="1800" b="1" dirty="0" smtClean="0"/>
              <a:t>undamental plasma properties and ion source design principles</a:t>
            </a:r>
            <a:r>
              <a:rPr lang="en-GB" sz="1800" dirty="0" smtClean="0"/>
              <a:t> (given)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B</a:t>
            </a:r>
            <a:r>
              <a:rPr lang="en-GB" sz="1800" b="1" dirty="0" smtClean="0"/>
              <a:t>eam extraction and transport properties</a:t>
            </a:r>
            <a:r>
              <a:rPr lang="en-GB" sz="1800" dirty="0" smtClean="0"/>
              <a:t> (can be changed)</a:t>
            </a:r>
          </a:p>
          <a:p>
            <a:pPr algn="just"/>
            <a:r>
              <a:rPr lang="en-GB" sz="1800" dirty="0" smtClean="0"/>
              <a:t>These are sometimes interconnected i.e. a fundamental plasma property affects the transverse emittance due to effects induced in the beam transport</a:t>
            </a:r>
          </a:p>
          <a:p>
            <a:pPr algn="just"/>
            <a:endParaRPr lang="en-GB" sz="1800" dirty="0" smtClean="0"/>
          </a:p>
          <a:p>
            <a:pPr algn="just"/>
            <a:r>
              <a:rPr lang="en-GB" sz="3600" dirty="0" smtClean="0">
                <a:sym typeface="Symbol" panose="05050102010706020507" pitchFamily="18" charset="2"/>
              </a:rPr>
              <a:t> =		+	     +		   +		 +</a:t>
            </a:r>
          </a:p>
          <a:p>
            <a:pPr algn="just"/>
            <a:r>
              <a:rPr lang="en-GB" sz="600" dirty="0" smtClean="0">
                <a:sym typeface="Symbol" panose="05050102010706020507" pitchFamily="18" charset="2"/>
              </a:rPr>
              <a:t>	</a:t>
            </a:r>
          </a:p>
          <a:p>
            <a:pPr algn="just"/>
            <a:r>
              <a:rPr lang="en-GB" sz="3600" dirty="0">
                <a:sym typeface="Symbol" panose="05050102010706020507" pitchFamily="18" charset="2"/>
              </a:rPr>
              <a:t>	</a:t>
            </a:r>
            <a:r>
              <a:rPr lang="en-GB" sz="3600" dirty="0" smtClean="0">
                <a:sym typeface="Symbol" panose="05050102010706020507" pitchFamily="18" charset="2"/>
              </a:rPr>
              <a:t>+		 +		    +</a:t>
            </a:r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Starting to make more sense why the experiments don’t always “follow the physics”</a:t>
            </a:r>
          </a:p>
          <a:p>
            <a:pPr algn="just"/>
            <a:r>
              <a:rPr lang="en-GB" sz="1800" dirty="0" smtClean="0"/>
              <a:t>AND there’s more bad news…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129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</a:t>
            </a:r>
            <a:r>
              <a:rPr lang="en-GB" baseline="-25000" dirty="0" err="1" smtClean="0"/>
              <a:t>i</a:t>
            </a:r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07051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K/K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931000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469272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n</a:t>
            </a:r>
            <a:r>
              <a:rPr lang="en-GB" baseline="-25000" dirty="0" err="1" smtClean="0"/>
              <a:t>i</a:t>
            </a:r>
            <a:r>
              <a:rPr lang="en-GB" dirty="0" smtClean="0"/>
              <a:t>(r)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671760" y="3005829"/>
            <a:ext cx="1858822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Extraction design (E-field)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089895" y="3804769"/>
            <a:ext cx="1333092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ym typeface="Symbol" panose="05050102010706020507" pitchFamily="18" charset="2"/>
              </a:rPr>
              <a:t>V</a:t>
            </a:r>
            <a:r>
              <a:rPr lang="en-GB" baseline="-25000" dirty="0" err="1" smtClean="0">
                <a:sym typeface="Symbol" panose="05050102010706020507" pitchFamily="18" charset="2"/>
              </a:rPr>
              <a:t>p</a:t>
            </a:r>
            <a:r>
              <a:rPr lang="en-GB" dirty="0" smtClean="0">
                <a:sym typeface="Symbol" panose="05050102010706020507" pitchFamily="18" charset="2"/>
              </a:rPr>
              <a:t>, V</a:t>
            </a:r>
            <a:r>
              <a:rPr lang="en-GB" baseline="-25000" dirty="0" smtClean="0">
                <a:sym typeface="Symbol" panose="05050102010706020507" pitchFamily="18" charset="2"/>
              </a:rPr>
              <a:t>s</a:t>
            </a:r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001518" y="3804769"/>
            <a:ext cx="163106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Plasma-beam boundary</a:t>
            </a:r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6158311" y="3804769"/>
            <a:ext cx="1415305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Divergence/ collimation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3808075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2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Space charge induced emittance growth in beam transport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1" y="893006"/>
            <a:ext cx="9825649" cy="4911446"/>
          </a:xfrm>
        </p:spPr>
        <p:txBody>
          <a:bodyPr>
            <a:normAutofit/>
          </a:bodyPr>
          <a:lstStyle/>
          <a:p>
            <a:pPr algn="just"/>
            <a:r>
              <a:rPr lang="en-GB" sz="1800" dirty="0"/>
              <a:t>The self-repulsion of the high-current ion beam exerts a non-linear force on the beam particles and causes transverse emittance growth. The space charge effect can be estimated from</a:t>
            </a:r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where </a:t>
            </a:r>
            <a:r>
              <a:rPr lang="en-GB" sz="1800" dirty="0">
                <a:sym typeface="Symbol" panose="05050102010706020507" pitchFamily="18" charset="2"/>
              </a:rPr>
              <a:t> is the is the original emittance before the drift space, </a:t>
            </a:r>
            <a:r>
              <a:rPr lang="en-GB" sz="1800" i="1" dirty="0" smtClean="0">
                <a:sym typeface="Symbol" panose="05050102010706020507" pitchFamily="18" charset="2"/>
              </a:rPr>
              <a:t>I</a:t>
            </a:r>
            <a:r>
              <a:rPr lang="en-GB" sz="1800" dirty="0" smtClean="0">
                <a:sym typeface="Symbol" panose="05050102010706020507" pitchFamily="18" charset="2"/>
              </a:rPr>
              <a:t> </a:t>
            </a:r>
            <a:r>
              <a:rPr lang="en-GB" sz="1800" dirty="0">
                <a:sym typeface="Symbol" panose="05050102010706020507" pitchFamily="18" charset="2"/>
              </a:rPr>
              <a:t>the effective beam current </a:t>
            </a:r>
            <a:r>
              <a:rPr lang="en-GB" sz="1800" dirty="0" smtClean="0">
                <a:sym typeface="Symbol" panose="05050102010706020507" pitchFamily="18" charset="2"/>
              </a:rPr>
              <a:t>with </a:t>
            </a:r>
            <a:r>
              <a:rPr lang="en-GB" sz="1800" i="1" dirty="0" smtClean="0">
                <a:sym typeface="Symbol" panose="05050102010706020507" pitchFamily="18" charset="2"/>
              </a:rPr>
              <a:t>I</a:t>
            </a:r>
            <a:r>
              <a:rPr lang="en-GB" sz="1800" dirty="0" smtClean="0">
                <a:sym typeface="Symbol" panose="05050102010706020507" pitchFamily="18" charset="2"/>
              </a:rPr>
              <a:t>=(1-)</a:t>
            </a:r>
            <a:r>
              <a:rPr lang="en-GB" sz="1800" i="1" dirty="0" smtClean="0">
                <a:sym typeface="Symbol" panose="05050102010706020507" pitchFamily="18" charset="2"/>
              </a:rPr>
              <a:t>I</a:t>
            </a:r>
            <a:r>
              <a:rPr lang="en-GB" sz="1800" baseline="-25000" dirty="0" smtClean="0">
                <a:sym typeface="Symbol" panose="05050102010706020507" pitchFamily="18" charset="2"/>
              </a:rPr>
              <a:t>0</a:t>
            </a:r>
            <a:r>
              <a:rPr lang="en-GB" sz="1800" dirty="0" smtClean="0">
                <a:sym typeface="Symbol" panose="05050102010706020507" pitchFamily="18" charset="2"/>
              </a:rPr>
              <a:t> </a:t>
            </a:r>
            <a:r>
              <a:rPr lang="en-GB" sz="1800" dirty="0">
                <a:sym typeface="Symbol" panose="05050102010706020507" pitchFamily="18" charset="2"/>
              </a:rPr>
              <a:t>where </a:t>
            </a:r>
            <a:r>
              <a:rPr lang="en-GB" sz="1800" dirty="0" smtClean="0">
                <a:sym typeface="Symbol" panose="05050102010706020507" pitchFamily="18" charset="2"/>
              </a:rPr>
              <a:t> </a:t>
            </a:r>
            <a:r>
              <a:rPr lang="en-GB" sz="1800" dirty="0">
                <a:sym typeface="Symbol" panose="05050102010706020507" pitchFamily="18" charset="2"/>
              </a:rPr>
              <a:t>is the space charge compensation degree and </a:t>
            </a:r>
            <a:r>
              <a:rPr lang="en-GB" sz="1800" i="1" dirty="0">
                <a:sym typeface="Symbol" panose="05050102010706020507" pitchFamily="18" charset="2"/>
              </a:rPr>
              <a:t>I</a:t>
            </a:r>
            <a:r>
              <a:rPr lang="en-GB" sz="1800" baseline="-25000" dirty="0">
                <a:sym typeface="Symbol" panose="05050102010706020507" pitchFamily="18" charset="2"/>
              </a:rPr>
              <a:t>0</a:t>
            </a:r>
            <a:r>
              <a:rPr lang="en-GB" sz="1800" dirty="0">
                <a:sym typeface="Symbol" panose="05050102010706020507" pitchFamily="18" charset="2"/>
              </a:rPr>
              <a:t> </a:t>
            </a:r>
            <a:r>
              <a:rPr lang="en-GB" sz="1800" dirty="0" smtClean="0">
                <a:sym typeface="Symbol" panose="05050102010706020507" pitchFamily="18" charset="2"/>
              </a:rPr>
              <a:t>the </a:t>
            </a:r>
            <a:r>
              <a:rPr lang="en-GB" sz="1800" dirty="0">
                <a:sym typeface="Symbol" panose="05050102010706020507" pitchFamily="18" charset="2"/>
              </a:rPr>
              <a:t>beam </a:t>
            </a:r>
            <a:r>
              <a:rPr lang="en-GB" sz="1800" dirty="0" smtClean="0">
                <a:sym typeface="Symbol" panose="05050102010706020507" pitchFamily="18" charset="2"/>
              </a:rPr>
              <a:t>current. </a:t>
            </a:r>
            <a:r>
              <a:rPr lang="en-GB" sz="1800" dirty="0">
                <a:sym typeface="Symbol" panose="05050102010706020507" pitchFamily="18" charset="2"/>
              </a:rPr>
              <a:t>The factor </a:t>
            </a:r>
            <a:r>
              <a:rPr lang="en-GB" sz="1800" dirty="0" smtClean="0">
                <a:sym typeface="Symbol" panose="05050102010706020507" pitchFamily="18" charset="2"/>
              </a:rPr>
              <a:t> can </a:t>
            </a:r>
            <a:r>
              <a:rPr lang="en-GB" sz="1800" dirty="0">
                <a:sym typeface="Symbol" panose="05050102010706020507" pitchFamily="18" charset="2"/>
              </a:rPr>
              <a:t>be determined numerically for a given particle distribution (e.g. 0.55 for a Gaussian beam or 0.094 for Water Bag distribution). Furthermore, </a:t>
            </a:r>
            <a:r>
              <a:rPr lang="en-GB" sz="1800" dirty="0" smtClean="0">
                <a:sym typeface="Symbol" panose="05050102010706020507" pitchFamily="18" charset="2"/>
              </a:rPr>
              <a:t>z </a:t>
            </a:r>
            <a:r>
              <a:rPr lang="en-GB" sz="1800" dirty="0">
                <a:sym typeface="Symbol" panose="05050102010706020507" pitchFamily="18" charset="2"/>
              </a:rPr>
              <a:t>is the drift length, </a:t>
            </a:r>
            <a:r>
              <a:rPr lang="en-GB" sz="1800" i="1" dirty="0" err="1" smtClean="0">
                <a:sym typeface="Symbol" panose="05050102010706020507" pitchFamily="18" charset="2"/>
              </a:rPr>
              <a:t>I</a:t>
            </a:r>
            <a:r>
              <a:rPr lang="en-GB" sz="1800" baseline="-25000" dirty="0" err="1" smtClean="0">
                <a:sym typeface="Symbol" panose="05050102010706020507" pitchFamily="18" charset="2"/>
              </a:rPr>
              <a:t>c</a:t>
            </a:r>
            <a:r>
              <a:rPr lang="en-GB" sz="1800" dirty="0" smtClean="0">
                <a:sym typeface="Symbol" panose="05050102010706020507" pitchFamily="18" charset="2"/>
              </a:rPr>
              <a:t> = 3.1310</a:t>
            </a:r>
            <a:r>
              <a:rPr lang="en-GB" sz="1800" baseline="30000" dirty="0" smtClean="0">
                <a:sym typeface="Symbol" panose="05050102010706020507" pitchFamily="18" charset="2"/>
              </a:rPr>
              <a:t>7</a:t>
            </a:r>
            <a:r>
              <a:rPr lang="en-GB" sz="1800" dirty="0" smtClean="0">
                <a:sym typeface="Symbol" panose="05050102010706020507" pitchFamily="18" charset="2"/>
              </a:rPr>
              <a:t> M/Q), </a:t>
            </a:r>
            <a:r>
              <a:rPr lang="en-GB" sz="1800" dirty="0">
                <a:sym typeface="Symbol" panose="05050102010706020507" pitchFamily="18" charset="2"/>
              </a:rPr>
              <a:t>and </a:t>
            </a:r>
            <a:r>
              <a:rPr lang="en-GB" sz="1800" dirty="0" smtClean="0">
                <a:sym typeface="Symbol" panose="05050102010706020507" pitchFamily="18" charset="2"/>
              </a:rPr>
              <a:t> </a:t>
            </a:r>
            <a:r>
              <a:rPr lang="en-GB" sz="1800" dirty="0">
                <a:sym typeface="Symbol" panose="05050102010706020507" pitchFamily="18" charset="2"/>
              </a:rPr>
              <a:t>and </a:t>
            </a:r>
            <a:r>
              <a:rPr lang="en-GB" sz="1800" dirty="0" smtClean="0">
                <a:sym typeface="Symbol" panose="05050102010706020507" pitchFamily="18" charset="2"/>
              </a:rPr>
              <a:t> the </a:t>
            </a:r>
            <a:r>
              <a:rPr lang="en-GB" sz="1800" dirty="0">
                <a:sym typeface="Symbol" panose="05050102010706020507" pitchFamily="18" charset="2"/>
              </a:rPr>
              <a:t>relativistic Lorentz parameters</a:t>
            </a:r>
            <a:r>
              <a:rPr lang="en-GB" sz="1800" dirty="0" smtClean="0">
                <a:sym typeface="Symbol" panose="05050102010706020507" pitchFamily="18" charset="2"/>
              </a:rPr>
              <a:t>.</a:t>
            </a:r>
          </a:p>
          <a:p>
            <a:pPr algn="just"/>
            <a:endParaRPr lang="en-GB" sz="1800" dirty="0">
              <a:sym typeface="Symbol" panose="05050102010706020507" pitchFamily="18" charset="2"/>
            </a:endParaRPr>
          </a:p>
          <a:p>
            <a:pPr algn="just"/>
            <a:r>
              <a:rPr lang="en-GB" sz="1800" dirty="0" smtClean="0">
                <a:sym typeface="Symbol" panose="05050102010706020507" pitchFamily="18" charset="2"/>
              </a:rPr>
              <a:t>Note that the space charge induced emittance growth does not depend on the beam radius.</a:t>
            </a:r>
            <a:endParaRPr lang="en-GB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631" y="1709860"/>
            <a:ext cx="2869510" cy="850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756" y="4842514"/>
            <a:ext cx="3535224" cy="19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059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Space charge induced emittance growth example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49808" y="3589667"/>
            <a:ext cx="1221788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http://fets.isis.rl.ac.uk/imagesFhj/2/2c/FETS2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28974" r="48907" b="40493"/>
          <a:stretch/>
        </p:blipFill>
        <p:spPr bwMode="auto">
          <a:xfrm>
            <a:off x="488253" y="1731368"/>
            <a:ext cx="5277735" cy="26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5340" y="4502427"/>
            <a:ext cx="4365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Front End Test Stand (FETS) at RAL</a:t>
            </a:r>
          </a:p>
          <a:p>
            <a:r>
              <a:rPr lang="en-GB" dirty="0" smtClean="0"/>
              <a:t>Pulsed 60 mA H</a:t>
            </a:r>
            <a:r>
              <a:rPr lang="en-GB" baseline="30000" dirty="0" smtClean="0"/>
              <a:t>-</a:t>
            </a:r>
            <a:r>
              <a:rPr lang="en-GB" dirty="0" smtClean="0"/>
              <a:t> beam at 65 </a:t>
            </a:r>
            <a:r>
              <a:rPr lang="en-GB" dirty="0" err="1" smtClean="0"/>
              <a:t>keV</a:t>
            </a:r>
            <a:r>
              <a:rPr lang="en-GB" dirty="0" smtClean="0"/>
              <a:t> energy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7626" y="1653925"/>
            <a:ext cx="1888435" cy="240878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87626" y="120715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1.6 m long LEBT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269" y="1305910"/>
            <a:ext cx="2869510" cy="850915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29248"/>
              </p:ext>
            </p:extLst>
          </p:nvPr>
        </p:nvGraphicFramePr>
        <p:xfrm>
          <a:off x="6387939" y="1053852"/>
          <a:ext cx="5260052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116">
                  <a:extLst>
                    <a:ext uri="{9D8B030D-6E8A-4147-A177-3AD203B41FA5}">
                      <a16:colId xmlns:a16="http://schemas.microsoft.com/office/drawing/2014/main" val="1368136315"/>
                    </a:ext>
                  </a:extLst>
                </a:gridCol>
                <a:gridCol w="3321936">
                  <a:extLst>
                    <a:ext uri="{9D8B030D-6E8A-4147-A177-3AD203B41FA5}">
                      <a16:colId xmlns:a16="http://schemas.microsoft.com/office/drawing/2014/main" val="1039816221"/>
                    </a:ext>
                  </a:extLst>
                </a:gridCol>
              </a:tblGrid>
              <a:tr h="27605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SCC degree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Emittance growth</a:t>
                      </a:r>
                      <a:r>
                        <a:rPr lang="en-GB" sz="1600" baseline="0" dirty="0" smtClean="0"/>
                        <a:t> factor </a:t>
                      </a:r>
                      <a:r>
                        <a:rPr lang="en-GB" sz="1600" baseline="0" dirty="0" smtClean="0">
                          <a:sym typeface="Symbol" panose="05050102010706020507" pitchFamily="18" charset="2"/>
                        </a:rPr>
                        <a:t>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302555"/>
                  </a:ext>
                </a:extLst>
              </a:tr>
              <a:tr h="27605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10.4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514021"/>
                  </a:ext>
                </a:extLst>
              </a:tr>
              <a:tr h="27605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55713"/>
                  </a:ext>
                </a:extLst>
              </a:tr>
              <a:tr h="27605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3.76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720438"/>
                  </a:ext>
                </a:extLst>
              </a:tr>
              <a:tr h="27605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1.67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100450"/>
                  </a:ext>
                </a:extLst>
              </a:tr>
              <a:tr h="27605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0.9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0.41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868414"/>
                  </a:ext>
                </a:extLst>
              </a:tr>
              <a:tr h="27605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552731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373289" y="3384592"/>
            <a:ext cx="360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Waterbag</a:t>
            </a:r>
            <a:r>
              <a:rPr lang="en-GB" dirty="0" smtClean="0"/>
              <a:t> distribution, </a:t>
            </a:r>
            <a:r>
              <a:rPr lang="en-GB" dirty="0" smtClean="0">
                <a:sym typeface="Symbol" panose="05050102010706020507" pitchFamily="18" charset="2"/>
              </a:rPr>
              <a:t> = </a:t>
            </a:r>
            <a:r>
              <a:rPr lang="en-GB" dirty="0">
                <a:sym typeface="Symbol" panose="05050102010706020507" pitchFamily="18" charset="2"/>
              </a:rPr>
              <a:t>(1+)</a:t>
            </a:r>
            <a:r>
              <a:rPr lang="en-GB" dirty="0" smtClean="0">
                <a:sym typeface="Symbol" panose="05050102010706020507" pitchFamily="18" charset="2"/>
              </a:rPr>
              <a:t></a:t>
            </a:r>
            <a:r>
              <a:rPr lang="en-GB" baseline="-25000" dirty="0" smtClean="0">
                <a:sym typeface="Symbol" panose="05050102010706020507" pitchFamily="18" charset="2"/>
              </a:rPr>
              <a:t>0</a:t>
            </a:r>
            <a:endParaRPr lang="en-GB" baseline="-25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489" y="3900330"/>
            <a:ext cx="2815476" cy="28205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091429" y="4687569"/>
            <a:ext cx="2853644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Very poor beam transport at low SCC degree!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7775" y="4366772"/>
            <a:ext cx="442149" cy="1934256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7279161" y="577528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SCC time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552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Space charge </a:t>
            </a: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effects in an ECRIS beamline </a:t>
            </a:r>
            <a:r>
              <a:rPr lang="en-US" sz="1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(JYFL 14 GHz ECRIS – old configuration) </a:t>
            </a:r>
            <a:endParaRPr lang="en-US" sz="1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49808" y="3589667"/>
            <a:ext cx="1221788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1454"/>
            <a:ext cx="4984549" cy="38467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308" y="991301"/>
            <a:ext cx="7349788" cy="1769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308" y="3435119"/>
            <a:ext cx="7361127" cy="1470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42583" y="3435119"/>
            <a:ext cx="2862469" cy="147091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902279" y="4988690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Optimum brightness despite of beam losses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84549" y="2968258"/>
            <a:ext cx="709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Solenoid focusing </a:t>
            </a:r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rgbClr val="FF0000"/>
                </a:solidFill>
              </a:rPr>
              <a:t>Hollow beams of high charge state ions (Ar</a:t>
            </a:r>
            <a:r>
              <a:rPr lang="en-GB" baseline="30000" dirty="0" smtClean="0">
                <a:solidFill>
                  <a:srgbClr val="FF0000"/>
                </a:solidFill>
              </a:rPr>
              <a:t>8+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2030" y="4016415"/>
            <a:ext cx="1643605" cy="7870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681" y="5580276"/>
            <a:ext cx="3367230" cy="11669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9308" y="5400966"/>
            <a:ext cx="2667465" cy="952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71596" y="540595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Old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02279" y="54059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New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901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8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Transverse emittance of an ion beam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1" y="893005"/>
            <a:ext cx="9474217" cy="4813313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transverse emittance of an ion beam is affected by 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F</a:t>
            </a:r>
            <a:r>
              <a:rPr lang="en-GB" sz="1800" b="1" dirty="0" smtClean="0"/>
              <a:t>undamental plasma properties and ion source design principles</a:t>
            </a:r>
            <a:r>
              <a:rPr lang="en-GB" sz="1800" dirty="0" smtClean="0"/>
              <a:t> (given)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B</a:t>
            </a:r>
            <a:r>
              <a:rPr lang="en-GB" sz="1800" b="1" dirty="0" smtClean="0"/>
              <a:t>eam extraction and transport properties</a:t>
            </a:r>
            <a:r>
              <a:rPr lang="en-GB" sz="1800" dirty="0" smtClean="0"/>
              <a:t> (can be changed)</a:t>
            </a:r>
          </a:p>
          <a:p>
            <a:pPr algn="just"/>
            <a:r>
              <a:rPr lang="en-GB" sz="1800" dirty="0" smtClean="0"/>
              <a:t>These are sometimes interconnected i.e. a fundamental plasma property affects the transverse emittance due to effects induced in the beam transport</a:t>
            </a:r>
          </a:p>
          <a:p>
            <a:pPr algn="just"/>
            <a:endParaRPr lang="en-GB" sz="1800" dirty="0" smtClean="0"/>
          </a:p>
          <a:p>
            <a:pPr algn="just"/>
            <a:r>
              <a:rPr lang="en-GB" sz="3600" dirty="0" smtClean="0">
                <a:sym typeface="Symbol" panose="05050102010706020507" pitchFamily="18" charset="2"/>
              </a:rPr>
              <a:t> =		+	     +		   +		 +</a:t>
            </a:r>
          </a:p>
          <a:p>
            <a:pPr algn="just"/>
            <a:r>
              <a:rPr lang="en-GB" sz="600" dirty="0" smtClean="0">
                <a:sym typeface="Symbol" panose="05050102010706020507" pitchFamily="18" charset="2"/>
              </a:rPr>
              <a:t>	</a:t>
            </a:r>
          </a:p>
          <a:p>
            <a:pPr algn="just"/>
            <a:r>
              <a:rPr lang="en-GB" sz="3600" dirty="0">
                <a:sym typeface="Symbol" panose="05050102010706020507" pitchFamily="18" charset="2"/>
              </a:rPr>
              <a:t>	</a:t>
            </a:r>
            <a:r>
              <a:rPr lang="en-GB" sz="3600" dirty="0" smtClean="0">
                <a:sym typeface="Symbol" panose="05050102010706020507" pitchFamily="18" charset="2"/>
              </a:rPr>
              <a:t>+		 +		    +		     +</a:t>
            </a:r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Starting to make even more sense why the experiments don’t always “follow the physics”</a:t>
            </a:r>
          </a:p>
          <a:p>
            <a:pPr algn="just"/>
            <a:r>
              <a:rPr lang="en-GB" sz="1800" dirty="0" smtClean="0"/>
              <a:t>AND brace yourself for more…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129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</a:t>
            </a:r>
            <a:r>
              <a:rPr lang="en-GB" baseline="-25000" dirty="0" err="1" smtClean="0"/>
              <a:t>i</a:t>
            </a:r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07051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K/K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931000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469272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n</a:t>
            </a:r>
            <a:r>
              <a:rPr lang="en-GB" baseline="-25000" dirty="0" err="1" smtClean="0"/>
              <a:t>i</a:t>
            </a:r>
            <a:r>
              <a:rPr lang="en-GB" dirty="0" smtClean="0"/>
              <a:t>(r)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671760" y="3005829"/>
            <a:ext cx="1858822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Extraction design (E-field)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089895" y="3804769"/>
            <a:ext cx="1333092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ym typeface="Symbol" panose="05050102010706020507" pitchFamily="18" charset="2"/>
              </a:rPr>
              <a:t>V</a:t>
            </a:r>
            <a:r>
              <a:rPr lang="en-GB" baseline="-25000" dirty="0" err="1" smtClean="0">
                <a:sym typeface="Symbol" panose="05050102010706020507" pitchFamily="18" charset="2"/>
              </a:rPr>
              <a:t>p</a:t>
            </a:r>
            <a:r>
              <a:rPr lang="en-GB" dirty="0" smtClean="0">
                <a:sym typeface="Symbol" panose="05050102010706020507" pitchFamily="18" charset="2"/>
              </a:rPr>
              <a:t>, V</a:t>
            </a:r>
            <a:r>
              <a:rPr lang="en-GB" baseline="-25000" dirty="0" smtClean="0">
                <a:sym typeface="Symbol" panose="05050102010706020507" pitchFamily="18" charset="2"/>
              </a:rPr>
              <a:t>s</a:t>
            </a:r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001518" y="3804769"/>
            <a:ext cx="163106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Plasma-beam boundary</a:t>
            </a:r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6158311" y="3804769"/>
            <a:ext cx="1415305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Divergence/ collimation</a:t>
            </a:r>
            <a:endParaRPr lang="en-GB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8208377" y="3804769"/>
            <a:ext cx="1415305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Space charge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3907098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2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(fine-)</a:t>
            </a:r>
            <a:r>
              <a:rPr lang="en-US" sz="2600" dirty="0" err="1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Freqency</a:t>
            </a: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tuning and double frequency heating in ECRIS</a:t>
            </a:r>
            <a:endParaRPr lang="en-US" sz="1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49808" y="3589667"/>
            <a:ext cx="1221788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10" y="1689765"/>
            <a:ext cx="4619625" cy="4029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22" y="933616"/>
            <a:ext cx="4430200" cy="7561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910" y="170942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Helium beam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916" y="933616"/>
            <a:ext cx="4120517" cy="271954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5504838" y="2018707"/>
            <a:ext cx="1271837" cy="344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009174" y="1937131"/>
            <a:ext cx="1566804" cy="4257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267269" y="1218209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Emittance depends on </a:t>
            </a:r>
          </a:p>
          <a:p>
            <a:r>
              <a:rPr lang="en-GB" dirty="0" smtClean="0"/>
              <a:t>ECRIS frequency!</a:t>
            </a:r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916" y="3975182"/>
            <a:ext cx="4120517" cy="250055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917798" y="4060448"/>
            <a:ext cx="33051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 and number of frequencies </a:t>
            </a:r>
          </a:p>
          <a:p>
            <a:r>
              <a:rPr lang="en-GB" dirty="0" smtClean="0"/>
              <a:t>    (as does </a:t>
            </a:r>
            <a:r>
              <a:rPr lang="en-GB" dirty="0" err="1" smtClean="0"/>
              <a:t>Vp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pPr algn="ctr"/>
            <a:r>
              <a:rPr lang="en-GB" dirty="0" smtClean="0"/>
              <a:t>Needs more investigations!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/>
              <a:t>Non-linear beamline optics (e.g. spherical aberrations) amplify the effect of non-uniform beams! </a:t>
            </a:r>
            <a:endParaRPr lang="en-GB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773163" y="5115015"/>
            <a:ext cx="0" cy="2107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851535" y="5128517"/>
            <a:ext cx="0" cy="2107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976209" y="5165167"/>
            <a:ext cx="0" cy="2107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1932" y="2424056"/>
            <a:ext cx="2381250" cy="2857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1932" y="2693631"/>
            <a:ext cx="2609850" cy="304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9969" y="3047162"/>
            <a:ext cx="3305175" cy="390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5331" y="3305915"/>
            <a:ext cx="1314450" cy="3429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773163" y="131169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</a:t>
            </a:r>
            <a:r>
              <a:rPr lang="en-GB" baseline="30000" dirty="0" smtClean="0"/>
              <a:t>7+</a:t>
            </a: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37723416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1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is emittance?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220" y="893006"/>
            <a:ext cx="8377642" cy="4911446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root-mean-square or </a:t>
            </a:r>
            <a:r>
              <a:rPr lang="en-GB" sz="1800" dirty="0" err="1" smtClean="0"/>
              <a:t>rms</a:t>
            </a:r>
            <a:r>
              <a:rPr lang="en-GB" sz="1800" dirty="0" smtClean="0"/>
              <a:t> emittance in (</a:t>
            </a:r>
            <a:r>
              <a:rPr lang="en-GB" sz="1800" dirty="0" err="1" smtClean="0"/>
              <a:t>x,x</a:t>
            </a:r>
            <a:r>
              <a:rPr lang="en-GB" sz="1800" dirty="0" smtClean="0"/>
              <a:t>’) phase space - only one 2D </a:t>
            </a:r>
            <a:r>
              <a:rPr lang="en-GB" sz="1800" b="1" dirty="0" smtClean="0"/>
              <a:t>transverse projection</a:t>
            </a:r>
            <a:r>
              <a:rPr lang="en-GB" sz="1800" dirty="0" smtClean="0"/>
              <a:t> for simplicity - is defined as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/>
              <a:t>w</a:t>
            </a:r>
            <a:r>
              <a:rPr lang="en-GB" sz="1800" dirty="0" smtClean="0"/>
              <a:t>here </a:t>
            </a:r>
            <a:r>
              <a:rPr lang="en-GB" sz="1800" dirty="0"/>
              <a:t>t</a:t>
            </a:r>
            <a:r>
              <a:rPr lang="en-GB" sz="1800" dirty="0" smtClean="0"/>
              <a:t>he expectation values are integrated from the beam particle positions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 smtClean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and</a:t>
            </a:r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r>
              <a:rPr lang="en-GB" sz="1800" dirty="0" smtClean="0"/>
              <a:t>Here </a:t>
            </a:r>
            <a:r>
              <a:rPr lang="en-GB" sz="1800" dirty="0">
                <a:latin typeface="Felix Titling" panose="04060505060202020A04" pitchFamily="82" charset="0"/>
              </a:rPr>
              <a:t>I</a:t>
            </a:r>
            <a:r>
              <a:rPr lang="en-GB" sz="1800" dirty="0" smtClean="0"/>
              <a:t>(</a:t>
            </a:r>
            <a:r>
              <a:rPr lang="en-GB" sz="1800" dirty="0" err="1" smtClean="0"/>
              <a:t>x,x</a:t>
            </a:r>
            <a:r>
              <a:rPr lang="en-GB" sz="1800" dirty="0" smtClean="0"/>
              <a:t>’)</a:t>
            </a:r>
            <a:r>
              <a:rPr lang="en-GB" sz="1800" dirty="0" err="1" smtClean="0"/>
              <a:t>dxdx</a:t>
            </a:r>
            <a:r>
              <a:rPr lang="en-GB" sz="1800" dirty="0" smtClean="0"/>
              <a:t>’ is the beam current in phase space element </a:t>
            </a:r>
            <a:r>
              <a:rPr lang="en-GB" sz="1800" dirty="0" err="1" smtClean="0"/>
              <a:t>dxdx</a:t>
            </a:r>
            <a:r>
              <a:rPr lang="en-GB" sz="1800" dirty="0" smtClean="0"/>
              <a:t>’.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251" y="1485901"/>
            <a:ext cx="3269976" cy="682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251" y="2678992"/>
            <a:ext cx="3269976" cy="1676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251" y="4355547"/>
            <a:ext cx="3269976" cy="860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356" y="2753840"/>
            <a:ext cx="3667539" cy="27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177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Instabilities of ECRIS plasmas</a:t>
            </a:r>
            <a:endParaRPr lang="en-US" sz="1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49808" y="3589667"/>
            <a:ext cx="1221788" cy="62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26910" y="170942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Helium beam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64" y="963323"/>
            <a:ext cx="3455325" cy="3830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76" y="4856450"/>
            <a:ext cx="3389413" cy="993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480" y="2298245"/>
            <a:ext cx="3564104" cy="2643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8416" y="911055"/>
            <a:ext cx="3371850" cy="1304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866" y="2893275"/>
            <a:ext cx="1665536" cy="1642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2093" y="2924080"/>
            <a:ext cx="2092586" cy="16427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29194" y="403029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8322627" y="299921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X’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3866" y="5134589"/>
            <a:ext cx="1665536" cy="16496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7708" y="5134588"/>
            <a:ext cx="2096971" cy="164969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334109" y="629663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8327542" y="526555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X’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8482825" y="2487285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“Perfect beam” – no fluctuations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8588416" y="4697794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25 % fluctuation at 860 Hz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3933869" y="5134588"/>
            <a:ext cx="4011691" cy="92333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Current and spatial (energy) fluctuation matching the experiment </a:t>
            </a:r>
            <a:r>
              <a:rPr lang="en-GB" dirty="0" smtClean="0">
                <a:sym typeface="Wingdings" panose="05000000000000000000" pitchFamily="2" charset="2"/>
              </a:rPr>
              <a:t> 67% measured emittance increase</a:t>
            </a:r>
            <a:endParaRPr lang="en-GB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3933870" y="904951"/>
            <a:ext cx="4118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effect of the instabilities affect the high charge state beam currents and the </a:t>
            </a:r>
            <a:r>
              <a:rPr lang="en-GB" b="1" dirty="0" smtClean="0"/>
              <a:t>emittance measured with an Allison scanner </a:t>
            </a:r>
            <a:r>
              <a:rPr lang="en-GB" dirty="0" smtClean="0"/>
              <a:t>(no quantitative data)</a:t>
            </a:r>
            <a:endParaRPr lang="en-GB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962877" y="3126154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ym typeface="Symbol" panose="05050102010706020507" pitchFamily="18" charset="2"/>
              </a:rPr>
              <a:t> = 1.00</a:t>
            </a:r>
            <a:endParaRPr lang="en-GB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0962876" y="5316653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ym typeface="Symbol" panose="05050102010706020507" pitchFamily="18" charset="2"/>
              </a:rPr>
              <a:t> = 1.67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42371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1"/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Transverse emittance of an ion beam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1" y="893005"/>
            <a:ext cx="9474217" cy="4813313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transverse emittance of an ion beam is affected by 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F</a:t>
            </a:r>
            <a:r>
              <a:rPr lang="en-GB" sz="1800" b="1" dirty="0" smtClean="0"/>
              <a:t>undamental plasma properties and ion source design principles</a:t>
            </a:r>
            <a:r>
              <a:rPr lang="en-GB" sz="1800" dirty="0" smtClean="0"/>
              <a:t> (given)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B</a:t>
            </a:r>
            <a:r>
              <a:rPr lang="en-GB" sz="1800" b="1" dirty="0" smtClean="0"/>
              <a:t>eam extraction and transport properties</a:t>
            </a:r>
            <a:r>
              <a:rPr lang="en-GB" sz="1800" dirty="0" smtClean="0"/>
              <a:t> (can be changed)</a:t>
            </a:r>
          </a:p>
          <a:p>
            <a:pPr algn="just"/>
            <a:r>
              <a:rPr lang="en-GB" sz="1800" dirty="0" smtClean="0"/>
              <a:t>These are sometimes interconnected i.e. a fundamental plasma property affects the transverse emittance due to effects induced in the beam transport</a:t>
            </a:r>
          </a:p>
          <a:p>
            <a:pPr algn="just"/>
            <a:endParaRPr lang="en-GB" sz="1800" dirty="0" smtClean="0"/>
          </a:p>
          <a:p>
            <a:pPr algn="just"/>
            <a:r>
              <a:rPr lang="en-GB" sz="3600" dirty="0" smtClean="0">
                <a:sym typeface="Symbol" panose="05050102010706020507" pitchFamily="18" charset="2"/>
              </a:rPr>
              <a:t> =		+	     +		   +		 +</a:t>
            </a:r>
          </a:p>
          <a:p>
            <a:pPr algn="just"/>
            <a:r>
              <a:rPr lang="en-GB" sz="600" dirty="0" smtClean="0">
                <a:sym typeface="Symbol" panose="05050102010706020507" pitchFamily="18" charset="2"/>
              </a:rPr>
              <a:t>	</a:t>
            </a:r>
          </a:p>
          <a:p>
            <a:pPr algn="just"/>
            <a:r>
              <a:rPr lang="en-GB" sz="3600" dirty="0">
                <a:sym typeface="Symbol" panose="05050102010706020507" pitchFamily="18" charset="2"/>
              </a:rPr>
              <a:t>	</a:t>
            </a:r>
            <a:r>
              <a:rPr lang="en-GB" sz="3600" dirty="0" smtClean="0">
                <a:sym typeface="Symbol" panose="05050102010706020507" pitchFamily="18" charset="2"/>
              </a:rPr>
              <a:t>+		 +		    +		     +</a:t>
            </a:r>
          </a:p>
          <a:p>
            <a:pPr algn="just"/>
            <a:endParaRPr lang="en-GB" sz="600" dirty="0" smtClean="0">
              <a:sym typeface="Symbol" panose="05050102010706020507" pitchFamily="18" charset="2"/>
            </a:endParaRPr>
          </a:p>
          <a:p>
            <a:pPr algn="just"/>
            <a:r>
              <a:rPr lang="en-GB" sz="3600" dirty="0">
                <a:sym typeface="Symbol" panose="05050102010706020507" pitchFamily="18" charset="2"/>
              </a:rPr>
              <a:t>	</a:t>
            </a:r>
            <a:r>
              <a:rPr lang="en-GB" sz="3600" dirty="0" smtClean="0">
                <a:sym typeface="Symbol" panose="05050102010706020507" pitchFamily="18" charset="2"/>
              </a:rPr>
              <a:t>+		  +		    +             + … </a:t>
            </a:r>
            <a:endParaRPr lang="en-GB" sz="3600" dirty="0"/>
          </a:p>
        </p:txBody>
      </p:sp>
      <p:sp>
        <p:nvSpPr>
          <p:cNvPr id="4" name="Rectangle 3"/>
          <p:cNvSpPr/>
          <p:nvPr/>
        </p:nvSpPr>
        <p:spPr>
          <a:xfrm>
            <a:off x="142129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</a:t>
            </a:r>
            <a:r>
              <a:rPr lang="en-GB" baseline="-25000" dirty="0" err="1" smtClean="0"/>
              <a:t>i</a:t>
            </a:r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07051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K/K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931000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469272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n</a:t>
            </a:r>
            <a:r>
              <a:rPr lang="en-GB" baseline="-25000" dirty="0" err="1" smtClean="0"/>
              <a:t>i</a:t>
            </a:r>
            <a:r>
              <a:rPr lang="en-GB" dirty="0" smtClean="0"/>
              <a:t>(r)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671760" y="3005829"/>
            <a:ext cx="1858822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Extraction design (E-field)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089895" y="3804769"/>
            <a:ext cx="1333092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ym typeface="Symbol" panose="05050102010706020507" pitchFamily="18" charset="2"/>
              </a:rPr>
              <a:t>V</a:t>
            </a:r>
            <a:r>
              <a:rPr lang="en-GB" baseline="-25000" dirty="0" err="1" smtClean="0">
                <a:sym typeface="Symbol" panose="05050102010706020507" pitchFamily="18" charset="2"/>
              </a:rPr>
              <a:t>p</a:t>
            </a:r>
            <a:r>
              <a:rPr lang="en-GB" dirty="0" smtClean="0">
                <a:sym typeface="Symbol" panose="05050102010706020507" pitchFamily="18" charset="2"/>
              </a:rPr>
              <a:t>, V</a:t>
            </a:r>
            <a:r>
              <a:rPr lang="en-GB" baseline="-25000" dirty="0" smtClean="0">
                <a:sym typeface="Symbol" panose="05050102010706020507" pitchFamily="18" charset="2"/>
              </a:rPr>
              <a:t>s</a:t>
            </a:r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001518" y="3804769"/>
            <a:ext cx="163106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Plasma-beam boundary</a:t>
            </a:r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6158311" y="3804769"/>
            <a:ext cx="1415305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Divergence/ collimation</a:t>
            </a:r>
            <a:endParaRPr lang="en-GB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8208377" y="3804769"/>
            <a:ext cx="1415305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Space charge</a:t>
            </a:r>
            <a:endParaRPr lang="en-GB" baseline="-25000" dirty="0"/>
          </a:p>
        </p:txBody>
      </p:sp>
      <p:sp>
        <p:nvSpPr>
          <p:cNvPr id="17" name="Rectangle 16"/>
          <p:cNvSpPr/>
          <p:nvPr/>
        </p:nvSpPr>
        <p:spPr>
          <a:xfrm>
            <a:off x="2089895" y="4631913"/>
            <a:ext cx="1415305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Beam uniformity</a:t>
            </a:r>
            <a:endParaRPr lang="en-GB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4133599" y="4631913"/>
            <a:ext cx="1415305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Instabilities </a:t>
            </a:r>
            <a:endParaRPr lang="en-GB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6177303" y="4631913"/>
            <a:ext cx="1415305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ym typeface="Symbol" panose="05050102010706020507" pitchFamily="18" charset="2"/>
              </a:rPr>
              <a:t> Unknown unknowns</a:t>
            </a:r>
            <a:endParaRPr lang="en-GB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849" y="4775394"/>
            <a:ext cx="1980869" cy="19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359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3"/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550641E-26E2-8B98-6EE7-29A829D32F9E}"/>
              </a:ext>
            </a:extLst>
          </p:cNvPr>
          <p:cNvSpPr txBox="1"/>
          <p:nvPr/>
        </p:nvSpPr>
        <p:spPr>
          <a:xfrm>
            <a:off x="160481" y="1492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opics for discussion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2E0D-0300-2345-F8C5-4116EA9E2A95}"/>
              </a:ext>
            </a:extLst>
          </p:cNvPr>
          <p:cNvSpPr txBox="1"/>
          <p:nvPr/>
        </p:nvSpPr>
        <p:spPr>
          <a:xfrm>
            <a:off x="244276" y="1060717"/>
            <a:ext cx="11735521" cy="4247317"/>
          </a:xfrm>
          <a:prstGeom prst="rect">
            <a:avLst/>
          </a:prstGeom>
          <a:solidFill>
            <a:schemeClr val="accent3">
              <a:lumMod val="60000"/>
              <a:lumOff val="40000"/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The information presented here is scattered all over the literature and only some examples were presented – do we need a review?</a:t>
            </a:r>
          </a:p>
          <a:p>
            <a:endParaRPr lang="en-GB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GB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Beam extraction effects contribute significantly – how can we ever compare ion sources?</a:t>
            </a:r>
          </a:p>
          <a:p>
            <a:r>
              <a:rPr lang="en-GB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Do we need a comparative simulation study of various extraction systems?</a:t>
            </a:r>
          </a:p>
          <a:p>
            <a:endParaRPr lang="en-GB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GB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How to make sure a factors affecting the transverse (normalised) emittance are not masked by divergence-limited extraction and collimation further down the beamline?</a:t>
            </a:r>
          </a:p>
          <a:p>
            <a:endParaRPr lang="en-GB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GB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Does the measurement technique affect the transverse emittance values? Is there a preferred technique?</a:t>
            </a:r>
          </a:p>
          <a:p>
            <a:endParaRPr lang="en-GB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GB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What was missed here?</a:t>
            </a:r>
          </a:p>
          <a:p>
            <a:endParaRPr lang="en-GB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GB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GB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944902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2"/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550641E-26E2-8B98-6EE7-29A829D32F9E}"/>
              </a:ext>
            </a:extLst>
          </p:cNvPr>
          <p:cNvSpPr txBox="1"/>
          <p:nvPr/>
        </p:nvSpPr>
        <p:spPr>
          <a:xfrm>
            <a:off x="160481" y="1492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Contributions to this round table session (not in any particular order)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2E0D-0300-2345-F8C5-4116EA9E2A95}"/>
              </a:ext>
            </a:extLst>
          </p:cNvPr>
          <p:cNvSpPr txBox="1"/>
          <p:nvPr/>
        </p:nvSpPr>
        <p:spPr>
          <a:xfrm>
            <a:off x="244276" y="1060717"/>
            <a:ext cx="11735521" cy="286232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ym typeface="Wingdings" panose="05000000000000000000" pitchFamily="2" charset="2"/>
              </a:rPr>
              <a:t>Sergey </a:t>
            </a:r>
            <a:r>
              <a:rPr lang="en-GB" b="1" dirty="0" err="1" smtClean="0">
                <a:sym typeface="Wingdings" panose="05000000000000000000" pitchFamily="2" charset="2"/>
              </a:rPr>
              <a:t>Kondrashev</a:t>
            </a:r>
            <a:endParaRPr lang="en-GB" b="1" dirty="0" smtClean="0">
              <a:sym typeface="Wingdings" panose="05000000000000000000" pitchFamily="2" charset="2"/>
            </a:endParaRPr>
          </a:p>
          <a:p>
            <a:pPr lvl="1"/>
            <a:r>
              <a:rPr lang="en-GB" b="1" dirty="0" smtClean="0">
                <a:sym typeface="Wingdings" panose="05000000000000000000" pitchFamily="2" charset="2"/>
              </a:rPr>
              <a:t>Application of pepper pot emittance probe for ECRIS beam studies</a:t>
            </a:r>
          </a:p>
          <a:p>
            <a:pPr marL="285750" indent="-285750">
              <a:buFontTx/>
              <a:buChar char="-"/>
            </a:pPr>
            <a:endParaRPr lang="en-GB" b="1" dirty="0" smtClean="0">
              <a:sym typeface="Wingdings" panose="05000000000000000000" pitchFamily="2" charset="2"/>
            </a:endParaRPr>
          </a:p>
          <a:p>
            <a:r>
              <a:rPr lang="en-GB" b="1" dirty="0">
                <a:sym typeface="Wingdings" panose="05000000000000000000" pitchFamily="2" charset="2"/>
              </a:rPr>
              <a:t>Liangting </a:t>
            </a:r>
            <a:r>
              <a:rPr lang="en-GB" b="1" dirty="0" smtClean="0">
                <a:sym typeface="Wingdings" panose="05000000000000000000" pitchFamily="2" charset="2"/>
              </a:rPr>
              <a:t>Sun</a:t>
            </a:r>
          </a:p>
          <a:p>
            <a:pPr lvl="1"/>
            <a:r>
              <a:rPr lang="en-GB" b="1" dirty="0" smtClean="0">
                <a:sym typeface="Wingdings" panose="05000000000000000000" pitchFamily="2" charset="2"/>
              </a:rPr>
              <a:t>Emittances </a:t>
            </a:r>
            <a:r>
              <a:rPr lang="en-GB" b="1" dirty="0">
                <a:sym typeface="Wingdings" panose="05000000000000000000" pitchFamily="2" charset="2"/>
              </a:rPr>
              <a:t>with ECRISs: one major challenge to realize high intensity heavy ion beam acceleration with SRF </a:t>
            </a:r>
            <a:r>
              <a:rPr lang="en-GB" b="1" dirty="0" err="1" smtClean="0">
                <a:sym typeface="Wingdings" panose="05000000000000000000" pitchFamily="2" charset="2"/>
              </a:rPr>
              <a:t>linac</a:t>
            </a:r>
            <a:endParaRPr lang="en-GB" b="1" dirty="0" smtClean="0">
              <a:sym typeface="Wingdings" panose="05000000000000000000" pitchFamily="2" charset="2"/>
            </a:endParaRPr>
          </a:p>
          <a:p>
            <a:pPr lvl="1"/>
            <a:endParaRPr lang="en-GB" b="1" dirty="0">
              <a:sym typeface="Wingdings" panose="05000000000000000000" pitchFamily="2" charset="2"/>
            </a:endParaRPr>
          </a:p>
          <a:p>
            <a:r>
              <a:rPr lang="en-GB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Thomas Thuillier</a:t>
            </a:r>
            <a:endParaRPr lang="en-GB" b="1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GB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Where does the magnetic field effect on emittance come from</a:t>
            </a:r>
            <a:endParaRPr lang="en-GB" b="1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pPr lvl="1"/>
            <a:endParaRPr lang="en-GB" b="1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368079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02" y="1468398"/>
            <a:ext cx="5172075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International Conference on Ion Sources, St. </a:t>
            </a:r>
            <a:r>
              <a:rPr lang="en-GB" sz="2000" b="1" dirty="0" err="1" smtClean="0">
                <a:solidFill>
                  <a:schemeClr val="bg1"/>
                </a:solidFill>
              </a:rPr>
              <a:t>Catherines’s</a:t>
            </a:r>
            <a:r>
              <a:rPr lang="en-GB" sz="2000" b="1" dirty="0" smtClean="0">
                <a:solidFill>
                  <a:schemeClr val="bg1"/>
                </a:solidFill>
              </a:rPr>
              <a:t> College 8-12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GB" sz="2000" b="1" dirty="0" smtClean="0">
                <a:solidFill>
                  <a:schemeClr val="bg1"/>
                </a:solidFill>
              </a:rPr>
              <a:t> September 2025 https://indico.stfc.ac.uk/e/ICIS25</a:t>
            </a:r>
          </a:p>
          <a:p>
            <a:pPr algn="ctr"/>
            <a:endParaRPr lang="en-GB" sz="6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Abstracts due by April 30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GB" sz="2000" b="1" dirty="0" smtClean="0">
                <a:solidFill>
                  <a:schemeClr val="bg1"/>
                </a:solidFill>
              </a:rPr>
              <a:t>, 2025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Oxford The Oxford University City,Photoed in the top of tower in St Marys Church.All Souls College,England oxford stock pictures, royalty-free photos &amp;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152" y="4044141"/>
            <a:ext cx="2939849" cy="195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erial sunset view of Oxford City, United Kingdom Oxford from above oxford stock pictures, royalty-free photos &amp;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" y="4048946"/>
            <a:ext cx="2939847" cy="195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ridge of sign Bridge of sign with the Sheldonian theatre background and street lamp foreground during sunset at Oxford, UK oxford stock pictures, royalty-free photos &amp;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1578"/>
            <a:ext cx="2943844" cy="19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erton College. Oxford, UK Merton College. Oxford University, Oxford, Oxfordshire, England oxford stock pictures, royalty-free photos &amp;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158" y="2081578"/>
            <a:ext cx="2943844" cy="19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68158" y="6536523"/>
            <a:ext cx="252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Images from istockphoto.com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95949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Transverse emittance of an ion beam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2" y="893006"/>
            <a:ext cx="8377642" cy="4911446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transverse emittance of an ion beam is affected by 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F</a:t>
            </a:r>
            <a:r>
              <a:rPr lang="en-GB" sz="1800" b="1" dirty="0" smtClean="0"/>
              <a:t>undamental plasma properties and ion source design principles</a:t>
            </a:r>
            <a:r>
              <a:rPr lang="en-GB" sz="1800" dirty="0" smtClean="0"/>
              <a:t> (given)</a:t>
            </a:r>
          </a:p>
          <a:p>
            <a:pPr marL="342900" indent="-342900" algn="just">
              <a:buAutoNum type="alphaLcParenBoth"/>
            </a:pPr>
            <a:r>
              <a:rPr lang="en-GB" sz="1800" b="1" dirty="0"/>
              <a:t>B</a:t>
            </a:r>
            <a:r>
              <a:rPr lang="en-GB" sz="1800" b="1" dirty="0" smtClean="0"/>
              <a:t>eam extraction and transport properties</a:t>
            </a:r>
            <a:r>
              <a:rPr lang="en-GB" sz="1800" dirty="0" smtClean="0"/>
              <a:t> (can be changed)</a:t>
            </a:r>
          </a:p>
          <a:p>
            <a:pPr algn="just"/>
            <a:r>
              <a:rPr lang="en-GB" sz="1800" dirty="0" smtClean="0"/>
              <a:t>These are sometimes interconnected i.e. a fundamental plasma property affects the transverse emittance due to effects induced in the beam transport</a:t>
            </a:r>
          </a:p>
          <a:p>
            <a:pPr algn="just"/>
            <a:endParaRPr lang="en-GB" sz="1800" dirty="0" smtClean="0"/>
          </a:p>
          <a:p>
            <a:pPr algn="just"/>
            <a:r>
              <a:rPr lang="en-GB" sz="3600" dirty="0" smtClean="0">
                <a:sym typeface="Symbol" panose="05050102010706020507" pitchFamily="18" charset="2"/>
              </a:rPr>
              <a:t> =		+	     +		   +		 + …</a:t>
            </a:r>
          </a:p>
          <a:p>
            <a:pPr algn="just"/>
            <a:endParaRPr lang="en-GB" sz="1800" dirty="0"/>
          </a:p>
          <a:p>
            <a:pPr algn="just"/>
            <a:r>
              <a:rPr lang="en-GB" sz="1800" dirty="0" smtClean="0"/>
              <a:t>Discussion on various contributions to the transverse (and longitudinal) emittance and their relevance for each type of ion source…</a:t>
            </a:r>
          </a:p>
          <a:p>
            <a:pPr algn="just"/>
            <a:endParaRPr lang="en-GB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42129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070516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931000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469272" y="3005829"/>
            <a:ext cx="983974" cy="54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168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 temperature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2" y="893006"/>
            <a:ext cx="8377642" cy="4911446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Assuming a Gaussian ion temperature distribution for a spatially uniform beam extracted from a round aperture we have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 smtClean="0"/>
          </a:p>
          <a:p>
            <a:pPr algn="just"/>
            <a:r>
              <a:rPr lang="en-GB" sz="1800" dirty="0" smtClean="0"/>
              <a:t>which through integration results in </a:t>
            </a:r>
            <a:r>
              <a:rPr lang="en-GB" sz="1800" b="1" dirty="0" smtClean="0"/>
              <a:t>normalised emittance </a:t>
            </a:r>
            <a:r>
              <a:rPr lang="en-GB" sz="1800" dirty="0" smtClean="0"/>
              <a:t>(</a:t>
            </a:r>
            <a:r>
              <a:rPr lang="en-GB" sz="1800" dirty="0" smtClean="0">
                <a:sym typeface="Symbol" panose="05050102010706020507" pitchFamily="18" charset="2"/>
              </a:rPr>
              <a:t></a:t>
            </a:r>
            <a:r>
              <a:rPr lang="en-GB" sz="1800" baseline="-25000" dirty="0" smtClean="0">
                <a:sym typeface="Symbol" panose="05050102010706020507" pitchFamily="18" charset="2"/>
              </a:rPr>
              <a:t>norm</a:t>
            </a:r>
            <a:r>
              <a:rPr lang="en-GB" sz="1800" dirty="0" smtClean="0">
                <a:sym typeface="Symbol" panose="05050102010706020507" pitchFamily="18" charset="2"/>
              </a:rPr>
              <a:t>=</a:t>
            </a:r>
            <a:r>
              <a:rPr lang="en-GB" sz="1800" dirty="0" smtClean="0"/>
              <a:t>) of</a:t>
            </a:r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r>
              <a:rPr lang="en-GB" sz="1800" dirty="0"/>
              <a:t>Here </a:t>
            </a:r>
            <a:r>
              <a:rPr lang="en-GB" sz="1800" i="1" dirty="0"/>
              <a:t>r</a:t>
            </a:r>
            <a:r>
              <a:rPr lang="en-GB" sz="1800" dirty="0"/>
              <a:t> is the radius of the extraction aperture (in mm), </a:t>
            </a:r>
            <a:r>
              <a:rPr lang="en-GB" sz="1800" i="1" dirty="0" err="1"/>
              <a:t>kT</a:t>
            </a:r>
            <a:r>
              <a:rPr lang="en-GB" sz="1800" i="1" baseline="-25000" dirty="0" err="1"/>
              <a:t>i</a:t>
            </a:r>
            <a:r>
              <a:rPr lang="en-GB" sz="1800" dirty="0"/>
              <a:t> is the ion </a:t>
            </a:r>
            <a:r>
              <a:rPr lang="en-GB" sz="1800" dirty="0" smtClean="0"/>
              <a:t>temperature </a:t>
            </a:r>
            <a:r>
              <a:rPr lang="en-GB" sz="1800" dirty="0"/>
              <a:t>(in eV) and M is the ion mass (in </a:t>
            </a:r>
            <a:r>
              <a:rPr lang="en-GB" sz="1800" dirty="0" err="1"/>
              <a:t>amu</a:t>
            </a:r>
            <a:r>
              <a:rPr lang="en-GB" sz="1800" dirty="0" smtClean="0"/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76" y="1545545"/>
            <a:ext cx="5801553" cy="915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009" y="3291996"/>
            <a:ext cx="3395455" cy="8306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51922" y="3282057"/>
            <a:ext cx="3667539" cy="83064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3527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4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Magnetic field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331" y="893006"/>
            <a:ext cx="8954111" cy="4911446"/>
          </a:xfrm>
        </p:spPr>
        <p:txBody>
          <a:bodyPr>
            <a:normAutofit/>
          </a:bodyPr>
          <a:lstStyle/>
          <a:p>
            <a:pPr algn="just"/>
            <a:r>
              <a:rPr lang="en-GB" sz="1800" dirty="0" smtClean="0"/>
              <a:t>The </a:t>
            </a:r>
            <a:r>
              <a:rPr lang="en-GB" sz="1800" dirty="0"/>
              <a:t>magnetic field of </a:t>
            </a:r>
            <a:r>
              <a:rPr lang="en-GB" sz="1800" dirty="0" smtClean="0"/>
              <a:t>an ion </a:t>
            </a:r>
            <a:r>
              <a:rPr lang="en-GB" sz="1800" dirty="0"/>
              <a:t>source </a:t>
            </a:r>
            <a:r>
              <a:rPr lang="en-GB" sz="1800" dirty="0" smtClean="0"/>
              <a:t>at the extraction is </a:t>
            </a:r>
            <a:r>
              <a:rPr lang="en-GB" sz="1800" dirty="0"/>
              <a:t>typically </a:t>
            </a:r>
            <a:r>
              <a:rPr lang="en-GB" sz="1800" dirty="0" smtClean="0"/>
              <a:t>a solenoid field (axial), </a:t>
            </a:r>
            <a:r>
              <a:rPr lang="en-GB" sz="1800" dirty="0"/>
              <a:t>which diverges strongly in the region where </a:t>
            </a:r>
            <a:r>
              <a:rPr lang="en-GB" sz="1800" dirty="0" smtClean="0"/>
              <a:t>the beam </a:t>
            </a:r>
            <a:r>
              <a:rPr lang="en-GB" sz="1800" dirty="0"/>
              <a:t>is extracted. The resulting radial </a:t>
            </a:r>
            <a:r>
              <a:rPr lang="en-GB" sz="1800" dirty="0" smtClean="0"/>
              <a:t>velocity of the ions at zero field (far in the beamline) is </a:t>
            </a:r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r>
              <a:rPr lang="en-GB" sz="1800" dirty="0" smtClean="0"/>
              <a:t>which for a uniform ion distributions translates to </a:t>
            </a:r>
            <a:r>
              <a:rPr lang="en-GB" sz="1800" b="1" dirty="0" smtClean="0"/>
              <a:t>normalised emittance </a:t>
            </a:r>
            <a:r>
              <a:rPr lang="en-GB" sz="1800" dirty="0" smtClean="0"/>
              <a:t>of</a:t>
            </a:r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endParaRPr lang="en-GB" sz="1800" dirty="0" smtClean="0"/>
          </a:p>
          <a:p>
            <a:pPr algn="just"/>
            <a:endParaRPr lang="en-GB" sz="1800" dirty="0"/>
          </a:p>
          <a:p>
            <a:pPr algn="just"/>
            <a:r>
              <a:rPr lang="en-GB" sz="1800" dirty="0"/>
              <a:t>Here </a:t>
            </a:r>
            <a:r>
              <a:rPr lang="en-GB" sz="1800" i="1" dirty="0"/>
              <a:t>r</a:t>
            </a:r>
            <a:r>
              <a:rPr lang="en-GB" sz="1800" dirty="0"/>
              <a:t> is the radius of the extraction aperture (in mm), </a:t>
            </a:r>
            <a:r>
              <a:rPr lang="en-GB" sz="1800" i="1" dirty="0" smtClean="0"/>
              <a:t>B </a:t>
            </a:r>
            <a:r>
              <a:rPr lang="en-GB" sz="1800" dirty="0" smtClean="0"/>
              <a:t>is </a:t>
            </a:r>
            <a:r>
              <a:rPr lang="en-GB" sz="1800" dirty="0"/>
              <a:t>the </a:t>
            </a:r>
            <a:r>
              <a:rPr lang="en-GB" sz="1800" dirty="0" smtClean="0"/>
              <a:t>magnetic field strength at the extraction aperture </a:t>
            </a:r>
            <a:r>
              <a:rPr lang="en-GB" sz="1800" dirty="0"/>
              <a:t>(in T), Q is the ion charge state (e.g. Q = 1 for protons) and M is the ion mass (in </a:t>
            </a:r>
            <a:r>
              <a:rPr lang="en-GB" sz="1800" dirty="0" err="1"/>
              <a:t>amu</a:t>
            </a:r>
            <a:r>
              <a:rPr lang="en-GB" sz="1800" dirty="0"/>
              <a:t>).</a:t>
            </a:r>
            <a:endParaRPr lang="en-GB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922" y="1827873"/>
            <a:ext cx="3723448" cy="836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485" y="3545866"/>
            <a:ext cx="3441584" cy="7478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8485" y="3545866"/>
            <a:ext cx="3441584" cy="79318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6120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4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 temperature and magnetic field contributions on emittance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861259" y="981605"/>
            <a:ext cx="3507469" cy="3750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/>
              <a:t>2.45 GHz microwave ion source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33" y="1350937"/>
            <a:ext cx="4709536" cy="3573944"/>
          </a:xfrm>
          <a:prstGeom prst="rect">
            <a:avLst/>
          </a:prstGeom>
        </p:spPr>
      </p:pic>
      <p:pic>
        <p:nvPicPr>
          <p:cNvPr id="9" name="Picture 8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2BD4BF50-F505-838D-A333-C574BBFE69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61" y="3734776"/>
            <a:ext cx="2743456" cy="26294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CFE3BF-7590-8EAC-AF65-0C9363630746}"/>
              </a:ext>
            </a:extLst>
          </p:cNvPr>
          <p:cNvSpPr txBox="1"/>
          <p:nvPr/>
        </p:nvSpPr>
        <p:spPr>
          <a:xfrm>
            <a:off x="4936014" y="981605"/>
            <a:ext cx="6639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Megia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-Macias et al. </a:t>
            </a: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Rev Sci </a:t>
            </a:r>
            <a:r>
              <a:rPr kumimoji="0" lang="en-GB" b="0" i="1" u="none" strike="noStrike" kern="1200" cap="none" spc="0" normalizeH="0" baseline="0" noProof="0" dirty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Instrum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92 (2021)113301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817" y="1495054"/>
            <a:ext cx="4965278" cy="49516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51106" y="173213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ym typeface="Symbol" panose="05050102010706020507" pitchFamily="18" charset="2"/>
              </a:rPr>
              <a:t> </a:t>
            </a:r>
            <a:r>
              <a:rPr lang="en-GB" b="1" dirty="0" smtClean="0"/>
              <a:t>6 mm 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834087" y="3970872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ym typeface="Symbol" panose="05050102010706020507" pitchFamily="18" charset="2"/>
              </a:rPr>
              <a:t> 10</a:t>
            </a:r>
            <a:r>
              <a:rPr lang="en-GB" b="1" dirty="0" smtClean="0"/>
              <a:t> mm </a:t>
            </a:r>
            <a:endParaRPr lang="en-GB" b="1" dirty="0"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7877538" y="5477405"/>
            <a:ext cx="3507469" cy="3750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>
                <a:sym typeface="Symbol" panose="05050102010706020507" pitchFamily="18" charset="2"/>
              </a:rPr>
              <a:t> </a:t>
            </a:r>
            <a:r>
              <a:rPr lang="en-GB" sz="1800" dirty="0" smtClean="0"/>
              <a:t>1:1 contribution from </a:t>
            </a:r>
            <a:r>
              <a:rPr lang="en-GB" sz="1800" dirty="0" err="1" smtClean="0"/>
              <a:t>T</a:t>
            </a:r>
            <a:r>
              <a:rPr lang="en-GB" sz="1800" baseline="-25000" dirty="0" err="1" smtClean="0"/>
              <a:t>i</a:t>
            </a:r>
            <a:r>
              <a:rPr lang="en-GB" sz="1800" dirty="0" smtClean="0"/>
              <a:t> and B</a:t>
            </a:r>
          </a:p>
        </p:txBody>
      </p:sp>
    </p:spTree>
    <p:extLst>
      <p:ext uri="{BB962C8B-B14F-4D97-AF65-F5344CB8AC3E}">
        <p14:creationId xmlns:p14="http://schemas.microsoft.com/office/powerpoint/2010/main" val="2103148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E7606-C2FD-6D9A-6DEF-5169A0B038B2}"/>
              </a:ext>
            </a:extLst>
          </p:cNvPr>
          <p:cNvSpPr txBox="1"/>
          <p:nvPr/>
        </p:nvSpPr>
        <p:spPr>
          <a:xfrm>
            <a:off x="488253" y="365125"/>
            <a:ext cx="11087100" cy="472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smtClean="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 temperature and magnetic field contributions on emittance</a:t>
            </a:r>
            <a:endParaRPr lang="en-US" sz="2600" dirty="0">
              <a:solidFill>
                <a:schemeClr val="accent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F41F961-D1D3-AE75-F869-35AB18EAFD23}"/>
              </a:ext>
            </a:extLst>
          </p:cNvPr>
          <p:cNvSpPr txBox="1">
            <a:spLocks/>
          </p:cNvSpPr>
          <p:nvPr/>
        </p:nvSpPr>
        <p:spPr>
          <a:xfrm>
            <a:off x="403152" y="991544"/>
            <a:ext cx="11257301" cy="5887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 smtClean="0">
                <a:sym typeface="Symbol" panose="05050102010706020507" pitchFamily="18" charset="2"/>
              </a:rPr>
              <a:t> </a:t>
            </a:r>
            <a:r>
              <a:rPr lang="en-GB" sz="1800" dirty="0" smtClean="0"/>
              <a:t>In 2.45 GHz microwave ion sources it would be beneficial to minimise the on-axis magnetic field strength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428D5C-08B7-4D36-15BE-3D37BDF9E564}"/>
              </a:ext>
            </a:extLst>
          </p:cNvPr>
          <p:cNvGrpSpPr/>
          <p:nvPr/>
        </p:nvGrpSpPr>
        <p:grpSpPr>
          <a:xfrm>
            <a:off x="578406" y="1285933"/>
            <a:ext cx="3685655" cy="4585599"/>
            <a:chOff x="6177461" y="76944"/>
            <a:chExt cx="5793285" cy="664013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64D112F-CA3D-2D8C-10F3-D72F7D6A9A69}"/>
                </a:ext>
              </a:extLst>
            </p:cNvPr>
            <p:cNvGrpSpPr/>
            <p:nvPr/>
          </p:nvGrpSpPr>
          <p:grpSpPr>
            <a:xfrm>
              <a:off x="8613197" y="3855983"/>
              <a:ext cx="2889848" cy="2861093"/>
              <a:chOff x="8796642" y="3870095"/>
              <a:chExt cx="2889848" cy="2861093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A2CB81C-72EA-5687-4048-532386FE1A09}"/>
                  </a:ext>
                </a:extLst>
              </p:cNvPr>
              <p:cNvSpPr/>
              <p:nvPr/>
            </p:nvSpPr>
            <p:spPr>
              <a:xfrm>
                <a:off x="8942716" y="4151894"/>
                <a:ext cx="2645434" cy="2329132"/>
              </a:xfrm>
              <a:prstGeom prst="ellipse">
                <a:avLst/>
              </a:prstGeom>
              <a:ln w="57150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A0788C4-8F7B-3233-262E-298CB82C89C1}"/>
                  </a:ext>
                </a:extLst>
              </p:cNvPr>
              <p:cNvSpPr/>
              <p:nvPr/>
            </p:nvSpPr>
            <p:spPr>
              <a:xfrm>
                <a:off x="10982002" y="4373303"/>
                <a:ext cx="661357" cy="560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EA982A0-9BB1-37F7-89B1-4595644C40FE}"/>
                  </a:ext>
                </a:extLst>
              </p:cNvPr>
              <p:cNvSpPr/>
              <p:nvPr/>
            </p:nvSpPr>
            <p:spPr>
              <a:xfrm>
                <a:off x="9932454" y="6170472"/>
                <a:ext cx="661357" cy="560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B7586D1-BDF6-522B-D02A-4D33F29F8ABD}"/>
                  </a:ext>
                </a:extLst>
              </p:cNvPr>
              <p:cNvSpPr/>
              <p:nvPr/>
            </p:nvSpPr>
            <p:spPr>
              <a:xfrm>
                <a:off x="8839775" y="4373303"/>
                <a:ext cx="661357" cy="560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BDDD9EF-B00F-5BEE-D92D-B583C34B9DE2}"/>
                  </a:ext>
                </a:extLst>
              </p:cNvPr>
              <p:cNvSpPr/>
              <p:nvPr/>
            </p:nvSpPr>
            <p:spPr>
              <a:xfrm>
                <a:off x="9932454" y="3870095"/>
                <a:ext cx="661357" cy="5607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43AF643-9506-6F50-2079-8B98BC74081A}"/>
                  </a:ext>
                </a:extLst>
              </p:cNvPr>
              <p:cNvSpPr/>
              <p:nvPr/>
            </p:nvSpPr>
            <p:spPr>
              <a:xfrm>
                <a:off x="8796642" y="5581000"/>
                <a:ext cx="661357" cy="5607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E1F84F6-BC63-A81D-710E-6E6AA59C2560}"/>
                  </a:ext>
                </a:extLst>
              </p:cNvPr>
              <p:cNvSpPr/>
              <p:nvPr/>
            </p:nvSpPr>
            <p:spPr>
              <a:xfrm>
                <a:off x="11025133" y="5667265"/>
                <a:ext cx="661357" cy="5607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85F56EEC-58CD-7B56-5D1F-CC041D8975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214019" y="4430811"/>
                <a:ext cx="217434" cy="438107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9BF56F0-154E-0EB5-E6DA-35BE7C34FF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022670" y="4149252"/>
                <a:ext cx="457570" cy="26250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BB22A063-4378-07F3-F549-EC50ED44BC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78448" y="4514170"/>
                <a:ext cx="344682" cy="354748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06940E70-3A5A-000C-2550-B724E5182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0351" y="5685391"/>
                <a:ext cx="332651" cy="382969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19089D72-A5B5-FA9A-F339-FEB6B0A07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6907" y="6447391"/>
                <a:ext cx="516094" cy="15551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98E0C5EF-C840-D9B7-8465-A477CBC0AC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14019" y="5743807"/>
                <a:ext cx="346760" cy="379028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299FA62-DF76-8394-3D89-B846273D8988}"/>
                </a:ext>
              </a:extLst>
            </p:cNvPr>
            <p:cNvGrpSpPr/>
            <p:nvPr/>
          </p:nvGrpSpPr>
          <p:grpSpPr>
            <a:xfrm>
              <a:off x="8613197" y="478103"/>
              <a:ext cx="2889848" cy="2861489"/>
              <a:chOff x="8796642" y="3870095"/>
              <a:chExt cx="2889848" cy="2861489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6BE1448-AA13-FD49-DBF0-75BEBEAACBB5}"/>
                  </a:ext>
                </a:extLst>
              </p:cNvPr>
              <p:cNvSpPr/>
              <p:nvPr/>
            </p:nvSpPr>
            <p:spPr>
              <a:xfrm>
                <a:off x="8942716" y="4151894"/>
                <a:ext cx="2645434" cy="2329132"/>
              </a:xfrm>
              <a:prstGeom prst="ellipse">
                <a:avLst/>
              </a:prstGeom>
              <a:ln w="57150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C61BE9F-34E8-2AF2-D9D1-B61287FE54EB}"/>
                  </a:ext>
                </a:extLst>
              </p:cNvPr>
              <p:cNvSpPr/>
              <p:nvPr/>
            </p:nvSpPr>
            <p:spPr>
              <a:xfrm>
                <a:off x="10982002" y="4373303"/>
                <a:ext cx="661357" cy="560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8BBD56B-4223-EBF9-7096-5C699D92223C}"/>
                  </a:ext>
                </a:extLst>
              </p:cNvPr>
              <p:cNvSpPr/>
              <p:nvPr/>
            </p:nvSpPr>
            <p:spPr>
              <a:xfrm>
                <a:off x="9932454" y="6170472"/>
                <a:ext cx="661357" cy="560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F40E779-72F7-9133-DF4D-C65B1B69A3C7}"/>
                  </a:ext>
                </a:extLst>
              </p:cNvPr>
              <p:cNvSpPr/>
              <p:nvPr/>
            </p:nvSpPr>
            <p:spPr>
              <a:xfrm>
                <a:off x="8839775" y="4373303"/>
                <a:ext cx="661357" cy="5607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056D090-A103-4308-FEC8-6D29E94218F1}"/>
                  </a:ext>
                </a:extLst>
              </p:cNvPr>
              <p:cNvSpPr/>
              <p:nvPr/>
            </p:nvSpPr>
            <p:spPr>
              <a:xfrm>
                <a:off x="9932454" y="3870095"/>
                <a:ext cx="661357" cy="5607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68A3B79-4B5E-C89A-DFD8-6C9B5B03508C}"/>
                  </a:ext>
                </a:extLst>
              </p:cNvPr>
              <p:cNvSpPr/>
              <p:nvPr/>
            </p:nvSpPr>
            <p:spPr>
              <a:xfrm>
                <a:off x="8796642" y="5581000"/>
                <a:ext cx="661357" cy="5607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F3F7047-54FF-712B-7CB5-8FDF44158790}"/>
                  </a:ext>
                </a:extLst>
              </p:cNvPr>
              <p:cNvSpPr/>
              <p:nvPr/>
            </p:nvSpPr>
            <p:spPr>
              <a:xfrm>
                <a:off x="11025133" y="5667265"/>
                <a:ext cx="661357" cy="5607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C236CB7E-C2EA-8CA4-58F9-D520F1B1AC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02196" y="4561935"/>
                <a:ext cx="411193" cy="221410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27D1A24-9AA2-B8D9-7A26-263892A88B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76669" y="3963836"/>
                <a:ext cx="6016" cy="411193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EBC6097-CF73-C65D-21A8-271D0D70E9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92559" y="4487919"/>
                <a:ext cx="330571" cy="350806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FA6D3A13-4657-3958-8B65-7509113270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2129" y="5715584"/>
                <a:ext cx="374984" cy="336695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B189E12-2D8E-CF1B-E28B-28CD0FFA83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76668" y="6221614"/>
                <a:ext cx="6016" cy="509970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DEB491A0-22E6-BD49-0312-83B34C6330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179780" y="5800251"/>
                <a:ext cx="358794" cy="266140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123440A-217A-C73B-60CE-EB635E23012C}"/>
                </a:ext>
              </a:extLst>
            </p:cNvPr>
            <p:cNvSpPr txBox="1"/>
            <p:nvPr/>
          </p:nvSpPr>
          <p:spPr>
            <a:xfrm>
              <a:off x="6228629" y="355939"/>
              <a:ext cx="1864331" cy="6152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cs typeface="Calibri"/>
                </a:rPr>
                <a:t>High </a:t>
              </a:r>
              <a:r>
                <a:rPr lang="en-US" sz="1200" b="1" dirty="0" smtClean="0">
                  <a:solidFill>
                    <a:srgbClr val="000000"/>
                  </a:solidFill>
                  <a:cs typeface="Calibri"/>
                </a:rPr>
                <a:t>strength</a:t>
              </a:r>
              <a:endParaRPr lang="en-US" sz="1200" b="1" dirty="0">
                <a:solidFill>
                  <a:srgbClr val="000000"/>
                </a:solidFill>
                <a:cs typeface="Calibri"/>
              </a:endParaRPr>
            </a:p>
            <a:p>
              <a:r>
                <a:rPr lang="en-US" sz="1200" b="1" dirty="0">
                  <a:solidFill>
                    <a:srgbClr val="000000"/>
                  </a:solidFill>
                  <a:cs typeface="Calibri"/>
                </a:rPr>
                <a:t>(0 degrees)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015957F-5E00-BD4E-39CA-93BBF8CE8794}"/>
                </a:ext>
              </a:extLst>
            </p:cNvPr>
            <p:cNvSpPr txBox="1"/>
            <p:nvPr/>
          </p:nvSpPr>
          <p:spPr>
            <a:xfrm>
              <a:off x="6177461" y="3707494"/>
              <a:ext cx="2015293" cy="6152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cs typeface="Calibri"/>
                </a:rPr>
                <a:t>Low </a:t>
              </a:r>
              <a:r>
                <a:rPr lang="en-US" sz="1200" b="1" dirty="0" smtClean="0">
                  <a:solidFill>
                    <a:srgbClr val="000000"/>
                  </a:solidFill>
                  <a:cs typeface="Calibri"/>
                </a:rPr>
                <a:t>strength</a:t>
              </a:r>
              <a:endParaRPr lang="en-US" sz="1200" b="1" dirty="0">
                <a:solidFill>
                  <a:srgbClr val="000000"/>
                </a:solidFill>
                <a:cs typeface="Calibri"/>
              </a:endParaRPr>
            </a:p>
            <a:p>
              <a:r>
                <a:rPr lang="en-US" sz="1200" b="1" dirty="0">
                  <a:solidFill>
                    <a:srgbClr val="000000"/>
                  </a:solidFill>
                  <a:cs typeface="Calibri"/>
                </a:rPr>
                <a:t>(90 degrees)</a:t>
              </a:r>
            </a:p>
          </p:txBody>
        </p:sp>
        <p:sp>
          <p:nvSpPr>
            <p:cNvPr id="58" name="Arrow: Circular 82">
              <a:extLst>
                <a:ext uri="{FF2B5EF4-FFF2-40B4-BE49-F238E27FC236}">
                  <a16:creationId xmlns:a16="http://schemas.microsoft.com/office/drawing/2014/main" id="{EF77D601-A905-6C24-2A6E-B8E9A79B84AE}"/>
                </a:ext>
              </a:extLst>
            </p:cNvPr>
            <p:cNvSpPr/>
            <p:nvPr/>
          </p:nvSpPr>
          <p:spPr>
            <a:xfrm rot="2640000" flipH="1">
              <a:off x="10611555" y="629675"/>
              <a:ext cx="1241779" cy="1128888"/>
            </a:xfrm>
            <a:prstGeom prst="circularArrow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Arrow: Circular 97">
              <a:extLst>
                <a:ext uri="{FF2B5EF4-FFF2-40B4-BE49-F238E27FC236}">
                  <a16:creationId xmlns:a16="http://schemas.microsoft.com/office/drawing/2014/main" id="{2B8551C4-A10A-A30C-7788-BC22BEF59C91}"/>
                </a:ext>
              </a:extLst>
            </p:cNvPr>
            <p:cNvSpPr/>
            <p:nvPr/>
          </p:nvSpPr>
          <p:spPr>
            <a:xfrm rot="-3420000" flipH="1">
              <a:off x="8269110" y="643786"/>
              <a:ext cx="1241779" cy="1128888"/>
            </a:xfrm>
            <a:prstGeom prst="circularArrow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Arrow: Circular 98">
              <a:extLst>
                <a:ext uri="{FF2B5EF4-FFF2-40B4-BE49-F238E27FC236}">
                  <a16:creationId xmlns:a16="http://schemas.microsoft.com/office/drawing/2014/main" id="{7FE19147-CD82-F1CF-1F14-7F5CCB761CA9}"/>
                </a:ext>
              </a:extLst>
            </p:cNvPr>
            <p:cNvSpPr/>
            <p:nvPr/>
          </p:nvSpPr>
          <p:spPr>
            <a:xfrm rot="10800000" flipH="1">
              <a:off x="9440332" y="2578605"/>
              <a:ext cx="1241779" cy="1128888"/>
            </a:xfrm>
            <a:prstGeom prst="circularArrow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row: Circular 99">
              <a:extLst>
                <a:ext uri="{FF2B5EF4-FFF2-40B4-BE49-F238E27FC236}">
                  <a16:creationId xmlns:a16="http://schemas.microsoft.com/office/drawing/2014/main" id="{022587FA-B24E-BBA0-B0EA-2DBDA8FED71E}"/>
                </a:ext>
              </a:extLst>
            </p:cNvPr>
            <p:cNvSpPr/>
            <p:nvPr/>
          </p:nvSpPr>
          <p:spPr>
            <a:xfrm>
              <a:off x="9445658" y="76944"/>
              <a:ext cx="1259881" cy="1128888"/>
            </a:xfrm>
            <a:prstGeom prst="circularArrow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row: Circular 100">
              <a:extLst>
                <a:ext uri="{FF2B5EF4-FFF2-40B4-BE49-F238E27FC236}">
                  <a16:creationId xmlns:a16="http://schemas.microsoft.com/office/drawing/2014/main" id="{C94D4D49-3899-BF37-A2A0-DB13B942A902}"/>
                </a:ext>
              </a:extLst>
            </p:cNvPr>
            <p:cNvSpPr/>
            <p:nvPr/>
          </p:nvSpPr>
          <p:spPr>
            <a:xfrm rot="8160000">
              <a:off x="10710865" y="2104151"/>
              <a:ext cx="1259881" cy="1128888"/>
            </a:xfrm>
            <a:prstGeom prst="circularArrow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Arrow: Circular 101">
              <a:extLst>
                <a:ext uri="{FF2B5EF4-FFF2-40B4-BE49-F238E27FC236}">
                  <a16:creationId xmlns:a16="http://schemas.microsoft.com/office/drawing/2014/main" id="{5ED1D595-648F-549F-9C6A-12EE26CF03BD}"/>
                </a:ext>
              </a:extLst>
            </p:cNvPr>
            <p:cNvSpPr/>
            <p:nvPr/>
          </p:nvSpPr>
          <p:spPr>
            <a:xfrm rot="13860000">
              <a:off x="8180449" y="2017886"/>
              <a:ext cx="1259881" cy="1128888"/>
            </a:xfrm>
            <a:prstGeom prst="circularArrow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90" name="Picture 89" descr="A colorful circles and lines in a circle&#10;&#10;Description automatically generated">
            <a:extLst>
              <a:ext uri="{FF2B5EF4-FFF2-40B4-BE49-F238E27FC236}">
                <a16:creationId xmlns:a16="http://schemas.microsoft.com/office/drawing/2014/main" id="{0FD0D036-2CCB-25C2-8602-D98D1BA6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81" y="1934498"/>
            <a:ext cx="1149946" cy="1092821"/>
          </a:xfrm>
          <a:prstGeom prst="rect">
            <a:avLst/>
          </a:prstGeom>
        </p:spPr>
      </p:pic>
      <p:pic>
        <p:nvPicPr>
          <p:cNvPr id="91" name="Picture 90" descr="A circular pattern with colorful lines&#10;&#10;Description automatically generated with medium confidence">
            <a:extLst>
              <a:ext uri="{FF2B5EF4-FFF2-40B4-BE49-F238E27FC236}">
                <a16:creationId xmlns:a16="http://schemas.microsoft.com/office/drawing/2014/main" id="{2F9EF9FF-97C8-0F08-6C77-1C2B7F96A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81" y="4274672"/>
            <a:ext cx="1119858" cy="115153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C74279A-150C-5847-E5E7-56D9E750C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807" y="1433787"/>
            <a:ext cx="2663906" cy="259498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41E8C36-EA59-0D6D-9BD0-24519B906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807" y="4109704"/>
            <a:ext cx="2663906" cy="2286715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D6DB2E0D-0300-2345-F8C5-4116EA9E2A95}"/>
              </a:ext>
            </a:extLst>
          </p:cNvPr>
          <p:cNvSpPr txBox="1"/>
          <p:nvPr/>
        </p:nvSpPr>
        <p:spPr>
          <a:xfrm>
            <a:off x="7391409" y="1934498"/>
            <a:ext cx="46359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This </a:t>
            </a:r>
            <a:r>
              <a:rPr lang="en-GB" sz="1600" b="1" dirty="0" smtClean="0"/>
              <a:t>zero-field on-axis concept </a:t>
            </a:r>
            <a:r>
              <a:rPr lang="en-GB" sz="1600" dirty="0" smtClean="0"/>
              <a:t>based on </a:t>
            </a:r>
            <a:r>
              <a:rPr lang="en-GB" sz="1600" b="1" dirty="0" smtClean="0"/>
              <a:t>permanent magnet multipole with adjustable resonance surface</a:t>
            </a:r>
            <a:r>
              <a:rPr lang="en-GB" sz="1600" dirty="0" smtClean="0"/>
              <a:t> is developed in collaboration between UK Science and Technology Facilities Council (STFC) and Department of Atomic Energy (DAE) India.</a:t>
            </a:r>
          </a:p>
          <a:p>
            <a:endParaRPr lang="en-GB" sz="1600" dirty="0"/>
          </a:p>
          <a:p>
            <a:r>
              <a:rPr lang="en-GB" sz="1600" dirty="0" smtClean="0"/>
              <a:t>DAE have </a:t>
            </a:r>
            <a:r>
              <a:rPr lang="en-GB" sz="1600" b="1" dirty="0" smtClean="0"/>
              <a:t>already demonstrated comparable plasma densities</a:t>
            </a:r>
            <a:r>
              <a:rPr lang="en-GB" sz="1600" dirty="0" smtClean="0"/>
              <a:t> in “conventional” solenoid-field microwave plasma and a cusp-field device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9" y="5029025"/>
            <a:ext cx="4405740" cy="9105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91408" y="4940135"/>
            <a:ext cx="4531417" cy="1128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8029235" y="6334780"/>
            <a:ext cx="3130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Simulations by Alex Hinton</a:t>
            </a:r>
          </a:p>
          <a:p>
            <a:r>
              <a:rPr lang="en-GB" sz="1400" dirty="0" err="1" smtClean="0"/>
              <a:t>ASTeC</a:t>
            </a:r>
            <a:r>
              <a:rPr lang="en-GB" sz="1400" dirty="0" smtClean="0"/>
              <a:t>, STFC Daresbury Laboratory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033707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8"/>
    </p:ext>
  </p:extLst>
</p:sld>
</file>

<file path=ppt/theme/theme1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riangle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61a6052-eee7-4130-8bc0-8a46a91150a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CC6B7050712446AF351FC0FB28451D" ma:contentTypeVersion="18" ma:contentTypeDescription="Create a new document." ma:contentTypeScope="" ma:versionID="f43853582be8057fa2f8f189a1e28ad5">
  <xsd:schema xmlns:xsd="http://www.w3.org/2001/XMLSchema" xmlns:xs="http://www.w3.org/2001/XMLSchema" xmlns:p="http://schemas.microsoft.com/office/2006/metadata/properties" xmlns:ns3="dbf97efa-71de-4ab8-9b95-f6bd4ed50060" xmlns:ns4="b61a6052-eee7-4130-8bc0-8a46a91150a3" targetNamespace="http://schemas.microsoft.com/office/2006/metadata/properties" ma:root="true" ma:fieldsID="3a6cf55cbef8e1a9dc12140702cad6c3" ns3:_="" ns4:_="">
    <xsd:import namespace="dbf97efa-71de-4ab8-9b95-f6bd4ed50060"/>
    <xsd:import namespace="b61a6052-eee7-4130-8bc0-8a46a91150a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97efa-71de-4ab8-9b95-f6bd4ed5006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a6052-eee7-4130-8bc0-8a46a91150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DF670E-3DD2-40A0-8524-D0B4771A7312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b61a6052-eee7-4130-8bc0-8a46a91150a3"/>
    <ds:schemaRef ds:uri="http://schemas.microsoft.com/office/2006/documentManagement/types"/>
    <ds:schemaRef ds:uri="dbf97efa-71de-4ab8-9b95-f6bd4ed50060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79237DF-6E98-4AFD-A1AD-E1C9D616A3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F9C643-7ADC-49A9-A791-7D1228147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f97efa-71de-4ab8-9b95-f6bd4ed50060"/>
    <ds:schemaRef ds:uri="b61a6052-eee7-4130-8bc0-8a46a91150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10652</TotalTime>
  <Words>3348</Words>
  <Application>Microsoft Office PowerPoint</Application>
  <PresentationFormat>Widescreen</PresentationFormat>
  <Paragraphs>568</Paragraphs>
  <Slides>44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Felix Titling</vt:lpstr>
      <vt:lpstr>Symbol</vt:lpstr>
      <vt:lpstr>Consolas</vt:lpstr>
      <vt:lpstr>Calibri</vt:lpstr>
      <vt:lpstr>Wingdings</vt:lpstr>
      <vt:lpstr>Verdana</vt:lpstr>
      <vt:lpstr>Arial</vt:lpstr>
      <vt:lpstr>1_Title slide</vt:lpstr>
      <vt:lpstr>2_Triangles</vt:lpstr>
      <vt:lpstr>3_Pattern</vt:lpstr>
      <vt:lpstr>4_Blank Layouts</vt:lpstr>
      <vt:lpstr>What contributes to the emittance of an ion beam?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Stephanie (STFC,RAL,ISIS)</dc:creator>
  <cp:lastModifiedBy>Tarvainen, Olli (STFC,RAL,ISIS)</cp:lastModifiedBy>
  <cp:revision>262</cp:revision>
  <dcterms:created xsi:type="dcterms:W3CDTF">2023-01-10T12:41:06Z</dcterms:created>
  <dcterms:modified xsi:type="dcterms:W3CDTF">2025-04-02T17:01:22Z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0x010100ADCC6B7050712446AF351FC0FB28451D</vt:lpwstr>
  </property>
  <property fmtid="{D5CDD505-2E9C-101B-9397-08002B2CF9AE}" pid="3" name="MediaServiceImageTags">
    <vt:lpwstr/>
  </property>
</Properties>
</file>