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7" r:id="rId4"/>
    <p:sldId id="2375" r:id="rId5"/>
    <p:sldId id="2353" r:id="rId6"/>
    <p:sldId id="2388" r:id="rId7"/>
    <p:sldId id="292" r:id="rId8"/>
    <p:sldId id="2354" r:id="rId9"/>
    <p:sldId id="2355" r:id="rId10"/>
    <p:sldId id="2381" r:id="rId11"/>
    <p:sldId id="2376" r:id="rId12"/>
    <p:sldId id="2377" r:id="rId13"/>
    <p:sldId id="2378" r:id="rId14"/>
    <p:sldId id="2379" r:id="rId15"/>
    <p:sldId id="2380" r:id="rId16"/>
    <p:sldId id="2374" r:id="rId17"/>
    <p:sldId id="2382" r:id="rId18"/>
    <p:sldId id="2383" r:id="rId19"/>
    <p:sldId id="2384" r:id="rId20"/>
    <p:sldId id="2385" r:id="rId21"/>
    <p:sldId id="2386" r:id="rId22"/>
    <p:sldId id="23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7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23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497" y="2594718"/>
            <a:ext cx="8343135" cy="1468822"/>
          </a:xfrm>
        </p:spPr>
        <p:txBody>
          <a:bodyPr>
            <a:noAutofit/>
          </a:bodyPr>
          <a:lstStyle/>
          <a:p>
            <a:r>
              <a:rPr lang="en-US" sz="3600" dirty="0">
                <a:cs typeface="Times New Roman" panose="02020603050405020304" pitchFamily="18" charset="0"/>
              </a:rPr>
              <a:t>Application of Pepper Pot Emittance Probe for ECRIS Beam Studies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518587"/>
            <a:ext cx="7750969" cy="74618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April 7, 2025</a:t>
            </a:r>
          </a:p>
          <a:p>
            <a:r>
              <a:rPr lang="en-US" dirty="0"/>
              <a:t>PIBHI’2025 </a:t>
            </a:r>
            <a:r>
              <a:rPr lang="en-US" dirty="0" err="1"/>
              <a:t>Acitrezza</a:t>
            </a:r>
            <a:r>
              <a:rPr lang="en-US" dirty="0"/>
              <a:t>, Italy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497" y="4637804"/>
            <a:ext cx="7750969" cy="880783"/>
          </a:xfrm>
        </p:spPr>
        <p:txBody>
          <a:bodyPr/>
          <a:lstStyle/>
          <a:p>
            <a:r>
              <a:rPr lang="en-US" sz="2800" dirty="0"/>
              <a:t>Sergey Kondrashev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7E9B0-841A-347A-7F05-F8FD95930350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83E17-82ED-684F-5FA3-2481F1F82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330200"/>
            <a:ext cx="87709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 kern="1200">
                <a:solidFill>
                  <a:srgbClr val="0071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Transmission from source exit to emittance meter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srgbClr val="0071B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8" name="Group 514">
            <a:extLst>
              <a:ext uri="{FF2B5EF4-FFF2-40B4-BE49-F238E27FC236}">
                <a16:creationId xmlns:a16="http://schemas.microsoft.com/office/drawing/2014/main" id="{FD7B9B79-C264-ECA5-823B-B399497CA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85839"/>
              </p:ext>
            </p:extLst>
          </p:nvPr>
        </p:nvGraphicFramePr>
        <p:xfrm>
          <a:off x="232611" y="994255"/>
          <a:ext cx="8851900" cy="781050"/>
        </p:xfrm>
        <a:graphic>
          <a:graphicData uri="http://schemas.openxmlformats.org/drawingml/2006/table">
            <a:tbl>
              <a:tblPr/>
              <a:tblGrid>
                <a:gridCol w="490807">
                  <a:extLst>
                    <a:ext uri="{9D8B030D-6E8A-4147-A177-3AD203B41FA5}">
                      <a16:colId xmlns:a16="http://schemas.microsoft.com/office/drawing/2014/main" val="403239590"/>
                    </a:ext>
                  </a:extLst>
                </a:gridCol>
                <a:gridCol w="347240">
                  <a:extLst>
                    <a:ext uri="{9D8B030D-6E8A-4147-A177-3AD203B41FA5}">
                      <a16:colId xmlns:a16="http://schemas.microsoft.com/office/drawing/2014/main" val="2761464426"/>
                    </a:ext>
                  </a:extLst>
                </a:gridCol>
                <a:gridCol w="439838">
                  <a:extLst>
                    <a:ext uri="{9D8B030D-6E8A-4147-A177-3AD203B41FA5}">
                      <a16:colId xmlns:a16="http://schemas.microsoft.com/office/drawing/2014/main" val="3733296799"/>
                    </a:ext>
                  </a:extLst>
                </a:gridCol>
                <a:gridCol w="366765">
                  <a:extLst>
                    <a:ext uri="{9D8B030D-6E8A-4147-A177-3AD203B41FA5}">
                      <a16:colId xmlns:a16="http://schemas.microsoft.com/office/drawing/2014/main" val="3312975893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983562388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3000542590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959284232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3738428598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657405198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3067529704"/>
                    </a:ext>
                  </a:extLst>
                </a:gridCol>
                <a:gridCol w="436563">
                  <a:extLst>
                    <a:ext uri="{9D8B030D-6E8A-4147-A177-3AD203B41FA5}">
                      <a16:colId xmlns:a16="http://schemas.microsoft.com/office/drawing/2014/main" val="3349797307"/>
                    </a:ext>
                  </a:extLst>
                </a:gridCol>
                <a:gridCol w="423862">
                  <a:extLst>
                    <a:ext uri="{9D8B030D-6E8A-4147-A177-3AD203B41FA5}">
                      <a16:colId xmlns:a16="http://schemas.microsoft.com/office/drawing/2014/main" val="2548258022"/>
                    </a:ext>
                  </a:extLst>
                </a:gridCol>
                <a:gridCol w="423863">
                  <a:extLst>
                    <a:ext uri="{9D8B030D-6E8A-4147-A177-3AD203B41FA5}">
                      <a16:colId xmlns:a16="http://schemas.microsoft.com/office/drawing/2014/main" val="29371153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54934863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815715875"/>
                    </a:ext>
                  </a:extLst>
                </a:gridCol>
                <a:gridCol w="434975">
                  <a:extLst>
                    <a:ext uri="{9D8B030D-6E8A-4147-A177-3AD203B41FA5}">
                      <a16:colId xmlns:a16="http://schemas.microsoft.com/office/drawing/2014/main" val="3344844928"/>
                    </a:ext>
                  </a:extLst>
                </a:gridCol>
                <a:gridCol w="446088">
                  <a:extLst>
                    <a:ext uri="{9D8B030D-6E8A-4147-A177-3AD203B41FA5}">
                      <a16:colId xmlns:a16="http://schemas.microsoft.com/office/drawing/2014/main" val="1066614543"/>
                    </a:ext>
                  </a:extLst>
                </a:gridCol>
                <a:gridCol w="425450">
                  <a:extLst>
                    <a:ext uri="{9D8B030D-6E8A-4147-A177-3AD203B41FA5}">
                      <a16:colId xmlns:a16="http://schemas.microsoft.com/office/drawing/2014/main" val="2520867915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1138979436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1659635819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1830601827"/>
                    </a:ext>
                  </a:extLst>
                </a:gridCol>
              </a:tblGrid>
              <a:tr h="260350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El.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Oxygen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Bismuth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600882"/>
                  </a:ext>
                </a:extLst>
              </a:tr>
              <a:tr h="260350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1+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H2+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14+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128524"/>
                  </a:ext>
                </a:extLst>
              </a:tr>
              <a:tr h="260350"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I, 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µ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29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858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87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71600" algn="l" defTabSz="685800" rtl="0" eaLnBrk="1" latinLnBrk="0" hangingPunct="1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145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0574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4003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2743200" algn="l" defTabSz="685800" rtl="0" eaLnBrk="0" fontAlgn="base" latinLnBrk="0" hangingPunct="0"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Font typeface="Times" panose="02020603050405020304" pitchFamily="18" charset="0"/>
                        <a:defRPr sz="1600" i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522415"/>
                  </a:ext>
                </a:extLst>
              </a:tr>
            </a:tbl>
          </a:graphicData>
        </a:graphic>
      </p:graphicFrame>
      <p:graphicFrame>
        <p:nvGraphicFramePr>
          <p:cNvPr id="9" name="Object 516">
            <a:extLst>
              <a:ext uri="{FF2B5EF4-FFF2-40B4-BE49-F238E27FC236}">
                <a16:creationId xmlns:a16="http://schemas.microsoft.com/office/drawing/2014/main" id="{6AE69E45-25BF-E3EE-22F3-F1BA62F38E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903951"/>
              </p:ext>
            </p:extLst>
          </p:nvPr>
        </p:nvGraphicFramePr>
        <p:xfrm>
          <a:off x="4275761" y="1931988"/>
          <a:ext cx="5246688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876480" imgH="2956320" progId="Origin50.Graph">
                  <p:embed/>
                </p:oleObj>
              </mc:Choice>
              <mc:Fallback>
                <p:oleObj name="Graph" r:id="rId2" imgW="3876480" imgH="2956320" progId="Origin50.Graph">
                  <p:embed/>
                  <p:pic>
                    <p:nvPicPr>
                      <p:cNvPr id="258564" name="Object 516">
                        <a:extLst>
                          <a:ext uri="{FF2B5EF4-FFF2-40B4-BE49-F238E27FC236}">
                            <a16:creationId xmlns:a16="http://schemas.microsoft.com/office/drawing/2014/main" id="{931B47D5-95B6-9C4D-83BD-29F41B5611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761" y="1931988"/>
                        <a:ext cx="5246688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18">
            <a:extLst>
              <a:ext uri="{FF2B5EF4-FFF2-40B4-BE49-F238E27FC236}">
                <a16:creationId xmlns:a16="http://schemas.microsoft.com/office/drawing/2014/main" id="{E9367D84-41A2-D0B7-530D-71C8C2A86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210" y="2555048"/>
            <a:ext cx="4178300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5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Total current of Oxygen ions (FC1) – 1.56 mA 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5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Total current of Bismuth ions (FC1) – 0.23 mA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5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Total current of all ion species (FC1) – 1.8 mA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5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Total current extracted – 3.8 mA 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5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Transmission from source exit to FC1 – 47%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ADE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Transmission from source exit to emittance meter – 40 – 47 %</a:t>
            </a:r>
          </a:p>
        </p:txBody>
      </p:sp>
    </p:spTree>
    <p:extLst>
      <p:ext uri="{BB962C8B-B14F-4D97-AF65-F5344CB8AC3E}">
        <p14:creationId xmlns:p14="http://schemas.microsoft.com/office/powerpoint/2010/main" val="73837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7E9B0-841A-347A-7F05-F8FD95930350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BA60725-477A-3FB7-7D03-D3C0BD5D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30200"/>
            <a:ext cx="7954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 kern="1200">
                <a:solidFill>
                  <a:srgbClr val="0071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LabVIEW based software for on-line measurements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srgbClr val="0071B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CA5D44D-4288-5183-FC4B-F517EEBD0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44" b="20741"/>
          <a:stretch>
            <a:fillRect/>
          </a:stretch>
        </p:blipFill>
        <p:spPr bwMode="auto">
          <a:xfrm>
            <a:off x="585788" y="682625"/>
            <a:ext cx="7996237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50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7E9B0-841A-347A-7F05-F8FD95930350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EC0B252-CF7A-AE60-248B-69CDC4CA5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30200"/>
            <a:ext cx="7954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 kern="1200">
                <a:solidFill>
                  <a:srgbClr val="0071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Choice of CCD camera parameters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srgbClr val="0071B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45689C8A-24AB-58CD-D27B-6FDD583A3E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7613" y="658813"/>
          <a:ext cx="6556375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876480" imgH="2956320" progId="Origin50.Graph">
                  <p:embed/>
                </p:oleObj>
              </mc:Choice>
              <mc:Fallback>
                <p:oleObj name="Graph" r:id="rId2" imgW="3876480" imgH="2956320" progId="Origin50.Graph">
                  <p:embed/>
                  <p:pic>
                    <p:nvPicPr>
                      <p:cNvPr id="463877" name="Object 5">
                        <a:extLst>
                          <a:ext uri="{FF2B5EF4-FFF2-40B4-BE49-F238E27FC236}">
                            <a16:creationId xmlns:a16="http://schemas.microsoft.com/office/drawing/2014/main" id="{3300924E-06C3-5851-B629-B98B45789E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658813"/>
                        <a:ext cx="6556375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>
            <a:extLst>
              <a:ext uri="{FF2B5EF4-FFF2-40B4-BE49-F238E27FC236}">
                <a16:creationId xmlns:a16="http://schemas.microsoft.com/office/drawing/2014/main" id="{D2F08304-6C2E-B900-AEBE-6832DA149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681663"/>
            <a:ext cx="8558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ADE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Which value is “true” emittance value?</a:t>
            </a:r>
          </a:p>
        </p:txBody>
      </p:sp>
    </p:spTree>
    <p:extLst>
      <p:ext uri="{BB962C8B-B14F-4D97-AF65-F5344CB8AC3E}">
        <p14:creationId xmlns:p14="http://schemas.microsoft.com/office/powerpoint/2010/main" val="4469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7E9B0-841A-347A-7F05-F8FD95930350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0E6B9FF-F603-8795-6E61-F5C141F9A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30200"/>
            <a:ext cx="7954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 kern="1200">
                <a:solidFill>
                  <a:srgbClr val="0071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Choice of CCD camera parameters (cont.)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srgbClr val="0071B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59396EB0-B94C-5F9B-92B6-6577E04F4C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06500" y="536575"/>
          <a:ext cx="6556375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876480" imgH="2956320" progId="Origin50.Graph">
                  <p:embed/>
                </p:oleObj>
              </mc:Choice>
              <mc:Fallback>
                <p:oleObj name="Graph" r:id="rId2" imgW="3876480" imgH="2956320" progId="Origin50.Graph">
                  <p:embed/>
                  <p:pic>
                    <p:nvPicPr>
                      <p:cNvPr id="448516" name="Object 4">
                        <a:extLst>
                          <a:ext uri="{FF2B5EF4-FFF2-40B4-BE49-F238E27FC236}">
                            <a16:creationId xmlns:a16="http://schemas.microsoft.com/office/drawing/2014/main" id="{D7DA43E1-11AE-99EE-D5F0-6358A40A14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536575"/>
                        <a:ext cx="6556375" cy="500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">
            <a:extLst>
              <a:ext uri="{FF2B5EF4-FFF2-40B4-BE49-F238E27FC236}">
                <a16:creationId xmlns:a16="http://schemas.microsoft.com/office/drawing/2014/main" id="{D4193463-7DC8-2A28-3DBF-1E5FCF46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32450"/>
            <a:ext cx="914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ADE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Criteria applied to all emittance measurements – number of saturated pixels between 1 and 10!</a:t>
            </a:r>
          </a:p>
        </p:txBody>
      </p:sp>
    </p:spTree>
    <p:extLst>
      <p:ext uri="{BB962C8B-B14F-4D97-AF65-F5344CB8AC3E}">
        <p14:creationId xmlns:p14="http://schemas.microsoft.com/office/powerpoint/2010/main" val="3405445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7E9B0-841A-347A-7F05-F8FD95930350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21ED771-C6E9-029F-6B64-D89FAA8F3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30200"/>
            <a:ext cx="7954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 kern="1200">
                <a:solidFill>
                  <a:srgbClr val="0071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Does CsI (Tl) scintillator have linear response? 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srgbClr val="0071B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FF76D0BA-8A4D-4AB1-9E9F-61CAC5186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1000125"/>
            <a:ext cx="8691563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Calibration pepper pot mask was used to check </a:t>
            </a:r>
            <a:r>
              <a:rPr lang="en-US" altLang="en-US" dirty="0" err="1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CsI</a:t>
            </a: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(Tl) linearity: </a:t>
            </a:r>
          </a:p>
          <a:p>
            <a:pPr eaLnBrk="0" fontAlgn="base" hangingPunct="0">
              <a:lnSpc>
                <a:spcPct val="3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Font typeface="Wingdings" panose="05000000000000000000" pitchFamily="2" charset="2"/>
              <a:buNone/>
            </a:pPr>
            <a:endParaRPr lang="en-US" altLang="en-US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FontTx/>
              <a:buChar char="-"/>
            </a:pP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4x4 array of holes with diameters 10 µm, 20 </a:t>
            </a: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µm</a:t>
            </a: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to 300 µm </a:t>
            </a:r>
          </a:p>
          <a:p>
            <a:pPr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</a:pP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 (20 µm step)</a:t>
            </a:r>
          </a:p>
          <a:p>
            <a:pPr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FontTx/>
              <a:buChar char="-"/>
            </a:pP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5 mm spacing between holes</a:t>
            </a:r>
          </a:p>
          <a:p>
            <a:pPr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</a:pPr>
            <a:endParaRPr lang="en-US" altLang="en-US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0" fontAlgn="base" hangingPunct="0">
              <a:lnSpc>
                <a:spcPct val="3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</a:pPr>
            <a:endParaRPr lang="en-US" altLang="en-US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</a:pP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If D</a:t>
            </a:r>
            <a:r>
              <a:rPr lang="en-US" altLang="en-US" baseline="-25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hole</a:t>
            </a: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&lt;&lt;D</a:t>
            </a:r>
            <a:r>
              <a:rPr lang="en-US" altLang="en-US" baseline="-25000" dirty="0">
                <a:solidFill>
                  <a:srgbClr val="131313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image</a:t>
            </a: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en-US" altLang="en-US" baseline="-25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image</a:t>
            </a: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will be defined by emittance of ion beam and should be approximately the same for all holes.</a:t>
            </a:r>
          </a:p>
          <a:p>
            <a:pPr algn="just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</a:pP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Then, </a:t>
            </a:r>
            <a:r>
              <a:rPr lang="en-US" altLang="en-US" sz="16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if beam has homogeneous current distribution across 15x15 mm2 area,</a:t>
            </a:r>
            <a:r>
              <a:rPr lang="en-US" altLang="en-US" sz="22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ion current at scintillator is proportional to (D</a:t>
            </a:r>
            <a:r>
              <a:rPr lang="en-US" altLang="en-US" baseline="-25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hole</a:t>
            </a: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r>
              <a:rPr lang="en-US" altLang="en-US" baseline="30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algn="just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</a:pP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If scintillator has linear response, light output should follow this relation too.</a:t>
            </a:r>
            <a:r>
              <a:rPr lang="en-US" altLang="en-US" sz="2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just" eaLnBrk="0" fontAlgn="base" hangingPunct="0">
              <a:lnSpc>
                <a:spcPct val="3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</a:pPr>
            <a:endParaRPr lang="en-US" altLang="en-US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</a:pP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The main challenge of this approach is very big spatial fluctuations of ion beam intensity – 3 – 10 times over 15x15 mm</a:t>
            </a:r>
            <a:r>
              <a:rPr lang="en-US" altLang="en-US" baseline="30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for focused ion beams of different ion species. </a:t>
            </a:r>
          </a:p>
          <a:p>
            <a:pPr algn="just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</a:pP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It was improved to about</a:t>
            </a: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40 - 50% </a:t>
            </a: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by switching off all electrostatic quads along LEBT (total ion current dropped by about factor 5).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34994F-196E-59EF-8B03-AA55508D4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584" y="1028968"/>
            <a:ext cx="1621677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38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7E9B0-841A-347A-7F05-F8FD95930350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9712E6A-01A8-D692-474B-B9513683D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30200"/>
            <a:ext cx="7954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 kern="1200">
                <a:solidFill>
                  <a:srgbClr val="0071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Does CsI (Tl) scintillator have linear response? (cont.)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srgbClr val="0071B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2C0ADB84-9558-2CFF-4865-8075900C24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165422"/>
              </p:ext>
            </p:extLst>
          </p:nvPr>
        </p:nvGraphicFramePr>
        <p:xfrm>
          <a:off x="0" y="797248"/>
          <a:ext cx="5118100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876480" imgH="2973600" progId="Origin50.Graph">
                  <p:embed/>
                </p:oleObj>
              </mc:Choice>
              <mc:Fallback>
                <p:oleObj name="Graph" r:id="rId2" imgW="3876480" imgH="2973600" progId="Origin50.Graph">
                  <p:embed/>
                  <p:pic>
                    <p:nvPicPr>
                      <p:cNvPr id="467972" name="Object 4">
                        <a:extLst>
                          <a:ext uri="{FF2B5EF4-FFF2-40B4-BE49-F238E27FC236}">
                            <a16:creationId xmlns:a16="http://schemas.microsoft.com/office/drawing/2014/main" id="{5FDC5783-5DDC-5E46-9DD0-C154F06E2D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7248"/>
                        <a:ext cx="5118100" cy="392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id="{2F125A6D-156F-6777-3621-C41A54B6E9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887286"/>
              </p:ext>
            </p:extLst>
          </p:nvPr>
        </p:nvGraphicFramePr>
        <p:xfrm>
          <a:off x="4458323" y="773112"/>
          <a:ext cx="5248275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876480" imgH="2973600" progId="Origin50.Graph">
                  <p:embed/>
                </p:oleObj>
              </mc:Choice>
              <mc:Fallback>
                <p:oleObj name="Graph" r:id="rId4" imgW="3876480" imgH="2973600" progId="Origin50.Graph">
                  <p:embed/>
                  <p:pic>
                    <p:nvPicPr>
                      <p:cNvPr id="467974" name="Object 6">
                        <a:extLst>
                          <a:ext uri="{FF2B5EF4-FFF2-40B4-BE49-F238E27FC236}">
                            <a16:creationId xmlns:a16="http://schemas.microsoft.com/office/drawing/2014/main" id="{D3FAB7DE-9358-9092-3ED5-465A05A3D5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8323" y="773112"/>
                        <a:ext cx="5248275" cy="402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4">
            <a:extLst>
              <a:ext uri="{FF2B5EF4-FFF2-40B4-BE49-F238E27FC236}">
                <a16:creationId xmlns:a16="http://schemas.microsoft.com/office/drawing/2014/main" id="{8FFEDEC2-CCE4-9C11-2CF2-76AF73DB9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4878388"/>
            <a:ext cx="8802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</a:t>
            </a:r>
            <a:r>
              <a:rPr lang="en-US" altLang="en-US" baseline="3000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6+</a:t>
            </a:r>
            <a:r>
              <a:rPr lang="en-US" altLang="en-US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ion beam, energy – 450 keV, current density (at pepper pot plate) – 0.24 </a:t>
            </a:r>
            <a:r>
              <a:rPr lang="en-US" altLang="en-US">
                <a:solidFill>
                  <a:srgbClr val="131313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µA/cm</a:t>
            </a:r>
            <a:r>
              <a:rPr lang="en-US" altLang="en-US" baseline="30000">
                <a:solidFill>
                  <a:srgbClr val="131313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endParaRPr lang="en-US" altLang="en-US">
              <a:solidFill>
                <a:srgbClr val="131313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68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7EB98-D970-5546-EF4D-EE808D9AF150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C610C41-8D07-20E3-3294-0BF19A976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30200"/>
            <a:ext cx="7954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 kern="1200">
                <a:solidFill>
                  <a:srgbClr val="0071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Does CsI (Tl) scintillator have linear response? (cont.)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srgbClr val="0071B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5EEE1302-28FC-96D8-6BA9-B549A0853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05535"/>
              </p:ext>
            </p:extLst>
          </p:nvPr>
        </p:nvGraphicFramePr>
        <p:xfrm>
          <a:off x="0" y="771525"/>
          <a:ext cx="5211763" cy="399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876480" imgH="2973600" progId="Origin50.Graph">
                  <p:embed/>
                </p:oleObj>
              </mc:Choice>
              <mc:Fallback>
                <p:oleObj name="Graph" r:id="rId2" imgW="3876480" imgH="2973600" progId="Origin50.Graph">
                  <p:embed/>
                  <p:pic>
                    <p:nvPicPr>
                      <p:cNvPr id="474116" name="Object 4">
                        <a:extLst>
                          <a:ext uri="{FF2B5EF4-FFF2-40B4-BE49-F238E27FC236}">
                            <a16:creationId xmlns:a16="http://schemas.microsoft.com/office/drawing/2014/main" id="{40A0BEAE-688A-4736-0DBC-F3E93A0B54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71525"/>
                        <a:ext cx="5211763" cy="399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6DFE9C25-07A2-D880-C297-3445F8ACF6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405826"/>
              </p:ext>
            </p:extLst>
          </p:nvPr>
        </p:nvGraphicFramePr>
        <p:xfrm>
          <a:off x="4529197" y="771525"/>
          <a:ext cx="5164138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876480" imgH="2973600" progId="Origin50.Graph">
                  <p:embed/>
                </p:oleObj>
              </mc:Choice>
              <mc:Fallback>
                <p:oleObj name="Graph" r:id="rId4" imgW="3876480" imgH="2973600" progId="Origin50.Graph">
                  <p:embed/>
                  <p:pic>
                    <p:nvPicPr>
                      <p:cNvPr id="474118" name="Object 6">
                        <a:extLst>
                          <a:ext uri="{FF2B5EF4-FFF2-40B4-BE49-F238E27FC236}">
                            <a16:creationId xmlns:a16="http://schemas.microsoft.com/office/drawing/2014/main" id="{AFCA8D18-0D4B-0CFF-FE9C-501D160FF6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97" y="771525"/>
                        <a:ext cx="5164138" cy="396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>
            <a:extLst>
              <a:ext uri="{FF2B5EF4-FFF2-40B4-BE49-F238E27FC236}">
                <a16:creationId xmlns:a16="http://schemas.microsoft.com/office/drawing/2014/main" id="{7D84EB68-87FF-5AB1-E7D5-576FE1530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5095875"/>
            <a:ext cx="8961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Bi</a:t>
            </a:r>
            <a:r>
              <a:rPr lang="en-US" altLang="en-US" baseline="3000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20+</a:t>
            </a:r>
            <a:r>
              <a:rPr lang="en-US" altLang="en-US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ion beam, energy – 1.5 MeV, current density (at pepper pot plate) – 0.4 </a:t>
            </a:r>
            <a:r>
              <a:rPr lang="en-US" altLang="en-US">
                <a:solidFill>
                  <a:srgbClr val="131313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µA/cm</a:t>
            </a:r>
            <a:r>
              <a:rPr lang="en-US" altLang="en-US" baseline="30000">
                <a:solidFill>
                  <a:srgbClr val="131313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2</a:t>
            </a:r>
            <a:endParaRPr lang="en-US" altLang="en-US">
              <a:solidFill>
                <a:srgbClr val="131313"/>
              </a:solidFill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F6A2C30E-6D1F-178A-C28A-66A4888A2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5605463"/>
            <a:ext cx="8447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ADE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CsI (Tl) scintillator dynamic range – better than 50</a:t>
            </a:r>
          </a:p>
        </p:txBody>
      </p:sp>
    </p:spTree>
    <p:extLst>
      <p:ext uri="{BB962C8B-B14F-4D97-AF65-F5344CB8AC3E}">
        <p14:creationId xmlns:p14="http://schemas.microsoft.com/office/powerpoint/2010/main" val="3690385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0EE84-B764-6691-89E4-BB907CF6E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254B8-7260-37E4-20DC-8D9289FA7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82F67-0912-2FCE-6613-D9F2EEF98D2B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C90DA83-7000-1E9F-F4F9-3CCA3A0C9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30200"/>
            <a:ext cx="7954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 kern="1200">
                <a:solidFill>
                  <a:srgbClr val="0071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Emittance measurements for different ion species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srgbClr val="0071B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EBF0404-9AFB-A3F0-7810-1ACDB8BCB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882650"/>
            <a:ext cx="8807450" cy="531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For each ion specie beam was centered by adjusting both bending magnets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Slits were scanned for each ion specie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Horizontal slits between bending magnets were adjusted to cut single ion specie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0071BC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Transmission from source exit to emittance meter – 40 – 47% for all ion species</a:t>
            </a:r>
          </a:p>
        </p:txBody>
      </p:sp>
      <p:graphicFrame>
        <p:nvGraphicFramePr>
          <p:cNvPr id="5" name="Object 5">
            <a:extLst>
              <a:ext uri="{FF2B5EF4-FFF2-40B4-BE49-F238E27FC236}">
                <a16:creationId xmlns:a16="http://schemas.microsoft.com/office/drawing/2014/main" id="{5AF79869-B8E3-F6D3-0CC4-8664CE62A1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3900" y="1462088"/>
          <a:ext cx="5149850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876480" imgH="2973600" progId="Origin50.Graph">
                  <p:embed/>
                </p:oleObj>
              </mc:Choice>
              <mc:Fallback>
                <p:oleObj name="Graph" r:id="rId2" imgW="3876480" imgH="2973600" progId="Origin50.Graph">
                  <p:embed/>
                  <p:pic>
                    <p:nvPicPr>
                      <p:cNvPr id="482309" name="Object 5">
                        <a:extLst>
                          <a:ext uri="{FF2B5EF4-FFF2-40B4-BE49-F238E27FC236}">
                            <a16:creationId xmlns:a16="http://schemas.microsoft.com/office/drawing/2014/main" id="{EF573507-B773-30B4-83E9-75B191A028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462088"/>
                        <a:ext cx="5149850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>
            <a:extLst>
              <a:ext uri="{FF2B5EF4-FFF2-40B4-BE49-F238E27FC236}">
                <a16:creationId xmlns:a16="http://schemas.microsoft.com/office/drawing/2014/main" id="{728DC03F-44A2-3C7A-4A31-14408F2CF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2536825"/>
            <a:ext cx="21113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Resolution was better for all other ion species</a:t>
            </a:r>
          </a:p>
        </p:txBody>
      </p:sp>
    </p:spTree>
    <p:extLst>
      <p:ext uri="{BB962C8B-B14F-4D97-AF65-F5344CB8AC3E}">
        <p14:creationId xmlns:p14="http://schemas.microsoft.com/office/powerpoint/2010/main" val="1136064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F2AC3-19DE-95BA-3111-D3F4297E5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38803-147A-0BD2-0665-E72A783BA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FE47F-F4D0-CB94-D3A5-1DE5A84D133C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DA2684F-0EB7-86B4-DDA6-CFA1DECA2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30200"/>
            <a:ext cx="7954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 kern="1200">
                <a:solidFill>
                  <a:srgbClr val="0071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Emittance measurements for different ion species (cont.)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srgbClr val="0071B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D4719F59-4D5B-D1B8-FAA8-9D1459997E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1725" y="808038"/>
          <a:ext cx="6942138" cy="529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876480" imgH="2956320" progId="Origin50.Graph">
                  <p:embed/>
                </p:oleObj>
              </mc:Choice>
              <mc:Fallback>
                <p:oleObj name="Graph" r:id="rId2" imgW="3876480" imgH="2956320" progId="Origin50.Graph">
                  <p:embed/>
                  <p:pic>
                    <p:nvPicPr>
                      <p:cNvPr id="478212" name="Object 4">
                        <a:extLst>
                          <a:ext uri="{FF2B5EF4-FFF2-40B4-BE49-F238E27FC236}">
                            <a16:creationId xmlns:a16="http://schemas.microsoft.com/office/drawing/2014/main" id="{3DE1AC1A-EE22-BABB-86C0-2EF9CCDFA1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808038"/>
                        <a:ext cx="6942138" cy="529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4399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66A17-44C3-15E9-7A2B-80F6D99CD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A8741-1AFD-6D20-4CF1-05217FA12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6DC09F-1890-9F9F-B6B7-3EB09FF50E76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7454004-E32E-7047-94C3-4516CE836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30200"/>
            <a:ext cx="7954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 kern="1200">
                <a:solidFill>
                  <a:srgbClr val="0071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Emittance measurements for different ion species (cont.)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srgbClr val="0071B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7" name="Picture 16" descr="Chart, scatter chart&#10;&#10;AI-generated content may be incorrect.">
            <a:extLst>
              <a:ext uri="{FF2B5EF4-FFF2-40B4-BE49-F238E27FC236}">
                <a16:creationId xmlns:a16="http://schemas.microsoft.com/office/drawing/2014/main" id="{3E92F220-F3EC-AE2C-81F8-72F01F188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26" y="849508"/>
            <a:ext cx="6771920" cy="516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9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490D81-27D4-A717-4185-99F7C9333950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31B0E3-120D-47BF-02A6-35A664030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09" y="287756"/>
            <a:ext cx="7443021" cy="587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BC400-02C4-67CE-A13A-002D3840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2A037F-74F1-4101-CC4C-DE1D7216E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9AB509-E96B-83EA-AD67-9C73E10693A1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6A9A87-012B-EFBA-5F0C-F7E3B4385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30200"/>
            <a:ext cx="7954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 kern="1200">
                <a:solidFill>
                  <a:srgbClr val="0071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Emittance measurements for different ion species (cont.)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srgbClr val="0071B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B24BFEB-9ACE-42C5-6107-5FFDD2DED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144588"/>
            <a:ext cx="8532813" cy="438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16827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63" indent="-280988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anose="02020603050405020304" pitchFamily="18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25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x-x’ emittance is higher than y-y’ emittance for all ion species, probably, due to: 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- higher x-x’ acceptance of the first bending magnet 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- asymmetric ion beam distribution at ECR exit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3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Dependence of emittance on M/Z ratio qualitatively well follows the dependence of emittance due to beam rotation induced by decreasing ECR axial magnetic field 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3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Emittance values are 1.2 - 3.2 times higher than emittance due to beam rotation induced by decreasing ECR axial magnetic field; it means that ion temperature in plasma, non-homogeneous extraction electric field, non-linear space charge contributions to emittance are comparable or even higher than contribution of beam rotation induced by decreasing ECR axial magnetic field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3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Emittance increases with increasing of charge state for both oxygen and bismuth ions</a:t>
            </a:r>
          </a:p>
        </p:txBody>
      </p:sp>
    </p:spTree>
    <p:extLst>
      <p:ext uri="{BB962C8B-B14F-4D97-AF65-F5344CB8AC3E}">
        <p14:creationId xmlns:p14="http://schemas.microsoft.com/office/powerpoint/2010/main" val="1038194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DF9A2-C706-FD4E-0B62-B7CD34379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23707-6777-9D52-1092-23A1BE78F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C3FA03-08C9-46A1-4175-BDF25F40A7B4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3161620-310B-340D-BEC6-7B8DB4D31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30200"/>
            <a:ext cx="7954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 kern="1200">
                <a:solidFill>
                  <a:srgbClr val="0071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Dependence of emittance on biased disc potential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srgbClr val="0071B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E3963D99-F536-077B-B92D-1B82BE8B71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93800"/>
          <a:ext cx="4957763" cy="378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876480" imgH="2956320" progId="Origin50.Graph">
                  <p:embed/>
                </p:oleObj>
              </mc:Choice>
              <mc:Fallback>
                <p:oleObj name="Graph" r:id="rId2" imgW="3876480" imgH="2956320" progId="Origin50.Graph">
                  <p:embed/>
                  <p:pic>
                    <p:nvPicPr>
                      <p:cNvPr id="492548" name="Object 4">
                        <a:extLst>
                          <a:ext uri="{FF2B5EF4-FFF2-40B4-BE49-F238E27FC236}">
                            <a16:creationId xmlns:a16="http://schemas.microsoft.com/office/drawing/2014/main" id="{AD0EB3A1-903E-8F90-C976-DD3ECA6B7C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3800"/>
                        <a:ext cx="4957763" cy="378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1DB16FC8-A5B0-591F-F7A1-9ADEAE1B66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64013" y="1193800"/>
          <a:ext cx="4979987" cy="379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3876480" imgH="2956320" progId="Origin50.Graph">
                  <p:embed/>
                </p:oleObj>
              </mc:Choice>
              <mc:Fallback>
                <p:oleObj name="Graph" r:id="rId4" imgW="3876480" imgH="2956320" progId="Origin50.Graph">
                  <p:embed/>
                  <p:pic>
                    <p:nvPicPr>
                      <p:cNvPr id="492550" name="Object 6">
                        <a:extLst>
                          <a:ext uri="{FF2B5EF4-FFF2-40B4-BE49-F238E27FC236}">
                            <a16:creationId xmlns:a16="http://schemas.microsoft.com/office/drawing/2014/main" id="{334BAD61-FBD0-7074-0EB8-19E6AEC0E0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4013" y="1193800"/>
                        <a:ext cx="4979987" cy="379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8">
            <a:extLst>
              <a:ext uri="{FF2B5EF4-FFF2-40B4-BE49-F238E27FC236}">
                <a16:creationId xmlns:a16="http://schemas.microsoft.com/office/drawing/2014/main" id="{717C8B1F-E9FE-A7AB-D331-3FF3F5CF2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475" y="5024640"/>
            <a:ext cx="789305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000" dirty="0">
                <a:solidFill>
                  <a:srgbClr val="00B0F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Brightness of </a:t>
            </a:r>
            <a:r>
              <a:rPr lang="en-US" altLang="en-US" sz="2000" baseline="30000" dirty="0">
                <a:solidFill>
                  <a:srgbClr val="00B0F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209</a:t>
            </a:r>
            <a:r>
              <a:rPr lang="en-US" altLang="en-US" sz="2000" dirty="0">
                <a:solidFill>
                  <a:srgbClr val="00B0F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Bi</a:t>
            </a:r>
            <a:r>
              <a:rPr lang="en-US" altLang="en-US" sz="2000" baseline="30000" dirty="0">
                <a:solidFill>
                  <a:srgbClr val="00B0F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20+</a:t>
            </a:r>
            <a:r>
              <a:rPr lang="en-US" altLang="en-US" sz="2000" dirty="0">
                <a:solidFill>
                  <a:srgbClr val="00B0F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is maximal for -40 V biased disc potential (highest current and lowest emittance)  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000" dirty="0">
                <a:solidFill>
                  <a:srgbClr val="131313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E</a:t>
            </a:r>
            <a:r>
              <a:rPr lang="en-US" altLang="en-US" sz="2000" baseline="-25000" dirty="0">
                <a:solidFill>
                  <a:srgbClr val="131313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x-x’</a:t>
            </a:r>
            <a:r>
              <a:rPr lang="en-US" altLang="en-US" sz="2000" dirty="0">
                <a:solidFill>
                  <a:srgbClr val="131313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/E</a:t>
            </a:r>
            <a:r>
              <a:rPr lang="en-US" altLang="en-US" sz="2000" baseline="-25000" dirty="0">
                <a:solidFill>
                  <a:srgbClr val="131313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y-y’</a:t>
            </a:r>
            <a:r>
              <a:rPr lang="en-US" altLang="en-US" sz="2000" dirty="0">
                <a:solidFill>
                  <a:srgbClr val="131313"/>
                </a:solidFill>
                <a:ea typeface="Arial Unicode MS" panose="020B0604020202020204" pitchFamily="34" charset="-128"/>
                <a:cs typeface="Arial" panose="020B0604020202020204" pitchFamily="34" charset="0"/>
              </a:rPr>
              <a:t> depends on biased disc potential</a:t>
            </a:r>
            <a:endParaRPr lang="el-GR" altLang="en-US" sz="2400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90495728-5848-5119-C534-70DF8ABD5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60" y="808995"/>
            <a:ext cx="78930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Only plasma parameters are affected by biased disc potential </a:t>
            </a:r>
          </a:p>
        </p:txBody>
      </p:sp>
    </p:spTree>
    <p:extLst>
      <p:ext uri="{BB962C8B-B14F-4D97-AF65-F5344CB8AC3E}">
        <p14:creationId xmlns:p14="http://schemas.microsoft.com/office/powerpoint/2010/main" val="611419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E9ABB-CDC7-5972-00ED-6C86E1F10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A9C14-E15C-2B39-D394-C73D344F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30230-61E9-0A61-EADE-B86D7B800DB8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64A7E47-3C42-3882-099F-3968E73AE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174625"/>
            <a:ext cx="795496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 kern="1200">
                <a:solidFill>
                  <a:srgbClr val="0071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Summary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71B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C48F72B-76EB-BEC0-E152-1E8D20415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679450"/>
            <a:ext cx="8810625" cy="568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16827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63" indent="-280988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anose="02020603050405020304" pitchFamily="18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25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4D pepper pot – scintillator (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CsI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(Tl)) on-line emittance meter was developed and used to study emittance of DC ion beams extracted from ECR ion source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3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special attention was paid to linearity of registration system: 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- no saturation of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CsI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(Tl) light output was found for ion current densities typical for ECR ion sources 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- emittance measurement errors can be minimized by choosing CCD camera gain and shutter speed just at the boundary of CCD saturation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3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Emittance of all ion species extracted from ECRIS was measured: 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Dependence of emittance on M/Z qualitatively very well follows the dependence of emittance due to beam rotation induced by decreasing ECR axial magnetic field 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- Measured emittance values can not be explained by ion beam rotation only for all ion species and contribution to emittance of ion temperature in plasma, non-linear electric fields and non-linear space charge is comparable or even higher than contribution of ion beam rotation 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- Emittance increases with increasing of charge state for both oxygen and bismuth ions 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- Emittance and brightness can be optimized by biased disc potential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3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7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6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2E506-78E0-B262-3776-FF1B9202C022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62D4E7-DD91-B653-D7BF-0DB535E84E28}"/>
              </a:ext>
            </a:extLst>
          </p:cNvPr>
          <p:cNvGrpSpPr/>
          <p:nvPr/>
        </p:nvGrpSpPr>
        <p:grpSpPr>
          <a:xfrm>
            <a:off x="334963" y="533014"/>
            <a:ext cx="8312150" cy="5661178"/>
            <a:chOff x="334963" y="915988"/>
            <a:chExt cx="8312150" cy="5661178"/>
          </a:xfrm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0474E82E-5087-266A-CB95-C7599793F9F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34963" y="915988"/>
              <a:ext cx="8169275" cy="6731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  <a:spcAft>
                  <a:spcPct val="50000"/>
                </a:spcAft>
              </a:pPr>
              <a:r>
                <a:rPr lang="en-US" altLang="en-US" dirty="0">
                  <a:solidFill>
                    <a:srgbClr val="0070C0"/>
                  </a:solidFill>
                </a:rPr>
                <a:t>Emittance of ECR beams has complicated structure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spcAft>
                  <a:spcPct val="50000"/>
                </a:spcAft>
                <a:buFont typeface="Wingdings" panose="05000000000000000000" pitchFamily="2" charset="2"/>
                <a:buNone/>
              </a:pPr>
              <a:endParaRPr lang="en-US" altLang="en-US" b="1" dirty="0"/>
            </a:p>
          </p:txBody>
        </p:sp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446E353A-360B-87E3-5D2F-1FAF34FA4E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863" y="1489075"/>
              <a:ext cx="3487737" cy="3114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EC3D7299-1C8D-D47A-0468-B28BA36CBE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675" y="2867025"/>
              <a:ext cx="1781175" cy="173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0610B348-BAB0-B196-A709-A95A149B1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625" y="1465263"/>
              <a:ext cx="3633788" cy="3116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2">
              <a:extLst>
                <a:ext uri="{FF2B5EF4-FFF2-40B4-BE49-F238E27FC236}">
                  <a16:creationId xmlns:a16="http://schemas.microsoft.com/office/drawing/2014/main" id="{40AA9F82-62BC-D951-EC47-2AE577204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1825" y="4883150"/>
              <a:ext cx="8778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400" baseline="30000"/>
                <a:t>16</a:t>
              </a:r>
              <a:r>
                <a:rPr lang="en-US" altLang="en-US" sz="2400"/>
                <a:t>O</a:t>
              </a:r>
              <a:r>
                <a:rPr lang="en-US" altLang="en-US" sz="2400" baseline="30000"/>
                <a:t>7+</a:t>
              </a:r>
              <a:endParaRPr lang="en-US" altLang="en-US" sz="2400"/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id="{E831B58B-028B-335A-EFF3-007A955F1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9500" y="4903788"/>
              <a:ext cx="11382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400" baseline="30000"/>
                <a:t>209</a:t>
              </a:r>
              <a:r>
                <a:rPr lang="en-US" altLang="en-US" sz="2400"/>
                <a:t>Bi</a:t>
              </a:r>
              <a:r>
                <a:rPr lang="en-US" altLang="en-US" sz="2400" baseline="30000"/>
                <a:t>20+</a:t>
              </a:r>
              <a:endParaRPr lang="en-US" altLang="en-US" sz="2400"/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id="{08F8653B-DEE9-5620-680E-DA3D0BEE9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838" y="5543550"/>
              <a:ext cx="8169275" cy="1033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82575" indent="-282575" algn="l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85800" indent="-288925" algn="l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68375" indent="-168275" algn="l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6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63663" indent="-280988" algn="l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Times" panose="02020603050405020304" pitchFamily="18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652588" indent="-174625" algn="l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6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109788" indent="-174625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6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566988" indent="-174625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6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024188" indent="-174625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6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481388" indent="-174625" eaLnBrk="0" fontAlgn="base" hangingPunct="0">
                <a:spcBef>
                  <a:spcPct val="10000"/>
                </a:spcBef>
                <a:spcAft>
                  <a:spcPct val="10000"/>
                </a:spcAft>
                <a:buClr>
                  <a:schemeClr val="tx2"/>
                </a:buClr>
                <a:buFont typeface="Times" panose="02020603050405020304" pitchFamily="18" charset="0"/>
                <a:buChar char="•"/>
                <a:defRPr sz="16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30000"/>
                </a:lnSpc>
                <a:spcBef>
                  <a:spcPct val="50000"/>
                </a:spcBef>
                <a:spcAft>
                  <a:spcPct val="50000"/>
                </a:spcAft>
              </a:pPr>
              <a:r>
                <a:rPr lang="en-US" altLang="en-US" sz="2000" dirty="0">
                  <a:solidFill>
                    <a:srgbClr val="0070C0"/>
                  </a:solidFill>
                </a:rPr>
                <a:t>Slit and Alison type scanners can not provide full information about </a:t>
              </a:r>
            </a:p>
            <a:p>
              <a:pPr>
                <a:lnSpc>
                  <a:spcPct val="30000"/>
                </a:lnSpc>
                <a:spcBef>
                  <a:spcPct val="50000"/>
                </a:spcBef>
                <a:spcAft>
                  <a:spcPct val="50000"/>
                </a:spcAft>
                <a:buFont typeface="Wingdings" panose="05000000000000000000" pitchFamily="2" charset="2"/>
                <a:buNone/>
              </a:pPr>
              <a:r>
                <a:rPr lang="en-US" altLang="en-US" sz="2000" dirty="0">
                  <a:solidFill>
                    <a:srgbClr val="0070C0"/>
                  </a:solidFill>
                </a:rPr>
                <a:t>	such phase space distributions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spcAft>
                  <a:spcPct val="50000"/>
                </a:spcAft>
                <a:buFont typeface="Wingdings" panose="05000000000000000000" pitchFamily="2" charset="2"/>
                <a:buNone/>
              </a:pPr>
              <a:endParaRPr lang="en-US" altLang="en-US" sz="1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7776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2E506-78E0-B262-3776-FF1B9202C022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951065-3543-C9EA-DF56-85985D20A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725" y="330200"/>
            <a:ext cx="7954963" cy="34766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/>
              <a:t>Emittance meter structure</a:t>
            </a:r>
          </a:p>
        </p:txBody>
      </p:sp>
      <p:pic>
        <p:nvPicPr>
          <p:cNvPr id="8" name="Picture 88">
            <a:extLst>
              <a:ext uri="{FF2B5EF4-FFF2-40B4-BE49-F238E27FC236}">
                <a16:creationId xmlns:a16="http://schemas.microsoft.com/office/drawing/2014/main" id="{2B9AA39D-4E90-9B11-5CFC-6D07B6382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66775"/>
            <a:ext cx="7342187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37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4AFA6-5530-8B1B-A7F1-70466124AA36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157B958-E430-F2D6-9759-596FB2163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30200"/>
            <a:ext cx="7954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 kern="1200">
                <a:solidFill>
                  <a:srgbClr val="0071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Emittance meter structure (cont.)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srgbClr val="0071B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D0DA7AC-378E-D04B-BBA4-F443C42F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757238"/>
            <a:ext cx="8797925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2575" indent="-28257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889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8375" indent="-16827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3663" indent="-280988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anose="02020603050405020304" pitchFamily="18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2588" indent="-174625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Font typeface="Times" panose="02020603050405020304" pitchFamily="18" charset="0"/>
              <a:buChar char="•"/>
              <a:defRPr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“Slow” shutter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FC with diameter 46 mm: 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- protection of “fast” shutter from damage by ion beam with power up to 10 W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- measurements of ion beam current at the entrance of emittance meter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3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“Fast” shutter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iris-type UNIBLITZ-CS65S with aperture 65 mm and minimum dwell time of 18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- protection of scintillator from degradation by long-time ion beam irradiation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3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Pepper pot mask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Ta plate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Ø 70 mm x 380 µm, 415 holes with diameters 100 – 104 µm and spacing 3 mm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3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Scintillator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CsI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(Tl), Ø 80 mm x 3 mm, grounded fine Nickel mesh with transparency 88.6% and cell size 200 µm is attached to scintillator front surface to prevent charge build-up caused by ion beam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3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CCD camera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– 2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Mpix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digital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IMI TECH IMB-147FT 12-bit Firewire Monochrome: 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- pixel size – 4.6x4.6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µm</a:t>
            </a: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	-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shutter speed – adjustable from 1 µs to 65 s</a:t>
            </a:r>
          </a:p>
          <a:p>
            <a:pPr marL="282575" marR="0" lvl="0" indent="-282575" algn="just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rgbClr val="0071BC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	- adjustable gain</a:t>
            </a:r>
          </a:p>
        </p:txBody>
      </p:sp>
    </p:spTree>
    <p:extLst>
      <p:ext uri="{BB962C8B-B14F-4D97-AF65-F5344CB8AC3E}">
        <p14:creationId xmlns:p14="http://schemas.microsoft.com/office/powerpoint/2010/main" val="111749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C4000-D7DA-BE3D-A3D1-BBF9A3F19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0FAA7-8575-219F-4C72-CB96ED80A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817512B-5891-6B34-B524-CDCC97FA8584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D4C67A3-02A5-2AF8-9188-FAE8D7BCC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330200"/>
            <a:ext cx="79549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 kern="1200">
                <a:solidFill>
                  <a:srgbClr val="0071B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i="1">
                <a:solidFill>
                  <a:srgbClr val="0071BC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Emittance meter </a:t>
            </a:r>
            <a:r>
              <a:rPr lang="en-US" altLang="en-US" dirty="0">
                <a:latin typeface="Arial"/>
              </a:rPr>
              <a:t>timing</a:t>
            </a:r>
            <a:endParaRPr kumimoji="0" lang="en-US" altLang="en-US" sz="2200" b="1" i="1" u="none" strike="noStrike" kern="1200" cap="none" spc="0" normalizeH="0" baseline="0" noProof="0" dirty="0">
              <a:ln>
                <a:noFill/>
              </a:ln>
              <a:solidFill>
                <a:srgbClr val="0071B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A8B23131-FFF7-E223-B406-7148CD07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969168"/>
            <a:ext cx="7599362" cy="491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C66AED-B8A8-8250-18CA-C5B17F27358B}"/>
              </a:ext>
            </a:extLst>
          </p:cNvPr>
          <p:cNvSpPr txBox="1"/>
          <p:nvPr/>
        </p:nvSpPr>
        <p:spPr>
          <a:xfrm>
            <a:off x="1637817" y="5824860"/>
            <a:ext cx="699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BC = 100 </a:t>
            </a:r>
            <a:r>
              <a:rPr lang="en-US" dirty="0" err="1"/>
              <a:t>ms</a:t>
            </a:r>
            <a:r>
              <a:rPr lang="en-US" dirty="0"/>
              <a:t> and CCD gate = 66 </a:t>
            </a:r>
            <a:r>
              <a:rPr lang="en-US" dirty="0" err="1"/>
              <a:t>ms</a:t>
            </a:r>
            <a:r>
              <a:rPr lang="en-US" dirty="0"/>
              <a:t> were used for measurements</a:t>
            </a:r>
          </a:p>
        </p:txBody>
      </p:sp>
    </p:spTree>
    <p:extLst>
      <p:ext uri="{BB962C8B-B14F-4D97-AF65-F5344CB8AC3E}">
        <p14:creationId xmlns:p14="http://schemas.microsoft.com/office/powerpoint/2010/main" val="417544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A597C9-C479-87CF-B7DF-466D3ECA920F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1E36A41-8AD8-9B4B-1A96-573985F1425D}"/>
              </a:ext>
            </a:extLst>
          </p:cNvPr>
          <p:cNvGrpSpPr/>
          <p:nvPr/>
        </p:nvGrpSpPr>
        <p:grpSpPr>
          <a:xfrm>
            <a:off x="341313" y="544010"/>
            <a:ext cx="8485187" cy="5249863"/>
            <a:chOff x="341313" y="914400"/>
            <a:chExt cx="8485187" cy="5249863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0F675135-1B15-2BB6-2A01-79D85715E9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338" y="914400"/>
              <a:ext cx="5310187" cy="398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5651A89B-56C2-55AB-E0CC-6A05D4402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313" y="4973638"/>
              <a:ext cx="8485187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1800"/>
                <a:t>1 - All permanent magnet ECRIS installed on HV platform, 2 - 75-kV accelerating tube, 3 - isolation transformer, 4 - 60</a:t>
              </a:r>
              <a:r>
                <a:rPr lang="en-US" altLang="en-US" sz="1800">
                  <a:sym typeface="Symbol" panose="05050102010706020507" pitchFamily="18" charset="2"/>
                </a:rPr>
                <a:t></a:t>
              </a:r>
              <a:r>
                <a:rPr lang="en-US" altLang="en-US" sz="1800"/>
                <a:t> bending magnet, 5 - Einzel lens, 6 - electrostatic quadruple triplet, 7 - electrostatic steers, 8 - rotating wire scanner, 9 – moveable horizontal slits, 10 – moveable Faraday cups, 11- emittance 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08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2E43B-AC9C-8704-4A15-18C8B287406D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ADB2DC5-E5C3-1F88-33E6-11C633AD8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93" y="398603"/>
            <a:ext cx="863282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i="1" dirty="0">
                <a:solidFill>
                  <a:srgbClr val="007A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Parameters of BIE-100 All Permanent Magnet ECR Ion Source*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i="1" dirty="0">
              <a:solidFill>
                <a:srgbClr val="007ACC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Axial peak field (injection region) – 13 </a:t>
            </a:r>
            <a:r>
              <a:rPr lang="en-US" altLang="en-US" sz="2000" dirty="0" err="1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kG</a:t>
            </a:r>
            <a:r>
              <a:rPr lang="en-US" altLang="en-US" sz="2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2000" b="1" i="1" dirty="0">
                <a:solidFill>
                  <a:srgbClr val="007A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just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b="1" i="1" dirty="0">
              <a:solidFill>
                <a:srgbClr val="007A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b="1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Axial field at extraction – 6.6 </a:t>
            </a:r>
            <a:r>
              <a:rPr lang="en-US" altLang="en-US" sz="2000" b="1" dirty="0" err="1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kG</a:t>
            </a:r>
            <a:r>
              <a:rPr lang="en-US" altLang="en-US" sz="2000" b="1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just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Axial central magnetic field – 4.2 </a:t>
            </a:r>
            <a:r>
              <a:rPr lang="en-US" altLang="en-US" sz="2000" dirty="0" err="1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kG</a:t>
            </a:r>
            <a:r>
              <a:rPr lang="en-US" altLang="en-US" sz="2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just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Maximum radial field (at chamber wall) – 11 </a:t>
            </a:r>
            <a:r>
              <a:rPr lang="en-US" altLang="en-US" sz="2000" dirty="0" err="1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kG</a:t>
            </a:r>
            <a:r>
              <a:rPr lang="en-US" altLang="en-US" sz="2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pPr algn="just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Aluminum plasma chamber: length – 17.5 cm, diameter – 6.4 cm</a:t>
            </a:r>
          </a:p>
          <a:p>
            <a:pPr algn="just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Extraction aperture – 8 mm </a:t>
            </a:r>
          </a:p>
          <a:p>
            <a:pPr algn="just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Heating: 2 kW/14 GHz klystron + 700 W/12.75-14.5 GHz TWT RF amplifier</a:t>
            </a:r>
          </a:p>
          <a:p>
            <a:pPr algn="just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Extraction potential – up to 25 kV </a:t>
            </a:r>
          </a:p>
          <a:p>
            <a:pPr algn="just" eaLnBrk="0" fontAlgn="base" hangingPunct="0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HV platform potential – up to 75 kV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 dirty="0">
              <a:solidFill>
                <a:srgbClr val="131313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131313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*D. Z. Xie. Rev. Sci. Inst. v. 73 (2), 2002, pp. 531 – 533.</a:t>
            </a:r>
          </a:p>
        </p:txBody>
      </p:sp>
    </p:spTree>
    <p:extLst>
      <p:ext uri="{BB962C8B-B14F-4D97-AF65-F5344CB8AC3E}">
        <p14:creationId xmlns:p14="http://schemas.microsoft.com/office/powerpoint/2010/main" val="4084860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17E9B0-841A-347A-7F05-F8FD95930350}"/>
              </a:ext>
            </a:extLst>
          </p:cNvPr>
          <p:cNvSpPr txBox="1"/>
          <p:nvPr/>
        </p:nvSpPr>
        <p:spPr>
          <a:xfrm>
            <a:off x="232611" y="6561405"/>
            <a:ext cx="8911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Sergey Kondrashev PIBHI’2025 (7 April 2025)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BBEBF7-0FE9-22DB-A327-7651884028C3}"/>
              </a:ext>
            </a:extLst>
          </p:cNvPr>
          <p:cNvGrpSpPr/>
          <p:nvPr/>
        </p:nvGrpSpPr>
        <p:grpSpPr>
          <a:xfrm>
            <a:off x="-168275" y="330200"/>
            <a:ext cx="9634538" cy="5861050"/>
            <a:chOff x="-168275" y="330200"/>
            <a:chExt cx="9634538" cy="5861050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7D5F9B3F-CF64-5544-1BDA-FE5B0F4C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725" y="330200"/>
              <a:ext cx="7954963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i="1" kern="1200">
                  <a:solidFill>
                    <a:srgbClr val="0071BC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i="1">
                  <a:solidFill>
                    <a:srgbClr val="0071BC"/>
                  </a:solidFill>
                  <a:latin typeface="Arial" panose="020B0604020202020204" pitchFamily="34" charset="0"/>
                </a:defRPr>
              </a:lvl2pPr>
              <a:lvl3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i="1">
                  <a:solidFill>
                    <a:srgbClr val="0071BC"/>
                  </a:solidFill>
                  <a:latin typeface="Arial" panose="020B0604020202020204" pitchFamily="34" charset="0"/>
                </a:defRPr>
              </a:lvl3pPr>
              <a:lvl4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i="1">
                  <a:solidFill>
                    <a:srgbClr val="0071BC"/>
                  </a:solidFill>
                  <a:latin typeface="Arial" panose="020B0604020202020204" pitchFamily="34" charset="0"/>
                </a:defRPr>
              </a:lvl4pPr>
              <a:lvl5pPr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i="1">
                  <a:solidFill>
                    <a:srgbClr val="0071BC"/>
                  </a:solidFill>
                  <a:latin typeface="Arial" panose="020B0604020202020204" pitchFamily="34" charset="0"/>
                </a:defRPr>
              </a:lvl5pPr>
              <a:lvl6pPr marL="457200"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i="1">
                  <a:solidFill>
                    <a:srgbClr val="0071BC"/>
                  </a:solidFill>
                  <a:latin typeface="Arial" panose="020B0604020202020204" pitchFamily="34" charset="0"/>
                </a:defRPr>
              </a:lvl6pPr>
              <a:lvl7pPr marL="914400"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i="1">
                  <a:solidFill>
                    <a:srgbClr val="0071BC"/>
                  </a:solidFill>
                  <a:latin typeface="Arial" panose="020B0604020202020204" pitchFamily="34" charset="0"/>
                </a:defRPr>
              </a:lvl7pPr>
              <a:lvl8pPr marL="1371600"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i="1">
                  <a:solidFill>
                    <a:srgbClr val="0071BC"/>
                  </a:solidFill>
                  <a:latin typeface="Arial" panose="020B0604020202020204" pitchFamily="34" charset="0"/>
                </a:defRPr>
              </a:lvl8pPr>
              <a:lvl9pPr marL="1828800" algn="l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200" b="1" i="1">
                  <a:solidFill>
                    <a:srgbClr val="0071BC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200" b="1" i="1" u="none" strike="noStrike" kern="1200" cap="none" spc="0" normalizeH="0" baseline="0" noProof="0">
                  <a:ln>
                    <a:noFill/>
                  </a:ln>
                  <a:solidFill>
                    <a:srgbClr val="0071BC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</a:rPr>
                <a:t>Currents of ions with different masses and charge states</a:t>
              </a:r>
              <a:endParaRPr kumimoji="0" lang="en-US" altLang="en-US" sz="2200" b="1" i="1" u="none" strike="noStrike" kern="1200" cap="none" spc="0" normalizeH="0" baseline="0" noProof="0" dirty="0">
                <a:ln>
                  <a:noFill/>
                </a:ln>
                <a:solidFill>
                  <a:srgbClr val="0071BC"/>
                </a:solidFill>
                <a:effectLst/>
                <a:uLnTx/>
                <a:uFillTx/>
                <a:latin typeface="Arial"/>
                <a:ea typeface="+mj-ea"/>
                <a:cs typeface="+mj-cs"/>
              </a:endParaRPr>
            </a:p>
          </p:txBody>
        </p:sp>
        <p:graphicFrame>
          <p:nvGraphicFramePr>
            <p:cNvPr id="14" name="Object 4">
              <a:extLst>
                <a:ext uri="{FF2B5EF4-FFF2-40B4-BE49-F238E27FC236}">
                  <a16:creationId xmlns:a16="http://schemas.microsoft.com/office/drawing/2014/main" id="{FEB7D6C8-30A2-2A6E-A8A5-F644EE8BB83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4232798"/>
                </p:ext>
              </p:extLst>
            </p:nvPr>
          </p:nvGraphicFramePr>
          <p:xfrm>
            <a:off x="-168275" y="1047750"/>
            <a:ext cx="5102225" cy="3892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2" imgW="3876480" imgH="2956320" progId="Origin50.Graph">
                    <p:embed/>
                  </p:oleObj>
                </mc:Choice>
                <mc:Fallback>
                  <p:oleObj name="Graph" r:id="rId2" imgW="3876480" imgH="2956320" progId="Origin50.Graph">
                    <p:embed/>
                    <p:pic>
                      <p:nvPicPr>
                        <p:cNvPr id="257028" name="Object 4">
                          <a:extLst>
                            <a:ext uri="{FF2B5EF4-FFF2-40B4-BE49-F238E27FC236}">
                              <a16:creationId xmlns:a16="http://schemas.microsoft.com/office/drawing/2014/main" id="{73D2B644-D6BA-0B72-CCFF-8EA1FB0381B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68275" y="1047750"/>
                          <a:ext cx="5102225" cy="3892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6">
              <a:extLst>
                <a:ext uri="{FF2B5EF4-FFF2-40B4-BE49-F238E27FC236}">
                  <a16:creationId xmlns:a16="http://schemas.microsoft.com/office/drawing/2014/main" id="{9C7DDE95-B05F-42EE-8B28-0995C83D3D1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9909348"/>
                </p:ext>
              </p:extLst>
            </p:nvPr>
          </p:nvGraphicFramePr>
          <p:xfrm>
            <a:off x="4438650" y="1101725"/>
            <a:ext cx="5027613" cy="3830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4" imgW="3876480" imgH="2956320" progId="Origin50.Graph">
                    <p:embed/>
                  </p:oleObj>
                </mc:Choice>
                <mc:Fallback>
                  <p:oleObj name="Graph" r:id="rId4" imgW="3876480" imgH="2956320" progId="Origin50.Graph">
                    <p:embed/>
                    <p:pic>
                      <p:nvPicPr>
                        <p:cNvPr id="257030" name="Object 6">
                          <a:extLst>
                            <a:ext uri="{FF2B5EF4-FFF2-40B4-BE49-F238E27FC236}">
                              <a16:creationId xmlns:a16="http://schemas.microsoft.com/office/drawing/2014/main" id="{DB519CFD-E816-4E63-2804-501A1171389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8650" y="1101725"/>
                          <a:ext cx="5027613" cy="3830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877">
              <a:extLst>
                <a:ext uri="{FF2B5EF4-FFF2-40B4-BE49-F238E27FC236}">
                  <a16:creationId xmlns:a16="http://schemas.microsoft.com/office/drawing/2014/main" id="{4D372B99-4922-4B2A-43D2-E4906BE50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25" y="4999038"/>
              <a:ext cx="8461375" cy="1192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>
                  <a:solidFill>
                    <a:srgbClr val="131313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</a:t>
              </a:r>
              <a:r>
                <a:rPr lang="en-US" altLang="en-US" baseline="30000">
                  <a:solidFill>
                    <a:srgbClr val="131313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209</a:t>
              </a:r>
              <a:r>
                <a:rPr lang="en-US" altLang="en-US">
                  <a:solidFill>
                    <a:srgbClr val="131313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Bi ions were produced using oven method</a:t>
              </a:r>
            </a:p>
            <a:p>
              <a:pPr algn="just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>
                  <a:solidFill>
                    <a:srgbClr val="131313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Oxygen used as support gas to enhance intensity of Bi highly charged ions</a:t>
              </a:r>
            </a:p>
            <a:p>
              <a:pPr algn="just" eaLnBrk="0" fontAlgn="base" hangingPunct="0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r>
                <a:rPr lang="en-US" altLang="en-US">
                  <a:solidFill>
                    <a:srgbClr val="131313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Current of Bi</a:t>
              </a:r>
              <a:r>
                <a:rPr lang="en-US" altLang="en-US" baseline="30000">
                  <a:solidFill>
                    <a:srgbClr val="131313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17+</a:t>
              </a:r>
              <a:r>
                <a:rPr lang="en-US" altLang="en-US">
                  <a:solidFill>
                    <a:srgbClr val="131313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- Bi</a:t>
              </a:r>
              <a:r>
                <a:rPr lang="en-US" altLang="en-US" baseline="30000">
                  <a:solidFill>
                    <a:srgbClr val="131313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23+</a:t>
              </a:r>
              <a:r>
                <a:rPr lang="en-US" altLang="en-US">
                  <a:solidFill>
                    <a:srgbClr val="131313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ions – 1 – 1.5 p</a:t>
              </a:r>
              <a:r>
                <a:rPr lang="en-US" altLang="en-US">
                  <a:solidFill>
                    <a:srgbClr val="131313"/>
                  </a:solidFill>
                  <a:ea typeface="Arial Unicode MS" panose="020B0604020202020204" pitchFamily="34" charset="-128"/>
                  <a:cs typeface="Arial" panose="020B0604020202020204" pitchFamily="34" charset="0"/>
                </a:rPr>
                <a:t>µA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09609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97911</TotalTime>
  <Words>1576</Words>
  <Application>Microsoft Office PowerPoint</Application>
  <PresentationFormat>On-screen Show (4:3)</PresentationFormat>
  <Paragraphs>216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Arial</vt:lpstr>
      <vt:lpstr>Calibri</vt:lpstr>
      <vt:lpstr>Symbol</vt:lpstr>
      <vt:lpstr>Times New Roman</vt:lpstr>
      <vt:lpstr>Wingdings</vt:lpstr>
      <vt:lpstr>BNL</vt:lpstr>
      <vt:lpstr>Graph</vt:lpstr>
      <vt:lpstr>Application of Pepper Pot Emittance Probe for ECRIS Beam Studies</vt:lpstr>
      <vt:lpstr>PowerPoint Presentation</vt:lpstr>
      <vt:lpstr>PowerPoint Presentation</vt:lpstr>
      <vt:lpstr>Emittance meter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Kondrashev, Sergey</dc:creator>
  <cp:keywords/>
  <dc:description/>
  <cp:lastModifiedBy>Kondrashev, Sergey</cp:lastModifiedBy>
  <cp:revision>260</cp:revision>
  <dcterms:created xsi:type="dcterms:W3CDTF">2021-08-10T14:09:19Z</dcterms:created>
  <dcterms:modified xsi:type="dcterms:W3CDTF">2025-03-31T19:29:04Z</dcterms:modified>
  <cp:category/>
</cp:coreProperties>
</file>