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33.jpg" ContentType="image/jpg"/>
  <Override PartName="/ppt/media/image134.jpg" ContentType="image/jpg"/>
  <Override PartName="/ppt/media/image136.jpg" ContentType="image/jpg"/>
  <Override PartName="/ppt/media/image137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5" r:id="rId1"/>
  </p:sldMasterIdLst>
  <p:notesMasterIdLst>
    <p:notesMasterId r:id="rId51"/>
  </p:notesMasterIdLst>
  <p:handoutMasterIdLst>
    <p:handoutMasterId r:id="rId52"/>
  </p:handoutMasterIdLst>
  <p:sldIdLst>
    <p:sldId id="473" r:id="rId2"/>
    <p:sldId id="549" r:id="rId3"/>
    <p:sldId id="530" r:id="rId4"/>
    <p:sldId id="531" r:id="rId5"/>
    <p:sldId id="540" r:id="rId6"/>
    <p:sldId id="557" r:id="rId7"/>
    <p:sldId id="559" r:id="rId8"/>
    <p:sldId id="558" r:id="rId9"/>
    <p:sldId id="532" r:id="rId10"/>
    <p:sldId id="533" r:id="rId11"/>
    <p:sldId id="534" r:id="rId12"/>
    <p:sldId id="535" r:id="rId13"/>
    <p:sldId id="536" r:id="rId14"/>
    <p:sldId id="537" r:id="rId15"/>
    <p:sldId id="538" r:id="rId16"/>
    <p:sldId id="539" r:id="rId17"/>
    <p:sldId id="542" r:id="rId18"/>
    <p:sldId id="543" r:id="rId19"/>
    <p:sldId id="544" r:id="rId20"/>
    <p:sldId id="547" r:id="rId21"/>
    <p:sldId id="582" r:id="rId22"/>
    <p:sldId id="550" r:id="rId23"/>
    <p:sldId id="564" r:id="rId24"/>
    <p:sldId id="551" r:id="rId25"/>
    <p:sldId id="552" r:id="rId26"/>
    <p:sldId id="562" r:id="rId27"/>
    <p:sldId id="553" r:id="rId28"/>
    <p:sldId id="573" r:id="rId29"/>
    <p:sldId id="574" r:id="rId30"/>
    <p:sldId id="563" r:id="rId31"/>
    <p:sldId id="565" r:id="rId32"/>
    <p:sldId id="566" r:id="rId33"/>
    <p:sldId id="561" r:id="rId34"/>
    <p:sldId id="576" r:id="rId35"/>
    <p:sldId id="579" r:id="rId36"/>
    <p:sldId id="578" r:id="rId37"/>
    <p:sldId id="583" r:id="rId38"/>
    <p:sldId id="575" r:id="rId39"/>
    <p:sldId id="580" r:id="rId40"/>
    <p:sldId id="567" r:id="rId41"/>
    <p:sldId id="568" r:id="rId42"/>
    <p:sldId id="570" r:id="rId43"/>
    <p:sldId id="571" r:id="rId44"/>
    <p:sldId id="587" r:id="rId45"/>
    <p:sldId id="581" r:id="rId46"/>
    <p:sldId id="584" r:id="rId47"/>
    <p:sldId id="585" r:id="rId48"/>
    <p:sldId id="569" r:id="rId49"/>
    <p:sldId id="586" r:id="rId50"/>
  </p:sldIdLst>
  <p:sldSz cx="12192000" cy="6858000"/>
  <p:notesSz cx="6805613" cy="99393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5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Thuillier" initials="TT" lastIdx="17" clrIdx="0">
    <p:extLst/>
  </p:cmAuthor>
  <p:cmAuthor id="2" name="Maunoury Laurent" initials="ML" lastIdx="3" clrIdx="1">
    <p:extLst>
      <p:ext uri="{19B8F6BF-5375-455C-9EA6-DF929625EA0E}">
        <p15:presenceInfo xmlns:p15="http://schemas.microsoft.com/office/powerpoint/2012/main" userId="S-1-5-21-4214520284-2192796274-1834499735-17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FF0F5"/>
    <a:srgbClr val="FF6600"/>
    <a:srgbClr val="0000FF"/>
    <a:srgbClr val="F60000"/>
    <a:srgbClr val="E60000"/>
    <a:srgbClr val="990099"/>
    <a:srgbClr val="FF3300"/>
    <a:srgbClr val="003B68"/>
    <a:srgbClr val="004D86"/>
    <a:srgbClr val="3A4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78153" autoAdjust="0"/>
  </p:normalViewPr>
  <p:slideViewPr>
    <p:cSldViewPr snapToGrid="0">
      <p:cViewPr varScale="1">
        <p:scale>
          <a:sx n="70" d="100"/>
          <a:sy n="70" d="100"/>
        </p:scale>
        <p:origin x="72" y="60"/>
      </p:cViewPr>
      <p:guideLst>
        <p:guide orient="horz" pos="4315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58"/>
    </p:cViewPr>
  </p:sorterViewPr>
  <p:notesViewPr>
    <p:cSldViewPr snapToGrid="0">
      <p:cViewPr varScale="1">
        <p:scale>
          <a:sx n="78" d="100"/>
          <a:sy n="78" d="100"/>
        </p:scale>
        <p:origin x="3978" y="108"/>
      </p:cViewPr>
      <p:guideLst>
        <p:guide orient="horz" pos="3130"/>
        <p:guide pos="2143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algn="r"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052587F-62F9-4779-B296-B6F06330C55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44337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algn="r"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6125"/>
            <a:ext cx="662305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9638"/>
            <a:ext cx="544353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A236F2E1-7783-424D-8A0A-C6364FD3578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91611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75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64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88640"/>
            <a:ext cx="12192000" cy="6480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9360"/>
            <a:ext cx="12192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altLang="fr-FR" sz="3500" b="1" kern="1200" cap="all" dirty="0">
                <a:solidFill>
                  <a:srgbClr val="E75112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8683" y="6644456"/>
            <a:ext cx="10081120" cy="188640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ECRIS2022, </a:t>
            </a:r>
            <a:r>
              <a:rPr lang="fr-FR" dirty="0" err="1" smtClean="0"/>
              <a:t>Wed</a:t>
            </a:r>
            <a:r>
              <a:rPr lang="fr-FR" dirty="0" smtClean="0"/>
              <a:t>. 12 </a:t>
            </a:r>
            <a:r>
              <a:rPr lang="fr-FR" dirty="0" err="1" smtClean="0"/>
              <a:t>Oct</a:t>
            </a:r>
            <a:r>
              <a:rPr lang="fr-FR" dirty="0" smtClean="0"/>
              <a:t> 2022, Ahmedabad, Oral </a:t>
            </a:r>
            <a:r>
              <a:rPr lang="fr-FR" dirty="0" err="1" smtClean="0"/>
              <a:t>Presentation</a:t>
            </a:r>
            <a:r>
              <a:rPr lang="fr-FR" dirty="0" smtClean="0"/>
              <a:t> #7 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87909" y="667960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D8195AA-B66D-4256-8376-8E3756592E5B}" type="slidenum">
              <a:rPr lang="fr-FR" altLang="fr-FR" smtClean="0"/>
              <a:pPr/>
              <a:t>‹N°›</a:t>
            </a:fld>
            <a:endParaRPr lang="fr-FR" alt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0" y="-27384"/>
            <a:ext cx="10128448" cy="18864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>
              <a:defRPr/>
            </a:pPr>
            <a:endParaRPr lang="fr-FR" sz="1000" b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" y="247703"/>
            <a:ext cx="1555200" cy="61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46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9B770F-2219-4716-812A-EB697025483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4675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lang="fr-FR" altLang="fr-FR" sz="1800" b="0" kern="1200" dirty="0" smtClean="0">
                <a:solidFill>
                  <a:srgbClr val="003B68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1pPr>
            <a:lvl2pPr marL="720000" indent="-285750" defTabSz="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lang="fr-FR" altLang="fr-FR" sz="1600" kern="12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spcAft>
                <a:spcPts val="400"/>
              </a:spcAft>
              <a:defRPr sz="1400" baseline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fr-FR" altLang="fr-FR" dirty="0" smtClean="0"/>
              <a:t>Cliquez pour modifier les styles du texte du masque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6709"/>
              </a:buClr>
              <a:buSzPct val="110000"/>
              <a:buFont typeface="Wingdings" panose="05000000000000000000" pitchFamily="2" charset="2"/>
              <a:buChar char="§"/>
            </a:pPr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  <a:p>
            <a:pPr lvl="4"/>
            <a:r>
              <a:rPr lang="fr-FR" altLang="fr-FR" dirty="0" smtClean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BBA51A-0E04-4B3D-A92E-704BDD3DCD9A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" y="-27483"/>
            <a:ext cx="6528065" cy="216123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3467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88640"/>
            <a:ext cx="12192000" cy="331236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5414" y="1628800"/>
            <a:ext cx="10555221" cy="1872208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5414" y="3501009"/>
            <a:ext cx="10555221" cy="996131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329E5297-4FB7-449C-8C89-8F0656A957C4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r="10541" b="7692"/>
          <a:stretch/>
        </p:blipFill>
        <p:spPr>
          <a:xfrm>
            <a:off x="10915934" y="0"/>
            <a:ext cx="1276066" cy="15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1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lang="fr-FR" altLang="fr-FR" sz="2000" b="0" kern="1200" dirty="0" smtClean="0">
                <a:solidFill>
                  <a:srgbClr val="3A4F7B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defRPr lang="fr-FR" altLang="fr-FR" sz="1800" b="0" kern="1200" dirty="0" smtClean="0">
                <a:solidFill>
                  <a:srgbClr val="003B68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2pPr>
            <a:lvl3pPr marL="1143000" indent="-228600">
              <a:defRPr lang="fr-FR" sz="14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>
              <a:defRPr lang="fr-FR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>
              <a:defRPr lang="fr-FR" sz="1400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6709"/>
              </a:buClr>
              <a:buSzPct val="110000"/>
              <a:buFont typeface="Wingdings" panose="05000000000000000000" pitchFamily="2" charset="2"/>
              <a:buChar char="§"/>
            </a:pPr>
            <a:r>
              <a:rPr lang="fr-FR" dirty="0" smtClean="0"/>
              <a:t>Deuxième niveau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285750" indent="-285750">
              <a:defRPr lang="fr-FR" altLang="fr-FR" sz="2000" b="0" kern="1200" dirty="0" smtClean="0">
                <a:solidFill>
                  <a:srgbClr val="002B82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>
              <a:defRPr lang="fr-FR" sz="1600" kern="12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defRPr lang="fr-FR" sz="1400" kern="12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>
              <a:defRPr lang="fr-FR" sz="1400" kern="120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>
              <a:defRPr lang="fr-FR" sz="1400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lvl="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Cliquez pour modifier les styles du texte du masque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6709"/>
              </a:buClr>
              <a:buSzPct val="110000"/>
              <a:buFont typeface="Wingdings" panose="05000000000000000000" pitchFamily="2" charset="2"/>
              <a:buChar char="§"/>
            </a:pPr>
            <a:r>
              <a:rPr lang="fr-FR" dirty="0" smtClean="0"/>
              <a:t>Deuxième niveau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→"/>
            </a:pPr>
            <a:r>
              <a:rPr lang="fr-FR" dirty="0" smtClean="0"/>
              <a:t>Quatrième niveau</a:t>
            </a:r>
          </a:p>
          <a:p>
            <a: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32512EA5-2497-4106-AE4A-F88B46A95DFC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7836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lang="fr-FR" altLang="fr-FR" sz="2400" b="0" kern="1200" dirty="0" smtClean="0">
                <a:solidFill>
                  <a:schemeClr val="accent4">
                    <a:lumMod val="50000"/>
                  </a:schemeClr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0B2131C-04C9-4C62-B560-6FA68CA6364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1583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9E665C9-2336-444D-8F0E-D2D19ED7097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404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4A6F74-9571-4DC2-A143-0DCDF667B94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735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26AB516-3B57-43C6-BA57-0C2FA795534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447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76586" y="6669360"/>
            <a:ext cx="804092" cy="18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8D9DF02-E291-4182-B974-3E2CE9E1C72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187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672833"/>
            <a:ext cx="12192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" y="188640"/>
            <a:ext cx="1012784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35360" y="1124744"/>
            <a:ext cx="109728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les styles du texte du masque</a:t>
            </a:r>
          </a:p>
          <a:p>
            <a:pPr lvl="1"/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  <a:p>
            <a:pPr lvl="4"/>
            <a:r>
              <a:rPr lang="fr-FR" altLang="fr-FR" dirty="0" smtClean="0"/>
              <a:t>Cinquième niveau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0" y="6669360"/>
            <a:ext cx="1219200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5"/>
          <p:cNvSpPr>
            <a:spLocks noGrp="1"/>
          </p:cNvSpPr>
          <p:nvPr userDrawn="1">
            <p:ph type="sldNum" sz="quarter" idx="4"/>
          </p:nvPr>
        </p:nvSpPr>
        <p:spPr>
          <a:xfrm>
            <a:off x="11387909" y="6669360"/>
            <a:ext cx="804092" cy="188640"/>
          </a:xfrm>
          <a:prstGeom prst="rect">
            <a:avLst/>
          </a:prstGeom>
          <a:noFill/>
        </p:spPr>
        <p:txBody>
          <a:bodyPr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32512EA5-2497-4106-AE4A-F88B46A95DFC}" type="slidenum">
              <a:rPr lang="fr-FR" altLang="fr-FR" smtClean="0"/>
              <a:pPr/>
              <a:t>‹N°›</a:t>
            </a:fld>
            <a:endParaRPr lang="fr-FR" altLang="fr-FR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0" y="188640"/>
            <a:ext cx="12192000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0"/>
            <a:ext cx="12192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pied de page 4"/>
          <p:cNvSpPr txBox="1">
            <a:spLocks/>
          </p:cNvSpPr>
          <p:nvPr userDrawn="1"/>
        </p:nvSpPr>
        <p:spPr>
          <a:xfrm>
            <a:off x="0" y="-27384"/>
            <a:ext cx="10128448" cy="18864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MS PGothic" pitchFamily="34" charset="-128"/>
                <a:cs typeface="+mn-cs"/>
              </a:defRPr>
            </a:lvl9pPr>
          </a:lstStyle>
          <a:p>
            <a:pPr algn="l">
              <a:defRPr/>
            </a:pP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-48682" y="6639164"/>
            <a:ext cx="3778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1200" dirty="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+mn-cs"/>
              </a:rPr>
              <a:t>PIBHI Workshop, April</a:t>
            </a:r>
            <a:r>
              <a:rPr lang="fr-FR" sz="1000" b="1" kern="1200" baseline="0" dirty="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+mn-cs"/>
              </a:rPr>
              <a:t> 7-9 2025, </a:t>
            </a:r>
            <a:r>
              <a:rPr lang="fr-FR" sz="1000" b="1" kern="1200" baseline="0" dirty="0" err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+mn-cs"/>
              </a:rPr>
              <a:t>Aci</a:t>
            </a:r>
            <a:r>
              <a:rPr lang="fr-FR" sz="1000" b="1" kern="1200" baseline="0" dirty="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+mn-cs"/>
              </a:rPr>
              <a:t> </a:t>
            </a:r>
            <a:r>
              <a:rPr lang="fr-FR" sz="1000" b="1" kern="1200" baseline="0" dirty="0" err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+mn-cs"/>
              </a:rPr>
              <a:t>Trezza</a:t>
            </a:r>
            <a:r>
              <a:rPr lang="fr-FR" sz="1000" b="1" kern="1200" baseline="0" dirty="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+mn-cs"/>
              </a:rPr>
              <a:t>, </a:t>
            </a:r>
            <a:r>
              <a:rPr lang="fr-FR" sz="1000" b="1" kern="1200" baseline="0" dirty="0" err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+mn-cs"/>
              </a:rPr>
              <a:t>Italy</a:t>
            </a:r>
            <a:endParaRPr lang="fr-FR" sz="1000" b="1" kern="1200" dirty="0">
              <a:solidFill>
                <a:schemeClr val="bg1"/>
              </a:solidFill>
              <a:latin typeface="Verdana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830" y="212062"/>
            <a:ext cx="797169" cy="5246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9" r:id="rId6"/>
    <p:sldLayoutId id="2147483930" r:id="rId7"/>
    <p:sldLayoutId id="2147483931" r:id="rId8"/>
    <p:sldLayoutId id="2147483932" r:id="rId9"/>
    <p:sldLayoutId id="2147483933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fr-FR" altLang="fr-FR" sz="2800" b="1" kern="1200" dirty="0" smtClean="0">
          <a:solidFill>
            <a:srgbClr val="E75112"/>
          </a:solidFill>
          <a:latin typeface="Verdana" pitchFamily="34" charset="0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ts val="0"/>
        </a:spcBef>
        <a:spcAft>
          <a:spcPts val="400"/>
        </a:spcAft>
        <a:buClr>
          <a:schemeClr val="tx2"/>
        </a:buClr>
        <a:buSzPct val="110000"/>
        <a:buFont typeface="Wingdings" panose="05000000000000000000" pitchFamily="2" charset="2"/>
        <a:buChar char="§"/>
        <a:defRPr lang="fr-FR" altLang="fr-FR" sz="1800" b="0" kern="1200" dirty="0" smtClean="0">
          <a:solidFill>
            <a:srgbClr val="004D86"/>
          </a:solidFill>
          <a:latin typeface="Verdana" pitchFamily="34" charset="0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96709"/>
        </a:buClr>
        <a:buSzPct val="110000"/>
        <a:buFont typeface="Wingdings" panose="05000000000000000000" pitchFamily="2" charset="2"/>
        <a:buChar char="§"/>
        <a:defRPr sz="1600" kern="1200">
          <a:solidFill>
            <a:srgbClr val="00206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Font typeface="Arial" pitchFamily="34" charset="0"/>
        <a:buChar char="•"/>
        <a:defRPr sz="1400" kern="1200">
          <a:solidFill>
            <a:schemeClr val="bg2">
              <a:lumMod val="25000"/>
            </a:schemeClr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→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400" kern="1200">
          <a:solidFill>
            <a:schemeClr val="accent6">
              <a:lumMod val="75000"/>
            </a:schemeClr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tiff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11" Type="http://schemas.openxmlformats.org/officeDocument/2006/relationships/image" Target="../media/image91.png"/><Relationship Id="rId5" Type="http://schemas.openxmlformats.org/officeDocument/2006/relationships/image" Target="../media/image98.png"/><Relationship Id="rId15" Type="http://schemas.openxmlformats.org/officeDocument/2006/relationships/image" Target="../media/image106.png"/><Relationship Id="rId10" Type="http://schemas.openxmlformats.org/officeDocument/2006/relationships/image" Target="../media/image89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560.pn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7" Type="http://schemas.openxmlformats.org/officeDocument/2006/relationships/image" Target="../media/image12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0.png"/><Relationship Id="rId5" Type="http://schemas.openxmlformats.org/officeDocument/2006/relationships/image" Target="../media/image12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microsoft.com/office/2007/relationships/hdphoto" Target="../media/hdphoto7.wdp"/><Relationship Id="rId4" Type="http://schemas.openxmlformats.org/officeDocument/2006/relationships/image" Target="../media/image119.png"/><Relationship Id="rId9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8.png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g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7.png"/><Relationship Id="rId1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image" Target="../media/image35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openxmlformats.org/officeDocument/2006/relationships/image" Target="../media/image15.gif"/><Relationship Id="rId1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tif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8.gif"/><Relationship Id="rId12" Type="http://schemas.openxmlformats.org/officeDocument/2006/relationships/image" Target="../media/image21.tiff"/><Relationship Id="rId17" Type="http://schemas.openxmlformats.org/officeDocument/2006/relationships/image" Target="../media/image26.png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0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66.png"/><Relationship Id="rId4" Type="http://schemas.openxmlformats.org/officeDocument/2006/relationships/image" Target="../media/image16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wmf"/><Relationship Id="rId5" Type="http://schemas.openxmlformats.org/officeDocument/2006/relationships/image" Target="../media/image175.png"/><Relationship Id="rId4" Type="http://schemas.openxmlformats.org/officeDocument/2006/relationships/image" Target="../media/image1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g"/><Relationship Id="rId4" Type="http://schemas.openxmlformats.org/officeDocument/2006/relationships/image" Target="../media/image180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6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84.jpeg"/><Relationship Id="rId4" Type="http://schemas.openxmlformats.org/officeDocument/2006/relationships/image" Target="../media/image183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jpeg"/><Relationship Id="rId7" Type="http://schemas.openxmlformats.org/officeDocument/2006/relationships/image" Target="../media/image2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0.png"/><Relationship Id="rId7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png"/><Relationship Id="rId4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9994" y="-491318"/>
            <a:ext cx="8715854" cy="1638250"/>
          </a:xfrm>
        </p:spPr>
        <p:txBody>
          <a:bodyPr/>
          <a:lstStyle/>
          <a:p>
            <a:pPr algn="ctr"/>
            <a:r>
              <a:rPr lang="fr-FR" sz="2400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fr-FR" sz="24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2400" i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fr-FR" sz="24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2400" i="1" dirty="0" smtClean="0">
                <a:solidFill>
                  <a:schemeClr val="accent1">
                    <a:lumMod val="50000"/>
                  </a:schemeClr>
                </a:solidFill>
              </a:rPr>
              <a:t>international WORKSHOP on  production of intense </a:t>
            </a:r>
            <a:r>
              <a:rPr lang="fr-FR" sz="2400" i="1" dirty="0" err="1" smtClean="0">
                <a:solidFill>
                  <a:schemeClr val="accent1">
                    <a:lumMod val="50000"/>
                  </a:schemeClr>
                </a:solidFill>
              </a:rPr>
              <a:t>beams</a:t>
            </a:r>
            <a:r>
              <a:rPr lang="fr-FR" sz="2400" i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fr-FR" sz="2400" i="1" dirty="0" err="1" smtClean="0">
                <a:solidFill>
                  <a:schemeClr val="accent1">
                    <a:lumMod val="50000"/>
                  </a:schemeClr>
                </a:solidFill>
              </a:rPr>
              <a:t>highly</a:t>
            </a:r>
            <a:r>
              <a:rPr lang="fr-FR" sz="24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400" i="1" dirty="0" err="1" smtClean="0">
                <a:solidFill>
                  <a:schemeClr val="accent1">
                    <a:lumMod val="50000"/>
                  </a:schemeClr>
                </a:solidFill>
              </a:rPr>
              <a:t>cHarged</a:t>
            </a:r>
            <a:r>
              <a:rPr lang="fr-FR" sz="2400" i="1" dirty="0" smtClean="0">
                <a:solidFill>
                  <a:schemeClr val="accent1">
                    <a:lumMod val="50000"/>
                  </a:schemeClr>
                </a:solidFill>
              </a:rPr>
              <a:t> ions</a:t>
            </a:r>
            <a:br>
              <a:rPr lang="fr-FR" sz="24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410456" y="6639444"/>
            <a:ext cx="603069" cy="188640"/>
          </a:xfrm>
        </p:spPr>
        <p:txBody>
          <a:bodyPr/>
          <a:lstStyle/>
          <a:p>
            <a:fld id="{329E5297-4FB7-449C-8C89-8F0656A957C4}" type="slidenum">
              <a:rPr lang="fr-FR" altLang="fr-FR" smtClean="0"/>
              <a:pPr/>
              <a:t>1</a:t>
            </a:fld>
            <a:endParaRPr lang="fr-FR" altLang="fr-FR"/>
          </a:p>
        </p:txBody>
      </p:sp>
      <p:sp>
        <p:nvSpPr>
          <p:cNvPr id="20" name="ZoneTexte 19"/>
          <p:cNvSpPr txBox="1"/>
          <p:nvPr/>
        </p:nvSpPr>
        <p:spPr>
          <a:xfrm>
            <a:off x="0" y="290697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1200" i="1" dirty="0" smtClean="0">
                <a:solidFill>
                  <a:schemeClr val="tx2"/>
                </a:solidFill>
              </a:rPr>
              <a:t>T</a:t>
            </a:r>
            <a:r>
              <a:rPr lang="fr-FR" altLang="fr-FR" sz="1200" i="1" dirty="0">
                <a:solidFill>
                  <a:schemeClr val="tx2"/>
                </a:solidFill>
              </a:rPr>
              <a:t>. </a:t>
            </a:r>
            <a:r>
              <a:rPr lang="fr-FR" altLang="fr-FR" sz="1200" i="1" dirty="0" smtClean="0">
                <a:solidFill>
                  <a:schemeClr val="tx2"/>
                </a:solidFill>
              </a:rPr>
              <a:t>Thuillier</a:t>
            </a:r>
            <a:r>
              <a:rPr lang="fr-FR" altLang="fr-FR" sz="1200" i="1" dirty="0">
                <a:solidFill>
                  <a:schemeClr val="tx2"/>
                </a:solidFill>
              </a:rPr>
              <a:t>,</a:t>
            </a:r>
            <a:r>
              <a:rPr lang="fr-FR" altLang="fr-FR" sz="1200" i="1" dirty="0" smtClean="0">
                <a:solidFill>
                  <a:schemeClr val="tx2"/>
                </a:solidFill>
              </a:rPr>
              <a:t> Université Grenoble Alpes, CNRS-LPSC, Grenoble INP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4800" y="348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0" y="1447022"/>
            <a:ext cx="12192000" cy="1420654"/>
          </a:xfrm>
        </p:spPr>
        <p:txBody>
          <a:bodyPr/>
          <a:lstStyle/>
          <a:p>
            <a:r>
              <a:rPr lang="en-US" altLang="fr-FR" sz="3000" b="1" dirty="0" smtClean="0">
                <a:solidFill>
                  <a:schemeClr val="accent6">
                    <a:lumMod val="75000"/>
                  </a:schemeClr>
                </a:solidFill>
              </a:rPr>
              <a:t>Status and Open </a:t>
            </a:r>
            <a:r>
              <a:rPr lang="en-US" altLang="fr-FR" sz="30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altLang="fr-FR" sz="3000" b="1" dirty="0" smtClean="0">
                <a:solidFill>
                  <a:schemeClr val="accent6">
                    <a:lumMod val="75000"/>
                  </a:schemeClr>
                </a:solidFill>
              </a:rPr>
              <a:t>hallenges of the Electron Cyclotron  Resonance Ion Sources</a:t>
            </a:r>
            <a:endParaRPr lang="en-US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78" t="443" r="23268" b="-443"/>
          <a:stretch/>
        </p:blipFill>
        <p:spPr>
          <a:xfrm>
            <a:off x="6046917" y="3461763"/>
            <a:ext cx="6126033" cy="322478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3461353"/>
            <a:ext cx="6194962" cy="32256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b="3826"/>
          <a:stretch/>
        </p:blipFill>
        <p:spPr>
          <a:xfrm>
            <a:off x="0" y="192113"/>
            <a:ext cx="2028825" cy="86999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721"/>
            <a:ext cx="1257474" cy="86385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572129"/>
            <a:ext cx="1462537" cy="10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4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6631079" y="963176"/>
            <a:ext cx="4619878" cy="5604450"/>
            <a:chOff x="5248275" y="1072242"/>
            <a:chExt cx="4562475" cy="541979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275" y="1072242"/>
              <a:ext cx="4562475" cy="5419794"/>
            </a:xfrm>
            <a:prstGeom prst="rect">
              <a:avLst/>
            </a:prstGeom>
          </p:spPr>
        </p:pic>
        <p:sp>
          <p:nvSpPr>
            <p:cNvPr id="8" name="Forme libre 7"/>
            <p:cNvSpPr/>
            <p:nvPr/>
          </p:nvSpPr>
          <p:spPr>
            <a:xfrm>
              <a:off x="5656621" y="4693166"/>
              <a:ext cx="3213458" cy="723225"/>
            </a:xfrm>
            <a:custGeom>
              <a:avLst/>
              <a:gdLst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55084 h 723225"/>
                <a:gd name="connsiteX4" fmla="*/ 539392 w 3213458"/>
                <a:gd name="connsiteY4" fmla="*/ 355084 h 723225"/>
                <a:gd name="connsiteX5" fmla="*/ 558442 w 3213458"/>
                <a:gd name="connsiteY5" fmla="*/ 326509 h 723225"/>
                <a:gd name="connsiteX6" fmla="*/ 758467 w 3213458"/>
                <a:gd name="connsiteY6" fmla="*/ 316984 h 723225"/>
                <a:gd name="connsiteX7" fmla="*/ 910867 w 3213458"/>
                <a:gd name="connsiteY7" fmla="*/ 336034 h 723225"/>
                <a:gd name="connsiteX8" fmla="*/ 1349017 w 3213458"/>
                <a:gd name="connsiteY8" fmla="*/ 340797 h 723225"/>
                <a:gd name="connsiteX9" fmla="*/ 1506179 w 3213458"/>
                <a:gd name="connsiteY9" fmla="*/ 283647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06167 w 3213458"/>
                <a:gd name="connsiteY34" fmla="*/ 407472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55084 h 723225"/>
                <a:gd name="connsiteX4" fmla="*/ 539392 w 3213458"/>
                <a:gd name="connsiteY4" fmla="*/ 355084 h 723225"/>
                <a:gd name="connsiteX5" fmla="*/ 558442 w 3213458"/>
                <a:gd name="connsiteY5" fmla="*/ 326509 h 723225"/>
                <a:gd name="connsiteX6" fmla="*/ 758467 w 3213458"/>
                <a:gd name="connsiteY6" fmla="*/ 316984 h 723225"/>
                <a:gd name="connsiteX7" fmla="*/ 910867 w 3213458"/>
                <a:gd name="connsiteY7" fmla="*/ 336034 h 723225"/>
                <a:gd name="connsiteX8" fmla="*/ 1349017 w 3213458"/>
                <a:gd name="connsiteY8" fmla="*/ 340797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06167 w 3213458"/>
                <a:gd name="connsiteY34" fmla="*/ 407472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55084 h 723225"/>
                <a:gd name="connsiteX4" fmla="*/ 539392 w 3213458"/>
                <a:gd name="connsiteY4" fmla="*/ 355084 h 723225"/>
                <a:gd name="connsiteX5" fmla="*/ 558442 w 3213458"/>
                <a:gd name="connsiteY5" fmla="*/ 326509 h 723225"/>
                <a:gd name="connsiteX6" fmla="*/ 758467 w 3213458"/>
                <a:gd name="connsiteY6" fmla="*/ 316984 h 723225"/>
                <a:gd name="connsiteX7" fmla="*/ 910867 w 3213458"/>
                <a:gd name="connsiteY7" fmla="*/ 336034 h 723225"/>
                <a:gd name="connsiteX8" fmla="*/ 1349017 w 3213458"/>
                <a:gd name="connsiteY8" fmla="*/ 340797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06167 w 3213458"/>
                <a:gd name="connsiteY34" fmla="*/ 407472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55084 h 723225"/>
                <a:gd name="connsiteX4" fmla="*/ 539392 w 3213458"/>
                <a:gd name="connsiteY4" fmla="*/ 355084 h 723225"/>
                <a:gd name="connsiteX5" fmla="*/ 558442 w 3213458"/>
                <a:gd name="connsiteY5" fmla="*/ 326509 h 723225"/>
                <a:gd name="connsiteX6" fmla="*/ 758467 w 3213458"/>
                <a:gd name="connsiteY6" fmla="*/ 316984 h 723225"/>
                <a:gd name="connsiteX7" fmla="*/ 910867 w 3213458"/>
                <a:gd name="connsiteY7" fmla="*/ 336034 h 723225"/>
                <a:gd name="connsiteX8" fmla="*/ 1349017 w 3213458"/>
                <a:gd name="connsiteY8" fmla="*/ 340797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06167 w 3213458"/>
                <a:gd name="connsiteY34" fmla="*/ 407472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55084 h 723225"/>
                <a:gd name="connsiteX4" fmla="*/ 539392 w 3213458"/>
                <a:gd name="connsiteY4" fmla="*/ 355084 h 723225"/>
                <a:gd name="connsiteX5" fmla="*/ 558442 w 3213458"/>
                <a:gd name="connsiteY5" fmla="*/ 326509 h 723225"/>
                <a:gd name="connsiteX6" fmla="*/ 758467 w 3213458"/>
                <a:gd name="connsiteY6" fmla="*/ 316984 h 723225"/>
                <a:gd name="connsiteX7" fmla="*/ 910867 w 3213458"/>
                <a:gd name="connsiteY7" fmla="*/ 336034 h 723225"/>
                <a:gd name="connsiteX8" fmla="*/ 1349017 w 3213458"/>
                <a:gd name="connsiteY8" fmla="*/ 340797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25217 w 3213458"/>
                <a:gd name="connsiteY34" fmla="*/ 397947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55084 h 723225"/>
                <a:gd name="connsiteX4" fmla="*/ 539392 w 3213458"/>
                <a:gd name="connsiteY4" fmla="*/ 355084 h 723225"/>
                <a:gd name="connsiteX5" fmla="*/ 558442 w 3213458"/>
                <a:gd name="connsiteY5" fmla="*/ 326509 h 723225"/>
                <a:gd name="connsiteX6" fmla="*/ 758467 w 3213458"/>
                <a:gd name="connsiteY6" fmla="*/ 331272 h 723225"/>
                <a:gd name="connsiteX7" fmla="*/ 910867 w 3213458"/>
                <a:gd name="connsiteY7" fmla="*/ 336034 h 723225"/>
                <a:gd name="connsiteX8" fmla="*/ 1349017 w 3213458"/>
                <a:gd name="connsiteY8" fmla="*/ 340797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25217 w 3213458"/>
                <a:gd name="connsiteY34" fmla="*/ 397947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40797 h 723225"/>
                <a:gd name="connsiteX4" fmla="*/ 539392 w 3213458"/>
                <a:gd name="connsiteY4" fmla="*/ 355084 h 723225"/>
                <a:gd name="connsiteX5" fmla="*/ 558442 w 3213458"/>
                <a:gd name="connsiteY5" fmla="*/ 326509 h 723225"/>
                <a:gd name="connsiteX6" fmla="*/ 758467 w 3213458"/>
                <a:gd name="connsiteY6" fmla="*/ 331272 h 723225"/>
                <a:gd name="connsiteX7" fmla="*/ 910867 w 3213458"/>
                <a:gd name="connsiteY7" fmla="*/ 336034 h 723225"/>
                <a:gd name="connsiteX8" fmla="*/ 1349017 w 3213458"/>
                <a:gd name="connsiteY8" fmla="*/ 340797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25217 w 3213458"/>
                <a:gd name="connsiteY34" fmla="*/ 397947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40797 h 723225"/>
                <a:gd name="connsiteX4" fmla="*/ 529867 w 3213458"/>
                <a:gd name="connsiteY4" fmla="*/ 340797 h 723225"/>
                <a:gd name="connsiteX5" fmla="*/ 558442 w 3213458"/>
                <a:gd name="connsiteY5" fmla="*/ 326509 h 723225"/>
                <a:gd name="connsiteX6" fmla="*/ 758467 w 3213458"/>
                <a:gd name="connsiteY6" fmla="*/ 331272 h 723225"/>
                <a:gd name="connsiteX7" fmla="*/ 910867 w 3213458"/>
                <a:gd name="connsiteY7" fmla="*/ 336034 h 723225"/>
                <a:gd name="connsiteX8" fmla="*/ 1349017 w 3213458"/>
                <a:gd name="connsiteY8" fmla="*/ 340797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25217 w 3213458"/>
                <a:gd name="connsiteY34" fmla="*/ 397947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40797 h 723225"/>
                <a:gd name="connsiteX4" fmla="*/ 529867 w 3213458"/>
                <a:gd name="connsiteY4" fmla="*/ 340797 h 723225"/>
                <a:gd name="connsiteX5" fmla="*/ 601305 w 3213458"/>
                <a:gd name="connsiteY5" fmla="*/ 340796 h 723225"/>
                <a:gd name="connsiteX6" fmla="*/ 758467 w 3213458"/>
                <a:gd name="connsiteY6" fmla="*/ 331272 h 723225"/>
                <a:gd name="connsiteX7" fmla="*/ 910867 w 3213458"/>
                <a:gd name="connsiteY7" fmla="*/ 336034 h 723225"/>
                <a:gd name="connsiteX8" fmla="*/ 1349017 w 3213458"/>
                <a:gd name="connsiteY8" fmla="*/ 340797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25217 w 3213458"/>
                <a:gd name="connsiteY34" fmla="*/ 397947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40797 h 723225"/>
                <a:gd name="connsiteX4" fmla="*/ 529867 w 3213458"/>
                <a:gd name="connsiteY4" fmla="*/ 340797 h 723225"/>
                <a:gd name="connsiteX5" fmla="*/ 601305 w 3213458"/>
                <a:gd name="connsiteY5" fmla="*/ 340796 h 723225"/>
                <a:gd name="connsiteX6" fmla="*/ 758467 w 3213458"/>
                <a:gd name="connsiteY6" fmla="*/ 331272 h 723225"/>
                <a:gd name="connsiteX7" fmla="*/ 910867 w 3213458"/>
                <a:gd name="connsiteY7" fmla="*/ 336034 h 723225"/>
                <a:gd name="connsiteX8" fmla="*/ 1301392 w 3213458"/>
                <a:gd name="connsiteY8" fmla="*/ 331272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25217 w 3213458"/>
                <a:gd name="connsiteY34" fmla="*/ 397947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  <a:gd name="connsiteX0" fmla="*/ 1229 w 3213458"/>
                <a:gd name="connsiteY0" fmla="*/ 345559 h 723225"/>
                <a:gd name="connsiteX1" fmla="*/ 39329 w 3213458"/>
                <a:gd name="connsiteY1" fmla="*/ 302697 h 723225"/>
                <a:gd name="connsiteX2" fmla="*/ 248879 w 3213458"/>
                <a:gd name="connsiteY2" fmla="*/ 302697 h 723225"/>
                <a:gd name="connsiteX3" fmla="*/ 329842 w 3213458"/>
                <a:gd name="connsiteY3" fmla="*/ 340797 h 723225"/>
                <a:gd name="connsiteX4" fmla="*/ 529867 w 3213458"/>
                <a:gd name="connsiteY4" fmla="*/ 340797 h 723225"/>
                <a:gd name="connsiteX5" fmla="*/ 601305 w 3213458"/>
                <a:gd name="connsiteY5" fmla="*/ 340796 h 723225"/>
                <a:gd name="connsiteX6" fmla="*/ 758467 w 3213458"/>
                <a:gd name="connsiteY6" fmla="*/ 331272 h 723225"/>
                <a:gd name="connsiteX7" fmla="*/ 963254 w 3213458"/>
                <a:gd name="connsiteY7" fmla="*/ 336034 h 723225"/>
                <a:gd name="connsiteX8" fmla="*/ 1301392 w 3213458"/>
                <a:gd name="connsiteY8" fmla="*/ 331272 h 723225"/>
                <a:gd name="connsiteX9" fmla="*/ 1472841 w 3213458"/>
                <a:gd name="connsiteY9" fmla="*/ 288409 h 723225"/>
                <a:gd name="connsiteX10" fmla="*/ 1715729 w 3213458"/>
                <a:gd name="connsiteY10" fmla="*/ 231259 h 723225"/>
                <a:gd name="connsiteX11" fmla="*/ 1882417 w 3213458"/>
                <a:gd name="connsiteY11" fmla="*/ 212209 h 723225"/>
                <a:gd name="connsiteX12" fmla="*/ 2144354 w 3213458"/>
                <a:gd name="connsiteY12" fmla="*/ 269359 h 723225"/>
                <a:gd name="connsiteX13" fmla="*/ 2311042 w 3213458"/>
                <a:gd name="connsiteY13" fmla="*/ 293172 h 723225"/>
                <a:gd name="connsiteX14" fmla="*/ 2587267 w 3213458"/>
                <a:gd name="connsiteY14" fmla="*/ 269359 h 723225"/>
                <a:gd name="connsiteX15" fmla="*/ 2882542 w 3213458"/>
                <a:gd name="connsiteY15" fmla="*/ 193159 h 723225"/>
                <a:gd name="connsiteX16" fmla="*/ 3096854 w 3213458"/>
                <a:gd name="connsiteY16" fmla="*/ 83622 h 723225"/>
                <a:gd name="connsiteX17" fmla="*/ 3196867 w 3213458"/>
                <a:gd name="connsiteY17" fmla="*/ 2659 h 723225"/>
                <a:gd name="connsiteX18" fmla="*/ 3206392 w 3213458"/>
                <a:gd name="connsiteY18" fmla="*/ 183634 h 723225"/>
                <a:gd name="connsiteX19" fmla="*/ 3211154 w 3213458"/>
                <a:gd name="connsiteY19" fmla="*/ 564634 h 723225"/>
                <a:gd name="connsiteX20" fmla="*/ 3211154 w 3213458"/>
                <a:gd name="connsiteY20" fmla="*/ 717034 h 723225"/>
                <a:gd name="connsiteX21" fmla="*/ 3182579 w 3213458"/>
                <a:gd name="connsiteY21" fmla="*/ 688459 h 723225"/>
                <a:gd name="connsiteX22" fmla="*/ 3130192 w 3213458"/>
                <a:gd name="connsiteY22" fmla="*/ 640834 h 723225"/>
                <a:gd name="connsiteX23" fmla="*/ 3053992 w 3213458"/>
                <a:gd name="connsiteY23" fmla="*/ 588447 h 723225"/>
                <a:gd name="connsiteX24" fmla="*/ 2906354 w 3213458"/>
                <a:gd name="connsiteY24" fmla="*/ 507484 h 723225"/>
                <a:gd name="connsiteX25" fmla="*/ 2739667 w 3213458"/>
                <a:gd name="connsiteY25" fmla="*/ 455097 h 723225"/>
                <a:gd name="connsiteX26" fmla="*/ 2506304 w 3213458"/>
                <a:gd name="connsiteY26" fmla="*/ 383659 h 723225"/>
                <a:gd name="connsiteX27" fmla="*/ 2377717 w 3213458"/>
                <a:gd name="connsiteY27" fmla="*/ 378897 h 723225"/>
                <a:gd name="connsiteX28" fmla="*/ 2182454 w 3213458"/>
                <a:gd name="connsiteY28" fmla="*/ 412234 h 723225"/>
                <a:gd name="connsiteX29" fmla="*/ 2030054 w 3213458"/>
                <a:gd name="connsiteY29" fmla="*/ 445572 h 723225"/>
                <a:gd name="connsiteX30" fmla="*/ 1872892 w 3213458"/>
                <a:gd name="connsiteY30" fmla="*/ 474147 h 723225"/>
                <a:gd name="connsiteX31" fmla="*/ 1758592 w 3213458"/>
                <a:gd name="connsiteY31" fmla="*/ 478909 h 723225"/>
                <a:gd name="connsiteX32" fmla="*/ 1639529 w 3213458"/>
                <a:gd name="connsiteY32" fmla="*/ 469384 h 723225"/>
                <a:gd name="connsiteX33" fmla="*/ 1501417 w 3213458"/>
                <a:gd name="connsiteY33" fmla="*/ 426522 h 723225"/>
                <a:gd name="connsiteX34" fmla="*/ 1425217 w 3213458"/>
                <a:gd name="connsiteY34" fmla="*/ 397947 h 723225"/>
                <a:gd name="connsiteX35" fmla="*/ 1363304 w 3213458"/>
                <a:gd name="connsiteY35" fmla="*/ 378897 h 723225"/>
                <a:gd name="connsiteX36" fmla="*/ 1196617 w 3213458"/>
                <a:gd name="connsiteY36" fmla="*/ 364609 h 723225"/>
                <a:gd name="connsiteX37" fmla="*/ 696554 w 3213458"/>
                <a:gd name="connsiteY37" fmla="*/ 359847 h 723225"/>
                <a:gd name="connsiteX38" fmla="*/ 315554 w 3213458"/>
                <a:gd name="connsiteY38" fmla="*/ 369372 h 723225"/>
                <a:gd name="connsiteX39" fmla="*/ 272692 w 3213458"/>
                <a:gd name="connsiteY39" fmla="*/ 402709 h 723225"/>
                <a:gd name="connsiteX40" fmla="*/ 258404 w 3213458"/>
                <a:gd name="connsiteY40" fmla="*/ 421759 h 723225"/>
                <a:gd name="connsiteX41" fmla="*/ 201254 w 3213458"/>
                <a:gd name="connsiteY41" fmla="*/ 421759 h 723225"/>
                <a:gd name="connsiteX42" fmla="*/ 58379 w 3213458"/>
                <a:gd name="connsiteY42" fmla="*/ 412234 h 723225"/>
                <a:gd name="connsiteX43" fmla="*/ 1229 w 3213458"/>
                <a:gd name="connsiteY43" fmla="*/ 345559 h 72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13458" h="723225">
                  <a:moveTo>
                    <a:pt x="1229" y="345559"/>
                  </a:moveTo>
                  <a:cubicBezTo>
                    <a:pt x="-1946" y="327303"/>
                    <a:pt x="-1946" y="309841"/>
                    <a:pt x="39329" y="302697"/>
                  </a:cubicBezTo>
                  <a:cubicBezTo>
                    <a:pt x="80604" y="295553"/>
                    <a:pt x="200460" y="296347"/>
                    <a:pt x="248879" y="302697"/>
                  </a:cubicBezTo>
                  <a:cubicBezTo>
                    <a:pt x="297298" y="309047"/>
                    <a:pt x="283011" y="334447"/>
                    <a:pt x="329842" y="340797"/>
                  </a:cubicBezTo>
                  <a:cubicBezTo>
                    <a:pt x="376673" y="347147"/>
                    <a:pt x="484623" y="340797"/>
                    <a:pt x="529867" y="340797"/>
                  </a:cubicBezTo>
                  <a:cubicBezTo>
                    <a:pt x="575111" y="340797"/>
                    <a:pt x="563205" y="342384"/>
                    <a:pt x="601305" y="340796"/>
                  </a:cubicBezTo>
                  <a:cubicBezTo>
                    <a:pt x="639405" y="339208"/>
                    <a:pt x="698142" y="332066"/>
                    <a:pt x="758467" y="331272"/>
                  </a:cubicBezTo>
                  <a:cubicBezTo>
                    <a:pt x="818792" y="330478"/>
                    <a:pt x="872767" y="336034"/>
                    <a:pt x="963254" y="336034"/>
                  </a:cubicBezTo>
                  <a:cubicBezTo>
                    <a:pt x="1053741" y="336034"/>
                    <a:pt x="1216461" y="339210"/>
                    <a:pt x="1301392" y="331272"/>
                  </a:cubicBezTo>
                  <a:cubicBezTo>
                    <a:pt x="1386323" y="323335"/>
                    <a:pt x="1403785" y="305078"/>
                    <a:pt x="1472841" y="288409"/>
                  </a:cubicBezTo>
                  <a:cubicBezTo>
                    <a:pt x="1541897" y="271740"/>
                    <a:pt x="1647466" y="243959"/>
                    <a:pt x="1715729" y="231259"/>
                  </a:cubicBezTo>
                  <a:cubicBezTo>
                    <a:pt x="1783992" y="218559"/>
                    <a:pt x="1810980" y="205859"/>
                    <a:pt x="1882417" y="212209"/>
                  </a:cubicBezTo>
                  <a:cubicBezTo>
                    <a:pt x="1953854" y="218559"/>
                    <a:pt x="2072917" y="255865"/>
                    <a:pt x="2144354" y="269359"/>
                  </a:cubicBezTo>
                  <a:cubicBezTo>
                    <a:pt x="2215792" y="282853"/>
                    <a:pt x="2237223" y="293172"/>
                    <a:pt x="2311042" y="293172"/>
                  </a:cubicBezTo>
                  <a:cubicBezTo>
                    <a:pt x="2384861" y="293172"/>
                    <a:pt x="2492017" y="286028"/>
                    <a:pt x="2587267" y="269359"/>
                  </a:cubicBezTo>
                  <a:cubicBezTo>
                    <a:pt x="2682517" y="252690"/>
                    <a:pt x="2797611" y="224115"/>
                    <a:pt x="2882542" y="193159"/>
                  </a:cubicBezTo>
                  <a:cubicBezTo>
                    <a:pt x="2967473" y="162203"/>
                    <a:pt x="3044467" y="115372"/>
                    <a:pt x="3096854" y="83622"/>
                  </a:cubicBezTo>
                  <a:cubicBezTo>
                    <a:pt x="3149241" y="51872"/>
                    <a:pt x="3178611" y="-14010"/>
                    <a:pt x="3196867" y="2659"/>
                  </a:cubicBezTo>
                  <a:cubicBezTo>
                    <a:pt x="3215123" y="19328"/>
                    <a:pt x="3204011" y="89972"/>
                    <a:pt x="3206392" y="183634"/>
                  </a:cubicBezTo>
                  <a:cubicBezTo>
                    <a:pt x="3208773" y="277296"/>
                    <a:pt x="3210360" y="475734"/>
                    <a:pt x="3211154" y="564634"/>
                  </a:cubicBezTo>
                  <a:cubicBezTo>
                    <a:pt x="3211948" y="653534"/>
                    <a:pt x="3215916" y="696397"/>
                    <a:pt x="3211154" y="717034"/>
                  </a:cubicBezTo>
                  <a:cubicBezTo>
                    <a:pt x="3206392" y="737671"/>
                    <a:pt x="3196073" y="701159"/>
                    <a:pt x="3182579" y="688459"/>
                  </a:cubicBezTo>
                  <a:cubicBezTo>
                    <a:pt x="3169085" y="675759"/>
                    <a:pt x="3151623" y="657503"/>
                    <a:pt x="3130192" y="640834"/>
                  </a:cubicBezTo>
                  <a:cubicBezTo>
                    <a:pt x="3108761" y="624165"/>
                    <a:pt x="3091298" y="610672"/>
                    <a:pt x="3053992" y="588447"/>
                  </a:cubicBezTo>
                  <a:cubicBezTo>
                    <a:pt x="3016686" y="566222"/>
                    <a:pt x="2958741" y="529709"/>
                    <a:pt x="2906354" y="507484"/>
                  </a:cubicBezTo>
                  <a:cubicBezTo>
                    <a:pt x="2853967" y="485259"/>
                    <a:pt x="2739667" y="455097"/>
                    <a:pt x="2739667" y="455097"/>
                  </a:cubicBezTo>
                  <a:cubicBezTo>
                    <a:pt x="2672992" y="434460"/>
                    <a:pt x="2566629" y="396359"/>
                    <a:pt x="2506304" y="383659"/>
                  </a:cubicBezTo>
                  <a:cubicBezTo>
                    <a:pt x="2445979" y="370959"/>
                    <a:pt x="2431692" y="374134"/>
                    <a:pt x="2377717" y="378897"/>
                  </a:cubicBezTo>
                  <a:cubicBezTo>
                    <a:pt x="2323742" y="383660"/>
                    <a:pt x="2240398" y="401122"/>
                    <a:pt x="2182454" y="412234"/>
                  </a:cubicBezTo>
                  <a:cubicBezTo>
                    <a:pt x="2124510" y="423346"/>
                    <a:pt x="2081648" y="435253"/>
                    <a:pt x="2030054" y="445572"/>
                  </a:cubicBezTo>
                  <a:cubicBezTo>
                    <a:pt x="1978460" y="455891"/>
                    <a:pt x="1918136" y="468591"/>
                    <a:pt x="1872892" y="474147"/>
                  </a:cubicBezTo>
                  <a:cubicBezTo>
                    <a:pt x="1827648" y="479703"/>
                    <a:pt x="1797486" y="479703"/>
                    <a:pt x="1758592" y="478909"/>
                  </a:cubicBezTo>
                  <a:cubicBezTo>
                    <a:pt x="1719698" y="478115"/>
                    <a:pt x="1682391" y="478115"/>
                    <a:pt x="1639529" y="469384"/>
                  </a:cubicBezTo>
                  <a:cubicBezTo>
                    <a:pt x="1596667" y="460653"/>
                    <a:pt x="1537136" y="438428"/>
                    <a:pt x="1501417" y="426522"/>
                  </a:cubicBezTo>
                  <a:cubicBezTo>
                    <a:pt x="1465698" y="414616"/>
                    <a:pt x="1448236" y="405884"/>
                    <a:pt x="1425217" y="397947"/>
                  </a:cubicBezTo>
                  <a:cubicBezTo>
                    <a:pt x="1402198" y="390010"/>
                    <a:pt x="1401404" y="384453"/>
                    <a:pt x="1363304" y="378897"/>
                  </a:cubicBezTo>
                  <a:cubicBezTo>
                    <a:pt x="1325204" y="373341"/>
                    <a:pt x="1307742" y="367784"/>
                    <a:pt x="1196617" y="364609"/>
                  </a:cubicBezTo>
                  <a:cubicBezTo>
                    <a:pt x="1085492" y="361434"/>
                    <a:pt x="843398" y="359053"/>
                    <a:pt x="696554" y="359847"/>
                  </a:cubicBezTo>
                  <a:cubicBezTo>
                    <a:pt x="549710" y="360641"/>
                    <a:pt x="386198" y="362228"/>
                    <a:pt x="315554" y="369372"/>
                  </a:cubicBezTo>
                  <a:cubicBezTo>
                    <a:pt x="244910" y="376516"/>
                    <a:pt x="282217" y="393978"/>
                    <a:pt x="272692" y="402709"/>
                  </a:cubicBezTo>
                  <a:cubicBezTo>
                    <a:pt x="263167" y="411440"/>
                    <a:pt x="270310" y="418584"/>
                    <a:pt x="258404" y="421759"/>
                  </a:cubicBezTo>
                  <a:cubicBezTo>
                    <a:pt x="246498" y="424934"/>
                    <a:pt x="234591" y="423346"/>
                    <a:pt x="201254" y="421759"/>
                  </a:cubicBezTo>
                  <a:cubicBezTo>
                    <a:pt x="167917" y="420172"/>
                    <a:pt x="90129" y="417790"/>
                    <a:pt x="58379" y="412234"/>
                  </a:cubicBezTo>
                  <a:cubicBezTo>
                    <a:pt x="26629" y="406678"/>
                    <a:pt x="4404" y="363815"/>
                    <a:pt x="1229" y="345559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62588" y="4457700"/>
              <a:ext cx="109537" cy="1524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62588" y="5500688"/>
              <a:ext cx="109537" cy="1524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14988" y="4457700"/>
              <a:ext cx="109537" cy="1524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10226" y="5505450"/>
              <a:ext cx="109537" cy="1524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15026" y="4457700"/>
              <a:ext cx="109537" cy="1524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48388" y="4452938"/>
              <a:ext cx="109537" cy="1524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48388" y="5495925"/>
              <a:ext cx="109537" cy="1524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19789" y="5500688"/>
              <a:ext cx="109537" cy="1524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00688" y="4657725"/>
              <a:ext cx="71437" cy="11906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14988" y="4657725"/>
              <a:ext cx="71437" cy="11906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91163" y="5319713"/>
              <a:ext cx="71437" cy="11906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24513" y="5314950"/>
              <a:ext cx="71437" cy="11906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48363" y="4657725"/>
              <a:ext cx="71437" cy="11906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53125" y="5314950"/>
              <a:ext cx="71437" cy="11906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343651" y="4343399"/>
              <a:ext cx="133349" cy="19526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81788" y="4352924"/>
              <a:ext cx="128587" cy="18097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86551" y="5567363"/>
              <a:ext cx="123824" cy="17145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43650" y="5572125"/>
              <a:ext cx="128588" cy="18097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72300" y="5572125"/>
              <a:ext cx="128588" cy="18097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67538" y="4348162"/>
              <a:ext cx="128588" cy="18097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748587" y="4338638"/>
              <a:ext cx="128588" cy="18097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748587" y="5562600"/>
              <a:ext cx="128588" cy="18097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1" y="179115"/>
            <a:ext cx="10058400" cy="792088"/>
          </a:xfrm>
        </p:spPr>
        <p:txBody>
          <a:bodyPr/>
          <a:lstStyle/>
          <a:p>
            <a:r>
              <a:rPr lang="fr-FR" dirty="0" smtClean="0"/>
              <a:t>SUPERMAFIOS, </a:t>
            </a:r>
            <a:r>
              <a:rPr lang="fr-FR" dirty="0"/>
              <a:t>t</a:t>
            </a:r>
            <a:r>
              <a:rPr lang="fr-FR" dirty="0" smtClean="0"/>
              <a:t>he </a:t>
            </a:r>
            <a:r>
              <a:rPr lang="fr-FR" dirty="0"/>
              <a:t>first </a:t>
            </a:r>
            <a:r>
              <a:rPr lang="fr-FR" dirty="0" err="1"/>
              <a:t>Multicharged</a:t>
            </a:r>
            <a:r>
              <a:rPr lang="fr-FR" dirty="0"/>
              <a:t> Ion Source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04395"/>
            <a:ext cx="6494318" cy="3904456"/>
          </a:xfrm>
        </p:spPr>
        <p:txBody>
          <a:bodyPr/>
          <a:lstStyle/>
          <a:p>
            <a:r>
              <a:rPr lang="en-US" dirty="0" smtClean="0"/>
              <a:t>A Two </a:t>
            </a:r>
            <a:r>
              <a:rPr lang="en-US" dirty="0"/>
              <a:t>Stage ECR Ion Source</a:t>
            </a:r>
          </a:p>
          <a:p>
            <a:pPr lvl="1"/>
            <a:r>
              <a:rPr lang="en-US" sz="1400" dirty="0"/>
              <a:t>The first ECRIS were very long (≥ 1m) and featured a complicated two stage ECR plasma</a:t>
            </a:r>
          </a:p>
          <a:p>
            <a:pPr lvl="1"/>
            <a:r>
              <a:rPr lang="en-US" sz="1400" dirty="0"/>
              <a:t>Stage 1:  high frequency, high pressure plasma in an </a:t>
            </a:r>
            <a:r>
              <a:rPr lang="en-US" sz="1400" dirty="0" err="1"/>
              <a:t>axi-symetric</a:t>
            </a:r>
            <a:r>
              <a:rPr lang="en-US" sz="1400" dirty="0"/>
              <a:t> magnetic field to pre-ionize the atoms</a:t>
            </a:r>
          </a:p>
          <a:p>
            <a:pPr lvl="1"/>
            <a:r>
              <a:rPr lang="en-US" sz="1400" dirty="0"/>
              <a:t>Plasma diffusion between stage 1 and stage 2 in a magnetic gradient</a:t>
            </a:r>
          </a:p>
          <a:p>
            <a:pPr lvl="1"/>
            <a:r>
              <a:rPr lang="en-US" sz="1400" dirty="0"/>
              <a:t>Stage 2: main plasma heated at a lower frequency but in a large volume chamber equipped with a min-B </a:t>
            </a:r>
            <a:r>
              <a:rPr lang="en-US" sz="1400" dirty="0" smtClean="0"/>
              <a:t>structure</a:t>
            </a:r>
            <a:br>
              <a:rPr lang="en-US" sz="1400" dirty="0" smtClean="0"/>
            </a:br>
            <a:r>
              <a:rPr lang="en-US" sz="1400" dirty="0" smtClean="0"/>
              <a:t>(</a:t>
            </a:r>
            <a:r>
              <a:rPr lang="en-US" sz="1400" dirty="0" err="1"/>
              <a:t>Iofee</a:t>
            </a:r>
            <a:r>
              <a:rPr lang="en-US" sz="1400" dirty="0"/>
              <a:t> bar </a:t>
            </a:r>
            <a:r>
              <a:rPr lang="en-US" sz="1400" dirty="0" err="1"/>
              <a:t>hexapole</a:t>
            </a:r>
            <a:r>
              <a:rPr lang="en-US" sz="1400" dirty="0"/>
              <a:t> + axial coils mirror) providing good confinement time for ions. </a:t>
            </a:r>
          </a:p>
          <a:p>
            <a:pPr lvl="1"/>
            <a:r>
              <a:rPr lang="en-US" sz="1400" dirty="0"/>
              <a:t>The ion extraction was done very far away from the last magnetic mirror </a:t>
            </a:r>
            <a:r>
              <a:rPr lang="en-US" sz="1400" dirty="0" smtClean="0"/>
              <a:t>peak</a:t>
            </a:r>
            <a:endParaRPr lang="en-US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10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 err="1" smtClean="0"/>
              <a:t>History</a:t>
            </a:r>
            <a:r>
              <a:rPr lang="fr-FR" b="1" dirty="0" smtClean="0"/>
              <a:t> </a:t>
            </a:r>
            <a:r>
              <a:rPr lang="fr-FR" b="1" dirty="0" err="1" smtClean="0"/>
              <a:t>picks</a:t>
            </a:r>
            <a:r>
              <a:rPr lang="fr-FR" b="1" dirty="0" smtClean="0"/>
              <a:t> of ECRIS</a:t>
            </a:r>
            <a:endParaRPr lang="en-US" b="1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6" y="4902020"/>
            <a:ext cx="3971767" cy="1533352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521570" y="5372100"/>
            <a:ext cx="103586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16 GHz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/>
          <p:cNvCxnSpPr>
            <a:stCxn id="32" idx="3"/>
          </p:cNvCxnSpPr>
          <p:nvPr/>
        </p:nvCxnSpPr>
        <p:spPr>
          <a:xfrm flipV="1">
            <a:off x="6557431" y="5125915"/>
            <a:ext cx="397285" cy="430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0729547" y="2992316"/>
            <a:ext cx="103586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10 GHz</a:t>
            </a:r>
            <a:endParaRPr lang="en-US" dirty="0"/>
          </a:p>
        </p:txBody>
      </p:sp>
      <p:cxnSp>
        <p:nvCxnSpPr>
          <p:cNvPr id="38" name="Connecteur droit avec flèche 37"/>
          <p:cNvCxnSpPr/>
          <p:nvPr/>
        </p:nvCxnSpPr>
        <p:spPr>
          <a:xfrm flipH="1">
            <a:off x="8335109" y="3176982"/>
            <a:ext cx="2385646" cy="17467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5196254" y="6093069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Lots of </a:t>
            </a:r>
            <a:r>
              <a:rPr lang="fr-FR" i="1" dirty="0" err="1" smtClean="0">
                <a:solidFill>
                  <a:srgbClr val="FF0000"/>
                </a:solidFill>
              </a:rPr>
              <a:t>diag</a:t>
            </a:r>
            <a:r>
              <a:rPr lang="fr-FR" i="1" dirty="0" smtClean="0">
                <a:solidFill>
                  <a:srgbClr val="FF0000"/>
                </a:solidFill>
              </a:rPr>
              <a:t>!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3" y="1703295"/>
            <a:ext cx="3743307" cy="27790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99031"/>
            <a:ext cx="11456378" cy="792088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smtClean="0"/>
              <a:t>70’s </a:t>
            </a:r>
            <a:r>
              <a:rPr lang="fr-FR" dirty="0"/>
              <a:t>&amp; 80’s </a:t>
            </a:r>
            <a:r>
              <a:rPr lang="fr-FR" dirty="0" err="1"/>
              <a:t>Pioneers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600" dirty="0" smtClean="0"/>
              <a:t>– </a:t>
            </a:r>
            <a:r>
              <a:rPr lang="fr-FR" sz="2600" dirty="0"/>
              <a:t>First </a:t>
            </a:r>
            <a:r>
              <a:rPr lang="fr-FR" sz="2600" dirty="0" err="1" smtClean="0"/>
              <a:t>Generation</a:t>
            </a:r>
            <a:r>
              <a:rPr lang="fr-FR" sz="2600" dirty="0" smtClean="0"/>
              <a:t> of  Ion Sources </a:t>
            </a:r>
            <a:r>
              <a:rPr lang="fr-FR" sz="2600" dirty="0" err="1" smtClean="0"/>
              <a:t>applied</a:t>
            </a:r>
            <a:r>
              <a:rPr lang="fr-FR" sz="2600" dirty="0" smtClean="0"/>
              <a:t> to cyclotrons-</a:t>
            </a:r>
            <a:endParaRPr lang="en-US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11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 err="1"/>
              <a:t>History</a:t>
            </a:r>
            <a:r>
              <a:rPr lang="fr-FR" b="1" dirty="0"/>
              <a:t> </a:t>
            </a:r>
            <a:r>
              <a:rPr lang="fr-FR" b="1" dirty="0" err="1"/>
              <a:t>picks</a:t>
            </a:r>
            <a:r>
              <a:rPr lang="fr-FR" b="1" dirty="0"/>
              <a:t> of ECRIS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Picture 2" descr="Z:\CAS-2012-Slovakia\material\ECRIS\dummy\Lyneis 198x_Page_15.ti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r="17953" b="18068"/>
          <a:stretch/>
        </p:blipFill>
        <p:spPr bwMode="auto">
          <a:xfrm>
            <a:off x="7949526" y="2061275"/>
            <a:ext cx="3480474" cy="258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Z:\CAS-2012-Slovakia\material\ECRIS\dummy\Lyneis 198x_Page_16.tif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3" b="45915"/>
          <a:stretch/>
        </p:blipFill>
        <p:spPr bwMode="auto">
          <a:xfrm>
            <a:off x="8345040" y="1596326"/>
            <a:ext cx="3084961" cy="113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:\CAS-2012-Slovakia\material\ECRIS\dummy\Lyneis 198x_Page_12.tif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5" r="16010" b="28137"/>
          <a:stretch/>
        </p:blipFill>
        <p:spPr bwMode="auto">
          <a:xfrm>
            <a:off x="4114803" y="1624875"/>
            <a:ext cx="3655483" cy="30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934548" y="1082217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MINIMAFIOS</a:t>
            </a:r>
            <a:endParaRPr lang="fr-FR" b="1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9193606" y="1080888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LBL ECR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89200" y="102525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ECREVIS</a:t>
            </a:r>
            <a:endParaRPr lang="fr-FR" b="1" i="1" dirty="0"/>
          </a:p>
        </p:txBody>
      </p:sp>
      <p:pic>
        <p:nvPicPr>
          <p:cNvPr id="13" name="Picture 5" descr="Z:\CAS-2012-Slovakia\material\ECRIS\ECREVI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0" y="4097216"/>
            <a:ext cx="3705875" cy="22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Z:\CAS-2012-Slovakia\material\ECRIS\Jonguen &amp; Lyneis ECR LBL L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4487545"/>
            <a:ext cx="2171700" cy="21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41534" y="1369290"/>
            <a:ext cx="3276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 smtClean="0"/>
              <a:t>Louvain la Neuve, </a:t>
            </a:r>
            <a:r>
              <a:rPr lang="fr-FR" i="1" dirty="0" err="1" smtClean="0"/>
              <a:t>Belgium</a:t>
            </a:r>
            <a:endParaRPr lang="fr-FR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652041" y="1431275"/>
            <a:ext cx="27117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 smtClean="0"/>
              <a:t>CEA Grenoble, France</a:t>
            </a:r>
            <a:endParaRPr lang="fr-FR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9986702" y="6411174"/>
            <a:ext cx="1005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/>
              <a:t>Source LBNL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31423" y="6305152"/>
            <a:ext cx="382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1</a:t>
            </a:r>
            <a:r>
              <a:rPr lang="fr-FR" b="1" baseline="30000" dirty="0" smtClean="0"/>
              <a:t>st</a:t>
            </a:r>
            <a:r>
              <a:rPr lang="fr-FR" b="1" dirty="0" smtClean="0"/>
              <a:t> </a:t>
            </a:r>
            <a:r>
              <a:rPr lang="fr-FR" b="1" dirty="0" err="1" smtClean="0"/>
              <a:t>Superconducting</a:t>
            </a:r>
            <a:r>
              <a:rPr lang="fr-FR" b="1" dirty="0" smtClean="0"/>
              <a:t> ECRIS 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94159" y="1343815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Berkeley, </a:t>
            </a:r>
            <a:r>
              <a:rPr lang="fr-FR" i="1" dirty="0" err="1" smtClean="0"/>
              <a:t>California</a:t>
            </a:r>
            <a:endParaRPr lang="fr-FR" i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8962465" y="6191251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Yves Jongen</a:t>
            </a:r>
          </a:p>
          <a:p>
            <a:r>
              <a:rPr lang="fr-FR" sz="800" dirty="0" smtClean="0"/>
              <a:t>&amp;</a:t>
            </a:r>
          </a:p>
          <a:p>
            <a:r>
              <a:rPr lang="fr-FR" sz="800" dirty="0" smtClean="0"/>
              <a:t>Claude </a:t>
            </a:r>
            <a:r>
              <a:rPr lang="fr-FR" sz="800" dirty="0" err="1" smtClean="0"/>
              <a:t>Lyneis</a:t>
            </a:r>
            <a:endParaRPr lang="en-US" sz="800" dirty="0"/>
          </a:p>
        </p:txBody>
      </p:sp>
      <p:pic>
        <p:nvPicPr>
          <p:cNvPr id="23" name="Image 22" descr="Image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/>
          <a:stretch/>
        </p:blipFill>
        <p:spPr bwMode="auto">
          <a:xfrm>
            <a:off x="5523861" y="4639002"/>
            <a:ext cx="1270000" cy="162750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26"/>
          <p:cNvSpPr txBox="1"/>
          <p:nvPr/>
        </p:nvSpPr>
        <p:spPr>
          <a:xfrm>
            <a:off x="5743015" y="6315076"/>
            <a:ext cx="9124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Richard </a:t>
            </a:r>
            <a:r>
              <a:rPr lang="fr-FR" sz="800" dirty="0" err="1" smtClean="0"/>
              <a:t>Geller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7727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First </a:t>
            </a:r>
            <a:r>
              <a:rPr lang="fr-FR" dirty="0" err="1" smtClean="0"/>
              <a:t>Generation</a:t>
            </a:r>
            <a:r>
              <a:rPr lang="fr-FR" dirty="0" smtClean="0"/>
              <a:t> (G1) ECRIS performances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The international </a:t>
            </a:r>
            <a:r>
              <a:rPr lang="fr-FR" dirty="0" err="1"/>
              <a:t>competition</a:t>
            </a:r>
            <a:r>
              <a:rPr lang="fr-FR" dirty="0"/>
              <a:t> for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 smtClean="0"/>
              <a:t>there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12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 err="1"/>
              <a:t>History</a:t>
            </a:r>
            <a:r>
              <a:rPr lang="fr-FR" b="1" dirty="0"/>
              <a:t> </a:t>
            </a:r>
            <a:r>
              <a:rPr lang="fr-FR" b="1" dirty="0" err="1"/>
              <a:t>picks</a:t>
            </a:r>
            <a:r>
              <a:rPr lang="fr-FR" b="1" dirty="0"/>
              <a:t> of ECRIS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Picture 2" descr="Z:\CAS-2012-Slovakia\material\ECRIS\dummy\Lyneis 198x_Page_24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6984" r="5482" b="21710"/>
          <a:stretch/>
        </p:blipFill>
        <p:spPr bwMode="auto">
          <a:xfrm>
            <a:off x="7591246" y="1710222"/>
            <a:ext cx="4300618" cy="448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Z:\CAS-2012-Slovakia\material\ECRIS\dummy\Lyneis 198x_Page_17.t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52958" r="13436" b="14518"/>
          <a:stretch/>
        </p:blipFill>
        <p:spPr bwMode="auto">
          <a:xfrm>
            <a:off x="776378" y="1694150"/>
            <a:ext cx="5698417" cy="361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93681" y="5532464"/>
            <a:ext cx="444323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Typical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performance of G1:</a:t>
            </a:r>
          </a:p>
          <a:p>
            <a:r>
              <a:rPr lang="fr-FR" dirty="0" smtClean="0"/>
              <a:t>~100 µA Ar</a:t>
            </a:r>
            <a:r>
              <a:rPr lang="fr-FR" baseline="30000" dirty="0" smtClean="0"/>
              <a:t>8+</a:t>
            </a:r>
          </a:p>
          <a:p>
            <a:r>
              <a:rPr lang="fr-FR" dirty="0" smtClean="0"/>
              <a:t>~100 µA O</a:t>
            </a:r>
            <a:r>
              <a:rPr lang="fr-FR" baseline="30000" dirty="0" smtClean="0"/>
              <a:t>6+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355128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88640"/>
            <a:ext cx="12063469" cy="792088"/>
          </a:xfrm>
        </p:spPr>
        <p:txBody>
          <a:bodyPr/>
          <a:lstStyle/>
          <a:p>
            <a:r>
              <a:rPr lang="fr-FR" dirty="0" smtClean="0"/>
              <a:t>90’s ECRIS 2</a:t>
            </a:r>
            <a:r>
              <a:rPr lang="fr-FR" baseline="30000" dirty="0" smtClean="0"/>
              <a:t>nd</a:t>
            </a:r>
            <a:r>
              <a:rPr lang="fr-FR" dirty="0" smtClean="0"/>
              <a:t> </a:t>
            </a:r>
            <a:r>
              <a:rPr lang="fr-FR" dirty="0" err="1" smtClean="0"/>
              <a:t>Generation</a:t>
            </a:r>
            <a:r>
              <a:rPr lang="fr-FR" dirty="0" smtClean="0"/>
              <a:t> (G2)</a:t>
            </a:r>
            <a:br>
              <a:rPr lang="fr-FR" dirty="0" smtClean="0"/>
            </a:br>
            <a:r>
              <a:rPr lang="fr-FR" dirty="0" smtClean="0"/>
              <a:t>– Quartz tube </a:t>
            </a:r>
            <a:r>
              <a:rPr lang="fr-FR" dirty="0" err="1" smtClean="0"/>
              <a:t>tech</a:t>
            </a:r>
            <a:r>
              <a:rPr lang="fr-FR" dirty="0" smtClean="0"/>
              <a:t>.  &amp; coaxial </a:t>
            </a:r>
            <a:r>
              <a:rPr lang="fr-FR" dirty="0" err="1" smtClean="0"/>
              <a:t>coupling</a:t>
            </a:r>
            <a:r>
              <a:rPr lang="fr-FR" dirty="0" smtClean="0"/>
              <a:t> -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4550" y="1926711"/>
            <a:ext cx="6178954" cy="4637429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much</a:t>
            </a:r>
            <a:r>
              <a:rPr lang="fr-FR" dirty="0" smtClean="0"/>
              <a:t> more compact first plasma stage</a:t>
            </a:r>
          </a:p>
          <a:p>
            <a:pPr lvl="1"/>
            <a:r>
              <a:rPr lang="fr-FR" dirty="0"/>
              <a:t>RF injection in a </a:t>
            </a:r>
            <a:r>
              <a:rPr lang="fr-FR" dirty="0" smtClean="0"/>
              <a:t>cube </a:t>
            </a:r>
            <a:r>
              <a:rPr lang="fr-FR" dirty="0" err="1" smtClean="0"/>
              <a:t>equipped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tuner</a:t>
            </a:r>
            <a:endParaRPr lang="fr-FR" dirty="0"/>
          </a:p>
          <a:p>
            <a:pPr lvl="1"/>
            <a:r>
              <a:rPr lang="fr-FR" dirty="0" err="1"/>
              <a:t>Gas</a:t>
            </a:r>
            <a:r>
              <a:rPr lang="fr-FR" dirty="0"/>
              <a:t> passing </a:t>
            </a:r>
            <a:r>
              <a:rPr lang="fr-FR" dirty="0" err="1"/>
              <a:t>through</a:t>
            </a:r>
            <a:r>
              <a:rPr lang="fr-FR" dirty="0"/>
              <a:t> a quartz </a:t>
            </a:r>
            <a:r>
              <a:rPr lang="fr-FR" dirty="0" smtClean="0"/>
              <a:t>tube</a:t>
            </a:r>
          </a:p>
          <a:p>
            <a:pPr lvl="1"/>
            <a:r>
              <a:rPr lang="fr-FR" dirty="0" smtClean="0"/>
              <a:t>direct </a:t>
            </a:r>
            <a:r>
              <a:rPr lang="fr-FR" dirty="0" err="1" smtClean="0"/>
              <a:t>pre-ionization</a:t>
            </a:r>
            <a:r>
              <a:rPr lang="fr-FR" dirty="0"/>
              <a:t> </a:t>
            </a:r>
            <a:r>
              <a:rPr lang="fr-FR" dirty="0" smtClean="0"/>
              <a:t> </a:t>
            </a:r>
            <a:r>
              <a:rPr lang="fr-FR" dirty="0"/>
              <a:t>of the </a:t>
            </a:r>
            <a:r>
              <a:rPr lang="fr-FR" dirty="0" err="1" smtClean="0"/>
              <a:t>injected</a:t>
            </a:r>
            <a:r>
              <a:rPr lang="fr-FR" dirty="0" smtClean="0"/>
              <a:t> </a:t>
            </a:r>
            <a:r>
              <a:rPr lang="fr-FR" dirty="0" err="1" smtClean="0"/>
              <a:t>atoms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 in </a:t>
            </a:r>
            <a:r>
              <a:rPr lang="fr-FR" dirty="0" smtClean="0"/>
              <a:t>a quartz </a:t>
            </a:r>
            <a:r>
              <a:rPr lang="fr-FR" dirty="0"/>
              <a:t>tube by the high RF </a:t>
            </a:r>
            <a:r>
              <a:rPr lang="fr-FR" dirty="0" err="1" smtClean="0"/>
              <a:t>field</a:t>
            </a:r>
            <a:endParaRPr lang="fr-FR" dirty="0" smtClean="0"/>
          </a:p>
          <a:p>
            <a:pPr lvl="1"/>
            <a:r>
              <a:rPr lang="fr-FR" dirty="0" smtClean="0"/>
              <a:t>Modern ion </a:t>
            </a:r>
            <a:r>
              <a:rPr lang="fr-FR" dirty="0" err="1" smtClean="0"/>
              <a:t>beam</a:t>
            </a:r>
            <a:r>
              <a:rPr lang="fr-FR" dirty="0" smtClean="0"/>
              <a:t> extraction</a:t>
            </a:r>
          </a:p>
          <a:p>
            <a:pPr lvl="1"/>
            <a:r>
              <a:rPr lang="fr-FR" dirty="0"/>
              <a:t>P</a:t>
            </a:r>
            <a:r>
              <a:rPr lang="fr-FR" dirty="0" smtClean="0"/>
              <a:t>ermanent </a:t>
            </a:r>
            <a:r>
              <a:rPr lang="fr-FR" dirty="0" err="1" smtClean="0"/>
              <a:t>magnet</a:t>
            </a:r>
            <a:r>
              <a:rPr lang="fr-FR" dirty="0" smtClean="0"/>
              <a:t> </a:t>
            </a:r>
            <a:r>
              <a:rPr lang="fr-FR" dirty="0" err="1" smtClean="0"/>
              <a:t>hexapoles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13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b="1" dirty="0" err="1"/>
              <a:t>History</a:t>
            </a:r>
            <a:r>
              <a:rPr lang="fr-FR" b="1" dirty="0"/>
              <a:t> </a:t>
            </a:r>
            <a:r>
              <a:rPr lang="fr-FR" b="1" dirty="0" err="1"/>
              <a:t>picks</a:t>
            </a:r>
            <a:r>
              <a:rPr lang="fr-FR" b="1" dirty="0"/>
              <a:t> of ECRIS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015" y="1936728"/>
            <a:ext cx="4602026" cy="440697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23491" y="6307665"/>
            <a:ext cx="3348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Caprice Ion Source – CEA Grenoble</a:t>
            </a:r>
            <a:endParaRPr lang="en-US" sz="1400" i="1" dirty="0"/>
          </a:p>
        </p:txBody>
      </p:sp>
      <p:sp>
        <p:nvSpPr>
          <p:cNvPr id="8" name="Flèche vers le bas 7"/>
          <p:cNvSpPr/>
          <p:nvPr/>
        </p:nvSpPr>
        <p:spPr>
          <a:xfrm>
            <a:off x="9889174" y="3284841"/>
            <a:ext cx="163902" cy="3795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9526864" y="2560221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 GHz </a:t>
            </a:r>
            <a:br>
              <a:rPr lang="fr-FR" dirty="0" smtClean="0"/>
            </a:br>
            <a:r>
              <a:rPr lang="fr-FR" dirty="0" smtClean="0"/>
              <a:t>RF </a:t>
            </a:r>
            <a:r>
              <a:rPr lang="fr-FR" dirty="0" err="1" smtClean="0"/>
              <a:t>feed</a:t>
            </a:r>
            <a:endParaRPr lang="en-US" dirty="0"/>
          </a:p>
        </p:txBody>
      </p:sp>
      <p:sp>
        <p:nvSpPr>
          <p:cNvPr id="10" name="Flèche vers le bas 9"/>
          <p:cNvSpPr/>
          <p:nvPr/>
        </p:nvSpPr>
        <p:spPr>
          <a:xfrm rot="5400000">
            <a:off x="10727981" y="3856730"/>
            <a:ext cx="188344" cy="383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10986221" y="382830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err="1" smtClean="0"/>
              <a:t>feed</a:t>
            </a:r>
            <a:endParaRPr lang="fr-FR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9516248" y="520139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Pump</a:t>
            </a:r>
            <a:endParaRPr lang="en-US" dirty="0"/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8455363" y="4002657"/>
            <a:ext cx="2087593" cy="172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8443861" y="4077419"/>
            <a:ext cx="2087593" cy="172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10205050" y="4097548"/>
            <a:ext cx="638354" cy="9747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0826151" y="4917056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Quartz </a:t>
            </a:r>
          </a:p>
          <a:p>
            <a:r>
              <a:rPr lang="fr-FR" dirty="0">
                <a:solidFill>
                  <a:srgbClr val="FF0000"/>
                </a:solidFill>
              </a:rPr>
              <a:t>T</a:t>
            </a:r>
            <a:r>
              <a:rPr lang="fr-FR" dirty="0" smtClean="0">
                <a:solidFill>
                  <a:srgbClr val="FF0000"/>
                </a:solidFill>
              </a:rPr>
              <a:t>ube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90’s ECRIS </a:t>
            </a:r>
            <a:r>
              <a:rPr lang="fr-FR" dirty="0" smtClean="0"/>
              <a:t>G2 progresses : </a:t>
            </a:r>
            <a:r>
              <a:rPr lang="fr-FR" dirty="0"/>
              <a:t>t</a:t>
            </a:r>
            <a:r>
              <a:rPr lang="fr-FR" dirty="0" smtClean="0"/>
              <a:t>he </a:t>
            </a:r>
            <a:r>
              <a:rPr lang="fr-FR" dirty="0" err="1" smtClean="0"/>
              <a:t>Biased</a:t>
            </a:r>
            <a:r>
              <a:rPr lang="fr-FR" dirty="0" smtClean="0"/>
              <a:t> Disk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99" y="896145"/>
            <a:ext cx="7639263" cy="1653624"/>
          </a:xfrm>
        </p:spPr>
        <p:txBody>
          <a:bodyPr/>
          <a:lstStyle/>
          <a:p>
            <a:r>
              <a:rPr lang="fr-FR" dirty="0" smtClean="0"/>
              <a:t>Introduction of the </a:t>
            </a:r>
            <a:r>
              <a:rPr lang="fr-FR" dirty="0" err="1" smtClean="0"/>
              <a:t>biased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r>
              <a:rPr lang="fr-FR" dirty="0" smtClean="0"/>
              <a:t> on the injection </a:t>
            </a:r>
            <a:r>
              <a:rPr lang="fr-FR" dirty="0" err="1" smtClean="0"/>
              <a:t>side</a:t>
            </a:r>
            <a:endParaRPr lang="fr-FR" dirty="0" smtClean="0"/>
          </a:p>
          <a:p>
            <a:pPr lvl="1"/>
            <a:r>
              <a:rPr lang="fr-FR" dirty="0" err="1" smtClean="0"/>
              <a:t>Serendipity</a:t>
            </a:r>
            <a:r>
              <a:rPr lang="fr-FR" dirty="0" smtClean="0"/>
              <a:t> </a:t>
            </a:r>
            <a:r>
              <a:rPr lang="fr-FR" dirty="0" err="1" smtClean="0"/>
              <a:t>discovery</a:t>
            </a:r>
            <a:endParaRPr lang="fr-FR" dirty="0" smtClean="0"/>
          </a:p>
          <a:p>
            <a:r>
              <a:rPr lang="fr-FR" dirty="0" err="1"/>
              <a:t>I</a:t>
            </a:r>
            <a:r>
              <a:rPr lang="fr-FR" dirty="0" err="1" smtClean="0"/>
              <a:t>mprovement</a:t>
            </a:r>
            <a:r>
              <a:rPr lang="fr-FR" dirty="0" smtClean="0"/>
              <a:t> of High charge state ion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current</a:t>
            </a:r>
            <a:endParaRPr lang="fr-FR" dirty="0" smtClean="0"/>
          </a:p>
          <a:p>
            <a:pPr lvl="1"/>
            <a:r>
              <a:rPr lang="fr-FR" dirty="0" err="1" smtClean="0"/>
              <a:t>Enhances</a:t>
            </a:r>
            <a:r>
              <a:rPr lang="fr-FR" dirty="0" smtClean="0"/>
              <a:t> (</a:t>
            </a:r>
            <a:r>
              <a:rPr lang="fr-FR" dirty="0" err="1" smtClean="0"/>
              <a:t>freshly</a:t>
            </a:r>
            <a:r>
              <a:rPr lang="fr-FR" dirty="0" smtClean="0"/>
              <a:t> </a:t>
            </a:r>
            <a:r>
              <a:rPr lang="fr-FR" dirty="0" err="1" smtClean="0"/>
              <a:t>created</a:t>
            </a:r>
            <a:r>
              <a:rPr lang="fr-FR" dirty="0" smtClean="0"/>
              <a:t>) cold </a:t>
            </a:r>
            <a:r>
              <a:rPr lang="fr-FR" dirty="0" err="1" smtClean="0"/>
              <a:t>electron</a:t>
            </a:r>
            <a:r>
              <a:rPr lang="fr-FR" dirty="0" smtClean="0"/>
              <a:t> confinement</a:t>
            </a:r>
          </a:p>
          <a:p>
            <a:pPr lvl="1"/>
            <a:r>
              <a:rPr lang="fr-FR" dirty="0" err="1" smtClean="0"/>
              <a:t>Increases</a:t>
            </a:r>
            <a:r>
              <a:rPr lang="fr-FR" dirty="0" smtClean="0"/>
              <a:t> the 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=&gt; more ion </a:t>
            </a:r>
            <a:r>
              <a:rPr lang="fr-FR" dirty="0" err="1" smtClean="0"/>
              <a:t>current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14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8" y="3075036"/>
            <a:ext cx="3738130" cy="33654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642" y="1450730"/>
            <a:ext cx="4283358" cy="28750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297" y="3969313"/>
            <a:ext cx="4169973" cy="269288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505147" y="4071171"/>
            <a:ext cx="1949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 smtClean="0"/>
              <a:t>Riken</a:t>
            </a:r>
            <a:r>
              <a:rPr lang="fr-FR" sz="1000" i="1" dirty="0" smtClean="0"/>
              <a:t> ECR, 1999, </a:t>
            </a:r>
            <a:r>
              <a:rPr lang="fr-FR" sz="1000" i="1" dirty="0" err="1" smtClean="0"/>
              <a:t>Biri</a:t>
            </a:r>
            <a:r>
              <a:rPr lang="fr-FR" sz="1000" i="1" dirty="0" smtClean="0"/>
              <a:t> et al.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4695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907" y="224499"/>
            <a:ext cx="10127847" cy="792088"/>
          </a:xfrm>
        </p:spPr>
        <p:txBody>
          <a:bodyPr/>
          <a:lstStyle/>
          <a:p>
            <a:r>
              <a:rPr lang="fr-FR" dirty="0"/>
              <a:t>90’s ECRIS </a:t>
            </a:r>
            <a:r>
              <a:rPr lang="fr-FR" dirty="0" smtClean="0"/>
              <a:t>G2 progresses : direct RF injection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0190" y="1001652"/>
            <a:ext cx="7651869" cy="1671210"/>
          </a:xfrm>
        </p:spPr>
        <p:txBody>
          <a:bodyPr/>
          <a:lstStyle/>
          <a:p>
            <a:r>
              <a:rPr lang="fr-FR" dirty="0" smtClean="0"/>
              <a:t>Set up of the Modern RF injection</a:t>
            </a:r>
          </a:p>
          <a:p>
            <a:pPr lvl="1"/>
            <a:r>
              <a:rPr lang="fr-FR" dirty="0" smtClean="0"/>
              <a:t>Direct injection of RF </a:t>
            </a:r>
            <a:r>
              <a:rPr lang="fr-FR" dirty="0" err="1" smtClean="0"/>
              <a:t>into</a:t>
            </a:r>
            <a:r>
              <a:rPr lang="fr-FR" dirty="0" smtClean="0"/>
              <a:t> the plasma </a:t>
            </a:r>
            <a:r>
              <a:rPr lang="fr-FR" dirty="0" err="1" smtClean="0"/>
              <a:t>chamber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waveguide</a:t>
            </a:r>
            <a:endParaRPr lang="fr-FR" dirty="0" smtClean="0"/>
          </a:p>
          <a:p>
            <a:pPr lvl="1"/>
            <a:r>
              <a:rPr lang="fr-FR" dirty="0" smtClean="0"/>
              <a:t>10 GHz</a:t>
            </a:r>
            <a:r>
              <a:rPr lang="fr-FR" dirty="0" smtClean="0">
                <a:sym typeface="Symbol" panose="05050102010706020507" pitchFamily="18" charset="2"/>
              </a:rPr>
              <a:t></a:t>
            </a:r>
            <a:r>
              <a:rPr lang="fr-FR" dirty="0" smtClean="0"/>
              <a:t>14 GHz</a:t>
            </a:r>
            <a:r>
              <a:rPr lang="fr-FR" dirty="0" smtClean="0">
                <a:sym typeface="Symbol" panose="05050102010706020507" pitchFamily="18" charset="2"/>
              </a:rPr>
              <a:t> 18 GHz</a:t>
            </a:r>
          </a:p>
          <a:p>
            <a:pPr marL="434250" lvl="1" indent="0">
              <a:buNone/>
            </a:pPr>
            <a:r>
              <a:rPr lang="fr-FR" dirty="0" smtClean="0"/>
              <a:t> 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			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15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515" y="2720494"/>
            <a:ext cx="2840571" cy="291354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H="1">
            <a:off x="6487066" y="3210051"/>
            <a:ext cx="966159" cy="63835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097883" y="5424067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The AECR-U and </a:t>
            </a:r>
            <a:r>
              <a:rPr lang="fr-FR" sz="1200" i="1" dirty="0" err="1" smtClean="0"/>
              <a:t>its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hollow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hexapole</a:t>
            </a:r>
            <a:r>
              <a:rPr lang="fr-FR" sz="1200" i="1" dirty="0" smtClean="0"/>
              <a:t/>
            </a:r>
            <a:br>
              <a:rPr lang="fr-FR" sz="1200" i="1" dirty="0" smtClean="0"/>
            </a:br>
            <a:r>
              <a:rPr lang="fr-FR" sz="1200" i="1" dirty="0" err="1" smtClean="0"/>
              <a:t>allowing</a:t>
            </a:r>
            <a:r>
              <a:rPr lang="fr-FR" sz="1200" i="1" dirty="0" smtClean="0"/>
              <a:t> for direct </a:t>
            </a:r>
            <a:r>
              <a:rPr lang="fr-FR" sz="1200" i="1" dirty="0" err="1" smtClean="0"/>
              <a:t>view</a:t>
            </a:r>
            <a:r>
              <a:rPr lang="fr-FR" sz="1200" i="1" dirty="0" smtClean="0"/>
              <a:t> of the plasma</a:t>
            </a:r>
          </a:p>
        </p:txBody>
      </p:sp>
      <p:pic>
        <p:nvPicPr>
          <p:cNvPr id="15" name="Picture 2" descr="Z:\CAS-2012-Slovakia\material\ECRIS\AECR_crosssection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0"/>
          <a:stretch/>
        </p:blipFill>
        <p:spPr bwMode="auto">
          <a:xfrm>
            <a:off x="8022566" y="1431753"/>
            <a:ext cx="4169434" cy="39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3218">
            <a:off x="7414716" y="2759012"/>
            <a:ext cx="685445" cy="52654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1" name="Groupe 10"/>
          <p:cNvGrpSpPr/>
          <p:nvPr/>
        </p:nvGrpSpPr>
        <p:grpSpPr>
          <a:xfrm>
            <a:off x="0" y="2893325"/>
            <a:ext cx="4242652" cy="3868153"/>
            <a:chOff x="610945" y="4003377"/>
            <a:chExt cx="2896336" cy="264067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945" y="4003377"/>
              <a:ext cx="2685209" cy="2567975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2582028" y="6367054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err="1" smtClean="0"/>
                <a:t>Xie</a:t>
              </a:r>
              <a:r>
                <a:rPr lang="fr-FR" sz="1200" i="1" dirty="0" smtClean="0"/>
                <a:t>, 1997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8526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ECRIS G2 </a:t>
            </a:r>
            <a:r>
              <a:rPr lang="fr-FR" dirty="0" smtClean="0"/>
              <a:t>progresses</a:t>
            </a:r>
            <a:br>
              <a:rPr lang="fr-FR" dirty="0" smtClean="0"/>
            </a:br>
            <a:r>
              <a:rPr lang="fr-FR" dirty="0"/>
              <a:t>-</a:t>
            </a:r>
            <a:r>
              <a:rPr lang="fr-FR" dirty="0" smtClean="0"/>
              <a:t> </a:t>
            </a:r>
            <a:r>
              <a:rPr lang="fr-FR" dirty="0" err="1" smtClean="0"/>
              <a:t>Generalization</a:t>
            </a:r>
            <a:r>
              <a:rPr lang="fr-FR" dirty="0" smtClean="0"/>
              <a:t> of the 18 GHz </a:t>
            </a:r>
            <a:r>
              <a:rPr lang="fr-FR" dirty="0" err="1" smtClean="0"/>
              <a:t>Operation</a:t>
            </a:r>
            <a:r>
              <a:rPr lang="fr-FR" dirty="0" smtClean="0"/>
              <a:t>-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59" y="1124744"/>
            <a:ext cx="9986809" cy="5256584"/>
          </a:xfrm>
        </p:spPr>
        <p:txBody>
          <a:bodyPr/>
          <a:lstStyle/>
          <a:p>
            <a:r>
              <a:rPr lang="fr-FR" dirty="0" err="1" smtClean="0"/>
              <a:t>Thanks</a:t>
            </a:r>
            <a:r>
              <a:rPr lang="fr-FR" dirty="0" smtClean="0"/>
              <a:t> to the </a:t>
            </a:r>
            <a:r>
              <a:rPr lang="fr-FR" dirty="0" err="1" smtClean="0"/>
              <a:t>development</a:t>
            </a:r>
            <a:r>
              <a:rPr lang="fr-FR" dirty="0" smtClean="0"/>
              <a:t> of satellite and </a:t>
            </a:r>
            <a:r>
              <a:rPr lang="fr-FR" dirty="0" err="1"/>
              <a:t>t</a:t>
            </a:r>
            <a:r>
              <a:rPr lang="fr-FR" dirty="0" err="1" smtClean="0"/>
              <a:t>elevision</a:t>
            </a:r>
            <a:r>
              <a:rPr lang="fr-FR" dirty="0" smtClean="0"/>
              <a:t> </a:t>
            </a:r>
            <a:r>
              <a:rPr lang="fr-FR" dirty="0"/>
              <a:t>technologies</a:t>
            </a:r>
            <a:r>
              <a:rPr lang="fr-FR" dirty="0" smtClean="0"/>
              <a:t>, High power</a:t>
            </a:r>
            <a:br>
              <a:rPr lang="fr-FR" dirty="0" smtClean="0"/>
            </a:br>
            <a:r>
              <a:rPr lang="fr-FR" dirty="0" smtClean="0"/>
              <a:t>18 GHz klystrons are </a:t>
            </a:r>
            <a:r>
              <a:rPr lang="fr-FR" dirty="0" err="1" smtClean="0"/>
              <a:t>available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the 90’s</a:t>
            </a:r>
          </a:p>
          <a:p>
            <a:r>
              <a:rPr lang="fr-FR" dirty="0" smtClean="0"/>
              <a:t>18 GHz ECRIS are </a:t>
            </a:r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develop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permanent </a:t>
            </a:r>
            <a:r>
              <a:rPr lang="fr-FR" dirty="0" err="1" smtClean="0"/>
              <a:t>magnets</a:t>
            </a:r>
            <a:r>
              <a:rPr lang="fr-FR" dirty="0" smtClean="0"/>
              <a:t> and room </a:t>
            </a:r>
            <a:r>
              <a:rPr lang="fr-FR" dirty="0" err="1" smtClean="0"/>
              <a:t>temperature</a:t>
            </a:r>
            <a:r>
              <a:rPr lang="fr-FR" dirty="0" smtClean="0"/>
              <a:t> </a:t>
            </a:r>
            <a:r>
              <a:rPr lang="fr-FR" dirty="0" err="1" smtClean="0"/>
              <a:t>copper</a:t>
            </a:r>
            <a:r>
              <a:rPr lang="fr-FR" dirty="0" smtClean="0"/>
              <a:t> </a:t>
            </a:r>
            <a:r>
              <a:rPr lang="fr-FR" dirty="0" err="1" smtClean="0"/>
              <a:t>coils</a:t>
            </a:r>
            <a:r>
              <a:rPr lang="fr-FR" dirty="0" smtClean="0"/>
              <a:t> </a:t>
            </a:r>
          </a:p>
          <a:p>
            <a:pPr lvl="1"/>
            <a:r>
              <a:rPr lang="fr-FR" dirty="0" err="1" smtClean="0"/>
              <a:t>Cost</a:t>
            </a:r>
            <a:r>
              <a:rPr lang="fr-FR" dirty="0" smtClean="0"/>
              <a:t> effective</a:t>
            </a:r>
          </a:p>
          <a:p>
            <a:pPr lvl="1"/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/>
              <a:t>r</a:t>
            </a:r>
            <a:r>
              <a:rPr lang="fr-FR" dirty="0" err="1" smtClean="0"/>
              <a:t>isk</a:t>
            </a:r>
            <a:endParaRPr lang="fr-FR" dirty="0"/>
          </a:p>
          <a:p>
            <a:pPr lvl="1"/>
            <a:r>
              <a:rPr lang="fr-FR" dirty="0" smtClean="0"/>
              <a:t>High </a:t>
            </a:r>
            <a:r>
              <a:rPr lang="fr-FR" dirty="0" err="1" smtClean="0"/>
              <a:t>intensity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endParaRPr lang="fr-FR" dirty="0" smtClean="0"/>
          </a:p>
          <a:p>
            <a:pPr lvl="1"/>
            <a:r>
              <a:rPr lang="fr-FR" dirty="0" smtClean="0"/>
              <a:t>High charge states</a:t>
            </a:r>
          </a:p>
          <a:p>
            <a:pPr lvl="1"/>
            <a:r>
              <a:rPr lang="fr-FR" dirty="0" err="1" smtClean="0"/>
              <a:t>Reliable</a:t>
            </a:r>
            <a:endParaRPr lang="fr-FR" dirty="0"/>
          </a:p>
          <a:p>
            <a:pPr lvl="1"/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maintain</a:t>
            </a:r>
            <a:endParaRPr lang="fr-FR" dirty="0" smtClean="0"/>
          </a:p>
          <a:p>
            <a:r>
              <a:rPr lang="fr-FR" dirty="0" smtClean="0"/>
              <a:t>The </a:t>
            </a:r>
            <a:r>
              <a:rPr lang="fr-FR" dirty="0" err="1" smtClean="0"/>
              <a:t>workhorse</a:t>
            </a:r>
            <a:r>
              <a:rPr lang="fr-FR" dirty="0" smtClean="0"/>
              <a:t> of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accelerators</a:t>
            </a:r>
            <a:r>
              <a:rPr lang="fr-FR" dirty="0" smtClean="0"/>
              <a:t> in the world</a:t>
            </a:r>
          </a:p>
          <a:p>
            <a:endParaRPr lang="fr-FR" dirty="0" smtClean="0"/>
          </a:p>
          <a:p>
            <a:pPr lvl="1"/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16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0617" y="843502"/>
            <a:ext cx="1871383" cy="19696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1085" b="1"/>
          <a:stretch/>
        </p:blipFill>
        <p:spPr>
          <a:xfrm>
            <a:off x="7743825" y="3024554"/>
            <a:ext cx="4448175" cy="330700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361484" y="6304085"/>
            <a:ext cx="350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18 GHz GTS Source at CERN</a:t>
            </a:r>
            <a:endParaRPr lang="en-US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894966" y="5472423"/>
            <a:ext cx="448895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Typical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performance of G2:</a:t>
            </a:r>
          </a:p>
          <a:p>
            <a:r>
              <a:rPr lang="fr-FR" dirty="0" smtClean="0"/>
              <a:t>~1000 µA Ar</a:t>
            </a:r>
            <a:r>
              <a:rPr lang="fr-FR" baseline="30000" dirty="0" smtClean="0"/>
              <a:t>8+</a:t>
            </a:r>
          </a:p>
          <a:p>
            <a:r>
              <a:rPr lang="fr-FR" dirty="0" smtClean="0"/>
              <a:t>~1000 µA O</a:t>
            </a:r>
            <a:r>
              <a:rPr lang="fr-FR" baseline="30000" dirty="0" smtClean="0"/>
              <a:t>6+</a:t>
            </a:r>
            <a:endParaRPr lang="fr-FR" baseline="30000" dirty="0"/>
          </a:p>
        </p:txBody>
      </p:sp>
      <p:sp>
        <p:nvSpPr>
          <p:cNvPr id="6" name="ZoneTexte 5"/>
          <p:cNvSpPr txBox="1"/>
          <p:nvPr/>
        </p:nvSpPr>
        <p:spPr>
          <a:xfrm>
            <a:off x="10418813" y="2757715"/>
            <a:ext cx="163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18 GHz klystron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437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SERSE and the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 smtClean="0"/>
              <a:t>scaling</a:t>
            </a:r>
            <a:r>
              <a:rPr lang="fr-FR" dirty="0" smtClean="0"/>
              <a:t> </a:t>
            </a:r>
            <a:r>
              <a:rPr lang="fr-FR" dirty="0" err="1"/>
              <a:t>laws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943769"/>
            <a:ext cx="11666140" cy="748018"/>
          </a:xfrm>
        </p:spPr>
        <p:txBody>
          <a:bodyPr/>
          <a:lstStyle/>
          <a:p>
            <a:r>
              <a:rPr lang="fr-FR" sz="1700" dirty="0"/>
              <a:t>18 </a:t>
            </a:r>
            <a:r>
              <a:rPr lang="fr-FR" sz="1700" dirty="0" smtClean="0"/>
              <a:t>GHz SERSE </a:t>
            </a:r>
            <a:r>
              <a:rPr lang="fr-FR" sz="1700" dirty="0" err="1" smtClean="0"/>
              <a:t>superconducting</a:t>
            </a:r>
            <a:r>
              <a:rPr lang="fr-FR" sz="1700" dirty="0" smtClean="0"/>
              <a:t> ECRIS @ LNS</a:t>
            </a:r>
          </a:p>
          <a:p>
            <a:r>
              <a:rPr lang="fr-FR" sz="1700" dirty="0" smtClean="0"/>
              <a:t>14 vs 18 vs 28 GHz </a:t>
            </a:r>
            <a:r>
              <a:rPr lang="fr-FR" sz="1700" dirty="0" err="1" smtClean="0"/>
              <a:t>results</a:t>
            </a:r>
            <a:r>
              <a:rPr lang="fr-FR" sz="1700" dirty="0" smtClean="0"/>
              <a:t> </a:t>
            </a:r>
            <a:r>
              <a:rPr lang="fr-FR" sz="1700" dirty="0" err="1" smtClean="0"/>
              <a:t>led</a:t>
            </a:r>
            <a:r>
              <a:rPr lang="fr-FR" sz="1700" dirty="0" smtClean="0"/>
              <a:t> to the ECRIS « standard » </a:t>
            </a:r>
            <a:br>
              <a:rPr lang="fr-FR" sz="1700" dirty="0" smtClean="0"/>
            </a:br>
            <a:r>
              <a:rPr lang="fr-FR" sz="1700" dirty="0" err="1" smtClean="0"/>
              <a:t>scaling</a:t>
            </a:r>
            <a:r>
              <a:rPr lang="fr-FR" sz="1700" dirty="0" smtClean="0"/>
              <a:t> </a:t>
            </a:r>
            <a:r>
              <a:rPr lang="fr-FR" sz="1700" dirty="0" err="1" smtClean="0"/>
              <a:t>law</a:t>
            </a:r>
            <a:r>
              <a:rPr lang="fr-FR" sz="1700" dirty="0" smtClean="0"/>
              <a:t> </a:t>
            </a:r>
            <a:r>
              <a:rPr lang="fr-FR" sz="1700" dirty="0" err="1" smtClean="0"/>
              <a:t>magnetic</a:t>
            </a:r>
            <a:r>
              <a:rPr lang="fr-FR" sz="1700" dirty="0"/>
              <a:t> </a:t>
            </a:r>
            <a:r>
              <a:rPr lang="fr-FR" sz="1700" dirty="0" smtClean="0"/>
              <a:t>model </a:t>
            </a:r>
            <a:endParaRPr lang="en-US" sz="17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17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214" y="1765091"/>
            <a:ext cx="3496408" cy="25611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649" y="4553366"/>
            <a:ext cx="3527351" cy="21075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977" y="4378569"/>
            <a:ext cx="3376423" cy="227064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87632" y="3624105"/>
            <a:ext cx="1426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Hitz</a:t>
            </a:r>
            <a:r>
              <a:rPr lang="fr-FR" sz="1200" i="1" dirty="0" smtClean="0"/>
              <a:t> et al.,2002 </a:t>
            </a:r>
            <a:endParaRPr lang="en-US" sz="1200" i="1" dirty="0"/>
          </a:p>
        </p:txBody>
      </p:sp>
      <p:grpSp>
        <p:nvGrpSpPr>
          <p:cNvPr id="10" name="Groupe 9"/>
          <p:cNvGrpSpPr/>
          <p:nvPr/>
        </p:nvGrpSpPr>
        <p:grpSpPr>
          <a:xfrm>
            <a:off x="2763043" y="4547375"/>
            <a:ext cx="1374890" cy="2084445"/>
            <a:chOff x="-1947555" y="1564967"/>
            <a:chExt cx="1687711" cy="2558708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-1944380" y="1564967"/>
              <a:ext cx="1598613" cy="214471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-1717367" y="3231842"/>
              <a:ext cx="950912" cy="0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 flipV="1">
              <a:off x="-1730067" y="1657042"/>
              <a:ext cx="9525" cy="1579563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-1715780" y="1768167"/>
              <a:ext cx="765175" cy="1457325"/>
            </a:xfrm>
            <a:custGeom>
              <a:avLst/>
              <a:gdLst>
                <a:gd name="T0" fmla="*/ 0 w 434"/>
                <a:gd name="T1" fmla="*/ 2147483647 h 678"/>
                <a:gd name="T2" fmla="*/ 335710850 w 434"/>
                <a:gd name="T3" fmla="*/ 2147483647 h 678"/>
                <a:gd name="T4" fmla="*/ 603037289 w 434"/>
                <a:gd name="T5" fmla="*/ 2147483647 h 678"/>
                <a:gd name="T6" fmla="*/ 938748249 w 434"/>
                <a:gd name="T7" fmla="*/ 2147483647 h 678"/>
                <a:gd name="T8" fmla="*/ 1137688404 w 434"/>
                <a:gd name="T9" fmla="*/ 1515400898 h 678"/>
                <a:gd name="T10" fmla="*/ 1249592572 w 434"/>
                <a:gd name="T11" fmla="*/ 822382656 h 678"/>
                <a:gd name="T12" fmla="*/ 1349061768 w 434"/>
                <a:gd name="T13" fmla="*/ 0 h 6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4"/>
                <a:gd name="T22" fmla="*/ 0 h 678"/>
                <a:gd name="T23" fmla="*/ 434 w 434"/>
                <a:gd name="T24" fmla="*/ 678 h 6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4" h="678">
                  <a:moveTo>
                    <a:pt x="0" y="678"/>
                  </a:moveTo>
                  <a:cubicBezTo>
                    <a:pt x="18" y="677"/>
                    <a:pt x="76" y="678"/>
                    <a:pt x="108" y="668"/>
                  </a:cubicBezTo>
                  <a:cubicBezTo>
                    <a:pt x="140" y="658"/>
                    <a:pt x="162" y="646"/>
                    <a:pt x="194" y="616"/>
                  </a:cubicBezTo>
                  <a:cubicBezTo>
                    <a:pt x="226" y="586"/>
                    <a:pt x="273" y="536"/>
                    <a:pt x="302" y="488"/>
                  </a:cubicBezTo>
                  <a:cubicBezTo>
                    <a:pt x="331" y="440"/>
                    <a:pt x="349" y="380"/>
                    <a:pt x="366" y="328"/>
                  </a:cubicBezTo>
                  <a:cubicBezTo>
                    <a:pt x="383" y="276"/>
                    <a:pt x="391" y="233"/>
                    <a:pt x="402" y="178"/>
                  </a:cubicBezTo>
                  <a:cubicBezTo>
                    <a:pt x="413" y="123"/>
                    <a:pt x="427" y="37"/>
                    <a:pt x="434" y="0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-745817" y="3120717"/>
              <a:ext cx="2455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fr-FR" dirty="0" smtClean="0">
                  <a:latin typeface="+mj-lt"/>
                </a:rPr>
                <a:t>r</a:t>
              </a:r>
              <a:endParaRPr lang="fr-FR" dirty="0">
                <a:latin typeface="+mj-lt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-1611005" y="1944380"/>
              <a:ext cx="4219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fr-FR" sz="2400">
                  <a:latin typeface="+mj-lt"/>
                </a:rPr>
                <a:t>B</a:t>
              </a:r>
              <a:r>
                <a:rPr lang="fr-FR" sz="2400" baseline="-25000">
                  <a:latin typeface="+mj-lt"/>
                </a:rPr>
                <a:t>r</a:t>
              </a: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-960130" y="1606242"/>
              <a:ext cx="0" cy="1619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-1947555" y="3708092"/>
              <a:ext cx="1687711" cy="415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fr-FR" sz="1600" i="0" dirty="0">
                  <a:solidFill>
                    <a:srgbClr val="333333"/>
                  </a:solidFill>
                  <a:latin typeface="+mj-lt"/>
                </a:rPr>
                <a:t>Radial Mirror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043371" y="4450835"/>
            <a:ext cx="1360242" cy="2183077"/>
            <a:chOff x="-3690630" y="1418011"/>
            <a:chExt cx="1734485" cy="2783536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-3627130" y="1549091"/>
              <a:ext cx="1661749" cy="222623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-3485842" y="1996767"/>
              <a:ext cx="1414462" cy="1314450"/>
            </a:xfrm>
            <a:custGeom>
              <a:avLst/>
              <a:gdLst>
                <a:gd name="T0" fmla="*/ 0 w 2193"/>
                <a:gd name="T1" fmla="*/ 1059122781 h 1080"/>
                <a:gd name="T2" fmla="*/ 89442631 w 2193"/>
                <a:gd name="T3" fmla="*/ 294777526 h 1080"/>
                <a:gd name="T4" fmla="*/ 147267850 w 2193"/>
                <a:gd name="T5" fmla="*/ 23700263 h 1080"/>
                <a:gd name="T6" fmla="*/ 195109321 w 2193"/>
                <a:gd name="T7" fmla="*/ 148128749 h 1080"/>
                <a:gd name="T8" fmla="*/ 290792183 w 2193"/>
                <a:gd name="T9" fmla="*/ 888775007 h 1080"/>
                <a:gd name="T10" fmla="*/ 378570137 w 2193"/>
                <a:gd name="T11" fmla="*/ 1377600789 h 1080"/>
                <a:gd name="T12" fmla="*/ 448460524 w 2193"/>
                <a:gd name="T13" fmla="*/ 1493142108 h 1080"/>
                <a:gd name="T14" fmla="*/ 509197870 w 2193"/>
                <a:gd name="T15" fmla="*/ 1422040132 h 1080"/>
                <a:gd name="T16" fmla="*/ 596976388 w 2193"/>
                <a:gd name="T17" fmla="*/ 1066529947 h 1080"/>
                <a:gd name="T18" fmla="*/ 651889481 w 2193"/>
                <a:gd name="T19" fmla="*/ 711020066 h 1080"/>
                <a:gd name="T20" fmla="*/ 691826730 w 2193"/>
                <a:gd name="T21" fmla="*/ 471050136 h 1080"/>
                <a:gd name="T22" fmla="*/ 729267709 w 2193"/>
                <a:gd name="T23" fmla="*/ 391061021 h 1080"/>
                <a:gd name="T24" fmla="*/ 766708689 w 2193"/>
                <a:gd name="T25" fmla="*/ 488825630 h 1080"/>
                <a:gd name="T26" fmla="*/ 806645777 w 2193"/>
                <a:gd name="T27" fmla="*/ 773234904 h 1080"/>
                <a:gd name="T28" fmla="*/ 912313071 w 2193"/>
                <a:gd name="T29" fmla="*/ 1599795073 h 10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93"/>
                <a:gd name="T46" fmla="*/ 0 h 1080"/>
                <a:gd name="T47" fmla="*/ 2193 w 2193"/>
                <a:gd name="T48" fmla="*/ 1080 h 10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93" h="1080">
                  <a:moveTo>
                    <a:pt x="0" y="715"/>
                  </a:moveTo>
                  <a:cubicBezTo>
                    <a:pt x="36" y="629"/>
                    <a:pt x="156" y="315"/>
                    <a:pt x="215" y="199"/>
                  </a:cubicBezTo>
                  <a:cubicBezTo>
                    <a:pt x="273" y="83"/>
                    <a:pt x="312" y="33"/>
                    <a:pt x="354" y="16"/>
                  </a:cubicBezTo>
                  <a:cubicBezTo>
                    <a:pt x="397" y="0"/>
                    <a:pt x="411" y="3"/>
                    <a:pt x="469" y="100"/>
                  </a:cubicBezTo>
                  <a:cubicBezTo>
                    <a:pt x="526" y="197"/>
                    <a:pt x="626" y="462"/>
                    <a:pt x="699" y="600"/>
                  </a:cubicBezTo>
                  <a:cubicBezTo>
                    <a:pt x="773" y="738"/>
                    <a:pt x="848" y="862"/>
                    <a:pt x="910" y="930"/>
                  </a:cubicBezTo>
                  <a:cubicBezTo>
                    <a:pt x="974" y="998"/>
                    <a:pt x="1025" y="1003"/>
                    <a:pt x="1078" y="1008"/>
                  </a:cubicBezTo>
                  <a:cubicBezTo>
                    <a:pt x="1130" y="1013"/>
                    <a:pt x="1164" y="1008"/>
                    <a:pt x="1224" y="960"/>
                  </a:cubicBezTo>
                  <a:cubicBezTo>
                    <a:pt x="1284" y="912"/>
                    <a:pt x="1378" y="800"/>
                    <a:pt x="1435" y="720"/>
                  </a:cubicBezTo>
                  <a:cubicBezTo>
                    <a:pt x="1492" y="640"/>
                    <a:pt x="1529" y="547"/>
                    <a:pt x="1567" y="480"/>
                  </a:cubicBezTo>
                  <a:cubicBezTo>
                    <a:pt x="1605" y="413"/>
                    <a:pt x="1632" y="354"/>
                    <a:pt x="1663" y="318"/>
                  </a:cubicBezTo>
                  <a:cubicBezTo>
                    <a:pt x="1694" y="282"/>
                    <a:pt x="1723" y="262"/>
                    <a:pt x="1753" y="264"/>
                  </a:cubicBezTo>
                  <a:cubicBezTo>
                    <a:pt x="1783" y="266"/>
                    <a:pt x="1812" y="287"/>
                    <a:pt x="1843" y="330"/>
                  </a:cubicBezTo>
                  <a:cubicBezTo>
                    <a:pt x="1874" y="373"/>
                    <a:pt x="1881" y="397"/>
                    <a:pt x="1939" y="522"/>
                  </a:cubicBezTo>
                  <a:cubicBezTo>
                    <a:pt x="1997" y="647"/>
                    <a:pt x="2151" y="987"/>
                    <a:pt x="2193" y="1080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-3690630" y="1418011"/>
              <a:ext cx="553357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fr-FR" sz="2400" dirty="0" err="1">
                  <a:latin typeface="+mj-lt"/>
                </a:rPr>
                <a:t>B</a:t>
              </a:r>
              <a:r>
                <a:rPr lang="fr-FR" sz="2400" baseline="-25000" dirty="0" err="1">
                  <a:latin typeface="+mj-lt"/>
                </a:rPr>
                <a:t>inj</a:t>
              </a:r>
              <a:endParaRPr lang="fr-FR" sz="2400" baseline="-25000" dirty="0">
                <a:latin typeface="+mj-lt"/>
              </a:endParaRP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-3284230" y="2985780"/>
              <a:ext cx="848684" cy="588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fr-FR" sz="2400" dirty="0" err="1" smtClean="0">
                  <a:latin typeface="+mj-lt"/>
                </a:rPr>
                <a:t>B</a:t>
              </a:r>
              <a:r>
                <a:rPr lang="fr-FR" sz="2400" baseline="-25000" dirty="0" err="1" smtClean="0">
                  <a:latin typeface="+mj-lt"/>
                </a:rPr>
                <a:t>min</a:t>
              </a:r>
              <a:endParaRPr lang="fr-FR" sz="2400" baseline="-25000" dirty="0">
                <a:latin typeface="+mj-lt"/>
              </a:endParaRP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-2607956" y="1753311"/>
              <a:ext cx="602601" cy="46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fr-FR" sz="2400" dirty="0" err="1">
                  <a:latin typeface="+mj-lt"/>
                </a:rPr>
                <a:t>B</a:t>
              </a:r>
              <a:r>
                <a:rPr lang="fr-FR" sz="2400" baseline="-25000" dirty="0" err="1">
                  <a:latin typeface="+mj-lt"/>
                </a:rPr>
                <a:t>ext</a:t>
              </a:r>
              <a:endParaRPr lang="fr-FR" sz="2400" baseline="-25000" dirty="0">
                <a:latin typeface="+mj-lt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-3527119" y="3769846"/>
              <a:ext cx="1570974" cy="43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fr-FR" sz="1600" i="0" dirty="0">
                  <a:solidFill>
                    <a:srgbClr val="333333"/>
                  </a:solidFill>
                  <a:latin typeface="+mj-lt"/>
                </a:rPr>
                <a:t>Axial Mirror</a:t>
              </a: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-3508067" y="3586536"/>
              <a:ext cx="1479550" cy="0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2428173" y="3175880"/>
              <a:ext cx="351984" cy="4709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>
                  <a:latin typeface="+mj-lt"/>
                </a:rPr>
                <a:t>z</a:t>
              </a:r>
              <a:endParaRPr lang="fr-FR" i="1" dirty="0">
                <a:latin typeface="+mj-lt"/>
              </a:endParaRPr>
            </a:p>
          </p:txBody>
        </p:sp>
      </p:grpSp>
      <p:graphicFrame>
        <p:nvGraphicFramePr>
          <p:cNvPr id="28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585660"/>
              </p:ext>
            </p:extLst>
          </p:nvPr>
        </p:nvGraphicFramePr>
        <p:xfrm>
          <a:off x="295275" y="2035018"/>
          <a:ext cx="4268721" cy="22996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8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069">
                  <a:extLst>
                    <a:ext uri="{9D8B030D-6E8A-4147-A177-3AD203B41FA5}">
                      <a16:colId xmlns:a16="http://schemas.microsoft.com/office/drawing/2014/main" val="1357493720"/>
                    </a:ext>
                  </a:extLst>
                </a:gridCol>
                <a:gridCol w="567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486">
                <a:tc>
                  <a:txBody>
                    <a:bodyPr/>
                    <a:lstStyle/>
                    <a:p>
                      <a:pPr algn="l"/>
                      <a:r>
                        <a:rPr lang="fr-FR" i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f</a:t>
                      </a:r>
                      <a:r>
                        <a:rPr lang="fr-FR" i="1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ecr</a:t>
                      </a:r>
                      <a:r>
                        <a:rPr lang="fr-FR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[GHz]</a:t>
                      </a:r>
                      <a:endParaRPr lang="fr-FR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 lang="fr-FR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  <a:endParaRPr lang="fr-FR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56</a:t>
                      </a:r>
                      <a:endParaRPr lang="fr-FR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fr-FR" b="1" i="1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ecr</a:t>
                      </a:r>
                      <a:r>
                        <a:rPr lang="fr-FR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1.6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1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fr-FR" sz="1800" b="1" i="1" kern="1200" baseline="-25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rad</a:t>
                      </a:r>
                      <a:r>
                        <a:rPr lang="fr-FR" sz="1800" b="1" i="1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~2</a:t>
                      </a:r>
                      <a:r>
                        <a:rPr lang="fr-FR" sz="1800" b="1" i="1" kern="120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 </a:t>
                      </a:r>
                      <a:r>
                        <a:rPr lang="fr-FR" sz="1800" b="1" i="1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fr-FR" sz="1800" b="1" i="1" kern="1200" baseline="-25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ECR</a:t>
                      </a:r>
                      <a:endParaRPr lang="fr-FR" sz="1800" b="1" i="1" kern="1200" dirty="0" smtClean="0">
                        <a:solidFill>
                          <a:schemeClr val="tx1"/>
                        </a:solidFill>
                        <a:latin typeface="+mn-lt"/>
                        <a:ea typeface="Cambria Math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3.2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fr-FR" sz="1800" b="1" i="1" baseline="-25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inj</a:t>
                      </a:r>
                      <a:r>
                        <a:rPr lang="fr-FR" sz="1800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~3-4</a:t>
                      </a:r>
                      <a:r>
                        <a:rPr lang="fr-FR" sz="1800" b="1" i="1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 </a:t>
                      </a:r>
                      <a:r>
                        <a:rPr lang="fr-FR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fr-FR" b="1" i="1" baseline="-25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ECR</a:t>
                      </a:r>
                      <a:endParaRPr lang="fr-FR" sz="1800" b="1" i="1" dirty="0">
                        <a:solidFill>
                          <a:schemeClr val="tx1"/>
                        </a:solidFill>
                        <a:latin typeface="+mn-lt"/>
                        <a:ea typeface="Cambria Math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3.5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5.6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1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1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fr-FR" sz="1800" b="1" i="1" kern="1200" baseline="-25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min</a:t>
                      </a:r>
                      <a:r>
                        <a:rPr lang="fr-FR" sz="1800" b="1" i="1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~0.5-0.8</a:t>
                      </a:r>
                      <a:r>
                        <a:rPr lang="fr-FR" sz="1800" b="1" i="1" kern="120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 </a:t>
                      </a:r>
                      <a:r>
                        <a:rPr lang="fr-FR" sz="1800" b="1" i="1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fr-FR" sz="1800" b="1" i="1" kern="1200" baseline="-25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ECR</a:t>
                      </a:r>
                      <a:endParaRPr lang="fr-FR" sz="1800" b="1" i="1" kern="1200" dirty="0" smtClean="0">
                        <a:solidFill>
                          <a:schemeClr val="tx1"/>
                        </a:solidFill>
                        <a:latin typeface="+mn-lt"/>
                        <a:ea typeface="Cambria Math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0.25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0.8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1" kern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fr-FR" sz="1800" b="1" i="1" kern="1200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ext</a:t>
                      </a:r>
                      <a:r>
                        <a:rPr lang="fr-FR" sz="1800" b="1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</a:t>
                      </a:r>
                      <a:r>
                        <a:rPr lang="fr-FR" sz="1800" b="1" i="1" kern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fr-FR" sz="1800" b="1" i="1" kern="1200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rad</a:t>
                      </a:r>
                      <a:endParaRPr lang="fr-FR" sz="1800" b="1" i="1" kern="1200" dirty="0" smtClean="0">
                        <a:solidFill>
                          <a:schemeClr val="tx1"/>
                        </a:solidFill>
                        <a:latin typeface="+mn-lt"/>
                        <a:ea typeface="Cambria Math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3.2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/>
          <a:srcRect t="1" b="1834"/>
          <a:stretch/>
        </p:blipFill>
        <p:spPr>
          <a:xfrm>
            <a:off x="8293262" y="4194629"/>
            <a:ext cx="3898738" cy="225379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6"/>
          <a:srcRect l="4589" t="3538" r="3764" b="1349"/>
          <a:stretch/>
        </p:blipFill>
        <p:spPr>
          <a:xfrm>
            <a:off x="9222669" y="214644"/>
            <a:ext cx="2969331" cy="40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7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Effect</a:t>
            </a:r>
            <a:r>
              <a:rPr lang="fr-FR" dirty="0" smtClean="0"/>
              <a:t> of </a:t>
            </a:r>
            <a:r>
              <a:rPr lang="fr-FR" dirty="0" err="1" smtClean="0"/>
              <a:t>B</a:t>
            </a:r>
            <a:r>
              <a:rPr lang="fr-FR" baseline="-25000" dirty="0" err="1" smtClean="0"/>
              <a:t>min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r>
              <a:rPr lang="fr-FR" dirty="0" smtClean="0"/>
              <a:t> at </a:t>
            </a:r>
            <a:r>
              <a:rPr lang="fr-FR" dirty="0" err="1" smtClean="0"/>
              <a:t>Riken</a:t>
            </a:r>
            <a:r>
              <a:rPr lang="fr-FR" dirty="0" smtClean="0"/>
              <a:t> (RAMSES)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6374" y="1186290"/>
            <a:ext cx="8149951" cy="2497688"/>
          </a:xfrm>
        </p:spPr>
        <p:txBody>
          <a:bodyPr/>
          <a:lstStyle/>
          <a:p>
            <a:r>
              <a:rPr lang="fr-FR" dirty="0" err="1" smtClean="0"/>
              <a:t>Adding</a:t>
            </a:r>
            <a:r>
              <a:rPr lang="fr-FR" dirty="0" smtClean="0"/>
              <a:t> a middle </a:t>
            </a:r>
            <a:r>
              <a:rPr lang="fr-FR" dirty="0" err="1" smtClean="0"/>
              <a:t>coil</a:t>
            </a:r>
            <a:r>
              <a:rPr lang="fr-FR" dirty="0" smtClean="0"/>
              <a:t> </a:t>
            </a:r>
            <a:r>
              <a:rPr lang="fr-FR" dirty="0" err="1" smtClean="0"/>
              <a:t>brings</a:t>
            </a:r>
            <a:r>
              <a:rPr lang="fr-FR" dirty="0" smtClean="0"/>
              <a:t> </a:t>
            </a:r>
            <a:r>
              <a:rPr lang="fr-FR" dirty="0" err="1" smtClean="0"/>
              <a:t>tuning</a:t>
            </a:r>
            <a:r>
              <a:rPr lang="fr-FR" dirty="0" smtClean="0"/>
              <a:t> </a:t>
            </a:r>
            <a:r>
              <a:rPr lang="fr-FR" dirty="0" err="1" smtClean="0"/>
              <a:t>flexibility</a:t>
            </a:r>
            <a:r>
              <a:rPr lang="fr-FR" dirty="0" smtClean="0"/>
              <a:t> and more </a:t>
            </a:r>
            <a:r>
              <a:rPr lang="fr-FR" dirty="0" err="1" smtClean="0"/>
              <a:t>importantly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optimize</a:t>
            </a:r>
            <a:r>
              <a:rPr lang="fr-FR" dirty="0" smtClean="0"/>
              <a:t> high charge state ion production in ECRIS</a:t>
            </a:r>
          </a:p>
          <a:p>
            <a:pPr lvl="1"/>
            <a:r>
              <a:rPr lang="fr-FR" dirty="0" err="1" smtClean="0"/>
              <a:t>While</a:t>
            </a:r>
            <a:r>
              <a:rPr lang="fr-FR" dirty="0" smtClean="0"/>
              <a:t> </a:t>
            </a:r>
            <a:r>
              <a:rPr lang="fr-FR" dirty="0" err="1"/>
              <a:t>k</a:t>
            </a:r>
            <a:r>
              <a:rPr lang="fr-FR" dirty="0" err="1" smtClean="0"/>
              <a:t>eeping</a:t>
            </a:r>
            <a:r>
              <a:rPr lang="fr-FR" dirty="0" smtClean="0"/>
              <a:t> </a:t>
            </a:r>
            <a:r>
              <a:rPr lang="fr-FR" dirty="0" err="1" smtClean="0"/>
              <a:t>B</a:t>
            </a:r>
            <a:r>
              <a:rPr lang="fr-FR" baseline="-25000" dirty="0" err="1" smtClean="0"/>
              <a:t>ext</a:t>
            </a:r>
            <a:r>
              <a:rPr lang="fr-FR" dirty="0" smtClean="0"/>
              <a:t> and </a:t>
            </a:r>
            <a:r>
              <a:rPr lang="fr-FR" dirty="0" err="1" smtClean="0"/>
              <a:t>B</a:t>
            </a:r>
            <a:r>
              <a:rPr lang="fr-FR" baseline="-25000" dirty="0" err="1" smtClean="0"/>
              <a:t>inj</a:t>
            </a:r>
            <a:r>
              <a:rPr lang="fr-FR" baseline="-25000" dirty="0" smtClean="0"/>
              <a:t> </a:t>
            </a:r>
            <a:r>
              <a:rPr lang="fr-FR" dirty="0" smtClean="0"/>
              <a:t>constant</a:t>
            </a:r>
            <a:endParaRPr lang="fr-FR" dirty="0"/>
          </a:p>
          <a:p>
            <a:r>
              <a:rPr lang="fr-FR" dirty="0" smtClean="0"/>
              <a:t>The </a:t>
            </a:r>
            <a:r>
              <a:rPr lang="fr-FR" dirty="0" err="1" smtClean="0"/>
              <a:t>B</a:t>
            </a:r>
            <a:r>
              <a:rPr lang="fr-FR" baseline="-25000" dirty="0" err="1" smtClean="0"/>
              <a:t>min</a:t>
            </a:r>
            <a:r>
              <a:rPr lang="fr-FR" dirty="0" smtClean="0"/>
              <a:t> optimum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independent</a:t>
            </a:r>
            <a:r>
              <a:rPr lang="fr-FR" dirty="0" smtClean="0"/>
              <a:t> of the charge state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18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574" y="4044726"/>
            <a:ext cx="3202426" cy="258467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2" y="3674086"/>
            <a:ext cx="2724940" cy="260362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023" y="1089670"/>
            <a:ext cx="2697977" cy="274377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173614" y="3807069"/>
            <a:ext cx="316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RAMSES 18 GHz ECRIS@RIKEN  </a:t>
            </a:r>
            <a:endParaRPr lang="en-US" sz="14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2787160" y="6321669"/>
            <a:ext cx="1649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Arai</a:t>
            </a:r>
            <a:r>
              <a:rPr lang="fr-FR" sz="1400" i="1" dirty="0" smtClean="0"/>
              <a:t> et al., 2002</a:t>
            </a:r>
            <a:endParaRPr lang="en-US" sz="1400" i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458" y="3666391"/>
            <a:ext cx="4405012" cy="262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88640"/>
            <a:ext cx="10944224" cy="792088"/>
          </a:xfrm>
        </p:spPr>
        <p:txBody>
          <a:bodyPr/>
          <a:lstStyle/>
          <a:p>
            <a:r>
              <a:rPr lang="fr-FR" dirty="0" smtClean="0"/>
              <a:t>3</a:t>
            </a:r>
            <a:r>
              <a:rPr lang="fr-FR" baseline="30000" dirty="0" smtClean="0"/>
              <a:t>rd</a:t>
            </a:r>
            <a:r>
              <a:rPr lang="fr-FR" dirty="0" smtClean="0"/>
              <a:t> ECRIS </a:t>
            </a:r>
            <a:r>
              <a:rPr lang="fr-FR" dirty="0" err="1" smtClean="0"/>
              <a:t>Generation</a:t>
            </a:r>
            <a:r>
              <a:rPr lang="fr-FR" dirty="0" smtClean="0"/>
              <a:t> –2004 - a </a:t>
            </a:r>
            <a:r>
              <a:rPr lang="fr-FR" dirty="0" err="1" smtClean="0"/>
              <a:t>big</a:t>
            </a:r>
            <a:r>
              <a:rPr lang="fr-FR" dirty="0" smtClean="0"/>
              <a:t> 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boost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1124744"/>
            <a:ext cx="10972800" cy="5169376"/>
          </a:xfrm>
        </p:spPr>
        <p:txBody>
          <a:bodyPr/>
          <a:lstStyle/>
          <a:p>
            <a:r>
              <a:rPr lang="fr-FR" dirty="0" smtClean="0"/>
              <a:t>New Ion Sources operating in the range of 24 to 28 GHz</a:t>
            </a:r>
          </a:p>
          <a:p>
            <a:pPr lvl="1"/>
            <a:r>
              <a:rPr lang="fr-FR" dirty="0" err="1"/>
              <a:t>Superconducting</a:t>
            </a:r>
            <a:r>
              <a:rPr lang="fr-FR" dirty="0"/>
              <a:t> </a:t>
            </a:r>
            <a:r>
              <a:rPr lang="fr-FR" dirty="0" err="1"/>
              <a:t>magnets</a:t>
            </a: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required</a:t>
            </a:r>
            <a:r>
              <a:rPr lang="fr-FR" dirty="0" smtClean="0"/>
              <a:t> to </a:t>
            </a:r>
            <a:r>
              <a:rPr lang="fr-FR" dirty="0" err="1" smtClean="0"/>
              <a:t>generate</a:t>
            </a:r>
            <a:r>
              <a:rPr lang="fr-FR" dirty="0" smtClean="0"/>
              <a:t> high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Change of RF </a:t>
            </a:r>
            <a:r>
              <a:rPr lang="fr-FR" dirty="0" err="1" smtClean="0"/>
              <a:t>emitter</a:t>
            </a:r>
            <a:r>
              <a:rPr lang="fr-FR" dirty="0" smtClean="0"/>
              <a:t> </a:t>
            </a:r>
            <a:r>
              <a:rPr lang="fr-FR" dirty="0" err="1" smtClean="0"/>
              <a:t>technology</a:t>
            </a:r>
            <a:endParaRPr lang="fr-FR" dirty="0" smtClean="0"/>
          </a:p>
          <a:p>
            <a:pPr lvl="2"/>
            <a:r>
              <a:rPr lang="fr-FR" dirty="0" err="1"/>
              <a:t>K</a:t>
            </a:r>
            <a:r>
              <a:rPr lang="fr-FR" dirty="0" err="1" smtClean="0"/>
              <a:t>lystrons</a:t>
            </a:r>
            <a:r>
              <a:rPr lang="fr-FR" dirty="0" err="1" smtClean="0">
                <a:sym typeface="Symbol" panose="05050102010706020507" pitchFamily="18" charset="2"/>
              </a:rPr>
              <a:t>Gyrotrons</a:t>
            </a:r>
            <a:endParaRPr lang="fr-FR" dirty="0" smtClean="0">
              <a:sym typeface="Symbol" panose="05050102010706020507" pitchFamily="18" charset="2"/>
            </a:endParaRPr>
          </a:p>
          <a:p>
            <a:pPr lvl="2"/>
            <a:r>
              <a:rPr lang="fr-FR" dirty="0" smtClean="0"/>
              <a:t>28 GHz </a:t>
            </a:r>
            <a:r>
              <a:rPr lang="fr-FR" dirty="0" err="1" smtClean="0"/>
              <a:t>waveguides</a:t>
            </a:r>
            <a:r>
              <a:rPr lang="fr-FR" dirty="0" smtClean="0"/>
              <a:t> </a:t>
            </a:r>
            <a:r>
              <a:rPr lang="fr-FR" dirty="0" err="1" smtClean="0"/>
              <a:t>larger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at 18 GHz</a:t>
            </a:r>
          </a:p>
          <a:p>
            <a:r>
              <a:rPr lang="fr-FR" dirty="0" smtClean="0"/>
              <a:t>First </a:t>
            </a:r>
            <a:r>
              <a:rPr lang="fr-FR" dirty="0" err="1" smtClean="0"/>
              <a:t>operational</a:t>
            </a:r>
            <a:r>
              <a:rPr lang="fr-FR" dirty="0" smtClean="0"/>
              <a:t> 3G ECRIS : VENUS (LBL)</a:t>
            </a:r>
          </a:p>
          <a:p>
            <a:pPr lvl="1"/>
            <a:r>
              <a:rPr lang="fr-FR" dirty="0" err="1" smtClean="0"/>
              <a:t>Sextupole</a:t>
            </a:r>
            <a:r>
              <a:rPr lang="fr-FR" dirty="0" smtClean="0"/>
              <a:t>-in-</a:t>
            </a:r>
            <a:r>
              <a:rPr lang="fr-FR" dirty="0" err="1" smtClean="0"/>
              <a:t>coil</a:t>
            </a:r>
            <a:r>
              <a:rPr lang="fr-FR" dirty="0" smtClean="0"/>
              <a:t> </a:t>
            </a:r>
            <a:r>
              <a:rPr lang="fr-FR" dirty="0" err="1" smtClean="0"/>
              <a:t>technology</a:t>
            </a:r>
            <a:endParaRPr lang="fr-FR" dirty="0" smtClean="0"/>
          </a:p>
          <a:p>
            <a:pPr lvl="1"/>
            <a:r>
              <a:rPr lang="fr-FR" dirty="0" err="1" smtClean="0"/>
              <a:t>NbTi</a:t>
            </a:r>
            <a:r>
              <a:rPr lang="fr-FR" dirty="0" smtClean="0"/>
              <a:t> in a LHe bath</a:t>
            </a:r>
            <a:endParaRPr lang="en-US" dirty="0" smtClean="0"/>
          </a:p>
          <a:p>
            <a:pPr lvl="1"/>
            <a:r>
              <a:rPr lang="en-US" dirty="0" smtClean="0"/>
              <a:t>Large Plasma </a:t>
            </a:r>
            <a:r>
              <a:rPr lang="en-US" dirty="0"/>
              <a:t>Chamber volume </a:t>
            </a:r>
            <a:r>
              <a:rPr lang="en-US" dirty="0" smtClean="0"/>
              <a:t>V~8 </a:t>
            </a:r>
            <a:r>
              <a:rPr lang="en-US" dirty="0"/>
              <a:t>liter</a:t>
            </a:r>
          </a:p>
          <a:p>
            <a:pPr lvl="2"/>
            <a:r>
              <a:rPr lang="en-US" dirty="0" smtClean="0"/>
              <a:t>Ø~14 </a:t>
            </a:r>
            <a:r>
              <a:rPr lang="en-US" dirty="0"/>
              <a:t>cm , L~50 </a:t>
            </a:r>
            <a:r>
              <a:rPr lang="en-US" dirty="0" smtClean="0"/>
              <a:t>cm</a:t>
            </a:r>
            <a:endParaRPr lang="en-US" dirty="0"/>
          </a:p>
          <a:p>
            <a:pPr lvl="1"/>
            <a:r>
              <a:rPr lang="fr-FR" dirty="0" smtClean="0"/>
              <a:t>G3 More </a:t>
            </a:r>
            <a:r>
              <a:rPr lang="fr-FR" dirty="0" err="1" smtClean="0"/>
              <a:t>expensive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G2</a:t>
            </a:r>
          </a:p>
          <a:p>
            <a:pPr lvl="1"/>
            <a:r>
              <a:rPr lang="fr-FR" dirty="0" err="1" smtClean="0"/>
              <a:t>Improvement</a:t>
            </a:r>
            <a:r>
              <a:rPr lang="fr-FR" dirty="0" smtClean="0"/>
              <a:t> of ion </a:t>
            </a:r>
            <a:r>
              <a:rPr lang="fr-FR" dirty="0" err="1" smtClean="0"/>
              <a:t>beam</a:t>
            </a:r>
            <a:r>
              <a:rPr lang="fr-FR" dirty="0" smtClean="0"/>
              <a:t> charge state and</a:t>
            </a:r>
            <a:br>
              <a:rPr lang="fr-FR" dirty="0" smtClean="0"/>
            </a:br>
            <a:r>
              <a:rPr lang="fr-FR" dirty="0" err="1" smtClean="0"/>
              <a:t>Intensity</a:t>
            </a:r>
            <a:endParaRPr lang="fr-FR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3709987"/>
            <a:ext cx="3457575" cy="294322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9"/>
          <a:stretch/>
        </p:blipFill>
        <p:spPr bwMode="auto">
          <a:xfrm>
            <a:off x="8989079" y="765810"/>
            <a:ext cx="2774045" cy="299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ve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6175" y="4603716"/>
            <a:ext cx="2842786" cy="204728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23177" r="16098" b="21654"/>
          <a:stretch/>
        </p:blipFill>
        <p:spPr bwMode="auto">
          <a:xfrm>
            <a:off x="5886553" y="2165637"/>
            <a:ext cx="2221686" cy="188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726680" y="396240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VENUS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080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28" r="37842"/>
          <a:stretch/>
        </p:blipFill>
        <p:spPr>
          <a:xfrm>
            <a:off x="0" y="3618000"/>
            <a:ext cx="12194931" cy="324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" b="49338"/>
          <a:stretch/>
        </p:blipFill>
        <p:spPr>
          <a:xfrm>
            <a:off x="0" y="0"/>
            <a:ext cx="12209261" cy="3613638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" y="188640"/>
            <a:ext cx="12191999" cy="792088"/>
          </a:xfrm>
        </p:spPr>
        <p:txBody>
          <a:bodyPr/>
          <a:lstStyle/>
          <a:p>
            <a:r>
              <a:rPr lang="fr-FR" sz="3600" dirty="0" smtClean="0"/>
              <a:t>OUTLINE</a:t>
            </a:r>
            <a:endParaRPr lang="en-US" sz="36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78902" y="1400515"/>
            <a:ext cx="10972800" cy="2315142"/>
          </a:xfrm>
        </p:spPr>
        <p:txBody>
          <a:bodyPr/>
          <a:lstStyle/>
          <a:p>
            <a:r>
              <a:rPr lang="fr-FR" sz="3200" dirty="0">
                <a:solidFill>
                  <a:schemeClr val="bg1"/>
                </a:solidFill>
              </a:rPr>
              <a:t>A </a:t>
            </a:r>
            <a:r>
              <a:rPr lang="fr-FR" sz="3200" dirty="0" smtClean="0">
                <a:solidFill>
                  <a:schemeClr val="bg1"/>
                </a:solidFill>
              </a:rPr>
              <a:t>short </a:t>
            </a:r>
            <a:r>
              <a:rPr lang="fr-FR" sz="3200" dirty="0" err="1" smtClean="0">
                <a:solidFill>
                  <a:schemeClr val="bg1"/>
                </a:solidFill>
              </a:rPr>
              <a:t>reminder</a:t>
            </a:r>
            <a:r>
              <a:rPr lang="fr-FR" sz="3200" dirty="0" smtClean="0">
                <a:solidFill>
                  <a:schemeClr val="bg1"/>
                </a:solidFill>
              </a:rPr>
              <a:t> on </a:t>
            </a:r>
            <a:r>
              <a:rPr lang="fr-FR" sz="3200" dirty="0">
                <a:solidFill>
                  <a:schemeClr val="bg1"/>
                </a:solidFill>
              </a:rPr>
              <a:t>ECR Ion </a:t>
            </a:r>
            <a:r>
              <a:rPr lang="fr-FR" sz="3200" dirty="0" smtClean="0">
                <a:solidFill>
                  <a:schemeClr val="bg1"/>
                </a:solidFill>
              </a:rPr>
              <a:t>Sources</a:t>
            </a:r>
            <a:endParaRPr lang="fr-FR" sz="3200" dirty="0">
              <a:solidFill>
                <a:schemeClr val="bg1"/>
              </a:solidFill>
            </a:endParaRPr>
          </a:p>
          <a:p>
            <a:r>
              <a:rPr lang="fr-FR" altLang="fr-FR" sz="3200" dirty="0" smtClean="0">
                <a:solidFill>
                  <a:schemeClr val="bg1"/>
                </a:solidFill>
              </a:rPr>
              <a:t>ECRIS </a:t>
            </a:r>
            <a:r>
              <a:rPr lang="fr-FR" altLang="fr-FR" sz="3200" dirty="0" err="1">
                <a:solidFill>
                  <a:schemeClr val="bg1"/>
                </a:solidFill>
              </a:rPr>
              <a:t>history</a:t>
            </a:r>
            <a:r>
              <a:rPr lang="fr-FR" altLang="fr-FR" sz="3200" dirty="0">
                <a:solidFill>
                  <a:schemeClr val="bg1"/>
                </a:solidFill>
              </a:rPr>
              <a:t> and </a:t>
            </a:r>
            <a:r>
              <a:rPr lang="fr-FR" altLang="fr-FR" sz="3200" dirty="0" err="1">
                <a:solidFill>
                  <a:schemeClr val="bg1"/>
                </a:solidFill>
              </a:rPr>
              <a:t>technology</a:t>
            </a:r>
            <a:endParaRPr lang="fr-FR" altLang="fr-FR" sz="3200" dirty="0">
              <a:solidFill>
                <a:schemeClr val="bg1"/>
              </a:solidFill>
            </a:endParaRPr>
          </a:p>
          <a:p>
            <a:r>
              <a:rPr lang="fr-FR" sz="3200" dirty="0" smtClean="0">
                <a:solidFill>
                  <a:schemeClr val="bg1"/>
                </a:solidFill>
              </a:rPr>
              <a:t>Open challenges in ECRIS</a:t>
            </a:r>
            <a:endParaRPr lang="fr-FR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B770F-2219-4716-812A-EB6970254832}" type="slidenum">
              <a:rPr lang="fr-FR" altLang="fr-FR" smtClean="0"/>
              <a:pPr/>
              <a:t>2</a:t>
            </a:fld>
            <a:endParaRPr lang="fr-FR" alt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75" y="3447438"/>
            <a:ext cx="4200525" cy="32226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4678"/>
            <a:ext cx="10127847" cy="792088"/>
          </a:xfrm>
        </p:spPr>
        <p:txBody>
          <a:bodyPr/>
          <a:lstStyle/>
          <a:p>
            <a:r>
              <a:rPr lang="fr-FR" dirty="0"/>
              <a:t>Multiplication of </a:t>
            </a:r>
            <a:r>
              <a:rPr lang="fr-FR" dirty="0" smtClean="0"/>
              <a:t>G3 </a:t>
            </a:r>
            <a:r>
              <a:rPr lang="fr-FR" dirty="0"/>
              <a:t>ECRIS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553" y="1115952"/>
            <a:ext cx="4913648" cy="5256584"/>
          </a:xfrm>
        </p:spPr>
        <p:txBody>
          <a:bodyPr/>
          <a:lstStyle/>
          <a:p>
            <a:r>
              <a:rPr lang="fr-FR" dirty="0" smtClean="0"/>
              <a:t>SECRAL </a:t>
            </a:r>
            <a:r>
              <a:rPr lang="fr-FR" dirty="0"/>
              <a:t>(IMP </a:t>
            </a:r>
            <a:r>
              <a:rPr lang="fr-FR" dirty="0" smtClean="0"/>
              <a:t>Lanzhou, 2005)</a:t>
            </a:r>
            <a:endParaRPr lang="fr-FR" dirty="0"/>
          </a:p>
          <a:p>
            <a:pPr lvl="1"/>
            <a:r>
              <a:rPr lang="fr-FR" dirty="0" err="1" smtClean="0"/>
              <a:t>Coil</a:t>
            </a:r>
            <a:r>
              <a:rPr lang="fr-FR" dirty="0" smtClean="0"/>
              <a:t>-in-</a:t>
            </a:r>
            <a:r>
              <a:rPr lang="fr-FR" dirty="0" err="1" smtClean="0"/>
              <a:t>sextupole</a:t>
            </a:r>
            <a:r>
              <a:rPr lang="fr-FR" dirty="0" smtClean="0"/>
              <a:t>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smtClean="0"/>
              <a:t>, </a:t>
            </a:r>
            <a:r>
              <a:rPr lang="fr-FR" dirty="0" err="1" smtClean="0"/>
              <a:t>NbTi</a:t>
            </a:r>
            <a:endParaRPr lang="fr-FR" dirty="0" smtClean="0"/>
          </a:p>
          <a:p>
            <a:pPr lvl="1"/>
            <a:r>
              <a:rPr lang="fr-FR" dirty="0" smtClean="0"/>
              <a:t>18+24 </a:t>
            </a:r>
            <a:r>
              <a:rPr lang="fr-FR" dirty="0"/>
              <a:t>GHz RF </a:t>
            </a:r>
            <a:r>
              <a:rPr lang="fr-FR" dirty="0" err="1" smtClean="0"/>
              <a:t>heating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marL="434250" lvl="1" indent="0">
              <a:buNone/>
            </a:pPr>
            <a:endParaRPr lang="fr-FR" dirty="0"/>
          </a:p>
          <a:p>
            <a:r>
              <a:rPr lang="fr-FR" dirty="0" smtClean="0"/>
              <a:t>SUSI (MSU, 2007)</a:t>
            </a:r>
          </a:p>
          <a:p>
            <a:pPr lvl="1"/>
            <a:r>
              <a:rPr lang="fr-FR" dirty="0" err="1" smtClean="0"/>
              <a:t>Sextupole</a:t>
            </a:r>
            <a:r>
              <a:rPr lang="fr-FR" dirty="0" smtClean="0"/>
              <a:t>–in–</a:t>
            </a:r>
            <a:r>
              <a:rPr lang="fr-FR" dirty="0" err="1" smtClean="0"/>
              <a:t>coil</a:t>
            </a:r>
            <a:r>
              <a:rPr lang="fr-FR" dirty="0" smtClean="0"/>
              <a:t> </a:t>
            </a:r>
            <a:r>
              <a:rPr lang="fr-FR" dirty="0" err="1" smtClean="0"/>
              <a:t>tech</a:t>
            </a:r>
            <a:r>
              <a:rPr lang="fr-FR" dirty="0" smtClean="0"/>
              <a:t>. , </a:t>
            </a:r>
            <a:r>
              <a:rPr lang="fr-FR" dirty="0" err="1" smtClean="0"/>
              <a:t>NbTi</a:t>
            </a:r>
            <a:endParaRPr lang="fr-FR" dirty="0" smtClean="0"/>
          </a:p>
          <a:p>
            <a:pPr lvl="1"/>
            <a:r>
              <a:rPr lang="fr-FR" dirty="0" smtClean="0"/>
              <a:t>6 axial </a:t>
            </a:r>
            <a:r>
              <a:rPr lang="fr-FR" dirty="0" err="1" smtClean="0"/>
              <a:t>coils</a:t>
            </a:r>
            <a:endParaRPr lang="fr-FR" dirty="0" smtClean="0"/>
          </a:p>
          <a:p>
            <a:pPr lvl="1"/>
            <a:r>
              <a:rPr lang="fr-FR" dirty="0" smtClean="0"/>
              <a:t>18+24 </a:t>
            </a:r>
            <a:r>
              <a:rPr lang="fr-FR" dirty="0"/>
              <a:t>GHz RF </a:t>
            </a:r>
            <a:r>
              <a:rPr lang="fr-FR" dirty="0" err="1" smtClean="0"/>
              <a:t>heating</a:t>
            </a:r>
            <a:endParaRPr lang="fr-FR" dirty="0" smtClean="0"/>
          </a:p>
          <a:p>
            <a:pPr lvl="1"/>
            <a:r>
              <a:rPr lang="fr-FR" dirty="0" smtClean="0"/>
              <a:t>Flexible axial </a:t>
            </a:r>
            <a:r>
              <a:rPr lang="fr-FR" dirty="0" err="1" smtClean="0"/>
              <a:t>field</a:t>
            </a:r>
            <a:r>
              <a:rPr lang="fr-FR" dirty="0" smtClean="0"/>
              <a:t> and </a:t>
            </a: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err="1" smtClean="0"/>
              <a:t>length</a:t>
            </a:r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20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e 5"/>
          <p:cNvGrpSpPr/>
          <p:nvPr/>
        </p:nvGrpSpPr>
        <p:grpSpPr>
          <a:xfrm>
            <a:off x="9231556" y="813428"/>
            <a:ext cx="2960444" cy="2370854"/>
            <a:chOff x="6402151" y="906154"/>
            <a:chExt cx="3503849" cy="2806037"/>
          </a:xfrm>
        </p:grpSpPr>
        <p:pic>
          <p:nvPicPr>
            <p:cNvPr id="7" name="Picture 5" descr="sectional plot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776" y="906154"/>
              <a:ext cx="3312223" cy="2806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11"/>
            <p:cNvSpPr>
              <a:spLocks noChangeShapeType="1"/>
            </p:cNvSpPr>
            <p:nvPr/>
          </p:nvSpPr>
          <p:spPr bwMode="auto">
            <a:xfrm flipH="1">
              <a:off x="8584442" y="1264384"/>
              <a:ext cx="762994" cy="318755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9278938" y="2847667"/>
              <a:ext cx="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 flipV="1">
              <a:off x="8720918" y="2101754"/>
              <a:ext cx="504967" cy="859808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 flipV="1">
              <a:off x="8076751" y="2238233"/>
              <a:ext cx="316622" cy="88440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V="1">
              <a:off x="7042245" y="2274461"/>
              <a:ext cx="1071776" cy="864524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8809395" y="3049447"/>
              <a:ext cx="1082348" cy="6463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  <a:latin typeface="+mj-lt"/>
                  <a:ea typeface="SimSun" pitchFamily="2" charset="-122"/>
                </a:rPr>
                <a:t>Inject. </a:t>
              </a:r>
              <a:endParaRPr kumimoji="1" lang="en-US" altLang="zh-CN" dirty="0" smtClean="0">
                <a:solidFill>
                  <a:srgbClr val="FF0000"/>
                </a:solidFill>
                <a:latin typeface="+mj-lt"/>
                <a:ea typeface="SimSun" pitchFamily="2" charset="-122"/>
              </a:endParaRPr>
            </a:p>
            <a:p>
              <a:r>
                <a:rPr kumimoji="1" lang="en-US" altLang="zh-CN" dirty="0" smtClean="0">
                  <a:solidFill>
                    <a:srgbClr val="FF0000"/>
                  </a:solidFill>
                  <a:latin typeface="+mj-lt"/>
                  <a:ea typeface="SimSun" pitchFamily="2" charset="-122"/>
                </a:rPr>
                <a:t>Solenoid</a:t>
              </a:r>
              <a:endParaRPr kumimoji="1" lang="en-US" altLang="zh-CN" dirty="0">
                <a:solidFill>
                  <a:srgbClr val="FF0000"/>
                </a:solidFill>
                <a:latin typeface="+mj-lt"/>
                <a:ea typeface="SimSun" pitchFamily="2" charset="-122"/>
              </a:endParaRP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7575006" y="3056884"/>
              <a:ext cx="1082348" cy="6463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  <a:latin typeface="+mj-lt"/>
                  <a:ea typeface="SimSun" pitchFamily="2" charset="-122"/>
                </a:rPr>
                <a:t>Middle </a:t>
              </a:r>
              <a:endParaRPr kumimoji="1" lang="en-US" altLang="zh-CN" dirty="0" smtClean="0">
                <a:solidFill>
                  <a:srgbClr val="FF0000"/>
                </a:solidFill>
                <a:latin typeface="+mj-lt"/>
                <a:ea typeface="SimSun" pitchFamily="2" charset="-122"/>
              </a:endParaRPr>
            </a:p>
            <a:p>
              <a:r>
                <a:rPr kumimoji="1" lang="en-US" altLang="zh-CN" dirty="0" smtClean="0">
                  <a:solidFill>
                    <a:srgbClr val="FF0000"/>
                  </a:solidFill>
                  <a:latin typeface="+mj-lt"/>
                  <a:ea typeface="SimSun" pitchFamily="2" charset="-122"/>
                </a:rPr>
                <a:t>Solenoid</a:t>
              </a:r>
              <a:endParaRPr kumimoji="1" lang="en-US" altLang="zh-CN" dirty="0">
                <a:solidFill>
                  <a:srgbClr val="FF0000"/>
                </a:solidFill>
                <a:latin typeface="+mj-lt"/>
                <a:ea typeface="SimSun" pitchFamily="2" charset="-122"/>
              </a:endParaRP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6402151" y="3058660"/>
              <a:ext cx="1082348" cy="6463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  <a:latin typeface="+mj-lt"/>
                  <a:ea typeface="SimSun" pitchFamily="2" charset="-122"/>
                </a:rPr>
                <a:t>Extract. </a:t>
              </a:r>
              <a:endParaRPr kumimoji="1" lang="en-US" altLang="zh-CN" dirty="0" smtClean="0">
                <a:solidFill>
                  <a:srgbClr val="FF0000"/>
                </a:solidFill>
                <a:latin typeface="+mj-lt"/>
                <a:ea typeface="SimSun" pitchFamily="2" charset="-122"/>
              </a:endParaRPr>
            </a:p>
            <a:p>
              <a:r>
                <a:rPr kumimoji="1" lang="en-US" altLang="zh-CN" dirty="0" smtClean="0">
                  <a:solidFill>
                    <a:srgbClr val="FF0000"/>
                  </a:solidFill>
                  <a:latin typeface="+mj-lt"/>
                  <a:ea typeface="SimSun" pitchFamily="2" charset="-122"/>
                </a:rPr>
                <a:t>Solenoid</a:t>
              </a:r>
              <a:endParaRPr kumimoji="1" lang="en-US" altLang="zh-CN" dirty="0">
                <a:solidFill>
                  <a:srgbClr val="FF0000"/>
                </a:solidFill>
                <a:latin typeface="+mj-lt"/>
                <a:ea typeface="SimSun" pitchFamily="2" charset="-122"/>
              </a:endParaRP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8823652" y="922455"/>
              <a:ext cx="1082348" cy="36933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dirty="0">
                  <a:solidFill>
                    <a:srgbClr val="FF33CC"/>
                  </a:solidFill>
                  <a:latin typeface="+mj-lt"/>
                  <a:ea typeface="SimSun" pitchFamily="2" charset="-122"/>
                </a:rPr>
                <a:t>Iron pole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6476455" y="1398350"/>
              <a:ext cx="1168400" cy="3667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dirty="0" err="1">
                  <a:solidFill>
                    <a:srgbClr val="0099FF"/>
                  </a:solidFill>
                  <a:latin typeface="+mj-lt"/>
                  <a:ea typeface="SimSun" pitchFamily="2" charset="-122"/>
                </a:rPr>
                <a:t>Hexapole</a:t>
              </a:r>
              <a:endParaRPr kumimoji="1" lang="en-US" altLang="zh-CN" dirty="0">
                <a:solidFill>
                  <a:srgbClr val="0099FF"/>
                </a:solidFill>
                <a:latin typeface="+mj-lt"/>
                <a:ea typeface="SimSun" pitchFamily="2" charset="-122"/>
              </a:endParaRPr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>
              <a:off x="7083188" y="1746913"/>
              <a:ext cx="900751" cy="3138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9" name="Picture 6" descr="coi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>
            <a:fillRect/>
          </a:stretch>
        </p:blipFill>
        <p:spPr bwMode="auto">
          <a:xfrm rot="21214448">
            <a:off x="6613855" y="735032"/>
            <a:ext cx="2452470" cy="155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876625" y="2272339"/>
            <a:ext cx="214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SC </a:t>
            </a:r>
            <a:r>
              <a:rPr lang="fr-FR" sz="1200" dirty="0" err="1" smtClean="0"/>
              <a:t>coil</a:t>
            </a:r>
            <a:r>
              <a:rPr lang="fr-FR" sz="1200" dirty="0" smtClean="0"/>
              <a:t> in </a:t>
            </a:r>
            <a:r>
              <a:rPr lang="fr-FR" sz="1200" dirty="0" err="1" smtClean="0"/>
              <a:t>sextupole</a:t>
            </a:r>
            <a:r>
              <a:rPr lang="fr-FR" sz="1200" dirty="0" smtClean="0"/>
              <a:t> </a:t>
            </a:r>
            <a:r>
              <a:rPr lang="fr-FR" sz="1200" dirty="0" err="1" smtClean="0"/>
              <a:t>tech</a:t>
            </a:r>
            <a:r>
              <a:rPr lang="fr-FR" sz="1200" dirty="0" smtClean="0"/>
              <a:t>.</a:t>
            </a:r>
          </a:p>
          <a:p>
            <a:r>
              <a:rPr lang="fr-FR" sz="1200" dirty="0" smtClean="0"/>
              <a:t>(SECRAL)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414713" y="783834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SECRAL</a:t>
            </a:r>
            <a:endParaRPr lang="en-US" sz="1600" i="1" dirty="0"/>
          </a:p>
        </p:txBody>
      </p:sp>
      <p:pic>
        <p:nvPicPr>
          <p:cNvPr id="22" name="Picture 4" descr="DSC0000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2" t="7227" r="38940" b="33170"/>
          <a:stretch/>
        </p:blipFill>
        <p:spPr bwMode="auto">
          <a:xfrm>
            <a:off x="4678164" y="852854"/>
            <a:ext cx="1832540" cy="198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4622172" y="2550356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>
                <a:solidFill>
                  <a:schemeClr val="bg1"/>
                </a:solidFill>
              </a:rPr>
              <a:t>SECRAL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294076" y="6254261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SUSI</a:t>
            </a:r>
            <a:endParaRPr lang="en-US" i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9056077" y="605789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SUSI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643" y="3762375"/>
            <a:ext cx="3165579" cy="26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246697"/>
            <a:ext cx="11464119" cy="792088"/>
          </a:xfrm>
        </p:spPr>
        <p:txBody>
          <a:bodyPr/>
          <a:lstStyle/>
          <a:p>
            <a:r>
              <a:rPr lang="fr-FR" dirty="0" err="1" smtClean="0"/>
              <a:t>Before</a:t>
            </a:r>
            <a:r>
              <a:rPr lang="fr-FR" dirty="0" smtClean="0"/>
              <a:t> the </a:t>
            </a:r>
            <a:r>
              <a:rPr lang="fr-FR" dirty="0" err="1" smtClean="0"/>
              <a:t>trade</a:t>
            </a:r>
            <a:r>
              <a:rPr lang="fr-FR" dirty="0" smtClean="0"/>
              <a:t> </a:t>
            </a:r>
            <a:r>
              <a:rPr lang="fr-FR" dirty="0" err="1" smtClean="0"/>
              <a:t>war</a:t>
            </a:r>
            <a:r>
              <a:rPr lang="fr-FR" dirty="0" smtClean="0"/>
              <a:t>, the US/CN ion </a:t>
            </a:r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intensity</a:t>
            </a:r>
            <a:r>
              <a:rPr lang="fr-FR" dirty="0" smtClean="0"/>
              <a:t> </a:t>
            </a:r>
            <a:r>
              <a:rPr lang="fr-FR" dirty="0" err="1" smtClean="0"/>
              <a:t>competition</a:t>
            </a:r>
            <a:r>
              <a:rPr lang="fr-FR" dirty="0" smtClean="0"/>
              <a:t> : VENUS vs SECRAL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21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53" y="1712892"/>
            <a:ext cx="3133448" cy="292977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81561" y="1402119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ECRIS10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364" y="2049537"/>
            <a:ext cx="2968287" cy="394040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808891" y="1402119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ECRIS16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49" y="2062945"/>
            <a:ext cx="2781300" cy="382905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86772" y="1402119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ECRIS08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7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Connecteur droit 66"/>
          <p:cNvCxnSpPr/>
          <p:nvPr/>
        </p:nvCxnSpPr>
        <p:spPr>
          <a:xfrm>
            <a:off x="10374993" y="2731861"/>
            <a:ext cx="0" cy="17335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G3 TIMELINE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B770F-2219-4716-812A-EB6970254832}" type="slidenum">
              <a:rPr lang="fr-FR" altLang="fr-FR" smtClean="0"/>
              <a:pPr/>
              <a:t>22</a:t>
            </a:fld>
            <a:endParaRPr lang="fr-FR" altLang="fr-FR"/>
          </a:p>
        </p:txBody>
      </p:sp>
      <p:cxnSp>
        <p:nvCxnSpPr>
          <p:cNvPr id="6" name="Connecteur droit 5"/>
          <p:cNvCxnSpPr/>
          <p:nvPr/>
        </p:nvCxnSpPr>
        <p:spPr>
          <a:xfrm>
            <a:off x="1057275" y="2686050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10077450" y="2695575"/>
            <a:ext cx="0" cy="17335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 rot="18796447">
            <a:off x="400050" y="452437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2004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 rot="18118170">
            <a:off x="676275" y="198531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VENUS</a:t>
            </a:r>
            <a:endParaRPr lang="en-US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1428750" y="2686050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8118170">
            <a:off x="1021823" y="192955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SECRAL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 rot="18796447">
            <a:off x="781050" y="45339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2005</a:t>
            </a:r>
            <a:endParaRPr lang="en-US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2152650" y="2676525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 rot="18118170">
            <a:off x="1815583" y="206961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SUSI</a:t>
            </a:r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 rot="18796447">
            <a:off x="1504952" y="451485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2007</a:t>
            </a:r>
            <a:endParaRPr lang="en-US" dirty="0"/>
          </a:p>
        </p:txBody>
      </p:sp>
      <p:sp>
        <p:nvSpPr>
          <p:cNvPr id="29" name="ZoneTexte 28"/>
          <p:cNvSpPr txBox="1"/>
          <p:nvPr/>
        </p:nvSpPr>
        <p:spPr>
          <a:xfrm rot="18118170">
            <a:off x="2736810" y="1831492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RIKEN SC</a:t>
            </a:r>
            <a:endParaRPr lang="en-US" dirty="0"/>
          </a:p>
        </p:txBody>
      </p:sp>
      <p:cxnSp>
        <p:nvCxnSpPr>
          <p:cNvPr id="30" name="Connecteur droit 29"/>
          <p:cNvCxnSpPr/>
          <p:nvPr/>
        </p:nvCxnSpPr>
        <p:spPr>
          <a:xfrm>
            <a:off x="3190875" y="2686050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 rot="18796447">
            <a:off x="2543177" y="456247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2010</a:t>
            </a:r>
            <a:endParaRPr lang="en-US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5381625" y="2686050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 rot="18796447">
            <a:off x="4733927" y="453390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2016</a:t>
            </a:r>
            <a:endParaRPr lang="en-US" dirty="0"/>
          </a:p>
        </p:txBody>
      </p:sp>
      <p:sp>
        <p:nvSpPr>
          <p:cNvPr id="35" name="ZoneTexte 34"/>
          <p:cNvSpPr txBox="1"/>
          <p:nvPr/>
        </p:nvSpPr>
        <p:spPr>
          <a:xfrm rot="18118170">
            <a:off x="4893189" y="181525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SECRAL II</a:t>
            </a:r>
            <a:endParaRPr lang="en-US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5019675" y="2686050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 rot="18796447">
            <a:off x="4371977" y="455295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2015</a:t>
            </a:r>
            <a:endParaRPr lang="en-US" dirty="0"/>
          </a:p>
        </p:txBody>
      </p:sp>
      <p:sp>
        <p:nvSpPr>
          <p:cNvPr id="39" name="ZoneTexte 38"/>
          <p:cNvSpPr txBox="1"/>
          <p:nvPr/>
        </p:nvSpPr>
        <p:spPr>
          <a:xfrm rot="18118170">
            <a:off x="4580689" y="190097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KBSI SC</a:t>
            </a:r>
            <a:endParaRPr lang="en-US" dirty="0"/>
          </a:p>
        </p:txBody>
      </p:sp>
      <p:cxnSp>
        <p:nvCxnSpPr>
          <p:cNvPr id="40" name="Connecteur droit 39"/>
          <p:cNvCxnSpPr/>
          <p:nvPr/>
        </p:nvCxnSpPr>
        <p:spPr>
          <a:xfrm>
            <a:off x="7524750" y="2676525"/>
            <a:ext cx="0" cy="173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 rot="18796447">
            <a:off x="6867525" y="451484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2022</a:t>
            </a:r>
            <a:endParaRPr lang="en-US" dirty="0"/>
          </a:p>
        </p:txBody>
      </p:sp>
      <p:sp>
        <p:nvSpPr>
          <p:cNvPr id="42" name="ZoneTexte 41"/>
          <p:cNvSpPr txBox="1"/>
          <p:nvPr/>
        </p:nvSpPr>
        <p:spPr>
          <a:xfrm rot="18118170">
            <a:off x="6988189" y="1709087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VENUS-FRIB</a:t>
            </a:r>
            <a:endParaRPr lang="en-US" dirty="0"/>
          </a:p>
        </p:txBody>
      </p:sp>
      <p:sp>
        <p:nvSpPr>
          <p:cNvPr id="4" name="Flèche droite à entaille 3"/>
          <p:cNvSpPr/>
          <p:nvPr/>
        </p:nvSpPr>
        <p:spPr>
          <a:xfrm>
            <a:off x="142875" y="2724150"/>
            <a:ext cx="11925300" cy="1619250"/>
          </a:xfrm>
          <a:prstGeom prst="notchedRightArrow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rgbClr val="FF66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G3 ECRIS FIRST PLASMA</a:t>
            </a:r>
            <a:endParaRPr lang="en-US" sz="2800" dirty="0"/>
          </a:p>
        </p:txBody>
      </p:sp>
      <p:sp>
        <p:nvSpPr>
          <p:cNvPr id="43" name="ZoneTexte 42"/>
          <p:cNvSpPr txBox="1"/>
          <p:nvPr/>
        </p:nvSpPr>
        <p:spPr>
          <a:xfrm rot="18796447">
            <a:off x="9438735" y="450020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2029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 rot="18118170">
            <a:off x="9618545" y="1802972"/>
            <a:ext cx="136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ASTERICS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20000">
            <a:off x="1327863" y="1489699"/>
            <a:ext cx="360000" cy="24353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20000">
            <a:off x="2299414" y="1689725"/>
            <a:ext cx="360000" cy="24353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20000">
            <a:off x="8136334" y="988686"/>
            <a:ext cx="360000" cy="24353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120000">
            <a:off x="3656647" y="1191578"/>
            <a:ext cx="360000" cy="2556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0000">
            <a:off x="10555786" y="1166400"/>
            <a:ext cx="360000" cy="24000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5"/>
          <a:srcRect t="3846"/>
          <a:stretch/>
        </p:blipFill>
        <p:spPr>
          <a:xfrm rot="18120000">
            <a:off x="5357812" y="1356360"/>
            <a:ext cx="360000" cy="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20000">
            <a:off x="1743075" y="1404937"/>
            <a:ext cx="360000" cy="239016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20000">
            <a:off x="5819775" y="1206817"/>
            <a:ext cx="360000" cy="239016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20000">
            <a:off x="10759620" y="837787"/>
            <a:ext cx="360000" cy="237761"/>
          </a:xfrm>
          <a:prstGeom prst="rect">
            <a:avLst/>
          </a:prstGeom>
        </p:spPr>
      </p:pic>
      <p:pic>
        <p:nvPicPr>
          <p:cNvPr id="54" name="Picture 3" descr="sc-coil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416293">
            <a:off x="2301860" y="5273618"/>
            <a:ext cx="1156205" cy="569806"/>
          </a:xfrm>
          <a:prstGeom prst="rect">
            <a:avLst/>
          </a:prstGeom>
          <a:noFill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23177" r="16098" b="21654"/>
          <a:stretch/>
        </p:blipFill>
        <p:spPr bwMode="auto">
          <a:xfrm rot="15442895">
            <a:off x="19967" y="5143499"/>
            <a:ext cx="846215" cy="71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 descr="co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>
            <a:fillRect/>
          </a:stretch>
        </p:blipFill>
        <p:spPr bwMode="auto">
          <a:xfrm rot="16479719">
            <a:off x="644657" y="5205633"/>
            <a:ext cx="890218" cy="5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1"/>
          <a:srcRect l="10349" t="11261" r="7206" b="16452"/>
          <a:stretch/>
        </p:blipFill>
        <p:spPr>
          <a:xfrm rot="17395635">
            <a:off x="1370548" y="5212968"/>
            <a:ext cx="873910" cy="634701"/>
          </a:xfrm>
          <a:prstGeom prst="rect">
            <a:avLst/>
          </a:prstGeom>
        </p:spPr>
      </p:pic>
      <p:pic>
        <p:nvPicPr>
          <p:cNvPr id="58" name="Picture 6" descr="co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>
            <a:fillRect/>
          </a:stretch>
        </p:blipFill>
        <p:spPr bwMode="auto">
          <a:xfrm rot="16479719">
            <a:off x="4549908" y="5262783"/>
            <a:ext cx="890218" cy="5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72937">
            <a:off x="4021762" y="5002204"/>
            <a:ext cx="572910" cy="1088529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23177" r="16098" b="21654"/>
          <a:stretch/>
        </p:blipFill>
        <p:spPr bwMode="auto">
          <a:xfrm rot="15442895">
            <a:off x="6506491" y="5172074"/>
            <a:ext cx="846215" cy="71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61"/>
          <p:cNvSpPr/>
          <p:nvPr/>
        </p:nvSpPr>
        <p:spPr>
          <a:xfrm rot="18120000">
            <a:off x="10465354" y="998054"/>
            <a:ext cx="752437" cy="251161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e 8"/>
          <p:cNvGrpSpPr/>
          <p:nvPr/>
        </p:nvGrpSpPr>
        <p:grpSpPr>
          <a:xfrm>
            <a:off x="9290971" y="496958"/>
            <a:ext cx="946676" cy="2245111"/>
            <a:chOff x="9086258" y="783566"/>
            <a:chExt cx="946676" cy="2245111"/>
          </a:xfrm>
        </p:grpSpPr>
        <p:sp>
          <p:nvSpPr>
            <p:cNvPr id="5" name="ZoneTexte 4"/>
            <p:cNvSpPr txBox="1"/>
            <p:nvPr/>
          </p:nvSpPr>
          <p:spPr>
            <a:xfrm rot="18120000">
              <a:off x="8265680" y="1838768"/>
              <a:ext cx="2010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75000"/>
                    </a:schemeClr>
                  </a:solidFill>
                </a:rPr>
                <a:t>JINR @28 GHz?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8120000">
              <a:off x="9722743" y="844766"/>
              <a:ext cx="360000" cy="237600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 rot="18120000">
              <a:off x="9727354" y="839185"/>
              <a:ext cx="360000" cy="251161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251725">
            <a:off x="9028330" y="5219390"/>
            <a:ext cx="913097" cy="609492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0558231" y="682104"/>
            <a:ext cx="942955" cy="2013799"/>
            <a:chOff x="10587259" y="812730"/>
            <a:chExt cx="942955" cy="2013799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8120000">
              <a:off x="11034564" y="1218342"/>
              <a:ext cx="360000" cy="241200"/>
            </a:xfrm>
            <a:prstGeom prst="rect">
              <a:avLst/>
            </a:prstGeom>
          </p:spPr>
        </p:pic>
        <p:sp>
          <p:nvSpPr>
            <p:cNvPr id="63" name="ZoneTexte 62"/>
            <p:cNvSpPr txBox="1"/>
            <p:nvPr/>
          </p:nvSpPr>
          <p:spPr>
            <a:xfrm rot="18118170">
              <a:off x="9998347" y="1868286"/>
              <a:ext cx="1547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75000"/>
                    </a:schemeClr>
                  </a:solidFill>
                </a:rPr>
                <a:t>Louvain L-N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120000">
              <a:off x="11231334" y="903101"/>
              <a:ext cx="360000" cy="237761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 rot="18120000">
              <a:off x="10937067" y="1063368"/>
              <a:ext cx="752437" cy="251161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771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b="1121"/>
          <a:stretch/>
        </p:blipFill>
        <p:spPr>
          <a:xfrm>
            <a:off x="323243" y="1874521"/>
            <a:ext cx="4985420" cy="45537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 far, the ECR 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scaling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valid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29494"/>
            <a:ext cx="12361465" cy="878227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ionic</a:t>
            </a:r>
            <a:r>
              <a:rPr lang="fr-FR" dirty="0" smtClean="0"/>
              <a:t> </a:t>
            </a:r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experimentally</a:t>
            </a:r>
            <a:r>
              <a:rPr lang="fr-FR" dirty="0" smtClean="0"/>
              <a:t> </a:t>
            </a:r>
            <a:r>
              <a:rPr lang="fr-FR" dirty="0" err="1" smtClean="0"/>
              <a:t>scales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ECR </a:t>
            </a:r>
            <a:r>
              <a:rPr lang="fr-FR" dirty="0" err="1" smtClean="0"/>
              <a:t>frequency</a:t>
            </a:r>
            <a:r>
              <a:rPr lang="fr-FR" dirty="0" smtClean="0"/>
              <a:t> to the square</a:t>
            </a:r>
          </a:p>
          <a:p>
            <a:r>
              <a:rPr lang="fr-FR" dirty="0" smtClean="0"/>
              <a:t>A </a:t>
            </a:r>
            <a:r>
              <a:rPr lang="fr-FR" dirty="0" err="1"/>
              <a:t>v</a:t>
            </a:r>
            <a:r>
              <a:rPr lang="fr-FR" dirty="0" err="1" smtClean="0"/>
              <a:t>ery</a:t>
            </a:r>
            <a:r>
              <a:rPr lang="fr-FR" dirty="0" smtClean="0"/>
              <a:t> </a:t>
            </a:r>
            <a:r>
              <a:rPr lang="fr-FR" dirty="0" err="1" smtClean="0"/>
              <a:t>strong</a:t>
            </a:r>
            <a:r>
              <a:rPr lang="fr-FR" dirty="0" smtClean="0"/>
              <a:t> motivation to </a:t>
            </a:r>
            <a:r>
              <a:rPr lang="fr-FR" dirty="0" err="1" smtClean="0"/>
              <a:t>keep</a:t>
            </a:r>
            <a:r>
              <a:rPr lang="fr-FR" dirty="0" smtClean="0"/>
              <a:t> on </a:t>
            </a:r>
            <a:r>
              <a:rPr lang="fr-FR" dirty="0" err="1" smtClean="0"/>
              <a:t>increasing</a:t>
            </a:r>
            <a:r>
              <a:rPr lang="fr-FR" dirty="0" smtClean="0"/>
              <a:t> the RF </a:t>
            </a:r>
            <a:r>
              <a:rPr lang="fr-FR" dirty="0" err="1" smtClean="0"/>
              <a:t>frequency</a:t>
            </a:r>
            <a:r>
              <a:rPr lang="fr-FR" dirty="0"/>
              <a:t> </a:t>
            </a:r>
            <a:r>
              <a:rPr lang="fr-FR" dirty="0" smtClean="0"/>
              <a:t>=&gt; </a:t>
            </a:r>
            <a:r>
              <a:rPr lang="fr-FR" b="1" dirty="0" smtClean="0"/>
              <a:t>4</a:t>
            </a:r>
            <a:r>
              <a:rPr lang="fr-FR" b="1" baseline="30000" dirty="0" smtClean="0"/>
              <a:t>th</a:t>
            </a:r>
            <a:r>
              <a:rPr lang="fr-FR" b="1" dirty="0" smtClean="0"/>
              <a:t> </a:t>
            </a:r>
            <a:r>
              <a:rPr lang="fr-FR" b="1" dirty="0" err="1"/>
              <a:t>Generation</a:t>
            </a:r>
            <a:r>
              <a:rPr lang="fr-FR" b="1" dirty="0"/>
              <a:t> ECRIS 45 GHz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23</a:t>
            </a:fld>
            <a:endParaRPr lang="fr-FR" alt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e 7"/>
          <p:cNvGrpSpPr/>
          <p:nvPr/>
        </p:nvGrpSpPr>
        <p:grpSpPr>
          <a:xfrm>
            <a:off x="5950403" y="1973944"/>
            <a:ext cx="5953504" cy="4403430"/>
            <a:chOff x="2485475" y="2429252"/>
            <a:chExt cx="4868361" cy="383851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75" y="2429252"/>
              <a:ext cx="4868361" cy="3838515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6751" y="5125792"/>
              <a:ext cx="971715" cy="6425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3039707" y="4012928"/>
                <a:ext cx="534825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p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707" y="4012928"/>
                <a:ext cx="534825" cy="314766"/>
              </a:xfrm>
              <a:prstGeom prst="rect">
                <a:avLst/>
              </a:prstGeom>
              <a:blipFill>
                <a:blip r:embed="rId5"/>
                <a:stretch>
                  <a:fillRect l="-9195" r="-1149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74" y="2331582"/>
            <a:ext cx="2102167" cy="1193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7731" y="2250554"/>
            <a:ext cx="299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fr-FR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14656" y="2479154"/>
            <a:ext cx="299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fr-FR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80200" y="6162675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Source: C. </a:t>
            </a:r>
            <a:r>
              <a:rPr lang="fr-FR" sz="1100" i="1" dirty="0" err="1" smtClean="0"/>
              <a:t>Lyneis</a:t>
            </a:r>
            <a:r>
              <a:rPr lang="fr-FR" sz="1100" i="1" dirty="0" smtClean="0"/>
              <a:t>, LBL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1608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REX: X-ray </a:t>
            </a:r>
            <a:r>
              <a:rPr lang="fr-FR" dirty="0" err="1" smtClean="0"/>
              <a:t>load</a:t>
            </a:r>
            <a:r>
              <a:rPr lang="fr-FR" dirty="0" smtClean="0"/>
              <a:t> at 28 GHz </a:t>
            </a:r>
            <a:r>
              <a:rPr lang="fr-FR" dirty="0" err="1" smtClean="0"/>
              <a:t>operation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124744"/>
                <a:ext cx="11256565" cy="5256584"/>
              </a:xfrm>
            </p:spPr>
            <p:txBody>
              <a:bodyPr/>
              <a:lstStyle/>
              <a:p>
                <a:r>
                  <a:rPr lang="fr-FR" dirty="0" smtClean="0"/>
                  <a:t>The </a:t>
                </a:r>
                <a:r>
                  <a:rPr lang="fr-FR" dirty="0" err="1" smtClean="0"/>
                  <a:t>Early</a:t>
                </a:r>
                <a:r>
                  <a:rPr lang="fr-FR" dirty="0" smtClean="0"/>
                  <a:t> return or </a:t>
                </a:r>
                <a:r>
                  <a:rPr lang="fr-FR" dirty="0" err="1" smtClean="0"/>
                  <a:t>experience</a:t>
                </a:r>
                <a:r>
                  <a:rPr lang="fr-FR" dirty="0" smtClean="0"/>
                  <a:t> of </a:t>
                </a:r>
                <a:r>
                  <a:rPr lang="fr-FR" dirty="0" err="1" smtClean="0"/>
                  <a:t>operation</a:t>
                </a:r>
                <a:r>
                  <a:rPr lang="fr-FR" dirty="0" smtClean="0"/>
                  <a:t> @28 GHz shows a high X-ray </a:t>
                </a:r>
                <a:r>
                  <a:rPr lang="fr-FR" dirty="0" err="1" smtClean="0"/>
                  <a:t>load</a:t>
                </a:r>
                <a:r>
                  <a:rPr lang="fr-FR" dirty="0" smtClean="0"/>
                  <a:t> to the SC </a:t>
                </a:r>
                <a:r>
                  <a:rPr lang="fr-FR" dirty="0" err="1" smtClean="0"/>
                  <a:t>magnet</a:t>
                </a:r>
                <a:r>
                  <a:rPr lang="fr-FR" dirty="0" smtClean="0"/>
                  <a:t> cold mass for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dirty="0" smtClean="0"/>
                  <a:t> tuning</a:t>
                </a:r>
              </a:p>
              <a:p>
                <a:r>
                  <a:rPr lang="fr-FR" dirty="0" smtClean="0"/>
                  <a:t>Up to ~1 W LHe </a:t>
                </a:r>
                <a:r>
                  <a:rPr lang="fr-FR" dirty="0" err="1" smtClean="0"/>
                  <a:t>boil</a:t>
                </a:r>
                <a:r>
                  <a:rPr lang="fr-FR" dirty="0" smtClean="0"/>
                  <a:t>-off / kW RF</a:t>
                </a:r>
              </a:p>
              <a:p>
                <a:r>
                  <a:rPr lang="fr-FR" dirty="0" err="1" smtClean="0"/>
                  <a:t>Requires</a:t>
                </a:r>
                <a:r>
                  <a:rPr lang="fr-FR" dirty="0" smtClean="0"/>
                  <a:t> extra LHe </a:t>
                </a:r>
                <a:r>
                  <a:rPr lang="fr-FR" dirty="0" err="1" smtClean="0"/>
                  <a:t>cooling</a:t>
                </a:r>
                <a:r>
                  <a:rPr lang="fr-FR" dirty="0" smtClean="0"/>
                  <a:t> for the </a:t>
                </a:r>
                <a:r>
                  <a:rPr lang="fr-FR" dirty="0" err="1" smtClean="0"/>
                  <a:t>magnets</a:t>
                </a:r>
                <a:r>
                  <a:rPr lang="fr-FR" dirty="0" smtClean="0"/>
                  <a:t> cryostats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124744"/>
                <a:ext cx="11256565" cy="5256584"/>
              </a:xfrm>
              <a:blipFill>
                <a:blip r:embed="rId2"/>
                <a:stretch>
                  <a:fillRect l="-325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24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715" y="2733221"/>
            <a:ext cx="3835599" cy="365916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72039" y="6390821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Leitner</a:t>
            </a:r>
            <a:r>
              <a:rPr lang="fr-FR" sz="1200" i="1" dirty="0" smtClean="0"/>
              <a:t> et al. (2008)</a:t>
            </a:r>
            <a:endParaRPr lang="en-US" sz="1200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926" y="2904671"/>
            <a:ext cx="4432311" cy="345720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139339" y="6428921"/>
            <a:ext cx="1524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Sun et al. (2018)</a:t>
            </a:r>
            <a:endParaRPr lang="en-US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167414" y="462869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VENUS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034689" y="4914446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SECRAL II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1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/>
                  <a:t>X-ray spectral </a:t>
                </a:r>
                <a:r>
                  <a:rPr lang="fr-FR" dirty="0" err="1" smtClean="0"/>
                  <a:t>temperature</a:t>
                </a:r>
                <a:r>
                  <a:rPr lang="fr-FR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i="1" dirty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-1" y="1302164"/>
                <a:ext cx="11408229" cy="4075054"/>
              </a:xfrm>
            </p:spPr>
            <p:txBody>
              <a:bodyPr/>
              <a:lstStyle/>
              <a:p>
                <a:r>
                  <a:rPr lang="fr-FR" dirty="0" smtClean="0"/>
                  <a:t>The </a:t>
                </a:r>
                <a:r>
                  <a:rPr lang="fr-FR" dirty="0" err="1" smtClean="0"/>
                  <a:t>Bremsstrahlung</a:t>
                </a:r>
                <a:r>
                  <a:rPr lang="fr-FR" dirty="0" smtClean="0"/>
                  <a:t> x-ray high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tail</a:t>
                </a:r>
                <a:r>
                  <a:rPr lang="fr-FR" dirty="0" smtClean="0"/>
                  <a:t> spectral </a:t>
                </a:r>
                <a:r>
                  <a:rPr lang="fr-FR" dirty="0" err="1" smtClean="0"/>
                  <a:t>temperature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proportional</a:t>
                </a:r>
                <a:r>
                  <a:rPr lang="fr-FR" dirty="0" smtClean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fr-FR" b="0" dirty="0" smtClean="0"/>
              </a:p>
              <a:p>
                <a:endParaRPr lang="fr-FR" b="0" dirty="0" smtClean="0"/>
              </a:p>
              <a:p>
                <a:r>
                  <a:rPr lang="en-US" dirty="0" smtClean="0"/>
                  <a:t>Whatever the ECR frequency</a:t>
                </a:r>
              </a:p>
              <a:p>
                <a:endParaRPr lang="en-US" dirty="0" smtClean="0"/>
              </a:p>
              <a:p>
                <a:r>
                  <a:rPr lang="fr-FR" dirty="0" err="1" smtClean="0"/>
                  <a:t>Whatever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usual</a:t>
                </a:r>
                <a:r>
                  <a:rPr lang="fr-FR" dirty="0" smtClean="0"/>
                  <a:t> range values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US" dirty="0" smtClean="0"/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fr-FR" dirty="0"/>
              </a:p>
              <a:p>
                <a:r>
                  <a:rPr lang="fr-FR" dirty="0" err="1"/>
                  <a:t>W</a:t>
                </a:r>
                <a:r>
                  <a:rPr lang="fr-FR" dirty="0" err="1" smtClean="0"/>
                  <a:t>orking</a:t>
                </a:r>
                <a:r>
                  <a:rPr lang="fr-FR" dirty="0" smtClean="0"/>
                  <a:t> at </a:t>
                </a:r>
                <a:r>
                  <a:rPr lang="fr-FR" dirty="0" err="1" smtClean="0"/>
                  <a:t>low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saves LHe </a:t>
                </a:r>
                <a:r>
                  <a:rPr lang="fr-FR" dirty="0" err="1" smtClean="0"/>
                  <a:t>boil</a:t>
                </a:r>
                <a:r>
                  <a:rPr lang="fr-FR" dirty="0" smtClean="0"/>
                  <a:t>-off  in G3 ECRIS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302164"/>
                <a:ext cx="11408229" cy="4075054"/>
              </a:xfrm>
              <a:blipFill>
                <a:blip r:embed="rId3"/>
                <a:stretch>
                  <a:fillRect l="-321" t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25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940E343-D9FE-D50B-815A-F3E6F80397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"/>
          <a:stretch/>
        </p:blipFill>
        <p:spPr>
          <a:xfrm>
            <a:off x="6972300" y="1983290"/>
            <a:ext cx="5219700" cy="466822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372967" y="2627490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/>
              <a:t>J. </a:t>
            </a:r>
            <a:r>
              <a:rPr lang="fr-FR" sz="1000" i="1" dirty="0" err="1" smtClean="0"/>
              <a:t>Benitez</a:t>
            </a:r>
            <a:r>
              <a:rPr lang="fr-FR" sz="1000" i="1" dirty="0" smtClean="0"/>
              <a:t> et al. (2017)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604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ECRIS and ECR Volume @18 GHz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124742"/>
                <a:ext cx="6631497" cy="3532983"/>
              </a:xfrm>
            </p:spPr>
            <p:txBody>
              <a:bodyPr/>
              <a:lstStyle/>
              <a:p>
                <a:r>
                  <a:rPr lang="fr-FR" dirty="0" smtClean="0"/>
                  <a:t>The large </a:t>
                </a:r>
                <a:r>
                  <a:rPr lang="fr-FR" dirty="0" err="1" smtClean="0"/>
                  <a:t>number</a:t>
                </a:r>
                <a:r>
                  <a:rPr lang="fr-FR" dirty="0" smtClean="0"/>
                  <a:t> of </a:t>
                </a:r>
                <a:r>
                  <a:rPr lang="fr-FR" dirty="0" err="1" smtClean="0"/>
                  <a:t>existing</a:t>
                </a:r>
                <a:r>
                  <a:rPr lang="fr-FR" dirty="0" smtClean="0"/>
                  <a:t> ECRIS @ 18 GHz </a:t>
                </a:r>
                <a:r>
                  <a:rPr lang="fr-FR" dirty="0" err="1" smtClean="0"/>
                  <a:t>allows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study</a:t>
                </a:r>
                <a:r>
                  <a:rPr lang="fr-FR" dirty="0" smtClean="0"/>
                  <a:t>  the </a:t>
                </a:r>
                <a:r>
                  <a:rPr lang="fr-FR" dirty="0" err="1" smtClean="0"/>
                  <a:t>effect</a:t>
                </a:r>
                <a:r>
                  <a:rPr lang="fr-FR" dirty="0" smtClean="0"/>
                  <a:t> of the ECR volume</a:t>
                </a:r>
              </a:p>
              <a:p>
                <a:r>
                  <a:rPr lang="fr-FR" dirty="0" smtClean="0"/>
                  <a:t>ECRIS </a:t>
                </a:r>
                <a:r>
                  <a:rPr lang="fr-FR" dirty="0" err="1" smtClean="0"/>
                  <a:t>following</a:t>
                </a:r>
                <a:r>
                  <a:rPr lang="fr-FR" dirty="0" smtClean="0"/>
                  <a:t> </a:t>
                </a:r>
                <a:r>
                  <a:rPr lang="fr-FR" dirty="0"/>
                  <a:t>the </a:t>
                </a:r>
                <a:r>
                  <a:rPr lang="fr-FR" dirty="0" err="1" smtClean="0"/>
                  <a:t>same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magnetic</a:t>
                </a:r>
                <a:r>
                  <a:rPr lang="fr-FR" dirty="0" smtClean="0"/>
                  <a:t> </a:t>
                </a:r>
                <a:r>
                  <a:rPr lang="fr-FR" dirty="0" err="1"/>
                  <a:t>scaling</a:t>
                </a:r>
                <a:r>
                  <a:rPr lang="fr-FR" dirty="0"/>
                  <a:t> </a:t>
                </a:r>
                <a:r>
                  <a:rPr lang="fr-FR" dirty="0" err="1"/>
                  <a:t>laws</a:t>
                </a:r>
                <a:endParaRPr lang="fr-FR" dirty="0" smtClean="0"/>
              </a:p>
              <a:p>
                <a:r>
                  <a:rPr lang="fr-FR" dirty="0" smtClean="0"/>
                  <a:t>It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observed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that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12+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𝑒𝑐𝑟</m:t>
                        </m:r>
                      </m:sub>
                    </m:sSub>
                  </m:oMath>
                </a14:m>
                <a:r>
                  <a:rPr lang="fr-FR" dirty="0" smtClean="0"/>
                  <a:t>, </a:t>
                </a:r>
                <a:r>
                  <a:rPr lang="fr-FR" dirty="0" err="1" smtClean="0"/>
                  <a:t>provided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that</a:t>
                </a:r>
                <a:r>
                  <a:rPr lang="fr-FR" dirty="0" smtClean="0"/>
                  <a:t> the power </a:t>
                </a:r>
                <a:r>
                  <a:rPr lang="fr-FR" dirty="0" err="1" smtClean="0"/>
                  <a:t>density</a:t>
                </a:r>
                <a:r>
                  <a:rPr lang="fr-FR" dirty="0" smtClean="0"/>
                  <a:t>  in the source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comparable</a:t>
                </a:r>
              </a:p>
              <a:p>
                <a:pPr lvl="1"/>
                <a:r>
                  <a:rPr lang="fr-FR" dirty="0" smtClean="0"/>
                  <a:t>P~1 kW/liter </a:t>
                </a:r>
                <a:r>
                  <a:rPr lang="fr-FR" dirty="0" err="1" smtClean="0"/>
                  <a:t>here</a:t>
                </a:r>
                <a:endParaRPr lang="fr-FR" dirty="0" smtClean="0"/>
              </a:p>
              <a:p>
                <a:r>
                  <a:rPr lang="fr-FR" b="1" dirty="0"/>
                  <a:t>Performance @ 18 </a:t>
                </a:r>
                <a:r>
                  <a:rPr lang="fr-FR" b="1" dirty="0" smtClean="0"/>
                  <a:t>GHz </a:t>
                </a:r>
                <a:r>
                  <a:rPr lang="fr-FR" b="1" dirty="0" err="1" smtClean="0"/>
                  <a:t>can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still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be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improved</a:t>
                </a:r>
                <a:r>
                  <a:rPr lang="fr-FR" b="1" dirty="0" smtClean="0"/>
                  <a:t> </a:t>
                </a:r>
                <a:endParaRPr lang="fr-FR" dirty="0"/>
              </a:p>
              <a:p>
                <a:r>
                  <a:rPr lang="fr-FR" dirty="0" smtClean="0"/>
                  <a:t>Motivation to </a:t>
                </a:r>
                <a:r>
                  <a:rPr lang="fr-FR" dirty="0" err="1" smtClean="0"/>
                  <a:t>make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next</a:t>
                </a:r>
                <a:r>
                  <a:rPr lang="fr-FR" dirty="0" smtClean="0"/>
                  <a:t> ECRIS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a </a:t>
                </a:r>
                <a:r>
                  <a:rPr lang="fr-FR" dirty="0" err="1" smtClean="0"/>
                  <a:t>larger</a:t>
                </a:r>
                <a:r>
                  <a:rPr lang="fr-FR" dirty="0" smtClean="0"/>
                  <a:t> ECR volume and </a:t>
                </a:r>
                <a:r>
                  <a:rPr lang="fr-FR" dirty="0" err="1" smtClean="0"/>
                  <a:t>higher</a:t>
                </a:r>
                <a:r>
                  <a:rPr lang="fr-FR" dirty="0" smtClean="0"/>
                  <a:t> RF power</a:t>
                </a:r>
              </a:p>
              <a:p>
                <a:endParaRPr lang="fr-FR" dirty="0" smtClean="0"/>
              </a:p>
              <a:p>
                <a:endParaRPr lang="fr-FR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124742"/>
                <a:ext cx="6631497" cy="3532983"/>
              </a:xfrm>
              <a:blipFill>
                <a:blip r:embed="rId2"/>
                <a:stretch>
                  <a:fillRect l="-551" t="-1036" r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26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49" y="1741598"/>
            <a:ext cx="4058676" cy="380830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984141" y="1382982"/>
            <a:ext cx="379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Ar</a:t>
            </a:r>
            <a:r>
              <a:rPr lang="fr-FR" i="1" baseline="30000" dirty="0" smtClean="0"/>
              <a:t>12+ </a:t>
            </a:r>
            <a:r>
              <a:rPr lang="fr-FR" i="1" dirty="0" err="1" smtClean="0"/>
              <a:t>Beam</a:t>
            </a:r>
            <a:r>
              <a:rPr lang="fr-FR" i="1" dirty="0" smtClean="0"/>
              <a:t> </a:t>
            </a:r>
            <a:r>
              <a:rPr lang="fr-FR" i="1" dirty="0" err="1" smtClean="0"/>
              <a:t>intensity</a:t>
            </a:r>
            <a:r>
              <a:rPr lang="fr-FR" i="1" dirty="0" smtClean="0"/>
              <a:t> @ 18 GHz</a:t>
            </a:r>
            <a:endParaRPr lang="en-US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936500" y="5559433"/>
            <a:ext cx="3845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Sources PHOE.V2</a:t>
            </a:r>
            <a:r>
              <a:rPr lang="fr-FR" sz="1200" i="1" dirty="0"/>
              <a:t>, </a:t>
            </a:r>
            <a:r>
              <a:rPr lang="fr-FR" sz="1200" i="1" dirty="0" smtClean="0"/>
              <a:t>PHOE. V3</a:t>
            </a:r>
            <a:r>
              <a:rPr lang="fr-FR" sz="1200" i="1" dirty="0"/>
              <a:t>, GTS, HIISI, </a:t>
            </a:r>
            <a:r>
              <a:rPr lang="fr-FR" sz="1200" i="1" dirty="0" smtClean="0"/>
              <a:t>SUSI</a:t>
            </a:r>
            <a:endParaRPr lang="fr-FR" sz="1200" i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764847" y="4745869"/>
            <a:ext cx="5162435" cy="1210783"/>
            <a:chOff x="297874" y="4502715"/>
            <a:chExt cx="6591761" cy="1546012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1914975" y="4980571"/>
              <a:ext cx="1271016" cy="731520"/>
            </a:xfrm>
            <a:prstGeom prst="roundRect">
              <a:avLst>
                <a:gd name="adj" fmla="val 31818"/>
              </a:avLst>
            </a:prstGeom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40000"/>
                    <a:lumOff val="60000"/>
                  </a:schemeClr>
                </a:gs>
                <a:gs pos="97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7874" y="4705143"/>
              <a:ext cx="4500000" cy="1292400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043767" y="5048338"/>
              <a:ext cx="968395" cy="668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bg1"/>
                  </a:solidFill>
                </a:rPr>
                <a:t>ECR</a:t>
              </a:r>
            </a:p>
            <a:p>
              <a:pPr algn="ctr"/>
              <a:r>
                <a:rPr lang="fr-FR" sz="1400" dirty="0" smtClean="0">
                  <a:solidFill>
                    <a:schemeClr val="bg1"/>
                  </a:solidFill>
                </a:rPr>
                <a:t> ZONE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5597235" y="4756327"/>
              <a:ext cx="1292400" cy="1292400"/>
              <a:chOff x="6428508" y="2050473"/>
              <a:chExt cx="1292400" cy="1292400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6428508" y="2050473"/>
                <a:ext cx="1292400" cy="12924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6693708" y="2327564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4">
                      <a:lumMod val="89000"/>
                    </a:schemeClr>
                  </a:gs>
                  <a:gs pos="23000">
                    <a:schemeClr val="accent4">
                      <a:lumMod val="89000"/>
                    </a:schemeClr>
                  </a:gs>
                  <a:gs pos="69000">
                    <a:schemeClr val="accent4">
                      <a:lumMod val="40000"/>
                      <a:lumOff val="60000"/>
                    </a:schemeClr>
                  </a:gs>
                  <a:gs pos="97000">
                    <a:srgbClr val="FFC000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Connecteur droit avec flèche 15"/>
            <p:cNvCxnSpPr/>
            <p:nvPr/>
          </p:nvCxnSpPr>
          <p:spPr>
            <a:xfrm flipV="1">
              <a:off x="1872171" y="5839978"/>
              <a:ext cx="131382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3340609" y="5456027"/>
                  <a:ext cx="1001636" cy="510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𝐸𝐶𝑅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609" y="5456027"/>
                  <a:ext cx="1001636" cy="510888"/>
                </a:xfrm>
                <a:prstGeom prst="rect">
                  <a:avLst/>
                </a:prstGeom>
                <a:blipFill>
                  <a:blip r:embed="rId5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Connecteur droit 17"/>
            <p:cNvCxnSpPr>
              <a:stCxn id="12" idx="1"/>
            </p:cNvCxnSpPr>
            <p:nvPr/>
          </p:nvCxnSpPr>
          <p:spPr>
            <a:xfrm flipH="1">
              <a:off x="1899074" y="5346331"/>
              <a:ext cx="0" cy="612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3177757" y="5260192"/>
              <a:ext cx="0" cy="612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H="1" flipV="1">
              <a:off x="5438775" y="5038725"/>
              <a:ext cx="301" cy="74028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4700303" y="4502715"/>
                  <a:ext cx="1213032" cy="510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𝐸𝐶𝑅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0303" y="4502715"/>
                  <a:ext cx="1213032" cy="510888"/>
                </a:xfrm>
                <a:prstGeom prst="rect">
                  <a:avLst/>
                </a:prstGeom>
                <a:blipFill>
                  <a:blip r:embed="rId6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Connecteur droit 21"/>
            <p:cNvCxnSpPr/>
            <p:nvPr/>
          </p:nvCxnSpPr>
          <p:spPr>
            <a:xfrm flipH="1">
              <a:off x="5210175" y="5036562"/>
              <a:ext cx="104043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H="1">
              <a:off x="5229225" y="5789037"/>
              <a:ext cx="104043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3171825" y="5838825"/>
              <a:ext cx="28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8638052" y="2146691"/>
                <a:ext cx="18380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𝑒𝑐𝑟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𝑒𝑐𝑟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𝑒𝑐𝑟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052" y="2146691"/>
                <a:ext cx="183800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0235821" y="4708478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(Thuillier, 2023)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6288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124744"/>
                <a:ext cx="10972800" cy="4308902"/>
              </a:xfrm>
            </p:spPr>
            <p:txBody>
              <a:bodyPr/>
              <a:lstStyle/>
              <a:p>
                <a:r>
                  <a:rPr lang="fr-FR" dirty="0" smtClean="0"/>
                  <a:t>The 28 GHz </a:t>
                </a:r>
                <a:r>
                  <a:rPr lang="fr-FR" dirty="0" err="1" smtClean="0"/>
                  <a:t>Gyrotrons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deliver</a:t>
                </a:r>
                <a:r>
                  <a:rPr lang="fr-FR" dirty="0" smtClean="0"/>
                  <a:t> 10 kW in TE</a:t>
                </a:r>
                <a:r>
                  <a:rPr lang="fr-FR" baseline="-25000" dirty="0" smtClean="0"/>
                  <a:t>02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circular</a:t>
                </a:r>
                <a:r>
                  <a:rPr lang="fr-FR" dirty="0" smtClean="0"/>
                  <a:t> mode</a:t>
                </a:r>
              </a:p>
              <a:p>
                <a:r>
                  <a:rPr lang="fr-FR" dirty="0" smtClean="0"/>
                  <a:t>The initial RF mode injection in ECRIS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TE</a:t>
                </a:r>
                <a:r>
                  <a:rPr lang="fr-FR" baseline="-25000" dirty="0" smtClean="0"/>
                  <a:t>01</a:t>
                </a:r>
                <a:r>
                  <a:rPr lang="fr-FR" dirty="0" smtClean="0"/>
                  <a:t> </a:t>
                </a:r>
                <a:r>
                  <a:rPr lang="fr-FR" dirty="0" err="1"/>
                  <a:t>circular</a:t>
                </a:r>
                <a:r>
                  <a:rPr lang="fr-FR" dirty="0"/>
                  <a:t> </a:t>
                </a:r>
                <a:r>
                  <a:rPr lang="fr-FR" dirty="0" smtClean="0"/>
                  <a:t>ID 32.5 mm</a:t>
                </a:r>
              </a:p>
              <a:p>
                <a:endParaRPr lang="fr-FR" dirty="0" smtClean="0"/>
              </a:p>
              <a:p>
                <a:r>
                  <a:rPr lang="fr-FR" dirty="0" smtClean="0"/>
                  <a:t>How efficient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this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coupling</a:t>
                </a:r>
                <a:r>
                  <a:rPr lang="fr-FR" dirty="0" smtClean="0"/>
                  <a:t>?</a:t>
                </a:r>
              </a:p>
              <a:p>
                <a:endParaRPr lang="fr-FR" dirty="0" smtClean="0"/>
              </a:p>
              <a:p>
                <a:r>
                  <a:rPr lang="fr-FR" dirty="0" err="1" smtClean="0"/>
                  <a:t>Attempt</a:t>
                </a:r>
                <a:r>
                  <a:rPr lang="fr-FR" dirty="0" smtClean="0"/>
                  <a:t> to </a:t>
                </a:r>
                <a:r>
                  <a:rPr lang="fr-FR" dirty="0" err="1" smtClean="0"/>
                  <a:t>inject</a:t>
                </a:r>
                <a:r>
                  <a:rPr lang="fr-FR" dirty="0" smtClean="0"/>
                  <a:t> HE</a:t>
                </a:r>
                <a:r>
                  <a:rPr lang="fr-FR" baseline="-25000" dirty="0" smtClean="0"/>
                  <a:t>11</a:t>
                </a:r>
                <a:r>
                  <a:rPr lang="fr-FR" dirty="0" smtClean="0"/>
                  <a:t> mode (LBL, Snake 2013)</a:t>
                </a:r>
              </a:p>
              <a:p>
                <a:pPr lvl="1"/>
                <a:r>
                  <a:rPr lang="fr-FR" altLang="fr-FR" sz="1800" dirty="0" err="1">
                    <a:solidFill>
                      <a:srgbClr val="003B68"/>
                    </a:solidFill>
                    <a:ea typeface="MS PGothic" pitchFamily="34" charset="-128"/>
                    <a:cs typeface="ＭＳ Ｐゴシック" charset="0"/>
                  </a:rPr>
                  <a:t>Following</a:t>
                </a:r>
                <a:r>
                  <a:rPr lang="fr-FR" altLang="fr-FR" sz="1800" dirty="0">
                    <a:solidFill>
                      <a:srgbClr val="003B68"/>
                    </a:solidFill>
                    <a:ea typeface="MS PGothic" pitchFamily="34" charset="-128"/>
                    <a:cs typeface="ＭＳ Ｐゴシック" charset="0"/>
                  </a:rPr>
                  <a:t> (Hitz,2006) </a:t>
                </a:r>
                <a:r>
                  <a:rPr lang="fr-FR" altLang="fr-FR" sz="1800" dirty="0" err="1">
                    <a:solidFill>
                      <a:srgbClr val="003B68"/>
                    </a:solidFill>
                    <a:ea typeface="MS PGothic" pitchFamily="34" charset="-128"/>
                    <a:cs typeface="ＭＳ Ｐゴシック" charset="0"/>
                  </a:rPr>
                  <a:t>proposal</a:t>
                </a:r>
                <a:endParaRPr lang="fr-FR" altLang="fr-FR" sz="1800" dirty="0">
                  <a:solidFill>
                    <a:srgbClr val="003B68"/>
                  </a:solidFill>
                  <a:ea typeface="MS PGothic" pitchFamily="34" charset="-128"/>
                  <a:cs typeface="ＭＳ Ｐゴシック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fr-FR" dirty="0" smtClean="0"/>
                  <a:t> ID </a:t>
                </a:r>
                <a:r>
                  <a:rPr lang="fr-FR" dirty="0"/>
                  <a:t>32.5 mm</a:t>
                </a:r>
              </a:p>
              <a:p>
                <a:pPr lvl="1"/>
                <a:r>
                  <a:rPr lang="fr-FR" dirty="0" err="1" smtClean="0"/>
                  <a:t>Unfortunately</a:t>
                </a:r>
                <a:r>
                  <a:rPr lang="fr-FR" dirty="0" smtClean="0"/>
                  <a:t> no </a:t>
                </a:r>
                <a:r>
                  <a:rPr lang="fr-FR" dirty="0" err="1" smtClean="0"/>
                  <a:t>big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current</a:t>
                </a:r>
                <a:r>
                  <a:rPr lang="fr-FR" dirty="0" smtClean="0"/>
                  <a:t> change</a:t>
                </a:r>
              </a:p>
              <a:p>
                <a:pPr lvl="1"/>
                <a:r>
                  <a:rPr lang="fr-FR" dirty="0" smtClean="0"/>
                  <a:t>But…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124744"/>
                <a:ext cx="10972800" cy="4308902"/>
              </a:xfrm>
              <a:blipFill>
                <a:blip r:embed="rId2"/>
                <a:stretch>
                  <a:fillRect l="-333" t="-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27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167" y="198117"/>
            <a:ext cx="3536833" cy="19472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6861" y="2136530"/>
            <a:ext cx="1905139" cy="26123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401" y="2134056"/>
            <a:ext cx="3952001" cy="26049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582" y="4968754"/>
            <a:ext cx="1134875" cy="11575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0035" y="6073546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TE</a:t>
            </a:r>
            <a:r>
              <a:rPr lang="fr-FR" baseline="-25000" dirty="0"/>
              <a:t>01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5400" y="4975103"/>
            <a:ext cx="1147722" cy="115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38528" y="6120438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TE</a:t>
            </a:r>
            <a:r>
              <a:rPr lang="fr-FR" baseline="-25000" dirty="0" smtClean="0"/>
              <a:t>11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9"/>
          <a:srcRect l="-1" r="1398"/>
          <a:stretch/>
        </p:blipFill>
        <p:spPr>
          <a:xfrm>
            <a:off x="6778700" y="4983327"/>
            <a:ext cx="1154546" cy="1159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88905" y="6114575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</a:t>
            </a:r>
            <a:r>
              <a:rPr lang="fr-FR" dirty="0" smtClean="0"/>
              <a:t>E</a:t>
            </a:r>
            <a:r>
              <a:rPr lang="fr-FR" baseline="-25000" dirty="0" smtClean="0"/>
              <a:t>11</a:t>
            </a:r>
            <a:endParaRPr lang="en-US" dirty="0"/>
          </a:p>
        </p:txBody>
      </p:sp>
      <p:sp>
        <p:nvSpPr>
          <p:cNvPr id="15" name="Flèche droite 14"/>
          <p:cNvSpPr/>
          <p:nvPr/>
        </p:nvSpPr>
        <p:spPr>
          <a:xfrm>
            <a:off x="5022992" y="5420013"/>
            <a:ext cx="254977" cy="254976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èche droite 15"/>
          <p:cNvSpPr/>
          <p:nvPr/>
        </p:nvSpPr>
        <p:spPr>
          <a:xfrm>
            <a:off x="6520615" y="5420013"/>
            <a:ext cx="254977" cy="254976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RF </a:t>
            </a:r>
            <a:r>
              <a:rPr lang="fr-FR" dirty="0" err="1" smtClean="0"/>
              <a:t>coupling</a:t>
            </a:r>
            <a:r>
              <a:rPr lang="fr-FR" dirty="0" smtClean="0"/>
              <a:t> test at 28 GHz- HE</a:t>
            </a:r>
            <a:r>
              <a:rPr lang="fr-FR" baseline="-25000" dirty="0" smtClean="0"/>
              <a:t>11 </a:t>
            </a:r>
            <a:r>
              <a:rPr lang="fr-FR" dirty="0" smtClean="0"/>
              <a:t>Snake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8678010" y="4387361"/>
            <a:ext cx="165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Lyneis</a:t>
            </a:r>
            <a:r>
              <a:rPr lang="fr-FR" dirty="0" smtClean="0">
                <a:solidFill>
                  <a:schemeClr val="bg1"/>
                </a:solidFill>
              </a:rPr>
              <a:t>,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1" y="188640"/>
                <a:ext cx="11277599" cy="792088"/>
              </a:xfrm>
            </p:spPr>
            <p:txBody>
              <a:bodyPr/>
              <a:lstStyle/>
              <a:p>
                <a:r>
                  <a:rPr lang="fr-FR" dirty="0" smtClean="0"/>
                  <a:t>RF </a:t>
                </a:r>
                <a:r>
                  <a:rPr lang="fr-FR" dirty="0" err="1"/>
                  <a:t>coupling</a:t>
                </a:r>
                <a:r>
                  <a:rPr lang="fr-FR" dirty="0"/>
                  <a:t> </a:t>
                </a:r>
                <a:r>
                  <a:rPr lang="fr-FR" dirty="0" err="1" smtClean="0"/>
                  <a:t>improvement</a:t>
                </a:r>
                <a:r>
                  <a:rPr lang="fr-FR" dirty="0" smtClean="0"/>
                  <a:t> at 24 GHz- 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dirty="0"/>
                  <a:t>@20 mm </a:t>
                </a:r>
                <a:r>
                  <a:rPr lang="fr-FR" dirty="0" smtClean="0"/>
                  <a:t>ID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188640"/>
                <a:ext cx="11277599" cy="792088"/>
              </a:xfrm>
              <a:blipFill>
                <a:blip r:embed="rId2"/>
                <a:stretch>
                  <a:fillRect r="-432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0" y="1036821"/>
                <a:ext cx="7102935" cy="5256584"/>
              </a:xfrm>
            </p:spPr>
            <p:txBody>
              <a:bodyPr/>
              <a:lstStyle/>
              <a:p>
                <a:r>
                  <a:rPr lang="fr-FR" dirty="0" smtClean="0"/>
                  <a:t>Serendipity </a:t>
                </a:r>
                <a:r>
                  <a:rPr lang="fr-FR" dirty="0" err="1"/>
                  <a:t>discovery@IMP</a:t>
                </a:r>
                <a:r>
                  <a:rPr lang="fr-FR" dirty="0"/>
                  <a:t> </a:t>
                </a:r>
                <a:r>
                  <a:rPr lang="fr-FR" dirty="0" smtClean="0"/>
                  <a:t>(Zhao,2017)</a:t>
                </a:r>
                <a:endParaRPr lang="fr-FR" dirty="0"/>
              </a:p>
              <a:p>
                <a:pPr lvl="1"/>
                <a:r>
                  <a:rPr lang="fr-FR" dirty="0" smtClean="0"/>
                  <a:t>A 20 mm ID version of the </a:t>
                </a:r>
                <a:r>
                  <a:rPr lang="fr-FR" dirty="0" err="1" smtClean="0"/>
                  <a:t>snake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was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built</a:t>
                </a:r>
                <a:r>
                  <a:rPr lang="fr-FR" dirty="0" smtClean="0"/>
                  <a:t> for SECRAL</a:t>
                </a:r>
                <a:endParaRPr lang="fr-FR" dirty="0"/>
              </a:p>
              <a:p>
                <a:pPr lvl="2"/>
                <a:r>
                  <a:rPr lang="fr-FR" dirty="0" err="1" smtClean="0"/>
                  <a:t>Because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was</a:t>
                </a:r>
                <a:r>
                  <a:rPr lang="fr-FR" dirty="0" smtClean="0"/>
                  <a:t> more compact and </a:t>
                </a:r>
                <a:r>
                  <a:rPr lang="fr-FR" dirty="0" err="1" smtClean="0"/>
                  <a:t>fitting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into</a:t>
                </a:r>
                <a:r>
                  <a:rPr lang="fr-FR" dirty="0" smtClean="0"/>
                  <a:t> SECRAL hardware</a:t>
                </a:r>
              </a:p>
              <a:p>
                <a:pPr lvl="2"/>
                <a:r>
                  <a:rPr lang="fr-FR" dirty="0" smtClean="0"/>
                  <a:t>No </a:t>
                </a:r>
                <a:r>
                  <a:rPr lang="fr-FR" dirty="0" err="1" smtClean="0"/>
                  <a:t>improvement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neither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th </a:t>
                </a:r>
                <a:r>
                  <a:rPr lang="fr-FR" dirty="0" err="1" smtClean="0"/>
                  <a:t>esnake</a:t>
                </a:r>
                <a:r>
                  <a:rPr lang="fr-FR" dirty="0" smtClean="0"/>
                  <a:t>, but…</a:t>
                </a:r>
                <a:endParaRPr lang="fr-FR" dirty="0"/>
              </a:p>
              <a:p>
                <a:pPr lvl="1"/>
                <a:r>
                  <a:rPr lang="fr-FR" dirty="0" smtClean="0"/>
                  <a:t>The simple </a:t>
                </a:r>
                <a:r>
                  <a:rPr lang="fr-FR" dirty="0" err="1" smtClean="0"/>
                  <a:t>tapering</a:t>
                </a:r>
                <a:r>
                  <a:rPr lang="fr-FR" dirty="0" smtClean="0"/>
                  <a:t> of 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dirty="0" smtClean="0"/>
                  <a:t>@20 mm ID </a:t>
                </a:r>
                <a:r>
                  <a:rPr lang="fr-FR" dirty="0" err="1" smtClean="0"/>
                  <a:t>performs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better</a:t>
                </a:r>
                <a:r>
                  <a:rPr lang="fr-FR" dirty="0" smtClean="0"/>
                  <a:t>!</a:t>
                </a:r>
              </a:p>
              <a:p>
                <a:pPr lvl="2"/>
                <a:r>
                  <a:rPr lang="fr-FR" dirty="0" err="1" smtClean="0"/>
                  <a:t>much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better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than</a:t>
                </a:r>
                <a:r>
                  <a:rPr lang="fr-FR" dirty="0" smtClean="0"/>
                  <a:t> standard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01</m:t>
                        </m:r>
                      </m:sub>
                    </m:sSub>
                  </m:oMath>
                </a14:m>
                <a:r>
                  <a:rPr lang="fr-FR" dirty="0" smtClean="0"/>
                  <a:t>@32.5 mm or  HE</a:t>
                </a:r>
                <a:r>
                  <a:rPr lang="fr-FR" baseline="-25000" dirty="0" smtClean="0"/>
                  <a:t>11</a:t>
                </a:r>
                <a:r>
                  <a:rPr lang="fr-FR" dirty="0" smtClean="0"/>
                  <a:t>@20 mm</a:t>
                </a:r>
                <a:endParaRPr lang="fr-F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36821"/>
                <a:ext cx="7102935" cy="5256584"/>
              </a:xfrm>
              <a:blipFill>
                <a:blip r:embed="rId3"/>
                <a:stretch>
                  <a:fillRect l="-515" t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28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070" y="3956538"/>
            <a:ext cx="10907213" cy="26904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057" y="940775"/>
            <a:ext cx="5000563" cy="2919048"/>
          </a:xfrm>
          <a:prstGeom prst="rect">
            <a:avLst/>
          </a:prstGeom>
        </p:spPr>
      </p:pic>
      <p:sp>
        <p:nvSpPr>
          <p:cNvPr id="8" name="Flèche vers le bas 7"/>
          <p:cNvSpPr/>
          <p:nvPr/>
        </p:nvSpPr>
        <p:spPr>
          <a:xfrm>
            <a:off x="10383716" y="4237893"/>
            <a:ext cx="562708" cy="1143000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965138" y="3778431"/>
                <a:ext cx="341406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fr-FR" i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i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fr-FR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𝑇𝑎𝑝𝑒𝑟</m:t>
                      </m:r>
                      <m:r>
                        <a:rPr lang="fr-FR" b="0" i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32.5</m:t>
                      </m:r>
                      <m:r>
                        <a:rPr lang="fr-FR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→20 </m:t>
                      </m:r>
                      <m:r>
                        <a:rPr lang="fr-FR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138" y="3778431"/>
                <a:ext cx="3414062" cy="369332"/>
              </a:xfrm>
              <a:prstGeom prst="rect">
                <a:avLst/>
              </a:prstGeom>
              <a:blipFill>
                <a:blip r:embed="rId6"/>
                <a:stretch>
                  <a:fillRect b="-14516"/>
                </a:stretch>
              </a:blipFill>
              <a:ln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5090746" y="6330462"/>
            <a:ext cx="1160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(Zhao,2017)</a:t>
            </a:r>
            <a:endParaRPr lang="en-US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624038" y="2957146"/>
            <a:ext cx="1160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(Zhao,2017)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75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88640"/>
            <a:ext cx="11117942" cy="792088"/>
          </a:xfrm>
        </p:spPr>
        <p:txBody>
          <a:bodyPr/>
          <a:lstStyle/>
          <a:p>
            <a:r>
              <a:rPr lang="fr-FR" dirty="0" smtClean="0"/>
              <a:t>RF </a:t>
            </a:r>
            <a:r>
              <a:rPr lang="fr-FR" dirty="0" err="1" smtClean="0"/>
              <a:t>coupling</a:t>
            </a:r>
            <a:r>
              <a:rPr lang="fr-FR" dirty="0" smtClean="0"/>
              <a:t> - </a:t>
            </a:r>
            <a:r>
              <a:rPr lang="fr-FR" dirty="0" err="1" smtClean="0"/>
              <a:t>Vlasov</a:t>
            </a:r>
            <a:r>
              <a:rPr lang="fr-FR" dirty="0" smtClean="0"/>
              <a:t> </a:t>
            </a:r>
            <a:r>
              <a:rPr lang="fr-FR" dirty="0" err="1" smtClean="0"/>
              <a:t>Launcher</a:t>
            </a:r>
            <a:r>
              <a:rPr lang="fr-FR" dirty="0" smtClean="0"/>
              <a:t> (IMP,2024)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550" y="1036821"/>
            <a:ext cx="5875817" cy="5256584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movable</a:t>
            </a:r>
            <a:r>
              <a:rPr lang="fr-FR" dirty="0" smtClean="0"/>
              <a:t> </a:t>
            </a:r>
            <a:r>
              <a:rPr lang="fr-FR" dirty="0" err="1" smtClean="0"/>
              <a:t>Vlasov</a:t>
            </a:r>
            <a:r>
              <a:rPr lang="fr-FR" dirty="0" smtClean="0"/>
              <a:t> </a:t>
            </a:r>
            <a:r>
              <a:rPr lang="fr-FR" dirty="0" err="1" smtClean="0"/>
              <a:t>Launcher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tested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SECRAL II @ 24 GHz</a:t>
            </a:r>
          </a:p>
          <a:p>
            <a:pPr lvl="1"/>
            <a:r>
              <a:rPr lang="fr-FR" dirty="0" smtClean="0"/>
              <a:t>Large high charge state </a:t>
            </a:r>
            <a:r>
              <a:rPr lang="fr-FR" dirty="0" err="1" smtClean="0"/>
              <a:t>intensity</a:t>
            </a:r>
            <a:r>
              <a:rPr lang="fr-FR" dirty="0" smtClean="0"/>
              <a:t> </a:t>
            </a:r>
            <a:r>
              <a:rPr lang="fr-FR" dirty="0" err="1" smtClean="0"/>
              <a:t>improvement</a:t>
            </a:r>
            <a:r>
              <a:rPr lang="fr-FR" dirty="0" smtClean="0"/>
              <a:t> vs position</a:t>
            </a:r>
          </a:p>
          <a:p>
            <a:pPr lvl="1"/>
            <a:r>
              <a:rPr lang="fr-FR" dirty="0" err="1" smtClean="0"/>
              <a:t>Subsequent</a:t>
            </a:r>
            <a:r>
              <a:rPr lang="fr-FR" dirty="0" smtClean="0"/>
              <a:t> </a:t>
            </a:r>
            <a:r>
              <a:rPr lang="fr-FR" dirty="0" err="1" smtClean="0"/>
              <a:t>Higher</a:t>
            </a:r>
            <a:r>
              <a:rPr lang="fr-FR" dirty="0" smtClean="0"/>
              <a:t> x-ray count rat</a:t>
            </a:r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29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0144645" y="6342741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(X</a:t>
            </a:r>
            <a:r>
              <a:rPr lang="en-US" i="1" dirty="0"/>
              <a:t>. </a:t>
            </a:r>
            <a:r>
              <a:rPr lang="en-US" i="1" dirty="0" smtClean="0"/>
              <a:t>Wang,2024)</a:t>
            </a:r>
            <a:endParaRPr lang="en-US" dirty="0"/>
          </a:p>
        </p:txBody>
      </p:sp>
      <p:grpSp>
        <p:nvGrpSpPr>
          <p:cNvPr id="20" name="Groupe 19"/>
          <p:cNvGrpSpPr/>
          <p:nvPr/>
        </p:nvGrpSpPr>
        <p:grpSpPr>
          <a:xfrm>
            <a:off x="501252" y="3003912"/>
            <a:ext cx="4546396" cy="3396888"/>
            <a:chOff x="882252" y="3327762"/>
            <a:chExt cx="3522598" cy="2631947"/>
          </a:xfrm>
        </p:grpSpPr>
        <p:sp>
          <p:nvSpPr>
            <p:cNvPr id="7" name="object 10"/>
            <p:cNvSpPr/>
            <p:nvPr/>
          </p:nvSpPr>
          <p:spPr>
            <a:xfrm>
              <a:off x="882252" y="3327762"/>
              <a:ext cx="2753867" cy="26319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"/>
            <p:cNvSpPr/>
            <p:nvPr/>
          </p:nvSpPr>
          <p:spPr>
            <a:xfrm>
              <a:off x="3258041" y="5028547"/>
              <a:ext cx="375285" cy="359410"/>
            </a:xfrm>
            <a:custGeom>
              <a:avLst/>
              <a:gdLst/>
              <a:ahLst/>
              <a:cxnLst/>
              <a:rect l="l" t="t" r="r" b="b"/>
              <a:pathLst>
                <a:path w="375285" h="359410">
                  <a:moveTo>
                    <a:pt x="160594" y="94996"/>
                  </a:moveTo>
                  <a:lnTo>
                    <a:pt x="33655" y="94996"/>
                  </a:lnTo>
                  <a:lnTo>
                    <a:pt x="281813" y="327533"/>
                  </a:lnTo>
                  <a:lnTo>
                    <a:pt x="252095" y="359156"/>
                  </a:lnTo>
                  <a:lnTo>
                    <a:pt x="374777" y="355219"/>
                  </a:lnTo>
                  <a:lnTo>
                    <a:pt x="371854" y="264160"/>
                  </a:lnTo>
                  <a:lnTo>
                    <a:pt x="341122" y="264160"/>
                  </a:lnTo>
                  <a:lnTo>
                    <a:pt x="160594" y="94996"/>
                  </a:lnTo>
                  <a:close/>
                </a:path>
                <a:path w="375285" h="359410">
                  <a:moveTo>
                    <a:pt x="370840" y="232537"/>
                  </a:moveTo>
                  <a:lnTo>
                    <a:pt x="341122" y="264160"/>
                  </a:lnTo>
                  <a:lnTo>
                    <a:pt x="371854" y="264160"/>
                  </a:lnTo>
                  <a:lnTo>
                    <a:pt x="370840" y="232537"/>
                  </a:lnTo>
                  <a:close/>
                </a:path>
                <a:path w="375285" h="359410">
                  <a:moveTo>
                    <a:pt x="122682" y="0"/>
                  </a:moveTo>
                  <a:lnTo>
                    <a:pt x="0" y="3937"/>
                  </a:lnTo>
                  <a:lnTo>
                    <a:pt x="3937" y="126619"/>
                  </a:lnTo>
                  <a:lnTo>
                    <a:pt x="33655" y="94996"/>
                  </a:lnTo>
                  <a:lnTo>
                    <a:pt x="160594" y="94996"/>
                  </a:lnTo>
                  <a:lnTo>
                    <a:pt x="92964" y="31623"/>
                  </a:lnTo>
                  <a:lnTo>
                    <a:pt x="12268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2"/>
            <p:cNvSpPr/>
            <p:nvPr/>
          </p:nvSpPr>
          <p:spPr>
            <a:xfrm>
              <a:off x="3258041" y="5028547"/>
              <a:ext cx="375285" cy="359410"/>
            </a:xfrm>
            <a:custGeom>
              <a:avLst/>
              <a:gdLst/>
              <a:ahLst/>
              <a:cxnLst/>
              <a:rect l="l" t="t" r="r" b="b"/>
              <a:pathLst>
                <a:path w="375285" h="359410">
                  <a:moveTo>
                    <a:pt x="3937" y="126619"/>
                  </a:moveTo>
                  <a:lnTo>
                    <a:pt x="0" y="3937"/>
                  </a:lnTo>
                  <a:lnTo>
                    <a:pt x="122682" y="0"/>
                  </a:lnTo>
                  <a:lnTo>
                    <a:pt x="92964" y="31623"/>
                  </a:lnTo>
                  <a:lnTo>
                    <a:pt x="341122" y="264160"/>
                  </a:lnTo>
                  <a:lnTo>
                    <a:pt x="370840" y="232537"/>
                  </a:lnTo>
                  <a:lnTo>
                    <a:pt x="374777" y="355219"/>
                  </a:lnTo>
                  <a:lnTo>
                    <a:pt x="252095" y="359156"/>
                  </a:lnTo>
                  <a:lnTo>
                    <a:pt x="281813" y="327533"/>
                  </a:lnTo>
                  <a:lnTo>
                    <a:pt x="33655" y="94996"/>
                  </a:lnTo>
                  <a:lnTo>
                    <a:pt x="3937" y="126619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 txBox="1"/>
            <p:nvPr/>
          </p:nvSpPr>
          <p:spPr>
            <a:xfrm>
              <a:off x="3469495" y="4889101"/>
              <a:ext cx="93535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5" dirty="0">
                  <a:solidFill>
                    <a:srgbClr val="0D02DF"/>
                  </a:solidFill>
                  <a:latin typeface="Arial"/>
                  <a:cs typeface="Arial"/>
                </a:rPr>
                <a:t>Mo</a:t>
              </a:r>
              <a:r>
                <a:rPr sz="1800" b="1" spc="-40" dirty="0">
                  <a:solidFill>
                    <a:srgbClr val="0D02DF"/>
                  </a:solidFill>
                  <a:latin typeface="Arial"/>
                  <a:cs typeface="Arial"/>
                </a:rPr>
                <a:t>v</a:t>
              </a:r>
              <a:r>
                <a:rPr sz="1800" b="1" spc="-5" dirty="0">
                  <a:solidFill>
                    <a:srgbClr val="0D02DF"/>
                  </a:solidFill>
                  <a:latin typeface="Arial"/>
                  <a:cs typeface="Arial"/>
                </a:rPr>
                <a:t>able</a:t>
              </a:r>
              <a:endParaRPr sz="1800">
                <a:latin typeface="Arial"/>
                <a:cs typeface="Arial"/>
              </a:endParaRPr>
            </a:p>
          </p:txBody>
        </p:sp>
      </p:grpSp>
      <p:sp>
        <p:nvSpPr>
          <p:cNvPr id="11" name="object 22"/>
          <p:cNvSpPr/>
          <p:nvPr/>
        </p:nvSpPr>
        <p:spPr>
          <a:xfrm>
            <a:off x="6435853" y="1095901"/>
            <a:ext cx="5756147" cy="2318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/>
          <p:cNvSpPr txBox="1"/>
          <p:nvPr/>
        </p:nvSpPr>
        <p:spPr>
          <a:xfrm>
            <a:off x="5398206" y="5932119"/>
            <a:ext cx="26314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latin typeface="Microsoft YaHei"/>
                <a:cs typeface="Microsoft YaHei"/>
              </a:rPr>
              <a:t>Beam intensity </a:t>
            </a:r>
            <a:r>
              <a:rPr sz="1400" i="1" spc="5" dirty="0">
                <a:solidFill>
                  <a:srgbClr val="C00000"/>
                </a:solidFill>
                <a:latin typeface="Microsoft YaHei"/>
                <a:cs typeface="Microsoft YaHei"/>
              </a:rPr>
              <a:t>I</a:t>
            </a:r>
            <a:r>
              <a:rPr sz="1350" i="1" spc="7" baseline="-21604" dirty="0">
                <a:solidFill>
                  <a:srgbClr val="C00000"/>
                </a:solidFill>
                <a:latin typeface="Microsoft YaHei"/>
                <a:cs typeface="Microsoft YaHei"/>
              </a:rPr>
              <a:t>q </a:t>
            </a:r>
            <a:r>
              <a:rPr sz="1400" i="1" spc="-5" dirty="0">
                <a:latin typeface="Microsoft YaHei"/>
                <a:cs typeface="Microsoft YaHei"/>
              </a:rPr>
              <a:t>response</a:t>
            </a:r>
            <a:r>
              <a:rPr sz="1400" i="1" spc="-145" dirty="0">
                <a:latin typeface="Microsoft YaHei"/>
                <a:cs typeface="Microsoft YaHei"/>
              </a:rPr>
              <a:t> </a:t>
            </a:r>
            <a:r>
              <a:rPr sz="1400" i="1" spc="-5" dirty="0">
                <a:latin typeface="Microsoft YaHei"/>
                <a:cs typeface="Microsoft YaHei"/>
              </a:rPr>
              <a:t>to  </a:t>
            </a:r>
            <a:r>
              <a:rPr sz="1400" i="1" dirty="0">
                <a:latin typeface="Microsoft YaHei"/>
                <a:cs typeface="Microsoft YaHei"/>
              </a:rPr>
              <a:t>Vlasov launcher</a:t>
            </a:r>
            <a:r>
              <a:rPr sz="1400" i="1" spc="-80" dirty="0">
                <a:latin typeface="Microsoft YaHei"/>
                <a:cs typeface="Microsoft YaHei"/>
              </a:rPr>
              <a:t> </a:t>
            </a:r>
            <a:r>
              <a:rPr sz="1400" i="1" spc="-5" dirty="0">
                <a:latin typeface="Microsoft YaHei"/>
                <a:cs typeface="Microsoft YaHei"/>
              </a:rPr>
              <a:t>position</a:t>
            </a:r>
            <a:endParaRPr sz="1400" i="1" dirty="0">
              <a:latin typeface="Microsoft YaHei"/>
              <a:cs typeface="Microsoft YaHei"/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8590859" y="3339084"/>
            <a:ext cx="3444239" cy="2627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/>
          <p:cNvSpPr txBox="1"/>
          <p:nvPr/>
        </p:nvSpPr>
        <p:spPr>
          <a:xfrm>
            <a:off x="9661470" y="4397121"/>
            <a:ext cx="6248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7" baseline="-16666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000" b="1" baseline="-16666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1300" b="1" spc="10" dirty="0">
                <a:solidFill>
                  <a:srgbClr val="0000FF"/>
                </a:solidFill>
                <a:latin typeface="Arial"/>
                <a:cs typeface="Arial"/>
              </a:rPr>
              <a:t>30+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7"/>
          <p:cNvSpPr txBox="1"/>
          <p:nvPr/>
        </p:nvSpPr>
        <p:spPr>
          <a:xfrm>
            <a:off x="8671123" y="5934557"/>
            <a:ext cx="341820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i="1" spc="5" dirty="0">
                <a:solidFill>
                  <a:srgbClr val="C00000"/>
                </a:solidFill>
                <a:latin typeface="Microsoft YaHei"/>
                <a:cs typeface="Microsoft YaHei"/>
              </a:rPr>
              <a:t>I</a:t>
            </a:r>
            <a:r>
              <a:rPr sz="1350" i="1" spc="7" baseline="-21604" dirty="0">
                <a:solidFill>
                  <a:srgbClr val="C00000"/>
                </a:solidFill>
                <a:latin typeface="Microsoft YaHei"/>
                <a:cs typeface="Microsoft YaHei"/>
              </a:rPr>
              <a:t>q </a:t>
            </a:r>
            <a:r>
              <a:rPr sz="1400" i="1" dirty="0">
                <a:latin typeface="Microsoft YaHei"/>
                <a:cs typeface="Microsoft YaHei"/>
              </a:rPr>
              <a:t>and </a:t>
            </a:r>
            <a:r>
              <a:rPr sz="1400" i="1" spc="-5" dirty="0">
                <a:latin typeface="Microsoft YaHei"/>
                <a:cs typeface="Microsoft YaHei"/>
              </a:rPr>
              <a:t>Bremsstrahlung counts  responses to </a:t>
            </a:r>
            <a:r>
              <a:rPr sz="1400" i="1" dirty="0">
                <a:latin typeface="Microsoft YaHei"/>
                <a:cs typeface="Microsoft YaHei"/>
              </a:rPr>
              <a:t>Vlasov launcher</a:t>
            </a:r>
            <a:r>
              <a:rPr sz="1400" i="1" spc="-110" dirty="0">
                <a:latin typeface="Microsoft YaHei"/>
                <a:cs typeface="Microsoft YaHei"/>
              </a:rPr>
              <a:t> </a:t>
            </a:r>
            <a:r>
              <a:rPr sz="1400" i="1" spc="-5" dirty="0">
                <a:latin typeface="Microsoft YaHei"/>
                <a:cs typeface="Microsoft YaHei"/>
              </a:rPr>
              <a:t>position</a:t>
            </a:r>
            <a:endParaRPr sz="1400" i="1" dirty="0">
              <a:latin typeface="Microsoft YaHei"/>
              <a:cs typeface="Microsoft YaHei"/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5247878" y="3417269"/>
            <a:ext cx="3037065" cy="2478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/>
          <p:cNvSpPr txBox="1"/>
          <p:nvPr/>
        </p:nvSpPr>
        <p:spPr>
          <a:xfrm>
            <a:off x="5912937" y="4935982"/>
            <a:ext cx="5016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7" baseline="-17361" dirty="0">
                <a:solidFill>
                  <a:srgbClr val="C00000"/>
                </a:solidFill>
                <a:latin typeface="Arial"/>
                <a:cs typeface="Arial"/>
              </a:rPr>
              <a:t>Xe</a:t>
            </a:r>
            <a:r>
              <a:rPr sz="1050" b="1" dirty="0">
                <a:solidFill>
                  <a:srgbClr val="C00000"/>
                </a:solidFill>
                <a:latin typeface="Arial"/>
                <a:cs typeface="Arial"/>
              </a:rPr>
              <a:t>30+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20"/>
          <p:cNvSpPr txBox="1"/>
          <p:nvPr/>
        </p:nvSpPr>
        <p:spPr>
          <a:xfrm>
            <a:off x="6175447" y="3612641"/>
            <a:ext cx="5016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7" baseline="-17361" dirty="0">
                <a:latin typeface="Arial"/>
                <a:cs typeface="Arial"/>
              </a:rPr>
              <a:t>Xe</a:t>
            </a:r>
            <a:r>
              <a:rPr sz="1050" b="1" dirty="0">
                <a:latin typeface="Arial"/>
                <a:cs typeface="Arial"/>
              </a:rPr>
              <a:t>27+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21"/>
          <p:cNvSpPr txBox="1"/>
          <p:nvPr/>
        </p:nvSpPr>
        <p:spPr>
          <a:xfrm>
            <a:off x="6612834" y="4356353"/>
            <a:ext cx="4000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15" baseline="-17361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sz="1050" b="1" dirty="0">
                <a:solidFill>
                  <a:srgbClr val="00AF50"/>
                </a:solidFill>
                <a:latin typeface="Arial"/>
                <a:cs typeface="Arial"/>
              </a:rPr>
              <a:t>35+</a:t>
            </a:r>
            <a:endParaRPr sz="10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4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à coins arrondis 87"/>
          <p:cNvSpPr/>
          <p:nvPr/>
        </p:nvSpPr>
        <p:spPr>
          <a:xfrm>
            <a:off x="4443046" y="1049217"/>
            <a:ext cx="3613638" cy="5530361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à coins arrondis 86"/>
          <p:cNvSpPr/>
          <p:nvPr/>
        </p:nvSpPr>
        <p:spPr>
          <a:xfrm>
            <a:off x="360485" y="1055077"/>
            <a:ext cx="3613638" cy="5530361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6224"/>
            <a:ext cx="10127847" cy="792088"/>
          </a:xfrm>
        </p:spPr>
        <p:txBody>
          <a:bodyPr/>
          <a:lstStyle/>
          <a:p>
            <a:r>
              <a:rPr lang="fr-FR" dirty="0" smtClean="0"/>
              <a:t>ECRIS Minimum-B confinement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41370" y="832441"/>
            <a:ext cx="2250076" cy="626418"/>
          </a:xfrm>
        </p:spPr>
        <p:txBody>
          <a:bodyPr/>
          <a:lstStyle/>
          <a:p>
            <a:r>
              <a:rPr lang="fr-FR" dirty="0" smtClean="0"/>
              <a:t>MHD stable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387908" y="6669360"/>
            <a:ext cx="804092" cy="188640"/>
          </a:xfrm>
        </p:spPr>
        <p:txBody>
          <a:bodyPr/>
          <a:lstStyle/>
          <a:p>
            <a:fld id="{B9BBA51A-0E04-4B3D-A92E-704BDD3DCD9A}" type="slidenum">
              <a:rPr lang="fr-FR" altLang="fr-FR" smtClean="0"/>
              <a:pPr/>
              <a:t>3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ECR ION SOURCE FOR DUMMIES</a:t>
            </a:r>
            <a:endParaRPr lang="en-US" dirty="0"/>
          </a:p>
        </p:txBody>
      </p:sp>
      <p:grpSp>
        <p:nvGrpSpPr>
          <p:cNvPr id="6" name="Groupe 5"/>
          <p:cNvGrpSpPr/>
          <p:nvPr/>
        </p:nvGrpSpPr>
        <p:grpSpPr>
          <a:xfrm>
            <a:off x="624883" y="1463963"/>
            <a:ext cx="3024642" cy="5061797"/>
            <a:chOff x="2068552" y="-408388"/>
            <a:chExt cx="4160798" cy="6963176"/>
          </a:xfrm>
        </p:grpSpPr>
        <p:pic>
          <p:nvPicPr>
            <p:cNvPr id="7" name="Picture 4" descr="miroir mag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313" y="4130675"/>
              <a:ext cx="2828925" cy="181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4868863" y="3624263"/>
              <a:ext cx="593725" cy="377825"/>
              <a:chOff x="1843" y="2165"/>
              <a:chExt cx="219" cy="238"/>
            </a:xfrm>
          </p:grpSpPr>
          <p:sp>
            <p:nvSpPr>
              <p:cNvPr id="49" name="Rectangle 6"/>
              <p:cNvSpPr>
                <a:spLocks noChangeArrowheads="1"/>
              </p:cNvSpPr>
              <p:nvPr/>
            </p:nvSpPr>
            <p:spPr bwMode="auto">
              <a:xfrm>
                <a:off x="1844" y="2165"/>
                <a:ext cx="218" cy="2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Line 7"/>
              <p:cNvSpPr>
                <a:spLocks noChangeShapeType="1"/>
              </p:cNvSpPr>
              <p:nvPr/>
            </p:nvSpPr>
            <p:spPr bwMode="auto">
              <a:xfrm>
                <a:off x="1843" y="2166"/>
                <a:ext cx="219" cy="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 flipH="1">
                <a:off x="1844" y="2165"/>
                <a:ext cx="218" cy="2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2652713" y="3627438"/>
              <a:ext cx="576262" cy="377825"/>
              <a:chOff x="1843" y="2165"/>
              <a:chExt cx="219" cy="238"/>
            </a:xfrm>
          </p:grpSpPr>
          <p:sp>
            <p:nvSpPr>
              <p:cNvPr id="46" name="Rectangle 14"/>
              <p:cNvSpPr>
                <a:spLocks noChangeArrowheads="1"/>
              </p:cNvSpPr>
              <p:nvPr/>
            </p:nvSpPr>
            <p:spPr bwMode="auto">
              <a:xfrm>
                <a:off x="1844" y="2165"/>
                <a:ext cx="218" cy="2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Line 15"/>
              <p:cNvSpPr>
                <a:spLocks noChangeShapeType="1"/>
              </p:cNvSpPr>
              <p:nvPr/>
            </p:nvSpPr>
            <p:spPr bwMode="auto">
              <a:xfrm>
                <a:off x="1843" y="2166"/>
                <a:ext cx="219" cy="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Line 16"/>
              <p:cNvSpPr>
                <a:spLocks noChangeShapeType="1"/>
              </p:cNvSpPr>
              <p:nvPr/>
            </p:nvSpPr>
            <p:spPr bwMode="auto">
              <a:xfrm flipH="1">
                <a:off x="1844" y="2165"/>
                <a:ext cx="218" cy="2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0" name="Line 21"/>
            <p:cNvSpPr>
              <a:spLocks noChangeShapeType="1"/>
            </p:cNvSpPr>
            <p:nvPr/>
          </p:nvSpPr>
          <p:spPr bwMode="auto">
            <a:xfrm>
              <a:off x="2640013" y="4960938"/>
              <a:ext cx="3589337" cy="0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5653088" y="4929188"/>
              <a:ext cx="2794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i="1">
                  <a:latin typeface="Comic Sans MS" pitchFamily="66" charset="0"/>
                </a:rPr>
                <a:t>z</a:t>
              </a: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2339975" y="593066"/>
              <a:ext cx="3557588" cy="2102508"/>
            </a:xfrm>
            <a:custGeom>
              <a:avLst/>
              <a:gdLst>
                <a:gd name="T0" fmla="*/ 0 w 2193"/>
                <a:gd name="T1" fmla="*/ 715 h 1080"/>
                <a:gd name="T2" fmla="*/ 215 w 2193"/>
                <a:gd name="T3" fmla="*/ 199 h 1080"/>
                <a:gd name="T4" fmla="*/ 354 w 2193"/>
                <a:gd name="T5" fmla="*/ 16 h 1080"/>
                <a:gd name="T6" fmla="*/ 469 w 2193"/>
                <a:gd name="T7" fmla="*/ 100 h 1080"/>
                <a:gd name="T8" fmla="*/ 699 w 2193"/>
                <a:gd name="T9" fmla="*/ 600 h 1080"/>
                <a:gd name="T10" fmla="*/ 910 w 2193"/>
                <a:gd name="T11" fmla="*/ 930 h 1080"/>
                <a:gd name="T12" fmla="*/ 1078 w 2193"/>
                <a:gd name="T13" fmla="*/ 1008 h 1080"/>
                <a:gd name="T14" fmla="*/ 1224 w 2193"/>
                <a:gd name="T15" fmla="*/ 960 h 1080"/>
                <a:gd name="T16" fmla="*/ 1435 w 2193"/>
                <a:gd name="T17" fmla="*/ 720 h 1080"/>
                <a:gd name="T18" fmla="*/ 1567 w 2193"/>
                <a:gd name="T19" fmla="*/ 480 h 1080"/>
                <a:gd name="T20" fmla="*/ 1663 w 2193"/>
                <a:gd name="T21" fmla="*/ 318 h 1080"/>
                <a:gd name="T22" fmla="*/ 1753 w 2193"/>
                <a:gd name="T23" fmla="*/ 264 h 1080"/>
                <a:gd name="T24" fmla="*/ 1843 w 2193"/>
                <a:gd name="T25" fmla="*/ 330 h 1080"/>
                <a:gd name="T26" fmla="*/ 1939 w 2193"/>
                <a:gd name="T27" fmla="*/ 522 h 1080"/>
                <a:gd name="T28" fmla="*/ 2193 w 2193"/>
                <a:gd name="T29" fmla="*/ 1080 h 1080"/>
                <a:gd name="connsiteX0" fmla="*/ 0 w 10000"/>
                <a:gd name="connsiteY0" fmla="*/ 6540 h 9920"/>
                <a:gd name="connsiteX1" fmla="*/ 980 w 10000"/>
                <a:gd name="connsiteY1" fmla="*/ 1763 h 9920"/>
                <a:gd name="connsiteX2" fmla="*/ 1614 w 10000"/>
                <a:gd name="connsiteY2" fmla="*/ 68 h 9920"/>
                <a:gd name="connsiteX3" fmla="*/ 2139 w 10000"/>
                <a:gd name="connsiteY3" fmla="*/ 846 h 9920"/>
                <a:gd name="connsiteX4" fmla="*/ 3187 w 10000"/>
                <a:gd name="connsiteY4" fmla="*/ 5476 h 9920"/>
                <a:gd name="connsiteX5" fmla="*/ 4150 w 10000"/>
                <a:gd name="connsiteY5" fmla="*/ 8531 h 9920"/>
                <a:gd name="connsiteX6" fmla="*/ 4916 w 10000"/>
                <a:gd name="connsiteY6" fmla="*/ 9253 h 9920"/>
                <a:gd name="connsiteX7" fmla="*/ 5581 w 10000"/>
                <a:gd name="connsiteY7" fmla="*/ 8809 h 9920"/>
                <a:gd name="connsiteX8" fmla="*/ 6238 w 10000"/>
                <a:gd name="connsiteY8" fmla="*/ 7504 h 9920"/>
                <a:gd name="connsiteX9" fmla="*/ 7145 w 10000"/>
                <a:gd name="connsiteY9" fmla="*/ 4364 h 9920"/>
                <a:gd name="connsiteX10" fmla="*/ 7583 w 10000"/>
                <a:gd name="connsiteY10" fmla="*/ 2864 h 9920"/>
                <a:gd name="connsiteX11" fmla="*/ 7994 w 10000"/>
                <a:gd name="connsiteY11" fmla="*/ 2364 h 9920"/>
                <a:gd name="connsiteX12" fmla="*/ 8404 w 10000"/>
                <a:gd name="connsiteY12" fmla="*/ 2976 h 9920"/>
                <a:gd name="connsiteX13" fmla="*/ 8842 w 10000"/>
                <a:gd name="connsiteY13" fmla="*/ 4753 h 9920"/>
                <a:gd name="connsiteX14" fmla="*/ 10000 w 10000"/>
                <a:gd name="connsiteY14" fmla="*/ 9920 h 9920"/>
                <a:gd name="connsiteX0" fmla="*/ 0 w 10000"/>
                <a:gd name="connsiteY0" fmla="*/ 6593 h 10000"/>
                <a:gd name="connsiteX1" fmla="*/ 980 w 10000"/>
                <a:gd name="connsiteY1" fmla="*/ 1777 h 10000"/>
                <a:gd name="connsiteX2" fmla="*/ 1614 w 10000"/>
                <a:gd name="connsiteY2" fmla="*/ 69 h 10000"/>
                <a:gd name="connsiteX3" fmla="*/ 2139 w 10000"/>
                <a:gd name="connsiteY3" fmla="*/ 853 h 10000"/>
                <a:gd name="connsiteX4" fmla="*/ 3187 w 10000"/>
                <a:gd name="connsiteY4" fmla="*/ 5520 h 10000"/>
                <a:gd name="connsiteX5" fmla="*/ 4150 w 10000"/>
                <a:gd name="connsiteY5" fmla="*/ 8600 h 10000"/>
                <a:gd name="connsiteX6" fmla="*/ 4916 w 10000"/>
                <a:gd name="connsiteY6" fmla="*/ 9328 h 10000"/>
                <a:gd name="connsiteX7" fmla="*/ 5581 w 10000"/>
                <a:gd name="connsiteY7" fmla="*/ 8880 h 10000"/>
                <a:gd name="connsiteX8" fmla="*/ 6238 w 10000"/>
                <a:gd name="connsiteY8" fmla="*/ 7565 h 10000"/>
                <a:gd name="connsiteX9" fmla="*/ 6907 w 10000"/>
                <a:gd name="connsiteY9" fmla="*/ 5608 h 10000"/>
                <a:gd name="connsiteX10" fmla="*/ 7583 w 10000"/>
                <a:gd name="connsiteY10" fmla="*/ 2887 h 10000"/>
                <a:gd name="connsiteX11" fmla="*/ 7994 w 10000"/>
                <a:gd name="connsiteY11" fmla="*/ 2383 h 10000"/>
                <a:gd name="connsiteX12" fmla="*/ 8404 w 10000"/>
                <a:gd name="connsiteY12" fmla="*/ 3000 h 10000"/>
                <a:gd name="connsiteX13" fmla="*/ 8842 w 10000"/>
                <a:gd name="connsiteY13" fmla="*/ 4791 h 10000"/>
                <a:gd name="connsiteX14" fmla="*/ 10000 w 10000"/>
                <a:gd name="connsiteY14" fmla="*/ 10000 h 10000"/>
                <a:gd name="connsiteX0" fmla="*/ 0 w 10000"/>
                <a:gd name="connsiteY0" fmla="*/ 6593 h 10000"/>
                <a:gd name="connsiteX1" fmla="*/ 980 w 10000"/>
                <a:gd name="connsiteY1" fmla="*/ 1777 h 10000"/>
                <a:gd name="connsiteX2" fmla="*/ 1614 w 10000"/>
                <a:gd name="connsiteY2" fmla="*/ 69 h 10000"/>
                <a:gd name="connsiteX3" fmla="*/ 2139 w 10000"/>
                <a:gd name="connsiteY3" fmla="*/ 853 h 10000"/>
                <a:gd name="connsiteX4" fmla="*/ 3187 w 10000"/>
                <a:gd name="connsiteY4" fmla="*/ 5520 h 10000"/>
                <a:gd name="connsiteX5" fmla="*/ 4150 w 10000"/>
                <a:gd name="connsiteY5" fmla="*/ 8600 h 10000"/>
                <a:gd name="connsiteX6" fmla="*/ 4916 w 10000"/>
                <a:gd name="connsiteY6" fmla="*/ 9328 h 10000"/>
                <a:gd name="connsiteX7" fmla="*/ 5581 w 10000"/>
                <a:gd name="connsiteY7" fmla="*/ 8880 h 10000"/>
                <a:gd name="connsiteX8" fmla="*/ 6238 w 10000"/>
                <a:gd name="connsiteY8" fmla="*/ 7565 h 10000"/>
                <a:gd name="connsiteX9" fmla="*/ 6907 w 10000"/>
                <a:gd name="connsiteY9" fmla="*/ 5608 h 10000"/>
                <a:gd name="connsiteX10" fmla="*/ 7583 w 10000"/>
                <a:gd name="connsiteY10" fmla="*/ 2887 h 10000"/>
                <a:gd name="connsiteX11" fmla="*/ 7926 w 10000"/>
                <a:gd name="connsiteY11" fmla="*/ 5014 h 10000"/>
                <a:gd name="connsiteX12" fmla="*/ 8404 w 10000"/>
                <a:gd name="connsiteY12" fmla="*/ 3000 h 10000"/>
                <a:gd name="connsiteX13" fmla="*/ 8842 w 10000"/>
                <a:gd name="connsiteY13" fmla="*/ 4791 h 10000"/>
                <a:gd name="connsiteX14" fmla="*/ 10000 w 10000"/>
                <a:gd name="connsiteY14" fmla="*/ 10000 h 10000"/>
                <a:gd name="connsiteX0" fmla="*/ 0 w 10000"/>
                <a:gd name="connsiteY0" fmla="*/ 6593 h 10000"/>
                <a:gd name="connsiteX1" fmla="*/ 980 w 10000"/>
                <a:gd name="connsiteY1" fmla="*/ 1777 h 10000"/>
                <a:gd name="connsiteX2" fmla="*/ 1614 w 10000"/>
                <a:gd name="connsiteY2" fmla="*/ 69 h 10000"/>
                <a:gd name="connsiteX3" fmla="*/ 2139 w 10000"/>
                <a:gd name="connsiteY3" fmla="*/ 853 h 10000"/>
                <a:gd name="connsiteX4" fmla="*/ 3187 w 10000"/>
                <a:gd name="connsiteY4" fmla="*/ 5520 h 10000"/>
                <a:gd name="connsiteX5" fmla="*/ 4150 w 10000"/>
                <a:gd name="connsiteY5" fmla="*/ 8600 h 10000"/>
                <a:gd name="connsiteX6" fmla="*/ 4916 w 10000"/>
                <a:gd name="connsiteY6" fmla="*/ 9328 h 10000"/>
                <a:gd name="connsiteX7" fmla="*/ 5581 w 10000"/>
                <a:gd name="connsiteY7" fmla="*/ 8880 h 10000"/>
                <a:gd name="connsiteX8" fmla="*/ 6238 w 10000"/>
                <a:gd name="connsiteY8" fmla="*/ 7565 h 10000"/>
                <a:gd name="connsiteX9" fmla="*/ 6907 w 10000"/>
                <a:gd name="connsiteY9" fmla="*/ 5608 h 10000"/>
                <a:gd name="connsiteX10" fmla="*/ 7515 w 10000"/>
                <a:gd name="connsiteY10" fmla="*/ 5732 h 10000"/>
                <a:gd name="connsiteX11" fmla="*/ 7926 w 10000"/>
                <a:gd name="connsiteY11" fmla="*/ 5014 h 10000"/>
                <a:gd name="connsiteX12" fmla="*/ 8404 w 10000"/>
                <a:gd name="connsiteY12" fmla="*/ 3000 h 10000"/>
                <a:gd name="connsiteX13" fmla="*/ 8842 w 10000"/>
                <a:gd name="connsiteY13" fmla="*/ 4791 h 10000"/>
                <a:gd name="connsiteX14" fmla="*/ 10000 w 10000"/>
                <a:gd name="connsiteY14" fmla="*/ 10000 h 10000"/>
                <a:gd name="connsiteX0" fmla="*/ 0 w 10000"/>
                <a:gd name="connsiteY0" fmla="*/ 6593 h 10000"/>
                <a:gd name="connsiteX1" fmla="*/ 980 w 10000"/>
                <a:gd name="connsiteY1" fmla="*/ 1777 h 10000"/>
                <a:gd name="connsiteX2" fmla="*/ 1614 w 10000"/>
                <a:gd name="connsiteY2" fmla="*/ 69 h 10000"/>
                <a:gd name="connsiteX3" fmla="*/ 2139 w 10000"/>
                <a:gd name="connsiteY3" fmla="*/ 853 h 10000"/>
                <a:gd name="connsiteX4" fmla="*/ 3187 w 10000"/>
                <a:gd name="connsiteY4" fmla="*/ 5520 h 10000"/>
                <a:gd name="connsiteX5" fmla="*/ 4150 w 10000"/>
                <a:gd name="connsiteY5" fmla="*/ 8600 h 10000"/>
                <a:gd name="connsiteX6" fmla="*/ 4916 w 10000"/>
                <a:gd name="connsiteY6" fmla="*/ 9328 h 10000"/>
                <a:gd name="connsiteX7" fmla="*/ 5581 w 10000"/>
                <a:gd name="connsiteY7" fmla="*/ 8880 h 10000"/>
                <a:gd name="connsiteX8" fmla="*/ 6238 w 10000"/>
                <a:gd name="connsiteY8" fmla="*/ 7565 h 10000"/>
                <a:gd name="connsiteX9" fmla="*/ 7077 w 10000"/>
                <a:gd name="connsiteY9" fmla="*/ 7386 h 10000"/>
                <a:gd name="connsiteX10" fmla="*/ 7515 w 10000"/>
                <a:gd name="connsiteY10" fmla="*/ 5732 h 10000"/>
                <a:gd name="connsiteX11" fmla="*/ 7926 w 10000"/>
                <a:gd name="connsiteY11" fmla="*/ 5014 h 10000"/>
                <a:gd name="connsiteX12" fmla="*/ 8404 w 10000"/>
                <a:gd name="connsiteY12" fmla="*/ 3000 h 10000"/>
                <a:gd name="connsiteX13" fmla="*/ 8842 w 10000"/>
                <a:gd name="connsiteY13" fmla="*/ 4791 h 10000"/>
                <a:gd name="connsiteX14" fmla="*/ 10000 w 10000"/>
                <a:gd name="connsiteY14" fmla="*/ 10000 h 10000"/>
                <a:gd name="connsiteX0" fmla="*/ 0 w 10000"/>
                <a:gd name="connsiteY0" fmla="*/ 6593 h 10000"/>
                <a:gd name="connsiteX1" fmla="*/ 980 w 10000"/>
                <a:gd name="connsiteY1" fmla="*/ 1777 h 10000"/>
                <a:gd name="connsiteX2" fmla="*/ 1614 w 10000"/>
                <a:gd name="connsiteY2" fmla="*/ 69 h 10000"/>
                <a:gd name="connsiteX3" fmla="*/ 2139 w 10000"/>
                <a:gd name="connsiteY3" fmla="*/ 853 h 10000"/>
                <a:gd name="connsiteX4" fmla="*/ 3187 w 10000"/>
                <a:gd name="connsiteY4" fmla="*/ 5520 h 10000"/>
                <a:gd name="connsiteX5" fmla="*/ 4150 w 10000"/>
                <a:gd name="connsiteY5" fmla="*/ 8600 h 10000"/>
                <a:gd name="connsiteX6" fmla="*/ 4916 w 10000"/>
                <a:gd name="connsiteY6" fmla="*/ 9328 h 10000"/>
                <a:gd name="connsiteX7" fmla="*/ 5581 w 10000"/>
                <a:gd name="connsiteY7" fmla="*/ 8880 h 10000"/>
                <a:gd name="connsiteX8" fmla="*/ 6238 w 10000"/>
                <a:gd name="connsiteY8" fmla="*/ 7565 h 10000"/>
                <a:gd name="connsiteX9" fmla="*/ 7077 w 10000"/>
                <a:gd name="connsiteY9" fmla="*/ 7386 h 10000"/>
                <a:gd name="connsiteX10" fmla="*/ 7447 w 10000"/>
                <a:gd name="connsiteY10" fmla="*/ 5163 h 10000"/>
                <a:gd name="connsiteX11" fmla="*/ 7926 w 10000"/>
                <a:gd name="connsiteY11" fmla="*/ 5014 h 10000"/>
                <a:gd name="connsiteX12" fmla="*/ 8404 w 10000"/>
                <a:gd name="connsiteY12" fmla="*/ 3000 h 10000"/>
                <a:gd name="connsiteX13" fmla="*/ 8842 w 10000"/>
                <a:gd name="connsiteY13" fmla="*/ 4791 h 10000"/>
                <a:gd name="connsiteX14" fmla="*/ 10000 w 10000"/>
                <a:gd name="connsiteY14" fmla="*/ 10000 h 10000"/>
                <a:gd name="connsiteX0" fmla="*/ 0 w 10000"/>
                <a:gd name="connsiteY0" fmla="*/ 6593 h 10000"/>
                <a:gd name="connsiteX1" fmla="*/ 980 w 10000"/>
                <a:gd name="connsiteY1" fmla="*/ 1777 h 10000"/>
                <a:gd name="connsiteX2" fmla="*/ 1614 w 10000"/>
                <a:gd name="connsiteY2" fmla="*/ 69 h 10000"/>
                <a:gd name="connsiteX3" fmla="*/ 2139 w 10000"/>
                <a:gd name="connsiteY3" fmla="*/ 853 h 10000"/>
                <a:gd name="connsiteX4" fmla="*/ 3187 w 10000"/>
                <a:gd name="connsiteY4" fmla="*/ 5520 h 10000"/>
                <a:gd name="connsiteX5" fmla="*/ 4150 w 10000"/>
                <a:gd name="connsiteY5" fmla="*/ 8600 h 10000"/>
                <a:gd name="connsiteX6" fmla="*/ 4916 w 10000"/>
                <a:gd name="connsiteY6" fmla="*/ 9328 h 10000"/>
                <a:gd name="connsiteX7" fmla="*/ 5581 w 10000"/>
                <a:gd name="connsiteY7" fmla="*/ 8880 h 10000"/>
                <a:gd name="connsiteX8" fmla="*/ 6238 w 10000"/>
                <a:gd name="connsiteY8" fmla="*/ 7565 h 10000"/>
                <a:gd name="connsiteX9" fmla="*/ 6805 w 10000"/>
                <a:gd name="connsiteY9" fmla="*/ 6604 h 10000"/>
                <a:gd name="connsiteX10" fmla="*/ 7447 w 10000"/>
                <a:gd name="connsiteY10" fmla="*/ 5163 h 10000"/>
                <a:gd name="connsiteX11" fmla="*/ 7926 w 10000"/>
                <a:gd name="connsiteY11" fmla="*/ 5014 h 10000"/>
                <a:gd name="connsiteX12" fmla="*/ 8404 w 10000"/>
                <a:gd name="connsiteY12" fmla="*/ 3000 h 10000"/>
                <a:gd name="connsiteX13" fmla="*/ 8842 w 10000"/>
                <a:gd name="connsiteY13" fmla="*/ 4791 h 10000"/>
                <a:gd name="connsiteX14" fmla="*/ 10000 w 10000"/>
                <a:gd name="connsiteY14" fmla="*/ 10000 h 10000"/>
                <a:gd name="connsiteX0" fmla="*/ 0 w 10000"/>
                <a:gd name="connsiteY0" fmla="*/ 8948 h 12355"/>
                <a:gd name="connsiteX1" fmla="*/ 980 w 10000"/>
                <a:gd name="connsiteY1" fmla="*/ 4132 h 12355"/>
                <a:gd name="connsiteX2" fmla="*/ 1750 w 10000"/>
                <a:gd name="connsiteY2" fmla="*/ 6 h 12355"/>
                <a:gd name="connsiteX3" fmla="*/ 2139 w 10000"/>
                <a:gd name="connsiteY3" fmla="*/ 3208 h 12355"/>
                <a:gd name="connsiteX4" fmla="*/ 3187 w 10000"/>
                <a:gd name="connsiteY4" fmla="*/ 7875 h 12355"/>
                <a:gd name="connsiteX5" fmla="*/ 4150 w 10000"/>
                <a:gd name="connsiteY5" fmla="*/ 10955 h 12355"/>
                <a:gd name="connsiteX6" fmla="*/ 4916 w 10000"/>
                <a:gd name="connsiteY6" fmla="*/ 11683 h 12355"/>
                <a:gd name="connsiteX7" fmla="*/ 5581 w 10000"/>
                <a:gd name="connsiteY7" fmla="*/ 11235 h 12355"/>
                <a:gd name="connsiteX8" fmla="*/ 6238 w 10000"/>
                <a:gd name="connsiteY8" fmla="*/ 9920 h 12355"/>
                <a:gd name="connsiteX9" fmla="*/ 6805 w 10000"/>
                <a:gd name="connsiteY9" fmla="*/ 8959 h 12355"/>
                <a:gd name="connsiteX10" fmla="*/ 7447 w 10000"/>
                <a:gd name="connsiteY10" fmla="*/ 7518 h 12355"/>
                <a:gd name="connsiteX11" fmla="*/ 7926 w 10000"/>
                <a:gd name="connsiteY11" fmla="*/ 7369 h 12355"/>
                <a:gd name="connsiteX12" fmla="*/ 8404 w 10000"/>
                <a:gd name="connsiteY12" fmla="*/ 5355 h 12355"/>
                <a:gd name="connsiteX13" fmla="*/ 8842 w 10000"/>
                <a:gd name="connsiteY13" fmla="*/ 7146 h 12355"/>
                <a:gd name="connsiteX14" fmla="*/ 10000 w 10000"/>
                <a:gd name="connsiteY14" fmla="*/ 12355 h 12355"/>
                <a:gd name="connsiteX0" fmla="*/ 0 w 10000"/>
                <a:gd name="connsiteY0" fmla="*/ 8948 h 12355"/>
                <a:gd name="connsiteX1" fmla="*/ 980 w 10000"/>
                <a:gd name="connsiteY1" fmla="*/ 4132 h 12355"/>
                <a:gd name="connsiteX2" fmla="*/ 1750 w 10000"/>
                <a:gd name="connsiteY2" fmla="*/ 6 h 12355"/>
                <a:gd name="connsiteX3" fmla="*/ 2309 w 10000"/>
                <a:gd name="connsiteY3" fmla="*/ 3350 h 12355"/>
                <a:gd name="connsiteX4" fmla="*/ 3187 w 10000"/>
                <a:gd name="connsiteY4" fmla="*/ 7875 h 12355"/>
                <a:gd name="connsiteX5" fmla="*/ 4150 w 10000"/>
                <a:gd name="connsiteY5" fmla="*/ 10955 h 12355"/>
                <a:gd name="connsiteX6" fmla="*/ 4916 w 10000"/>
                <a:gd name="connsiteY6" fmla="*/ 11683 h 12355"/>
                <a:gd name="connsiteX7" fmla="*/ 5581 w 10000"/>
                <a:gd name="connsiteY7" fmla="*/ 11235 h 12355"/>
                <a:gd name="connsiteX8" fmla="*/ 6238 w 10000"/>
                <a:gd name="connsiteY8" fmla="*/ 9920 h 12355"/>
                <a:gd name="connsiteX9" fmla="*/ 6805 w 10000"/>
                <a:gd name="connsiteY9" fmla="*/ 8959 h 12355"/>
                <a:gd name="connsiteX10" fmla="*/ 7447 w 10000"/>
                <a:gd name="connsiteY10" fmla="*/ 7518 h 12355"/>
                <a:gd name="connsiteX11" fmla="*/ 7926 w 10000"/>
                <a:gd name="connsiteY11" fmla="*/ 7369 h 12355"/>
                <a:gd name="connsiteX12" fmla="*/ 8404 w 10000"/>
                <a:gd name="connsiteY12" fmla="*/ 5355 h 12355"/>
                <a:gd name="connsiteX13" fmla="*/ 8842 w 10000"/>
                <a:gd name="connsiteY13" fmla="*/ 7146 h 12355"/>
                <a:gd name="connsiteX14" fmla="*/ 10000 w 10000"/>
                <a:gd name="connsiteY14" fmla="*/ 12355 h 12355"/>
                <a:gd name="connsiteX0" fmla="*/ 0 w 10000"/>
                <a:gd name="connsiteY0" fmla="*/ 8948 h 12355"/>
                <a:gd name="connsiteX1" fmla="*/ 980 w 10000"/>
                <a:gd name="connsiteY1" fmla="*/ 4132 h 12355"/>
                <a:gd name="connsiteX2" fmla="*/ 1036 w 10000"/>
                <a:gd name="connsiteY2" fmla="*/ 2745 h 12355"/>
                <a:gd name="connsiteX3" fmla="*/ 1750 w 10000"/>
                <a:gd name="connsiteY3" fmla="*/ 6 h 12355"/>
                <a:gd name="connsiteX4" fmla="*/ 2309 w 10000"/>
                <a:gd name="connsiteY4" fmla="*/ 3350 h 12355"/>
                <a:gd name="connsiteX5" fmla="*/ 3187 w 10000"/>
                <a:gd name="connsiteY5" fmla="*/ 7875 h 12355"/>
                <a:gd name="connsiteX6" fmla="*/ 4150 w 10000"/>
                <a:gd name="connsiteY6" fmla="*/ 10955 h 12355"/>
                <a:gd name="connsiteX7" fmla="*/ 4916 w 10000"/>
                <a:gd name="connsiteY7" fmla="*/ 11683 h 12355"/>
                <a:gd name="connsiteX8" fmla="*/ 5581 w 10000"/>
                <a:gd name="connsiteY8" fmla="*/ 11235 h 12355"/>
                <a:gd name="connsiteX9" fmla="*/ 6238 w 10000"/>
                <a:gd name="connsiteY9" fmla="*/ 9920 h 12355"/>
                <a:gd name="connsiteX10" fmla="*/ 6805 w 10000"/>
                <a:gd name="connsiteY10" fmla="*/ 8959 h 12355"/>
                <a:gd name="connsiteX11" fmla="*/ 7447 w 10000"/>
                <a:gd name="connsiteY11" fmla="*/ 7518 h 12355"/>
                <a:gd name="connsiteX12" fmla="*/ 7926 w 10000"/>
                <a:gd name="connsiteY12" fmla="*/ 7369 h 12355"/>
                <a:gd name="connsiteX13" fmla="*/ 8404 w 10000"/>
                <a:gd name="connsiteY13" fmla="*/ 5355 h 12355"/>
                <a:gd name="connsiteX14" fmla="*/ 8842 w 10000"/>
                <a:gd name="connsiteY14" fmla="*/ 7146 h 12355"/>
                <a:gd name="connsiteX15" fmla="*/ 10000 w 10000"/>
                <a:gd name="connsiteY15" fmla="*/ 12355 h 12355"/>
                <a:gd name="connsiteX0" fmla="*/ 0 w 10000"/>
                <a:gd name="connsiteY0" fmla="*/ 8948 h 12355"/>
                <a:gd name="connsiteX1" fmla="*/ 980 w 10000"/>
                <a:gd name="connsiteY1" fmla="*/ 4132 h 12355"/>
                <a:gd name="connsiteX2" fmla="*/ 1036 w 10000"/>
                <a:gd name="connsiteY2" fmla="*/ 2745 h 12355"/>
                <a:gd name="connsiteX3" fmla="*/ 1750 w 10000"/>
                <a:gd name="connsiteY3" fmla="*/ 6 h 12355"/>
                <a:gd name="connsiteX4" fmla="*/ 2547 w 10000"/>
                <a:gd name="connsiteY4" fmla="*/ 3492 h 12355"/>
                <a:gd name="connsiteX5" fmla="*/ 3187 w 10000"/>
                <a:gd name="connsiteY5" fmla="*/ 7875 h 12355"/>
                <a:gd name="connsiteX6" fmla="*/ 4150 w 10000"/>
                <a:gd name="connsiteY6" fmla="*/ 10955 h 12355"/>
                <a:gd name="connsiteX7" fmla="*/ 4916 w 10000"/>
                <a:gd name="connsiteY7" fmla="*/ 11683 h 12355"/>
                <a:gd name="connsiteX8" fmla="*/ 5581 w 10000"/>
                <a:gd name="connsiteY8" fmla="*/ 11235 h 12355"/>
                <a:gd name="connsiteX9" fmla="*/ 6238 w 10000"/>
                <a:gd name="connsiteY9" fmla="*/ 9920 h 12355"/>
                <a:gd name="connsiteX10" fmla="*/ 6805 w 10000"/>
                <a:gd name="connsiteY10" fmla="*/ 8959 h 12355"/>
                <a:gd name="connsiteX11" fmla="*/ 7447 w 10000"/>
                <a:gd name="connsiteY11" fmla="*/ 7518 h 12355"/>
                <a:gd name="connsiteX12" fmla="*/ 7926 w 10000"/>
                <a:gd name="connsiteY12" fmla="*/ 7369 h 12355"/>
                <a:gd name="connsiteX13" fmla="*/ 8404 w 10000"/>
                <a:gd name="connsiteY13" fmla="*/ 5355 h 12355"/>
                <a:gd name="connsiteX14" fmla="*/ 8842 w 10000"/>
                <a:gd name="connsiteY14" fmla="*/ 7146 h 12355"/>
                <a:gd name="connsiteX15" fmla="*/ 10000 w 10000"/>
                <a:gd name="connsiteY15" fmla="*/ 12355 h 12355"/>
                <a:gd name="connsiteX0" fmla="*/ 0 w 10000"/>
                <a:gd name="connsiteY0" fmla="*/ 8948 h 12355"/>
                <a:gd name="connsiteX1" fmla="*/ 742 w 10000"/>
                <a:gd name="connsiteY1" fmla="*/ 4772 h 12355"/>
                <a:gd name="connsiteX2" fmla="*/ 1036 w 10000"/>
                <a:gd name="connsiteY2" fmla="*/ 2745 h 12355"/>
                <a:gd name="connsiteX3" fmla="*/ 1750 w 10000"/>
                <a:gd name="connsiteY3" fmla="*/ 6 h 12355"/>
                <a:gd name="connsiteX4" fmla="*/ 2547 w 10000"/>
                <a:gd name="connsiteY4" fmla="*/ 3492 h 12355"/>
                <a:gd name="connsiteX5" fmla="*/ 3187 w 10000"/>
                <a:gd name="connsiteY5" fmla="*/ 7875 h 12355"/>
                <a:gd name="connsiteX6" fmla="*/ 4150 w 10000"/>
                <a:gd name="connsiteY6" fmla="*/ 10955 h 12355"/>
                <a:gd name="connsiteX7" fmla="*/ 4916 w 10000"/>
                <a:gd name="connsiteY7" fmla="*/ 11683 h 12355"/>
                <a:gd name="connsiteX8" fmla="*/ 5581 w 10000"/>
                <a:gd name="connsiteY8" fmla="*/ 11235 h 12355"/>
                <a:gd name="connsiteX9" fmla="*/ 6238 w 10000"/>
                <a:gd name="connsiteY9" fmla="*/ 9920 h 12355"/>
                <a:gd name="connsiteX10" fmla="*/ 6805 w 10000"/>
                <a:gd name="connsiteY10" fmla="*/ 8959 h 12355"/>
                <a:gd name="connsiteX11" fmla="*/ 7447 w 10000"/>
                <a:gd name="connsiteY11" fmla="*/ 7518 h 12355"/>
                <a:gd name="connsiteX12" fmla="*/ 7926 w 10000"/>
                <a:gd name="connsiteY12" fmla="*/ 7369 h 12355"/>
                <a:gd name="connsiteX13" fmla="*/ 8404 w 10000"/>
                <a:gd name="connsiteY13" fmla="*/ 5355 h 12355"/>
                <a:gd name="connsiteX14" fmla="*/ 8842 w 10000"/>
                <a:gd name="connsiteY14" fmla="*/ 7146 h 12355"/>
                <a:gd name="connsiteX15" fmla="*/ 10000 w 10000"/>
                <a:gd name="connsiteY15" fmla="*/ 12355 h 12355"/>
                <a:gd name="connsiteX0" fmla="*/ 0 w 10000"/>
                <a:gd name="connsiteY0" fmla="*/ 8948 h 12355"/>
                <a:gd name="connsiteX1" fmla="*/ 742 w 10000"/>
                <a:gd name="connsiteY1" fmla="*/ 4772 h 12355"/>
                <a:gd name="connsiteX2" fmla="*/ 1036 w 10000"/>
                <a:gd name="connsiteY2" fmla="*/ 2745 h 12355"/>
                <a:gd name="connsiteX3" fmla="*/ 1750 w 10000"/>
                <a:gd name="connsiteY3" fmla="*/ 6 h 12355"/>
                <a:gd name="connsiteX4" fmla="*/ 2547 w 10000"/>
                <a:gd name="connsiteY4" fmla="*/ 3492 h 12355"/>
                <a:gd name="connsiteX5" fmla="*/ 3357 w 10000"/>
                <a:gd name="connsiteY5" fmla="*/ 7875 h 12355"/>
                <a:gd name="connsiteX6" fmla="*/ 4150 w 10000"/>
                <a:gd name="connsiteY6" fmla="*/ 10955 h 12355"/>
                <a:gd name="connsiteX7" fmla="*/ 4916 w 10000"/>
                <a:gd name="connsiteY7" fmla="*/ 11683 h 12355"/>
                <a:gd name="connsiteX8" fmla="*/ 5581 w 10000"/>
                <a:gd name="connsiteY8" fmla="*/ 11235 h 12355"/>
                <a:gd name="connsiteX9" fmla="*/ 6238 w 10000"/>
                <a:gd name="connsiteY9" fmla="*/ 9920 h 12355"/>
                <a:gd name="connsiteX10" fmla="*/ 6805 w 10000"/>
                <a:gd name="connsiteY10" fmla="*/ 8959 h 12355"/>
                <a:gd name="connsiteX11" fmla="*/ 7447 w 10000"/>
                <a:gd name="connsiteY11" fmla="*/ 7518 h 12355"/>
                <a:gd name="connsiteX12" fmla="*/ 7926 w 10000"/>
                <a:gd name="connsiteY12" fmla="*/ 7369 h 12355"/>
                <a:gd name="connsiteX13" fmla="*/ 8404 w 10000"/>
                <a:gd name="connsiteY13" fmla="*/ 5355 h 12355"/>
                <a:gd name="connsiteX14" fmla="*/ 8842 w 10000"/>
                <a:gd name="connsiteY14" fmla="*/ 7146 h 12355"/>
                <a:gd name="connsiteX15" fmla="*/ 10000 w 10000"/>
                <a:gd name="connsiteY15" fmla="*/ 12355 h 12355"/>
                <a:gd name="connsiteX0" fmla="*/ 0 w 10000"/>
                <a:gd name="connsiteY0" fmla="*/ 8977 h 12384"/>
                <a:gd name="connsiteX1" fmla="*/ 742 w 10000"/>
                <a:gd name="connsiteY1" fmla="*/ 4801 h 12384"/>
                <a:gd name="connsiteX2" fmla="*/ 1036 w 10000"/>
                <a:gd name="connsiteY2" fmla="*/ 2774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801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810 w 10000"/>
                <a:gd name="connsiteY1" fmla="*/ 4801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810 w 10000"/>
                <a:gd name="connsiteY1" fmla="*/ 4801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904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949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988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447 w 10000"/>
                <a:gd name="connsiteY11" fmla="*/ 7547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447 w 10000"/>
                <a:gd name="connsiteY11" fmla="*/ 7049 h 12384"/>
                <a:gd name="connsiteX12" fmla="*/ 7926 w 10000"/>
                <a:gd name="connsiteY12" fmla="*/ 7398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447 w 10000"/>
                <a:gd name="connsiteY11" fmla="*/ 7049 h 12384"/>
                <a:gd name="connsiteX12" fmla="*/ 7858 w 10000"/>
                <a:gd name="connsiteY12" fmla="*/ 6047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277 w 10000"/>
                <a:gd name="connsiteY11" fmla="*/ 6622 h 12384"/>
                <a:gd name="connsiteX12" fmla="*/ 7858 w 10000"/>
                <a:gd name="connsiteY12" fmla="*/ 6047 h 12384"/>
                <a:gd name="connsiteX13" fmla="*/ 8404 w 10000"/>
                <a:gd name="connsiteY13" fmla="*/ 5384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277 w 10000"/>
                <a:gd name="connsiteY11" fmla="*/ 6622 h 12384"/>
                <a:gd name="connsiteX12" fmla="*/ 7858 w 10000"/>
                <a:gd name="connsiteY12" fmla="*/ 6047 h 12384"/>
                <a:gd name="connsiteX13" fmla="*/ 8404 w 10000"/>
                <a:gd name="connsiteY13" fmla="*/ 6735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413 w 10000"/>
                <a:gd name="connsiteY11" fmla="*/ 7191 h 12384"/>
                <a:gd name="connsiteX12" fmla="*/ 7858 w 10000"/>
                <a:gd name="connsiteY12" fmla="*/ 6047 h 12384"/>
                <a:gd name="connsiteX13" fmla="*/ 8404 w 10000"/>
                <a:gd name="connsiteY13" fmla="*/ 6735 h 12384"/>
                <a:gd name="connsiteX14" fmla="*/ 8842 w 10000"/>
                <a:gd name="connsiteY14" fmla="*/ 7175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413 w 10000"/>
                <a:gd name="connsiteY11" fmla="*/ 7191 h 12384"/>
                <a:gd name="connsiteX12" fmla="*/ 7858 w 10000"/>
                <a:gd name="connsiteY12" fmla="*/ 6047 h 12384"/>
                <a:gd name="connsiteX13" fmla="*/ 8404 w 10000"/>
                <a:gd name="connsiteY13" fmla="*/ 6735 h 12384"/>
                <a:gd name="connsiteX14" fmla="*/ 8876 w 10000"/>
                <a:gd name="connsiteY14" fmla="*/ 8242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413 w 10000"/>
                <a:gd name="connsiteY11" fmla="*/ 7191 h 12384"/>
                <a:gd name="connsiteX12" fmla="*/ 7926 w 10000"/>
                <a:gd name="connsiteY12" fmla="*/ 6047 h 12384"/>
                <a:gd name="connsiteX13" fmla="*/ 8404 w 10000"/>
                <a:gd name="connsiteY13" fmla="*/ 6735 h 12384"/>
                <a:gd name="connsiteX14" fmla="*/ 8876 w 10000"/>
                <a:gd name="connsiteY14" fmla="*/ 8242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413 w 10000"/>
                <a:gd name="connsiteY11" fmla="*/ 7191 h 12384"/>
                <a:gd name="connsiteX12" fmla="*/ 7926 w 10000"/>
                <a:gd name="connsiteY12" fmla="*/ 6047 h 12384"/>
                <a:gd name="connsiteX13" fmla="*/ 8404 w 10000"/>
                <a:gd name="connsiteY13" fmla="*/ 6735 h 12384"/>
                <a:gd name="connsiteX14" fmla="*/ 8876 w 10000"/>
                <a:gd name="connsiteY14" fmla="*/ 8242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277 w 10000"/>
                <a:gd name="connsiteY11" fmla="*/ 7049 h 12384"/>
                <a:gd name="connsiteX12" fmla="*/ 7926 w 10000"/>
                <a:gd name="connsiteY12" fmla="*/ 6047 h 12384"/>
                <a:gd name="connsiteX13" fmla="*/ 8404 w 10000"/>
                <a:gd name="connsiteY13" fmla="*/ 6735 h 12384"/>
                <a:gd name="connsiteX14" fmla="*/ 8876 w 10000"/>
                <a:gd name="connsiteY14" fmla="*/ 8242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135 h 12384"/>
                <a:gd name="connsiteX11" fmla="*/ 7277 w 10000"/>
                <a:gd name="connsiteY11" fmla="*/ 7049 h 12384"/>
                <a:gd name="connsiteX12" fmla="*/ 7926 w 10000"/>
                <a:gd name="connsiteY12" fmla="*/ 6047 h 12384"/>
                <a:gd name="connsiteX13" fmla="*/ 8404 w 10000"/>
                <a:gd name="connsiteY13" fmla="*/ 6735 h 12384"/>
                <a:gd name="connsiteX14" fmla="*/ 8876 w 10000"/>
                <a:gd name="connsiteY14" fmla="*/ 8242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805 w 10000"/>
                <a:gd name="connsiteY10" fmla="*/ 8633 h 12384"/>
                <a:gd name="connsiteX11" fmla="*/ 7277 w 10000"/>
                <a:gd name="connsiteY11" fmla="*/ 7049 h 12384"/>
                <a:gd name="connsiteX12" fmla="*/ 7926 w 10000"/>
                <a:gd name="connsiteY12" fmla="*/ 6047 h 12384"/>
                <a:gd name="connsiteX13" fmla="*/ 8404 w 10000"/>
                <a:gd name="connsiteY13" fmla="*/ 6735 h 12384"/>
                <a:gd name="connsiteX14" fmla="*/ 8876 w 10000"/>
                <a:gd name="connsiteY14" fmla="*/ 8242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635 w 10000"/>
                <a:gd name="connsiteY10" fmla="*/ 8491 h 12384"/>
                <a:gd name="connsiteX11" fmla="*/ 7277 w 10000"/>
                <a:gd name="connsiteY11" fmla="*/ 7049 h 12384"/>
                <a:gd name="connsiteX12" fmla="*/ 7926 w 10000"/>
                <a:gd name="connsiteY12" fmla="*/ 6047 h 12384"/>
                <a:gd name="connsiteX13" fmla="*/ 8404 w 10000"/>
                <a:gd name="connsiteY13" fmla="*/ 6735 h 12384"/>
                <a:gd name="connsiteX14" fmla="*/ 8876 w 10000"/>
                <a:gd name="connsiteY14" fmla="*/ 8242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635 w 10000"/>
                <a:gd name="connsiteY10" fmla="*/ 8491 h 12384"/>
                <a:gd name="connsiteX11" fmla="*/ 7277 w 10000"/>
                <a:gd name="connsiteY11" fmla="*/ 7049 h 12384"/>
                <a:gd name="connsiteX12" fmla="*/ 7926 w 10000"/>
                <a:gd name="connsiteY12" fmla="*/ 6047 h 12384"/>
                <a:gd name="connsiteX13" fmla="*/ 8404 w 10000"/>
                <a:gd name="connsiteY13" fmla="*/ 6735 h 12384"/>
                <a:gd name="connsiteX14" fmla="*/ 8944 w 10000"/>
                <a:gd name="connsiteY14" fmla="*/ 8313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635 w 10000"/>
                <a:gd name="connsiteY10" fmla="*/ 8491 h 12384"/>
                <a:gd name="connsiteX11" fmla="*/ 7277 w 10000"/>
                <a:gd name="connsiteY11" fmla="*/ 7049 h 12384"/>
                <a:gd name="connsiteX12" fmla="*/ 7926 w 10000"/>
                <a:gd name="connsiteY12" fmla="*/ 6047 h 12384"/>
                <a:gd name="connsiteX13" fmla="*/ 8506 w 10000"/>
                <a:gd name="connsiteY13" fmla="*/ 6735 h 12384"/>
                <a:gd name="connsiteX14" fmla="*/ 8944 w 10000"/>
                <a:gd name="connsiteY14" fmla="*/ 8313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635 w 10000"/>
                <a:gd name="connsiteY10" fmla="*/ 8491 h 12384"/>
                <a:gd name="connsiteX11" fmla="*/ 7277 w 10000"/>
                <a:gd name="connsiteY11" fmla="*/ 7049 h 12384"/>
                <a:gd name="connsiteX12" fmla="*/ 7926 w 10000"/>
                <a:gd name="connsiteY12" fmla="*/ 6047 h 12384"/>
                <a:gd name="connsiteX13" fmla="*/ 8506 w 10000"/>
                <a:gd name="connsiteY13" fmla="*/ 6735 h 12384"/>
                <a:gd name="connsiteX14" fmla="*/ 9080 w 10000"/>
                <a:gd name="connsiteY14" fmla="*/ 8669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703 w 10000"/>
                <a:gd name="connsiteY10" fmla="*/ 8491 h 12384"/>
                <a:gd name="connsiteX11" fmla="*/ 7277 w 10000"/>
                <a:gd name="connsiteY11" fmla="*/ 7049 h 12384"/>
                <a:gd name="connsiteX12" fmla="*/ 7926 w 10000"/>
                <a:gd name="connsiteY12" fmla="*/ 6047 h 12384"/>
                <a:gd name="connsiteX13" fmla="*/ 8506 w 10000"/>
                <a:gd name="connsiteY13" fmla="*/ 6735 h 12384"/>
                <a:gd name="connsiteX14" fmla="*/ 9080 w 10000"/>
                <a:gd name="connsiteY14" fmla="*/ 8669 h 12384"/>
                <a:gd name="connsiteX15" fmla="*/ 10000 w 10000"/>
                <a:gd name="connsiteY15" fmla="*/ 12384 h 12384"/>
                <a:gd name="connsiteX0" fmla="*/ 0 w 10000"/>
                <a:gd name="connsiteY0" fmla="*/ 8977 h 12384"/>
                <a:gd name="connsiteX1" fmla="*/ 742 w 10000"/>
                <a:gd name="connsiteY1" fmla="*/ 4659 h 12384"/>
                <a:gd name="connsiteX2" fmla="*/ 1240 w 10000"/>
                <a:gd name="connsiteY2" fmla="*/ 1707 h 12384"/>
                <a:gd name="connsiteX3" fmla="*/ 1750 w 10000"/>
                <a:gd name="connsiteY3" fmla="*/ 35 h 12384"/>
                <a:gd name="connsiteX4" fmla="*/ 2207 w 10000"/>
                <a:gd name="connsiteY4" fmla="*/ 1103 h 12384"/>
                <a:gd name="connsiteX5" fmla="*/ 3357 w 10000"/>
                <a:gd name="connsiteY5" fmla="*/ 7620 h 12384"/>
                <a:gd name="connsiteX6" fmla="*/ 4150 w 10000"/>
                <a:gd name="connsiteY6" fmla="*/ 10984 h 12384"/>
                <a:gd name="connsiteX7" fmla="*/ 4916 w 10000"/>
                <a:gd name="connsiteY7" fmla="*/ 11712 h 12384"/>
                <a:gd name="connsiteX8" fmla="*/ 5581 w 10000"/>
                <a:gd name="connsiteY8" fmla="*/ 11264 h 12384"/>
                <a:gd name="connsiteX9" fmla="*/ 6238 w 10000"/>
                <a:gd name="connsiteY9" fmla="*/ 9522 h 12384"/>
                <a:gd name="connsiteX10" fmla="*/ 6771 w 10000"/>
                <a:gd name="connsiteY10" fmla="*/ 8278 h 12384"/>
                <a:gd name="connsiteX11" fmla="*/ 7277 w 10000"/>
                <a:gd name="connsiteY11" fmla="*/ 7049 h 12384"/>
                <a:gd name="connsiteX12" fmla="*/ 7926 w 10000"/>
                <a:gd name="connsiteY12" fmla="*/ 6047 h 12384"/>
                <a:gd name="connsiteX13" fmla="*/ 8506 w 10000"/>
                <a:gd name="connsiteY13" fmla="*/ 6735 h 12384"/>
                <a:gd name="connsiteX14" fmla="*/ 9080 w 10000"/>
                <a:gd name="connsiteY14" fmla="*/ 8669 h 12384"/>
                <a:gd name="connsiteX15" fmla="*/ 10000 w 10000"/>
                <a:gd name="connsiteY15" fmla="*/ 12384 h 12384"/>
                <a:gd name="connsiteX0" fmla="*/ 0 w 10000"/>
                <a:gd name="connsiteY0" fmla="*/ 8954 h 12361"/>
                <a:gd name="connsiteX1" fmla="*/ 742 w 10000"/>
                <a:gd name="connsiteY1" fmla="*/ 4636 h 12361"/>
                <a:gd name="connsiteX2" fmla="*/ 1240 w 10000"/>
                <a:gd name="connsiteY2" fmla="*/ 1684 h 12361"/>
                <a:gd name="connsiteX3" fmla="*/ 1750 w 10000"/>
                <a:gd name="connsiteY3" fmla="*/ 12 h 12361"/>
                <a:gd name="connsiteX4" fmla="*/ 2411 w 10000"/>
                <a:gd name="connsiteY4" fmla="*/ 2147 h 12361"/>
                <a:gd name="connsiteX5" fmla="*/ 3357 w 10000"/>
                <a:gd name="connsiteY5" fmla="*/ 7597 h 12361"/>
                <a:gd name="connsiteX6" fmla="*/ 4150 w 10000"/>
                <a:gd name="connsiteY6" fmla="*/ 10961 h 12361"/>
                <a:gd name="connsiteX7" fmla="*/ 4916 w 10000"/>
                <a:gd name="connsiteY7" fmla="*/ 11689 h 12361"/>
                <a:gd name="connsiteX8" fmla="*/ 5581 w 10000"/>
                <a:gd name="connsiteY8" fmla="*/ 11241 h 12361"/>
                <a:gd name="connsiteX9" fmla="*/ 6238 w 10000"/>
                <a:gd name="connsiteY9" fmla="*/ 9499 h 12361"/>
                <a:gd name="connsiteX10" fmla="*/ 6771 w 10000"/>
                <a:gd name="connsiteY10" fmla="*/ 8255 h 12361"/>
                <a:gd name="connsiteX11" fmla="*/ 7277 w 10000"/>
                <a:gd name="connsiteY11" fmla="*/ 7026 h 12361"/>
                <a:gd name="connsiteX12" fmla="*/ 7926 w 10000"/>
                <a:gd name="connsiteY12" fmla="*/ 6024 h 12361"/>
                <a:gd name="connsiteX13" fmla="*/ 8506 w 10000"/>
                <a:gd name="connsiteY13" fmla="*/ 6712 h 12361"/>
                <a:gd name="connsiteX14" fmla="*/ 9080 w 10000"/>
                <a:gd name="connsiteY14" fmla="*/ 8646 h 12361"/>
                <a:gd name="connsiteX15" fmla="*/ 10000 w 10000"/>
                <a:gd name="connsiteY15" fmla="*/ 12361 h 12361"/>
                <a:gd name="connsiteX0" fmla="*/ 0 w 10000"/>
                <a:gd name="connsiteY0" fmla="*/ 8954 h 12361"/>
                <a:gd name="connsiteX1" fmla="*/ 742 w 10000"/>
                <a:gd name="connsiteY1" fmla="*/ 4636 h 12361"/>
                <a:gd name="connsiteX2" fmla="*/ 1240 w 10000"/>
                <a:gd name="connsiteY2" fmla="*/ 1684 h 12361"/>
                <a:gd name="connsiteX3" fmla="*/ 1750 w 10000"/>
                <a:gd name="connsiteY3" fmla="*/ 12 h 12361"/>
                <a:gd name="connsiteX4" fmla="*/ 2411 w 10000"/>
                <a:gd name="connsiteY4" fmla="*/ 2147 h 12361"/>
                <a:gd name="connsiteX5" fmla="*/ 3357 w 10000"/>
                <a:gd name="connsiteY5" fmla="*/ 7597 h 12361"/>
                <a:gd name="connsiteX6" fmla="*/ 4150 w 10000"/>
                <a:gd name="connsiteY6" fmla="*/ 10961 h 12361"/>
                <a:gd name="connsiteX7" fmla="*/ 4916 w 10000"/>
                <a:gd name="connsiteY7" fmla="*/ 11689 h 12361"/>
                <a:gd name="connsiteX8" fmla="*/ 5581 w 10000"/>
                <a:gd name="connsiteY8" fmla="*/ 11241 h 12361"/>
                <a:gd name="connsiteX9" fmla="*/ 6238 w 10000"/>
                <a:gd name="connsiteY9" fmla="*/ 9499 h 12361"/>
                <a:gd name="connsiteX10" fmla="*/ 6771 w 10000"/>
                <a:gd name="connsiteY10" fmla="*/ 8255 h 12361"/>
                <a:gd name="connsiteX11" fmla="*/ 7277 w 10000"/>
                <a:gd name="connsiteY11" fmla="*/ 7026 h 12361"/>
                <a:gd name="connsiteX12" fmla="*/ 7926 w 10000"/>
                <a:gd name="connsiteY12" fmla="*/ 6024 h 12361"/>
                <a:gd name="connsiteX13" fmla="*/ 8506 w 10000"/>
                <a:gd name="connsiteY13" fmla="*/ 6712 h 12361"/>
                <a:gd name="connsiteX14" fmla="*/ 9080 w 10000"/>
                <a:gd name="connsiteY14" fmla="*/ 8646 h 12361"/>
                <a:gd name="connsiteX15" fmla="*/ 10000 w 10000"/>
                <a:gd name="connsiteY15" fmla="*/ 12361 h 12361"/>
                <a:gd name="connsiteX0" fmla="*/ 0 w 10000"/>
                <a:gd name="connsiteY0" fmla="*/ 8954 h 12361"/>
                <a:gd name="connsiteX1" fmla="*/ 742 w 10000"/>
                <a:gd name="connsiteY1" fmla="*/ 4636 h 12361"/>
                <a:gd name="connsiteX2" fmla="*/ 1240 w 10000"/>
                <a:gd name="connsiteY2" fmla="*/ 1684 h 12361"/>
                <a:gd name="connsiteX3" fmla="*/ 1750 w 10000"/>
                <a:gd name="connsiteY3" fmla="*/ 12 h 12361"/>
                <a:gd name="connsiteX4" fmla="*/ 2411 w 10000"/>
                <a:gd name="connsiteY4" fmla="*/ 2147 h 12361"/>
                <a:gd name="connsiteX5" fmla="*/ 3357 w 10000"/>
                <a:gd name="connsiteY5" fmla="*/ 7597 h 12361"/>
                <a:gd name="connsiteX6" fmla="*/ 4150 w 10000"/>
                <a:gd name="connsiteY6" fmla="*/ 10961 h 12361"/>
                <a:gd name="connsiteX7" fmla="*/ 4916 w 10000"/>
                <a:gd name="connsiteY7" fmla="*/ 11689 h 12361"/>
                <a:gd name="connsiteX8" fmla="*/ 5581 w 10000"/>
                <a:gd name="connsiteY8" fmla="*/ 11241 h 12361"/>
                <a:gd name="connsiteX9" fmla="*/ 6238 w 10000"/>
                <a:gd name="connsiteY9" fmla="*/ 9499 h 12361"/>
                <a:gd name="connsiteX10" fmla="*/ 6771 w 10000"/>
                <a:gd name="connsiteY10" fmla="*/ 8255 h 12361"/>
                <a:gd name="connsiteX11" fmla="*/ 7277 w 10000"/>
                <a:gd name="connsiteY11" fmla="*/ 7026 h 12361"/>
                <a:gd name="connsiteX12" fmla="*/ 7926 w 10000"/>
                <a:gd name="connsiteY12" fmla="*/ 6024 h 12361"/>
                <a:gd name="connsiteX13" fmla="*/ 8506 w 10000"/>
                <a:gd name="connsiteY13" fmla="*/ 6712 h 12361"/>
                <a:gd name="connsiteX14" fmla="*/ 9080 w 10000"/>
                <a:gd name="connsiteY14" fmla="*/ 8646 h 12361"/>
                <a:gd name="connsiteX15" fmla="*/ 10000 w 10000"/>
                <a:gd name="connsiteY15" fmla="*/ 12361 h 12361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357 w 10000"/>
                <a:gd name="connsiteY5" fmla="*/ 7598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38 w 10000"/>
                <a:gd name="connsiteY9" fmla="*/ 9500 h 12362"/>
                <a:gd name="connsiteX10" fmla="*/ 6771 w 10000"/>
                <a:gd name="connsiteY10" fmla="*/ 8256 h 12362"/>
                <a:gd name="connsiteX11" fmla="*/ 7277 w 10000"/>
                <a:gd name="connsiteY11" fmla="*/ 7027 h 12362"/>
                <a:gd name="connsiteX12" fmla="*/ 7926 w 10000"/>
                <a:gd name="connsiteY12" fmla="*/ 6025 h 12362"/>
                <a:gd name="connsiteX13" fmla="*/ 8506 w 10000"/>
                <a:gd name="connsiteY13" fmla="*/ 6713 h 12362"/>
                <a:gd name="connsiteX14" fmla="*/ 9080 w 10000"/>
                <a:gd name="connsiteY14" fmla="*/ 8647 h 12362"/>
                <a:gd name="connsiteX15" fmla="*/ 10000 w 10000"/>
                <a:gd name="connsiteY15" fmla="*/ 12362 h 12362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357 w 10000"/>
                <a:gd name="connsiteY5" fmla="*/ 7598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38 w 10000"/>
                <a:gd name="connsiteY9" fmla="*/ 9500 h 12362"/>
                <a:gd name="connsiteX10" fmla="*/ 6704 w 10000"/>
                <a:gd name="connsiteY10" fmla="*/ 8256 h 12362"/>
                <a:gd name="connsiteX11" fmla="*/ 7277 w 10000"/>
                <a:gd name="connsiteY11" fmla="*/ 7027 h 12362"/>
                <a:gd name="connsiteX12" fmla="*/ 7926 w 10000"/>
                <a:gd name="connsiteY12" fmla="*/ 6025 h 12362"/>
                <a:gd name="connsiteX13" fmla="*/ 8506 w 10000"/>
                <a:gd name="connsiteY13" fmla="*/ 6713 h 12362"/>
                <a:gd name="connsiteX14" fmla="*/ 9080 w 10000"/>
                <a:gd name="connsiteY14" fmla="*/ 8647 h 12362"/>
                <a:gd name="connsiteX15" fmla="*/ 10000 w 10000"/>
                <a:gd name="connsiteY15" fmla="*/ 12362 h 12362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357 w 10000"/>
                <a:gd name="connsiteY5" fmla="*/ 7598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38 w 10000"/>
                <a:gd name="connsiteY9" fmla="*/ 9500 h 12362"/>
                <a:gd name="connsiteX10" fmla="*/ 7277 w 10000"/>
                <a:gd name="connsiteY10" fmla="*/ 7027 h 12362"/>
                <a:gd name="connsiteX11" fmla="*/ 7926 w 10000"/>
                <a:gd name="connsiteY11" fmla="*/ 6025 h 12362"/>
                <a:gd name="connsiteX12" fmla="*/ 8506 w 10000"/>
                <a:gd name="connsiteY12" fmla="*/ 6713 h 12362"/>
                <a:gd name="connsiteX13" fmla="*/ 9080 w 10000"/>
                <a:gd name="connsiteY13" fmla="*/ 8647 h 12362"/>
                <a:gd name="connsiteX14" fmla="*/ 10000 w 10000"/>
                <a:gd name="connsiteY14" fmla="*/ 12362 h 12362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357 w 10000"/>
                <a:gd name="connsiteY5" fmla="*/ 7598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71 w 10000"/>
                <a:gd name="connsiteY9" fmla="*/ 9640 h 12362"/>
                <a:gd name="connsiteX10" fmla="*/ 7277 w 10000"/>
                <a:gd name="connsiteY10" fmla="*/ 7027 h 12362"/>
                <a:gd name="connsiteX11" fmla="*/ 7926 w 10000"/>
                <a:gd name="connsiteY11" fmla="*/ 6025 h 12362"/>
                <a:gd name="connsiteX12" fmla="*/ 8506 w 10000"/>
                <a:gd name="connsiteY12" fmla="*/ 6713 h 12362"/>
                <a:gd name="connsiteX13" fmla="*/ 9080 w 10000"/>
                <a:gd name="connsiteY13" fmla="*/ 8647 h 12362"/>
                <a:gd name="connsiteX14" fmla="*/ 10000 w 10000"/>
                <a:gd name="connsiteY14" fmla="*/ 12362 h 12362"/>
                <a:gd name="connsiteX0" fmla="*/ 0 w 10000"/>
                <a:gd name="connsiteY0" fmla="*/ 8956 h 12363"/>
                <a:gd name="connsiteX1" fmla="*/ 742 w 10000"/>
                <a:gd name="connsiteY1" fmla="*/ 4638 h 12363"/>
                <a:gd name="connsiteX2" fmla="*/ 1240 w 10000"/>
                <a:gd name="connsiteY2" fmla="*/ 1686 h 12363"/>
                <a:gd name="connsiteX3" fmla="*/ 1750 w 10000"/>
                <a:gd name="connsiteY3" fmla="*/ 14 h 12363"/>
                <a:gd name="connsiteX4" fmla="*/ 2411 w 10000"/>
                <a:gd name="connsiteY4" fmla="*/ 2149 h 12363"/>
                <a:gd name="connsiteX5" fmla="*/ 3290 w 10000"/>
                <a:gd name="connsiteY5" fmla="*/ 7669 h 12363"/>
                <a:gd name="connsiteX6" fmla="*/ 4150 w 10000"/>
                <a:gd name="connsiteY6" fmla="*/ 10963 h 12363"/>
                <a:gd name="connsiteX7" fmla="*/ 4916 w 10000"/>
                <a:gd name="connsiteY7" fmla="*/ 11691 h 12363"/>
                <a:gd name="connsiteX8" fmla="*/ 5581 w 10000"/>
                <a:gd name="connsiteY8" fmla="*/ 11243 h 12363"/>
                <a:gd name="connsiteX9" fmla="*/ 6271 w 10000"/>
                <a:gd name="connsiteY9" fmla="*/ 9641 h 12363"/>
                <a:gd name="connsiteX10" fmla="*/ 7277 w 10000"/>
                <a:gd name="connsiteY10" fmla="*/ 7028 h 12363"/>
                <a:gd name="connsiteX11" fmla="*/ 7926 w 10000"/>
                <a:gd name="connsiteY11" fmla="*/ 6026 h 12363"/>
                <a:gd name="connsiteX12" fmla="*/ 8506 w 10000"/>
                <a:gd name="connsiteY12" fmla="*/ 6714 h 12363"/>
                <a:gd name="connsiteX13" fmla="*/ 9080 w 10000"/>
                <a:gd name="connsiteY13" fmla="*/ 8648 h 12363"/>
                <a:gd name="connsiteX14" fmla="*/ 10000 w 10000"/>
                <a:gd name="connsiteY14" fmla="*/ 12363 h 12363"/>
                <a:gd name="connsiteX0" fmla="*/ 0 w 10000"/>
                <a:gd name="connsiteY0" fmla="*/ 8956 h 12363"/>
                <a:gd name="connsiteX1" fmla="*/ 742 w 10000"/>
                <a:gd name="connsiteY1" fmla="*/ 4638 h 12363"/>
                <a:gd name="connsiteX2" fmla="*/ 1240 w 10000"/>
                <a:gd name="connsiteY2" fmla="*/ 1686 h 12363"/>
                <a:gd name="connsiteX3" fmla="*/ 1750 w 10000"/>
                <a:gd name="connsiteY3" fmla="*/ 14 h 12363"/>
                <a:gd name="connsiteX4" fmla="*/ 2411 w 10000"/>
                <a:gd name="connsiteY4" fmla="*/ 2149 h 12363"/>
                <a:gd name="connsiteX5" fmla="*/ 3323 w 10000"/>
                <a:gd name="connsiteY5" fmla="*/ 7599 h 12363"/>
                <a:gd name="connsiteX6" fmla="*/ 4150 w 10000"/>
                <a:gd name="connsiteY6" fmla="*/ 10963 h 12363"/>
                <a:gd name="connsiteX7" fmla="*/ 4916 w 10000"/>
                <a:gd name="connsiteY7" fmla="*/ 11691 h 12363"/>
                <a:gd name="connsiteX8" fmla="*/ 5581 w 10000"/>
                <a:gd name="connsiteY8" fmla="*/ 11243 h 12363"/>
                <a:gd name="connsiteX9" fmla="*/ 6271 w 10000"/>
                <a:gd name="connsiteY9" fmla="*/ 9641 h 12363"/>
                <a:gd name="connsiteX10" fmla="*/ 7277 w 10000"/>
                <a:gd name="connsiteY10" fmla="*/ 7028 h 12363"/>
                <a:gd name="connsiteX11" fmla="*/ 7926 w 10000"/>
                <a:gd name="connsiteY11" fmla="*/ 6026 h 12363"/>
                <a:gd name="connsiteX12" fmla="*/ 8506 w 10000"/>
                <a:gd name="connsiteY12" fmla="*/ 6714 h 12363"/>
                <a:gd name="connsiteX13" fmla="*/ 9080 w 10000"/>
                <a:gd name="connsiteY13" fmla="*/ 8648 h 12363"/>
                <a:gd name="connsiteX14" fmla="*/ 10000 w 10000"/>
                <a:gd name="connsiteY14" fmla="*/ 12363 h 12363"/>
                <a:gd name="connsiteX0" fmla="*/ 0 w 10000"/>
                <a:gd name="connsiteY0" fmla="*/ 8956 h 12363"/>
                <a:gd name="connsiteX1" fmla="*/ 742 w 10000"/>
                <a:gd name="connsiteY1" fmla="*/ 4638 h 12363"/>
                <a:gd name="connsiteX2" fmla="*/ 1240 w 10000"/>
                <a:gd name="connsiteY2" fmla="*/ 1686 h 12363"/>
                <a:gd name="connsiteX3" fmla="*/ 1750 w 10000"/>
                <a:gd name="connsiteY3" fmla="*/ 14 h 12363"/>
                <a:gd name="connsiteX4" fmla="*/ 2411 w 10000"/>
                <a:gd name="connsiteY4" fmla="*/ 2149 h 12363"/>
                <a:gd name="connsiteX5" fmla="*/ 3323 w 10000"/>
                <a:gd name="connsiteY5" fmla="*/ 7599 h 12363"/>
                <a:gd name="connsiteX6" fmla="*/ 4150 w 10000"/>
                <a:gd name="connsiteY6" fmla="*/ 10963 h 12363"/>
                <a:gd name="connsiteX7" fmla="*/ 4916 w 10000"/>
                <a:gd name="connsiteY7" fmla="*/ 11691 h 12363"/>
                <a:gd name="connsiteX8" fmla="*/ 5581 w 10000"/>
                <a:gd name="connsiteY8" fmla="*/ 11243 h 12363"/>
                <a:gd name="connsiteX9" fmla="*/ 6271 w 10000"/>
                <a:gd name="connsiteY9" fmla="*/ 9641 h 12363"/>
                <a:gd name="connsiteX10" fmla="*/ 7277 w 10000"/>
                <a:gd name="connsiteY10" fmla="*/ 7028 h 12363"/>
                <a:gd name="connsiteX11" fmla="*/ 7926 w 10000"/>
                <a:gd name="connsiteY11" fmla="*/ 6026 h 12363"/>
                <a:gd name="connsiteX12" fmla="*/ 8506 w 10000"/>
                <a:gd name="connsiteY12" fmla="*/ 6714 h 12363"/>
                <a:gd name="connsiteX13" fmla="*/ 9080 w 10000"/>
                <a:gd name="connsiteY13" fmla="*/ 8648 h 12363"/>
                <a:gd name="connsiteX14" fmla="*/ 10000 w 10000"/>
                <a:gd name="connsiteY14" fmla="*/ 12363 h 12363"/>
                <a:gd name="connsiteX0" fmla="*/ 0 w 10000"/>
                <a:gd name="connsiteY0" fmla="*/ 8956 h 12363"/>
                <a:gd name="connsiteX1" fmla="*/ 742 w 10000"/>
                <a:gd name="connsiteY1" fmla="*/ 4638 h 12363"/>
                <a:gd name="connsiteX2" fmla="*/ 1240 w 10000"/>
                <a:gd name="connsiteY2" fmla="*/ 1686 h 12363"/>
                <a:gd name="connsiteX3" fmla="*/ 1750 w 10000"/>
                <a:gd name="connsiteY3" fmla="*/ 14 h 12363"/>
                <a:gd name="connsiteX4" fmla="*/ 2411 w 10000"/>
                <a:gd name="connsiteY4" fmla="*/ 2149 h 12363"/>
                <a:gd name="connsiteX5" fmla="*/ 3323 w 10000"/>
                <a:gd name="connsiteY5" fmla="*/ 7599 h 12363"/>
                <a:gd name="connsiteX6" fmla="*/ 4150 w 10000"/>
                <a:gd name="connsiteY6" fmla="*/ 10963 h 12363"/>
                <a:gd name="connsiteX7" fmla="*/ 4916 w 10000"/>
                <a:gd name="connsiteY7" fmla="*/ 11691 h 12363"/>
                <a:gd name="connsiteX8" fmla="*/ 5581 w 10000"/>
                <a:gd name="connsiteY8" fmla="*/ 11243 h 12363"/>
                <a:gd name="connsiteX9" fmla="*/ 6271 w 10000"/>
                <a:gd name="connsiteY9" fmla="*/ 9641 h 12363"/>
                <a:gd name="connsiteX10" fmla="*/ 7277 w 10000"/>
                <a:gd name="connsiteY10" fmla="*/ 7028 h 12363"/>
                <a:gd name="connsiteX11" fmla="*/ 7926 w 10000"/>
                <a:gd name="connsiteY11" fmla="*/ 6026 h 12363"/>
                <a:gd name="connsiteX12" fmla="*/ 8506 w 10000"/>
                <a:gd name="connsiteY12" fmla="*/ 6714 h 12363"/>
                <a:gd name="connsiteX13" fmla="*/ 9080 w 10000"/>
                <a:gd name="connsiteY13" fmla="*/ 8648 h 12363"/>
                <a:gd name="connsiteX14" fmla="*/ 10000 w 10000"/>
                <a:gd name="connsiteY14" fmla="*/ 12363 h 12363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056 w 10000"/>
                <a:gd name="connsiteY5" fmla="*/ 6482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71 w 10000"/>
                <a:gd name="connsiteY9" fmla="*/ 9640 h 12362"/>
                <a:gd name="connsiteX10" fmla="*/ 7277 w 10000"/>
                <a:gd name="connsiteY10" fmla="*/ 7027 h 12362"/>
                <a:gd name="connsiteX11" fmla="*/ 7926 w 10000"/>
                <a:gd name="connsiteY11" fmla="*/ 6025 h 12362"/>
                <a:gd name="connsiteX12" fmla="*/ 8506 w 10000"/>
                <a:gd name="connsiteY12" fmla="*/ 6713 h 12362"/>
                <a:gd name="connsiteX13" fmla="*/ 9080 w 10000"/>
                <a:gd name="connsiteY13" fmla="*/ 8647 h 12362"/>
                <a:gd name="connsiteX14" fmla="*/ 10000 w 10000"/>
                <a:gd name="connsiteY14" fmla="*/ 12362 h 12362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056 w 10000"/>
                <a:gd name="connsiteY5" fmla="*/ 6482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71 w 10000"/>
                <a:gd name="connsiteY9" fmla="*/ 9640 h 12362"/>
                <a:gd name="connsiteX10" fmla="*/ 7277 w 10000"/>
                <a:gd name="connsiteY10" fmla="*/ 7027 h 12362"/>
                <a:gd name="connsiteX11" fmla="*/ 7926 w 10000"/>
                <a:gd name="connsiteY11" fmla="*/ 6025 h 12362"/>
                <a:gd name="connsiteX12" fmla="*/ 8506 w 10000"/>
                <a:gd name="connsiteY12" fmla="*/ 6713 h 12362"/>
                <a:gd name="connsiteX13" fmla="*/ 9080 w 10000"/>
                <a:gd name="connsiteY13" fmla="*/ 8647 h 12362"/>
                <a:gd name="connsiteX14" fmla="*/ 10000 w 10000"/>
                <a:gd name="connsiteY14" fmla="*/ 12362 h 12362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056 w 10000"/>
                <a:gd name="connsiteY5" fmla="*/ 6482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71 w 10000"/>
                <a:gd name="connsiteY9" fmla="*/ 9640 h 12362"/>
                <a:gd name="connsiteX10" fmla="*/ 7277 w 10000"/>
                <a:gd name="connsiteY10" fmla="*/ 7027 h 12362"/>
                <a:gd name="connsiteX11" fmla="*/ 7926 w 10000"/>
                <a:gd name="connsiteY11" fmla="*/ 6025 h 12362"/>
                <a:gd name="connsiteX12" fmla="*/ 8506 w 10000"/>
                <a:gd name="connsiteY12" fmla="*/ 6713 h 12362"/>
                <a:gd name="connsiteX13" fmla="*/ 9080 w 10000"/>
                <a:gd name="connsiteY13" fmla="*/ 8647 h 12362"/>
                <a:gd name="connsiteX14" fmla="*/ 10000 w 10000"/>
                <a:gd name="connsiteY14" fmla="*/ 12362 h 12362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056 w 10000"/>
                <a:gd name="connsiteY5" fmla="*/ 6482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71 w 10000"/>
                <a:gd name="connsiteY9" fmla="*/ 9640 h 12362"/>
                <a:gd name="connsiteX10" fmla="*/ 7277 w 10000"/>
                <a:gd name="connsiteY10" fmla="*/ 7027 h 12362"/>
                <a:gd name="connsiteX11" fmla="*/ 7926 w 10000"/>
                <a:gd name="connsiteY11" fmla="*/ 6025 h 12362"/>
                <a:gd name="connsiteX12" fmla="*/ 8506 w 10000"/>
                <a:gd name="connsiteY12" fmla="*/ 6713 h 12362"/>
                <a:gd name="connsiteX13" fmla="*/ 9080 w 10000"/>
                <a:gd name="connsiteY13" fmla="*/ 8647 h 12362"/>
                <a:gd name="connsiteX14" fmla="*/ 10000 w 10000"/>
                <a:gd name="connsiteY14" fmla="*/ 12362 h 12362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056 w 10000"/>
                <a:gd name="connsiteY5" fmla="*/ 6203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71 w 10000"/>
                <a:gd name="connsiteY9" fmla="*/ 9640 h 12362"/>
                <a:gd name="connsiteX10" fmla="*/ 7277 w 10000"/>
                <a:gd name="connsiteY10" fmla="*/ 7027 h 12362"/>
                <a:gd name="connsiteX11" fmla="*/ 7926 w 10000"/>
                <a:gd name="connsiteY11" fmla="*/ 6025 h 12362"/>
                <a:gd name="connsiteX12" fmla="*/ 8506 w 10000"/>
                <a:gd name="connsiteY12" fmla="*/ 6713 h 12362"/>
                <a:gd name="connsiteX13" fmla="*/ 9080 w 10000"/>
                <a:gd name="connsiteY13" fmla="*/ 8647 h 12362"/>
                <a:gd name="connsiteX14" fmla="*/ 10000 w 10000"/>
                <a:gd name="connsiteY14" fmla="*/ 12362 h 12362"/>
                <a:gd name="connsiteX0" fmla="*/ 0 w 10000"/>
                <a:gd name="connsiteY0" fmla="*/ 8955 h 12362"/>
                <a:gd name="connsiteX1" fmla="*/ 742 w 10000"/>
                <a:gd name="connsiteY1" fmla="*/ 4637 h 12362"/>
                <a:gd name="connsiteX2" fmla="*/ 1240 w 10000"/>
                <a:gd name="connsiteY2" fmla="*/ 1685 h 12362"/>
                <a:gd name="connsiteX3" fmla="*/ 1750 w 10000"/>
                <a:gd name="connsiteY3" fmla="*/ 13 h 12362"/>
                <a:gd name="connsiteX4" fmla="*/ 2411 w 10000"/>
                <a:gd name="connsiteY4" fmla="*/ 2148 h 12362"/>
                <a:gd name="connsiteX5" fmla="*/ 3056 w 10000"/>
                <a:gd name="connsiteY5" fmla="*/ 6203 h 12362"/>
                <a:gd name="connsiteX6" fmla="*/ 4150 w 10000"/>
                <a:gd name="connsiteY6" fmla="*/ 10962 h 12362"/>
                <a:gd name="connsiteX7" fmla="*/ 4916 w 10000"/>
                <a:gd name="connsiteY7" fmla="*/ 11690 h 12362"/>
                <a:gd name="connsiteX8" fmla="*/ 5581 w 10000"/>
                <a:gd name="connsiteY8" fmla="*/ 11242 h 12362"/>
                <a:gd name="connsiteX9" fmla="*/ 6271 w 10000"/>
                <a:gd name="connsiteY9" fmla="*/ 9640 h 12362"/>
                <a:gd name="connsiteX10" fmla="*/ 7277 w 10000"/>
                <a:gd name="connsiteY10" fmla="*/ 7027 h 12362"/>
                <a:gd name="connsiteX11" fmla="*/ 7926 w 10000"/>
                <a:gd name="connsiteY11" fmla="*/ 6025 h 12362"/>
                <a:gd name="connsiteX12" fmla="*/ 8506 w 10000"/>
                <a:gd name="connsiteY12" fmla="*/ 6713 h 12362"/>
                <a:gd name="connsiteX13" fmla="*/ 9080 w 10000"/>
                <a:gd name="connsiteY13" fmla="*/ 8647 h 12362"/>
                <a:gd name="connsiteX14" fmla="*/ 10000 w 10000"/>
                <a:gd name="connsiteY14" fmla="*/ 12362 h 1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2362">
                  <a:moveTo>
                    <a:pt x="0" y="8955"/>
                  </a:moveTo>
                  <a:cubicBezTo>
                    <a:pt x="164" y="8152"/>
                    <a:pt x="516" y="6000"/>
                    <a:pt x="742" y="4637"/>
                  </a:cubicBezTo>
                  <a:cubicBezTo>
                    <a:pt x="949" y="3390"/>
                    <a:pt x="1112" y="2373"/>
                    <a:pt x="1240" y="1685"/>
                  </a:cubicBezTo>
                  <a:cubicBezTo>
                    <a:pt x="1368" y="997"/>
                    <a:pt x="1538" y="54"/>
                    <a:pt x="1750" y="13"/>
                  </a:cubicBezTo>
                  <a:cubicBezTo>
                    <a:pt x="1946" y="-137"/>
                    <a:pt x="2193" y="1116"/>
                    <a:pt x="2411" y="2148"/>
                  </a:cubicBezTo>
                  <a:cubicBezTo>
                    <a:pt x="2629" y="3180"/>
                    <a:pt x="2834" y="5085"/>
                    <a:pt x="3056" y="6203"/>
                  </a:cubicBezTo>
                  <a:cubicBezTo>
                    <a:pt x="3315" y="7509"/>
                    <a:pt x="3800" y="10397"/>
                    <a:pt x="4150" y="10962"/>
                  </a:cubicBezTo>
                  <a:cubicBezTo>
                    <a:pt x="4441" y="11597"/>
                    <a:pt x="4674" y="11643"/>
                    <a:pt x="4916" y="11690"/>
                  </a:cubicBezTo>
                  <a:cubicBezTo>
                    <a:pt x="5153" y="11737"/>
                    <a:pt x="5355" y="11584"/>
                    <a:pt x="5581" y="11242"/>
                  </a:cubicBezTo>
                  <a:cubicBezTo>
                    <a:pt x="5807" y="10900"/>
                    <a:pt x="5988" y="10342"/>
                    <a:pt x="6271" y="9640"/>
                  </a:cubicBezTo>
                  <a:cubicBezTo>
                    <a:pt x="6554" y="8938"/>
                    <a:pt x="7001" y="7629"/>
                    <a:pt x="7277" y="7027"/>
                  </a:cubicBezTo>
                  <a:cubicBezTo>
                    <a:pt x="7553" y="6425"/>
                    <a:pt x="7721" y="6077"/>
                    <a:pt x="7926" y="6025"/>
                  </a:cubicBezTo>
                  <a:cubicBezTo>
                    <a:pt x="8131" y="5973"/>
                    <a:pt x="8314" y="6276"/>
                    <a:pt x="8506" y="6713"/>
                  </a:cubicBezTo>
                  <a:cubicBezTo>
                    <a:pt x="8698" y="7150"/>
                    <a:pt x="8815" y="7481"/>
                    <a:pt x="9080" y="8647"/>
                  </a:cubicBezTo>
                  <a:cubicBezTo>
                    <a:pt x="9344" y="9815"/>
                    <a:pt x="9808" y="11494"/>
                    <a:pt x="10000" y="12362"/>
                  </a:cubicBezTo>
                </a:path>
              </a:pathLst>
            </a:custGeom>
            <a:noFill/>
            <a:ln w="38100" cmpd="sng">
              <a:solidFill>
                <a:schemeClr val="accent5">
                  <a:lumMod val="75000"/>
                </a:schemeClr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2135138" y="-408388"/>
              <a:ext cx="595831" cy="635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400" i="1" dirty="0" err="1">
                  <a:latin typeface="+mn-lt"/>
                </a:rPr>
                <a:t>B</a:t>
              </a:r>
              <a:r>
                <a:rPr lang="fr-FR" sz="2400" i="1" baseline="-25000" dirty="0" err="1">
                  <a:latin typeface="+mn-lt"/>
                </a:rPr>
                <a:t>z</a:t>
              </a:r>
              <a:endParaRPr lang="fr-FR" sz="2400" i="1" baseline="-25000" dirty="0">
                <a:latin typeface="+mn-lt"/>
              </a:endParaRPr>
            </a:p>
          </p:txBody>
        </p:sp>
        <p:grpSp>
          <p:nvGrpSpPr>
            <p:cNvPr id="15" name="Group 27"/>
            <p:cNvGrpSpPr>
              <a:grpSpLocks/>
            </p:cNvGrpSpPr>
            <p:nvPr/>
          </p:nvGrpSpPr>
          <p:grpSpPr bwMode="auto">
            <a:xfrm>
              <a:off x="3963988" y="3627438"/>
              <a:ext cx="288925" cy="377825"/>
              <a:chOff x="1843" y="2165"/>
              <a:chExt cx="219" cy="238"/>
            </a:xfrm>
          </p:grpSpPr>
          <p:sp>
            <p:nvSpPr>
              <p:cNvPr id="43" name="Rectangle 28"/>
              <p:cNvSpPr>
                <a:spLocks noChangeArrowheads="1"/>
              </p:cNvSpPr>
              <p:nvPr/>
            </p:nvSpPr>
            <p:spPr bwMode="auto">
              <a:xfrm>
                <a:off x="1844" y="2165"/>
                <a:ext cx="218" cy="238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Line 29"/>
              <p:cNvSpPr>
                <a:spLocks noChangeShapeType="1"/>
              </p:cNvSpPr>
              <p:nvPr/>
            </p:nvSpPr>
            <p:spPr bwMode="auto">
              <a:xfrm>
                <a:off x="1843" y="2166"/>
                <a:ext cx="219" cy="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Line 30"/>
              <p:cNvSpPr>
                <a:spLocks noChangeShapeType="1"/>
              </p:cNvSpPr>
              <p:nvPr/>
            </p:nvSpPr>
            <p:spPr bwMode="auto">
              <a:xfrm flipH="1">
                <a:off x="1844" y="2165"/>
                <a:ext cx="218" cy="2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Line 35"/>
            <p:cNvSpPr>
              <a:spLocks noChangeShapeType="1"/>
            </p:cNvSpPr>
            <p:nvPr/>
          </p:nvSpPr>
          <p:spPr bwMode="auto">
            <a:xfrm>
              <a:off x="2268538" y="3213100"/>
              <a:ext cx="3589337" cy="0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36"/>
            <p:cNvSpPr>
              <a:spLocks noChangeShapeType="1"/>
            </p:cNvSpPr>
            <p:nvPr/>
          </p:nvSpPr>
          <p:spPr bwMode="auto">
            <a:xfrm flipV="1">
              <a:off x="2268538" y="188913"/>
              <a:ext cx="0" cy="3024187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37"/>
            <p:cNvSpPr>
              <a:spLocks noChangeShapeType="1"/>
            </p:cNvSpPr>
            <p:nvPr/>
          </p:nvSpPr>
          <p:spPr bwMode="auto">
            <a:xfrm>
              <a:off x="2654300" y="4959350"/>
              <a:ext cx="57626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>
              <a:off x="4924425" y="4949825"/>
              <a:ext cx="57626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3873500" y="4949825"/>
              <a:ext cx="354013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1" name="Group 40"/>
            <p:cNvGrpSpPr>
              <a:grpSpLocks/>
            </p:cNvGrpSpPr>
            <p:nvPr/>
          </p:nvGrpSpPr>
          <p:grpSpPr bwMode="auto">
            <a:xfrm>
              <a:off x="4865688" y="5888038"/>
              <a:ext cx="593725" cy="377825"/>
              <a:chOff x="1843" y="2165"/>
              <a:chExt cx="219" cy="238"/>
            </a:xfrm>
          </p:grpSpPr>
          <p:sp>
            <p:nvSpPr>
              <p:cNvPr id="40" name="Rectangle 41"/>
              <p:cNvSpPr>
                <a:spLocks noChangeArrowheads="1"/>
              </p:cNvSpPr>
              <p:nvPr/>
            </p:nvSpPr>
            <p:spPr bwMode="auto">
              <a:xfrm>
                <a:off x="1844" y="2165"/>
                <a:ext cx="218" cy="2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Line 42"/>
              <p:cNvSpPr>
                <a:spLocks noChangeShapeType="1"/>
              </p:cNvSpPr>
              <p:nvPr/>
            </p:nvSpPr>
            <p:spPr bwMode="auto">
              <a:xfrm>
                <a:off x="1843" y="2166"/>
                <a:ext cx="219" cy="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Line 43"/>
              <p:cNvSpPr>
                <a:spLocks noChangeShapeType="1"/>
              </p:cNvSpPr>
              <p:nvPr/>
            </p:nvSpPr>
            <p:spPr bwMode="auto">
              <a:xfrm flipH="1">
                <a:off x="1844" y="2165"/>
                <a:ext cx="218" cy="2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2" name="Group 44"/>
            <p:cNvGrpSpPr>
              <a:grpSpLocks/>
            </p:cNvGrpSpPr>
            <p:nvPr/>
          </p:nvGrpSpPr>
          <p:grpSpPr bwMode="auto">
            <a:xfrm>
              <a:off x="2657475" y="5891213"/>
              <a:ext cx="576263" cy="377825"/>
              <a:chOff x="1843" y="2165"/>
              <a:chExt cx="219" cy="238"/>
            </a:xfrm>
          </p:grpSpPr>
          <p:sp>
            <p:nvSpPr>
              <p:cNvPr id="37" name="Rectangle 45"/>
              <p:cNvSpPr>
                <a:spLocks noChangeArrowheads="1"/>
              </p:cNvSpPr>
              <p:nvPr/>
            </p:nvSpPr>
            <p:spPr bwMode="auto">
              <a:xfrm>
                <a:off x="1844" y="2165"/>
                <a:ext cx="218" cy="2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Line 46"/>
              <p:cNvSpPr>
                <a:spLocks noChangeShapeType="1"/>
              </p:cNvSpPr>
              <p:nvPr/>
            </p:nvSpPr>
            <p:spPr bwMode="auto">
              <a:xfrm>
                <a:off x="1843" y="2166"/>
                <a:ext cx="219" cy="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Line 47"/>
              <p:cNvSpPr>
                <a:spLocks noChangeShapeType="1"/>
              </p:cNvSpPr>
              <p:nvPr/>
            </p:nvSpPr>
            <p:spPr bwMode="auto">
              <a:xfrm flipH="1">
                <a:off x="1844" y="2165"/>
                <a:ext cx="218" cy="2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3" name="Group 48"/>
            <p:cNvGrpSpPr>
              <a:grpSpLocks/>
            </p:cNvGrpSpPr>
            <p:nvPr/>
          </p:nvGrpSpPr>
          <p:grpSpPr bwMode="auto">
            <a:xfrm>
              <a:off x="3968750" y="5891213"/>
              <a:ext cx="288925" cy="377825"/>
              <a:chOff x="1843" y="2165"/>
              <a:chExt cx="219" cy="238"/>
            </a:xfrm>
          </p:grpSpPr>
          <p:sp>
            <p:nvSpPr>
              <p:cNvPr id="34" name="Rectangle 49"/>
              <p:cNvSpPr>
                <a:spLocks noChangeArrowheads="1"/>
              </p:cNvSpPr>
              <p:nvPr/>
            </p:nvSpPr>
            <p:spPr bwMode="auto">
              <a:xfrm>
                <a:off x="1844" y="2165"/>
                <a:ext cx="218" cy="238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Line 50"/>
              <p:cNvSpPr>
                <a:spLocks noChangeShapeType="1"/>
              </p:cNvSpPr>
              <p:nvPr/>
            </p:nvSpPr>
            <p:spPr bwMode="auto">
              <a:xfrm>
                <a:off x="1843" y="2166"/>
                <a:ext cx="219" cy="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Line 51"/>
              <p:cNvSpPr>
                <a:spLocks noChangeShapeType="1"/>
              </p:cNvSpPr>
              <p:nvPr/>
            </p:nvSpPr>
            <p:spPr bwMode="auto">
              <a:xfrm flipH="1">
                <a:off x="1844" y="2165"/>
                <a:ext cx="218" cy="2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7" name="Text Box 55"/>
            <p:cNvSpPr txBox="1">
              <a:spLocks noChangeArrowheads="1"/>
            </p:cNvSpPr>
            <p:nvPr/>
          </p:nvSpPr>
          <p:spPr bwMode="auto">
            <a:xfrm>
              <a:off x="5842000" y="3035300"/>
              <a:ext cx="2794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i="1">
                  <a:latin typeface="Comic Sans MS" pitchFamily="66" charset="0"/>
                </a:rPr>
                <a:t>z</a:t>
              </a:r>
            </a:p>
          </p:txBody>
        </p:sp>
        <p:sp>
          <p:nvSpPr>
            <p:cNvPr id="28" name="Line 56"/>
            <p:cNvSpPr>
              <a:spLocks noChangeShapeType="1"/>
            </p:cNvSpPr>
            <p:nvPr/>
          </p:nvSpPr>
          <p:spPr bwMode="auto">
            <a:xfrm>
              <a:off x="2949575" y="592138"/>
              <a:ext cx="0" cy="5948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57"/>
            <p:cNvSpPr>
              <a:spLocks noChangeShapeType="1"/>
            </p:cNvSpPr>
            <p:nvPr/>
          </p:nvSpPr>
          <p:spPr bwMode="auto">
            <a:xfrm>
              <a:off x="4103688" y="592138"/>
              <a:ext cx="0" cy="5948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58"/>
            <p:cNvSpPr>
              <a:spLocks noChangeShapeType="1"/>
            </p:cNvSpPr>
            <p:nvPr/>
          </p:nvSpPr>
          <p:spPr bwMode="auto">
            <a:xfrm>
              <a:off x="5167313" y="606425"/>
              <a:ext cx="0" cy="5948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Text Box 59"/>
            <p:cNvSpPr txBox="1">
              <a:spLocks noChangeArrowheads="1"/>
            </p:cNvSpPr>
            <p:nvPr/>
          </p:nvSpPr>
          <p:spPr bwMode="auto">
            <a:xfrm>
              <a:off x="2068552" y="3527152"/>
              <a:ext cx="684036" cy="508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dirty="0" err="1" smtClean="0">
                  <a:solidFill>
                    <a:srgbClr val="FF0000"/>
                  </a:solidFill>
                </a:rPr>
                <a:t>c</a:t>
              </a:r>
              <a:r>
                <a:rPr lang="fr-FR" baseline="-25000" dirty="0" err="1" smtClean="0">
                  <a:solidFill>
                    <a:srgbClr val="FF0000"/>
                  </a:solidFill>
                </a:rPr>
                <a:t>inj</a:t>
              </a:r>
              <a:endParaRPr lang="fr-FR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 Box 60"/>
            <p:cNvSpPr txBox="1">
              <a:spLocks noChangeArrowheads="1"/>
            </p:cNvSpPr>
            <p:nvPr/>
          </p:nvSpPr>
          <p:spPr bwMode="auto">
            <a:xfrm>
              <a:off x="3187736" y="3566925"/>
              <a:ext cx="882499" cy="508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dirty="0" err="1" smtClean="0">
                  <a:solidFill>
                    <a:srgbClr val="0000FF"/>
                  </a:solidFill>
                </a:rPr>
                <a:t>c</a:t>
              </a:r>
              <a:r>
                <a:rPr lang="fr-FR" baseline="-25000" dirty="0" err="1" smtClean="0">
                  <a:solidFill>
                    <a:srgbClr val="0000FF"/>
                  </a:solidFill>
                </a:rPr>
                <a:t>med</a:t>
              </a:r>
              <a:endParaRPr lang="fr-FR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33" name="Text Box 61"/>
            <p:cNvSpPr txBox="1">
              <a:spLocks noChangeArrowheads="1"/>
            </p:cNvSpPr>
            <p:nvPr/>
          </p:nvSpPr>
          <p:spPr bwMode="auto">
            <a:xfrm>
              <a:off x="5396922" y="3529948"/>
              <a:ext cx="754601" cy="508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dirty="0" err="1" smtClean="0">
                  <a:solidFill>
                    <a:srgbClr val="FF0000"/>
                  </a:solidFill>
                </a:rPr>
                <a:t>c</a:t>
              </a:r>
              <a:r>
                <a:rPr lang="fr-FR" baseline="-25000" dirty="0" err="1" smtClean="0">
                  <a:solidFill>
                    <a:srgbClr val="FF0000"/>
                  </a:solidFill>
                </a:rPr>
                <a:t>ext</a:t>
              </a:r>
              <a:endParaRPr lang="fr-FR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729760" y="1116621"/>
            <a:ext cx="262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Axial </a:t>
            </a:r>
            <a:r>
              <a:rPr lang="fr-FR" i="1" dirty="0" err="1" smtClean="0"/>
              <a:t>mirror</a:t>
            </a:r>
            <a:endParaRPr lang="en-US" i="1" dirty="0"/>
          </a:p>
        </p:txBody>
      </p:sp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7238037" y="3499009"/>
            <a:ext cx="3048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i="1" dirty="0"/>
              <a:t>r</a:t>
            </a:r>
          </a:p>
        </p:txBody>
      </p:sp>
      <p:grpSp>
        <p:nvGrpSpPr>
          <p:cNvPr id="84" name="Groupe 83"/>
          <p:cNvGrpSpPr/>
          <p:nvPr/>
        </p:nvGrpSpPr>
        <p:grpSpPr>
          <a:xfrm>
            <a:off x="4691859" y="3847148"/>
            <a:ext cx="2980155" cy="2792043"/>
            <a:chOff x="4921624" y="3511619"/>
            <a:chExt cx="3413363" cy="3197907"/>
          </a:xfrm>
        </p:grpSpPr>
        <p:pic>
          <p:nvPicPr>
            <p:cNvPr id="56" name="Picture 6" descr="hallbach3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624" y="3511619"/>
              <a:ext cx="2940510" cy="312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Oval 4"/>
            <p:cNvSpPr>
              <a:spLocks noChangeArrowheads="1"/>
            </p:cNvSpPr>
            <p:nvPr/>
          </p:nvSpPr>
          <p:spPr bwMode="auto">
            <a:xfrm>
              <a:off x="4985815" y="3666288"/>
              <a:ext cx="2838450" cy="2838450"/>
            </a:xfrm>
            <a:prstGeom prst="ellipse">
              <a:avLst/>
            </a:prstGeom>
            <a:solidFill>
              <a:srgbClr val="00FF00">
                <a:alpha val="23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Oval 5"/>
            <p:cNvSpPr>
              <a:spLocks noChangeArrowheads="1"/>
            </p:cNvSpPr>
            <p:nvPr/>
          </p:nvSpPr>
          <p:spPr bwMode="auto">
            <a:xfrm>
              <a:off x="5717652" y="4414001"/>
              <a:ext cx="1360488" cy="13303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Line 6"/>
            <p:cNvSpPr>
              <a:spLocks noChangeShapeType="1"/>
            </p:cNvSpPr>
            <p:nvPr/>
          </p:nvSpPr>
          <p:spPr bwMode="auto">
            <a:xfrm>
              <a:off x="6406627" y="3788526"/>
              <a:ext cx="1588" cy="4683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7"/>
            <p:cNvSpPr>
              <a:spLocks noChangeShapeType="1"/>
            </p:cNvSpPr>
            <p:nvPr/>
          </p:nvSpPr>
          <p:spPr bwMode="auto">
            <a:xfrm>
              <a:off x="6405040" y="5880851"/>
              <a:ext cx="1587" cy="4683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8"/>
            <p:cNvSpPr>
              <a:spLocks noChangeShapeType="1"/>
            </p:cNvSpPr>
            <p:nvPr/>
          </p:nvSpPr>
          <p:spPr bwMode="auto">
            <a:xfrm flipV="1">
              <a:off x="7109890" y="4366376"/>
              <a:ext cx="508000" cy="2889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Line 9"/>
            <p:cNvSpPr>
              <a:spLocks noChangeShapeType="1"/>
            </p:cNvSpPr>
            <p:nvPr/>
          </p:nvSpPr>
          <p:spPr bwMode="auto">
            <a:xfrm flipV="1">
              <a:off x="5193777" y="5514138"/>
              <a:ext cx="479425" cy="29686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10"/>
            <p:cNvSpPr>
              <a:spLocks noChangeShapeType="1"/>
            </p:cNvSpPr>
            <p:nvPr/>
          </p:nvSpPr>
          <p:spPr bwMode="auto">
            <a:xfrm flipH="1" flipV="1">
              <a:off x="7100365" y="5504613"/>
              <a:ext cx="407987" cy="2540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11"/>
            <p:cNvSpPr>
              <a:spLocks/>
            </p:cNvSpPr>
            <p:nvPr/>
          </p:nvSpPr>
          <p:spPr bwMode="auto">
            <a:xfrm>
              <a:off x="5822427" y="5249026"/>
              <a:ext cx="584200" cy="495300"/>
            </a:xfrm>
            <a:custGeom>
              <a:avLst/>
              <a:gdLst>
                <a:gd name="T0" fmla="*/ 0 w 368"/>
                <a:gd name="T1" fmla="*/ 110 h 312"/>
                <a:gd name="T2" fmla="*/ 286 w 368"/>
                <a:gd name="T3" fmla="*/ 34 h 312"/>
                <a:gd name="T4" fmla="*/ 368 w 368"/>
                <a:gd name="T5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" h="312">
                  <a:moveTo>
                    <a:pt x="0" y="110"/>
                  </a:moveTo>
                  <a:cubicBezTo>
                    <a:pt x="112" y="55"/>
                    <a:pt x="225" y="0"/>
                    <a:pt x="286" y="34"/>
                  </a:cubicBezTo>
                  <a:cubicBezTo>
                    <a:pt x="347" y="68"/>
                    <a:pt x="357" y="190"/>
                    <a:pt x="368" y="3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6401865" y="5244263"/>
              <a:ext cx="568325" cy="496888"/>
            </a:xfrm>
            <a:custGeom>
              <a:avLst/>
              <a:gdLst>
                <a:gd name="T0" fmla="*/ 0 w 358"/>
                <a:gd name="T1" fmla="*/ 313 h 313"/>
                <a:gd name="T2" fmla="*/ 77 w 358"/>
                <a:gd name="T3" fmla="*/ 32 h 313"/>
                <a:gd name="T4" fmla="*/ 358 w 358"/>
                <a:gd name="T5" fmla="*/ 118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8" h="313">
                  <a:moveTo>
                    <a:pt x="0" y="313"/>
                  </a:moveTo>
                  <a:cubicBezTo>
                    <a:pt x="8" y="188"/>
                    <a:pt x="17" y="64"/>
                    <a:pt x="77" y="32"/>
                  </a:cubicBezTo>
                  <a:cubicBezTo>
                    <a:pt x="137" y="0"/>
                    <a:pt x="312" y="104"/>
                    <a:pt x="358" y="1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6644752" y="4742613"/>
              <a:ext cx="333375" cy="681038"/>
            </a:xfrm>
            <a:custGeom>
              <a:avLst/>
              <a:gdLst>
                <a:gd name="T0" fmla="*/ 202 w 210"/>
                <a:gd name="T1" fmla="*/ 429 h 429"/>
                <a:gd name="T2" fmla="*/ 1 w 210"/>
                <a:gd name="T3" fmla="*/ 221 h 429"/>
                <a:gd name="T4" fmla="*/ 210 w 210"/>
                <a:gd name="T5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429">
                  <a:moveTo>
                    <a:pt x="202" y="429"/>
                  </a:moveTo>
                  <a:cubicBezTo>
                    <a:pt x="101" y="360"/>
                    <a:pt x="0" y="292"/>
                    <a:pt x="1" y="221"/>
                  </a:cubicBezTo>
                  <a:cubicBezTo>
                    <a:pt x="2" y="150"/>
                    <a:pt x="106" y="75"/>
                    <a:pt x="21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6401865" y="4410826"/>
              <a:ext cx="571500" cy="519112"/>
            </a:xfrm>
            <a:custGeom>
              <a:avLst/>
              <a:gdLst>
                <a:gd name="T0" fmla="*/ 360 w 360"/>
                <a:gd name="T1" fmla="*/ 206 h 327"/>
                <a:gd name="T2" fmla="*/ 72 w 360"/>
                <a:gd name="T3" fmla="*/ 293 h 327"/>
                <a:gd name="T4" fmla="*/ 0 w 360"/>
                <a:gd name="T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0" h="327">
                  <a:moveTo>
                    <a:pt x="360" y="206"/>
                  </a:moveTo>
                  <a:cubicBezTo>
                    <a:pt x="246" y="266"/>
                    <a:pt x="132" y="327"/>
                    <a:pt x="72" y="293"/>
                  </a:cubicBezTo>
                  <a:cubicBezTo>
                    <a:pt x="12" y="259"/>
                    <a:pt x="6" y="129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5816077" y="4737851"/>
              <a:ext cx="336550" cy="682625"/>
            </a:xfrm>
            <a:custGeom>
              <a:avLst/>
              <a:gdLst>
                <a:gd name="T0" fmla="*/ 7 w 212"/>
                <a:gd name="T1" fmla="*/ 430 h 430"/>
                <a:gd name="T2" fmla="*/ 211 w 212"/>
                <a:gd name="T3" fmla="*/ 221 h 430"/>
                <a:gd name="T4" fmla="*/ 0 w 212"/>
                <a:gd name="T5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" h="430">
                  <a:moveTo>
                    <a:pt x="7" y="430"/>
                  </a:moveTo>
                  <a:cubicBezTo>
                    <a:pt x="109" y="361"/>
                    <a:pt x="212" y="293"/>
                    <a:pt x="211" y="221"/>
                  </a:cubicBezTo>
                  <a:cubicBezTo>
                    <a:pt x="210" y="149"/>
                    <a:pt x="105" y="74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5811315" y="4414001"/>
              <a:ext cx="590550" cy="522287"/>
            </a:xfrm>
            <a:custGeom>
              <a:avLst/>
              <a:gdLst>
                <a:gd name="T0" fmla="*/ 0 w 372"/>
                <a:gd name="T1" fmla="*/ 200 h 329"/>
                <a:gd name="T2" fmla="*/ 293 w 372"/>
                <a:gd name="T3" fmla="*/ 296 h 329"/>
                <a:gd name="T4" fmla="*/ 372 w 372"/>
                <a:gd name="T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2" h="329">
                  <a:moveTo>
                    <a:pt x="0" y="200"/>
                  </a:moveTo>
                  <a:cubicBezTo>
                    <a:pt x="115" y="264"/>
                    <a:pt x="231" y="329"/>
                    <a:pt x="293" y="296"/>
                  </a:cubicBezTo>
                  <a:cubicBezTo>
                    <a:pt x="355" y="263"/>
                    <a:pt x="363" y="131"/>
                    <a:pt x="37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6266927" y="6404726"/>
              <a:ext cx="184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fr-FR" sz="1400" i="1">
                <a:latin typeface="Comic Sans MS" pitchFamily="66" charset="0"/>
              </a:endParaRPr>
            </a:p>
          </p:txBody>
        </p:sp>
        <p:sp>
          <p:nvSpPr>
            <p:cNvPr id="76" name="Line 23"/>
            <p:cNvSpPr>
              <a:spLocks noChangeShapeType="1"/>
            </p:cNvSpPr>
            <p:nvPr/>
          </p:nvSpPr>
          <p:spPr bwMode="auto">
            <a:xfrm flipH="1" flipV="1">
              <a:off x="5287440" y="4387013"/>
              <a:ext cx="407987" cy="2540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Oval 28"/>
            <p:cNvSpPr>
              <a:spLocks noChangeArrowheads="1"/>
            </p:cNvSpPr>
            <p:nvPr/>
          </p:nvSpPr>
          <p:spPr bwMode="auto">
            <a:xfrm>
              <a:off x="7857149" y="5311617"/>
              <a:ext cx="477838" cy="46513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Oval 29"/>
            <p:cNvSpPr>
              <a:spLocks noChangeArrowheads="1"/>
            </p:cNvSpPr>
            <p:nvPr/>
          </p:nvSpPr>
          <p:spPr bwMode="auto">
            <a:xfrm>
              <a:off x="8041299" y="5495767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79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7858737" y="5859304"/>
            <a:ext cx="347662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0" name="Equation" r:id="rId5" imgW="152280" imgH="190440" progId="Equation.3">
                    <p:embed/>
                  </p:oleObj>
                </mc:Choice>
                <mc:Fallback>
                  <p:oleObj name="Equation" r:id="rId5" imgW="152280" imgH="190440" progId="Equation.3">
                    <p:embed/>
                    <p:pic>
                      <p:nvPicPr>
                        <p:cNvPr id="79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58737" y="5859304"/>
                          <a:ext cx="347662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Line 32"/>
            <p:cNvSpPr>
              <a:spLocks noChangeShapeType="1"/>
            </p:cNvSpPr>
            <p:nvPr/>
          </p:nvSpPr>
          <p:spPr bwMode="auto">
            <a:xfrm>
              <a:off x="6411390" y="5075988"/>
              <a:ext cx="18281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Text Box 33"/>
            <p:cNvSpPr txBox="1">
              <a:spLocks noChangeArrowheads="1"/>
            </p:cNvSpPr>
            <p:nvPr/>
          </p:nvSpPr>
          <p:spPr bwMode="auto">
            <a:xfrm>
              <a:off x="7897063" y="4585905"/>
              <a:ext cx="303213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800" i="1" dirty="0"/>
                <a:t>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/>
              <p:cNvSpPr txBox="1"/>
              <p:nvPr/>
            </p:nvSpPr>
            <p:spPr>
              <a:xfrm>
                <a:off x="5396890" y="2570356"/>
                <a:ext cx="1069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)∝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ZoneTexte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890" y="2570356"/>
                <a:ext cx="1069908" cy="307777"/>
              </a:xfrm>
              <a:prstGeom prst="rect">
                <a:avLst/>
              </a:prstGeom>
              <a:blipFill>
                <a:blip r:embed="rId7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ZoneTexte 82"/>
          <p:cNvSpPr txBox="1"/>
          <p:nvPr/>
        </p:nvSpPr>
        <p:spPr>
          <a:xfrm>
            <a:off x="4835768" y="1137142"/>
            <a:ext cx="249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R</a:t>
            </a:r>
            <a:r>
              <a:rPr lang="fr-FR" i="1" dirty="0" smtClean="0"/>
              <a:t>adial </a:t>
            </a:r>
            <a:r>
              <a:rPr lang="fr-FR" i="1" dirty="0" err="1" smtClean="0"/>
              <a:t>mirror</a:t>
            </a:r>
            <a:endParaRPr lang="en-US" i="1" dirty="0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5201737" y="3894994"/>
            <a:ext cx="2087086" cy="0"/>
          </a:xfrm>
          <a:prstGeom prst="line">
            <a:avLst/>
          </a:prstGeom>
          <a:noFill/>
          <a:ln w="28575">
            <a:solidFill>
              <a:srgbClr val="4D4D4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86" name="Picture 2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15" y="1479221"/>
            <a:ext cx="2431185" cy="208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Freeform 20"/>
          <p:cNvSpPr>
            <a:spLocks/>
          </p:cNvSpPr>
          <p:nvPr/>
        </p:nvSpPr>
        <p:spPr bwMode="auto">
          <a:xfrm>
            <a:off x="5204279" y="1927733"/>
            <a:ext cx="1600200" cy="1963737"/>
          </a:xfrm>
          <a:custGeom>
            <a:avLst/>
            <a:gdLst>
              <a:gd name="T0" fmla="*/ 0 w 434"/>
              <a:gd name="T1" fmla="*/ 678 h 678"/>
              <a:gd name="T2" fmla="*/ 108 w 434"/>
              <a:gd name="T3" fmla="*/ 668 h 678"/>
              <a:gd name="T4" fmla="*/ 194 w 434"/>
              <a:gd name="T5" fmla="*/ 616 h 678"/>
              <a:gd name="T6" fmla="*/ 302 w 434"/>
              <a:gd name="T7" fmla="*/ 488 h 678"/>
              <a:gd name="T8" fmla="*/ 366 w 434"/>
              <a:gd name="T9" fmla="*/ 328 h 678"/>
              <a:gd name="T10" fmla="*/ 402 w 434"/>
              <a:gd name="T11" fmla="*/ 178 h 678"/>
              <a:gd name="T12" fmla="*/ 434 w 434"/>
              <a:gd name="T13" fmla="*/ 0 h 678"/>
              <a:gd name="connsiteX0" fmla="*/ 0 w 10000"/>
              <a:gd name="connsiteY0" fmla="*/ 10000 h 10000"/>
              <a:gd name="connsiteX1" fmla="*/ 2488 w 10000"/>
              <a:gd name="connsiteY1" fmla="*/ 9853 h 10000"/>
              <a:gd name="connsiteX2" fmla="*/ 4470 w 10000"/>
              <a:gd name="connsiteY2" fmla="*/ 9086 h 10000"/>
              <a:gd name="connsiteX3" fmla="*/ 6959 w 10000"/>
              <a:gd name="connsiteY3" fmla="*/ 7198 h 10000"/>
              <a:gd name="connsiteX4" fmla="*/ 8433 w 10000"/>
              <a:gd name="connsiteY4" fmla="*/ 4838 h 10000"/>
              <a:gd name="connsiteX5" fmla="*/ 9263 w 10000"/>
              <a:gd name="connsiteY5" fmla="*/ 2625 h 10000"/>
              <a:gd name="connsiteX6" fmla="*/ 10000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415" y="9985"/>
                  <a:pt x="1751" y="10000"/>
                  <a:pt x="2488" y="9853"/>
                </a:cubicBezTo>
                <a:cubicBezTo>
                  <a:pt x="3226" y="9705"/>
                  <a:pt x="3733" y="9528"/>
                  <a:pt x="4470" y="9086"/>
                </a:cubicBezTo>
                <a:cubicBezTo>
                  <a:pt x="5207" y="8643"/>
                  <a:pt x="6016" y="8309"/>
                  <a:pt x="6959" y="7198"/>
                </a:cubicBezTo>
                <a:cubicBezTo>
                  <a:pt x="7902" y="6087"/>
                  <a:pt x="8041" y="5605"/>
                  <a:pt x="8433" y="4838"/>
                </a:cubicBezTo>
                <a:cubicBezTo>
                  <a:pt x="8825" y="4071"/>
                  <a:pt x="9009" y="3437"/>
                  <a:pt x="9263" y="2625"/>
                </a:cubicBezTo>
                <a:cubicBezTo>
                  <a:pt x="9516" y="1814"/>
                  <a:pt x="9839" y="546"/>
                  <a:pt x="10000" y="0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9" name="ZoneTexte 88"/>
          <p:cNvSpPr txBox="1"/>
          <p:nvPr/>
        </p:nvSpPr>
        <p:spPr>
          <a:xfrm>
            <a:off x="3912578" y="3376246"/>
            <a:ext cx="630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en-US" sz="4000" b="1" dirty="0"/>
          </a:p>
        </p:txBody>
      </p:sp>
      <p:sp>
        <p:nvSpPr>
          <p:cNvPr id="90" name="ZoneTexte 89"/>
          <p:cNvSpPr txBox="1"/>
          <p:nvPr/>
        </p:nvSpPr>
        <p:spPr>
          <a:xfrm>
            <a:off x="8091856" y="3511062"/>
            <a:ext cx="630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=</a:t>
            </a:r>
            <a:endParaRPr lang="en-US" sz="4000" b="1" dirty="0"/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71" y="4655004"/>
            <a:ext cx="3686629" cy="1740515"/>
          </a:xfrm>
          <a:prstGeom prst="rect">
            <a:avLst/>
          </a:prstGeom>
        </p:spPr>
      </p:pic>
      <p:cxnSp>
        <p:nvCxnSpPr>
          <p:cNvPr id="94" name="Connecteur droit avec flèche 93"/>
          <p:cNvCxnSpPr>
            <a:stCxn id="101" idx="2"/>
          </p:cNvCxnSpPr>
          <p:nvPr/>
        </p:nvCxnSpPr>
        <p:spPr>
          <a:xfrm flipH="1">
            <a:off x="10454054" y="4557249"/>
            <a:ext cx="241114" cy="797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216319" y="2147976"/>
            <a:ext cx="94891" cy="94891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Ellipse 92"/>
          <p:cNvSpPr/>
          <p:nvPr/>
        </p:nvSpPr>
        <p:spPr>
          <a:xfrm>
            <a:off x="2050214" y="3577082"/>
            <a:ext cx="94891" cy="94891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Ellipse 94"/>
          <p:cNvSpPr/>
          <p:nvPr/>
        </p:nvSpPr>
        <p:spPr>
          <a:xfrm>
            <a:off x="2829454" y="2872587"/>
            <a:ext cx="94891" cy="94891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Line 57"/>
          <p:cNvSpPr>
            <a:spLocks noChangeShapeType="1"/>
          </p:cNvSpPr>
          <p:nvPr/>
        </p:nvSpPr>
        <p:spPr bwMode="auto">
          <a:xfrm flipH="1">
            <a:off x="6725184" y="1639019"/>
            <a:ext cx="0" cy="224286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6737231" y="1639020"/>
            <a:ext cx="439946" cy="2251494"/>
          </a:xfrm>
          <a:prstGeom prst="rect">
            <a:avLst/>
          </a:prstGeom>
          <a:solidFill>
            <a:schemeClr val="bg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Ellipse 96"/>
          <p:cNvSpPr/>
          <p:nvPr/>
        </p:nvSpPr>
        <p:spPr>
          <a:xfrm>
            <a:off x="6678863" y="2190206"/>
            <a:ext cx="94891" cy="94891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6623710" y="2715934"/>
            <a:ext cx="63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wall</a:t>
            </a:r>
            <a:endParaRPr lang="en-US" dirty="0"/>
          </a:p>
        </p:txBody>
      </p:sp>
      <p:cxnSp>
        <p:nvCxnSpPr>
          <p:cNvPr id="57" name="Connecteur droit 56"/>
          <p:cNvCxnSpPr/>
          <p:nvPr/>
        </p:nvCxnSpPr>
        <p:spPr>
          <a:xfrm>
            <a:off x="1597446" y="3349128"/>
            <a:ext cx="103558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 flipV="1">
            <a:off x="5204965" y="3089910"/>
            <a:ext cx="148158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Line 19"/>
          <p:cNvSpPr>
            <a:spLocks noChangeShapeType="1"/>
          </p:cNvSpPr>
          <p:nvPr/>
        </p:nvSpPr>
        <p:spPr bwMode="auto">
          <a:xfrm flipH="1" flipV="1">
            <a:off x="5180467" y="1788128"/>
            <a:ext cx="19494" cy="2122860"/>
          </a:xfrm>
          <a:prstGeom prst="line">
            <a:avLst/>
          </a:prstGeom>
          <a:noFill/>
          <a:ln w="28575">
            <a:solidFill>
              <a:srgbClr val="4D4D4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ZoneTexte 100"/>
              <p:cNvSpPr txBox="1"/>
              <p:nvPr/>
            </p:nvSpPr>
            <p:spPr>
              <a:xfrm>
                <a:off x="9604869" y="3929128"/>
                <a:ext cx="2180597" cy="62812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𝑒𝑐𝑟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𝑒𝑐</m:t>
                          </m:r>
                        </m:sub>
                      </m:sSub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ZoneTexte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869" y="3929128"/>
                <a:ext cx="2180597" cy="6281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4470416" y="2739509"/>
                <a:ext cx="78887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𝑒𝑐𝑟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416" y="2739509"/>
                <a:ext cx="788870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1136666" y="3177659"/>
                <a:ext cx="78887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𝑒𝑐𝑟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666" y="3177659"/>
                <a:ext cx="788870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/>
              <p:cNvSpPr/>
              <p:nvPr/>
            </p:nvSpPr>
            <p:spPr>
              <a:xfrm>
                <a:off x="1127223" y="1777484"/>
                <a:ext cx="777777" cy="4580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𝑖𝑛𝑗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6" name="Rectangle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223" y="1777484"/>
                <a:ext cx="777777" cy="458011"/>
              </a:xfrm>
              <a:prstGeom prst="rect">
                <a:avLst/>
              </a:prstGeom>
              <a:blipFill>
                <a:blip r:embed="rId13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/>
              <p:cNvSpPr/>
              <p:nvPr/>
            </p:nvSpPr>
            <p:spPr>
              <a:xfrm>
                <a:off x="1984473" y="3587234"/>
                <a:ext cx="87043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473" y="3587234"/>
                <a:ext cx="870431" cy="430887"/>
              </a:xfrm>
              <a:prstGeom prst="rect">
                <a:avLst/>
              </a:prstGeom>
              <a:blipFill>
                <a:blip r:embed="rId14"/>
                <a:stretch>
                  <a:fillRect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2841723" y="2549009"/>
                <a:ext cx="80028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723" y="2549009"/>
                <a:ext cx="800284" cy="430887"/>
              </a:xfrm>
              <a:prstGeom prst="rect">
                <a:avLst/>
              </a:prstGeom>
              <a:blipFill>
                <a:blip r:embed="rId15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4432398" y="1606034"/>
                <a:ext cx="75097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398" y="1606034"/>
                <a:ext cx="750975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/>
              <p:cNvSpPr/>
              <p:nvPr/>
            </p:nvSpPr>
            <p:spPr>
              <a:xfrm>
                <a:off x="5899248" y="1844159"/>
                <a:ext cx="84459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248" y="1844159"/>
                <a:ext cx="844590" cy="430887"/>
              </a:xfrm>
              <a:prstGeom prst="rect">
                <a:avLst/>
              </a:prstGeom>
              <a:blipFill>
                <a:blip r:embed="rId17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3793" y="1529861"/>
            <a:ext cx="1457405" cy="20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Ion Source Prospects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91661"/>
            <a:ext cx="11946287" cy="506832"/>
          </a:xfrm>
        </p:spPr>
        <p:txBody>
          <a:bodyPr/>
          <a:lstStyle/>
          <a:p>
            <a:r>
              <a:rPr lang="fr-FR" sz="2000" dirty="0" smtClean="0"/>
              <a:t>The </a:t>
            </a:r>
            <a:r>
              <a:rPr lang="fr-FR" sz="2000" dirty="0" err="1" smtClean="0"/>
              <a:t>need</a:t>
            </a:r>
            <a:r>
              <a:rPr lang="fr-FR" sz="2000" dirty="0" smtClean="0"/>
              <a:t> for </a:t>
            </a:r>
            <a:r>
              <a:rPr lang="fr-FR" sz="2000" dirty="0" err="1" smtClean="0"/>
              <a:t>higher</a:t>
            </a:r>
            <a:r>
              <a:rPr lang="fr-FR" sz="2000" dirty="0" smtClean="0"/>
              <a:t> performance ion sources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required</a:t>
            </a:r>
            <a:r>
              <a:rPr lang="fr-FR" sz="2000" dirty="0" smtClean="0"/>
              <a:t> by the future </a:t>
            </a:r>
            <a:r>
              <a:rPr lang="fr-FR" sz="2000" dirty="0" err="1" smtClean="0"/>
              <a:t>accelerators</a:t>
            </a:r>
            <a:endParaRPr lang="en-US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30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5"/>
          <p:cNvSpPr/>
          <p:nvPr/>
        </p:nvSpPr>
        <p:spPr>
          <a:xfrm>
            <a:off x="1768170" y="1505453"/>
            <a:ext cx="3810380" cy="213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1760740" y="1500881"/>
            <a:ext cx="3825240" cy="2143125"/>
          </a:xfrm>
          <a:custGeom>
            <a:avLst/>
            <a:gdLst/>
            <a:ahLst/>
            <a:cxnLst/>
            <a:rect l="l" t="t" r="r" b="b"/>
            <a:pathLst>
              <a:path w="3825240" h="2143125">
                <a:moveTo>
                  <a:pt x="0" y="2142744"/>
                </a:moveTo>
                <a:lnTo>
                  <a:pt x="3825240" y="2142744"/>
                </a:lnTo>
                <a:lnTo>
                  <a:pt x="3825240" y="0"/>
                </a:lnTo>
                <a:lnTo>
                  <a:pt x="0" y="0"/>
                </a:lnTo>
                <a:lnTo>
                  <a:pt x="0" y="214274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5758192" y="1481070"/>
            <a:ext cx="4504944" cy="2100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 txBox="1"/>
          <p:nvPr/>
        </p:nvSpPr>
        <p:spPr>
          <a:xfrm>
            <a:off x="2297290" y="3704713"/>
            <a:ext cx="1495425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MSU FRIB</a:t>
            </a:r>
            <a:r>
              <a:rPr sz="1600" b="1" spc="39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</a:t>
            </a:r>
            <a:r>
              <a:rPr sz="1575" b="1" spc="-7" baseline="26455" dirty="0">
                <a:latin typeface="Arial"/>
                <a:cs typeface="Arial"/>
              </a:rPr>
              <a:t>34+</a:t>
            </a:r>
            <a:endParaRPr sz="1575" baseline="26455" dirty="0">
              <a:latin typeface="Arial"/>
              <a:cs typeface="Arial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3882276" y="3704713"/>
            <a:ext cx="115316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13 </a:t>
            </a:r>
            <a:r>
              <a:rPr sz="1600" b="1" spc="-20" dirty="0">
                <a:latin typeface="Arial"/>
                <a:cs typeface="Arial"/>
              </a:rPr>
              <a:t>pμA/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CW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6809498" y="3704713"/>
            <a:ext cx="2803525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RIKEN RIBF </a:t>
            </a:r>
            <a:r>
              <a:rPr sz="1600" b="1" dirty="0">
                <a:latin typeface="Arial"/>
                <a:cs typeface="Arial"/>
              </a:rPr>
              <a:t>U</a:t>
            </a:r>
            <a:r>
              <a:rPr sz="1575" b="1" baseline="26455" dirty="0">
                <a:latin typeface="Arial"/>
                <a:cs typeface="Arial"/>
              </a:rPr>
              <a:t>35+ </a:t>
            </a:r>
            <a:r>
              <a:rPr sz="1600" b="1" spc="-5" dirty="0">
                <a:latin typeface="Arial"/>
                <a:cs typeface="Arial"/>
              </a:rPr>
              <a:t>15 </a:t>
            </a:r>
            <a:r>
              <a:rPr sz="1600" b="1" spc="-20" dirty="0">
                <a:latin typeface="Arial"/>
                <a:cs typeface="Arial"/>
              </a:rPr>
              <a:t>pμA/</a:t>
            </a:r>
            <a:r>
              <a:rPr sz="1600" b="1" spc="18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CW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75269" y="4024626"/>
            <a:ext cx="2945892" cy="2389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08856" y="6399729"/>
            <a:ext cx="221516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GSI </a:t>
            </a:r>
            <a:r>
              <a:rPr sz="1600" b="1" spc="-40" dirty="0">
                <a:latin typeface="Arial"/>
                <a:cs typeface="Arial"/>
              </a:rPr>
              <a:t>FAIR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lang="fr-FR" sz="1600" b="1" spc="20" dirty="0" smtClean="0">
                <a:latin typeface="Arial"/>
                <a:cs typeface="Arial"/>
              </a:rPr>
              <a:t>1mA </a:t>
            </a:r>
            <a:r>
              <a:rPr sz="1600" b="1" spc="-5" dirty="0" smtClean="0">
                <a:latin typeface="Arial"/>
                <a:cs typeface="Arial"/>
              </a:rPr>
              <a:t>U</a:t>
            </a:r>
            <a:r>
              <a:rPr sz="1575" b="1" spc="-7" baseline="26455" dirty="0" smtClean="0">
                <a:latin typeface="Arial"/>
                <a:cs typeface="Arial"/>
              </a:rPr>
              <a:t>28</a:t>
            </a:r>
            <a:r>
              <a:rPr sz="1575" b="1" spc="-7" baseline="26455" dirty="0">
                <a:latin typeface="Arial"/>
                <a:cs typeface="Arial"/>
              </a:rPr>
              <a:t>+</a:t>
            </a:r>
            <a:endParaRPr sz="1575" baseline="26455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57480" y="4228842"/>
            <a:ext cx="3800855" cy="20406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15340" y="6399729"/>
            <a:ext cx="45740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IMP </a:t>
            </a:r>
            <a:r>
              <a:rPr sz="1600" b="1" spc="-15" dirty="0">
                <a:latin typeface="Arial"/>
                <a:cs typeface="Arial"/>
              </a:rPr>
              <a:t>HIAF </a:t>
            </a:r>
            <a:r>
              <a:rPr lang="en-US" sz="1600" b="1" spc="-15" dirty="0">
                <a:latin typeface="Arial"/>
                <a:cs typeface="Arial"/>
              </a:rPr>
              <a:t>0.5 </a:t>
            </a:r>
            <a:r>
              <a:rPr lang="en-US" sz="1600" b="1" spc="-15" dirty="0" err="1">
                <a:latin typeface="Arial"/>
                <a:cs typeface="Arial"/>
              </a:rPr>
              <a:t>emA</a:t>
            </a:r>
            <a:r>
              <a:rPr lang="en-US" sz="1600" b="1" spc="-15" dirty="0">
                <a:latin typeface="Arial"/>
                <a:cs typeface="Arial"/>
              </a:rPr>
              <a:t> U</a:t>
            </a:r>
            <a:r>
              <a:rPr lang="en-US" sz="1600" b="1" spc="-15" baseline="30000" dirty="0">
                <a:latin typeface="Arial"/>
                <a:cs typeface="Arial"/>
              </a:rPr>
              <a:t>46</a:t>
            </a:r>
            <a:r>
              <a:rPr lang="en-US" sz="1600" b="1" spc="-15" baseline="30000" dirty="0" smtClean="0">
                <a:latin typeface="Arial"/>
                <a:cs typeface="Arial"/>
              </a:rPr>
              <a:t>+</a:t>
            </a:r>
            <a:r>
              <a:rPr lang="en-US" sz="1600" b="1" spc="-15" dirty="0" smtClean="0">
                <a:latin typeface="Arial"/>
                <a:cs typeface="Arial"/>
              </a:rPr>
              <a:t> /  </a:t>
            </a:r>
            <a:r>
              <a:rPr sz="1600" b="1" dirty="0" smtClean="0">
                <a:latin typeface="Arial"/>
                <a:cs typeface="Arial"/>
              </a:rPr>
              <a:t>U</a:t>
            </a:r>
            <a:r>
              <a:rPr sz="1575" b="1" baseline="26455" dirty="0" smtClean="0">
                <a:latin typeface="Arial"/>
                <a:cs typeface="Arial"/>
              </a:rPr>
              <a:t>35</a:t>
            </a:r>
            <a:r>
              <a:rPr sz="1575" b="1" baseline="26455" dirty="0">
                <a:latin typeface="Arial"/>
                <a:cs typeface="Arial"/>
              </a:rPr>
              <a:t>+  </a:t>
            </a:r>
            <a:r>
              <a:rPr sz="1600" b="1" spc="-5" dirty="0" smtClean="0">
                <a:latin typeface="Arial"/>
                <a:cs typeface="Arial"/>
              </a:rPr>
              <a:t>50 </a:t>
            </a:r>
            <a:r>
              <a:rPr sz="1600" b="1" spc="-10" dirty="0" err="1" smtClean="0">
                <a:latin typeface="Arial"/>
                <a:cs typeface="Arial"/>
              </a:rPr>
              <a:t>pμA</a:t>
            </a:r>
            <a:r>
              <a:rPr lang="fr-FR" sz="1600" b="1" spc="-10" dirty="0" smtClean="0">
                <a:latin typeface="Arial"/>
                <a:cs typeface="Arial"/>
              </a:rPr>
              <a:t> (</a:t>
            </a:r>
            <a:r>
              <a:rPr sz="1600" b="1" spc="-10" dirty="0" smtClean="0">
                <a:latin typeface="Arial"/>
                <a:cs typeface="Arial"/>
              </a:rPr>
              <a:t>400</a:t>
            </a:r>
            <a:r>
              <a:rPr sz="1600" b="1" spc="-45" dirty="0" smtClean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μs)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1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4G Prospect  : MARS-D  (LBL, USA)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70152"/>
            <a:ext cx="8615600" cy="2341787"/>
          </a:xfrm>
        </p:spPr>
        <p:txBody>
          <a:bodyPr/>
          <a:lstStyle/>
          <a:p>
            <a:r>
              <a:rPr lang="fr-FR" dirty="0" err="1" smtClean="0"/>
              <a:t>Ongoing</a:t>
            </a:r>
            <a:r>
              <a:rPr lang="fr-FR" dirty="0" smtClean="0"/>
              <a:t> 45 GHz ECRIS </a:t>
            </a:r>
            <a:r>
              <a:rPr lang="fr-FR" dirty="0" err="1" smtClean="0"/>
              <a:t>magnet</a:t>
            </a:r>
            <a:r>
              <a:rPr lang="fr-FR" dirty="0" smtClean="0"/>
              <a:t> construction </a:t>
            </a:r>
          </a:p>
          <a:p>
            <a:pPr lvl="1"/>
            <a:r>
              <a:rPr lang="fr-FR" dirty="0" err="1" smtClean="0"/>
              <a:t>Iofee</a:t>
            </a:r>
            <a:r>
              <a:rPr lang="fr-FR" dirty="0" smtClean="0"/>
              <a:t>-bar </a:t>
            </a:r>
            <a:r>
              <a:rPr lang="fr-FR" dirty="0" err="1" smtClean="0"/>
              <a:t>Sextupole</a:t>
            </a:r>
            <a:r>
              <a:rPr lang="fr-FR" dirty="0" smtClean="0"/>
              <a:t>, </a:t>
            </a:r>
            <a:r>
              <a:rPr lang="fr-FR" dirty="0" err="1" smtClean="0"/>
              <a:t>decreases</a:t>
            </a:r>
            <a:r>
              <a:rPr lang="fr-FR" dirty="0" smtClean="0"/>
              <a:t> the stress on the SC </a:t>
            </a:r>
            <a:r>
              <a:rPr lang="fr-FR" dirty="0" err="1" smtClean="0"/>
              <a:t>cable</a:t>
            </a:r>
            <a:endParaRPr lang="fr-FR" dirty="0" smtClean="0"/>
          </a:p>
          <a:p>
            <a:pPr lvl="1"/>
            <a:r>
              <a:rPr lang="fr-FR" dirty="0" err="1" smtClean="0"/>
              <a:t>NbTi</a:t>
            </a:r>
            <a:r>
              <a:rPr lang="fr-FR" dirty="0" smtClean="0"/>
              <a:t> </a:t>
            </a:r>
            <a:r>
              <a:rPr lang="fr-FR" dirty="0" err="1" smtClean="0"/>
              <a:t>cable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to </a:t>
            </a:r>
            <a:r>
              <a:rPr lang="fr-FR" dirty="0" err="1" smtClean="0"/>
              <a:t>wind</a:t>
            </a:r>
            <a:r>
              <a:rPr lang="fr-FR" dirty="0" smtClean="0"/>
              <a:t> the </a:t>
            </a:r>
            <a:r>
              <a:rPr lang="fr-FR" dirty="0" err="1" smtClean="0"/>
              <a:t>sextupole</a:t>
            </a:r>
            <a:endParaRPr lang="fr-FR" dirty="0"/>
          </a:p>
          <a:p>
            <a:pPr lvl="1"/>
            <a:r>
              <a:rPr lang="fr-FR" dirty="0" smtClean="0"/>
              <a:t>Project </a:t>
            </a:r>
            <a:r>
              <a:rPr lang="fr-FR" dirty="0" err="1" smtClean="0"/>
              <a:t>risk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endParaRPr lang="fr-FR" dirty="0"/>
          </a:p>
          <a:p>
            <a:pPr lvl="1"/>
            <a:r>
              <a:rPr lang="fr-FR" dirty="0" smtClean="0"/>
              <a:t>But </a:t>
            </a:r>
            <a:r>
              <a:rPr lang="fr-FR" dirty="0" err="1"/>
              <a:t>i</a:t>
            </a:r>
            <a:r>
              <a:rPr lang="fr-FR" dirty="0" err="1" smtClean="0"/>
              <a:t>ncrease</a:t>
            </a:r>
            <a:r>
              <a:rPr lang="fr-FR" dirty="0" smtClean="0"/>
              <a:t> of time to </a:t>
            </a:r>
            <a:r>
              <a:rPr lang="fr-FR" dirty="0" err="1" smtClean="0"/>
              <a:t>wind</a:t>
            </a:r>
            <a:r>
              <a:rPr lang="fr-FR" dirty="0" smtClean="0"/>
              <a:t> the </a:t>
            </a:r>
            <a:r>
              <a:rPr lang="fr-FR" dirty="0" err="1" smtClean="0"/>
              <a:t>coil</a:t>
            </a:r>
            <a:r>
              <a:rPr lang="fr-FR" dirty="0" smtClean="0"/>
              <a:t> (</a:t>
            </a:r>
            <a:r>
              <a:rPr lang="fr-FR" dirty="0" err="1" smtClean="0"/>
              <a:t>handmade</a:t>
            </a:r>
            <a:r>
              <a:rPr lang="fr-FR" dirty="0" smtClean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31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040" y="1795549"/>
            <a:ext cx="4632960" cy="20124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659" y="4033521"/>
            <a:ext cx="3684111" cy="23672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108" y="3830320"/>
            <a:ext cx="3700892" cy="27400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" y="3621624"/>
            <a:ext cx="4297455" cy="232197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875280" y="5547360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Cold mass CAD</a:t>
            </a:r>
            <a:endParaRPr lang="en-US" sz="16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795520" y="3657600"/>
            <a:ext cx="1786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ECRIS20, </a:t>
            </a:r>
            <a:r>
              <a:rPr lang="fr-FR" sz="1600" i="1" dirty="0" err="1" smtClean="0"/>
              <a:t>D.Xie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7734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4G Prospect: FECR (IMP, CN)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2512" y="972040"/>
            <a:ext cx="6535833" cy="4023040"/>
          </a:xfrm>
        </p:spPr>
        <p:txBody>
          <a:bodyPr/>
          <a:lstStyle/>
          <a:p>
            <a:r>
              <a:rPr lang="fr-FR" dirty="0" smtClean="0"/>
              <a:t>IMP Lanzhou : </a:t>
            </a:r>
            <a:r>
              <a:rPr lang="fr-FR" dirty="0" err="1" smtClean="0"/>
              <a:t>Classical</a:t>
            </a:r>
            <a:r>
              <a:rPr lang="fr-FR" dirty="0" smtClean="0"/>
              <a:t> </a:t>
            </a:r>
            <a:r>
              <a:rPr lang="fr-FR" dirty="0" err="1" smtClean="0"/>
              <a:t>Sextupole</a:t>
            </a:r>
            <a:r>
              <a:rPr lang="fr-FR" dirty="0" smtClean="0"/>
              <a:t>-in-</a:t>
            </a:r>
            <a:r>
              <a:rPr lang="fr-FR" dirty="0" err="1" smtClean="0"/>
              <a:t>coil</a:t>
            </a:r>
            <a:r>
              <a:rPr lang="fr-FR" dirty="0"/>
              <a:t> </a:t>
            </a:r>
            <a:r>
              <a:rPr lang="fr-FR" dirty="0" smtClean="0"/>
              <a:t>design</a:t>
            </a:r>
            <a:endParaRPr lang="fr-FR" dirty="0"/>
          </a:p>
          <a:p>
            <a:pPr lvl="1"/>
            <a:r>
              <a:rPr lang="fr-FR" dirty="0" smtClean="0"/>
              <a:t>SC </a:t>
            </a:r>
            <a:r>
              <a:rPr lang="fr-FR" dirty="0" err="1" smtClean="0"/>
              <a:t>magnet</a:t>
            </a:r>
            <a:r>
              <a:rPr lang="fr-FR" dirty="0" smtClean="0"/>
              <a:t> </a:t>
            </a:r>
            <a:r>
              <a:rPr lang="fr-FR" dirty="0" err="1" smtClean="0"/>
              <a:t>designed</a:t>
            </a:r>
            <a:r>
              <a:rPr lang="fr-FR" dirty="0" smtClean="0"/>
              <a:t> by LBL </a:t>
            </a:r>
            <a:r>
              <a:rPr lang="fr-FR" dirty="0" err="1" smtClean="0"/>
              <a:t>using</a:t>
            </a:r>
            <a:r>
              <a:rPr lang="fr-FR" dirty="0"/>
              <a:t> Nb</a:t>
            </a:r>
            <a:r>
              <a:rPr lang="fr-FR" baseline="-25000" dirty="0"/>
              <a:t>3</a:t>
            </a:r>
            <a:r>
              <a:rPr lang="fr-FR" dirty="0"/>
              <a:t>Sn </a:t>
            </a:r>
            <a:r>
              <a:rPr lang="fr-FR" dirty="0" err="1"/>
              <a:t>cable</a:t>
            </a:r>
            <a:endParaRPr lang="fr-FR" dirty="0" smtClean="0"/>
          </a:p>
          <a:p>
            <a:r>
              <a:rPr lang="fr-FR" dirty="0" err="1" smtClean="0"/>
              <a:t>Status</a:t>
            </a:r>
            <a:r>
              <a:rPr lang="fr-FR" dirty="0" smtClean="0"/>
              <a:t> of the </a:t>
            </a:r>
            <a:r>
              <a:rPr lang="fr-FR" dirty="0" err="1" smtClean="0"/>
              <a:t>magnet</a:t>
            </a:r>
            <a:r>
              <a:rPr lang="fr-FR" dirty="0" smtClean="0"/>
              <a:t> construction</a:t>
            </a:r>
          </a:p>
          <a:p>
            <a:pPr lvl="1"/>
            <a:r>
              <a:rPr lang="fr-FR" dirty="0" smtClean="0"/>
              <a:t>½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err="1" smtClean="0"/>
              <a:t>mockup</a:t>
            </a:r>
            <a:r>
              <a:rPr lang="fr-FR" dirty="0" smtClean="0"/>
              <a:t> </a:t>
            </a:r>
            <a:r>
              <a:rPr lang="fr-FR" dirty="0" err="1" smtClean="0"/>
              <a:t>tested</a:t>
            </a:r>
            <a:r>
              <a:rPr lang="fr-FR" dirty="0" smtClean="0"/>
              <a:t> </a:t>
            </a:r>
            <a:r>
              <a:rPr lang="fr-FR" dirty="0" err="1" smtClean="0"/>
              <a:t>successfully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The </a:t>
            </a:r>
            <a:r>
              <a:rPr lang="fr-FR" dirty="0" err="1" smtClean="0"/>
              <a:t>sextupole</a:t>
            </a:r>
            <a:r>
              <a:rPr lang="fr-FR" dirty="0" smtClean="0"/>
              <a:t> </a:t>
            </a:r>
            <a:r>
              <a:rPr lang="fr-FR" dirty="0" err="1" smtClean="0"/>
              <a:t>coil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dirty="0" smtClean="0"/>
              <a:t> </a:t>
            </a:r>
            <a:r>
              <a:rPr lang="fr-FR" dirty="0" err="1" smtClean="0"/>
              <a:t>failed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cable</a:t>
            </a:r>
            <a:r>
              <a:rPr lang="fr-FR" dirty="0" smtClean="0"/>
              <a:t> </a:t>
            </a:r>
            <a:r>
              <a:rPr lang="fr-FR" dirty="0" err="1" smtClean="0"/>
              <a:t>feed</a:t>
            </a:r>
            <a:r>
              <a:rPr lang="fr-FR" dirty="0" smtClean="0"/>
              <a:t> </a:t>
            </a:r>
            <a:r>
              <a:rPr lang="fr-FR" dirty="0" err="1" smtClean="0"/>
              <a:t>broken</a:t>
            </a:r>
            <a:r>
              <a:rPr lang="fr-FR" dirty="0" smtClean="0"/>
              <a:t> </a:t>
            </a:r>
            <a:r>
              <a:rPr lang="fr-FR" dirty="0" err="1" smtClean="0"/>
              <a:t>outside</a:t>
            </a:r>
            <a:r>
              <a:rPr lang="fr-FR" dirty="0" smtClean="0"/>
              <a:t> of the </a:t>
            </a:r>
            <a:r>
              <a:rPr lang="fr-FR" dirty="0" err="1" smtClean="0"/>
              <a:t>magnet</a:t>
            </a:r>
            <a:r>
              <a:rPr lang="fr-FR" dirty="0" smtClean="0"/>
              <a:t> )</a:t>
            </a:r>
            <a:endParaRPr lang="fr-FR" dirty="0"/>
          </a:p>
          <a:p>
            <a:r>
              <a:rPr lang="fr-FR" dirty="0" smtClean="0"/>
              <a:t> A </a:t>
            </a:r>
            <a:r>
              <a:rPr lang="fr-FR" dirty="0" err="1" smtClean="0"/>
              <a:t>NbTi</a:t>
            </a:r>
            <a:r>
              <a:rPr lang="fr-FR" dirty="0" smtClean="0"/>
              <a:t> </a:t>
            </a:r>
            <a:r>
              <a:rPr lang="fr-FR" dirty="0" err="1" smtClean="0"/>
              <a:t>Sextupole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recently</a:t>
            </a:r>
            <a:r>
              <a:rPr lang="fr-FR" dirty="0" smtClean="0"/>
              <a:t> </a:t>
            </a:r>
            <a:r>
              <a:rPr lang="fr-FR" dirty="0" err="1" smtClean="0"/>
              <a:t>successfully</a:t>
            </a:r>
            <a:r>
              <a:rPr lang="fr-FR" dirty="0" smtClean="0"/>
              <a:t> </a:t>
            </a:r>
            <a:r>
              <a:rPr lang="fr-FR" dirty="0" err="1" smtClean="0"/>
              <a:t>built</a:t>
            </a:r>
            <a:r>
              <a:rPr lang="fr-FR" dirty="0" smtClean="0"/>
              <a:t> </a:t>
            </a:r>
            <a:r>
              <a:rPr lang="fr-FR" dirty="0" err="1" smtClean="0"/>
              <a:t>instead</a:t>
            </a:r>
            <a:r>
              <a:rPr lang="fr-FR" dirty="0" smtClean="0"/>
              <a:t> to </a:t>
            </a:r>
            <a:r>
              <a:rPr lang="fr-FR" dirty="0" err="1" smtClean="0"/>
              <a:t>start</a:t>
            </a:r>
            <a:r>
              <a:rPr lang="fr-FR" dirty="0" smtClean="0"/>
              <a:t> the source </a:t>
            </a:r>
            <a:r>
              <a:rPr lang="fr-FR" dirty="0" err="1" smtClean="0"/>
              <a:t>operation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32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877" y="243840"/>
            <a:ext cx="3756443" cy="29632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383" y="3220720"/>
            <a:ext cx="4937017" cy="33632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989" y="3545840"/>
            <a:ext cx="1945958" cy="25946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496560" y="6045200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Successfull</a:t>
            </a:r>
            <a:r>
              <a:rPr lang="fr-FR" sz="1600" i="1" dirty="0" smtClean="0"/>
              <a:t> </a:t>
            </a:r>
          </a:p>
          <a:p>
            <a:r>
              <a:rPr lang="fr-FR" sz="1600" i="1" dirty="0" err="1" smtClean="0"/>
              <a:t>mockup</a:t>
            </a:r>
            <a:r>
              <a:rPr lang="fr-FR" sz="1600" i="1" dirty="0" smtClean="0"/>
              <a:t> test</a:t>
            </a:r>
            <a:endParaRPr lang="en-US" sz="1600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277" y="4064000"/>
            <a:ext cx="2703407" cy="25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/>
        </p:nvSpPr>
        <p:spPr>
          <a:xfrm>
            <a:off x="7200899" y="5181600"/>
            <a:ext cx="4724401" cy="14192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ECRIS and plasma </a:t>
            </a:r>
            <a:r>
              <a:rPr lang="fr-FR" dirty="0" err="1" smtClean="0"/>
              <a:t>instabilites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r>
              <a:rPr lang="fr-FR" dirty="0" smtClean="0"/>
              <a:t> in the 10’s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33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19" y="3996870"/>
            <a:ext cx="3924528" cy="264962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850282" y="4801053"/>
            <a:ext cx="1824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</a:t>
            </a:r>
            <a:r>
              <a:rPr lang="fr-FR" sz="1400" i="1" dirty="0" err="1" smtClean="0"/>
              <a:t>Tarvainen</a:t>
            </a:r>
            <a:r>
              <a:rPr lang="fr-FR" sz="1400" i="1" dirty="0" smtClean="0"/>
              <a:t>, 2014)</a:t>
            </a:r>
            <a:endParaRPr lang="en-US" sz="1400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796" y="955343"/>
            <a:ext cx="5223203" cy="37976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892" y="5248274"/>
            <a:ext cx="1303670" cy="13427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871438" y="5429982"/>
            <a:ext cx="2919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In the 90’s ,Tim </a:t>
            </a:r>
            <a:r>
              <a:rPr lang="fr-FR" sz="1400" dirty="0" err="1" smtClean="0"/>
              <a:t>Antaya</a:t>
            </a:r>
            <a:r>
              <a:rPr lang="fr-FR" sz="1400" dirty="0" smtClean="0"/>
              <a:t> (MSU) </a:t>
            </a:r>
            <a:r>
              <a:rPr lang="fr-FR" sz="1400" dirty="0" err="1" smtClean="0"/>
              <a:t>used</a:t>
            </a:r>
            <a:r>
              <a:rPr lang="fr-FR" sz="1400" dirty="0" smtClean="0"/>
              <a:t> to tune </a:t>
            </a:r>
            <a:r>
              <a:rPr lang="fr-FR" sz="1400" dirty="0" err="1" smtClean="0"/>
              <a:t>his</a:t>
            </a:r>
            <a:r>
              <a:rPr lang="fr-FR" sz="1400" dirty="0" smtClean="0"/>
              <a:t> ion source</a:t>
            </a:r>
          </a:p>
          <a:p>
            <a:r>
              <a:rPr lang="fr-FR" sz="1400" dirty="0"/>
              <a:t>b</a:t>
            </a:r>
            <a:r>
              <a:rPr lang="fr-FR" sz="1400" dirty="0" smtClean="0"/>
              <a:t>y </a:t>
            </a:r>
            <a:r>
              <a:rPr lang="fr-FR" sz="1400" dirty="0" err="1" smtClean="0"/>
              <a:t>plugging</a:t>
            </a:r>
            <a:r>
              <a:rPr lang="fr-FR" sz="1400" dirty="0" smtClean="0"/>
              <a:t>  the FC </a:t>
            </a:r>
            <a:r>
              <a:rPr lang="fr-FR" sz="1400" dirty="0" err="1" smtClean="0"/>
              <a:t>current</a:t>
            </a:r>
            <a:r>
              <a:rPr lang="fr-FR" sz="1400" dirty="0" smtClean="0"/>
              <a:t> signal in a speaker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0" y="1096169"/>
                <a:ext cx="10972800" cy="5256584"/>
              </a:xfrm>
            </p:spPr>
            <p:txBody>
              <a:bodyPr/>
              <a:lstStyle/>
              <a:p>
                <a:r>
                  <a:rPr lang="fr-FR" dirty="0" err="1" smtClean="0"/>
                  <a:t>Demonstration</a:t>
                </a:r>
                <a:r>
                  <a:rPr lang="fr-FR" dirty="0" smtClean="0"/>
                  <a:t> of </a:t>
                </a:r>
                <a:r>
                  <a:rPr lang="fr-FR" dirty="0" err="1" smtClean="0"/>
                  <a:t>Cyclotronic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instabilities</a:t>
                </a:r>
                <a:r>
                  <a:rPr lang="fr-FR" dirty="0" smtClean="0"/>
                  <a:t> in ECRIS (JYFL)</a:t>
                </a:r>
              </a:p>
              <a:p>
                <a:pPr lvl="1"/>
                <a:r>
                  <a:rPr lang="fr-FR" dirty="0" smtClean="0"/>
                  <a:t>Intensive </a:t>
                </a:r>
                <a:r>
                  <a:rPr lang="fr-FR" dirty="0" err="1" smtClean="0"/>
                  <a:t>experimental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campaigns</a:t>
                </a:r>
                <a:endParaRPr lang="fr-FR" dirty="0" smtClean="0"/>
              </a:p>
              <a:p>
                <a:pPr lvl="1"/>
                <a:r>
                  <a:rPr lang="fr-FR" dirty="0" err="1" smtClean="0"/>
                  <a:t>Transient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swift</a:t>
                </a:r>
                <a:r>
                  <a:rPr lang="fr-FR" dirty="0" smtClean="0"/>
                  <a:t> hot </a:t>
                </a:r>
                <a:r>
                  <a:rPr lang="fr-FR" dirty="0" err="1" smtClean="0"/>
                  <a:t>electrons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deconfinement</a:t>
                </a:r>
                <a:endParaRPr lang="fr-FR" dirty="0" smtClean="0"/>
              </a:p>
              <a:p>
                <a:pPr lvl="1"/>
                <a:r>
                  <a:rPr lang="fr-FR" dirty="0" err="1" smtClean="0"/>
                  <a:t>Transient</a:t>
                </a:r>
                <a:r>
                  <a:rPr lang="fr-FR" dirty="0" smtClean="0"/>
                  <a:t> HCI </a:t>
                </a:r>
                <a:r>
                  <a:rPr lang="fr-FR" dirty="0" err="1" smtClean="0"/>
                  <a:t>beam</a:t>
                </a:r>
                <a:r>
                  <a:rPr lang="fr-FR" dirty="0" smtClean="0"/>
                  <a:t> collapse</a:t>
                </a:r>
              </a:p>
              <a:p>
                <a:pPr lvl="1"/>
                <a:r>
                  <a:rPr lang="fr-FR" dirty="0" err="1" smtClean="0"/>
                  <a:t>Linked</a:t>
                </a:r>
                <a:r>
                  <a:rPr lang="fr-FR" dirty="0" smtClean="0"/>
                  <a:t> to EVDF </a:t>
                </a:r>
                <a:r>
                  <a:rPr lang="fr-FR" dirty="0" err="1" smtClean="0"/>
                  <a:t>anisotropy</a:t>
                </a:r>
                <a:r>
                  <a:rPr lang="fr-FR" dirty="0" smtClean="0"/>
                  <a:t> and EEDF </a:t>
                </a:r>
                <a:r>
                  <a:rPr lang="fr-FR" dirty="0" err="1" smtClean="0"/>
                  <a:t>shape</a:t>
                </a:r>
                <a:endParaRPr lang="fr-FR" dirty="0" smtClean="0"/>
              </a:p>
              <a:p>
                <a:pPr lvl="1"/>
                <a:r>
                  <a:rPr lang="fr-FR" dirty="0" err="1"/>
                  <a:t>D</a:t>
                </a:r>
                <a:r>
                  <a:rPr lang="fr-FR" dirty="0" err="1" smtClean="0"/>
                  <a:t>ependent</a:t>
                </a:r>
                <a:r>
                  <a:rPr lang="fr-FR" dirty="0" smtClean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fr-FR" dirty="0" smtClean="0"/>
                  <a:t> and RF power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96169"/>
                <a:ext cx="10972800" cy="5256584"/>
              </a:xfrm>
              <a:blipFill>
                <a:blip r:embed="rId5"/>
                <a:stretch>
                  <a:fillRect l="-333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00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8640"/>
            <a:ext cx="11409527" cy="792088"/>
          </a:xfrm>
        </p:spPr>
        <p:txBody>
          <a:bodyPr/>
          <a:lstStyle/>
          <a:p>
            <a:r>
              <a:rPr lang="fr-FR" dirty="0" smtClean="0"/>
              <a:t>Boom of plasma </a:t>
            </a:r>
            <a:r>
              <a:rPr lang="fr-FR" dirty="0" err="1" smtClean="0"/>
              <a:t>experimental</a:t>
            </a:r>
            <a:r>
              <a:rPr lang="fr-FR" dirty="0" smtClean="0"/>
              <a:t> investigations in the 10’s</a:t>
            </a:r>
            <a:endParaRPr lang="en-US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563959" y="3859152"/>
            <a:ext cx="11288072" cy="2005318"/>
          </a:xfrm>
        </p:spPr>
        <p:txBody>
          <a:bodyPr/>
          <a:lstStyle/>
          <a:p>
            <a:r>
              <a:rPr lang="fr-FR" dirty="0" smtClean="0"/>
              <a:t>ECR Plasma </a:t>
            </a:r>
            <a:r>
              <a:rPr lang="fr-FR" dirty="0" err="1" smtClean="0"/>
              <a:t>Stability</a:t>
            </a:r>
            <a:r>
              <a:rPr lang="fr-FR" dirty="0" smtClean="0"/>
              <a:t> </a:t>
            </a:r>
            <a:r>
              <a:rPr lang="fr-FR" dirty="0" err="1" smtClean="0"/>
              <a:t>monitored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scintillator</a:t>
            </a:r>
            <a:r>
              <a:rPr lang="fr-FR" dirty="0" smtClean="0"/>
              <a:t>, RF probe, light detector (JYFL)</a:t>
            </a:r>
          </a:p>
          <a:p>
            <a:r>
              <a:rPr lang="fr-FR" dirty="0" err="1" smtClean="0"/>
              <a:t>Multicharged</a:t>
            </a:r>
            <a:r>
              <a:rPr lang="fr-FR" dirty="0" smtClean="0"/>
              <a:t> ion population </a:t>
            </a:r>
            <a:r>
              <a:rPr lang="fr-FR" dirty="0" err="1" smtClean="0"/>
              <a:t>studied</a:t>
            </a:r>
            <a:r>
              <a:rPr lang="fr-FR" dirty="0" smtClean="0"/>
              <a:t> by </a:t>
            </a:r>
            <a:r>
              <a:rPr lang="fr-FR" dirty="0" err="1"/>
              <a:t>m</a:t>
            </a:r>
            <a:r>
              <a:rPr lang="fr-FR" dirty="0" err="1" smtClean="0"/>
              <a:t>easuring</a:t>
            </a:r>
            <a:r>
              <a:rPr lang="fr-FR" dirty="0" smtClean="0"/>
              <a:t> soft x-ray and light </a:t>
            </a:r>
            <a:r>
              <a:rPr lang="fr-FR" dirty="0" err="1" smtClean="0"/>
              <a:t>emission</a:t>
            </a:r>
            <a:r>
              <a:rPr lang="fr-FR" dirty="0" smtClean="0"/>
              <a:t> (</a:t>
            </a:r>
            <a:r>
              <a:rPr lang="fr-FR" dirty="0" err="1" smtClean="0"/>
              <a:t>Atomki,JYFL</a:t>
            </a:r>
            <a:r>
              <a:rPr lang="fr-FR" dirty="0" smtClean="0"/>
              <a:t>) </a:t>
            </a:r>
          </a:p>
          <a:p>
            <a:r>
              <a:rPr lang="fr-FR" dirty="0" smtClean="0"/>
              <a:t>Plasma </a:t>
            </a:r>
            <a:r>
              <a:rPr lang="fr-FR" dirty="0" err="1" smtClean="0"/>
              <a:t>density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microwave</a:t>
            </a:r>
            <a:r>
              <a:rPr lang="fr-FR" dirty="0" smtClean="0"/>
              <a:t> Faraday rotation (</a:t>
            </a:r>
            <a:r>
              <a:rPr lang="fr-FR" dirty="0" err="1" smtClean="0"/>
              <a:t>interfero-polarimetry</a:t>
            </a:r>
            <a:r>
              <a:rPr lang="fr-FR" dirty="0" smtClean="0"/>
              <a:t>) (LNL)</a:t>
            </a:r>
          </a:p>
          <a:p>
            <a:r>
              <a:rPr lang="fr-FR" dirty="0" err="1" smtClean="0"/>
              <a:t>Escaping</a:t>
            </a:r>
            <a:r>
              <a:rPr lang="fr-FR" dirty="0" smtClean="0"/>
              <a:t> 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micro-</a:t>
            </a:r>
            <a:r>
              <a:rPr lang="fr-FR" dirty="0" err="1" smtClean="0"/>
              <a:t>channel</a:t>
            </a:r>
            <a:r>
              <a:rPr lang="fr-FR" dirty="0" smtClean="0"/>
              <a:t> plate + </a:t>
            </a:r>
            <a:r>
              <a:rPr lang="fr-FR" dirty="0" err="1" smtClean="0"/>
              <a:t>photomultiplier</a:t>
            </a:r>
            <a:r>
              <a:rPr lang="fr-FR" dirty="0" smtClean="0"/>
              <a:t> (IAP RAS)</a:t>
            </a:r>
          </a:p>
          <a:p>
            <a:r>
              <a:rPr lang="fr-FR" dirty="0" smtClean="0"/>
              <a:t>Ion injection in ECRIS charge breeder to probe the ECR plasma (LPSC)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B770F-2219-4716-812A-EB6970254832}" type="slidenum">
              <a:rPr lang="fr-FR" altLang="fr-FR" smtClean="0"/>
              <a:pPr/>
              <a:t>34</a:t>
            </a:fld>
            <a:endParaRPr lang="fr-FR" alt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39" y="962186"/>
            <a:ext cx="8299938" cy="273351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28601" y="6022731"/>
            <a:ext cx="11921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FF6600"/>
                </a:solidFill>
              </a:rPr>
              <a:t>Shedding</a:t>
            </a:r>
            <a:r>
              <a:rPr lang="fr-FR" sz="2000" b="1" dirty="0" smtClean="0">
                <a:solidFill>
                  <a:srgbClr val="FF6600"/>
                </a:solidFill>
              </a:rPr>
              <a:t> new light of ECR plasma, </a:t>
            </a:r>
            <a:r>
              <a:rPr lang="fr-FR" sz="2000" b="1" dirty="0" err="1" smtClean="0">
                <a:solidFill>
                  <a:srgbClr val="FF6600"/>
                </a:solidFill>
              </a:rPr>
              <a:t>with</a:t>
            </a:r>
            <a:r>
              <a:rPr lang="fr-FR" sz="2000" b="1" dirty="0" smtClean="0">
                <a:solidFill>
                  <a:srgbClr val="FF6600"/>
                </a:solidFill>
              </a:rPr>
              <a:t> </a:t>
            </a:r>
            <a:r>
              <a:rPr lang="fr-FR" sz="2000" b="1" dirty="0" err="1" smtClean="0">
                <a:solidFill>
                  <a:srgbClr val="FF6600"/>
                </a:solidFill>
              </a:rPr>
              <a:t>great</a:t>
            </a:r>
            <a:r>
              <a:rPr lang="fr-FR" sz="2000" b="1" dirty="0" smtClean="0">
                <a:solidFill>
                  <a:srgbClr val="FF6600"/>
                </a:solidFill>
              </a:rPr>
              <a:t> prospects and </a:t>
            </a:r>
            <a:r>
              <a:rPr lang="fr-FR" sz="2000" b="1" dirty="0" err="1" smtClean="0">
                <a:solidFill>
                  <a:srgbClr val="FF6600"/>
                </a:solidFill>
              </a:rPr>
              <a:t>yet</a:t>
            </a:r>
            <a:r>
              <a:rPr lang="fr-FR" sz="2000" b="1" dirty="0" smtClean="0">
                <a:solidFill>
                  <a:srgbClr val="FF6600"/>
                </a:solidFill>
              </a:rPr>
              <a:t> a long </a:t>
            </a:r>
            <a:r>
              <a:rPr lang="fr-FR" sz="2000" b="1" dirty="0" err="1" smtClean="0">
                <a:solidFill>
                  <a:srgbClr val="FF6600"/>
                </a:solidFill>
              </a:rPr>
              <a:t>way</a:t>
            </a:r>
            <a:r>
              <a:rPr lang="fr-FR" sz="2000" b="1" dirty="0" smtClean="0">
                <a:solidFill>
                  <a:srgbClr val="FF6600"/>
                </a:solidFill>
              </a:rPr>
              <a:t> to go</a:t>
            </a:r>
            <a:endParaRPr lang="en-US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Dramatic</a:t>
            </a:r>
            <a:r>
              <a:rPr lang="fr-FR" dirty="0"/>
              <a:t> </a:t>
            </a:r>
            <a:r>
              <a:rPr lang="fr-FR" dirty="0" err="1"/>
              <a:t>improvement</a:t>
            </a:r>
            <a:r>
              <a:rPr lang="fr-FR" dirty="0"/>
              <a:t> of </a:t>
            </a:r>
            <a:r>
              <a:rPr lang="fr-FR" dirty="0" smtClean="0"/>
              <a:t>ECRIS </a:t>
            </a:r>
            <a:r>
              <a:rPr lang="fr-FR" dirty="0"/>
              <a:t>plasma </a:t>
            </a:r>
            <a:r>
              <a:rPr lang="fr-FR" dirty="0" smtClean="0"/>
              <a:t>simulations </a:t>
            </a:r>
            <a:r>
              <a:rPr lang="fr-FR" dirty="0" err="1" smtClean="0"/>
              <a:t>since</a:t>
            </a:r>
            <a:r>
              <a:rPr lang="fr-FR" dirty="0" smtClean="0"/>
              <a:t>  the 2000 ’s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139324"/>
            <a:ext cx="5386917" cy="639762"/>
          </a:xfrm>
        </p:spPr>
        <p:txBody>
          <a:bodyPr/>
          <a:lstStyle/>
          <a:p>
            <a:r>
              <a:rPr lang="fr-FR" dirty="0" smtClean="0"/>
              <a:t>NAM-ECRIS (JINR)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779086"/>
            <a:ext cx="5386917" cy="3951288"/>
          </a:xfrm>
        </p:spPr>
        <p:txBody>
          <a:bodyPr/>
          <a:lstStyle/>
          <a:p>
            <a:r>
              <a:rPr lang="fr-FR" dirty="0" smtClean="0"/>
              <a:t>PIC-MCC</a:t>
            </a:r>
          </a:p>
          <a:p>
            <a:r>
              <a:rPr lang="fr-FR" dirty="0" smtClean="0"/>
              <a:t>Ion </a:t>
            </a:r>
            <a:r>
              <a:rPr lang="fr-FR" dirty="0" err="1" smtClean="0"/>
              <a:t>dynamics</a:t>
            </a:r>
            <a:endParaRPr lang="fr-FR" dirty="0" smtClean="0"/>
          </a:p>
          <a:p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err="1" smtClean="0"/>
              <a:t>mixing</a:t>
            </a:r>
            <a:endParaRPr lang="fr-FR" dirty="0" smtClean="0"/>
          </a:p>
          <a:p>
            <a:r>
              <a:rPr lang="fr-FR" dirty="0" smtClean="0"/>
              <a:t>Spatial plasma </a:t>
            </a:r>
            <a:r>
              <a:rPr lang="fr-FR" dirty="0" err="1" smtClean="0"/>
              <a:t>Potential</a:t>
            </a:r>
            <a:r>
              <a:rPr lang="fr-FR" dirty="0" smtClean="0"/>
              <a:t> distribution </a:t>
            </a:r>
          </a:p>
          <a:p>
            <a:r>
              <a:rPr lang="fr-FR" dirty="0" smtClean="0"/>
              <a:t>Charge </a:t>
            </a:r>
            <a:r>
              <a:rPr lang="fr-FR" dirty="0" err="1" smtClean="0"/>
              <a:t>breeding</a:t>
            </a:r>
            <a:endParaRPr lang="fr-FR" dirty="0" smtClean="0"/>
          </a:p>
          <a:p>
            <a:r>
              <a:rPr lang="fr-FR" dirty="0" smtClean="0"/>
              <a:t>…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139324"/>
            <a:ext cx="5389033" cy="639762"/>
          </a:xfrm>
        </p:spPr>
        <p:txBody>
          <a:bodyPr/>
          <a:lstStyle/>
          <a:p>
            <a:r>
              <a:rPr lang="fr-FR" dirty="0" smtClean="0"/>
              <a:t>INFN-LNS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779086"/>
            <a:ext cx="5389033" cy="3951288"/>
          </a:xfrm>
        </p:spPr>
        <p:txBody>
          <a:bodyPr/>
          <a:lstStyle/>
          <a:p>
            <a:r>
              <a:rPr lang="fr-FR" dirty="0" smtClean="0"/>
              <a:t>Electron </a:t>
            </a:r>
            <a:r>
              <a:rPr lang="fr-FR" dirty="0" err="1" smtClean="0"/>
              <a:t>dynamics</a:t>
            </a:r>
            <a:endParaRPr lang="fr-FR" dirty="0" smtClean="0"/>
          </a:p>
          <a:p>
            <a:r>
              <a:rPr lang="fr-FR" dirty="0" smtClean="0"/>
              <a:t>Self-consistent RF </a:t>
            </a:r>
            <a:r>
              <a:rPr lang="fr-FR" dirty="0" err="1" smtClean="0"/>
              <a:t>coupling</a:t>
            </a:r>
            <a:r>
              <a:rPr lang="fr-FR" dirty="0" smtClean="0"/>
              <a:t> to the plasma</a:t>
            </a:r>
          </a:p>
          <a:p>
            <a:r>
              <a:rPr lang="fr-FR" dirty="0" err="1" smtClean="0"/>
              <a:t>Metallic</a:t>
            </a:r>
            <a:r>
              <a:rPr lang="fr-FR" dirty="0" smtClean="0"/>
              <a:t> ion </a:t>
            </a:r>
            <a:r>
              <a:rPr lang="fr-FR" dirty="0" err="1" smtClean="0"/>
              <a:t>dynamics</a:t>
            </a:r>
            <a:endParaRPr lang="fr-FR" dirty="0" smtClean="0"/>
          </a:p>
          <a:p>
            <a:r>
              <a:rPr lang="fr-FR" dirty="0" smtClean="0"/>
              <a:t>Full 2D </a:t>
            </a:r>
            <a:r>
              <a:rPr lang="fr-FR" dirty="0" err="1" smtClean="0"/>
              <a:t>Microwave</a:t>
            </a:r>
            <a:r>
              <a:rPr lang="fr-FR" dirty="0" smtClean="0"/>
              <a:t> </a:t>
            </a:r>
            <a:r>
              <a:rPr lang="fr-FR" dirty="0"/>
              <a:t>source </a:t>
            </a:r>
            <a:r>
              <a:rPr lang="fr-FR" dirty="0" smtClean="0"/>
              <a:t>PIC</a:t>
            </a:r>
          </a:p>
          <a:p>
            <a:r>
              <a:rPr lang="fr-FR" dirty="0" smtClean="0"/>
              <a:t>…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131C-04C9-4C62-B560-6FA68CA63643}" type="slidenum">
              <a:rPr lang="fr-FR" altLang="fr-FR" smtClean="0"/>
              <a:pPr/>
              <a:t>35</a:t>
            </a:fld>
            <a:endParaRPr lang="fr-FR" alt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612" y="3756535"/>
            <a:ext cx="3730387" cy="287239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126640" y="3684892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Mishra</a:t>
            </a:r>
            <a:r>
              <a:rPr lang="fr-FR" sz="1400" i="1" dirty="0" smtClean="0"/>
              <a:t>, 2021</a:t>
            </a:r>
            <a:endParaRPr lang="en-US" sz="1400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310" y="4161429"/>
            <a:ext cx="3545219" cy="249583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659876" y="4574270"/>
            <a:ext cx="14830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Mironov</a:t>
            </a:r>
            <a:r>
              <a:rPr lang="fr-FR" sz="1400" i="1" dirty="0" smtClean="0"/>
              <a:t>, 2017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4371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Prospect: </a:t>
            </a:r>
            <a:r>
              <a:rPr lang="fr-FR" dirty="0" err="1" smtClean="0"/>
              <a:t>Pandora</a:t>
            </a:r>
            <a:r>
              <a:rPr lang="fr-FR" dirty="0" smtClean="0"/>
              <a:t> ECR </a:t>
            </a:r>
            <a:r>
              <a:rPr lang="fr-FR" dirty="0" err="1" smtClean="0"/>
              <a:t>experiment</a:t>
            </a:r>
            <a:r>
              <a:rPr lang="fr-FR" dirty="0" smtClean="0"/>
              <a:t> @ INFN-LNS</a:t>
            </a:r>
            <a:endParaRPr lang="en-US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335360" y="1124744"/>
            <a:ext cx="10972800" cy="1359149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game</a:t>
            </a:r>
            <a:r>
              <a:rPr lang="fr-FR" dirty="0" smtClean="0"/>
              <a:t> changer to </a:t>
            </a:r>
            <a:r>
              <a:rPr lang="fr-FR" dirty="0" err="1" smtClean="0"/>
              <a:t>investigate</a:t>
            </a:r>
            <a:r>
              <a:rPr lang="fr-FR" dirty="0" smtClean="0"/>
              <a:t> </a:t>
            </a:r>
            <a:r>
              <a:rPr lang="fr-FR" dirty="0" err="1" smtClean="0"/>
              <a:t>experimentally</a:t>
            </a:r>
            <a:r>
              <a:rPr lang="fr-FR" dirty="0" smtClean="0"/>
              <a:t> the ECR plasma </a:t>
            </a:r>
            <a:r>
              <a:rPr lang="fr-FR" dirty="0" err="1" smtClean="0"/>
              <a:t>with</a:t>
            </a:r>
            <a:r>
              <a:rPr lang="fr-FR" dirty="0" smtClean="0"/>
              <a:t> multiple detectors</a:t>
            </a:r>
          </a:p>
          <a:p>
            <a:r>
              <a:rPr lang="fr-FR" dirty="0" err="1" smtClean="0"/>
              <a:t>astrophysics</a:t>
            </a:r>
            <a:r>
              <a:rPr lang="fr-FR" dirty="0" smtClean="0"/>
              <a:t> applications</a:t>
            </a:r>
          </a:p>
          <a:p>
            <a:r>
              <a:rPr lang="fr-FR" dirty="0" smtClean="0"/>
              <a:t>18 GHz </a:t>
            </a:r>
            <a:r>
              <a:rPr lang="fr-FR" dirty="0" err="1" smtClean="0"/>
              <a:t>superconducting</a:t>
            </a:r>
            <a:r>
              <a:rPr lang="fr-FR" dirty="0" smtClean="0"/>
              <a:t> ECRIS </a:t>
            </a:r>
            <a:r>
              <a:rPr lang="fr-FR" dirty="0" err="1" smtClean="0"/>
              <a:t>with</a:t>
            </a:r>
            <a:r>
              <a:rPr lang="fr-FR" dirty="0" smtClean="0"/>
              <a:t> Nb</a:t>
            </a:r>
            <a:r>
              <a:rPr lang="fr-FR" baseline="-25000" dirty="0" smtClean="0"/>
              <a:t>3</a:t>
            </a:r>
            <a:r>
              <a:rPr lang="fr-FR" dirty="0" smtClean="0"/>
              <a:t>Sn </a:t>
            </a:r>
            <a:r>
              <a:rPr lang="fr-FR" dirty="0" err="1" smtClean="0"/>
              <a:t>coils</a:t>
            </a:r>
            <a:r>
              <a:rPr lang="fr-FR" dirty="0" smtClean="0"/>
              <a:t> and </a:t>
            </a:r>
            <a:r>
              <a:rPr lang="fr-FR" dirty="0" err="1" smtClean="0"/>
              <a:t>view</a:t>
            </a:r>
            <a:r>
              <a:rPr lang="fr-FR" dirty="0" smtClean="0"/>
              <a:t> ports passing </a:t>
            </a:r>
            <a:r>
              <a:rPr lang="fr-FR" dirty="0" err="1" smtClean="0"/>
              <a:t>through</a:t>
            </a:r>
            <a:r>
              <a:rPr lang="fr-FR" dirty="0" smtClean="0"/>
              <a:t> the cold mass (wow!)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36</a:t>
            </a:fld>
            <a:endParaRPr lang="fr-FR" alt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155" y="2743201"/>
            <a:ext cx="5598475" cy="388172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562066" y="6182436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Mascali</a:t>
            </a:r>
            <a:r>
              <a:rPr lang="fr-FR" i="1" dirty="0" smtClean="0">
                <a:solidFill>
                  <a:schemeClr val="bg1"/>
                </a:solidFill>
              </a:rPr>
              <a:t>, 2023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88640"/>
            <a:ext cx="10943770" cy="792088"/>
          </a:xfrm>
        </p:spPr>
        <p:txBody>
          <a:bodyPr/>
          <a:lstStyle/>
          <a:p>
            <a:r>
              <a:rPr lang="fr-FR" dirty="0" smtClean="0"/>
              <a:t>Open challenges: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understand</a:t>
            </a:r>
            <a:r>
              <a:rPr lang="fr-FR" dirty="0" smtClean="0"/>
              <a:t> the ECR plasma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1124744"/>
            <a:ext cx="10972800" cy="558913"/>
          </a:xfrm>
        </p:spPr>
        <p:txBody>
          <a:bodyPr/>
          <a:lstStyle/>
          <a:p>
            <a:r>
              <a:rPr lang="fr-FR" dirty="0" smtClean="0"/>
              <a:t> by </a:t>
            </a:r>
            <a:r>
              <a:rPr lang="fr-FR" dirty="0" err="1" smtClean="0"/>
              <a:t>Experience</a:t>
            </a:r>
            <a:r>
              <a:rPr lang="fr-FR" dirty="0" smtClean="0"/>
              <a:t> and simulation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37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7753021" y="5364760"/>
            <a:ext cx="24795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How </a:t>
            </a:r>
            <a:r>
              <a:rPr lang="fr-FR" dirty="0" err="1" smtClean="0"/>
              <a:t>exactly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EEDF?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756992" y="2601095"/>
            <a:ext cx="28301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Potential</a:t>
            </a:r>
            <a:r>
              <a:rPr lang="fr-FR" dirty="0" smtClean="0"/>
              <a:t>  </a:t>
            </a:r>
            <a:r>
              <a:rPr lang="fr-FR" dirty="0" err="1" smtClean="0"/>
              <a:t>dip</a:t>
            </a:r>
            <a:r>
              <a:rPr lang="fr-FR" dirty="0" smtClean="0"/>
              <a:t> value</a:t>
            </a:r>
          </a:p>
          <a:p>
            <a:pPr algn="ctr"/>
            <a:r>
              <a:rPr lang="fr-FR" dirty="0" smtClean="0"/>
              <a:t>and </a:t>
            </a:r>
            <a:r>
              <a:rPr lang="fr-FR" dirty="0" err="1" smtClean="0"/>
              <a:t>its</a:t>
            </a:r>
            <a:r>
              <a:rPr lang="fr-FR" dirty="0" smtClean="0"/>
              <a:t> spatial distribution?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368693" y="3510308"/>
            <a:ext cx="18117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Actual</a:t>
            </a:r>
            <a:r>
              <a:rPr lang="fr-FR" dirty="0" smtClean="0"/>
              <a:t> plasma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36682" y="2196492"/>
            <a:ext cx="232467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Microwave</a:t>
            </a:r>
            <a:r>
              <a:rPr lang="fr-FR" dirty="0" smtClean="0"/>
              <a:t> mode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coupling</a:t>
            </a:r>
            <a:r>
              <a:rPr lang="fr-FR" dirty="0"/>
              <a:t> </a:t>
            </a:r>
            <a:r>
              <a:rPr lang="fr-FR" dirty="0" smtClean="0"/>
              <a:t>to the plasma?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735559" y="4813217"/>
            <a:ext cx="261807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Can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predict</a:t>
            </a:r>
            <a:endParaRPr lang="fr-FR" dirty="0" smtClean="0"/>
          </a:p>
          <a:p>
            <a:pPr algn="ctr"/>
            <a:r>
              <a:rPr lang="fr-FR" dirty="0" smtClean="0"/>
              <a:t>The </a:t>
            </a:r>
            <a:r>
              <a:rPr lang="fr-FR" dirty="0"/>
              <a:t>p</a:t>
            </a:r>
            <a:r>
              <a:rPr lang="fr-FR" dirty="0" smtClean="0"/>
              <a:t>lasma </a:t>
            </a:r>
            <a:r>
              <a:rPr lang="fr-FR" dirty="0" err="1" smtClean="0"/>
              <a:t>Meniscus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r>
              <a:rPr lang="fr-FR" dirty="0"/>
              <a:t> </a:t>
            </a:r>
            <a:r>
              <a:rPr lang="fr-FR" dirty="0" smtClean="0"/>
              <a:t>for ion </a:t>
            </a:r>
            <a:r>
              <a:rPr lang="fr-FR" dirty="0" err="1" smtClean="0"/>
              <a:t>beam</a:t>
            </a:r>
            <a:r>
              <a:rPr lang="fr-FR" dirty="0" smtClean="0"/>
              <a:t> extraction?</a:t>
            </a:r>
          </a:p>
        </p:txBody>
      </p:sp>
      <p:cxnSp>
        <p:nvCxnSpPr>
          <p:cNvPr id="11" name="Connecteur droit avec flèche 10"/>
          <p:cNvCxnSpPr>
            <a:stCxn id="9" idx="3"/>
            <a:endCxn id="16" idx="1"/>
          </p:cNvCxnSpPr>
          <p:nvPr/>
        </p:nvCxnSpPr>
        <p:spPr>
          <a:xfrm>
            <a:off x="4261356" y="2658157"/>
            <a:ext cx="1316041" cy="613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8" idx="3"/>
            <a:endCxn id="16" idx="2"/>
          </p:cNvCxnSpPr>
          <p:nvPr/>
        </p:nvCxnSpPr>
        <p:spPr>
          <a:xfrm flipV="1">
            <a:off x="4180407" y="3688332"/>
            <a:ext cx="1115382" cy="145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10" idx="0"/>
            <a:endCxn id="16" idx="3"/>
          </p:cNvCxnSpPr>
          <p:nvPr/>
        </p:nvCxnSpPr>
        <p:spPr>
          <a:xfrm flipV="1">
            <a:off x="3044598" y="4104816"/>
            <a:ext cx="2532799" cy="708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6" idx="0"/>
            <a:endCxn id="16" idx="5"/>
          </p:cNvCxnSpPr>
          <p:nvPr/>
        </p:nvCxnSpPr>
        <p:spPr>
          <a:xfrm flipH="1" flipV="1">
            <a:off x="6937121" y="4104816"/>
            <a:ext cx="2055676" cy="12599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7" idx="1"/>
            <a:endCxn id="16" idx="6"/>
          </p:cNvCxnSpPr>
          <p:nvPr/>
        </p:nvCxnSpPr>
        <p:spPr>
          <a:xfrm flipH="1">
            <a:off x="7218729" y="3201260"/>
            <a:ext cx="1538263" cy="487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5295789" y="3099333"/>
            <a:ext cx="1922940" cy="1177997"/>
          </a:xfrm>
          <a:prstGeom prst="ellipse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accent2">
                <a:lumMod val="50000"/>
              </a:scheme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497167" y="4234651"/>
            <a:ext cx="26805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How </a:t>
            </a:r>
            <a:r>
              <a:rPr lang="fr-FR" dirty="0" err="1" smtClean="0"/>
              <a:t>anisotripic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</a:t>
            </a:r>
            <a:br>
              <a:rPr lang="fr-FR" dirty="0" smtClean="0"/>
            </a:br>
            <a:r>
              <a:rPr lang="fr-FR" dirty="0" smtClean="0"/>
              <a:t>EVDF </a:t>
            </a:r>
            <a:r>
              <a:rPr lang="fr-FR" dirty="0" err="1"/>
              <a:t>a</a:t>
            </a:r>
            <a:r>
              <a:rPr lang="fr-FR" dirty="0" err="1" smtClean="0"/>
              <a:t>nisotropy</a:t>
            </a:r>
            <a:r>
              <a:rPr lang="fr-FR" dirty="0" smtClean="0"/>
              <a:t>?</a:t>
            </a:r>
            <a:endParaRPr lang="fr-FR" dirty="0"/>
          </a:p>
        </p:txBody>
      </p:sp>
      <p:cxnSp>
        <p:nvCxnSpPr>
          <p:cNvPr id="18" name="Connecteur droit avec flèche 17"/>
          <p:cNvCxnSpPr>
            <a:stCxn id="17" idx="1"/>
            <a:endCxn id="16" idx="6"/>
          </p:cNvCxnSpPr>
          <p:nvPr/>
        </p:nvCxnSpPr>
        <p:spPr>
          <a:xfrm flipH="1" flipV="1">
            <a:off x="7218729" y="3688332"/>
            <a:ext cx="1278438" cy="869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514704" y="1283716"/>
            <a:ext cx="26516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Are </a:t>
            </a:r>
            <a:r>
              <a:rPr lang="fr-FR" dirty="0" err="1" smtClean="0"/>
              <a:t>Geller</a:t>
            </a:r>
            <a:r>
              <a:rPr lang="fr-FR" dirty="0" smtClean="0"/>
              <a:t> 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err="1" smtClean="0"/>
              <a:t>scaling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endParaRPr lang="fr-FR" dirty="0" smtClean="0"/>
          </a:p>
          <a:p>
            <a:r>
              <a:rPr lang="fr-FR" dirty="0" err="1"/>
              <a:t>v</a:t>
            </a:r>
            <a:r>
              <a:rPr lang="fr-FR" dirty="0" err="1" smtClean="0"/>
              <a:t>alid</a:t>
            </a:r>
            <a:r>
              <a:rPr lang="fr-FR" dirty="0" smtClean="0"/>
              <a:t> @45 GHz?</a:t>
            </a:r>
            <a:endParaRPr lang="fr-FR" dirty="0"/>
          </a:p>
        </p:txBody>
      </p:sp>
      <p:cxnSp>
        <p:nvCxnSpPr>
          <p:cNvPr id="20" name="Connecteur droit avec flèche 19"/>
          <p:cNvCxnSpPr>
            <a:stCxn id="19" idx="2"/>
            <a:endCxn id="16" idx="0"/>
          </p:cNvCxnSpPr>
          <p:nvPr/>
        </p:nvCxnSpPr>
        <p:spPr>
          <a:xfrm>
            <a:off x="5840548" y="2207046"/>
            <a:ext cx="416711" cy="892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4959926" y="5259078"/>
            <a:ext cx="247955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How to </a:t>
            </a:r>
            <a:r>
              <a:rPr lang="fr-FR" dirty="0" err="1" smtClean="0"/>
              <a:t>explain</a:t>
            </a:r>
            <a:r>
              <a:rPr lang="fr-FR" dirty="0" smtClean="0"/>
              <a:t> the</a:t>
            </a:r>
          </a:p>
          <a:p>
            <a:pPr algn="ctr"/>
            <a:r>
              <a:rPr lang="fr-FR" dirty="0" err="1" smtClean="0"/>
              <a:t>Very</a:t>
            </a:r>
            <a:r>
              <a:rPr lang="fr-FR" dirty="0" smtClean="0"/>
              <a:t> long ion confinement?</a:t>
            </a:r>
            <a:endParaRPr lang="fr-FR" dirty="0"/>
          </a:p>
        </p:txBody>
      </p:sp>
      <p:cxnSp>
        <p:nvCxnSpPr>
          <p:cNvPr id="56" name="Connecteur droit avec flèche 55"/>
          <p:cNvCxnSpPr>
            <a:stCxn id="55" idx="0"/>
            <a:endCxn id="16" idx="4"/>
          </p:cNvCxnSpPr>
          <p:nvPr/>
        </p:nvCxnSpPr>
        <p:spPr>
          <a:xfrm flipV="1">
            <a:off x="6199702" y="4277330"/>
            <a:ext cx="57557" cy="9817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7317226" y="1022914"/>
            <a:ext cx="393524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/insight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give</a:t>
            </a:r>
            <a:r>
              <a:rPr lang="fr-FR" dirty="0" smtClean="0"/>
              <a:t> </a:t>
            </a:r>
          </a:p>
          <a:p>
            <a:r>
              <a:rPr lang="fr-FR" dirty="0"/>
              <a:t>t</a:t>
            </a:r>
            <a:r>
              <a:rPr lang="fr-FR" dirty="0" smtClean="0"/>
              <a:t>ime </a:t>
            </a:r>
            <a:r>
              <a:rPr lang="fr-FR" dirty="0" err="1" smtClean="0"/>
              <a:t>resolved</a:t>
            </a:r>
            <a:r>
              <a:rPr lang="fr-FR" dirty="0"/>
              <a:t> </a:t>
            </a:r>
            <a:r>
              <a:rPr lang="fr-FR" dirty="0" smtClean="0"/>
              <a:t>plasma </a:t>
            </a:r>
            <a:br>
              <a:rPr lang="fr-FR" dirty="0" smtClean="0"/>
            </a:br>
            <a:r>
              <a:rPr lang="fr-FR" dirty="0" err="1" smtClean="0"/>
              <a:t>measurements</a:t>
            </a:r>
            <a:r>
              <a:rPr lang="fr-FR" dirty="0" smtClean="0"/>
              <a:t>?</a:t>
            </a:r>
            <a:endParaRPr lang="fr-FR" dirty="0"/>
          </a:p>
        </p:txBody>
      </p:sp>
      <p:cxnSp>
        <p:nvCxnSpPr>
          <p:cNvPr id="65" name="Connecteur droit avec flèche 64"/>
          <p:cNvCxnSpPr>
            <a:stCxn id="64" idx="2"/>
            <a:endCxn id="16" idx="7"/>
          </p:cNvCxnSpPr>
          <p:nvPr/>
        </p:nvCxnSpPr>
        <p:spPr>
          <a:xfrm flipH="1">
            <a:off x="6937121" y="1946244"/>
            <a:ext cx="2347727" cy="13256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6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9" grpId="0" animBg="1"/>
      <p:bldP spid="55" grpId="0" animBg="1"/>
      <p:bldP spid="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88640"/>
            <a:ext cx="11363324" cy="792088"/>
          </a:xfrm>
        </p:spPr>
        <p:txBody>
          <a:bodyPr/>
          <a:lstStyle/>
          <a:p>
            <a:pPr algn="l"/>
            <a:r>
              <a:rPr lang="fr-FR" dirty="0" smtClean="0"/>
              <a:t>Open Challenge: long 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/>
              <a:t>a</a:t>
            </a:r>
            <a:r>
              <a:rPr lang="fr-FR" dirty="0" err="1" smtClean="0"/>
              <a:t>fterglow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032620"/>
            <a:ext cx="9186710" cy="2863300"/>
          </a:xfrm>
        </p:spPr>
        <p:txBody>
          <a:bodyPr/>
          <a:lstStyle/>
          <a:p>
            <a:r>
              <a:rPr lang="fr-FR" sz="1600" dirty="0" smtClean="0"/>
              <a:t>6 </a:t>
            </a:r>
            <a:r>
              <a:rPr lang="fr-FR" sz="1600" dirty="0" err="1" smtClean="0"/>
              <a:t>months</a:t>
            </a:r>
            <a:r>
              <a:rPr lang="fr-FR" sz="1600" dirty="0" smtClean="0"/>
              <a:t> </a:t>
            </a:r>
            <a:r>
              <a:rPr lang="fr-FR" sz="1600" dirty="0" err="1" smtClean="0"/>
              <a:t>run</a:t>
            </a:r>
            <a:r>
              <a:rPr lang="fr-FR" sz="1600" dirty="0" smtClean="0"/>
              <a:t> in </a:t>
            </a:r>
            <a:r>
              <a:rPr lang="fr-FR" sz="1600" dirty="0" err="1"/>
              <a:t>a</a:t>
            </a:r>
            <a:r>
              <a:rPr lang="fr-FR" sz="1600" dirty="0" err="1" smtClean="0"/>
              <a:t>fterglow</a:t>
            </a:r>
            <a:r>
              <a:rPr lang="fr-FR" sz="1600" dirty="0" smtClean="0"/>
              <a:t> mode@14.5 GHz / 10 Hz,  argon </a:t>
            </a:r>
            <a:r>
              <a:rPr lang="fr-FR" sz="1600" dirty="0" err="1" smtClean="0"/>
              <a:t>beam</a:t>
            </a:r>
            <a:endParaRPr lang="fr-FR" sz="1600" dirty="0" smtClean="0"/>
          </a:p>
          <a:p>
            <a:r>
              <a:rPr lang="fr-FR" sz="1600" dirty="0" smtClean="0"/>
              <a:t>Observation of 0.1 mm </a:t>
            </a:r>
            <a:r>
              <a:rPr lang="fr-FR" sz="1600" dirty="0" err="1" smtClean="0"/>
              <a:t>deep</a:t>
            </a:r>
            <a:r>
              <a:rPr lang="fr-FR" sz="1600" dirty="0" smtClean="0"/>
              <a:t> </a:t>
            </a:r>
            <a:r>
              <a:rPr lang="fr-FR" sz="1600" dirty="0" err="1" smtClean="0"/>
              <a:t>sputtered</a:t>
            </a:r>
            <a:r>
              <a:rPr lang="fr-FR" sz="1600" dirty="0" smtClean="0"/>
              <a:t> </a:t>
            </a:r>
            <a:r>
              <a:rPr lang="fr-FR" sz="1600" dirty="0" err="1" smtClean="0"/>
              <a:t>grooves</a:t>
            </a:r>
            <a:r>
              <a:rPr lang="fr-FR" sz="1600" dirty="0" smtClean="0"/>
              <a:t> at the radial </a:t>
            </a:r>
            <a:r>
              <a:rPr lang="fr-FR" sz="1600" dirty="0" err="1" smtClean="0"/>
              <a:t>wall</a:t>
            </a:r>
            <a:r>
              <a:rPr lang="fr-FR" sz="1600" dirty="0" smtClean="0"/>
              <a:t> </a:t>
            </a:r>
            <a:r>
              <a:rPr lang="fr-FR" sz="1600" dirty="0" err="1" smtClean="0"/>
              <a:t>along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the plasma </a:t>
            </a:r>
            <a:r>
              <a:rPr lang="fr-FR" sz="1600" dirty="0" err="1" smtClean="0"/>
              <a:t>loss</a:t>
            </a:r>
            <a:r>
              <a:rPr lang="fr-FR" sz="1600" dirty="0" smtClean="0"/>
              <a:t> </a:t>
            </a:r>
            <a:r>
              <a:rPr lang="fr-FR" sz="1600" dirty="0" err="1" smtClean="0"/>
              <a:t>lines</a:t>
            </a:r>
            <a:endParaRPr lang="fr-FR" sz="1600" dirty="0" smtClean="0"/>
          </a:p>
          <a:p>
            <a:r>
              <a:rPr lang="fr-FR" sz="1600" b="1" dirty="0" smtClean="0"/>
              <a:t>@45 GHz, </a:t>
            </a:r>
            <a:r>
              <a:rPr lang="fr-FR" sz="1600" b="1" dirty="0" err="1" smtClean="0"/>
              <a:t>that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would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make</a:t>
            </a:r>
            <a:r>
              <a:rPr lang="fr-FR" sz="1600" b="1" dirty="0" smtClean="0"/>
              <a:t> the groove </a:t>
            </a:r>
            <a:r>
              <a:rPr lang="fr-FR" sz="1600" b="1" dirty="0" err="1" smtClean="0"/>
              <a:t>depth</a:t>
            </a:r>
            <a:r>
              <a:rPr lang="fr-FR" sz="1600" b="1" dirty="0" smtClean="0"/>
              <a:t> ~0.9 mm/6 </a:t>
            </a:r>
            <a:r>
              <a:rPr lang="fr-FR" sz="1600" b="1" dirty="0" err="1" smtClean="0"/>
              <a:t>months</a:t>
            </a:r>
            <a:r>
              <a:rPr lang="fr-FR" sz="1600" b="1" dirty="0" smtClean="0"/>
              <a:t>…</a:t>
            </a:r>
            <a:endParaRPr lang="fr-FR" sz="1600" dirty="0" smtClean="0"/>
          </a:p>
          <a:p>
            <a:r>
              <a:rPr lang="fr-FR" sz="1600" dirty="0" smtClean="0"/>
              <a:t>Cyclotron </a:t>
            </a:r>
            <a:r>
              <a:rPr lang="fr-FR" sz="1600" dirty="0" err="1" smtClean="0"/>
              <a:t>Instability</a:t>
            </a:r>
            <a:r>
              <a:rPr lang="fr-FR" sz="1600" dirty="0" smtClean="0"/>
              <a:t> </a:t>
            </a:r>
            <a:r>
              <a:rPr lang="fr-FR" sz="1600" dirty="0" err="1" smtClean="0"/>
              <a:t>objectified</a:t>
            </a:r>
            <a:r>
              <a:rPr lang="fr-FR" sz="1600" dirty="0" smtClean="0"/>
              <a:t> at RF </a:t>
            </a:r>
            <a:r>
              <a:rPr lang="fr-FR" sz="1600" dirty="0" err="1" smtClean="0"/>
              <a:t>switching</a:t>
            </a:r>
            <a:r>
              <a:rPr lang="fr-FR" sz="1600" dirty="0" smtClean="0"/>
              <a:t> ON/OFF (</a:t>
            </a:r>
            <a:r>
              <a:rPr lang="fr-FR" sz="1600" dirty="0" err="1" smtClean="0"/>
              <a:t>Izotov</a:t>
            </a:r>
            <a:r>
              <a:rPr lang="fr-FR" sz="1600" dirty="0" smtClean="0"/>
              <a:t>, 2016)</a:t>
            </a:r>
          </a:p>
          <a:p>
            <a:pPr lvl="1"/>
            <a:r>
              <a:rPr lang="fr-FR" sz="1400" dirty="0" err="1" smtClean="0"/>
              <a:t>Transient</a:t>
            </a:r>
            <a:r>
              <a:rPr lang="fr-FR" sz="1400" dirty="0" smtClean="0"/>
              <a:t> plasma </a:t>
            </a:r>
            <a:r>
              <a:rPr lang="fr-FR" sz="1400" dirty="0" err="1" smtClean="0"/>
              <a:t>potential</a:t>
            </a:r>
            <a:r>
              <a:rPr lang="fr-FR" sz="1400" dirty="0" smtClean="0"/>
              <a:t> </a:t>
            </a:r>
            <a:r>
              <a:rPr lang="fr-FR" sz="1400" dirty="0" err="1" smtClean="0"/>
              <a:t>build</a:t>
            </a:r>
            <a:r>
              <a:rPr lang="fr-FR" sz="1400" dirty="0" smtClean="0"/>
              <a:t> up </a:t>
            </a:r>
            <a:r>
              <a:rPr lang="fr-FR" sz="1400" dirty="0" err="1" smtClean="0"/>
              <a:t>favors</a:t>
            </a:r>
            <a:r>
              <a:rPr lang="fr-FR" sz="1400" dirty="0" smtClean="0"/>
              <a:t> argon </a:t>
            </a:r>
            <a:r>
              <a:rPr lang="fr-FR" sz="1400" dirty="0" err="1" smtClean="0"/>
              <a:t>sputtering</a:t>
            </a:r>
            <a:endParaRPr lang="fr-FR" sz="1400" dirty="0" smtClean="0"/>
          </a:p>
          <a:p>
            <a:pPr marL="0" indent="0">
              <a:buNone/>
            </a:pPr>
            <a:endParaRPr lang="fr-FR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38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192"/>
            <a:ext cx="5219700" cy="1066281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508" y="933450"/>
            <a:ext cx="3057492" cy="373014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802254" y="3269218"/>
            <a:ext cx="1991716" cy="4787779"/>
          </a:xfrm>
          <a:prstGeom prst="rect">
            <a:avLst/>
          </a:prstGeom>
        </p:spPr>
      </p:pic>
      <p:sp>
        <p:nvSpPr>
          <p:cNvPr id="88" name="ZoneTexte 87"/>
          <p:cNvSpPr txBox="1"/>
          <p:nvPr/>
        </p:nvSpPr>
        <p:spPr>
          <a:xfrm>
            <a:off x="10330229" y="4726598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(Küchler,2016)</a:t>
            </a:r>
            <a:endParaRPr lang="en-US" sz="1200" i="1" dirty="0"/>
          </a:p>
        </p:txBody>
      </p:sp>
      <p:pic>
        <p:nvPicPr>
          <p:cNvPr id="89" name="Image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426" y="4246684"/>
            <a:ext cx="3183664" cy="2373923"/>
          </a:xfrm>
          <a:prstGeom prst="rect">
            <a:avLst/>
          </a:prstGeom>
        </p:spPr>
      </p:pic>
      <p:sp>
        <p:nvSpPr>
          <p:cNvPr id="90" name="ZoneTexte 89"/>
          <p:cNvSpPr txBox="1"/>
          <p:nvPr/>
        </p:nvSpPr>
        <p:spPr>
          <a:xfrm>
            <a:off x="4844563" y="5785338"/>
            <a:ext cx="1242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00FF"/>
                </a:solidFill>
              </a:rPr>
              <a:t>X-ray count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4785947" y="5049716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>
                <a:solidFill>
                  <a:srgbClr val="FF0000"/>
                </a:solidFill>
              </a:rPr>
              <a:t>Microwave</a:t>
            </a:r>
            <a:r>
              <a:rPr lang="fr-FR" sz="1400" i="1" dirty="0" smtClean="0">
                <a:solidFill>
                  <a:srgbClr val="FF0000"/>
                </a:solidFill>
              </a:rPr>
              <a:t> signal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465824" y="6110625"/>
            <a:ext cx="13099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smtClean="0"/>
              <a:t>(</a:t>
            </a:r>
            <a:r>
              <a:rPr lang="fr-FR" sz="1200" i="1" dirty="0" err="1" smtClean="0"/>
              <a:t>Izotov</a:t>
            </a:r>
            <a:r>
              <a:rPr lang="fr-FR" sz="1200" i="1" dirty="0"/>
              <a:t>, </a:t>
            </a:r>
            <a:r>
              <a:rPr lang="fr-FR" sz="1200" i="1" dirty="0" smtClean="0"/>
              <a:t>2016)</a:t>
            </a:r>
            <a:endParaRPr lang="en-US" sz="1200" i="1" dirty="0"/>
          </a:p>
        </p:txBody>
      </p:sp>
      <p:grpSp>
        <p:nvGrpSpPr>
          <p:cNvPr id="93" name="Groupe 92"/>
          <p:cNvGrpSpPr/>
          <p:nvPr/>
        </p:nvGrpSpPr>
        <p:grpSpPr>
          <a:xfrm>
            <a:off x="536202" y="4132385"/>
            <a:ext cx="2843565" cy="2466853"/>
            <a:chOff x="5880554" y="2649878"/>
            <a:chExt cx="4025446" cy="3492160"/>
          </a:xfrm>
        </p:grpSpPr>
        <p:pic>
          <p:nvPicPr>
            <p:cNvPr id="94" name="Image 9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554" y="2649878"/>
              <a:ext cx="4025446" cy="3492160"/>
            </a:xfrm>
            <a:prstGeom prst="rect">
              <a:avLst/>
            </a:prstGeom>
          </p:spPr>
        </p:pic>
        <p:sp>
          <p:nvSpPr>
            <p:cNvPr id="95" name="ZoneTexte 94"/>
            <p:cNvSpPr txBox="1"/>
            <p:nvPr/>
          </p:nvSpPr>
          <p:spPr>
            <a:xfrm>
              <a:off x="6960484" y="4094781"/>
              <a:ext cx="986401" cy="740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smtClean="0"/>
                <a:t>AFG</a:t>
              </a:r>
            </a:p>
            <a:p>
              <a:pPr algn="ctr"/>
              <a:r>
                <a:rPr lang="fr-FR" sz="1400" i="1" dirty="0" smtClean="0"/>
                <a:t>Pb</a:t>
              </a:r>
              <a:r>
                <a:rPr lang="fr-FR" sz="1400" i="1" baseline="30000" dirty="0" smtClean="0"/>
                <a:t>28+</a:t>
              </a:r>
              <a:endParaRPr lang="fr-FR" sz="1400" i="1" dirty="0"/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7794575" y="3287985"/>
              <a:ext cx="583654" cy="435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>
                  <a:solidFill>
                    <a:srgbClr val="0000FF"/>
                  </a:solidFill>
                </a:rPr>
                <a:t>RF</a:t>
              </a:r>
              <a:endParaRPr lang="fr-FR" sz="1400" i="1" dirty="0">
                <a:solidFill>
                  <a:srgbClr val="0000FF"/>
                </a:solidFill>
              </a:endParaRPr>
            </a:p>
          </p:txBody>
        </p:sp>
        <p:sp>
          <p:nvSpPr>
            <p:cNvPr id="97" name="Forme libre 96"/>
            <p:cNvSpPr/>
            <p:nvPr/>
          </p:nvSpPr>
          <p:spPr>
            <a:xfrm>
              <a:off x="6372225" y="3105150"/>
              <a:ext cx="3143250" cy="219075"/>
            </a:xfrm>
            <a:custGeom>
              <a:avLst/>
              <a:gdLst>
                <a:gd name="connsiteX0" fmla="*/ 0 w 3143250"/>
                <a:gd name="connsiteY0" fmla="*/ 26792 h 268290"/>
                <a:gd name="connsiteX1" fmla="*/ 190500 w 3143250"/>
                <a:gd name="connsiteY1" fmla="*/ 26792 h 268290"/>
                <a:gd name="connsiteX2" fmla="*/ 209550 w 3143250"/>
                <a:gd name="connsiteY2" fmla="*/ 236342 h 268290"/>
                <a:gd name="connsiteX3" fmla="*/ 504825 w 3143250"/>
                <a:gd name="connsiteY3" fmla="*/ 226817 h 268290"/>
                <a:gd name="connsiteX4" fmla="*/ 495300 w 3143250"/>
                <a:gd name="connsiteY4" fmla="*/ 26792 h 268290"/>
                <a:gd name="connsiteX5" fmla="*/ 771525 w 3143250"/>
                <a:gd name="connsiteY5" fmla="*/ 26792 h 268290"/>
                <a:gd name="connsiteX6" fmla="*/ 790575 w 3143250"/>
                <a:gd name="connsiteY6" fmla="*/ 245867 h 268290"/>
                <a:gd name="connsiteX7" fmla="*/ 1095375 w 3143250"/>
                <a:gd name="connsiteY7" fmla="*/ 236342 h 268290"/>
                <a:gd name="connsiteX8" fmla="*/ 1095375 w 3143250"/>
                <a:gd name="connsiteY8" fmla="*/ 26792 h 268290"/>
                <a:gd name="connsiteX9" fmla="*/ 1371600 w 3143250"/>
                <a:gd name="connsiteY9" fmla="*/ 26792 h 268290"/>
                <a:gd name="connsiteX10" fmla="*/ 1362075 w 3143250"/>
                <a:gd name="connsiteY10" fmla="*/ 245867 h 268290"/>
                <a:gd name="connsiteX11" fmla="*/ 1695450 w 3143250"/>
                <a:gd name="connsiteY11" fmla="*/ 226817 h 268290"/>
                <a:gd name="connsiteX12" fmla="*/ 1685925 w 3143250"/>
                <a:gd name="connsiteY12" fmla="*/ 26792 h 268290"/>
                <a:gd name="connsiteX13" fmla="*/ 1971675 w 3143250"/>
                <a:gd name="connsiteY13" fmla="*/ 26792 h 268290"/>
                <a:gd name="connsiteX14" fmla="*/ 1981200 w 3143250"/>
                <a:gd name="connsiteY14" fmla="*/ 236342 h 268290"/>
                <a:gd name="connsiteX15" fmla="*/ 2286000 w 3143250"/>
                <a:gd name="connsiteY15" fmla="*/ 236342 h 268290"/>
                <a:gd name="connsiteX16" fmla="*/ 2276475 w 3143250"/>
                <a:gd name="connsiteY16" fmla="*/ 36317 h 268290"/>
                <a:gd name="connsiteX17" fmla="*/ 2552700 w 3143250"/>
                <a:gd name="connsiteY17" fmla="*/ 26792 h 268290"/>
                <a:gd name="connsiteX18" fmla="*/ 2562225 w 3143250"/>
                <a:gd name="connsiteY18" fmla="*/ 207767 h 268290"/>
                <a:gd name="connsiteX19" fmla="*/ 2867025 w 3143250"/>
                <a:gd name="connsiteY19" fmla="*/ 217292 h 268290"/>
                <a:gd name="connsiteX20" fmla="*/ 2867025 w 3143250"/>
                <a:gd name="connsiteY20" fmla="*/ 36317 h 268290"/>
                <a:gd name="connsiteX21" fmla="*/ 3143250 w 3143250"/>
                <a:gd name="connsiteY21" fmla="*/ 26792 h 268290"/>
                <a:gd name="connsiteX0" fmla="*/ 0 w 3143250"/>
                <a:gd name="connsiteY0" fmla="*/ 26792 h 268290"/>
                <a:gd name="connsiteX1" fmla="*/ 190500 w 3143250"/>
                <a:gd name="connsiteY1" fmla="*/ 26792 h 268290"/>
                <a:gd name="connsiteX2" fmla="*/ 209550 w 3143250"/>
                <a:gd name="connsiteY2" fmla="*/ 236342 h 268290"/>
                <a:gd name="connsiteX3" fmla="*/ 504825 w 3143250"/>
                <a:gd name="connsiteY3" fmla="*/ 226817 h 268290"/>
                <a:gd name="connsiteX4" fmla="*/ 495300 w 3143250"/>
                <a:gd name="connsiteY4" fmla="*/ 26792 h 268290"/>
                <a:gd name="connsiteX5" fmla="*/ 771525 w 3143250"/>
                <a:gd name="connsiteY5" fmla="*/ 26792 h 268290"/>
                <a:gd name="connsiteX6" fmla="*/ 790575 w 3143250"/>
                <a:gd name="connsiteY6" fmla="*/ 245867 h 268290"/>
                <a:gd name="connsiteX7" fmla="*/ 1095375 w 3143250"/>
                <a:gd name="connsiteY7" fmla="*/ 236342 h 268290"/>
                <a:gd name="connsiteX8" fmla="*/ 1095375 w 3143250"/>
                <a:gd name="connsiteY8" fmla="*/ 26792 h 268290"/>
                <a:gd name="connsiteX9" fmla="*/ 1371600 w 3143250"/>
                <a:gd name="connsiteY9" fmla="*/ 26792 h 268290"/>
                <a:gd name="connsiteX10" fmla="*/ 1362075 w 3143250"/>
                <a:gd name="connsiteY10" fmla="*/ 245867 h 268290"/>
                <a:gd name="connsiteX11" fmla="*/ 1695450 w 3143250"/>
                <a:gd name="connsiteY11" fmla="*/ 226817 h 268290"/>
                <a:gd name="connsiteX12" fmla="*/ 1685925 w 3143250"/>
                <a:gd name="connsiteY12" fmla="*/ 26792 h 268290"/>
                <a:gd name="connsiteX13" fmla="*/ 1971675 w 3143250"/>
                <a:gd name="connsiteY13" fmla="*/ 26792 h 268290"/>
                <a:gd name="connsiteX14" fmla="*/ 1981200 w 3143250"/>
                <a:gd name="connsiteY14" fmla="*/ 236342 h 268290"/>
                <a:gd name="connsiteX15" fmla="*/ 2286000 w 3143250"/>
                <a:gd name="connsiteY15" fmla="*/ 236342 h 268290"/>
                <a:gd name="connsiteX16" fmla="*/ 2276475 w 3143250"/>
                <a:gd name="connsiteY16" fmla="*/ 36317 h 268290"/>
                <a:gd name="connsiteX17" fmla="*/ 2552700 w 3143250"/>
                <a:gd name="connsiteY17" fmla="*/ 26792 h 268290"/>
                <a:gd name="connsiteX18" fmla="*/ 2562225 w 3143250"/>
                <a:gd name="connsiteY18" fmla="*/ 207767 h 268290"/>
                <a:gd name="connsiteX19" fmla="*/ 2867025 w 3143250"/>
                <a:gd name="connsiteY19" fmla="*/ 217292 h 268290"/>
                <a:gd name="connsiteX20" fmla="*/ 2867025 w 3143250"/>
                <a:gd name="connsiteY20" fmla="*/ 36317 h 268290"/>
                <a:gd name="connsiteX21" fmla="*/ 3143250 w 3143250"/>
                <a:gd name="connsiteY21" fmla="*/ 26792 h 268290"/>
                <a:gd name="connsiteX0" fmla="*/ 0 w 3143250"/>
                <a:gd name="connsiteY0" fmla="*/ 26792 h 268290"/>
                <a:gd name="connsiteX1" fmla="*/ 190500 w 3143250"/>
                <a:gd name="connsiteY1" fmla="*/ 26792 h 268290"/>
                <a:gd name="connsiteX2" fmla="*/ 209550 w 3143250"/>
                <a:gd name="connsiteY2" fmla="*/ 236342 h 268290"/>
                <a:gd name="connsiteX3" fmla="*/ 504825 w 3143250"/>
                <a:gd name="connsiteY3" fmla="*/ 226817 h 268290"/>
                <a:gd name="connsiteX4" fmla="*/ 495300 w 3143250"/>
                <a:gd name="connsiteY4" fmla="*/ 26792 h 268290"/>
                <a:gd name="connsiteX5" fmla="*/ 771525 w 3143250"/>
                <a:gd name="connsiteY5" fmla="*/ 26792 h 268290"/>
                <a:gd name="connsiteX6" fmla="*/ 790575 w 3143250"/>
                <a:gd name="connsiteY6" fmla="*/ 245867 h 268290"/>
                <a:gd name="connsiteX7" fmla="*/ 1095375 w 3143250"/>
                <a:gd name="connsiteY7" fmla="*/ 236342 h 268290"/>
                <a:gd name="connsiteX8" fmla="*/ 1095375 w 3143250"/>
                <a:gd name="connsiteY8" fmla="*/ 26792 h 268290"/>
                <a:gd name="connsiteX9" fmla="*/ 1371600 w 3143250"/>
                <a:gd name="connsiteY9" fmla="*/ 26792 h 268290"/>
                <a:gd name="connsiteX10" fmla="*/ 1362075 w 3143250"/>
                <a:gd name="connsiteY10" fmla="*/ 245867 h 268290"/>
                <a:gd name="connsiteX11" fmla="*/ 1695450 w 3143250"/>
                <a:gd name="connsiteY11" fmla="*/ 226817 h 268290"/>
                <a:gd name="connsiteX12" fmla="*/ 1685925 w 3143250"/>
                <a:gd name="connsiteY12" fmla="*/ 26792 h 268290"/>
                <a:gd name="connsiteX13" fmla="*/ 1971675 w 3143250"/>
                <a:gd name="connsiteY13" fmla="*/ 26792 h 268290"/>
                <a:gd name="connsiteX14" fmla="*/ 1981200 w 3143250"/>
                <a:gd name="connsiteY14" fmla="*/ 236342 h 268290"/>
                <a:gd name="connsiteX15" fmla="*/ 2286000 w 3143250"/>
                <a:gd name="connsiteY15" fmla="*/ 236342 h 268290"/>
                <a:gd name="connsiteX16" fmla="*/ 2276475 w 3143250"/>
                <a:gd name="connsiteY16" fmla="*/ 36317 h 268290"/>
                <a:gd name="connsiteX17" fmla="*/ 2552700 w 3143250"/>
                <a:gd name="connsiteY17" fmla="*/ 26792 h 268290"/>
                <a:gd name="connsiteX18" fmla="*/ 2562225 w 3143250"/>
                <a:gd name="connsiteY18" fmla="*/ 207767 h 268290"/>
                <a:gd name="connsiteX19" fmla="*/ 2867025 w 3143250"/>
                <a:gd name="connsiteY19" fmla="*/ 217292 h 268290"/>
                <a:gd name="connsiteX20" fmla="*/ 2867025 w 3143250"/>
                <a:gd name="connsiteY20" fmla="*/ 36317 h 268290"/>
                <a:gd name="connsiteX21" fmla="*/ 3143250 w 3143250"/>
                <a:gd name="connsiteY21" fmla="*/ 26792 h 268290"/>
                <a:gd name="connsiteX0" fmla="*/ 0 w 3143250"/>
                <a:gd name="connsiteY0" fmla="*/ 26792 h 268290"/>
                <a:gd name="connsiteX1" fmla="*/ 190500 w 3143250"/>
                <a:gd name="connsiteY1" fmla="*/ 26792 h 268290"/>
                <a:gd name="connsiteX2" fmla="*/ 209550 w 3143250"/>
                <a:gd name="connsiteY2" fmla="*/ 236342 h 268290"/>
                <a:gd name="connsiteX3" fmla="*/ 504825 w 3143250"/>
                <a:gd name="connsiteY3" fmla="*/ 226817 h 268290"/>
                <a:gd name="connsiteX4" fmla="*/ 495300 w 3143250"/>
                <a:gd name="connsiteY4" fmla="*/ 26792 h 268290"/>
                <a:gd name="connsiteX5" fmla="*/ 771525 w 3143250"/>
                <a:gd name="connsiteY5" fmla="*/ 26792 h 268290"/>
                <a:gd name="connsiteX6" fmla="*/ 790575 w 3143250"/>
                <a:gd name="connsiteY6" fmla="*/ 245867 h 268290"/>
                <a:gd name="connsiteX7" fmla="*/ 1095375 w 3143250"/>
                <a:gd name="connsiteY7" fmla="*/ 236342 h 268290"/>
                <a:gd name="connsiteX8" fmla="*/ 1095375 w 3143250"/>
                <a:gd name="connsiteY8" fmla="*/ 26792 h 268290"/>
                <a:gd name="connsiteX9" fmla="*/ 1371600 w 3143250"/>
                <a:gd name="connsiteY9" fmla="*/ 26792 h 268290"/>
                <a:gd name="connsiteX10" fmla="*/ 1362075 w 3143250"/>
                <a:gd name="connsiteY10" fmla="*/ 245867 h 268290"/>
                <a:gd name="connsiteX11" fmla="*/ 1695450 w 3143250"/>
                <a:gd name="connsiteY11" fmla="*/ 226817 h 268290"/>
                <a:gd name="connsiteX12" fmla="*/ 1685925 w 3143250"/>
                <a:gd name="connsiteY12" fmla="*/ 26792 h 268290"/>
                <a:gd name="connsiteX13" fmla="*/ 1971675 w 3143250"/>
                <a:gd name="connsiteY13" fmla="*/ 26792 h 268290"/>
                <a:gd name="connsiteX14" fmla="*/ 1981200 w 3143250"/>
                <a:gd name="connsiteY14" fmla="*/ 236342 h 268290"/>
                <a:gd name="connsiteX15" fmla="*/ 2286000 w 3143250"/>
                <a:gd name="connsiteY15" fmla="*/ 236342 h 268290"/>
                <a:gd name="connsiteX16" fmla="*/ 2276475 w 3143250"/>
                <a:gd name="connsiteY16" fmla="*/ 36317 h 268290"/>
                <a:gd name="connsiteX17" fmla="*/ 2552700 w 3143250"/>
                <a:gd name="connsiteY17" fmla="*/ 26792 h 268290"/>
                <a:gd name="connsiteX18" fmla="*/ 2562225 w 3143250"/>
                <a:gd name="connsiteY18" fmla="*/ 207767 h 268290"/>
                <a:gd name="connsiteX19" fmla="*/ 2867025 w 3143250"/>
                <a:gd name="connsiteY19" fmla="*/ 217292 h 268290"/>
                <a:gd name="connsiteX20" fmla="*/ 2867025 w 3143250"/>
                <a:gd name="connsiteY20" fmla="*/ 36317 h 268290"/>
                <a:gd name="connsiteX21" fmla="*/ 3143250 w 3143250"/>
                <a:gd name="connsiteY21" fmla="*/ 26792 h 268290"/>
                <a:gd name="connsiteX0" fmla="*/ 0 w 3143250"/>
                <a:gd name="connsiteY0" fmla="*/ 26792 h 268290"/>
                <a:gd name="connsiteX1" fmla="*/ 190500 w 3143250"/>
                <a:gd name="connsiteY1" fmla="*/ 26792 h 268290"/>
                <a:gd name="connsiteX2" fmla="*/ 209550 w 3143250"/>
                <a:gd name="connsiteY2" fmla="*/ 236342 h 268290"/>
                <a:gd name="connsiteX3" fmla="*/ 504825 w 3143250"/>
                <a:gd name="connsiteY3" fmla="*/ 226817 h 268290"/>
                <a:gd name="connsiteX4" fmla="*/ 495300 w 3143250"/>
                <a:gd name="connsiteY4" fmla="*/ 26792 h 268290"/>
                <a:gd name="connsiteX5" fmla="*/ 771525 w 3143250"/>
                <a:gd name="connsiteY5" fmla="*/ 26792 h 268290"/>
                <a:gd name="connsiteX6" fmla="*/ 790575 w 3143250"/>
                <a:gd name="connsiteY6" fmla="*/ 245867 h 268290"/>
                <a:gd name="connsiteX7" fmla="*/ 1095375 w 3143250"/>
                <a:gd name="connsiteY7" fmla="*/ 236342 h 268290"/>
                <a:gd name="connsiteX8" fmla="*/ 1095375 w 3143250"/>
                <a:gd name="connsiteY8" fmla="*/ 26792 h 268290"/>
                <a:gd name="connsiteX9" fmla="*/ 1371600 w 3143250"/>
                <a:gd name="connsiteY9" fmla="*/ 26792 h 268290"/>
                <a:gd name="connsiteX10" fmla="*/ 1362075 w 3143250"/>
                <a:gd name="connsiteY10" fmla="*/ 245867 h 268290"/>
                <a:gd name="connsiteX11" fmla="*/ 1695450 w 3143250"/>
                <a:gd name="connsiteY11" fmla="*/ 226817 h 268290"/>
                <a:gd name="connsiteX12" fmla="*/ 1685925 w 3143250"/>
                <a:gd name="connsiteY12" fmla="*/ 26792 h 268290"/>
                <a:gd name="connsiteX13" fmla="*/ 1971675 w 3143250"/>
                <a:gd name="connsiteY13" fmla="*/ 26792 h 268290"/>
                <a:gd name="connsiteX14" fmla="*/ 1981200 w 3143250"/>
                <a:gd name="connsiteY14" fmla="*/ 236342 h 268290"/>
                <a:gd name="connsiteX15" fmla="*/ 2286000 w 3143250"/>
                <a:gd name="connsiteY15" fmla="*/ 236342 h 268290"/>
                <a:gd name="connsiteX16" fmla="*/ 2276475 w 3143250"/>
                <a:gd name="connsiteY16" fmla="*/ 36317 h 268290"/>
                <a:gd name="connsiteX17" fmla="*/ 2552700 w 3143250"/>
                <a:gd name="connsiteY17" fmla="*/ 26792 h 268290"/>
                <a:gd name="connsiteX18" fmla="*/ 2562225 w 3143250"/>
                <a:gd name="connsiteY18" fmla="*/ 207767 h 268290"/>
                <a:gd name="connsiteX19" fmla="*/ 2867025 w 3143250"/>
                <a:gd name="connsiteY19" fmla="*/ 217292 h 268290"/>
                <a:gd name="connsiteX20" fmla="*/ 2867025 w 3143250"/>
                <a:gd name="connsiteY20" fmla="*/ 36317 h 268290"/>
                <a:gd name="connsiteX21" fmla="*/ 3143250 w 3143250"/>
                <a:gd name="connsiteY21" fmla="*/ 26792 h 268290"/>
                <a:gd name="connsiteX0" fmla="*/ 0 w 3143250"/>
                <a:gd name="connsiteY0" fmla="*/ 26792 h 268290"/>
                <a:gd name="connsiteX1" fmla="*/ 190500 w 3143250"/>
                <a:gd name="connsiteY1" fmla="*/ 26792 h 268290"/>
                <a:gd name="connsiteX2" fmla="*/ 209550 w 3143250"/>
                <a:gd name="connsiteY2" fmla="*/ 236342 h 268290"/>
                <a:gd name="connsiteX3" fmla="*/ 504825 w 3143250"/>
                <a:gd name="connsiteY3" fmla="*/ 226817 h 268290"/>
                <a:gd name="connsiteX4" fmla="*/ 495300 w 3143250"/>
                <a:gd name="connsiteY4" fmla="*/ 26792 h 268290"/>
                <a:gd name="connsiteX5" fmla="*/ 771525 w 3143250"/>
                <a:gd name="connsiteY5" fmla="*/ 26792 h 268290"/>
                <a:gd name="connsiteX6" fmla="*/ 790575 w 3143250"/>
                <a:gd name="connsiteY6" fmla="*/ 245867 h 268290"/>
                <a:gd name="connsiteX7" fmla="*/ 1095375 w 3143250"/>
                <a:gd name="connsiteY7" fmla="*/ 236342 h 268290"/>
                <a:gd name="connsiteX8" fmla="*/ 1095375 w 3143250"/>
                <a:gd name="connsiteY8" fmla="*/ 26792 h 268290"/>
                <a:gd name="connsiteX9" fmla="*/ 1371600 w 3143250"/>
                <a:gd name="connsiteY9" fmla="*/ 26792 h 268290"/>
                <a:gd name="connsiteX10" fmla="*/ 1362075 w 3143250"/>
                <a:gd name="connsiteY10" fmla="*/ 245867 h 268290"/>
                <a:gd name="connsiteX11" fmla="*/ 1695450 w 3143250"/>
                <a:gd name="connsiteY11" fmla="*/ 226817 h 268290"/>
                <a:gd name="connsiteX12" fmla="*/ 1685925 w 3143250"/>
                <a:gd name="connsiteY12" fmla="*/ 26792 h 268290"/>
                <a:gd name="connsiteX13" fmla="*/ 1971675 w 3143250"/>
                <a:gd name="connsiteY13" fmla="*/ 26792 h 268290"/>
                <a:gd name="connsiteX14" fmla="*/ 1981200 w 3143250"/>
                <a:gd name="connsiteY14" fmla="*/ 236342 h 268290"/>
                <a:gd name="connsiteX15" fmla="*/ 2286000 w 3143250"/>
                <a:gd name="connsiteY15" fmla="*/ 236342 h 268290"/>
                <a:gd name="connsiteX16" fmla="*/ 2276475 w 3143250"/>
                <a:gd name="connsiteY16" fmla="*/ 36317 h 268290"/>
                <a:gd name="connsiteX17" fmla="*/ 2552700 w 3143250"/>
                <a:gd name="connsiteY17" fmla="*/ 26792 h 268290"/>
                <a:gd name="connsiteX18" fmla="*/ 2562225 w 3143250"/>
                <a:gd name="connsiteY18" fmla="*/ 207767 h 268290"/>
                <a:gd name="connsiteX19" fmla="*/ 2867025 w 3143250"/>
                <a:gd name="connsiteY19" fmla="*/ 217292 h 268290"/>
                <a:gd name="connsiteX20" fmla="*/ 2867025 w 3143250"/>
                <a:gd name="connsiteY20" fmla="*/ 36317 h 268290"/>
                <a:gd name="connsiteX21" fmla="*/ 3143250 w 3143250"/>
                <a:gd name="connsiteY21" fmla="*/ 26792 h 268290"/>
                <a:gd name="connsiteX0" fmla="*/ 0 w 3143250"/>
                <a:gd name="connsiteY0" fmla="*/ 26792 h 268290"/>
                <a:gd name="connsiteX1" fmla="*/ 190500 w 3143250"/>
                <a:gd name="connsiteY1" fmla="*/ 26792 h 268290"/>
                <a:gd name="connsiteX2" fmla="*/ 209550 w 3143250"/>
                <a:gd name="connsiteY2" fmla="*/ 236342 h 268290"/>
                <a:gd name="connsiteX3" fmla="*/ 504825 w 3143250"/>
                <a:gd name="connsiteY3" fmla="*/ 226817 h 268290"/>
                <a:gd name="connsiteX4" fmla="*/ 495300 w 3143250"/>
                <a:gd name="connsiteY4" fmla="*/ 26792 h 268290"/>
                <a:gd name="connsiteX5" fmla="*/ 771525 w 3143250"/>
                <a:gd name="connsiteY5" fmla="*/ 26792 h 268290"/>
                <a:gd name="connsiteX6" fmla="*/ 790575 w 3143250"/>
                <a:gd name="connsiteY6" fmla="*/ 245867 h 268290"/>
                <a:gd name="connsiteX7" fmla="*/ 1095375 w 3143250"/>
                <a:gd name="connsiteY7" fmla="*/ 236342 h 268290"/>
                <a:gd name="connsiteX8" fmla="*/ 1095375 w 3143250"/>
                <a:gd name="connsiteY8" fmla="*/ 26792 h 268290"/>
                <a:gd name="connsiteX9" fmla="*/ 1371600 w 3143250"/>
                <a:gd name="connsiteY9" fmla="*/ 26792 h 268290"/>
                <a:gd name="connsiteX10" fmla="*/ 1362075 w 3143250"/>
                <a:gd name="connsiteY10" fmla="*/ 245867 h 268290"/>
                <a:gd name="connsiteX11" fmla="*/ 1695450 w 3143250"/>
                <a:gd name="connsiteY11" fmla="*/ 226817 h 268290"/>
                <a:gd name="connsiteX12" fmla="*/ 1685925 w 3143250"/>
                <a:gd name="connsiteY12" fmla="*/ 26792 h 268290"/>
                <a:gd name="connsiteX13" fmla="*/ 1971675 w 3143250"/>
                <a:gd name="connsiteY13" fmla="*/ 26792 h 268290"/>
                <a:gd name="connsiteX14" fmla="*/ 1981200 w 3143250"/>
                <a:gd name="connsiteY14" fmla="*/ 236342 h 268290"/>
                <a:gd name="connsiteX15" fmla="*/ 2286000 w 3143250"/>
                <a:gd name="connsiteY15" fmla="*/ 236342 h 268290"/>
                <a:gd name="connsiteX16" fmla="*/ 2276475 w 3143250"/>
                <a:gd name="connsiteY16" fmla="*/ 36317 h 268290"/>
                <a:gd name="connsiteX17" fmla="*/ 2552700 w 3143250"/>
                <a:gd name="connsiteY17" fmla="*/ 26792 h 268290"/>
                <a:gd name="connsiteX18" fmla="*/ 2562225 w 3143250"/>
                <a:gd name="connsiteY18" fmla="*/ 207767 h 268290"/>
                <a:gd name="connsiteX19" fmla="*/ 2867025 w 3143250"/>
                <a:gd name="connsiteY19" fmla="*/ 217292 h 268290"/>
                <a:gd name="connsiteX20" fmla="*/ 2867025 w 3143250"/>
                <a:gd name="connsiteY20" fmla="*/ 36317 h 268290"/>
                <a:gd name="connsiteX21" fmla="*/ 3143250 w 3143250"/>
                <a:gd name="connsiteY21" fmla="*/ 26792 h 268290"/>
                <a:gd name="connsiteX0" fmla="*/ 0 w 3143250"/>
                <a:gd name="connsiteY0" fmla="*/ 26792 h 264120"/>
                <a:gd name="connsiteX1" fmla="*/ 190500 w 3143250"/>
                <a:gd name="connsiteY1" fmla="*/ 26792 h 264120"/>
                <a:gd name="connsiteX2" fmla="*/ 209550 w 3143250"/>
                <a:gd name="connsiteY2" fmla="*/ 236342 h 264120"/>
                <a:gd name="connsiteX3" fmla="*/ 504825 w 3143250"/>
                <a:gd name="connsiteY3" fmla="*/ 226817 h 264120"/>
                <a:gd name="connsiteX4" fmla="*/ 495300 w 3143250"/>
                <a:gd name="connsiteY4" fmla="*/ 26792 h 264120"/>
                <a:gd name="connsiteX5" fmla="*/ 771525 w 3143250"/>
                <a:gd name="connsiteY5" fmla="*/ 26792 h 264120"/>
                <a:gd name="connsiteX6" fmla="*/ 790575 w 3143250"/>
                <a:gd name="connsiteY6" fmla="*/ 245867 h 264120"/>
                <a:gd name="connsiteX7" fmla="*/ 1095375 w 3143250"/>
                <a:gd name="connsiteY7" fmla="*/ 236342 h 264120"/>
                <a:gd name="connsiteX8" fmla="*/ 1095375 w 3143250"/>
                <a:gd name="connsiteY8" fmla="*/ 26792 h 264120"/>
                <a:gd name="connsiteX9" fmla="*/ 1371600 w 3143250"/>
                <a:gd name="connsiteY9" fmla="*/ 26792 h 264120"/>
                <a:gd name="connsiteX10" fmla="*/ 1362075 w 3143250"/>
                <a:gd name="connsiteY10" fmla="*/ 245867 h 264120"/>
                <a:gd name="connsiteX11" fmla="*/ 1695450 w 3143250"/>
                <a:gd name="connsiteY11" fmla="*/ 226817 h 264120"/>
                <a:gd name="connsiteX12" fmla="*/ 1685925 w 3143250"/>
                <a:gd name="connsiteY12" fmla="*/ 26792 h 264120"/>
                <a:gd name="connsiteX13" fmla="*/ 1971675 w 3143250"/>
                <a:gd name="connsiteY13" fmla="*/ 26792 h 264120"/>
                <a:gd name="connsiteX14" fmla="*/ 1981200 w 3143250"/>
                <a:gd name="connsiteY14" fmla="*/ 236342 h 264120"/>
                <a:gd name="connsiteX15" fmla="*/ 2286000 w 3143250"/>
                <a:gd name="connsiteY15" fmla="*/ 236342 h 264120"/>
                <a:gd name="connsiteX16" fmla="*/ 2276475 w 3143250"/>
                <a:gd name="connsiteY16" fmla="*/ 36317 h 264120"/>
                <a:gd name="connsiteX17" fmla="*/ 2552700 w 3143250"/>
                <a:gd name="connsiteY17" fmla="*/ 26792 h 264120"/>
                <a:gd name="connsiteX18" fmla="*/ 2562225 w 3143250"/>
                <a:gd name="connsiteY18" fmla="*/ 207767 h 264120"/>
                <a:gd name="connsiteX19" fmla="*/ 2867025 w 3143250"/>
                <a:gd name="connsiteY19" fmla="*/ 217292 h 264120"/>
                <a:gd name="connsiteX20" fmla="*/ 2867025 w 3143250"/>
                <a:gd name="connsiteY20" fmla="*/ 36317 h 264120"/>
                <a:gd name="connsiteX21" fmla="*/ 3143250 w 3143250"/>
                <a:gd name="connsiteY21" fmla="*/ 26792 h 264120"/>
                <a:gd name="connsiteX0" fmla="*/ 0 w 3143250"/>
                <a:gd name="connsiteY0" fmla="*/ 26792 h 264120"/>
                <a:gd name="connsiteX1" fmla="*/ 190500 w 3143250"/>
                <a:gd name="connsiteY1" fmla="*/ 26792 h 264120"/>
                <a:gd name="connsiteX2" fmla="*/ 209550 w 3143250"/>
                <a:gd name="connsiteY2" fmla="*/ 236342 h 264120"/>
                <a:gd name="connsiteX3" fmla="*/ 504825 w 3143250"/>
                <a:gd name="connsiteY3" fmla="*/ 226817 h 264120"/>
                <a:gd name="connsiteX4" fmla="*/ 495300 w 3143250"/>
                <a:gd name="connsiteY4" fmla="*/ 26792 h 264120"/>
                <a:gd name="connsiteX5" fmla="*/ 771525 w 3143250"/>
                <a:gd name="connsiteY5" fmla="*/ 26792 h 264120"/>
                <a:gd name="connsiteX6" fmla="*/ 790575 w 3143250"/>
                <a:gd name="connsiteY6" fmla="*/ 245867 h 264120"/>
                <a:gd name="connsiteX7" fmla="*/ 1095375 w 3143250"/>
                <a:gd name="connsiteY7" fmla="*/ 236342 h 264120"/>
                <a:gd name="connsiteX8" fmla="*/ 1095375 w 3143250"/>
                <a:gd name="connsiteY8" fmla="*/ 26792 h 264120"/>
                <a:gd name="connsiteX9" fmla="*/ 1371600 w 3143250"/>
                <a:gd name="connsiteY9" fmla="*/ 26792 h 264120"/>
                <a:gd name="connsiteX10" fmla="*/ 1362075 w 3143250"/>
                <a:gd name="connsiteY10" fmla="*/ 245867 h 264120"/>
                <a:gd name="connsiteX11" fmla="*/ 1695450 w 3143250"/>
                <a:gd name="connsiteY11" fmla="*/ 226817 h 264120"/>
                <a:gd name="connsiteX12" fmla="*/ 1685925 w 3143250"/>
                <a:gd name="connsiteY12" fmla="*/ 26792 h 264120"/>
                <a:gd name="connsiteX13" fmla="*/ 1971675 w 3143250"/>
                <a:gd name="connsiteY13" fmla="*/ 26792 h 264120"/>
                <a:gd name="connsiteX14" fmla="*/ 1981200 w 3143250"/>
                <a:gd name="connsiteY14" fmla="*/ 236342 h 264120"/>
                <a:gd name="connsiteX15" fmla="*/ 2286000 w 3143250"/>
                <a:gd name="connsiteY15" fmla="*/ 236342 h 264120"/>
                <a:gd name="connsiteX16" fmla="*/ 2276475 w 3143250"/>
                <a:gd name="connsiteY16" fmla="*/ 36317 h 264120"/>
                <a:gd name="connsiteX17" fmla="*/ 2552700 w 3143250"/>
                <a:gd name="connsiteY17" fmla="*/ 26792 h 264120"/>
                <a:gd name="connsiteX18" fmla="*/ 2562225 w 3143250"/>
                <a:gd name="connsiteY18" fmla="*/ 207767 h 264120"/>
                <a:gd name="connsiteX19" fmla="*/ 2867025 w 3143250"/>
                <a:gd name="connsiteY19" fmla="*/ 217292 h 264120"/>
                <a:gd name="connsiteX20" fmla="*/ 2867025 w 3143250"/>
                <a:gd name="connsiteY20" fmla="*/ 36317 h 264120"/>
                <a:gd name="connsiteX21" fmla="*/ 3143250 w 3143250"/>
                <a:gd name="connsiteY21" fmla="*/ 26792 h 264120"/>
                <a:gd name="connsiteX0" fmla="*/ 0 w 3143250"/>
                <a:gd name="connsiteY0" fmla="*/ 25603 h 262931"/>
                <a:gd name="connsiteX1" fmla="*/ 190500 w 3143250"/>
                <a:gd name="connsiteY1" fmla="*/ 25603 h 262931"/>
                <a:gd name="connsiteX2" fmla="*/ 209550 w 3143250"/>
                <a:gd name="connsiteY2" fmla="*/ 235153 h 262931"/>
                <a:gd name="connsiteX3" fmla="*/ 504825 w 3143250"/>
                <a:gd name="connsiteY3" fmla="*/ 225628 h 262931"/>
                <a:gd name="connsiteX4" fmla="*/ 495300 w 3143250"/>
                <a:gd name="connsiteY4" fmla="*/ 25603 h 262931"/>
                <a:gd name="connsiteX5" fmla="*/ 771525 w 3143250"/>
                <a:gd name="connsiteY5" fmla="*/ 25603 h 262931"/>
                <a:gd name="connsiteX6" fmla="*/ 790575 w 3143250"/>
                <a:gd name="connsiteY6" fmla="*/ 244678 h 262931"/>
                <a:gd name="connsiteX7" fmla="*/ 1095375 w 3143250"/>
                <a:gd name="connsiteY7" fmla="*/ 235153 h 262931"/>
                <a:gd name="connsiteX8" fmla="*/ 1095375 w 3143250"/>
                <a:gd name="connsiteY8" fmla="*/ 25603 h 262931"/>
                <a:gd name="connsiteX9" fmla="*/ 1371600 w 3143250"/>
                <a:gd name="connsiteY9" fmla="*/ 25603 h 262931"/>
                <a:gd name="connsiteX10" fmla="*/ 1362075 w 3143250"/>
                <a:gd name="connsiteY10" fmla="*/ 244678 h 262931"/>
                <a:gd name="connsiteX11" fmla="*/ 1695450 w 3143250"/>
                <a:gd name="connsiteY11" fmla="*/ 225628 h 262931"/>
                <a:gd name="connsiteX12" fmla="*/ 1685925 w 3143250"/>
                <a:gd name="connsiteY12" fmla="*/ 25603 h 262931"/>
                <a:gd name="connsiteX13" fmla="*/ 1971675 w 3143250"/>
                <a:gd name="connsiteY13" fmla="*/ 25603 h 262931"/>
                <a:gd name="connsiteX14" fmla="*/ 1981200 w 3143250"/>
                <a:gd name="connsiteY14" fmla="*/ 235153 h 262931"/>
                <a:gd name="connsiteX15" fmla="*/ 2286000 w 3143250"/>
                <a:gd name="connsiteY15" fmla="*/ 235153 h 262931"/>
                <a:gd name="connsiteX16" fmla="*/ 2276475 w 3143250"/>
                <a:gd name="connsiteY16" fmla="*/ 35128 h 262931"/>
                <a:gd name="connsiteX17" fmla="*/ 2552700 w 3143250"/>
                <a:gd name="connsiteY17" fmla="*/ 25603 h 262931"/>
                <a:gd name="connsiteX18" fmla="*/ 2562225 w 3143250"/>
                <a:gd name="connsiteY18" fmla="*/ 206578 h 262931"/>
                <a:gd name="connsiteX19" fmla="*/ 2867025 w 3143250"/>
                <a:gd name="connsiteY19" fmla="*/ 216103 h 262931"/>
                <a:gd name="connsiteX20" fmla="*/ 2867025 w 3143250"/>
                <a:gd name="connsiteY20" fmla="*/ 35128 h 262931"/>
                <a:gd name="connsiteX21" fmla="*/ 3143250 w 3143250"/>
                <a:gd name="connsiteY21" fmla="*/ 25603 h 262931"/>
                <a:gd name="connsiteX0" fmla="*/ 0 w 3143250"/>
                <a:gd name="connsiteY0" fmla="*/ 25603 h 262931"/>
                <a:gd name="connsiteX1" fmla="*/ 190500 w 3143250"/>
                <a:gd name="connsiteY1" fmla="*/ 25603 h 262931"/>
                <a:gd name="connsiteX2" fmla="*/ 209550 w 3143250"/>
                <a:gd name="connsiteY2" fmla="*/ 235153 h 262931"/>
                <a:gd name="connsiteX3" fmla="*/ 504825 w 3143250"/>
                <a:gd name="connsiteY3" fmla="*/ 225628 h 262931"/>
                <a:gd name="connsiteX4" fmla="*/ 495300 w 3143250"/>
                <a:gd name="connsiteY4" fmla="*/ 25603 h 262931"/>
                <a:gd name="connsiteX5" fmla="*/ 771525 w 3143250"/>
                <a:gd name="connsiteY5" fmla="*/ 25603 h 262931"/>
                <a:gd name="connsiteX6" fmla="*/ 790575 w 3143250"/>
                <a:gd name="connsiteY6" fmla="*/ 244678 h 262931"/>
                <a:gd name="connsiteX7" fmla="*/ 1095375 w 3143250"/>
                <a:gd name="connsiteY7" fmla="*/ 235153 h 262931"/>
                <a:gd name="connsiteX8" fmla="*/ 1095375 w 3143250"/>
                <a:gd name="connsiteY8" fmla="*/ 25603 h 262931"/>
                <a:gd name="connsiteX9" fmla="*/ 1371600 w 3143250"/>
                <a:gd name="connsiteY9" fmla="*/ 25603 h 262931"/>
                <a:gd name="connsiteX10" fmla="*/ 1362075 w 3143250"/>
                <a:gd name="connsiteY10" fmla="*/ 244678 h 262931"/>
                <a:gd name="connsiteX11" fmla="*/ 1695450 w 3143250"/>
                <a:gd name="connsiteY11" fmla="*/ 225628 h 262931"/>
                <a:gd name="connsiteX12" fmla="*/ 1685925 w 3143250"/>
                <a:gd name="connsiteY12" fmla="*/ 25603 h 262931"/>
                <a:gd name="connsiteX13" fmla="*/ 1971675 w 3143250"/>
                <a:gd name="connsiteY13" fmla="*/ 25603 h 262931"/>
                <a:gd name="connsiteX14" fmla="*/ 1981200 w 3143250"/>
                <a:gd name="connsiteY14" fmla="*/ 235153 h 262931"/>
                <a:gd name="connsiteX15" fmla="*/ 2286000 w 3143250"/>
                <a:gd name="connsiteY15" fmla="*/ 235153 h 262931"/>
                <a:gd name="connsiteX16" fmla="*/ 2276475 w 3143250"/>
                <a:gd name="connsiteY16" fmla="*/ 35128 h 262931"/>
                <a:gd name="connsiteX17" fmla="*/ 2552700 w 3143250"/>
                <a:gd name="connsiteY17" fmla="*/ 25603 h 262931"/>
                <a:gd name="connsiteX18" fmla="*/ 2562225 w 3143250"/>
                <a:gd name="connsiteY18" fmla="*/ 206578 h 262931"/>
                <a:gd name="connsiteX19" fmla="*/ 2867025 w 3143250"/>
                <a:gd name="connsiteY19" fmla="*/ 216103 h 262931"/>
                <a:gd name="connsiteX20" fmla="*/ 2867025 w 3143250"/>
                <a:gd name="connsiteY20" fmla="*/ 35128 h 262931"/>
                <a:gd name="connsiteX21" fmla="*/ 3143250 w 3143250"/>
                <a:gd name="connsiteY21" fmla="*/ 25603 h 262931"/>
                <a:gd name="connsiteX0" fmla="*/ 0 w 3143250"/>
                <a:gd name="connsiteY0" fmla="*/ 25603 h 260755"/>
                <a:gd name="connsiteX1" fmla="*/ 190500 w 3143250"/>
                <a:gd name="connsiteY1" fmla="*/ 25603 h 260755"/>
                <a:gd name="connsiteX2" fmla="*/ 209550 w 3143250"/>
                <a:gd name="connsiteY2" fmla="*/ 235153 h 260755"/>
                <a:gd name="connsiteX3" fmla="*/ 504825 w 3143250"/>
                <a:gd name="connsiteY3" fmla="*/ 225628 h 260755"/>
                <a:gd name="connsiteX4" fmla="*/ 495300 w 3143250"/>
                <a:gd name="connsiteY4" fmla="*/ 25603 h 260755"/>
                <a:gd name="connsiteX5" fmla="*/ 771525 w 3143250"/>
                <a:gd name="connsiteY5" fmla="*/ 25603 h 260755"/>
                <a:gd name="connsiteX6" fmla="*/ 790575 w 3143250"/>
                <a:gd name="connsiteY6" fmla="*/ 244678 h 260755"/>
                <a:gd name="connsiteX7" fmla="*/ 1095375 w 3143250"/>
                <a:gd name="connsiteY7" fmla="*/ 235153 h 260755"/>
                <a:gd name="connsiteX8" fmla="*/ 1095375 w 3143250"/>
                <a:gd name="connsiteY8" fmla="*/ 25603 h 260755"/>
                <a:gd name="connsiteX9" fmla="*/ 1371600 w 3143250"/>
                <a:gd name="connsiteY9" fmla="*/ 25603 h 260755"/>
                <a:gd name="connsiteX10" fmla="*/ 1362075 w 3143250"/>
                <a:gd name="connsiteY10" fmla="*/ 244678 h 260755"/>
                <a:gd name="connsiteX11" fmla="*/ 1695450 w 3143250"/>
                <a:gd name="connsiteY11" fmla="*/ 225628 h 260755"/>
                <a:gd name="connsiteX12" fmla="*/ 1685925 w 3143250"/>
                <a:gd name="connsiteY12" fmla="*/ 25603 h 260755"/>
                <a:gd name="connsiteX13" fmla="*/ 1971675 w 3143250"/>
                <a:gd name="connsiteY13" fmla="*/ 25603 h 260755"/>
                <a:gd name="connsiteX14" fmla="*/ 1981200 w 3143250"/>
                <a:gd name="connsiteY14" fmla="*/ 235153 h 260755"/>
                <a:gd name="connsiteX15" fmla="*/ 2286000 w 3143250"/>
                <a:gd name="connsiteY15" fmla="*/ 235153 h 260755"/>
                <a:gd name="connsiteX16" fmla="*/ 2276475 w 3143250"/>
                <a:gd name="connsiteY16" fmla="*/ 35128 h 260755"/>
                <a:gd name="connsiteX17" fmla="*/ 2552700 w 3143250"/>
                <a:gd name="connsiteY17" fmla="*/ 25603 h 260755"/>
                <a:gd name="connsiteX18" fmla="*/ 2562225 w 3143250"/>
                <a:gd name="connsiteY18" fmla="*/ 206578 h 260755"/>
                <a:gd name="connsiteX19" fmla="*/ 2867025 w 3143250"/>
                <a:gd name="connsiteY19" fmla="*/ 216103 h 260755"/>
                <a:gd name="connsiteX20" fmla="*/ 2867025 w 3143250"/>
                <a:gd name="connsiteY20" fmla="*/ 35128 h 260755"/>
                <a:gd name="connsiteX21" fmla="*/ 3143250 w 3143250"/>
                <a:gd name="connsiteY21" fmla="*/ 25603 h 260755"/>
                <a:gd name="connsiteX0" fmla="*/ 0 w 3143250"/>
                <a:gd name="connsiteY0" fmla="*/ 25603 h 260755"/>
                <a:gd name="connsiteX1" fmla="*/ 190500 w 3143250"/>
                <a:gd name="connsiteY1" fmla="*/ 25603 h 260755"/>
                <a:gd name="connsiteX2" fmla="*/ 209550 w 3143250"/>
                <a:gd name="connsiteY2" fmla="*/ 235153 h 260755"/>
                <a:gd name="connsiteX3" fmla="*/ 504825 w 3143250"/>
                <a:gd name="connsiteY3" fmla="*/ 225628 h 260755"/>
                <a:gd name="connsiteX4" fmla="*/ 495300 w 3143250"/>
                <a:gd name="connsiteY4" fmla="*/ 25603 h 260755"/>
                <a:gd name="connsiteX5" fmla="*/ 771525 w 3143250"/>
                <a:gd name="connsiteY5" fmla="*/ 25603 h 260755"/>
                <a:gd name="connsiteX6" fmla="*/ 790575 w 3143250"/>
                <a:gd name="connsiteY6" fmla="*/ 244678 h 260755"/>
                <a:gd name="connsiteX7" fmla="*/ 1095375 w 3143250"/>
                <a:gd name="connsiteY7" fmla="*/ 235153 h 260755"/>
                <a:gd name="connsiteX8" fmla="*/ 1095375 w 3143250"/>
                <a:gd name="connsiteY8" fmla="*/ 25603 h 260755"/>
                <a:gd name="connsiteX9" fmla="*/ 1371600 w 3143250"/>
                <a:gd name="connsiteY9" fmla="*/ 25603 h 260755"/>
                <a:gd name="connsiteX10" fmla="*/ 1362075 w 3143250"/>
                <a:gd name="connsiteY10" fmla="*/ 244678 h 260755"/>
                <a:gd name="connsiteX11" fmla="*/ 1695450 w 3143250"/>
                <a:gd name="connsiteY11" fmla="*/ 225628 h 260755"/>
                <a:gd name="connsiteX12" fmla="*/ 1685925 w 3143250"/>
                <a:gd name="connsiteY12" fmla="*/ 25603 h 260755"/>
                <a:gd name="connsiteX13" fmla="*/ 1971675 w 3143250"/>
                <a:gd name="connsiteY13" fmla="*/ 25603 h 260755"/>
                <a:gd name="connsiteX14" fmla="*/ 1981200 w 3143250"/>
                <a:gd name="connsiteY14" fmla="*/ 235153 h 260755"/>
                <a:gd name="connsiteX15" fmla="*/ 2286000 w 3143250"/>
                <a:gd name="connsiteY15" fmla="*/ 235153 h 260755"/>
                <a:gd name="connsiteX16" fmla="*/ 2276475 w 3143250"/>
                <a:gd name="connsiteY16" fmla="*/ 35128 h 260755"/>
                <a:gd name="connsiteX17" fmla="*/ 2552700 w 3143250"/>
                <a:gd name="connsiteY17" fmla="*/ 25603 h 260755"/>
                <a:gd name="connsiteX18" fmla="*/ 2562225 w 3143250"/>
                <a:gd name="connsiteY18" fmla="*/ 206578 h 260755"/>
                <a:gd name="connsiteX19" fmla="*/ 2867025 w 3143250"/>
                <a:gd name="connsiteY19" fmla="*/ 216103 h 260755"/>
                <a:gd name="connsiteX20" fmla="*/ 2867025 w 3143250"/>
                <a:gd name="connsiteY20" fmla="*/ 35128 h 260755"/>
                <a:gd name="connsiteX21" fmla="*/ 3143250 w 3143250"/>
                <a:gd name="connsiteY21" fmla="*/ 25603 h 260755"/>
                <a:gd name="connsiteX0" fmla="*/ 0 w 3143250"/>
                <a:gd name="connsiteY0" fmla="*/ 11317 h 246469"/>
                <a:gd name="connsiteX1" fmla="*/ 190500 w 3143250"/>
                <a:gd name="connsiteY1" fmla="*/ 11317 h 246469"/>
                <a:gd name="connsiteX2" fmla="*/ 209550 w 3143250"/>
                <a:gd name="connsiteY2" fmla="*/ 220867 h 246469"/>
                <a:gd name="connsiteX3" fmla="*/ 504825 w 3143250"/>
                <a:gd name="connsiteY3" fmla="*/ 211342 h 246469"/>
                <a:gd name="connsiteX4" fmla="*/ 495300 w 3143250"/>
                <a:gd name="connsiteY4" fmla="*/ 11317 h 246469"/>
                <a:gd name="connsiteX5" fmla="*/ 771525 w 3143250"/>
                <a:gd name="connsiteY5" fmla="*/ 11317 h 246469"/>
                <a:gd name="connsiteX6" fmla="*/ 790575 w 3143250"/>
                <a:gd name="connsiteY6" fmla="*/ 230392 h 246469"/>
                <a:gd name="connsiteX7" fmla="*/ 1095375 w 3143250"/>
                <a:gd name="connsiteY7" fmla="*/ 220867 h 246469"/>
                <a:gd name="connsiteX8" fmla="*/ 1095375 w 3143250"/>
                <a:gd name="connsiteY8" fmla="*/ 11317 h 246469"/>
                <a:gd name="connsiteX9" fmla="*/ 1371600 w 3143250"/>
                <a:gd name="connsiteY9" fmla="*/ 11317 h 246469"/>
                <a:gd name="connsiteX10" fmla="*/ 1362075 w 3143250"/>
                <a:gd name="connsiteY10" fmla="*/ 230392 h 246469"/>
                <a:gd name="connsiteX11" fmla="*/ 1695450 w 3143250"/>
                <a:gd name="connsiteY11" fmla="*/ 211342 h 246469"/>
                <a:gd name="connsiteX12" fmla="*/ 1685925 w 3143250"/>
                <a:gd name="connsiteY12" fmla="*/ 11317 h 246469"/>
                <a:gd name="connsiteX13" fmla="*/ 1971675 w 3143250"/>
                <a:gd name="connsiteY13" fmla="*/ 11317 h 246469"/>
                <a:gd name="connsiteX14" fmla="*/ 1981200 w 3143250"/>
                <a:gd name="connsiteY14" fmla="*/ 220867 h 246469"/>
                <a:gd name="connsiteX15" fmla="*/ 2286000 w 3143250"/>
                <a:gd name="connsiteY15" fmla="*/ 220867 h 246469"/>
                <a:gd name="connsiteX16" fmla="*/ 2276475 w 3143250"/>
                <a:gd name="connsiteY16" fmla="*/ 20842 h 246469"/>
                <a:gd name="connsiteX17" fmla="*/ 2552700 w 3143250"/>
                <a:gd name="connsiteY17" fmla="*/ 11317 h 246469"/>
                <a:gd name="connsiteX18" fmla="*/ 2562225 w 3143250"/>
                <a:gd name="connsiteY18" fmla="*/ 192292 h 246469"/>
                <a:gd name="connsiteX19" fmla="*/ 2867025 w 3143250"/>
                <a:gd name="connsiteY19" fmla="*/ 201817 h 246469"/>
                <a:gd name="connsiteX20" fmla="*/ 2867025 w 3143250"/>
                <a:gd name="connsiteY20" fmla="*/ 20842 h 246469"/>
                <a:gd name="connsiteX21" fmla="*/ 3143250 w 3143250"/>
                <a:gd name="connsiteY21" fmla="*/ 11317 h 246469"/>
                <a:gd name="connsiteX0" fmla="*/ 0 w 3143250"/>
                <a:gd name="connsiteY0" fmla="*/ 11317 h 246469"/>
                <a:gd name="connsiteX1" fmla="*/ 190500 w 3143250"/>
                <a:gd name="connsiteY1" fmla="*/ 11317 h 246469"/>
                <a:gd name="connsiteX2" fmla="*/ 209550 w 3143250"/>
                <a:gd name="connsiteY2" fmla="*/ 220867 h 246469"/>
                <a:gd name="connsiteX3" fmla="*/ 504825 w 3143250"/>
                <a:gd name="connsiteY3" fmla="*/ 211342 h 246469"/>
                <a:gd name="connsiteX4" fmla="*/ 495300 w 3143250"/>
                <a:gd name="connsiteY4" fmla="*/ 11317 h 246469"/>
                <a:gd name="connsiteX5" fmla="*/ 771525 w 3143250"/>
                <a:gd name="connsiteY5" fmla="*/ 11317 h 246469"/>
                <a:gd name="connsiteX6" fmla="*/ 790575 w 3143250"/>
                <a:gd name="connsiteY6" fmla="*/ 230392 h 246469"/>
                <a:gd name="connsiteX7" fmla="*/ 1095375 w 3143250"/>
                <a:gd name="connsiteY7" fmla="*/ 220867 h 246469"/>
                <a:gd name="connsiteX8" fmla="*/ 1095375 w 3143250"/>
                <a:gd name="connsiteY8" fmla="*/ 11317 h 246469"/>
                <a:gd name="connsiteX9" fmla="*/ 1371600 w 3143250"/>
                <a:gd name="connsiteY9" fmla="*/ 11317 h 246469"/>
                <a:gd name="connsiteX10" fmla="*/ 1362075 w 3143250"/>
                <a:gd name="connsiteY10" fmla="*/ 230392 h 246469"/>
                <a:gd name="connsiteX11" fmla="*/ 1695450 w 3143250"/>
                <a:gd name="connsiteY11" fmla="*/ 211342 h 246469"/>
                <a:gd name="connsiteX12" fmla="*/ 1685925 w 3143250"/>
                <a:gd name="connsiteY12" fmla="*/ 11317 h 246469"/>
                <a:gd name="connsiteX13" fmla="*/ 1971675 w 3143250"/>
                <a:gd name="connsiteY13" fmla="*/ 11317 h 246469"/>
                <a:gd name="connsiteX14" fmla="*/ 1981200 w 3143250"/>
                <a:gd name="connsiteY14" fmla="*/ 220867 h 246469"/>
                <a:gd name="connsiteX15" fmla="*/ 2286000 w 3143250"/>
                <a:gd name="connsiteY15" fmla="*/ 220867 h 246469"/>
                <a:gd name="connsiteX16" fmla="*/ 2276475 w 3143250"/>
                <a:gd name="connsiteY16" fmla="*/ 20842 h 246469"/>
                <a:gd name="connsiteX17" fmla="*/ 2552700 w 3143250"/>
                <a:gd name="connsiteY17" fmla="*/ 11317 h 246469"/>
                <a:gd name="connsiteX18" fmla="*/ 2562225 w 3143250"/>
                <a:gd name="connsiteY18" fmla="*/ 192292 h 246469"/>
                <a:gd name="connsiteX19" fmla="*/ 2867025 w 3143250"/>
                <a:gd name="connsiteY19" fmla="*/ 201817 h 246469"/>
                <a:gd name="connsiteX20" fmla="*/ 2867025 w 3143250"/>
                <a:gd name="connsiteY20" fmla="*/ 20842 h 246469"/>
                <a:gd name="connsiteX21" fmla="*/ 3143250 w 3143250"/>
                <a:gd name="connsiteY21" fmla="*/ 11317 h 246469"/>
                <a:gd name="connsiteX0" fmla="*/ 0 w 3143250"/>
                <a:gd name="connsiteY0" fmla="*/ 11317 h 230392"/>
                <a:gd name="connsiteX1" fmla="*/ 190500 w 3143250"/>
                <a:gd name="connsiteY1" fmla="*/ 11317 h 230392"/>
                <a:gd name="connsiteX2" fmla="*/ 209550 w 3143250"/>
                <a:gd name="connsiteY2" fmla="*/ 220867 h 230392"/>
                <a:gd name="connsiteX3" fmla="*/ 504825 w 3143250"/>
                <a:gd name="connsiteY3" fmla="*/ 211342 h 230392"/>
                <a:gd name="connsiteX4" fmla="*/ 495300 w 3143250"/>
                <a:gd name="connsiteY4" fmla="*/ 11317 h 230392"/>
                <a:gd name="connsiteX5" fmla="*/ 771525 w 3143250"/>
                <a:gd name="connsiteY5" fmla="*/ 11317 h 230392"/>
                <a:gd name="connsiteX6" fmla="*/ 790575 w 3143250"/>
                <a:gd name="connsiteY6" fmla="*/ 230392 h 230392"/>
                <a:gd name="connsiteX7" fmla="*/ 1095375 w 3143250"/>
                <a:gd name="connsiteY7" fmla="*/ 220867 h 230392"/>
                <a:gd name="connsiteX8" fmla="*/ 1095375 w 3143250"/>
                <a:gd name="connsiteY8" fmla="*/ 11317 h 230392"/>
                <a:gd name="connsiteX9" fmla="*/ 1371600 w 3143250"/>
                <a:gd name="connsiteY9" fmla="*/ 11317 h 230392"/>
                <a:gd name="connsiteX10" fmla="*/ 1362075 w 3143250"/>
                <a:gd name="connsiteY10" fmla="*/ 230392 h 230392"/>
                <a:gd name="connsiteX11" fmla="*/ 1695450 w 3143250"/>
                <a:gd name="connsiteY11" fmla="*/ 211342 h 230392"/>
                <a:gd name="connsiteX12" fmla="*/ 1685925 w 3143250"/>
                <a:gd name="connsiteY12" fmla="*/ 11317 h 230392"/>
                <a:gd name="connsiteX13" fmla="*/ 1971675 w 3143250"/>
                <a:gd name="connsiteY13" fmla="*/ 11317 h 230392"/>
                <a:gd name="connsiteX14" fmla="*/ 1981200 w 3143250"/>
                <a:gd name="connsiteY14" fmla="*/ 220867 h 230392"/>
                <a:gd name="connsiteX15" fmla="*/ 2286000 w 3143250"/>
                <a:gd name="connsiteY15" fmla="*/ 220867 h 230392"/>
                <a:gd name="connsiteX16" fmla="*/ 2276475 w 3143250"/>
                <a:gd name="connsiteY16" fmla="*/ 20842 h 230392"/>
                <a:gd name="connsiteX17" fmla="*/ 2552700 w 3143250"/>
                <a:gd name="connsiteY17" fmla="*/ 11317 h 230392"/>
                <a:gd name="connsiteX18" fmla="*/ 2562225 w 3143250"/>
                <a:gd name="connsiteY18" fmla="*/ 192292 h 230392"/>
                <a:gd name="connsiteX19" fmla="*/ 2867025 w 3143250"/>
                <a:gd name="connsiteY19" fmla="*/ 201817 h 230392"/>
                <a:gd name="connsiteX20" fmla="*/ 2867025 w 3143250"/>
                <a:gd name="connsiteY20" fmla="*/ 20842 h 230392"/>
                <a:gd name="connsiteX21" fmla="*/ 3143250 w 3143250"/>
                <a:gd name="connsiteY21" fmla="*/ 11317 h 230392"/>
                <a:gd name="connsiteX0" fmla="*/ 0 w 3143250"/>
                <a:gd name="connsiteY0" fmla="*/ 11317 h 230392"/>
                <a:gd name="connsiteX1" fmla="*/ 190500 w 3143250"/>
                <a:gd name="connsiteY1" fmla="*/ 11317 h 230392"/>
                <a:gd name="connsiteX2" fmla="*/ 209550 w 3143250"/>
                <a:gd name="connsiteY2" fmla="*/ 220867 h 230392"/>
                <a:gd name="connsiteX3" fmla="*/ 504825 w 3143250"/>
                <a:gd name="connsiteY3" fmla="*/ 211342 h 230392"/>
                <a:gd name="connsiteX4" fmla="*/ 495300 w 3143250"/>
                <a:gd name="connsiteY4" fmla="*/ 11317 h 230392"/>
                <a:gd name="connsiteX5" fmla="*/ 771525 w 3143250"/>
                <a:gd name="connsiteY5" fmla="*/ 11317 h 230392"/>
                <a:gd name="connsiteX6" fmla="*/ 790575 w 3143250"/>
                <a:gd name="connsiteY6" fmla="*/ 230392 h 230392"/>
                <a:gd name="connsiteX7" fmla="*/ 1095375 w 3143250"/>
                <a:gd name="connsiteY7" fmla="*/ 220867 h 230392"/>
                <a:gd name="connsiteX8" fmla="*/ 1095375 w 3143250"/>
                <a:gd name="connsiteY8" fmla="*/ 11317 h 230392"/>
                <a:gd name="connsiteX9" fmla="*/ 1371600 w 3143250"/>
                <a:gd name="connsiteY9" fmla="*/ 11317 h 230392"/>
                <a:gd name="connsiteX10" fmla="*/ 1362075 w 3143250"/>
                <a:gd name="connsiteY10" fmla="*/ 230392 h 230392"/>
                <a:gd name="connsiteX11" fmla="*/ 1695450 w 3143250"/>
                <a:gd name="connsiteY11" fmla="*/ 211342 h 230392"/>
                <a:gd name="connsiteX12" fmla="*/ 1685925 w 3143250"/>
                <a:gd name="connsiteY12" fmla="*/ 11317 h 230392"/>
                <a:gd name="connsiteX13" fmla="*/ 1971675 w 3143250"/>
                <a:gd name="connsiteY13" fmla="*/ 11317 h 230392"/>
                <a:gd name="connsiteX14" fmla="*/ 1981200 w 3143250"/>
                <a:gd name="connsiteY14" fmla="*/ 220867 h 230392"/>
                <a:gd name="connsiteX15" fmla="*/ 2286000 w 3143250"/>
                <a:gd name="connsiteY15" fmla="*/ 220867 h 230392"/>
                <a:gd name="connsiteX16" fmla="*/ 2276475 w 3143250"/>
                <a:gd name="connsiteY16" fmla="*/ 20842 h 230392"/>
                <a:gd name="connsiteX17" fmla="*/ 2552700 w 3143250"/>
                <a:gd name="connsiteY17" fmla="*/ 11317 h 230392"/>
                <a:gd name="connsiteX18" fmla="*/ 2562225 w 3143250"/>
                <a:gd name="connsiteY18" fmla="*/ 192292 h 230392"/>
                <a:gd name="connsiteX19" fmla="*/ 2867025 w 3143250"/>
                <a:gd name="connsiteY19" fmla="*/ 201817 h 230392"/>
                <a:gd name="connsiteX20" fmla="*/ 2867025 w 3143250"/>
                <a:gd name="connsiteY20" fmla="*/ 20842 h 230392"/>
                <a:gd name="connsiteX21" fmla="*/ 3143250 w 3143250"/>
                <a:gd name="connsiteY21" fmla="*/ 11317 h 230392"/>
                <a:gd name="connsiteX0" fmla="*/ 0 w 3143250"/>
                <a:gd name="connsiteY0" fmla="*/ 11317 h 230392"/>
                <a:gd name="connsiteX1" fmla="*/ 190500 w 3143250"/>
                <a:gd name="connsiteY1" fmla="*/ 11317 h 230392"/>
                <a:gd name="connsiteX2" fmla="*/ 209550 w 3143250"/>
                <a:gd name="connsiteY2" fmla="*/ 220867 h 230392"/>
                <a:gd name="connsiteX3" fmla="*/ 504825 w 3143250"/>
                <a:gd name="connsiteY3" fmla="*/ 211342 h 230392"/>
                <a:gd name="connsiteX4" fmla="*/ 495300 w 3143250"/>
                <a:gd name="connsiteY4" fmla="*/ 11317 h 230392"/>
                <a:gd name="connsiteX5" fmla="*/ 771525 w 3143250"/>
                <a:gd name="connsiteY5" fmla="*/ 11317 h 230392"/>
                <a:gd name="connsiteX6" fmla="*/ 790575 w 3143250"/>
                <a:gd name="connsiteY6" fmla="*/ 230392 h 230392"/>
                <a:gd name="connsiteX7" fmla="*/ 1095375 w 3143250"/>
                <a:gd name="connsiteY7" fmla="*/ 220867 h 230392"/>
                <a:gd name="connsiteX8" fmla="*/ 1095375 w 3143250"/>
                <a:gd name="connsiteY8" fmla="*/ 11317 h 230392"/>
                <a:gd name="connsiteX9" fmla="*/ 1371600 w 3143250"/>
                <a:gd name="connsiteY9" fmla="*/ 11317 h 230392"/>
                <a:gd name="connsiteX10" fmla="*/ 1362075 w 3143250"/>
                <a:gd name="connsiteY10" fmla="*/ 230392 h 230392"/>
                <a:gd name="connsiteX11" fmla="*/ 1695450 w 3143250"/>
                <a:gd name="connsiteY11" fmla="*/ 211342 h 230392"/>
                <a:gd name="connsiteX12" fmla="*/ 1685925 w 3143250"/>
                <a:gd name="connsiteY12" fmla="*/ 11317 h 230392"/>
                <a:gd name="connsiteX13" fmla="*/ 1971675 w 3143250"/>
                <a:gd name="connsiteY13" fmla="*/ 11317 h 230392"/>
                <a:gd name="connsiteX14" fmla="*/ 1981200 w 3143250"/>
                <a:gd name="connsiteY14" fmla="*/ 220867 h 230392"/>
                <a:gd name="connsiteX15" fmla="*/ 2286000 w 3143250"/>
                <a:gd name="connsiteY15" fmla="*/ 220867 h 230392"/>
                <a:gd name="connsiteX16" fmla="*/ 2276475 w 3143250"/>
                <a:gd name="connsiteY16" fmla="*/ 20842 h 230392"/>
                <a:gd name="connsiteX17" fmla="*/ 2552700 w 3143250"/>
                <a:gd name="connsiteY17" fmla="*/ 11317 h 230392"/>
                <a:gd name="connsiteX18" fmla="*/ 2562225 w 3143250"/>
                <a:gd name="connsiteY18" fmla="*/ 192292 h 230392"/>
                <a:gd name="connsiteX19" fmla="*/ 2867025 w 3143250"/>
                <a:gd name="connsiteY19" fmla="*/ 201817 h 230392"/>
                <a:gd name="connsiteX20" fmla="*/ 2867025 w 3143250"/>
                <a:gd name="connsiteY20" fmla="*/ 20842 h 230392"/>
                <a:gd name="connsiteX21" fmla="*/ 3143250 w 3143250"/>
                <a:gd name="connsiteY21" fmla="*/ 11317 h 230392"/>
                <a:gd name="connsiteX0" fmla="*/ 0 w 3143250"/>
                <a:gd name="connsiteY0" fmla="*/ 11317 h 230392"/>
                <a:gd name="connsiteX1" fmla="*/ 190500 w 3143250"/>
                <a:gd name="connsiteY1" fmla="*/ 11317 h 230392"/>
                <a:gd name="connsiteX2" fmla="*/ 209550 w 3143250"/>
                <a:gd name="connsiteY2" fmla="*/ 220867 h 230392"/>
                <a:gd name="connsiteX3" fmla="*/ 504825 w 3143250"/>
                <a:gd name="connsiteY3" fmla="*/ 211342 h 230392"/>
                <a:gd name="connsiteX4" fmla="*/ 495300 w 3143250"/>
                <a:gd name="connsiteY4" fmla="*/ 11317 h 230392"/>
                <a:gd name="connsiteX5" fmla="*/ 771525 w 3143250"/>
                <a:gd name="connsiteY5" fmla="*/ 11317 h 230392"/>
                <a:gd name="connsiteX6" fmla="*/ 790575 w 3143250"/>
                <a:gd name="connsiteY6" fmla="*/ 230392 h 230392"/>
                <a:gd name="connsiteX7" fmla="*/ 1095375 w 3143250"/>
                <a:gd name="connsiteY7" fmla="*/ 220867 h 230392"/>
                <a:gd name="connsiteX8" fmla="*/ 1095375 w 3143250"/>
                <a:gd name="connsiteY8" fmla="*/ 11317 h 230392"/>
                <a:gd name="connsiteX9" fmla="*/ 1371600 w 3143250"/>
                <a:gd name="connsiteY9" fmla="*/ 11317 h 230392"/>
                <a:gd name="connsiteX10" fmla="*/ 1362075 w 3143250"/>
                <a:gd name="connsiteY10" fmla="*/ 230392 h 230392"/>
                <a:gd name="connsiteX11" fmla="*/ 1695450 w 3143250"/>
                <a:gd name="connsiteY11" fmla="*/ 211342 h 230392"/>
                <a:gd name="connsiteX12" fmla="*/ 1685925 w 3143250"/>
                <a:gd name="connsiteY12" fmla="*/ 11317 h 230392"/>
                <a:gd name="connsiteX13" fmla="*/ 1971675 w 3143250"/>
                <a:gd name="connsiteY13" fmla="*/ 11317 h 230392"/>
                <a:gd name="connsiteX14" fmla="*/ 1981200 w 3143250"/>
                <a:gd name="connsiteY14" fmla="*/ 220867 h 230392"/>
                <a:gd name="connsiteX15" fmla="*/ 2286000 w 3143250"/>
                <a:gd name="connsiteY15" fmla="*/ 220867 h 230392"/>
                <a:gd name="connsiteX16" fmla="*/ 2276475 w 3143250"/>
                <a:gd name="connsiteY16" fmla="*/ 20842 h 230392"/>
                <a:gd name="connsiteX17" fmla="*/ 2552700 w 3143250"/>
                <a:gd name="connsiteY17" fmla="*/ 11317 h 230392"/>
                <a:gd name="connsiteX18" fmla="*/ 2562225 w 3143250"/>
                <a:gd name="connsiteY18" fmla="*/ 192292 h 230392"/>
                <a:gd name="connsiteX19" fmla="*/ 2867025 w 3143250"/>
                <a:gd name="connsiteY19" fmla="*/ 201817 h 230392"/>
                <a:gd name="connsiteX20" fmla="*/ 2867025 w 3143250"/>
                <a:gd name="connsiteY20" fmla="*/ 20842 h 230392"/>
                <a:gd name="connsiteX21" fmla="*/ 3143250 w 3143250"/>
                <a:gd name="connsiteY21" fmla="*/ 11317 h 230392"/>
                <a:gd name="connsiteX0" fmla="*/ 0 w 3143250"/>
                <a:gd name="connsiteY0" fmla="*/ 11317 h 230392"/>
                <a:gd name="connsiteX1" fmla="*/ 190500 w 3143250"/>
                <a:gd name="connsiteY1" fmla="*/ 11317 h 230392"/>
                <a:gd name="connsiteX2" fmla="*/ 209550 w 3143250"/>
                <a:gd name="connsiteY2" fmla="*/ 220867 h 230392"/>
                <a:gd name="connsiteX3" fmla="*/ 504825 w 3143250"/>
                <a:gd name="connsiteY3" fmla="*/ 211342 h 230392"/>
                <a:gd name="connsiteX4" fmla="*/ 495300 w 3143250"/>
                <a:gd name="connsiteY4" fmla="*/ 11317 h 230392"/>
                <a:gd name="connsiteX5" fmla="*/ 771525 w 3143250"/>
                <a:gd name="connsiteY5" fmla="*/ 11317 h 230392"/>
                <a:gd name="connsiteX6" fmla="*/ 790575 w 3143250"/>
                <a:gd name="connsiteY6" fmla="*/ 230392 h 230392"/>
                <a:gd name="connsiteX7" fmla="*/ 1095375 w 3143250"/>
                <a:gd name="connsiteY7" fmla="*/ 220867 h 230392"/>
                <a:gd name="connsiteX8" fmla="*/ 1095375 w 3143250"/>
                <a:gd name="connsiteY8" fmla="*/ 11317 h 230392"/>
                <a:gd name="connsiteX9" fmla="*/ 1371600 w 3143250"/>
                <a:gd name="connsiteY9" fmla="*/ 11317 h 230392"/>
                <a:gd name="connsiteX10" fmla="*/ 1362075 w 3143250"/>
                <a:gd name="connsiteY10" fmla="*/ 230392 h 230392"/>
                <a:gd name="connsiteX11" fmla="*/ 1695450 w 3143250"/>
                <a:gd name="connsiteY11" fmla="*/ 211342 h 230392"/>
                <a:gd name="connsiteX12" fmla="*/ 1685925 w 3143250"/>
                <a:gd name="connsiteY12" fmla="*/ 11317 h 230392"/>
                <a:gd name="connsiteX13" fmla="*/ 1971675 w 3143250"/>
                <a:gd name="connsiteY13" fmla="*/ 11317 h 230392"/>
                <a:gd name="connsiteX14" fmla="*/ 1981200 w 3143250"/>
                <a:gd name="connsiteY14" fmla="*/ 220867 h 230392"/>
                <a:gd name="connsiteX15" fmla="*/ 2286000 w 3143250"/>
                <a:gd name="connsiteY15" fmla="*/ 220867 h 230392"/>
                <a:gd name="connsiteX16" fmla="*/ 2276475 w 3143250"/>
                <a:gd name="connsiteY16" fmla="*/ 20842 h 230392"/>
                <a:gd name="connsiteX17" fmla="*/ 2552700 w 3143250"/>
                <a:gd name="connsiteY17" fmla="*/ 11317 h 230392"/>
                <a:gd name="connsiteX18" fmla="*/ 2562225 w 3143250"/>
                <a:gd name="connsiteY18" fmla="*/ 192292 h 230392"/>
                <a:gd name="connsiteX19" fmla="*/ 2867025 w 3143250"/>
                <a:gd name="connsiteY19" fmla="*/ 201817 h 230392"/>
                <a:gd name="connsiteX20" fmla="*/ 2867025 w 3143250"/>
                <a:gd name="connsiteY20" fmla="*/ 20842 h 230392"/>
                <a:gd name="connsiteX21" fmla="*/ 3143250 w 3143250"/>
                <a:gd name="connsiteY21" fmla="*/ 11317 h 230392"/>
                <a:gd name="connsiteX0" fmla="*/ 0 w 3143250"/>
                <a:gd name="connsiteY0" fmla="*/ 11317 h 230392"/>
                <a:gd name="connsiteX1" fmla="*/ 190500 w 3143250"/>
                <a:gd name="connsiteY1" fmla="*/ 11317 h 230392"/>
                <a:gd name="connsiteX2" fmla="*/ 209550 w 3143250"/>
                <a:gd name="connsiteY2" fmla="*/ 220867 h 230392"/>
                <a:gd name="connsiteX3" fmla="*/ 504825 w 3143250"/>
                <a:gd name="connsiteY3" fmla="*/ 211342 h 230392"/>
                <a:gd name="connsiteX4" fmla="*/ 495300 w 3143250"/>
                <a:gd name="connsiteY4" fmla="*/ 11317 h 230392"/>
                <a:gd name="connsiteX5" fmla="*/ 771525 w 3143250"/>
                <a:gd name="connsiteY5" fmla="*/ 11317 h 230392"/>
                <a:gd name="connsiteX6" fmla="*/ 790575 w 3143250"/>
                <a:gd name="connsiteY6" fmla="*/ 230392 h 230392"/>
                <a:gd name="connsiteX7" fmla="*/ 1095375 w 3143250"/>
                <a:gd name="connsiteY7" fmla="*/ 220867 h 230392"/>
                <a:gd name="connsiteX8" fmla="*/ 1095375 w 3143250"/>
                <a:gd name="connsiteY8" fmla="*/ 11317 h 230392"/>
                <a:gd name="connsiteX9" fmla="*/ 1371600 w 3143250"/>
                <a:gd name="connsiteY9" fmla="*/ 11317 h 230392"/>
                <a:gd name="connsiteX10" fmla="*/ 1362075 w 3143250"/>
                <a:gd name="connsiteY10" fmla="*/ 230392 h 230392"/>
                <a:gd name="connsiteX11" fmla="*/ 1695450 w 3143250"/>
                <a:gd name="connsiteY11" fmla="*/ 211342 h 230392"/>
                <a:gd name="connsiteX12" fmla="*/ 1685925 w 3143250"/>
                <a:gd name="connsiteY12" fmla="*/ 11317 h 230392"/>
                <a:gd name="connsiteX13" fmla="*/ 1971675 w 3143250"/>
                <a:gd name="connsiteY13" fmla="*/ 11317 h 230392"/>
                <a:gd name="connsiteX14" fmla="*/ 1981200 w 3143250"/>
                <a:gd name="connsiteY14" fmla="*/ 220867 h 230392"/>
                <a:gd name="connsiteX15" fmla="*/ 2286000 w 3143250"/>
                <a:gd name="connsiteY15" fmla="*/ 220867 h 230392"/>
                <a:gd name="connsiteX16" fmla="*/ 2276475 w 3143250"/>
                <a:gd name="connsiteY16" fmla="*/ 20842 h 230392"/>
                <a:gd name="connsiteX17" fmla="*/ 2552700 w 3143250"/>
                <a:gd name="connsiteY17" fmla="*/ 11317 h 230392"/>
                <a:gd name="connsiteX18" fmla="*/ 2562225 w 3143250"/>
                <a:gd name="connsiteY18" fmla="*/ 192292 h 230392"/>
                <a:gd name="connsiteX19" fmla="*/ 2867025 w 3143250"/>
                <a:gd name="connsiteY19" fmla="*/ 201817 h 230392"/>
                <a:gd name="connsiteX20" fmla="*/ 2867025 w 3143250"/>
                <a:gd name="connsiteY20" fmla="*/ 20842 h 230392"/>
                <a:gd name="connsiteX21" fmla="*/ 3143250 w 3143250"/>
                <a:gd name="connsiteY21" fmla="*/ 11317 h 230392"/>
                <a:gd name="connsiteX0" fmla="*/ 0 w 3143250"/>
                <a:gd name="connsiteY0" fmla="*/ 0 h 219075"/>
                <a:gd name="connsiteX1" fmla="*/ 190500 w 3143250"/>
                <a:gd name="connsiteY1" fmla="*/ 0 h 219075"/>
                <a:gd name="connsiteX2" fmla="*/ 209550 w 3143250"/>
                <a:gd name="connsiteY2" fmla="*/ 209550 h 219075"/>
                <a:gd name="connsiteX3" fmla="*/ 504825 w 3143250"/>
                <a:gd name="connsiteY3" fmla="*/ 200025 h 219075"/>
                <a:gd name="connsiteX4" fmla="*/ 495300 w 3143250"/>
                <a:gd name="connsiteY4" fmla="*/ 0 h 219075"/>
                <a:gd name="connsiteX5" fmla="*/ 771525 w 3143250"/>
                <a:gd name="connsiteY5" fmla="*/ 0 h 219075"/>
                <a:gd name="connsiteX6" fmla="*/ 790575 w 3143250"/>
                <a:gd name="connsiteY6" fmla="*/ 219075 h 219075"/>
                <a:gd name="connsiteX7" fmla="*/ 1095375 w 3143250"/>
                <a:gd name="connsiteY7" fmla="*/ 209550 h 219075"/>
                <a:gd name="connsiteX8" fmla="*/ 1095375 w 3143250"/>
                <a:gd name="connsiteY8" fmla="*/ 0 h 219075"/>
                <a:gd name="connsiteX9" fmla="*/ 1371600 w 3143250"/>
                <a:gd name="connsiteY9" fmla="*/ 0 h 219075"/>
                <a:gd name="connsiteX10" fmla="*/ 1362075 w 3143250"/>
                <a:gd name="connsiteY10" fmla="*/ 219075 h 219075"/>
                <a:gd name="connsiteX11" fmla="*/ 1695450 w 3143250"/>
                <a:gd name="connsiteY11" fmla="*/ 200025 h 219075"/>
                <a:gd name="connsiteX12" fmla="*/ 1685925 w 3143250"/>
                <a:gd name="connsiteY12" fmla="*/ 0 h 219075"/>
                <a:gd name="connsiteX13" fmla="*/ 1971675 w 3143250"/>
                <a:gd name="connsiteY13" fmla="*/ 0 h 219075"/>
                <a:gd name="connsiteX14" fmla="*/ 1981200 w 3143250"/>
                <a:gd name="connsiteY14" fmla="*/ 209550 h 219075"/>
                <a:gd name="connsiteX15" fmla="*/ 2286000 w 3143250"/>
                <a:gd name="connsiteY15" fmla="*/ 209550 h 219075"/>
                <a:gd name="connsiteX16" fmla="*/ 2276475 w 3143250"/>
                <a:gd name="connsiteY16" fmla="*/ 9525 h 219075"/>
                <a:gd name="connsiteX17" fmla="*/ 2552700 w 3143250"/>
                <a:gd name="connsiteY17" fmla="*/ 0 h 219075"/>
                <a:gd name="connsiteX18" fmla="*/ 2562225 w 3143250"/>
                <a:gd name="connsiteY18" fmla="*/ 180975 h 219075"/>
                <a:gd name="connsiteX19" fmla="*/ 2867025 w 3143250"/>
                <a:gd name="connsiteY19" fmla="*/ 190500 h 219075"/>
                <a:gd name="connsiteX20" fmla="*/ 2867025 w 3143250"/>
                <a:gd name="connsiteY20" fmla="*/ 9525 h 219075"/>
                <a:gd name="connsiteX21" fmla="*/ 3143250 w 3143250"/>
                <a:gd name="connsiteY21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43250" h="219075">
                  <a:moveTo>
                    <a:pt x="0" y="0"/>
                  </a:moveTo>
                  <a:lnTo>
                    <a:pt x="190500" y="0"/>
                  </a:lnTo>
                  <a:lnTo>
                    <a:pt x="209550" y="209550"/>
                  </a:lnTo>
                  <a:lnTo>
                    <a:pt x="504825" y="200025"/>
                  </a:lnTo>
                  <a:lnTo>
                    <a:pt x="495300" y="0"/>
                  </a:lnTo>
                  <a:lnTo>
                    <a:pt x="771525" y="0"/>
                  </a:lnTo>
                  <a:lnTo>
                    <a:pt x="790575" y="219075"/>
                  </a:lnTo>
                  <a:lnTo>
                    <a:pt x="1095375" y="209550"/>
                  </a:lnTo>
                  <a:lnTo>
                    <a:pt x="1095375" y="0"/>
                  </a:lnTo>
                  <a:lnTo>
                    <a:pt x="1371600" y="0"/>
                  </a:lnTo>
                  <a:lnTo>
                    <a:pt x="1362075" y="219075"/>
                  </a:lnTo>
                  <a:lnTo>
                    <a:pt x="1695450" y="200025"/>
                  </a:lnTo>
                  <a:lnTo>
                    <a:pt x="1685925" y="0"/>
                  </a:lnTo>
                  <a:lnTo>
                    <a:pt x="1971675" y="0"/>
                  </a:lnTo>
                  <a:lnTo>
                    <a:pt x="1981200" y="209550"/>
                  </a:lnTo>
                  <a:lnTo>
                    <a:pt x="2286000" y="209550"/>
                  </a:lnTo>
                  <a:lnTo>
                    <a:pt x="2276475" y="9525"/>
                  </a:lnTo>
                  <a:lnTo>
                    <a:pt x="2552700" y="0"/>
                  </a:lnTo>
                  <a:lnTo>
                    <a:pt x="2562225" y="180975"/>
                  </a:lnTo>
                  <a:lnTo>
                    <a:pt x="2867025" y="190500"/>
                  </a:lnTo>
                  <a:lnTo>
                    <a:pt x="2867025" y="9525"/>
                  </a:lnTo>
                  <a:lnTo>
                    <a:pt x="3143250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8752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88640"/>
            <a:ext cx="10604309" cy="792088"/>
          </a:xfrm>
        </p:spPr>
        <p:txBody>
          <a:bodyPr/>
          <a:lstStyle/>
          <a:p>
            <a:r>
              <a:rPr lang="fr-FR" dirty="0" smtClean="0"/>
              <a:t>Open Challenge : ECR charge breeder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purity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5360" y="1124744"/>
            <a:ext cx="10972800" cy="1946002"/>
          </a:xfrm>
        </p:spPr>
        <p:txBody>
          <a:bodyPr/>
          <a:lstStyle/>
          <a:p>
            <a:r>
              <a:rPr lang="fr-FR" dirty="0" smtClean="0"/>
              <a:t>As of </a:t>
            </a:r>
            <a:r>
              <a:rPr lang="fr-FR" dirty="0" err="1" smtClean="0"/>
              <a:t>now</a:t>
            </a:r>
            <a:r>
              <a:rPr lang="fr-FR" dirty="0" smtClean="0"/>
              <a:t>, The 1+ radioactive ion </a:t>
            </a:r>
            <a:r>
              <a:rPr lang="fr-FR" dirty="0" err="1" smtClean="0"/>
              <a:t>beam</a:t>
            </a:r>
            <a:r>
              <a:rPr lang="fr-FR" dirty="0" smtClean="0"/>
              <a:t> (RIB)  </a:t>
            </a:r>
            <a:r>
              <a:rPr lang="fr-FR" dirty="0" err="1" smtClean="0"/>
              <a:t>intensities</a:t>
            </a:r>
            <a:r>
              <a:rPr lang="fr-FR" dirty="0" smtClean="0"/>
              <a:t> are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the N+ plasma </a:t>
            </a:r>
            <a:r>
              <a:rPr lang="fr-FR" dirty="0" err="1" smtClean="0"/>
              <a:t>material</a:t>
            </a:r>
            <a:r>
              <a:rPr lang="fr-FR" dirty="0" smtClean="0"/>
              <a:t> </a:t>
            </a:r>
            <a:r>
              <a:rPr lang="fr-FR" dirty="0" err="1"/>
              <a:t>sputtered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plasma </a:t>
            </a:r>
            <a:r>
              <a:rPr lang="fr-FR" dirty="0" err="1" smtClean="0"/>
              <a:t>chamber</a:t>
            </a:r>
            <a:r>
              <a:rPr lang="fr-FR" dirty="0" smtClean="0"/>
              <a:t> </a:t>
            </a:r>
            <a:r>
              <a:rPr lang="fr-FR" dirty="0" err="1" smtClean="0"/>
              <a:t>walls</a:t>
            </a:r>
            <a:r>
              <a:rPr lang="fr-FR" dirty="0" smtClean="0"/>
              <a:t> </a:t>
            </a:r>
          </a:p>
          <a:p>
            <a:r>
              <a:rPr lang="fr-FR" dirty="0" smtClean="0"/>
              <a:t>Will high </a:t>
            </a:r>
            <a:r>
              <a:rPr lang="fr-FR" dirty="0" err="1" smtClean="0"/>
              <a:t>purity</a:t>
            </a:r>
            <a:r>
              <a:rPr lang="fr-FR" dirty="0" smtClean="0"/>
              <a:t> liner </a:t>
            </a:r>
            <a:r>
              <a:rPr lang="fr-FR" dirty="0" err="1" smtClean="0"/>
              <a:t>solve</a:t>
            </a:r>
            <a:r>
              <a:rPr lang="fr-FR" dirty="0" smtClean="0"/>
              <a:t> the issue? (INFL-LNL)</a:t>
            </a:r>
          </a:p>
          <a:p>
            <a:r>
              <a:rPr lang="fr-FR" dirty="0" smtClean="0"/>
              <a:t>Can </a:t>
            </a:r>
            <a:r>
              <a:rPr lang="fr-FR" dirty="0" err="1" smtClean="0"/>
              <a:t>atomic</a:t>
            </a:r>
            <a:r>
              <a:rPr lang="fr-FR" dirty="0" smtClean="0"/>
              <a:t> layer </a:t>
            </a:r>
            <a:r>
              <a:rPr lang="fr-FR" dirty="0" err="1" smtClean="0"/>
              <a:t>deposition</a:t>
            </a:r>
            <a:r>
              <a:rPr lang="fr-FR" dirty="0" smtClean="0"/>
              <a:t> (ALD) of Al2O3 </a:t>
            </a:r>
            <a:r>
              <a:rPr lang="fr-FR" dirty="0" err="1" smtClean="0"/>
              <a:t>reduce</a:t>
            </a:r>
            <a:r>
              <a:rPr lang="fr-FR" dirty="0" smtClean="0"/>
              <a:t> the contamination? (ANL)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39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llipse 5"/>
          <p:cNvSpPr/>
          <p:nvPr/>
        </p:nvSpPr>
        <p:spPr>
          <a:xfrm>
            <a:off x="4350238" y="4774725"/>
            <a:ext cx="2481943" cy="1320800"/>
          </a:xfrm>
          <a:prstGeom prst="ellipse">
            <a:avLst/>
          </a:prstGeom>
          <a:gradFill flip="none" rotWithShape="1">
            <a:gsLst>
              <a:gs pos="0">
                <a:srgbClr val="990099">
                  <a:tint val="66000"/>
                  <a:satMod val="160000"/>
                </a:srgbClr>
              </a:gs>
              <a:gs pos="50000">
                <a:srgbClr val="990099">
                  <a:tint val="44500"/>
                  <a:satMod val="160000"/>
                </a:srgbClr>
              </a:gs>
              <a:gs pos="100000">
                <a:srgbClr val="9900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14 GHz ECR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7259307" y="5103961"/>
            <a:ext cx="740229" cy="66765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8198608" y="5063158"/>
                <a:ext cx="2170402" cy="649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0070C0"/>
                    </a:solidFill>
                  </a:rPr>
                  <a:t>Itotal~1 mA</a:t>
                </a:r>
              </a:p>
              <a:p>
                <a:r>
                  <a:rPr lang="fr-FR" dirty="0" smtClean="0">
                    <a:solidFill>
                      <a:srgbClr val="0070C0"/>
                    </a:solidFill>
                  </a:rPr>
                  <a:t>(~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fr-FR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pps</m:t>
                    </m:r>
                    <m:r>
                      <a:rPr lang="fr-FR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608" y="5063158"/>
                <a:ext cx="2170402" cy="649409"/>
              </a:xfrm>
              <a:prstGeom prst="rect">
                <a:avLst/>
              </a:prstGeom>
              <a:blipFill>
                <a:blip r:embed="rId2"/>
                <a:stretch>
                  <a:fillRect l="-2528" t="-5660" r="-28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èche droite 8"/>
          <p:cNvSpPr/>
          <p:nvPr/>
        </p:nvSpPr>
        <p:spPr>
          <a:xfrm rot="5400000">
            <a:off x="5024822" y="4052747"/>
            <a:ext cx="740229" cy="66765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4708690" y="3456490"/>
                <a:ext cx="1372492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0070C0"/>
                    </a:solidFill>
                  </a:rPr>
                  <a:t>Buffer </a:t>
                </a:r>
                <a:r>
                  <a:rPr lang="fr-FR" dirty="0" err="1" smtClean="0">
                    <a:solidFill>
                      <a:srgbClr val="0070C0"/>
                    </a:solidFill>
                  </a:rPr>
                  <a:t>gas</a:t>
                </a:r>
                <a:endParaRPr lang="fr-FR" dirty="0" smtClean="0">
                  <a:solidFill>
                    <a:srgbClr val="0070C0"/>
                  </a:solidFill>
                </a:endParaRPr>
              </a:p>
              <a:p>
                <a:r>
                  <a:rPr lang="fr-FR" sz="1400" dirty="0" smtClean="0">
                    <a:solidFill>
                      <a:srgbClr val="0070C0"/>
                    </a:solidFill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fr-FR" sz="1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𝑝𝑝𝑠</m:t>
                    </m:r>
                  </m:oMath>
                </a14:m>
                <a:endParaRPr lang="fr-FR" sz="1400" dirty="0" smtClean="0">
                  <a:solidFill>
                    <a:srgbClr val="0070C0"/>
                  </a:solidFill>
                </a:endParaRPr>
              </a:p>
              <a:p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690" y="3456490"/>
                <a:ext cx="1372492" cy="861774"/>
              </a:xfrm>
              <a:prstGeom prst="rect">
                <a:avLst/>
              </a:prstGeom>
              <a:blipFill>
                <a:blip r:embed="rId3"/>
                <a:stretch>
                  <a:fillRect l="-3540" t="-3546" r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uble flèche verticale 10"/>
          <p:cNvSpPr/>
          <p:nvPr/>
        </p:nvSpPr>
        <p:spPr>
          <a:xfrm rot="7947629">
            <a:off x="4192956" y="4188030"/>
            <a:ext cx="566818" cy="798285"/>
          </a:xfrm>
          <a:prstGeom prst="upDownArrow">
            <a:avLst>
              <a:gd name="adj1" fmla="val 50000"/>
              <a:gd name="adj2" fmla="val 36557"/>
            </a:avLst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1263861" y="3669989"/>
                <a:ext cx="3395352" cy="1409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rgbClr val="CC0099"/>
                    </a:solidFill>
                  </a:rPr>
                  <a:t>Wall </a:t>
                </a:r>
                <a:r>
                  <a:rPr lang="fr-FR" dirty="0" err="1" smtClean="0">
                    <a:solidFill>
                      <a:srgbClr val="CC0099"/>
                    </a:solidFill>
                  </a:rPr>
                  <a:t>sputtering</a:t>
                </a:r>
                <a:endParaRPr lang="fr-FR" dirty="0" smtClean="0">
                  <a:solidFill>
                    <a:srgbClr val="CC0099"/>
                  </a:solidFill>
                </a:endParaRPr>
              </a:p>
              <a:p>
                <a:pPr algn="ctr"/>
                <a:r>
                  <a:rPr lang="fr-FR" sz="1400" dirty="0" smtClean="0">
                    <a:solidFill>
                      <a:srgbClr val="CC0099"/>
                    </a:solidFill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𝑝𝑝𝑠</m:t>
                    </m:r>
                  </m:oMath>
                </a14:m>
                <a:r>
                  <a:rPr lang="fr-FR" sz="1400" dirty="0" smtClean="0">
                    <a:solidFill>
                      <a:srgbClr val="CC0099"/>
                    </a:solidFill>
                  </a:rPr>
                  <a:t>  </a:t>
                </a:r>
                <a:r>
                  <a:rPr lang="fr-FR" sz="1400" dirty="0" err="1" smtClean="0">
                    <a:solidFill>
                      <a:srgbClr val="CC0099"/>
                    </a:solidFill>
                  </a:rPr>
                  <a:t>whole</a:t>
                </a:r>
                <a:r>
                  <a:rPr lang="fr-FR" sz="1400" dirty="0" smtClean="0">
                    <a:solidFill>
                      <a:srgbClr val="CC0099"/>
                    </a:solidFill>
                  </a:rPr>
                  <a:t> ion </a:t>
                </a:r>
                <a:r>
                  <a:rPr lang="fr-FR" sz="1400" dirty="0" err="1" smtClean="0">
                    <a:solidFill>
                      <a:srgbClr val="CC0099"/>
                    </a:solidFill>
                  </a:rPr>
                  <a:t>spectrum</a:t>
                </a:r>
                <a:endParaRPr lang="fr-FR" sz="1400" dirty="0" smtClean="0">
                  <a:solidFill>
                    <a:srgbClr val="CC0099"/>
                  </a:solidFill>
                </a:endParaRPr>
              </a:p>
              <a:p>
                <a:pPr algn="ctr"/>
                <a:r>
                  <a:rPr lang="fr-FR" sz="1400" dirty="0" smtClean="0">
                    <a:solidFill>
                      <a:srgbClr val="CC0099"/>
                    </a:solidFill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𝑝𝑝𝑠</m:t>
                    </m:r>
                  </m:oMath>
                </a14:m>
                <a:r>
                  <a:rPr lang="fr-FR" sz="1400" dirty="0" smtClean="0">
                    <a:solidFill>
                      <a:srgbClr val="CC0099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rgbClr val="CC0099"/>
                    </a:solidFill>
                  </a:rPr>
                  <a:t>within</a:t>
                </a:r>
                <a:r>
                  <a:rPr lang="fr-FR" sz="1400" dirty="0" smtClean="0">
                    <a:solidFill>
                      <a:srgbClr val="CC0099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~400</m:t>
                    </m:r>
                  </m:oMath>
                </a14:m>
                <a:endParaRPr lang="fr-FR" sz="1400" dirty="0" smtClean="0">
                  <a:solidFill>
                    <a:srgbClr val="CC0099"/>
                  </a:solidFill>
                </a:endParaRPr>
              </a:p>
              <a:p>
                <a:pPr algn="ctr"/>
                <a:r>
                  <a:rPr lang="fr-FR" sz="1400" dirty="0">
                    <a:solidFill>
                      <a:srgbClr val="CC0099"/>
                    </a:solidFill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𝑝𝑝𝑠</m:t>
                    </m:r>
                  </m:oMath>
                </a14:m>
                <a:r>
                  <a:rPr lang="fr-FR" sz="1400" dirty="0">
                    <a:solidFill>
                      <a:srgbClr val="CC0099"/>
                    </a:solidFill>
                  </a:rPr>
                  <a:t> </a:t>
                </a:r>
                <a:r>
                  <a:rPr lang="fr-FR" sz="1400" dirty="0" err="1">
                    <a:solidFill>
                      <a:srgbClr val="CC0099"/>
                    </a:solidFill>
                  </a:rPr>
                  <a:t>within</a:t>
                </a:r>
                <a:r>
                  <a:rPr lang="fr-FR" sz="1400" dirty="0">
                    <a:solidFill>
                      <a:srgbClr val="CC0099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fr-FR" sz="140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fr-FR" sz="140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00</m:t>
                    </m:r>
                  </m:oMath>
                </a14:m>
                <a:endParaRPr lang="fr-FR" sz="1400" dirty="0">
                  <a:solidFill>
                    <a:srgbClr val="CC0099"/>
                  </a:solidFill>
                </a:endParaRPr>
              </a:p>
              <a:p>
                <a:pPr algn="ctr"/>
                <a:endParaRPr lang="fr-FR" sz="1400" dirty="0">
                  <a:solidFill>
                    <a:srgbClr val="CC0099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861" y="3669989"/>
                <a:ext cx="3395352" cy="1409745"/>
              </a:xfrm>
              <a:prstGeom prst="rect">
                <a:avLst/>
              </a:prstGeom>
              <a:blipFill>
                <a:blip r:embed="rId4"/>
                <a:stretch>
                  <a:fillRect t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èche droite 12"/>
          <p:cNvSpPr/>
          <p:nvPr/>
        </p:nvSpPr>
        <p:spPr>
          <a:xfrm>
            <a:off x="3579459" y="5237532"/>
            <a:ext cx="609119" cy="3431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810766" y="5118597"/>
                <a:ext cx="1714444" cy="589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1+ signal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𝒖𝒑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𝒕𝒐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</m:sSup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𝒑𝒑𝒔</m:t>
                      </m:r>
                    </m:oMath>
                  </m:oMathPara>
                </a14:m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766" y="5118597"/>
                <a:ext cx="1714444" cy="589585"/>
              </a:xfrm>
              <a:prstGeom prst="rect">
                <a:avLst/>
              </a:prstGeom>
              <a:blipFill>
                <a:blip r:embed="rId5"/>
                <a:stretch>
                  <a:fillRect l="-2847" t="-6250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èche droite 14"/>
          <p:cNvSpPr/>
          <p:nvPr/>
        </p:nvSpPr>
        <p:spPr>
          <a:xfrm>
            <a:off x="7277827" y="5872411"/>
            <a:ext cx="475135" cy="2315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8198608" y="5771618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</a:t>
            </a:r>
            <a:r>
              <a:rPr lang="fr-FR" b="1" dirty="0" smtClean="0">
                <a:solidFill>
                  <a:srgbClr val="FF0000"/>
                </a:solidFill>
              </a:rPr>
              <a:t>+ signal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7263431" y="4753103"/>
            <a:ext cx="475135" cy="231591"/>
          </a:xfrm>
          <a:prstGeom prst="rightArrow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140670" y="4676029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C0099"/>
                </a:solidFill>
              </a:rPr>
              <a:t>contaminants</a:t>
            </a:r>
            <a:endParaRPr lang="fr-FR" b="1" dirty="0">
              <a:solidFill>
                <a:srgbClr val="CC0099"/>
              </a:solidFill>
            </a:endParaRPr>
          </a:p>
        </p:txBody>
      </p:sp>
      <p:sp>
        <p:nvSpPr>
          <p:cNvPr id="19" name="Double flèche verticale 18"/>
          <p:cNvSpPr/>
          <p:nvPr/>
        </p:nvSpPr>
        <p:spPr>
          <a:xfrm rot="2366413">
            <a:off x="6076335" y="4086519"/>
            <a:ext cx="566818" cy="798285"/>
          </a:xfrm>
          <a:prstGeom prst="upDownArrow">
            <a:avLst>
              <a:gd name="adj1" fmla="val 50000"/>
              <a:gd name="adj2" fmla="val 36557"/>
            </a:avLst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6720878" y="3490134"/>
                <a:ext cx="2830134" cy="1194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CC0099"/>
                    </a:solidFill>
                  </a:rPr>
                  <a:t>Gases contaminants</a:t>
                </a:r>
              </a:p>
              <a:p>
                <a:r>
                  <a:rPr lang="fr-FR" sz="1400" dirty="0" smtClean="0">
                    <a:solidFill>
                      <a:srgbClr val="CC0099"/>
                    </a:solidFill>
                  </a:rPr>
                  <a:t>~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fr-FR" sz="140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sSup>
                      <m:sSupPr>
                        <m:ctrlPr>
                          <a:rPr lang="fr-FR" sz="140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𝑝𝑝𝑠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𝑤h𝑜𝑙𝑒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𝑠𝑝𝑒𝑐𝑡𝑟𝑢𝑚</m:t>
                    </m:r>
                  </m:oMath>
                </a14:m>
                <a:r>
                  <a:rPr lang="fr-FR" sz="1400" dirty="0" smtClean="0">
                    <a:solidFill>
                      <a:srgbClr val="CC0099"/>
                    </a:solidFill>
                  </a:rPr>
                  <a:t/>
                </a:r>
                <a:br>
                  <a:rPr lang="fr-FR" sz="1400" dirty="0" smtClean="0">
                    <a:solidFill>
                      <a:srgbClr val="CC0099"/>
                    </a:solidFill>
                  </a:rPr>
                </a:br>
                <a14:m>
                  <m:oMath xmlns:m="http://schemas.openxmlformats.org/officeDocument/2006/math">
                    <m:r>
                      <a:rPr lang="fr-FR" sz="1400" b="0" i="0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fr-FR" sz="140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𝑝𝑝𝑠</m:t>
                    </m:r>
                  </m:oMath>
                </a14:m>
                <a:r>
                  <a:rPr lang="fr-FR" sz="1400" dirty="0" smtClean="0">
                    <a:solidFill>
                      <a:srgbClr val="CC0099"/>
                    </a:solidFill>
                  </a:rPr>
                  <a:t> within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fr-FR" sz="1400" b="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fr-FR" sz="1400" b="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~400</m:t>
                    </m:r>
                  </m:oMath>
                </a14:m>
                <a:r>
                  <a:rPr lang="fr-FR" sz="1400" dirty="0">
                    <a:solidFill>
                      <a:srgbClr val="CC0099"/>
                    </a:solidFill>
                  </a:rPr>
                  <a:t> </a:t>
                </a:r>
                <a:r>
                  <a:rPr lang="fr-FR" sz="1400" dirty="0" smtClean="0">
                    <a:solidFill>
                      <a:srgbClr val="CC0099"/>
                    </a:solidFill>
                  </a:rPr>
                  <a:t> </a:t>
                </a:r>
                <a:br>
                  <a:rPr lang="fr-FR" sz="1400" dirty="0" smtClean="0">
                    <a:solidFill>
                      <a:srgbClr val="CC0099"/>
                    </a:solidFill>
                  </a:rPr>
                </a:br>
                <a14:m>
                  <m:oMath xmlns:m="http://schemas.openxmlformats.org/officeDocument/2006/math">
                    <m:r>
                      <a:rPr lang="fr-FR" sz="1400" b="0" i="0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sz="140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𝑝𝑝𝑠</m:t>
                    </m:r>
                  </m:oMath>
                </a14:m>
                <a:r>
                  <a:rPr lang="fr-FR" sz="1400" dirty="0">
                    <a:solidFill>
                      <a:srgbClr val="CC0099"/>
                    </a:solidFill>
                  </a:rPr>
                  <a:t> within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fr-FR" sz="1400" i="1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fr-FR" sz="140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~4</m:t>
                    </m:r>
                    <m:r>
                      <a:rPr lang="fr-FR" sz="1400" b="0" i="1" smtClean="0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sz="1400" i="1">
                        <a:solidFill>
                          <a:srgbClr val="CC0099"/>
                        </a:solidFill>
                        <a:latin typeface="Cambria Math" panose="02040503050406030204" pitchFamily="18" charset="0"/>
                      </a:rPr>
                      <m:t>00</m:t>
                    </m:r>
                  </m:oMath>
                </a14:m>
                <a:endParaRPr lang="fr-FR" sz="1400" dirty="0">
                  <a:solidFill>
                    <a:srgbClr val="CC0099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878" y="3490134"/>
                <a:ext cx="2830134" cy="1194301"/>
              </a:xfrm>
              <a:prstGeom prst="rect">
                <a:avLst/>
              </a:prstGeom>
              <a:blipFill>
                <a:blip r:embed="rId6"/>
                <a:stretch>
                  <a:fillRect l="-1940" t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à coins arrondis 20"/>
          <p:cNvSpPr/>
          <p:nvPr/>
        </p:nvSpPr>
        <p:spPr>
          <a:xfrm>
            <a:off x="586854" y="3384645"/>
            <a:ext cx="10304060" cy="304345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82654" y="1143000"/>
            <a:ext cx="1509346" cy="1723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5369" y="188640"/>
            <a:ext cx="9284677" cy="792088"/>
          </a:xfrm>
        </p:spPr>
        <p:txBody>
          <a:bodyPr/>
          <a:lstStyle/>
          <a:p>
            <a:r>
              <a:rPr lang="fr-FR" dirty="0" smtClean="0"/>
              <a:t>ECR Ion Source for </a:t>
            </a:r>
            <a:r>
              <a:rPr lang="fr-FR" dirty="0" err="1" smtClean="0"/>
              <a:t>dummies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0" name="Picture 8" descr="ecrt2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344" y="4289872"/>
            <a:ext cx="1832656" cy="236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Oval 12"/>
          <p:cNvSpPr>
            <a:spLocks noChangeArrowheads="1"/>
          </p:cNvSpPr>
          <p:nvPr/>
        </p:nvSpPr>
        <p:spPr bwMode="auto">
          <a:xfrm rot="21293758">
            <a:off x="11390208" y="5353968"/>
            <a:ext cx="371475" cy="180975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88" name="Picture 2" descr="http://www.lfctt.fr/uploads/images/1154/ping-po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007"/>
            <a:ext cx="2727558" cy="187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0146" y="6321669"/>
            <a:ext cx="2157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Magnetic</a:t>
            </a:r>
            <a:r>
              <a:rPr lang="fr-FR" sz="1400" i="1" dirty="0" smtClean="0"/>
              <a:t> Mirror </a:t>
            </a:r>
            <a:r>
              <a:rPr lang="fr-FR" sz="1400" i="1" dirty="0" err="1" smtClean="0"/>
              <a:t>effect</a:t>
            </a:r>
            <a:endParaRPr lang="en-US" sz="1400" i="1" dirty="0"/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02"/>
            <a:ext cx="1636363" cy="1636363"/>
          </a:xfrm>
          <a:prstGeom prst="rect">
            <a:avLst/>
          </a:prstGeom>
        </p:spPr>
      </p:pic>
      <p:grpSp>
        <p:nvGrpSpPr>
          <p:cNvPr id="104" name="Groupe 103"/>
          <p:cNvGrpSpPr/>
          <p:nvPr/>
        </p:nvGrpSpPr>
        <p:grpSpPr>
          <a:xfrm>
            <a:off x="0" y="1830192"/>
            <a:ext cx="1635369" cy="851461"/>
            <a:chOff x="295485" y="4604656"/>
            <a:chExt cx="2510975" cy="1196267"/>
          </a:xfrm>
        </p:grpSpPr>
        <p:pic>
          <p:nvPicPr>
            <p:cNvPr id="10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44" b="18003"/>
            <a:stretch/>
          </p:blipFill>
          <p:spPr bwMode="auto">
            <a:xfrm>
              <a:off x="295485" y="4604656"/>
              <a:ext cx="2510975" cy="1196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" name="Forme libre 106"/>
            <p:cNvSpPr/>
            <p:nvPr/>
          </p:nvSpPr>
          <p:spPr>
            <a:xfrm>
              <a:off x="1584160" y="4723166"/>
              <a:ext cx="532876" cy="375398"/>
            </a:xfrm>
            <a:custGeom>
              <a:avLst/>
              <a:gdLst>
                <a:gd name="connsiteX0" fmla="*/ 0 w 957943"/>
                <a:gd name="connsiteY0" fmla="*/ 595086 h 674353"/>
                <a:gd name="connsiteX1" fmla="*/ 275771 w 957943"/>
                <a:gd name="connsiteY1" fmla="*/ 537029 h 674353"/>
                <a:gd name="connsiteX2" fmla="*/ 362857 w 957943"/>
                <a:gd name="connsiteY2" fmla="*/ 464457 h 674353"/>
                <a:gd name="connsiteX3" fmla="*/ 449943 w 957943"/>
                <a:gd name="connsiteY3" fmla="*/ 420914 h 674353"/>
                <a:gd name="connsiteX4" fmla="*/ 537028 w 957943"/>
                <a:gd name="connsiteY4" fmla="*/ 420914 h 674353"/>
                <a:gd name="connsiteX5" fmla="*/ 653143 w 957943"/>
                <a:gd name="connsiteY5" fmla="*/ 478971 h 674353"/>
                <a:gd name="connsiteX6" fmla="*/ 740228 w 957943"/>
                <a:gd name="connsiteY6" fmla="*/ 566057 h 674353"/>
                <a:gd name="connsiteX7" fmla="*/ 754743 w 957943"/>
                <a:gd name="connsiteY7" fmla="*/ 667657 h 674353"/>
                <a:gd name="connsiteX8" fmla="*/ 725714 w 957943"/>
                <a:gd name="connsiteY8" fmla="*/ 362857 h 674353"/>
                <a:gd name="connsiteX9" fmla="*/ 740228 w 957943"/>
                <a:gd name="connsiteY9" fmla="*/ 188686 h 674353"/>
                <a:gd name="connsiteX10" fmla="*/ 870857 w 957943"/>
                <a:gd name="connsiteY10" fmla="*/ 43543 h 674353"/>
                <a:gd name="connsiteX11" fmla="*/ 957943 w 957943"/>
                <a:gd name="connsiteY11" fmla="*/ 0 h 674353"/>
                <a:gd name="connsiteX0" fmla="*/ 0 w 957943"/>
                <a:gd name="connsiteY0" fmla="*/ 595086 h 674848"/>
                <a:gd name="connsiteX1" fmla="*/ 275771 w 957943"/>
                <a:gd name="connsiteY1" fmla="*/ 537029 h 674848"/>
                <a:gd name="connsiteX2" fmla="*/ 362857 w 957943"/>
                <a:gd name="connsiteY2" fmla="*/ 464457 h 674848"/>
                <a:gd name="connsiteX3" fmla="*/ 449943 w 957943"/>
                <a:gd name="connsiteY3" fmla="*/ 420914 h 674848"/>
                <a:gd name="connsiteX4" fmla="*/ 537028 w 957943"/>
                <a:gd name="connsiteY4" fmla="*/ 420914 h 674848"/>
                <a:gd name="connsiteX5" fmla="*/ 653143 w 957943"/>
                <a:gd name="connsiteY5" fmla="*/ 421821 h 674848"/>
                <a:gd name="connsiteX6" fmla="*/ 740228 w 957943"/>
                <a:gd name="connsiteY6" fmla="*/ 566057 h 674848"/>
                <a:gd name="connsiteX7" fmla="*/ 754743 w 957943"/>
                <a:gd name="connsiteY7" fmla="*/ 667657 h 674848"/>
                <a:gd name="connsiteX8" fmla="*/ 725714 w 957943"/>
                <a:gd name="connsiteY8" fmla="*/ 362857 h 674848"/>
                <a:gd name="connsiteX9" fmla="*/ 740228 w 957943"/>
                <a:gd name="connsiteY9" fmla="*/ 188686 h 674848"/>
                <a:gd name="connsiteX10" fmla="*/ 870857 w 957943"/>
                <a:gd name="connsiteY10" fmla="*/ 43543 h 674848"/>
                <a:gd name="connsiteX11" fmla="*/ 957943 w 957943"/>
                <a:gd name="connsiteY11" fmla="*/ 0 h 674848"/>
                <a:gd name="connsiteX0" fmla="*/ 0 w 957943"/>
                <a:gd name="connsiteY0" fmla="*/ 595086 h 674848"/>
                <a:gd name="connsiteX1" fmla="*/ 275771 w 957943"/>
                <a:gd name="connsiteY1" fmla="*/ 537029 h 674848"/>
                <a:gd name="connsiteX2" fmla="*/ 362857 w 957943"/>
                <a:gd name="connsiteY2" fmla="*/ 464457 h 674848"/>
                <a:gd name="connsiteX3" fmla="*/ 449943 w 957943"/>
                <a:gd name="connsiteY3" fmla="*/ 420914 h 674848"/>
                <a:gd name="connsiteX4" fmla="*/ 537028 w 957943"/>
                <a:gd name="connsiteY4" fmla="*/ 335189 h 674848"/>
                <a:gd name="connsiteX5" fmla="*/ 653143 w 957943"/>
                <a:gd name="connsiteY5" fmla="*/ 421821 h 674848"/>
                <a:gd name="connsiteX6" fmla="*/ 740228 w 957943"/>
                <a:gd name="connsiteY6" fmla="*/ 566057 h 674848"/>
                <a:gd name="connsiteX7" fmla="*/ 754743 w 957943"/>
                <a:gd name="connsiteY7" fmla="*/ 667657 h 674848"/>
                <a:gd name="connsiteX8" fmla="*/ 725714 w 957943"/>
                <a:gd name="connsiteY8" fmla="*/ 362857 h 674848"/>
                <a:gd name="connsiteX9" fmla="*/ 740228 w 957943"/>
                <a:gd name="connsiteY9" fmla="*/ 188686 h 674848"/>
                <a:gd name="connsiteX10" fmla="*/ 870857 w 957943"/>
                <a:gd name="connsiteY10" fmla="*/ 43543 h 674848"/>
                <a:gd name="connsiteX11" fmla="*/ 957943 w 957943"/>
                <a:gd name="connsiteY11" fmla="*/ 0 h 674848"/>
                <a:gd name="connsiteX0" fmla="*/ 0 w 957943"/>
                <a:gd name="connsiteY0" fmla="*/ 595086 h 674848"/>
                <a:gd name="connsiteX1" fmla="*/ 275771 w 957943"/>
                <a:gd name="connsiteY1" fmla="*/ 537029 h 674848"/>
                <a:gd name="connsiteX2" fmla="*/ 362857 w 957943"/>
                <a:gd name="connsiteY2" fmla="*/ 464457 h 674848"/>
                <a:gd name="connsiteX3" fmla="*/ 440418 w 957943"/>
                <a:gd name="connsiteY3" fmla="*/ 373289 h 674848"/>
                <a:gd name="connsiteX4" fmla="*/ 537028 w 957943"/>
                <a:gd name="connsiteY4" fmla="*/ 335189 h 674848"/>
                <a:gd name="connsiteX5" fmla="*/ 653143 w 957943"/>
                <a:gd name="connsiteY5" fmla="*/ 421821 h 674848"/>
                <a:gd name="connsiteX6" fmla="*/ 740228 w 957943"/>
                <a:gd name="connsiteY6" fmla="*/ 566057 h 674848"/>
                <a:gd name="connsiteX7" fmla="*/ 754743 w 957943"/>
                <a:gd name="connsiteY7" fmla="*/ 667657 h 674848"/>
                <a:gd name="connsiteX8" fmla="*/ 725714 w 957943"/>
                <a:gd name="connsiteY8" fmla="*/ 362857 h 674848"/>
                <a:gd name="connsiteX9" fmla="*/ 740228 w 957943"/>
                <a:gd name="connsiteY9" fmla="*/ 188686 h 674848"/>
                <a:gd name="connsiteX10" fmla="*/ 870857 w 957943"/>
                <a:gd name="connsiteY10" fmla="*/ 43543 h 674848"/>
                <a:gd name="connsiteX11" fmla="*/ 957943 w 957943"/>
                <a:gd name="connsiteY11" fmla="*/ 0 h 674848"/>
                <a:gd name="connsiteX0" fmla="*/ 0 w 957943"/>
                <a:gd name="connsiteY0" fmla="*/ 595086 h 674848"/>
                <a:gd name="connsiteX1" fmla="*/ 275771 w 957943"/>
                <a:gd name="connsiteY1" fmla="*/ 537029 h 674848"/>
                <a:gd name="connsiteX2" fmla="*/ 362857 w 957943"/>
                <a:gd name="connsiteY2" fmla="*/ 464457 h 674848"/>
                <a:gd name="connsiteX3" fmla="*/ 319763 w 957943"/>
                <a:gd name="connsiteY3" fmla="*/ 437698 h 674848"/>
                <a:gd name="connsiteX4" fmla="*/ 440418 w 957943"/>
                <a:gd name="connsiteY4" fmla="*/ 373289 h 674848"/>
                <a:gd name="connsiteX5" fmla="*/ 537028 w 957943"/>
                <a:gd name="connsiteY5" fmla="*/ 335189 h 674848"/>
                <a:gd name="connsiteX6" fmla="*/ 653143 w 957943"/>
                <a:gd name="connsiteY6" fmla="*/ 421821 h 674848"/>
                <a:gd name="connsiteX7" fmla="*/ 740228 w 957943"/>
                <a:gd name="connsiteY7" fmla="*/ 566057 h 674848"/>
                <a:gd name="connsiteX8" fmla="*/ 754743 w 957943"/>
                <a:gd name="connsiteY8" fmla="*/ 667657 h 674848"/>
                <a:gd name="connsiteX9" fmla="*/ 725714 w 957943"/>
                <a:gd name="connsiteY9" fmla="*/ 362857 h 674848"/>
                <a:gd name="connsiteX10" fmla="*/ 740228 w 957943"/>
                <a:gd name="connsiteY10" fmla="*/ 188686 h 674848"/>
                <a:gd name="connsiteX11" fmla="*/ 870857 w 957943"/>
                <a:gd name="connsiteY11" fmla="*/ 43543 h 674848"/>
                <a:gd name="connsiteX12" fmla="*/ 957943 w 957943"/>
                <a:gd name="connsiteY12" fmla="*/ 0 h 674848"/>
                <a:gd name="connsiteX0" fmla="*/ 0 w 957943"/>
                <a:gd name="connsiteY0" fmla="*/ 595086 h 674848"/>
                <a:gd name="connsiteX1" fmla="*/ 199571 w 957943"/>
                <a:gd name="connsiteY1" fmla="*/ 508454 h 674848"/>
                <a:gd name="connsiteX2" fmla="*/ 362857 w 957943"/>
                <a:gd name="connsiteY2" fmla="*/ 464457 h 674848"/>
                <a:gd name="connsiteX3" fmla="*/ 319763 w 957943"/>
                <a:gd name="connsiteY3" fmla="*/ 437698 h 674848"/>
                <a:gd name="connsiteX4" fmla="*/ 440418 w 957943"/>
                <a:gd name="connsiteY4" fmla="*/ 373289 h 674848"/>
                <a:gd name="connsiteX5" fmla="*/ 537028 w 957943"/>
                <a:gd name="connsiteY5" fmla="*/ 335189 h 674848"/>
                <a:gd name="connsiteX6" fmla="*/ 653143 w 957943"/>
                <a:gd name="connsiteY6" fmla="*/ 421821 h 674848"/>
                <a:gd name="connsiteX7" fmla="*/ 740228 w 957943"/>
                <a:gd name="connsiteY7" fmla="*/ 566057 h 674848"/>
                <a:gd name="connsiteX8" fmla="*/ 754743 w 957943"/>
                <a:gd name="connsiteY8" fmla="*/ 667657 h 674848"/>
                <a:gd name="connsiteX9" fmla="*/ 725714 w 957943"/>
                <a:gd name="connsiteY9" fmla="*/ 362857 h 674848"/>
                <a:gd name="connsiteX10" fmla="*/ 740228 w 957943"/>
                <a:gd name="connsiteY10" fmla="*/ 188686 h 674848"/>
                <a:gd name="connsiteX11" fmla="*/ 870857 w 957943"/>
                <a:gd name="connsiteY11" fmla="*/ 43543 h 674848"/>
                <a:gd name="connsiteX12" fmla="*/ 957943 w 957943"/>
                <a:gd name="connsiteY12" fmla="*/ 0 h 674848"/>
                <a:gd name="connsiteX0" fmla="*/ 0 w 957943"/>
                <a:gd name="connsiteY0" fmla="*/ 595086 h 674848"/>
                <a:gd name="connsiteX1" fmla="*/ 199571 w 957943"/>
                <a:gd name="connsiteY1" fmla="*/ 508454 h 674848"/>
                <a:gd name="connsiteX2" fmla="*/ 267607 w 957943"/>
                <a:gd name="connsiteY2" fmla="*/ 473982 h 674848"/>
                <a:gd name="connsiteX3" fmla="*/ 319763 w 957943"/>
                <a:gd name="connsiteY3" fmla="*/ 437698 h 674848"/>
                <a:gd name="connsiteX4" fmla="*/ 440418 w 957943"/>
                <a:gd name="connsiteY4" fmla="*/ 373289 h 674848"/>
                <a:gd name="connsiteX5" fmla="*/ 537028 w 957943"/>
                <a:gd name="connsiteY5" fmla="*/ 335189 h 674848"/>
                <a:gd name="connsiteX6" fmla="*/ 653143 w 957943"/>
                <a:gd name="connsiteY6" fmla="*/ 421821 h 674848"/>
                <a:gd name="connsiteX7" fmla="*/ 740228 w 957943"/>
                <a:gd name="connsiteY7" fmla="*/ 566057 h 674848"/>
                <a:gd name="connsiteX8" fmla="*/ 754743 w 957943"/>
                <a:gd name="connsiteY8" fmla="*/ 667657 h 674848"/>
                <a:gd name="connsiteX9" fmla="*/ 725714 w 957943"/>
                <a:gd name="connsiteY9" fmla="*/ 362857 h 674848"/>
                <a:gd name="connsiteX10" fmla="*/ 740228 w 957943"/>
                <a:gd name="connsiteY10" fmla="*/ 188686 h 674848"/>
                <a:gd name="connsiteX11" fmla="*/ 870857 w 957943"/>
                <a:gd name="connsiteY11" fmla="*/ 43543 h 674848"/>
                <a:gd name="connsiteX12" fmla="*/ 957943 w 957943"/>
                <a:gd name="connsiteY12" fmla="*/ 0 h 67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7943" h="674848">
                  <a:moveTo>
                    <a:pt x="0" y="595086"/>
                  </a:moveTo>
                  <a:cubicBezTo>
                    <a:pt x="107647" y="576943"/>
                    <a:pt x="154970" y="528638"/>
                    <a:pt x="199571" y="508454"/>
                  </a:cubicBezTo>
                  <a:cubicBezTo>
                    <a:pt x="244172" y="488270"/>
                    <a:pt x="247575" y="485775"/>
                    <a:pt x="267607" y="473982"/>
                  </a:cubicBezTo>
                  <a:cubicBezTo>
                    <a:pt x="287639" y="462189"/>
                    <a:pt x="306836" y="452893"/>
                    <a:pt x="319763" y="437698"/>
                  </a:cubicBezTo>
                  <a:cubicBezTo>
                    <a:pt x="332690" y="422503"/>
                    <a:pt x="404207" y="390374"/>
                    <a:pt x="440418" y="373289"/>
                  </a:cubicBezTo>
                  <a:cubicBezTo>
                    <a:pt x="476629" y="356204"/>
                    <a:pt x="501574" y="327100"/>
                    <a:pt x="537028" y="335189"/>
                  </a:cubicBezTo>
                  <a:cubicBezTo>
                    <a:pt x="572482" y="343278"/>
                    <a:pt x="619276" y="383343"/>
                    <a:pt x="653143" y="421821"/>
                  </a:cubicBezTo>
                  <a:cubicBezTo>
                    <a:pt x="687010" y="460299"/>
                    <a:pt x="723295" y="525084"/>
                    <a:pt x="740228" y="566057"/>
                  </a:cubicBezTo>
                  <a:cubicBezTo>
                    <a:pt x="757161" y="607030"/>
                    <a:pt x="757162" y="701524"/>
                    <a:pt x="754743" y="667657"/>
                  </a:cubicBezTo>
                  <a:cubicBezTo>
                    <a:pt x="752324" y="633790"/>
                    <a:pt x="728133" y="442685"/>
                    <a:pt x="725714" y="362857"/>
                  </a:cubicBezTo>
                  <a:cubicBezTo>
                    <a:pt x="723295" y="283029"/>
                    <a:pt x="716038" y="241905"/>
                    <a:pt x="740228" y="188686"/>
                  </a:cubicBezTo>
                  <a:cubicBezTo>
                    <a:pt x="764418" y="135467"/>
                    <a:pt x="834571" y="74991"/>
                    <a:pt x="870857" y="43543"/>
                  </a:cubicBezTo>
                  <a:cubicBezTo>
                    <a:pt x="907143" y="12095"/>
                    <a:pt x="932543" y="6047"/>
                    <a:pt x="957943" y="0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10633144" y="1418414"/>
                <a:ext cx="447367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fr-FR" i="1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3144" y="1418414"/>
                <a:ext cx="447367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Connecteur droit avec flèche 112"/>
          <p:cNvCxnSpPr/>
          <p:nvPr/>
        </p:nvCxnSpPr>
        <p:spPr>
          <a:xfrm>
            <a:off x="10937628" y="1854826"/>
            <a:ext cx="313592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/>
              <p:cNvSpPr/>
              <p:nvPr/>
            </p:nvSpPr>
            <p:spPr>
              <a:xfrm>
                <a:off x="10739039" y="2085663"/>
                <a:ext cx="1573379" cy="29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sz="12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fr-FR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𝑅𝐹</m:t>
                          </m:r>
                        </m:sub>
                      </m:sSub>
                      <m:d>
                        <m:dPr>
                          <m:ctrlPr>
                            <a:rPr lang="fr-FR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fr-FR" sz="12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fr-FR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 b="0" i="0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fr-FR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12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sz="1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func>
                      <m:acc>
                        <m:accPr>
                          <m:chr m:val="⃗"/>
                          <m:ctrlPr>
                            <a:rPr lang="fr-FR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fr-FR" sz="1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acc>
                      <m:r>
                        <a:rPr lang="fr-FR" sz="1200" i="1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fr-FR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4" name="Rectangle 1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9039" y="2085663"/>
                <a:ext cx="1573379" cy="299441"/>
              </a:xfrm>
              <a:prstGeom prst="rect">
                <a:avLst/>
              </a:prstGeom>
              <a:blipFill>
                <a:blip r:embed="rId11"/>
                <a:stretch>
                  <a:fillRect r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11287249" y="1178167"/>
            <a:ext cx="904751" cy="962895"/>
            <a:chOff x="10343745" y="1035676"/>
            <a:chExt cx="1848255" cy="1967034"/>
          </a:xfrm>
        </p:grpSpPr>
        <p:pic>
          <p:nvPicPr>
            <p:cNvPr id="108" name="Image 10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3745" y="1072310"/>
              <a:ext cx="1848255" cy="1930400"/>
            </a:xfrm>
            <a:prstGeom prst="rect">
              <a:avLst/>
            </a:prstGeom>
          </p:spPr>
        </p:pic>
        <p:sp>
          <p:nvSpPr>
            <p:cNvPr id="115" name="Triangle isocèle 114"/>
            <p:cNvSpPr/>
            <p:nvPr/>
          </p:nvSpPr>
          <p:spPr>
            <a:xfrm rot="16200000">
              <a:off x="11058526" y="1026151"/>
              <a:ext cx="114300" cy="13335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ZoneTexte 115"/>
              <p:cNvSpPr txBox="1"/>
              <p:nvPr/>
            </p:nvSpPr>
            <p:spPr>
              <a:xfrm>
                <a:off x="10860359" y="2350040"/>
                <a:ext cx="105028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fr-F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𝑒𝑐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6" name="ZoneTexte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0359" y="2350040"/>
                <a:ext cx="1050288" cy="184666"/>
              </a:xfrm>
              <a:prstGeom prst="rect">
                <a:avLst/>
              </a:prstGeom>
              <a:blipFill>
                <a:blip r:embed="rId13"/>
                <a:stretch>
                  <a:fillRect l="-1163" b="-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0" name="Groupe 109"/>
          <p:cNvGrpSpPr/>
          <p:nvPr/>
        </p:nvGrpSpPr>
        <p:grpSpPr>
          <a:xfrm>
            <a:off x="10752992" y="1779576"/>
            <a:ext cx="144598" cy="144598"/>
            <a:chOff x="7072218" y="3443175"/>
            <a:chExt cx="228600" cy="228600"/>
          </a:xfrm>
        </p:grpSpPr>
        <p:sp>
          <p:nvSpPr>
            <p:cNvPr id="111" name="Ellipse 110"/>
            <p:cNvSpPr/>
            <p:nvPr/>
          </p:nvSpPr>
          <p:spPr>
            <a:xfrm>
              <a:off x="7072218" y="3443175"/>
              <a:ext cx="228600" cy="2286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2" name="Ellipse 111"/>
            <p:cNvSpPr/>
            <p:nvPr/>
          </p:nvSpPr>
          <p:spPr>
            <a:xfrm>
              <a:off x="7162706" y="3533663"/>
              <a:ext cx="47625" cy="476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792593" y="1416320"/>
                <a:ext cx="630044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2593" y="1416320"/>
                <a:ext cx="630044" cy="402931"/>
              </a:xfrm>
              <a:prstGeom prst="rect">
                <a:avLst/>
              </a:prstGeom>
              <a:blipFill>
                <a:blip r:embed="rId14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10773508" y="2602524"/>
            <a:ext cx="134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ECR </a:t>
            </a:r>
            <a:r>
              <a:rPr lang="fr-FR" sz="1200" i="1" dirty="0" err="1" smtClean="0"/>
              <a:t>resonance</a:t>
            </a:r>
            <a:endParaRPr lang="en-US" sz="1200" i="1" dirty="0"/>
          </a:p>
        </p:txBody>
      </p:sp>
      <p:grpSp>
        <p:nvGrpSpPr>
          <p:cNvPr id="6" name="Groupe 5"/>
          <p:cNvGrpSpPr/>
          <p:nvPr/>
        </p:nvGrpSpPr>
        <p:grpSpPr>
          <a:xfrm>
            <a:off x="2054003" y="1244086"/>
            <a:ext cx="7532742" cy="4621962"/>
            <a:chOff x="2054003" y="1244086"/>
            <a:chExt cx="7532742" cy="4621962"/>
          </a:xfrm>
        </p:grpSpPr>
        <p:sp>
          <p:nvSpPr>
            <p:cNvPr id="44" name="Forme libre 43"/>
            <p:cNvSpPr/>
            <p:nvPr/>
          </p:nvSpPr>
          <p:spPr>
            <a:xfrm>
              <a:off x="4528328" y="2334195"/>
              <a:ext cx="2940307" cy="2023932"/>
            </a:xfrm>
            <a:custGeom>
              <a:avLst/>
              <a:gdLst>
                <a:gd name="connsiteX0" fmla="*/ 69427 w 2996558"/>
                <a:gd name="connsiteY0" fmla="*/ 59473 h 2168941"/>
                <a:gd name="connsiteX1" fmla="*/ 976393 w 2996558"/>
                <a:gd name="connsiteY1" fmla="*/ 59473 h 2168941"/>
                <a:gd name="connsiteX2" fmla="*/ 1110208 w 2996558"/>
                <a:gd name="connsiteY2" fmla="*/ 59473 h 2168941"/>
                <a:gd name="connsiteX3" fmla="*/ 1117642 w 2996558"/>
                <a:gd name="connsiteY3" fmla="*/ 81776 h 2168941"/>
                <a:gd name="connsiteX4" fmla="*/ 1169681 w 2996558"/>
                <a:gd name="connsiteY4" fmla="*/ 133815 h 2168941"/>
                <a:gd name="connsiteX5" fmla="*/ 1377837 w 2996558"/>
                <a:gd name="connsiteY5" fmla="*/ 267629 h 2168941"/>
                <a:gd name="connsiteX6" fmla="*/ 1801583 w 2996558"/>
                <a:gd name="connsiteY6" fmla="*/ 423746 h 2168941"/>
                <a:gd name="connsiteX7" fmla="*/ 2203027 w 2996558"/>
                <a:gd name="connsiteY7" fmla="*/ 460917 h 2168941"/>
                <a:gd name="connsiteX8" fmla="*/ 2574735 w 2996558"/>
                <a:gd name="connsiteY8" fmla="*/ 483220 h 2168941"/>
                <a:gd name="connsiteX9" fmla="*/ 2827496 w 2996558"/>
                <a:gd name="connsiteY9" fmla="*/ 490654 h 2168941"/>
                <a:gd name="connsiteX10" fmla="*/ 2886969 w 2996558"/>
                <a:gd name="connsiteY10" fmla="*/ 490654 h 2168941"/>
                <a:gd name="connsiteX11" fmla="*/ 2924139 w 2996558"/>
                <a:gd name="connsiteY11" fmla="*/ 483220 h 2168941"/>
                <a:gd name="connsiteX12" fmla="*/ 2991047 w 2996558"/>
                <a:gd name="connsiteY12" fmla="*/ 483220 h 2168941"/>
                <a:gd name="connsiteX13" fmla="*/ 2983613 w 2996558"/>
                <a:gd name="connsiteY13" fmla="*/ 2044390 h 2168941"/>
                <a:gd name="connsiteX14" fmla="*/ 2983613 w 2996558"/>
                <a:gd name="connsiteY14" fmla="*/ 2074127 h 2168941"/>
                <a:gd name="connsiteX15" fmla="*/ 2805193 w 2996558"/>
                <a:gd name="connsiteY15" fmla="*/ 2081561 h 2168941"/>
                <a:gd name="connsiteX16" fmla="*/ 2054344 w 2996558"/>
                <a:gd name="connsiteY16" fmla="*/ 2081561 h 2168941"/>
                <a:gd name="connsiteX17" fmla="*/ 2009739 w 2996558"/>
                <a:gd name="connsiteY17" fmla="*/ 2081561 h 2168941"/>
                <a:gd name="connsiteX18" fmla="*/ 1935398 w 2996558"/>
                <a:gd name="connsiteY18" fmla="*/ 2081561 h 2168941"/>
                <a:gd name="connsiteX19" fmla="*/ 1883359 w 2996558"/>
                <a:gd name="connsiteY19" fmla="*/ 2022088 h 2168941"/>
                <a:gd name="connsiteX20" fmla="*/ 1734676 w 2996558"/>
                <a:gd name="connsiteY20" fmla="*/ 1910576 h 2168941"/>
                <a:gd name="connsiteX21" fmla="*/ 1526520 w 2996558"/>
                <a:gd name="connsiteY21" fmla="*/ 1806498 h 2168941"/>
                <a:gd name="connsiteX22" fmla="*/ 1348100 w 2996558"/>
                <a:gd name="connsiteY22" fmla="*/ 1739590 h 2168941"/>
                <a:gd name="connsiteX23" fmla="*/ 1058169 w 2996558"/>
                <a:gd name="connsiteY23" fmla="*/ 1687551 h 2168941"/>
                <a:gd name="connsiteX24" fmla="*/ 783105 w 2996558"/>
                <a:gd name="connsiteY24" fmla="*/ 1665249 h 2168941"/>
                <a:gd name="connsiteX25" fmla="*/ 567515 w 2996558"/>
                <a:gd name="connsiteY25" fmla="*/ 1650381 h 2168941"/>
                <a:gd name="connsiteX26" fmla="*/ 396530 w 2996558"/>
                <a:gd name="connsiteY26" fmla="*/ 1642946 h 2168941"/>
                <a:gd name="connsiteX27" fmla="*/ 277583 w 2996558"/>
                <a:gd name="connsiteY27" fmla="*/ 1642946 h 2168941"/>
                <a:gd name="connsiteX28" fmla="*/ 143769 w 2996558"/>
                <a:gd name="connsiteY28" fmla="*/ 1650381 h 2168941"/>
                <a:gd name="connsiteX29" fmla="*/ 91730 w 2996558"/>
                <a:gd name="connsiteY29" fmla="*/ 1657815 h 2168941"/>
                <a:gd name="connsiteX30" fmla="*/ 54559 w 2996558"/>
                <a:gd name="connsiteY30" fmla="*/ 1650381 h 2168941"/>
                <a:gd name="connsiteX31" fmla="*/ 61993 w 2996558"/>
                <a:gd name="connsiteY31" fmla="*/ 862361 h 2168941"/>
                <a:gd name="connsiteX32" fmla="*/ 69427 w 2996558"/>
                <a:gd name="connsiteY32" fmla="*/ 59473 h 2168941"/>
                <a:gd name="connsiteX0" fmla="*/ 69427 w 2996558"/>
                <a:gd name="connsiteY0" fmla="*/ 59473 h 2168941"/>
                <a:gd name="connsiteX1" fmla="*/ 976393 w 2996558"/>
                <a:gd name="connsiteY1" fmla="*/ 59473 h 2168941"/>
                <a:gd name="connsiteX2" fmla="*/ 1110208 w 2996558"/>
                <a:gd name="connsiteY2" fmla="*/ 59473 h 2168941"/>
                <a:gd name="connsiteX3" fmla="*/ 1117642 w 2996558"/>
                <a:gd name="connsiteY3" fmla="*/ 81776 h 2168941"/>
                <a:gd name="connsiteX4" fmla="*/ 1169681 w 2996558"/>
                <a:gd name="connsiteY4" fmla="*/ 133815 h 2168941"/>
                <a:gd name="connsiteX5" fmla="*/ 1377837 w 2996558"/>
                <a:gd name="connsiteY5" fmla="*/ 267629 h 2168941"/>
                <a:gd name="connsiteX6" fmla="*/ 1801583 w 2996558"/>
                <a:gd name="connsiteY6" fmla="*/ 423746 h 2168941"/>
                <a:gd name="connsiteX7" fmla="*/ 2203027 w 2996558"/>
                <a:gd name="connsiteY7" fmla="*/ 460917 h 2168941"/>
                <a:gd name="connsiteX8" fmla="*/ 2574735 w 2996558"/>
                <a:gd name="connsiteY8" fmla="*/ 483220 h 2168941"/>
                <a:gd name="connsiteX9" fmla="*/ 2827496 w 2996558"/>
                <a:gd name="connsiteY9" fmla="*/ 490654 h 2168941"/>
                <a:gd name="connsiteX10" fmla="*/ 2886969 w 2996558"/>
                <a:gd name="connsiteY10" fmla="*/ 490654 h 2168941"/>
                <a:gd name="connsiteX11" fmla="*/ 2924139 w 2996558"/>
                <a:gd name="connsiteY11" fmla="*/ 483220 h 2168941"/>
                <a:gd name="connsiteX12" fmla="*/ 2991047 w 2996558"/>
                <a:gd name="connsiteY12" fmla="*/ 483220 h 2168941"/>
                <a:gd name="connsiteX13" fmla="*/ 2983613 w 2996558"/>
                <a:gd name="connsiteY13" fmla="*/ 2044390 h 2168941"/>
                <a:gd name="connsiteX14" fmla="*/ 2983613 w 2996558"/>
                <a:gd name="connsiteY14" fmla="*/ 2074127 h 2168941"/>
                <a:gd name="connsiteX15" fmla="*/ 2805193 w 2996558"/>
                <a:gd name="connsiteY15" fmla="*/ 2081561 h 2168941"/>
                <a:gd name="connsiteX16" fmla="*/ 2054344 w 2996558"/>
                <a:gd name="connsiteY16" fmla="*/ 2081561 h 2168941"/>
                <a:gd name="connsiteX17" fmla="*/ 2009739 w 2996558"/>
                <a:gd name="connsiteY17" fmla="*/ 2081561 h 2168941"/>
                <a:gd name="connsiteX18" fmla="*/ 1935398 w 2996558"/>
                <a:gd name="connsiteY18" fmla="*/ 2081561 h 2168941"/>
                <a:gd name="connsiteX19" fmla="*/ 1883359 w 2996558"/>
                <a:gd name="connsiteY19" fmla="*/ 2022088 h 2168941"/>
                <a:gd name="connsiteX20" fmla="*/ 1734676 w 2996558"/>
                <a:gd name="connsiteY20" fmla="*/ 1910576 h 2168941"/>
                <a:gd name="connsiteX21" fmla="*/ 1526520 w 2996558"/>
                <a:gd name="connsiteY21" fmla="*/ 1806498 h 2168941"/>
                <a:gd name="connsiteX22" fmla="*/ 1348100 w 2996558"/>
                <a:gd name="connsiteY22" fmla="*/ 1739590 h 2168941"/>
                <a:gd name="connsiteX23" fmla="*/ 1058169 w 2996558"/>
                <a:gd name="connsiteY23" fmla="*/ 1687551 h 2168941"/>
                <a:gd name="connsiteX24" fmla="*/ 783105 w 2996558"/>
                <a:gd name="connsiteY24" fmla="*/ 1665249 h 2168941"/>
                <a:gd name="connsiteX25" fmla="*/ 567515 w 2996558"/>
                <a:gd name="connsiteY25" fmla="*/ 1650381 h 2168941"/>
                <a:gd name="connsiteX26" fmla="*/ 396530 w 2996558"/>
                <a:gd name="connsiteY26" fmla="*/ 1642946 h 2168941"/>
                <a:gd name="connsiteX27" fmla="*/ 277583 w 2996558"/>
                <a:gd name="connsiteY27" fmla="*/ 1642946 h 2168941"/>
                <a:gd name="connsiteX28" fmla="*/ 143769 w 2996558"/>
                <a:gd name="connsiteY28" fmla="*/ 1650381 h 2168941"/>
                <a:gd name="connsiteX29" fmla="*/ 91730 w 2996558"/>
                <a:gd name="connsiteY29" fmla="*/ 1657815 h 2168941"/>
                <a:gd name="connsiteX30" fmla="*/ 54559 w 2996558"/>
                <a:gd name="connsiteY30" fmla="*/ 1650381 h 2168941"/>
                <a:gd name="connsiteX31" fmla="*/ 61993 w 2996558"/>
                <a:gd name="connsiteY31" fmla="*/ 862361 h 2168941"/>
                <a:gd name="connsiteX32" fmla="*/ 69427 w 2996558"/>
                <a:gd name="connsiteY32" fmla="*/ 59473 h 2168941"/>
                <a:gd name="connsiteX0" fmla="*/ 69427 w 2996558"/>
                <a:gd name="connsiteY0" fmla="*/ 1652 h 2111120"/>
                <a:gd name="connsiteX1" fmla="*/ 976393 w 2996558"/>
                <a:gd name="connsiteY1" fmla="*/ 1652 h 2111120"/>
                <a:gd name="connsiteX2" fmla="*/ 1110208 w 2996558"/>
                <a:gd name="connsiteY2" fmla="*/ 1652 h 2111120"/>
                <a:gd name="connsiteX3" fmla="*/ 1117642 w 2996558"/>
                <a:gd name="connsiteY3" fmla="*/ 23955 h 2111120"/>
                <a:gd name="connsiteX4" fmla="*/ 1169681 w 2996558"/>
                <a:gd name="connsiteY4" fmla="*/ 75994 h 2111120"/>
                <a:gd name="connsiteX5" fmla="*/ 1377837 w 2996558"/>
                <a:gd name="connsiteY5" fmla="*/ 209808 h 2111120"/>
                <a:gd name="connsiteX6" fmla="*/ 1801583 w 2996558"/>
                <a:gd name="connsiteY6" fmla="*/ 365925 h 2111120"/>
                <a:gd name="connsiteX7" fmla="*/ 2203027 w 2996558"/>
                <a:gd name="connsiteY7" fmla="*/ 403096 h 2111120"/>
                <a:gd name="connsiteX8" fmla="*/ 2574735 w 2996558"/>
                <a:gd name="connsiteY8" fmla="*/ 425399 h 2111120"/>
                <a:gd name="connsiteX9" fmla="*/ 2827496 w 2996558"/>
                <a:gd name="connsiteY9" fmla="*/ 432833 h 2111120"/>
                <a:gd name="connsiteX10" fmla="*/ 2886969 w 2996558"/>
                <a:gd name="connsiteY10" fmla="*/ 432833 h 2111120"/>
                <a:gd name="connsiteX11" fmla="*/ 2924139 w 2996558"/>
                <a:gd name="connsiteY11" fmla="*/ 425399 h 2111120"/>
                <a:gd name="connsiteX12" fmla="*/ 2991047 w 2996558"/>
                <a:gd name="connsiteY12" fmla="*/ 425399 h 2111120"/>
                <a:gd name="connsiteX13" fmla="*/ 2983613 w 2996558"/>
                <a:gd name="connsiteY13" fmla="*/ 1986569 h 2111120"/>
                <a:gd name="connsiteX14" fmla="*/ 2983613 w 2996558"/>
                <a:gd name="connsiteY14" fmla="*/ 2016306 h 2111120"/>
                <a:gd name="connsiteX15" fmla="*/ 2805193 w 2996558"/>
                <a:gd name="connsiteY15" fmla="*/ 2023740 h 2111120"/>
                <a:gd name="connsiteX16" fmla="*/ 2054344 w 2996558"/>
                <a:gd name="connsiteY16" fmla="*/ 2023740 h 2111120"/>
                <a:gd name="connsiteX17" fmla="*/ 2009739 w 2996558"/>
                <a:gd name="connsiteY17" fmla="*/ 2023740 h 2111120"/>
                <a:gd name="connsiteX18" fmla="*/ 1935398 w 2996558"/>
                <a:gd name="connsiteY18" fmla="*/ 2023740 h 2111120"/>
                <a:gd name="connsiteX19" fmla="*/ 1883359 w 2996558"/>
                <a:gd name="connsiteY19" fmla="*/ 1964267 h 2111120"/>
                <a:gd name="connsiteX20" fmla="*/ 1734676 w 2996558"/>
                <a:gd name="connsiteY20" fmla="*/ 1852755 h 2111120"/>
                <a:gd name="connsiteX21" fmla="*/ 1526520 w 2996558"/>
                <a:gd name="connsiteY21" fmla="*/ 1748677 h 2111120"/>
                <a:gd name="connsiteX22" fmla="*/ 1348100 w 2996558"/>
                <a:gd name="connsiteY22" fmla="*/ 1681769 h 2111120"/>
                <a:gd name="connsiteX23" fmla="*/ 1058169 w 2996558"/>
                <a:gd name="connsiteY23" fmla="*/ 1629730 h 2111120"/>
                <a:gd name="connsiteX24" fmla="*/ 783105 w 2996558"/>
                <a:gd name="connsiteY24" fmla="*/ 1607428 h 2111120"/>
                <a:gd name="connsiteX25" fmla="*/ 567515 w 2996558"/>
                <a:gd name="connsiteY25" fmla="*/ 1592560 h 2111120"/>
                <a:gd name="connsiteX26" fmla="*/ 396530 w 2996558"/>
                <a:gd name="connsiteY26" fmla="*/ 1585125 h 2111120"/>
                <a:gd name="connsiteX27" fmla="*/ 277583 w 2996558"/>
                <a:gd name="connsiteY27" fmla="*/ 1585125 h 2111120"/>
                <a:gd name="connsiteX28" fmla="*/ 143769 w 2996558"/>
                <a:gd name="connsiteY28" fmla="*/ 1592560 h 2111120"/>
                <a:gd name="connsiteX29" fmla="*/ 91730 w 2996558"/>
                <a:gd name="connsiteY29" fmla="*/ 1599994 h 2111120"/>
                <a:gd name="connsiteX30" fmla="*/ 54559 w 2996558"/>
                <a:gd name="connsiteY30" fmla="*/ 1592560 h 2111120"/>
                <a:gd name="connsiteX31" fmla="*/ 61993 w 2996558"/>
                <a:gd name="connsiteY31" fmla="*/ 804540 h 2111120"/>
                <a:gd name="connsiteX32" fmla="*/ 69427 w 2996558"/>
                <a:gd name="connsiteY32" fmla="*/ 1652 h 2111120"/>
                <a:gd name="connsiteX0" fmla="*/ 16131 w 2943262"/>
                <a:gd name="connsiteY0" fmla="*/ 1652 h 2111120"/>
                <a:gd name="connsiteX1" fmla="*/ 923097 w 2943262"/>
                <a:gd name="connsiteY1" fmla="*/ 1652 h 2111120"/>
                <a:gd name="connsiteX2" fmla="*/ 1056912 w 2943262"/>
                <a:gd name="connsiteY2" fmla="*/ 1652 h 2111120"/>
                <a:gd name="connsiteX3" fmla="*/ 1064346 w 2943262"/>
                <a:gd name="connsiteY3" fmla="*/ 23955 h 2111120"/>
                <a:gd name="connsiteX4" fmla="*/ 1116385 w 2943262"/>
                <a:gd name="connsiteY4" fmla="*/ 75994 h 2111120"/>
                <a:gd name="connsiteX5" fmla="*/ 1324541 w 2943262"/>
                <a:gd name="connsiteY5" fmla="*/ 209808 h 2111120"/>
                <a:gd name="connsiteX6" fmla="*/ 1748287 w 2943262"/>
                <a:gd name="connsiteY6" fmla="*/ 365925 h 2111120"/>
                <a:gd name="connsiteX7" fmla="*/ 2149731 w 2943262"/>
                <a:gd name="connsiteY7" fmla="*/ 403096 h 2111120"/>
                <a:gd name="connsiteX8" fmla="*/ 2521439 w 2943262"/>
                <a:gd name="connsiteY8" fmla="*/ 425399 h 2111120"/>
                <a:gd name="connsiteX9" fmla="*/ 2774200 w 2943262"/>
                <a:gd name="connsiteY9" fmla="*/ 432833 h 2111120"/>
                <a:gd name="connsiteX10" fmla="*/ 2833673 w 2943262"/>
                <a:gd name="connsiteY10" fmla="*/ 432833 h 2111120"/>
                <a:gd name="connsiteX11" fmla="*/ 2870843 w 2943262"/>
                <a:gd name="connsiteY11" fmla="*/ 425399 h 2111120"/>
                <a:gd name="connsiteX12" fmla="*/ 2937751 w 2943262"/>
                <a:gd name="connsiteY12" fmla="*/ 425399 h 2111120"/>
                <a:gd name="connsiteX13" fmla="*/ 2930317 w 2943262"/>
                <a:gd name="connsiteY13" fmla="*/ 1986569 h 2111120"/>
                <a:gd name="connsiteX14" fmla="*/ 2930317 w 2943262"/>
                <a:gd name="connsiteY14" fmla="*/ 2016306 h 2111120"/>
                <a:gd name="connsiteX15" fmla="*/ 2751897 w 2943262"/>
                <a:gd name="connsiteY15" fmla="*/ 2023740 h 2111120"/>
                <a:gd name="connsiteX16" fmla="*/ 2001048 w 2943262"/>
                <a:gd name="connsiteY16" fmla="*/ 2023740 h 2111120"/>
                <a:gd name="connsiteX17" fmla="*/ 1956443 w 2943262"/>
                <a:gd name="connsiteY17" fmla="*/ 2023740 h 2111120"/>
                <a:gd name="connsiteX18" fmla="*/ 1882102 w 2943262"/>
                <a:gd name="connsiteY18" fmla="*/ 2023740 h 2111120"/>
                <a:gd name="connsiteX19" fmla="*/ 1830063 w 2943262"/>
                <a:gd name="connsiteY19" fmla="*/ 1964267 h 2111120"/>
                <a:gd name="connsiteX20" fmla="*/ 1681380 w 2943262"/>
                <a:gd name="connsiteY20" fmla="*/ 1852755 h 2111120"/>
                <a:gd name="connsiteX21" fmla="*/ 1473224 w 2943262"/>
                <a:gd name="connsiteY21" fmla="*/ 1748677 h 2111120"/>
                <a:gd name="connsiteX22" fmla="*/ 1294804 w 2943262"/>
                <a:gd name="connsiteY22" fmla="*/ 1681769 h 2111120"/>
                <a:gd name="connsiteX23" fmla="*/ 1004873 w 2943262"/>
                <a:gd name="connsiteY23" fmla="*/ 1629730 h 2111120"/>
                <a:gd name="connsiteX24" fmla="*/ 729809 w 2943262"/>
                <a:gd name="connsiteY24" fmla="*/ 1607428 h 2111120"/>
                <a:gd name="connsiteX25" fmla="*/ 514219 w 2943262"/>
                <a:gd name="connsiteY25" fmla="*/ 1592560 h 2111120"/>
                <a:gd name="connsiteX26" fmla="*/ 343234 w 2943262"/>
                <a:gd name="connsiteY26" fmla="*/ 1585125 h 2111120"/>
                <a:gd name="connsiteX27" fmla="*/ 224287 w 2943262"/>
                <a:gd name="connsiteY27" fmla="*/ 1585125 h 2111120"/>
                <a:gd name="connsiteX28" fmla="*/ 90473 w 2943262"/>
                <a:gd name="connsiteY28" fmla="*/ 1592560 h 2111120"/>
                <a:gd name="connsiteX29" fmla="*/ 38434 w 2943262"/>
                <a:gd name="connsiteY29" fmla="*/ 1599994 h 2111120"/>
                <a:gd name="connsiteX30" fmla="*/ 1263 w 2943262"/>
                <a:gd name="connsiteY30" fmla="*/ 1592560 h 2111120"/>
                <a:gd name="connsiteX31" fmla="*/ 8697 w 2943262"/>
                <a:gd name="connsiteY31" fmla="*/ 804540 h 2111120"/>
                <a:gd name="connsiteX32" fmla="*/ 16131 w 2943262"/>
                <a:gd name="connsiteY32" fmla="*/ 1652 h 2111120"/>
                <a:gd name="connsiteX0" fmla="*/ 16236 w 2943367"/>
                <a:gd name="connsiteY0" fmla="*/ 1652 h 2111120"/>
                <a:gd name="connsiteX1" fmla="*/ 923202 w 2943367"/>
                <a:gd name="connsiteY1" fmla="*/ 1652 h 2111120"/>
                <a:gd name="connsiteX2" fmla="*/ 1057017 w 2943367"/>
                <a:gd name="connsiteY2" fmla="*/ 1652 h 2111120"/>
                <a:gd name="connsiteX3" fmla="*/ 1064451 w 2943367"/>
                <a:gd name="connsiteY3" fmla="*/ 23955 h 2111120"/>
                <a:gd name="connsiteX4" fmla="*/ 1116490 w 2943367"/>
                <a:gd name="connsiteY4" fmla="*/ 75994 h 2111120"/>
                <a:gd name="connsiteX5" fmla="*/ 1324646 w 2943367"/>
                <a:gd name="connsiteY5" fmla="*/ 209808 h 2111120"/>
                <a:gd name="connsiteX6" fmla="*/ 1748392 w 2943367"/>
                <a:gd name="connsiteY6" fmla="*/ 365925 h 2111120"/>
                <a:gd name="connsiteX7" fmla="*/ 2149836 w 2943367"/>
                <a:gd name="connsiteY7" fmla="*/ 403096 h 2111120"/>
                <a:gd name="connsiteX8" fmla="*/ 2521544 w 2943367"/>
                <a:gd name="connsiteY8" fmla="*/ 425399 h 2111120"/>
                <a:gd name="connsiteX9" fmla="*/ 2774305 w 2943367"/>
                <a:gd name="connsiteY9" fmla="*/ 432833 h 2111120"/>
                <a:gd name="connsiteX10" fmla="*/ 2833778 w 2943367"/>
                <a:gd name="connsiteY10" fmla="*/ 432833 h 2111120"/>
                <a:gd name="connsiteX11" fmla="*/ 2870948 w 2943367"/>
                <a:gd name="connsiteY11" fmla="*/ 425399 h 2111120"/>
                <a:gd name="connsiteX12" fmla="*/ 2937856 w 2943367"/>
                <a:gd name="connsiteY12" fmla="*/ 425399 h 2111120"/>
                <a:gd name="connsiteX13" fmla="*/ 2930422 w 2943367"/>
                <a:gd name="connsiteY13" fmla="*/ 1986569 h 2111120"/>
                <a:gd name="connsiteX14" fmla="*/ 2930422 w 2943367"/>
                <a:gd name="connsiteY14" fmla="*/ 2016306 h 2111120"/>
                <a:gd name="connsiteX15" fmla="*/ 2752002 w 2943367"/>
                <a:gd name="connsiteY15" fmla="*/ 2023740 h 2111120"/>
                <a:gd name="connsiteX16" fmla="*/ 2001153 w 2943367"/>
                <a:gd name="connsiteY16" fmla="*/ 2023740 h 2111120"/>
                <a:gd name="connsiteX17" fmla="*/ 1956548 w 2943367"/>
                <a:gd name="connsiteY17" fmla="*/ 2023740 h 2111120"/>
                <a:gd name="connsiteX18" fmla="*/ 1882207 w 2943367"/>
                <a:gd name="connsiteY18" fmla="*/ 2023740 h 2111120"/>
                <a:gd name="connsiteX19" fmla="*/ 1830168 w 2943367"/>
                <a:gd name="connsiteY19" fmla="*/ 1964267 h 2111120"/>
                <a:gd name="connsiteX20" fmla="*/ 1681485 w 2943367"/>
                <a:gd name="connsiteY20" fmla="*/ 1852755 h 2111120"/>
                <a:gd name="connsiteX21" fmla="*/ 1473329 w 2943367"/>
                <a:gd name="connsiteY21" fmla="*/ 1748677 h 2111120"/>
                <a:gd name="connsiteX22" fmla="*/ 1294909 w 2943367"/>
                <a:gd name="connsiteY22" fmla="*/ 1681769 h 2111120"/>
                <a:gd name="connsiteX23" fmla="*/ 1004978 w 2943367"/>
                <a:gd name="connsiteY23" fmla="*/ 1629730 h 2111120"/>
                <a:gd name="connsiteX24" fmla="*/ 729914 w 2943367"/>
                <a:gd name="connsiteY24" fmla="*/ 1607428 h 2111120"/>
                <a:gd name="connsiteX25" fmla="*/ 514324 w 2943367"/>
                <a:gd name="connsiteY25" fmla="*/ 1592560 h 2111120"/>
                <a:gd name="connsiteX26" fmla="*/ 343339 w 2943367"/>
                <a:gd name="connsiteY26" fmla="*/ 1585125 h 2111120"/>
                <a:gd name="connsiteX27" fmla="*/ 224392 w 2943367"/>
                <a:gd name="connsiteY27" fmla="*/ 1585125 h 2111120"/>
                <a:gd name="connsiteX28" fmla="*/ 90578 w 2943367"/>
                <a:gd name="connsiteY28" fmla="*/ 1592560 h 2111120"/>
                <a:gd name="connsiteX29" fmla="*/ 38539 w 2943367"/>
                <a:gd name="connsiteY29" fmla="*/ 1599994 h 2111120"/>
                <a:gd name="connsiteX30" fmla="*/ 1368 w 2943367"/>
                <a:gd name="connsiteY30" fmla="*/ 1585125 h 2111120"/>
                <a:gd name="connsiteX31" fmla="*/ 8802 w 2943367"/>
                <a:gd name="connsiteY31" fmla="*/ 804540 h 2111120"/>
                <a:gd name="connsiteX32" fmla="*/ 16236 w 2943367"/>
                <a:gd name="connsiteY32" fmla="*/ 1652 h 2111120"/>
                <a:gd name="connsiteX0" fmla="*/ 16236 w 2943367"/>
                <a:gd name="connsiteY0" fmla="*/ 1652 h 2111120"/>
                <a:gd name="connsiteX1" fmla="*/ 923202 w 2943367"/>
                <a:gd name="connsiteY1" fmla="*/ 1652 h 2111120"/>
                <a:gd name="connsiteX2" fmla="*/ 1057017 w 2943367"/>
                <a:gd name="connsiteY2" fmla="*/ 1652 h 2111120"/>
                <a:gd name="connsiteX3" fmla="*/ 1064451 w 2943367"/>
                <a:gd name="connsiteY3" fmla="*/ 23955 h 2111120"/>
                <a:gd name="connsiteX4" fmla="*/ 1116490 w 2943367"/>
                <a:gd name="connsiteY4" fmla="*/ 75994 h 2111120"/>
                <a:gd name="connsiteX5" fmla="*/ 1324646 w 2943367"/>
                <a:gd name="connsiteY5" fmla="*/ 209808 h 2111120"/>
                <a:gd name="connsiteX6" fmla="*/ 1748392 w 2943367"/>
                <a:gd name="connsiteY6" fmla="*/ 365925 h 2111120"/>
                <a:gd name="connsiteX7" fmla="*/ 2149836 w 2943367"/>
                <a:gd name="connsiteY7" fmla="*/ 403096 h 2111120"/>
                <a:gd name="connsiteX8" fmla="*/ 2521544 w 2943367"/>
                <a:gd name="connsiteY8" fmla="*/ 425399 h 2111120"/>
                <a:gd name="connsiteX9" fmla="*/ 2774305 w 2943367"/>
                <a:gd name="connsiteY9" fmla="*/ 432833 h 2111120"/>
                <a:gd name="connsiteX10" fmla="*/ 2833778 w 2943367"/>
                <a:gd name="connsiteY10" fmla="*/ 432833 h 2111120"/>
                <a:gd name="connsiteX11" fmla="*/ 2870948 w 2943367"/>
                <a:gd name="connsiteY11" fmla="*/ 425399 h 2111120"/>
                <a:gd name="connsiteX12" fmla="*/ 2937856 w 2943367"/>
                <a:gd name="connsiteY12" fmla="*/ 425399 h 2111120"/>
                <a:gd name="connsiteX13" fmla="*/ 2930422 w 2943367"/>
                <a:gd name="connsiteY13" fmla="*/ 1986569 h 2111120"/>
                <a:gd name="connsiteX14" fmla="*/ 2930422 w 2943367"/>
                <a:gd name="connsiteY14" fmla="*/ 2016306 h 2111120"/>
                <a:gd name="connsiteX15" fmla="*/ 2752002 w 2943367"/>
                <a:gd name="connsiteY15" fmla="*/ 2023740 h 2111120"/>
                <a:gd name="connsiteX16" fmla="*/ 2001153 w 2943367"/>
                <a:gd name="connsiteY16" fmla="*/ 2023740 h 2111120"/>
                <a:gd name="connsiteX17" fmla="*/ 1956548 w 2943367"/>
                <a:gd name="connsiteY17" fmla="*/ 2023740 h 2111120"/>
                <a:gd name="connsiteX18" fmla="*/ 1882207 w 2943367"/>
                <a:gd name="connsiteY18" fmla="*/ 2023740 h 2111120"/>
                <a:gd name="connsiteX19" fmla="*/ 1830168 w 2943367"/>
                <a:gd name="connsiteY19" fmla="*/ 1964267 h 2111120"/>
                <a:gd name="connsiteX20" fmla="*/ 1681485 w 2943367"/>
                <a:gd name="connsiteY20" fmla="*/ 1852755 h 2111120"/>
                <a:gd name="connsiteX21" fmla="*/ 1473329 w 2943367"/>
                <a:gd name="connsiteY21" fmla="*/ 1748677 h 2111120"/>
                <a:gd name="connsiteX22" fmla="*/ 1294909 w 2943367"/>
                <a:gd name="connsiteY22" fmla="*/ 1681769 h 2111120"/>
                <a:gd name="connsiteX23" fmla="*/ 1004978 w 2943367"/>
                <a:gd name="connsiteY23" fmla="*/ 1629730 h 2111120"/>
                <a:gd name="connsiteX24" fmla="*/ 729914 w 2943367"/>
                <a:gd name="connsiteY24" fmla="*/ 1607428 h 2111120"/>
                <a:gd name="connsiteX25" fmla="*/ 514324 w 2943367"/>
                <a:gd name="connsiteY25" fmla="*/ 1592560 h 2111120"/>
                <a:gd name="connsiteX26" fmla="*/ 343339 w 2943367"/>
                <a:gd name="connsiteY26" fmla="*/ 1585125 h 2111120"/>
                <a:gd name="connsiteX27" fmla="*/ 224392 w 2943367"/>
                <a:gd name="connsiteY27" fmla="*/ 1585125 h 2111120"/>
                <a:gd name="connsiteX28" fmla="*/ 90578 w 2943367"/>
                <a:gd name="connsiteY28" fmla="*/ 1592560 h 2111120"/>
                <a:gd name="connsiteX29" fmla="*/ 38539 w 2943367"/>
                <a:gd name="connsiteY29" fmla="*/ 1599994 h 2111120"/>
                <a:gd name="connsiteX30" fmla="*/ 1368 w 2943367"/>
                <a:gd name="connsiteY30" fmla="*/ 1585125 h 2111120"/>
                <a:gd name="connsiteX31" fmla="*/ 8802 w 2943367"/>
                <a:gd name="connsiteY31" fmla="*/ 804540 h 2111120"/>
                <a:gd name="connsiteX32" fmla="*/ 16236 w 2943367"/>
                <a:gd name="connsiteY32" fmla="*/ 1652 h 2111120"/>
                <a:gd name="connsiteX0" fmla="*/ 16236 w 2943367"/>
                <a:gd name="connsiteY0" fmla="*/ 1652 h 2111120"/>
                <a:gd name="connsiteX1" fmla="*/ 923202 w 2943367"/>
                <a:gd name="connsiteY1" fmla="*/ 1652 h 2111120"/>
                <a:gd name="connsiteX2" fmla="*/ 1057017 w 2943367"/>
                <a:gd name="connsiteY2" fmla="*/ 1652 h 2111120"/>
                <a:gd name="connsiteX3" fmla="*/ 1064451 w 2943367"/>
                <a:gd name="connsiteY3" fmla="*/ 23955 h 2111120"/>
                <a:gd name="connsiteX4" fmla="*/ 1116490 w 2943367"/>
                <a:gd name="connsiteY4" fmla="*/ 75994 h 2111120"/>
                <a:gd name="connsiteX5" fmla="*/ 1324646 w 2943367"/>
                <a:gd name="connsiteY5" fmla="*/ 209808 h 2111120"/>
                <a:gd name="connsiteX6" fmla="*/ 1748392 w 2943367"/>
                <a:gd name="connsiteY6" fmla="*/ 365925 h 2111120"/>
                <a:gd name="connsiteX7" fmla="*/ 2149836 w 2943367"/>
                <a:gd name="connsiteY7" fmla="*/ 403096 h 2111120"/>
                <a:gd name="connsiteX8" fmla="*/ 2521544 w 2943367"/>
                <a:gd name="connsiteY8" fmla="*/ 425399 h 2111120"/>
                <a:gd name="connsiteX9" fmla="*/ 2774305 w 2943367"/>
                <a:gd name="connsiteY9" fmla="*/ 432833 h 2111120"/>
                <a:gd name="connsiteX10" fmla="*/ 2833778 w 2943367"/>
                <a:gd name="connsiteY10" fmla="*/ 432833 h 2111120"/>
                <a:gd name="connsiteX11" fmla="*/ 2870948 w 2943367"/>
                <a:gd name="connsiteY11" fmla="*/ 425399 h 2111120"/>
                <a:gd name="connsiteX12" fmla="*/ 2937856 w 2943367"/>
                <a:gd name="connsiteY12" fmla="*/ 425399 h 2111120"/>
                <a:gd name="connsiteX13" fmla="*/ 2930422 w 2943367"/>
                <a:gd name="connsiteY13" fmla="*/ 1986569 h 2111120"/>
                <a:gd name="connsiteX14" fmla="*/ 2930422 w 2943367"/>
                <a:gd name="connsiteY14" fmla="*/ 2016306 h 2111120"/>
                <a:gd name="connsiteX15" fmla="*/ 2752002 w 2943367"/>
                <a:gd name="connsiteY15" fmla="*/ 2023740 h 2111120"/>
                <a:gd name="connsiteX16" fmla="*/ 2001153 w 2943367"/>
                <a:gd name="connsiteY16" fmla="*/ 2023740 h 2111120"/>
                <a:gd name="connsiteX17" fmla="*/ 1956548 w 2943367"/>
                <a:gd name="connsiteY17" fmla="*/ 2023740 h 2111120"/>
                <a:gd name="connsiteX18" fmla="*/ 1882207 w 2943367"/>
                <a:gd name="connsiteY18" fmla="*/ 2023740 h 2111120"/>
                <a:gd name="connsiteX19" fmla="*/ 1830168 w 2943367"/>
                <a:gd name="connsiteY19" fmla="*/ 1964267 h 2111120"/>
                <a:gd name="connsiteX20" fmla="*/ 1681485 w 2943367"/>
                <a:gd name="connsiteY20" fmla="*/ 1852755 h 2111120"/>
                <a:gd name="connsiteX21" fmla="*/ 1473329 w 2943367"/>
                <a:gd name="connsiteY21" fmla="*/ 1748677 h 2111120"/>
                <a:gd name="connsiteX22" fmla="*/ 1294909 w 2943367"/>
                <a:gd name="connsiteY22" fmla="*/ 1681769 h 2111120"/>
                <a:gd name="connsiteX23" fmla="*/ 1004978 w 2943367"/>
                <a:gd name="connsiteY23" fmla="*/ 1629730 h 2111120"/>
                <a:gd name="connsiteX24" fmla="*/ 729914 w 2943367"/>
                <a:gd name="connsiteY24" fmla="*/ 1607428 h 2111120"/>
                <a:gd name="connsiteX25" fmla="*/ 514324 w 2943367"/>
                <a:gd name="connsiteY25" fmla="*/ 1592560 h 2111120"/>
                <a:gd name="connsiteX26" fmla="*/ 343339 w 2943367"/>
                <a:gd name="connsiteY26" fmla="*/ 1585125 h 2111120"/>
                <a:gd name="connsiteX27" fmla="*/ 224392 w 2943367"/>
                <a:gd name="connsiteY27" fmla="*/ 1585125 h 2111120"/>
                <a:gd name="connsiteX28" fmla="*/ 90578 w 2943367"/>
                <a:gd name="connsiteY28" fmla="*/ 1592560 h 2111120"/>
                <a:gd name="connsiteX29" fmla="*/ 38539 w 2943367"/>
                <a:gd name="connsiteY29" fmla="*/ 1599994 h 2111120"/>
                <a:gd name="connsiteX30" fmla="*/ 1368 w 2943367"/>
                <a:gd name="connsiteY30" fmla="*/ 1585125 h 2111120"/>
                <a:gd name="connsiteX31" fmla="*/ 8802 w 2943367"/>
                <a:gd name="connsiteY31" fmla="*/ 804540 h 2111120"/>
                <a:gd name="connsiteX32" fmla="*/ 16236 w 2943367"/>
                <a:gd name="connsiteY32" fmla="*/ 1652 h 2111120"/>
                <a:gd name="connsiteX0" fmla="*/ 23241 w 2950372"/>
                <a:gd name="connsiteY0" fmla="*/ 1652 h 2111120"/>
                <a:gd name="connsiteX1" fmla="*/ 930207 w 2950372"/>
                <a:gd name="connsiteY1" fmla="*/ 1652 h 2111120"/>
                <a:gd name="connsiteX2" fmla="*/ 1064022 w 2950372"/>
                <a:gd name="connsiteY2" fmla="*/ 1652 h 2111120"/>
                <a:gd name="connsiteX3" fmla="*/ 1071456 w 2950372"/>
                <a:gd name="connsiteY3" fmla="*/ 23955 h 2111120"/>
                <a:gd name="connsiteX4" fmla="*/ 1123495 w 2950372"/>
                <a:gd name="connsiteY4" fmla="*/ 75994 h 2111120"/>
                <a:gd name="connsiteX5" fmla="*/ 1331651 w 2950372"/>
                <a:gd name="connsiteY5" fmla="*/ 209808 h 2111120"/>
                <a:gd name="connsiteX6" fmla="*/ 1755397 w 2950372"/>
                <a:gd name="connsiteY6" fmla="*/ 365925 h 2111120"/>
                <a:gd name="connsiteX7" fmla="*/ 2156841 w 2950372"/>
                <a:gd name="connsiteY7" fmla="*/ 403096 h 2111120"/>
                <a:gd name="connsiteX8" fmla="*/ 2528549 w 2950372"/>
                <a:gd name="connsiteY8" fmla="*/ 425399 h 2111120"/>
                <a:gd name="connsiteX9" fmla="*/ 2781310 w 2950372"/>
                <a:gd name="connsiteY9" fmla="*/ 432833 h 2111120"/>
                <a:gd name="connsiteX10" fmla="*/ 2840783 w 2950372"/>
                <a:gd name="connsiteY10" fmla="*/ 432833 h 2111120"/>
                <a:gd name="connsiteX11" fmla="*/ 2877953 w 2950372"/>
                <a:gd name="connsiteY11" fmla="*/ 425399 h 2111120"/>
                <a:gd name="connsiteX12" fmla="*/ 2944861 w 2950372"/>
                <a:gd name="connsiteY12" fmla="*/ 425399 h 2111120"/>
                <a:gd name="connsiteX13" fmla="*/ 2937427 w 2950372"/>
                <a:gd name="connsiteY13" fmla="*/ 1986569 h 2111120"/>
                <a:gd name="connsiteX14" fmla="*/ 2937427 w 2950372"/>
                <a:gd name="connsiteY14" fmla="*/ 2016306 h 2111120"/>
                <a:gd name="connsiteX15" fmla="*/ 2759007 w 2950372"/>
                <a:gd name="connsiteY15" fmla="*/ 2023740 h 2111120"/>
                <a:gd name="connsiteX16" fmla="*/ 2008158 w 2950372"/>
                <a:gd name="connsiteY16" fmla="*/ 2023740 h 2111120"/>
                <a:gd name="connsiteX17" fmla="*/ 1963553 w 2950372"/>
                <a:gd name="connsiteY17" fmla="*/ 2023740 h 2111120"/>
                <a:gd name="connsiteX18" fmla="*/ 1889212 w 2950372"/>
                <a:gd name="connsiteY18" fmla="*/ 2023740 h 2111120"/>
                <a:gd name="connsiteX19" fmla="*/ 1837173 w 2950372"/>
                <a:gd name="connsiteY19" fmla="*/ 1964267 h 2111120"/>
                <a:gd name="connsiteX20" fmla="*/ 1688490 w 2950372"/>
                <a:gd name="connsiteY20" fmla="*/ 1852755 h 2111120"/>
                <a:gd name="connsiteX21" fmla="*/ 1480334 w 2950372"/>
                <a:gd name="connsiteY21" fmla="*/ 1748677 h 2111120"/>
                <a:gd name="connsiteX22" fmla="*/ 1301914 w 2950372"/>
                <a:gd name="connsiteY22" fmla="*/ 1681769 h 2111120"/>
                <a:gd name="connsiteX23" fmla="*/ 1011983 w 2950372"/>
                <a:gd name="connsiteY23" fmla="*/ 1629730 h 2111120"/>
                <a:gd name="connsiteX24" fmla="*/ 736919 w 2950372"/>
                <a:gd name="connsiteY24" fmla="*/ 1607428 h 2111120"/>
                <a:gd name="connsiteX25" fmla="*/ 521329 w 2950372"/>
                <a:gd name="connsiteY25" fmla="*/ 1592560 h 2111120"/>
                <a:gd name="connsiteX26" fmla="*/ 350344 w 2950372"/>
                <a:gd name="connsiteY26" fmla="*/ 1585125 h 2111120"/>
                <a:gd name="connsiteX27" fmla="*/ 231397 w 2950372"/>
                <a:gd name="connsiteY27" fmla="*/ 1585125 h 2111120"/>
                <a:gd name="connsiteX28" fmla="*/ 97583 w 2950372"/>
                <a:gd name="connsiteY28" fmla="*/ 1592560 h 2111120"/>
                <a:gd name="connsiteX29" fmla="*/ 45544 w 2950372"/>
                <a:gd name="connsiteY29" fmla="*/ 1599994 h 2111120"/>
                <a:gd name="connsiteX30" fmla="*/ 938 w 2950372"/>
                <a:gd name="connsiteY30" fmla="*/ 1570257 h 2111120"/>
                <a:gd name="connsiteX31" fmla="*/ 15807 w 2950372"/>
                <a:gd name="connsiteY31" fmla="*/ 804540 h 2111120"/>
                <a:gd name="connsiteX32" fmla="*/ 23241 w 2950372"/>
                <a:gd name="connsiteY32" fmla="*/ 1652 h 2111120"/>
                <a:gd name="connsiteX0" fmla="*/ 26358 w 2953489"/>
                <a:gd name="connsiteY0" fmla="*/ 1652 h 2111120"/>
                <a:gd name="connsiteX1" fmla="*/ 933324 w 2953489"/>
                <a:gd name="connsiteY1" fmla="*/ 1652 h 2111120"/>
                <a:gd name="connsiteX2" fmla="*/ 1067139 w 2953489"/>
                <a:gd name="connsiteY2" fmla="*/ 1652 h 2111120"/>
                <a:gd name="connsiteX3" fmla="*/ 1074573 w 2953489"/>
                <a:gd name="connsiteY3" fmla="*/ 23955 h 2111120"/>
                <a:gd name="connsiteX4" fmla="*/ 1126612 w 2953489"/>
                <a:gd name="connsiteY4" fmla="*/ 75994 h 2111120"/>
                <a:gd name="connsiteX5" fmla="*/ 1334768 w 2953489"/>
                <a:gd name="connsiteY5" fmla="*/ 209808 h 2111120"/>
                <a:gd name="connsiteX6" fmla="*/ 1758514 w 2953489"/>
                <a:gd name="connsiteY6" fmla="*/ 365925 h 2111120"/>
                <a:gd name="connsiteX7" fmla="*/ 2159958 w 2953489"/>
                <a:gd name="connsiteY7" fmla="*/ 403096 h 2111120"/>
                <a:gd name="connsiteX8" fmla="*/ 2531666 w 2953489"/>
                <a:gd name="connsiteY8" fmla="*/ 425399 h 2111120"/>
                <a:gd name="connsiteX9" fmla="*/ 2784427 w 2953489"/>
                <a:gd name="connsiteY9" fmla="*/ 432833 h 2111120"/>
                <a:gd name="connsiteX10" fmla="*/ 2843900 w 2953489"/>
                <a:gd name="connsiteY10" fmla="*/ 432833 h 2111120"/>
                <a:gd name="connsiteX11" fmla="*/ 2881070 w 2953489"/>
                <a:gd name="connsiteY11" fmla="*/ 425399 h 2111120"/>
                <a:gd name="connsiteX12" fmla="*/ 2947978 w 2953489"/>
                <a:gd name="connsiteY12" fmla="*/ 425399 h 2111120"/>
                <a:gd name="connsiteX13" fmla="*/ 2940544 w 2953489"/>
                <a:gd name="connsiteY13" fmla="*/ 1986569 h 2111120"/>
                <a:gd name="connsiteX14" fmla="*/ 2940544 w 2953489"/>
                <a:gd name="connsiteY14" fmla="*/ 2016306 h 2111120"/>
                <a:gd name="connsiteX15" fmla="*/ 2762124 w 2953489"/>
                <a:gd name="connsiteY15" fmla="*/ 2023740 h 2111120"/>
                <a:gd name="connsiteX16" fmla="*/ 2011275 w 2953489"/>
                <a:gd name="connsiteY16" fmla="*/ 2023740 h 2111120"/>
                <a:gd name="connsiteX17" fmla="*/ 1966670 w 2953489"/>
                <a:gd name="connsiteY17" fmla="*/ 2023740 h 2111120"/>
                <a:gd name="connsiteX18" fmla="*/ 1892329 w 2953489"/>
                <a:gd name="connsiteY18" fmla="*/ 2023740 h 2111120"/>
                <a:gd name="connsiteX19" fmla="*/ 1840290 w 2953489"/>
                <a:gd name="connsiteY19" fmla="*/ 1964267 h 2111120"/>
                <a:gd name="connsiteX20" fmla="*/ 1691607 w 2953489"/>
                <a:gd name="connsiteY20" fmla="*/ 1852755 h 2111120"/>
                <a:gd name="connsiteX21" fmla="*/ 1483451 w 2953489"/>
                <a:gd name="connsiteY21" fmla="*/ 1748677 h 2111120"/>
                <a:gd name="connsiteX22" fmla="*/ 1305031 w 2953489"/>
                <a:gd name="connsiteY22" fmla="*/ 1681769 h 2111120"/>
                <a:gd name="connsiteX23" fmla="*/ 1015100 w 2953489"/>
                <a:gd name="connsiteY23" fmla="*/ 1629730 h 2111120"/>
                <a:gd name="connsiteX24" fmla="*/ 740036 w 2953489"/>
                <a:gd name="connsiteY24" fmla="*/ 1607428 h 2111120"/>
                <a:gd name="connsiteX25" fmla="*/ 524446 w 2953489"/>
                <a:gd name="connsiteY25" fmla="*/ 1592560 h 2111120"/>
                <a:gd name="connsiteX26" fmla="*/ 353461 w 2953489"/>
                <a:gd name="connsiteY26" fmla="*/ 1585125 h 2111120"/>
                <a:gd name="connsiteX27" fmla="*/ 234514 w 2953489"/>
                <a:gd name="connsiteY27" fmla="*/ 1585125 h 2111120"/>
                <a:gd name="connsiteX28" fmla="*/ 100700 w 2953489"/>
                <a:gd name="connsiteY28" fmla="*/ 1592560 h 2111120"/>
                <a:gd name="connsiteX29" fmla="*/ 4055 w 2953489"/>
                <a:gd name="connsiteY29" fmla="*/ 1570257 h 2111120"/>
                <a:gd name="connsiteX30" fmla="*/ 18924 w 2953489"/>
                <a:gd name="connsiteY30" fmla="*/ 804540 h 2111120"/>
                <a:gd name="connsiteX31" fmla="*/ 26358 w 2953489"/>
                <a:gd name="connsiteY31" fmla="*/ 1652 h 2111120"/>
                <a:gd name="connsiteX0" fmla="*/ 26358 w 2953489"/>
                <a:gd name="connsiteY0" fmla="*/ 1652 h 2111120"/>
                <a:gd name="connsiteX1" fmla="*/ 933324 w 2953489"/>
                <a:gd name="connsiteY1" fmla="*/ 1652 h 2111120"/>
                <a:gd name="connsiteX2" fmla="*/ 1067139 w 2953489"/>
                <a:gd name="connsiteY2" fmla="*/ 1652 h 2111120"/>
                <a:gd name="connsiteX3" fmla="*/ 1074573 w 2953489"/>
                <a:gd name="connsiteY3" fmla="*/ 23955 h 2111120"/>
                <a:gd name="connsiteX4" fmla="*/ 1126612 w 2953489"/>
                <a:gd name="connsiteY4" fmla="*/ 75994 h 2111120"/>
                <a:gd name="connsiteX5" fmla="*/ 1334768 w 2953489"/>
                <a:gd name="connsiteY5" fmla="*/ 209808 h 2111120"/>
                <a:gd name="connsiteX6" fmla="*/ 1758514 w 2953489"/>
                <a:gd name="connsiteY6" fmla="*/ 365925 h 2111120"/>
                <a:gd name="connsiteX7" fmla="*/ 2159958 w 2953489"/>
                <a:gd name="connsiteY7" fmla="*/ 403096 h 2111120"/>
                <a:gd name="connsiteX8" fmla="*/ 2531666 w 2953489"/>
                <a:gd name="connsiteY8" fmla="*/ 425399 h 2111120"/>
                <a:gd name="connsiteX9" fmla="*/ 2784427 w 2953489"/>
                <a:gd name="connsiteY9" fmla="*/ 432833 h 2111120"/>
                <a:gd name="connsiteX10" fmla="*/ 2843900 w 2953489"/>
                <a:gd name="connsiteY10" fmla="*/ 432833 h 2111120"/>
                <a:gd name="connsiteX11" fmla="*/ 2881070 w 2953489"/>
                <a:gd name="connsiteY11" fmla="*/ 425399 h 2111120"/>
                <a:gd name="connsiteX12" fmla="*/ 2947978 w 2953489"/>
                <a:gd name="connsiteY12" fmla="*/ 425399 h 2111120"/>
                <a:gd name="connsiteX13" fmla="*/ 2940544 w 2953489"/>
                <a:gd name="connsiteY13" fmla="*/ 1986569 h 2111120"/>
                <a:gd name="connsiteX14" fmla="*/ 2940544 w 2953489"/>
                <a:gd name="connsiteY14" fmla="*/ 2016306 h 2111120"/>
                <a:gd name="connsiteX15" fmla="*/ 2762124 w 2953489"/>
                <a:gd name="connsiteY15" fmla="*/ 2023740 h 2111120"/>
                <a:gd name="connsiteX16" fmla="*/ 2011275 w 2953489"/>
                <a:gd name="connsiteY16" fmla="*/ 2023740 h 2111120"/>
                <a:gd name="connsiteX17" fmla="*/ 1966670 w 2953489"/>
                <a:gd name="connsiteY17" fmla="*/ 2023740 h 2111120"/>
                <a:gd name="connsiteX18" fmla="*/ 1892329 w 2953489"/>
                <a:gd name="connsiteY18" fmla="*/ 2023740 h 2111120"/>
                <a:gd name="connsiteX19" fmla="*/ 1840290 w 2953489"/>
                <a:gd name="connsiteY19" fmla="*/ 1964267 h 2111120"/>
                <a:gd name="connsiteX20" fmla="*/ 1691607 w 2953489"/>
                <a:gd name="connsiteY20" fmla="*/ 1852755 h 2111120"/>
                <a:gd name="connsiteX21" fmla="*/ 1483451 w 2953489"/>
                <a:gd name="connsiteY21" fmla="*/ 1748677 h 2111120"/>
                <a:gd name="connsiteX22" fmla="*/ 1305031 w 2953489"/>
                <a:gd name="connsiteY22" fmla="*/ 1681769 h 2111120"/>
                <a:gd name="connsiteX23" fmla="*/ 1015100 w 2953489"/>
                <a:gd name="connsiteY23" fmla="*/ 1629730 h 2111120"/>
                <a:gd name="connsiteX24" fmla="*/ 740036 w 2953489"/>
                <a:gd name="connsiteY24" fmla="*/ 1607428 h 2111120"/>
                <a:gd name="connsiteX25" fmla="*/ 524446 w 2953489"/>
                <a:gd name="connsiteY25" fmla="*/ 1592560 h 2111120"/>
                <a:gd name="connsiteX26" fmla="*/ 353461 w 2953489"/>
                <a:gd name="connsiteY26" fmla="*/ 1585125 h 2111120"/>
                <a:gd name="connsiteX27" fmla="*/ 234514 w 2953489"/>
                <a:gd name="connsiteY27" fmla="*/ 1585125 h 2111120"/>
                <a:gd name="connsiteX28" fmla="*/ 100700 w 2953489"/>
                <a:gd name="connsiteY28" fmla="*/ 1592560 h 2111120"/>
                <a:gd name="connsiteX29" fmla="*/ 4055 w 2953489"/>
                <a:gd name="connsiteY29" fmla="*/ 1570257 h 2111120"/>
                <a:gd name="connsiteX30" fmla="*/ 18924 w 2953489"/>
                <a:gd name="connsiteY30" fmla="*/ 804540 h 2111120"/>
                <a:gd name="connsiteX31" fmla="*/ 26358 w 2953489"/>
                <a:gd name="connsiteY31" fmla="*/ 1652 h 2111120"/>
                <a:gd name="connsiteX0" fmla="*/ 22126 w 2949257"/>
                <a:gd name="connsiteY0" fmla="*/ 1652 h 2111120"/>
                <a:gd name="connsiteX1" fmla="*/ 929092 w 2949257"/>
                <a:gd name="connsiteY1" fmla="*/ 1652 h 2111120"/>
                <a:gd name="connsiteX2" fmla="*/ 1062907 w 2949257"/>
                <a:gd name="connsiteY2" fmla="*/ 1652 h 2111120"/>
                <a:gd name="connsiteX3" fmla="*/ 1070341 w 2949257"/>
                <a:gd name="connsiteY3" fmla="*/ 23955 h 2111120"/>
                <a:gd name="connsiteX4" fmla="*/ 1122380 w 2949257"/>
                <a:gd name="connsiteY4" fmla="*/ 75994 h 2111120"/>
                <a:gd name="connsiteX5" fmla="*/ 1330536 w 2949257"/>
                <a:gd name="connsiteY5" fmla="*/ 209808 h 2111120"/>
                <a:gd name="connsiteX6" fmla="*/ 1754282 w 2949257"/>
                <a:gd name="connsiteY6" fmla="*/ 365925 h 2111120"/>
                <a:gd name="connsiteX7" fmla="*/ 2155726 w 2949257"/>
                <a:gd name="connsiteY7" fmla="*/ 403096 h 2111120"/>
                <a:gd name="connsiteX8" fmla="*/ 2527434 w 2949257"/>
                <a:gd name="connsiteY8" fmla="*/ 425399 h 2111120"/>
                <a:gd name="connsiteX9" fmla="*/ 2780195 w 2949257"/>
                <a:gd name="connsiteY9" fmla="*/ 432833 h 2111120"/>
                <a:gd name="connsiteX10" fmla="*/ 2839668 w 2949257"/>
                <a:gd name="connsiteY10" fmla="*/ 432833 h 2111120"/>
                <a:gd name="connsiteX11" fmla="*/ 2876838 w 2949257"/>
                <a:gd name="connsiteY11" fmla="*/ 425399 h 2111120"/>
                <a:gd name="connsiteX12" fmla="*/ 2943746 w 2949257"/>
                <a:gd name="connsiteY12" fmla="*/ 425399 h 2111120"/>
                <a:gd name="connsiteX13" fmla="*/ 2936312 w 2949257"/>
                <a:gd name="connsiteY13" fmla="*/ 1986569 h 2111120"/>
                <a:gd name="connsiteX14" fmla="*/ 2936312 w 2949257"/>
                <a:gd name="connsiteY14" fmla="*/ 2016306 h 2111120"/>
                <a:gd name="connsiteX15" fmla="*/ 2757892 w 2949257"/>
                <a:gd name="connsiteY15" fmla="*/ 2023740 h 2111120"/>
                <a:gd name="connsiteX16" fmla="*/ 2007043 w 2949257"/>
                <a:gd name="connsiteY16" fmla="*/ 2023740 h 2111120"/>
                <a:gd name="connsiteX17" fmla="*/ 1962438 w 2949257"/>
                <a:gd name="connsiteY17" fmla="*/ 2023740 h 2111120"/>
                <a:gd name="connsiteX18" fmla="*/ 1888097 w 2949257"/>
                <a:gd name="connsiteY18" fmla="*/ 2023740 h 2111120"/>
                <a:gd name="connsiteX19" fmla="*/ 1836058 w 2949257"/>
                <a:gd name="connsiteY19" fmla="*/ 1964267 h 2111120"/>
                <a:gd name="connsiteX20" fmla="*/ 1687375 w 2949257"/>
                <a:gd name="connsiteY20" fmla="*/ 1852755 h 2111120"/>
                <a:gd name="connsiteX21" fmla="*/ 1479219 w 2949257"/>
                <a:gd name="connsiteY21" fmla="*/ 1748677 h 2111120"/>
                <a:gd name="connsiteX22" fmla="*/ 1300799 w 2949257"/>
                <a:gd name="connsiteY22" fmla="*/ 1681769 h 2111120"/>
                <a:gd name="connsiteX23" fmla="*/ 1010868 w 2949257"/>
                <a:gd name="connsiteY23" fmla="*/ 1629730 h 2111120"/>
                <a:gd name="connsiteX24" fmla="*/ 735804 w 2949257"/>
                <a:gd name="connsiteY24" fmla="*/ 1607428 h 2111120"/>
                <a:gd name="connsiteX25" fmla="*/ 520214 w 2949257"/>
                <a:gd name="connsiteY25" fmla="*/ 1592560 h 2111120"/>
                <a:gd name="connsiteX26" fmla="*/ 349229 w 2949257"/>
                <a:gd name="connsiteY26" fmla="*/ 1585125 h 2111120"/>
                <a:gd name="connsiteX27" fmla="*/ 230282 w 2949257"/>
                <a:gd name="connsiteY27" fmla="*/ 1585125 h 2111120"/>
                <a:gd name="connsiteX28" fmla="*/ 96468 w 2949257"/>
                <a:gd name="connsiteY28" fmla="*/ 1592560 h 2111120"/>
                <a:gd name="connsiteX29" fmla="*/ 4586 w 2949257"/>
                <a:gd name="connsiteY29" fmla="*/ 1582164 h 2111120"/>
                <a:gd name="connsiteX30" fmla="*/ 14692 w 2949257"/>
                <a:gd name="connsiteY30" fmla="*/ 804540 h 2111120"/>
                <a:gd name="connsiteX31" fmla="*/ 22126 w 2949257"/>
                <a:gd name="connsiteY31" fmla="*/ 1652 h 2111120"/>
                <a:gd name="connsiteX0" fmla="*/ 22126 w 2949257"/>
                <a:gd name="connsiteY0" fmla="*/ 1652 h 2111120"/>
                <a:gd name="connsiteX1" fmla="*/ 929092 w 2949257"/>
                <a:gd name="connsiteY1" fmla="*/ 1652 h 2111120"/>
                <a:gd name="connsiteX2" fmla="*/ 1062907 w 2949257"/>
                <a:gd name="connsiteY2" fmla="*/ 1652 h 2111120"/>
                <a:gd name="connsiteX3" fmla="*/ 1070341 w 2949257"/>
                <a:gd name="connsiteY3" fmla="*/ 23955 h 2111120"/>
                <a:gd name="connsiteX4" fmla="*/ 1122380 w 2949257"/>
                <a:gd name="connsiteY4" fmla="*/ 75994 h 2111120"/>
                <a:gd name="connsiteX5" fmla="*/ 1330536 w 2949257"/>
                <a:gd name="connsiteY5" fmla="*/ 209808 h 2111120"/>
                <a:gd name="connsiteX6" fmla="*/ 1754282 w 2949257"/>
                <a:gd name="connsiteY6" fmla="*/ 365925 h 2111120"/>
                <a:gd name="connsiteX7" fmla="*/ 2155726 w 2949257"/>
                <a:gd name="connsiteY7" fmla="*/ 403096 h 2111120"/>
                <a:gd name="connsiteX8" fmla="*/ 2527434 w 2949257"/>
                <a:gd name="connsiteY8" fmla="*/ 425399 h 2111120"/>
                <a:gd name="connsiteX9" fmla="*/ 2780195 w 2949257"/>
                <a:gd name="connsiteY9" fmla="*/ 432833 h 2111120"/>
                <a:gd name="connsiteX10" fmla="*/ 2839668 w 2949257"/>
                <a:gd name="connsiteY10" fmla="*/ 432833 h 2111120"/>
                <a:gd name="connsiteX11" fmla="*/ 2876838 w 2949257"/>
                <a:gd name="connsiteY11" fmla="*/ 425399 h 2111120"/>
                <a:gd name="connsiteX12" fmla="*/ 2943746 w 2949257"/>
                <a:gd name="connsiteY12" fmla="*/ 425399 h 2111120"/>
                <a:gd name="connsiteX13" fmla="*/ 2936312 w 2949257"/>
                <a:gd name="connsiteY13" fmla="*/ 1986569 h 2111120"/>
                <a:gd name="connsiteX14" fmla="*/ 2936312 w 2949257"/>
                <a:gd name="connsiteY14" fmla="*/ 2016306 h 2111120"/>
                <a:gd name="connsiteX15" fmla="*/ 2757892 w 2949257"/>
                <a:gd name="connsiteY15" fmla="*/ 2023740 h 2111120"/>
                <a:gd name="connsiteX16" fmla="*/ 2007043 w 2949257"/>
                <a:gd name="connsiteY16" fmla="*/ 2023740 h 2111120"/>
                <a:gd name="connsiteX17" fmla="*/ 1962438 w 2949257"/>
                <a:gd name="connsiteY17" fmla="*/ 2023740 h 2111120"/>
                <a:gd name="connsiteX18" fmla="*/ 1888097 w 2949257"/>
                <a:gd name="connsiteY18" fmla="*/ 2023740 h 2111120"/>
                <a:gd name="connsiteX19" fmla="*/ 1836058 w 2949257"/>
                <a:gd name="connsiteY19" fmla="*/ 1964267 h 2111120"/>
                <a:gd name="connsiteX20" fmla="*/ 1687375 w 2949257"/>
                <a:gd name="connsiteY20" fmla="*/ 1852755 h 2111120"/>
                <a:gd name="connsiteX21" fmla="*/ 1479219 w 2949257"/>
                <a:gd name="connsiteY21" fmla="*/ 1748677 h 2111120"/>
                <a:gd name="connsiteX22" fmla="*/ 1300799 w 2949257"/>
                <a:gd name="connsiteY22" fmla="*/ 1681769 h 2111120"/>
                <a:gd name="connsiteX23" fmla="*/ 1010868 w 2949257"/>
                <a:gd name="connsiteY23" fmla="*/ 1629730 h 2111120"/>
                <a:gd name="connsiteX24" fmla="*/ 735804 w 2949257"/>
                <a:gd name="connsiteY24" fmla="*/ 1607428 h 2111120"/>
                <a:gd name="connsiteX25" fmla="*/ 520214 w 2949257"/>
                <a:gd name="connsiteY25" fmla="*/ 1592560 h 2111120"/>
                <a:gd name="connsiteX26" fmla="*/ 349229 w 2949257"/>
                <a:gd name="connsiteY26" fmla="*/ 1585125 h 2111120"/>
                <a:gd name="connsiteX27" fmla="*/ 230282 w 2949257"/>
                <a:gd name="connsiteY27" fmla="*/ 1585125 h 2111120"/>
                <a:gd name="connsiteX28" fmla="*/ 134568 w 2949257"/>
                <a:gd name="connsiteY28" fmla="*/ 1585417 h 2111120"/>
                <a:gd name="connsiteX29" fmla="*/ 4586 w 2949257"/>
                <a:gd name="connsiteY29" fmla="*/ 1582164 h 2111120"/>
                <a:gd name="connsiteX30" fmla="*/ 14692 w 2949257"/>
                <a:gd name="connsiteY30" fmla="*/ 804540 h 2111120"/>
                <a:gd name="connsiteX31" fmla="*/ 22126 w 2949257"/>
                <a:gd name="connsiteY31" fmla="*/ 1652 h 2111120"/>
                <a:gd name="connsiteX0" fmla="*/ 12441 w 2939572"/>
                <a:gd name="connsiteY0" fmla="*/ 1652 h 2111120"/>
                <a:gd name="connsiteX1" fmla="*/ 919407 w 2939572"/>
                <a:gd name="connsiteY1" fmla="*/ 1652 h 2111120"/>
                <a:gd name="connsiteX2" fmla="*/ 1053222 w 2939572"/>
                <a:gd name="connsiteY2" fmla="*/ 1652 h 2111120"/>
                <a:gd name="connsiteX3" fmla="*/ 1060656 w 2939572"/>
                <a:gd name="connsiteY3" fmla="*/ 23955 h 2111120"/>
                <a:gd name="connsiteX4" fmla="*/ 1112695 w 2939572"/>
                <a:gd name="connsiteY4" fmla="*/ 75994 h 2111120"/>
                <a:gd name="connsiteX5" fmla="*/ 1320851 w 2939572"/>
                <a:gd name="connsiteY5" fmla="*/ 209808 h 2111120"/>
                <a:gd name="connsiteX6" fmla="*/ 1744597 w 2939572"/>
                <a:gd name="connsiteY6" fmla="*/ 365925 h 2111120"/>
                <a:gd name="connsiteX7" fmla="*/ 2146041 w 2939572"/>
                <a:gd name="connsiteY7" fmla="*/ 403096 h 2111120"/>
                <a:gd name="connsiteX8" fmla="*/ 2517749 w 2939572"/>
                <a:gd name="connsiteY8" fmla="*/ 425399 h 2111120"/>
                <a:gd name="connsiteX9" fmla="*/ 2770510 w 2939572"/>
                <a:gd name="connsiteY9" fmla="*/ 432833 h 2111120"/>
                <a:gd name="connsiteX10" fmla="*/ 2829983 w 2939572"/>
                <a:gd name="connsiteY10" fmla="*/ 432833 h 2111120"/>
                <a:gd name="connsiteX11" fmla="*/ 2867153 w 2939572"/>
                <a:gd name="connsiteY11" fmla="*/ 425399 h 2111120"/>
                <a:gd name="connsiteX12" fmla="*/ 2934061 w 2939572"/>
                <a:gd name="connsiteY12" fmla="*/ 425399 h 2111120"/>
                <a:gd name="connsiteX13" fmla="*/ 2926627 w 2939572"/>
                <a:gd name="connsiteY13" fmla="*/ 1986569 h 2111120"/>
                <a:gd name="connsiteX14" fmla="*/ 2926627 w 2939572"/>
                <a:gd name="connsiteY14" fmla="*/ 2016306 h 2111120"/>
                <a:gd name="connsiteX15" fmla="*/ 2748207 w 2939572"/>
                <a:gd name="connsiteY15" fmla="*/ 2023740 h 2111120"/>
                <a:gd name="connsiteX16" fmla="*/ 1997358 w 2939572"/>
                <a:gd name="connsiteY16" fmla="*/ 2023740 h 2111120"/>
                <a:gd name="connsiteX17" fmla="*/ 1952753 w 2939572"/>
                <a:gd name="connsiteY17" fmla="*/ 2023740 h 2111120"/>
                <a:gd name="connsiteX18" fmla="*/ 1878412 w 2939572"/>
                <a:gd name="connsiteY18" fmla="*/ 2023740 h 2111120"/>
                <a:gd name="connsiteX19" fmla="*/ 1826373 w 2939572"/>
                <a:gd name="connsiteY19" fmla="*/ 1964267 h 2111120"/>
                <a:gd name="connsiteX20" fmla="*/ 1677690 w 2939572"/>
                <a:gd name="connsiteY20" fmla="*/ 1852755 h 2111120"/>
                <a:gd name="connsiteX21" fmla="*/ 1469534 w 2939572"/>
                <a:gd name="connsiteY21" fmla="*/ 1748677 h 2111120"/>
                <a:gd name="connsiteX22" fmla="*/ 1291114 w 2939572"/>
                <a:gd name="connsiteY22" fmla="*/ 1681769 h 2111120"/>
                <a:gd name="connsiteX23" fmla="*/ 1001183 w 2939572"/>
                <a:gd name="connsiteY23" fmla="*/ 1629730 h 2111120"/>
                <a:gd name="connsiteX24" fmla="*/ 726119 w 2939572"/>
                <a:gd name="connsiteY24" fmla="*/ 1607428 h 2111120"/>
                <a:gd name="connsiteX25" fmla="*/ 510529 w 2939572"/>
                <a:gd name="connsiteY25" fmla="*/ 1592560 h 2111120"/>
                <a:gd name="connsiteX26" fmla="*/ 339544 w 2939572"/>
                <a:gd name="connsiteY26" fmla="*/ 1585125 h 2111120"/>
                <a:gd name="connsiteX27" fmla="*/ 220597 w 2939572"/>
                <a:gd name="connsiteY27" fmla="*/ 1585125 h 2111120"/>
                <a:gd name="connsiteX28" fmla="*/ 124883 w 2939572"/>
                <a:gd name="connsiteY28" fmla="*/ 1585417 h 2111120"/>
                <a:gd name="connsiteX29" fmla="*/ 6807 w 2939572"/>
                <a:gd name="connsiteY29" fmla="*/ 1586926 h 2111120"/>
                <a:gd name="connsiteX30" fmla="*/ 5007 w 2939572"/>
                <a:gd name="connsiteY30" fmla="*/ 804540 h 2111120"/>
                <a:gd name="connsiteX31" fmla="*/ 12441 w 2939572"/>
                <a:gd name="connsiteY31" fmla="*/ 1652 h 2111120"/>
                <a:gd name="connsiteX0" fmla="*/ 13298 w 2940429"/>
                <a:gd name="connsiteY0" fmla="*/ 1652 h 2111120"/>
                <a:gd name="connsiteX1" fmla="*/ 920264 w 2940429"/>
                <a:gd name="connsiteY1" fmla="*/ 1652 h 2111120"/>
                <a:gd name="connsiteX2" fmla="*/ 1054079 w 2940429"/>
                <a:gd name="connsiteY2" fmla="*/ 1652 h 2111120"/>
                <a:gd name="connsiteX3" fmla="*/ 1061513 w 2940429"/>
                <a:gd name="connsiteY3" fmla="*/ 23955 h 2111120"/>
                <a:gd name="connsiteX4" fmla="*/ 1113552 w 2940429"/>
                <a:gd name="connsiteY4" fmla="*/ 75994 h 2111120"/>
                <a:gd name="connsiteX5" fmla="*/ 1321708 w 2940429"/>
                <a:gd name="connsiteY5" fmla="*/ 209808 h 2111120"/>
                <a:gd name="connsiteX6" fmla="*/ 1745454 w 2940429"/>
                <a:gd name="connsiteY6" fmla="*/ 365925 h 2111120"/>
                <a:gd name="connsiteX7" fmla="*/ 2146898 w 2940429"/>
                <a:gd name="connsiteY7" fmla="*/ 403096 h 2111120"/>
                <a:gd name="connsiteX8" fmla="*/ 2518606 w 2940429"/>
                <a:gd name="connsiteY8" fmla="*/ 425399 h 2111120"/>
                <a:gd name="connsiteX9" fmla="*/ 2771367 w 2940429"/>
                <a:gd name="connsiteY9" fmla="*/ 432833 h 2111120"/>
                <a:gd name="connsiteX10" fmla="*/ 2830840 w 2940429"/>
                <a:gd name="connsiteY10" fmla="*/ 432833 h 2111120"/>
                <a:gd name="connsiteX11" fmla="*/ 2868010 w 2940429"/>
                <a:gd name="connsiteY11" fmla="*/ 425399 h 2111120"/>
                <a:gd name="connsiteX12" fmla="*/ 2934918 w 2940429"/>
                <a:gd name="connsiteY12" fmla="*/ 425399 h 2111120"/>
                <a:gd name="connsiteX13" fmla="*/ 2927484 w 2940429"/>
                <a:gd name="connsiteY13" fmla="*/ 1986569 h 2111120"/>
                <a:gd name="connsiteX14" fmla="*/ 2927484 w 2940429"/>
                <a:gd name="connsiteY14" fmla="*/ 2016306 h 2111120"/>
                <a:gd name="connsiteX15" fmla="*/ 2749064 w 2940429"/>
                <a:gd name="connsiteY15" fmla="*/ 2023740 h 2111120"/>
                <a:gd name="connsiteX16" fmla="*/ 1998215 w 2940429"/>
                <a:gd name="connsiteY16" fmla="*/ 2023740 h 2111120"/>
                <a:gd name="connsiteX17" fmla="*/ 1953610 w 2940429"/>
                <a:gd name="connsiteY17" fmla="*/ 2023740 h 2111120"/>
                <a:gd name="connsiteX18" fmla="*/ 1879269 w 2940429"/>
                <a:gd name="connsiteY18" fmla="*/ 2023740 h 2111120"/>
                <a:gd name="connsiteX19" fmla="*/ 1827230 w 2940429"/>
                <a:gd name="connsiteY19" fmla="*/ 1964267 h 2111120"/>
                <a:gd name="connsiteX20" fmla="*/ 1678547 w 2940429"/>
                <a:gd name="connsiteY20" fmla="*/ 1852755 h 2111120"/>
                <a:gd name="connsiteX21" fmla="*/ 1470391 w 2940429"/>
                <a:gd name="connsiteY21" fmla="*/ 1748677 h 2111120"/>
                <a:gd name="connsiteX22" fmla="*/ 1291971 w 2940429"/>
                <a:gd name="connsiteY22" fmla="*/ 1681769 h 2111120"/>
                <a:gd name="connsiteX23" fmla="*/ 1002040 w 2940429"/>
                <a:gd name="connsiteY23" fmla="*/ 1629730 h 2111120"/>
                <a:gd name="connsiteX24" fmla="*/ 726976 w 2940429"/>
                <a:gd name="connsiteY24" fmla="*/ 1607428 h 2111120"/>
                <a:gd name="connsiteX25" fmla="*/ 511386 w 2940429"/>
                <a:gd name="connsiteY25" fmla="*/ 1592560 h 2111120"/>
                <a:gd name="connsiteX26" fmla="*/ 340401 w 2940429"/>
                <a:gd name="connsiteY26" fmla="*/ 1585125 h 2111120"/>
                <a:gd name="connsiteX27" fmla="*/ 221454 w 2940429"/>
                <a:gd name="connsiteY27" fmla="*/ 1585125 h 2111120"/>
                <a:gd name="connsiteX28" fmla="*/ 125740 w 2940429"/>
                <a:gd name="connsiteY28" fmla="*/ 1585417 h 2111120"/>
                <a:gd name="connsiteX29" fmla="*/ 7664 w 2940429"/>
                <a:gd name="connsiteY29" fmla="*/ 1586926 h 2111120"/>
                <a:gd name="connsiteX30" fmla="*/ 3482 w 2940429"/>
                <a:gd name="connsiteY30" fmla="*/ 806921 h 2111120"/>
                <a:gd name="connsiteX31" fmla="*/ 13298 w 2940429"/>
                <a:gd name="connsiteY31" fmla="*/ 1652 h 2111120"/>
                <a:gd name="connsiteX0" fmla="*/ 20834 w 2940821"/>
                <a:gd name="connsiteY0" fmla="*/ 9092 h 2111417"/>
                <a:gd name="connsiteX1" fmla="*/ 920656 w 2940821"/>
                <a:gd name="connsiteY1" fmla="*/ 1949 h 2111417"/>
                <a:gd name="connsiteX2" fmla="*/ 1054471 w 2940821"/>
                <a:gd name="connsiteY2" fmla="*/ 1949 h 2111417"/>
                <a:gd name="connsiteX3" fmla="*/ 1061905 w 2940821"/>
                <a:gd name="connsiteY3" fmla="*/ 24252 h 2111417"/>
                <a:gd name="connsiteX4" fmla="*/ 1113944 w 2940821"/>
                <a:gd name="connsiteY4" fmla="*/ 76291 h 2111417"/>
                <a:gd name="connsiteX5" fmla="*/ 1322100 w 2940821"/>
                <a:gd name="connsiteY5" fmla="*/ 210105 h 2111417"/>
                <a:gd name="connsiteX6" fmla="*/ 1745846 w 2940821"/>
                <a:gd name="connsiteY6" fmla="*/ 366222 h 2111417"/>
                <a:gd name="connsiteX7" fmla="*/ 2147290 w 2940821"/>
                <a:gd name="connsiteY7" fmla="*/ 403393 h 2111417"/>
                <a:gd name="connsiteX8" fmla="*/ 2518998 w 2940821"/>
                <a:gd name="connsiteY8" fmla="*/ 425696 h 2111417"/>
                <a:gd name="connsiteX9" fmla="*/ 2771759 w 2940821"/>
                <a:gd name="connsiteY9" fmla="*/ 433130 h 2111417"/>
                <a:gd name="connsiteX10" fmla="*/ 2831232 w 2940821"/>
                <a:gd name="connsiteY10" fmla="*/ 433130 h 2111417"/>
                <a:gd name="connsiteX11" fmla="*/ 2868402 w 2940821"/>
                <a:gd name="connsiteY11" fmla="*/ 425696 h 2111417"/>
                <a:gd name="connsiteX12" fmla="*/ 2935310 w 2940821"/>
                <a:gd name="connsiteY12" fmla="*/ 425696 h 2111417"/>
                <a:gd name="connsiteX13" fmla="*/ 2927876 w 2940821"/>
                <a:gd name="connsiteY13" fmla="*/ 1986866 h 2111417"/>
                <a:gd name="connsiteX14" fmla="*/ 2927876 w 2940821"/>
                <a:gd name="connsiteY14" fmla="*/ 2016603 h 2111417"/>
                <a:gd name="connsiteX15" fmla="*/ 2749456 w 2940821"/>
                <a:gd name="connsiteY15" fmla="*/ 2024037 h 2111417"/>
                <a:gd name="connsiteX16" fmla="*/ 1998607 w 2940821"/>
                <a:gd name="connsiteY16" fmla="*/ 2024037 h 2111417"/>
                <a:gd name="connsiteX17" fmla="*/ 1954002 w 2940821"/>
                <a:gd name="connsiteY17" fmla="*/ 2024037 h 2111417"/>
                <a:gd name="connsiteX18" fmla="*/ 1879661 w 2940821"/>
                <a:gd name="connsiteY18" fmla="*/ 2024037 h 2111417"/>
                <a:gd name="connsiteX19" fmla="*/ 1827622 w 2940821"/>
                <a:gd name="connsiteY19" fmla="*/ 1964564 h 2111417"/>
                <a:gd name="connsiteX20" fmla="*/ 1678939 w 2940821"/>
                <a:gd name="connsiteY20" fmla="*/ 1853052 h 2111417"/>
                <a:gd name="connsiteX21" fmla="*/ 1470783 w 2940821"/>
                <a:gd name="connsiteY21" fmla="*/ 1748974 h 2111417"/>
                <a:gd name="connsiteX22" fmla="*/ 1292363 w 2940821"/>
                <a:gd name="connsiteY22" fmla="*/ 1682066 h 2111417"/>
                <a:gd name="connsiteX23" fmla="*/ 1002432 w 2940821"/>
                <a:gd name="connsiteY23" fmla="*/ 1630027 h 2111417"/>
                <a:gd name="connsiteX24" fmla="*/ 727368 w 2940821"/>
                <a:gd name="connsiteY24" fmla="*/ 1607725 h 2111417"/>
                <a:gd name="connsiteX25" fmla="*/ 511778 w 2940821"/>
                <a:gd name="connsiteY25" fmla="*/ 1592857 h 2111417"/>
                <a:gd name="connsiteX26" fmla="*/ 340793 w 2940821"/>
                <a:gd name="connsiteY26" fmla="*/ 1585422 h 2111417"/>
                <a:gd name="connsiteX27" fmla="*/ 221846 w 2940821"/>
                <a:gd name="connsiteY27" fmla="*/ 1585422 h 2111417"/>
                <a:gd name="connsiteX28" fmla="*/ 126132 w 2940821"/>
                <a:gd name="connsiteY28" fmla="*/ 1585714 h 2111417"/>
                <a:gd name="connsiteX29" fmla="*/ 8056 w 2940821"/>
                <a:gd name="connsiteY29" fmla="*/ 1587223 h 2111417"/>
                <a:gd name="connsiteX30" fmla="*/ 3874 w 2940821"/>
                <a:gd name="connsiteY30" fmla="*/ 807218 h 2111417"/>
                <a:gd name="connsiteX31" fmla="*/ 20834 w 2940821"/>
                <a:gd name="connsiteY31" fmla="*/ 9092 h 2111417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867761 w 2940180"/>
                <a:gd name="connsiteY11" fmla="*/ 425591 h 2111312"/>
                <a:gd name="connsiteX12" fmla="*/ 2934669 w 2940180"/>
                <a:gd name="connsiteY12" fmla="*/ 425591 h 2111312"/>
                <a:gd name="connsiteX13" fmla="*/ 2927235 w 2940180"/>
                <a:gd name="connsiteY13" fmla="*/ 1986761 h 2111312"/>
                <a:gd name="connsiteX14" fmla="*/ 2927235 w 2940180"/>
                <a:gd name="connsiteY14" fmla="*/ 2016498 h 2111312"/>
                <a:gd name="connsiteX15" fmla="*/ 2748815 w 2940180"/>
                <a:gd name="connsiteY15" fmla="*/ 2023932 h 2111312"/>
                <a:gd name="connsiteX16" fmla="*/ 1997966 w 2940180"/>
                <a:gd name="connsiteY16" fmla="*/ 2023932 h 2111312"/>
                <a:gd name="connsiteX17" fmla="*/ 1953361 w 2940180"/>
                <a:gd name="connsiteY17" fmla="*/ 2023932 h 2111312"/>
                <a:gd name="connsiteX18" fmla="*/ 1879020 w 2940180"/>
                <a:gd name="connsiteY18" fmla="*/ 2023932 h 2111312"/>
                <a:gd name="connsiteX19" fmla="*/ 1826981 w 2940180"/>
                <a:gd name="connsiteY19" fmla="*/ 1964459 h 2111312"/>
                <a:gd name="connsiteX20" fmla="*/ 1678298 w 2940180"/>
                <a:gd name="connsiteY20" fmla="*/ 1852947 h 2111312"/>
                <a:gd name="connsiteX21" fmla="*/ 1470142 w 2940180"/>
                <a:gd name="connsiteY21" fmla="*/ 1748869 h 2111312"/>
                <a:gd name="connsiteX22" fmla="*/ 1291722 w 2940180"/>
                <a:gd name="connsiteY22" fmla="*/ 1681961 h 2111312"/>
                <a:gd name="connsiteX23" fmla="*/ 1001791 w 2940180"/>
                <a:gd name="connsiteY23" fmla="*/ 1629922 h 2111312"/>
                <a:gd name="connsiteX24" fmla="*/ 726727 w 2940180"/>
                <a:gd name="connsiteY24" fmla="*/ 1607620 h 2111312"/>
                <a:gd name="connsiteX25" fmla="*/ 511137 w 2940180"/>
                <a:gd name="connsiteY25" fmla="*/ 1592752 h 2111312"/>
                <a:gd name="connsiteX26" fmla="*/ 340152 w 2940180"/>
                <a:gd name="connsiteY26" fmla="*/ 1585317 h 2111312"/>
                <a:gd name="connsiteX27" fmla="*/ 221205 w 2940180"/>
                <a:gd name="connsiteY27" fmla="*/ 1585317 h 2111312"/>
                <a:gd name="connsiteX28" fmla="*/ 125491 w 2940180"/>
                <a:gd name="connsiteY28" fmla="*/ 1585609 h 2111312"/>
                <a:gd name="connsiteX29" fmla="*/ 7415 w 2940180"/>
                <a:gd name="connsiteY29" fmla="*/ 1587118 h 2111312"/>
                <a:gd name="connsiteX30" fmla="*/ 3233 w 2940180"/>
                <a:gd name="connsiteY30" fmla="*/ 807113 h 2111312"/>
                <a:gd name="connsiteX31" fmla="*/ 8287 w 2940180"/>
                <a:gd name="connsiteY31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867761 w 2940180"/>
                <a:gd name="connsiteY11" fmla="*/ 425591 h 2111312"/>
                <a:gd name="connsiteX12" fmla="*/ 2934669 w 2940180"/>
                <a:gd name="connsiteY12" fmla="*/ 425591 h 2111312"/>
                <a:gd name="connsiteX13" fmla="*/ 2927235 w 2940180"/>
                <a:gd name="connsiteY13" fmla="*/ 1986761 h 2111312"/>
                <a:gd name="connsiteX14" fmla="*/ 2927235 w 2940180"/>
                <a:gd name="connsiteY14" fmla="*/ 2016498 h 2111312"/>
                <a:gd name="connsiteX15" fmla="*/ 2748815 w 2940180"/>
                <a:gd name="connsiteY15" fmla="*/ 2023932 h 2111312"/>
                <a:gd name="connsiteX16" fmla="*/ 1997966 w 2940180"/>
                <a:gd name="connsiteY16" fmla="*/ 2023932 h 2111312"/>
                <a:gd name="connsiteX17" fmla="*/ 1953361 w 2940180"/>
                <a:gd name="connsiteY17" fmla="*/ 2023932 h 2111312"/>
                <a:gd name="connsiteX18" fmla="*/ 1879020 w 2940180"/>
                <a:gd name="connsiteY18" fmla="*/ 2023932 h 2111312"/>
                <a:gd name="connsiteX19" fmla="*/ 1826981 w 2940180"/>
                <a:gd name="connsiteY19" fmla="*/ 1964459 h 2111312"/>
                <a:gd name="connsiteX20" fmla="*/ 1678298 w 2940180"/>
                <a:gd name="connsiteY20" fmla="*/ 1852947 h 2111312"/>
                <a:gd name="connsiteX21" fmla="*/ 1470142 w 2940180"/>
                <a:gd name="connsiteY21" fmla="*/ 1748869 h 2111312"/>
                <a:gd name="connsiteX22" fmla="*/ 1291722 w 2940180"/>
                <a:gd name="connsiteY22" fmla="*/ 1681961 h 2111312"/>
                <a:gd name="connsiteX23" fmla="*/ 1001791 w 2940180"/>
                <a:gd name="connsiteY23" fmla="*/ 1629922 h 2111312"/>
                <a:gd name="connsiteX24" fmla="*/ 726727 w 2940180"/>
                <a:gd name="connsiteY24" fmla="*/ 1607620 h 2111312"/>
                <a:gd name="connsiteX25" fmla="*/ 511137 w 2940180"/>
                <a:gd name="connsiteY25" fmla="*/ 1592752 h 2111312"/>
                <a:gd name="connsiteX26" fmla="*/ 340152 w 2940180"/>
                <a:gd name="connsiteY26" fmla="*/ 1585317 h 2111312"/>
                <a:gd name="connsiteX27" fmla="*/ 221205 w 2940180"/>
                <a:gd name="connsiteY27" fmla="*/ 1585317 h 2111312"/>
                <a:gd name="connsiteX28" fmla="*/ 125491 w 2940180"/>
                <a:gd name="connsiteY28" fmla="*/ 1585609 h 2111312"/>
                <a:gd name="connsiteX29" fmla="*/ 7415 w 2940180"/>
                <a:gd name="connsiteY29" fmla="*/ 1587118 h 2111312"/>
                <a:gd name="connsiteX30" fmla="*/ 3233 w 2940180"/>
                <a:gd name="connsiteY30" fmla="*/ 807113 h 2111312"/>
                <a:gd name="connsiteX31" fmla="*/ 8287 w 2940180"/>
                <a:gd name="connsiteY31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867761 w 2940180"/>
                <a:gd name="connsiteY11" fmla="*/ 425591 h 2111312"/>
                <a:gd name="connsiteX12" fmla="*/ 2934669 w 2940180"/>
                <a:gd name="connsiteY12" fmla="*/ 425591 h 2111312"/>
                <a:gd name="connsiteX13" fmla="*/ 2927235 w 2940180"/>
                <a:gd name="connsiteY13" fmla="*/ 1986761 h 2111312"/>
                <a:gd name="connsiteX14" fmla="*/ 2927235 w 2940180"/>
                <a:gd name="connsiteY14" fmla="*/ 2016498 h 2111312"/>
                <a:gd name="connsiteX15" fmla="*/ 2748815 w 2940180"/>
                <a:gd name="connsiteY15" fmla="*/ 2023932 h 2111312"/>
                <a:gd name="connsiteX16" fmla="*/ 1997966 w 2940180"/>
                <a:gd name="connsiteY16" fmla="*/ 2023932 h 2111312"/>
                <a:gd name="connsiteX17" fmla="*/ 1953361 w 2940180"/>
                <a:gd name="connsiteY17" fmla="*/ 2023932 h 2111312"/>
                <a:gd name="connsiteX18" fmla="*/ 1879020 w 2940180"/>
                <a:gd name="connsiteY18" fmla="*/ 2023932 h 2111312"/>
                <a:gd name="connsiteX19" fmla="*/ 1826981 w 2940180"/>
                <a:gd name="connsiteY19" fmla="*/ 1964459 h 2111312"/>
                <a:gd name="connsiteX20" fmla="*/ 1678298 w 2940180"/>
                <a:gd name="connsiteY20" fmla="*/ 1852947 h 2111312"/>
                <a:gd name="connsiteX21" fmla="*/ 1470142 w 2940180"/>
                <a:gd name="connsiteY21" fmla="*/ 1748869 h 2111312"/>
                <a:gd name="connsiteX22" fmla="*/ 1291722 w 2940180"/>
                <a:gd name="connsiteY22" fmla="*/ 1681961 h 2111312"/>
                <a:gd name="connsiteX23" fmla="*/ 1001791 w 2940180"/>
                <a:gd name="connsiteY23" fmla="*/ 1629922 h 2111312"/>
                <a:gd name="connsiteX24" fmla="*/ 726727 w 2940180"/>
                <a:gd name="connsiteY24" fmla="*/ 1607620 h 2111312"/>
                <a:gd name="connsiteX25" fmla="*/ 511137 w 2940180"/>
                <a:gd name="connsiteY25" fmla="*/ 1592752 h 2111312"/>
                <a:gd name="connsiteX26" fmla="*/ 340152 w 2940180"/>
                <a:gd name="connsiteY26" fmla="*/ 1585317 h 2111312"/>
                <a:gd name="connsiteX27" fmla="*/ 221205 w 2940180"/>
                <a:gd name="connsiteY27" fmla="*/ 1585317 h 2111312"/>
                <a:gd name="connsiteX28" fmla="*/ 125491 w 2940180"/>
                <a:gd name="connsiteY28" fmla="*/ 1585609 h 2111312"/>
                <a:gd name="connsiteX29" fmla="*/ 7415 w 2940180"/>
                <a:gd name="connsiteY29" fmla="*/ 1587118 h 2111312"/>
                <a:gd name="connsiteX30" fmla="*/ 3233 w 2940180"/>
                <a:gd name="connsiteY30" fmla="*/ 807113 h 2111312"/>
                <a:gd name="connsiteX31" fmla="*/ 8287 w 2940180"/>
                <a:gd name="connsiteY31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867761 w 2940180"/>
                <a:gd name="connsiteY11" fmla="*/ 425591 h 2111312"/>
                <a:gd name="connsiteX12" fmla="*/ 2934669 w 2940180"/>
                <a:gd name="connsiteY12" fmla="*/ 425591 h 2111312"/>
                <a:gd name="connsiteX13" fmla="*/ 2927235 w 2940180"/>
                <a:gd name="connsiteY13" fmla="*/ 1986761 h 2111312"/>
                <a:gd name="connsiteX14" fmla="*/ 2927235 w 2940180"/>
                <a:gd name="connsiteY14" fmla="*/ 2016498 h 2111312"/>
                <a:gd name="connsiteX15" fmla="*/ 2748815 w 2940180"/>
                <a:gd name="connsiteY15" fmla="*/ 2023932 h 2111312"/>
                <a:gd name="connsiteX16" fmla="*/ 1997966 w 2940180"/>
                <a:gd name="connsiteY16" fmla="*/ 2023932 h 2111312"/>
                <a:gd name="connsiteX17" fmla="*/ 1953361 w 2940180"/>
                <a:gd name="connsiteY17" fmla="*/ 2023932 h 2111312"/>
                <a:gd name="connsiteX18" fmla="*/ 1879020 w 2940180"/>
                <a:gd name="connsiteY18" fmla="*/ 2023932 h 2111312"/>
                <a:gd name="connsiteX19" fmla="*/ 1826981 w 2940180"/>
                <a:gd name="connsiteY19" fmla="*/ 1964459 h 2111312"/>
                <a:gd name="connsiteX20" fmla="*/ 1678298 w 2940180"/>
                <a:gd name="connsiteY20" fmla="*/ 1852947 h 2111312"/>
                <a:gd name="connsiteX21" fmla="*/ 1470142 w 2940180"/>
                <a:gd name="connsiteY21" fmla="*/ 1748869 h 2111312"/>
                <a:gd name="connsiteX22" fmla="*/ 1291722 w 2940180"/>
                <a:gd name="connsiteY22" fmla="*/ 1681961 h 2111312"/>
                <a:gd name="connsiteX23" fmla="*/ 1001791 w 2940180"/>
                <a:gd name="connsiteY23" fmla="*/ 1629922 h 2111312"/>
                <a:gd name="connsiteX24" fmla="*/ 726727 w 2940180"/>
                <a:gd name="connsiteY24" fmla="*/ 1607620 h 2111312"/>
                <a:gd name="connsiteX25" fmla="*/ 511137 w 2940180"/>
                <a:gd name="connsiteY25" fmla="*/ 1592752 h 2111312"/>
                <a:gd name="connsiteX26" fmla="*/ 340152 w 2940180"/>
                <a:gd name="connsiteY26" fmla="*/ 1585317 h 2111312"/>
                <a:gd name="connsiteX27" fmla="*/ 221205 w 2940180"/>
                <a:gd name="connsiteY27" fmla="*/ 1585317 h 2111312"/>
                <a:gd name="connsiteX28" fmla="*/ 125491 w 2940180"/>
                <a:gd name="connsiteY28" fmla="*/ 1585609 h 2111312"/>
                <a:gd name="connsiteX29" fmla="*/ 7415 w 2940180"/>
                <a:gd name="connsiteY29" fmla="*/ 1587118 h 2111312"/>
                <a:gd name="connsiteX30" fmla="*/ 3233 w 2940180"/>
                <a:gd name="connsiteY30" fmla="*/ 807113 h 2111312"/>
                <a:gd name="connsiteX31" fmla="*/ 8287 w 2940180"/>
                <a:gd name="connsiteY31" fmla="*/ 6606 h 2111312"/>
                <a:gd name="connsiteX0" fmla="*/ 8287 w 2940489"/>
                <a:gd name="connsiteY0" fmla="*/ 6606 h 2111312"/>
                <a:gd name="connsiteX1" fmla="*/ 920015 w 2940489"/>
                <a:gd name="connsiteY1" fmla="*/ 1844 h 2111312"/>
                <a:gd name="connsiteX2" fmla="*/ 1053830 w 2940489"/>
                <a:gd name="connsiteY2" fmla="*/ 1844 h 2111312"/>
                <a:gd name="connsiteX3" fmla="*/ 1061264 w 2940489"/>
                <a:gd name="connsiteY3" fmla="*/ 24147 h 2111312"/>
                <a:gd name="connsiteX4" fmla="*/ 1113303 w 2940489"/>
                <a:gd name="connsiteY4" fmla="*/ 76186 h 2111312"/>
                <a:gd name="connsiteX5" fmla="*/ 1321459 w 2940489"/>
                <a:gd name="connsiteY5" fmla="*/ 210000 h 2111312"/>
                <a:gd name="connsiteX6" fmla="*/ 1745205 w 2940489"/>
                <a:gd name="connsiteY6" fmla="*/ 366117 h 2111312"/>
                <a:gd name="connsiteX7" fmla="*/ 2146649 w 2940489"/>
                <a:gd name="connsiteY7" fmla="*/ 403288 h 2111312"/>
                <a:gd name="connsiteX8" fmla="*/ 2518357 w 2940489"/>
                <a:gd name="connsiteY8" fmla="*/ 425591 h 2111312"/>
                <a:gd name="connsiteX9" fmla="*/ 2771118 w 2940489"/>
                <a:gd name="connsiteY9" fmla="*/ 433025 h 2111312"/>
                <a:gd name="connsiteX10" fmla="*/ 2830591 w 2940489"/>
                <a:gd name="connsiteY10" fmla="*/ 433025 h 2111312"/>
                <a:gd name="connsiteX11" fmla="*/ 2934669 w 2940489"/>
                <a:gd name="connsiteY11" fmla="*/ 425591 h 2111312"/>
                <a:gd name="connsiteX12" fmla="*/ 2927235 w 2940489"/>
                <a:gd name="connsiteY12" fmla="*/ 1986761 h 2111312"/>
                <a:gd name="connsiteX13" fmla="*/ 2927235 w 2940489"/>
                <a:gd name="connsiteY13" fmla="*/ 2016498 h 2111312"/>
                <a:gd name="connsiteX14" fmla="*/ 2748815 w 2940489"/>
                <a:gd name="connsiteY14" fmla="*/ 2023932 h 2111312"/>
                <a:gd name="connsiteX15" fmla="*/ 1997966 w 2940489"/>
                <a:gd name="connsiteY15" fmla="*/ 2023932 h 2111312"/>
                <a:gd name="connsiteX16" fmla="*/ 1953361 w 2940489"/>
                <a:gd name="connsiteY16" fmla="*/ 2023932 h 2111312"/>
                <a:gd name="connsiteX17" fmla="*/ 1879020 w 2940489"/>
                <a:gd name="connsiteY17" fmla="*/ 2023932 h 2111312"/>
                <a:gd name="connsiteX18" fmla="*/ 1826981 w 2940489"/>
                <a:gd name="connsiteY18" fmla="*/ 1964459 h 2111312"/>
                <a:gd name="connsiteX19" fmla="*/ 1678298 w 2940489"/>
                <a:gd name="connsiteY19" fmla="*/ 1852947 h 2111312"/>
                <a:gd name="connsiteX20" fmla="*/ 1470142 w 2940489"/>
                <a:gd name="connsiteY20" fmla="*/ 1748869 h 2111312"/>
                <a:gd name="connsiteX21" fmla="*/ 1291722 w 2940489"/>
                <a:gd name="connsiteY21" fmla="*/ 1681961 h 2111312"/>
                <a:gd name="connsiteX22" fmla="*/ 1001791 w 2940489"/>
                <a:gd name="connsiteY22" fmla="*/ 1629922 h 2111312"/>
                <a:gd name="connsiteX23" fmla="*/ 726727 w 2940489"/>
                <a:gd name="connsiteY23" fmla="*/ 1607620 h 2111312"/>
                <a:gd name="connsiteX24" fmla="*/ 511137 w 2940489"/>
                <a:gd name="connsiteY24" fmla="*/ 1592752 h 2111312"/>
                <a:gd name="connsiteX25" fmla="*/ 340152 w 2940489"/>
                <a:gd name="connsiteY25" fmla="*/ 1585317 h 2111312"/>
                <a:gd name="connsiteX26" fmla="*/ 221205 w 2940489"/>
                <a:gd name="connsiteY26" fmla="*/ 1585317 h 2111312"/>
                <a:gd name="connsiteX27" fmla="*/ 125491 w 2940489"/>
                <a:gd name="connsiteY27" fmla="*/ 1585609 h 2111312"/>
                <a:gd name="connsiteX28" fmla="*/ 7415 w 2940489"/>
                <a:gd name="connsiteY28" fmla="*/ 1587118 h 2111312"/>
                <a:gd name="connsiteX29" fmla="*/ 3233 w 2940489"/>
                <a:gd name="connsiteY29" fmla="*/ 807113 h 2111312"/>
                <a:gd name="connsiteX30" fmla="*/ 8287 w 2940489"/>
                <a:gd name="connsiteY30" fmla="*/ 6606 h 2111312"/>
                <a:gd name="connsiteX0" fmla="*/ 8287 w 2940489"/>
                <a:gd name="connsiteY0" fmla="*/ 6606 h 2111312"/>
                <a:gd name="connsiteX1" fmla="*/ 920015 w 2940489"/>
                <a:gd name="connsiteY1" fmla="*/ 1844 h 2111312"/>
                <a:gd name="connsiteX2" fmla="*/ 1053830 w 2940489"/>
                <a:gd name="connsiteY2" fmla="*/ 1844 h 2111312"/>
                <a:gd name="connsiteX3" fmla="*/ 1061264 w 2940489"/>
                <a:gd name="connsiteY3" fmla="*/ 24147 h 2111312"/>
                <a:gd name="connsiteX4" fmla="*/ 1113303 w 2940489"/>
                <a:gd name="connsiteY4" fmla="*/ 76186 h 2111312"/>
                <a:gd name="connsiteX5" fmla="*/ 1321459 w 2940489"/>
                <a:gd name="connsiteY5" fmla="*/ 210000 h 2111312"/>
                <a:gd name="connsiteX6" fmla="*/ 1745205 w 2940489"/>
                <a:gd name="connsiteY6" fmla="*/ 366117 h 2111312"/>
                <a:gd name="connsiteX7" fmla="*/ 2146649 w 2940489"/>
                <a:gd name="connsiteY7" fmla="*/ 403288 h 2111312"/>
                <a:gd name="connsiteX8" fmla="*/ 2518357 w 2940489"/>
                <a:gd name="connsiteY8" fmla="*/ 425591 h 2111312"/>
                <a:gd name="connsiteX9" fmla="*/ 2771118 w 2940489"/>
                <a:gd name="connsiteY9" fmla="*/ 433025 h 2111312"/>
                <a:gd name="connsiteX10" fmla="*/ 2830591 w 2940489"/>
                <a:gd name="connsiteY10" fmla="*/ 433025 h 2111312"/>
                <a:gd name="connsiteX11" fmla="*/ 2934669 w 2940489"/>
                <a:gd name="connsiteY11" fmla="*/ 425591 h 2111312"/>
                <a:gd name="connsiteX12" fmla="*/ 2927235 w 2940489"/>
                <a:gd name="connsiteY12" fmla="*/ 1986761 h 2111312"/>
                <a:gd name="connsiteX13" fmla="*/ 2927235 w 2940489"/>
                <a:gd name="connsiteY13" fmla="*/ 2016498 h 2111312"/>
                <a:gd name="connsiteX14" fmla="*/ 2748815 w 2940489"/>
                <a:gd name="connsiteY14" fmla="*/ 2023932 h 2111312"/>
                <a:gd name="connsiteX15" fmla="*/ 1997966 w 2940489"/>
                <a:gd name="connsiteY15" fmla="*/ 2023932 h 2111312"/>
                <a:gd name="connsiteX16" fmla="*/ 1953361 w 2940489"/>
                <a:gd name="connsiteY16" fmla="*/ 2023932 h 2111312"/>
                <a:gd name="connsiteX17" fmla="*/ 1879020 w 2940489"/>
                <a:gd name="connsiteY17" fmla="*/ 2023932 h 2111312"/>
                <a:gd name="connsiteX18" fmla="*/ 1826981 w 2940489"/>
                <a:gd name="connsiteY18" fmla="*/ 1964459 h 2111312"/>
                <a:gd name="connsiteX19" fmla="*/ 1678298 w 2940489"/>
                <a:gd name="connsiteY19" fmla="*/ 1852947 h 2111312"/>
                <a:gd name="connsiteX20" fmla="*/ 1470142 w 2940489"/>
                <a:gd name="connsiteY20" fmla="*/ 1748869 h 2111312"/>
                <a:gd name="connsiteX21" fmla="*/ 1291722 w 2940489"/>
                <a:gd name="connsiteY21" fmla="*/ 1681961 h 2111312"/>
                <a:gd name="connsiteX22" fmla="*/ 1001791 w 2940489"/>
                <a:gd name="connsiteY22" fmla="*/ 1629922 h 2111312"/>
                <a:gd name="connsiteX23" fmla="*/ 726727 w 2940489"/>
                <a:gd name="connsiteY23" fmla="*/ 1607620 h 2111312"/>
                <a:gd name="connsiteX24" fmla="*/ 511137 w 2940489"/>
                <a:gd name="connsiteY24" fmla="*/ 1592752 h 2111312"/>
                <a:gd name="connsiteX25" fmla="*/ 340152 w 2940489"/>
                <a:gd name="connsiteY25" fmla="*/ 1585317 h 2111312"/>
                <a:gd name="connsiteX26" fmla="*/ 221205 w 2940489"/>
                <a:gd name="connsiteY26" fmla="*/ 1585317 h 2111312"/>
                <a:gd name="connsiteX27" fmla="*/ 125491 w 2940489"/>
                <a:gd name="connsiteY27" fmla="*/ 1585609 h 2111312"/>
                <a:gd name="connsiteX28" fmla="*/ 7415 w 2940489"/>
                <a:gd name="connsiteY28" fmla="*/ 1587118 h 2111312"/>
                <a:gd name="connsiteX29" fmla="*/ 3233 w 2940489"/>
                <a:gd name="connsiteY29" fmla="*/ 807113 h 2111312"/>
                <a:gd name="connsiteX30" fmla="*/ 8287 w 2940489"/>
                <a:gd name="connsiteY30" fmla="*/ 6606 h 2111312"/>
                <a:gd name="connsiteX0" fmla="*/ 8287 w 2940489"/>
                <a:gd name="connsiteY0" fmla="*/ 6606 h 2111312"/>
                <a:gd name="connsiteX1" fmla="*/ 920015 w 2940489"/>
                <a:gd name="connsiteY1" fmla="*/ 1844 h 2111312"/>
                <a:gd name="connsiteX2" fmla="*/ 1053830 w 2940489"/>
                <a:gd name="connsiteY2" fmla="*/ 1844 h 2111312"/>
                <a:gd name="connsiteX3" fmla="*/ 1061264 w 2940489"/>
                <a:gd name="connsiteY3" fmla="*/ 24147 h 2111312"/>
                <a:gd name="connsiteX4" fmla="*/ 1113303 w 2940489"/>
                <a:gd name="connsiteY4" fmla="*/ 76186 h 2111312"/>
                <a:gd name="connsiteX5" fmla="*/ 1321459 w 2940489"/>
                <a:gd name="connsiteY5" fmla="*/ 210000 h 2111312"/>
                <a:gd name="connsiteX6" fmla="*/ 1745205 w 2940489"/>
                <a:gd name="connsiteY6" fmla="*/ 366117 h 2111312"/>
                <a:gd name="connsiteX7" fmla="*/ 2146649 w 2940489"/>
                <a:gd name="connsiteY7" fmla="*/ 403288 h 2111312"/>
                <a:gd name="connsiteX8" fmla="*/ 2518357 w 2940489"/>
                <a:gd name="connsiteY8" fmla="*/ 425591 h 2111312"/>
                <a:gd name="connsiteX9" fmla="*/ 2771118 w 2940489"/>
                <a:gd name="connsiteY9" fmla="*/ 433025 h 2111312"/>
                <a:gd name="connsiteX10" fmla="*/ 2830591 w 2940489"/>
                <a:gd name="connsiteY10" fmla="*/ 433025 h 2111312"/>
                <a:gd name="connsiteX11" fmla="*/ 2934669 w 2940489"/>
                <a:gd name="connsiteY11" fmla="*/ 425591 h 2111312"/>
                <a:gd name="connsiteX12" fmla="*/ 2927235 w 2940489"/>
                <a:gd name="connsiteY12" fmla="*/ 1986761 h 2111312"/>
                <a:gd name="connsiteX13" fmla="*/ 2927235 w 2940489"/>
                <a:gd name="connsiteY13" fmla="*/ 2016498 h 2111312"/>
                <a:gd name="connsiteX14" fmla="*/ 2748815 w 2940489"/>
                <a:gd name="connsiteY14" fmla="*/ 2023932 h 2111312"/>
                <a:gd name="connsiteX15" fmla="*/ 1997966 w 2940489"/>
                <a:gd name="connsiteY15" fmla="*/ 2023932 h 2111312"/>
                <a:gd name="connsiteX16" fmla="*/ 1953361 w 2940489"/>
                <a:gd name="connsiteY16" fmla="*/ 2023932 h 2111312"/>
                <a:gd name="connsiteX17" fmla="*/ 1879020 w 2940489"/>
                <a:gd name="connsiteY17" fmla="*/ 2023932 h 2111312"/>
                <a:gd name="connsiteX18" fmla="*/ 1826981 w 2940489"/>
                <a:gd name="connsiteY18" fmla="*/ 1964459 h 2111312"/>
                <a:gd name="connsiteX19" fmla="*/ 1678298 w 2940489"/>
                <a:gd name="connsiteY19" fmla="*/ 1852947 h 2111312"/>
                <a:gd name="connsiteX20" fmla="*/ 1470142 w 2940489"/>
                <a:gd name="connsiteY20" fmla="*/ 1748869 h 2111312"/>
                <a:gd name="connsiteX21" fmla="*/ 1291722 w 2940489"/>
                <a:gd name="connsiteY21" fmla="*/ 1681961 h 2111312"/>
                <a:gd name="connsiteX22" fmla="*/ 1001791 w 2940489"/>
                <a:gd name="connsiteY22" fmla="*/ 1629922 h 2111312"/>
                <a:gd name="connsiteX23" fmla="*/ 726727 w 2940489"/>
                <a:gd name="connsiteY23" fmla="*/ 1607620 h 2111312"/>
                <a:gd name="connsiteX24" fmla="*/ 511137 w 2940489"/>
                <a:gd name="connsiteY24" fmla="*/ 1592752 h 2111312"/>
                <a:gd name="connsiteX25" fmla="*/ 340152 w 2940489"/>
                <a:gd name="connsiteY25" fmla="*/ 1585317 h 2111312"/>
                <a:gd name="connsiteX26" fmla="*/ 221205 w 2940489"/>
                <a:gd name="connsiteY26" fmla="*/ 1585317 h 2111312"/>
                <a:gd name="connsiteX27" fmla="*/ 125491 w 2940489"/>
                <a:gd name="connsiteY27" fmla="*/ 1585609 h 2111312"/>
                <a:gd name="connsiteX28" fmla="*/ 7415 w 2940489"/>
                <a:gd name="connsiteY28" fmla="*/ 1587118 h 2111312"/>
                <a:gd name="connsiteX29" fmla="*/ 3233 w 2940489"/>
                <a:gd name="connsiteY29" fmla="*/ 807113 h 2111312"/>
                <a:gd name="connsiteX30" fmla="*/ 8287 w 2940489"/>
                <a:gd name="connsiteY30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934669 w 2940180"/>
                <a:gd name="connsiteY11" fmla="*/ 425591 h 2111312"/>
                <a:gd name="connsiteX12" fmla="*/ 2927235 w 2940180"/>
                <a:gd name="connsiteY12" fmla="*/ 1986761 h 2111312"/>
                <a:gd name="connsiteX13" fmla="*/ 2927235 w 2940180"/>
                <a:gd name="connsiteY13" fmla="*/ 2016498 h 2111312"/>
                <a:gd name="connsiteX14" fmla="*/ 2748815 w 2940180"/>
                <a:gd name="connsiteY14" fmla="*/ 2023932 h 2111312"/>
                <a:gd name="connsiteX15" fmla="*/ 1997966 w 2940180"/>
                <a:gd name="connsiteY15" fmla="*/ 2023932 h 2111312"/>
                <a:gd name="connsiteX16" fmla="*/ 1953361 w 2940180"/>
                <a:gd name="connsiteY16" fmla="*/ 2023932 h 2111312"/>
                <a:gd name="connsiteX17" fmla="*/ 1879020 w 2940180"/>
                <a:gd name="connsiteY17" fmla="*/ 2023932 h 2111312"/>
                <a:gd name="connsiteX18" fmla="*/ 1826981 w 2940180"/>
                <a:gd name="connsiteY18" fmla="*/ 1964459 h 2111312"/>
                <a:gd name="connsiteX19" fmla="*/ 1678298 w 2940180"/>
                <a:gd name="connsiteY19" fmla="*/ 1852947 h 2111312"/>
                <a:gd name="connsiteX20" fmla="*/ 1470142 w 2940180"/>
                <a:gd name="connsiteY20" fmla="*/ 1748869 h 2111312"/>
                <a:gd name="connsiteX21" fmla="*/ 1291722 w 2940180"/>
                <a:gd name="connsiteY21" fmla="*/ 1681961 h 2111312"/>
                <a:gd name="connsiteX22" fmla="*/ 1001791 w 2940180"/>
                <a:gd name="connsiteY22" fmla="*/ 1629922 h 2111312"/>
                <a:gd name="connsiteX23" fmla="*/ 726727 w 2940180"/>
                <a:gd name="connsiteY23" fmla="*/ 1607620 h 2111312"/>
                <a:gd name="connsiteX24" fmla="*/ 511137 w 2940180"/>
                <a:gd name="connsiteY24" fmla="*/ 1592752 h 2111312"/>
                <a:gd name="connsiteX25" fmla="*/ 340152 w 2940180"/>
                <a:gd name="connsiteY25" fmla="*/ 1585317 h 2111312"/>
                <a:gd name="connsiteX26" fmla="*/ 221205 w 2940180"/>
                <a:gd name="connsiteY26" fmla="*/ 1585317 h 2111312"/>
                <a:gd name="connsiteX27" fmla="*/ 125491 w 2940180"/>
                <a:gd name="connsiteY27" fmla="*/ 1585609 h 2111312"/>
                <a:gd name="connsiteX28" fmla="*/ 7415 w 2940180"/>
                <a:gd name="connsiteY28" fmla="*/ 1587118 h 2111312"/>
                <a:gd name="connsiteX29" fmla="*/ 3233 w 2940180"/>
                <a:gd name="connsiteY29" fmla="*/ 807113 h 2111312"/>
                <a:gd name="connsiteX30" fmla="*/ 8287 w 2940180"/>
                <a:gd name="connsiteY30" fmla="*/ 6606 h 2111312"/>
                <a:gd name="connsiteX0" fmla="*/ 8287 w 2940180"/>
                <a:gd name="connsiteY0" fmla="*/ 6606 h 2111312"/>
                <a:gd name="connsiteX1" fmla="*/ 920015 w 2940180"/>
                <a:gd name="connsiteY1" fmla="*/ 1844 h 2111312"/>
                <a:gd name="connsiteX2" fmla="*/ 1053830 w 2940180"/>
                <a:gd name="connsiteY2" fmla="*/ 1844 h 2111312"/>
                <a:gd name="connsiteX3" fmla="*/ 1061264 w 2940180"/>
                <a:gd name="connsiteY3" fmla="*/ 24147 h 2111312"/>
                <a:gd name="connsiteX4" fmla="*/ 1113303 w 2940180"/>
                <a:gd name="connsiteY4" fmla="*/ 76186 h 2111312"/>
                <a:gd name="connsiteX5" fmla="*/ 1321459 w 2940180"/>
                <a:gd name="connsiteY5" fmla="*/ 210000 h 2111312"/>
                <a:gd name="connsiteX6" fmla="*/ 1745205 w 2940180"/>
                <a:gd name="connsiteY6" fmla="*/ 366117 h 2111312"/>
                <a:gd name="connsiteX7" fmla="*/ 2146649 w 2940180"/>
                <a:gd name="connsiteY7" fmla="*/ 403288 h 2111312"/>
                <a:gd name="connsiteX8" fmla="*/ 2518357 w 2940180"/>
                <a:gd name="connsiteY8" fmla="*/ 425591 h 2111312"/>
                <a:gd name="connsiteX9" fmla="*/ 2771118 w 2940180"/>
                <a:gd name="connsiteY9" fmla="*/ 433025 h 2111312"/>
                <a:gd name="connsiteX10" fmla="*/ 2830591 w 2940180"/>
                <a:gd name="connsiteY10" fmla="*/ 433025 h 2111312"/>
                <a:gd name="connsiteX11" fmla="*/ 2934669 w 2940180"/>
                <a:gd name="connsiteY11" fmla="*/ 425591 h 2111312"/>
                <a:gd name="connsiteX12" fmla="*/ 2927235 w 2940180"/>
                <a:gd name="connsiteY12" fmla="*/ 1986761 h 2111312"/>
                <a:gd name="connsiteX13" fmla="*/ 2927235 w 2940180"/>
                <a:gd name="connsiteY13" fmla="*/ 2016498 h 2111312"/>
                <a:gd name="connsiteX14" fmla="*/ 2748815 w 2940180"/>
                <a:gd name="connsiteY14" fmla="*/ 2023932 h 2111312"/>
                <a:gd name="connsiteX15" fmla="*/ 1997966 w 2940180"/>
                <a:gd name="connsiteY15" fmla="*/ 2023932 h 2111312"/>
                <a:gd name="connsiteX16" fmla="*/ 1953361 w 2940180"/>
                <a:gd name="connsiteY16" fmla="*/ 2023932 h 2111312"/>
                <a:gd name="connsiteX17" fmla="*/ 1879020 w 2940180"/>
                <a:gd name="connsiteY17" fmla="*/ 2023932 h 2111312"/>
                <a:gd name="connsiteX18" fmla="*/ 1826981 w 2940180"/>
                <a:gd name="connsiteY18" fmla="*/ 1964459 h 2111312"/>
                <a:gd name="connsiteX19" fmla="*/ 1678298 w 2940180"/>
                <a:gd name="connsiteY19" fmla="*/ 1852947 h 2111312"/>
                <a:gd name="connsiteX20" fmla="*/ 1470142 w 2940180"/>
                <a:gd name="connsiteY20" fmla="*/ 1748869 h 2111312"/>
                <a:gd name="connsiteX21" fmla="*/ 1291722 w 2940180"/>
                <a:gd name="connsiteY21" fmla="*/ 1681961 h 2111312"/>
                <a:gd name="connsiteX22" fmla="*/ 1001791 w 2940180"/>
                <a:gd name="connsiteY22" fmla="*/ 1629922 h 2111312"/>
                <a:gd name="connsiteX23" fmla="*/ 726727 w 2940180"/>
                <a:gd name="connsiteY23" fmla="*/ 1607620 h 2111312"/>
                <a:gd name="connsiteX24" fmla="*/ 511137 w 2940180"/>
                <a:gd name="connsiteY24" fmla="*/ 1592752 h 2111312"/>
                <a:gd name="connsiteX25" fmla="*/ 340152 w 2940180"/>
                <a:gd name="connsiteY25" fmla="*/ 1585317 h 2111312"/>
                <a:gd name="connsiteX26" fmla="*/ 221205 w 2940180"/>
                <a:gd name="connsiteY26" fmla="*/ 1585317 h 2111312"/>
                <a:gd name="connsiteX27" fmla="*/ 125491 w 2940180"/>
                <a:gd name="connsiteY27" fmla="*/ 1585609 h 2111312"/>
                <a:gd name="connsiteX28" fmla="*/ 7415 w 2940180"/>
                <a:gd name="connsiteY28" fmla="*/ 1587118 h 2111312"/>
                <a:gd name="connsiteX29" fmla="*/ 3233 w 2940180"/>
                <a:gd name="connsiteY29" fmla="*/ 807113 h 2111312"/>
                <a:gd name="connsiteX30" fmla="*/ 8287 w 2940180"/>
                <a:gd name="connsiteY30" fmla="*/ 6606 h 2111312"/>
                <a:gd name="connsiteX0" fmla="*/ 8287 w 2937489"/>
                <a:gd name="connsiteY0" fmla="*/ 6606 h 2074946"/>
                <a:gd name="connsiteX1" fmla="*/ 920015 w 2937489"/>
                <a:gd name="connsiteY1" fmla="*/ 1844 h 2074946"/>
                <a:gd name="connsiteX2" fmla="*/ 1053830 w 2937489"/>
                <a:gd name="connsiteY2" fmla="*/ 1844 h 2074946"/>
                <a:gd name="connsiteX3" fmla="*/ 1061264 w 2937489"/>
                <a:gd name="connsiteY3" fmla="*/ 24147 h 2074946"/>
                <a:gd name="connsiteX4" fmla="*/ 1113303 w 2937489"/>
                <a:gd name="connsiteY4" fmla="*/ 76186 h 2074946"/>
                <a:gd name="connsiteX5" fmla="*/ 1321459 w 2937489"/>
                <a:gd name="connsiteY5" fmla="*/ 210000 h 2074946"/>
                <a:gd name="connsiteX6" fmla="*/ 1745205 w 2937489"/>
                <a:gd name="connsiteY6" fmla="*/ 366117 h 2074946"/>
                <a:gd name="connsiteX7" fmla="*/ 2146649 w 2937489"/>
                <a:gd name="connsiteY7" fmla="*/ 403288 h 2074946"/>
                <a:gd name="connsiteX8" fmla="*/ 2518357 w 2937489"/>
                <a:gd name="connsiteY8" fmla="*/ 425591 h 2074946"/>
                <a:gd name="connsiteX9" fmla="*/ 2771118 w 2937489"/>
                <a:gd name="connsiteY9" fmla="*/ 433025 h 2074946"/>
                <a:gd name="connsiteX10" fmla="*/ 2830591 w 2937489"/>
                <a:gd name="connsiteY10" fmla="*/ 433025 h 2074946"/>
                <a:gd name="connsiteX11" fmla="*/ 2934669 w 2937489"/>
                <a:gd name="connsiteY11" fmla="*/ 425591 h 2074946"/>
                <a:gd name="connsiteX12" fmla="*/ 2927235 w 2937489"/>
                <a:gd name="connsiteY12" fmla="*/ 1986761 h 2074946"/>
                <a:gd name="connsiteX13" fmla="*/ 2927235 w 2937489"/>
                <a:gd name="connsiteY13" fmla="*/ 2016498 h 2074946"/>
                <a:gd name="connsiteX14" fmla="*/ 2748815 w 2937489"/>
                <a:gd name="connsiteY14" fmla="*/ 2023932 h 2074946"/>
                <a:gd name="connsiteX15" fmla="*/ 1997966 w 2937489"/>
                <a:gd name="connsiteY15" fmla="*/ 2023932 h 2074946"/>
                <a:gd name="connsiteX16" fmla="*/ 1953361 w 2937489"/>
                <a:gd name="connsiteY16" fmla="*/ 2023932 h 2074946"/>
                <a:gd name="connsiteX17" fmla="*/ 1879020 w 2937489"/>
                <a:gd name="connsiteY17" fmla="*/ 2023932 h 2074946"/>
                <a:gd name="connsiteX18" fmla="*/ 1826981 w 2937489"/>
                <a:gd name="connsiteY18" fmla="*/ 1964459 h 2074946"/>
                <a:gd name="connsiteX19" fmla="*/ 1678298 w 2937489"/>
                <a:gd name="connsiteY19" fmla="*/ 1852947 h 2074946"/>
                <a:gd name="connsiteX20" fmla="*/ 1470142 w 2937489"/>
                <a:gd name="connsiteY20" fmla="*/ 1748869 h 2074946"/>
                <a:gd name="connsiteX21" fmla="*/ 1291722 w 2937489"/>
                <a:gd name="connsiteY21" fmla="*/ 1681961 h 2074946"/>
                <a:gd name="connsiteX22" fmla="*/ 1001791 w 2937489"/>
                <a:gd name="connsiteY22" fmla="*/ 1629922 h 2074946"/>
                <a:gd name="connsiteX23" fmla="*/ 726727 w 2937489"/>
                <a:gd name="connsiteY23" fmla="*/ 1607620 h 2074946"/>
                <a:gd name="connsiteX24" fmla="*/ 511137 w 2937489"/>
                <a:gd name="connsiteY24" fmla="*/ 1592752 h 2074946"/>
                <a:gd name="connsiteX25" fmla="*/ 340152 w 2937489"/>
                <a:gd name="connsiteY25" fmla="*/ 1585317 h 2074946"/>
                <a:gd name="connsiteX26" fmla="*/ 221205 w 2937489"/>
                <a:gd name="connsiteY26" fmla="*/ 1585317 h 2074946"/>
                <a:gd name="connsiteX27" fmla="*/ 125491 w 2937489"/>
                <a:gd name="connsiteY27" fmla="*/ 1585609 h 2074946"/>
                <a:gd name="connsiteX28" fmla="*/ 7415 w 2937489"/>
                <a:gd name="connsiteY28" fmla="*/ 1587118 h 2074946"/>
                <a:gd name="connsiteX29" fmla="*/ 3233 w 2937489"/>
                <a:gd name="connsiteY29" fmla="*/ 807113 h 2074946"/>
                <a:gd name="connsiteX30" fmla="*/ 8287 w 2937489"/>
                <a:gd name="connsiteY30" fmla="*/ 6606 h 2074946"/>
                <a:gd name="connsiteX0" fmla="*/ 8287 w 2937489"/>
                <a:gd name="connsiteY0" fmla="*/ 6606 h 2074946"/>
                <a:gd name="connsiteX1" fmla="*/ 920015 w 2937489"/>
                <a:gd name="connsiteY1" fmla="*/ 1844 h 2074946"/>
                <a:gd name="connsiteX2" fmla="*/ 1053830 w 2937489"/>
                <a:gd name="connsiteY2" fmla="*/ 1844 h 2074946"/>
                <a:gd name="connsiteX3" fmla="*/ 1061264 w 2937489"/>
                <a:gd name="connsiteY3" fmla="*/ 24147 h 2074946"/>
                <a:gd name="connsiteX4" fmla="*/ 1113303 w 2937489"/>
                <a:gd name="connsiteY4" fmla="*/ 76186 h 2074946"/>
                <a:gd name="connsiteX5" fmla="*/ 1321459 w 2937489"/>
                <a:gd name="connsiteY5" fmla="*/ 210000 h 2074946"/>
                <a:gd name="connsiteX6" fmla="*/ 1745205 w 2937489"/>
                <a:gd name="connsiteY6" fmla="*/ 366117 h 2074946"/>
                <a:gd name="connsiteX7" fmla="*/ 2146649 w 2937489"/>
                <a:gd name="connsiteY7" fmla="*/ 403288 h 2074946"/>
                <a:gd name="connsiteX8" fmla="*/ 2518357 w 2937489"/>
                <a:gd name="connsiteY8" fmla="*/ 425591 h 2074946"/>
                <a:gd name="connsiteX9" fmla="*/ 2771118 w 2937489"/>
                <a:gd name="connsiteY9" fmla="*/ 433025 h 2074946"/>
                <a:gd name="connsiteX10" fmla="*/ 2830591 w 2937489"/>
                <a:gd name="connsiteY10" fmla="*/ 433025 h 2074946"/>
                <a:gd name="connsiteX11" fmla="*/ 2934669 w 2937489"/>
                <a:gd name="connsiteY11" fmla="*/ 425591 h 2074946"/>
                <a:gd name="connsiteX12" fmla="*/ 2927235 w 2937489"/>
                <a:gd name="connsiteY12" fmla="*/ 1986761 h 2074946"/>
                <a:gd name="connsiteX13" fmla="*/ 2927235 w 2937489"/>
                <a:gd name="connsiteY13" fmla="*/ 2016498 h 2074946"/>
                <a:gd name="connsiteX14" fmla="*/ 2748815 w 2937489"/>
                <a:gd name="connsiteY14" fmla="*/ 2023932 h 2074946"/>
                <a:gd name="connsiteX15" fmla="*/ 1997966 w 2937489"/>
                <a:gd name="connsiteY15" fmla="*/ 2023932 h 2074946"/>
                <a:gd name="connsiteX16" fmla="*/ 1953361 w 2937489"/>
                <a:gd name="connsiteY16" fmla="*/ 2023932 h 2074946"/>
                <a:gd name="connsiteX17" fmla="*/ 1879020 w 2937489"/>
                <a:gd name="connsiteY17" fmla="*/ 2023932 h 2074946"/>
                <a:gd name="connsiteX18" fmla="*/ 1826981 w 2937489"/>
                <a:gd name="connsiteY18" fmla="*/ 1964459 h 2074946"/>
                <a:gd name="connsiteX19" fmla="*/ 1678298 w 2937489"/>
                <a:gd name="connsiteY19" fmla="*/ 1852947 h 2074946"/>
                <a:gd name="connsiteX20" fmla="*/ 1470142 w 2937489"/>
                <a:gd name="connsiteY20" fmla="*/ 1748869 h 2074946"/>
                <a:gd name="connsiteX21" fmla="*/ 1291722 w 2937489"/>
                <a:gd name="connsiteY21" fmla="*/ 1681961 h 2074946"/>
                <a:gd name="connsiteX22" fmla="*/ 1001791 w 2937489"/>
                <a:gd name="connsiteY22" fmla="*/ 1629922 h 2074946"/>
                <a:gd name="connsiteX23" fmla="*/ 726727 w 2937489"/>
                <a:gd name="connsiteY23" fmla="*/ 1607620 h 2074946"/>
                <a:gd name="connsiteX24" fmla="*/ 511137 w 2937489"/>
                <a:gd name="connsiteY24" fmla="*/ 1592752 h 2074946"/>
                <a:gd name="connsiteX25" fmla="*/ 340152 w 2937489"/>
                <a:gd name="connsiteY25" fmla="*/ 1585317 h 2074946"/>
                <a:gd name="connsiteX26" fmla="*/ 221205 w 2937489"/>
                <a:gd name="connsiteY26" fmla="*/ 1585317 h 2074946"/>
                <a:gd name="connsiteX27" fmla="*/ 125491 w 2937489"/>
                <a:gd name="connsiteY27" fmla="*/ 1585609 h 2074946"/>
                <a:gd name="connsiteX28" fmla="*/ 7415 w 2937489"/>
                <a:gd name="connsiteY28" fmla="*/ 1587118 h 2074946"/>
                <a:gd name="connsiteX29" fmla="*/ 3233 w 2937489"/>
                <a:gd name="connsiteY29" fmla="*/ 807113 h 2074946"/>
                <a:gd name="connsiteX30" fmla="*/ 8287 w 2937489"/>
                <a:gd name="connsiteY30" fmla="*/ 6606 h 2074946"/>
                <a:gd name="connsiteX0" fmla="*/ 8287 w 2948608"/>
                <a:gd name="connsiteY0" fmla="*/ 6606 h 2028337"/>
                <a:gd name="connsiteX1" fmla="*/ 920015 w 2948608"/>
                <a:gd name="connsiteY1" fmla="*/ 1844 h 2028337"/>
                <a:gd name="connsiteX2" fmla="*/ 1053830 w 2948608"/>
                <a:gd name="connsiteY2" fmla="*/ 1844 h 2028337"/>
                <a:gd name="connsiteX3" fmla="*/ 1061264 w 2948608"/>
                <a:gd name="connsiteY3" fmla="*/ 24147 h 2028337"/>
                <a:gd name="connsiteX4" fmla="*/ 1113303 w 2948608"/>
                <a:gd name="connsiteY4" fmla="*/ 76186 h 2028337"/>
                <a:gd name="connsiteX5" fmla="*/ 1321459 w 2948608"/>
                <a:gd name="connsiteY5" fmla="*/ 210000 h 2028337"/>
                <a:gd name="connsiteX6" fmla="*/ 1745205 w 2948608"/>
                <a:gd name="connsiteY6" fmla="*/ 366117 h 2028337"/>
                <a:gd name="connsiteX7" fmla="*/ 2146649 w 2948608"/>
                <a:gd name="connsiteY7" fmla="*/ 403288 h 2028337"/>
                <a:gd name="connsiteX8" fmla="*/ 2518357 w 2948608"/>
                <a:gd name="connsiteY8" fmla="*/ 425591 h 2028337"/>
                <a:gd name="connsiteX9" fmla="*/ 2771118 w 2948608"/>
                <a:gd name="connsiteY9" fmla="*/ 433025 h 2028337"/>
                <a:gd name="connsiteX10" fmla="*/ 2830591 w 2948608"/>
                <a:gd name="connsiteY10" fmla="*/ 433025 h 2028337"/>
                <a:gd name="connsiteX11" fmla="*/ 2934669 w 2948608"/>
                <a:gd name="connsiteY11" fmla="*/ 425591 h 2028337"/>
                <a:gd name="connsiteX12" fmla="*/ 2927235 w 2948608"/>
                <a:gd name="connsiteY12" fmla="*/ 2016498 h 2028337"/>
                <a:gd name="connsiteX13" fmla="*/ 2748815 w 2948608"/>
                <a:gd name="connsiteY13" fmla="*/ 2023932 h 2028337"/>
                <a:gd name="connsiteX14" fmla="*/ 1997966 w 2948608"/>
                <a:gd name="connsiteY14" fmla="*/ 2023932 h 2028337"/>
                <a:gd name="connsiteX15" fmla="*/ 1953361 w 2948608"/>
                <a:gd name="connsiteY15" fmla="*/ 2023932 h 2028337"/>
                <a:gd name="connsiteX16" fmla="*/ 1879020 w 2948608"/>
                <a:gd name="connsiteY16" fmla="*/ 2023932 h 2028337"/>
                <a:gd name="connsiteX17" fmla="*/ 1826981 w 2948608"/>
                <a:gd name="connsiteY17" fmla="*/ 1964459 h 2028337"/>
                <a:gd name="connsiteX18" fmla="*/ 1678298 w 2948608"/>
                <a:gd name="connsiteY18" fmla="*/ 1852947 h 2028337"/>
                <a:gd name="connsiteX19" fmla="*/ 1470142 w 2948608"/>
                <a:gd name="connsiteY19" fmla="*/ 1748869 h 2028337"/>
                <a:gd name="connsiteX20" fmla="*/ 1291722 w 2948608"/>
                <a:gd name="connsiteY20" fmla="*/ 1681961 h 2028337"/>
                <a:gd name="connsiteX21" fmla="*/ 1001791 w 2948608"/>
                <a:gd name="connsiteY21" fmla="*/ 1629922 h 2028337"/>
                <a:gd name="connsiteX22" fmla="*/ 726727 w 2948608"/>
                <a:gd name="connsiteY22" fmla="*/ 1607620 h 2028337"/>
                <a:gd name="connsiteX23" fmla="*/ 511137 w 2948608"/>
                <a:gd name="connsiteY23" fmla="*/ 1592752 h 2028337"/>
                <a:gd name="connsiteX24" fmla="*/ 340152 w 2948608"/>
                <a:gd name="connsiteY24" fmla="*/ 1585317 h 2028337"/>
                <a:gd name="connsiteX25" fmla="*/ 221205 w 2948608"/>
                <a:gd name="connsiteY25" fmla="*/ 1585317 h 2028337"/>
                <a:gd name="connsiteX26" fmla="*/ 125491 w 2948608"/>
                <a:gd name="connsiteY26" fmla="*/ 1585609 h 2028337"/>
                <a:gd name="connsiteX27" fmla="*/ 7415 w 2948608"/>
                <a:gd name="connsiteY27" fmla="*/ 1587118 h 2028337"/>
                <a:gd name="connsiteX28" fmla="*/ 3233 w 2948608"/>
                <a:gd name="connsiteY28" fmla="*/ 807113 h 2028337"/>
                <a:gd name="connsiteX29" fmla="*/ 8287 w 2948608"/>
                <a:gd name="connsiteY29" fmla="*/ 6606 h 2028337"/>
                <a:gd name="connsiteX0" fmla="*/ 8287 w 2948608"/>
                <a:gd name="connsiteY0" fmla="*/ 6606 h 2028337"/>
                <a:gd name="connsiteX1" fmla="*/ 920015 w 2948608"/>
                <a:gd name="connsiteY1" fmla="*/ 1844 h 2028337"/>
                <a:gd name="connsiteX2" fmla="*/ 1053830 w 2948608"/>
                <a:gd name="connsiteY2" fmla="*/ 1844 h 2028337"/>
                <a:gd name="connsiteX3" fmla="*/ 1061264 w 2948608"/>
                <a:gd name="connsiteY3" fmla="*/ 24147 h 2028337"/>
                <a:gd name="connsiteX4" fmla="*/ 1113303 w 2948608"/>
                <a:gd name="connsiteY4" fmla="*/ 76186 h 2028337"/>
                <a:gd name="connsiteX5" fmla="*/ 1321459 w 2948608"/>
                <a:gd name="connsiteY5" fmla="*/ 210000 h 2028337"/>
                <a:gd name="connsiteX6" fmla="*/ 1745205 w 2948608"/>
                <a:gd name="connsiteY6" fmla="*/ 366117 h 2028337"/>
                <a:gd name="connsiteX7" fmla="*/ 2146649 w 2948608"/>
                <a:gd name="connsiteY7" fmla="*/ 403288 h 2028337"/>
                <a:gd name="connsiteX8" fmla="*/ 2518357 w 2948608"/>
                <a:gd name="connsiteY8" fmla="*/ 425591 h 2028337"/>
                <a:gd name="connsiteX9" fmla="*/ 2771118 w 2948608"/>
                <a:gd name="connsiteY9" fmla="*/ 433025 h 2028337"/>
                <a:gd name="connsiteX10" fmla="*/ 2830591 w 2948608"/>
                <a:gd name="connsiteY10" fmla="*/ 433025 h 2028337"/>
                <a:gd name="connsiteX11" fmla="*/ 2934669 w 2948608"/>
                <a:gd name="connsiteY11" fmla="*/ 425591 h 2028337"/>
                <a:gd name="connsiteX12" fmla="*/ 2927235 w 2948608"/>
                <a:gd name="connsiteY12" fmla="*/ 2016498 h 2028337"/>
                <a:gd name="connsiteX13" fmla="*/ 2748815 w 2948608"/>
                <a:gd name="connsiteY13" fmla="*/ 2023932 h 2028337"/>
                <a:gd name="connsiteX14" fmla="*/ 1997966 w 2948608"/>
                <a:gd name="connsiteY14" fmla="*/ 2023932 h 2028337"/>
                <a:gd name="connsiteX15" fmla="*/ 1953361 w 2948608"/>
                <a:gd name="connsiteY15" fmla="*/ 2023932 h 2028337"/>
                <a:gd name="connsiteX16" fmla="*/ 1879020 w 2948608"/>
                <a:gd name="connsiteY16" fmla="*/ 2023932 h 2028337"/>
                <a:gd name="connsiteX17" fmla="*/ 1826981 w 2948608"/>
                <a:gd name="connsiteY17" fmla="*/ 1964459 h 2028337"/>
                <a:gd name="connsiteX18" fmla="*/ 1678298 w 2948608"/>
                <a:gd name="connsiteY18" fmla="*/ 1852947 h 2028337"/>
                <a:gd name="connsiteX19" fmla="*/ 1470142 w 2948608"/>
                <a:gd name="connsiteY19" fmla="*/ 1748869 h 2028337"/>
                <a:gd name="connsiteX20" fmla="*/ 1291722 w 2948608"/>
                <a:gd name="connsiteY20" fmla="*/ 1681961 h 2028337"/>
                <a:gd name="connsiteX21" fmla="*/ 1001791 w 2948608"/>
                <a:gd name="connsiteY21" fmla="*/ 1629922 h 2028337"/>
                <a:gd name="connsiteX22" fmla="*/ 726727 w 2948608"/>
                <a:gd name="connsiteY22" fmla="*/ 1607620 h 2028337"/>
                <a:gd name="connsiteX23" fmla="*/ 511137 w 2948608"/>
                <a:gd name="connsiteY23" fmla="*/ 1592752 h 2028337"/>
                <a:gd name="connsiteX24" fmla="*/ 340152 w 2948608"/>
                <a:gd name="connsiteY24" fmla="*/ 1585317 h 2028337"/>
                <a:gd name="connsiteX25" fmla="*/ 221205 w 2948608"/>
                <a:gd name="connsiteY25" fmla="*/ 1585317 h 2028337"/>
                <a:gd name="connsiteX26" fmla="*/ 125491 w 2948608"/>
                <a:gd name="connsiteY26" fmla="*/ 1585609 h 2028337"/>
                <a:gd name="connsiteX27" fmla="*/ 7415 w 2948608"/>
                <a:gd name="connsiteY27" fmla="*/ 1587118 h 2028337"/>
                <a:gd name="connsiteX28" fmla="*/ 3233 w 2948608"/>
                <a:gd name="connsiteY28" fmla="*/ 807113 h 2028337"/>
                <a:gd name="connsiteX29" fmla="*/ 8287 w 2948608"/>
                <a:gd name="connsiteY29" fmla="*/ 6606 h 2028337"/>
                <a:gd name="connsiteX0" fmla="*/ 8287 w 2940307"/>
                <a:gd name="connsiteY0" fmla="*/ 6606 h 2028337"/>
                <a:gd name="connsiteX1" fmla="*/ 920015 w 2940307"/>
                <a:gd name="connsiteY1" fmla="*/ 1844 h 2028337"/>
                <a:gd name="connsiteX2" fmla="*/ 1053830 w 2940307"/>
                <a:gd name="connsiteY2" fmla="*/ 1844 h 2028337"/>
                <a:gd name="connsiteX3" fmla="*/ 1061264 w 2940307"/>
                <a:gd name="connsiteY3" fmla="*/ 24147 h 2028337"/>
                <a:gd name="connsiteX4" fmla="*/ 1113303 w 2940307"/>
                <a:gd name="connsiteY4" fmla="*/ 76186 h 2028337"/>
                <a:gd name="connsiteX5" fmla="*/ 1321459 w 2940307"/>
                <a:gd name="connsiteY5" fmla="*/ 210000 h 2028337"/>
                <a:gd name="connsiteX6" fmla="*/ 1745205 w 2940307"/>
                <a:gd name="connsiteY6" fmla="*/ 366117 h 2028337"/>
                <a:gd name="connsiteX7" fmla="*/ 2146649 w 2940307"/>
                <a:gd name="connsiteY7" fmla="*/ 403288 h 2028337"/>
                <a:gd name="connsiteX8" fmla="*/ 2518357 w 2940307"/>
                <a:gd name="connsiteY8" fmla="*/ 425591 h 2028337"/>
                <a:gd name="connsiteX9" fmla="*/ 2771118 w 2940307"/>
                <a:gd name="connsiteY9" fmla="*/ 433025 h 2028337"/>
                <a:gd name="connsiteX10" fmla="*/ 2830591 w 2940307"/>
                <a:gd name="connsiteY10" fmla="*/ 433025 h 2028337"/>
                <a:gd name="connsiteX11" fmla="*/ 2934669 w 2940307"/>
                <a:gd name="connsiteY11" fmla="*/ 425591 h 2028337"/>
                <a:gd name="connsiteX12" fmla="*/ 2927235 w 2940307"/>
                <a:gd name="connsiteY12" fmla="*/ 2016498 h 2028337"/>
                <a:gd name="connsiteX13" fmla="*/ 2748815 w 2940307"/>
                <a:gd name="connsiteY13" fmla="*/ 2023932 h 2028337"/>
                <a:gd name="connsiteX14" fmla="*/ 1997966 w 2940307"/>
                <a:gd name="connsiteY14" fmla="*/ 2023932 h 2028337"/>
                <a:gd name="connsiteX15" fmla="*/ 1953361 w 2940307"/>
                <a:gd name="connsiteY15" fmla="*/ 2023932 h 2028337"/>
                <a:gd name="connsiteX16" fmla="*/ 1879020 w 2940307"/>
                <a:gd name="connsiteY16" fmla="*/ 2023932 h 2028337"/>
                <a:gd name="connsiteX17" fmla="*/ 1826981 w 2940307"/>
                <a:gd name="connsiteY17" fmla="*/ 1964459 h 2028337"/>
                <a:gd name="connsiteX18" fmla="*/ 1678298 w 2940307"/>
                <a:gd name="connsiteY18" fmla="*/ 1852947 h 2028337"/>
                <a:gd name="connsiteX19" fmla="*/ 1470142 w 2940307"/>
                <a:gd name="connsiteY19" fmla="*/ 1748869 h 2028337"/>
                <a:gd name="connsiteX20" fmla="*/ 1291722 w 2940307"/>
                <a:gd name="connsiteY20" fmla="*/ 1681961 h 2028337"/>
                <a:gd name="connsiteX21" fmla="*/ 1001791 w 2940307"/>
                <a:gd name="connsiteY21" fmla="*/ 1629922 h 2028337"/>
                <a:gd name="connsiteX22" fmla="*/ 726727 w 2940307"/>
                <a:gd name="connsiteY22" fmla="*/ 1607620 h 2028337"/>
                <a:gd name="connsiteX23" fmla="*/ 511137 w 2940307"/>
                <a:gd name="connsiteY23" fmla="*/ 1592752 h 2028337"/>
                <a:gd name="connsiteX24" fmla="*/ 340152 w 2940307"/>
                <a:gd name="connsiteY24" fmla="*/ 1585317 h 2028337"/>
                <a:gd name="connsiteX25" fmla="*/ 221205 w 2940307"/>
                <a:gd name="connsiteY25" fmla="*/ 1585317 h 2028337"/>
                <a:gd name="connsiteX26" fmla="*/ 125491 w 2940307"/>
                <a:gd name="connsiteY26" fmla="*/ 1585609 h 2028337"/>
                <a:gd name="connsiteX27" fmla="*/ 7415 w 2940307"/>
                <a:gd name="connsiteY27" fmla="*/ 1587118 h 2028337"/>
                <a:gd name="connsiteX28" fmla="*/ 3233 w 2940307"/>
                <a:gd name="connsiteY28" fmla="*/ 807113 h 2028337"/>
                <a:gd name="connsiteX29" fmla="*/ 8287 w 2940307"/>
                <a:gd name="connsiteY29" fmla="*/ 6606 h 2028337"/>
                <a:gd name="connsiteX0" fmla="*/ 8287 w 2940307"/>
                <a:gd name="connsiteY0" fmla="*/ 6606 h 2023932"/>
                <a:gd name="connsiteX1" fmla="*/ 920015 w 2940307"/>
                <a:gd name="connsiteY1" fmla="*/ 1844 h 2023932"/>
                <a:gd name="connsiteX2" fmla="*/ 1053830 w 2940307"/>
                <a:gd name="connsiteY2" fmla="*/ 1844 h 2023932"/>
                <a:gd name="connsiteX3" fmla="*/ 1061264 w 2940307"/>
                <a:gd name="connsiteY3" fmla="*/ 24147 h 2023932"/>
                <a:gd name="connsiteX4" fmla="*/ 1113303 w 2940307"/>
                <a:gd name="connsiteY4" fmla="*/ 76186 h 2023932"/>
                <a:gd name="connsiteX5" fmla="*/ 1321459 w 2940307"/>
                <a:gd name="connsiteY5" fmla="*/ 210000 h 2023932"/>
                <a:gd name="connsiteX6" fmla="*/ 1745205 w 2940307"/>
                <a:gd name="connsiteY6" fmla="*/ 366117 h 2023932"/>
                <a:gd name="connsiteX7" fmla="*/ 2146649 w 2940307"/>
                <a:gd name="connsiteY7" fmla="*/ 403288 h 2023932"/>
                <a:gd name="connsiteX8" fmla="*/ 2518357 w 2940307"/>
                <a:gd name="connsiteY8" fmla="*/ 425591 h 2023932"/>
                <a:gd name="connsiteX9" fmla="*/ 2771118 w 2940307"/>
                <a:gd name="connsiteY9" fmla="*/ 433025 h 2023932"/>
                <a:gd name="connsiteX10" fmla="*/ 2830591 w 2940307"/>
                <a:gd name="connsiteY10" fmla="*/ 433025 h 2023932"/>
                <a:gd name="connsiteX11" fmla="*/ 2934669 w 2940307"/>
                <a:gd name="connsiteY11" fmla="*/ 425591 h 2023932"/>
                <a:gd name="connsiteX12" fmla="*/ 2927235 w 2940307"/>
                <a:gd name="connsiteY12" fmla="*/ 2016498 h 2023932"/>
                <a:gd name="connsiteX13" fmla="*/ 2748815 w 2940307"/>
                <a:gd name="connsiteY13" fmla="*/ 2023932 h 2023932"/>
                <a:gd name="connsiteX14" fmla="*/ 1997966 w 2940307"/>
                <a:gd name="connsiteY14" fmla="*/ 2023932 h 2023932"/>
                <a:gd name="connsiteX15" fmla="*/ 1953361 w 2940307"/>
                <a:gd name="connsiteY15" fmla="*/ 2023932 h 2023932"/>
                <a:gd name="connsiteX16" fmla="*/ 1879020 w 2940307"/>
                <a:gd name="connsiteY16" fmla="*/ 2023932 h 2023932"/>
                <a:gd name="connsiteX17" fmla="*/ 1826981 w 2940307"/>
                <a:gd name="connsiteY17" fmla="*/ 1964459 h 2023932"/>
                <a:gd name="connsiteX18" fmla="*/ 1678298 w 2940307"/>
                <a:gd name="connsiteY18" fmla="*/ 1852947 h 2023932"/>
                <a:gd name="connsiteX19" fmla="*/ 1470142 w 2940307"/>
                <a:gd name="connsiteY19" fmla="*/ 1748869 h 2023932"/>
                <a:gd name="connsiteX20" fmla="*/ 1291722 w 2940307"/>
                <a:gd name="connsiteY20" fmla="*/ 1681961 h 2023932"/>
                <a:gd name="connsiteX21" fmla="*/ 1001791 w 2940307"/>
                <a:gd name="connsiteY21" fmla="*/ 1629922 h 2023932"/>
                <a:gd name="connsiteX22" fmla="*/ 726727 w 2940307"/>
                <a:gd name="connsiteY22" fmla="*/ 1607620 h 2023932"/>
                <a:gd name="connsiteX23" fmla="*/ 511137 w 2940307"/>
                <a:gd name="connsiteY23" fmla="*/ 1592752 h 2023932"/>
                <a:gd name="connsiteX24" fmla="*/ 340152 w 2940307"/>
                <a:gd name="connsiteY24" fmla="*/ 1585317 h 2023932"/>
                <a:gd name="connsiteX25" fmla="*/ 221205 w 2940307"/>
                <a:gd name="connsiteY25" fmla="*/ 1585317 h 2023932"/>
                <a:gd name="connsiteX26" fmla="*/ 125491 w 2940307"/>
                <a:gd name="connsiteY26" fmla="*/ 1585609 h 2023932"/>
                <a:gd name="connsiteX27" fmla="*/ 7415 w 2940307"/>
                <a:gd name="connsiteY27" fmla="*/ 1587118 h 2023932"/>
                <a:gd name="connsiteX28" fmla="*/ 3233 w 2940307"/>
                <a:gd name="connsiteY28" fmla="*/ 807113 h 2023932"/>
                <a:gd name="connsiteX29" fmla="*/ 8287 w 2940307"/>
                <a:gd name="connsiteY29" fmla="*/ 6606 h 2023932"/>
                <a:gd name="connsiteX0" fmla="*/ 8287 w 2940307"/>
                <a:gd name="connsiteY0" fmla="*/ 6606 h 2023932"/>
                <a:gd name="connsiteX1" fmla="*/ 920015 w 2940307"/>
                <a:gd name="connsiteY1" fmla="*/ 1844 h 2023932"/>
                <a:gd name="connsiteX2" fmla="*/ 1053830 w 2940307"/>
                <a:gd name="connsiteY2" fmla="*/ 1844 h 2023932"/>
                <a:gd name="connsiteX3" fmla="*/ 1061264 w 2940307"/>
                <a:gd name="connsiteY3" fmla="*/ 24147 h 2023932"/>
                <a:gd name="connsiteX4" fmla="*/ 1113303 w 2940307"/>
                <a:gd name="connsiteY4" fmla="*/ 76186 h 2023932"/>
                <a:gd name="connsiteX5" fmla="*/ 1321459 w 2940307"/>
                <a:gd name="connsiteY5" fmla="*/ 210000 h 2023932"/>
                <a:gd name="connsiteX6" fmla="*/ 1745205 w 2940307"/>
                <a:gd name="connsiteY6" fmla="*/ 366117 h 2023932"/>
                <a:gd name="connsiteX7" fmla="*/ 2146649 w 2940307"/>
                <a:gd name="connsiteY7" fmla="*/ 403288 h 2023932"/>
                <a:gd name="connsiteX8" fmla="*/ 2518357 w 2940307"/>
                <a:gd name="connsiteY8" fmla="*/ 425591 h 2023932"/>
                <a:gd name="connsiteX9" fmla="*/ 2771118 w 2940307"/>
                <a:gd name="connsiteY9" fmla="*/ 433025 h 2023932"/>
                <a:gd name="connsiteX10" fmla="*/ 2830591 w 2940307"/>
                <a:gd name="connsiteY10" fmla="*/ 433025 h 2023932"/>
                <a:gd name="connsiteX11" fmla="*/ 2934669 w 2940307"/>
                <a:gd name="connsiteY11" fmla="*/ 425591 h 2023932"/>
                <a:gd name="connsiteX12" fmla="*/ 2927235 w 2940307"/>
                <a:gd name="connsiteY12" fmla="*/ 2016498 h 2023932"/>
                <a:gd name="connsiteX13" fmla="*/ 2748815 w 2940307"/>
                <a:gd name="connsiteY13" fmla="*/ 2023932 h 2023932"/>
                <a:gd name="connsiteX14" fmla="*/ 1997966 w 2940307"/>
                <a:gd name="connsiteY14" fmla="*/ 2023932 h 2023932"/>
                <a:gd name="connsiteX15" fmla="*/ 1953361 w 2940307"/>
                <a:gd name="connsiteY15" fmla="*/ 2023932 h 2023932"/>
                <a:gd name="connsiteX16" fmla="*/ 1879020 w 2940307"/>
                <a:gd name="connsiteY16" fmla="*/ 2023932 h 2023932"/>
                <a:gd name="connsiteX17" fmla="*/ 1826981 w 2940307"/>
                <a:gd name="connsiteY17" fmla="*/ 1964459 h 2023932"/>
                <a:gd name="connsiteX18" fmla="*/ 1678298 w 2940307"/>
                <a:gd name="connsiteY18" fmla="*/ 1852947 h 2023932"/>
                <a:gd name="connsiteX19" fmla="*/ 1470142 w 2940307"/>
                <a:gd name="connsiteY19" fmla="*/ 1748869 h 2023932"/>
                <a:gd name="connsiteX20" fmla="*/ 1291722 w 2940307"/>
                <a:gd name="connsiteY20" fmla="*/ 1681961 h 2023932"/>
                <a:gd name="connsiteX21" fmla="*/ 1001791 w 2940307"/>
                <a:gd name="connsiteY21" fmla="*/ 1629922 h 2023932"/>
                <a:gd name="connsiteX22" fmla="*/ 726727 w 2940307"/>
                <a:gd name="connsiteY22" fmla="*/ 1607620 h 2023932"/>
                <a:gd name="connsiteX23" fmla="*/ 511137 w 2940307"/>
                <a:gd name="connsiteY23" fmla="*/ 1592752 h 2023932"/>
                <a:gd name="connsiteX24" fmla="*/ 340152 w 2940307"/>
                <a:gd name="connsiteY24" fmla="*/ 1585317 h 2023932"/>
                <a:gd name="connsiteX25" fmla="*/ 221205 w 2940307"/>
                <a:gd name="connsiteY25" fmla="*/ 1585317 h 2023932"/>
                <a:gd name="connsiteX26" fmla="*/ 125491 w 2940307"/>
                <a:gd name="connsiteY26" fmla="*/ 1585609 h 2023932"/>
                <a:gd name="connsiteX27" fmla="*/ 7415 w 2940307"/>
                <a:gd name="connsiteY27" fmla="*/ 1587118 h 2023932"/>
                <a:gd name="connsiteX28" fmla="*/ 3233 w 2940307"/>
                <a:gd name="connsiteY28" fmla="*/ 807113 h 2023932"/>
                <a:gd name="connsiteX29" fmla="*/ 8287 w 2940307"/>
                <a:gd name="connsiteY29" fmla="*/ 6606 h 2023932"/>
                <a:gd name="connsiteX0" fmla="*/ 8287 w 2940307"/>
                <a:gd name="connsiteY0" fmla="*/ 6606 h 2023932"/>
                <a:gd name="connsiteX1" fmla="*/ 920015 w 2940307"/>
                <a:gd name="connsiteY1" fmla="*/ 1844 h 2023932"/>
                <a:gd name="connsiteX2" fmla="*/ 1053830 w 2940307"/>
                <a:gd name="connsiteY2" fmla="*/ 1844 h 2023932"/>
                <a:gd name="connsiteX3" fmla="*/ 1061264 w 2940307"/>
                <a:gd name="connsiteY3" fmla="*/ 24147 h 2023932"/>
                <a:gd name="connsiteX4" fmla="*/ 1113303 w 2940307"/>
                <a:gd name="connsiteY4" fmla="*/ 76186 h 2023932"/>
                <a:gd name="connsiteX5" fmla="*/ 1321459 w 2940307"/>
                <a:gd name="connsiteY5" fmla="*/ 210000 h 2023932"/>
                <a:gd name="connsiteX6" fmla="*/ 1745205 w 2940307"/>
                <a:gd name="connsiteY6" fmla="*/ 366117 h 2023932"/>
                <a:gd name="connsiteX7" fmla="*/ 2146649 w 2940307"/>
                <a:gd name="connsiteY7" fmla="*/ 403288 h 2023932"/>
                <a:gd name="connsiteX8" fmla="*/ 2518357 w 2940307"/>
                <a:gd name="connsiteY8" fmla="*/ 425591 h 2023932"/>
                <a:gd name="connsiteX9" fmla="*/ 2771118 w 2940307"/>
                <a:gd name="connsiteY9" fmla="*/ 433025 h 2023932"/>
                <a:gd name="connsiteX10" fmla="*/ 2830591 w 2940307"/>
                <a:gd name="connsiteY10" fmla="*/ 433025 h 2023932"/>
                <a:gd name="connsiteX11" fmla="*/ 2934669 w 2940307"/>
                <a:gd name="connsiteY11" fmla="*/ 425591 h 2023932"/>
                <a:gd name="connsiteX12" fmla="*/ 2927235 w 2940307"/>
                <a:gd name="connsiteY12" fmla="*/ 2016498 h 2023932"/>
                <a:gd name="connsiteX13" fmla="*/ 2748815 w 2940307"/>
                <a:gd name="connsiteY13" fmla="*/ 2023932 h 2023932"/>
                <a:gd name="connsiteX14" fmla="*/ 1997966 w 2940307"/>
                <a:gd name="connsiteY14" fmla="*/ 2023932 h 2023932"/>
                <a:gd name="connsiteX15" fmla="*/ 1953361 w 2940307"/>
                <a:gd name="connsiteY15" fmla="*/ 2023932 h 2023932"/>
                <a:gd name="connsiteX16" fmla="*/ 1879020 w 2940307"/>
                <a:gd name="connsiteY16" fmla="*/ 2023932 h 2023932"/>
                <a:gd name="connsiteX17" fmla="*/ 1826981 w 2940307"/>
                <a:gd name="connsiteY17" fmla="*/ 1964459 h 2023932"/>
                <a:gd name="connsiteX18" fmla="*/ 1678298 w 2940307"/>
                <a:gd name="connsiteY18" fmla="*/ 1852947 h 2023932"/>
                <a:gd name="connsiteX19" fmla="*/ 1470142 w 2940307"/>
                <a:gd name="connsiteY19" fmla="*/ 1748869 h 2023932"/>
                <a:gd name="connsiteX20" fmla="*/ 1291722 w 2940307"/>
                <a:gd name="connsiteY20" fmla="*/ 1681961 h 2023932"/>
                <a:gd name="connsiteX21" fmla="*/ 1001791 w 2940307"/>
                <a:gd name="connsiteY21" fmla="*/ 1629922 h 2023932"/>
                <a:gd name="connsiteX22" fmla="*/ 726727 w 2940307"/>
                <a:gd name="connsiteY22" fmla="*/ 1607620 h 2023932"/>
                <a:gd name="connsiteX23" fmla="*/ 511137 w 2940307"/>
                <a:gd name="connsiteY23" fmla="*/ 1592752 h 2023932"/>
                <a:gd name="connsiteX24" fmla="*/ 340152 w 2940307"/>
                <a:gd name="connsiteY24" fmla="*/ 1585317 h 2023932"/>
                <a:gd name="connsiteX25" fmla="*/ 221205 w 2940307"/>
                <a:gd name="connsiteY25" fmla="*/ 1585317 h 2023932"/>
                <a:gd name="connsiteX26" fmla="*/ 125491 w 2940307"/>
                <a:gd name="connsiteY26" fmla="*/ 1585609 h 2023932"/>
                <a:gd name="connsiteX27" fmla="*/ 7415 w 2940307"/>
                <a:gd name="connsiteY27" fmla="*/ 1587118 h 2023932"/>
                <a:gd name="connsiteX28" fmla="*/ 3233 w 2940307"/>
                <a:gd name="connsiteY28" fmla="*/ 807113 h 2023932"/>
                <a:gd name="connsiteX29" fmla="*/ 8287 w 2940307"/>
                <a:gd name="connsiteY29" fmla="*/ 6606 h 202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40307" h="2023932">
                  <a:moveTo>
                    <a:pt x="8287" y="6606"/>
                  </a:moveTo>
                  <a:lnTo>
                    <a:pt x="920015" y="1844"/>
                  </a:lnTo>
                  <a:cubicBezTo>
                    <a:pt x="1094272" y="1050"/>
                    <a:pt x="1030289" y="-1873"/>
                    <a:pt x="1053830" y="1844"/>
                  </a:cubicBezTo>
                  <a:cubicBezTo>
                    <a:pt x="1077371" y="5561"/>
                    <a:pt x="1051352" y="11757"/>
                    <a:pt x="1061264" y="24147"/>
                  </a:cubicBezTo>
                  <a:cubicBezTo>
                    <a:pt x="1071176" y="36537"/>
                    <a:pt x="1069937" y="45211"/>
                    <a:pt x="1113303" y="76186"/>
                  </a:cubicBezTo>
                  <a:cubicBezTo>
                    <a:pt x="1156669" y="107162"/>
                    <a:pt x="1216142" y="161678"/>
                    <a:pt x="1321459" y="210000"/>
                  </a:cubicBezTo>
                  <a:cubicBezTo>
                    <a:pt x="1426776" y="258322"/>
                    <a:pt x="1607673" y="333902"/>
                    <a:pt x="1745205" y="366117"/>
                  </a:cubicBezTo>
                  <a:cubicBezTo>
                    <a:pt x="1882737" y="398332"/>
                    <a:pt x="2017790" y="393376"/>
                    <a:pt x="2146649" y="403288"/>
                  </a:cubicBezTo>
                  <a:cubicBezTo>
                    <a:pt x="2275508" y="413200"/>
                    <a:pt x="2414279" y="420635"/>
                    <a:pt x="2518357" y="425591"/>
                  </a:cubicBezTo>
                  <a:cubicBezTo>
                    <a:pt x="2622435" y="430547"/>
                    <a:pt x="2719079" y="431786"/>
                    <a:pt x="2771118" y="433025"/>
                  </a:cubicBezTo>
                  <a:cubicBezTo>
                    <a:pt x="2823157" y="434264"/>
                    <a:pt x="2803333" y="434264"/>
                    <a:pt x="2830591" y="433025"/>
                  </a:cubicBezTo>
                  <a:cubicBezTo>
                    <a:pt x="2857849" y="431786"/>
                    <a:pt x="2618525" y="430954"/>
                    <a:pt x="2934669" y="425591"/>
                  </a:cubicBezTo>
                  <a:cubicBezTo>
                    <a:pt x="2950776" y="689503"/>
                    <a:pt x="2927255" y="1750108"/>
                    <a:pt x="2927235" y="2016498"/>
                  </a:cubicBezTo>
                  <a:cubicBezTo>
                    <a:pt x="2647466" y="2022693"/>
                    <a:pt x="2748815" y="2023932"/>
                    <a:pt x="2748815" y="2023932"/>
                  </a:cubicBezTo>
                  <a:lnTo>
                    <a:pt x="1997966" y="2023932"/>
                  </a:lnTo>
                  <a:lnTo>
                    <a:pt x="1953361" y="2023932"/>
                  </a:lnTo>
                  <a:cubicBezTo>
                    <a:pt x="1928581" y="2023932"/>
                    <a:pt x="2096681" y="2021550"/>
                    <a:pt x="1879020" y="2023932"/>
                  </a:cubicBezTo>
                  <a:cubicBezTo>
                    <a:pt x="1829382" y="1966395"/>
                    <a:pt x="1860435" y="1992957"/>
                    <a:pt x="1826981" y="1964459"/>
                  </a:cubicBezTo>
                  <a:cubicBezTo>
                    <a:pt x="1793527" y="1935962"/>
                    <a:pt x="1737771" y="1888879"/>
                    <a:pt x="1678298" y="1852947"/>
                  </a:cubicBezTo>
                  <a:cubicBezTo>
                    <a:pt x="1618825" y="1817015"/>
                    <a:pt x="1534571" y="1777367"/>
                    <a:pt x="1470142" y="1748869"/>
                  </a:cubicBezTo>
                  <a:cubicBezTo>
                    <a:pt x="1405713" y="1720371"/>
                    <a:pt x="1369781" y="1701786"/>
                    <a:pt x="1291722" y="1681961"/>
                  </a:cubicBezTo>
                  <a:cubicBezTo>
                    <a:pt x="1213664" y="1662137"/>
                    <a:pt x="1095957" y="1642312"/>
                    <a:pt x="1001791" y="1629922"/>
                  </a:cubicBezTo>
                  <a:cubicBezTo>
                    <a:pt x="907625" y="1617532"/>
                    <a:pt x="726727" y="1607620"/>
                    <a:pt x="726727" y="1607620"/>
                  </a:cubicBezTo>
                  <a:lnTo>
                    <a:pt x="511137" y="1592752"/>
                  </a:lnTo>
                  <a:cubicBezTo>
                    <a:pt x="446708" y="1589035"/>
                    <a:pt x="388474" y="1586556"/>
                    <a:pt x="340152" y="1585317"/>
                  </a:cubicBezTo>
                  <a:cubicBezTo>
                    <a:pt x="291830" y="1584078"/>
                    <a:pt x="256982" y="1585268"/>
                    <a:pt x="221205" y="1585317"/>
                  </a:cubicBezTo>
                  <a:lnTo>
                    <a:pt x="125491" y="1585609"/>
                  </a:lnTo>
                  <a:cubicBezTo>
                    <a:pt x="89859" y="1585909"/>
                    <a:pt x="144869" y="1587486"/>
                    <a:pt x="7415" y="1587118"/>
                  </a:cubicBezTo>
                  <a:cubicBezTo>
                    <a:pt x="-6214" y="1455781"/>
                    <a:pt x="3088" y="1070532"/>
                    <a:pt x="3233" y="807113"/>
                  </a:cubicBezTo>
                  <a:cubicBezTo>
                    <a:pt x="3378" y="543694"/>
                    <a:pt x="-2864" y="735153"/>
                    <a:pt x="8287" y="66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50000">
                  <a:srgbClr val="FFCC66"/>
                </a:gs>
                <a:gs pos="100000">
                  <a:srgbClr val="FFC000">
                    <a:lumMod val="20000"/>
                    <a:lumOff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22426" y="2316002"/>
              <a:ext cx="2931886" cy="2046514"/>
            </a:xfrm>
            <a:prstGeom prst="rect">
              <a:avLst/>
            </a:prstGeom>
            <a:noFill/>
            <a:ln w="571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434839" y="3217923"/>
              <a:ext cx="261257" cy="26762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48" name="Triangle isocèle 47"/>
            <p:cNvSpPr/>
            <p:nvPr/>
          </p:nvSpPr>
          <p:spPr>
            <a:xfrm rot="16200000">
              <a:off x="7238200" y="2500609"/>
              <a:ext cx="498086" cy="1691106"/>
            </a:xfrm>
            <a:prstGeom prst="triangl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6342835" y="2257679"/>
              <a:ext cx="922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i="1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vacuum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593511" y="2780458"/>
              <a:ext cx="921657" cy="203200"/>
            </a:xfrm>
            <a:prstGeom prst="rect">
              <a:avLst/>
            </a:prstGeom>
            <a:noFill/>
            <a:ln w="571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426256" y="2809486"/>
              <a:ext cx="1118119" cy="14080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cxnSp>
          <p:nvCxnSpPr>
            <p:cNvPr id="52" name="Connecteur droit avec flèche 51"/>
            <p:cNvCxnSpPr/>
            <p:nvPr/>
          </p:nvCxnSpPr>
          <p:spPr>
            <a:xfrm>
              <a:off x="3368717" y="2867545"/>
              <a:ext cx="145142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53" name="ZoneTexte 52"/>
            <p:cNvSpPr txBox="1"/>
            <p:nvPr/>
          </p:nvSpPr>
          <p:spPr>
            <a:xfrm>
              <a:off x="2647371" y="2241109"/>
              <a:ext cx="1186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srgbClr val="0000FF"/>
                  </a:solidFill>
                  <a:latin typeface="Calibri" panose="020F0502020204030204"/>
                  <a:ea typeface="+mn-ea"/>
                </a:rPr>
                <a:t> </a:t>
              </a:r>
              <a:r>
                <a:rPr lang="fr-FR" kern="0" dirty="0" err="1" smtClean="0">
                  <a:solidFill>
                    <a:srgbClr val="0000FF"/>
                  </a:solidFill>
                  <a:latin typeface="Calibri" panose="020F0502020204030204"/>
                  <a:ea typeface="+mn-ea"/>
                </a:rPr>
                <a:t>Atom</a:t>
              </a:r>
              <a:r>
                <a:rPr lang="fr-FR" kern="0" dirty="0" smtClean="0">
                  <a:solidFill>
                    <a:srgbClr val="0000FF"/>
                  </a:solidFill>
                  <a:latin typeface="Calibri" panose="020F0502020204030204"/>
                  <a:ea typeface="+mn-ea"/>
                </a:rPr>
                <a:t> Flux</a:t>
              </a:r>
              <a:endParaRPr lang="fr-FR" kern="0" dirty="0">
                <a:solidFill>
                  <a:srgbClr val="0000FF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00768" y="3803715"/>
              <a:ext cx="921657" cy="203200"/>
            </a:xfrm>
            <a:prstGeom prst="rect">
              <a:avLst/>
            </a:prstGeom>
            <a:noFill/>
            <a:ln w="571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530335" y="3842391"/>
              <a:ext cx="1014224" cy="13549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3079203" y="3812654"/>
              <a:ext cx="1930527" cy="158049"/>
            </a:xfrm>
            <a:custGeom>
              <a:avLst/>
              <a:gdLst>
                <a:gd name="connsiteX0" fmla="*/ 0 w 5965372"/>
                <a:gd name="connsiteY0" fmla="*/ 986972 h 987046"/>
                <a:gd name="connsiteX1" fmla="*/ 827315 w 5965372"/>
                <a:gd name="connsiteY1" fmla="*/ 0 h 987046"/>
                <a:gd name="connsiteX2" fmla="*/ 1828800 w 5965372"/>
                <a:gd name="connsiteY2" fmla="*/ 986972 h 987046"/>
                <a:gd name="connsiteX3" fmla="*/ 2670629 w 5965372"/>
                <a:gd name="connsiteY3" fmla="*/ 58057 h 987046"/>
                <a:gd name="connsiteX4" fmla="*/ 3425372 w 5965372"/>
                <a:gd name="connsiteY4" fmla="*/ 972457 h 987046"/>
                <a:gd name="connsiteX5" fmla="*/ 4339772 w 5965372"/>
                <a:gd name="connsiteY5" fmla="*/ 188686 h 987046"/>
                <a:gd name="connsiteX6" fmla="*/ 5021943 w 5965372"/>
                <a:gd name="connsiteY6" fmla="*/ 972457 h 987046"/>
                <a:gd name="connsiteX7" fmla="*/ 5515429 w 5965372"/>
                <a:gd name="connsiteY7" fmla="*/ 522514 h 987046"/>
                <a:gd name="connsiteX8" fmla="*/ 5965372 w 5965372"/>
                <a:gd name="connsiteY8" fmla="*/ 464457 h 987046"/>
                <a:gd name="connsiteX0" fmla="*/ 0 w 5997422"/>
                <a:gd name="connsiteY0" fmla="*/ 986972 h 987046"/>
                <a:gd name="connsiteX1" fmla="*/ 827315 w 5997422"/>
                <a:gd name="connsiteY1" fmla="*/ 0 h 987046"/>
                <a:gd name="connsiteX2" fmla="*/ 1828800 w 5997422"/>
                <a:gd name="connsiteY2" fmla="*/ 986972 h 987046"/>
                <a:gd name="connsiteX3" fmla="*/ 2670629 w 5997422"/>
                <a:gd name="connsiteY3" fmla="*/ 58057 h 987046"/>
                <a:gd name="connsiteX4" fmla="*/ 3425372 w 5997422"/>
                <a:gd name="connsiteY4" fmla="*/ 972457 h 987046"/>
                <a:gd name="connsiteX5" fmla="*/ 4339772 w 5997422"/>
                <a:gd name="connsiteY5" fmla="*/ 188686 h 987046"/>
                <a:gd name="connsiteX6" fmla="*/ 5021943 w 5997422"/>
                <a:gd name="connsiteY6" fmla="*/ 972457 h 987046"/>
                <a:gd name="connsiteX7" fmla="*/ 5515429 w 5997422"/>
                <a:gd name="connsiteY7" fmla="*/ 522514 h 987046"/>
                <a:gd name="connsiteX8" fmla="*/ 5965372 w 5997422"/>
                <a:gd name="connsiteY8" fmla="*/ 464457 h 987046"/>
                <a:gd name="connsiteX9" fmla="*/ 5960815 w 5997422"/>
                <a:gd name="connsiteY9" fmla="*/ 450345 h 987046"/>
                <a:gd name="connsiteX0" fmla="*/ 0 w 6519478"/>
                <a:gd name="connsiteY0" fmla="*/ 986972 h 987046"/>
                <a:gd name="connsiteX1" fmla="*/ 827315 w 6519478"/>
                <a:gd name="connsiteY1" fmla="*/ 0 h 987046"/>
                <a:gd name="connsiteX2" fmla="*/ 1828800 w 6519478"/>
                <a:gd name="connsiteY2" fmla="*/ 986972 h 987046"/>
                <a:gd name="connsiteX3" fmla="*/ 2670629 w 6519478"/>
                <a:gd name="connsiteY3" fmla="*/ 58057 h 987046"/>
                <a:gd name="connsiteX4" fmla="*/ 3425372 w 6519478"/>
                <a:gd name="connsiteY4" fmla="*/ 972457 h 987046"/>
                <a:gd name="connsiteX5" fmla="*/ 4339772 w 6519478"/>
                <a:gd name="connsiteY5" fmla="*/ 188686 h 987046"/>
                <a:gd name="connsiteX6" fmla="*/ 5021943 w 6519478"/>
                <a:gd name="connsiteY6" fmla="*/ 972457 h 987046"/>
                <a:gd name="connsiteX7" fmla="*/ 5515429 w 6519478"/>
                <a:gd name="connsiteY7" fmla="*/ 522514 h 987046"/>
                <a:gd name="connsiteX8" fmla="*/ 5965372 w 6519478"/>
                <a:gd name="connsiteY8" fmla="*/ 464457 h 987046"/>
                <a:gd name="connsiteX9" fmla="*/ 6519478 w 6519478"/>
                <a:gd name="connsiteY9" fmla="*/ 450345 h 987046"/>
                <a:gd name="connsiteX0" fmla="*/ 0 w 6519480"/>
                <a:gd name="connsiteY0" fmla="*/ 986972 h 987046"/>
                <a:gd name="connsiteX1" fmla="*/ 827315 w 6519480"/>
                <a:gd name="connsiteY1" fmla="*/ 0 h 987046"/>
                <a:gd name="connsiteX2" fmla="*/ 1828800 w 6519480"/>
                <a:gd name="connsiteY2" fmla="*/ 986972 h 987046"/>
                <a:gd name="connsiteX3" fmla="*/ 2670629 w 6519480"/>
                <a:gd name="connsiteY3" fmla="*/ 58057 h 987046"/>
                <a:gd name="connsiteX4" fmla="*/ 3425372 w 6519480"/>
                <a:gd name="connsiteY4" fmla="*/ 972457 h 987046"/>
                <a:gd name="connsiteX5" fmla="*/ 4339772 w 6519480"/>
                <a:gd name="connsiteY5" fmla="*/ 188686 h 987046"/>
                <a:gd name="connsiteX6" fmla="*/ 5021943 w 6519480"/>
                <a:gd name="connsiteY6" fmla="*/ 972457 h 987046"/>
                <a:gd name="connsiteX7" fmla="*/ 5515429 w 6519480"/>
                <a:gd name="connsiteY7" fmla="*/ 522514 h 987046"/>
                <a:gd name="connsiteX8" fmla="*/ 5965372 w 6519480"/>
                <a:gd name="connsiteY8" fmla="*/ 464457 h 987046"/>
                <a:gd name="connsiteX9" fmla="*/ 6519478 w 6519480"/>
                <a:gd name="connsiteY9" fmla="*/ 476836 h 98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19480" h="987046">
                  <a:moveTo>
                    <a:pt x="0" y="986972"/>
                  </a:moveTo>
                  <a:cubicBezTo>
                    <a:pt x="261257" y="493486"/>
                    <a:pt x="522515" y="0"/>
                    <a:pt x="827315" y="0"/>
                  </a:cubicBezTo>
                  <a:cubicBezTo>
                    <a:pt x="1132115" y="0"/>
                    <a:pt x="1521581" y="977296"/>
                    <a:pt x="1828800" y="986972"/>
                  </a:cubicBezTo>
                  <a:cubicBezTo>
                    <a:pt x="2136019" y="996648"/>
                    <a:pt x="2404534" y="60476"/>
                    <a:pt x="2670629" y="58057"/>
                  </a:cubicBezTo>
                  <a:cubicBezTo>
                    <a:pt x="2936724" y="55638"/>
                    <a:pt x="3147182" y="950686"/>
                    <a:pt x="3425372" y="972457"/>
                  </a:cubicBezTo>
                  <a:cubicBezTo>
                    <a:pt x="3703562" y="994228"/>
                    <a:pt x="4073677" y="188686"/>
                    <a:pt x="4339772" y="188686"/>
                  </a:cubicBezTo>
                  <a:cubicBezTo>
                    <a:pt x="4605867" y="188686"/>
                    <a:pt x="4826000" y="916819"/>
                    <a:pt x="5021943" y="972457"/>
                  </a:cubicBezTo>
                  <a:cubicBezTo>
                    <a:pt x="5217886" y="1028095"/>
                    <a:pt x="5358191" y="607181"/>
                    <a:pt x="5515429" y="522514"/>
                  </a:cubicBezTo>
                  <a:cubicBezTo>
                    <a:pt x="5672667" y="437847"/>
                    <a:pt x="5819019" y="451152"/>
                    <a:pt x="5965372" y="464457"/>
                  </a:cubicBezTo>
                  <a:cubicBezTo>
                    <a:pt x="6039603" y="452429"/>
                    <a:pt x="6520428" y="479776"/>
                    <a:pt x="6519478" y="476836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4522425" y="2335960"/>
              <a:ext cx="2920548" cy="2008186"/>
              <a:chOff x="3385002" y="3609977"/>
              <a:chExt cx="2920548" cy="2008186"/>
            </a:xfrm>
          </p:grpSpPr>
          <p:sp>
            <p:nvSpPr>
              <p:cNvPr id="60" name="Forme libre 59"/>
              <p:cNvSpPr/>
              <p:nvPr/>
            </p:nvSpPr>
            <p:spPr>
              <a:xfrm>
                <a:off x="3405188" y="4291013"/>
                <a:ext cx="2900362" cy="272952"/>
              </a:xfrm>
              <a:custGeom>
                <a:avLst/>
                <a:gdLst>
                  <a:gd name="connsiteX0" fmla="*/ 2900362 w 2900362"/>
                  <a:gd name="connsiteY0" fmla="*/ 261937 h 275763"/>
                  <a:gd name="connsiteX1" fmla="*/ 1123950 w 2900362"/>
                  <a:gd name="connsiteY1" fmla="*/ 257175 h 275763"/>
                  <a:gd name="connsiteX2" fmla="*/ 219075 w 2900362"/>
                  <a:gd name="connsiteY2" fmla="*/ 80962 h 275763"/>
                  <a:gd name="connsiteX3" fmla="*/ 0 w 2900362"/>
                  <a:gd name="connsiteY3" fmla="*/ 0 h 275763"/>
                  <a:gd name="connsiteX0" fmla="*/ 2900362 w 2900362"/>
                  <a:gd name="connsiteY0" fmla="*/ 261937 h 275763"/>
                  <a:gd name="connsiteX1" fmla="*/ 1123950 w 2900362"/>
                  <a:gd name="connsiteY1" fmla="*/ 257175 h 275763"/>
                  <a:gd name="connsiteX2" fmla="*/ 219075 w 2900362"/>
                  <a:gd name="connsiteY2" fmla="*/ 80962 h 275763"/>
                  <a:gd name="connsiteX3" fmla="*/ 0 w 2900362"/>
                  <a:gd name="connsiteY3" fmla="*/ 0 h 275763"/>
                  <a:gd name="connsiteX0" fmla="*/ 2900362 w 2900362"/>
                  <a:gd name="connsiteY0" fmla="*/ 261937 h 275763"/>
                  <a:gd name="connsiteX1" fmla="*/ 1123950 w 2900362"/>
                  <a:gd name="connsiteY1" fmla="*/ 257175 h 275763"/>
                  <a:gd name="connsiteX2" fmla="*/ 219075 w 2900362"/>
                  <a:gd name="connsiteY2" fmla="*/ 80962 h 275763"/>
                  <a:gd name="connsiteX3" fmla="*/ 0 w 2900362"/>
                  <a:gd name="connsiteY3" fmla="*/ 0 h 275763"/>
                  <a:gd name="connsiteX0" fmla="*/ 2900362 w 2900362"/>
                  <a:gd name="connsiteY0" fmla="*/ 261937 h 272952"/>
                  <a:gd name="connsiteX1" fmla="*/ 1123950 w 2900362"/>
                  <a:gd name="connsiteY1" fmla="*/ 257175 h 272952"/>
                  <a:gd name="connsiteX2" fmla="*/ 357187 w 2900362"/>
                  <a:gd name="connsiteY2" fmla="*/ 123824 h 272952"/>
                  <a:gd name="connsiteX3" fmla="*/ 0 w 2900362"/>
                  <a:gd name="connsiteY3" fmla="*/ 0 h 27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0362" h="272952">
                    <a:moveTo>
                      <a:pt x="2900362" y="261937"/>
                    </a:moveTo>
                    <a:cubicBezTo>
                      <a:pt x="2235596" y="274637"/>
                      <a:pt x="1547813" y="280194"/>
                      <a:pt x="1123950" y="257175"/>
                    </a:cubicBezTo>
                    <a:cubicBezTo>
                      <a:pt x="700087" y="234156"/>
                      <a:pt x="544512" y="166686"/>
                      <a:pt x="357187" y="123824"/>
                    </a:cubicBezTo>
                    <a:cubicBezTo>
                      <a:pt x="169862" y="80961"/>
                      <a:pt x="106362" y="57148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1" name="Forme libre 60"/>
              <p:cNvSpPr/>
              <p:nvPr/>
            </p:nvSpPr>
            <p:spPr>
              <a:xfrm>
                <a:off x="3405189" y="3862389"/>
                <a:ext cx="2890836" cy="579054"/>
              </a:xfrm>
              <a:custGeom>
                <a:avLst/>
                <a:gdLst>
                  <a:gd name="connsiteX0" fmla="*/ 2833687 w 2833687"/>
                  <a:gd name="connsiteY0" fmla="*/ 557213 h 579054"/>
                  <a:gd name="connsiteX1" fmla="*/ 1457325 w 2833687"/>
                  <a:gd name="connsiteY1" fmla="*/ 566738 h 579054"/>
                  <a:gd name="connsiteX2" fmla="*/ 547687 w 2833687"/>
                  <a:gd name="connsiteY2" fmla="*/ 409575 h 579054"/>
                  <a:gd name="connsiteX3" fmla="*/ 0 w 2833687"/>
                  <a:gd name="connsiteY3" fmla="*/ 0 h 57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3687" h="579054">
                    <a:moveTo>
                      <a:pt x="2833687" y="557213"/>
                    </a:moveTo>
                    <a:cubicBezTo>
                      <a:pt x="2336006" y="574278"/>
                      <a:pt x="1838325" y="591344"/>
                      <a:pt x="1457325" y="566738"/>
                    </a:cubicBezTo>
                    <a:cubicBezTo>
                      <a:pt x="1076325" y="542132"/>
                      <a:pt x="790574" y="504031"/>
                      <a:pt x="547687" y="409575"/>
                    </a:cubicBezTo>
                    <a:cubicBezTo>
                      <a:pt x="304800" y="315119"/>
                      <a:pt x="152400" y="157559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2" name="Forme libre 61"/>
              <p:cNvSpPr/>
              <p:nvPr/>
            </p:nvSpPr>
            <p:spPr>
              <a:xfrm>
                <a:off x="3648075" y="3619501"/>
                <a:ext cx="2643188" cy="724350"/>
              </a:xfrm>
              <a:custGeom>
                <a:avLst/>
                <a:gdLst>
                  <a:gd name="connsiteX0" fmla="*/ 2586038 w 2586038"/>
                  <a:gd name="connsiteY0" fmla="*/ 642938 h 657675"/>
                  <a:gd name="connsiteX1" fmla="*/ 1395413 w 2586038"/>
                  <a:gd name="connsiteY1" fmla="*/ 638175 h 657675"/>
                  <a:gd name="connsiteX2" fmla="*/ 476250 w 2586038"/>
                  <a:gd name="connsiteY2" fmla="*/ 452438 h 657675"/>
                  <a:gd name="connsiteX3" fmla="*/ 0 w 2586038"/>
                  <a:gd name="connsiteY3" fmla="*/ 0 h 6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6038" h="657675">
                    <a:moveTo>
                      <a:pt x="2586038" y="642938"/>
                    </a:moveTo>
                    <a:cubicBezTo>
                      <a:pt x="2166541" y="656431"/>
                      <a:pt x="1747044" y="669925"/>
                      <a:pt x="1395413" y="638175"/>
                    </a:cubicBezTo>
                    <a:cubicBezTo>
                      <a:pt x="1043782" y="606425"/>
                      <a:pt x="708819" y="558800"/>
                      <a:pt x="476250" y="452438"/>
                    </a:cubicBezTo>
                    <a:cubicBezTo>
                      <a:pt x="243681" y="346076"/>
                      <a:pt x="121840" y="173038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3" name="Forme libre 62"/>
              <p:cNvSpPr/>
              <p:nvPr/>
            </p:nvSpPr>
            <p:spPr>
              <a:xfrm>
                <a:off x="4124325" y="3614738"/>
                <a:ext cx="2162175" cy="625709"/>
              </a:xfrm>
              <a:custGeom>
                <a:avLst/>
                <a:gdLst>
                  <a:gd name="connsiteX0" fmla="*/ 2105025 w 2105025"/>
                  <a:gd name="connsiteY0" fmla="*/ 566737 h 587609"/>
                  <a:gd name="connsiteX1" fmla="*/ 804863 w 2105025"/>
                  <a:gd name="connsiteY1" fmla="*/ 519112 h 587609"/>
                  <a:gd name="connsiteX2" fmla="*/ 0 w 2105025"/>
                  <a:gd name="connsiteY2" fmla="*/ 0 h 58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5025" h="587609">
                    <a:moveTo>
                      <a:pt x="2105025" y="566737"/>
                    </a:moveTo>
                    <a:cubicBezTo>
                      <a:pt x="1630362" y="590152"/>
                      <a:pt x="1155700" y="613568"/>
                      <a:pt x="804863" y="519112"/>
                    </a:cubicBezTo>
                    <a:cubicBezTo>
                      <a:pt x="454026" y="424656"/>
                      <a:pt x="227013" y="212328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4" name="Forme libre 63"/>
              <p:cNvSpPr/>
              <p:nvPr/>
            </p:nvSpPr>
            <p:spPr>
              <a:xfrm>
                <a:off x="4414838" y="3609977"/>
                <a:ext cx="1871662" cy="419100"/>
              </a:xfrm>
              <a:custGeom>
                <a:avLst/>
                <a:gdLst>
                  <a:gd name="connsiteX0" fmla="*/ 1785937 w 1785937"/>
                  <a:gd name="connsiteY0" fmla="*/ 419100 h 419100"/>
                  <a:gd name="connsiteX1" fmla="*/ 638175 w 1785937"/>
                  <a:gd name="connsiteY1" fmla="*/ 342900 h 419100"/>
                  <a:gd name="connsiteX2" fmla="*/ 0 w 1785937"/>
                  <a:gd name="connsiteY2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5937" h="419100">
                    <a:moveTo>
                      <a:pt x="1785937" y="419100"/>
                    </a:moveTo>
                    <a:cubicBezTo>
                      <a:pt x="1360884" y="415925"/>
                      <a:pt x="935831" y="412750"/>
                      <a:pt x="638175" y="342900"/>
                    </a:cubicBezTo>
                    <a:cubicBezTo>
                      <a:pt x="340519" y="273050"/>
                      <a:pt x="170259" y="136525"/>
                      <a:pt x="0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65" name="Groupe 64"/>
              <p:cNvGrpSpPr/>
              <p:nvPr/>
            </p:nvGrpSpPr>
            <p:grpSpPr>
              <a:xfrm flipH="1" flipV="1">
                <a:off x="3385002" y="4614864"/>
                <a:ext cx="2920547" cy="1003299"/>
                <a:chOff x="3280228" y="3009902"/>
                <a:chExt cx="2920547" cy="1003299"/>
              </a:xfrm>
            </p:grpSpPr>
            <p:cxnSp>
              <p:nvCxnSpPr>
                <p:cNvPr id="66" name="Connecteur droit 65"/>
                <p:cNvCxnSpPr/>
                <p:nvPr/>
              </p:nvCxnSpPr>
              <p:spPr>
                <a:xfrm>
                  <a:off x="3280228" y="4013201"/>
                  <a:ext cx="2911022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67" name="Forme libre 66"/>
                <p:cNvSpPr/>
                <p:nvPr/>
              </p:nvSpPr>
              <p:spPr>
                <a:xfrm>
                  <a:off x="3300413" y="3690938"/>
                  <a:ext cx="2900362" cy="272952"/>
                </a:xfrm>
                <a:custGeom>
                  <a:avLst/>
                  <a:gdLst>
                    <a:gd name="connsiteX0" fmla="*/ 2900362 w 2900362"/>
                    <a:gd name="connsiteY0" fmla="*/ 261937 h 275763"/>
                    <a:gd name="connsiteX1" fmla="*/ 1123950 w 2900362"/>
                    <a:gd name="connsiteY1" fmla="*/ 257175 h 275763"/>
                    <a:gd name="connsiteX2" fmla="*/ 219075 w 2900362"/>
                    <a:gd name="connsiteY2" fmla="*/ 80962 h 275763"/>
                    <a:gd name="connsiteX3" fmla="*/ 0 w 2900362"/>
                    <a:gd name="connsiteY3" fmla="*/ 0 h 275763"/>
                    <a:gd name="connsiteX0" fmla="*/ 2900362 w 2900362"/>
                    <a:gd name="connsiteY0" fmla="*/ 261937 h 275763"/>
                    <a:gd name="connsiteX1" fmla="*/ 1123950 w 2900362"/>
                    <a:gd name="connsiteY1" fmla="*/ 257175 h 275763"/>
                    <a:gd name="connsiteX2" fmla="*/ 219075 w 2900362"/>
                    <a:gd name="connsiteY2" fmla="*/ 80962 h 275763"/>
                    <a:gd name="connsiteX3" fmla="*/ 0 w 2900362"/>
                    <a:gd name="connsiteY3" fmla="*/ 0 h 275763"/>
                    <a:gd name="connsiteX0" fmla="*/ 2900362 w 2900362"/>
                    <a:gd name="connsiteY0" fmla="*/ 261937 h 275763"/>
                    <a:gd name="connsiteX1" fmla="*/ 1123950 w 2900362"/>
                    <a:gd name="connsiteY1" fmla="*/ 257175 h 275763"/>
                    <a:gd name="connsiteX2" fmla="*/ 219075 w 2900362"/>
                    <a:gd name="connsiteY2" fmla="*/ 80962 h 275763"/>
                    <a:gd name="connsiteX3" fmla="*/ 0 w 2900362"/>
                    <a:gd name="connsiteY3" fmla="*/ 0 h 275763"/>
                    <a:gd name="connsiteX0" fmla="*/ 2900362 w 2900362"/>
                    <a:gd name="connsiteY0" fmla="*/ 261937 h 272952"/>
                    <a:gd name="connsiteX1" fmla="*/ 1123950 w 2900362"/>
                    <a:gd name="connsiteY1" fmla="*/ 257175 h 272952"/>
                    <a:gd name="connsiteX2" fmla="*/ 357187 w 2900362"/>
                    <a:gd name="connsiteY2" fmla="*/ 123824 h 272952"/>
                    <a:gd name="connsiteX3" fmla="*/ 0 w 2900362"/>
                    <a:gd name="connsiteY3" fmla="*/ 0 h 27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0362" h="272952">
                      <a:moveTo>
                        <a:pt x="2900362" y="261937"/>
                      </a:moveTo>
                      <a:cubicBezTo>
                        <a:pt x="2235596" y="274637"/>
                        <a:pt x="1547813" y="280194"/>
                        <a:pt x="1123950" y="257175"/>
                      </a:cubicBezTo>
                      <a:cubicBezTo>
                        <a:pt x="700087" y="234156"/>
                        <a:pt x="544512" y="166686"/>
                        <a:pt x="357187" y="123824"/>
                      </a:cubicBezTo>
                      <a:cubicBezTo>
                        <a:pt x="169862" y="80961"/>
                        <a:pt x="106362" y="57148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8" name="Forme libre 67"/>
                <p:cNvSpPr/>
                <p:nvPr/>
              </p:nvSpPr>
              <p:spPr>
                <a:xfrm>
                  <a:off x="3300414" y="3262314"/>
                  <a:ext cx="2890836" cy="579054"/>
                </a:xfrm>
                <a:custGeom>
                  <a:avLst/>
                  <a:gdLst>
                    <a:gd name="connsiteX0" fmla="*/ 2833687 w 2833687"/>
                    <a:gd name="connsiteY0" fmla="*/ 557213 h 579054"/>
                    <a:gd name="connsiteX1" fmla="*/ 1457325 w 2833687"/>
                    <a:gd name="connsiteY1" fmla="*/ 566738 h 579054"/>
                    <a:gd name="connsiteX2" fmla="*/ 547687 w 2833687"/>
                    <a:gd name="connsiteY2" fmla="*/ 409575 h 579054"/>
                    <a:gd name="connsiteX3" fmla="*/ 0 w 2833687"/>
                    <a:gd name="connsiteY3" fmla="*/ 0 h 57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33687" h="579054">
                      <a:moveTo>
                        <a:pt x="2833687" y="557213"/>
                      </a:moveTo>
                      <a:cubicBezTo>
                        <a:pt x="2336006" y="574278"/>
                        <a:pt x="1838325" y="591344"/>
                        <a:pt x="1457325" y="566738"/>
                      </a:cubicBezTo>
                      <a:cubicBezTo>
                        <a:pt x="1076325" y="542132"/>
                        <a:pt x="790574" y="504031"/>
                        <a:pt x="547687" y="409575"/>
                      </a:cubicBezTo>
                      <a:cubicBezTo>
                        <a:pt x="304800" y="315119"/>
                        <a:pt x="152400" y="157559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9" name="Forme libre 68"/>
                <p:cNvSpPr/>
                <p:nvPr/>
              </p:nvSpPr>
              <p:spPr>
                <a:xfrm>
                  <a:off x="3543300" y="3019426"/>
                  <a:ext cx="2643188" cy="724350"/>
                </a:xfrm>
                <a:custGeom>
                  <a:avLst/>
                  <a:gdLst>
                    <a:gd name="connsiteX0" fmla="*/ 2586038 w 2586038"/>
                    <a:gd name="connsiteY0" fmla="*/ 642938 h 657675"/>
                    <a:gd name="connsiteX1" fmla="*/ 1395413 w 2586038"/>
                    <a:gd name="connsiteY1" fmla="*/ 638175 h 657675"/>
                    <a:gd name="connsiteX2" fmla="*/ 476250 w 2586038"/>
                    <a:gd name="connsiteY2" fmla="*/ 452438 h 657675"/>
                    <a:gd name="connsiteX3" fmla="*/ 0 w 2586038"/>
                    <a:gd name="connsiteY3" fmla="*/ 0 h 65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86038" h="657675">
                      <a:moveTo>
                        <a:pt x="2586038" y="642938"/>
                      </a:moveTo>
                      <a:cubicBezTo>
                        <a:pt x="2166541" y="656431"/>
                        <a:pt x="1747044" y="669925"/>
                        <a:pt x="1395413" y="638175"/>
                      </a:cubicBezTo>
                      <a:cubicBezTo>
                        <a:pt x="1043782" y="606425"/>
                        <a:pt x="708819" y="558800"/>
                        <a:pt x="476250" y="452438"/>
                      </a:cubicBezTo>
                      <a:cubicBezTo>
                        <a:pt x="243681" y="346076"/>
                        <a:pt x="121840" y="173038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0" name="Forme libre 69"/>
                <p:cNvSpPr/>
                <p:nvPr/>
              </p:nvSpPr>
              <p:spPr>
                <a:xfrm>
                  <a:off x="4019550" y="3014663"/>
                  <a:ext cx="2162175" cy="625709"/>
                </a:xfrm>
                <a:custGeom>
                  <a:avLst/>
                  <a:gdLst>
                    <a:gd name="connsiteX0" fmla="*/ 2105025 w 2105025"/>
                    <a:gd name="connsiteY0" fmla="*/ 566737 h 587609"/>
                    <a:gd name="connsiteX1" fmla="*/ 804863 w 2105025"/>
                    <a:gd name="connsiteY1" fmla="*/ 519112 h 587609"/>
                    <a:gd name="connsiteX2" fmla="*/ 0 w 2105025"/>
                    <a:gd name="connsiteY2" fmla="*/ 0 h 587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5025" h="587609">
                      <a:moveTo>
                        <a:pt x="2105025" y="566737"/>
                      </a:moveTo>
                      <a:cubicBezTo>
                        <a:pt x="1630362" y="590152"/>
                        <a:pt x="1155700" y="613568"/>
                        <a:pt x="804863" y="519112"/>
                      </a:cubicBezTo>
                      <a:cubicBezTo>
                        <a:pt x="454026" y="424656"/>
                        <a:pt x="227013" y="212328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1" name="Forme libre 70"/>
                <p:cNvSpPr/>
                <p:nvPr/>
              </p:nvSpPr>
              <p:spPr>
                <a:xfrm>
                  <a:off x="4310063" y="3009902"/>
                  <a:ext cx="1871662" cy="419100"/>
                </a:xfrm>
                <a:custGeom>
                  <a:avLst/>
                  <a:gdLst>
                    <a:gd name="connsiteX0" fmla="*/ 1785937 w 1785937"/>
                    <a:gd name="connsiteY0" fmla="*/ 419100 h 419100"/>
                    <a:gd name="connsiteX1" fmla="*/ 638175 w 1785937"/>
                    <a:gd name="connsiteY1" fmla="*/ 342900 h 419100"/>
                    <a:gd name="connsiteX2" fmla="*/ 0 w 1785937"/>
                    <a:gd name="connsiteY2" fmla="*/ 0 h 41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85937" h="419100">
                      <a:moveTo>
                        <a:pt x="1785937" y="419100"/>
                      </a:moveTo>
                      <a:cubicBezTo>
                        <a:pt x="1360884" y="415925"/>
                        <a:pt x="935831" y="412750"/>
                        <a:pt x="638175" y="342900"/>
                      </a:cubicBezTo>
                      <a:cubicBezTo>
                        <a:pt x="340519" y="273050"/>
                        <a:pt x="170259" y="136525"/>
                        <a:pt x="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ZoneTexte 58"/>
                <p:cNvSpPr txBox="1"/>
                <p:nvPr/>
              </p:nvSpPr>
              <p:spPr>
                <a:xfrm>
                  <a:off x="2054003" y="3490134"/>
                  <a:ext cx="131959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kern="0" dirty="0" err="1" smtClean="0">
                      <a:solidFill>
                        <a:srgbClr val="FF0000"/>
                      </a:solidFill>
                      <a:latin typeface="Calibri" panose="020F0502020204030204"/>
                      <a:ea typeface="+mn-ea"/>
                    </a:rPr>
                    <a:t>Microwaves</a:t>
                  </a:r>
                  <a:endParaRPr lang="fr-FR" kern="0" dirty="0" smtClean="0">
                    <a:solidFill>
                      <a:srgbClr val="FF0000"/>
                    </a:solidFill>
                    <a:latin typeface="Calibri" panose="020F0502020204030204"/>
                    <a:ea typeface="+mn-ea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fr-FR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𝑓</m:t>
                            </m:r>
                          </m:e>
                          <m:sub>
                            <m:r>
                              <a:rPr lang="fr-FR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𝑅𝐹</m:t>
                            </m:r>
                          </m:sub>
                        </m:sSub>
                      </m:oMath>
                    </m:oMathPara>
                  </a14:m>
                  <a:endParaRPr lang="fr-FR" kern="0" dirty="0">
                    <a:solidFill>
                      <a:srgbClr val="FF0000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59" name="ZoneTexte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4003" y="3490134"/>
                  <a:ext cx="1319592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4167" t="-5660" r="-3704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ZoneTexte 71"/>
            <p:cNvSpPr txBox="1"/>
            <p:nvPr/>
          </p:nvSpPr>
          <p:spPr>
            <a:xfrm>
              <a:off x="8050306" y="2316611"/>
              <a:ext cx="10743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dirty="0" smtClean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Ion </a:t>
              </a:r>
              <a:r>
                <a:rPr lang="fr-FR" dirty="0" err="1" smtClean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Beam</a:t>
              </a:r>
              <a:endParaRPr lang="fr-FR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cxnSp>
          <p:nvCxnSpPr>
            <p:cNvPr id="73" name="Connecteur droit avec flèche 72"/>
            <p:cNvCxnSpPr>
              <a:stCxn id="72" idx="2"/>
            </p:cNvCxnSpPr>
            <p:nvPr/>
          </p:nvCxnSpPr>
          <p:spPr>
            <a:xfrm flipH="1">
              <a:off x="8230994" y="2685943"/>
              <a:ext cx="356479" cy="53198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74" name="Connecteur droit avec flèche 73"/>
            <p:cNvCxnSpPr>
              <a:stCxn id="75" idx="1"/>
            </p:cNvCxnSpPr>
            <p:nvPr/>
          </p:nvCxnSpPr>
          <p:spPr>
            <a:xfrm flipH="1">
              <a:off x="7054065" y="1712827"/>
              <a:ext cx="1041872" cy="1015694"/>
            </a:xfrm>
            <a:prstGeom prst="straightConnector1">
              <a:avLst/>
            </a:prstGeom>
            <a:noFill/>
            <a:ln w="63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5" name="ZoneTexte 74"/>
            <p:cNvSpPr txBox="1"/>
            <p:nvPr/>
          </p:nvSpPr>
          <p:spPr>
            <a:xfrm>
              <a:off x="8095937" y="1528161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  <a:ea typeface="+mn-ea"/>
                </a:rPr>
                <a:t>Field </a:t>
              </a:r>
              <a:r>
                <a:rPr lang="fr-F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  <a:ea typeface="+mn-ea"/>
                </a:rPr>
                <a:t>lines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</a:endParaRPr>
            </a:p>
          </p:txBody>
        </p:sp>
        <p:cxnSp>
          <p:nvCxnSpPr>
            <p:cNvPr id="76" name="Connecteur droit 75"/>
            <p:cNvCxnSpPr/>
            <p:nvPr/>
          </p:nvCxnSpPr>
          <p:spPr>
            <a:xfrm>
              <a:off x="7916480" y="2316001"/>
              <a:ext cx="0" cy="75383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7901560" y="3612037"/>
              <a:ext cx="0" cy="74609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>
              <a:off x="7568646" y="3016995"/>
              <a:ext cx="33291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>
              <a:off x="7529638" y="3692686"/>
              <a:ext cx="33291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>
              <a:off x="7529638" y="3977885"/>
              <a:ext cx="33291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>
              <a:off x="7568646" y="2742138"/>
              <a:ext cx="33291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ZoneTexte 81"/>
                <p:cNvSpPr txBox="1"/>
                <p:nvPr/>
              </p:nvSpPr>
              <p:spPr>
                <a:xfrm>
                  <a:off x="7535072" y="2275824"/>
                  <a:ext cx="365100" cy="4831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fr-FR" sz="28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ZoneTexte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072" y="2275824"/>
                  <a:ext cx="365100" cy="48314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ZoneTexte 82"/>
                <p:cNvSpPr txBox="1"/>
                <p:nvPr/>
              </p:nvSpPr>
              <p:spPr>
                <a:xfrm>
                  <a:off x="4445452" y="4614928"/>
                  <a:ext cx="2053639" cy="628121"/>
                </a:xfrm>
                <a:prstGeom prst="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𝑅𝐹</m:t>
                            </m:r>
                          </m:sub>
                        </m:sSub>
                        <m: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𝑒𝐵</m:t>
                            </m:r>
                          </m:num>
                          <m:den>
                            <m:r>
                              <a:rPr lang="fr-FR" sz="2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2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20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20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𝑒𝑐</m:t>
                            </m:r>
                          </m:sub>
                        </m:sSub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83" name="ZoneTexte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5452" y="4614928"/>
                  <a:ext cx="2053639" cy="62812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Connecteur droit avec flèche 83"/>
            <p:cNvCxnSpPr>
              <a:stCxn id="83" idx="0"/>
              <a:endCxn id="71" idx="1"/>
            </p:cNvCxnSpPr>
            <p:nvPr/>
          </p:nvCxnSpPr>
          <p:spPr>
            <a:xfrm flipV="1">
              <a:off x="5472272" y="4001246"/>
              <a:ext cx="272058" cy="6136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>
              <a:off x="7889754" y="1244086"/>
              <a:ext cx="1510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Minimum-B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ZoneTexte 85"/>
                <p:cNvSpPr txBox="1"/>
                <p:nvPr/>
              </p:nvSpPr>
              <p:spPr>
                <a:xfrm>
                  <a:off x="7540576" y="5567120"/>
                  <a:ext cx="1430007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𝑅𝐹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𝑐𝑎𝑣𝑖𝑡𝑦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ZoneTexte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0576" y="5567120"/>
                  <a:ext cx="1430007" cy="298928"/>
                </a:xfrm>
                <a:prstGeom prst="rect">
                  <a:avLst/>
                </a:prstGeom>
                <a:blipFill>
                  <a:blip r:embed="rId18"/>
                  <a:stretch>
                    <a:fillRect l="-2553" r="-1277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ZoneTexte 86"/>
            <p:cNvSpPr txBox="1"/>
            <p:nvPr/>
          </p:nvSpPr>
          <p:spPr>
            <a:xfrm>
              <a:off x="7234563" y="5174328"/>
              <a:ext cx="2352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Multi-Mode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Cavity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5080210" y="1376339"/>
              <a:ext cx="1654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1">
                      <a:lumMod val="75000"/>
                    </a:schemeClr>
                  </a:solidFill>
                </a:rPr>
                <a:t>High Voltage</a:t>
              </a:r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91" name="Connecteur droit 90"/>
            <p:cNvCxnSpPr>
              <a:stCxn id="89" idx="2"/>
              <a:endCxn id="46" idx="0"/>
            </p:cNvCxnSpPr>
            <p:nvPr/>
          </p:nvCxnSpPr>
          <p:spPr>
            <a:xfrm>
              <a:off x="5907488" y="1745671"/>
              <a:ext cx="80881" cy="5703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avec flèche 92"/>
            <p:cNvCxnSpPr/>
            <p:nvPr/>
          </p:nvCxnSpPr>
          <p:spPr>
            <a:xfrm>
              <a:off x="4089499" y="1828327"/>
              <a:ext cx="1452812" cy="9811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ZoneTexte 93"/>
            <p:cNvSpPr txBox="1"/>
            <p:nvPr/>
          </p:nvSpPr>
          <p:spPr>
            <a:xfrm>
              <a:off x="2695622" y="1391191"/>
              <a:ext cx="1159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+mj-lt"/>
                </a:rPr>
                <a:t>dense ECR</a:t>
              </a:r>
            </a:p>
            <a:p>
              <a:r>
                <a:rPr lang="fr-FR" dirty="0" smtClean="0">
                  <a:latin typeface="+mj-lt"/>
                </a:rPr>
                <a:t>plasma</a:t>
              </a:r>
              <a:endParaRPr lang="fr-FR" dirty="0">
                <a:latin typeface="+mj-lt"/>
              </a:endParaRPr>
            </a:p>
          </p:txBody>
        </p:sp>
        <p:cxnSp>
          <p:nvCxnSpPr>
            <p:cNvPr id="95" name="Connecteur droit 94"/>
            <p:cNvCxnSpPr>
              <a:endCxn id="87" idx="0"/>
            </p:cNvCxnSpPr>
            <p:nvPr/>
          </p:nvCxnSpPr>
          <p:spPr>
            <a:xfrm>
              <a:off x="7198575" y="4373853"/>
              <a:ext cx="1212079" cy="8004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Ellipse 95"/>
            <p:cNvSpPr/>
            <p:nvPr/>
          </p:nvSpPr>
          <p:spPr>
            <a:xfrm>
              <a:off x="4940490" y="3152634"/>
              <a:ext cx="2388357" cy="409432"/>
            </a:xfrm>
            <a:prstGeom prst="ellips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7" name="Ellipse 56"/>
            <p:cNvSpPr/>
            <p:nvPr/>
          </p:nvSpPr>
          <p:spPr>
            <a:xfrm>
              <a:off x="5402356" y="2660362"/>
              <a:ext cx="1238250" cy="1367883"/>
            </a:xfrm>
            <a:prstGeom prst="ellips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solidFill>
                <a:schemeClr val="accent2">
                  <a:lumMod val="50000"/>
                </a:scheme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6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Open challenge: 4G RF </a:t>
            </a:r>
            <a:r>
              <a:rPr lang="fr-FR" dirty="0" err="1" smtClean="0"/>
              <a:t>coupling</a:t>
            </a:r>
            <a:r>
              <a:rPr lang="fr-FR" dirty="0" smtClean="0"/>
              <a:t> to the plasma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65688"/>
            <a:ext cx="7634934" cy="5256584"/>
          </a:xfrm>
        </p:spPr>
        <p:txBody>
          <a:bodyPr/>
          <a:lstStyle/>
          <a:p>
            <a:r>
              <a:rPr lang="fr-FR" dirty="0" smtClean="0"/>
              <a:t>High 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gyrotron</a:t>
            </a:r>
            <a:r>
              <a:rPr lang="fr-FR" dirty="0" smtClean="0"/>
              <a:t> </a:t>
            </a:r>
            <a:r>
              <a:rPr lang="fr-FR" dirty="0" err="1" smtClean="0"/>
              <a:t>emit</a:t>
            </a:r>
            <a:r>
              <a:rPr lang="fr-FR" dirty="0" smtClean="0"/>
              <a:t> quasi-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gaussian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endParaRPr lang="fr-FR" dirty="0" smtClean="0"/>
          </a:p>
          <a:p>
            <a:r>
              <a:rPr lang="fr-FR" dirty="0" smtClean="0"/>
              <a:t>The </a:t>
            </a:r>
            <a:r>
              <a:rPr lang="fr-FR" dirty="0" err="1" smtClean="0"/>
              <a:t>coupling</a:t>
            </a:r>
            <a:r>
              <a:rPr lang="fr-FR" dirty="0" smtClean="0"/>
              <a:t> to the plasma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optical</a:t>
            </a:r>
            <a:endParaRPr lang="fr-FR" dirty="0" smtClean="0"/>
          </a:p>
          <a:p>
            <a:pPr lvl="1"/>
            <a:r>
              <a:rPr lang="fr-FR" dirty="0" smtClean="0"/>
              <a:t>No more </a:t>
            </a:r>
            <a:r>
              <a:rPr lang="fr-FR" dirty="0" err="1" smtClean="0"/>
              <a:t>waveguides</a:t>
            </a:r>
            <a:r>
              <a:rPr lang="fr-FR" dirty="0" smtClean="0"/>
              <a:t>, </a:t>
            </a:r>
            <a:r>
              <a:rPr lang="fr-FR" dirty="0" err="1" smtClean="0"/>
              <a:t>except</a:t>
            </a:r>
            <a:r>
              <a:rPr lang="fr-FR" dirty="0" smtClean="0"/>
              <a:t> for </a:t>
            </a:r>
            <a:r>
              <a:rPr lang="fr-FR" dirty="0" err="1" smtClean="0"/>
              <a:t>safety</a:t>
            </a:r>
            <a:r>
              <a:rPr lang="fr-FR" dirty="0" smtClean="0"/>
              <a:t>, No  </a:t>
            </a:r>
            <a:r>
              <a:rPr lang="fr-FR" dirty="0"/>
              <a:t>DC </a:t>
            </a:r>
            <a:r>
              <a:rPr lang="fr-FR" dirty="0" err="1" smtClean="0"/>
              <a:t>breaker</a:t>
            </a:r>
            <a:endParaRPr lang="fr-FR" dirty="0" smtClean="0"/>
          </a:p>
          <a:p>
            <a:r>
              <a:rPr lang="fr-FR" dirty="0" smtClean="0"/>
              <a:t>RF Mode conversion to the plasma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required</a:t>
            </a:r>
            <a:endParaRPr lang="fr-FR" dirty="0" smtClean="0"/>
          </a:p>
          <a:p>
            <a:pPr lvl="1"/>
            <a:r>
              <a:rPr lang="fr-FR" dirty="0" smtClean="0"/>
              <a:t>simulations</a:t>
            </a:r>
          </a:p>
          <a:p>
            <a:r>
              <a:rPr lang="fr-FR" dirty="0" smtClean="0"/>
              <a:t>The RF power </a:t>
            </a:r>
            <a:r>
              <a:rPr lang="fr-FR" dirty="0" err="1" smtClean="0"/>
              <a:t>needed</a:t>
            </a:r>
            <a:r>
              <a:rPr lang="fr-FR" dirty="0" smtClean="0"/>
              <a:t> for high performance ECR </a:t>
            </a:r>
            <a:r>
              <a:rPr lang="fr-FR" dirty="0" err="1" smtClean="0"/>
              <a:t>scales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ECR plasma volume and the plasma </a:t>
            </a:r>
            <a:r>
              <a:rPr lang="fr-FR" dirty="0" err="1" smtClean="0"/>
              <a:t>density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An </a:t>
            </a:r>
            <a:r>
              <a:rPr lang="fr-FR" dirty="0" err="1" smtClean="0"/>
              <a:t>estimate</a:t>
            </a:r>
            <a:r>
              <a:rPr lang="fr-FR" dirty="0" smtClean="0"/>
              <a:t> of </a:t>
            </a:r>
            <a:r>
              <a:rPr lang="fr-FR" b="1" dirty="0" smtClean="0"/>
              <a:t>25 kW </a:t>
            </a:r>
            <a:r>
              <a:rPr lang="fr-FR" dirty="0" smtClean="0"/>
              <a:t>per plasma liter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required</a:t>
            </a:r>
            <a:r>
              <a:rPr lang="fr-FR" dirty="0" smtClean="0"/>
              <a:t> for a high performance </a:t>
            </a:r>
            <a:r>
              <a:rPr lang="fr-FR" b="1" dirty="0" err="1" smtClean="0"/>
              <a:t>operation</a:t>
            </a:r>
            <a:r>
              <a:rPr lang="fr-FR" b="1" dirty="0" smtClean="0"/>
              <a:t> at 45 GHz</a:t>
            </a:r>
          </a:p>
          <a:p>
            <a:pPr lvl="1"/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/>
              <a:t>v</a:t>
            </a:r>
            <a:r>
              <a:rPr lang="fr-FR" dirty="0" err="1" smtClean="0"/>
              <a:t>ery</a:t>
            </a:r>
            <a:r>
              <a:rPr lang="fr-FR" dirty="0" smtClean="0"/>
              <a:t> </a:t>
            </a:r>
            <a:r>
              <a:rPr lang="fr-FR" dirty="0" err="1" smtClean="0"/>
              <a:t>likely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challenging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40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987066" y="4069479"/>
                <a:ext cx="258551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fr-F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𝑒𝑐𝑟</m:t>
                          </m:r>
                        </m:sub>
                        <m:sup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𝑒𝑐𝑟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66" y="4069479"/>
                <a:ext cx="2585515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15"/>
          <p:cNvGrpSpPr/>
          <p:nvPr/>
        </p:nvGrpSpPr>
        <p:grpSpPr>
          <a:xfrm>
            <a:off x="8138868" y="3425587"/>
            <a:ext cx="4053132" cy="3234519"/>
            <a:chOff x="7421159" y="1490165"/>
            <a:chExt cx="4511675" cy="36004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1159" y="1490165"/>
              <a:ext cx="4511675" cy="3600450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>
              <a:off x="9553433" y="3903261"/>
              <a:ext cx="0" cy="54591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10470108" y="3032079"/>
              <a:ext cx="0" cy="141709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8079475" y="3903259"/>
              <a:ext cx="1476233" cy="227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8079475" y="3034352"/>
              <a:ext cx="236561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7274257" y="873457"/>
            <a:ext cx="4917743" cy="2456597"/>
            <a:chOff x="7274257" y="818866"/>
            <a:chExt cx="4917743" cy="2456597"/>
          </a:xfrm>
        </p:grpSpPr>
        <p:sp>
          <p:nvSpPr>
            <p:cNvPr id="22" name="Rectangle 21"/>
            <p:cNvSpPr/>
            <p:nvPr/>
          </p:nvSpPr>
          <p:spPr>
            <a:xfrm>
              <a:off x="7274257" y="818866"/>
              <a:ext cx="4917743" cy="2456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8543499" y="2784143"/>
              <a:ext cx="30139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/>
                <a:t>RF power </a:t>
              </a:r>
              <a:r>
                <a:rPr lang="fr-FR" sz="1400" i="1" dirty="0" err="1" smtClean="0"/>
                <a:t>need</a:t>
              </a:r>
              <a:r>
                <a:rPr lang="fr-FR" sz="1400" i="1" dirty="0" smtClean="0"/>
                <a:t> per plasma liter</a:t>
              </a:r>
              <a:endParaRPr lang="en-US" sz="1400" i="1" dirty="0"/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7478973" y="826335"/>
              <a:ext cx="4583306" cy="2394536"/>
              <a:chOff x="5089823" y="2339248"/>
              <a:chExt cx="3954210" cy="1915886"/>
            </a:xfrm>
          </p:grpSpPr>
          <p:pic>
            <p:nvPicPr>
              <p:cNvPr id="19" name="Picture 7" descr="microwave focusing lens B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9823" y="3089507"/>
                <a:ext cx="1243739" cy="932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Image 1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0" t="3789" r="53206" b="36559"/>
              <a:stretch/>
            </p:blipFill>
            <p:spPr>
              <a:xfrm>
                <a:off x="6575171" y="2339248"/>
                <a:ext cx="2468862" cy="1915886"/>
              </a:xfrm>
              <a:prstGeom prst="rect">
                <a:avLst/>
              </a:prstGeom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6139276" y="3789018"/>
                <a:ext cx="856325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dirty="0" smtClean="0"/>
                  <a:t>Optical </a:t>
                </a:r>
              </a:p>
              <a:p>
                <a:pPr algn="ctr"/>
                <a:r>
                  <a:rPr lang="fr-FR" sz="1200" dirty="0" err="1" smtClean="0"/>
                  <a:t>Coupling</a:t>
                </a:r>
                <a:endParaRPr lang="fr-FR" sz="1200" dirty="0"/>
              </a:p>
            </p:txBody>
          </p:sp>
        </p:grpSp>
      </p:grpSp>
      <p:sp>
        <p:nvSpPr>
          <p:cNvPr id="24" name="ZoneTexte 23"/>
          <p:cNvSpPr txBox="1"/>
          <p:nvPr/>
        </p:nvSpPr>
        <p:spPr>
          <a:xfrm>
            <a:off x="9089409" y="1965278"/>
            <a:ext cx="4780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 smtClean="0"/>
              <a:t>RF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981576" y="3612824"/>
                <a:ext cx="17178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fr-F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𝑒𝑐𝑟</m:t>
                          </m:r>
                        </m:sub>
                      </m:sSub>
                      <m:r>
                        <a:rPr lang="fr-F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576" y="3612824"/>
                <a:ext cx="1717843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69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88640"/>
            <a:ext cx="11408228" cy="792088"/>
          </a:xfrm>
        </p:spPr>
        <p:txBody>
          <a:bodyPr/>
          <a:lstStyle/>
          <a:p>
            <a:r>
              <a:rPr lang="fr-FR" dirty="0" smtClean="0"/>
              <a:t>Open challenge: B-Min </a:t>
            </a:r>
            <a:r>
              <a:rPr lang="fr-FR" dirty="0" err="1" smtClean="0"/>
              <a:t>magnet</a:t>
            </a:r>
            <a:r>
              <a:rPr lang="fr-FR" dirty="0" smtClean="0"/>
              <a:t> at high ECR </a:t>
            </a:r>
            <a:r>
              <a:rPr lang="fr-FR" dirty="0" err="1" smtClean="0"/>
              <a:t>frequency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24876"/>
            <a:ext cx="4876800" cy="5256584"/>
          </a:xfrm>
        </p:spPr>
        <p:txBody>
          <a:bodyPr/>
          <a:lstStyle/>
          <a:p>
            <a:r>
              <a:rPr lang="fr-FR" dirty="0" err="1" smtClean="0"/>
              <a:t>NbTi</a:t>
            </a:r>
            <a:r>
              <a:rPr lang="fr-FR" dirty="0" smtClean="0"/>
              <a:t> </a:t>
            </a:r>
            <a:r>
              <a:rPr lang="fr-FR" dirty="0" err="1" smtClean="0"/>
              <a:t>cable</a:t>
            </a:r>
            <a:r>
              <a:rPr lang="fr-FR" dirty="0" smtClean="0"/>
              <a:t> </a:t>
            </a:r>
            <a:r>
              <a:rPr lang="fr-FR" dirty="0" err="1" smtClean="0"/>
              <a:t>limit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reached</a:t>
            </a:r>
            <a:endParaRPr lang="fr-FR" dirty="0" smtClean="0"/>
          </a:p>
          <a:p>
            <a:r>
              <a:rPr lang="fr-FR" dirty="0" smtClean="0"/>
              <a:t>Nb</a:t>
            </a:r>
            <a:r>
              <a:rPr lang="fr-FR" baseline="-25000" dirty="0" smtClean="0"/>
              <a:t>3</a:t>
            </a:r>
            <a:r>
              <a:rPr lang="fr-FR" dirty="0" smtClean="0"/>
              <a:t>Sn </a:t>
            </a:r>
            <a:r>
              <a:rPr lang="fr-FR" dirty="0" err="1" smtClean="0"/>
              <a:t>magnet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make</a:t>
            </a:r>
            <a:r>
              <a:rPr lang="fr-FR" dirty="0" smtClean="0"/>
              <a:t> the </a:t>
            </a:r>
            <a:r>
              <a:rPr lang="fr-FR" dirty="0" err="1" smtClean="0"/>
              <a:t>Min-B</a:t>
            </a:r>
            <a:r>
              <a:rPr lang="fr-FR" dirty="0" smtClean="0"/>
              <a:t> but</a:t>
            </a:r>
          </a:p>
          <a:p>
            <a:pPr lvl="1"/>
            <a:r>
              <a:rPr lang="fr-FR" dirty="0" err="1" smtClean="0"/>
              <a:t>Brittle</a:t>
            </a:r>
            <a:r>
              <a:rPr lang="fr-FR" dirty="0" smtClean="0"/>
              <a:t>, </a:t>
            </a:r>
            <a:r>
              <a:rPr lang="fr-FR" b="1" dirty="0" err="1" smtClean="0"/>
              <a:t>risky</a:t>
            </a:r>
            <a:r>
              <a:rPr lang="fr-FR" dirty="0" smtClean="0"/>
              <a:t>, </a:t>
            </a:r>
            <a:r>
              <a:rPr lang="fr-FR" dirty="0" err="1"/>
              <a:t>expensive</a:t>
            </a:r>
            <a:endParaRPr lang="fr-FR" dirty="0"/>
          </a:p>
          <a:p>
            <a:pPr lvl="1"/>
            <a:r>
              <a:rPr lang="fr-FR" dirty="0" smtClean="0"/>
              <a:t> </a:t>
            </a:r>
            <a:r>
              <a:rPr lang="fr-FR" dirty="0" err="1" smtClean="0"/>
              <a:t>Lab</a:t>
            </a:r>
            <a:r>
              <a:rPr lang="fr-FR" dirty="0" smtClean="0"/>
              <a:t> </a:t>
            </a:r>
            <a:r>
              <a:rPr lang="fr-FR" dirty="0" err="1" smtClean="0"/>
              <a:t>tech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endParaRPr lang="fr-FR" dirty="0" smtClean="0"/>
          </a:p>
          <a:p>
            <a:r>
              <a:rPr lang="fr-FR" dirty="0" smtClean="0"/>
              <a:t>HTS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, but </a:t>
            </a:r>
            <a:r>
              <a:rPr lang="fr-FR" dirty="0" err="1" smtClean="0"/>
              <a:t>th</a:t>
            </a:r>
            <a:r>
              <a:rPr lang="fr-FR" dirty="0" err="1"/>
              <a:t>a</a:t>
            </a:r>
            <a:r>
              <a:rPr lang="fr-FR" dirty="0" err="1" smtClean="0"/>
              <a:t>t’s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b="1" dirty="0" err="1" smtClean="0"/>
              <a:t>expensive</a:t>
            </a:r>
            <a:endParaRPr lang="fr-FR" b="1" dirty="0" smtClean="0"/>
          </a:p>
          <a:p>
            <a:r>
              <a:rPr lang="fr-FR" dirty="0" err="1" smtClean="0"/>
              <a:t>Managing</a:t>
            </a:r>
            <a:r>
              <a:rPr lang="fr-FR" dirty="0" smtClean="0"/>
              <a:t> the high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dirty="0" err="1" smtClean="0"/>
              <a:t>stored</a:t>
            </a:r>
            <a:r>
              <a:rPr lang="fr-FR" b="1" dirty="0" smtClean="0"/>
              <a:t> </a:t>
            </a:r>
            <a:r>
              <a:rPr lang="fr-FR" dirty="0" smtClean="0"/>
              <a:t>in the </a:t>
            </a:r>
            <a:r>
              <a:rPr lang="fr-FR" dirty="0" err="1" smtClean="0"/>
              <a:t>magnet</a:t>
            </a:r>
            <a:r>
              <a:rPr lang="fr-FR" dirty="0" smtClean="0"/>
              <a:t> </a:t>
            </a:r>
            <a:r>
              <a:rPr lang="fr-FR" dirty="0" err="1" smtClean="0"/>
              <a:t>coils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challenging</a:t>
            </a:r>
            <a:endParaRPr lang="fr-FR" dirty="0" smtClean="0"/>
          </a:p>
          <a:p>
            <a:pPr lvl="1"/>
            <a:r>
              <a:rPr lang="fr-FR" dirty="0" smtClean="0"/>
              <a:t>&gt; 1 MJ, active </a:t>
            </a:r>
            <a:r>
              <a:rPr lang="fr-FR" dirty="0" err="1" smtClean="0"/>
              <a:t>quench</a:t>
            </a:r>
            <a:r>
              <a:rPr lang="fr-FR" dirty="0" smtClean="0"/>
              <a:t> protection system  </a:t>
            </a:r>
            <a:r>
              <a:rPr lang="fr-FR" dirty="0" err="1" smtClean="0"/>
              <a:t>required</a:t>
            </a:r>
            <a:endParaRPr lang="fr-FR" dirty="0" smtClean="0"/>
          </a:p>
          <a:p>
            <a:pPr lvl="1"/>
            <a:r>
              <a:rPr lang="fr-FR" dirty="0" err="1" smtClean="0"/>
              <a:t>Risk</a:t>
            </a:r>
            <a:r>
              <a:rPr lang="fr-FR" dirty="0" smtClean="0"/>
              <a:t> of perturbation by Source High Voltage breakdowns</a:t>
            </a:r>
          </a:p>
          <a:p>
            <a:pPr lvl="1"/>
            <a:r>
              <a:rPr lang="fr-FR" dirty="0" smtClean="0"/>
              <a:t>1 </a:t>
            </a:r>
            <a:r>
              <a:rPr lang="fr-FR" dirty="0" err="1" smtClean="0"/>
              <a:t>quench</a:t>
            </a:r>
            <a:r>
              <a:rPr lang="fr-FR" dirty="0" smtClean="0"/>
              <a:t> and </a:t>
            </a:r>
            <a:r>
              <a:rPr lang="fr-FR" dirty="0" err="1" smtClean="0"/>
              <a:t>magnet</a:t>
            </a:r>
            <a:r>
              <a:rPr lang="fr-FR" dirty="0" smtClean="0"/>
              <a:t> to </a:t>
            </a:r>
            <a:r>
              <a:rPr lang="fr-FR" dirty="0" err="1" smtClean="0"/>
              <a:t>garbage</a:t>
            </a:r>
            <a:r>
              <a:rPr lang="fr-FR" dirty="0" smtClean="0"/>
              <a:t>… </a:t>
            </a:r>
          </a:p>
          <a:p>
            <a:r>
              <a:rPr lang="fr-FR" dirty="0" smtClean="0"/>
              <a:t>Copper </a:t>
            </a:r>
            <a:r>
              <a:rPr lang="fr-FR" dirty="0" err="1" smtClean="0"/>
              <a:t>works</a:t>
            </a:r>
            <a:r>
              <a:rPr lang="fr-FR" dirty="0" smtClean="0"/>
              <a:t> &gt; 60 GHz</a:t>
            </a:r>
            <a:endParaRPr lang="fr-FR" dirty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41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9553433" y="5090615"/>
            <a:ext cx="1577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J. Schwartz, 2006</a:t>
            </a:r>
            <a:endParaRPr lang="en-US" sz="1200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14" y="1151107"/>
            <a:ext cx="7300686" cy="497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9901424" y="341968"/>
            <a:ext cx="1399746" cy="1399746"/>
            <a:chOff x="1455420" y="3474720"/>
            <a:chExt cx="2606040" cy="2606040"/>
          </a:xfrm>
        </p:grpSpPr>
        <p:sp>
          <p:nvSpPr>
            <p:cNvPr id="12" name="Ellipse 11"/>
            <p:cNvSpPr/>
            <p:nvPr/>
          </p:nvSpPr>
          <p:spPr>
            <a:xfrm>
              <a:off x="1516380" y="3543300"/>
              <a:ext cx="2476500" cy="24765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455420" y="3474720"/>
              <a:ext cx="2606040" cy="260604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36520" y="3482340"/>
              <a:ext cx="228600" cy="5334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èche vers le haut 14"/>
            <p:cNvSpPr/>
            <p:nvPr/>
          </p:nvSpPr>
          <p:spPr>
            <a:xfrm>
              <a:off x="2621280" y="3634740"/>
              <a:ext cx="243840" cy="25146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3231"/>
            <a:ext cx="10919459" cy="792088"/>
          </a:xfrm>
        </p:spPr>
        <p:txBody>
          <a:bodyPr/>
          <a:lstStyle/>
          <a:p>
            <a:pPr algn="l"/>
            <a:r>
              <a:rPr lang="fr-FR" dirty="0" smtClean="0"/>
              <a:t>Open challenge: </a:t>
            </a:r>
            <a:r>
              <a:rPr lang="fr-FR" dirty="0"/>
              <a:t> </a:t>
            </a:r>
            <a:r>
              <a:rPr lang="fr-FR" dirty="0" smtClean="0"/>
              <a:t>plasma </a:t>
            </a:r>
            <a:r>
              <a:rPr lang="fr-FR" dirty="0" err="1" smtClean="0"/>
              <a:t>chamber</a:t>
            </a:r>
            <a:r>
              <a:rPr lang="fr-FR" dirty="0" smtClean="0"/>
              <a:t> </a:t>
            </a:r>
            <a:r>
              <a:rPr lang="fr-FR" dirty="0" err="1" smtClean="0"/>
              <a:t>burn</a:t>
            </a: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646" y="1139258"/>
            <a:ext cx="10972800" cy="5256584"/>
          </a:xfrm>
        </p:spPr>
        <p:txBody>
          <a:bodyPr/>
          <a:lstStyle/>
          <a:p>
            <a:r>
              <a:rPr lang="fr-FR" dirty="0" err="1" smtClean="0"/>
              <a:t>Higher</a:t>
            </a:r>
            <a:r>
              <a:rPr lang="fr-FR" dirty="0" smtClean="0"/>
              <a:t> plasma </a:t>
            </a:r>
            <a:r>
              <a:rPr lang="fr-FR" dirty="0" err="1" smtClean="0"/>
              <a:t>density</a:t>
            </a:r>
            <a:r>
              <a:rPr lang="fr-FR" dirty="0">
                <a:sym typeface="Symbol" panose="05050102010706020507" pitchFamily="18" charset="2"/>
              </a:rPr>
              <a:t> </a:t>
            </a:r>
            <a:r>
              <a:rPr lang="fr-FR" dirty="0" smtClean="0">
                <a:sym typeface="Symbol" panose="05050102010706020507" pitchFamily="18" charset="2"/>
              </a:rPr>
              <a:t></a:t>
            </a:r>
            <a:r>
              <a:rPr lang="fr-FR" dirty="0" err="1" smtClean="0">
                <a:sym typeface="Symbol" panose="05050102010706020507" pitchFamily="18" charset="2"/>
              </a:rPr>
              <a:t>Higher</a:t>
            </a:r>
            <a:r>
              <a:rPr lang="fr-FR" dirty="0" smtClean="0">
                <a:sym typeface="Symbol" panose="05050102010706020507" pitchFamily="18" charset="2"/>
              </a:rPr>
              <a:t> Power </a:t>
            </a:r>
            <a:r>
              <a:rPr lang="fr-FR" dirty="0" err="1" smtClean="0">
                <a:sym typeface="Symbol" panose="05050102010706020507" pitchFamily="18" charset="2"/>
              </a:rPr>
              <a:t>injectedHigher</a:t>
            </a:r>
            <a:r>
              <a:rPr lang="fr-FR" dirty="0" smtClean="0">
                <a:sym typeface="Symbol" panose="05050102010706020507" pitchFamily="18" charset="2"/>
              </a:rPr>
              <a:t> power to the </a:t>
            </a:r>
            <a:r>
              <a:rPr lang="fr-FR" dirty="0" err="1" smtClean="0">
                <a:sym typeface="Symbol" panose="05050102010706020507" pitchFamily="18" charset="2"/>
              </a:rPr>
              <a:t>walls</a:t>
            </a:r>
            <a:endParaRPr lang="fr-FR" dirty="0">
              <a:sym typeface="Symbol" panose="05050102010706020507" pitchFamily="18" charset="2"/>
            </a:endParaRPr>
          </a:p>
          <a:p>
            <a:r>
              <a:rPr lang="fr-FR" dirty="0" err="1" smtClean="0">
                <a:sym typeface="Symbol" panose="05050102010706020507" pitchFamily="18" charset="2"/>
              </a:rPr>
              <a:t>Likely</a:t>
            </a:r>
            <a:r>
              <a:rPr lang="fr-FR" dirty="0" smtClean="0">
                <a:sym typeface="Symbol" panose="05050102010706020507" pitchFamily="18" charset="2"/>
              </a:rPr>
              <a:t> </a:t>
            </a:r>
            <a:r>
              <a:rPr lang="fr-FR" dirty="0" err="1">
                <a:sym typeface="Symbol" panose="05050102010706020507" pitchFamily="18" charset="2"/>
              </a:rPr>
              <a:t>d</a:t>
            </a:r>
            <a:r>
              <a:rPr lang="fr-FR" dirty="0" err="1" smtClean="0">
                <a:sym typeface="Symbol" panose="05050102010706020507" pitchFamily="18" charset="2"/>
              </a:rPr>
              <a:t>egradation</a:t>
            </a:r>
            <a:r>
              <a:rPr lang="fr-FR" dirty="0" smtClean="0">
                <a:sym typeface="Symbol" panose="05050102010706020507" pitchFamily="18" charset="2"/>
              </a:rPr>
              <a:t> of the plasma </a:t>
            </a:r>
            <a:r>
              <a:rPr lang="fr-FR" dirty="0" err="1" smtClean="0">
                <a:sym typeface="Symbol" panose="05050102010706020507" pitchFamily="18" charset="2"/>
              </a:rPr>
              <a:t>chamber</a:t>
            </a:r>
            <a:r>
              <a:rPr lang="fr-FR" dirty="0" smtClean="0">
                <a:sym typeface="Symbol" panose="05050102010706020507" pitchFamily="18" charset="2"/>
              </a:rPr>
              <a:t> on a </a:t>
            </a:r>
            <a:r>
              <a:rPr lang="fr-FR" dirty="0" err="1" smtClean="0">
                <a:sym typeface="Symbol" panose="05050102010706020507" pitchFamily="18" charset="2"/>
              </a:rPr>
              <a:t>year</a:t>
            </a:r>
            <a:r>
              <a:rPr lang="fr-FR" dirty="0" smtClean="0">
                <a:sym typeface="Symbol" panose="05050102010706020507" pitchFamily="18" charset="2"/>
              </a:rPr>
              <a:t> time </a:t>
            </a:r>
            <a:r>
              <a:rPr lang="fr-FR" dirty="0" err="1" smtClean="0">
                <a:sym typeface="Symbol" panose="05050102010706020507" pitchFamily="18" charset="2"/>
              </a:rPr>
              <a:t>scale</a:t>
            </a:r>
            <a:endParaRPr lang="fr-FR" dirty="0" smtClean="0">
              <a:sym typeface="Symbol" panose="05050102010706020507" pitchFamily="18" charset="2"/>
            </a:endParaRPr>
          </a:p>
          <a:p>
            <a:pPr lvl="1"/>
            <a:r>
              <a:rPr lang="fr-FR" dirty="0" smtClean="0"/>
              <a:t>Excessive power </a:t>
            </a:r>
            <a:r>
              <a:rPr lang="fr-FR" dirty="0" err="1" smtClean="0"/>
              <a:t>density</a:t>
            </a:r>
            <a:r>
              <a:rPr lang="fr-FR" dirty="0" smtClean="0"/>
              <a:t> to the </a:t>
            </a:r>
            <a:r>
              <a:rPr lang="fr-FR" dirty="0" err="1" smtClean="0"/>
              <a:t>wall</a:t>
            </a:r>
            <a:r>
              <a:rPr lang="fr-FR" dirty="0" smtClean="0"/>
              <a:t> </a:t>
            </a:r>
            <a:r>
              <a:rPr lang="fr-FR" dirty="0" err="1" smtClean="0"/>
              <a:t>leading</a:t>
            </a:r>
            <a:r>
              <a:rPr lang="fr-FR" dirty="0" smtClean="0"/>
              <a:t> to a water flow </a:t>
            </a:r>
            <a:r>
              <a:rPr lang="fr-FR" dirty="0" err="1" smtClean="0"/>
              <a:t>boil</a:t>
            </a:r>
            <a:r>
              <a:rPr lang="fr-FR" dirty="0" smtClean="0"/>
              <a:t>-off</a:t>
            </a:r>
            <a:br>
              <a:rPr lang="fr-FR" dirty="0" smtClean="0"/>
            </a:br>
            <a:r>
              <a:rPr lang="fr-FR" dirty="0" smtClean="0"/>
              <a:t>and a </a:t>
            </a:r>
            <a:r>
              <a:rPr lang="fr-FR" dirty="0" err="1" smtClean="0"/>
              <a:t>too</a:t>
            </a:r>
            <a:r>
              <a:rPr lang="fr-FR" dirty="0" smtClean="0"/>
              <a:t> high </a:t>
            </a:r>
            <a:r>
              <a:rPr lang="fr-FR" dirty="0" err="1" smtClean="0"/>
              <a:t>wall</a:t>
            </a:r>
            <a:r>
              <a:rPr lang="fr-FR" dirty="0" smtClean="0"/>
              <a:t> </a:t>
            </a:r>
            <a:r>
              <a:rPr lang="fr-FR" dirty="0" err="1" smtClean="0"/>
              <a:t>temperature</a:t>
            </a:r>
            <a:r>
              <a:rPr lang="fr-FR" dirty="0" smtClean="0"/>
              <a:t>, </a:t>
            </a:r>
            <a:r>
              <a:rPr lang="fr-FR" dirty="0" err="1" smtClean="0"/>
              <a:t>leading</a:t>
            </a:r>
            <a:r>
              <a:rPr lang="fr-FR" dirty="0" smtClean="0"/>
              <a:t> to </a:t>
            </a:r>
            <a:r>
              <a:rPr lang="fr-FR" dirty="0" err="1" smtClean="0"/>
              <a:t>metal</a:t>
            </a:r>
            <a:r>
              <a:rPr lang="fr-FR" dirty="0" smtClean="0"/>
              <a:t> </a:t>
            </a:r>
            <a:r>
              <a:rPr lang="fr-FR" dirty="0" err="1" smtClean="0"/>
              <a:t>recrystalisation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or </a:t>
            </a: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melting</a:t>
            </a:r>
            <a:endParaRPr lang="fr-FR" dirty="0" smtClean="0"/>
          </a:p>
          <a:p>
            <a:pPr marL="434250" lvl="1" indent="0"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42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0" y="3662277"/>
            <a:ext cx="3718560" cy="27628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869680" y="6385560"/>
            <a:ext cx="2220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SECRAL </a:t>
            </a:r>
            <a:r>
              <a:rPr lang="fr-FR" sz="1400" i="1" dirty="0" err="1" smtClean="0"/>
              <a:t>chamber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burn</a:t>
            </a:r>
            <a:endParaRPr lang="en-US" sz="1400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194" y="3665220"/>
            <a:ext cx="3003070" cy="275531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913120" y="6393180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VENUS </a:t>
            </a:r>
            <a:r>
              <a:rPr lang="fr-FR" sz="1400" i="1" dirty="0" err="1" smtClean="0"/>
              <a:t>chamber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burn</a:t>
            </a:r>
            <a:endParaRPr lang="en-US" sz="1400" i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39" y="3207658"/>
            <a:ext cx="5305153" cy="339393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343" y="2048341"/>
            <a:ext cx="3715657" cy="215508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036594" y="3809274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SECRAL II </a:t>
            </a:r>
            <a:r>
              <a:rPr lang="fr-FR" sz="1400" i="1" dirty="0" err="1" smtClean="0"/>
              <a:t>chamber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burn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988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8793480" y="1181100"/>
            <a:ext cx="2606040" cy="2606040"/>
            <a:chOff x="1455420" y="3474720"/>
            <a:chExt cx="2606040" cy="2606040"/>
          </a:xfrm>
        </p:grpSpPr>
        <p:sp>
          <p:nvSpPr>
            <p:cNvPr id="28" name="Ellipse 27"/>
            <p:cNvSpPr/>
            <p:nvPr/>
          </p:nvSpPr>
          <p:spPr>
            <a:xfrm>
              <a:off x="1516380" y="3543300"/>
              <a:ext cx="2476500" cy="24765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1455420" y="3474720"/>
              <a:ext cx="2606040" cy="260604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636520" y="3482340"/>
              <a:ext cx="228600" cy="5334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èche vers le haut 30"/>
            <p:cNvSpPr/>
            <p:nvPr/>
          </p:nvSpPr>
          <p:spPr>
            <a:xfrm>
              <a:off x="2621280" y="3634740"/>
              <a:ext cx="243840" cy="25146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 Open </a:t>
            </a:r>
            <a:r>
              <a:rPr lang="fr-FR" dirty="0"/>
              <a:t>C</a:t>
            </a:r>
            <a:r>
              <a:rPr lang="fr-FR" dirty="0" smtClean="0"/>
              <a:t>hallenge: Intense </a:t>
            </a:r>
            <a:r>
              <a:rPr lang="fr-FR" dirty="0" err="1" smtClean="0"/>
              <a:t>parasitic</a:t>
            </a:r>
            <a:r>
              <a:rPr lang="fr-FR" dirty="0" smtClean="0"/>
              <a:t> X-RAY flux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720" y="1117124"/>
            <a:ext cx="8423830" cy="2319496"/>
          </a:xfrm>
        </p:spPr>
        <p:txBody>
          <a:bodyPr/>
          <a:lstStyle/>
          <a:p>
            <a:r>
              <a:rPr lang="fr-FR" dirty="0" err="1" smtClean="0"/>
              <a:t>Lost</a:t>
            </a:r>
            <a:r>
              <a:rPr lang="fr-FR" dirty="0" smtClean="0"/>
              <a:t> plasma </a:t>
            </a:r>
            <a:r>
              <a:rPr lang="fr-FR" dirty="0" err="1" smtClean="0"/>
              <a:t>electrons</a:t>
            </a:r>
            <a:r>
              <a:rPr lang="fr-FR" dirty="0" smtClean="0"/>
              <a:t> </a:t>
            </a:r>
            <a:r>
              <a:rPr lang="fr-FR" dirty="0" err="1" smtClean="0"/>
              <a:t>converted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photons @ </a:t>
            </a:r>
            <a:r>
              <a:rPr lang="fr-FR" dirty="0" err="1" smtClean="0"/>
              <a:t>wall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 err="1" smtClean="0"/>
              <a:t>Bremsstrahlung</a:t>
            </a:r>
            <a:r>
              <a:rPr lang="fr-FR" dirty="0" smtClean="0"/>
              <a:t>)</a:t>
            </a:r>
          </a:p>
          <a:p>
            <a:pPr lvl="1"/>
            <a:r>
              <a:rPr lang="fr-FR" dirty="0" err="1" smtClean="0"/>
              <a:t>Huge</a:t>
            </a:r>
            <a:r>
              <a:rPr lang="fr-FR" dirty="0" smtClean="0"/>
              <a:t> X-Ray flux </a:t>
            </a:r>
            <a:r>
              <a:rPr lang="fr-FR" dirty="0" err="1" smtClean="0"/>
              <a:t>proportional</a:t>
            </a:r>
            <a:r>
              <a:rPr lang="fr-FR" dirty="0" smtClean="0"/>
              <a:t> to the plasma </a:t>
            </a:r>
            <a:r>
              <a:rPr lang="fr-FR" dirty="0" err="1" smtClean="0"/>
              <a:t>density</a:t>
            </a:r>
            <a:endParaRPr lang="fr-FR" dirty="0" smtClean="0"/>
          </a:p>
          <a:p>
            <a:r>
              <a:rPr lang="fr-FR" dirty="0" smtClean="0"/>
              <a:t>Damage of the HV plastic </a:t>
            </a:r>
            <a:r>
              <a:rPr lang="fr-FR" dirty="0" err="1" smtClean="0"/>
              <a:t>insulator</a:t>
            </a:r>
            <a:r>
              <a:rPr lang="fr-FR" dirty="0" smtClean="0"/>
              <a:t> (</a:t>
            </a:r>
            <a:r>
              <a:rPr lang="fr-FR" dirty="0" err="1" smtClean="0"/>
              <a:t>burn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Mitigation (</a:t>
            </a:r>
            <a:r>
              <a:rPr lang="fr-FR" dirty="0" err="1" smtClean="0"/>
              <a:t>shielding</a:t>
            </a:r>
            <a:r>
              <a:rPr lang="fr-FR" dirty="0" smtClean="0"/>
              <a:t>) </a:t>
            </a:r>
            <a:r>
              <a:rPr lang="fr-FR" dirty="0" err="1" smtClean="0"/>
              <a:t>with</a:t>
            </a:r>
            <a:r>
              <a:rPr lang="fr-FR" dirty="0" smtClean="0"/>
              <a:t> a high Z </a:t>
            </a:r>
            <a:r>
              <a:rPr lang="fr-FR" dirty="0" err="1" smtClean="0"/>
              <a:t>material</a:t>
            </a:r>
            <a:endParaRPr lang="fr-FR" dirty="0" smtClean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43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20" y="4843857"/>
            <a:ext cx="2420621" cy="176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7720"/>
            <a:ext cx="3069523" cy="2045069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5355693" y="2571025"/>
            <a:ext cx="2928415" cy="2005516"/>
            <a:chOff x="2823028" y="4386489"/>
            <a:chExt cx="2514600" cy="1727200"/>
          </a:xfrm>
        </p:grpSpPr>
        <p:pic>
          <p:nvPicPr>
            <p:cNvPr id="9" name="Picture 39" descr="Image3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7" b="28180"/>
            <a:stretch>
              <a:fillRect/>
            </a:stretch>
          </p:blipFill>
          <p:spPr bwMode="auto">
            <a:xfrm>
              <a:off x="2865847" y="4647704"/>
              <a:ext cx="2443575" cy="1062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40"/>
            <p:cNvSpPr txBox="1">
              <a:spLocks noChangeArrowheads="1"/>
            </p:cNvSpPr>
            <p:nvPr/>
          </p:nvSpPr>
          <p:spPr bwMode="auto">
            <a:xfrm>
              <a:off x="3561580" y="4508538"/>
              <a:ext cx="663683" cy="397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7" tIns="45704" rIns="91407" bIns="4570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HV </a:t>
              </a:r>
              <a:b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</a:br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Insulator</a:t>
              </a:r>
            </a:p>
          </p:txBody>
        </p:sp>
        <p:sp>
          <p:nvSpPr>
            <p:cNvPr id="11" name="Text Box 41"/>
            <p:cNvSpPr txBox="1">
              <a:spLocks noChangeArrowheads="1"/>
            </p:cNvSpPr>
            <p:nvPr/>
          </p:nvSpPr>
          <p:spPr bwMode="auto">
            <a:xfrm>
              <a:off x="4240076" y="4541814"/>
              <a:ext cx="1021072" cy="397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7" tIns="45704" rIns="91407" bIns="4570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2mm Tantalum</a:t>
              </a:r>
            </a:p>
            <a:p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X-ray Shield</a:t>
              </a:r>
            </a:p>
          </p:txBody>
        </p:sp>
        <p:sp>
          <p:nvSpPr>
            <p:cNvPr id="12" name="Line 43"/>
            <p:cNvSpPr>
              <a:spLocks noChangeShapeType="1"/>
            </p:cNvSpPr>
            <p:nvPr/>
          </p:nvSpPr>
          <p:spPr bwMode="auto">
            <a:xfrm flipH="1">
              <a:off x="4715524" y="4954647"/>
              <a:ext cx="147637" cy="265113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1882" tIns="50941" rIns="101882" bIns="50941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953202" y="5692876"/>
              <a:ext cx="2146098" cy="397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7" tIns="45704" rIns="91407" bIns="4570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/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Water Cooling </a:t>
              </a:r>
              <a:r>
                <a:rPr lang="en-US" sz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Grooves </a:t>
              </a:r>
            </a:p>
            <a:p>
              <a:pPr marL="342900" indent="-342900" algn="l"/>
              <a:r>
                <a:rPr lang="en-US" sz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at </a:t>
              </a:r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the plasma Flutes</a:t>
              </a:r>
            </a:p>
          </p:txBody>
        </p:sp>
        <p:sp>
          <p:nvSpPr>
            <p:cNvPr id="14" name="AutoShape 45"/>
            <p:cNvSpPr>
              <a:spLocks noChangeArrowheads="1"/>
            </p:cNvSpPr>
            <p:nvPr/>
          </p:nvSpPr>
          <p:spPr bwMode="auto">
            <a:xfrm>
              <a:off x="2823028" y="4386489"/>
              <a:ext cx="2514600" cy="1727200"/>
            </a:xfrm>
            <a:prstGeom prst="roundRect">
              <a:avLst>
                <a:gd name="adj" fmla="val 16667"/>
              </a:avLst>
            </a:prstGeom>
            <a:noFill/>
            <a:ln w="1270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15" name="Line 46"/>
            <p:cNvSpPr>
              <a:spLocks noChangeShapeType="1"/>
            </p:cNvSpPr>
            <p:nvPr/>
          </p:nvSpPr>
          <p:spPr bwMode="auto">
            <a:xfrm>
              <a:off x="3849640" y="4869537"/>
              <a:ext cx="117601" cy="23751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1882" tIns="50941" rIns="101882" bIns="50941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4714874"/>
            <a:ext cx="5166360" cy="1937385"/>
          </a:xfrm>
          <a:prstGeom prst="rect">
            <a:avLst/>
          </a:prstGeom>
        </p:spPr>
      </p:pic>
      <p:sp>
        <p:nvSpPr>
          <p:cNvPr id="32" name="Triangle isocèle 31"/>
          <p:cNvSpPr/>
          <p:nvPr/>
        </p:nvSpPr>
        <p:spPr>
          <a:xfrm rot="10800000">
            <a:off x="9776460" y="777240"/>
            <a:ext cx="609600" cy="4724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/>
          <p:cNvSpPr txBox="1"/>
          <p:nvPr/>
        </p:nvSpPr>
        <p:spPr>
          <a:xfrm>
            <a:off x="9677400" y="388620"/>
            <a:ext cx="80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X-ray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8404860" y="1592580"/>
            <a:ext cx="1714500" cy="281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e 15"/>
          <p:cNvGrpSpPr/>
          <p:nvPr/>
        </p:nvGrpSpPr>
        <p:grpSpPr>
          <a:xfrm>
            <a:off x="8142807" y="1600038"/>
            <a:ext cx="3762590" cy="3530771"/>
            <a:chOff x="228600" y="1981200"/>
            <a:chExt cx="3886200" cy="3865563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981200" y="2209800"/>
              <a:ext cx="1676400" cy="30480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18" name="Picture 20" descr="#9_Ta_noTa_6kW_6kG_12_20&amp;21_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981200"/>
              <a:ext cx="3886200" cy="386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4"/>
            <p:cNvSpPr txBox="1">
              <a:spLocks noChangeArrowheads="1"/>
            </p:cNvSpPr>
            <p:nvPr/>
          </p:nvSpPr>
          <p:spPr bwMode="auto">
            <a:xfrm>
              <a:off x="914400" y="3216275"/>
              <a:ext cx="6477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>
                  <a:solidFill>
                    <a:srgbClr val="CC0000"/>
                  </a:solidFill>
                </a:rPr>
                <a:t>with </a:t>
              </a:r>
            </a:p>
            <a:p>
              <a:pPr algn="l"/>
              <a:r>
                <a:rPr lang="en-US" sz="1400">
                  <a:solidFill>
                    <a:srgbClr val="CC0000"/>
                  </a:solidFill>
                </a:rPr>
                <a:t>shield</a:t>
              </a:r>
            </a:p>
          </p:txBody>
        </p:sp>
        <p:sp>
          <p:nvSpPr>
            <p:cNvPr id="20" name="Line 45"/>
            <p:cNvSpPr>
              <a:spLocks noChangeShapeType="1"/>
            </p:cNvSpPr>
            <p:nvPr/>
          </p:nvSpPr>
          <p:spPr bwMode="auto">
            <a:xfrm>
              <a:off x="1143000" y="3657600"/>
              <a:ext cx="152400" cy="30480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1" name="Text Box 46"/>
            <p:cNvSpPr txBox="1">
              <a:spLocks noChangeArrowheads="1"/>
            </p:cNvSpPr>
            <p:nvPr/>
          </p:nvSpPr>
          <p:spPr bwMode="auto">
            <a:xfrm>
              <a:off x="1333500" y="2225675"/>
              <a:ext cx="10287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>
                  <a:solidFill>
                    <a:schemeClr val="accent2"/>
                  </a:solidFill>
                </a:rPr>
                <a:t>without </a:t>
              </a:r>
            </a:p>
            <a:p>
              <a:pPr algn="l"/>
              <a:r>
                <a:rPr lang="en-US" sz="1400">
                  <a:solidFill>
                    <a:schemeClr val="accent2"/>
                  </a:solidFill>
                </a:rPr>
                <a:t>shield</a:t>
              </a:r>
            </a:p>
          </p:txBody>
        </p:sp>
        <p:sp>
          <p:nvSpPr>
            <p:cNvPr id="22" name="Line 47"/>
            <p:cNvSpPr>
              <a:spLocks noChangeShapeType="1"/>
            </p:cNvSpPr>
            <p:nvPr/>
          </p:nvSpPr>
          <p:spPr bwMode="auto">
            <a:xfrm flipH="1">
              <a:off x="1524000" y="2667000"/>
              <a:ext cx="152400" cy="2286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3939540" y="6256020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VENUS</a:t>
            </a:r>
            <a:endParaRPr lang="en-US" sz="1600" i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0" y="6339840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VENUS</a:t>
            </a:r>
            <a:endParaRPr lang="en-US" sz="1600" i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9593580" y="6316980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VENUS</a:t>
            </a:r>
            <a:endParaRPr lang="en-US" sz="1600" i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9136380" y="4038600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VENUS</a:t>
            </a:r>
            <a:endParaRPr lang="en-US" sz="1600" i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7113046" y="4194138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VENUS</a:t>
            </a:r>
            <a:endParaRPr lang="en-US" sz="1600" i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10515600" y="2626659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/>
              <a:t>Axial flux</a:t>
            </a:r>
            <a:endParaRPr lang="en-US" sz="1000" i="1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868801" y="2263965"/>
            <a:ext cx="1606807" cy="3178810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3738880" y="3911600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SECRAL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4686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28" r="37842"/>
          <a:stretch/>
        </p:blipFill>
        <p:spPr>
          <a:xfrm>
            <a:off x="0" y="3618000"/>
            <a:ext cx="12194931" cy="324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" b="49338"/>
          <a:stretch/>
        </p:blipFill>
        <p:spPr>
          <a:xfrm>
            <a:off x="0" y="0"/>
            <a:ext cx="12209261" cy="361363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B770F-2219-4716-812A-EB6970254832}" type="slidenum">
              <a:rPr lang="fr-FR" altLang="fr-FR" smtClean="0"/>
              <a:pPr/>
              <a:t>44</a:t>
            </a:fld>
            <a:endParaRPr lang="fr-FR" alt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re 4"/>
          <p:cNvSpPr txBox="1">
            <a:spLocks/>
          </p:cNvSpPr>
          <p:nvPr/>
        </p:nvSpPr>
        <p:spPr bwMode="auto">
          <a:xfrm>
            <a:off x="0" y="1448254"/>
            <a:ext cx="12192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altLang="fr-FR" sz="2800" b="1" kern="1200" dirty="0" smtClean="0">
                <a:solidFill>
                  <a:srgbClr val="E75112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6000" dirty="0" smtClean="0"/>
              <a:t>THANK YOU FOR YOUR ATTENTION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10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9815" t="32523" r="19950" b="16294"/>
          <a:stretch/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0" y="301626"/>
            <a:ext cx="12192000" cy="1470025"/>
          </a:xfrm>
        </p:spPr>
        <p:txBody>
          <a:bodyPr/>
          <a:lstStyle/>
          <a:p>
            <a:r>
              <a:rPr lang="fr-FR" sz="5400" dirty="0" smtClean="0"/>
              <a:t>THANK YOU FOR</a:t>
            </a:r>
            <a:endParaRPr lang="en-US" sz="5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B770F-2219-4716-812A-EB6970254832}" type="slidenum">
              <a:rPr lang="fr-FR" altLang="fr-FR" smtClean="0"/>
              <a:pPr/>
              <a:t>45</a:t>
            </a:fld>
            <a:endParaRPr lang="fr-FR" altLang="fr-FR"/>
          </a:p>
        </p:txBody>
      </p:sp>
      <p:sp>
        <p:nvSpPr>
          <p:cNvPr id="7" name="Titre 4"/>
          <p:cNvSpPr txBox="1">
            <a:spLocks/>
          </p:cNvSpPr>
          <p:nvPr/>
        </p:nvSpPr>
        <p:spPr bwMode="auto">
          <a:xfrm>
            <a:off x="0" y="5243740"/>
            <a:ext cx="1219199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altLang="fr-FR" sz="3500" b="1" kern="1200" cap="all" dirty="0">
                <a:solidFill>
                  <a:srgbClr val="E75112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 smtClean="0"/>
              <a:t>YOUR ATTENTION</a:t>
            </a:r>
            <a:endParaRPr lang="en-US" sz="5400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6611779"/>
            <a:ext cx="4513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000" dirty="0" smtClean="0">
                <a:solidFill>
                  <a:schemeClr val="bg1"/>
                </a:solidFill>
              </a:rPr>
              <a:t>Мариупольский театр</a:t>
            </a:r>
            <a:r>
              <a:rPr lang="fr-FR" sz="1000" dirty="0" smtClean="0">
                <a:solidFill>
                  <a:schemeClr val="bg1"/>
                </a:solidFill>
              </a:rPr>
              <a:t>, 2022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Microwave</a:t>
            </a:r>
            <a:r>
              <a:rPr lang="fr-FR" dirty="0" smtClean="0"/>
              <a:t> </a:t>
            </a:r>
            <a:r>
              <a:rPr lang="fr-FR" dirty="0" err="1" smtClean="0"/>
              <a:t>generation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04793" y="1268936"/>
            <a:ext cx="8229600" cy="525658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RF </a:t>
            </a:r>
            <a:r>
              <a:rPr lang="fr-FR" dirty="0" err="1" smtClean="0"/>
              <a:t>generators</a:t>
            </a:r>
            <a:endParaRPr lang="fr-FR" dirty="0" smtClean="0"/>
          </a:p>
          <a:p>
            <a:pPr lvl="1"/>
            <a:r>
              <a:rPr lang="fr-FR" dirty="0" err="1" smtClean="0"/>
              <a:t>Magnetrons</a:t>
            </a:r>
            <a:endParaRPr lang="fr-FR" dirty="0" smtClean="0"/>
          </a:p>
          <a:p>
            <a:pPr lvl="2"/>
            <a:r>
              <a:rPr lang="fr-FR" dirty="0"/>
              <a:t>2.45 GHz 30 kW</a:t>
            </a:r>
          </a:p>
          <a:p>
            <a:pPr lvl="2"/>
            <a:r>
              <a:rPr lang="fr-FR" dirty="0"/>
              <a:t>35 GHz – 100W</a:t>
            </a:r>
          </a:p>
          <a:p>
            <a:pPr lvl="1"/>
            <a:r>
              <a:rPr lang="fr-FR" dirty="0" smtClean="0"/>
              <a:t>Klystrons</a:t>
            </a:r>
          </a:p>
          <a:p>
            <a:pPr lvl="2"/>
            <a:r>
              <a:rPr lang="fr-FR" dirty="0" smtClean="0"/>
              <a:t>1 GHz- 1MW</a:t>
            </a:r>
          </a:p>
          <a:p>
            <a:pPr lvl="2"/>
            <a:r>
              <a:rPr lang="fr-FR" dirty="0" smtClean="0"/>
              <a:t>22 GHz- 100W</a:t>
            </a:r>
          </a:p>
          <a:p>
            <a:pPr lvl="1"/>
            <a:r>
              <a:rPr lang="fr-FR" dirty="0" err="1" smtClean="0"/>
              <a:t>Gyrotrons</a:t>
            </a:r>
            <a:endParaRPr lang="fr-FR" dirty="0" smtClean="0"/>
          </a:p>
          <a:p>
            <a:pPr lvl="2"/>
            <a:r>
              <a:rPr lang="fr-FR" dirty="0" smtClean="0"/>
              <a:t>18 GHz - 1 MW</a:t>
            </a:r>
          </a:p>
          <a:p>
            <a:pPr lvl="2"/>
            <a:r>
              <a:rPr lang="fr-FR" dirty="0" smtClean="0"/>
              <a:t>600 GHz- 10W</a:t>
            </a:r>
          </a:p>
          <a:p>
            <a:pPr lvl="2"/>
            <a:endParaRPr lang="fr-FR" dirty="0"/>
          </a:p>
          <a:p>
            <a:pPr marL="0" indent="0">
              <a:buNone/>
            </a:pPr>
            <a:r>
              <a:rPr lang="fr-FR" dirty="0" err="1" smtClean="0">
                <a:solidFill>
                  <a:srgbClr val="C00000"/>
                </a:solidFill>
              </a:rPr>
              <a:t>Microwave</a:t>
            </a:r>
            <a:r>
              <a:rPr lang="fr-FR" dirty="0" smtClean="0">
                <a:solidFill>
                  <a:srgbClr val="C00000"/>
                </a:solidFill>
              </a:rPr>
              <a:t> </a:t>
            </a:r>
            <a:r>
              <a:rPr lang="fr-FR" dirty="0" err="1" smtClean="0">
                <a:solidFill>
                  <a:srgbClr val="C00000"/>
                </a:solidFill>
              </a:rPr>
              <a:t>generation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smtClean="0">
                <a:solidFill>
                  <a:srgbClr val="C00000"/>
                </a:solidFill>
              </a:rPr>
              <a:t/>
            </a:r>
            <a:br>
              <a:rPr lang="fr-FR" dirty="0" smtClean="0">
                <a:solidFill>
                  <a:srgbClr val="C00000"/>
                </a:solidFill>
              </a:rPr>
            </a:br>
            <a:r>
              <a:rPr lang="fr-FR" dirty="0" err="1" smtClean="0">
                <a:solidFill>
                  <a:srgbClr val="C00000"/>
                </a:solidFill>
              </a:rPr>
              <a:t>is</a:t>
            </a:r>
            <a:r>
              <a:rPr lang="fr-FR" dirty="0" smtClean="0">
                <a:solidFill>
                  <a:srgbClr val="C00000"/>
                </a:solidFill>
              </a:rPr>
              <a:t> not a </a:t>
            </a:r>
            <a:r>
              <a:rPr lang="fr-FR" dirty="0" err="1" smtClean="0">
                <a:solidFill>
                  <a:srgbClr val="C00000"/>
                </a:solidFill>
              </a:rPr>
              <a:t>limit</a:t>
            </a:r>
            <a:r>
              <a:rPr lang="fr-FR" dirty="0" smtClean="0">
                <a:solidFill>
                  <a:srgbClr val="C00000"/>
                </a:solidFill>
              </a:rPr>
              <a:t/>
            </a:r>
            <a:br>
              <a:rPr lang="fr-FR" dirty="0" smtClean="0">
                <a:solidFill>
                  <a:srgbClr val="C00000"/>
                </a:solidFill>
              </a:rPr>
            </a:b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46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541694" y="5189690"/>
            <a:ext cx="2143207" cy="1467522"/>
            <a:chOff x="17693" y="5189690"/>
            <a:chExt cx="2143207" cy="146752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3" y="5217212"/>
              <a:ext cx="2113761" cy="144000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1131451" y="5189690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/>
                  </a:solidFill>
                </a:rPr>
                <a:t>magnetron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40" y="1025744"/>
            <a:ext cx="5963568" cy="4158342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3657596" y="5215795"/>
            <a:ext cx="1920000" cy="1440000"/>
            <a:chOff x="2133596" y="5215795"/>
            <a:chExt cx="1920000" cy="144000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596" y="5215795"/>
              <a:ext cx="1920000" cy="1440000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3217653" y="5328190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klystron</a:t>
              </a: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8742524" y="4787559"/>
            <a:ext cx="19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R. </a:t>
            </a:r>
            <a:r>
              <a:rPr lang="fr-FR" sz="1200" dirty="0" err="1"/>
              <a:t>Temkin</a:t>
            </a:r>
            <a:r>
              <a:rPr lang="fr-FR" sz="1200" dirty="0"/>
              <a:t>, MIT</a:t>
            </a:r>
          </a:p>
          <a:p>
            <a:r>
              <a:rPr lang="fr-FR" sz="1200" dirty="0" err="1"/>
              <a:t>Granatstein</a:t>
            </a:r>
            <a:r>
              <a:rPr lang="fr-FR" sz="1200" dirty="0"/>
              <a:t> et al. 1999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586191" y="5188375"/>
            <a:ext cx="4518009" cy="1440000"/>
            <a:chOff x="4062190" y="5188375"/>
            <a:chExt cx="4518009" cy="1440000"/>
          </a:xfrm>
        </p:grpSpPr>
        <p:pic>
          <p:nvPicPr>
            <p:cNvPr id="26" name="Picture 12" descr="Gyrotron GYCOM 53GHZ 100kWpulse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9" r="17905"/>
            <a:stretch/>
          </p:blipFill>
          <p:spPr bwMode="auto">
            <a:xfrm rot="5400000">
              <a:off x="5601195" y="3649370"/>
              <a:ext cx="1440000" cy="451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ZoneTexte 26"/>
            <p:cNvSpPr txBox="1"/>
            <p:nvPr/>
          </p:nvSpPr>
          <p:spPr>
            <a:xfrm>
              <a:off x="6782077" y="6290993"/>
              <a:ext cx="848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gyrotron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82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Microwave</a:t>
            </a:r>
            <a:r>
              <a:rPr lang="fr-FR" dirty="0" smtClean="0"/>
              <a:t> transport and </a:t>
            </a:r>
            <a:r>
              <a:rPr lang="fr-FR" dirty="0" err="1" smtClean="0"/>
              <a:t>coupling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346720" y="6698388"/>
            <a:ext cx="603069" cy="188640"/>
          </a:xfrm>
        </p:spPr>
        <p:txBody>
          <a:bodyPr/>
          <a:lstStyle/>
          <a:p>
            <a:fld id="{B9BBA51A-0E04-4B3D-A92E-704BDD3DCD9A}" type="slidenum">
              <a:rPr lang="fr-FR" altLang="fr-FR" smtClean="0"/>
              <a:pPr/>
              <a:t>47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2027197" y="3864249"/>
            <a:ext cx="7811526" cy="2343031"/>
            <a:chOff x="3768913" y="3397910"/>
            <a:chExt cx="7811526" cy="2343031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3768913" y="5740941"/>
              <a:ext cx="781152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V="1">
              <a:off x="3768916" y="3397910"/>
              <a:ext cx="0" cy="23430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2926971" y="4851098"/>
            <a:ext cx="2298171" cy="1341773"/>
          </a:xfrm>
          <a:prstGeom prst="rect">
            <a:avLst/>
          </a:prstGeom>
          <a:pattFill prst="zigZ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225142" y="4827169"/>
            <a:ext cx="1785257" cy="136570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533157" y="621818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2.45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956625" y="623174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18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104740" y="622827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14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7010398" y="4841280"/>
            <a:ext cx="2750781" cy="1357162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756075" y="622138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28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8062362" y="622139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45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9281560" y="624417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60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5474795" y="6283266"/>
                <a:ext cx="1314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𝐸𝐶𝑅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𝐺𝐻𝑧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i="1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795" y="6283266"/>
                <a:ext cx="131497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/>
          <p:cNvSpPr txBox="1"/>
          <p:nvPr/>
        </p:nvSpPr>
        <p:spPr>
          <a:xfrm>
            <a:off x="5449046" y="4864372"/>
            <a:ext cx="1351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C96009"/>
                </a:solidFill>
              </a:rPr>
              <a:t>Oversized</a:t>
            </a:r>
            <a:endParaRPr lang="fr-FR" sz="1600" dirty="0">
              <a:solidFill>
                <a:srgbClr val="C96009"/>
              </a:solidFill>
            </a:endParaRPr>
          </a:p>
          <a:p>
            <a:pPr algn="ctr"/>
            <a:r>
              <a:rPr lang="fr-FR" sz="1600" dirty="0">
                <a:solidFill>
                  <a:srgbClr val="C96009"/>
                </a:solidFill>
              </a:rPr>
              <a:t> </a:t>
            </a:r>
            <a:r>
              <a:rPr lang="fr-FR" sz="1600" dirty="0" err="1">
                <a:solidFill>
                  <a:srgbClr val="C96009"/>
                </a:solidFill>
              </a:rPr>
              <a:t>waveguide</a:t>
            </a:r>
            <a:endParaRPr lang="fr-FR" sz="1600" dirty="0">
              <a:solidFill>
                <a:srgbClr val="C96009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290526" y="4851097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90099"/>
                </a:solidFill>
              </a:rPr>
              <a:t>Optical </a:t>
            </a:r>
            <a:r>
              <a:rPr lang="fr-FR" dirty="0" err="1" smtClean="0">
                <a:solidFill>
                  <a:srgbClr val="990099"/>
                </a:solidFill>
              </a:rPr>
              <a:t>coupling</a:t>
            </a:r>
            <a:endParaRPr lang="fr-FR" dirty="0">
              <a:solidFill>
                <a:srgbClr val="990099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12569" y="5830804"/>
            <a:ext cx="619200" cy="3096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4243932" y="6054004"/>
            <a:ext cx="201600" cy="864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5146738" y="6082804"/>
            <a:ext cx="108000" cy="576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6895200" y="5910004"/>
            <a:ext cx="230400" cy="230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9266502" y="5708404"/>
            <a:ext cx="432000" cy="432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1" name="Groupe 40"/>
          <p:cNvGrpSpPr/>
          <p:nvPr/>
        </p:nvGrpSpPr>
        <p:grpSpPr>
          <a:xfrm>
            <a:off x="1531736" y="1063040"/>
            <a:ext cx="3549210" cy="2200248"/>
            <a:chOff x="1140652" y="1433877"/>
            <a:chExt cx="3790280" cy="2349694"/>
          </a:xfrm>
        </p:grpSpPr>
        <p:pic>
          <p:nvPicPr>
            <p:cNvPr id="39" name="Picture 2" descr="Z:\JUAS\drawings&amp;plots\ECR4 sectional view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" t="1864" r="881" b="2158"/>
            <a:stretch/>
          </p:blipFill>
          <p:spPr bwMode="auto">
            <a:xfrm>
              <a:off x="1140652" y="1433877"/>
              <a:ext cx="3790280" cy="234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ZoneTexte 39"/>
            <p:cNvSpPr txBox="1"/>
            <p:nvPr/>
          </p:nvSpPr>
          <p:spPr>
            <a:xfrm>
              <a:off x="1140652" y="1475200"/>
              <a:ext cx="1068558" cy="788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Coaxial</a:t>
              </a:r>
            </a:p>
            <a:p>
              <a:pPr algn="ctr"/>
              <a:r>
                <a:rPr lang="fr-FR" sz="1400" dirty="0"/>
                <a:t> </a:t>
              </a:r>
              <a:r>
                <a:rPr lang="fr-FR" sz="1400" dirty="0" err="1"/>
                <a:t>coupling</a:t>
              </a:r>
              <a:endParaRPr lang="fr-FR" sz="1400" dirty="0"/>
            </a:p>
            <a:p>
              <a:pPr algn="ctr"/>
              <a:r>
                <a:rPr lang="fr-FR" sz="1400" dirty="0"/>
                <a:t>14 GHz</a:t>
              </a:r>
            </a:p>
          </p:txBody>
        </p:sp>
      </p:grpSp>
      <p:sp>
        <p:nvSpPr>
          <p:cNvPr id="56" name="Forme libre 55"/>
          <p:cNvSpPr/>
          <p:nvPr/>
        </p:nvSpPr>
        <p:spPr>
          <a:xfrm>
            <a:off x="2612570" y="4626969"/>
            <a:ext cx="7085932" cy="1400397"/>
          </a:xfrm>
          <a:custGeom>
            <a:avLst/>
            <a:gdLst>
              <a:gd name="connsiteX0" fmla="*/ 0 w 7199085"/>
              <a:gd name="connsiteY0" fmla="*/ 0 h 918046"/>
              <a:gd name="connsiteX1" fmla="*/ 2815771 w 7199085"/>
              <a:gd name="connsiteY1" fmla="*/ 899886 h 918046"/>
              <a:gd name="connsiteX2" fmla="*/ 4905828 w 7199085"/>
              <a:gd name="connsiteY2" fmla="*/ 595086 h 918046"/>
              <a:gd name="connsiteX3" fmla="*/ 7199085 w 7199085"/>
              <a:gd name="connsiteY3" fmla="*/ 493486 h 918046"/>
              <a:gd name="connsiteX0" fmla="*/ 0 w 7199085"/>
              <a:gd name="connsiteY0" fmla="*/ 0 h 909029"/>
              <a:gd name="connsiteX1" fmla="*/ 2597600 w 7199085"/>
              <a:gd name="connsiteY1" fmla="*/ 890513 h 909029"/>
              <a:gd name="connsiteX2" fmla="*/ 4905828 w 7199085"/>
              <a:gd name="connsiteY2" fmla="*/ 595086 h 909029"/>
              <a:gd name="connsiteX3" fmla="*/ 7199085 w 7199085"/>
              <a:gd name="connsiteY3" fmla="*/ 493486 h 909029"/>
              <a:gd name="connsiteX0" fmla="*/ 0 w 7199085"/>
              <a:gd name="connsiteY0" fmla="*/ 0 h 891160"/>
              <a:gd name="connsiteX1" fmla="*/ 2597600 w 7199085"/>
              <a:gd name="connsiteY1" fmla="*/ 890513 h 891160"/>
              <a:gd name="connsiteX2" fmla="*/ 4905828 w 7199085"/>
              <a:gd name="connsiteY2" fmla="*/ 595086 h 891160"/>
              <a:gd name="connsiteX3" fmla="*/ 7199085 w 7199085"/>
              <a:gd name="connsiteY3" fmla="*/ 493486 h 891160"/>
              <a:gd name="connsiteX0" fmla="*/ 0 w 7199085"/>
              <a:gd name="connsiteY0" fmla="*/ 0 h 904316"/>
              <a:gd name="connsiteX1" fmla="*/ 2597600 w 7199085"/>
              <a:gd name="connsiteY1" fmla="*/ 890513 h 904316"/>
              <a:gd name="connsiteX2" fmla="*/ 5068035 w 7199085"/>
              <a:gd name="connsiteY2" fmla="*/ 538850 h 904316"/>
              <a:gd name="connsiteX3" fmla="*/ 7199085 w 7199085"/>
              <a:gd name="connsiteY3" fmla="*/ 493486 h 90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085" h="904316">
                <a:moveTo>
                  <a:pt x="0" y="0"/>
                </a:moveTo>
                <a:cubicBezTo>
                  <a:pt x="999066" y="400352"/>
                  <a:pt x="1752928" y="800705"/>
                  <a:pt x="2597600" y="890513"/>
                </a:cubicBezTo>
                <a:cubicBezTo>
                  <a:pt x="3442272" y="980321"/>
                  <a:pt x="4301121" y="605021"/>
                  <a:pt x="5068035" y="538850"/>
                </a:cubicBezTo>
                <a:cubicBezTo>
                  <a:pt x="5834949" y="472679"/>
                  <a:pt x="6417732" y="510419"/>
                  <a:pt x="7199085" y="493486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035615" y="4851098"/>
            <a:ext cx="2309451" cy="1345455"/>
            <a:chOff x="511614" y="4851097"/>
            <a:chExt cx="2309451" cy="1345455"/>
          </a:xfrm>
        </p:grpSpPr>
        <p:sp>
          <p:nvSpPr>
            <p:cNvPr id="29" name="ZoneTexte 28"/>
            <p:cNvSpPr txBox="1"/>
            <p:nvPr/>
          </p:nvSpPr>
          <p:spPr>
            <a:xfrm>
              <a:off x="511614" y="4890104"/>
              <a:ext cx="89800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0000FF"/>
                  </a:solidFill>
                </a:rPr>
                <a:t>coaxial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0410" y="4851097"/>
              <a:ext cx="2290655" cy="1345455"/>
            </a:xfrm>
            <a:prstGeom prst="rect">
              <a:avLst/>
            </a:prstGeom>
            <a:solidFill>
              <a:schemeClr val="accent5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8" name="ZoneTexte 57"/>
          <p:cNvSpPr txBox="1"/>
          <p:nvPr/>
        </p:nvSpPr>
        <p:spPr>
          <a:xfrm>
            <a:off x="1570586" y="465232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80</a:t>
            </a:r>
            <a:endParaRPr lang="fr-FR" dirty="0"/>
          </a:p>
        </p:txBody>
      </p:sp>
      <p:sp>
        <p:nvSpPr>
          <p:cNvPr id="59" name="ZoneTexte 58"/>
          <p:cNvSpPr txBox="1"/>
          <p:nvPr/>
        </p:nvSpPr>
        <p:spPr>
          <a:xfrm>
            <a:off x="1462985" y="3268652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WG dim.</a:t>
            </a:r>
          </a:p>
          <a:p>
            <a:r>
              <a:rPr lang="fr-FR" dirty="0" smtClean="0"/>
              <a:t>(mm)</a:t>
            </a:r>
            <a:endParaRPr lang="fr-FR" dirty="0"/>
          </a:p>
        </p:txBody>
      </p:sp>
      <p:sp>
        <p:nvSpPr>
          <p:cNvPr id="61" name="Ellipse 60"/>
          <p:cNvSpPr/>
          <p:nvPr/>
        </p:nvSpPr>
        <p:spPr>
          <a:xfrm>
            <a:off x="8049884" y="5708404"/>
            <a:ext cx="432000" cy="432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2" name="Groupe 51"/>
          <p:cNvGrpSpPr/>
          <p:nvPr/>
        </p:nvGrpSpPr>
        <p:grpSpPr>
          <a:xfrm>
            <a:off x="5632119" y="1119349"/>
            <a:ext cx="2756557" cy="2125046"/>
            <a:chOff x="2375624" y="1612318"/>
            <a:chExt cx="4853876" cy="3741881"/>
          </a:xfrm>
        </p:grpSpPr>
        <p:pic>
          <p:nvPicPr>
            <p:cNvPr id="46" name="Picture 37" descr="IMG_1383.jpg"/>
            <p:cNvPicPr>
              <a:picLocks noChangeAspect="1"/>
            </p:cNvPicPr>
            <p:nvPr/>
          </p:nvPicPr>
          <p:blipFill>
            <a:blip r:embed="rId5" cstate="print"/>
            <a:srcRect l="12500" t="20000" r="19167" b="14444"/>
            <a:stretch>
              <a:fillRect/>
            </a:stretch>
          </p:blipFill>
          <p:spPr>
            <a:xfrm>
              <a:off x="2375624" y="1612318"/>
              <a:ext cx="4853876" cy="3741881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47" name="ZoneTexte 46"/>
            <p:cNvSpPr txBox="1"/>
            <p:nvPr/>
          </p:nvSpPr>
          <p:spPr>
            <a:xfrm>
              <a:off x="2419580" y="1790322"/>
              <a:ext cx="3475238" cy="812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Direct injection 28 GHz</a:t>
              </a:r>
            </a:p>
            <a:p>
              <a:pPr algn="ctr"/>
              <a:r>
                <a:rPr lang="fr-FR" sz="1200" dirty="0" err="1"/>
                <a:t>Oversized</a:t>
              </a:r>
              <a:r>
                <a:rPr lang="fr-FR" sz="1200" dirty="0"/>
                <a:t> WG</a:t>
              </a:r>
            </a:p>
          </p:txBody>
        </p:sp>
        <p:cxnSp>
          <p:nvCxnSpPr>
            <p:cNvPr id="51" name="Connecteur droit avec flèche 50"/>
            <p:cNvCxnSpPr>
              <a:stCxn id="47" idx="2"/>
            </p:cNvCxnSpPr>
            <p:nvPr/>
          </p:nvCxnSpPr>
          <p:spPr>
            <a:xfrm>
              <a:off x="4157200" y="2603243"/>
              <a:ext cx="800238" cy="21991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/>
          <p:cNvSpPr txBox="1"/>
          <p:nvPr/>
        </p:nvSpPr>
        <p:spPr>
          <a:xfrm>
            <a:off x="3614858" y="4962228"/>
            <a:ext cx="14798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/>
              <a:t>fundamental</a:t>
            </a:r>
            <a:endParaRPr lang="fr-FR" sz="1600" dirty="0"/>
          </a:p>
          <a:p>
            <a:r>
              <a:rPr lang="fr-FR" sz="1600" dirty="0"/>
              <a:t> </a:t>
            </a:r>
            <a:r>
              <a:rPr lang="fr-FR" sz="1600" dirty="0" err="1"/>
              <a:t>waveguide</a:t>
            </a:r>
            <a:endParaRPr lang="fr-FR" sz="1600" dirty="0"/>
          </a:p>
        </p:txBody>
      </p:sp>
      <p:sp>
        <p:nvSpPr>
          <p:cNvPr id="63" name="ZoneTexte 62"/>
          <p:cNvSpPr txBox="1"/>
          <p:nvPr/>
        </p:nvSpPr>
        <p:spPr>
          <a:xfrm>
            <a:off x="1588142" y="583080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16</a:t>
            </a:r>
            <a:endParaRPr lang="fr-FR" dirty="0"/>
          </a:p>
        </p:txBody>
      </p:sp>
      <p:grpSp>
        <p:nvGrpSpPr>
          <p:cNvPr id="74" name="Groupe 73"/>
          <p:cNvGrpSpPr/>
          <p:nvPr/>
        </p:nvGrpSpPr>
        <p:grpSpPr>
          <a:xfrm>
            <a:off x="6574971" y="2737023"/>
            <a:ext cx="3954210" cy="1915886"/>
            <a:chOff x="5089823" y="2339248"/>
            <a:chExt cx="3954210" cy="1915886"/>
          </a:xfrm>
        </p:grpSpPr>
        <p:pic>
          <p:nvPicPr>
            <p:cNvPr id="71" name="Picture 7" descr="microwave focusing lens B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823" y="3089507"/>
              <a:ext cx="1243739" cy="932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Image 7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t="3789" r="53206" b="36559"/>
            <a:stretch/>
          </p:blipFill>
          <p:spPr>
            <a:xfrm>
              <a:off x="6575171" y="2339248"/>
              <a:ext cx="2468862" cy="1915886"/>
            </a:xfrm>
            <a:prstGeom prst="rect">
              <a:avLst/>
            </a:prstGeom>
          </p:spPr>
        </p:pic>
        <p:sp>
          <p:nvSpPr>
            <p:cNvPr id="73" name="ZoneTexte 72"/>
            <p:cNvSpPr txBox="1"/>
            <p:nvPr/>
          </p:nvSpPr>
          <p:spPr>
            <a:xfrm>
              <a:off x="6139276" y="3789018"/>
              <a:ext cx="85632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Optical </a:t>
              </a:r>
            </a:p>
            <a:p>
              <a:pPr algn="ctr"/>
              <a:r>
                <a:rPr lang="fr-FR" sz="1200" dirty="0" err="1"/>
                <a:t>Coupling</a:t>
              </a:r>
              <a:endParaRPr lang="fr-FR" sz="1200" dirty="0"/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3884444" y="2909518"/>
            <a:ext cx="2226143" cy="1814306"/>
            <a:chOff x="-4491063" y="3703233"/>
            <a:chExt cx="2647727" cy="2157897"/>
          </a:xfrm>
        </p:grpSpPr>
        <p:grpSp>
          <p:nvGrpSpPr>
            <p:cNvPr id="45" name="Groupe 44"/>
            <p:cNvGrpSpPr/>
            <p:nvPr/>
          </p:nvGrpSpPr>
          <p:grpSpPr>
            <a:xfrm>
              <a:off x="-4491063" y="3703233"/>
              <a:ext cx="2647727" cy="2157897"/>
              <a:chOff x="2195023" y="1157154"/>
              <a:chExt cx="2647727" cy="2157897"/>
            </a:xfrm>
          </p:grpSpPr>
          <p:pic>
            <p:nvPicPr>
              <p:cNvPr id="42" name="Image 4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023" y="1157154"/>
                <a:ext cx="2647727" cy="2157897"/>
              </a:xfrm>
              <a:prstGeom prst="rect">
                <a:avLst/>
              </a:prstGeom>
            </p:spPr>
          </p:pic>
          <p:sp>
            <p:nvSpPr>
              <p:cNvPr id="43" name="ZoneTexte 42"/>
              <p:cNvSpPr txBox="1"/>
              <p:nvPr/>
            </p:nvSpPr>
            <p:spPr>
              <a:xfrm>
                <a:off x="2243788" y="1172570"/>
                <a:ext cx="2347378" cy="3294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Direct injection 18 GHz</a:t>
                </a:r>
              </a:p>
            </p:txBody>
          </p:sp>
        </p:grpSp>
        <p:cxnSp>
          <p:nvCxnSpPr>
            <p:cNvPr id="54" name="Connecteur droit avec flèche 53"/>
            <p:cNvCxnSpPr/>
            <p:nvPr/>
          </p:nvCxnSpPr>
          <p:spPr>
            <a:xfrm>
              <a:off x="-4223574" y="4072619"/>
              <a:ext cx="1006651" cy="13765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94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56" grpId="0" animBg="1"/>
      <p:bldP spid="58" grpId="0"/>
      <p:bldP spid="59" grpId="0"/>
      <p:bldP spid="61" grpId="0" animBg="1"/>
      <p:bldP spid="30" grpId="0" animBg="1"/>
      <p:bldP spid="6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ECRIS </a:t>
            </a:r>
            <a:r>
              <a:rPr lang="fr-FR" dirty="0" err="1" smtClean="0"/>
              <a:t>frequency</a:t>
            </a:r>
            <a:r>
              <a:rPr lang="fr-FR" dirty="0" smtClean="0"/>
              <a:t> and </a:t>
            </a:r>
            <a:r>
              <a:rPr lang="fr-FR" dirty="0" err="1" smtClean="0"/>
              <a:t>magnet</a:t>
            </a:r>
            <a:r>
              <a:rPr lang="fr-FR" dirty="0" smtClean="0"/>
              <a:t> </a:t>
            </a:r>
            <a:r>
              <a:rPr lang="fr-FR" dirty="0" err="1" smtClean="0"/>
              <a:t>Technology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08400" y="1073944"/>
            <a:ext cx="5283120" cy="704056"/>
          </a:xfrm>
        </p:spPr>
        <p:txBody>
          <a:bodyPr/>
          <a:lstStyle/>
          <a:p>
            <a:r>
              <a:rPr lang="fr-FR" dirty="0" smtClean="0"/>
              <a:t>4G: </a:t>
            </a:r>
            <a:r>
              <a:rPr lang="fr-FR" dirty="0" err="1" smtClean="0"/>
              <a:t>Very</a:t>
            </a:r>
            <a:r>
              <a:rPr lang="fr-FR" dirty="0" smtClean="0"/>
              <a:t> high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r>
              <a:rPr lang="fr-FR" dirty="0" smtClean="0"/>
              <a:t> are </a:t>
            </a:r>
            <a:r>
              <a:rPr lang="fr-FR" dirty="0" err="1" smtClean="0"/>
              <a:t>required</a:t>
            </a:r>
            <a:endParaRPr lang="fr-FR" dirty="0" smtClean="0"/>
          </a:p>
          <a:p>
            <a:pPr lvl="1"/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possible?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48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contenu 23"/>
          <p:cNvSpPr txBox="1">
            <a:spLocks/>
          </p:cNvSpPr>
          <p:nvPr/>
        </p:nvSpPr>
        <p:spPr>
          <a:xfrm>
            <a:off x="6192559" y="2098199"/>
            <a:ext cx="5318721" cy="3693001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  <a:defRPr lang="fr-FR" altLang="fr-FR" sz="1800" b="0" kern="1200" dirty="0" smtClean="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6709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Arial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→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accent6">
                    <a:lumMod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sz="2000" dirty="0" smtClean="0"/>
              <a:t>4G: </a:t>
            </a:r>
            <a:r>
              <a:rPr lang="fr-FR" sz="2000" dirty="0" err="1" smtClean="0"/>
              <a:t>Very</a:t>
            </a:r>
            <a:r>
              <a:rPr lang="fr-FR" sz="2000" dirty="0" smtClean="0"/>
              <a:t> high </a:t>
            </a:r>
            <a:r>
              <a:rPr lang="fr-FR" sz="2000" dirty="0" err="1" smtClean="0"/>
              <a:t>magnetic</a:t>
            </a:r>
            <a:r>
              <a:rPr lang="fr-FR" sz="2000" dirty="0" smtClean="0"/>
              <a:t> </a:t>
            </a:r>
            <a:r>
              <a:rPr lang="fr-FR" sz="2000" dirty="0" err="1" smtClean="0"/>
              <a:t>field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required</a:t>
            </a:r>
            <a:r>
              <a:rPr lang="fr-FR" sz="2000" dirty="0" smtClean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sz="2000" dirty="0" err="1" smtClean="0"/>
              <a:t>What</a:t>
            </a:r>
            <a:r>
              <a:rPr lang="fr-FR" sz="2000" dirty="0" smtClean="0"/>
              <a:t> </a:t>
            </a:r>
            <a:r>
              <a:rPr lang="fr-FR" sz="2000" dirty="0" err="1" smtClean="0"/>
              <a:t>technology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possible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sz="2000" dirty="0" smtClean="0"/>
              <a:t>1G &amp; 2G ECRIS up to 18GHz</a:t>
            </a:r>
          </a:p>
          <a:p>
            <a:pPr lvl="1"/>
            <a:r>
              <a:rPr lang="fr-FR" dirty="0" err="1" smtClean="0"/>
              <a:t>Iron</a:t>
            </a:r>
            <a:r>
              <a:rPr lang="fr-FR" dirty="0" smtClean="0"/>
              <a:t> </a:t>
            </a:r>
            <a:r>
              <a:rPr lang="fr-FR" dirty="0" err="1" smtClean="0"/>
              <a:t>dominated</a:t>
            </a:r>
            <a:r>
              <a:rPr lang="fr-FR" dirty="0" smtClean="0"/>
              <a:t> </a:t>
            </a:r>
            <a:r>
              <a:rPr lang="fr-FR" dirty="0" err="1" smtClean="0"/>
              <a:t>geometry</a:t>
            </a:r>
            <a:endParaRPr lang="fr-FR" dirty="0" smtClean="0"/>
          </a:p>
          <a:p>
            <a:pPr lvl="1"/>
            <a:r>
              <a:rPr lang="fr-FR" dirty="0" smtClean="0"/>
              <a:t>Cu </a:t>
            </a:r>
            <a:r>
              <a:rPr lang="fr-FR" dirty="0" err="1" smtClean="0"/>
              <a:t>coils</a:t>
            </a:r>
            <a:r>
              <a:rPr lang="fr-FR" dirty="0" smtClean="0"/>
              <a:t> and permanent </a:t>
            </a:r>
            <a:r>
              <a:rPr lang="fr-FR" dirty="0" err="1" smtClean="0"/>
              <a:t>magnets</a:t>
            </a:r>
            <a:endParaRPr lang="fr-FR" dirty="0" smtClean="0"/>
          </a:p>
          <a:p>
            <a:pPr marL="0" indent="0">
              <a:buNone/>
            </a:pPr>
            <a:r>
              <a:rPr lang="fr-FR" sz="2000" dirty="0" smtClean="0"/>
              <a:t>3G ECRIS up to 28 GHz</a:t>
            </a:r>
          </a:p>
          <a:p>
            <a:pPr lvl="1"/>
            <a:r>
              <a:rPr lang="fr-FR" dirty="0" err="1" smtClean="0"/>
              <a:t>NbTi</a:t>
            </a:r>
            <a:r>
              <a:rPr lang="fr-FR" dirty="0" smtClean="0"/>
              <a:t> SC ECRIS</a:t>
            </a:r>
          </a:p>
          <a:p>
            <a:pPr marL="0" indent="0">
              <a:buNone/>
            </a:pPr>
            <a:r>
              <a:rPr lang="fr-FR" sz="2000" dirty="0" smtClean="0"/>
              <a:t>4G ECRIS </a:t>
            </a:r>
            <a:r>
              <a:rPr lang="fr-FR" sz="2000" dirty="0" err="1"/>
              <a:t>projects</a:t>
            </a:r>
            <a:r>
              <a:rPr lang="fr-FR" sz="2000" dirty="0"/>
              <a:t> </a:t>
            </a:r>
            <a:r>
              <a:rPr lang="fr-FR" sz="2000" dirty="0" smtClean="0"/>
              <a:t>up to 45 GHz</a:t>
            </a:r>
          </a:p>
          <a:p>
            <a:pPr lvl="1"/>
            <a:r>
              <a:rPr lang="fr-FR" dirty="0" smtClean="0"/>
              <a:t>Nb</a:t>
            </a:r>
            <a:r>
              <a:rPr lang="fr-FR" baseline="-25000" dirty="0" smtClean="0"/>
              <a:t>3</a:t>
            </a:r>
            <a:r>
              <a:rPr lang="fr-FR" dirty="0" smtClean="0"/>
              <a:t>Sn </a:t>
            </a:r>
          </a:p>
          <a:p>
            <a:pPr lvl="1"/>
            <a:r>
              <a:rPr lang="fr-FR" dirty="0" err="1" smtClean="0"/>
              <a:t>Limit</a:t>
            </a:r>
            <a:r>
              <a:rPr lang="fr-FR" dirty="0" smtClean="0"/>
              <a:t> of </a:t>
            </a:r>
            <a:r>
              <a:rPr lang="fr-FR" dirty="0" err="1" smtClean="0"/>
              <a:t>NbTi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sz="2000" dirty="0" err="1" smtClean="0"/>
              <a:t>Above</a:t>
            </a:r>
            <a:r>
              <a:rPr lang="fr-FR" sz="2000" dirty="0" smtClean="0"/>
              <a:t> 45 GHz</a:t>
            </a:r>
          </a:p>
          <a:p>
            <a:pPr lvl="1"/>
            <a:r>
              <a:rPr lang="fr-FR" dirty="0" smtClean="0"/>
              <a:t> Nb</a:t>
            </a:r>
            <a:r>
              <a:rPr lang="fr-FR" baseline="-25000" dirty="0" smtClean="0"/>
              <a:t>3</a:t>
            </a:r>
            <a:r>
              <a:rPr lang="fr-FR" dirty="0" smtClean="0"/>
              <a:t>Sn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risky</a:t>
            </a:r>
            <a:endParaRPr lang="fr-FR" dirty="0" smtClean="0"/>
          </a:p>
          <a:p>
            <a:pPr lvl="1"/>
            <a:r>
              <a:rPr lang="fr-FR" dirty="0" smtClean="0"/>
              <a:t>High </a:t>
            </a:r>
            <a:r>
              <a:rPr lang="fr-FR" dirty="0" err="1" smtClean="0"/>
              <a:t>Temp</a:t>
            </a:r>
            <a:r>
              <a:rPr lang="fr-FR" dirty="0" smtClean="0"/>
              <a:t> </a:t>
            </a:r>
            <a:r>
              <a:rPr lang="fr-FR" dirty="0" err="1" smtClean="0"/>
              <a:t>Superconductors</a:t>
            </a:r>
            <a:endParaRPr lang="fr-FR" dirty="0" smtClean="0"/>
          </a:p>
          <a:p>
            <a:pPr lvl="1"/>
            <a:r>
              <a:rPr lang="fr-FR" dirty="0" smtClean="0"/>
              <a:t> a </a:t>
            </a:r>
            <a:r>
              <a:rPr lang="fr-FR" dirty="0" err="1" smtClean="0"/>
              <a:t>safe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paradoxically</a:t>
            </a:r>
            <a:r>
              <a:rPr lang="fr-FR" dirty="0" smtClean="0"/>
              <a:t> Cu </a:t>
            </a:r>
            <a:r>
              <a:rPr lang="fr-FR" dirty="0" err="1" smtClean="0"/>
              <a:t>technology</a:t>
            </a:r>
            <a:endParaRPr lang="fr-FR" dirty="0" smtClean="0"/>
          </a:p>
        </p:txBody>
      </p:sp>
      <p:grpSp>
        <p:nvGrpSpPr>
          <p:cNvPr id="7" name="Groupe 6"/>
          <p:cNvGrpSpPr/>
          <p:nvPr/>
        </p:nvGrpSpPr>
        <p:grpSpPr>
          <a:xfrm>
            <a:off x="245288" y="1107704"/>
            <a:ext cx="5098636" cy="5148000"/>
            <a:chOff x="29026" y="1535874"/>
            <a:chExt cx="5098636" cy="514800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26" y="1535874"/>
              <a:ext cx="5098636" cy="5148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533036" y="1991074"/>
              <a:ext cx="1451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Cu@300K</a:t>
              </a:r>
              <a:endParaRPr lang="fr-FR" sz="20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245353" y="2936435"/>
              <a:ext cx="1572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Nb</a:t>
              </a:r>
              <a:r>
                <a:rPr lang="fr-FR" baseline="-25000" dirty="0" smtClean="0"/>
                <a:t>3</a:t>
              </a:r>
              <a:r>
                <a:rPr lang="fr-FR" dirty="0" smtClean="0"/>
                <a:t>Sn@4K </a:t>
              </a:r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68912" y="4450691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NbTI@4K </a:t>
              </a:r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058897" y="5611065"/>
              <a:ext cx="760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FeNdB</a:t>
              </a:r>
              <a:endParaRPr lang="fr-FR" sz="1400" dirty="0"/>
            </a:p>
          </p:txBody>
        </p:sp>
        <p:sp>
          <p:nvSpPr>
            <p:cNvPr id="13" name="ZoneTexte 12"/>
            <p:cNvSpPr txBox="1"/>
            <p:nvPr/>
          </p:nvSpPr>
          <p:spPr>
            <a:xfrm rot="20540849">
              <a:off x="1245552" y="3431953"/>
              <a:ext cx="1324658" cy="52322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800" i="1" dirty="0" err="1" smtClean="0">
                  <a:solidFill>
                    <a:srgbClr val="C00000"/>
                  </a:solidFill>
                  <a:latin typeface="+mj-lt"/>
                </a:rPr>
                <a:t>Brittle</a:t>
              </a:r>
              <a:r>
                <a:rPr lang="fr-FR" sz="2800" i="1" dirty="0" smtClean="0">
                  <a:solidFill>
                    <a:srgbClr val="C00000"/>
                  </a:solidFill>
                  <a:latin typeface="+mj-lt"/>
                </a:rPr>
                <a:t>…</a:t>
              </a: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2993702" y="2286995"/>
              <a:ext cx="748576" cy="741627"/>
              <a:chOff x="3167872" y="2127341"/>
              <a:chExt cx="748576" cy="741627"/>
            </a:xfrm>
          </p:grpSpPr>
          <p:sp>
            <p:nvSpPr>
              <p:cNvPr id="22" name="Flèche droite 21"/>
              <p:cNvSpPr/>
              <p:nvPr/>
            </p:nvSpPr>
            <p:spPr>
              <a:xfrm rot="19260365">
                <a:off x="3220723" y="2127341"/>
                <a:ext cx="695725" cy="741627"/>
              </a:xfrm>
              <a:prstGeom prst="rightArrow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 rot="19194547">
                <a:off x="3167872" y="2339020"/>
                <a:ext cx="691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R&amp;D</a:t>
                </a:r>
                <a:endParaRPr lang="fr-FR" dirty="0"/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1455079" y="507374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18</a:t>
              </a:r>
              <a:endParaRPr lang="fr-FR" sz="1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2942" y="5280849"/>
              <a:ext cx="9444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/>
                <a:t>Cu@300K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824950" y="480508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24</a:t>
              </a:r>
              <a:endParaRPr lang="fr-FR" sz="12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015066" y="4176717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28</a:t>
              </a:r>
              <a:endParaRPr lang="fr-FR" sz="12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20828" y="371251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45</a:t>
              </a:r>
              <a:endParaRPr lang="fr-FR" sz="12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266484" y="294675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56</a:t>
              </a:r>
              <a:endParaRPr lang="fr-FR" sz="12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773257" y="2519308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60</a:t>
              </a:r>
              <a:endParaRPr lang="fr-FR" sz="1200" dirty="0"/>
            </a:p>
          </p:txBody>
        </p:sp>
      </p:grpSp>
      <p:sp>
        <p:nvSpPr>
          <p:cNvPr id="24" name="ZoneTexte 23"/>
          <p:cNvSpPr txBox="1"/>
          <p:nvPr/>
        </p:nvSpPr>
        <p:spPr>
          <a:xfrm rot="17498464">
            <a:off x="1921718" y="468094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C00000"/>
                </a:solidFill>
              </a:rPr>
              <a:t>mature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 rot="20809488">
            <a:off x="3039515" y="145605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C00000"/>
                </a:solidFill>
              </a:rPr>
              <a:t>mature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906193" y="3768207"/>
            <a:ext cx="9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rgbClr val="C00000"/>
                </a:solidFill>
              </a:rPr>
              <a:t>p</a:t>
            </a:r>
            <a:r>
              <a:rPr lang="fr-FR" i="1" dirty="0" err="1" smtClean="0">
                <a:solidFill>
                  <a:srgbClr val="C00000"/>
                </a:solidFill>
              </a:rPr>
              <a:t>roject</a:t>
            </a:r>
            <a:endParaRPr lang="fr-FR" i="1" dirty="0" smtClean="0">
              <a:solidFill>
                <a:srgbClr val="C00000"/>
              </a:solidFill>
            </a:endParaRPr>
          </a:p>
          <a:p>
            <a:r>
              <a:rPr lang="fr-FR" i="1" dirty="0" smtClean="0">
                <a:solidFill>
                  <a:srgbClr val="C00000"/>
                </a:solidFill>
              </a:rPr>
              <a:t> </a:t>
            </a:r>
            <a:r>
              <a:rPr lang="fr-FR" i="1" dirty="0" err="1" smtClean="0">
                <a:solidFill>
                  <a:srgbClr val="C00000"/>
                </a:solidFill>
              </a:rPr>
              <a:t>risk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1342" y="1107704"/>
            <a:ext cx="283831" cy="45124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B770F-2219-4716-812A-EB6970254832}" type="slidenum">
              <a:rPr lang="fr-FR" altLang="fr-FR" smtClean="0"/>
              <a:pPr/>
              <a:t>49</a:t>
            </a:fld>
            <a:endParaRPr lang="fr-FR" alt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283" y="1925178"/>
            <a:ext cx="6349206" cy="3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e 22"/>
          <p:cNvSpPr/>
          <p:nvPr/>
        </p:nvSpPr>
        <p:spPr>
          <a:xfrm>
            <a:off x="8818684" y="914399"/>
            <a:ext cx="1415561" cy="141556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scaling</a:t>
            </a:r>
            <a:r>
              <a:rPr lang="fr-FR" dirty="0" smtClean="0"/>
              <a:t> </a:t>
            </a:r>
            <a:r>
              <a:rPr lang="fr-FR" dirty="0" err="1" smtClean="0"/>
              <a:t>laws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124744"/>
                <a:ext cx="10972800" cy="766809"/>
              </a:xfrm>
            </p:spPr>
            <p:txBody>
              <a:bodyPr/>
              <a:lstStyle/>
              <a:p>
                <a:r>
                  <a:rPr lang="fr-FR" dirty="0" smtClean="0"/>
                  <a:t>Cut-off </a:t>
                </a:r>
                <a:r>
                  <a:rPr lang="fr-FR" dirty="0" err="1" smtClean="0"/>
                  <a:t>frequency</a:t>
                </a:r>
                <a:r>
                  <a:rPr lang="fr-FR" dirty="0" smtClean="0"/>
                  <a:t> of an </a:t>
                </a:r>
                <a:r>
                  <a:rPr lang="fr-FR" dirty="0" err="1" smtClean="0"/>
                  <a:t>electromagnetic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wave</a:t>
                </a:r>
                <a:r>
                  <a:rPr lang="fr-FR" dirty="0" smtClean="0"/>
                  <a:t> in a plasma</a:t>
                </a:r>
                <a:endParaRPr lang="fr-FR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fr-F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fr-F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F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fr-FR" sz="2200" i="1" dirty="0" smtClean="0">
                  <a:latin typeface="Cambria Math" panose="02040503050406030204" pitchFamily="18" charset="0"/>
                </a:endParaRPr>
              </a:p>
              <a:p>
                <a:pPr lvl="1"/>
                <a:endParaRPr lang="en-US" dirty="0" smtClean="0"/>
              </a:p>
              <a:p>
                <a:pPr lvl="1"/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endParaRPr lang="fr-FR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fr-FR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fr-FR" sz="2200" i="1">
                                    <a:latin typeface="Cambria Math" panose="02040503050406030204" pitchFamily="18" charset="0"/>
                                  </a:rPr>
                                  <m:t>𝑅𝐹</m:t>
                                </m:r>
                              </m:sub>
                            </m:sSub>
                          </m:e>
                          <m:sup>
                            <m:r>
                              <a:rPr lang="fr-FR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b/>
                    </m:sSub>
                  </m:oMath>
                </a14:m>
                <a:endParaRPr lang="fr-FR" sz="2200" dirty="0"/>
              </a:p>
              <a:p>
                <a:pPr lvl="1"/>
                <a:r>
                  <a:rPr lang="fr-FR" dirty="0" smtClean="0"/>
                  <a:t>The ion </a:t>
                </a:r>
                <a:r>
                  <a:rPr lang="fr-FR" dirty="0" err="1" smtClean="0"/>
                  <a:t>Current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fr-F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fr-FR" sz="3200" b="0" i="1" smtClean="0">
                                    <a:latin typeface="Cambria Math" panose="02040503050406030204" pitchFamily="18" charset="0"/>
                                  </a:rPr>
                                  <m:t>𝑅𝐹</m:t>
                                </m:r>
                              </m:sub>
                            </m:sSub>
                          </m:e>
                          <m:sup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b/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124744"/>
                <a:ext cx="10972800" cy="766809"/>
              </a:xfrm>
              <a:blipFill>
                <a:blip r:embed="rId2"/>
                <a:stretch>
                  <a:fillRect l="-333" t="-4800" b="-52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5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04" y="1169437"/>
            <a:ext cx="1228165" cy="15452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842028" y="2700940"/>
            <a:ext cx="10038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smtClean="0"/>
              <a:t>Richard </a:t>
            </a:r>
            <a:r>
              <a:rPr lang="fr-FR" sz="900" i="1" dirty="0" err="1" smtClean="0"/>
              <a:t>Geller</a:t>
            </a:r>
            <a:endParaRPr lang="fr-FR" sz="900" i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3181927" y="2576030"/>
            <a:ext cx="1367884" cy="72854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C3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Absorbed</a:t>
            </a:r>
            <a:r>
              <a:rPr lang="fr-FR" dirty="0" smtClean="0"/>
              <a:t> </a:t>
            </a:r>
            <a:r>
              <a:rPr lang="fr-FR" dirty="0" err="1" smtClean="0"/>
              <a:t>microwave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à coins arrondis 10"/>
              <p:cNvSpPr/>
              <p:nvPr/>
            </p:nvSpPr>
            <p:spPr>
              <a:xfrm>
                <a:off x="5007008" y="2564879"/>
                <a:ext cx="2144753" cy="728547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solidFill>
                  <a:srgbClr val="99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à coins arrondis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008" y="2564879"/>
                <a:ext cx="2144753" cy="728547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9900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/>
          <p:cNvCxnSpPr>
            <a:stCxn id="10" idx="3"/>
            <a:endCxn id="11" idx="1"/>
          </p:cNvCxnSpPr>
          <p:nvPr/>
        </p:nvCxnSpPr>
        <p:spPr>
          <a:xfrm flipV="1">
            <a:off x="4549811" y="2929153"/>
            <a:ext cx="457197" cy="111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à coins arrondis 12"/>
              <p:cNvSpPr/>
              <p:nvPr/>
            </p:nvSpPr>
            <p:spPr>
              <a:xfrm>
                <a:off x="5018160" y="3787797"/>
                <a:ext cx="2170771" cy="728547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solidFill>
                  <a:srgbClr val="99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b/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Rectangle à coins arrondi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160" y="3787797"/>
                <a:ext cx="2170771" cy="728547"/>
              </a:xfrm>
              <a:prstGeom prst="roundRect">
                <a:avLst>
                  <a:gd name="adj" fmla="val 50000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9900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à coins arrondis 13"/>
          <p:cNvSpPr/>
          <p:nvPr/>
        </p:nvSpPr>
        <p:spPr>
          <a:xfrm>
            <a:off x="3185644" y="3821250"/>
            <a:ext cx="1367884" cy="72854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C3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Reflected</a:t>
            </a:r>
            <a:r>
              <a:rPr lang="fr-FR" dirty="0" smtClean="0"/>
              <a:t> </a:t>
            </a:r>
            <a:r>
              <a:rPr lang="fr-FR" dirty="0" err="1" smtClean="0"/>
              <a:t>microwave</a:t>
            </a:r>
            <a:endParaRPr lang="fr-FR" dirty="0"/>
          </a:p>
        </p:txBody>
      </p:sp>
      <p:sp>
        <p:nvSpPr>
          <p:cNvPr id="16" name="Forme libre 15"/>
          <p:cNvSpPr/>
          <p:nvPr/>
        </p:nvSpPr>
        <p:spPr>
          <a:xfrm>
            <a:off x="4586982" y="3951040"/>
            <a:ext cx="349300" cy="490962"/>
          </a:xfrm>
          <a:custGeom>
            <a:avLst/>
            <a:gdLst>
              <a:gd name="connsiteX0" fmla="*/ 0 w 446084"/>
              <a:gd name="connsiteY0" fmla="*/ 775 h 461692"/>
              <a:gd name="connsiteX1" fmla="*/ 237892 w 446084"/>
              <a:gd name="connsiteY1" fmla="*/ 37946 h 461692"/>
              <a:gd name="connsiteX2" fmla="*/ 446049 w 446084"/>
              <a:gd name="connsiteY2" fmla="*/ 246102 h 461692"/>
              <a:gd name="connsiteX3" fmla="*/ 252761 w 446084"/>
              <a:gd name="connsiteY3" fmla="*/ 417087 h 461692"/>
              <a:gd name="connsiteX4" fmla="*/ 37171 w 446084"/>
              <a:gd name="connsiteY4" fmla="*/ 461692 h 461692"/>
              <a:gd name="connsiteX0" fmla="*/ 0 w 446730"/>
              <a:gd name="connsiteY0" fmla="*/ 308 h 461225"/>
              <a:gd name="connsiteX1" fmla="*/ 304800 w 446730"/>
              <a:gd name="connsiteY1" fmla="*/ 44913 h 461225"/>
              <a:gd name="connsiteX2" fmla="*/ 446049 w 446730"/>
              <a:gd name="connsiteY2" fmla="*/ 245635 h 461225"/>
              <a:gd name="connsiteX3" fmla="*/ 252761 w 446730"/>
              <a:gd name="connsiteY3" fmla="*/ 416620 h 461225"/>
              <a:gd name="connsiteX4" fmla="*/ 37171 w 446730"/>
              <a:gd name="connsiteY4" fmla="*/ 461225 h 461225"/>
              <a:gd name="connsiteX0" fmla="*/ 0 w 446563"/>
              <a:gd name="connsiteY0" fmla="*/ 308 h 465928"/>
              <a:gd name="connsiteX1" fmla="*/ 304800 w 446563"/>
              <a:gd name="connsiteY1" fmla="*/ 44913 h 465928"/>
              <a:gd name="connsiteX2" fmla="*/ 446049 w 446563"/>
              <a:gd name="connsiteY2" fmla="*/ 245635 h 465928"/>
              <a:gd name="connsiteX3" fmla="*/ 260195 w 446563"/>
              <a:gd name="connsiteY3" fmla="*/ 446356 h 465928"/>
              <a:gd name="connsiteX4" fmla="*/ 37171 w 446563"/>
              <a:gd name="connsiteY4" fmla="*/ 461225 h 465928"/>
              <a:gd name="connsiteX0" fmla="*/ 0 w 446563"/>
              <a:gd name="connsiteY0" fmla="*/ 308 h 490962"/>
              <a:gd name="connsiteX1" fmla="*/ 304800 w 446563"/>
              <a:gd name="connsiteY1" fmla="*/ 44913 h 490962"/>
              <a:gd name="connsiteX2" fmla="*/ 446049 w 446563"/>
              <a:gd name="connsiteY2" fmla="*/ 245635 h 490962"/>
              <a:gd name="connsiteX3" fmla="*/ 260195 w 446563"/>
              <a:gd name="connsiteY3" fmla="*/ 446356 h 490962"/>
              <a:gd name="connsiteX4" fmla="*/ 37171 w 446563"/>
              <a:gd name="connsiteY4" fmla="*/ 490962 h 490962"/>
              <a:gd name="connsiteX0" fmla="*/ 22302 w 468865"/>
              <a:gd name="connsiteY0" fmla="*/ 308 h 490962"/>
              <a:gd name="connsiteX1" fmla="*/ 327102 w 468865"/>
              <a:gd name="connsiteY1" fmla="*/ 44913 h 490962"/>
              <a:gd name="connsiteX2" fmla="*/ 468351 w 468865"/>
              <a:gd name="connsiteY2" fmla="*/ 245635 h 490962"/>
              <a:gd name="connsiteX3" fmla="*/ 282497 w 468865"/>
              <a:gd name="connsiteY3" fmla="*/ 446356 h 490962"/>
              <a:gd name="connsiteX4" fmla="*/ 0 w 468865"/>
              <a:gd name="connsiteY4" fmla="*/ 490962 h 4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65" h="490962">
                <a:moveTo>
                  <a:pt x="22302" y="308"/>
                </a:moveTo>
                <a:cubicBezTo>
                  <a:pt x="104077" y="-1551"/>
                  <a:pt x="252761" y="4025"/>
                  <a:pt x="327102" y="44913"/>
                </a:cubicBezTo>
                <a:cubicBezTo>
                  <a:pt x="401443" y="85801"/>
                  <a:pt x="475785" y="178728"/>
                  <a:pt x="468351" y="245635"/>
                </a:cubicBezTo>
                <a:cubicBezTo>
                  <a:pt x="460917" y="312542"/>
                  <a:pt x="360555" y="405468"/>
                  <a:pt x="282497" y="446356"/>
                </a:cubicBezTo>
                <a:cubicBezTo>
                  <a:pt x="204439" y="487244"/>
                  <a:pt x="73722" y="486625"/>
                  <a:pt x="0" y="490962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>
            <a:off x="5918785" y="3350538"/>
            <a:ext cx="371707" cy="394010"/>
          </a:xfrm>
          <a:prstGeom prst="downArrow">
            <a:avLst/>
          </a:prstGeom>
          <a:solidFill>
            <a:srgbClr val="FFC000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8523847" y="2974459"/>
            <a:ext cx="1942339" cy="2072107"/>
            <a:chOff x="7680479" y="2092060"/>
            <a:chExt cx="1942339" cy="2072107"/>
          </a:xfrm>
        </p:grpSpPr>
        <p:sp>
          <p:nvSpPr>
            <p:cNvPr id="8" name="Ellipse 7"/>
            <p:cNvSpPr/>
            <p:nvPr/>
          </p:nvSpPr>
          <p:spPr>
            <a:xfrm>
              <a:off x="8384568" y="2796284"/>
              <a:ext cx="1238250" cy="1367883"/>
            </a:xfrm>
            <a:prstGeom prst="ellipse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solidFill>
                <a:schemeClr val="accent2">
                  <a:lumMod val="50000"/>
                </a:scheme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7680479" y="2092060"/>
              <a:ext cx="1007946" cy="1326752"/>
            </a:xfrm>
            <a:custGeom>
              <a:avLst/>
              <a:gdLst>
                <a:gd name="connsiteX0" fmla="*/ 0 w 1007946"/>
                <a:gd name="connsiteY0" fmla="*/ 1081825 h 1326752"/>
                <a:gd name="connsiteX1" fmla="*/ 128789 w 1007946"/>
                <a:gd name="connsiteY1" fmla="*/ 1275008 h 1326752"/>
                <a:gd name="connsiteX2" fmla="*/ 218941 w 1007946"/>
                <a:gd name="connsiteY2" fmla="*/ 1107583 h 1326752"/>
                <a:gd name="connsiteX3" fmla="*/ 321972 w 1007946"/>
                <a:gd name="connsiteY3" fmla="*/ 1300766 h 1326752"/>
                <a:gd name="connsiteX4" fmla="*/ 412124 w 1007946"/>
                <a:gd name="connsiteY4" fmla="*/ 1120462 h 1326752"/>
                <a:gd name="connsiteX5" fmla="*/ 528034 w 1007946"/>
                <a:gd name="connsiteY5" fmla="*/ 1300766 h 1326752"/>
                <a:gd name="connsiteX6" fmla="*/ 592429 w 1007946"/>
                <a:gd name="connsiteY6" fmla="*/ 1094704 h 1326752"/>
                <a:gd name="connsiteX7" fmla="*/ 695460 w 1007946"/>
                <a:gd name="connsiteY7" fmla="*/ 1326524 h 1326752"/>
                <a:gd name="connsiteX8" fmla="*/ 772733 w 1007946"/>
                <a:gd name="connsiteY8" fmla="*/ 1043188 h 1326752"/>
                <a:gd name="connsiteX9" fmla="*/ 901522 w 1007946"/>
                <a:gd name="connsiteY9" fmla="*/ 1236372 h 1326752"/>
                <a:gd name="connsiteX10" fmla="*/ 1004553 w 1007946"/>
                <a:gd name="connsiteY10" fmla="*/ 953036 h 1326752"/>
                <a:gd name="connsiteX11" fmla="*/ 772733 w 1007946"/>
                <a:gd name="connsiteY11" fmla="*/ 940157 h 1326752"/>
                <a:gd name="connsiteX12" fmla="*/ 914400 w 1007946"/>
                <a:gd name="connsiteY12" fmla="*/ 721217 h 1326752"/>
                <a:gd name="connsiteX13" fmla="*/ 682581 w 1007946"/>
                <a:gd name="connsiteY13" fmla="*/ 708338 h 1326752"/>
                <a:gd name="connsiteX14" fmla="*/ 772733 w 1007946"/>
                <a:gd name="connsiteY14" fmla="*/ 528034 h 1326752"/>
                <a:gd name="connsiteX15" fmla="*/ 605308 w 1007946"/>
                <a:gd name="connsiteY15" fmla="*/ 502276 h 1326752"/>
                <a:gd name="connsiteX16" fmla="*/ 734096 w 1007946"/>
                <a:gd name="connsiteY16" fmla="*/ 321972 h 1326752"/>
                <a:gd name="connsiteX17" fmla="*/ 540913 w 1007946"/>
                <a:gd name="connsiteY17" fmla="*/ 296214 h 1326752"/>
                <a:gd name="connsiteX18" fmla="*/ 618186 w 1007946"/>
                <a:gd name="connsiteY18" fmla="*/ 180304 h 1326752"/>
                <a:gd name="connsiteX19" fmla="*/ 540913 w 1007946"/>
                <a:gd name="connsiteY19" fmla="*/ 0 h 132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7946" h="1326752">
                  <a:moveTo>
                    <a:pt x="0" y="1081825"/>
                  </a:moveTo>
                  <a:cubicBezTo>
                    <a:pt x="46149" y="1176270"/>
                    <a:pt x="92299" y="1270715"/>
                    <a:pt x="128789" y="1275008"/>
                  </a:cubicBezTo>
                  <a:cubicBezTo>
                    <a:pt x="165279" y="1279301"/>
                    <a:pt x="186744" y="1103290"/>
                    <a:pt x="218941" y="1107583"/>
                  </a:cubicBezTo>
                  <a:cubicBezTo>
                    <a:pt x="251138" y="1111876"/>
                    <a:pt x="289775" y="1298620"/>
                    <a:pt x="321972" y="1300766"/>
                  </a:cubicBezTo>
                  <a:cubicBezTo>
                    <a:pt x="354169" y="1302912"/>
                    <a:pt x="377780" y="1120462"/>
                    <a:pt x="412124" y="1120462"/>
                  </a:cubicBezTo>
                  <a:cubicBezTo>
                    <a:pt x="446468" y="1120462"/>
                    <a:pt x="497983" y="1305059"/>
                    <a:pt x="528034" y="1300766"/>
                  </a:cubicBezTo>
                  <a:cubicBezTo>
                    <a:pt x="558085" y="1296473"/>
                    <a:pt x="564525" y="1090411"/>
                    <a:pt x="592429" y="1094704"/>
                  </a:cubicBezTo>
                  <a:cubicBezTo>
                    <a:pt x="620333" y="1098997"/>
                    <a:pt x="665409" y="1335110"/>
                    <a:pt x="695460" y="1326524"/>
                  </a:cubicBezTo>
                  <a:cubicBezTo>
                    <a:pt x="725511" y="1317938"/>
                    <a:pt x="738389" y="1058213"/>
                    <a:pt x="772733" y="1043188"/>
                  </a:cubicBezTo>
                  <a:cubicBezTo>
                    <a:pt x="807077" y="1028163"/>
                    <a:pt x="862885" y="1251397"/>
                    <a:pt x="901522" y="1236372"/>
                  </a:cubicBezTo>
                  <a:cubicBezTo>
                    <a:pt x="940159" y="1221347"/>
                    <a:pt x="1026018" y="1002405"/>
                    <a:pt x="1004553" y="953036"/>
                  </a:cubicBezTo>
                  <a:cubicBezTo>
                    <a:pt x="983088" y="903667"/>
                    <a:pt x="787758" y="978793"/>
                    <a:pt x="772733" y="940157"/>
                  </a:cubicBezTo>
                  <a:cubicBezTo>
                    <a:pt x="757708" y="901521"/>
                    <a:pt x="929425" y="759853"/>
                    <a:pt x="914400" y="721217"/>
                  </a:cubicBezTo>
                  <a:cubicBezTo>
                    <a:pt x="899375" y="682581"/>
                    <a:pt x="706192" y="740535"/>
                    <a:pt x="682581" y="708338"/>
                  </a:cubicBezTo>
                  <a:cubicBezTo>
                    <a:pt x="658970" y="676141"/>
                    <a:pt x="785612" y="562378"/>
                    <a:pt x="772733" y="528034"/>
                  </a:cubicBezTo>
                  <a:cubicBezTo>
                    <a:pt x="759854" y="493690"/>
                    <a:pt x="611747" y="536620"/>
                    <a:pt x="605308" y="502276"/>
                  </a:cubicBezTo>
                  <a:cubicBezTo>
                    <a:pt x="598869" y="467932"/>
                    <a:pt x="744828" y="356316"/>
                    <a:pt x="734096" y="321972"/>
                  </a:cubicBezTo>
                  <a:cubicBezTo>
                    <a:pt x="723364" y="287628"/>
                    <a:pt x="560231" y="319825"/>
                    <a:pt x="540913" y="296214"/>
                  </a:cubicBezTo>
                  <a:cubicBezTo>
                    <a:pt x="521595" y="272603"/>
                    <a:pt x="618186" y="229673"/>
                    <a:pt x="618186" y="180304"/>
                  </a:cubicBezTo>
                  <a:cubicBezTo>
                    <a:pt x="618186" y="130935"/>
                    <a:pt x="579549" y="65467"/>
                    <a:pt x="540913" y="0"/>
                  </a:cubicBezTo>
                </a:path>
              </a:pathLst>
            </a:custGeom>
            <a:noFill/>
            <a:ln w="38100">
              <a:solidFill>
                <a:srgbClr val="990099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8443035" y="3271228"/>
                  <a:ext cx="1139991" cy="395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𝒄𝒖𝒕</m:t>
                            </m:r>
                            <m: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𝒐𝒇𝒇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3035" y="3271228"/>
                  <a:ext cx="1139991" cy="395558"/>
                </a:xfrm>
                <a:prstGeom prst="rect">
                  <a:avLst/>
                </a:prstGeom>
                <a:blipFill>
                  <a:blip r:embed="rId7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/>
          <p:cNvSpPr/>
          <p:nvPr/>
        </p:nvSpPr>
        <p:spPr>
          <a:xfrm>
            <a:off x="3165728" y="5173691"/>
            <a:ext cx="2579298" cy="1017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5723792" y="5418366"/>
            <a:ext cx="4522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...But </a:t>
            </a:r>
            <a:r>
              <a:rPr lang="fr-FR" sz="2400" dirty="0" err="1" smtClean="0">
                <a:solidFill>
                  <a:srgbClr val="0070C0"/>
                </a:solidFill>
              </a:rPr>
              <a:t>it</a:t>
            </a:r>
            <a:r>
              <a:rPr lang="fr-FR" sz="2400" dirty="0" smtClean="0">
                <a:solidFill>
                  <a:srgbClr val="0070C0"/>
                </a:solidFill>
              </a:rPr>
              <a:t> </a:t>
            </a:r>
            <a:r>
              <a:rPr lang="fr-FR" sz="2400" dirty="0" err="1" smtClean="0">
                <a:solidFill>
                  <a:srgbClr val="0070C0"/>
                </a:solidFill>
              </a:rPr>
              <a:t>comes</a:t>
            </a:r>
            <a:r>
              <a:rPr lang="fr-FR" sz="2400" dirty="0" smtClean="0">
                <a:solidFill>
                  <a:srgbClr val="0070C0"/>
                </a:solidFill>
              </a:rPr>
              <a:t> </a:t>
            </a:r>
            <a:r>
              <a:rPr lang="fr-FR" sz="2400" dirty="0" err="1" smtClean="0">
                <a:solidFill>
                  <a:srgbClr val="0070C0"/>
                </a:solidFill>
              </a:rPr>
              <a:t>with</a:t>
            </a:r>
            <a:r>
              <a:rPr lang="fr-FR" sz="2400" dirty="0" smtClean="0">
                <a:solidFill>
                  <a:srgbClr val="0070C0"/>
                </a:solidFill>
              </a:rPr>
              <a:t> a </a:t>
            </a:r>
            <a:r>
              <a:rPr lang="fr-FR" sz="2400" dirty="0" err="1" smtClean="0">
                <a:solidFill>
                  <a:srgbClr val="0070C0"/>
                </a:solidFill>
              </a:rPr>
              <a:t>price</a:t>
            </a:r>
            <a:r>
              <a:rPr lang="fr-FR" sz="2400" dirty="0" smtClean="0">
                <a:solidFill>
                  <a:srgbClr val="0070C0"/>
                </a:solidFill>
              </a:rPr>
              <a:t>:</a:t>
            </a:r>
            <a:endParaRPr lang="en-US" sz="24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154698" y="5352563"/>
                <a:ext cx="1939121" cy="646331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sz="3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fr-FR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𝑒𝑐𝑟</m:t>
                          </m:r>
                        </m:sub>
                        <m:sup>
                          <m:r>
                            <a:rPr lang="fr-FR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4698" y="5352563"/>
                <a:ext cx="193912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23" y="1125416"/>
            <a:ext cx="1003788" cy="1003788"/>
          </a:xfrm>
          <a:prstGeom prst="rect">
            <a:avLst/>
          </a:prstGeom>
        </p:spPr>
      </p:pic>
      <p:sp>
        <p:nvSpPr>
          <p:cNvPr id="24" name="Forme libre 23"/>
          <p:cNvSpPr/>
          <p:nvPr/>
        </p:nvSpPr>
        <p:spPr>
          <a:xfrm>
            <a:off x="8966899" y="1084096"/>
            <a:ext cx="651886" cy="744704"/>
          </a:xfrm>
          <a:custGeom>
            <a:avLst/>
            <a:gdLst>
              <a:gd name="connsiteX0" fmla="*/ 692914 w 692914"/>
              <a:gd name="connsiteY0" fmla="*/ 1691 h 687491"/>
              <a:gd name="connsiteX1" fmla="*/ 33491 w 692914"/>
              <a:gd name="connsiteY1" fmla="*/ 107199 h 687491"/>
              <a:gd name="connsiteX2" fmla="*/ 156583 w 692914"/>
              <a:gd name="connsiteY2" fmla="*/ 687491 h 687491"/>
              <a:gd name="connsiteX0" fmla="*/ 651886 w 651886"/>
              <a:gd name="connsiteY0" fmla="*/ 45462 h 731262"/>
              <a:gd name="connsiteX1" fmla="*/ 45217 w 651886"/>
              <a:gd name="connsiteY1" fmla="*/ 54255 h 731262"/>
              <a:gd name="connsiteX2" fmla="*/ 115555 w 651886"/>
              <a:gd name="connsiteY2" fmla="*/ 731262 h 731262"/>
              <a:gd name="connsiteX0" fmla="*/ 651886 w 651886"/>
              <a:gd name="connsiteY0" fmla="*/ 55152 h 740952"/>
              <a:gd name="connsiteX1" fmla="*/ 45217 w 651886"/>
              <a:gd name="connsiteY1" fmla="*/ 63945 h 740952"/>
              <a:gd name="connsiteX2" fmla="*/ 115555 w 651886"/>
              <a:gd name="connsiteY2" fmla="*/ 740952 h 740952"/>
              <a:gd name="connsiteX0" fmla="*/ 651886 w 651886"/>
              <a:gd name="connsiteY0" fmla="*/ 58904 h 744704"/>
              <a:gd name="connsiteX1" fmla="*/ 45217 w 651886"/>
              <a:gd name="connsiteY1" fmla="*/ 67697 h 744704"/>
              <a:gd name="connsiteX2" fmla="*/ 115555 w 651886"/>
              <a:gd name="connsiteY2" fmla="*/ 744704 h 7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886" h="744704">
                <a:moveTo>
                  <a:pt x="651886" y="58904"/>
                </a:moveTo>
                <a:cubicBezTo>
                  <a:pt x="349283" y="19339"/>
                  <a:pt x="134605" y="-55395"/>
                  <a:pt x="45217" y="67697"/>
                </a:cubicBezTo>
                <a:cubicBezTo>
                  <a:pt x="-44171" y="190789"/>
                  <a:pt x="9315" y="511708"/>
                  <a:pt x="115555" y="744704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ZoneTexte 24"/>
          <p:cNvSpPr txBox="1"/>
          <p:nvPr/>
        </p:nvSpPr>
        <p:spPr>
          <a:xfrm>
            <a:off x="8651632" y="465994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Long distance com.</a:t>
            </a:r>
            <a:br>
              <a:rPr lang="fr-FR" sz="1200" i="1" dirty="0" smtClean="0"/>
            </a:br>
            <a:r>
              <a:rPr lang="fr-FR" sz="1200" i="1" dirty="0" err="1"/>
              <a:t>w</a:t>
            </a:r>
            <a:r>
              <a:rPr lang="fr-FR" sz="1200" i="1" dirty="0" err="1" smtClean="0"/>
              <a:t>ith</a:t>
            </a:r>
            <a:r>
              <a:rPr lang="fr-FR" sz="1200" i="1" dirty="0" smtClean="0"/>
              <a:t> the </a:t>
            </a:r>
            <a:r>
              <a:rPr lang="fr-FR" sz="1200" i="1" dirty="0" err="1" smtClean="0"/>
              <a:t>ionosphere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957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ECRIS Plasma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complicated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124744"/>
                <a:ext cx="10972800" cy="5390356"/>
              </a:xfrm>
            </p:spPr>
            <p:txBody>
              <a:bodyPr/>
              <a:lstStyle/>
              <a:p>
                <a:endParaRPr lang="fr-FR" dirty="0" smtClean="0"/>
              </a:p>
              <a:p>
                <a:r>
                  <a:rPr lang="fr-FR" dirty="0" err="1" smtClean="0"/>
                  <a:t>Magnetized</a:t>
                </a:r>
                <a:endParaRPr lang="fr-FR" dirty="0" smtClean="0"/>
              </a:p>
              <a:p>
                <a:r>
                  <a:rPr lang="fr-FR" dirty="0" err="1" smtClean="0"/>
                  <a:t>Anisotropic</a:t>
                </a:r>
                <a:endParaRPr lang="fr-FR" dirty="0" smtClean="0"/>
              </a:p>
              <a:p>
                <a:r>
                  <a:rPr lang="fr-FR" dirty="0" err="1" smtClean="0"/>
                  <a:t>Inhomegeneous</a:t>
                </a:r>
                <a:endParaRPr lang="fr-FR" dirty="0" smtClean="0"/>
              </a:p>
              <a:p>
                <a:r>
                  <a:rPr lang="fr-FR" dirty="0" smtClean="0"/>
                  <a:t>Out of </a:t>
                </a:r>
                <a:r>
                  <a:rPr lang="fr-FR" dirty="0" err="1" smtClean="0"/>
                  <a:t>equilibrium</a:t>
                </a:r>
                <a:endParaRPr lang="fr-FR" dirty="0" smtClean="0"/>
              </a:p>
              <a:p>
                <a:r>
                  <a:rPr lang="fr-FR" dirty="0" err="1" smtClean="0"/>
                  <a:t>With</a:t>
                </a:r>
                <a:r>
                  <a:rPr lang="fr-FR" dirty="0" smtClean="0"/>
                  <a:t> a </a:t>
                </a:r>
                <a:r>
                  <a:rPr lang="fr-FR" dirty="0" err="1" smtClean="0"/>
                  <a:t>tiny</a:t>
                </a:r>
                <a:r>
                  <a:rPr lang="fr-FR" dirty="0" smtClean="0"/>
                  <a:t> Debye </a:t>
                </a:r>
                <a:r>
                  <a:rPr lang="fr-FR" dirty="0" err="1"/>
                  <a:t>l</a:t>
                </a:r>
                <a:r>
                  <a:rPr lang="fr-FR" dirty="0" err="1" smtClean="0"/>
                  <a:t>ength</a:t>
                </a:r>
                <a:r>
                  <a:rPr lang="fr-FR" dirty="0" smtClean="0"/>
                  <a:t> (~0.1-10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FR" dirty="0" smtClean="0"/>
                  <a:t>) and a large volume (~100-1000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FR" dirty="0" smtClean="0"/>
                  <a:t>)</a:t>
                </a:r>
              </a:p>
              <a:p>
                <a:r>
                  <a:rPr lang="fr-FR" dirty="0" err="1" smtClean="0"/>
                  <a:t>With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limited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view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access</a:t>
                </a:r>
                <a:endParaRPr lang="fr-FR" dirty="0" smtClean="0"/>
              </a:p>
              <a:p>
                <a:r>
                  <a:rPr lang="fr-FR" dirty="0" err="1" smtClean="0"/>
                  <a:t>With</a:t>
                </a:r>
                <a:r>
                  <a:rPr lang="fr-FR" dirty="0" smtClean="0"/>
                  <a:t> an important plasma-</a:t>
                </a:r>
                <a:r>
                  <a:rPr lang="fr-FR" dirty="0" err="1" smtClean="0"/>
                  <a:t>wall</a:t>
                </a:r>
                <a:r>
                  <a:rPr lang="fr-FR" dirty="0" smtClean="0"/>
                  <a:t> interaction</a:t>
                </a:r>
                <a:endParaRPr lang="fr-FR" dirty="0"/>
              </a:p>
              <a:p>
                <a:r>
                  <a:rPr lang="fr-FR" dirty="0" err="1" smtClean="0"/>
                  <a:t>Sometimes</a:t>
                </a:r>
                <a:r>
                  <a:rPr lang="fr-FR" dirty="0" smtClean="0"/>
                  <a:t> stable</a:t>
                </a:r>
              </a:p>
              <a:p>
                <a:endParaRPr lang="fr-FR" dirty="0" smtClean="0"/>
              </a:p>
              <a:p>
                <a:r>
                  <a:rPr lang="fr-FR" dirty="0" smtClean="0">
                    <a:solidFill>
                      <a:srgbClr val="FF6600"/>
                    </a:solidFill>
                  </a:rPr>
                  <a:t>A </a:t>
                </a:r>
                <a:r>
                  <a:rPr lang="fr-FR" dirty="0" err="1" smtClean="0">
                    <a:solidFill>
                      <a:srgbClr val="FF6600"/>
                    </a:solidFill>
                  </a:rPr>
                  <a:t>nightmare</a:t>
                </a:r>
                <a:r>
                  <a:rPr lang="fr-FR" dirty="0" smtClean="0">
                    <a:solidFill>
                      <a:srgbClr val="FF6600"/>
                    </a:solidFill>
                  </a:rPr>
                  <a:t> for </a:t>
                </a:r>
                <a:r>
                  <a:rPr lang="fr-FR" dirty="0" err="1" smtClean="0">
                    <a:solidFill>
                      <a:srgbClr val="FF6600"/>
                    </a:solidFill>
                  </a:rPr>
                  <a:t>experimental</a:t>
                </a:r>
                <a:r>
                  <a:rPr lang="fr-FR" dirty="0" smtClean="0">
                    <a:solidFill>
                      <a:srgbClr val="FF66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6600"/>
                    </a:solidFill>
                  </a:rPr>
                  <a:t>physicists</a:t>
                </a:r>
                <a:r>
                  <a:rPr lang="fr-FR" dirty="0" smtClean="0">
                    <a:solidFill>
                      <a:srgbClr val="FF6600"/>
                    </a:solidFill>
                  </a:rPr>
                  <a:t> and </a:t>
                </a:r>
                <a:r>
                  <a:rPr lang="fr-FR" dirty="0" err="1" smtClean="0">
                    <a:solidFill>
                      <a:srgbClr val="FF6600"/>
                    </a:solidFill>
                  </a:rPr>
                  <a:t>theoreticians</a:t>
                </a:r>
                <a:endParaRPr lang="fr-FR" dirty="0" smtClean="0">
                  <a:solidFill>
                    <a:srgbClr val="FF6600"/>
                  </a:solidFill>
                </a:endParaRPr>
              </a:p>
              <a:p>
                <a:r>
                  <a:rPr lang="fr-FR" dirty="0" smtClean="0">
                    <a:solidFill>
                      <a:srgbClr val="FF6600"/>
                    </a:solidFill>
                  </a:rPr>
                  <a:t>A gold mine for plasma simulation </a:t>
                </a:r>
                <a:r>
                  <a:rPr lang="fr-FR" dirty="0" err="1" smtClean="0">
                    <a:solidFill>
                      <a:srgbClr val="FF6600"/>
                    </a:solidFill>
                  </a:rPr>
                  <a:t>physicists</a:t>
                </a:r>
                <a:endParaRPr lang="fr-FR" dirty="0" smtClean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124744"/>
                <a:ext cx="10972800" cy="5390356"/>
              </a:xfrm>
              <a:blipFill>
                <a:blip r:embed="rId2"/>
                <a:stretch>
                  <a:fillRect l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6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0025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5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309" y="213002"/>
            <a:ext cx="3446691" cy="21110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Electron Dynamics in ECRIS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7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92485" y="848518"/>
                <a:ext cx="11742340" cy="5818981"/>
              </a:xfrm>
            </p:spPr>
            <p:txBody>
              <a:bodyPr/>
              <a:lstStyle/>
              <a:p>
                <a:r>
                  <a:rPr lang="fr-FR" dirty="0" smtClean="0"/>
                  <a:t>Electrons are </a:t>
                </a:r>
                <a:r>
                  <a:rPr lang="fr-FR" dirty="0" err="1" smtClean="0"/>
                  <a:t>magnetized</a:t>
                </a:r>
                <a:endParaRPr lang="fr-FR" dirty="0"/>
              </a:p>
              <a:p>
                <a:pPr lvl="1"/>
                <a:r>
                  <a:rPr lang="fr-FR" dirty="0" err="1"/>
                  <a:t>They</a:t>
                </a:r>
                <a:r>
                  <a:rPr lang="fr-FR" dirty="0"/>
                  <a:t> </a:t>
                </a:r>
                <a:r>
                  <a:rPr lang="fr-FR" dirty="0" err="1"/>
                  <a:t>follow</a:t>
                </a:r>
                <a:r>
                  <a:rPr lang="fr-FR" dirty="0"/>
                  <a:t> </a:t>
                </a:r>
                <a:r>
                  <a:rPr lang="fr-FR" dirty="0" err="1"/>
                  <a:t>field</a:t>
                </a:r>
                <a:r>
                  <a:rPr lang="fr-FR" dirty="0"/>
                  <a:t> </a:t>
                </a:r>
                <a:r>
                  <a:rPr lang="fr-FR" dirty="0" err="1"/>
                  <a:t>lines</a:t>
                </a:r>
                <a:r>
                  <a:rPr lang="fr-FR" dirty="0"/>
                  <a:t> and drift in the </a:t>
                </a:r>
                <a:r>
                  <a:rPr lang="fr-FR" dirty="0" err="1"/>
                  <a:t>strong</a:t>
                </a:r>
                <a:r>
                  <a:rPr lang="fr-FR" dirty="0"/>
                  <a:t> </a:t>
                </a:r>
                <a:r>
                  <a:rPr lang="fr-FR" dirty="0" err="1"/>
                  <a:t>magnetic</a:t>
                </a:r>
                <a:r>
                  <a:rPr lang="fr-FR" dirty="0"/>
                  <a:t> gradients</a:t>
                </a:r>
              </a:p>
              <a:p>
                <a:r>
                  <a:rPr lang="fr-FR" dirty="0" err="1" smtClean="0"/>
                  <a:t>electron</a:t>
                </a:r>
                <a:r>
                  <a:rPr lang="fr-FR" dirty="0" smtClean="0"/>
                  <a:t> </a:t>
                </a:r>
                <a:r>
                  <a:rPr lang="fr-FR" dirty="0" err="1"/>
                  <a:t>deconfinement</a:t>
                </a:r>
                <a:r>
                  <a:rPr lang="fr-FR" dirty="0"/>
                  <a:t> </a:t>
                </a:r>
                <a:endParaRPr lang="fr-FR" dirty="0" smtClean="0"/>
              </a:p>
              <a:p>
                <a:pPr lvl="1"/>
                <a:r>
                  <a:rPr lang="fr-FR" dirty="0" smtClean="0"/>
                  <a:t>by </a:t>
                </a:r>
                <a:r>
                  <a:rPr lang="fr-FR" dirty="0"/>
                  <a:t>Coulomb </a:t>
                </a:r>
                <a:r>
                  <a:rPr lang="fr-FR" dirty="0" err="1" smtClean="0"/>
                  <a:t>scattering</a:t>
                </a:r>
                <a:r>
                  <a:rPr lang="fr-FR" dirty="0" smtClean="0"/>
                  <a:t> or </a:t>
                </a:r>
                <a:r>
                  <a:rPr lang="fr-FR" dirty="0" err="1" smtClean="0"/>
                  <a:t>after</a:t>
                </a:r>
                <a:r>
                  <a:rPr lang="fr-FR" dirty="0" smtClean="0"/>
                  <a:t> impact on ions</a:t>
                </a:r>
                <a:endParaRPr lang="fr-FR" dirty="0"/>
              </a:p>
              <a:p>
                <a:pPr lvl="1"/>
                <a:r>
                  <a:rPr lang="fr-FR" dirty="0"/>
                  <a:t>b</a:t>
                </a:r>
                <a:r>
                  <a:rPr lang="fr-FR" dirty="0" smtClean="0"/>
                  <a:t>y RF </a:t>
                </a:r>
                <a:r>
                  <a:rPr lang="fr-FR" dirty="0" err="1" smtClean="0"/>
                  <a:t>scattering</a:t>
                </a:r>
                <a:endParaRPr lang="fr-FR" dirty="0" smtClean="0"/>
              </a:p>
              <a:p>
                <a:r>
                  <a:rPr lang="fr-FR" dirty="0" smtClean="0"/>
                  <a:t>Electron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 distribution </a:t>
                </a:r>
                <a:r>
                  <a:rPr lang="fr-FR" dirty="0" err="1" smtClean="0"/>
                  <a:t>function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NOT a </a:t>
                </a:r>
                <a:r>
                  <a:rPr lang="fr-FR" dirty="0" err="1" smtClean="0"/>
                  <a:t>Maxwellian</a:t>
                </a:r>
                <a:r>
                  <a:rPr lang="fr-FR" dirty="0" smtClean="0"/>
                  <a:t>, but </a:t>
                </a:r>
                <a:r>
                  <a:rPr lang="fr-FR" dirty="0" err="1" smtClean="0"/>
                  <a:t>rather</a:t>
                </a:r>
                <a:r>
                  <a:rPr lang="fr-FR" dirty="0" smtClean="0"/>
                  <a:t> a mixture of </a:t>
                </a:r>
                <a:r>
                  <a:rPr lang="fr-FR" dirty="0"/>
                  <a:t>3</a:t>
                </a:r>
                <a:r>
                  <a:rPr lang="fr-FR" dirty="0" smtClean="0"/>
                  <a:t> populations</a:t>
                </a:r>
              </a:p>
              <a:p>
                <a:r>
                  <a:rPr lang="fr-FR" dirty="0" smtClean="0"/>
                  <a:t>1-Cold </a:t>
                </a:r>
                <a:r>
                  <a:rPr lang="fr-FR" dirty="0" err="1" smtClean="0"/>
                  <a:t>electron</a:t>
                </a:r>
                <a:r>
                  <a:rPr lang="fr-FR" dirty="0" smtClean="0"/>
                  <a:t> population</a:t>
                </a:r>
              </a:p>
              <a:p>
                <a:pPr lvl="1"/>
                <a:r>
                  <a:rPr lang="fr-FR" b="1" dirty="0" err="1" smtClean="0"/>
                  <a:t>Fresh</a:t>
                </a:r>
                <a:r>
                  <a:rPr lang="fr-FR" dirty="0" err="1" smtClean="0"/>
                  <a:t>ly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created</a:t>
                </a:r>
                <a:r>
                  <a:rPr lang="fr-FR" dirty="0" smtClean="0"/>
                  <a:t> by </a:t>
                </a:r>
                <a:r>
                  <a:rPr lang="fr-FR" dirty="0" err="1" smtClean="0"/>
                  <a:t>electron</a:t>
                </a:r>
                <a:r>
                  <a:rPr lang="fr-FR" dirty="0" smtClean="0"/>
                  <a:t> impact and </a:t>
                </a:r>
                <a:r>
                  <a:rPr lang="fr-FR" dirty="0" err="1" smtClean="0"/>
                  <a:t>deconfined</a:t>
                </a:r>
                <a:r>
                  <a:rPr lang="fr-FR" dirty="0" smtClean="0"/>
                  <a:t> to the </a:t>
                </a:r>
                <a:r>
                  <a:rPr lang="fr-FR" dirty="0" err="1" smtClean="0"/>
                  <a:t>wall</a:t>
                </a:r>
                <a:endParaRPr lang="fr-FR" dirty="0" smtClean="0"/>
              </a:p>
              <a:p>
                <a:r>
                  <a:rPr lang="fr-FR" dirty="0" smtClean="0"/>
                  <a:t>2- Warm </a:t>
                </a:r>
                <a:r>
                  <a:rPr lang="fr-FR" dirty="0" err="1" smtClean="0"/>
                  <a:t>electron</a:t>
                </a:r>
                <a:r>
                  <a:rPr lang="fr-FR" dirty="0" smtClean="0"/>
                  <a:t> population, </a:t>
                </a:r>
                <a:r>
                  <a:rPr lang="fr-FR" dirty="0" err="1" smtClean="0"/>
                  <a:t>efficiently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heated</a:t>
                </a:r>
                <a:r>
                  <a:rPr lang="fr-FR" dirty="0" smtClean="0"/>
                  <a:t> by the ECR </a:t>
                </a:r>
                <a:r>
                  <a:rPr lang="fr-FR" dirty="0" err="1" smtClean="0"/>
                  <a:t>mechanism</a:t>
                </a:r>
                <a:r>
                  <a:rPr lang="fr-FR" dirty="0" smtClean="0"/>
                  <a:t> </a:t>
                </a:r>
              </a:p>
              <a:p>
                <a:pPr lvl="1"/>
                <a:r>
                  <a:rPr lang="fr-FR" dirty="0" smtClean="0"/>
                  <a:t>Electrons </a:t>
                </a:r>
                <a:r>
                  <a:rPr lang="fr-FR" dirty="0" err="1" smtClean="0"/>
                  <a:t>easily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reach</a:t>
                </a:r>
                <a:r>
                  <a:rPr lang="fr-FR" dirty="0" smtClean="0"/>
                  <a:t> 1-10 </a:t>
                </a:r>
                <a:r>
                  <a:rPr lang="fr-FR" dirty="0" err="1" smtClean="0"/>
                  <a:t>keV</a:t>
                </a:r>
                <a:r>
                  <a:rPr lang="fr-FR" dirty="0" smtClean="0"/>
                  <a:t>, </a:t>
                </a:r>
                <a:r>
                  <a:rPr lang="fr-FR" b="1" dirty="0" err="1" smtClean="0"/>
                  <a:t>usefull</a:t>
                </a:r>
                <a:r>
                  <a:rPr lang="fr-FR" dirty="0" smtClean="0"/>
                  <a:t> for multi-</a:t>
                </a:r>
                <a:r>
                  <a:rPr lang="fr-FR" dirty="0" err="1" smtClean="0"/>
                  <a:t>ionization</a:t>
                </a:r>
                <a:endParaRPr lang="fr-FR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fr-FR" dirty="0" smtClean="0"/>
                  <a:t>, </a:t>
                </a:r>
                <a:r>
                  <a:rPr lang="fr-FR" dirty="0" err="1" smtClean="0"/>
                  <a:t>velocity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anisotropy</a:t>
                </a:r>
                <a:endParaRPr lang="fr-FR" dirty="0" smtClean="0"/>
              </a:p>
              <a:p>
                <a:r>
                  <a:rPr lang="fr-FR" dirty="0" smtClean="0"/>
                  <a:t>3-Hot </a:t>
                </a:r>
                <a:r>
                  <a:rPr lang="fr-FR" dirty="0" err="1" smtClean="0"/>
                  <a:t>electron</a:t>
                </a:r>
                <a:r>
                  <a:rPr lang="fr-FR" dirty="0" smtClean="0"/>
                  <a:t> population</a:t>
                </a:r>
              </a:p>
              <a:p>
                <a:pPr lvl="1"/>
                <a:r>
                  <a:rPr lang="fr-FR" dirty="0" smtClean="0"/>
                  <a:t>Over-</a:t>
                </a:r>
                <a:r>
                  <a:rPr lang="fr-FR" dirty="0" err="1" smtClean="0"/>
                  <a:t>heated</a:t>
                </a:r>
                <a:r>
                  <a:rPr lang="fr-FR" dirty="0" smtClean="0"/>
                  <a:t> by </a:t>
                </a:r>
                <a:r>
                  <a:rPr lang="fr-FR" dirty="0" err="1" smtClean="0"/>
                  <a:t>relativistic</a:t>
                </a:r>
                <a:r>
                  <a:rPr lang="fr-FR" dirty="0" smtClean="0"/>
                  <a:t> ECR in the </a:t>
                </a:r>
                <a:r>
                  <a:rPr lang="fr-FR" dirty="0" err="1" smtClean="0"/>
                  <a:t>magnetic</a:t>
                </a:r>
                <a:r>
                  <a:rPr lang="fr-FR" dirty="0" smtClean="0"/>
                  <a:t> gradients</a:t>
                </a:r>
              </a:p>
              <a:p>
                <a:pPr lvl="1"/>
                <a:r>
                  <a:rPr lang="fr-FR" b="1" dirty="0" err="1" smtClean="0"/>
                  <a:t>Parasitic</a:t>
                </a:r>
                <a:r>
                  <a:rPr lang="fr-FR" dirty="0" smtClean="0"/>
                  <a:t> : 100 keV-1 MeV</a:t>
                </a:r>
                <a:endParaRPr lang="en-US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2485" y="848518"/>
                <a:ext cx="11742340" cy="5818981"/>
              </a:xfrm>
              <a:blipFill>
                <a:blip r:embed="rId3"/>
                <a:stretch>
                  <a:fillRect l="-363" t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6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Ion Dynamics in ECRIS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 smtClean="0"/>
                  <a:t>Ion </a:t>
                </a:r>
                <a:r>
                  <a:rPr lang="fr-FR" dirty="0" err="1" smtClean="0"/>
                  <a:t>Creation</a:t>
                </a:r>
                <a:r>
                  <a:rPr lang="fr-FR" dirty="0" smtClean="0"/>
                  <a:t> by </a:t>
                </a:r>
                <a:r>
                  <a:rPr lang="fr-FR" dirty="0" err="1" smtClean="0"/>
                  <a:t>electron</a:t>
                </a:r>
                <a:r>
                  <a:rPr lang="fr-FR" dirty="0" smtClean="0"/>
                  <a:t> Impact</a:t>
                </a:r>
              </a:p>
              <a:p>
                <a:pPr lvl="1"/>
                <a:r>
                  <a:rPr lang="fr-FR" dirty="0" err="1" smtClean="0"/>
                  <a:t>Step</a:t>
                </a:r>
                <a:r>
                  <a:rPr lang="fr-FR" dirty="0" smtClean="0"/>
                  <a:t> by </a:t>
                </a:r>
                <a:r>
                  <a:rPr lang="fr-FR" dirty="0" err="1" smtClean="0"/>
                  <a:t>step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ionization</a:t>
                </a:r>
                <a:r>
                  <a:rPr lang="fr-FR" dirty="0" smtClean="0"/>
                  <a:t>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+1)+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fr-FR" dirty="0"/>
              </a:p>
              <a:p>
                <a:endParaRPr lang="fr-FR" dirty="0" smtClean="0"/>
              </a:p>
              <a:p>
                <a:r>
                  <a:rPr lang="fr-FR" dirty="0" smtClean="0"/>
                  <a:t>Ion </a:t>
                </a:r>
                <a:r>
                  <a:rPr lang="fr-FR" dirty="0" err="1" smtClean="0"/>
                  <a:t>loss</a:t>
                </a:r>
                <a:r>
                  <a:rPr lang="fr-FR" dirty="0" smtClean="0"/>
                  <a:t> by collision</a:t>
                </a:r>
              </a:p>
              <a:p>
                <a:pPr lvl="1"/>
                <a:r>
                  <a:rPr lang="fr-FR" dirty="0"/>
                  <a:t>Coulomb </a:t>
                </a:r>
                <a:r>
                  <a:rPr lang="fr-FR" dirty="0" err="1" smtClean="0"/>
                  <a:t>scattering</a:t>
                </a:r>
                <a:endParaRPr lang="fr-FR" dirty="0" smtClean="0"/>
              </a:p>
              <a:p>
                <a:pPr lvl="2"/>
                <a:r>
                  <a:rPr lang="fr-FR" dirty="0" smtClean="0"/>
                  <a:t>Ion Source extraction</a:t>
                </a:r>
              </a:p>
              <a:p>
                <a:pPr lvl="1"/>
                <a:r>
                  <a:rPr lang="fr-FR" dirty="0" smtClean="0"/>
                  <a:t>Charge exchange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fr-FR" i="1">
                            <a:latin typeface="Cambria Math"/>
                          </a:rPr>
                          <m:t>𝑛</m:t>
                        </m:r>
                        <m:r>
                          <a:rPr lang="fr-FR" i="1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fr-FR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fr-FR" i="1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fr-FR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fr-FR" i="1">
                            <a:latin typeface="Cambria Math"/>
                          </a:rPr>
                          <m:t>(</m:t>
                        </m:r>
                        <m:r>
                          <a:rPr lang="fr-FR" i="1">
                            <a:latin typeface="Cambria Math"/>
                          </a:rPr>
                          <m:t>𝑛</m:t>
                        </m:r>
                        <m:r>
                          <a:rPr lang="fr-FR" i="1">
                            <a:latin typeface="Cambria Math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>
                            <a:latin typeface="Cambria Math"/>
                          </a:rPr>
                          <m:t>)+</m:t>
                        </m:r>
                      </m:sup>
                    </m:sSup>
                    <m:r>
                      <a:rPr lang="fr-FR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fr-FR" dirty="0" smtClean="0"/>
              </a:p>
              <a:p>
                <a:endParaRPr lang="fr-FR" dirty="0" smtClean="0"/>
              </a:p>
              <a:p>
                <a:r>
                  <a:rPr lang="fr-FR" dirty="0" smtClean="0"/>
                  <a:t>Ion </a:t>
                </a:r>
                <a:r>
                  <a:rPr lang="fr-FR" dirty="0" err="1"/>
                  <a:t>electrostatic</a:t>
                </a:r>
                <a:r>
                  <a:rPr lang="fr-FR" dirty="0"/>
                  <a:t> confinement by a </a:t>
                </a:r>
                <a:r>
                  <a:rPr lang="fr-FR" dirty="0" err="1"/>
                  <a:t>potential</a:t>
                </a:r>
                <a:r>
                  <a:rPr lang="fr-FR" dirty="0"/>
                  <a:t> </a:t>
                </a:r>
                <a:r>
                  <a:rPr lang="fr-FR" dirty="0" err="1"/>
                  <a:t>dip</a:t>
                </a:r>
                <a:r>
                  <a:rPr lang="fr-FR" dirty="0"/>
                  <a:t> </a:t>
                </a:r>
              </a:p>
              <a:p>
                <a:pPr lvl="1"/>
                <a:r>
                  <a:rPr lang="fr-FR" dirty="0"/>
                  <a:t>Vital for high charge state confinement and production</a:t>
                </a:r>
              </a:p>
              <a:p>
                <a:pPr lvl="1"/>
                <a:r>
                  <a:rPr lang="fr-FR" dirty="0"/>
                  <a:t>Ions are </a:t>
                </a:r>
                <a:r>
                  <a:rPr lang="fr-FR" dirty="0" err="1"/>
                  <a:t>trapped</a:t>
                </a:r>
                <a:r>
                  <a:rPr lang="fr-FR" dirty="0"/>
                  <a:t> </a:t>
                </a:r>
                <a:r>
                  <a:rPr lang="fr-FR" dirty="0" err="1"/>
                  <a:t>where</a:t>
                </a:r>
                <a:r>
                  <a:rPr lang="fr-FR" dirty="0"/>
                  <a:t> hot </a:t>
                </a:r>
                <a:r>
                  <a:rPr lang="fr-FR" dirty="0" err="1"/>
                  <a:t>electrons</a:t>
                </a:r>
                <a:r>
                  <a:rPr lang="fr-FR" dirty="0"/>
                  <a:t> are</a:t>
                </a:r>
              </a:p>
              <a:p>
                <a:pPr lvl="1"/>
                <a:r>
                  <a:rPr lang="fr-FR" dirty="0"/>
                  <a:t>Ion Confinement time ~1-100 ms </a:t>
                </a:r>
              </a:p>
              <a:p>
                <a:pPr lvl="2"/>
                <a:r>
                  <a:rPr lang="fr-FR" dirty="0"/>
                  <a:t>time </a:t>
                </a:r>
                <a:r>
                  <a:rPr lang="fr-FR" dirty="0" err="1"/>
                  <a:t>seen</a:t>
                </a:r>
                <a:r>
                  <a:rPr lang="fr-FR" dirty="0"/>
                  <a:t> in ECR charge </a:t>
                </a:r>
                <a:r>
                  <a:rPr lang="fr-FR" dirty="0" smtClean="0"/>
                  <a:t>breeders</a:t>
                </a:r>
                <a:endParaRPr lang="fr-FR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33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8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95164" y="1394670"/>
                <a:ext cx="3586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164" y="1394670"/>
                <a:ext cx="358688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/>
          <p:cNvGrpSpPr/>
          <p:nvPr/>
        </p:nvGrpSpPr>
        <p:grpSpPr>
          <a:xfrm>
            <a:off x="9429750" y="2353128"/>
            <a:ext cx="2895600" cy="2081755"/>
            <a:chOff x="9230425" y="2267403"/>
            <a:chExt cx="2809175" cy="2019621"/>
          </a:xfrm>
          <a:solidFill>
            <a:schemeClr val="bg1"/>
          </a:solidFill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0425" y="2267403"/>
              <a:ext cx="2809175" cy="1858282"/>
            </a:xfrm>
            <a:prstGeom prst="rect">
              <a:avLst/>
            </a:prstGeom>
            <a:grpFill/>
          </p:spPr>
        </p:pic>
        <p:sp>
          <p:nvSpPr>
            <p:cNvPr id="8" name="Ellipse 7"/>
            <p:cNvSpPr/>
            <p:nvPr/>
          </p:nvSpPr>
          <p:spPr>
            <a:xfrm>
              <a:off x="10363200" y="2567215"/>
              <a:ext cx="514350" cy="195035"/>
            </a:xfrm>
            <a:prstGeom prst="ellipse">
              <a:avLst/>
            </a:prstGeom>
            <a:solidFill>
              <a:srgbClr val="DFF0F5"/>
            </a:solidFill>
            <a:ln>
              <a:solidFill>
                <a:srgbClr val="000099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9801225" y="4010025"/>
              <a:ext cx="1760418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sz="1200" i="1" dirty="0" smtClean="0"/>
                <a:t>Electric </a:t>
              </a:r>
              <a:r>
                <a:rPr lang="fr-FR" sz="1200" i="1" dirty="0" err="1" smtClean="0"/>
                <a:t>Potential</a:t>
              </a:r>
              <a:r>
                <a:rPr lang="fr-FR" sz="1200" i="1" dirty="0" smtClean="0"/>
                <a:t> </a:t>
              </a:r>
              <a:r>
                <a:rPr lang="fr-FR" sz="1200" i="1" dirty="0" err="1" smtClean="0"/>
                <a:t>dip</a:t>
              </a:r>
              <a:endParaRPr lang="en-US" sz="1200" i="1" dirty="0"/>
            </a:p>
          </p:txBody>
        </p:sp>
      </p:grpSp>
      <p:pic>
        <p:nvPicPr>
          <p:cNvPr id="11" name="Picture 10" descr="plot Lotz Hydro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72" y="210036"/>
            <a:ext cx="3064128" cy="19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9572625" y="2124075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Electron impact cross-section</a:t>
            </a:r>
            <a:endParaRPr lang="en-US" sz="1200" i="1" dirty="0"/>
          </a:p>
        </p:txBody>
      </p:sp>
      <p:grpSp>
        <p:nvGrpSpPr>
          <p:cNvPr id="14" name="Groupe 13"/>
          <p:cNvGrpSpPr/>
          <p:nvPr/>
        </p:nvGrpSpPr>
        <p:grpSpPr>
          <a:xfrm>
            <a:off x="6238875" y="1247775"/>
            <a:ext cx="2001416" cy="930564"/>
            <a:chOff x="6507717" y="2075935"/>
            <a:chExt cx="2051396" cy="957120"/>
          </a:xfrm>
        </p:grpSpPr>
        <p:pic>
          <p:nvPicPr>
            <p:cNvPr id="15" name="Picture 10" descr="IMpact ionization.tif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38"/>
            <a:stretch/>
          </p:blipFill>
          <p:spPr>
            <a:xfrm>
              <a:off x="6507717" y="2075935"/>
              <a:ext cx="1963853" cy="957120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8413904" y="2480353"/>
              <a:ext cx="145209" cy="108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9242500" y="4429683"/>
            <a:ext cx="2949500" cy="2262211"/>
            <a:chOff x="4026467" y="1221375"/>
            <a:chExt cx="5245535" cy="4023228"/>
          </a:xfrm>
        </p:grpSpPr>
        <p:pic>
          <p:nvPicPr>
            <p:cNvPr id="18" name="Picture 6" descr="ionjavarvaiht.jpg"/>
            <p:cNvPicPr/>
            <p:nvPr/>
          </p:nvPicPr>
          <p:blipFill rotWithShape="1">
            <a:blip r:embed="rId7" cstate="print"/>
            <a:srcRect l="11155" t="8145" r="11566" b="10471"/>
            <a:stretch/>
          </p:blipFill>
          <p:spPr>
            <a:xfrm>
              <a:off x="4496802" y="1221375"/>
              <a:ext cx="4775200" cy="3556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499654" y="1767474"/>
              <a:ext cx="2752321" cy="6791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6296502" y="4751974"/>
              <a:ext cx="2093102" cy="492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Charge state</a:t>
              </a:r>
              <a:endParaRPr 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13"/>
                <p:cNvSpPr txBox="1"/>
                <p:nvPr/>
              </p:nvSpPr>
              <p:spPr>
                <a:xfrm rot="16200000">
                  <a:off x="3577970" y="2516182"/>
                  <a:ext cx="1499096" cy="6021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3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577970" y="2516182"/>
                  <a:ext cx="1499096" cy="602101"/>
                </a:xfrm>
                <a:prstGeom prst="rect">
                  <a:avLst/>
                </a:prstGeom>
                <a:blipFill>
                  <a:blip r:embed="rId8"/>
                  <a:stretch>
                    <a:fillRect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14"/>
            <p:cNvSpPr txBox="1"/>
            <p:nvPr/>
          </p:nvSpPr>
          <p:spPr>
            <a:xfrm>
              <a:off x="5284279" y="3439486"/>
              <a:ext cx="784556" cy="547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Xe</a:t>
              </a:r>
              <a:endParaRPr lang="en-US" sz="1400" b="1" dirty="0"/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5893753" y="1713872"/>
              <a:ext cx="3230823" cy="821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§"/>
              </a:pPr>
              <a:r>
                <a:rPr lang="en-US" sz="1200" dirty="0"/>
                <a:t>C</a:t>
              </a:r>
              <a:r>
                <a:rPr lang="en-US" sz="1200" dirty="0" smtClean="0"/>
                <a:t>harge exchange</a:t>
              </a:r>
            </a:p>
            <a:p>
              <a:pPr marL="285750" indent="-285750">
                <a:buFont typeface="Wingdings" charset="2"/>
                <a:buChar char="q"/>
              </a:pPr>
              <a:r>
                <a:rPr lang="en-US" sz="1200" dirty="0"/>
                <a:t>E</a:t>
              </a:r>
              <a:r>
                <a:rPr lang="en-US" sz="1200" dirty="0" smtClean="0"/>
                <a:t>lectron impac</a:t>
              </a:r>
              <a:r>
                <a:rPr lang="en-US" sz="1200" dirty="0"/>
                <a:t>t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655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first </a:t>
            </a:r>
            <a:r>
              <a:rPr lang="fr-FR" dirty="0" err="1" smtClean="0"/>
              <a:t>Multicharged</a:t>
            </a:r>
            <a:r>
              <a:rPr lang="fr-FR" dirty="0" smtClean="0"/>
              <a:t> Ion Source (1975)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8823" y="5804221"/>
            <a:ext cx="11714017" cy="1168079"/>
          </a:xfrm>
        </p:spPr>
        <p:txBody>
          <a:bodyPr/>
          <a:lstStyle/>
          <a:p>
            <a:r>
              <a:rPr lang="en-US" dirty="0"/>
              <a:t>A 3 MW </a:t>
            </a:r>
            <a:r>
              <a:rPr lang="en-US" dirty="0" smtClean="0"/>
              <a:t>linear magnetic fusion </a:t>
            </a:r>
            <a:r>
              <a:rPr lang="en-US" dirty="0"/>
              <a:t>machine (CIRCE) modified</a:t>
            </a:r>
            <a:r>
              <a:rPr lang="en-US" dirty="0" smtClean="0"/>
              <a:t> </a:t>
            </a:r>
            <a:r>
              <a:rPr lang="en-US" dirty="0"/>
              <a:t>to produce ion </a:t>
            </a:r>
            <a:r>
              <a:rPr lang="en-US" dirty="0" smtClean="0"/>
              <a:t>beams</a:t>
            </a:r>
          </a:p>
          <a:p>
            <a:pPr lvl="1"/>
            <a:r>
              <a:rPr lang="en-US" sz="1600" dirty="0" smtClean="0"/>
              <a:t>The </a:t>
            </a:r>
            <a:r>
              <a:rPr lang="en-US" sz="1600" dirty="0"/>
              <a:t>legend says that, at first power switching, a power cut left half </a:t>
            </a:r>
            <a:r>
              <a:rPr lang="en-US" sz="1600" dirty="0" smtClean="0"/>
              <a:t>Grenoble </a:t>
            </a:r>
            <a:r>
              <a:rPr lang="en-US" sz="1600" dirty="0"/>
              <a:t>city without electricity</a:t>
            </a:r>
            <a:endParaRPr lang="en-US" sz="16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BA51A-0E04-4B3D-A92E-704BDD3DCD9A}" type="slidenum">
              <a:rPr lang="fr-FR" altLang="fr-FR" smtClean="0"/>
              <a:pPr/>
              <a:t>9</a:t>
            </a:fld>
            <a:endParaRPr lang="fr-FR" alt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0042625" y="352029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R. </a:t>
            </a:r>
            <a:r>
              <a:rPr lang="fr-FR" i="1" dirty="0" err="1" smtClean="0"/>
              <a:t>Geller</a:t>
            </a:r>
            <a:endParaRPr lang="fr-FR" i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1321301" y="942460"/>
            <a:ext cx="7905827" cy="4762927"/>
            <a:chOff x="294823" y="1870746"/>
            <a:chExt cx="6097856" cy="3673701"/>
          </a:xfrm>
        </p:grpSpPr>
        <p:pic>
          <p:nvPicPr>
            <p:cNvPr id="9" name="Picture 4" descr="P1030237_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23" y="1870746"/>
              <a:ext cx="5915370" cy="3673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431224" y="4745043"/>
              <a:ext cx="961455" cy="553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 eaLnBrk="1" hangingPunct="1"/>
              <a:r>
                <a:rPr lang="en-US" dirty="0">
                  <a:solidFill>
                    <a:srgbClr val="FFFF00"/>
                  </a:solidFill>
                </a:rPr>
                <a:t>Bernard </a:t>
              </a:r>
            </a:p>
            <a:p>
              <a:pPr algn="l" eaLnBrk="1" hangingPunct="1"/>
              <a:r>
                <a:rPr lang="en-US" dirty="0" err="1">
                  <a:solidFill>
                    <a:srgbClr val="FFFF00"/>
                  </a:solidFill>
                </a:rPr>
                <a:t>Jacquot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65" y="960536"/>
            <a:ext cx="2436710" cy="25066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49834" y="4765246"/>
            <a:ext cx="3389069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14">
                      <a:srgbClr val="7030A0"/>
                    </a:gs>
                    <a:gs pos="29000">
                      <a:srgbClr val="0000FF"/>
                    </a:gs>
                    <a:gs pos="84000">
                      <a:srgbClr val="FF0000"/>
                    </a:gs>
                    <a:gs pos="66000">
                      <a:srgbClr val="FFC000"/>
                    </a:gs>
                    <a:gs pos="51000">
                      <a:srgbClr val="00B05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SuperMafios</a:t>
            </a:r>
            <a:endParaRPr lang="fr-FR" sz="3600" b="1" cap="none" spc="0" dirty="0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514">
                    <a:srgbClr val="7030A0"/>
                  </a:gs>
                  <a:gs pos="29000">
                    <a:srgbClr val="0000FF"/>
                  </a:gs>
                  <a:gs pos="84000">
                    <a:srgbClr val="FF0000"/>
                  </a:gs>
                  <a:gs pos="66000">
                    <a:srgbClr val="FFC000"/>
                  </a:gs>
                  <a:gs pos="51000">
                    <a:srgbClr val="00B050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8146477" y="2337956"/>
            <a:ext cx="779318" cy="2213264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54226</TotalTime>
  <Words>3719</Words>
  <Application>Microsoft Office PowerPoint</Application>
  <PresentationFormat>Grand écran</PresentationFormat>
  <Paragraphs>694</Paragraphs>
  <Slides>49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63" baseType="lpstr">
      <vt:lpstr>Microsoft YaHei</vt:lpstr>
      <vt:lpstr>MS PGothic</vt:lpstr>
      <vt:lpstr>MS PGothic</vt:lpstr>
      <vt:lpstr>SimSun</vt:lpstr>
      <vt:lpstr>Arial</vt:lpstr>
      <vt:lpstr>Calibri</vt:lpstr>
      <vt:lpstr>Cambria Math</vt:lpstr>
      <vt:lpstr>Comic Sans MS</vt:lpstr>
      <vt:lpstr>Courier New</vt:lpstr>
      <vt:lpstr>Symbol</vt:lpstr>
      <vt:lpstr>Verdana</vt:lpstr>
      <vt:lpstr>Wingdings</vt:lpstr>
      <vt:lpstr>Conception personnalisée</vt:lpstr>
      <vt:lpstr>Equation</vt:lpstr>
      <vt:lpstr>  international WORKSHOP on  production of intense beams and highly cHarged ions   </vt:lpstr>
      <vt:lpstr>OUTLINE</vt:lpstr>
      <vt:lpstr>ECRIS Minimum-B confinement</vt:lpstr>
      <vt:lpstr>ECR Ion Source for dummies</vt:lpstr>
      <vt:lpstr>The Frequency scaling laws</vt:lpstr>
      <vt:lpstr>The ECRIS Plasma is complicated</vt:lpstr>
      <vt:lpstr>Electron Dynamics in ECRIS</vt:lpstr>
      <vt:lpstr>Ion Dynamics in ECRIS</vt:lpstr>
      <vt:lpstr>The first Multicharged Ion Source (1975)</vt:lpstr>
      <vt:lpstr>SUPERMAFIOS, the first Multicharged Ion Source </vt:lpstr>
      <vt:lpstr>The 70’s &amp; 80’s Pioneers  – First Generation of  Ion Sources applied to cyclotrons-</vt:lpstr>
      <vt:lpstr>First Generation (G1) ECRIS performances</vt:lpstr>
      <vt:lpstr>90’s ECRIS 2nd Generation (G2) – Quartz tube tech.  &amp; coaxial coupling -</vt:lpstr>
      <vt:lpstr>90’s ECRIS G2 progresses : the Biased Disk</vt:lpstr>
      <vt:lpstr>90’s ECRIS G2 progresses : direct RF injection</vt:lpstr>
      <vt:lpstr>ECRIS G2 progresses - Generalization of the 18 GHz Operation-</vt:lpstr>
      <vt:lpstr>SERSE and the magnetic scaling laws </vt:lpstr>
      <vt:lpstr>Effect of Bmin studied at Riken (RAMSES)</vt:lpstr>
      <vt:lpstr>3rd ECRIS Generation –2004 - a big Frequency boost</vt:lpstr>
      <vt:lpstr>Multiplication of G3 ECRIS</vt:lpstr>
      <vt:lpstr>Before the trade war, the US/CN ion current intensity competition : VENUS vs SECRAL </vt:lpstr>
      <vt:lpstr>G3 TIMELINE</vt:lpstr>
      <vt:lpstr>So far, the ECR frequency scaling law is valid</vt:lpstr>
      <vt:lpstr>REX: X-ray load at 28 GHz operation</vt:lpstr>
      <vt:lpstr>X-ray spectral temperature and B_min </vt:lpstr>
      <vt:lpstr>ECRIS and ECR Volume @18 GHz</vt:lpstr>
      <vt:lpstr>RF coupling test at 28 GHz- HE11 Snake</vt:lpstr>
      <vt:lpstr>RF coupling improvement at 24 GHz-  TE_01@20 mm ID </vt:lpstr>
      <vt:lpstr>RF coupling - Vlasov Launcher (IMP,2024)</vt:lpstr>
      <vt:lpstr>Ion Source Prospects</vt:lpstr>
      <vt:lpstr>4G Prospect  : MARS-D  (LBL, USA)</vt:lpstr>
      <vt:lpstr>4G Prospect: FECR (IMP, CN) </vt:lpstr>
      <vt:lpstr>ECRIS and plasma instabilites studies in the 10’s</vt:lpstr>
      <vt:lpstr>Boom of plasma experimental investigations in the 10’s</vt:lpstr>
      <vt:lpstr>Dramatic improvement of ECRIS plasma simulations since  the 2000 ’s</vt:lpstr>
      <vt:lpstr>Prospect: Pandora ECR experiment @ INFN-LNS</vt:lpstr>
      <vt:lpstr>Open challenges: Better understand the ECR plasma</vt:lpstr>
      <vt:lpstr>Open Challenge: long term afterglow operation</vt:lpstr>
      <vt:lpstr>Open Challenge : ECR charge breeder beam purity</vt:lpstr>
      <vt:lpstr>Open challenge: 4G RF coupling to the plasma</vt:lpstr>
      <vt:lpstr>Open challenge: B-Min magnet at high ECR frequency</vt:lpstr>
      <vt:lpstr>Open challenge:  plasma chamber burn </vt:lpstr>
      <vt:lpstr> Open Challenge: Intense parasitic X-RAY flux</vt:lpstr>
      <vt:lpstr>Présentation PowerPoint</vt:lpstr>
      <vt:lpstr>THANK YOU FOR</vt:lpstr>
      <vt:lpstr>Microwave generation</vt:lpstr>
      <vt:lpstr>Microwave transport and coupling</vt:lpstr>
      <vt:lpstr>ECRIS frequency and magnet Technology</vt:lpstr>
      <vt:lpstr>Présentation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Visite Labo IN2P3</dc:title>
  <dc:creator>$biarrott</dc:creator>
  <cp:lastModifiedBy>Thomas Thuillier</cp:lastModifiedBy>
  <cp:revision>1982</cp:revision>
  <dcterms:created xsi:type="dcterms:W3CDTF">2010-12-20T20:47:11Z</dcterms:created>
  <dcterms:modified xsi:type="dcterms:W3CDTF">2025-04-07T06:58:58Z</dcterms:modified>
</cp:coreProperties>
</file>