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88" r:id="rId4"/>
    <p:sldId id="289" r:id="rId5"/>
    <p:sldId id="291" r:id="rId6"/>
    <p:sldId id="292" r:id="rId7"/>
    <p:sldId id="293" r:id="rId8"/>
    <p:sldId id="299" r:id="rId9"/>
    <p:sldId id="303" r:id="rId10"/>
    <p:sldId id="304" r:id="rId11"/>
    <p:sldId id="308" r:id="rId12"/>
    <p:sldId id="305" r:id="rId13"/>
    <p:sldId id="306" r:id="rId14"/>
    <p:sldId id="309" r:id="rId15"/>
    <p:sldId id="310"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D31"/>
    <a:srgbClr val="A2B8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1"/>
  </p:normalViewPr>
  <p:slideViewPr>
    <p:cSldViewPr snapToGrid="0">
      <p:cViewPr varScale="1">
        <p:scale>
          <a:sx n="104" d="100"/>
          <a:sy n="104" d="100"/>
        </p:scale>
        <p:origin x="8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8FC8DD-35CB-3009-29CC-0AE7C5607D9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4010F14-ABF8-46F4-9B8D-FFBF9167D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1F8A6B3-A561-C975-7A74-6ACF924309C8}"/>
              </a:ext>
            </a:extLst>
          </p:cNvPr>
          <p:cNvSpPr>
            <a:spLocks noGrp="1"/>
          </p:cNvSpPr>
          <p:nvPr>
            <p:ph type="dt" sz="half" idx="10"/>
          </p:nvPr>
        </p:nvSpPr>
        <p:spPr/>
        <p:txBody>
          <a:bodyPr/>
          <a:lstStyle/>
          <a:p>
            <a:fld id="{90D1AA11-B0C8-4CD1-879B-39D6BEBAD950}" type="datetimeFigureOut">
              <a:rPr lang="it-IT" smtClean="0"/>
              <a:t>07/10/25</a:t>
            </a:fld>
            <a:endParaRPr lang="it-IT"/>
          </a:p>
        </p:txBody>
      </p:sp>
      <p:sp>
        <p:nvSpPr>
          <p:cNvPr id="5" name="Segnaposto piè di pagina 4">
            <a:extLst>
              <a:ext uri="{FF2B5EF4-FFF2-40B4-BE49-F238E27FC236}">
                <a16:creationId xmlns:a16="http://schemas.microsoft.com/office/drawing/2014/main" id="{740138A1-B177-E65B-7811-B6D1217C4B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8D7763-E04C-CE1B-A482-4A6CD06667EB}"/>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39968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CDA03D-89A6-35D6-4184-F1EB4F1E13E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64D1124-C969-2958-F165-0E47C9597A5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BE5C94B-A70A-5B90-DBC5-D0BF9625CAF1}"/>
              </a:ext>
            </a:extLst>
          </p:cNvPr>
          <p:cNvSpPr>
            <a:spLocks noGrp="1"/>
          </p:cNvSpPr>
          <p:nvPr>
            <p:ph type="dt" sz="half" idx="10"/>
          </p:nvPr>
        </p:nvSpPr>
        <p:spPr/>
        <p:txBody>
          <a:bodyPr/>
          <a:lstStyle/>
          <a:p>
            <a:fld id="{90D1AA11-B0C8-4CD1-879B-39D6BEBAD950}" type="datetimeFigureOut">
              <a:rPr lang="it-IT" smtClean="0"/>
              <a:t>07/10/25</a:t>
            </a:fld>
            <a:endParaRPr lang="it-IT"/>
          </a:p>
        </p:txBody>
      </p:sp>
      <p:sp>
        <p:nvSpPr>
          <p:cNvPr id="5" name="Segnaposto piè di pagina 4">
            <a:extLst>
              <a:ext uri="{FF2B5EF4-FFF2-40B4-BE49-F238E27FC236}">
                <a16:creationId xmlns:a16="http://schemas.microsoft.com/office/drawing/2014/main" id="{D3B99C61-5373-36A4-8DA4-94B17FDD05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CC73F5-4E26-EE55-2519-A6A7CBAB71A5}"/>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262015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CE05882-2BAC-45AF-628C-F04E7454A52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A2C0D4E-09DE-D1B6-DA44-131B761B7E6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21E15E-A958-99EE-144E-63081A032727}"/>
              </a:ext>
            </a:extLst>
          </p:cNvPr>
          <p:cNvSpPr>
            <a:spLocks noGrp="1"/>
          </p:cNvSpPr>
          <p:nvPr>
            <p:ph type="dt" sz="half" idx="10"/>
          </p:nvPr>
        </p:nvSpPr>
        <p:spPr/>
        <p:txBody>
          <a:bodyPr/>
          <a:lstStyle/>
          <a:p>
            <a:fld id="{90D1AA11-B0C8-4CD1-879B-39D6BEBAD950}" type="datetimeFigureOut">
              <a:rPr lang="it-IT" smtClean="0"/>
              <a:t>07/10/25</a:t>
            </a:fld>
            <a:endParaRPr lang="it-IT"/>
          </a:p>
        </p:txBody>
      </p:sp>
      <p:sp>
        <p:nvSpPr>
          <p:cNvPr id="5" name="Segnaposto piè di pagina 4">
            <a:extLst>
              <a:ext uri="{FF2B5EF4-FFF2-40B4-BE49-F238E27FC236}">
                <a16:creationId xmlns:a16="http://schemas.microsoft.com/office/drawing/2014/main" id="{152D34B9-D510-6BE0-EAA7-899B170486C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AC1EB6-C184-C02C-5FE3-482AE99F85D5}"/>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273932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86A9E-1D1B-7655-F040-321967A5E0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5968D7B-0DD4-1BDA-C6A9-D8260AD7E53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55382B7-46D9-AFD9-EBD0-4FA8EEA0C833}"/>
              </a:ext>
            </a:extLst>
          </p:cNvPr>
          <p:cNvSpPr>
            <a:spLocks noGrp="1"/>
          </p:cNvSpPr>
          <p:nvPr>
            <p:ph type="dt" sz="half" idx="10"/>
          </p:nvPr>
        </p:nvSpPr>
        <p:spPr/>
        <p:txBody>
          <a:bodyPr/>
          <a:lstStyle/>
          <a:p>
            <a:fld id="{90D1AA11-B0C8-4CD1-879B-39D6BEBAD950}" type="datetimeFigureOut">
              <a:rPr lang="it-IT" smtClean="0"/>
              <a:t>07/10/25</a:t>
            </a:fld>
            <a:endParaRPr lang="it-IT"/>
          </a:p>
        </p:txBody>
      </p:sp>
      <p:sp>
        <p:nvSpPr>
          <p:cNvPr id="5" name="Segnaposto piè di pagina 4">
            <a:extLst>
              <a:ext uri="{FF2B5EF4-FFF2-40B4-BE49-F238E27FC236}">
                <a16:creationId xmlns:a16="http://schemas.microsoft.com/office/drawing/2014/main" id="{1B71C200-4E1E-FBE2-75A7-0804FE63F6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FE20CE6-4548-6952-F3CF-B679469A1506}"/>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403111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2E2F29-E5F2-F5CE-296D-D04F59328C4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75CE45C-B716-6706-3516-580F4B3F0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34472F4-1860-A7A2-8215-241E055CE6DD}"/>
              </a:ext>
            </a:extLst>
          </p:cNvPr>
          <p:cNvSpPr>
            <a:spLocks noGrp="1"/>
          </p:cNvSpPr>
          <p:nvPr>
            <p:ph type="dt" sz="half" idx="10"/>
          </p:nvPr>
        </p:nvSpPr>
        <p:spPr/>
        <p:txBody>
          <a:bodyPr/>
          <a:lstStyle/>
          <a:p>
            <a:fld id="{90D1AA11-B0C8-4CD1-879B-39D6BEBAD950}" type="datetimeFigureOut">
              <a:rPr lang="it-IT" smtClean="0"/>
              <a:t>07/10/25</a:t>
            </a:fld>
            <a:endParaRPr lang="it-IT"/>
          </a:p>
        </p:txBody>
      </p:sp>
      <p:sp>
        <p:nvSpPr>
          <p:cNvPr id="5" name="Segnaposto piè di pagina 4">
            <a:extLst>
              <a:ext uri="{FF2B5EF4-FFF2-40B4-BE49-F238E27FC236}">
                <a16:creationId xmlns:a16="http://schemas.microsoft.com/office/drawing/2014/main" id="{6C8C7C1A-4823-CE83-9177-269B4FD969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364F4A-1552-3139-32BA-C95C0DC853E1}"/>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132173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2FF6F0-3197-7C40-F792-E3FF3EAD76D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49825F-F704-8EB1-D616-ACBBF5BC1E8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0A36AA5-6EEE-9B5D-D315-BD6892745E8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653218D-E3BE-F4A2-5D02-A603EE457140}"/>
              </a:ext>
            </a:extLst>
          </p:cNvPr>
          <p:cNvSpPr>
            <a:spLocks noGrp="1"/>
          </p:cNvSpPr>
          <p:nvPr>
            <p:ph type="dt" sz="half" idx="10"/>
          </p:nvPr>
        </p:nvSpPr>
        <p:spPr/>
        <p:txBody>
          <a:bodyPr/>
          <a:lstStyle/>
          <a:p>
            <a:fld id="{90D1AA11-B0C8-4CD1-879B-39D6BEBAD950}" type="datetimeFigureOut">
              <a:rPr lang="it-IT" smtClean="0"/>
              <a:t>07/10/25</a:t>
            </a:fld>
            <a:endParaRPr lang="it-IT"/>
          </a:p>
        </p:txBody>
      </p:sp>
      <p:sp>
        <p:nvSpPr>
          <p:cNvPr id="6" name="Segnaposto piè di pagina 5">
            <a:extLst>
              <a:ext uri="{FF2B5EF4-FFF2-40B4-BE49-F238E27FC236}">
                <a16:creationId xmlns:a16="http://schemas.microsoft.com/office/drawing/2014/main" id="{E42BF78D-FBD8-3AFD-A790-84CE3C9654D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EEA66CB-1F67-2D0C-8322-00B6F3ABFE3A}"/>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328509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760E01-DA4C-2681-2B0E-AD2A0063093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C642491-9035-F6BD-DA66-3680B988D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DFCA501-948B-C9BD-D523-38236F18E08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4FF94CC-DF3A-E570-A0AA-4B92240378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BD7E118-44E3-7D6D-221B-A5C9A755905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B3094E4-EE15-19DE-6F66-67EE3D9C4A0B}"/>
              </a:ext>
            </a:extLst>
          </p:cNvPr>
          <p:cNvSpPr>
            <a:spLocks noGrp="1"/>
          </p:cNvSpPr>
          <p:nvPr>
            <p:ph type="dt" sz="half" idx="10"/>
          </p:nvPr>
        </p:nvSpPr>
        <p:spPr/>
        <p:txBody>
          <a:bodyPr/>
          <a:lstStyle/>
          <a:p>
            <a:fld id="{90D1AA11-B0C8-4CD1-879B-39D6BEBAD950}" type="datetimeFigureOut">
              <a:rPr lang="it-IT" smtClean="0"/>
              <a:t>07/10/25</a:t>
            </a:fld>
            <a:endParaRPr lang="it-IT"/>
          </a:p>
        </p:txBody>
      </p:sp>
      <p:sp>
        <p:nvSpPr>
          <p:cNvPr id="8" name="Segnaposto piè di pagina 7">
            <a:extLst>
              <a:ext uri="{FF2B5EF4-FFF2-40B4-BE49-F238E27FC236}">
                <a16:creationId xmlns:a16="http://schemas.microsoft.com/office/drawing/2014/main" id="{98E0E3FA-0622-80A6-22C3-B39F63649C4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AE741A8-182B-4E41-BF7A-D0A0529588DA}"/>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276451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D5D7CE-8B24-D25E-418C-066FB15A768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5D7A998-9EF4-4152-0BF2-52AAD16E4CAF}"/>
              </a:ext>
            </a:extLst>
          </p:cNvPr>
          <p:cNvSpPr>
            <a:spLocks noGrp="1"/>
          </p:cNvSpPr>
          <p:nvPr>
            <p:ph type="dt" sz="half" idx="10"/>
          </p:nvPr>
        </p:nvSpPr>
        <p:spPr/>
        <p:txBody>
          <a:bodyPr/>
          <a:lstStyle/>
          <a:p>
            <a:fld id="{90D1AA11-B0C8-4CD1-879B-39D6BEBAD950}" type="datetimeFigureOut">
              <a:rPr lang="it-IT" smtClean="0"/>
              <a:t>07/10/25</a:t>
            </a:fld>
            <a:endParaRPr lang="it-IT"/>
          </a:p>
        </p:txBody>
      </p:sp>
      <p:sp>
        <p:nvSpPr>
          <p:cNvPr id="4" name="Segnaposto piè di pagina 3">
            <a:extLst>
              <a:ext uri="{FF2B5EF4-FFF2-40B4-BE49-F238E27FC236}">
                <a16:creationId xmlns:a16="http://schemas.microsoft.com/office/drawing/2014/main" id="{8D3BFDFF-AB6B-C433-F941-3111CF61335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3C1FC7D-2462-82BA-D97B-A58473616BE3}"/>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114849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5085DDB-B05F-AAD3-E5EF-99E67D1A081C}"/>
              </a:ext>
            </a:extLst>
          </p:cNvPr>
          <p:cNvSpPr>
            <a:spLocks noGrp="1"/>
          </p:cNvSpPr>
          <p:nvPr>
            <p:ph type="dt" sz="half" idx="10"/>
          </p:nvPr>
        </p:nvSpPr>
        <p:spPr/>
        <p:txBody>
          <a:bodyPr/>
          <a:lstStyle/>
          <a:p>
            <a:fld id="{90D1AA11-B0C8-4CD1-879B-39D6BEBAD950}" type="datetimeFigureOut">
              <a:rPr lang="it-IT" smtClean="0"/>
              <a:t>07/10/25</a:t>
            </a:fld>
            <a:endParaRPr lang="it-IT"/>
          </a:p>
        </p:txBody>
      </p:sp>
      <p:sp>
        <p:nvSpPr>
          <p:cNvPr id="3" name="Segnaposto piè di pagina 2">
            <a:extLst>
              <a:ext uri="{FF2B5EF4-FFF2-40B4-BE49-F238E27FC236}">
                <a16:creationId xmlns:a16="http://schemas.microsoft.com/office/drawing/2014/main" id="{4CE4E587-F2CD-8024-7072-29E8837CCDA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0EEC43F-0BAF-0256-0C58-89777B27A9DC}"/>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274337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DAD3FD-F0C3-78D0-9C53-7CC20054C79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372EFA7-6CDE-D5F8-0E7D-79EB63016E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00F0771-ACB3-A682-100D-B25446F06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96F627D-A4DA-A38D-FEEA-FF0E2AD7A9BA}"/>
              </a:ext>
            </a:extLst>
          </p:cNvPr>
          <p:cNvSpPr>
            <a:spLocks noGrp="1"/>
          </p:cNvSpPr>
          <p:nvPr>
            <p:ph type="dt" sz="half" idx="10"/>
          </p:nvPr>
        </p:nvSpPr>
        <p:spPr/>
        <p:txBody>
          <a:bodyPr/>
          <a:lstStyle/>
          <a:p>
            <a:fld id="{90D1AA11-B0C8-4CD1-879B-39D6BEBAD950}" type="datetimeFigureOut">
              <a:rPr lang="it-IT" smtClean="0"/>
              <a:t>07/10/25</a:t>
            </a:fld>
            <a:endParaRPr lang="it-IT"/>
          </a:p>
        </p:txBody>
      </p:sp>
      <p:sp>
        <p:nvSpPr>
          <p:cNvPr id="6" name="Segnaposto piè di pagina 5">
            <a:extLst>
              <a:ext uri="{FF2B5EF4-FFF2-40B4-BE49-F238E27FC236}">
                <a16:creationId xmlns:a16="http://schemas.microsoft.com/office/drawing/2014/main" id="{3B08B9DA-F7F2-C9BB-C2E7-16AFBFA1EE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110B043-7BED-F9BB-70BB-5FFBCB92FDFA}"/>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343708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D8665E-E5F7-8F79-6D3D-2B2FF619C14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939EFF4-ADE5-6C03-D63A-39B1E383F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7586DBF-6805-6077-E604-7B05A0360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4DFE338-DEB8-4247-D207-1CE70D6DBD9D}"/>
              </a:ext>
            </a:extLst>
          </p:cNvPr>
          <p:cNvSpPr>
            <a:spLocks noGrp="1"/>
          </p:cNvSpPr>
          <p:nvPr>
            <p:ph type="dt" sz="half" idx="10"/>
          </p:nvPr>
        </p:nvSpPr>
        <p:spPr/>
        <p:txBody>
          <a:bodyPr/>
          <a:lstStyle/>
          <a:p>
            <a:fld id="{90D1AA11-B0C8-4CD1-879B-39D6BEBAD950}" type="datetimeFigureOut">
              <a:rPr lang="it-IT" smtClean="0"/>
              <a:t>07/10/25</a:t>
            </a:fld>
            <a:endParaRPr lang="it-IT"/>
          </a:p>
        </p:txBody>
      </p:sp>
      <p:sp>
        <p:nvSpPr>
          <p:cNvPr id="6" name="Segnaposto piè di pagina 5">
            <a:extLst>
              <a:ext uri="{FF2B5EF4-FFF2-40B4-BE49-F238E27FC236}">
                <a16:creationId xmlns:a16="http://schemas.microsoft.com/office/drawing/2014/main" id="{6AFC4896-3DFA-D49C-CC68-89CFE62AED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27F9BF-3B53-8E8E-3739-EBC07C6200E4}"/>
              </a:ext>
            </a:extLst>
          </p:cNvPr>
          <p:cNvSpPr>
            <a:spLocks noGrp="1"/>
          </p:cNvSpPr>
          <p:nvPr>
            <p:ph type="sldNum" sz="quarter" idx="12"/>
          </p:nvPr>
        </p:nvSpPr>
        <p:spPr/>
        <p:txBody>
          <a:bodyPr/>
          <a:lstStyle/>
          <a:p>
            <a:fld id="{5B38F4F8-CF09-4344-B4A7-7DCE67D1BEEA}" type="slidenum">
              <a:rPr lang="it-IT" smtClean="0"/>
              <a:t>‹#›</a:t>
            </a:fld>
            <a:endParaRPr lang="it-IT"/>
          </a:p>
        </p:txBody>
      </p:sp>
    </p:spTree>
    <p:extLst>
      <p:ext uri="{BB962C8B-B14F-4D97-AF65-F5344CB8AC3E}">
        <p14:creationId xmlns:p14="http://schemas.microsoft.com/office/powerpoint/2010/main" val="318004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A78BFB0-13CD-AD46-F593-D514E2B12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B59EA24-9DD6-586D-5AF9-ABD674714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7782AAF-2F81-F8CF-9BFB-2E2CBA8938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1AA11-B0C8-4CD1-879B-39D6BEBAD950}" type="datetimeFigureOut">
              <a:rPr lang="it-IT" smtClean="0"/>
              <a:t>07/10/25</a:t>
            </a:fld>
            <a:endParaRPr lang="it-IT"/>
          </a:p>
        </p:txBody>
      </p:sp>
      <p:sp>
        <p:nvSpPr>
          <p:cNvPr id="5" name="Segnaposto piè di pagina 4">
            <a:extLst>
              <a:ext uri="{FF2B5EF4-FFF2-40B4-BE49-F238E27FC236}">
                <a16:creationId xmlns:a16="http://schemas.microsoft.com/office/drawing/2014/main" id="{AAB3A03F-06F7-0FFB-860F-88AE50A71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E5415E9-39D4-A460-2501-008C7EC16A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8F4F8-CF09-4344-B4A7-7DCE67D1BEEA}" type="slidenum">
              <a:rPr lang="it-IT" smtClean="0"/>
              <a:t>‹#›</a:t>
            </a:fld>
            <a:endParaRPr lang="it-IT"/>
          </a:p>
        </p:txBody>
      </p:sp>
    </p:spTree>
    <p:extLst>
      <p:ext uri="{BB962C8B-B14F-4D97-AF65-F5344CB8AC3E}">
        <p14:creationId xmlns:p14="http://schemas.microsoft.com/office/powerpoint/2010/main" val="1484069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PNG"/><Relationship Id="rId7" Type="http://schemas.openxmlformats.org/officeDocument/2006/relationships/image" Target="../media/image36.emf"/><Relationship Id="rId2" Type="http://schemas.openxmlformats.org/officeDocument/2006/relationships/image" Target="../media/image330.png"/><Relationship Id="rId1" Type="http://schemas.openxmlformats.org/officeDocument/2006/relationships/slideLayout" Target="../slideLayouts/slideLayout1.xml"/><Relationship Id="rId6"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5B3105-2837-4055-57A4-85AE4AF640E3}"/>
              </a:ext>
            </a:extLst>
          </p:cNvPr>
          <p:cNvSpPr>
            <a:spLocks noGrp="1"/>
          </p:cNvSpPr>
          <p:nvPr>
            <p:ph type="ctrTitle"/>
          </p:nvPr>
        </p:nvSpPr>
        <p:spPr>
          <a:xfrm>
            <a:off x="838200" y="74613"/>
            <a:ext cx="6858000" cy="2387600"/>
          </a:xfrm>
        </p:spPr>
        <p:txBody>
          <a:bodyPr>
            <a:normAutofit/>
          </a:bodyPr>
          <a:lstStyle/>
          <a:p>
            <a:r>
              <a:rPr lang="it-IT" sz="5000">
                <a:solidFill>
                  <a:schemeClr val="tx1"/>
                </a:solidFill>
              </a:rPr>
              <a:t>The A(i)DAPT program</a:t>
            </a:r>
            <a:br>
              <a:rPr lang="it-IT">
                <a:solidFill>
                  <a:schemeClr val="tx1"/>
                </a:solidFill>
              </a:rPr>
            </a:br>
            <a:r>
              <a:rPr lang="it-IT" sz="3300">
                <a:solidFill>
                  <a:schemeClr val="tx1"/>
                </a:solidFill>
              </a:rPr>
              <a:t>AI for Data Analysis and Preservation</a:t>
            </a:r>
            <a:r>
              <a:rPr lang="it-IT" sz="3300">
                <a:gradFill flip="none" rotWithShape="1">
                  <a:gsLst>
                    <a:gs pos="0">
                      <a:schemeClr val="accent5">
                        <a:alpha val="70000"/>
                      </a:schemeClr>
                    </a:gs>
                    <a:gs pos="100000">
                      <a:schemeClr val="accent1">
                        <a:alpha val="70000"/>
                      </a:schemeClr>
                    </a:gs>
                  </a:gsLst>
                  <a:lin ang="0" scaled="1"/>
                  <a:tileRect/>
                </a:gradFill>
              </a:rPr>
              <a:t> </a:t>
            </a:r>
          </a:p>
        </p:txBody>
      </p:sp>
      <p:sp>
        <p:nvSpPr>
          <p:cNvPr id="3" name="Sottotitolo 2">
            <a:extLst>
              <a:ext uri="{FF2B5EF4-FFF2-40B4-BE49-F238E27FC236}">
                <a16:creationId xmlns:a16="http://schemas.microsoft.com/office/drawing/2014/main" id="{C388EAC2-3E9F-9557-1FDC-BC01821A924F}"/>
              </a:ext>
            </a:extLst>
          </p:cNvPr>
          <p:cNvSpPr>
            <a:spLocks noGrp="1"/>
          </p:cNvSpPr>
          <p:nvPr>
            <p:ph type="subTitle" idx="1"/>
          </p:nvPr>
        </p:nvSpPr>
        <p:spPr>
          <a:xfrm>
            <a:off x="838200" y="2554288"/>
            <a:ext cx="6858000" cy="1655762"/>
          </a:xfrm>
        </p:spPr>
        <p:txBody>
          <a:bodyPr>
            <a:normAutofit/>
          </a:bodyPr>
          <a:lstStyle/>
          <a:p>
            <a:r>
              <a:rPr lang="it-IT" sz="2200">
                <a:solidFill>
                  <a:schemeClr val="tx1">
                    <a:alpha val="60000"/>
                  </a:schemeClr>
                </a:solidFill>
              </a:rPr>
              <a:t>Tommaso Vittorini</a:t>
            </a:r>
          </a:p>
          <a:p>
            <a:r>
              <a:rPr lang="it-IT" sz="2200" i="1">
                <a:solidFill>
                  <a:schemeClr val="tx1">
                    <a:alpha val="60000"/>
                  </a:schemeClr>
                </a:solidFill>
              </a:rPr>
              <a:t>on behalf of A(i)DAPT Working Group</a:t>
            </a:r>
            <a:r>
              <a:rPr lang="it-IT" sz="2200">
                <a:solidFill>
                  <a:schemeClr val="tx1">
                    <a:alpha val="60000"/>
                  </a:schemeClr>
                </a:solidFill>
              </a:rPr>
              <a:t> </a:t>
            </a:r>
          </a:p>
        </p:txBody>
      </p:sp>
      <p:pic>
        <p:nvPicPr>
          <p:cNvPr id="4" name="Picture 3" descr="Disegno astratto che indica la connessione di rete su sfondo bianco">
            <a:extLst>
              <a:ext uri="{FF2B5EF4-FFF2-40B4-BE49-F238E27FC236}">
                <a16:creationId xmlns:a16="http://schemas.microsoft.com/office/drawing/2014/main" id="{600BA211-33C5-6E85-2FF3-0BC01A77A6D0}"/>
              </a:ext>
            </a:extLst>
          </p:cNvPr>
          <p:cNvPicPr>
            <a:picLocks noChangeAspect="1"/>
          </p:cNvPicPr>
          <p:nvPr/>
        </p:nvPicPr>
        <p:blipFill rotWithShape="1">
          <a:blip r:embed="rId2">
            <a:alphaModFix/>
          </a:blip>
          <a:srcRect l="5969" r="54025" b="-1"/>
          <a:stretch/>
        </p:blipFill>
        <p:spPr>
          <a:xfrm>
            <a:off x="8069579" y="0"/>
            <a:ext cx="4110228" cy="6550222"/>
          </a:xfrm>
          <a:prstGeom prst="rect">
            <a:avLst/>
          </a:prstGeom>
        </p:spPr>
      </p:pic>
      <p:pic>
        <p:nvPicPr>
          <p:cNvPr id="6" name="Immagine 5" descr="Immagine che contiene silhouette, mammifero, testo&#10;&#10;Descrizione generata automaticamente">
            <a:extLst>
              <a:ext uri="{FF2B5EF4-FFF2-40B4-BE49-F238E27FC236}">
                <a16:creationId xmlns:a16="http://schemas.microsoft.com/office/drawing/2014/main" id="{DA6BC9E8-2975-49B1-A493-9EB672C8A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3" y="4037809"/>
            <a:ext cx="3875614" cy="1380905"/>
          </a:xfrm>
          <a:prstGeom prst="rect">
            <a:avLst/>
          </a:prstGeom>
        </p:spPr>
      </p:pic>
      <p:sp>
        <p:nvSpPr>
          <p:cNvPr id="5" name="Rettangolo 4">
            <a:extLst>
              <a:ext uri="{FF2B5EF4-FFF2-40B4-BE49-F238E27FC236}">
                <a16:creationId xmlns:a16="http://schemas.microsoft.com/office/drawing/2014/main" id="{30D05870-4634-6434-CA84-5DCF971FAFC3}"/>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8" name="Immagine 7" descr="Immagine che contiene silhouette, mammifero, cavallo, arte&#10;&#10;Descrizione generata automaticamente">
            <a:extLst>
              <a:ext uri="{FF2B5EF4-FFF2-40B4-BE49-F238E27FC236}">
                <a16:creationId xmlns:a16="http://schemas.microsoft.com/office/drawing/2014/main" id="{7FBC7E87-62F1-D59E-9D77-3BA3EF373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9" name="CasellaDiTesto 8">
            <a:extLst>
              <a:ext uri="{FF2B5EF4-FFF2-40B4-BE49-F238E27FC236}">
                <a16:creationId xmlns:a16="http://schemas.microsoft.com/office/drawing/2014/main" id="{3F85CC22-B86F-BB7C-80E7-31F75C7171A3}"/>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11" name="CasellaDiTesto 10">
            <a:extLst>
              <a:ext uri="{FF2B5EF4-FFF2-40B4-BE49-F238E27FC236}">
                <a16:creationId xmlns:a16="http://schemas.microsoft.com/office/drawing/2014/main" id="{5BB32504-DB26-5A64-EB81-99BE1B8257F6}"/>
              </a:ext>
            </a:extLst>
          </p:cNvPr>
          <p:cNvSpPr txBox="1"/>
          <p:nvPr/>
        </p:nvSpPr>
        <p:spPr>
          <a:xfrm>
            <a:off x="96528" y="6555396"/>
            <a:ext cx="2041892" cy="307777"/>
          </a:xfrm>
          <a:prstGeom prst="rect">
            <a:avLst/>
          </a:prstGeom>
          <a:noFill/>
        </p:spPr>
        <p:txBody>
          <a:bodyPr wrap="square" rtlCol="0">
            <a:spAutoFit/>
          </a:bodyPr>
          <a:lstStyle/>
          <a:p>
            <a:r>
              <a:rPr lang="it-IT" sz="1400">
                <a:solidFill>
                  <a:schemeClr val="bg1"/>
                </a:solidFill>
              </a:rPr>
              <a:t>      Tommaso Vittorini</a:t>
            </a:r>
          </a:p>
        </p:txBody>
      </p:sp>
    </p:spTree>
    <p:extLst>
      <p:ext uri="{BB962C8B-B14F-4D97-AF65-F5344CB8AC3E}">
        <p14:creationId xmlns:p14="http://schemas.microsoft.com/office/powerpoint/2010/main" val="213137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33">
            <a:extLst>
              <a:ext uri="{FF2B5EF4-FFF2-40B4-BE49-F238E27FC236}">
                <a16:creationId xmlns:a16="http://schemas.microsoft.com/office/drawing/2014/main" id="{687385FF-0313-58EC-2013-F0EFBAABEB9C}"/>
              </a:ext>
            </a:extLst>
          </p:cNvPr>
          <p:cNvSpPr/>
          <p:nvPr/>
        </p:nvSpPr>
        <p:spPr>
          <a:xfrm>
            <a:off x="3129974" y="115324"/>
            <a:ext cx="5476145"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C92F4B34-C599-D337-F420-3E5235713BD8}"/>
                  </a:ext>
                </a:extLst>
              </p:cNvPr>
              <p:cNvSpPr txBox="1"/>
              <p:nvPr/>
            </p:nvSpPr>
            <p:spPr>
              <a:xfrm>
                <a:off x="3129973" y="152132"/>
                <a:ext cx="5476145" cy="438582"/>
              </a:xfrm>
              <a:prstGeom prst="rect">
                <a:avLst/>
              </a:prstGeom>
              <a:noFill/>
            </p:spPr>
            <p:txBody>
              <a:bodyPr wrap="square" rtlCol="0">
                <a:spAutoFit/>
              </a:bodyPr>
              <a:lstStyle/>
              <a:p>
                <a:pPr algn="ctr"/>
                <a:r>
                  <a:rPr lang="it-IT" sz="2200" b="1" dirty="0">
                    <a:solidFill>
                      <a:schemeClr val="bg1"/>
                    </a:solidFill>
                  </a:rPr>
                  <a:t> </a:t>
                </a:r>
                <a:r>
                  <a:rPr lang="it-IT" sz="2200" b="1" dirty="0" err="1">
                    <a:solidFill>
                      <a:schemeClr val="bg1"/>
                    </a:solidFill>
                  </a:rPr>
                  <a:t>Acceptance</a:t>
                </a:r>
                <a:r>
                  <a:rPr lang="it-IT" sz="2200" b="1" dirty="0">
                    <a:solidFill>
                      <a:schemeClr val="bg1"/>
                    </a:solidFill>
                  </a:rPr>
                  <a:t>: Single </a:t>
                </a:r>
                <a14:m>
                  <m:oMath xmlns:m="http://schemas.openxmlformats.org/officeDocument/2006/math">
                    <m:sSup>
                      <m:sSupPr>
                        <m:ctrlPr>
                          <a:rPr lang="en-US" sz="2200" b="1" i="1" smtClean="0">
                            <a:solidFill>
                              <a:schemeClr val="bg1"/>
                            </a:solidFill>
                            <a:latin typeface="Cambria Math" panose="02040503050406030204" pitchFamily="18" charset="0"/>
                          </a:rPr>
                        </m:ctrlPr>
                      </m:sSupPr>
                      <m:e>
                        <m:r>
                          <a:rPr lang="en-US" sz="2200" b="1" i="1" smtClean="0">
                            <a:solidFill>
                              <a:schemeClr val="bg1"/>
                            </a:solidFill>
                            <a:latin typeface="Cambria Math" panose="02040503050406030204" pitchFamily="18" charset="0"/>
                          </a:rPr>
                          <m:t>𝝅</m:t>
                        </m:r>
                      </m:e>
                      <m:sup>
                        <m:r>
                          <a:rPr lang="en-US" sz="2200" b="1" i="1" smtClean="0">
                            <a:solidFill>
                              <a:schemeClr val="bg1"/>
                            </a:solidFill>
                            <a:latin typeface="Cambria Math" panose="02040503050406030204" pitchFamily="18" charset="0"/>
                          </a:rPr>
                          <m:t>𝟎</m:t>
                        </m:r>
                      </m:sup>
                    </m:sSup>
                  </m:oMath>
                </a14:m>
                <a:r>
                  <a:rPr lang="it-IT" sz="2200" b="1" dirty="0">
                    <a:solidFill>
                      <a:schemeClr val="bg1"/>
                    </a:solidFill>
                  </a:rPr>
                  <a:t>photoproduction</a:t>
                </a:r>
              </a:p>
            </p:txBody>
          </p:sp>
        </mc:Choice>
        <mc:Fallback xmlns="">
          <p:sp>
            <p:nvSpPr>
              <p:cNvPr id="35" name="CasellaDiTesto 34">
                <a:extLst>
                  <a:ext uri="{FF2B5EF4-FFF2-40B4-BE49-F238E27FC236}">
                    <a16:creationId xmlns:a16="http://schemas.microsoft.com/office/drawing/2014/main" id="{C92F4B34-C599-D337-F420-3E5235713BD8}"/>
                  </a:ext>
                </a:extLst>
              </p:cNvPr>
              <p:cNvSpPr txBox="1">
                <a:spLocks noRot="1" noChangeAspect="1" noMove="1" noResize="1" noEditPoints="1" noAdjustHandles="1" noChangeArrowheads="1" noChangeShapeType="1" noTextEdit="1"/>
              </p:cNvSpPr>
              <p:nvPr/>
            </p:nvSpPr>
            <p:spPr>
              <a:xfrm>
                <a:off x="3129973" y="152132"/>
                <a:ext cx="5476145" cy="438582"/>
              </a:xfrm>
              <a:prstGeom prst="rect">
                <a:avLst/>
              </a:prstGeom>
              <a:blipFill>
                <a:blip r:embed="rId2"/>
                <a:stretch>
                  <a:fillRect t="-11429" b="-25714"/>
                </a:stretch>
              </a:blipFill>
            </p:spPr>
            <p:txBody>
              <a:bodyPr/>
              <a:lstStyle/>
              <a:p>
                <a:r>
                  <a:rPr lang="en-IT">
                    <a:noFill/>
                  </a:rPr>
                  <a:t> </a:t>
                </a:r>
              </a:p>
            </p:txBody>
          </p:sp>
        </mc:Fallback>
      </mc:AlternateContent>
      <p:sp>
        <p:nvSpPr>
          <p:cNvPr id="38" name="Rettangolo 37">
            <a:extLst>
              <a:ext uri="{FF2B5EF4-FFF2-40B4-BE49-F238E27FC236}">
                <a16:creationId xmlns:a16="http://schemas.microsoft.com/office/drawing/2014/main" id="{08469EC6-0EE4-7AD8-AEBA-B16D39A5C702}"/>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9" name="Immagine 38" descr="Immagine che contiene silhouette, mammifero, cavallo, arte&#10;&#10;Descrizione generata automaticamente">
            <a:extLst>
              <a:ext uri="{FF2B5EF4-FFF2-40B4-BE49-F238E27FC236}">
                <a16:creationId xmlns:a16="http://schemas.microsoft.com/office/drawing/2014/main" id="{355ED320-B5E0-92BC-8DDF-3A00562A2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0" name="CasellaDiTesto 39">
            <a:extLst>
              <a:ext uri="{FF2B5EF4-FFF2-40B4-BE49-F238E27FC236}">
                <a16:creationId xmlns:a16="http://schemas.microsoft.com/office/drawing/2014/main" id="{07539599-7ED8-75C4-C4EF-8FD0FD51C51B}"/>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1" name="CasellaDiTesto 40">
            <a:extLst>
              <a:ext uri="{FF2B5EF4-FFF2-40B4-BE49-F238E27FC236}">
                <a16:creationId xmlns:a16="http://schemas.microsoft.com/office/drawing/2014/main" id="{FCBB3739-F89D-F3D3-4BD2-E287F4FD540C}"/>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9 - Tommaso Vittorini</a:t>
            </a:r>
          </a:p>
        </p:txBody>
      </p:sp>
      <mc:AlternateContent xmlns:mc="http://schemas.openxmlformats.org/markup-compatibility/2006" xmlns:a14="http://schemas.microsoft.com/office/drawing/2010/main">
        <mc:Choice Requires="a14">
          <p:sp>
            <p:nvSpPr>
              <p:cNvPr id="2" name="Simple 2-body process:…">
                <a:extLst>
                  <a:ext uri="{FF2B5EF4-FFF2-40B4-BE49-F238E27FC236}">
                    <a16:creationId xmlns:a16="http://schemas.microsoft.com/office/drawing/2014/main" id="{2B9C8818-DADB-11B4-E77A-717F33581F4D}"/>
                  </a:ext>
                </a:extLst>
              </p:cNvPr>
              <p:cNvSpPr txBox="1"/>
              <p:nvPr/>
            </p:nvSpPr>
            <p:spPr>
              <a:xfrm>
                <a:off x="425873" y="743220"/>
                <a:ext cx="5964376" cy="1301318"/>
              </a:xfrm>
              <a:prstGeom prst="rect">
                <a:avLst/>
              </a:prstGeom>
              <a:ln w="3175">
                <a:miter lim="400000"/>
              </a:ln>
              <a:extLst>
                <a:ext uri="{C572A759-6A51-4108-AA02-DFA0A04FC94B}">
                  <ma14:wrappingTextBoxFlag xmlns="" xmlns:m="http://schemas.openxmlformats.org/officeDocument/2006/math" xmlns:ma14="http://schemas.microsoft.com/office/mac/drawingml/2011/main" val="1"/>
                </a:ext>
              </a:extLst>
            </p:spPr>
            <p:txBody>
              <a:bodyPr wrap="square" lIns="35719" tIns="35719" rIns="35719" bIns="35719" anchor="ctr">
                <a:spAutoFit/>
              </a:bodyPr>
              <a:lstStyle/>
              <a:p>
                <a:pPr marL="160728" indent="-160728" algn="just">
                  <a:spcBef>
                    <a:spcPts val="281"/>
                  </a:spcBef>
                  <a:buSzPct val="100000"/>
                  <a:buChar char="•"/>
                  <a:defRPr sz="22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Simple 2-body process:  </a:t>
                </a:r>
                <a14:m>
                  <m:oMath xmlns:m="http://schemas.openxmlformats.org/officeDocument/2006/math">
                    <m:r>
                      <a:rPr sz="1799" i="1">
                        <a:solidFill>
                          <a:srgbClr val="000000"/>
                        </a:solidFill>
                        <a:latin typeface="Cambria Math" panose="02040503050406030204" pitchFamily="18" charset="0"/>
                      </a:rPr>
                      <m:t>𝛾</m:t>
                    </m:r>
                    <m:r>
                      <a:rPr sz="1799" i="1">
                        <a:solidFill>
                          <a:srgbClr val="000000"/>
                        </a:solidFill>
                        <a:latin typeface="Cambria Math" panose="02040503050406030204" pitchFamily="18" charset="0"/>
                      </a:rPr>
                      <m:t>𝑝</m:t>
                    </m:r>
                    <m:r>
                      <a:rPr sz="1799" i="1">
                        <a:solidFill>
                          <a:srgbClr val="000000"/>
                        </a:solidFill>
                        <a:latin typeface="Cambria Math" panose="02040503050406030204" pitchFamily="18" charset="0"/>
                      </a:rPr>
                      <m:t>→</m:t>
                    </m:r>
                    <m:sSup>
                      <m:sSupPr>
                        <m:ctrlPr>
                          <a:rPr sz="1799" i="1">
                            <a:solidFill>
                              <a:srgbClr val="000000"/>
                            </a:solidFill>
                            <a:latin typeface="Cambria Math" panose="02040503050406030204" pitchFamily="18" charset="0"/>
                          </a:rPr>
                        </m:ctrlPr>
                      </m:sSupPr>
                      <m:e>
                        <m:r>
                          <m:rPr>
                            <m:sty m:val="p"/>
                          </m:rPr>
                          <a:rPr sz="1799" i="1">
                            <a:solidFill>
                              <a:srgbClr val="000000"/>
                            </a:solidFill>
                            <a:latin typeface="Cambria Math" panose="02040503050406030204" pitchFamily="18" charset="0"/>
                          </a:rPr>
                          <m:t>Δ</m:t>
                        </m:r>
                      </m:e>
                      <m:sup>
                        <m:r>
                          <a:rPr sz="1799" i="1">
                            <a:solidFill>
                              <a:srgbClr val="000000"/>
                            </a:solidFill>
                            <a:latin typeface="Cambria Math" panose="02040503050406030204" pitchFamily="18" charset="0"/>
                          </a:rPr>
                          <m:t>+</m:t>
                        </m:r>
                      </m:sup>
                    </m:sSup>
                    <m:d>
                      <m:dPr>
                        <m:ctrlPr>
                          <a:rPr sz="1799" i="1">
                            <a:solidFill>
                              <a:srgbClr val="000000"/>
                            </a:solidFill>
                            <a:latin typeface="Cambria Math" panose="02040503050406030204" pitchFamily="18" charset="0"/>
                          </a:rPr>
                        </m:ctrlPr>
                      </m:dPr>
                      <m:e>
                        <m:r>
                          <a:rPr sz="1799" i="1">
                            <a:solidFill>
                              <a:srgbClr val="000000"/>
                            </a:solidFill>
                            <a:latin typeface="Cambria Math" panose="02040503050406030204" pitchFamily="18" charset="0"/>
                          </a:rPr>
                          <m:t>1232</m:t>
                        </m:r>
                      </m:e>
                    </m:d>
                    <m:r>
                      <a:rPr sz="1799" i="1">
                        <a:solidFill>
                          <a:srgbClr val="000000"/>
                        </a:solidFill>
                        <a:latin typeface="Cambria Math" panose="02040503050406030204" pitchFamily="18" charset="0"/>
                      </a:rPr>
                      <m:t>→</m:t>
                    </m:r>
                    <m:sSup>
                      <m:sSupPr>
                        <m:ctrlPr>
                          <a:rPr sz="1799" i="1">
                            <a:solidFill>
                              <a:srgbClr val="000000"/>
                            </a:solidFill>
                            <a:latin typeface="Cambria Math" panose="02040503050406030204" pitchFamily="18" charset="0"/>
                          </a:rPr>
                        </m:ctrlPr>
                      </m:sSupPr>
                      <m:e>
                        <m:r>
                          <a:rPr sz="1799" i="1">
                            <a:solidFill>
                              <a:srgbClr val="000000"/>
                            </a:solidFill>
                            <a:latin typeface="Cambria Math" panose="02040503050406030204" pitchFamily="18" charset="0"/>
                          </a:rPr>
                          <m:t>𝜋</m:t>
                        </m:r>
                      </m:e>
                      <m:sup>
                        <m:r>
                          <a:rPr sz="1799" i="1">
                            <a:solidFill>
                              <a:srgbClr val="000000"/>
                            </a:solidFill>
                            <a:latin typeface="Cambria Math" panose="02040503050406030204" pitchFamily="18" charset="0"/>
                          </a:rPr>
                          <m:t>0</m:t>
                        </m:r>
                      </m:sup>
                    </m:sSup>
                    <m:r>
                      <a:rPr sz="1799" i="1">
                        <a:solidFill>
                          <a:srgbClr val="000000"/>
                        </a:solidFill>
                        <a:latin typeface="Cambria Math" panose="02040503050406030204" pitchFamily="18" charset="0"/>
                      </a:rPr>
                      <m:t>𝑝</m:t>
                    </m:r>
                  </m:oMath>
                </a14:m>
                <a:endParaRPr sz="1799" dirty="0">
                  <a:latin typeface="Calibri" panose="020F0502020204030204" pitchFamily="34" charset="0"/>
                  <a:cs typeface="Calibri" panose="020F0502020204030204" pitchFamily="34" charset="0"/>
                </a:endParaRPr>
              </a:p>
              <a:p>
                <a:pPr marL="160728" indent="-160728" algn="just">
                  <a:spcBef>
                    <a:spcPts val="281"/>
                  </a:spcBef>
                  <a:buSzPct val="100000"/>
                  <a:buChar char="•"/>
                  <a:defRPr sz="22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Two independent variables (at fixed energy): </a:t>
                </a:r>
                <a14:m>
                  <m:oMath xmlns:m="http://schemas.openxmlformats.org/officeDocument/2006/math">
                    <m:sSub>
                      <m:sSubPr>
                        <m:ctrlPr>
                          <a:rPr sz="1799" i="1">
                            <a:solidFill>
                              <a:srgbClr val="000000"/>
                            </a:solidFill>
                            <a:latin typeface="Cambria Math" panose="02040503050406030204" pitchFamily="18" charset="0"/>
                          </a:rPr>
                        </m:ctrlPr>
                      </m:sSubPr>
                      <m:e>
                        <m:r>
                          <a:rPr sz="1799" i="1">
                            <a:solidFill>
                              <a:srgbClr val="000000"/>
                            </a:solidFill>
                            <a:latin typeface="Cambria Math" panose="02040503050406030204" pitchFamily="18" charset="0"/>
                          </a:rPr>
                          <m:t>𝜃</m:t>
                        </m:r>
                      </m:e>
                      <m:sub>
                        <m:r>
                          <a:rPr sz="1799" i="1">
                            <a:solidFill>
                              <a:srgbClr val="000000"/>
                            </a:solidFill>
                            <a:latin typeface="Cambria Math" panose="02040503050406030204" pitchFamily="18" charset="0"/>
                          </a:rPr>
                          <m:t>𝑐𝑚</m:t>
                        </m:r>
                      </m:sub>
                    </m:sSub>
                  </m:oMath>
                </a14:m>
                <a:r>
                  <a:rPr sz="1799" dirty="0">
                    <a:latin typeface="Calibri" panose="020F0502020204030204" pitchFamily="34" charset="0"/>
                    <a:cs typeface="Calibri" panose="020F0502020204030204" pitchFamily="34" charset="0"/>
                  </a:rPr>
                  <a:t> and </a:t>
                </a:r>
                <a14:m>
                  <m:oMath xmlns:m="http://schemas.openxmlformats.org/officeDocument/2006/math">
                    <m:sSub>
                      <m:sSubPr>
                        <m:ctrlPr>
                          <a:rPr sz="1799" i="1">
                            <a:solidFill>
                              <a:srgbClr val="000000"/>
                            </a:solidFill>
                            <a:latin typeface="Cambria Math" panose="02040503050406030204" pitchFamily="18" charset="0"/>
                          </a:rPr>
                        </m:ctrlPr>
                      </m:sSubPr>
                      <m:e>
                        <m:r>
                          <a:rPr sz="1799" i="1">
                            <a:solidFill>
                              <a:srgbClr val="000000"/>
                            </a:solidFill>
                            <a:latin typeface="Cambria Math" panose="02040503050406030204" pitchFamily="18" charset="0"/>
                          </a:rPr>
                          <m:t>𝜙</m:t>
                        </m:r>
                      </m:e>
                      <m:sub>
                        <m:r>
                          <a:rPr sz="1799" i="1">
                            <a:solidFill>
                              <a:srgbClr val="000000"/>
                            </a:solidFill>
                            <a:latin typeface="Cambria Math" panose="02040503050406030204" pitchFamily="18" charset="0"/>
                          </a:rPr>
                          <m:t>𝑐𝑚</m:t>
                        </m:r>
                      </m:sub>
                    </m:sSub>
                  </m:oMath>
                </a14:m>
                <a:endParaRPr sz="1799" dirty="0">
                  <a:latin typeface="Calibri" panose="020F0502020204030204" pitchFamily="34" charset="0"/>
                  <a:cs typeface="Calibri" panose="020F0502020204030204" pitchFamily="34" charset="0"/>
                </a:endParaRPr>
              </a:p>
              <a:p>
                <a:pPr marL="160728" indent="-160728" algn="just">
                  <a:spcBef>
                    <a:spcPts val="281"/>
                  </a:spcBef>
                  <a:buSzPct val="100000"/>
                  <a:buChar char="•"/>
                  <a:defRPr sz="22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Monte Carlo </a:t>
                </a:r>
                <a:r>
                  <a:rPr lang="en-GB" sz="1799" dirty="0">
                    <a:latin typeface="Calibri" panose="020F0502020204030204" pitchFamily="34" charset="0"/>
                    <a:cs typeface="Calibri" panose="020F0502020204030204" pitchFamily="34" charset="0"/>
                  </a:rPr>
                  <a:t>event </a:t>
                </a:r>
                <a:r>
                  <a:rPr sz="1799" dirty="0">
                    <a:latin typeface="Calibri" panose="020F0502020204030204" pitchFamily="34" charset="0"/>
                    <a:cs typeface="Calibri" panose="020F0502020204030204" pitchFamily="34" charset="0"/>
                  </a:rPr>
                  <a:t>generator</a:t>
                </a:r>
              </a:p>
              <a:p>
                <a:pPr marL="160728" indent="-160728" algn="just">
                  <a:spcBef>
                    <a:spcPts val="281"/>
                  </a:spcBef>
                  <a:buSzPct val="100000"/>
                  <a:buChar char="•"/>
                  <a:defRPr sz="22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Simple model: </a:t>
                </a:r>
                <a:r>
                  <a:rPr sz="1799" dirty="0" err="1">
                    <a:latin typeface="Calibri" panose="020F0502020204030204" pitchFamily="34" charset="0"/>
                    <a:cs typeface="Calibri" panose="020F0502020204030204" pitchFamily="34" charset="0"/>
                  </a:rPr>
                  <a:t>Breit</a:t>
                </a:r>
                <a:r>
                  <a:rPr sz="1799" dirty="0">
                    <a:latin typeface="Calibri" panose="020F0502020204030204" pitchFamily="34" charset="0"/>
                    <a:cs typeface="Calibri" panose="020F0502020204030204" pitchFamily="34" charset="0"/>
                  </a:rPr>
                  <a:t>-Wigner with two parameters: </a:t>
                </a:r>
                <a:r>
                  <a:rPr sz="1799" dirty="0" err="1">
                    <a:latin typeface="Calibri" panose="020F0502020204030204" pitchFamily="34" charset="0"/>
                    <a:cs typeface="Calibri" panose="020F0502020204030204" pitchFamily="34" charset="0"/>
                  </a:rPr>
                  <a:t>m</a:t>
                </a:r>
                <a:r>
                  <a:rPr sz="1799" baseline="-5999" dirty="0" err="1">
                    <a:latin typeface="Calibri" panose="020F0502020204030204" pitchFamily="34" charset="0"/>
                    <a:cs typeface="Calibri" panose="020F0502020204030204" pitchFamily="34" charset="0"/>
                  </a:rPr>
                  <a:t>Δ</a:t>
                </a:r>
                <a:r>
                  <a:rPr sz="1799" dirty="0">
                    <a:latin typeface="Calibri" panose="020F0502020204030204" pitchFamily="34" charset="0"/>
                    <a:cs typeface="Calibri" panose="020F0502020204030204" pitchFamily="34" charset="0"/>
                  </a:rPr>
                  <a:t> and Γ</a:t>
                </a:r>
                <a:r>
                  <a:rPr sz="1799" baseline="-5999" dirty="0">
                    <a:latin typeface="Calibri" panose="020F0502020204030204" pitchFamily="34" charset="0"/>
                    <a:cs typeface="Calibri" panose="020F0502020204030204" pitchFamily="34" charset="0"/>
                  </a:rPr>
                  <a:t>Δ</a:t>
                </a:r>
              </a:p>
            </p:txBody>
          </p:sp>
        </mc:Choice>
        <mc:Fallback xmlns="">
          <p:sp>
            <p:nvSpPr>
              <p:cNvPr id="2" name="Simple 2-body process:…">
                <a:extLst>
                  <a:ext uri="{FF2B5EF4-FFF2-40B4-BE49-F238E27FC236}">
                    <a16:creationId xmlns:a16="http://schemas.microsoft.com/office/drawing/2014/main" id="{2B9C8818-DADB-11B4-E77A-717F33581F4D}"/>
                  </a:ext>
                </a:extLst>
              </p:cNvPr>
              <p:cNvSpPr txBox="1">
                <a:spLocks noRot="1" noChangeAspect="1" noMove="1" noResize="1" noEditPoints="1" noAdjustHandles="1" noChangeArrowheads="1" noChangeShapeType="1" noTextEdit="1"/>
              </p:cNvSpPr>
              <p:nvPr/>
            </p:nvSpPr>
            <p:spPr>
              <a:xfrm>
                <a:off x="425873" y="743220"/>
                <a:ext cx="5964376" cy="1301318"/>
              </a:xfrm>
              <a:prstGeom prst="rect">
                <a:avLst/>
              </a:prstGeom>
              <a:blipFill>
                <a:blip r:embed="rId4"/>
                <a:stretch>
                  <a:fillRect l="-1911" t="-1942" b="-8738"/>
                </a:stretch>
              </a:blipFill>
              <a:ln w="3175">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IT">
                    <a:noFill/>
                  </a:rPr>
                  <a:t> </a:t>
                </a:r>
              </a:p>
            </p:txBody>
          </p:sp>
        </mc:Fallback>
      </mc:AlternateContent>
      <p:sp>
        <p:nvSpPr>
          <p:cNvPr id="3" name="Detector acceptance (CLAS) implemented via fiducial cuts (coils, minimum proton momentum and angle in the lab frame)…">
            <a:extLst>
              <a:ext uri="{FF2B5EF4-FFF2-40B4-BE49-F238E27FC236}">
                <a16:creationId xmlns:a16="http://schemas.microsoft.com/office/drawing/2014/main" id="{5AE1FA17-D708-8009-F831-50FE9CF23A2C}"/>
              </a:ext>
            </a:extLst>
          </p:cNvPr>
          <p:cNvSpPr txBox="1"/>
          <p:nvPr/>
        </p:nvSpPr>
        <p:spPr>
          <a:xfrm>
            <a:off x="99764" y="2344239"/>
            <a:ext cx="4375436" cy="212804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marL="160728" indent="-160728" algn="just">
              <a:spcBef>
                <a:spcPts val="281"/>
              </a:spcBef>
              <a:buSzPct val="100000"/>
              <a:buChar char="•"/>
              <a:defRPr sz="22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Detector acceptance (CLAS) implemented via fiducial cuts (coils, minimum proton momentum and angle in the lab frame)</a:t>
            </a:r>
          </a:p>
          <a:p>
            <a:pPr marL="321457" lvl="1" indent="-160728" algn="just">
              <a:spcBef>
                <a:spcPts val="281"/>
              </a:spcBef>
              <a:buSzPct val="100000"/>
              <a:buChar char="•"/>
              <a:defRPr sz="20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topology 1: </a:t>
            </a:r>
            <a:r>
              <a:rPr lang="el-GR" sz="1799" dirty="0">
                <a:latin typeface="Calibri" panose="020F0502020204030204" pitchFamily="34" charset="0"/>
                <a:cs typeface="Calibri" panose="020F0502020204030204" pitchFamily="34" charset="0"/>
              </a:rPr>
              <a:t>γ</a:t>
            </a:r>
            <a:r>
              <a:rPr sz="1799" dirty="0">
                <a:latin typeface="Calibri" panose="020F0502020204030204" pitchFamily="34" charset="0"/>
                <a:cs typeface="Calibri" panose="020F0502020204030204" pitchFamily="34" charset="0"/>
              </a:rPr>
              <a:t> p → (p) π</a:t>
            </a:r>
            <a:r>
              <a:rPr sz="1799" baseline="31999" dirty="0">
                <a:latin typeface="Calibri" panose="020F0502020204030204" pitchFamily="34" charset="0"/>
                <a:cs typeface="Calibri" panose="020F0502020204030204" pitchFamily="34" charset="0"/>
              </a:rPr>
              <a:t>0</a:t>
            </a:r>
            <a:r>
              <a:rPr sz="1799" dirty="0">
                <a:latin typeface="Calibri" panose="020F0502020204030204" pitchFamily="34" charset="0"/>
                <a:cs typeface="Calibri" panose="020F0502020204030204" pitchFamily="34" charset="0"/>
              </a:rPr>
              <a:t> (proton missing)</a:t>
            </a:r>
          </a:p>
          <a:p>
            <a:pPr marL="321457" lvl="1" indent="-160728" algn="just">
              <a:spcBef>
                <a:spcPts val="281"/>
              </a:spcBef>
              <a:buSzPct val="100000"/>
              <a:buChar char="•"/>
              <a:defRPr sz="20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topology </a:t>
            </a:r>
            <a:r>
              <a:rPr lang="en-US" sz="1799" dirty="0">
                <a:latin typeface="Calibri" panose="020F0502020204030204" pitchFamily="34" charset="0"/>
                <a:cs typeface="Calibri" panose="020F0502020204030204" pitchFamily="34" charset="0"/>
              </a:rPr>
              <a:t>2</a:t>
            </a:r>
            <a:r>
              <a:rPr sz="1799" dirty="0">
                <a:latin typeface="Calibri" panose="020F0502020204030204" pitchFamily="34" charset="0"/>
                <a:cs typeface="Calibri" panose="020F0502020204030204" pitchFamily="34" charset="0"/>
              </a:rPr>
              <a:t>: </a:t>
            </a:r>
            <a:r>
              <a:rPr sz="1799" dirty="0" err="1">
                <a:latin typeface="Calibri" panose="020F0502020204030204" pitchFamily="34" charset="0"/>
                <a:cs typeface="Calibri" panose="020F0502020204030204" pitchFamily="34" charset="0"/>
              </a:rPr>
              <a:t>γ</a:t>
            </a:r>
            <a:r>
              <a:rPr sz="1799" dirty="0">
                <a:latin typeface="Calibri" panose="020F0502020204030204" pitchFamily="34" charset="0"/>
                <a:cs typeface="Calibri" panose="020F0502020204030204" pitchFamily="34" charset="0"/>
              </a:rPr>
              <a:t> p → p (π</a:t>
            </a:r>
            <a:r>
              <a:rPr sz="1799" baseline="31999" dirty="0">
                <a:latin typeface="Calibri" panose="020F0502020204030204" pitchFamily="34" charset="0"/>
                <a:cs typeface="Calibri" panose="020F0502020204030204" pitchFamily="34" charset="0"/>
              </a:rPr>
              <a:t>0</a:t>
            </a:r>
            <a:r>
              <a:rPr sz="1799" dirty="0">
                <a:latin typeface="Calibri" panose="020F0502020204030204" pitchFamily="34" charset="0"/>
                <a:cs typeface="Calibri" panose="020F0502020204030204" pitchFamily="34" charset="0"/>
              </a:rPr>
              <a:t>) (π</a:t>
            </a:r>
            <a:r>
              <a:rPr sz="1799" baseline="31999" dirty="0">
                <a:latin typeface="Calibri" panose="020F0502020204030204" pitchFamily="34" charset="0"/>
                <a:cs typeface="Calibri" panose="020F0502020204030204" pitchFamily="34" charset="0"/>
              </a:rPr>
              <a:t>0 </a:t>
            </a:r>
            <a:r>
              <a:rPr sz="1799" dirty="0">
                <a:latin typeface="Calibri" panose="020F0502020204030204" pitchFamily="34" charset="0"/>
                <a:cs typeface="Calibri" panose="020F0502020204030204" pitchFamily="34" charset="0"/>
              </a:rPr>
              <a:t>missing)</a:t>
            </a:r>
          </a:p>
          <a:p>
            <a:pPr marL="321457" lvl="1" indent="-160728" algn="just">
              <a:spcBef>
                <a:spcPts val="281"/>
              </a:spcBef>
              <a:buSzPct val="100000"/>
              <a:buChar char="•"/>
              <a:defRPr sz="20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topology </a:t>
            </a:r>
            <a:r>
              <a:rPr lang="en-US" sz="1799" dirty="0">
                <a:latin typeface="Calibri" panose="020F0502020204030204" pitchFamily="34" charset="0"/>
                <a:cs typeface="Calibri" panose="020F0502020204030204" pitchFamily="34" charset="0"/>
              </a:rPr>
              <a:t>3</a:t>
            </a:r>
            <a:r>
              <a:rPr sz="1799" dirty="0">
                <a:latin typeface="Calibri" panose="020F0502020204030204" pitchFamily="34" charset="0"/>
                <a:cs typeface="Calibri" panose="020F0502020204030204" pitchFamily="34" charset="0"/>
              </a:rPr>
              <a:t>: </a:t>
            </a:r>
            <a:r>
              <a:rPr sz="1799" dirty="0" err="1">
                <a:latin typeface="Calibri" panose="020F0502020204030204" pitchFamily="34" charset="0"/>
                <a:cs typeface="Calibri" panose="020F0502020204030204" pitchFamily="34" charset="0"/>
              </a:rPr>
              <a:t>γ</a:t>
            </a:r>
            <a:r>
              <a:rPr sz="1799" dirty="0">
                <a:latin typeface="Calibri" panose="020F0502020204030204" pitchFamily="34" charset="0"/>
                <a:cs typeface="Calibri" panose="020F0502020204030204" pitchFamily="34" charset="0"/>
              </a:rPr>
              <a:t> p → p π</a:t>
            </a:r>
            <a:r>
              <a:rPr sz="1799" baseline="31999" dirty="0">
                <a:latin typeface="Calibri" panose="020F0502020204030204" pitchFamily="34" charset="0"/>
                <a:cs typeface="Calibri" panose="020F0502020204030204" pitchFamily="34" charset="0"/>
              </a:rPr>
              <a:t>0</a:t>
            </a:r>
            <a:r>
              <a:rPr sz="1799" dirty="0">
                <a:latin typeface="Calibri" panose="020F0502020204030204" pitchFamily="34" charset="0"/>
                <a:cs typeface="Calibri" panose="020F0502020204030204" pitchFamily="34" charset="0"/>
              </a:rPr>
              <a:t> (all detected)</a:t>
            </a:r>
          </a:p>
          <a:p>
            <a:pPr marL="321457" lvl="1" indent="-160728" algn="just">
              <a:spcBef>
                <a:spcPts val="281"/>
              </a:spcBef>
              <a:buSzPct val="100000"/>
              <a:buChar char="•"/>
              <a:defRPr sz="2000" b="0">
                <a:latin typeface="Gill Sans"/>
                <a:ea typeface="Gill Sans"/>
                <a:cs typeface="Gill Sans"/>
                <a:sym typeface="Gill Sans"/>
              </a:defRPr>
            </a:pPr>
            <a:r>
              <a:rPr sz="1799" dirty="0">
                <a:latin typeface="Calibri" panose="020F0502020204030204" pitchFamily="34" charset="0"/>
                <a:cs typeface="Calibri" panose="020F0502020204030204" pitchFamily="34" charset="0"/>
              </a:rPr>
              <a:t>[topology 0: unmeasured]</a:t>
            </a:r>
          </a:p>
        </p:txBody>
      </p:sp>
      <p:pic>
        <p:nvPicPr>
          <p:cNvPr id="4" name="Picture 3">
            <a:extLst>
              <a:ext uri="{FF2B5EF4-FFF2-40B4-BE49-F238E27FC236}">
                <a16:creationId xmlns:a16="http://schemas.microsoft.com/office/drawing/2014/main" id="{FD34CD25-86DD-0865-C61A-635E8AC93E53}"/>
              </a:ext>
            </a:extLst>
          </p:cNvPr>
          <p:cNvPicPr>
            <a:picLocks noChangeAspect="1"/>
          </p:cNvPicPr>
          <p:nvPr/>
        </p:nvPicPr>
        <p:blipFill>
          <a:blip r:embed="rId5"/>
          <a:stretch>
            <a:fillRect/>
          </a:stretch>
        </p:blipFill>
        <p:spPr>
          <a:xfrm>
            <a:off x="6868538" y="3531646"/>
            <a:ext cx="3121575" cy="2118211"/>
          </a:xfrm>
          <a:prstGeom prst="rect">
            <a:avLst/>
          </a:prstGeom>
        </p:spPr>
      </p:pic>
      <p:pic>
        <p:nvPicPr>
          <p:cNvPr id="5" name="IguanaTex Bitmap DisplayImagen 8" descr="IguanaTex Bitmap DisplayImagen 8">
            <a:extLst>
              <a:ext uri="{FF2B5EF4-FFF2-40B4-BE49-F238E27FC236}">
                <a16:creationId xmlns:a16="http://schemas.microsoft.com/office/drawing/2014/main" id="{3EEDD8DF-B141-D154-16D6-30C10B5985C7}"/>
              </a:ext>
            </a:extLst>
          </p:cNvPr>
          <p:cNvPicPr>
            <a:picLocks noChangeAspect="1"/>
          </p:cNvPicPr>
          <p:nvPr/>
        </p:nvPicPr>
        <p:blipFill>
          <a:blip r:embed="rId6"/>
          <a:stretch>
            <a:fillRect/>
          </a:stretch>
        </p:blipFill>
        <p:spPr>
          <a:xfrm>
            <a:off x="6779219" y="771225"/>
            <a:ext cx="4474828" cy="1238572"/>
          </a:xfrm>
          <a:prstGeom prst="rect">
            <a:avLst/>
          </a:prstGeom>
          <a:ln w="3175">
            <a:miter lim="400000"/>
          </a:ln>
        </p:spPr>
      </p:pic>
      <p:sp>
        <p:nvSpPr>
          <p:cNvPr id="6" name="Rectangle">
            <a:extLst>
              <a:ext uri="{FF2B5EF4-FFF2-40B4-BE49-F238E27FC236}">
                <a16:creationId xmlns:a16="http://schemas.microsoft.com/office/drawing/2014/main" id="{F8484428-1D49-2CD6-F1C7-EC844B4224D8}"/>
              </a:ext>
            </a:extLst>
          </p:cNvPr>
          <p:cNvSpPr/>
          <p:nvPr/>
        </p:nvSpPr>
        <p:spPr>
          <a:xfrm>
            <a:off x="4659167" y="4590752"/>
            <a:ext cx="2127537" cy="1832405"/>
          </a:xfrm>
          <a:prstGeom prst="rect">
            <a:avLst/>
          </a:prstGeom>
          <a:solidFill>
            <a:srgbClr val="FFFFFF"/>
          </a:solidFill>
          <a:ln w="12700">
            <a:solidFill>
              <a:srgbClr val="32538F"/>
            </a:solidFill>
            <a:miter/>
          </a:ln>
        </p:spPr>
        <p:txBody>
          <a:bodyPr lIns="45719" rIns="45719" anchor="ctr"/>
          <a:lstStyle/>
          <a:p>
            <a:pPr defTabSz="914400">
              <a:defRPr sz="1800" b="0">
                <a:solidFill>
                  <a:srgbClr val="FFFFFF"/>
                </a:solidFill>
                <a:latin typeface="Calibri"/>
                <a:ea typeface="Calibri"/>
                <a:cs typeface="Calibri"/>
                <a:sym typeface="Calibri"/>
              </a:defRPr>
            </a:pPr>
            <a:endParaRPr/>
          </a:p>
        </p:txBody>
      </p:sp>
      <p:pic>
        <p:nvPicPr>
          <p:cNvPr id="8" name="Picture 7">
            <a:extLst>
              <a:ext uri="{FF2B5EF4-FFF2-40B4-BE49-F238E27FC236}">
                <a16:creationId xmlns:a16="http://schemas.microsoft.com/office/drawing/2014/main" id="{584DA912-C8FC-C7E6-5874-79D7D58EF230}"/>
              </a:ext>
            </a:extLst>
          </p:cNvPr>
          <p:cNvPicPr>
            <a:picLocks noChangeAspect="1"/>
          </p:cNvPicPr>
          <p:nvPr/>
        </p:nvPicPr>
        <p:blipFill>
          <a:blip r:embed="rId7"/>
          <a:stretch>
            <a:fillRect/>
          </a:stretch>
        </p:blipFill>
        <p:spPr>
          <a:xfrm>
            <a:off x="4790082" y="4849616"/>
            <a:ext cx="1779628" cy="1520098"/>
          </a:xfrm>
          <a:prstGeom prst="rect">
            <a:avLst/>
          </a:prstGeom>
        </p:spPr>
      </p:pic>
      <p:sp>
        <p:nvSpPr>
          <p:cNvPr id="10" name="Rectangle">
            <a:extLst>
              <a:ext uri="{FF2B5EF4-FFF2-40B4-BE49-F238E27FC236}">
                <a16:creationId xmlns:a16="http://schemas.microsoft.com/office/drawing/2014/main" id="{72090CB0-FE6A-E547-064C-FEBEC89B7608}"/>
              </a:ext>
            </a:extLst>
          </p:cNvPr>
          <p:cNvSpPr/>
          <p:nvPr/>
        </p:nvSpPr>
        <p:spPr>
          <a:xfrm>
            <a:off x="4724834" y="2468619"/>
            <a:ext cx="2127537" cy="1832405"/>
          </a:xfrm>
          <a:prstGeom prst="rect">
            <a:avLst/>
          </a:prstGeom>
          <a:solidFill>
            <a:srgbClr val="FFFFFF"/>
          </a:solidFill>
          <a:ln w="12700">
            <a:solidFill>
              <a:srgbClr val="32538F"/>
            </a:solidFill>
            <a:miter/>
          </a:ln>
        </p:spPr>
        <p:txBody>
          <a:bodyPr lIns="45719" rIns="45719" anchor="ctr"/>
          <a:lstStyle/>
          <a:p>
            <a:pPr defTabSz="914400">
              <a:defRPr sz="1800" b="0">
                <a:solidFill>
                  <a:srgbClr val="FFFFFF"/>
                </a:solidFill>
                <a:latin typeface="Calibri"/>
                <a:ea typeface="Calibri"/>
                <a:cs typeface="Calibri"/>
                <a:sym typeface="Calibri"/>
              </a:defRPr>
            </a:pPr>
            <a:endParaRPr/>
          </a:p>
        </p:txBody>
      </p:sp>
      <p:sp>
        <p:nvSpPr>
          <p:cNvPr id="15" name="topology I">
            <a:extLst>
              <a:ext uri="{FF2B5EF4-FFF2-40B4-BE49-F238E27FC236}">
                <a16:creationId xmlns:a16="http://schemas.microsoft.com/office/drawing/2014/main" id="{5B9B604E-6EF1-8460-C0A6-657A18205CB9}"/>
              </a:ext>
            </a:extLst>
          </p:cNvPr>
          <p:cNvSpPr txBox="1"/>
          <p:nvPr/>
        </p:nvSpPr>
        <p:spPr>
          <a:xfrm>
            <a:off x="5108117" y="4505630"/>
            <a:ext cx="1355284" cy="4143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ctr" defTabSz="914400">
              <a:defRPr sz="2200" b="0">
                <a:latin typeface="Calibri"/>
                <a:ea typeface="Calibri"/>
                <a:cs typeface="Calibri"/>
                <a:sym typeface="Calibri"/>
              </a:defRPr>
            </a:pPr>
            <a:r>
              <a:rPr sz="1700" dirty="0">
                <a:latin typeface="Gill Sans"/>
                <a:ea typeface="Gill Sans"/>
                <a:cs typeface="Gill Sans"/>
                <a:sym typeface="Gill Sans"/>
              </a:rPr>
              <a:t>topology </a:t>
            </a:r>
            <a:r>
              <a:rPr sz="1700" dirty="0"/>
              <a:t>I</a:t>
            </a:r>
          </a:p>
        </p:txBody>
      </p:sp>
      <p:pic>
        <p:nvPicPr>
          <p:cNvPr id="20" name="Picture 19">
            <a:extLst>
              <a:ext uri="{FF2B5EF4-FFF2-40B4-BE49-F238E27FC236}">
                <a16:creationId xmlns:a16="http://schemas.microsoft.com/office/drawing/2014/main" id="{904AA33C-026F-718B-C9FD-C535F7B5AB0E}"/>
              </a:ext>
            </a:extLst>
          </p:cNvPr>
          <p:cNvPicPr>
            <a:picLocks noChangeAspect="1"/>
          </p:cNvPicPr>
          <p:nvPr/>
        </p:nvPicPr>
        <p:blipFill>
          <a:blip r:embed="rId8"/>
          <a:stretch>
            <a:fillRect/>
          </a:stretch>
        </p:blipFill>
        <p:spPr>
          <a:xfrm>
            <a:off x="4772827" y="2688542"/>
            <a:ext cx="1900215" cy="1600479"/>
          </a:xfrm>
          <a:prstGeom prst="rect">
            <a:avLst/>
          </a:prstGeom>
        </p:spPr>
      </p:pic>
      <p:sp>
        <p:nvSpPr>
          <p:cNvPr id="21" name="topology I">
            <a:extLst>
              <a:ext uri="{FF2B5EF4-FFF2-40B4-BE49-F238E27FC236}">
                <a16:creationId xmlns:a16="http://schemas.microsoft.com/office/drawing/2014/main" id="{96C40A86-0362-3A1C-7200-7EF15BDD6BA2}"/>
              </a:ext>
            </a:extLst>
          </p:cNvPr>
          <p:cNvSpPr txBox="1"/>
          <p:nvPr/>
        </p:nvSpPr>
        <p:spPr>
          <a:xfrm>
            <a:off x="5108117" y="2358493"/>
            <a:ext cx="1355284" cy="4143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ctr" defTabSz="914400">
              <a:defRPr sz="2200" b="0">
                <a:latin typeface="Calibri"/>
                <a:ea typeface="Calibri"/>
                <a:cs typeface="Calibri"/>
                <a:sym typeface="Calibri"/>
              </a:defRPr>
            </a:pPr>
            <a:r>
              <a:rPr sz="1700" dirty="0">
                <a:latin typeface="Gill Sans"/>
                <a:ea typeface="Gill Sans"/>
                <a:cs typeface="Gill Sans"/>
                <a:sym typeface="Gill Sans"/>
              </a:rPr>
              <a:t>topology </a:t>
            </a:r>
            <a:r>
              <a:rPr sz="1700" dirty="0"/>
              <a:t>I</a:t>
            </a:r>
            <a:r>
              <a:rPr lang="en-US" sz="1700" dirty="0"/>
              <a:t>I</a:t>
            </a:r>
            <a:endParaRPr sz="1700" dirty="0"/>
          </a:p>
        </p:txBody>
      </p:sp>
      <p:sp>
        <p:nvSpPr>
          <p:cNvPr id="24" name="Rectangle">
            <a:extLst>
              <a:ext uri="{FF2B5EF4-FFF2-40B4-BE49-F238E27FC236}">
                <a16:creationId xmlns:a16="http://schemas.microsoft.com/office/drawing/2014/main" id="{7B39399A-9282-833B-9F63-AB6E31DD6432}"/>
              </a:ext>
            </a:extLst>
          </p:cNvPr>
          <p:cNvSpPr/>
          <p:nvPr/>
        </p:nvSpPr>
        <p:spPr>
          <a:xfrm>
            <a:off x="10064463" y="2673225"/>
            <a:ext cx="2127537" cy="1832405"/>
          </a:xfrm>
          <a:prstGeom prst="rect">
            <a:avLst/>
          </a:prstGeom>
          <a:solidFill>
            <a:srgbClr val="FFFFFF"/>
          </a:solidFill>
          <a:ln w="12700">
            <a:solidFill>
              <a:srgbClr val="32538F"/>
            </a:solidFill>
            <a:miter/>
          </a:ln>
        </p:spPr>
        <p:txBody>
          <a:bodyPr lIns="45719" rIns="45719" anchor="ctr"/>
          <a:lstStyle/>
          <a:p>
            <a:pPr defTabSz="914400">
              <a:defRPr sz="1800" b="0">
                <a:solidFill>
                  <a:srgbClr val="FFFFFF"/>
                </a:solidFill>
                <a:latin typeface="Calibri"/>
                <a:ea typeface="Calibri"/>
                <a:cs typeface="Calibri"/>
                <a:sym typeface="Calibri"/>
              </a:defRPr>
            </a:pPr>
            <a:endParaRPr/>
          </a:p>
        </p:txBody>
      </p:sp>
      <p:sp>
        <p:nvSpPr>
          <p:cNvPr id="27" name="topology I">
            <a:extLst>
              <a:ext uri="{FF2B5EF4-FFF2-40B4-BE49-F238E27FC236}">
                <a16:creationId xmlns:a16="http://schemas.microsoft.com/office/drawing/2014/main" id="{4DB5C6CF-2347-65E5-C4AC-CA391711A0C7}"/>
              </a:ext>
            </a:extLst>
          </p:cNvPr>
          <p:cNvSpPr txBox="1"/>
          <p:nvPr/>
        </p:nvSpPr>
        <p:spPr>
          <a:xfrm>
            <a:off x="10513413" y="2588103"/>
            <a:ext cx="1355284" cy="4143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ctr" defTabSz="914400">
              <a:defRPr sz="2200" b="0">
                <a:latin typeface="Calibri"/>
                <a:ea typeface="Calibri"/>
                <a:cs typeface="Calibri"/>
                <a:sym typeface="Calibri"/>
              </a:defRPr>
            </a:pPr>
            <a:r>
              <a:rPr sz="1700" dirty="0">
                <a:latin typeface="Gill Sans"/>
                <a:ea typeface="Gill Sans"/>
                <a:cs typeface="Gill Sans"/>
                <a:sym typeface="Gill Sans"/>
              </a:rPr>
              <a:t>topology </a:t>
            </a:r>
            <a:r>
              <a:rPr sz="1700" dirty="0"/>
              <a:t>I</a:t>
            </a:r>
            <a:r>
              <a:rPr lang="en-US" sz="1700" dirty="0"/>
              <a:t>II</a:t>
            </a:r>
            <a:endParaRPr sz="1700" dirty="0"/>
          </a:p>
        </p:txBody>
      </p:sp>
      <p:pic>
        <p:nvPicPr>
          <p:cNvPr id="28" name="Picture 27">
            <a:extLst>
              <a:ext uri="{FF2B5EF4-FFF2-40B4-BE49-F238E27FC236}">
                <a16:creationId xmlns:a16="http://schemas.microsoft.com/office/drawing/2014/main" id="{94554420-AA7D-48C0-4ACB-5D8938D8AA32}"/>
              </a:ext>
            </a:extLst>
          </p:cNvPr>
          <p:cNvPicPr>
            <a:picLocks noChangeAspect="1"/>
          </p:cNvPicPr>
          <p:nvPr/>
        </p:nvPicPr>
        <p:blipFill>
          <a:blip r:embed="rId9"/>
          <a:stretch>
            <a:fillRect/>
          </a:stretch>
        </p:blipFill>
        <p:spPr>
          <a:xfrm>
            <a:off x="10315768" y="3017998"/>
            <a:ext cx="1624926" cy="1368613"/>
          </a:xfrm>
          <a:prstGeom prst="rect">
            <a:avLst/>
          </a:prstGeom>
        </p:spPr>
      </p:pic>
      <p:sp>
        <p:nvSpPr>
          <p:cNvPr id="29" name="Conector recto de flecha 40">
            <a:extLst>
              <a:ext uri="{FF2B5EF4-FFF2-40B4-BE49-F238E27FC236}">
                <a16:creationId xmlns:a16="http://schemas.microsoft.com/office/drawing/2014/main" id="{1C7673DA-ABA0-B76D-2D15-2358C84AA288}"/>
              </a:ext>
            </a:extLst>
          </p:cNvPr>
          <p:cNvSpPr/>
          <p:nvPr/>
        </p:nvSpPr>
        <p:spPr>
          <a:xfrm flipV="1">
            <a:off x="9875521" y="4289021"/>
            <a:ext cx="519730" cy="301731"/>
          </a:xfrm>
          <a:prstGeom prst="line">
            <a:avLst/>
          </a:prstGeom>
          <a:ln w="12700">
            <a:solidFill>
              <a:srgbClr val="000000"/>
            </a:solidFill>
            <a:miter/>
            <a:tailEnd type="triangle"/>
          </a:ln>
        </p:spPr>
        <p:txBody>
          <a:bodyPr lIns="45719" rIns="45719"/>
          <a:lstStyle/>
          <a:p>
            <a:pPr algn="l" defTabSz="914400">
              <a:defRPr sz="1800" b="0">
                <a:latin typeface="Calibri"/>
                <a:ea typeface="Calibri"/>
                <a:cs typeface="Calibri"/>
                <a:sym typeface="Calibri"/>
              </a:defRPr>
            </a:pPr>
            <a:endParaRPr/>
          </a:p>
        </p:txBody>
      </p:sp>
      <p:sp>
        <p:nvSpPr>
          <p:cNvPr id="30" name="Conector recto de flecha 40">
            <a:extLst>
              <a:ext uri="{FF2B5EF4-FFF2-40B4-BE49-F238E27FC236}">
                <a16:creationId xmlns:a16="http://schemas.microsoft.com/office/drawing/2014/main" id="{C56D962F-CB15-A0AE-41A1-D93EE83D6F35}"/>
              </a:ext>
            </a:extLst>
          </p:cNvPr>
          <p:cNvSpPr/>
          <p:nvPr/>
        </p:nvSpPr>
        <p:spPr>
          <a:xfrm flipH="1" flipV="1">
            <a:off x="6754877" y="3760490"/>
            <a:ext cx="1056556" cy="552402"/>
          </a:xfrm>
          <a:prstGeom prst="line">
            <a:avLst/>
          </a:prstGeom>
          <a:ln w="12700">
            <a:solidFill>
              <a:srgbClr val="000000"/>
            </a:solidFill>
            <a:miter/>
            <a:tailEnd type="triangle"/>
          </a:ln>
        </p:spPr>
        <p:txBody>
          <a:bodyPr lIns="45719" rIns="45719"/>
          <a:lstStyle/>
          <a:p>
            <a:pPr algn="l" defTabSz="914400">
              <a:defRPr sz="1800" b="0">
                <a:latin typeface="Calibri"/>
                <a:ea typeface="Calibri"/>
                <a:cs typeface="Calibri"/>
                <a:sym typeface="Calibri"/>
              </a:defRPr>
            </a:pPr>
            <a:endParaRPr/>
          </a:p>
        </p:txBody>
      </p:sp>
      <p:sp>
        <p:nvSpPr>
          <p:cNvPr id="36" name="Conector recto de flecha 40">
            <a:extLst>
              <a:ext uri="{FF2B5EF4-FFF2-40B4-BE49-F238E27FC236}">
                <a16:creationId xmlns:a16="http://schemas.microsoft.com/office/drawing/2014/main" id="{4D41E99A-2F3B-6A6B-2884-285CC32A0480}"/>
              </a:ext>
            </a:extLst>
          </p:cNvPr>
          <p:cNvSpPr/>
          <p:nvPr/>
        </p:nvSpPr>
        <p:spPr>
          <a:xfrm flipH="1">
            <a:off x="6700625" y="4847169"/>
            <a:ext cx="1492399" cy="411158"/>
          </a:xfrm>
          <a:prstGeom prst="line">
            <a:avLst/>
          </a:prstGeom>
          <a:ln w="12700">
            <a:solidFill>
              <a:srgbClr val="000000"/>
            </a:solidFill>
            <a:miter/>
            <a:tailEnd type="triangle"/>
          </a:ln>
        </p:spPr>
        <p:txBody>
          <a:bodyPr lIns="45719" rIns="45719"/>
          <a:lstStyle/>
          <a:p>
            <a:pPr algn="l" defTabSz="914400">
              <a:defRPr sz="1800" b="0">
                <a:latin typeface="Calibri"/>
                <a:ea typeface="Calibri"/>
                <a:cs typeface="Calibri"/>
                <a:sym typeface="Calibri"/>
              </a:defRPr>
            </a:pPr>
            <a:endParaRPr/>
          </a:p>
        </p:txBody>
      </p:sp>
      <p:sp>
        <p:nvSpPr>
          <p:cNvPr id="9" name="TextBox 8">
            <a:extLst>
              <a:ext uri="{FF2B5EF4-FFF2-40B4-BE49-F238E27FC236}">
                <a16:creationId xmlns:a16="http://schemas.microsoft.com/office/drawing/2014/main" id="{BF38FF40-27B8-DED2-942A-F82A19CC820E}"/>
              </a:ext>
            </a:extLst>
          </p:cNvPr>
          <p:cNvSpPr txBox="1"/>
          <p:nvPr/>
        </p:nvSpPr>
        <p:spPr>
          <a:xfrm>
            <a:off x="194411" y="4609839"/>
            <a:ext cx="4125338" cy="1736646"/>
          </a:xfrm>
          <a:prstGeom prst="roundRect">
            <a:avLst/>
          </a:prstGeom>
          <a:solidFill>
            <a:schemeClr val="accent2">
              <a:lumMod val="40000"/>
              <a:lumOff val="6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Build a single Network able to generate in the full phase space according to the correct distributions </a:t>
            </a:r>
          </a:p>
        </p:txBody>
      </p:sp>
      <p:sp>
        <p:nvSpPr>
          <p:cNvPr id="11" name="Credit: T.Vittorini , Y.Alanazi, T.Alghamdi,Y. Li">
            <a:extLst>
              <a:ext uri="{FF2B5EF4-FFF2-40B4-BE49-F238E27FC236}">
                <a16:creationId xmlns:a16="http://schemas.microsoft.com/office/drawing/2014/main" id="{81736DC6-9A07-A43A-FCE9-B2551E2A02AD}"/>
              </a:ext>
            </a:extLst>
          </p:cNvPr>
          <p:cNvSpPr txBox="1"/>
          <p:nvPr/>
        </p:nvSpPr>
        <p:spPr>
          <a:xfrm>
            <a:off x="9906924" y="6233296"/>
            <a:ext cx="2281646" cy="2467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3" tIns="25393" rIns="25393" bIns="25393" anchor="ctr">
            <a:spAutoFit/>
          </a:bodyPr>
          <a:lstStyle>
            <a:lvl1pPr algn="l" defTabSz="457200">
              <a:spcBef>
                <a:spcPts val="1600"/>
              </a:spcBef>
              <a:defRPr b="0">
                <a:latin typeface="Gill Sans"/>
                <a:ea typeface="Gill Sans"/>
                <a:cs typeface="Gill Sans"/>
                <a:sym typeface="Gill Sans"/>
              </a:defRPr>
            </a:lvl1pPr>
          </a:lstStyle>
          <a:p>
            <a:r>
              <a:rPr sz="1270" dirty="0"/>
              <a:t>Credit: T</a:t>
            </a:r>
            <a:r>
              <a:rPr lang="en-IT" sz="1270" dirty="0"/>
              <a:t>.</a:t>
            </a:r>
            <a:r>
              <a:rPr sz="1270" dirty="0" err="1"/>
              <a:t>Vittorini</a:t>
            </a:r>
            <a:r>
              <a:rPr sz="1270" dirty="0"/>
              <a:t> , </a:t>
            </a:r>
            <a:r>
              <a:rPr sz="1270" dirty="0" err="1"/>
              <a:t>T.Alghamdi,Y</a:t>
            </a:r>
            <a:r>
              <a:rPr sz="1270" dirty="0"/>
              <a:t>. Li</a:t>
            </a:r>
          </a:p>
        </p:txBody>
      </p:sp>
    </p:spTree>
    <p:extLst>
      <p:ext uri="{BB962C8B-B14F-4D97-AF65-F5344CB8AC3E}">
        <p14:creationId xmlns:p14="http://schemas.microsoft.com/office/powerpoint/2010/main" val="82039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136A9-2B3F-4967-A848-2E8A2217FE4B}"/>
            </a:ext>
          </a:extLst>
        </p:cNvPr>
        <p:cNvGrpSpPr/>
        <p:nvPr/>
      </p:nvGrpSpPr>
      <p:grpSpPr>
        <a:xfrm>
          <a:off x="0" y="0"/>
          <a:ext cx="0" cy="0"/>
          <a:chOff x="0" y="0"/>
          <a:chExt cx="0" cy="0"/>
        </a:xfrm>
      </p:grpSpPr>
      <p:sp>
        <p:nvSpPr>
          <p:cNvPr id="34" name="Rettangolo 33">
            <a:extLst>
              <a:ext uri="{FF2B5EF4-FFF2-40B4-BE49-F238E27FC236}">
                <a16:creationId xmlns:a16="http://schemas.microsoft.com/office/drawing/2014/main" id="{88F834FD-DC6A-CF65-4C76-CAE9BF2AF64C}"/>
              </a:ext>
            </a:extLst>
          </p:cNvPr>
          <p:cNvSpPr/>
          <p:nvPr/>
        </p:nvSpPr>
        <p:spPr>
          <a:xfrm>
            <a:off x="3129974" y="115324"/>
            <a:ext cx="5476145"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7E9A240D-A62F-21A7-08C7-F0F7EF896233}"/>
                  </a:ext>
                </a:extLst>
              </p:cNvPr>
              <p:cNvSpPr txBox="1"/>
              <p:nvPr/>
            </p:nvSpPr>
            <p:spPr>
              <a:xfrm>
                <a:off x="3129973" y="152132"/>
                <a:ext cx="5476145" cy="438582"/>
              </a:xfrm>
              <a:prstGeom prst="rect">
                <a:avLst/>
              </a:prstGeom>
              <a:noFill/>
            </p:spPr>
            <p:txBody>
              <a:bodyPr wrap="square" rtlCol="0">
                <a:spAutoFit/>
              </a:bodyPr>
              <a:lstStyle/>
              <a:p>
                <a:pPr algn="ctr"/>
                <a:r>
                  <a:rPr lang="it-IT" sz="2200" b="1" dirty="0">
                    <a:solidFill>
                      <a:schemeClr val="bg1"/>
                    </a:solidFill>
                  </a:rPr>
                  <a:t> </a:t>
                </a:r>
                <a:r>
                  <a:rPr lang="it-IT" sz="2200" b="1" dirty="0" err="1">
                    <a:solidFill>
                      <a:schemeClr val="bg1"/>
                    </a:solidFill>
                  </a:rPr>
                  <a:t>Acceptance</a:t>
                </a:r>
                <a:r>
                  <a:rPr lang="it-IT" sz="2200" b="1" dirty="0">
                    <a:solidFill>
                      <a:schemeClr val="bg1"/>
                    </a:solidFill>
                  </a:rPr>
                  <a:t>: Single </a:t>
                </a:r>
                <a14:m>
                  <m:oMath xmlns:m="http://schemas.openxmlformats.org/officeDocument/2006/math">
                    <m:sSup>
                      <m:sSupPr>
                        <m:ctrlPr>
                          <a:rPr lang="en-US" sz="2200" b="1" i="1" smtClean="0">
                            <a:solidFill>
                              <a:schemeClr val="bg1"/>
                            </a:solidFill>
                            <a:latin typeface="Cambria Math" panose="02040503050406030204" pitchFamily="18" charset="0"/>
                          </a:rPr>
                        </m:ctrlPr>
                      </m:sSupPr>
                      <m:e>
                        <m:r>
                          <a:rPr lang="en-US" sz="2200" b="1" i="1" smtClean="0">
                            <a:solidFill>
                              <a:schemeClr val="bg1"/>
                            </a:solidFill>
                            <a:latin typeface="Cambria Math" panose="02040503050406030204" pitchFamily="18" charset="0"/>
                          </a:rPr>
                          <m:t>𝝅</m:t>
                        </m:r>
                      </m:e>
                      <m:sup>
                        <m:r>
                          <a:rPr lang="en-US" sz="2200" b="1" i="1" smtClean="0">
                            <a:solidFill>
                              <a:schemeClr val="bg1"/>
                            </a:solidFill>
                            <a:latin typeface="Cambria Math" panose="02040503050406030204" pitchFamily="18" charset="0"/>
                          </a:rPr>
                          <m:t>𝟎</m:t>
                        </m:r>
                      </m:sup>
                    </m:sSup>
                  </m:oMath>
                </a14:m>
                <a:r>
                  <a:rPr lang="it-IT" sz="2200" b="1" dirty="0">
                    <a:solidFill>
                      <a:schemeClr val="bg1"/>
                    </a:solidFill>
                  </a:rPr>
                  <a:t>photoproduction</a:t>
                </a:r>
              </a:p>
            </p:txBody>
          </p:sp>
        </mc:Choice>
        <mc:Fallback xmlns="">
          <p:sp>
            <p:nvSpPr>
              <p:cNvPr id="35" name="CasellaDiTesto 34">
                <a:extLst>
                  <a:ext uri="{FF2B5EF4-FFF2-40B4-BE49-F238E27FC236}">
                    <a16:creationId xmlns:a16="http://schemas.microsoft.com/office/drawing/2014/main" id="{C92F4B34-C599-D337-F420-3E5235713BD8}"/>
                  </a:ext>
                </a:extLst>
              </p:cNvPr>
              <p:cNvSpPr txBox="1">
                <a:spLocks noRot="1" noChangeAspect="1" noMove="1" noResize="1" noEditPoints="1" noAdjustHandles="1" noChangeArrowheads="1" noChangeShapeType="1" noTextEdit="1"/>
              </p:cNvSpPr>
              <p:nvPr/>
            </p:nvSpPr>
            <p:spPr>
              <a:xfrm>
                <a:off x="3129973" y="152132"/>
                <a:ext cx="5476145" cy="438582"/>
              </a:xfrm>
              <a:prstGeom prst="rect">
                <a:avLst/>
              </a:prstGeom>
              <a:blipFill>
                <a:blip r:embed="rId2"/>
                <a:stretch>
                  <a:fillRect t="-11429" b="-25714"/>
                </a:stretch>
              </a:blipFill>
            </p:spPr>
            <p:txBody>
              <a:bodyPr/>
              <a:lstStyle/>
              <a:p>
                <a:r>
                  <a:rPr lang="en-IT">
                    <a:noFill/>
                  </a:rPr>
                  <a:t> </a:t>
                </a:r>
              </a:p>
            </p:txBody>
          </p:sp>
        </mc:Fallback>
      </mc:AlternateContent>
      <p:sp>
        <p:nvSpPr>
          <p:cNvPr id="38" name="Rettangolo 37">
            <a:extLst>
              <a:ext uri="{FF2B5EF4-FFF2-40B4-BE49-F238E27FC236}">
                <a16:creationId xmlns:a16="http://schemas.microsoft.com/office/drawing/2014/main" id="{F885F295-F5DD-64A4-6185-E2CE96383824}"/>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9" name="Immagine 38" descr="Immagine che contiene silhouette, mammifero, cavallo, arte&#10;&#10;Descrizione generata automaticamente">
            <a:extLst>
              <a:ext uri="{FF2B5EF4-FFF2-40B4-BE49-F238E27FC236}">
                <a16:creationId xmlns:a16="http://schemas.microsoft.com/office/drawing/2014/main" id="{7458B5FF-E382-70E8-1C0F-CF9BC1CE3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0" name="CasellaDiTesto 39">
            <a:extLst>
              <a:ext uri="{FF2B5EF4-FFF2-40B4-BE49-F238E27FC236}">
                <a16:creationId xmlns:a16="http://schemas.microsoft.com/office/drawing/2014/main" id="{78D2C504-5202-6C4A-3627-1784BE761356}"/>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1" name="CasellaDiTesto 40">
            <a:extLst>
              <a:ext uri="{FF2B5EF4-FFF2-40B4-BE49-F238E27FC236}">
                <a16:creationId xmlns:a16="http://schemas.microsoft.com/office/drawing/2014/main" id="{A65E83F8-089F-95C0-DE3D-3F72512A0A73}"/>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10 - Tommaso Vittorini</a:t>
            </a:r>
          </a:p>
        </p:txBody>
      </p:sp>
      <p:sp>
        <p:nvSpPr>
          <p:cNvPr id="2" name="Simple 2-body process:…">
            <a:extLst>
              <a:ext uri="{FF2B5EF4-FFF2-40B4-BE49-F238E27FC236}">
                <a16:creationId xmlns:a16="http://schemas.microsoft.com/office/drawing/2014/main" id="{F0106BF5-28E0-2DDC-8090-74D89DC445A0}"/>
              </a:ext>
            </a:extLst>
          </p:cNvPr>
          <p:cNvSpPr txBox="1"/>
          <p:nvPr/>
        </p:nvSpPr>
        <p:spPr>
          <a:xfrm>
            <a:off x="425873" y="878326"/>
            <a:ext cx="5964376" cy="349006"/>
          </a:xfrm>
          <a:prstGeom prst="rect">
            <a:avLst/>
          </a:prstGeom>
          <a:ln w="3175">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35719" tIns="35719" rIns="35719" bIns="35719" anchor="ctr">
            <a:spAutoFit/>
          </a:bodyPr>
          <a:lstStyle/>
          <a:p>
            <a:pPr marL="160728" indent="-160728" algn="just">
              <a:spcBef>
                <a:spcPts val="281"/>
              </a:spcBef>
              <a:buSzPct val="100000"/>
              <a:buChar char="•"/>
              <a:defRPr sz="2200" b="0">
                <a:latin typeface="Gill Sans"/>
                <a:ea typeface="Gill Sans"/>
                <a:cs typeface="Gill Sans"/>
                <a:sym typeface="Gill Sans"/>
              </a:defRPr>
            </a:pPr>
            <a:r>
              <a:rPr lang="en-US" sz="1799" dirty="0">
                <a:latin typeface="Calibri" panose="020F0502020204030204" pitchFamily="34" charset="0"/>
                <a:cs typeface="Calibri" panose="020F0502020204030204" pitchFamily="34" charset="0"/>
              </a:rPr>
              <a:t>Test the robustness of our approach using different models: </a:t>
            </a:r>
            <a:endParaRPr sz="1799" baseline="-5999" dirty="0">
              <a:latin typeface="Calibri" panose="020F0502020204030204" pitchFamily="34" charset="0"/>
              <a:cs typeface="Calibri" panose="020F0502020204030204" pitchFamily="34" charset="0"/>
            </a:endParaRPr>
          </a:p>
        </p:txBody>
      </p:sp>
      <p:sp>
        <p:nvSpPr>
          <p:cNvPr id="3" name="Detector acceptance (CLAS) implemented via fiducial cuts (coils, minimum proton momentum and angle in the lab frame)…">
            <a:extLst>
              <a:ext uri="{FF2B5EF4-FFF2-40B4-BE49-F238E27FC236}">
                <a16:creationId xmlns:a16="http://schemas.microsoft.com/office/drawing/2014/main" id="{EEA982A5-23C4-910F-7CEE-98DF1652C1FF}"/>
              </a:ext>
            </a:extLst>
          </p:cNvPr>
          <p:cNvSpPr txBox="1"/>
          <p:nvPr/>
        </p:nvSpPr>
        <p:spPr>
          <a:xfrm>
            <a:off x="1136328" y="1345676"/>
            <a:ext cx="4375436" cy="240491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marL="285750" indent="-285750" algn="just">
              <a:spcBef>
                <a:spcPts val="281"/>
              </a:spcBef>
              <a:buSzPct val="100000"/>
              <a:buFont typeface="Arial" panose="020B0604020202020204" pitchFamily="34" charset="0"/>
              <a:buChar char="•"/>
              <a:defRPr sz="2200" b="0">
                <a:latin typeface="Gill Sans"/>
                <a:ea typeface="Gill Sans"/>
                <a:cs typeface="Gill Sans"/>
                <a:sym typeface="Gill Sans"/>
              </a:defRPr>
            </a:pPr>
            <a:r>
              <a:rPr lang="en-US" sz="1799" b="1" dirty="0">
                <a:latin typeface="Calibri" panose="020F0502020204030204" pitchFamily="34" charset="0"/>
                <a:cs typeface="Calibri" panose="020F0502020204030204" pitchFamily="34" charset="0"/>
              </a:rPr>
              <a:t>RE-MC</a:t>
            </a:r>
            <a:r>
              <a:rPr lang="en-US" sz="1799" dirty="0">
                <a:latin typeface="Calibri" panose="020F0502020204030204" pitchFamily="34" charset="0"/>
                <a:cs typeface="Calibri" panose="020F0502020204030204" pitchFamily="34" charset="0"/>
              </a:rPr>
              <a:t>: Realistic model as a proxy of experimental data in the measured region</a:t>
            </a:r>
          </a:p>
          <a:p>
            <a:pPr marL="285750" indent="-285750" algn="just">
              <a:spcBef>
                <a:spcPts val="281"/>
              </a:spcBef>
              <a:buSzPct val="100000"/>
              <a:buFont typeface="Arial" panose="020B0604020202020204" pitchFamily="34" charset="0"/>
              <a:buChar char="•"/>
              <a:defRPr sz="2200" b="0">
                <a:latin typeface="Gill Sans"/>
                <a:ea typeface="Gill Sans"/>
                <a:cs typeface="Gill Sans"/>
                <a:sym typeface="Gill Sans"/>
              </a:defRPr>
            </a:pPr>
            <a:endParaRPr lang="en-US" sz="1799" dirty="0">
              <a:latin typeface="Calibri" panose="020F0502020204030204" pitchFamily="34" charset="0"/>
              <a:cs typeface="Calibri" panose="020F0502020204030204" pitchFamily="34" charset="0"/>
            </a:endParaRPr>
          </a:p>
          <a:p>
            <a:pPr marL="285750" indent="-285750" algn="just">
              <a:spcBef>
                <a:spcPts val="281"/>
              </a:spcBef>
              <a:buSzPct val="100000"/>
              <a:buFont typeface="Arial" panose="020B0604020202020204" pitchFamily="34" charset="0"/>
              <a:buChar char="•"/>
              <a:defRPr sz="2200" b="0">
                <a:latin typeface="Gill Sans"/>
                <a:ea typeface="Gill Sans"/>
                <a:cs typeface="Gill Sans"/>
                <a:sym typeface="Gill Sans"/>
              </a:defRPr>
            </a:pPr>
            <a:r>
              <a:rPr lang="en-US" sz="1799" b="1" dirty="0">
                <a:latin typeface="Calibri" panose="020F0502020204030204" pitchFamily="34" charset="0"/>
                <a:cs typeface="Calibri" panose="020F0502020204030204" pitchFamily="34" charset="0"/>
              </a:rPr>
              <a:t>PS-MC</a:t>
            </a:r>
            <a:r>
              <a:rPr lang="en-US" sz="1799" dirty="0">
                <a:latin typeface="Calibri" panose="020F0502020204030204" pitchFamily="34" charset="0"/>
                <a:cs typeface="Calibri" panose="020F0502020204030204" pitchFamily="34" charset="0"/>
              </a:rPr>
              <a:t>: Phase space model as simple guess for the unmeasured region</a:t>
            </a:r>
          </a:p>
          <a:p>
            <a:pPr marL="285750" indent="-285750" algn="just">
              <a:spcBef>
                <a:spcPts val="281"/>
              </a:spcBef>
              <a:buSzPct val="100000"/>
              <a:buFont typeface="Arial" panose="020B0604020202020204" pitchFamily="34" charset="0"/>
              <a:buChar char="•"/>
              <a:defRPr sz="2200" b="0">
                <a:latin typeface="Gill Sans"/>
                <a:ea typeface="Gill Sans"/>
                <a:cs typeface="Gill Sans"/>
                <a:sym typeface="Gill Sans"/>
              </a:defRPr>
            </a:pPr>
            <a:endParaRPr lang="en-US" sz="1799" dirty="0">
              <a:latin typeface="Calibri" panose="020F0502020204030204" pitchFamily="34" charset="0"/>
              <a:cs typeface="Calibri" panose="020F0502020204030204" pitchFamily="34" charset="0"/>
            </a:endParaRPr>
          </a:p>
          <a:p>
            <a:pPr marL="285750" indent="-285750" algn="just">
              <a:spcBef>
                <a:spcPts val="281"/>
              </a:spcBef>
              <a:buSzPct val="100000"/>
              <a:buFont typeface="Arial" panose="020B0604020202020204" pitchFamily="34" charset="0"/>
              <a:buChar char="•"/>
              <a:defRPr sz="2200" b="0">
                <a:latin typeface="Gill Sans"/>
                <a:ea typeface="Gill Sans"/>
                <a:cs typeface="Gill Sans"/>
                <a:sym typeface="Gill Sans"/>
              </a:defRPr>
            </a:pPr>
            <a:r>
              <a:rPr lang="en-US" sz="1799" b="1" dirty="0">
                <a:latin typeface="Calibri" panose="020F0502020204030204" pitchFamily="34" charset="0"/>
                <a:cs typeface="Calibri" panose="020F0502020204030204" pitchFamily="34" charset="0"/>
              </a:rPr>
              <a:t>CT-MC</a:t>
            </a:r>
            <a:r>
              <a:rPr lang="en-US" sz="1799" dirty="0">
                <a:latin typeface="Calibri" panose="020F0502020204030204" pitchFamily="34" charset="0"/>
                <a:cs typeface="Calibri" panose="020F0502020204030204" pitchFamily="34" charset="0"/>
              </a:rPr>
              <a:t>: Control model as an unrealistic guess  for the unmeasured region</a:t>
            </a:r>
            <a:endParaRPr sz="1799" dirty="0">
              <a:latin typeface="Calibri" panose="020F0502020204030204" pitchFamily="34" charset="0"/>
              <a:cs typeface="Calibri" panose="020F0502020204030204" pitchFamily="34" charset="0"/>
            </a:endParaRPr>
          </a:p>
        </p:txBody>
      </p:sp>
      <p:sp>
        <p:nvSpPr>
          <p:cNvPr id="7" name="Credit: T.Vittorini , Y.Alanazi, T.Alghamdi,Y. Li">
            <a:extLst>
              <a:ext uri="{FF2B5EF4-FFF2-40B4-BE49-F238E27FC236}">
                <a16:creationId xmlns:a16="http://schemas.microsoft.com/office/drawing/2014/main" id="{3FF183BD-1E01-C2B1-0F57-A6B6F6DD5324}"/>
              </a:ext>
            </a:extLst>
          </p:cNvPr>
          <p:cNvSpPr txBox="1"/>
          <p:nvPr/>
        </p:nvSpPr>
        <p:spPr>
          <a:xfrm>
            <a:off x="9906924" y="6233296"/>
            <a:ext cx="2281646" cy="2467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3" tIns="25393" rIns="25393" bIns="25393" anchor="ctr">
            <a:spAutoFit/>
          </a:bodyPr>
          <a:lstStyle>
            <a:lvl1pPr algn="l" defTabSz="457200">
              <a:spcBef>
                <a:spcPts val="1600"/>
              </a:spcBef>
              <a:defRPr b="0">
                <a:latin typeface="Gill Sans"/>
                <a:ea typeface="Gill Sans"/>
                <a:cs typeface="Gill Sans"/>
                <a:sym typeface="Gill Sans"/>
              </a:defRPr>
            </a:lvl1pPr>
          </a:lstStyle>
          <a:p>
            <a:r>
              <a:rPr sz="1270" dirty="0"/>
              <a:t>Credit: T</a:t>
            </a:r>
            <a:r>
              <a:rPr lang="en-IT" sz="1270" dirty="0"/>
              <a:t>.</a:t>
            </a:r>
            <a:r>
              <a:rPr sz="1270" dirty="0" err="1"/>
              <a:t>Vittorini</a:t>
            </a:r>
            <a:r>
              <a:rPr sz="1270" dirty="0"/>
              <a:t> , </a:t>
            </a:r>
            <a:r>
              <a:rPr sz="1270" dirty="0" err="1"/>
              <a:t>T.Alghamdi,Y</a:t>
            </a:r>
            <a:r>
              <a:rPr sz="1270" dirty="0"/>
              <a:t>. Li</a:t>
            </a:r>
          </a:p>
        </p:txBody>
      </p:sp>
      <p:pic>
        <p:nvPicPr>
          <p:cNvPr id="13" name="Picture 12">
            <a:extLst>
              <a:ext uri="{FF2B5EF4-FFF2-40B4-BE49-F238E27FC236}">
                <a16:creationId xmlns:a16="http://schemas.microsoft.com/office/drawing/2014/main" id="{F7AD50C0-0567-3630-B5AB-8A949EB7D6E4}"/>
              </a:ext>
            </a:extLst>
          </p:cNvPr>
          <p:cNvPicPr>
            <a:picLocks noChangeAspect="1"/>
          </p:cNvPicPr>
          <p:nvPr/>
        </p:nvPicPr>
        <p:blipFill>
          <a:blip r:embed="rId4"/>
          <a:stretch>
            <a:fillRect/>
          </a:stretch>
        </p:blipFill>
        <p:spPr>
          <a:xfrm>
            <a:off x="6390249" y="978695"/>
            <a:ext cx="5647724" cy="2388835"/>
          </a:xfrm>
          <a:prstGeom prst="rect">
            <a:avLst/>
          </a:prstGeom>
        </p:spPr>
      </p:pic>
      <p:pic>
        <p:nvPicPr>
          <p:cNvPr id="16" name="Picture 15">
            <a:extLst>
              <a:ext uri="{FF2B5EF4-FFF2-40B4-BE49-F238E27FC236}">
                <a16:creationId xmlns:a16="http://schemas.microsoft.com/office/drawing/2014/main" id="{66AA40C7-C730-55DA-D7E2-90167449D4E3}"/>
              </a:ext>
            </a:extLst>
          </p:cNvPr>
          <p:cNvPicPr>
            <a:picLocks noChangeAspect="1"/>
          </p:cNvPicPr>
          <p:nvPr/>
        </p:nvPicPr>
        <p:blipFill>
          <a:blip r:embed="rId5"/>
          <a:stretch>
            <a:fillRect/>
          </a:stretch>
        </p:blipFill>
        <p:spPr>
          <a:xfrm>
            <a:off x="6390249" y="3846715"/>
            <a:ext cx="5540877" cy="2388835"/>
          </a:xfrm>
          <a:prstGeom prst="rect">
            <a:avLst/>
          </a:prstGeom>
        </p:spPr>
      </p:pic>
      <p:sp>
        <p:nvSpPr>
          <p:cNvPr id="17" name="Simple 2-body process:…">
            <a:extLst>
              <a:ext uri="{FF2B5EF4-FFF2-40B4-BE49-F238E27FC236}">
                <a16:creationId xmlns:a16="http://schemas.microsoft.com/office/drawing/2014/main" id="{BDA24628-2740-65A7-E0CE-E92EEBB0F5F7}"/>
              </a:ext>
            </a:extLst>
          </p:cNvPr>
          <p:cNvSpPr txBox="1"/>
          <p:nvPr/>
        </p:nvSpPr>
        <p:spPr>
          <a:xfrm>
            <a:off x="425873" y="5550669"/>
            <a:ext cx="5964376" cy="902748"/>
          </a:xfrm>
          <a:prstGeom prst="rect">
            <a:avLst/>
          </a:prstGeom>
          <a:ln w="3175">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35719" tIns="35719" rIns="35719" bIns="35719" anchor="ctr">
            <a:spAutoFit/>
          </a:bodyPr>
          <a:lstStyle/>
          <a:p>
            <a:pPr marL="160728" indent="-160728" algn="just">
              <a:spcBef>
                <a:spcPts val="281"/>
              </a:spcBef>
              <a:buSzPct val="100000"/>
              <a:buChar char="•"/>
              <a:defRPr sz="2200" b="0">
                <a:latin typeface="Gill Sans"/>
                <a:ea typeface="Gill Sans"/>
                <a:cs typeface="Gill Sans"/>
                <a:sym typeface="Gill Sans"/>
              </a:defRPr>
            </a:pPr>
            <a:r>
              <a:rPr lang="en-US" sz="1799" dirty="0">
                <a:latin typeface="Calibri" panose="020F0502020204030204" pitchFamily="34" charset="0"/>
                <a:cs typeface="Calibri" panose="020F0502020204030204" pitchFamily="34" charset="0"/>
              </a:rPr>
              <a:t>The acceptance cuts will always have the same effect on the portions of the phase space covered by each topology for any model and differences will arise only as density of events</a:t>
            </a:r>
          </a:p>
        </p:txBody>
      </p:sp>
      <p:sp>
        <p:nvSpPr>
          <p:cNvPr id="18" name="Simple 2-body process:…">
            <a:extLst>
              <a:ext uri="{FF2B5EF4-FFF2-40B4-BE49-F238E27FC236}">
                <a16:creationId xmlns:a16="http://schemas.microsoft.com/office/drawing/2014/main" id="{499F1DCE-9C4A-9711-D158-02C16ED9021B}"/>
              </a:ext>
            </a:extLst>
          </p:cNvPr>
          <p:cNvSpPr txBox="1"/>
          <p:nvPr/>
        </p:nvSpPr>
        <p:spPr>
          <a:xfrm>
            <a:off x="6476038" y="676921"/>
            <a:ext cx="5476145" cy="349006"/>
          </a:xfrm>
          <a:prstGeom prst="rect">
            <a:avLst/>
          </a:prstGeom>
          <a:ln w="3175">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35719" tIns="35719" rIns="35719" bIns="35719" anchor="ctr">
            <a:spAutoFit/>
          </a:bodyPr>
          <a:lstStyle/>
          <a:p>
            <a:pPr algn="ctr">
              <a:spcBef>
                <a:spcPts val="281"/>
              </a:spcBef>
              <a:buSzPct val="100000"/>
              <a:defRPr sz="2200" b="0">
                <a:latin typeface="Gill Sans"/>
                <a:ea typeface="Gill Sans"/>
                <a:cs typeface="Gill Sans"/>
                <a:sym typeface="Gill Sans"/>
              </a:defRPr>
            </a:pPr>
            <a:r>
              <a:rPr lang="en-US" sz="1799" dirty="0">
                <a:latin typeface="Calibri" panose="020F0502020204030204" pitchFamily="34" charset="0"/>
                <a:cs typeface="Calibri" panose="020F0502020204030204" pitchFamily="34" charset="0"/>
              </a:rPr>
              <a:t>Differential cross-section for the different models</a:t>
            </a:r>
            <a:r>
              <a:rPr lang="en-US" sz="1799" baseline="-5999" dirty="0">
                <a:latin typeface="Calibri" panose="020F0502020204030204" pitchFamily="34" charset="0"/>
                <a:cs typeface="Calibri" panose="020F0502020204030204" pitchFamily="34" charset="0"/>
              </a:rPr>
              <a:t> </a:t>
            </a:r>
            <a:endParaRPr sz="1799" baseline="-5999" dirty="0">
              <a:latin typeface="Calibri" panose="020F0502020204030204" pitchFamily="34" charset="0"/>
              <a:cs typeface="Calibri" panose="020F0502020204030204" pitchFamily="34" charset="0"/>
            </a:endParaRPr>
          </a:p>
        </p:txBody>
      </p:sp>
      <p:sp>
        <p:nvSpPr>
          <p:cNvPr id="19" name="Simple 2-body process:…">
            <a:extLst>
              <a:ext uri="{FF2B5EF4-FFF2-40B4-BE49-F238E27FC236}">
                <a16:creationId xmlns:a16="http://schemas.microsoft.com/office/drawing/2014/main" id="{3AE2E169-90B6-3F50-0506-9958CEE068F7}"/>
              </a:ext>
            </a:extLst>
          </p:cNvPr>
          <p:cNvSpPr txBox="1"/>
          <p:nvPr/>
        </p:nvSpPr>
        <p:spPr>
          <a:xfrm>
            <a:off x="6476038" y="3531374"/>
            <a:ext cx="5476145" cy="256738"/>
          </a:xfrm>
          <a:prstGeom prst="rect">
            <a:avLst/>
          </a:prstGeom>
          <a:ln w="3175">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35719" tIns="35719" rIns="35719" bIns="35719" anchor="ctr">
            <a:spAutoFit/>
          </a:bodyPr>
          <a:lstStyle/>
          <a:p>
            <a:pPr algn="ctr">
              <a:spcBef>
                <a:spcPts val="281"/>
              </a:spcBef>
              <a:buSzPct val="100000"/>
              <a:defRPr sz="2200" b="0">
                <a:latin typeface="Gill Sans"/>
                <a:ea typeface="Gill Sans"/>
                <a:cs typeface="Gill Sans"/>
                <a:sym typeface="Gill Sans"/>
              </a:defRPr>
            </a:pPr>
            <a:endParaRPr sz="1799" baseline="-5999" dirty="0">
              <a:latin typeface="Calibri" panose="020F0502020204030204" pitchFamily="34" charset="0"/>
              <a:cs typeface="Calibri" panose="020F0502020204030204" pitchFamily="34" charset="0"/>
            </a:endParaRPr>
          </a:p>
        </p:txBody>
      </p:sp>
      <p:sp>
        <p:nvSpPr>
          <p:cNvPr id="22" name="Simple 2-body process:…">
            <a:extLst>
              <a:ext uri="{FF2B5EF4-FFF2-40B4-BE49-F238E27FC236}">
                <a16:creationId xmlns:a16="http://schemas.microsoft.com/office/drawing/2014/main" id="{ABC1AF2D-0CC5-F8AC-B63C-7C0FA0CDE244}"/>
              </a:ext>
            </a:extLst>
          </p:cNvPr>
          <p:cNvSpPr txBox="1"/>
          <p:nvPr/>
        </p:nvSpPr>
        <p:spPr>
          <a:xfrm>
            <a:off x="6476037" y="3485119"/>
            <a:ext cx="5476145" cy="349006"/>
          </a:xfrm>
          <a:prstGeom prst="rect">
            <a:avLst/>
          </a:prstGeom>
          <a:ln w="3175">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35719" tIns="35719" rIns="35719" bIns="35719" anchor="ctr">
            <a:spAutoFit/>
          </a:bodyPr>
          <a:lstStyle/>
          <a:p>
            <a:pPr algn="ctr">
              <a:spcBef>
                <a:spcPts val="281"/>
              </a:spcBef>
              <a:buSzPct val="100000"/>
              <a:defRPr sz="2200" b="0">
                <a:latin typeface="Gill Sans"/>
                <a:ea typeface="Gill Sans"/>
                <a:cs typeface="Gill Sans"/>
                <a:sym typeface="Gill Sans"/>
              </a:defRPr>
            </a:pPr>
            <a:r>
              <a:rPr lang="en-US" sz="1799" dirty="0">
                <a:latin typeface="Calibri" panose="020F0502020204030204" pitchFamily="34" charset="0"/>
                <a:cs typeface="Calibri" panose="020F0502020204030204" pitchFamily="34" charset="0"/>
              </a:rPr>
              <a:t>Effect of the acceptance cuts on RE-MC distribution</a:t>
            </a:r>
            <a:endParaRPr sz="1799" baseline="-5999" dirty="0">
              <a:latin typeface="Calibri" panose="020F0502020204030204" pitchFamily="34" charset="0"/>
              <a:cs typeface="Calibri" panose="020F0502020204030204" pitchFamily="34" charset="0"/>
            </a:endParaRPr>
          </a:p>
        </p:txBody>
      </p:sp>
      <p:sp>
        <p:nvSpPr>
          <p:cNvPr id="23" name="Simple 2-body process:…">
            <a:extLst>
              <a:ext uri="{FF2B5EF4-FFF2-40B4-BE49-F238E27FC236}">
                <a16:creationId xmlns:a16="http://schemas.microsoft.com/office/drawing/2014/main" id="{7AA56E18-764D-A39C-F8B7-29DC12EAAEBC}"/>
              </a:ext>
            </a:extLst>
          </p:cNvPr>
          <p:cNvSpPr txBox="1"/>
          <p:nvPr/>
        </p:nvSpPr>
        <p:spPr>
          <a:xfrm>
            <a:off x="425873" y="3911267"/>
            <a:ext cx="5964376" cy="349006"/>
          </a:xfrm>
          <a:prstGeom prst="rect">
            <a:avLst/>
          </a:prstGeom>
          <a:ln w="3175">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35719" tIns="35719" rIns="35719" bIns="35719" anchor="ctr">
            <a:spAutoFit/>
          </a:bodyPr>
          <a:lstStyle/>
          <a:p>
            <a:pPr marL="160728" indent="-160728" algn="just">
              <a:spcBef>
                <a:spcPts val="281"/>
              </a:spcBef>
              <a:buSzPct val="100000"/>
              <a:buChar char="•"/>
              <a:defRPr sz="2200" b="0">
                <a:latin typeface="Gill Sans"/>
                <a:ea typeface="Gill Sans"/>
                <a:cs typeface="Gill Sans"/>
                <a:sym typeface="Gill Sans"/>
              </a:defRPr>
            </a:pPr>
            <a:r>
              <a:rPr lang="en-US" sz="1799" dirty="0">
                <a:latin typeface="Calibri" panose="020F0502020204030204" pitchFamily="34" charset="0"/>
                <a:cs typeface="Calibri" panose="020F0502020204030204" pitchFamily="34" charset="0"/>
              </a:rPr>
              <a:t>We built two different datasets to test our model on:</a:t>
            </a:r>
          </a:p>
        </p:txBody>
      </p:sp>
      <p:sp>
        <p:nvSpPr>
          <p:cNvPr id="25" name="TextBox 24">
            <a:extLst>
              <a:ext uri="{FF2B5EF4-FFF2-40B4-BE49-F238E27FC236}">
                <a16:creationId xmlns:a16="http://schemas.microsoft.com/office/drawing/2014/main" id="{EEB32055-0F99-4DCF-FF23-8F87286D1D00}"/>
              </a:ext>
            </a:extLst>
          </p:cNvPr>
          <p:cNvSpPr txBox="1"/>
          <p:nvPr/>
        </p:nvSpPr>
        <p:spPr>
          <a:xfrm>
            <a:off x="817000" y="4799298"/>
            <a:ext cx="4625946" cy="276999"/>
          </a:xfrm>
          <a:prstGeom prst="rect">
            <a:avLst/>
          </a:prstGeom>
          <a:noFill/>
        </p:spPr>
        <p:txBody>
          <a:bodyPr wrap="none" lIns="0" tIns="0" rIns="0" bIns="0" rtlCol="0">
            <a:spAutoFit/>
          </a:bodyPr>
          <a:lstStyle/>
          <a:p>
            <a:r>
              <a:rPr lang="en-IT" dirty="0"/>
              <a:t>D1: (PS-MC, RE-MC)                 D2: (CT-MC, RE-MC)</a:t>
            </a:r>
          </a:p>
        </p:txBody>
      </p:sp>
      <p:sp>
        <p:nvSpPr>
          <p:cNvPr id="26" name="Left Brace 25">
            <a:extLst>
              <a:ext uri="{FF2B5EF4-FFF2-40B4-BE49-F238E27FC236}">
                <a16:creationId xmlns:a16="http://schemas.microsoft.com/office/drawing/2014/main" id="{83D49726-BC91-FD1D-9C3E-F813EA357F9A}"/>
              </a:ext>
            </a:extLst>
          </p:cNvPr>
          <p:cNvSpPr/>
          <p:nvPr/>
        </p:nvSpPr>
        <p:spPr>
          <a:xfrm rot="16200000">
            <a:off x="1458100" y="4853872"/>
            <a:ext cx="222421" cy="5711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T"/>
          </a:p>
        </p:txBody>
      </p:sp>
      <p:sp>
        <p:nvSpPr>
          <p:cNvPr id="31" name="Left Brace 30">
            <a:extLst>
              <a:ext uri="{FF2B5EF4-FFF2-40B4-BE49-F238E27FC236}">
                <a16:creationId xmlns:a16="http://schemas.microsoft.com/office/drawing/2014/main" id="{4A5C343F-B365-01C0-2EE2-EEE7D2144247}"/>
              </a:ext>
            </a:extLst>
          </p:cNvPr>
          <p:cNvSpPr/>
          <p:nvPr/>
        </p:nvSpPr>
        <p:spPr>
          <a:xfrm rot="16200000">
            <a:off x="4193062" y="4848015"/>
            <a:ext cx="222421" cy="5711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T"/>
          </a:p>
        </p:txBody>
      </p:sp>
      <p:cxnSp>
        <p:nvCxnSpPr>
          <p:cNvPr id="33" name="Elbow Connector 32">
            <a:extLst>
              <a:ext uri="{FF2B5EF4-FFF2-40B4-BE49-F238E27FC236}">
                <a16:creationId xmlns:a16="http://schemas.microsoft.com/office/drawing/2014/main" id="{C3E878C1-A50C-84D2-A038-040079F2DB02}"/>
              </a:ext>
            </a:extLst>
          </p:cNvPr>
          <p:cNvCxnSpPr>
            <a:cxnSpLocks/>
            <a:stCxn id="26" idx="1"/>
            <a:endCxn id="48" idx="1"/>
          </p:cNvCxnSpPr>
          <p:nvPr/>
        </p:nvCxnSpPr>
        <p:spPr>
          <a:xfrm rot="16200000" flipH="1">
            <a:off x="1881767" y="4938216"/>
            <a:ext cx="127399" cy="752310"/>
          </a:xfrm>
          <a:prstGeom prst="bentConnector4">
            <a:avLst>
              <a:gd name="adj1" fmla="val 101842"/>
              <a:gd name="adj2" fmla="val 5739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8DFA85CD-966A-1E0F-295F-D0BC74D4A1A5}"/>
              </a:ext>
            </a:extLst>
          </p:cNvPr>
          <p:cNvCxnSpPr>
            <a:cxnSpLocks/>
            <a:stCxn id="31" idx="1"/>
            <a:endCxn id="48" idx="3"/>
          </p:cNvCxnSpPr>
          <p:nvPr/>
        </p:nvCxnSpPr>
        <p:spPr>
          <a:xfrm rot="5400000">
            <a:off x="3987031" y="5060829"/>
            <a:ext cx="133256" cy="501228"/>
          </a:xfrm>
          <a:prstGeom prst="bentConnector4">
            <a:avLst>
              <a:gd name="adj1" fmla="val 97365"/>
              <a:gd name="adj2" fmla="val 61094"/>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Simple 2-body process:…">
            <a:extLst>
              <a:ext uri="{FF2B5EF4-FFF2-40B4-BE49-F238E27FC236}">
                <a16:creationId xmlns:a16="http://schemas.microsoft.com/office/drawing/2014/main" id="{7C6005B1-8771-D804-77FF-E52441D2D36A}"/>
              </a:ext>
            </a:extLst>
          </p:cNvPr>
          <p:cNvSpPr txBox="1"/>
          <p:nvPr/>
        </p:nvSpPr>
        <p:spPr>
          <a:xfrm>
            <a:off x="2321621" y="5203568"/>
            <a:ext cx="1481424" cy="349006"/>
          </a:xfrm>
          <a:prstGeom prst="rect">
            <a:avLst/>
          </a:prstGeom>
          <a:ln w="3175">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35719" tIns="35719" rIns="35719" bIns="35719" anchor="ctr">
            <a:spAutoFit/>
          </a:bodyPr>
          <a:lstStyle/>
          <a:p>
            <a:pPr algn="ctr">
              <a:spcBef>
                <a:spcPts val="281"/>
              </a:spcBef>
              <a:buSzPct val="100000"/>
              <a:defRPr sz="2200" b="0">
                <a:latin typeface="Gill Sans"/>
                <a:ea typeface="Gill Sans"/>
                <a:cs typeface="Gill Sans"/>
                <a:sym typeface="Gill Sans"/>
              </a:defRPr>
            </a:pPr>
            <a:r>
              <a:rPr lang="en-US" sz="1799" dirty="0">
                <a:solidFill>
                  <a:srgbClr val="A2B8E2"/>
                </a:solidFill>
                <a:latin typeface="Calibri" panose="020F0502020204030204" pitchFamily="34" charset="0"/>
                <a:cs typeface="Calibri" panose="020F0502020204030204" pitchFamily="34" charset="0"/>
              </a:rPr>
              <a:t>unmeasured</a:t>
            </a:r>
          </a:p>
        </p:txBody>
      </p:sp>
      <p:sp>
        <p:nvSpPr>
          <p:cNvPr id="58" name="Left Brace 57">
            <a:extLst>
              <a:ext uri="{FF2B5EF4-FFF2-40B4-BE49-F238E27FC236}">
                <a16:creationId xmlns:a16="http://schemas.microsoft.com/office/drawing/2014/main" id="{61D71A84-B3CB-72EF-029E-F01F6C4CA439}"/>
              </a:ext>
            </a:extLst>
          </p:cNvPr>
          <p:cNvSpPr/>
          <p:nvPr/>
        </p:nvSpPr>
        <p:spPr>
          <a:xfrm rot="5400000">
            <a:off x="2216433" y="4469568"/>
            <a:ext cx="175995" cy="662386"/>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IT"/>
          </a:p>
        </p:txBody>
      </p:sp>
      <p:sp>
        <p:nvSpPr>
          <p:cNvPr id="60" name="Left Brace 59">
            <a:extLst>
              <a:ext uri="{FF2B5EF4-FFF2-40B4-BE49-F238E27FC236}">
                <a16:creationId xmlns:a16="http://schemas.microsoft.com/office/drawing/2014/main" id="{725BDDE7-8FD1-9410-FFFC-A1F6D80EDBF8}"/>
              </a:ext>
            </a:extLst>
          </p:cNvPr>
          <p:cNvSpPr/>
          <p:nvPr/>
        </p:nvSpPr>
        <p:spPr>
          <a:xfrm rot="5400000">
            <a:off x="4929156" y="4482118"/>
            <a:ext cx="175995" cy="662386"/>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IT"/>
          </a:p>
        </p:txBody>
      </p:sp>
      <p:sp>
        <p:nvSpPr>
          <p:cNvPr id="61" name="Simple 2-body process:…">
            <a:extLst>
              <a:ext uri="{FF2B5EF4-FFF2-40B4-BE49-F238E27FC236}">
                <a16:creationId xmlns:a16="http://schemas.microsoft.com/office/drawing/2014/main" id="{878CE900-33CB-31AC-C265-91A64A0F07E4}"/>
              </a:ext>
            </a:extLst>
          </p:cNvPr>
          <p:cNvSpPr txBox="1"/>
          <p:nvPr/>
        </p:nvSpPr>
        <p:spPr>
          <a:xfrm>
            <a:off x="3044414" y="4312250"/>
            <a:ext cx="1104359" cy="349006"/>
          </a:xfrm>
          <a:prstGeom prst="rect">
            <a:avLst/>
          </a:prstGeom>
          <a:ln w="3175">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35719" tIns="35719" rIns="35719" bIns="35719" anchor="ctr">
            <a:spAutoFit/>
          </a:bodyPr>
          <a:lstStyle/>
          <a:p>
            <a:pPr algn="ctr">
              <a:spcBef>
                <a:spcPts val="281"/>
              </a:spcBef>
              <a:buSzPct val="100000"/>
              <a:defRPr sz="2200" b="0">
                <a:latin typeface="Gill Sans"/>
                <a:ea typeface="Gill Sans"/>
                <a:cs typeface="Gill Sans"/>
                <a:sym typeface="Gill Sans"/>
              </a:defRPr>
            </a:pPr>
            <a:r>
              <a:rPr lang="en-US" sz="1799" dirty="0">
                <a:solidFill>
                  <a:srgbClr val="EE7D31"/>
                </a:solidFill>
                <a:latin typeface="Calibri" panose="020F0502020204030204" pitchFamily="34" charset="0"/>
                <a:cs typeface="Calibri" panose="020F0502020204030204" pitchFamily="34" charset="0"/>
              </a:rPr>
              <a:t>measured</a:t>
            </a:r>
          </a:p>
        </p:txBody>
      </p:sp>
      <p:cxnSp>
        <p:nvCxnSpPr>
          <p:cNvPr id="63" name="Elbow Connector 62">
            <a:extLst>
              <a:ext uri="{FF2B5EF4-FFF2-40B4-BE49-F238E27FC236}">
                <a16:creationId xmlns:a16="http://schemas.microsoft.com/office/drawing/2014/main" id="{C330BFE6-F53A-6C17-3955-F63AF41E6A68}"/>
              </a:ext>
            </a:extLst>
          </p:cNvPr>
          <p:cNvCxnSpPr>
            <a:cxnSpLocks/>
            <a:endCxn id="61" idx="1"/>
          </p:cNvCxnSpPr>
          <p:nvPr/>
        </p:nvCxnSpPr>
        <p:spPr>
          <a:xfrm flipV="1">
            <a:off x="2321621" y="4486753"/>
            <a:ext cx="722793" cy="226010"/>
          </a:xfrm>
          <a:prstGeom prst="bentConnector3">
            <a:avLst>
              <a:gd name="adj1" fmla="val 885"/>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9" name="Elbow Connector 68">
            <a:extLst>
              <a:ext uri="{FF2B5EF4-FFF2-40B4-BE49-F238E27FC236}">
                <a16:creationId xmlns:a16="http://schemas.microsoft.com/office/drawing/2014/main" id="{298991F4-B152-8D43-EE48-9888E53DBB42}"/>
              </a:ext>
            </a:extLst>
          </p:cNvPr>
          <p:cNvCxnSpPr>
            <a:cxnSpLocks/>
            <a:stCxn id="60" idx="1"/>
            <a:endCxn id="61" idx="3"/>
          </p:cNvCxnSpPr>
          <p:nvPr/>
        </p:nvCxnSpPr>
        <p:spPr>
          <a:xfrm rot="16200000" flipV="1">
            <a:off x="4463684" y="4171843"/>
            <a:ext cx="238561" cy="868381"/>
          </a:xfrm>
          <a:prstGeom prst="bentConnector4">
            <a:avLst>
              <a:gd name="adj1" fmla="val 100335"/>
              <a:gd name="adj2" fmla="val 55067"/>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7963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443AD-0356-1584-4427-423489F966CF}"/>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D855BFD6-C6DF-180D-40E3-B38A8EE1AF26}"/>
              </a:ext>
            </a:extLst>
          </p:cNvPr>
          <p:cNvSpPr txBox="1"/>
          <p:nvPr/>
        </p:nvSpPr>
        <p:spPr>
          <a:xfrm>
            <a:off x="0" y="638340"/>
            <a:ext cx="12125326" cy="1200329"/>
          </a:xfrm>
          <a:prstGeom prst="rect">
            <a:avLst/>
          </a:prstGeom>
          <a:noFill/>
        </p:spPr>
        <p:txBody>
          <a:bodyPr wrap="square" rtlCol="0">
            <a:spAutoFit/>
          </a:bodyPr>
          <a:lstStyle/>
          <a:p>
            <a:pPr marL="285750" indent="-285750">
              <a:buFont typeface="Arial" panose="020B0604020202020204" pitchFamily="34" charset="0"/>
              <a:buChar char="•"/>
            </a:pPr>
            <a:r>
              <a:rPr lang="it-IT" dirty="0"/>
              <a:t>CLOSURE TEST: </a:t>
            </a:r>
          </a:p>
          <a:p>
            <a:r>
              <a:rPr lang="it-IT" dirty="0"/>
              <a:t>	</a:t>
            </a:r>
            <a:r>
              <a:rPr lang="it-IT" dirty="0" err="1"/>
              <a:t>Demonstrate</a:t>
            </a:r>
            <a:r>
              <a:rPr lang="it-IT" dirty="0"/>
              <a:t> </a:t>
            </a:r>
            <a:r>
              <a:rPr lang="it-IT" dirty="0" err="1"/>
              <a:t>that</a:t>
            </a:r>
            <a:r>
              <a:rPr lang="it-IT" dirty="0"/>
              <a:t> </a:t>
            </a:r>
            <a:r>
              <a:rPr lang="it-IT" dirty="0" err="1"/>
              <a:t>GANs</a:t>
            </a:r>
            <a:r>
              <a:rPr lang="it-IT" dirty="0"/>
              <a:t> </a:t>
            </a:r>
            <a:r>
              <a:rPr lang="it-IT" dirty="0" err="1"/>
              <a:t>reproduce</a:t>
            </a:r>
            <a:r>
              <a:rPr lang="it-IT" dirty="0"/>
              <a:t> ‘</a:t>
            </a:r>
            <a:r>
              <a:rPr lang="it-IT" dirty="0" err="1"/>
              <a:t>true</a:t>
            </a:r>
            <a:r>
              <a:rPr lang="it-IT" dirty="0"/>
              <a:t>’ multi-d </a:t>
            </a:r>
            <a:r>
              <a:rPr lang="it-IT" dirty="0" err="1"/>
              <a:t>correlations</a:t>
            </a:r>
            <a:r>
              <a:rPr lang="it-IT" dirty="0"/>
              <a:t>, </a:t>
            </a:r>
            <a:r>
              <a:rPr lang="it-IT" dirty="0" err="1"/>
              <a:t>unfolding</a:t>
            </a:r>
            <a:r>
              <a:rPr lang="it-IT" dirty="0"/>
              <a:t> CLAS </a:t>
            </a:r>
            <a:r>
              <a:rPr lang="it-IT" dirty="0" err="1"/>
              <a:t>acceptance</a:t>
            </a:r>
            <a:r>
              <a:rPr lang="it-IT" dirty="0"/>
              <a:t> </a:t>
            </a:r>
            <a:r>
              <a:rPr lang="it-IT" dirty="0" err="1"/>
              <a:t>effects</a:t>
            </a:r>
            <a:r>
              <a:rPr lang="it-IT" dirty="0"/>
              <a:t>, </a:t>
            </a:r>
            <a:r>
              <a:rPr lang="it-IT" dirty="0" err="1"/>
              <a:t>comparing</a:t>
            </a:r>
            <a:r>
              <a:rPr lang="it-IT" dirty="0"/>
              <a:t> vertex-	</a:t>
            </a:r>
            <a:r>
              <a:rPr lang="it-IT" dirty="0" err="1"/>
              <a:t>level</a:t>
            </a:r>
            <a:r>
              <a:rPr lang="it-IT" dirty="0"/>
              <a:t> (GEN) events with GAN GEN SYNT events, </a:t>
            </a:r>
            <a:r>
              <a:rPr lang="it-IT" dirty="0" err="1"/>
              <a:t>trained</a:t>
            </a:r>
            <a:r>
              <a:rPr lang="it-IT" dirty="0"/>
              <a:t> </a:t>
            </a:r>
            <a:r>
              <a:rPr lang="it-IT" dirty="0" err="1"/>
              <a:t>at</a:t>
            </a:r>
            <a:r>
              <a:rPr lang="it-IT" dirty="0"/>
              <a:t> detector-</a:t>
            </a:r>
            <a:r>
              <a:rPr lang="it-IT" dirty="0" err="1"/>
              <a:t>level</a:t>
            </a:r>
            <a:r>
              <a:rPr lang="it-IT" dirty="0"/>
              <a:t> and </a:t>
            </a:r>
            <a:r>
              <a:rPr lang="it-IT" dirty="0" err="1"/>
              <a:t>unfolded</a:t>
            </a:r>
            <a:r>
              <a:rPr lang="it-IT" dirty="0"/>
              <a:t> with a (GAN-</a:t>
            </a:r>
            <a:r>
              <a:rPr lang="it-IT" dirty="0" err="1"/>
              <a:t>based</a:t>
            </a:r>
            <a:r>
              <a:rPr lang="it-IT" dirty="0"/>
              <a:t>) detector 	proxy</a:t>
            </a:r>
          </a:p>
        </p:txBody>
      </p:sp>
      <p:sp>
        <p:nvSpPr>
          <p:cNvPr id="41" name="Rettangolo 40">
            <a:extLst>
              <a:ext uri="{FF2B5EF4-FFF2-40B4-BE49-F238E27FC236}">
                <a16:creationId xmlns:a16="http://schemas.microsoft.com/office/drawing/2014/main" id="{96E33158-DAB8-FAB3-FC8B-B9D79A9A5416}"/>
              </a:ext>
            </a:extLst>
          </p:cNvPr>
          <p:cNvSpPr/>
          <p:nvPr/>
        </p:nvSpPr>
        <p:spPr>
          <a:xfrm>
            <a:off x="2850942" y="105091"/>
            <a:ext cx="6486516"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D734D38B-B63B-F9F0-310D-00A230F9ED54}"/>
                  </a:ext>
                </a:extLst>
              </p:cNvPr>
              <p:cNvSpPr txBox="1"/>
              <p:nvPr/>
            </p:nvSpPr>
            <p:spPr>
              <a:xfrm>
                <a:off x="2850942" y="141899"/>
                <a:ext cx="6486515" cy="438582"/>
              </a:xfrm>
              <a:prstGeom prst="rect">
                <a:avLst/>
              </a:prstGeom>
              <a:noFill/>
            </p:spPr>
            <p:txBody>
              <a:bodyPr wrap="square" rtlCol="0">
                <a:spAutoFit/>
              </a:bodyPr>
              <a:lstStyle/>
              <a:p>
                <a:pPr algn="ctr"/>
                <a:r>
                  <a:rPr lang="it-IT" sz="2200" b="1" dirty="0" err="1">
                    <a:solidFill>
                      <a:schemeClr val="bg1"/>
                    </a:solidFill>
                  </a:rPr>
                  <a:t>Acceptance</a:t>
                </a:r>
                <a:r>
                  <a:rPr lang="it-IT" sz="2200" b="1" dirty="0">
                    <a:solidFill>
                      <a:schemeClr val="bg1"/>
                    </a:solidFill>
                  </a:rPr>
                  <a:t>: Single </a:t>
                </a:r>
                <a14:m>
                  <m:oMath xmlns:m="http://schemas.openxmlformats.org/officeDocument/2006/math">
                    <m:sSup>
                      <m:sSupPr>
                        <m:ctrlPr>
                          <a:rPr lang="en-US" sz="2200" b="1" i="1" smtClean="0">
                            <a:solidFill>
                              <a:schemeClr val="bg1"/>
                            </a:solidFill>
                            <a:latin typeface="Cambria Math" panose="02040503050406030204" pitchFamily="18" charset="0"/>
                          </a:rPr>
                        </m:ctrlPr>
                      </m:sSupPr>
                      <m:e>
                        <m:r>
                          <a:rPr lang="en-US" sz="2200" b="1" i="1" smtClean="0">
                            <a:solidFill>
                              <a:schemeClr val="bg1"/>
                            </a:solidFill>
                            <a:latin typeface="Cambria Math" panose="02040503050406030204" pitchFamily="18" charset="0"/>
                          </a:rPr>
                          <m:t>𝝅</m:t>
                        </m:r>
                      </m:e>
                      <m:sup>
                        <m:r>
                          <a:rPr lang="en-US" sz="2200" b="1" i="1" smtClean="0">
                            <a:solidFill>
                              <a:schemeClr val="bg1"/>
                            </a:solidFill>
                            <a:latin typeface="Cambria Math" panose="02040503050406030204" pitchFamily="18" charset="0"/>
                          </a:rPr>
                          <m:t>𝟎</m:t>
                        </m:r>
                      </m:sup>
                    </m:sSup>
                  </m:oMath>
                </a14:m>
                <a:r>
                  <a:rPr lang="it-IT" sz="2200" b="1" dirty="0" err="1">
                    <a:solidFill>
                      <a:schemeClr val="bg1"/>
                    </a:solidFill>
                  </a:rPr>
                  <a:t>photoproduction</a:t>
                </a:r>
                <a:r>
                  <a:rPr lang="it-IT" sz="2200" b="1" dirty="0">
                    <a:solidFill>
                      <a:schemeClr val="bg1"/>
                    </a:solidFill>
                  </a:rPr>
                  <a:t> </a:t>
                </a:r>
                <a:r>
                  <a:rPr lang="it-IT" sz="2200" b="1" dirty="0" err="1">
                    <a:solidFill>
                      <a:schemeClr val="bg1"/>
                    </a:solidFill>
                  </a:rPr>
                  <a:t>closure</a:t>
                </a:r>
                <a:r>
                  <a:rPr lang="it-IT" sz="2200" b="1" dirty="0">
                    <a:solidFill>
                      <a:schemeClr val="bg1"/>
                    </a:solidFill>
                  </a:rPr>
                  <a:t> test </a:t>
                </a:r>
              </a:p>
            </p:txBody>
          </p:sp>
        </mc:Choice>
        <mc:Fallback xmlns="">
          <p:sp>
            <p:nvSpPr>
              <p:cNvPr id="42" name="CasellaDiTesto 41">
                <a:extLst>
                  <a:ext uri="{FF2B5EF4-FFF2-40B4-BE49-F238E27FC236}">
                    <a16:creationId xmlns:a16="http://schemas.microsoft.com/office/drawing/2014/main" id="{D734D38B-B63B-F9F0-310D-00A230F9ED54}"/>
                  </a:ext>
                </a:extLst>
              </p:cNvPr>
              <p:cNvSpPr txBox="1">
                <a:spLocks noRot="1" noChangeAspect="1" noMove="1" noResize="1" noEditPoints="1" noAdjustHandles="1" noChangeArrowheads="1" noChangeShapeType="1" noTextEdit="1"/>
              </p:cNvSpPr>
              <p:nvPr/>
            </p:nvSpPr>
            <p:spPr>
              <a:xfrm>
                <a:off x="2850942" y="141899"/>
                <a:ext cx="6486515" cy="438582"/>
              </a:xfrm>
              <a:prstGeom prst="rect">
                <a:avLst/>
              </a:prstGeom>
              <a:blipFill>
                <a:blip r:embed="rId2"/>
                <a:stretch>
                  <a:fillRect t="-8571" b="-28571"/>
                </a:stretch>
              </a:blipFill>
            </p:spPr>
            <p:txBody>
              <a:bodyPr/>
              <a:lstStyle/>
              <a:p>
                <a:r>
                  <a:rPr lang="en-IT">
                    <a:noFill/>
                  </a:rPr>
                  <a:t> </a:t>
                </a:r>
              </a:p>
            </p:txBody>
          </p:sp>
        </mc:Fallback>
      </mc:AlternateContent>
      <p:sp>
        <p:nvSpPr>
          <p:cNvPr id="45" name="Rettangolo 44">
            <a:extLst>
              <a:ext uri="{FF2B5EF4-FFF2-40B4-BE49-F238E27FC236}">
                <a16:creationId xmlns:a16="http://schemas.microsoft.com/office/drawing/2014/main" id="{71A0E23B-6966-2B3E-305D-E6C5765FD948}"/>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46" name="Immagine 45" descr="Immagine che contiene silhouette, mammifero, cavallo, arte&#10;&#10;Descrizione generata automaticamente">
            <a:extLst>
              <a:ext uri="{FF2B5EF4-FFF2-40B4-BE49-F238E27FC236}">
                <a16:creationId xmlns:a16="http://schemas.microsoft.com/office/drawing/2014/main" id="{D7B79D30-1D4C-178F-4AA7-CAE684F15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7" name="CasellaDiTesto 46">
            <a:extLst>
              <a:ext uri="{FF2B5EF4-FFF2-40B4-BE49-F238E27FC236}">
                <a16:creationId xmlns:a16="http://schemas.microsoft.com/office/drawing/2014/main" id="{80DE2D57-1B91-9FD6-D0C8-DDD2EC146333}"/>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8" name="CasellaDiTesto 47">
            <a:extLst>
              <a:ext uri="{FF2B5EF4-FFF2-40B4-BE49-F238E27FC236}">
                <a16:creationId xmlns:a16="http://schemas.microsoft.com/office/drawing/2014/main" id="{A1058122-BBA7-8D0C-3383-BA2B85E5E6EF}"/>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11 - Tommaso Vittorini</a:t>
            </a:r>
          </a:p>
        </p:txBody>
      </p:sp>
      <p:sp>
        <p:nvSpPr>
          <p:cNvPr id="2" name="TextBox 1">
            <a:extLst>
              <a:ext uri="{FF2B5EF4-FFF2-40B4-BE49-F238E27FC236}">
                <a16:creationId xmlns:a16="http://schemas.microsoft.com/office/drawing/2014/main" id="{6CA1C74A-36E2-22A3-175A-FDAC9CDBBC76}"/>
              </a:ext>
            </a:extLst>
          </p:cNvPr>
          <p:cNvSpPr txBox="1"/>
          <p:nvPr/>
        </p:nvSpPr>
        <p:spPr>
          <a:xfrm>
            <a:off x="36576" y="2473220"/>
            <a:ext cx="6203154" cy="369332"/>
          </a:xfrm>
          <a:prstGeom prst="rect">
            <a:avLst/>
          </a:prstGeom>
          <a:noFill/>
        </p:spPr>
        <p:txBody>
          <a:bodyPr wrap="square" rtlCol="0">
            <a:spAutoFit/>
          </a:bodyPr>
          <a:lstStyle/>
          <a:p>
            <a:pPr algn="ctr"/>
            <a:r>
              <a:rPr lang="en-IT" b="1" dirty="0"/>
              <a:t>UNFOLDING GAN (UNF-GAN)</a:t>
            </a:r>
          </a:p>
        </p:txBody>
      </p:sp>
      <p:sp>
        <p:nvSpPr>
          <p:cNvPr id="4" name="TextBox 3">
            <a:extLst>
              <a:ext uri="{FF2B5EF4-FFF2-40B4-BE49-F238E27FC236}">
                <a16:creationId xmlns:a16="http://schemas.microsoft.com/office/drawing/2014/main" id="{C5E6F0BB-6B50-CBA0-FDA6-19916B3CF36E}"/>
              </a:ext>
            </a:extLst>
          </p:cNvPr>
          <p:cNvSpPr txBox="1"/>
          <p:nvPr/>
        </p:nvSpPr>
        <p:spPr>
          <a:xfrm>
            <a:off x="6318535" y="2443273"/>
            <a:ext cx="5861271" cy="369332"/>
          </a:xfrm>
          <a:prstGeom prst="rect">
            <a:avLst/>
          </a:prstGeom>
          <a:noFill/>
        </p:spPr>
        <p:txBody>
          <a:bodyPr wrap="square" rtlCol="0">
            <a:spAutoFit/>
          </a:bodyPr>
          <a:lstStyle/>
          <a:p>
            <a:pPr algn="ctr"/>
            <a:r>
              <a:rPr lang="en-IT" b="1" dirty="0"/>
              <a:t>DETECTOR SIMULATION GAN (DS-GAN)</a:t>
            </a:r>
          </a:p>
        </p:txBody>
      </p:sp>
      <p:sp>
        <p:nvSpPr>
          <p:cNvPr id="5" name="Rectangle 4">
            <a:extLst>
              <a:ext uri="{FF2B5EF4-FFF2-40B4-BE49-F238E27FC236}">
                <a16:creationId xmlns:a16="http://schemas.microsoft.com/office/drawing/2014/main" id="{61F22123-54BC-1EFF-E17A-DE0135B77615}"/>
              </a:ext>
            </a:extLst>
          </p:cNvPr>
          <p:cNvSpPr/>
          <p:nvPr/>
        </p:nvSpPr>
        <p:spPr>
          <a:xfrm>
            <a:off x="302082" y="2918129"/>
            <a:ext cx="5802024" cy="266828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T"/>
          </a:p>
        </p:txBody>
      </p:sp>
      <p:sp>
        <p:nvSpPr>
          <p:cNvPr id="13" name="Rectangle 12">
            <a:extLst>
              <a:ext uri="{FF2B5EF4-FFF2-40B4-BE49-F238E27FC236}">
                <a16:creationId xmlns:a16="http://schemas.microsoft.com/office/drawing/2014/main" id="{9BB23655-BACC-C63F-776D-E589143B546D}"/>
              </a:ext>
            </a:extLst>
          </p:cNvPr>
          <p:cNvSpPr/>
          <p:nvPr/>
        </p:nvSpPr>
        <p:spPr>
          <a:xfrm>
            <a:off x="6318536" y="2871781"/>
            <a:ext cx="5800946" cy="3386349"/>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T"/>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0CDF384-592D-7424-D22A-0D303A1CB84D}"/>
                  </a:ext>
                </a:extLst>
              </p:cNvPr>
              <p:cNvSpPr txBox="1"/>
              <p:nvPr/>
            </p:nvSpPr>
            <p:spPr>
              <a:xfrm>
                <a:off x="928696" y="1791962"/>
                <a:ext cx="9672638" cy="646331"/>
              </a:xfrm>
              <a:prstGeom prst="rect">
                <a:avLst/>
              </a:prstGeom>
              <a:noFill/>
            </p:spPr>
            <p:txBody>
              <a:bodyPr wrap="square" rtlCol="0">
                <a:spAutoFit/>
              </a:bodyPr>
              <a:lstStyle/>
              <a:p>
                <a:pPr marL="285750" indent="-285750">
                  <a:buFont typeface="Arial" panose="020B0604020202020204" pitchFamily="34" charset="0"/>
                  <a:buChar char="•"/>
                </a:pPr>
                <a:r>
                  <a:rPr lang="en-IT" dirty="0"/>
                  <a:t>Event: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𝑐𝑚</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𝑐𝑚</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𝑇</m:t>
                        </m:r>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𝑇</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𝑇</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𝑇</m:t>
                        </m:r>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IT" dirty="0"/>
              </a:p>
              <a:p>
                <a:pPr marL="285750" indent="-285750">
                  <a:buFont typeface="Arial" panose="020B0604020202020204" pitchFamily="34" charset="0"/>
                  <a:buChar char="•"/>
                </a:pPr>
                <a:r>
                  <a:rPr lang="en-IT" dirty="0"/>
                  <a:t>Probabilities for an event to belong to a given topology to take care of detector inefficiencies </a:t>
                </a:r>
              </a:p>
            </p:txBody>
          </p:sp>
        </mc:Choice>
        <mc:Fallback xmlns="">
          <p:sp>
            <p:nvSpPr>
              <p:cNvPr id="15" name="TextBox 14">
                <a:extLst>
                  <a:ext uri="{FF2B5EF4-FFF2-40B4-BE49-F238E27FC236}">
                    <a16:creationId xmlns:a16="http://schemas.microsoft.com/office/drawing/2014/main" id="{E0CDF384-592D-7424-D22A-0D303A1CB84D}"/>
                  </a:ext>
                </a:extLst>
              </p:cNvPr>
              <p:cNvSpPr txBox="1">
                <a:spLocks noRot="1" noChangeAspect="1" noMove="1" noResize="1" noEditPoints="1" noAdjustHandles="1" noChangeArrowheads="1" noChangeShapeType="1" noTextEdit="1"/>
              </p:cNvSpPr>
              <p:nvPr/>
            </p:nvSpPr>
            <p:spPr>
              <a:xfrm>
                <a:off x="928696" y="1791962"/>
                <a:ext cx="9672638" cy="646331"/>
              </a:xfrm>
              <a:prstGeom prst="rect">
                <a:avLst/>
              </a:prstGeom>
              <a:blipFill>
                <a:blip r:embed="rId6"/>
                <a:stretch>
                  <a:fillRect l="-262" t="-5882" b="-13725"/>
                </a:stretch>
              </a:blipFill>
            </p:spPr>
            <p:txBody>
              <a:bodyPr/>
              <a:lstStyle/>
              <a:p>
                <a:r>
                  <a:rPr lang="en-IT">
                    <a:noFill/>
                  </a:rPr>
                  <a:t> </a:t>
                </a:r>
              </a:p>
            </p:txBody>
          </p:sp>
        </mc:Fallback>
      </mc:AlternateContent>
      <p:sp>
        <p:nvSpPr>
          <p:cNvPr id="11" name="Rectangle 10">
            <a:extLst>
              <a:ext uri="{FF2B5EF4-FFF2-40B4-BE49-F238E27FC236}">
                <a16:creationId xmlns:a16="http://schemas.microsoft.com/office/drawing/2014/main" id="{6044D581-4B1F-3D19-3865-C1F5885C274C}"/>
              </a:ext>
            </a:extLst>
          </p:cNvPr>
          <p:cNvSpPr/>
          <p:nvPr/>
        </p:nvSpPr>
        <p:spPr>
          <a:xfrm>
            <a:off x="323598" y="2962563"/>
            <a:ext cx="5760581" cy="25897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T"/>
          </a:p>
        </p:txBody>
      </p:sp>
      <p:pic>
        <p:nvPicPr>
          <p:cNvPr id="16" name="Picture 15">
            <a:extLst>
              <a:ext uri="{FF2B5EF4-FFF2-40B4-BE49-F238E27FC236}">
                <a16:creationId xmlns:a16="http://schemas.microsoft.com/office/drawing/2014/main" id="{E1A765B2-EA7B-CF96-661B-217D96A5F6AE}"/>
              </a:ext>
            </a:extLst>
          </p:cNvPr>
          <p:cNvPicPr>
            <a:picLocks noChangeAspect="1"/>
          </p:cNvPicPr>
          <p:nvPr/>
        </p:nvPicPr>
        <p:blipFill>
          <a:blip r:embed="rId7"/>
          <a:stretch>
            <a:fillRect/>
          </a:stretch>
        </p:blipFill>
        <p:spPr>
          <a:xfrm>
            <a:off x="563208" y="2943655"/>
            <a:ext cx="5336304" cy="2589786"/>
          </a:xfrm>
          <a:prstGeom prst="rect">
            <a:avLst/>
          </a:prstGeom>
        </p:spPr>
      </p:pic>
      <p:sp>
        <p:nvSpPr>
          <p:cNvPr id="19" name="Rectangle 18">
            <a:extLst>
              <a:ext uri="{FF2B5EF4-FFF2-40B4-BE49-F238E27FC236}">
                <a16:creationId xmlns:a16="http://schemas.microsoft.com/office/drawing/2014/main" id="{C368E67E-5781-5195-289F-03B398EF1B48}"/>
              </a:ext>
            </a:extLst>
          </p:cNvPr>
          <p:cNvSpPr/>
          <p:nvPr/>
        </p:nvSpPr>
        <p:spPr>
          <a:xfrm>
            <a:off x="6340051" y="2918129"/>
            <a:ext cx="5758082" cy="33015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T"/>
          </a:p>
        </p:txBody>
      </p:sp>
      <p:pic>
        <p:nvPicPr>
          <p:cNvPr id="21" name="Picture 20">
            <a:extLst>
              <a:ext uri="{FF2B5EF4-FFF2-40B4-BE49-F238E27FC236}">
                <a16:creationId xmlns:a16="http://schemas.microsoft.com/office/drawing/2014/main" id="{4B40247F-7029-AE75-5ED7-479AA3E9D4F1}"/>
              </a:ext>
            </a:extLst>
          </p:cNvPr>
          <p:cNvPicPr>
            <a:picLocks noChangeAspect="1"/>
          </p:cNvPicPr>
          <p:nvPr/>
        </p:nvPicPr>
        <p:blipFill>
          <a:blip r:embed="rId8"/>
          <a:stretch>
            <a:fillRect/>
          </a:stretch>
        </p:blipFill>
        <p:spPr>
          <a:xfrm>
            <a:off x="6533656" y="2986713"/>
            <a:ext cx="5431027" cy="3568058"/>
          </a:xfrm>
          <a:prstGeom prst="rect">
            <a:avLst/>
          </a:prstGeom>
        </p:spPr>
      </p:pic>
    </p:spTree>
    <p:extLst>
      <p:ext uri="{BB962C8B-B14F-4D97-AF65-F5344CB8AC3E}">
        <p14:creationId xmlns:p14="http://schemas.microsoft.com/office/powerpoint/2010/main" val="230339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C163-E52A-5F12-238A-BD0D27197120}"/>
            </a:ext>
          </a:extLst>
        </p:cNvPr>
        <p:cNvGrpSpPr/>
        <p:nvPr/>
      </p:nvGrpSpPr>
      <p:grpSpPr>
        <a:xfrm>
          <a:off x="0" y="0"/>
          <a:ext cx="0" cy="0"/>
          <a:chOff x="0" y="0"/>
          <a:chExt cx="0" cy="0"/>
        </a:xfrm>
      </p:grpSpPr>
      <p:sp>
        <p:nvSpPr>
          <p:cNvPr id="11" name="PS-MC REC events…">
            <a:extLst>
              <a:ext uri="{FF2B5EF4-FFF2-40B4-BE49-F238E27FC236}">
                <a16:creationId xmlns:a16="http://schemas.microsoft.com/office/drawing/2014/main" id="{CD50AFCD-7FBB-B8C9-E257-7FB112A77D6B}"/>
              </a:ext>
            </a:extLst>
          </p:cNvPr>
          <p:cNvSpPr txBox="1"/>
          <p:nvPr/>
        </p:nvSpPr>
        <p:spPr>
          <a:xfrm>
            <a:off x="7034002" y="834520"/>
            <a:ext cx="4944132"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p>
            <a:pPr algn="ctr" defTabSz="321457">
              <a:buClr>
                <a:srgbClr val="000000"/>
              </a:buClr>
              <a:defRPr sz="1800" b="0">
                <a:latin typeface="Gill Sans"/>
                <a:ea typeface="Gill Sans"/>
                <a:cs typeface="Gill Sans"/>
                <a:sym typeface="Gill Sans"/>
              </a:defRPr>
            </a:pPr>
            <a:r>
              <a:rPr lang="en-US" sz="1400" b="1" dirty="0"/>
              <a:t>Detector-level</a:t>
            </a:r>
            <a:r>
              <a:rPr lang="it-IT" sz="1400" b="1" dirty="0"/>
              <a:t> </a:t>
            </a:r>
            <a:r>
              <a:rPr sz="1400" b="1" dirty="0" err="1"/>
              <a:t>pseudodata</a:t>
            </a:r>
            <a:r>
              <a:rPr sz="1400" b="1" dirty="0"/>
              <a:t> vs. DS-GAN synthetic data</a:t>
            </a:r>
          </a:p>
        </p:txBody>
      </p:sp>
      <p:sp>
        <p:nvSpPr>
          <p:cNvPr id="32" name="CasellaDiTesto 31">
            <a:extLst>
              <a:ext uri="{FF2B5EF4-FFF2-40B4-BE49-F238E27FC236}">
                <a16:creationId xmlns:a16="http://schemas.microsoft.com/office/drawing/2014/main" id="{FC9F1EC1-857C-FF82-EFB8-2D4A6193ED3E}"/>
              </a:ext>
            </a:extLst>
          </p:cNvPr>
          <p:cNvSpPr txBox="1"/>
          <p:nvPr/>
        </p:nvSpPr>
        <p:spPr>
          <a:xfrm>
            <a:off x="0" y="5114914"/>
            <a:ext cx="6786547" cy="646331"/>
          </a:xfrm>
          <a:prstGeom prst="rect">
            <a:avLst/>
          </a:prstGeom>
          <a:noFill/>
        </p:spPr>
        <p:txBody>
          <a:bodyPr wrap="square" rtlCol="0">
            <a:spAutoFit/>
          </a:bodyPr>
          <a:lstStyle/>
          <a:p>
            <a:pPr marL="285750" indent="-285750">
              <a:buFont typeface="Arial" panose="020B0604020202020204" pitchFamily="34" charset="0"/>
              <a:buChar char="•"/>
            </a:pPr>
            <a:r>
              <a:rPr lang="it-IT"/>
              <a:t>Uncertainty quantification via </a:t>
            </a:r>
            <a:r>
              <a:rPr lang="it-IT" b="1"/>
              <a:t>pull </a:t>
            </a:r>
            <a:r>
              <a:rPr lang="it-IT"/>
              <a:t>calculation: Bootstrap with 20 indipendently trained GANs</a:t>
            </a:r>
          </a:p>
        </p:txBody>
      </p:sp>
      <p:sp>
        <p:nvSpPr>
          <p:cNvPr id="34" name="CasellaDiTesto 33">
            <a:extLst>
              <a:ext uri="{FF2B5EF4-FFF2-40B4-BE49-F238E27FC236}">
                <a16:creationId xmlns:a16="http://schemas.microsoft.com/office/drawing/2014/main" id="{9FC14DF5-ED36-8D12-28A5-3DFFA4746D6A}"/>
              </a:ext>
            </a:extLst>
          </p:cNvPr>
          <p:cNvSpPr txBox="1"/>
          <p:nvPr/>
        </p:nvSpPr>
        <p:spPr>
          <a:xfrm>
            <a:off x="1514414" y="6075913"/>
            <a:ext cx="8243949" cy="400110"/>
          </a:xfrm>
          <a:prstGeom prst="rect">
            <a:avLst/>
          </a:prstGeom>
          <a:noFill/>
        </p:spPr>
        <p:txBody>
          <a:bodyPr wrap="square" rtlCol="0">
            <a:spAutoFit/>
          </a:bodyPr>
          <a:lstStyle/>
          <a:p>
            <a:pPr algn="ctr"/>
            <a:r>
              <a:rPr lang="it-IT" sz="2000" dirty="0">
                <a:solidFill>
                  <a:srgbClr val="FF0000"/>
                </a:solidFill>
              </a:rPr>
              <a:t>DS-GAN </a:t>
            </a:r>
            <a:r>
              <a:rPr lang="it-IT" sz="2000" dirty="0" err="1">
                <a:solidFill>
                  <a:srgbClr val="FF0000"/>
                </a:solidFill>
              </a:rPr>
              <a:t>learned</a:t>
            </a:r>
            <a:r>
              <a:rPr lang="it-IT" sz="2000" dirty="0">
                <a:solidFill>
                  <a:srgbClr val="FF0000"/>
                </a:solidFill>
              </a:rPr>
              <a:t> to generate </a:t>
            </a:r>
            <a:r>
              <a:rPr lang="it-IT" sz="2000" dirty="0" err="1">
                <a:solidFill>
                  <a:srgbClr val="FF0000"/>
                </a:solidFill>
              </a:rPr>
              <a:t>smeared</a:t>
            </a:r>
            <a:r>
              <a:rPr lang="it-IT" sz="2000" dirty="0">
                <a:solidFill>
                  <a:srgbClr val="FF0000"/>
                </a:solidFill>
              </a:rPr>
              <a:t> events </a:t>
            </a:r>
            <a:r>
              <a:rPr lang="it-IT" sz="2000" dirty="0" err="1">
                <a:solidFill>
                  <a:srgbClr val="FF0000"/>
                </a:solidFill>
              </a:rPr>
              <a:t>according</a:t>
            </a:r>
            <a:r>
              <a:rPr lang="it-IT" sz="2000" dirty="0">
                <a:solidFill>
                  <a:srgbClr val="FF0000"/>
                </a:solidFill>
              </a:rPr>
              <a:t> to </a:t>
            </a:r>
            <a:r>
              <a:rPr lang="it-IT" sz="2000" dirty="0" err="1">
                <a:solidFill>
                  <a:srgbClr val="FF0000"/>
                </a:solidFill>
              </a:rPr>
              <a:t>each</a:t>
            </a:r>
            <a:r>
              <a:rPr lang="it-IT" sz="2000" dirty="0">
                <a:solidFill>
                  <a:srgbClr val="FF0000"/>
                </a:solidFill>
              </a:rPr>
              <a:t> </a:t>
            </a:r>
            <a:r>
              <a:rPr lang="it-IT" sz="2000" dirty="0" err="1">
                <a:solidFill>
                  <a:srgbClr val="FF0000"/>
                </a:solidFill>
              </a:rPr>
              <a:t>topology</a:t>
            </a:r>
            <a:r>
              <a:rPr lang="it-IT" sz="2000" dirty="0">
                <a:solidFill>
                  <a:srgbClr val="FF0000"/>
                </a:solidFill>
              </a:rPr>
              <a:t> !</a:t>
            </a:r>
          </a:p>
        </p:txBody>
      </p:sp>
      <p:sp>
        <p:nvSpPr>
          <p:cNvPr id="45" name="Rettangolo 44">
            <a:extLst>
              <a:ext uri="{FF2B5EF4-FFF2-40B4-BE49-F238E27FC236}">
                <a16:creationId xmlns:a16="http://schemas.microsoft.com/office/drawing/2014/main" id="{F6452352-A204-0FE0-9F87-B9E0F1F82E4D}"/>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46" name="CasellaDiTesto 45">
            <a:extLst>
              <a:ext uri="{FF2B5EF4-FFF2-40B4-BE49-F238E27FC236}">
                <a16:creationId xmlns:a16="http://schemas.microsoft.com/office/drawing/2014/main" id="{0072B225-2F62-ED6F-EA88-91BF0592920E}"/>
              </a:ext>
            </a:extLst>
          </p:cNvPr>
          <p:cNvSpPr txBox="1"/>
          <p:nvPr/>
        </p:nvSpPr>
        <p:spPr>
          <a:xfrm>
            <a:off x="3484868" y="152132"/>
            <a:ext cx="5222263" cy="430887"/>
          </a:xfrm>
          <a:prstGeom prst="rect">
            <a:avLst/>
          </a:prstGeom>
          <a:noFill/>
        </p:spPr>
        <p:txBody>
          <a:bodyPr wrap="square" rtlCol="0">
            <a:spAutoFit/>
          </a:bodyPr>
          <a:lstStyle/>
          <a:p>
            <a:pPr algn="ctr"/>
            <a:r>
              <a:rPr lang="it-IT" sz="2200" b="1" dirty="0" err="1">
                <a:solidFill>
                  <a:schemeClr val="bg1"/>
                </a:solidFill>
              </a:rPr>
              <a:t>Acceptance</a:t>
            </a:r>
            <a:r>
              <a:rPr lang="it-IT" sz="2200" b="1" dirty="0">
                <a:solidFill>
                  <a:schemeClr val="bg1"/>
                </a:solidFill>
              </a:rPr>
              <a:t>: DS-GAN </a:t>
            </a:r>
            <a:r>
              <a:rPr lang="it-IT" sz="2200" b="1" dirty="0" err="1">
                <a:solidFill>
                  <a:schemeClr val="bg1"/>
                </a:solidFill>
              </a:rPr>
              <a:t>results</a:t>
            </a:r>
            <a:r>
              <a:rPr lang="it-IT" sz="2200" b="1" dirty="0">
                <a:solidFill>
                  <a:schemeClr val="bg1"/>
                </a:solidFill>
              </a:rPr>
              <a:t> on D1 </a:t>
            </a:r>
          </a:p>
        </p:txBody>
      </p:sp>
      <p:sp>
        <p:nvSpPr>
          <p:cNvPr id="49" name="Rettangolo 48">
            <a:extLst>
              <a:ext uri="{FF2B5EF4-FFF2-40B4-BE49-F238E27FC236}">
                <a16:creationId xmlns:a16="http://schemas.microsoft.com/office/drawing/2014/main" id="{414608DD-5CF6-F56C-C25D-7CA9B1C5A02D}"/>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50" name="Immagine 49" descr="Immagine che contiene silhouette, mammifero, cavallo, arte&#10;&#10;Descrizione generata automaticamente">
            <a:extLst>
              <a:ext uri="{FF2B5EF4-FFF2-40B4-BE49-F238E27FC236}">
                <a16:creationId xmlns:a16="http://schemas.microsoft.com/office/drawing/2014/main" id="{B8DDE271-F0CD-486D-358D-936AF1C22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51" name="CasellaDiTesto 50">
            <a:extLst>
              <a:ext uri="{FF2B5EF4-FFF2-40B4-BE49-F238E27FC236}">
                <a16:creationId xmlns:a16="http://schemas.microsoft.com/office/drawing/2014/main" id="{82BB0E58-119A-EC46-CFDF-C870583F5F06}"/>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52" name="CasellaDiTesto 51">
            <a:extLst>
              <a:ext uri="{FF2B5EF4-FFF2-40B4-BE49-F238E27FC236}">
                <a16:creationId xmlns:a16="http://schemas.microsoft.com/office/drawing/2014/main" id="{2FA59AF5-AFE5-0657-453E-904B311A2F6D}"/>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12 - Tommaso Vittorini</a:t>
            </a:r>
          </a:p>
        </p:txBody>
      </p:sp>
      <p:sp>
        <p:nvSpPr>
          <p:cNvPr id="5" name="CasellaDiTesto 7">
            <a:extLst>
              <a:ext uri="{FF2B5EF4-FFF2-40B4-BE49-F238E27FC236}">
                <a16:creationId xmlns:a16="http://schemas.microsoft.com/office/drawing/2014/main" id="{761D5BBB-D9BD-C248-ABFD-A254E0187155}"/>
              </a:ext>
            </a:extLst>
          </p:cNvPr>
          <p:cNvSpPr txBox="1"/>
          <p:nvPr/>
        </p:nvSpPr>
        <p:spPr>
          <a:xfrm>
            <a:off x="0" y="724068"/>
            <a:ext cx="6729984" cy="646331"/>
          </a:xfrm>
          <a:prstGeom prst="rect">
            <a:avLst/>
          </a:prstGeom>
          <a:noFill/>
        </p:spPr>
        <p:txBody>
          <a:bodyPr wrap="square" rtlCol="0">
            <a:spAutoFit/>
          </a:bodyPr>
          <a:lstStyle/>
          <a:p>
            <a:pPr marL="285750" indent="-285750">
              <a:buFont typeface="Arial" panose="020B0604020202020204" pitchFamily="34" charset="0"/>
              <a:buChar char="•"/>
            </a:pPr>
            <a:r>
              <a:rPr lang="it-IT" dirty="0"/>
              <a:t>DS-GAN </a:t>
            </a:r>
            <a:r>
              <a:rPr lang="it-IT" dirty="0" err="1"/>
              <a:t>used</a:t>
            </a:r>
            <a:r>
              <a:rPr lang="it-IT" dirty="0"/>
              <a:t> to </a:t>
            </a:r>
            <a:r>
              <a:rPr lang="it-IT" dirty="0" err="1"/>
              <a:t>unfold</a:t>
            </a:r>
            <a:r>
              <a:rPr lang="it-IT" dirty="0"/>
              <a:t> CLAS detector </a:t>
            </a:r>
            <a:r>
              <a:rPr lang="it-IT" dirty="0" err="1"/>
              <a:t>effects</a:t>
            </a:r>
            <a:r>
              <a:rPr lang="it-IT" dirty="0"/>
              <a:t> (</a:t>
            </a:r>
            <a:r>
              <a:rPr lang="it-IT" dirty="0" err="1"/>
              <a:t>within</a:t>
            </a:r>
            <a:r>
              <a:rPr lang="it-IT" dirty="0"/>
              <a:t> </a:t>
            </a:r>
            <a:r>
              <a:rPr lang="it-IT" dirty="0" err="1"/>
              <a:t>acceptance</a:t>
            </a:r>
            <a:r>
              <a:rPr lang="it-IT" dirty="0"/>
              <a:t>) </a:t>
            </a:r>
            <a:r>
              <a:rPr lang="it-IT" dirty="0" err="1"/>
              <a:t>trained</a:t>
            </a:r>
            <a:r>
              <a:rPr lang="it-IT" dirty="0"/>
              <a:t> on PS-MC data</a:t>
            </a:r>
          </a:p>
        </p:txBody>
      </p:sp>
      <p:sp>
        <p:nvSpPr>
          <p:cNvPr id="4" name="Rectangle 3">
            <a:extLst>
              <a:ext uri="{FF2B5EF4-FFF2-40B4-BE49-F238E27FC236}">
                <a16:creationId xmlns:a16="http://schemas.microsoft.com/office/drawing/2014/main" id="{CB2AECC8-BECA-B4BD-AB41-B771B9F39F66}"/>
              </a:ext>
            </a:extLst>
          </p:cNvPr>
          <p:cNvSpPr/>
          <p:nvPr/>
        </p:nvSpPr>
        <p:spPr>
          <a:xfrm>
            <a:off x="638499" y="1333515"/>
            <a:ext cx="5800946" cy="3386349"/>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T"/>
          </a:p>
        </p:txBody>
      </p:sp>
      <p:sp>
        <p:nvSpPr>
          <p:cNvPr id="9" name="Rectangle 8">
            <a:extLst>
              <a:ext uri="{FF2B5EF4-FFF2-40B4-BE49-F238E27FC236}">
                <a16:creationId xmlns:a16="http://schemas.microsoft.com/office/drawing/2014/main" id="{C283EEEA-F56B-D457-A24F-05D5F20E0686}"/>
              </a:ext>
            </a:extLst>
          </p:cNvPr>
          <p:cNvSpPr/>
          <p:nvPr/>
        </p:nvSpPr>
        <p:spPr>
          <a:xfrm>
            <a:off x="660014" y="1379863"/>
            <a:ext cx="5758082" cy="33015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T"/>
          </a:p>
        </p:txBody>
      </p:sp>
      <p:pic>
        <p:nvPicPr>
          <p:cNvPr id="12" name="Picture 11">
            <a:extLst>
              <a:ext uri="{FF2B5EF4-FFF2-40B4-BE49-F238E27FC236}">
                <a16:creationId xmlns:a16="http://schemas.microsoft.com/office/drawing/2014/main" id="{F1ED0CA1-6038-36E8-BC93-01603EB3A854}"/>
              </a:ext>
            </a:extLst>
          </p:cNvPr>
          <p:cNvPicPr>
            <a:picLocks noChangeAspect="1"/>
          </p:cNvPicPr>
          <p:nvPr/>
        </p:nvPicPr>
        <p:blipFill>
          <a:blip r:embed="rId3"/>
          <a:stretch>
            <a:fillRect/>
          </a:stretch>
        </p:blipFill>
        <p:spPr>
          <a:xfrm>
            <a:off x="853619" y="1448447"/>
            <a:ext cx="5431027" cy="3568058"/>
          </a:xfrm>
          <a:prstGeom prst="rect">
            <a:avLst/>
          </a:prstGeom>
        </p:spPr>
      </p:pic>
      <p:pic>
        <p:nvPicPr>
          <p:cNvPr id="15" name="Picture 14">
            <a:extLst>
              <a:ext uri="{FF2B5EF4-FFF2-40B4-BE49-F238E27FC236}">
                <a16:creationId xmlns:a16="http://schemas.microsoft.com/office/drawing/2014/main" id="{EF87FBB6-F326-F0AF-86CD-8D174F92EC9C}"/>
              </a:ext>
            </a:extLst>
          </p:cNvPr>
          <p:cNvPicPr>
            <a:picLocks noChangeAspect="1"/>
          </p:cNvPicPr>
          <p:nvPr/>
        </p:nvPicPr>
        <p:blipFill>
          <a:blip r:embed="rId4"/>
          <a:stretch>
            <a:fillRect/>
          </a:stretch>
        </p:blipFill>
        <p:spPr>
          <a:xfrm>
            <a:off x="7618162" y="1147321"/>
            <a:ext cx="3775811" cy="4763253"/>
          </a:xfrm>
          <a:prstGeom prst="rect">
            <a:avLst/>
          </a:prstGeom>
        </p:spPr>
      </p:pic>
    </p:spTree>
    <p:extLst>
      <p:ext uri="{BB962C8B-B14F-4D97-AF65-F5344CB8AC3E}">
        <p14:creationId xmlns:p14="http://schemas.microsoft.com/office/powerpoint/2010/main" val="3097916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BA4C1-7659-FC2A-48F9-5473F938AFD4}"/>
            </a:ext>
          </a:extLst>
        </p:cNvPr>
        <p:cNvGrpSpPr/>
        <p:nvPr/>
      </p:nvGrpSpPr>
      <p:grpSpPr>
        <a:xfrm>
          <a:off x="0" y="0"/>
          <a:ext cx="0" cy="0"/>
          <a:chOff x="0" y="0"/>
          <a:chExt cx="0" cy="0"/>
        </a:xfrm>
      </p:grpSpPr>
      <p:sp>
        <p:nvSpPr>
          <p:cNvPr id="32" name="CasellaDiTesto 31">
            <a:extLst>
              <a:ext uri="{FF2B5EF4-FFF2-40B4-BE49-F238E27FC236}">
                <a16:creationId xmlns:a16="http://schemas.microsoft.com/office/drawing/2014/main" id="{A76314D1-F4EB-D23F-D774-048E65122348}"/>
              </a:ext>
            </a:extLst>
          </p:cNvPr>
          <p:cNvSpPr txBox="1"/>
          <p:nvPr/>
        </p:nvSpPr>
        <p:spPr>
          <a:xfrm>
            <a:off x="190996" y="4376944"/>
            <a:ext cx="6786547" cy="369332"/>
          </a:xfrm>
          <a:prstGeom prst="rect">
            <a:avLst/>
          </a:prstGeom>
          <a:noFill/>
        </p:spPr>
        <p:txBody>
          <a:bodyPr wrap="square" rtlCol="0">
            <a:spAutoFit/>
          </a:bodyPr>
          <a:lstStyle/>
          <a:p>
            <a:pPr marL="285750" indent="-285750">
              <a:buFont typeface="Arial" panose="020B0604020202020204" pitchFamily="34" charset="0"/>
              <a:buChar char="•"/>
            </a:pPr>
            <a:r>
              <a:rPr lang="it-IT" dirty="0"/>
              <a:t>Compare UNF-GAN GEN SYNT to RE-MC GEN </a:t>
            </a:r>
            <a:r>
              <a:rPr lang="it-IT" dirty="0" err="1"/>
              <a:t>pseudodata</a:t>
            </a:r>
            <a:r>
              <a:rPr lang="it-IT" dirty="0"/>
              <a:t> </a:t>
            </a:r>
          </a:p>
        </p:txBody>
      </p:sp>
      <p:sp>
        <p:nvSpPr>
          <p:cNvPr id="45" name="Rettangolo 44">
            <a:extLst>
              <a:ext uri="{FF2B5EF4-FFF2-40B4-BE49-F238E27FC236}">
                <a16:creationId xmlns:a16="http://schemas.microsoft.com/office/drawing/2014/main" id="{C2DC98A7-AE9B-D428-65C3-97E2F13E9149}"/>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46" name="CasellaDiTesto 45">
            <a:extLst>
              <a:ext uri="{FF2B5EF4-FFF2-40B4-BE49-F238E27FC236}">
                <a16:creationId xmlns:a16="http://schemas.microsoft.com/office/drawing/2014/main" id="{35E6A566-09E1-6375-9B46-550BE430D3A3}"/>
              </a:ext>
            </a:extLst>
          </p:cNvPr>
          <p:cNvSpPr txBox="1"/>
          <p:nvPr/>
        </p:nvSpPr>
        <p:spPr>
          <a:xfrm>
            <a:off x="3484868" y="152132"/>
            <a:ext cx="5222263" cy="430887"/>
          </a:xfrm>
          <a:prstGeom prst="rect">
            <a:avLst/>
          </a:prstGeom>
          <a:noFill/>
        </p:spPr>
        <p:txBody>
          <a:bodyPr wrap="square" rtlCol="0">
            <a:spAutoFit/>
          </a:bodyPr>
          <a:lstStyle/>
          <a:p>
            <a:pPr algn="ctr"/>
            <a:r>
              <a:rPr lang="it-IT" sz="2200" b="1" dirty="0" err="1">
                <a:solidFill>
                  <a:schemeClr val="bg1"/>
                </a:solidFill>
              </a:rPr>
              <a:t>Acceptance</a:t>
            </a:r>
            <a:r>
              <a:rPr lang="it-IT" sz="2200" b="1" dirty="0">
                <a:solidFill>
                  <a:schemeClr val="bg1"/>
                </a:solidFill>
              </a:rPr>
              <a:t>: UNF-GAN </a:t>
            </a:r>
            <a:r>
              <a:rPr lang="it-IT" sz="2200" b="1" dirty="0" err="1">
                <a:solidFill>
                  <a:schemeClr val="bg1"/>
                </a:solidFill>
              </a:rPr>
              <a:t>results</a:t>
            </a:r>
            <a:r>
              <a:rPr lang="it-IT" sz="2200" b="1" dirty="0">
                <a:solidFill>
                  <a:schemeClr val="bg1"/>
                </a:solidFill>
              </a:rPr>
              <a:t> on D1</a:t>
            </a:r>
          </a:p>
        </p:txBody>
      </p:sp>
      <p:sp>
        <p:nvSpPr>
          <p:cNvPr id="49" name="Rettangolo 48">
            <a:extLst>
              <a:ext uri="{FF2B5EF4-FFF2-40B4-BE49-F238E27FC236}">
                <a16:creationId xmlns:a16="http://schemas.microsoft.com/office/drawing/2014/main" id="{1AE331BE-207D-DBFD-62C1-6F5A20947A00}"/>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50" name="Immagine 49" descr="Immagine che contiene silhouette, mammifero, cavallo, arte&#10;&#10;Descrizione generata automaticamente">
            <a:extLst>
              <a:ext uri="{FF2B5EF4-FFF2-40B4-BE49-F238E27FC236}">
                <a16:creationId xmlns:a16="http://schemas.microsoft.com/office/drawing/2014/main" id="{12274B0E-0C39-E637-AEB1-756B838E3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51" name="CasellaDiTesto 50">
            <a:extLst>
              <a:ext uri="{FF2B5EF4-FFF2-40B4-BE49-F238E27FC236}">
                <a16:creationId xmlns:a16="http://schemas.microsoft.com/office/drawing/2014/main" id="{1CF13362-2898-9F6B-99A9-33A8B7BEF2DD}"/>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52" name="CasellaDiTesto 51">
            <a:extLst>
              <a:ext uri="{FF2B5EF4-FFF2-40B4-BE49-F238E27FC236}">
                <a16:creationId xmlns:a16="http://schemas.microsoft.com/office/drawing/2014/main" id="{63077492-62A4-FD8E-4661-84F8F1F3679A}"/>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13 - Tommaso Vittorini</a:t>
            </a:r>
          </a:p>
        </p:txBody>
      </p:sp>
      <p:sp>
        <p:nvSpPr>
          <p:cNvPr id="5" name="CasellaDiTesto 7">
            <a:extLst>
              <a:ext uri="{FF2B5EF4-FFF2-40B4-BE49-F238E27FC236}">
                <a16:creationId xmlns:a16="http://schemas.microsoft.com/office/drawing/2014/main" id="{74B2449E-ADBF-5ACD-9350-2C4D72F2C49C}"/>
              </a:ext>
            </a:extLst>
          </p:cNvPr>
          <p:cNvSpPr txBox="1"/>
          <p:nvPr/>
        </p:nvSpPr>
        <p:spPr>
          <a:xfrm>
            <a:off x="0" y="724068"/>
            <a:ext cx="7168540" cy="369332"/>
          </a:xfrm>
          <a:prstGeom prst="rect">
            <a:avLst/>
          </a:prstGeom>
          <a:noFill/>
        </p:spPr>
        <p:txBody>
          <a:bodyPr wrap="square" rtlCol="0">
            <a:spAutoFit/>
          </a:bodyPr>
          <a:lstStyle/>
          <a:p>
            <a:pPr marL="342900" indent="-342900">
              <a:buFont typeface="Arial" panose="020B0604020202020204" pitchFamily="34" charset="0"/>
              <a:buChar char="•"/>
            </a:pPr>
            <a:r>
              <a:rPr lang="it-IT" dirty="0"/>
              <a:t>UNF-GAN </a:t>
            </a:r>
            <a:r>
              <a:rPr lang="it-IT" dirty="0" err="1"/>
              <a:t>trained</a:t>
            </a:r>
            <a:r>
              <a:rPr lang="it-IT" dirty="0"/>
              <a:t> with REC-MC </a:t>
            </a:r>
            <a:r>
              <a:rPr lang="it-IT" dirty="0" err="1"/>
              <a:t>pseudodata</a:t>
            </a:r>
            <a:r>
              <a:rPr lang="it-IT" dirty="0"/>
              <a:t> (</a:t>
            </a:r>
            <a:r>
              <a:rPr lang="it-IT" dirty="0" err="1"/>
              <a:t>experimental</a:t>
            </a:r>
            <a:r>
              <a:rPr lang="it-IT" dirty="0"/>
              <a:t> data proxy)</a:t>
            </a:r>
          </a:p>
        </p:txBody>
      </p:sp>
      <p:sp>
        <p:nvSpPr>
          <p:cNvPr id="4" name="CasellaDiTesto 22">
            <a:extLst>
              <a:ext uri="{FF2B5EF4-FFF2-40B4-BE49-F238E27FC236}">
                <a16:creationId xmlns:a16="http://schemas.microsoft.com/office/drawing/2014/main" id="{D61BCFCC-62D5-2DF9-D3B6-0F32E38EC8DF}"/>
              </a:ext>
            </a:extLst>
          </p:cNvPr>
          <p:cNvSpPr txBox="1"/>
          <p:nvPr/>
        </p:nvSpPr>
        <p:spPr>
          <a:xfrm>
            <a:off x="556512" y="4730430"/>
            <a:ext cx="6334813" cy="707886"/>
          </a:xfrm>
          <a:prstGeom prst="rect">
            <a:avLst/>
          </a:prstGeom>
          <a:noFill/>
        </p:spPr>
        <p:txBody>
          <a:bodyPr wrap="square" rtlCol="0">
            <a:spAutoFit/>
          </a:bodyPr>
          <a:lstStyle/>
          <a:p>
            <a:pPr algn="ctr"/>
            <a:r>
              <a:rPr lang="it-IT" sz="2000" dirty="0">
                <a:solidFill>
                  <a:srgbClr val="FF0000"/>
                </a:solidFill>
              </a:rPr>
              <a:t>UNF-GAN </a:t>
            </a:r>
            <a:r>
              <a:rPr lang="it-IT" sz="2000" dirty="0" err="1">
                <a:solidFill>
                  <a:srgbClr val="FF0000"/>
                </a:solidFill>
              </a:rPr>
              <a:t>is</a:t>
            </a:r>
            <a:r>
              <a:rPr lang="it-IT" sz="2000" dirty="0">
                <a:solidFill>
                  <a:srgbClr val="FF0000"/>
                </a:solidFill>
              </a:rPr>
              <a:t> </a:t>
            </a:r>
            <a:r>
              <a:rPr lang="it-IT" sz="2000" dirty="0" err="1">
                <a:solidFill>
                  <a:srgbClr val="FF0000"/>
                </a:solidFill>
              </a:rPr>
              <a:t>able</a:t>
            </a:r>
            <a:r>
              <a:rPr lang="it-IT" sz="2000" dirty="0">
                <a:solidFill>
                  <a:srgbClr val="FF0000"/>
                </a:solidFill>
              </a:rPr>
              <a:t> to generate the </a:t>
            </a:r>
            <a:r>
              <a:rPr lang="it-IT" sz="2000" dirty="0" err="1">
                <a:solidFill>
                  <a:srgbClr val="FF0000"/>
                </a:solidFill>
              </a:rPr>
              <a:t>correct</a:t>
            </a:r>
            <a:r>
              <a:rPr lang="it-IT" sz="2000" dirty="0">
                <a:solidFill>
                  <a:srgbClr val="FF0000"/>
                </a:solidFill>
              </a:rPr>
              <a:t> </a:t>
            </a:r>
            <a:r>
              <a:rPr lang="it-IT" sz="2000" dirty="0" err="1">
                <a:solidFill>
                  <a:srgbClr val="FF0000"/>
                </a:solidFill>
              </a:rPr>
              <a:t>distributions</a:t>
            </a:r>
            <a:r>
              <a:rPr lang="it-IT" sz="2000" dirty="0">
                <a:solidFill>
                  <a:srgbClr val="FF0000"/>
                </a:solidFill>
              </a:rPr>
              <a:t> inside </a:t>
            </a:r>
            <a:r>
              <a:rPr lang="it-IT" sz="2000" dirty="0" err="1">
                <a:solidFill>
                  <a:srgbClr val="FF0000"/>
                </a:solidFill>
              </a:rPr>
              <a:t>each</a:t>
            </a:r>
            <a:r>
              <a:rPr lang="it-IT" sz="2000" dirty="0">
                <a:solidFill>
                  <a:srgbClr val="FF0000"/>
                </a:solidFill>
              </a:rPr>
              <a:t> </a:t>
            </a:r>
            <a:r>
              <a:rPr lang="it-IT" sz="2000" dirty="0" err="1">
                <a:solidFill>
                  <a:srgbClr val="FF0000"/>
                </a:solidFill>
              </a:rPr>
              <a:t>topology</a:t>
            </a:r>
            <a:r>
              <a:rPr lang="it-IT" sz="2000" dirty="0">
                <a:solidFill>
                  <a:srgbClr val="FF0000"/>
                </a:solidFill>
              </a:rPr>
              <a:t> </a:t>
            </a:r>
            <a:r>
              <a:rPr lang="it-IT" sz="2000" dirty="0" err="1">
                <a:solidFill>
                  <a:srgbClr val="FF0000"/>
                </a:solidFill>
              </a:rPr>
              <a:t>phase</a:t>
            </a:r>
            <a:r>
              <a:rPr lang="it-IT" sz="2000" dirty="0">
                <a:solidFill>
                  <a:srgbClr val="FF0000"/>
                </a:solidFill>
              </a:rPr>
              <a:t> </a:t>
            </a:r>
            <a:r>
              <a:rPr lang="it-IT" sz="2000" dirty="0" err="1">
                <a:solidFill>
                  <a:srgbClr val="FF0000"/>
                </a:solidFill>
              </a:rPr>
              <a:t>space</a:t>
            </a:r>
            <a:r>
              <a:rPr lang="it-IT" sz="2000" dirty="0">
                <a:solidFill>
                  <a:srgbClr val="FF0000"/>
                </a:solidFill>
              </a:rPr>
              <a:t> </a:t>
            </a:r>
            <a:r>
              <a:rPr lang="it-IT" sz="2000" dirty="0" err="1">
                <a:solidFill>
                  <a:srgbClr val="FF0000"/>
                </a:solidFill>
              </a:rPr>
              <a:t>region</a:t>
            </a:r>
            <a:r>
              <a:rPr lang="it-IT" sz="2000" dirty="0">
                <a:solidFill>
                  <a:srgbClr val="FF0000"/>
                </a:solidFill>
              </a:rPr>
              <a:t>!  </a:t>
            </a:r>
          </a:p>
        </p:txBody>
      </p:sp>
      <p:sp>
        <p:nvSpPr>
          <p:cNvPr id="7" name="RE-MC GEN pseudodata vs. UNF-GAN SYN data">
            <a:extLst>
              <a:ext uri="{FF2B5EF4-FFF2-40B4-BE49-F238E27FC236}">
                <a16:creationId xmlns:a16="http://schemas.microsoft.com/office/drawing/2014/main" id="{FACBCF39-DACD-BCE9-A32C-658F8E9C78F9}"/>
              </a:ext>
            </a:extLst>
          </p:cNvPr>
          <p:cNvSpPr txBox="1"/>
          <p:nvPr/>
        </p:nvSpPr>
        <p:spPr>
          <a:xfrm>
            <a:off x="8106754" y="1024550"/>
            <a:ext cx="3524285" cy="26672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393" tIns="25393" rIns="25393" bIns="25393" anchor="ctr">
            <a:spAutoFit/>
          </a:bodyPr>
          <a:lstStyle>
            <a:lvl1pPr defTabSz="457200">
              <a:buClr>
                <a:srgbClr val="000000"/>
              </a:buClr>
              <a:defRPr sz="2100" b="0">
                <a:latin typeface="Gill Sans SemiBold"/>
                <a:ea typeface="Gill Sans SemiBold"/>
                <a:cs typeface="Gill Sans SemiBold"/>
                <a:sym typeface="Gill Sans SemiBold"/>
              </a:defRPr>
            </a:lvl1pPr>
          </a:lstStyle>
          <a:p>
            <a:pPr algn="ctr"/>
            <a:r>
              <a:rPr lang="en-US" sz="1400" b="1" dirty="0">
                <a:latin typeface="+mn-lt"/>
              </a:rPr>
              <a:t>RE</a:t>
            </a:r>
            <a:r>
              <a:rPr sz="1400" b="1" dirty="0">
                <a:latin typeface="+mn-lt"/>
              </a:rPr>
              <a:t>-MC GEN </a:t>
            </a:r>
            <a:r>
              <a:rPr sz="1400" b="1" dirty="0" err="1">
                <a:latin typeface="+mn-lt"/>
              </a:rPr>
              <a:t>pseudodata</a:t>
            </a:r>
            <a:r>
              <a:rPr sz="1400" b="1" dirty="0">
                <a:latin typeface="+mn-lt"/>
              </a:rPr>
              <a:t> vs. UNF-GAN SYN data</a:t>
            </a:r>
          </a:p>
        </p:txBody>
      </p:sp>
      <p:sp>
        <p:nvSpPr>
          <p:cNvPr id="10" name="RE-MC GEN pseudodata vs. UNF-GAN SYN data">
            <a:extLst>
              <a:ext uri="{FF2B5EF4-FFF2-40B4-BE49-F238E27FC236}">
                <a16:creationId xmlns:a16="http://schemas.microsoft.com/office/drawing/2014/main" id="{ADAD6AEA-E1EC-7103-7F4C-9DB98C2504FF}"/>
              </a:ext>
            </a:extLst>
          </p:cNvPr>
          <p:cNvSpPr txBox="1"/>
          <p:nvPr/>
        </p:nvSpPr>
        <p:spPr>
          <a:xfrm>
            <a:off x="7107005" y="4052855"/>
            <a:ext cx="5072802" cy="46694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defTabSz="457200">
              <a:buClr>
                <a:srgbClr val="000000"/>
              </a:buClr>
              <a:defRPr sz="2100" b="0">
                <a:latin typeface="Gill Sans SemiBold"/>
                <a:ea typeface="Gill Sans SemiBold"/>
                <a:cs typeface="Gill Sans SemiBold"/>
                <a:sym typeface="Gill Sans SemiBold"/>
              </a:defRPr>
            </a:lvl1pPr>
          </a:lstStyle>
          <a:p>
            <a:pPr algn="ctr"/>
            <a:r>
              <a:rPr sz="1400" b="1" dirty="0"/>
              <a:t>RE-MC GEN </a:t>
            </a:r>
            <a:r>
              <a:rPr sz="1400" b="1" dirty="0" err="1"/>
              <a:t>pseudodata</a:t>
            </a:r>
            <a:r>
              <a:rPr sz="1400" b="1" dirty="0"/>
              <a:t> vs. UNF-GAN SYN data</a:t>
            </a:r>
            <a:r>
              <a:rPr lang="en-US" sz="1400" b="1" dirty="0"/>
              <a:t> for each measured topology</a:t>
            </a:r>
            <a:endParaRPr sz="1400" b="1" dirty="0"/>
          </a:p>
        </p:txBody>
      </p:sp>
      <p:pic>
        <p:nvPicPr>
          <p:cNvPr id="16" name="Picture 15" descr="A graph of a number of objects&#10;&#10;AI-generated content may be incorrect.">
            <a:extLst>
              <a:ext uri="{FF2B5EF4-FFF2-40B4-BE49-F238E27FC236}">
                <a16:creationId xmlns:a16="http://schemas.microsoft.com/office/drawing/2014/main" id="{2695351D-3C54-4434-7214-B139A87B3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911" y="4511325"/>
            <a:ext cx="5664896" cy="1801001"/>
          </a:xfrm>
          <a:prstGeom prst="rect">
            <a:avLst/>
          </a:prstGeom>
        </p:spPr>
      </p:pic>
      <p:sp>
        <p:nvSpPr>
          <p:cNvPr id="3" name="Rectangle 2">
            <a:extLst>
              <a:ext uri="{FF2B5EF4-FFF2-40B4-BE49-F238E27FC236}">
                <a16:creationId xmlns:a16="http://schemas.microsoft.com/office/drawing/2014/main" id="{75691971-F87F-A3AF-DBCE-F0220D469EAB}"/>
              </a:ext>
            </a:extLst>
          </p:cNvPr>
          <p:cNvSpPr/>
          <p:nvPr/>
        </p:nvSpPr>
        <p:spPr>
          <a:xfrm>
            <a:off x="475765" y="1120762"/>
            <a:ext cx="6201216" cy="307736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T"/>
          </a:p>
        </p:txBody>
      </p:sp>
      <p:sp>
        <p:nvSpPr>
          <p:cNvPr id="6" name="Rectangle 5">
            <a:extLst>
              <a:ext uri="{FF2B5EF4-FFF2-40B4-BE49-F238E27FC236}">
                <a16:creationId xmlns:a16="http://schemas.microsoft.com/office/drawing/2014/main" id="{FFB95157-FC2C-3C2C-C9F7-5983223BC9B5}"/>
              </a:ext>
            </a:extLst>
          </p:cNvPr>
          <p:cNvSpPr/>
          <p:nvPr/>
        </p:nvSpPr>
        <p:spPr>
          <a:xfrm>
            <a:off x="497281" y="1177231"/>
            <a:ext cx="6156922" cy="2986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T"/>
          </a:p>
        </p:txBody>
      </p:sp>
      <p:pic>
        <p:nvPicPr>
          <p:cNvPr id="8" name="Picture 7">
            <a:extLst>
              <a:ext uri="{FF2B5EF4-FFF2-40B4-BE49-F238E27FC236}">
                <a16:creationId xmlns:a16="http://schemas.microsoft.com/office/drawing/2014/main" id="{E89F60B9-F240-250D-CEF6-32840422F543}"/>
              </a:ext>
            </a:extLst>
          </p:cNvPr>
          <p:cNvPicPr>
            <a:picLocks noChangeAspect="1"/>
          </p:cNvPicPr>
          <p:nvPr/>
        </p:nvPicPr>
        <p:blipFill>
          <a:blip r:embed="rId4"/>
          <a:stretch>
            <a:fillRect/>
          </a:stretch>
        </p:blipFill>
        <p:spPr>
          <a:xfrm>
            <a:off x="586278" y="1218367"/>
            <a:ext cx="6030713" cy="2926793"/>
          </a:xfrm>
          <a:prstGeom prst="rect">
            <a:avLst/>
          </a:prstGeom>
        </p:spPr>
      </p:pic>
      <p:pic>
        <p:nvPicPr>
          <p:cNvPr id="15" name="Picture 14">
            <a:extLst>
              <a:ext uri="{FF2B5EF4-FFF2-40B4-BE49-F238E27FC236}">
                <a16:creationId xmlns:a16="http://schemas.microsoft.com/office/drawing/2014/main" id="{08271866-5321-0328-8024-C1A816FD0505}"/>
              </a:ext>
            </a:extLst>
          </p:cNvPr>
          <p:cNvPicPr>
            <a:picLocks noChangeAspect="1"/>
          </p:cNvPicPr>
          <p:nvPr/>
        </p:nvPicPr>
        <p:blipFill>
          <a:blip r:embed="rId5"/>
          <a:stretch>
            <a:fillRect/>
          </a:stretch>
        </p:blipFill>
        <p:spPr>
          <a:xfrm>
            <a:off x="7130934" y="1441654"/>
            <a:ext cx="4990421" cy="2069198"/>
          </a:xfrm>
          <a:prstGeom prst="rect">
            <a:avLst/>
          </a:prstGeom>
        </p:spPr>
      </p:pic>
      <p:pic>
        <p:nvPicPr>
          <p:cNvPr id="9" name="Picture 8" descr="A close-up of a sign&#10;&#10;AI-generated content may be incorrect.">
            <a:extLst>
              <a:ext uri="{FF2B5EF4-FFF2-40B4-BE49-F238E27FC236}">
                <a16:creationId xmlns:a16="http://schemas.microsoft.com/office/drawing/2014/main" id="{839517B1-D82B-6903-B115-F58D1755DB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625" y="2358221"/>
            <a:ext cx="393805" cy="341614"/>
          </a:xfrm>
          <a:prstGeom prst="rect">
            <a:avLst/>
          </a:prstGeom>
        </p:spPr>
      </p:pic>
      <p:sp>
        <p:nvSpPr>
          <p:cNvPr id="11" name="CasellaDiTesto 31">
            <a:extLst>
              <a:ext uri="{FF2B5EF4-FFF2-40B4-BE49-F238E27FC236}">
                <a16:creationId xmlns:a16="http://schemas.microsoft.com/office/drawing/2014/main" id="{2EF10E0A-F1A8-7314-B03C-83C193BF93E9}"/>
              </a:ext>
            </a:extLst>
          </p:cNvPr>
          <p:cNvSpPr txBox="1"/>
          <p:nvPr/>
        </p:nvSpPr>
        <p:spPr>
          <a:xfrm>
            <a:off x="190996" y="5632217"/>
            <a:ext cx="6786547" cy="923330"/>
          </a:xfrm>
          <a:prstGeom prst="rect">
            <a:avLst/>
          </a:prstGeom>
          <a:noFill/>
        </p:spPr>
        <p:txBody>
          <a:bodyPr wrap="square" rtlCol="0">
            <a:spAutoFit/>
          </a:bodyPr>
          <a:lstStyle/>
          <a:p>
            <a:pPr marL="285750" indent="-285750">
              <a:buFont typeface="Arial" panose="020B0604020202020204" pitchFamily="34" charset="0"/>
              <a:buChar char="•"/>
            </a:pPr>
            <a:r>
              <a:rPr lang="it-IT" dirty="0"/>
              <a:t>Preliminary </a:t>
            </a:r>
            <a:r>
              <a:rPr lang="it-IT" dirty="0" err="1"/>
              <a:t>results</a:t>
            </a:r>
            <a:r>
              <a:rPr lang="it-IT" dirty="0"/>
              <a:t> with D2 dataset show an </a:t>
            </a:r>
            <a:r>
              <a:rPr lang="it-IT" dirty="0" err="1"/>
              <a:t>independence</a:t>
            </a:r>
            <a:r>
              <a:rPr lang="it-IT" dirty="0"/>
              <a:t> of </a:t>
            </a:r>
            <a:r>
              <a:rPr lang="it-IT" dirty="0" err="1"/>
              <a:t>our</a:t>
            </a:r>
            <a:r>
              <a:rPr lang="it-IT" dirty="0"/>
              <a:t> procedure from the model </a:t>
            </a:r>
            <a:r>
              <a:rPr lang="it-IT" dirty="0" err="1"/>
              <a:t>we</a:t>
            </a:r>
            <a:r>
              <a:rPr lang="it-IT" dirty="0"/>
              <a:t> </a:t>
            </a:r>
            <a:r>
              <a:rPr lang="it-IT" dirty="0" err="1"/>
              <a:t>choose</a:t>
            </a:r>
            <a:r>
              <a:rPr lang="it-IT" dirty="0"/>
              <a:t> to cover </a:t>
            </a:r>
            <a:r>
              <a:rPr lang="it-IT" dirty="0" err="1"/>
              <a:t>our</a:t>
            </a:r>
            <a:r>
              <a:rPr lang="it-IT" dirty="0"/>
              <a:t> </a:t>
            </a:r>
            <a:r>
              <a:rPr lang="it-IT" dirty="0" err="1"/>
              <a:t>unmeasured</a:t>
            </a:r>
            <a:r>
              <a:rPr lang="it-IT" dirty="0"/>
              <a:t> </a:t>
            </a:r>
            <a:r>
              <a:rPr lang="it-IT" dirty="0" err="1"/>
              <a:t>region</a:t>
            </a:r>
            <a:r>
              <a:rPr lang="it-IT" dirty="0"/>
              <a:t> with</a:t>
            </a:r>
          </a:p>
        </p:txBody>
      </p:sp>
    </p:spTree>
    <p:extLst>
      <p:ext uri="{BB962C8B-B14F-4D97-AF65-F5344CB8AC3E}">
        <p14:creationId xmlns:p14="http://schemas.microsoft.com/office/powerpoint/2010/main" val="1221902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11594-BC57-331E-6C13-803216A229C0}"/>
            </a:ext>
          </a:extLst>
        </p:cNvPr>
        <p:cNvGrpSpPr/>
        <p:nvPr/>
      </p:nvGrpSpPr>
      <p:grpSpPr>
        <a:xfrm>
          <a:off x="0" y="0"/>
          <a:ext cx="0" cy="0"/>
          <a:chOff x="0" y="0"/>
          <a:chExt cx="0" cy="0"/>
        </a:xfrm>
      </p:grpSpPr>
      <p:sp>
        <p:nvSpPr>
          <p:cNvPr id="45" name="Rettangolo 44">
            <a:extLst>
              <a:ext uri="{FF2B5EF4-FFF2-40B4-BE49-F238E27FC236}">
                <a16:creationId xmlns:a16="http://schemas.microsoft.com/office/drawing/2014/main" id="{08D55555-05CB-879F-BE35-3399912CCC0F}"/>
              </a:ext>
            </a:extLst>
          </p:cNvPr>
          <p:cNvSpPr/>
          <p:nvPr/>
        </p:nvSpPr>
        <p:spPr>
          <a:xfrm>
            <a:off x="5059221" y="749440"/>
            <a:ext cx="2109320"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46" name="CasellaDiTesto 45">
            <a:extLst>
              <a:ext uri="{FF2B5EF4-FFF2-40B4-BE49-F238E27FC236}">
                <a16:creationId xmlns:a16="http://schemas.microsoft.com/office/drawing/2014/main" id="{78668A7A-3210-B381-3D4F-4F9DC0D6C319}"/>
              </a:ext>
            </a:extLst>
          </p:cNvPr>
          <p:cNvSpPr txBox="1"/>
          <p:nvPr/>
        </p:nvSpPr>
        <p:spPr>
          <a:xfrm>
            <a:off x="1" y="786248"/>
            <a:ext cx="12179806" cy="430887"/>
          </a:xfrm>
          <a:prstGeom prst="rect">
            <a:avLst/>
          </a:prstGeom>
          <a:noFill/>
        </p:spPr>
        <p:txBody>
          <a:bodyPr wrap="square" rtlCol="0">
            <a:spAutoFit/>
          </a:bodyPr>
          <a:lstStyle/>
          <a:p>
            <a:pPr algn="ctr"/>
            <a:r>
              <a:rPr lang="it-IT" sz="2200" b="1" dirty="0">
                <a:solidFill>
                  <a:schemeClr val="bg1"/>
                </a:solidFill>
              </a:rPr>
              <a:t>Thank </a:t>
            </a:r>
            <a:r>
              <a:rPr lang="it-IT" sz="2200" b="1" dirty="0" err="1">
                <a:solidFill>
                  <a:schemeClr val="bg1"/>
                </a:solidFill>
              </a:rPr>
              <a:t>you</a:t>
            </a:r>
            <a:endParaRPr lang="it-IT" sz="2200" b="1" dirty="0">
              <a:solidFill>
                <a:schemeClr val="bg1"/>
              </a:solidFill>
            </a:endParaRPr>
          </a:p>
        </p:txBody>
      </p:sp>
      <p:sp>
        <p:nvSpPr>
          <p:cNvPr id="49" name="Rettangolo 48">
            <a:extLst>
              <a:ext uri="{FF2B5EF4-FFF2-40B4-BE49-F238E27FC236}">
                <a16:creationId xmlns:a16="http://schemas.microsoft.com/office/drawing/2014/main" id="{643B5952-3702-E4A2-2DAC-F4ACC4F4D588}"/>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50" name="Immagine 49" descr="Immagine che contiene silhouette, mammifero, cavallo, arte&#10;&#10;Descrizione generata automaticamente">
            <a:extLst>
              <a:ext uri="{FF2B5EF4-FFF2-40B4-BE49-F238E27FC236}">
                <a16:creationId xmlns:a16="http://schemas.microsoft.com/office/drawing/2014/main" id="{BFD42990-E4C6-DCC9-F502-8DF7C8E1C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51" name="CasellaDiTesto 50">
            <a:extLst>
              <a:ext uri="{FF2B5EF4-FFF2-40B4-BE49-F238E27FC236}">
                <a16:creationId xmlns:a16="http://schemas.microsoft.com/office/drawing/2014/main" id="{F6A4B595-4663-C364-CC4A-ED6898E38FF2}"/>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52" name="CasellaDiTesto 51">
            <a:extLst>
              <a:ext uri="{FF2B5EF4-FFF2-40B4-BE49-F238E27FC236}">
                <a16:creationId xmlns:a16="http://schemas.microsoft.com/office/drawing/2014/main" id="{AEBBC9A0-E0CE-4771-9BF3-5853FE2F5E1C}"/>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 Tommaso Vittorini</a:t>
            </a:r>
          </a:p>
        </p:txBody>
      </p:sp>
      <p:pic>
        <p:nvPicPr>
          <p:cNvPr id="3" name="Immagine 18" descr="Immagine che contiene silhouette, mammifero, testo&#10;&#10;Descrizione generata automaticamente">
            <a:extLst>
              <a:ext uri="{FF2B5EF4-FFF2-40B4-BE49-F238E27FC236}">
                <a16:creationId xmlns:a16="http://schemas.microsoft.com/office/drawing/2014/main" id="{D3966F5E-DBA8-4E9A-A8F7-4B8974574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073" y="4292709"/>
            <a:ext cx="3875614" cy="1380905"/>
          </a:xfrm>
          <a:prstGeom prst="rect">
            <a:avLst/>
          </a:prstGeom>
        </p:spPr>
      </p:pic>
      <p:pic>
        <p:nvPicPr>
          <p:cNvPr id="5" name="Picture 4" descr="A logo with a red circle and black text&#10;&#10;AI-generated content may be incorrect.">
            <a:extLst>
              <a:ext uri="{FF2B5EF4-FFF2-40B4-BE49-F238E27FC236}">
                <a16:creationId xmlns:a16="http://schemas.microsoft.com/office/drawing/2014/main" id="{560099C7-0866-F22C-6FB0-751269184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66" y="2094752"/>
            <a:ext cx="3333407" cy="1782477"/>
          </a:xfrm>
          <a:prstGeom prst="rect">
            <a:avLst/>
          </a:prstGeom>
        </p:spPr>
      </p:pic>
      <p:pic>
        <p:nvPicPr>
          <p:cNvPr id="7" name="Picture 6" descr="A blue and black logo&#10;&#10;AI-generated content may be incorrect.">
            <a:extLst>
              <a:ext uri="{FF2B5EF4-FFF2-40B4-BE49-F238E27FC236}">
                <a16:creationId xmlns:a16="http://schemas.microsoft.com/office/drawing/2014/main" id="{9930E60F-3B77-411A-6E14-5D8EF1E1F9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2863" y="1973124"/>
            <a:ext cx="4193754" cy="2026859"/>
          </a:xfrm>
          <a:prstGeom prst="rect">
            <a:avLst/>
          </a:prstGeom>
        </p:spPr>
      </p:pic>
    </p:spTree>
    <p:extLst>
      <p:ext uri="{BB962C8B-B14F-4D97-AF65-F5344CB8AC3E}">
        <p14:creationId xmlns:p14="http://schemas.microsoft.com/office/powerpoint/2010/main" val="46918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83DAA845-8044-0094-A0BE-4759C839BC84}"/>
              </a:ext>
            </a:extLst>
          </p:cNvPr>
          <p:cNvSpPr txBox="1"/>
          <p:nvPr/>
        </p:nvSpPr>
        <p:spPr>
          <a:xfrm>
            <a:off x="115382" y="213064"/>
            <a:ext cx="12009943" cy="1200329"/>
          </a:xfrm>
          <a:prstGeom prst="rect">
            <a:avLst/>
          </a:prstGeom>
          <a:noFill/>
        </p:spPr>
        <p:txBody>
          <a:bodyPr wrap="square" rtlCol="0">
            <a:spAutoFit/>
          </a:bodyPr>
          <a:lstStyle/>
          <a:p>
            <a:pPr marL="285750" indent="-285750">
              <a:buFont typeface="Arial" panose="020B0604020202020204" pitchFamily="34" charset="0"/>
              <a:buChar char="•"/>
            </a:pPr>
            <a:r>
              <a:rPr lang="it-IT"/>
              <a:t>Data collected by NP/HEP  experiments are (always) affected by the detector’s effects</a:t>
            </a:r>
          </a:p>
          <a:p>
            <a:pPr marL="285750" indent="-285750">
              <a:buFont typeface="Arial" panose="020B0604020202020204" pitchFamily="34" charset="0"/>
              <a:buChar char="•"/>
            </a:pPr>
            <a:r>
              <a:rPr lang="it-IT"/>
              <a:t>Before starting physics analysis the detector’s effect unfolding is required </a:t>
            </a:r>
          </a:p>
          <a:p>
            <a:pPr marL="285750" indent="-285750">
              <a:buFont typeface="Arial" panose="020B0604020202020204" pitchFamily="34" charset="0"/>
              <a:buChar char="•"/>
            </a:pPr>
            <a:r>
              <a:rPr lang="it-IT"/>
              <a:t>Traditional observables may not be adequate to extract physics in multidimensional space (multi-particles in the final state)</a:t>
            </a:r>
          </a:p>
          <a:p>
            <a:pPr marL="285750" indent="-285750">
              <a:buFont typeface="Arial" panose="020B0604020202020204" pitchFamily="34" charset="0"/>
              <a:buChar char="•"/>
            </a:pPr>
            <a:r>
              <a:rPr lang="it-IT"/>
              <a:t>At High-Intensity frontiers, data sets are large and difficult to manipulate/preserve</a:t>
            </a:r>
          </a:p>
        </p:txBody>
      </p:sp>
      <p:sp>
        <p:nvSpPr>
          <p:cNvPr id="17" name="CasellaDiTesto 16">
            <a:extLst>
              <a:ext uri="{FF2B5EF4-FFF2-40B4-BE49-F238E27FC236}">
                <a16:creationId xmlns:a16="http://schemas.microsoft.com/office/drawing/2014/main" id="{5B962B33-4CAE-7EA5-8397-A3EA4C96AC46}"/>
              </a:ext>
            </a:extLst>
          </p:cNvPr>
          <p:cNvSpPr txBox="1"/>
          <p:nvPr/>
        </p:nvSpPr>
        <p:spPr>
          <a:xfrm>
            <a:off x="303319" y="2859613"/>
            <a:ext cx="5360633" cy="1107996"/>
          </a:xfrm>
          <a:prstGeom prst="rect">
            <a:avLst/>
          </a:prstGeom>
          <a:noFill/>
        </p:spPr>
        <p:txBody>
          <a:bodyPr wrap="square" rtlCol="0">
            <a:spAutoFit/>
          </a:bodyPr>
          <a:lstStyle/>
          <a:p>
            <a:pPr algn="ctr"/>
            <a:r>
              <a:rPr lang="it-IT" sz="2200" b="1"/>
              <a:t>Should AI support NP/HEP experiments to extract physics from data in more efficient way?</a:t>
            </a:r>
          </a:p>
        </p:txBody>
      </p:sp>
      <p:sp>
        <p:nvSpPr>
          <p:cNvPr id="18" name="Freccia a destra 17">
            <a:extLst>
              <a:ext uri="{FF2B5EF4-FFF2-40B4-BE49-F238E27FC236}">
                <a16:creationId xmlns:a16="http://schemas.microsoft.com/office/drawing/2014/main" id="{2B319C77-89C8-842F-8D39-A571270D9F68}"/>
              </a:ext>
            </a:extLst>
          </p:cNvPr>
          <p:cNvSpPr/>
          <p:nvPr/>
        </p:nvSpPr>
        <p:spPr>
          <a:xfrm>
            <a:off x="6258274" y="2219176"/>
            <a:ext cx="1026059" cy="1988759"/>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ln w="0">
                <a:solidFill>
                  <a:schemeClr val="tx1"/>
                </a:solidFill>
              </a:ln>
              <a:solidFill>
                <a:schemeClr val="tx1"/>
              </a:solidFill>
              <a:effectLst>
                <a:outerShdw blurRad="38100" dist="19050" dir="2700000" algn="tl" rotWithShape="0">
                  <a:schemeClr val="dk1">
                    <a:alpha val="40000"/>
                  </a:schemeClr>
                </a:outerShdw>
              </a:effectLst>
            </a:endParaRPr>
          </a:p>
        </p:txBody>
      </p:sp>
      <p:pic>
        <p:nvPicPr>
          <p:cNvPr id="19" name="Immagine 18" descr="Immagine che contiene silhouette, mammifero, testo&#10;&#10;Descrizione generata automaticamente">
            <a:extLst>
              <a:ext uri="{FF2B5EF4-FFF2-40B4-BE49-F238E27FC236}">
                <a16:creationId xmlns:a16="http://schemas.microsoft.com/office/drawing/2014/main" id="{617F77EC-C2A0-1966-6048-39BAD9B72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067" y="2471600"/>
            <a:ext cx="3875614" cy="1380905"/>
          </a:xfrm>
          <a:prstGeom prst="rect">
            <a:avLst/>
          </a:prstGeom>
        </p:spPr>
      </p:pic>
      <p:sp>
        <p:nvSpPr>
          <p:cNvPr id="20" name="CasellaDiTesto 19">
            <a:extLst>
              <a:ext uri="{FF2B5EF4-FFF2-40B4-BE49-F238E27FC236}">
                <a16:creationId xmlns:a16="http://schemas.microsoft.com/office/drawing/2014/main" id="{3BD4B9FB-EA8F-DF2C-6201-3DAF9382B45B}"/>
              </a:ext>
            </a:extLst>
          </p:cNvPr>
          <p:cNvSpPr txBox="1"/>
          <p:nvPr/>
        </p:nvSpPr>
        <p:spPr>
          <a:xfrm>
            <a:off x="479393" y="4618836"/>
            <a:ext cx="5616607" cy="1477328"/>
          </a:xfrm>
          <a:prstGeom prst="rect">
            <a:avLst/>
          </a:prstGeom>
          <a:noFill/>
        </p:spPr>
        <p:txBody>
          <a:bodyPr wrap="square" rtlCol="0">
            <a:spAutoFit/>
          </a:bodyPr>
          <a:lstStyle/>
          <a:p>
            <a:r>
              <a:rPr lang="it-IT" b="1"/>
              <a:t>Develop AI – supported procedures to:</a:t>
            </a:r>
          </a:p>
          <a:p>
            <a:pPr marL="285750" indent="-285750">
              <a:buFont typeface="Arial" panose="020B0604020202020204" pitchFamily="34" charset="0"/>
              <a:buChar char="•"/>
            </a:pPr>
            <a:r>
              <a:rPr lang="it-IT"/>
              <a:t>Accurately fit data in multiD space</a:t>
            </a:r>
          </a:p>
          <a:p>
            <a:pPr marL="285750" indent="-285750">
              <a:buFont typeface="Arial" panose="020B0604020202020204" pitchFamily="34" charset="0"/>
              <a:buChar char="•"/>
            </a:pPr>
            <a:r>
              <a:rPr lang="it-IT"/>
              <a:t>Unfold detector effects</a:t>
            </a:r>
          </a:p>
          <a:p>
            <a:pPr marL="285750" indent="-285750">
              <a:buFont typeface="Arial" panose="020B0604020202020204" pitchFamily="34" charset="0"/>
              <a:buChar char="•"/>
            </a:pPr>
            <a:r>
              <a:rPr lang="it-IT"/>
              <a:t>Compare synthetic (AI-generated) to experimental data</a:t>
            </a:r>
          </a:p>
          <a:p>
            <a:pPr marL="285750" indent="-285750">
              <a:buFont typeface="Arial" panose="020B0604020202020204" pitchFamily="34" charset="0"/>
              <a:buChar char="•"/>
            </a:pPr>
            <a:r>
              <a:rPr lang="it-IT"/>
              <a:t>Quantify the uncertainty (UQ)</a:t>
            </a:r>
            <a:r>
              <a:rPr lang="it-IT" b="1"/>
              <a:t> </a:t>
            </a:r>
          </a:p>
        </p:txBody>
      </p:sp>
      <p:sp>
        <p:nvSpPr>
          <p:cNvPr id="21" name="CasellaDiTesto 20">
            <a:extLst>
              <a:ext uri="{FF2B5EF4-FFF2-40B4-BE49-F238E27FC236}">
                <a16:creationId xmlns:a16="http://schemas.microsoft.com/office/drawing/2014/main" id="{A6C369CC-DD40-FF76-B13D-EE887296BADD}"/>
              </a:ext>
            </a:extLst>
          </p:cNvPr>
          <p:cNvSpPr txBox="1"/>
          <p:nvPr/>
        </p:nvSpPr>
        <p:spPr>
          <a:xfrm>
            <a:off x="8096436" y="4618836"/>
            <a:ext cx="3792246" cy="1200329"/>
          </a:xfrm>
          <a:prstGeom prst="rect">
            <a:avLst/>
          </a:prstGeom>
          <a:noFill/>
        </p:spPr>
        <p:txBody>
          <a:bodyPr wrap="square" rtlCol="0">
            <a:spAutoFit/>
          </a:bodyPr>
          <a:lstStyle/>
          <a:p>
            <a:r>
              <a:rPr lang="it-IT" b="1"/>
              <a:t>Collaborative effort (regular meeting)</a:t>
            </a:r>
          </a:p>
          <a:p>
            <a:pPr marL="285750" indent="-285750">
              <a:buFont typeface="Arial" panose="020B0604020202020204" pitchFamily="34" charset="0"/>
              <a:buChar char="•"/>
            </a:pPr>
            <a:r>
              <a:rPr lang="it-IT"/>
              <a:t>ML experts (ODU, Jlab)</a:t>
            </a:r>
          </a:p>
          <a:p>
            <a:pPr marL="285750" indent="-285750">
              <a:buFont typeface="Arial" panose="020B0604020202020204" pitchFamily="34" charset="0"/>
              <a:buChar char="•"/>
            </a:pPr>
            <a:r>
              <a:rPr lang="it-IT"/>
              <a:t>Experimentalists (Jlab Hall-B)</a:t>
            </a:r>
          </a:p>
          <a:p>
            <a:pPr marL="285750" indent="-285750">
              <a:buFont typeface="Arial" panose="020B0604020202020204" pitchFamily="34" charset="0"/>
              <a:buChar char="•"/>
            </a:pPr>
            <a:r>
              <a:rPr lang="it-IT"/>
              <a:t>Theorists (JPAC, JAM)</a:t>
            </a:r>
            <a:r>
              <a:rPr lang="it-IT" b="1"/>
              <a:t> </a:t>
            </a:r>
          </a:p>
        </p:txBody>
      </p:sp>
      <p:sp>
        <p:nvSpPr>
          <p:cNvPr id="14" name="Rettangolo 13">
            <a:extLst>
              <a:ext uri="{FF2B5EF4-FFF2-40B4-BE49-F238E27FC236}">
                <a16:creationId xmlns:a16="http://schemas.microsoft.com/office/drawing/2014/main" id="{DCACFC94-03DD-B91E-2F49-7A56B79AE068}"/>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5" name="Immagine 14" descr="Immagine che contiene silhouette, mammifero, cavallo, arte&#10;&#10;Descrizione generata automaticamente">
            <a:extLst>
              <a:ext uri="{FF2B5EF4-FFF2-40B4-BE49-F238E27FC236}">
                <a16:creationId xmlns:a16="http://schemas.microsoft.com/office/drawing/2014/main" id="{08D2C6E7-0AC2-8795-9956-92251A8FA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22" name="CasellaDiTesto 21">
            <a:extLst>
              <a:ext uri="{FF2B5EF4-FFF2-40B4-BE49-F238E27FC236}">
                <a16:creationId xmlns:a16="http://schemas.microsoft.com/office/drawing/2014/main" id="{FA33D7BB-D469-D841-4049-B448627EAD60}"/>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23" name="CasellaDiTesto 22">
            <a:extLst>
              <a:ext uri="{FF2B5EF4-FFF2-40B4-BE49-F238E27FC236}">
                <a16:creationId xmlns:a16="http://schemas.microsoft.com/office/drawing/2014/main" id="{FD759796-1C73-13B4-6BFD-5537AD323C09}"/>
              </a:ext>
            </a:extLst>
          </p:cNvPr>
          <p:cNvSpPr txBox="1"/>
          <p:nvPr/>
        </p:nvSpPr>
        <p:spPr>
          <a:xfrm>
            <a:off x="115382" y="6555396"/>
            <a:ext cx="2041892" cy="307777"/>
          </a:xfrm>
          <a:prstGeom prst="rect">
            <a:avLst/>
          </a:prstGeom>
          <a:noFill/>
        </p:spPr>
        <p:txBody>
          <a:bodyPr wrap="square" rtlCol="0">
            <a:spAutoFit/>
          </a:bodyPr>
          <a:lstStyle/>
          <a:p>
            <a:r>
              <a:rPr lang="it-IT" sz="1400">
                <a:solidFill>
                  <a:schemeClr val="bg1"/>
                </a:solidFill>
              </a:rPr>
              <a:t>1 - Tommaso Vittorini</a:t>
            </a:r>
          </a:p>
        </p:txBody>
      </p:sp>
    </p:spTree>
    <p:extLst>
      <p:ext uri="{BB962C8B-B14F-4D97-AF65-F5344CB8AC3E}">
        <p14:creationId xmlns:p14="http://schemas.microsoft.com/office/powerpoint/2010/main" val="88520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redit: Y.Alanazi Awadh, , P..Ambrozewicz, G. Costantini A.Hiller Blin, E. Isupov, T. Jeske, Y.Li, L.Marsicano W. Menlnitchouk,  V.Mokeev, N.Sato, A.Szczepaniak, T.Viducic">
            <a:extLst>
              <a:ext uri="{FF2B5EF4-FFF2-40B4-BE49-F238E27FC236}">
                <a16:creationId xmlns:a16="http://schemas.microsoft.com/office/drawing/2014/main" id="{972F9CBE-1D79-A50A-22BE-F80C3EC5503B}"/>
              </a:ext>
            </a:extLst>
          </p:cNvPr>
          <p:cNvSpPr txBox="1"/>
          <p:nvPr/>
        </p:nvSpPr>
        <p:spPr>
          <a:xfrm>
            <a:off x="6598763" y="6094726"/>
            <a:ext cx="5594264" cy="43088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algn="l" defTabSz="457200">
              <a:spcBef>
                <a:spcPts val="1600"/>
              </a:spcBef>
              <a:defRPr b="0">
                <a:latin typeface="Gill Sans"/>
                <a:ea typeface="Gill Sans"/>
                <a:cs typeface="Gill Sans"/>
                <a:sym typeface="Gill Sans"/>
              </a:defRPr>
            </a:lvl1pPr>
          </a:lstStyle>
          <a:p>
            <a:r>
              <a:rPr sz="1266"/>
              <a:t>Credit: Y.Alanazi Awadh, , P..Ambrozewicz, G. Costantini A.Hiller Blin, E. Isupov, T. Jeske, Y.Li, L.Marsicano W. Menlnitchouk,  V.Mokeev, N.Sato, A.Szczepaniak, T.Viducic</a:t>
            </a:r>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8E737766-2F30-379B-26B4-3B414A731B57}"/>
                  </a:ext>
                </a:extLst>
              </p:cNvPr>
              <p:cNvSpPr txBox="1"/>
              <p:nvPr/>
            </p:nvSpPr>
            <p:spPr>
              <a:xfrm>
                <a:off x="11685" y="835230"/>
                <a:ext cx="5379895" cy="1803442"/>
              </a:xfrm>
              <a:prstGeom prst="rect">
                <a:avLst/>
              </a:prstGeom>
              <a:noFill/>
            </p:spPr>
            <p:txBody>
              <a:bodyPr wrap="square" rtlCol="0">
                <a:spAutoFit/>
              </a:bodyPr>
              <a:lstStyle/>
              <a:p>
                <a:r>
                  <a:rPr lang="it-IT" b="1"/>
                  <a:t> </a:t>
                </a:r>
                <a14:m>
                  <m:oMath xmlns:m="http://schemas.openxmlformats.org/officeDocument/2006/math">
                    <m:r>
                      <a:rPr lang="it-IT" b="1" i="1" smtClean="0">
                        <a:latin typeface="Cambria Math" panose="02040503050406030204" pitchFamily="18" charset="0"/>
                      </a:rPr>
                      <m:t>𝜸</m:t>
                    </m:r>
                    <m:r>
                      <a:rPr lang="it-IT" b="1" i="1" smtClean="0">
                        <a:latin typeface="Cambria Math" panose="02040503050406030204" pitchFamily="18" charset="0"/>
                      </a:rPr>
                      <m:t>𝒑</m:t>
                    </m:r>
                    <m:r>
                      <a:rPr lang="it-IT" b="1" i="1" smtClean="0">
                        <a:latin typeface="Cambria Math" panose="02040503050406030204" pitchFamily="18" charset="0"/>
                      </a:rPr>
                      <m:t>→</m:t>
                    </m:r>
                    <m:sSup>
                      <m:sSupPr>
                        <m:ctrlPr>
                          <a:rPr lang="it-IT" b="1" i="1" smtClean="0">
                            <a:latin typeface="Cambria Math" panose="02040503050406030204" pitchFamily="18" charset="0"/>
                          </a:rPr>
                        </m:ctrlPr>
                      </m:sSupPr>
                      <m:e>
                        <m:r>
                          <a:rPr lang="it-IT" b="1" i="1" smtClean="0">
                            <a:latin typeface="Cambria Math" panose="02040503050406030204" pitchFamily="18" charset="0"/>
                          </a:rPr>
                          <m:t>𝝅</m:t>
                        </m:r>
                      </m:e>
                      <m:sup>
                        <m:r>
                          <a:rPr lang="it-IT" b="1" i="1" smtClean="0">
                            <a:latin typeface="Cambria Math" panose="02040503050406030204" pitchFamily="18" charset="0"/>
                          </a:rPr>
                          <m:t>+</m:t>
                        </m:r>
                      </m:sup>
                    </m:sSup>
                    <m:sSup>
                      <m:sSupPr>
                        <m:ctrlPr>
                          <a:rPr lang="it-IT" b="1" i="1" smtClean="0">
                            <a:latin typeface="Cambria Math" panose="02040503050406030204" pitchFamily="18" charset="0"/>
                          </a:rPr>
                        </m:ctrlPr>
                      </m:sSupPr>
                      <m:e>
                        <m:r>
                          <a:rPr lang="it-IT" b="1" i="1" smtClean="0">
                            <a:latin typeface="Cambria Math" panose="02040503050406030204" pitchFamily="18" charset="0"/>
                          </a:rPr>
                          <m:t>𝝅</m:t>
                        </m:r>
                      </m:e>
                      <m:sup>
                        <m:r>
                          <a:rPr lang="it-IT" b="1" i="1" smtClean="0">
                            <a:latin typeface="Cambria Math" panose="02040503050406030204" pitchFamily="18" charset="0"/>
                          </a:rPr>
                          <m:t>−</m:t>
                        </m:r>
                      </m:sup>
                    </m:sSup>
                    <m:r>
                      <a:rPr lang="it-IT" b="1" i="1" smtClean="0">
                        <a:latin typeface="Cambria Math" panose="02040503050406030204" pitchFamily="18" charset="0"/>
                      </a:rPr>
                      <m:t>𝒑</m:t>
                    </m:r>
                  </m:oMath>
                </a14:m>
                <a:r>
                  <a:rPr lang="it-IT" b="1"/>
                  <a:t>  (unpolarized)</a:t>
                </a:r>
              </a:p>
              <a:p>
                <a:endParaRPr lang="it-IT" b="1"/>
              </a:p>
              <a:p>
                <a:pPr marL="285750" indent="-285750">
                  <a:buFont typeface="Arial" panose="020B0604020202020204" pitchFamily="34" charset="0"/>
                  <a:buChar char="•"/>
                </a:pPr>
                <a:r>
                  <a:rPr lang="it-IT"/>
                  <a:t> Initial state: Fully known</a:t>
                </a:r>
              </a:p>
              <a:p>
                <a:pPr marL="285750" indent="-285750">
                  <a:buFont typeface="Arial" panose="020B0604020202020204" pitchFamily="34" charset="0"/>
                  <a:buChar char="•"/>
                </a:pPr>
                <a:r>
                  <a:rPr lang="it-IT"/>
                  <a:t>Final state: 3x3 indipendent variables</a:t>
                </a:r>
              </a:p>
              <a:p>
                <a:pPr marL="285750" indent="-285750">
                  <a:buFont typeface="Arial" panose="020B0604020202020204" pitchFamily="34" charset="0"/>
                  <a:buChar char="•"/>
                </a:pPr>
                <a:r>
                  <a:rPr lang="it-IT"/>
                  <a:t>Indipendent variables: (3x3) – 4 = 5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𝛾</m:t>
                        </m:r>
                      </m:sub>
                    </m:sSub>
                  </m:oMath>
                </a14:m>
                <a:r>
                  <a:rPr lang="it-IT"/>
                  <a:t> fixed)</a:t>
                </a:r>
              </a:p>
              <a:p>
                <a:pPr marL="285750" indent="-285750">
                  <a:buFont typeface="Arial" panose="020B0604020202020204" pitchFamily="34" charset="0"/>
                  <a:buChar char="•"/>
                </a:pPr>
                <a:r>
                  <a:rPr lang="it-IT"/>
                  <a:t>Many possible choices, such as </a:t>
                </a:r>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𝑀</m:t>
                        </m:r>
                      </m:e>
                      <m:sub>
                        <m:r>
                          <a:rPr lang="it-IT" b="0" i="1" smtClean="0">
                            <a:latin typeface="Cambria Math" panose="02040503050406030204" pitchFamily="18" charset="0"/>
                          </a:rPr>
                          <m:t>𝜋𝜋</m:t>
                        </m:r>
                      </m:sub>
                      <m:sup>
                        <m:r>
                          <a:rPr lang="it-IT" b="0" i="1" smtClean="0">
                            <a:latin typeface="Cambria Math" panose="02040503050406030204" pitchFamily="18" charset="0"/>
                          </a:rPr>
                          <m:t>2</m:t>
                        </m:r>
                      </m:sup>
                    </m:sSubSup>
                    <m:r>
                      <a:rPr lang="it-IT" b="0" i="1" smtClean="0">
                        <a:latin typeface="Cambria Math" panose="02040503050406030204" pitchFamily="18" charset="0"/>
                      </a:rPr>
                      <m:t>, </m:t>
                    </m:r>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 </m:t>
                        </m:r>
                        <m:r>
                          <a:rPr lang="it-IT" b="0" i="1" smtClean="0">
                            <a:latin typeface="Cambria Math" panose="02040503050406030204" pitchFamily="18" charset="0"/>
                          </a:rPr>
                          <m:t>𝑀</m:t>
                        </m:r>
                      </m:e>
                      <m:sub>
                        <m:r>
                          <a:rPr lang="it-IT" b="0" i="1" smtClean="0">
                            <a:latin typeface="Cambria Math" panose="02040503050406030204" pitchFamily="18" charset="0"/>
                          </a:rPr>
                          <m:t>𝑝</m:t>
                        </m:r>
                        <m:r>
                          <a:rPr lang="it-IT" b="0" i="1" smtClean="0">
                            <a:latin typeface="Cambria Math" panose="02040503050406030204" pitchFamily="18" charset="0"/>
                          </a:rPr>
                          <m:t>𝜋</m:t>
                        </m:r>
                      </m:sub>
                      <m:sup>
                        <m:r>
                          <a:rPr lang="it-IT" b="0" i="1" smtClean="0">
                            <a:latin typeface="Cambria Math" panose="02040503050406030204" pitchFamily="18" charset="0"/>
                          </a:rPr>
                          <m:t>2</m:t>
                        </m:r>
                      </m:sup>
                    </m:sSubSup>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𝜃</m:t>
                        </m:r>
                      </m:e>
                      <m:sub>
                        <m:r>
                          <a:rPr lang="it-IT" b="0" i="1" smtClean="0">
                            <a:latin typeface="Cambria Math" panose="02040503050406030204" pitchFamily="18" charset="0"/>
                          </a:rPr>
                          <m:t>𝜋</m:t>
                        </m:r>
                      </m:sub>
                    </m:sSub>
                    <m:r>
                      <a:rPr lang="it-IT" b="0" i="1" smtClean="0">
                        <a:latin typeface="Cambria Math" panose="02040503050406030204" pitchFamily="18" charset="0"/>
                      </a:rPr>
                      <m:t>, </m:t>
                    </m:r>
                    <m:r>
                      <a:rPr lang="it-IT" b="0" i="1" smtClean="0">
                        <a:latin typeface="Cambria Math" panose="02040503050406030204" pitchFamily="18" charset="0"/>
                      </a:rPr>
                      <m:t>𝛼</m:t>
                    </m:r>
                    <m:r>
                      <a:rPr lang="it-IT" b="0" i="1" smtClean="0">
                        <a:latin typeface="Cambria Math" panose="02040503050406030204" pitchFamily="18" charset="0"/>
                      </a:rPr>
                      <m:t>, </m:t>
                    </m:r>
                    <m:r>
                      <a:rPr lang="it-IT" b="0" i="1" smtClean="0">
                        <a:latin typeface="Cambria Math" panose="02040503050406030204" pitchFamily="18" charset="0"/>
                      </a:rPr>
                      <m:t>𝜙</m:t>
                    </m:r>
                  </m:oMath>
                </a14:m>
                <a:endParaRPr lang="it-IT"/>
              </a:p>
            </p:txBody>
          </p:sp>
        </mc:Choice>
        <mc:Fallback xmlns="">
          <p:sp>
            <p:nvSpPr>
              <p:cNvPr id="4" name="CasellaDiTesto 3">
                <a:extLst>
                  <a:ext uri="{FF2B5EF4-FFF2-40B4-BE49-F238E27FC236}">
                    <a16:creationId xmlns:a16="http://schemas.microsoft.com/office/drawing/2014/main" id="{8E737766-2F30-379B-26B4-3B414A731B57}"/>
                  </a:ext>
                </a:extLst>
              </p:cNvPr>
              <p:cNvSpPr txBox="1">
                <a:spLocks noRot="1" noChangeAspect="1" noMove="1" noResize="1" noEditPoints="1" noAdjustHandles="1" noChangeArrowheads="1" noChangeShapeType="1" noTextEdit="1"/>
              </p:cNvSpPr>
              <p:nvPr/>
            </p:nvSpPr>
            <p:spPr>
              <a:xfrm>
                <a:off x="11685" y="835230"/>
                <a:ext cx="5379895" cy="1803442"/>
              </a:xfrm>
              <a:prstGeom prst="rect">
                <a:avLst/>
              </a:prstGeom>
              <a:blipFill>
                <a:blip r:embed="rId2"/>
                <a:stretch>
                  <a:fillRect l="-794" t="-1689" b="-33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6C791FB9-3C38-390A-B989-2DD11960EE7E}"/>
                  </a:ext>
                </a:extLst>
              </p:cNvPr>
              <p:cNvSpPr txBox="1"/>
              <p:nvPr/>
            </p:nvSpPr>
            <p:spPr>
              <a:xfrm>
                <a:off x="11685" y="3657571"/>
                <a:ext cx="5379894" cy="2053511"/>
              </a:xfrm>
              <a:prstGeom prst="rect">
                <a:avLst/>
              </a:prstGeom>
              <a:noFill/>
            </p:spPr>
            <p:txBody>
              <a:bodyPr wrap="square" rtlCol="0">
                <a:spAutoFit/>
              </a:bodyPr>
              <a:lstStyle/>
              <a:p>
                <a:pPr marL="285750" indent="-285750" algn="just">
                  <a:buFont typeface="Arial" panose="020B0604020202020204" pitchFamily="34" charset="0"/>
                  <a:buChar char="•"/>
                </a:pP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𝛾</m:t>
                        </m:r>
                      </m:sub>
                    </m:sSub>
                    <m:r>
                      <a:rPr lang="it-IT" b="0" i="1" smtClean="0">
                        <a:latin typeface="Cambria Math" panose="02040503050406030204" pitchFamily="18" charset="0"/>
                      </a:rPr>
                      <m:t>=(3 −3.8) </m:t>
                    </m:r>
                    <m:r>
                      <a:rPr lang="it-IT" b="0" i="1" smtClean="0">
                        <a:latin typeface="Cambria Math" panose="02040503050406030204" pitchFamily="18" charset="0"/>
                      </a:rPr>
                      <m:t>𝐺𝑒𝑉</m:t>
                    </m:r>
                  </m:oMath>
                </a14:m>
                <a:r>
                  <a:rPr lang="it-IT"/>
                  <a:t> </a:t>
                </a:r>
              </a:p>
              <a:p>
                <a:pPr marL="285750" indent="-285750" algn="just">
                  <a:buFont typeface="Arial" panose="020B0604020202020204" pitchFamily="34" charset="0"/>
                  <a:buChar char="•"/>
                </a:pPr>
                <a:r>
                  <a:rPr lang="it-IT"/>
                  <a:t>Dataset analyses on </a:t>
                </a:r>
                <a14:m>
                  <m:oMath xmlns:m="http://schemas.openxmlformats.org/officeDocument/2006/math">
                    <m:r>
                      <a:rPr lang="it-IT" b="0" i="1" smtClean="0">
                        <a:latin typeface="Cambria Math" panose="02040503050406030204" pitchFamily="18" charset="0"/>
                      </a:rPr>
                      <m:t>𝛾</m:t>
                    </m:r>
                    <m:r>
                      <a:rPr lang="it-IT" b="0" i="1" smtClean="0">
                        <a:latin typeface="Cambria Math" panose="02040503050406030204" pitchFamily="18" charset="0"/>
                      </a:rPr>
                      <m:t>𝑝</m:t>
                    </m:r>
                    <m:r>
                      <a:rPr lang="it-IT" b="0" i="1" smtClean="0">
                        <a:latin typeface="Cambria Math" panose="02040503050406030204" pitchFamily="18" charset="0"/>
                      </a:rPr>
                      <m:t>→</m:t>
                    </m:r>
                    <m:r>
                      <a:rPr lang="it-IT" b="0" i="1" smtClean="0">
                        <a:latin typeface="Cambria Math" panose="02040503050406030204" pitchFamily="18" charset="0"/>
                      </a:rPr>
                      <m:t>𝑝</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r>
                      <a:rPr lang="it-IT" b="0" i="1" smtClean="0">
                        <a:latin typeface="Cambria Math" panose="02040503050406030204" pitchFamily="18" charset="0"/>
                      </a:rPr>
                      <m:t>)</m:t>
                    </m:r>
                  </m:oMath>
                </a14:m>
                <a:r>
                  <a:rPr lang="it-IT"/>
                  <a:t> with small   contamination from </a:t>
                </a:r>
                <a14:m>
                  <m:oMath xmlns:m="http://schemas.openxmlformats.org/officeDocument/2006/math">
                    <m:r>
                      <a:rPr lang="it-IT" b="0" i="1" smtClean="0">
                        <a:latin typeface="Cambria Math" panose="02040503050406030204" pitchFamily="18" charset="0"/>
                      </a:rPr>
                      <m:t>𝛾</m:t>
                    </m:r>
                    <m:r>
                      <a:rPr lang="it-IT" b="0" i="1" smtClean="0">
                        <a:latin typeface="Cambria Math" panose="02040503050406030204" pitchFamily="18" charset="0"/>
                      </a:rPr>
                      <m:t>𝑝</m:t>
                    </m:r>
                    <m:r>
                      <a:rPr lang="it-IT" b="0" i="1" smtClean="0">
                        <a:latin typeface="Cambria Math" panose="02040503050406030204" pitchFamily="18" charset="0"/>
                      </a:rPr>
                      <m:t>→</m:t>
                    </m:r>
                    <m:r>
                      <a:rPr lang="it-IT" b="0" i="1" smtClean="0">
                        <a:latin typeface="Cambria Math" panose="02040503050406030204" pitchFamily="18" charset="0"/>
                      </a:rPr>
                      <m:t>𝑝</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r>
                      <a:rPr lang="it-IT" b="0" i="0" smtClean="0">
                        <a:latin typeface="Cambria Math" panose="02040503050406030204" pitchFamily="18" charset="0"/>
                      </a:rPr>
                      <m:t>(</m:t>
                    </m:r>
                  </m:oMath>
                </a14:m>
                <a:r>
                  <a:rPr lang="it-IT"/>
                  <a:t>more than a single missing </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r>
                      <a:rPr lang="it-IT" b="0" i="1" smtClean="0">
                        <a:latin typeface="Cambria Math" panose="02040503050406030204" pitchFamily="18" charset="0"/>
                      </a:rPr>
                      <m:t>)</m:t>
                    </m:r>
                  </m:oMath>
                </a14:m>
                <a:endParaRPr lang="it-IT"/>
              </a:p>
              <a:p>
                <a:pPr marL="285750" indent="-285750" algn="just">
                  <a:buFont typeface="Arial" panose="020B0604020202020204" pitchFamily="34" charset="0"/>
                  <a:buChar char="•"/>
                </a:pPr>
                <a:r>
                  <a:rPr lang="it-IT"/>
                  <a:t> Complicated dynamics due to the overlap of </a:t>
                </a:r>
                <a14:m>
                  <m:oMath xmlns:m="http://schemas.openxmlformats.org/officeDocument/2006/math">
                    <m:r>
                      <a:rPr lang="it-IT" b="0" i="0" smtClean="0">
                        <a:latin typeface="Cambria Math" panose="02040503050406030204" pitchFamily="18" charset="0"/>
                      </a:rPr>
                      <m:t>(</m:t>
                    </m:r>
                    <m:r>
                      <m:rPr>
                        <m:sty m:val="p"/>
                      </m:rPr>
                      <a:rPr lang="it-IT" b="0" i="0" smtClean="0">
                        <a:latin typeface="Cambria Math" panose="02040503050406030204" pitchFamily="18" charset="0"/>
                      </a:rPr>
                      <m:t>p</m:t>
                    </m:r>
                    <m:r>
                      <a:rPr lang="it-IT" b="0" i="1" smtClean="0">
                        <a:latin typeface="Cambria Math" panose="02040503050406030204" pitchFamily="18" charset="0"/>
                      </a:rPr>
                      <m:t>𝜋</m:t>
                    </m:r>
                    <m:r>
                      <a:rPr lang="it-IT" b="0" i="1" smtClean="0">
                        <a:latin typeface="Cambria Math" panose="02040503050406030204" pitchFamily="18" charset="0"/>
                      </a:rPr>
                      <m:t>)</m:t>
                    </m:r>
                  </m:oMath>
                </a14:m>
                <a:r>
                  <a:rPr lang="it-IT"/>
                  <a:t> to form </a:t>
                </a:r>
                <a14:m>
                  <m:oMath xmlns:m="http://schemas.openxmlformats.org/officeDocument/2006/math">
                    <m:r>
                      <m:rPr>
                        <m:sty m:val="p"/>
                      </m:rPr>
                      <a:rPr lang="it-IT" b="0" i="0" smtClean="0">
                        <a:latin typeface="Cambria Math" panose="02040503050406030204" pitchFamily="18" charset="0"/>
                      </a:rPr>
                      <m:t>Δ</m:t>
                    </m:r>
                  </m:oMath>
                </a14:m>
                <a:r>
                  <a:rPr lang="it-IT"/>
                  <a:t> baryon resnoances and </a:t>
                </a:r>
                <a14:m>
                  <m:oMath xmlns:m="http://schemas.openxmlformats.org/officeDocument/2006/math">
                    <m:r>
                      <a:rPr lang="it-IT" b="0" i="0" smtClean="0">
                        <a:latin typeface="Cambria Math" panose="02040503050406030204" pitchFamily="18" charset="0"/>
                      </a:rPr>
                      <m:t>(</m:t>
                    </m:r>
                    <m:r>
                      <a:rPr lang="it-IT" b="0" i="1" smtClean="0">
                        <a:latin typeface="Cambria Math" panose="02040503050406030204" pitchFamily="18" charset="0"/>
                      </a:rPr>
                      <m:t>𝜋𝜋</m:t>
                    </m:r>
                    <m:r>
                      <a:rPr lang="it-IT" b="0" i="1" smtClean="0">
                        <a:latin typeface="Cambria Math" panose="02040503050406030204" pitchFamily="18" charset="0"/>
                      </a:rPr>
                      <m:t>)</m:t>
                    </m:r>
                  </m:oMath>
                </a14:m>
                <a:r>
                  <a:rPr lang="it-IT"/>
                  <a:t> to form meson resonances</a:t>
                </a:r>
              </a:p>
            </p:txBody>
          </p:sp>
        </mc:Choice>
        <mc:Fallback xmlns="">
          <p:sp>
            <p:nvSpPr>
              <p:cNvPr id="5" name="CasellaDiTesto 4">
                <a:extLst>
                  <a:ext uri="{FF2B5EF4-FFF2-40B4-BE49-F238E27FC236}">
                    <a16:creationId xmlns:a16="http://schemas.microsoft.com/office/drawing/2014/main" id="{6C791FB9-3C38-390A-B989-2DD11960EE7E}"/>
                  </a:ext>
                </a:extLst>
              </p:cNvPr>
              <p:cNvSpPr txBox="1">
                <a:spLocks noRot="1" noChangeAspect="1" noMove="1" noResize="1" noEditPoints="1" noAdjustHandles="1" noChangeArrowheads="1" noChangeShapeType="1" noTextEdit="1"/>
              </p:cNvSpPr>
              <p:nvPr/>
            </p:nvSpPr>
            <p:spPr>
              <a:xfrm>
                <a:off x="11685" y="3657571"/>
                <a:ext cx="5379894" cy="2053511"/>
              </a:xfrm>
              <a:prstGeom prst="rect">
                <a:avLst/>
              </a:prstGeom>
              <a:blipFill>
                <a:blip r:embed="rId3"/>
                <a:stretch>
                  <a:fillRect l="-794" t="-593" r="-907" b="-385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B8F72FA3-8567-F1B2-A869-DA343F034191}"/>
                  </a:ext>
                </a:extLst>
              </p:cNvPr>
              <p:cNvSpPr txBox="1"/>
              <p:nvPr/>
            </p:nvSpPr>
            <p:spPr>
              <a:xfrm>
                <a:off x="11685" y="2976151"/>
                <a:ext cx="5379894" cy="369332"/>
              </a:xfrm>
              <a:prstGeom prst="rect">
                <a:avLst/>
              </a:prstGeom>
              <a:noFill/>
            </p:spPr>
            <p:txBody>
              <a:bodyPr wrap="square" rtlCol="0">
                <a:spAutoFit/>
              </a:bodyPr>
              <a:lstStyle/>
              <a:p>
                <a:pPr algn="ctr"/>
                <a:r>
                  <a:rPr lang="it-IT"/>
                  <a:t>    CLAS g11 </a:t>
                </a:r>
                <a14:m>
                  <m:oMath xmlns:m="http://schemas.openxmlformats.org/officeDocument/2006/math">
                    <m:r>
                      <a:rPr lang="it-IT" b="0" i="1" smtClean="0">
                        <a:latin typeface="Cambria Math" panose="02040503050406030204" pitchFamily="18" charset="0"/>
                      </a:rPr>
                      <m:t>2</m:t>
                    </m:r>
                    <m:r>
                      <a:rPr lang="it-IT" b="0" i="1" smtClean="0">
                        <a:latin typeface="Cambria Math" panose="02040503050406030204" pitchFamily="18" charset="0"/>
                      </a:rPr>
                      <m:t>𝜋</m:t>
                    </m:r>
                  </m:oMath>
                </a14:m>
                <a:r>
                  <a:rPr lang="it-IT"/>
                  <a:t> photoproduction</a:t>
                </a:r>
              </a:p>
            </p:txBody>
          </p:sp>
        </mc:Choice>
        <mc:Fallback xmlns="">
          <p:sp>
            <p:nvSpPr>
              <p:cNvPr id="8" name="CasellaDiTesto 7">
                <a:extLst>
                  <a:ext uri="{FF2B5EF4-FFF2-40B4-BE49-F238E27FC236}">
                    <a16:creationId xmlns:a16="http://schemas.microsoft.com/office/drawing/2014/main" id="{B8F72FA3-8567-F1B2-A869-DA343F034191}"/>
                  </a:ext>
                </a:extLst>
              </p:cNvPr>
              <p:cNvSpPr txBox="1">
                <a:spLocks noRot="1" noChangeAspect="1" noMove="1" noResize="1" noEditPoints="1" noAdjustHandles="1" noChangeArrowheads="1" noChangeShapeType="1" noTextEdit="1"/>
              </p:cNvSpPr>
              <p:nvPr/>
            </p:nvSpPr>
            <p:spPr>
              <a:xfrm>
                <a:off x="11685" y="2976151"/>
                <a:ext cx="5379894" cy="369332"/>
              </a:xfrm>
              <a:prstGeom prst="rect">
                <a:avLst/>
              </a:prstGeom>
              <a:blipFill>
                <a:blip r:embed="rId4"/>
                <a:stretch>
                  <a:fillRect t="-8197" b="-24590"/>
                </a:stretch>
              </a:blipFill>
            </p:spPr>
            <p:txBody>
              <a:bodyPr/>
              <a:lstStyle/>
              <a:p>
                <a:r>
                  <a:rPr lang="it-IT">
                    <a:noFill/>
                  </a:rPr>
                  <a:t> </a:t>
                </a:r>
              </a:p>
            </p:txBody>
          </p:sp>
        </mc:Fallback>
      </mc:AlternateContent>
      <p:pic>
        <p:nvPicPr>
          <p:cNvPr id="9" name="Image" descr="Image">
            <a:extLst>
              <a:ext uri="{FF2B5EF4-FFF2-40B4-BE49-F238E27FC236}">
                <a16:creationId xmlns:a16="http://schemas.microsoft.com/office/drawing/2014/main" id="{18E520EA-29D4-9D98-4264-0B9FEE6451F4}"/>
              </a:ext>
            </a:extLst>
          </p:cNvPr>
          <p:cNvPicPr>
            <a:picLocks noChangeAspect="1"/>
          </p:cNvPicPr>
          <p:nvPr/>
        </p:nvPicPr>
        <p:blipFill>
          <a:blip r:embed="rId5"/>
          <a:stretch>
            <a:fillRect/>
          </a:stretch>
        </p:blipFill>
        <p:spPr>
          <a:xfrm>
            <a:off x="1331043" y="5700880"/>
            <a:ext cx="2760030" cy="641868"/>
          </a:xfrm>
          <a:prstGeom prst="rect">
            <a:avLst/>
          </a:prstGeom>
          <a:ln w="3175">
            <a:miter lim="400000"/>
          </a:ln>
        </p:spPr>
      </p:pic>
      <p:pic>
        <p:nvPicPr>
          <p:cNvPr id="11" name="Image" descr="Image">
            <a:extLst>
              <a:ext uri="{FF2B5EF4-FFF2-40B4-BE49-F238E27FC236}">
                <a16:creationId xmlns:a16="http://schemas.microsoft.com/office/drawing/2014/main" id="{6FEAF8B4-0D01-10B2-566B-91EB8A20E5FE}"/>
              </a:ext>
            </a:extLst>
          </p:cNvPr>
          <p:cNvPicPr>
            <a:picLocks noChangeAspect="1"/>
          </p:cNvPicPr>
          <p:nvPr/>
        </p:nvPicPr>
        <p:blipFill>
          <a:blip r:embed="rId6"/>
          <a:stretch>
            <a:fillRect/>
          </a:stretch>
        </p:blipFill>
        <p:spPr>
          <a:xfrm>
            <a:off x="5391579" y="995489"/>
            <a:ext cx="6731640" cy="3427806"/>
          </a:xfrm>
          <a:prstGeom prst="rect">
            <a:avLst/>
          </a:prstGeom>
          <a:ln w="3175">
            <a:miter lim="400000"/>
          </a:ln>
        </p:spPr>
      </p:pic>
      <p:sp>
        <p:nvSpPr>
          <p:cNvPr id="14" name="CasellaDiTesto 13">
            <a:extLst>
              <a:ext uri="{FF2B5EF4-FFF2-40B4-BE49-F238E27FC236}">
                <a16:creationId xmlns:a16="http://schemas.microsoft.com/office/drawing/2014/main" id="{72C39871-0D60-D27F-8EB7-382A6546A8C3}"/>
              </a:ext>
            </a:extLst>
          </p:cNvPr>
          <p:cNvSpPr txBox="1"/>
          <p:nvPr/>
        </p:nvSpPr>
        <p:spPr>
          <a:xfrm>
            <a:off x="6404629" y="4787510"/>
            <a:ext cx="5379894" cy="1107996"/>
          </a:xfrm>
          <a:prstGeom prst="rect">
            <a:avLst/>
          </a:prstGeom>
          <a:noFill/>
        </p:spPr>
        <p:txBody>
          <a:bodyPr wrap="square" rtlCol="0">
            <a:spAutoFit/>
          </a:bodyPr>
          <a:lstStyle/>
          <a:p>
            <a:pPr algn="ctr"/>
            <a:r>
              <a:rPr lang="it-IT" sz="2200"/>
              <a:t>AI could provide a new way to look at data and to extract observables and physics interpretation </a:t>
            </a:r>
          </a:p>
        </p:txBody>
      </p:sp>
      <p:sp>
        <p:nvSpPr>
          <p:cNvPr id="15" name="Rettangolo 14">
            <a:extLst>
              <a:ext uri="{FF2B5EF4-FFF2-40B4-BE49-F238E27FC236}">
                <a16:creationId xmlns:a16="http://schemas.microsoft.com/office/drawing/2014/main" id="{02493BF1-CCDC-4D2D-DB74-4311F53D950C}"/>
              </a:ext>
            </a:extLst>
          </p:cNvPr>
          <p:cNvSpPr/>
          <p:nvPr/>
        </p:nvSpPr>
        <p:spPr>
          <a:xfrm>
            <a:off x="3799190" y="122111"/>
            <a:ext cx="3940404"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998D17A2-FE8D-406A-48C6-2519AF1E56DB}"/>
                  </a:ext>
                </a:extLst>
              </p:cNvPr>
              <p:cNvSpPr txBox="1"/>
              <p:nvPr/>
            </p:nvSpPr>
            <p:spPr>
              <a:xfrm>
                <a:off x="3799189" y="158919"/>
                <a:ext cx="3940404" cy="430887"/>
              </a:xfrm>
              <a:prstGeom prst="rect">
                <a:avLst/>
              </a:prstGeom>
              <a:noFill/>
            </p:spPr>
            <p:txBody>
              <a:bodyPr wrap="square" rtlCol="0">
                <a:spAutoFit/>
              </a:bodyPr>
              <a:lstStyle/>
              <a:p>
                <a:pPr algn="ctr"/>
                <a:r>
                  <a:rPr lang="it-IT" sz="2200" b="1">
                    <a:solidFill>
                      <a:schemeClr val="bg1"/>
                    </a:solidFill>
                  </a:rPr>
                  <a:t>Exlusive reactions: </a:t>
                </a: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m:t>
                    </m:r>
                    <m:r>
                      <a:rPr lang="it-IT" sz="2200" b="1" i="1" smtClean="0">
                        <a:solidFill>
                          <a:schemeClr val="bg1"/>
                        </a:solidFill>
                        <a:latin typeface="Cambria Math" panose="02040503050406030204" pitchFamily="18" charset="0"/>
                      </a:rPr>
                      <m:t>𝟑</m:t>
                    </m:r>
                  </m:oMath>
                </a14:m>
                <a:r>
                  <a:rPr lang="it-IT" sz="2200" b="1">
                    <a:solidFill>
                      <a:schemeClr val="bg1"/>
                    </a:solidFill>
                  </a:rPr>
                  <a:t> </a:t>
                </a:r>
              </a:p>
            </p:txBody>
          </p:sp>
        </mc:Choice>
        <mc:Fallback xmlns="">
          <p:sp>
            <p:nvSpPr>
              <p:cNvPr id="22" name="CasellaDiTesto 21">
                <a:extLst>
                  <a:ext uri="{FF2B5EF4-FFF2-40B4-BE49-F238E27FC236}">
                    <a16:creationId xmlns:a16="http://schemas.microsoft.com/office/drawing/2014/main" id="{998D17A2-FE8D-406A-48C6-2519AF1E56DB}"/>
                  </a:ext>
                </a:extLst>
              </p:cNvPr>
              <p:cNvSpPr txBox="1">
                <a:spLocks noRot="1" noChangeAspect="1" noMove="1" noResize="1" noEditPoints="1" noAdjustHandles="1" noChangeArrowheads="1" noChangeShapeType="1" noTextEdit="1"/>
              </p:cNvSpPr>
              <p:nvPr/>
            </p:nvSpPr>
            <p:spPr>
              <a:xfrm>
                <a:off x="3799189" y="158919"/>
                <a:ext cx="3940404" cy="430887"/>
              </a:xfrm>
              <a:prstGeom prst="rect">
                <a:avLst/>
              </a:prstGeom>
              <a:blipFill>
                <a:blip r:embed="rId7"/>
                <a:stretch>
                  <a:fillRect t="-9859" b="-28169"/>
                </a:stretch>
              </a:blipFill>
            </p:spPr>
            <p:txBody>
              <a:bodyPr/>
              <a:lstStyle/>
              <a:p>
                <a:r>
                  <a:rPr lang="it-IT">
                    <a:noFill/>
                  </a:rPr>
                  <a:t> </a:t>
                </a:r>
              </a:p>
            </p:txBody>
          </p:sp>
        </mc:Fallback>
      </mc:AlternateContent>
      <p:sp>
        <p:nvSpPr>
          <p:cNvPr id="33" name="Rettangolo 32">
            <a:extLst>
              <a:ext uri="{FF2B5EF4-FFF2-40B4-BE49-F238E27FC236}">
                <a16:creationId xmlns:a16="http://schemas.microsoft.com/office/drawing/2014/main" id="{A36D907A-32CF-94F6-ED2F-3D92393234E9}"/>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4" name="Immagine 33" descr="Immagine che contiene silhouette, mammifero, cavallo, arte&#10;&#10;Descrizione generata automaticamente">
            <a:extLst>
              <a:ext uri="{FF2B5EF4-FFF2-40B4-BE49-F238E27FC236}">
                <a16:creationId xmlns:a16="http://schemas.microsoft.com/office/drawing/2014/main" id="{EF56B97D-9428-D73A-9386-19FBFEBA13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35" name="CasellaDiTesto 34">
            <a:extLst>
              <a:ext uri="{FF2B5EF4-FFF2-40B4-BE49-F238E27FC236}">
                <a16:creationId xmlns:a16="http://schemas.microsoft.com/office/drawing/2014/main" id="{5DF7B2F6-8EC7-0E4A-81A5-D04E90145D5D}"/>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36" name="CasellaDiTesto 35">
            <a:extLst>
              <a:ext uri="{FF2B5EF4-FFF2-40B4-BE49-F238E27FC236}">
                <a16:creationId xmlns:a16="http://schemas.microsoft.com/office/drawing/2014/main" id="{5BAB4898-F0D1-CC57-3315-34B89CD7BAA8}"/>
              </a:ext>
            </a:extLst>
          </p:cNvPr>
          <p:cNvSpPr txBox="1"/>
          <p:nvPr/>
        </p:nvSpPr>
        <p:spPr>
          <a:xfrm>
            <a:off x="115382" y="6555396"/>
            <a:ext cx="2041892" cy="307777"/>
          </a:xfrm>
          <a:prstGeom prst="rect">
            <a:avLst/>
          </a:prstGeom>
          <a:noFill/>
        </p:spPr>
        <p:txBody>
          <a:bodyPr wrap="square" rtlCol="0">
            <a:spAutoFit/>
          </a:bodyPr>
          <a:lstStyle/>
          <a:p>
            <a:r>
              <a:rPr lang="it-IT" sz="1400">
                <a:solidFill>
                  <a:schemeClr val="bg1"/>
                </a:solidFill>
              </a:rPr>
              <a:t>2 - Tommaso Vittorini</a:t>
            </a:r>
          </a:p>
        </p:txBody>
      </p:sp>
    </p:spTree>
    <p:extLst>
      <p:ext uri="{BB962C8B-B14F-4D97-AF65-F5344CB8AC3E}">
        <p14:creationId xmlns:p14="http://schemas.microsoft.com/office/powerpoint/2010/main" val="292139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205B392-7984-C2A1-1C69-A4BF402C5953}"/>
              </a:ext>
            </a:extLst>
          </p:cNvPr>
          <p:cNvSpPr txBox="1"/>
          <p:nvPr/>
        </p:nvSpPr>
        <p:spPr>
          <a:xfrm>
            <a:off x="11682" y="939014"/>
            <a:ext cx="12180318" cy="3000821"/>
          </a:xfrm>
          <a:prstGeom prst="rect">
            <a:avLst/>
          </a:prstGeom>
          <a:noFill/>
        </p:spPr>
        <p:txBody>
          <a:bodyPr wrap="square" rtlCol="0">
            <a:spAutoFit/>
          </a:bodyPr>
          <a:lstStyle/>
          <a:p>
            <a:pPr marL="342900" indent="-342900">
              <a:buFont typeface="Arial" panose="020B0604020202020204" pitchFamily="34" charset="0"/>
              <a:buChar char="•"/>
            </a:pPr>
            <a:r>
              <a:rPr lang="it-IT" dirty="0"/>
              <a:t>Detector </a:t>
            </a:r>
            <a:r>
              <a:rPr lang="it-IT" dirty="0" err="1"/>
              <a:t>effects</a:t>
            </a:r>
            <a:r>
              <a:rPr lang="it-IT" dirty="0"/>
              <a:t> make </a:t>
            </a:r>
            <a:r>
              <a:rPr lang="it-IT" dirty="0" err="1"/>
              <a:t>measured</a:t>
            </a:r>
            <a:r>
              <a:rPr lang="it-IT" dirty="0"/>
              <a:t> </a:t>
            </a:r>
            <a:r>
              <a:rPr lang="it-IT" dirty="0" err="1"/>
              <a:t>observables</a:t>
            </a:r>
            <a:r>
              <a:rPr lang="it-IT" dirty="0"/>
              <a:t>  (detector-</a:t>
            </a:r>
            <a:r>
              <a:rPr lang="it-IT" dirty="0" err="1"/>
              <a:t>level</a:t>
            </a:r>
            <a:r>
              <a:rPr lang="it-IT" dirty="0"/>
              <a:t>) </a:t>
            </a:r>
            <a:r>
              <a:rPr lang="it-IT" dirty="0" err="1"/>
              <a:t>different</a:t>
            </a:r>
            <a:r>
              <a:rPr lang="it-IT" dirty="0"/>
              <a:t> from the ‘</a:t>
            </a:r>
            <a:r>
              <a:rPr lang="it-IT" dirty="0" err="1"/>
              <a:t>true</a:t>
            </a:r>
            <a:r>
              <a:rPr lang="it-IT" dirty="0"/>
              <a:t>’ </a:t>
            </a:r>
            <a:r>
              <a:rPr lang="it-IT" dirty="0" err="1"/>
              <a:t>observables</a:t>
            </a:r>
            <a:r>
              <a:rPr lang="it-IT" dirty="0"/>
              <a:t> (vertex </a:t>
            </a:r>
            <a:r>
              <a:rPr lang="it-IT" dirty="0" err="1"/>
              <a:t>level</a:t>
            </a:r>
            <a:r>
              <a:rPr lang="it-IT" dirty="0"/>
              <a:t>)</a:t>
            </a:r>
          </a:p>
          <a:p>
            <a:pPr marL="342900" indent="-342900">
              <a:buFont typeface="Arial" panose="020B0604020202020204" pitchFamily="34" charset="0"/>
              <a:buChar char="•"/>
            </a:pPr>
            <a:endParaRPr lang="it-IT" dirty="0"/>
          </a:p>
          <a:p>
            <a:pPr lvl="1"/>
            <a:r>
              <a:rPr lang="it-IT" dirty="0"/>
              <a:t>	</a:t>
            </a:r>
            <a:r>
              <a:rPr lang="it-IT" b="1" dirty="0" err="1"/>
              <a:t>Acceptance</a:t>
            </a:r>
            <a:r>
              <a:rPr lang="it-IT" b="1" dirty="0"/>
              <a:t>: </a:t>
            </a:r>
            <a:r>
              <a:rPr lang="it-IT" dirty="0" err="1"/>
              <a:t>Any</a:t>
            </a:r>
            <a:r>
              <a:rPr lang="it-IT" dirty="0"/>
              <a:t> </a:t>
            </a:r>
            <a:r>
              <a:rPr lang="it-IT" dirty="0" err="1"/>
              <a:t>measurement</a:t>
            </a:r>
            <a:r>
              <a:rPr lang="it-IT" dirty="0"/>
              <a:t> can access </a:t>
            </a:r>
            <a:r>
              <a:rPr lang="it-IT" dirty="0" err="1"/>
              <a:t>only</a:t>
            </a:r>
            <a:r>
              <a:rPr lang="it-IT" dirty="0"/>
              <a:t> a limited </a:t>
            </a:r>
            <a:r>
              <a:rPr lang="it-IT" dirty="0" err="1"/>
              <a:t>portion</a:t>
            </a:r>
            <a:r>
              <a:rPr lang="it-IT" dirty="0"/>
              <a:t> of the </a:t>
            </a:r>
            <a:r>
              <a:rPr lang="it-IT" dirty="0" err="1"/>
              <a:t>phase</a:t>
            </a:r>
            <a:r>
              <a:rPr lang="it-IT" dirty="0"/>
              <a:t> </a:t>
            </a:r>
            <a:r>
              <a:rPr lang="it-IT" dirty="0" err="1"/>
              <a:t>space</a:t>
            </a:r>
            <a:r>
              <a:rPr lang="it-IT" dirty="0"/>
              <a:t>. </a:t>
            </a:r>
            <a:r>
              <a:rPr lang="it-IT" dirty="0" err="1"/>
              <a:t>What</a:t>
            </a:r>
            <a:r>
              <a:rPr lang="it-IT" dirty="0"/>
              <a:t> can </a:t>
            </a:r>
            <a:r>
              <a:rPr lang="it-IT" dirty="0" err="1"/>
              <a:t>we</a:t>
            </a:r>
            <a:r>
              <a:rPr lang="it-IT" dirty="0"/>
              <a:t> </a:t>
            </a:r>
            <a:r>
              <a:rPr lang="it-IT" dirty="0" err="1"/>
              <a:t>say</a:t>
            </a:r>
            <a:r>
              <a:rPr lang="it-IT" dirty="0"/>
              <a:t> </a:t>
            </a:r>
            <a:r>
              <a:rPr lang="it-IT" dirty="0" err="1"/>
              <a:t>about</a:t>
            </a:r>
            <a:r>
              <a:rPr lang="it-IT" dirty="0"/>
              <a:t> </a:t>
            </a:r>
            <a:r>
              <a:rPr lang="it-IT" dirty="0" err="1"/>
              <a:t>these</a:t>
            </a:r>
            <a:r>
              <a:rPr lang="it-IT" dirty="0"/>
              <a:t> </a:t>
            </a:r>
            <a:r>
              <a:rPr lang="it-IT" dirty="0" err="1"/>
              <a:t>unmeasured</a:t>
            </a:r>
            <a:r>
              <a:rPr lang="it-IT" dirty="0"/>
              <a:t> </a:t>
            </a:r>
            <a:r>
              <a:rPr lang="it-IT" dirty="0" err="1"/>
              <a:t>regions</a:t>
            </a:r>
            <a:r>
              <a:rPr lang="it-IT" dirty="0"/>
              <a:t>?</a:t>
            </a:r>
          </a:p>
          <a:p>
            <a:pPr lvl="1"/>
            <a:endParaRPr lang="it-IT" sz="1950" b="1" dirty="0"/>
          </a:p>
          <a:p>
            <a:pPr lvl="1"/>
            <a:endParaRPr lang="it-IT" sz="1950" b="1" dirty="0"/>
          </a:p>
          <a:p>
            <a:pPr lvl="1"/>
            <a:endParaRPr lang="it-IT" b="1" dirty="0"/>
          </a:p>
          <a:p>
            <a:pPr lvl="1"/>
            <a:endParaRPr lang="it-IT" b="1" dirty="0"/>
          </a:p>
          <a:p>
            <a:pPr lvl="1"/>
            <a:r>
              <a:rPr lang="it-IT" b="1" dirty="0"/>
              <a:t>	</a:t>
            </a:r>
            <a:r>
              <a:rPr lang="it-IT" b="1" dirty="0" err="1"/>
              <a:t>Resolution</a:t>
            </a:r>
            <a:r>
              <a:rPr lang="it-IT" b="1" dirty="0"/>
              <a:t>: </a:t>
            </a:r>
            <a:r>
              <a:rPr lang="it-IT" dirty="0" err="1"/>
              <a:t>Any</a:t>
            </a:r>
            <a:r>
              <a:rPr lang="it-IT" dirty="0"/>
              <a:t> </a:t>
            </a:r>
            <a:r>
              <a:rPr lang="it-IT" dirty="0" err="1"/>
              <a:t>measurement</a:t>
            </a:r>
            <a:r>
              <a:rPr lang="it-IT" dirty="0"/>
              <a:t> </a:t>
            </a:r>
            <a:r>
              <a:rPr lang="it-IT" dirty="0" err="1"/>
              <a:t>has</a:t>
            </a:r>
            <a:r>
              <a:rPr lang="it-IT" dirty="0"/>
              <a:t> an </a:t>
            </a:r>
            <a:r>
              <a:rPr lang="it-IT" dirty="0" err="1"/>
              <a:t>experimental</a:t>
            </a:r>
            <a:r>
              <a:rPr lang="it-IT" dirty="0"/>
              <a:t> </a:t>
            </a:r>
            <a:r>
              <a:rPr lang="it-IT" dirty="0" err="1"/>
              <a:t>resolution</a:t>
            </a:r>
            <a:r>
              <a:rPr lang="it-IT" dirty="0"/>
              <a:t> </a:t>
            </a:r>
            <a:r>
              <a:rPr lang="it-IT" dirty="0" err="1"/>
              <a:t>that</a:t>
            </a:r>
            <a:r>
              <a:rPr lang="it-IT" dirty="0"/>
              <a:t> </a:t>
            </a:r>
            <a:r>
              <a:rPr lang="it-IT" dirty="0" err="1"/>
              <a:t>may</a:t>
            </a:r>
            <a:r>
              <a:rPr lang="it-IT" dirty="0"/>
              <a:t> </a:t>
            </a:r>
            <a:r>
              <a:rPr lang="it-IT" dirty="0" err="1"/>
              <a:t>modify</a:t>
            </a:r>
            <a:r>
              <a:rPr lang="it-IT" dirty="0"/>
              <a:t> cover up </a:t>
            </a:r>
            <a:r>
              <a:rPr lang="it-IT" dirty="0" err="1"/>
              <a:t>effects</a:t>
            </a:r>
            <a:r>
              <a:rPr lang="it-IT" dirty="0"/>
              <a:t> </a:t>
            </a:r>
            <a:r>
              <a:rPr lang="it-IT" dirty="0" err="1"/>
              <a:t>that</a:t>
            </a:r>
            <a:r>
              <a:rPr lang="it-IT" dirty="0"/>
              <a:t> </a:t>
            </a:r>
            <a:r>
              <a:rPr lang="it-IT" dirty="0" err="1"/>
              <a:t>we’re</a:t>
            </a:r>
            <a:r>
              <a:rPr lang="it-IT" dirty="0"/>
              <a:t> </a:t>
            </a:r>
            <a:r>
              <a:rPr lang="it-IT" dirty="0" err="1"/>
              <a:t>looking</a:t>
            </a:r>
            <a:r>
              <a:rPr lang="it-IT" dirty="0"/>
              <a:t> for     </a:t>
            </a:r>
            <a:r>
              <a:rPr lang="it-IT" b="1" dirty="0"/>
              <a:t>		</a:t>
            </a:r>
          </a:p>
        </p:txBody>
      </p:sp>
      <p:sp>
        <p:nvSpPr>
          <p:cNvPr id="9" name="CasellaDiTesto 8">
            <a:extLst>
              <a:ext uri="{FF2B5EF4-FFF2-40B4-BE49-F238E27FC236}">
                <a16:creationId xmlns:a16="http://schemas.microsoft.com/office/drawing/2014/main" id="{8949FE6A-32C0-AEE2-D0E0-1AE873B4EE83}"/>
              </a:ext>
            </a:extLst>
          </p:cNvPr>
          <p:cNvSpPr txBox="1"/>
          <p:nvPr/>
        </p:nvSpPr>
        <p:spPr>
          <a:xfrm>
            <a:off x="1506499" y="2271385"/>
            <a:ext cx="10685501" cy="710964"/>
          </a:xfrm>
          <a:prstGeom prst="rect">
            <a:avLst/>
          </a:prstGeom>
          <a:noFill/>
        </p:spPr>
        <p:txBody>
          <a:bodyPr wrap="square" rtlCol="0">
            <a:spAutoFit/>
          </a:bodyPr>
          <a:lstStyle/>
          <a:p>
            <a:pPr marL="342900" indent="-342900">
              <a:buFont typeface="Wingdings" panose="05000000000000000000" pitchFamily="2" charset="2"/>
              <a:buChar char="Ø"/>
            </a:pPr>
            <a:r>
              <a:rPr lang="it-IT" dirty="0" err="1"/>
              <a:t>Interpolation</a:t>
            </a:r>
            <a:r>
              <a:rPr lang="it-IT" dirty="0"/>
              <a:t>: deal with the </a:t>
            </a:r>
            <a:r>
              <a:rPr lang="it-IT" dirty="0" err="1"/>
              <a:t>holes</a:t>
            </a:r>
            <a:r>
              <a:rPr lang="it-IT" dirty="0"/>
              <a:t> in the </a:t>
            </a:r>
            <a:r>
              <a:rPr lang="it-IT" dirty="0" err="1"/>
              <a:t>phase</a:t>
            </a:r>
            <a:r>
              <a:rPr lang="it-IT" dirty="0"/>
              <a:t> </a:t>
            </a:r>
            <a:r>
              <a:rPr lang="it-IT" dirty="0" err="1"/>
              <a:t>space</a:t>
            </a:r>
            <a:r>
              <a:rPr lang="it-IT" dirty="0"/>
              <a:t>  </a:t>
            </a:r>
          </a:p>
          <a:p>
            <a:pPr marL="342900" indent="-342900">
              <a:buFont typeface="Wingdings" panose="05000000000000000000" pitchFamily="2" charset="2"/>
              <a:buChar char="Ø"/>
            </a:pPr>
            <a:r>
              <a:rPr lang="it-IT" dirty="0" err="1"/>
              <a:t>Extrapolation</a:t>
            </a:r>
            <a:r>
              <a:rPr lang="it-IT" dirty="0"/>
              <a:t>: </a:t>
            </a:r>
            <a:r>
              <a:rPr lang="it-IT" dirty="0" err="1"/>
              <a:t>extend</a:t>
            </a:r>
            <a:r>
              <a:rPr lang="it-IT" dirty="0"/>
              <a:t> </a:t>
            </a:r>
            <a:r>
              <a:rPr lang="it-IT" dirty="0" err="1"/>
              <a:t>our</a:t>
            </a:r>
            <a:r>
              <a:rPr lang="it-IT" dirty="0"/>
              <a:t> coverage from the </a:t>
            </a:r>
            <a:r>
              <a:rPr lang="it-IT" dirty="0" err="1"/>
              <a:t>borders</a:t>
            </a:r>
            <a:r>
              <a:rPr lang="it-IT" dirty="0"/>
              <a:t> of </a:t>
            </a:r>
            <a:r>
              <a:rPr lang="it-IT" dirty="0" err="1"/>
              <a:t>measured</a:t>
            </a:r>
            <a:r>
              <a:rPr lang="it-IT" dirty="0"/>
              <a:t> </a:t>
            </a:r>
            <a:r>
              <a:rPr lang="it-IT" dirty="0" err="1"/>
              <a:t>regions</a:t>
            </a:r>
            <a:endParaRPr lang="it-IT" dirty="0"/>
          </a:p>
        </p:txBody>
      </p:sp>
      <p:sp>
        <p:nvSpPr>
          <p:cNvPr id="11" name="CasellaDiTesto 10">
            <a:extLst>
              <a:ext uri="{FF2B5EF4-FFF2-40B4-BE49-F238E27FC236}">
                <a16:creationId xmlns:a16="http://schemas.microsoft.com/office/drawing/2014/main" id="{518E6965-3A8E-E5A6-96B3-419AD13D2C55}"/>
              </a:ext>
            </a:extLst>
          </p:cNvPr>
          <p:cNvSpPr txBox="1"/>
          <p:nvPr/>
        </p:nvSpPr>
        <p:spPr>
          <a:xfrm>
            <a:off x="1506499" y="3781353"/>
            <a:ext cx="10685501" cy="646331"/>
          </a:xfrm>
          <a:prstGeom prst="rect">
            <a:avLst/>
          </a:prstGeom>
          <a:noFill/>
        </p:spPr>
        <p:txBody>
          <a:bodyPr wrap="square" rtlCol="0">
            <a:spAutoFit/>
          </a:bodyPr>
          <a:lstStyle/>
          <a:p>
            <a:pPr marL="342900" indent="-342900">
              <a:buFont typeface="Wingdings" panose="05000000000000000000" pitchFamily="2" charset="2"/>
              <a:buChar char="Ø"/>
            </a:pPr>
            <a:r>
              <a:rPr lang="it-IT" dirty="0"/>
              <a:t>Spikes </a:t>
            </a:r>
            <a:r>
              <a:rPr lang="it-IT" dirty="0" err="1"/>
              <a:t>may</a:t>
            </a:r>
            <a:r>
              <a:rPr lang="it-IT" dirty="0"/>
              <a:t> be </a:t>
            </a:r>
            <a:r>
              <a:rPr lang="it-IT" dirty="0" err="1"/>
              <a:t>concealed</a:t>
            </a:r>
            <a:r>
              <a:rPr lang="it-IT" dirty="0"/>
              <a:t>  </a:t>
            </a:r>
            <a:r>
              <a:rPr lang="it-IT" dirty="0" err="1"/>
              <a:t>behind</a:t>
            </a:r>
            <a:r>
              <a:rPr lang="it-IT" dirty="0"/>
              <a:t> the detector </a:t>
            </a:r>
            <a:r>
              <a:rPr lang="it-IT" dirty="0" err="1"/>
              <a:t>resolution</a:t>
            </a:r>
            <a:endParaRPr lang="it-IT" dirty="0"/>
          </a:p>
          <a:p>
            <a:pPr marL="342900" indent="-342900">
              <a:buFont typeface="Wingdings" panose="05000000000000000000" pitchFamily="2" charset="2"/>
              <a:buChar char="Ø"/>
            </a:pPr>
            <a:r>
              <a:rPr lang="it-IT" dirty="0" err="1"/>
              <a:t>Measurements</a:t>
            </a:r>
            <a:r>
              <a:rPr lang="it-IT" dirty="0"/>
              <a:t> </a:t>
            </a:r>
            <a:r>
              <a:rPr lang="it-IT" dirty="0" err="1"/>
              <a:t>could</a:t>
            </a:r>
            <a:r>
              <a:rPr lang="it-IT" dirty="0"/>
              <a:t> be </a:t>
            </a:r>
            <a:r>
              <a:rPr lang="it-IT" dirty="0" err="1"/>
              <a:t>extended</a:t>
            </a:r>
            <a:r>
              <a:rPr lang="it-IT" dirty="0"/>
              <a:t> to </a:t>
            </a:r>
            <a:r>
              <a:rPr lang="it-IT" dirty="0" err="1"/>
              <a:t>unphysical</a:t>
            </a:r>
            <a:r>
              <a:rPr lang="it-IT" dirty="0"/>
              <a:t> </a:t>
            </a:r>
            <a:r>
              <a:rPr lang="it-IT" dirty="0" err="1"/>
              <a:t>regions</a:t>
            </a:r>
            <a:endParaRPr lang="it-IT" dirty="0"/>
          </a:p>
        </p:txBody>
      </p:sp>
      <p:sp>
        <p:nvSpPr>
          <p:cNvPr id="14" name="CasellaDiTesto 13">
            <a:extLst>
              <a:ext uri="{FF2B5EF4-FFF2-40B4-BE49-F238E27FC236}">
                <a16:creationId xmlns:a16="http://schemas.microsoft.com/office/drawing/2014/main" id="{9DE2B694-72E7-1C1D-3475-A05332F68616}"/>
              </a:ext>
            </a:extLst>
          </p:cNvPr>
          <p:cNvSpPr txBox="1"/>
          <p:nvPr/>
        </p:nvSpPr>
        <p:spPr>
          <a:xfrm>
            <a:off x="11682" y="4782000"/>
            <a:ext cx="12180318" cy="1200329"/>
          </a:xfrm>
          <a:prstGeom prst="rect">
            <a:avLst/>
          </a:prstGeom>
          <a:noFill/>
        </p:spPr>
        <p:txBody>
          <a:bodyPr wrap="square" rtlCol="0">
            <a:spAutoFit/>
          </a:bodyPr>
          <a:lstStyle/>
          <a:p>
            <a:pPr marL="342900" indent="-342900">
              <a:buFont typeface="Arial" panose="020B0604020202020204" pitchFamily="34" charset="0"/>
              <a:buChar char="•"/>
            </a:pPr>
            <a:r>
              <a:rPr lang="it-IT"/>
              <a:t>Mitigation strategy:</a:t>
            </a:r>
          </a:p>
          <a:p>
            <a:pPr marL="1714500" lvl="3" indent="-342900">
              <a:buFont typeface="Wingdings" panose="05000000000000000000" pitchFamily="2" charset="2"/>
              <a:buChar char="Ø"/>
            </a:pPr>
            <a:r>
              <a:rPr lang="it-IT"/>
              <a:t>Acceptance: ‘Fiducial volumes’ to exclude unmeasured regions and extend the covered measured of the phase space</a:t>
            </a:r>
          </a:p>
          <a:p>
            <a:pPr marL="1714500" lvl="3" indent="-342900">
              <a:buFont typeface="Wingdings" panose="05000000000000000000" pitchFamily="2" charset="2"/>
              <a:buChar char="Ø"/>
            </a:pPr>
            <a:r>
              <a:rPr lang="it-IT"/>
              <a:t>Resolution: build and validate ML-models  to unfold resolution effects</a:t>
            </a:r>
          </a:p>
        </p:txBody>
      </p:sp>
      <p:sp>
        <p:nvSpPr>
          <p:cNvPr id="29" name="Rettangolo 28">
            <a:extLst>
              <a:ext uri="{FF2B5EF4-FFF2-40B4-BE49-F238E27FC236}">
                <a16:creationId xmlns:a16="http://schemas.microsoft.com/office/drawing/2014/main" id="{F7EF0A79-F963-73DC-CDFF-D4AC90A19529}"/>
              </a:ext>
            </a:extLst>
          </p:cNvPr>
          <p:cNvSpPr/>
          <p:nvPr/>
        </p:nvSpPr>
        <p:spPr>
          <a:xfrm>
            <a:off x="3799190" y="122111"/>
            <a:ext cx="3940404"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BAC45C6D-872A-2761-272D-E7D23426A7A5}"/>
              </a:ext>
            </a:extLst>
          </p:cNvPr>
          <p:cNvSpPr txBox="1"/>
          <p:nvPr/>
        </p:nvSpPr>
        <p:spPr>
          <a:xfrm>
            <a:off x="3799189" y="158919"/>
            <a:ext cx="3940404" cy="430887"/>
          </a:xfrm>
          <a:prstGeom prst="rect">
            <a:avLst/>
          </a:prstGeom>
          <a:noFill/>
        </p:spPr>
        <p:txBody>
          <a:bodyPr wrap="square" rtlCol="0">
            <a:spAutoFit/>
          </a:bodyPr>
          <a:lstStyle/>
          <a:p>
            <a:pPr algn="ctr"/>
            <a:r>
              <a:rPr lang="it-IT" sz="2200" b="1">
                <a:solidFill>
                  <a:schemeClr val="bg1"/>
                </a:solidFill>
              </a:rPr>
              <a:t>Detector unfolding</a:t>
            </a:r>
          </a:p>
        </p:txBody>
      </p:sp>
      <p:sp>
        <p:nvSpPr>
          <p:cNvPr id="31" name="Rettangolo 30">
            <a:extLst>
              <a:ext uri="{FF2B5EF4-FFF2-40B4-BE49-F238E27FC236}">
                <a16:creationId xmlns:a16="http://schemas.microsoft.com/office/drawing/2014/main" id="{D5728E44-F121-AB6F-780C-A8EB9D44DD34}"/>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32" name="Immagine 31" descr="Immagine che contiene silhouette, mammifero, cavallo, arte&#10;&#10;Descrizione generata automaticamente">
            <a:extLst>
              <a:ext uri="{FF2B5EF4-FFF2-40B4-BE49-F238E27FC236}">
                <a16:creationId xmlns:a16="http://schemas.microsoft.com/office/drawing/2014/main" id="{EBFEDC5A-64B7-F30C-F631-FB5437416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33" name="CasellaDiTesto 32">
            <a:extLst>
              <a:ext uri="{FF2B5EF4-FFF2-40B4-BE49-F238E27FC236}">
                <a16:creationId xmlns:a16="http://schemas.microsoft.com/office/drawing/2014/main" id="{134D615D-A431-B9BE-F402-685DA9F46D9B}"/>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34" name="CasellaDiTesto 33">
            <a:extLst>
              <a:ext uri="{FF2B5EF4-FFF2-40B4-BE49-F238E27FC236}">
                <a16:creationId xmlns:a16="http://schemas.microsoft.com/office/drawing/2014/main" id="{5ABE8217-AC6A-0159-8FD7-E7DAB85E299E}"/>
              </a:ext>
            </a:extLst>
          </p:cNvPr>
          <p:cNvSpPr txBox="1"/>
          <p:nvPr/>
        </p:nvSpPr>
        <p:spPr>
          <a:xfrm>
            <a:off x="115382" y="6555396"/>
            <a:ext cx="2041892" cy="307777"/>
          </a:xfrm>
          <a:prstGeom prst="rect">
            <a:avLst/>
          </a:prstGeom>
          <a:noFill/>
        </p:spPr>
        <p:txBody>
          <a:bodyPr wrap="square" rtlCol="0">
            <a:spAutoFit/>
          </a:bodyPr>
          <a:lstStyle/>
          <a:p>
            <a:r>
              <a:rPr lang="it-IT" sz="1400">
                <a:solidFill>
                  <a:schemeClr val="bg1"/>
                </a:solidFill>
              </a:rPr>
              <a:t>3 - Tommaso Vittorini</a:t>
            </a:r>
          </a:p>
        </p:txBody>
      </p:sp>
    </p:spTree>
    <p:extLst>
      <p:ext uri="{BB962C8B-B14F-4D97-AF65-F5344CB8AC3E}">
        <p14:creationId xmlns:p14="http://schemas.microsoft.com/office/powerpoint/2010/main" val="7257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09BC0B2-8086-3F4D-5AF9-EB72C13AD644}"/>
              </a:ext>
            </a:extLst>
          </p:cNvPr>
          <p:cNvSpPr txBox="1"/>
          <p:nvPr/>
        </p:nvSpPr>
        <p:spPr>
          <a:xfrm>
            <a:off x="-1661" y="3213854"/>
            <a:ext cx="7447175" cy="3139321"/>
          </a:xfrm>
          <a:prstGeom prst="rect">
            <a:avLst/>
          </a:prstGeom>
          <a:noFill/>
        </p:spPr>
        <p:txBody>
          <a:bodyPr wrap="square" rtlCol="0">
            <a:spAutoFit/>
          </a:bodyPr>
          <a:lstStyle/>
          <a:p>
            <a:pPr marL="285750" indent="-285750">
              <a:buFont typeface="Arial" panose="020B0604020202020204" pitchFamily="34" charset="0"/>
              <a:buChar char="•"/>
            </a:pPr>
            <a:r>
              <a:rPr lang="it-IT"/>
              <a:t>Generative model based on the competition between two Neural Networks:  Generator vs Discriminator</a:t>
            </a:r>
          </a:p>
          <a:p>
            <a:pPr marL="742950" lvl="1" indent="-285750">
              <a:buFont typeface="Arial" panose="020B0604020202020204" pitchFamily="34" charset="0"/>
              <a:buChar char="•"/>
            </a:pPr>
            <a:r>
              <a:rPr lang="it-IT" b="1"/>
              <a:t>Generator</a:t>
            </a:r>
            <a:r>
              <a:rPr lang="it-IT"/>
              <a:t> produces synthetic data which progressively reproduce realistic data and the </a:t>
            </a:r>
            <a:r>
              <a:rPr lang="it-IT" b="1"/>
              <a:t>Discriminator</a:t>
            </a:r>
            <a:r>
              <a:rPr lang="it-IT"/>
              <a:t> has to distinguish between synthetic and realistic data</a:t>
            </a:r>
          </a:p>
          <a:p>
            <a:pPr marL="742950" lvl="1" indent="-285750">
              <a:buFont typeface="Arial" panose="020B0604020202020204" pitchFamily="34" charset="0"/>
              <a:buChar char="•"/>
            </a:pPr>
            <a:endParaRPr lang="it-IT"/>
          </a:p>
          <a:p>
            <a:pPr marL="742950" lvl="1" indent="-285750">
              <a:buFont typeface="Arial" panose="020B0604020202020204" pitchFamily="34" charset="0"/>
              <a:buChar char="•"/>
            </a:pPr>
            <a:r>
              <a:rPr lang="it-IT" b="1"/>
              <a:t>Generator</a:t>
            </a:r>
            <a:r>
              <a:rPr lang="it-IT"/>
              <a:t> be used to retain high dimensional correlations (detector proxies)</a:t>
            </a:r>
          </a:p>
          <a:p>
            <a:pPr marL="742950" lvl="1" indent="-285750">
              <a:buFont typeface="Arial" panose="020B0604020202020204" pitchFamily="34" charset="0"/>
              <a:buChar char="•"/>
            </a:pPr>
            <a:endParaRPr lang="it-IT"/>
          </a:p>
          <a:p>
            <a:pPr marL="742950" lvl="1" indent="-285750">
              <a:buFont typeface="Arial" panose="020B0604020202020204" pitchFamily="34" charset="0"/>
              <a:buChar char="•"/>
            </a:pPr>
            <a:r>
              <a:rPr lang="it-IT" b="1"/>
              <a:t>Generator </a:t>
            </a:r>
            <a:r>
              <a:rPr lang="it-IT"/>
              <a:t>can be used to provide highly realistic pseudo-data in an extremely fast way</a:t>
            </a:r>
          </a:p>
        </p:txBody>
      </p:sp>
      <p:pic>
        <p:nvPicPr>
          <p:cNvPr id="8" name="Immagine 7" descr="Immagine che contiene Viso umano, schermata, persona&#10;&#10;Descrizione generata automaticamente">
            <a:extLst>
              <a:ext uri="{FF2B5EF4-FFF2-40B4-BE49-F238E27FC236}">
                <a16:creationId xmlns:a16="http://schemas.microsoft.com/office/drawing/2014/main" id="{8CB327A1-2951-D258-FA36-222EB7545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985" y="914509"/>
            <a:ext cx="6975836" cy="2332793"/>
          </a:xfrm>
          <a:prstGeom prst="rect">
            <a:avLst/>
          </a:prstGeom>
        </p:spPr>
      </p:pic>
      <p:pic>
        <p:nvPicPr>
          <p:cNvPr id="15" name="Image" descr="Image">
            <a:extLst>
              <a:ext uri="{FF2B5EF4-FFF2-40B4-BE49-F238E27FC236}">
                <a16:creationId xmlns:a16="http://schemas.microsoft.com/office/drawing/2014/main" id="{3EEA3A1C-750E-72C3-1B5A-A943B0503EB5}"/>
              </a:ext>
            </a:extLst>
          </p:cNvPr>
          <p:cNvPicPr>
            <a:picLocks noChangeAspect="1"/>
          </p:cNvPicPr>
          <p:nvPr/>
        </p:nvPicPr>
        <p:blipFill>
          <a:blip r:embed="rId3"/>
          <a:srcRect b="4865"/>
          <a:stretch>
            <a:fillRect/>
          </a:stretch>
        </p:blipFill>
        <p:spPr>
          <a:xfrm>
            <a:off x="7724907" y="3377318"/>
            <a:ext cx="4160625" cy="2715825"/>
          </a:xfrm>
          <a:prstGeom prst="rect">
            <a:avLst/>
          </a:prstGeom>
          <a:ln w="3175">
            <a:miter lim="400000"/>
          </a:ln>
        </p:spPr>
      </p:pic>
      <p:sp>
        <p:nvSpPr>
          <p:cNvPr id="24" name="Rettangolo 23">
            <a:extLst>
              <a:ext uri="{FF2B5EF4-FFF2-40B4-BE49-F238E27FC236}">
                <a16:creationId xmlns:a16="http://schemas.microsoft.com/office/drawing/2014/main" id="{0232698B-3FE6-6AFF-F073-B6375F6BD382}"/>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id="{1019B4AE-5B03-7F64-3986-35C2538473AE}"/>
              </a:ext>
            </a:extLst>
          </p:cNvPr>
          <p:cNvSpPr txBox="1"/>
          <p:nvPr/>
        </p:nvSpPr>
        <p:spPr>
          <a:xfrm>
            <a:off x="3484868" y="152132"/>
            <a:ext cx="5222263" cy="430887"/>
          </a:xfrm>
          <a:prstGeom prst="rect">
            <a:avLst/>
          </a:prstGeom>
          <a:noFill/>
        </p:spPr>
        <p:txBody>
          <a:bodyPr wrap="square" rtlCol="0">
            <a:spAutoFit/>
          </a:bodyPr>
          <a:lstStyle/>
          <a:p>
            <a:pPr algn="ctr"/>
            <a:r>
              <a:rPr lang="it-IT" sz="2200" b="1">
                <a:solidFill>
                  <a:schemeClr val="bg1"/>
                </a:solidFill>
              </a:rPr>
              <a:t>Generative Adversarial Networks (GANs)</a:t>
            </a:r>
          </a:p>
        </p:txBody>
      </p:sp>
      <p:sp>
        <p:nvSpPr>
          <p:cNvPr id="26" name="Rettangolo 25">
            <a:extLst>
              <a:ext uri="{FF2B5EF4-FFF2-40B4-BE49-F238E27FC236}">
                <a16:creationId xmlns:a16="http://schemas.microsoft.com/office/drawing/2014/main" id="{46E6F183-DBB0-ED42-C00C-43314F85B98B}"/>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27" name="Immagine 26" descr="Immagine che contiene silhouette, mammifero, cavallo, arte&#10;&#10;Descrizione generata automaticamente">
            <a:extLst>
              <a:ext uri="{FF2B5EF4-FFF2-40B4-BE49-F238E27FC236}">
                <a16:creationId xmlns:a16="http://schemas.microsoft.com/office/drawing/2014/main" id="{B3543E1A-8322-B6A6-9AC6-6F3EFFA2C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28" name="CasellaDiTesto 27">
            <a:extLst>
              <a:ext uri="{FF2B5EF4-FFF2-40B4-BE49-F238E27FC236}">
                <a16:creationId xmlns:a16="http://schemas.microsoft.com/office/drawing/2014/main" id="{93291872-9216-D607-7A9B-33A2F1DD9F8D}"/>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29" name="CasellaDiTesto 28">
            <a:extLst>
              <a:ext uri="{FF2B5EF4-FFF2-40B4-BE49-F238E27FC236}">
                <a16:creationId xmlns:a16="http://schemas.microsoft.com/office/drawing/2014/main" id="{59E1BAE2-A5D7-6D67-2861-010DF8018306}"/>
              </a:ext>
            </a:extLst>
          </p:cNvPr>
          <p:cNvSpPr txBox="1"/>
          <p:nvPr/>
        </p:nvSpPr>
        <p:spPr>
          <a:xfrm>
            <a:off x="115382" y="6555396"/>
            <a:ext cx="2041892" cy="307777"/>
          </a:xfrm>
          <a:prstGeom prst="rect">
            <a:avLst/>
          </a:prstGeom>
          <a:noFill/>
        </p:spPr>
        <p:txBody>
          <a:bodyPr wrap="square" rtlCol="0">
            <a:spAutoFit/>
          </a:bodyPr>
          <a:lstStyle/>
          <a:p>
            <a:r>
              <a:rPr lang="it-IT" sz="1400">
                <a:solidFill>
                  <a:schemeClr val="bg1"/>
                </a:solidFill>
              </a:rPr>
              <a:t>4 - Tommaso Vittorini</a:t>
            </a:r>
          </a:p>
        </p:txBody>
      </p:sp>
    </p:spTree>
    <p:extLst>
      <p:ext uri="{BB962C8B-B14F-4D97-AF65-F5344CB8AC3E}">
        <p14:creationId xmlns:p14="http://schemas.microsoft.com/office/powerpoint/2010/main" val="330701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a:extLst>
              <a:ext uri="{FF2B5EF4-FFF2-40B4-BE49-F238E27FC236}">
                <a16:creationId xmlns:a16="http://schemas.microsoft.com/office/drawing/2014/main" id="{962B97A0-9B1B-9BE1-7130-C89A72FD4A84}"/>
              </a:ext>
            </a:extLst>
          </p:cNvPr>
          <p:cNvGrpSpPr/>
          <p:nvPr/>
        </p:nvGrpSpPr>
        <p:grpSpPr>
          <a:xfrm>
            <a:off x="216134" y="997624"/>
            <a:ext cx="4289878" cy="2850731"/>
            <a:chOff x="0" y="0"/>
            <a:chExt cx="5827466" cy="3846171"/>
          </a:xfrm>
        </p:grpSpPr>
        <p:pic>
          <p:nvPicPr>
            <p:cNvPr id="4" name="Image" descr="Image">
              <a:extLst>
                <a:ext uri="{FF2B5EF4-FFF2-40B4-BE49-F238E27FC236}">
                  <a16:creationId xmlns:a16="http://schemas.microsoft.com/office/drawing/2014/main" id="{72BED0D1-7C4A-4B37-8A5D-2CF794590839}"/>
                </a:ext>
              </a:extLst>
            </p:cNvPr>
            <p:cNvPicPr>
              <a:picLocks noChangeAspect="1"/>
            </p:cNvPicPr>
            <p:nvPr/>
          </p:nvPicPr>
          <p:blipFill>
            <a:blip r:embed="rId2"/>
            <a:srcRect t="2991" r="5036"/>
            <a:stretch>
              <a:fillRect/>
            </a:stretch>
          </p:blipFill>
          <p:spPr>
            <a:xfrm>
              <a:off x="0" y="0"/>
              <a:ext cx="5827467" cy="3846172"/>
            </a:xfrm>
            <a:prstGeom prst="rect">
              <a:avLst/>
            </a:prstGeom>
            <a:ln w="3175" cap="flat">
              <a:noFill/>
              <a:miter lim="400000"/>
            </a:ln>
            <a:effectLst/>
          </p:spPr>
        </p:pic>
        <p:sp>
          <p:nvSpPr>
            <p:cNvPr id="9" name="Rectangle">
              <a:extLst>
                <a:ext uri="{FF2B5EF4-FFF2-40B4-BE49-F238E27FC236}">
                  <a16:creationId xmlns:a16="http://schemas.microsoft.com/office/drawing/2014/main" id="{22937770-3019-58D9-B629-2E9C95A24AA6}"/>
                </a:ext>
              </a:extLst>
            </p:cNvPr>
            <p:cNvSpPr/>
            <p:nvPr/>
          </p:nvSpPr>
          <p:spPr>
            <a:xfrm>
              <a:off x="513953" y="444898"/>
              <a:ext cx="649535" cy="679450"/>
            </a:xfrm>
            <a:prstGeom prst="rect">
              <a:avLst/>
            </a:prstGeom>
            <a:solidFill>
              <a:srgbClr val="FFFFFF"/>
            </a:solidFill>
            <a:ln w="3175" cap="flat">
              <a:noFill/>
              <a:miter lim="400000"/>
            </a:ln>
            <a:effectLst/>
          </p:spPr>
          <p:txBody>
            <a:bodyPr wrap="square" lIns="17854" tIns="17854" rIns="17854" bIns="17854" numCol="1" anchor="ctr">
              <a:noAutofit/>
            </a:bodyPr>
            <a:lstStyle/>
            <a:p>
              <a:pPr>
                <a:defRPr b="0">
                  <a:solidFill>
                    <a:srgbClr val="FFFFFF"/>
                  </a:solidFill>
                  <a:latin typeface="+mn-lt"/>
                  <a:ea typeface="+mn-ea"/>
                  <a:cs typeface="+mn-cs"/>
                  <a:sym typeface="Helvetica Neue Medium"/>
                </a:defRPr>
              </a:pPr>
              <a:endParaRPr sz="1266"/>
            </a:p>
          </p:txBody>
        </p:sp>
      </p:gr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01BE76C8-F43A-A69F-EFD5-84DDBB2891C5}"/>
                  </a:ext>
                </a:extLst>
              </p:cNvPr>
              <p:cNvSpPr txBox="1"/>
              <p:nvPr/>
            </p:nvSpPr>
            <p:spPr>
              <a:xfrm>
                <a:off x="5150347" y="842237"/>
                <a:ext cx="6825519" cy="2884508"/>
              </a:xfrm>
              <a:prstGeom prst="rect">
                <a:avLst/>
              </a:prstGeom>
              <a:noFill/>
            </p:spPr>
            <p:txBody>
              <a:bodyPr wrap="square" rtlCol="0">
                <a:spAutoFit/>
              </a:bodyPr>
              <a:lstStyle/>
              <a:p>
                <a:r>
                  <a:rPr lang="it-IT"/>
                  <a:t>CLAS g11 kinematics</a:t>
                </a:r>
              </a:p>
              <a:p>
                <a:pPr marL="285750" indent="-285750">
                  <a:buFont typeface="Arial" panose="020B0604020202020204" pitchFamily="34" charset="0"/>
                  <a:buChar char="•"/>
                </a:pPr>
                <a:r>
                  <a:rPr lang="it-IT"/>
                  <a:t>Dataset used by CLAS Collaboration for many publications</a:t>
                </a:r>
              </a:p>
              <a:p>
                <a:pPr marL="285750" indent="-285750">
                  <a:buFont typeface="Arial" panose="020B0604020202020204" pitchFamily="34" charset="0"/>
                  <a:buChar char="•"/>
                </a:pPr>
                <a:r>
                  <a:rPr lang="it-IT"/>
                  <a:t>Fiducial cuts </a:t>
                </a:r>
                <a14:m>
                  <m:oMath xmlns:m="http://schemas.openxmlformats.org/officeDocument/2006/math">
                    <m:r>
                      <a:rPr lang="it-IT" b="0" i="1" smtClean="0">
                        <a:latin typeface="Cambria Math" panose="02040503050406030204" pitchFamily="18" charset="0"/>
                      </a:rPr>
                      <m:t>(</m:t>
                    </m:r>
                    <m:r>
                      <a:rPr lang="it-IT" b="0" i="1" smtClean="0">
                        <a:latin typeface="Cambria Math" panose="02040503050406030204" pitchFamily="18" charset="0"/>
                      </a:rPr>
                      <m:t>𝑝</m:t>
                    </m:r>
                    <m:r>
                      <a:rPr lang="it-IT" b="0" i="1" smtClean="0">
                        <a:latin typeface="Cambria Math" panose="02040503050406030204" pitchFamily="18" charset="0"/>
                      </a:rPr>
                      <m:t>, </m:t>
                    </m:r>
                    <m:r>
                      <a:rPr lang="it-IT" b="0" i="1" smtClean="0">
                        <a:latin typeface="Cambria Math" panose="02040503050406030204" pitchFamily="18" charset="0"/>
                      </a:rPr>
                      <m:t>𝜃</m:t>
                    </m:r>
                    <m:r>
                      <a:rPr lang="it-IT" b="0" i="1" smtClean="0">
                        <a:latin typeface="Cambria Math" panose="02040503050406030204" pitchFamily="18" charset="0"/>
                      </a:rPr>
                      <m:t>, </m:t>
                    </m:r>
                    <m:r>
                      <a:rPr lang="it-IT" b="0" i="1" smtClean="0">
                        <a:latin typeface="Cambria Math" panose="02040503050406030204" pitchFamily="18" charset="0"/>
                      </a:rPr>
                      <m:t>𝜙</m:t>
                    </m:r>
                    <m:r>
                      <a:rPr lang="it-IT" b="0" i="1" smtClean="0">
                        <a:latin typeface="Cambria Math" panose="02040503050406030204" pitchFamily="18" charset="0"/>
                      </a:rPr>
                      <m:t>)</m:t>
                    </m:r>
                  </m:oMath>
                </a14:m>
                <a:r>
                  <a:rPr lang="it-IT"/>
                  <a:t> as used in published analyses</a:t>
                </a:r>
              </a:p>
              <a:p>
                <a:pPr marL="285750" indent="-285750">
                  <a:buFont typeface="Arial" panose="020B0604020202020204" pitchFamily="34" charset="0"/>
                  <a:buChar char="•"/>
                </a:pPr>
                <a:r>
                  <a:rPr lang="it-IT"/>
                  <a:t>Focus on </a:t>
                </a:r>
                <a14:m>
                  <m:oMath xmlns:m="http://schemas.openxmlformats.org/officeDocument/2006/math">
                    <m:r>
                      <a:rPr lang="it-IT" b="0" i="1" smtClean="0">
                        <a:latin typeface="Cambria Math" panose="02040503050406030204" pitchFamily="18" charset="0"/>
                      </a:rPr>
                      <m:t>𝛾</m:t>
                    </m:r>
                    <m:r>
                      <a:rPr lang="it-IT" b="0" i="1" smtClean="0">
                        <a:latin typeface="Cambria Math" panose="02040503050406030204" pitchFamily="18" charset="0"/>
                      </a:rPr>
                      <m:t>𝑝</m:t>
                    </m:r>
                    <m:r>
                      <a:rPr lang="it-IT" b="0" i="1" smtClean="0">
                        <a:latin typeface="Cambria Math" panose="02040503050406030204" pitchFamily="18" charset="0"/>
                      </a:rPr>
                      <m:t>→</m:t>
                    </m:r>
                    <m:r>
                      <a:rPr lang="it-IT" b="0" i="1" smtClean="0">
                        <a:latin typeface="Cambria Math" panose="02040503050406030204" pitchFamily="18" charset="0"/>
                      </a:rPr>
                      <m:t>𝑝</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d>
                      <m:dPr>
                        <m:ctrlPr>
                          <a:rPr lang="it-IT" b="0" i="1" smtClean="0">
                            <a:latin typeface="Cambria Math" panose="02040503050406030204" pitchFamily="18" charset="0"/>
                          </a:rPr>
                        </m:ctrlPr>
                      </m:dPr>
                      <m:e>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e>
                    </m:d>
                  </m:oMath>
                </a14:m>
                <a:endParaRPr lang="it-IT"/>
              </a:p>
              <a:p>
                <a:pPr marL="285750" indent="-285750">
                  <a:buFont typeface="Arial" panose="020B0604020202020204" pitchFamily="34" charset="0"/>
                  <a:buChar char="•"/>
                </a:pPr>
                <a:r>
                  <a:rPr lang="it-IT"/>
                  <a:t>Final exclusive </a:t>
                </a:r>
                <a14:m>
                  <m:oMath xmlns:m="http://schemas.openxmlformats.org/officeDocument/2006/math">
                    <m:r>
                      <a:rPr lang="it-IT" b="0" i="1" smtClean="0">
                        <a:latin typeface="Cambria Math" panose="02040503050406030204" pitchFamily="18" charset="0"/>
                      </a:rPr>
                      <m:t>2</m:t>
                    </m:r>
                    <m:r>
                      <a:rPr lang="it-IT" b="0" i="1" smtClean="0">
                        <a:latin typeface="Cambria Math" panose="02040503050406030204" pitchFamily="18" charset="0"/>
                      </a:rPr>
                      <m:t>𝜋</m:t>
                    </m:r>
                  </m:oMath>
                </a14:m>
                <a:r>
                  <a:rPr lang="it-IT"/>
                  <a:t> state identified by missing mass technique (variables are reconstructed by energy/momentum conservation)</a:t>
                </a:r>
              </a:p>
              <a:p>
                <a:pPr marL="285750" indent="-285750">
                  <a:buFont typeface="Arial" panose="020B0604020202020204" pitchFamily="34" charset="0"/>
                  <a:buChar char="•"/>
                </a:pPr>
                <a:r>
                  <a:rPr lang="it-IT"/>
                  <a:t>Multi-pion backgound comes from </a:t>
                </a:r>
                <a14:m>
                  <m:oMath xmlns:m="http://schemas.openxmlformats.org/officeDocument/2006/math">
                    <m:r>
                      <a:rPr lang="it-IT" b="0" i="1" smtClean="0">
                        <a:latin typeface="Cambria Math" panose="02040503050406030204" pitchFamily="18" charset="0"/>
                      </a:rPr>
                      <m:t>𝛾</m:t>
                    </m:r>
                    <m:r>
                      <a:rPr lang="it-IT" b="0" i="1" smtClean="0">
                        <a:latin typeface="Cambria Math" panose="02040503050406030204" pitchFamily="18" charset="0"/>
                      </a:rPr>
                      <m:t>𝑝</m:t>
                    </m:r>
                    <m:r>
                      <a:rPr lang="it-IT" b="0" i="1" smtClean="0">
                        <a:latin typeface="Cambria Math" panose="02040503050406030204" pitchFamily="18" charset="0"/>
                      </a:rPr>
                      <m:t>→</m:t>
                    </m:r>
                    <m:r>
                      <a:rPr lang="it-IT" b="0" i="1" smtClean="0">
                        <a:latin typeface="Cambria Math" panose="02040503050406030204" pitchFamily="18" charset="0"/>
                      </a:rPr>
                      <m:t>𝑝</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𝜔</m:t>
                        </m:r>
                      </m:e>
                      <m:sup>
                        <m:r>
                          <a:rPr lang="it-IT" b="0" i="1" smtClean="0">
                            <a:latin typeface="Cambria Math" panose="02040503050406030204" pitchFamily="18" charset="0"/>
                          </a:rPr>
                          <m:t>0</m:t>
                        </m:r>
                      </m:sup>
                    </m:sSup>
                    <m:r>
                      <a:rPr lang="it-IT" b="0" i="1" smtClean="0">
                        <a:latin typeface="Cambria Math" panose="02040503050406030204" pitchFamily="18" charset="0"/>
                      </a:rPr>
                      <m:t>→</m:t>
                    </m:r>
                    <m:r>
                      <a:rPr lang="it-IT" b="0" i="1" smtClean="0">
                        <a:latin typeface="Cambria Math" panose="02040503050406030204" pitchFamily="18" charset="0"/>
                      </a:rPr>
                      <m:t>𝑝</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0</m:t>
                        </m:r>
                      </m:sup>
                    </m:sSup>
                  </m:oMath>
                </a14:m>
                <a:endParaRPr lang="it-IT"/>
              </a:p>
              <a:p>
                <a:pPr marL="285750" indent="-285750">
                  <a:buFont typeface="Arial" panose="020B0604020202020204" pitchFamily="34" charset="0"/>
                  <a:buChar char="•"/>
                </a:pPr>
                <a:r>
                  <a:rPr lang="it-IT"/>
                  <a:t>At </a:t>
                </a:r>
                <a14:m>
                  <m:oMath xmlns:m="http://schemas.openxmlformats.org/officeDocument/2006/math">
                    <m:sSub>
                      <m:sSubPr>
                        <m:ctrlPr>
                          <a:rPr lang="it-IT" b="0" i="1" smtClean="0">
                            <a:latin typeface="Cambria Math" panose="02040503050406030204" pitchFamily="18" charset="0"/>
                          </a:rPr>
                        </m:ctrlPr>
                      </m:sSubPr>
                      <m:e>
                        <m:r>
                          <m:rPr>
                            <m:sty m:val="p"/>
                          </m:rPr>
                          <a:rPr lang="it-IT" b="0" i="1" smtClean="0">
                            <a:latin typeface="Cambria Math" panose="02040503050406030204" pitchFamily="18" charset="0"/>
                          </a:rPr>
                          <m:t>E</m:t>
                        </m:r>
                      </m:e>
                      <m:sub>
                        <m:r>
                          <a:rPr lang="it-IT" b="0" i="1" smtClean="0">
                            <a:latin typeface="Cambria Math" panose="02040503050406030204" pitchFamily="18" charset="0"/>
                          </a:rPr>
                          <m:t>𝛾</m:t>
                        </m:r>
                      </m:sub>
                    </m:sSub>
                    <m:r>
                      <a:rPr lang="it-IT" b="0" i="0" smtClean="0">
                        <a:latin typeface="Cambria Math" panose="02040503050406030204" pitchFamily="18" charset="0"/>
                      </a:rPr>
                      <m:t>=</m:t>
                    </m:r>
                    <m:d>
                      <m:dPr>
                        <m:ctrlPr>
                          <a:rPr lang="it-IT" b="0" i="1" smtClean="0">
                            <a:latin typeface="Cambria Math" panose="02040503050406030204" pitchFamily="18" charset="0"/>
                          </a:rPr>
                        </m:ctrlPr>
                      </m:dPr>
                      <m:e>
                        <m:r>
                          <a:rPr lang="it-IT" b="0" i="0" smtClean="0">
                            <a:latin typeface="Cambria Math" panose="02040503050406030204" pitchFamily="18" charset="0"/>
                          </a:rPr>
                          <m:t>3−4</m:t>
                        </m:r>
                      </m:e>
                    </m:d>
                    <m:r>
                      <m:rPr>
                        <m:sty m:val="p"/>
                      </m:rPr>
                      <a:rPr lang="it-IT" b="0" i="0" smtClean="0">
                        <a:latin typeface="Cambria Math" panose="02040503050406030204" pitchFamily="18" charset="0"/>
                      </a:rPr>
                      <m:t>GeV</m:t>
                    </m:r>
                  </m:oMath>
                </a14:m>
                <a:r>
                  <a:rPr lang="it-IT"/>
                  <a:t> reaction dynamics are dominated by </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𝜌</m:t>
                        </m:r>
                      </m:e>
                      <m:sup>
                        <m:r>
                          <a:rPr lang="it-IT" b="0" i="1" smtClean="0">
                            <a:latin typeface="Cambria Math" panose="02040503050406030204" pitchFamily="18" charset="0"/>
                          </a:rPr>
                          <m:t>0</m:t>
                        </m:r>
                      </m:sup>
                    </m:sSup>
                  </m:oMath>
                </a14:m>
                <a:r>
                  <a:rPr lang="it-IT"/>
                  <a:t> photproduction through </a:t>
                </a:r>
                <a14:m>
                  <m:oMath xmlns:m="http://schemas.openxmlformats.org/officeDocument/2006/math">
                    <m:r>
                      <a:rPr lang="it-IT" b="0" i="1" smtClean="0">
                        <a:latin typeface="Cambria Math" panose="02040503050406030204" pitchFamily="18" charset="0"/>
                      </a:rPr>
                      <m:t>𝛾</m:t>
                    </m:r>
                    <m:r>
                      <a:rPr lang="it-IT" b="0" i="1" smtClean="0">
                        <a:latin typeface="Cambria Math" panose="02040503050406030204" pitchFamily="18" charset="0"/>
                      </a:rPr>
                      <m:t>𝑝</m:t>
                    </m:r>
                    <m:r>
                      <a:rPr lang="it-IT" b="0" i="1" smtClean="0">
                        <a:latin typeface="Cambria Math" panose="02040503050406030204" pitchFamily="18" charset="0"/>
                      </a:rPr>
                      <m:t>→</m:t>
                    </m:r>
                    <m:r>
                      <a:rPr lang="it-IT" b="0" i="1" smtClean="0">
                        <a:latin typeface="Cambria Math" panose="02040503050406030204" pitchFamily="18" charset="0"/>
                      </a:rPr>
                      <m:t>𝑝</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𝜌</m:t>
                        </m:r>
                      </m:e>
                      <m:sup>
                        <m:r>
                          <a:rPr lang="it-IT" b="0" i="1" smtClean="0">
                            <a:latin typeface="Cambria Math" panose="02040503050406030204" pitchFamily="18" charset="0"/>
                          </a:rPr>
                          <m:t>0</m:t>
                        </m:r>
                      </m:sup>
                    </m:sSup>
                  </m:oMath>
                </a14:m>
                <a:r>
                  <a:rPr lang="it-IT"/>
                  <a:t> and </a:t>
                </a:r>
                <a14:m>
                  <m:oMath xmlns:m="http://schemas.openxmlformats.org/officeDocument/2006/math">
                    <m:sSup>
                      <m:sSupPr>
                        <m:ctrlPr>
                          <a:rPr lang="it-IT" b="0" i="1" smtClean="0">
                            <a:latin typeface="Cambria Math" panose="02040503050406030204" pitchFamily="18" charset="0"/>
                          </a:rPr>
                        </m:ctrlPr>
                      </m:sSupPr>
                      <m:e>
                        <m:r>
                          <m:rPr>
                            <m:sty m:val="p"/>
                          </m:rPr>
                          <a:rPr lang="it-IT" b="0" i="0" smtClean="0">
                            <a:latin typeface="Cambria Math" panose="02040503050406030204" pitchFamily="18" charset="0"/>
                          </a:rPr>
                          <m:t>Δ</m:t>
                        </m:r>
                      </m:e>
                      <m:sup>
                        <m:r>
                          <a:rPr lang="it-IT" b="0" i="1" smtClean="0">
                            <a:latin typeface="Cambria Math" panose="02040503050406030204" pitchFamily="18" charset="0"/>
                          </a:rPr>
                          <m:t>++</m:t>
                        </m:r>
                      </m:sup>
                    </m:sSup>
                  </m:oMath>
                </a14:m>
                <a:r>
                  <a:rPr lang="it-IT"/>
                  <a:t> resonance excitation through </a:t>
                </a:r>
                <a14:m>
                  <m:oMath xmlns:m="http://schemas.openxmlformats.org/officeDocument/2006/math">
                    <m:r>
                      <a:rPr lang="it-IT" b="0" i="1" smtClean="0">
                        <a:latin typeface="Cambria Math" panose="02040503050406030204" pitchFamily="18" charset="0"/>
                      </a:rPr>
                      <m:t>𝛾</m:t>
                    </m:r>
                    <m:r>
                      <a:rPr lang="it-IT" b="0" i="1" smtClean="0">
                        <a:latin typeface="Cambria Math" panose="02040503050406030204" pitchFamily="18" charset="0"/>
                      </a:rPr>
                      <m:t>𝑝</m:t>
                    </m:r>
                    <m:r>
                      <a:rPr lang="it-IT" b="0" i="1" smtClean="0">
                        <a:latin typeface="Cambria Math" panose="02040503050406030204" pitchFamily="18" charset="0"/>
                      </a:rPr>
                      <m:t>→</m:t>
                    </m:r>
                    <m:sSup>
                      <m:sSupPr>
                        <m:ctrlPr>
                          <a:rPr lang="it-IT" i="1">
                            <a:latin typeface="Cambria Math" panose="02040503050406030204" pitchFamily="18" charset="0"/>
                          </a:rPr>
                        </m:ctrlPr>
                      </m:sSupPr>
                      <m:e>
                        <m:r>
                          <m:rPr>
                            <m:sty m:val="p"/>
                          </m:rPr>
                          <a:rPr lang="it-IT">
                            <a:latin typeface="Cambria Math" panose="02040503050406030204" pitchFamily="18" charset="0"/>
                          </a:rPr>
                          <m:t>Δ</m:t>
                        </m:r>
                      </m:e>
                      <m:sup>
                        <m:r>
                          <a:rPr lang="it-IT" i="1">
                            <a:latin typeface="Cambria Math" panose="02040503050406030204" pitchFamily="18" charset="0"/>
                          </a:rPr>
                          <m:t>++</m:t>
                        </m:r>
                      </m:sup>
                    </m:sSup>
                    <m:sSup>
                      <m:sSupPr>
                        <m:ctrlPr>
                          <a:rPr lang="it-IT" b="0" i="1" smtClean="0">
                            <a:latin typeface="Cambria Math" panose="02040503050406030204" pitchFamily="18" charset="0"/>
                          </a:rPr>
                        </m:ctrlPr>
                      </m:sSupPr>
                      <m:e>
                        <m:r>
                          <a:rPr lang="it-IT" b="0" i="1" smtClean="0">
                            <a:latin typeface="Cambria Math" panose="02040503050406030204" pitchFamily="18" charset="0"/>
                          </a:rPr>
                          <m:t>𝜋</m:t>
                        </m:r>
                      </m:e>
                      <m:sup>
                        <m:r>
                          <a:rPr lang="it-IT" b="0" i="1" smtClean="0">
                            <a:latin typeface="Cambria Math" panose="02040503050406030204" pitchFamily="18" charset="0"/>
                          </a:rPr>
                          <m:t>−</m:t>
                        </m:r>
                      </m:sup>
                    </m:sSup>
                  </m:oMath>
                </a14:m>
                <a:endParaRPr lang="it-IT"/>
              </a:p>
            </p:txBody>
          </p:sp>
        </mc:Choice>
        <mc:Fallback xmlns="">
          <p:sp>
            <p:nvSpPr>
              <p:cNvPr id="14" name="CasellaDiTesto 13">
                <a:extLst>
                  <a:ext uri="{FF2B5EF4-FFF2-40B4-BE49-F238E27FC236}">
                    <a16:creationId xmlns:a16="http://schemas.microsoft.com/office/drawing/2014/main" id="{01BE76C8-F43A-A69F-EFD5-84DDBB2891C5}"/>
                  </a:ext>
                </a:extLst>
              </p:cNvPr>
              <p:cNvSpPr txBox="1">
                <a:spLocks noRot="1" noChangeAspect="1" noMove="1" noResize="1" noEditPoints="1" noAdjustHandles="1" noChangeArrowheads="1" noChangeShapeType="1" noTextEdit="1"/>
              </p:cNvSpPr>
              <p:nvPr/>
            </p:nvSpPr>
            <p:spPr>
              <a:xfrm>
                <a:off x="5150347" y="842237"/>
                <a:ext cx="6825519" cy="2884508"/>
              </a:xfrm>
              <a:prstGeom prst="rect">
                <a:avLst/>
              </a:prstGeom>
              <a:blipFill>
                <a:blip r:embed="rId3"/>
                <a:stretch>
                  <a:fillRect l="-804" t="-1057" b="-2537"/>
                </a:stretch>
              </a:blipFill>
            </p:spPr>
            <p:txBody>
              <a:bodyPr/>
              <a:lstStyle/>
              <a:p>
                <a:r>
                  <a:rPr lang="it-IT">
                    <a:noFill/>
                  </a:rPr>
                  <a:t> </a:t>
                </a:r>
              </a:p>
            </p:txBody>
          </p:sp>
        </mc:Fallback>
      </mc:AlternateContent>
      <p:grpSp>
        <p:nvGrpSpPr>
          <p:cNvPr id="20" name="Group">
            <a:extLst>
              <a:ext uri="{FF2B5EF4-FFF2-40B4-BE49-F238E27FC236}">
                <a16:creationId xmlns:a16="http://schemas.microsoft.com/office/drawing/2014/main" id="{46333A56-490D-0112-67D0-A45AD3BAA334}"/>
              </a:ext>
            </a:extLst>
          </p:cNvPr>
          <p:cNvGrpSpPr/>
          <p:nvPr/>
        </p:nvGrpSpPr>
        <p:grpSpPr>
          <a:xfrm>
            <a:off x="216134" y="4417890"/>
            <a:ext cx="6825519" cy="2024487"/>
            <a:chOff x="0" y="0"/>
            <a:chExt cx="10640987" cy="3438853"/>
          </a:xfrm>
        </p:grpSpPr>
        <p:pic>
          <p:nvPicPr>
            <p:cNvPr id="21" name="Image" descr="Image">
              <a:extLst>
                <a:ext uri="{FF2B5EF4-FFF2-40B4-BE49-F238E27FC236}">
                  <a16:creationId xmlns:a16="http://schemas.microsoft.com/office/drawing/2014/main" id="{32BDFAEC-037C-4EA4-0A61-A60039D32335}"/>
                </a:ext>
              </a:extLst>
            </p:cNvPr>
            <p:cNvPicPr>
              <a:picLocks noChangeAspect="1"/>
            </p:cNvPicPr>
            <p:nvPr/>
          </p:nvPicPr>
          <p:blipFill>
            <a:blip r:embed="rId4"/>
            <a:stretch>
              <a:fillRect/>
            </a:stretch>
          </p:blipFill>
          <p:spPr>
            <a:xfrm>
              <a:off x="0" y="0"/>
              <a:ext cx="3397582" cy="3403805"/>
            </a:xfrm>
            <a:prstGeom prst="rect">
              <a:avLst/>
            </a:prstGeom>
            <a:ln w="3175" cap="flat">
              <a:noFill/>
              <a:miter lim="400000"/>
            </a:ln>
            <a:effectLst/>
          </p:spPr>
        </p:pic>
        <p:pic>
          <p:nvPicPr>
            <p:cNvPr id="22" name="Image" descr="Image">
              <a:extLst>
                <a:ext uri="{FF2B5EF4-FFF2-40B4-BE49-F238E27FC236}">
                  <a16:creationId xmlns:a16="http://schemas.microsoft.com/office/drawing/2014/main" id="{89CFB463-4FA3-99A1-B7CC-4CA1743D0CD9}"/>
                </a:ext>
              </a:extLst>
            </p:cNvPr>
            <p:cNvPicPr>
              <a:picLocks noChangeAspect="1"/>
            </p:cNvPicPr>
            <p:nvPr/>
          </p:nvPicPr>
          <p:blipFill>
            <a:blip r:embed="rId5"/>
            <a:stretch>
              <a:fillRect/>
            </a:stretch>
          </p:blipFill>
          <p:spPr>
            <a:xfrm>
              <a:off x="3658401" y="120711"/>
              <a:ext cx="3397582" cy="3318143"/>
            </a:xfrm>
            <a:prstGeom prst="rect">
              <a:avLst/>
            </a:prstGeom>
            <a:ln w="3175" cap="flat">
              <a:noFill/>
              <a:miter lim="400000"/>
            </a:ln>
            <a:effectLst/>
          </p:spPr>
        </p:pic>
        <p:pic>
          <p:nvPicPr>
            <p:cNvPr id="23" name="Image" descr="Image">
              <a:extLst>
                <a:ext uri="{FF2B5EF4-FFF2-40B4-BE49-F238E27FC236}">
                  <a16:creationId xmlns:a16="http://schemas.microsoft.com/office/drawing/2014/main" id="{0C772131-22F3-B036-6F19-EB3B7A698899}"/>
                </a:ext>
              </a:extLst>
            </p:cNvPr>
            <p:cNvPicPr>
              <a:picLocks noChangeAspect="1"/>
            </p:cNvPicPr>
            <p:nvPr/>
          </p:nvPicPr>
          <p:blipFill>
            <a:blip r:embed="rId6"/>
            <a:stretch>
              <a:fillRect/>
            </a:stretch>
          </p:blipFill>
          <p:spPr>
            <a:xfrm>
              <a:off x="7316802" y="120711"/>
              <a:ext cx="3324186" cy="3318143"/>
            </a:xfrm>
            <a:prstGeom prst="rect">
              <a:avLst/>
            </a:prstGeom>
            <a:ln w="3175" cap="flat">
              <a:noFill/>
              <a:miter lim="400000"/>
            </a:ln>
            <a:effectLst/>
          </p:spPr>
        </p:pic>
      </p:grpSp>
      <p:sp>
        <p:nvSpPr>
          <p:cNvPr id="24" name="M(ππ)">
            <a:extLst>
              <a:ext uri="{FF2B5EF4-FFF2-40B4-BE49-F238E27FC236}">
                <a16:creationId xmlns:a16="http://schemas.microsoft.com/office/drawing/2014/main" id="{F74595BF-D58A-AD9C-CE95-A4027C76324B}"/>
              </a:ext>
            </a:extLst>
          </p:cNvPr>
          <p:cNvSpPr txBox="1"/>
          <p:nvPr/>
        </p:nvSpPr>
        <p:spPr>
          <a:xfrm>
            <a:off x="451105" y="4194437"/>
            <a:ext cx="1871726" cy="2668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algn="just" defTabSz="1168400">
              <a:defRPr sz="2400" b="0">
                <a:latin typeface="Gill Sans"/>
                <a:ea typeface="Gill Sans"/>
                <a:cs typeface="Gill Sans"/>
                <a:sym typeface="Gill Sans"/>
              </a:defRPr>
            </a:lvl1pPr>
          </a:lstStyle>
          <a:p>
            <a:pPr algn="ctr"/>
            <a:r>
              <a:rPr sz="1500" dirty="0"/>
              <a:t>M(ππ</a:t>
            </a:r>
            <a:r>
              <a:rPr lang="en-US" sz="1500" dirty="0"/>
              <a:t>)</a:t>
            </a:r>
            <a:endParaRPr sz="1500" dirty="0"/>
          </a:p>
        </p:txBody>
      </p:sp>
      <p:sp>
        <p:nvSpPr>
          <p:cNvPr id="25" name="M(pπ+)">
            <a:extLst>
              <a:ext uri="{FF2B5EF4-FFF2-40B4-BE49-F238E27FC236}">
                <a16:creationId xmlns:a16="http://schemas.microsoft.com/office/drawing/2014/main" id="{543E5267-CA56-F4F9-3726-23A059D75F33}"/>
              </a:ext>
            </a:extLst>
          </p:cNvPr>
          <p:cNvSpPr txBox="1"/>
          <p:nvPr/>
        </p:nvSpPr>
        <p:spPr>
          <a:xfrm>
            <a:off x="3492175" y="4222482"/>
            <a:ext cx="600291" cy="2668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algn="just" defTabSz="821502">
              <a:defRPr sz="2400" b="0">
                <a:latin typeface="Gill Sans"/>
                <a:ea typeface="Gill Sans"/>
                <a:cs typeface="Gill Sans"/>
                <a:sym typeface="Gill Sans"/>
              </a:defRPr>
            </a:pPr>
            <a:r>
              <a:rPr sz="1500"/>
              <a:t>M(pπ</a:t>
            </a:r>
            <a:r>
              <a:rPr sz="1500" baseline="31999"/>
              <a:t>+</a:t>
            </a:r>
            <a:r>
              <a:rPr sz="1500"/>
              <a:t>)</a:t>
            </a:r>
          </a:p>
        </p:txBody>
      </p:sp>
      <p:sp>
        <p:nvSpPr>
          <p:cNvPr id="26" name="M(pπ-)">
            <a:extLst>
              <a:ext uri="{FF2B5EF4-FFF2-40B4-BE49-F238E27FC236}">
                <a16:creationId xmlns:a16="http://schemas.microsoft.com/office/drawing/2014/main" id="{E067F404-C380-8A58-FE03-655A27ED032F}"/>
              </a:ext>
            </a:extLst>
          </p:cNvPr>
          <p:cNvSpPr txBox="1"/>
          <p:nvPr/>
        </p:nvSpPr>
        <p:spPr>
          <a:xfrm>
            <a:off x="5722860" y="4226374"/>
            <a:ext cx="575431" cy="2668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algn="just" defTabSz="821502">
              <a:defRPr sz="2400" b="0">
                <a:latin typeface="Gill Sans"/>
                <a:ea typeface="Gill Sans"/>
                <a:cs typeface="Gill Sans"/>
                <a:sym typeface="Gill Sans"/>
              </a:defRPr>
            </a:pPr>
            <a:r>
              <a:rPr sz="1500"/>
              <a:t>M(pπ</a:t>
            </a:r>
            <a:r>
              <a:rPr sz="1500" baseline="31999"/>
              <a:t>-</a:t>
            </a:r>
            <a:r>
              <a:rPr sz="1500"/>
              <a:t>)</a:t>
            </a:r>
          </a:p>
        </p:txBody>
      </p:sp>
      <p:sp>
        <p:nvSpPr>
          <p:cNvPr id="27" name="ρ0(770)">
            <a:extLst>
              <a:ext uri="{FF2B5EF4-FFF2-40B4-BE49-F238E27FC236}">
                <a16:creationId xmlns:a16="http://schemas.microsoft.com/office/drawing/2014/main" id="{E6BCCDC8-8EAF-779C-812A-A05875145EFE}"/>
              </a:ext>
            </a:extLst>
          </p:cNvPr>
          <p:cNvSpPr txBox="1"/>
          <p:nvPr/>
        </p:nvSpPr>
        <p:spPr>
          <a:xfrm>
            <a:off x="1277676" y="4751726"/>
            <a:ext cx="619301"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algn="just" defTabSz="321457">
              <a:spcBef>
                <a:spcPts val="211"/>
              </a:spcBef>
              <a:buClr>
                <a:srgbClr val="000000"/>
              </a:buClr>
              <a:defRPr sz="2400" b="0">
                <a:latin typeface="Gill Sans"/>
                <a:ea typeface="Gill Sans"/>
                <a:cs typeface="Gill Sans"/>
                <a:sym typeface="Gill Sans"/>
              </a:defRPr>
            </a:pPr>
            <a:r>
              <a:rPr sz="1400"/>
              <a:t>ρ</a:t>
            </a:r>
            <a:r>
              <a:rPr sz="1400" baseline="31999"/>
              <a:t>0</a:t>
            </a:r>
            <a:r>
              <a:rPr sz="1400"/>
              <a:t>(770)</a:t>
            </a:r>
          </a:p>
        </p:txBody>
      </p:sp>
      <p:sp>
        <p:nvSpPr>
          <p:cNvPr id="28" name="Δ++(1232)">
            <a:extLst>
              <a:ext uri="{FF2B5EF4-FFF2-40B4-BE49-F238E27FC236}">
                <a16:creationId xmlns:a16="http://schemas.microsoft.com/office/drawing/2014/main" id="{342738C8-ABED-0A9D-550F-AD10F3DF068B}"/>
              </a:ext>
            </a:extLst>
          </p:cNvPr>
          <p:cNvSpPr txBox="1"/>
          <p:nvPr/>
        </p:nvSpPr>
        <p:spPr>
          <a:xfrm>
            <a:off x="3374797" y="4751726"/>
            <a:ext cx="794258"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algn="just" defTabSz="321457">
              <a:spcBef>
                <a:spcPts val="211"/>
              </a:spcBef>
              <a:buClr>
                <a:srgbClr val="000000"/>
              </a:buClr>
              <a:defRPr sz="2400" b="0">
                <a:latin typeface="Gill Sans"/>
                <a:ea typeface="Gill Sans"/>
                <a:cs typeface="Gill Sans"/>
                <a:sym typeface="Gill Sans"/>
              </a:defRPr>
            </a:pPr>
            <a:r>
              <a:rPr sz="1400"/>
              <a:t>Δ</a:t>
            </a:r>
            <a:r>
              <a:rPr sz="1400" baseline="31999"/>
              <a:t>++</a:t>
            </a:r>
            <a:r>
              <a:rPr sz="1400"/>
              <a:t>(1232)</a:t>
            </a:r>
          </a:p>
        </p:txBody>
      </p:sp>
      <p:pic>
        <p:nvPicPr>
          <p:cNvPr id="29" name="Image" descr="Image">
            <a:extLst>
              <a:ext uri="{FF2B5EF4-FFF2-40B4-BE49-F238E27FC236}">
                <a16:creationId xmlns:a16="http://schemas.microsoft.com/office/drawing/2014/main" id="{995B2DCF-034E-E9C2-C44E-0CE0F27D76E5}"/>
              </a:ext>
            </a:extLst>
          </p:cNvPr>
          <p:cNvPicPr>
            <a:picLocks noChangeAspect="1"/>
          </p:cNvPicPr>
          <p:nvPr/>
        </p:nvPicPr>
        <p:blipFill>
          <a:blip r:embed="rId7"/>
          <a:stretch>
            <a:fillRect/>
          </a:stretch>
        </p:blipFill>
        <p:spPr>
          <a:xfrm>
            <a:off x="8533661" y="4170428"/>
            <a:ext cx="2339075" cy="2305298"/>
          </a:xfrm>
          <a:prstGeom prst="rect">
            <a:avLst/>
          </a:prstGeom>
          <a:ln w="3175">
            <a:miter lim="400000"/>
          </a:ln>
        </p:spPr>
      </p:pic>
      <p:sp>
        <p:nvSpPr>
          <p:cNvPr id="30" name="M(γ p → p π+ X)">
            <a:extLst>
              <a:ext uri="{FF2B5EF4-FFF2-40B4-BE49-F238E27FC236}">
                <a16:creationId xmlns:a16="http://schemas.microsoft.com/office/drawing/2014/main" id="{F687A825-21DA-338D-AB0A-AC9AEE7BC890}"/>
              </a:ext>
            </a:extLst>
          </p:cNvPr>
          <p:cNvSpPr txBox="1"/>
          <p:nvPr/>
        </p:nvSpPr>
        <p:spPr>
          <a:xfrm>
            <a:off x="8778241" y="3963237"/>
            <a:ext cx="1995520" cy="2668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algn="ctr" defTabSz="821502">
              <a:defRPr sz="2400" b="0">
                <a:latin typeface="Gill Sans"/>
                <a:ea typeface="Gill Sans"/>
                <a:cs typeface="Gill Sans"/>
                <a:sym typeface="Gill Sans"/>
              </a:defRPr>
            </a:pPr>
            <a:r>
              <a:rPr sz="1500" dirty="0"/>
              <a:t>M(</a:t>
            </a:r>
            <a:r>
              <a:rPr sz="1500" dirty="0" err="1"/>
              <a:t>γ</a:t>
            </a:r>
            <a:r>
              <a:rPr sz="1500" dirty="0"/>
              <a:t> p → p π</a:t>
            </a:r>
            <a:r>
              <a:rPr sz="1500" baseline="31999" dirty="0"/>
              <a:t>+</a:t>
            </a:r>
            <a:r>
              <a:rPr sz="1500" dirty="0"/>
              <a:t> X)</a:t>
            </a:r>
          </a:p>
        </p:txBody>
      </p:sp>
      <p:sp>
        <p:nvSpPr>
          <p:cNvPr id="31" name="M(missing π)">
            <a:extLst>
              <a:ext uri="{FF2B5EF4-FFF2-40B4-BE49-F238E27FC236}">
                <a16:creationId xmlns:a16="http://schemas.microsoft.com/office/drawing/2014/main" id="{AAD01213-D355-BF00-F4CE-267FC7169699}"/>
              </a:ext>
            </a:extLst>
          </p:cNvPr>
          <p:cNvSpPr txBox="1"/>
          <p:nvPr/>
        </p:nvSpPr>
        <p:spPr>
          <a:xfrm>
            <a:off x="8877281" y="4287370"/>
            <a:ext cx="991888"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algn="just" defTabSz="1168400">
              <a:defRPr sz="2400" b="0">
                <a:latin typeface="Gill Sans"/>
                <a:ea typeface="Gill Sans"/>
                <a:cs typeface="Gill Sans"/>
                <a:sym typeface="Gill Sans"/>
              </a:defRPr>
            </a:lvl1pPr>
          </a:lstStyle>
          <a:p>
            <a:r>
              <a:rPr sz="1400"/>
              <a:t>M(missing π)</a:t>
            </a:r>
          </a:p>
        </p:txBody>
      </p:sp>
      <p:sp>
        <p:nvSpPr>
          <p:cNvPr id="32" name="M(missing ππ ..)">
            <a:extLst>
              <a:ext uri="{FF2B5EF4-FFF2-40B4-BE49-F238E27FC236}">
                <a16:creationId xmlns:a16="http://schemas.microsoft.com/office/drawing/2014/main" id="{FCBB652D-2987-5278-FAE4-60F1B9753083}"/>
              </a:ext>
            </a:extLst>
          </p:cNvPr>
          <p:cNvSpPr txBox="1"/>
          <p:nvPr/>
        </p:nvSpPr>
        <p:spPr>
          <a:xfrm>
            <a:off x="10300600" y="5680036"/>
            <a:ext cx="1343553"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algn="just" defTabSz="1168400">
              <a:defRPr sz="2400" b="0">
                <a:latin typeface="Gill Sans"/>
                <a:ea typeface="Gill Sans"/>
                <a:cs typeface="Gill Sans"/>
                <a:sym typeface="Gill Sans"/>
              </a:defRPr>
            </a:lvl1pPr>
          </a:lstStyle>
          <a:p>
            <a:r>
              <a:rPr sz="1400"/>
              <a:t>M(missing ππ ..)</a:t>
            </a:r>
          </a:p>
        </p:txBody>
      </p:sp>
      <p:sp>
        <p:nvSpPr>
          <p:cNvPr id="33" name="Rectangle">
            <a:extLst>
              <a:ext uri="{FF2B5EF4-FFF2-40B4-BE49-F238E27FC236}">
                <a16:creationId xmlns:a16="http://schemas.microsoft.com/office/drawing/2014/main" id="{5555812E-ABAF-44A4-414B-3F495671B5F7}"/>
              </a:ext>
            </a:extLst>
          </p:cNvPr>
          <p:cNvSpPr/>
          <p:nvPr/>
        </p:nvSpPr>
        <p:spPr>
          <a:xfrm>
            <a:off x="10220325" y="6045906"/>
            <a:ext cx="553436" cy="165962"/>
          </a:xfrm>
          <a:prstGeom prst="rect">
            <a:avLst/>
          </a:prstGeom>
          <a:solidFill>
            <a:schemeClr val="accent4">
              <a:hueOff val="-1081314"/>
              <a:satOff val="4338"/>
              <a:lumOff val="-8931"/>
              <a:alpha val="30608"/>
            </a:schemeClr>
          </a:solidFill>
          <a:ln w="3175">
            <a:miter lim="400000"/>
          </a:ln>
        </p:spPr>
        <p:txBody>
          <a:bodyPr lIns="17854" tIns="17854" rIns="17854" bIns="17854" anchor="ctr"/>
          <a:lstStyle/>
          <a:p>
            <a:pPr>
              <a:defRPr b="0">
                <a:solidFill>
                  <a:srgbClr val="FFFFFF"/>
                </a:solidFill>
                <a:latin typeface="+mn-lt"/>
                <a:ea typeface="+mn-ea"/>
                <a:cs typeface="+mn-cs"/>
                <a:sym typeface="Helvetica Neue Medium"/>
              </a:defRPr>
            </a:pPr>
            <a:endParaRPr sz="1266"/>
          </a:p>
        </p:txBody>
      </p:sp>
      <p:sp>
        <p:nvSpPr>
          <p:cNvPr id="34" name="M. Battaglieri et al. (CLAS Collaboration) Phys. Rev. Lett. 102, 102001">
            <a:extLst>
              <a:ext uri="{FF2B5EF4-FFF2-40B4-BE49-F238E27FC236}">
                <a16:creationId xmlns:a16="http://schemas.microsoft.com/office/drawing/2014/main" id="{F227E325-A2F2-D213-96D8-759B92ED8064}"/>
              </a:ext>
            </a:extLst>
          </p:cNvPr>
          <p:cNvSpPr txBox="1"/>
          <p:nvPr/>
        </p:nvSpPr>
        <p:spPr>
          <a:xfrm>
            <a:off x="9492791" y="0"/>
            <a:ext cx="2687015" cy="4256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defTabSz="321457">
              <a:spcBef>
                <a:spcPts val="1125"/>
              </a:spcBef>
              <a:defRPr b="0">
                <a:latin typeface="Gill Sans"/>
                <a:ea typeface="Gill Sans"/>
                <a:cs typeface="Gill Sans"/>
                <a:sym typeface="Gill Sans"/>
              </a:defRPr>
            </a:pPr>
            <a:r>
              <a:rPr sz="1266"/>
              <a:t>M. Battaglieri </a:t>
            </a:r>
            <a:r>
              <a:rPr sz="1266" i="1"/>
              <a:t>et al.</a:t>
            </a:r>
            <a:r>
              <a:rPr sz="1266"/>
              <a:t> (CLAS Collaboration) Phys. Rev. Lett. 102, 102001</a:t>
            </a:r>
          </a:p>
        </p:txBody>
      </p:sp>
      <p:sp>
        <p:nvSpPr>
          <p:cNvPr id="35" name="M. Battaglieri et al. (CLAS Collaboration) Phys. Rev. D 80, 072005">
            <a:extLst>
              <a:ext uri="{FF2B5EF4-FFF2-40B4-BE49-F238E27FC236}">
                <a16:creationId xmlns:a16="http://schemas.microsoft.com/office/drawing/2014/main" id="{E18329F2-0759-E3E8-1AB9-0004F7E6F617}"/>
              </a:ext>
            </a:extLst>
          </p:cNvPr>
          <p:cNvSpPr txBox="1"/>
          <p:nvPr/>
        </p:nvSpPr>
        <p:spPr>
          <a:xfrm>
            <a:off x="9492096" y="422207"/>
            <a:ext cx="2687015" cy="4256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p>
            <a:pPr defTabSz="321457">
              <a:spcBef>
                <a:spcPts val="1125"/>
              </a:spcBef>
              <a:defRPr b="0">
                <a:latin typeface="Gill Sans"/>
                <a:ea typeface="Gill Sans"/>
                <a:cs typeface="Gill Sans"/>
                <a:sym typeface="Gill Sans"/>
              </a:defRPr>
            </a:pPr>
            <a:r>
              <a:rPr sz="1266"/>
              <a:t>M. Battaglieri </a:t>
            </a:r>
            <a:r>
              <a:rPr sz="1266" i="1"/>
              <a:t>et al.</a:t>
            </a:r>
            <a:r>
              <a:rPr sz="1266"/>
              <a:t> (CLAS Collaboration) Phys. Rev. D 80, 072005</a:t>
            </a:r>
          </a:p>
        </p:txBody>
      </p:sp>
      <p:sp>
        <p:nvSpPr>
          <p:cNvPr id="46" name="Rettangolo 45">
            <a:extLst>
              <a:ext uri="{FF2B5EF4-FFF2-40B4-BE49-F238E27FC236}">
                <a16:creationId xmlns:a16="http://schemas.microsoft.com/office/drawing/2014/main" id="{AE62BEB8-231B-D77B-5243-606D8C7A1AB0}"/>
              </a:ext>
            </a:extLst>
          </p:cNvPr>
          <p:cNvSpPr/>
          <p:nvPr/>
        </p:nvSpPr>
        <p:spPr>
          <a:xfrm>
            <a:off x="1485901" y="115324"/>
            <a:ext cx="8005501"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7" name="CasellaDiTesto 46">
                <a:extLst>
                  <a:ext uri="{FF2B5EF4-FFF2-40B4-BE49-F238E27FC236}">
                    <a16:creationId xmlns:a16="http://schemas.microsoft.com/office/drawing/2014/main" id="{3D6324D6-9613-D838-D7B2-0BD4EFA6D9D8}"/>
                  </a:ext>
                </a:extLst>
              </p:cNvPr>
              <p:cNvSpPr txBox="1"/>
              <p:nvPr/>
            </p:nvSpPr>
            <p:spPr>
              <a:xfrm>
                <a:off x="1485900" y="152132"/>
                <a:ext cx="8005501" cy="430887"/>
              </a:xfrm>
              <a:prstGeom prst="rect">
                <a:avLst/>
              </a:prstGeom>
              <a:noFill/>
            </p:spPr>
            <p:txBody>
              <a:bodyPr wrap="square" rtlCol="0">
                <a:spAutoFit/>
              </a:bodyPr>
              <a:lstStyle/>
              <a:p>
                <a:pPr algn="ctr"/>
                <a:r>
                  <a:rPr lang="it-IT" sz="2200" b="1" dirty="0" err="1">
                    <a:solidFill>
                      <a:schemeClr val="bg1"/>
                    </a:solidFill>
                  </a:rPr>
                  <a:t>Resolution</a:t>
                </a:r>
                <a:r>
                  <a:rPr lang="it-IT" sz="2200" b="1" dirty="0">
                    <a:solidFill>
                      <a:schemeClr val="bg1"/>
                    </a:solidFill>
                  </a:rPr>
                  <a:t>: Multi-d cross-</a:t>
                </a:r>
                <a:r>
                  <a:rPr lang="it-IT" sz="2200" b="1" dirty="0" err="1">
                    <a:solidFill>
                      <a:schemeClr val="bg1"/>
                    </a:solidFill>
                  </a:rPr>
                  <a:t>section</a:t>
                </a:r>
                <a:r>
                  <a:rPr lang="it-IT" sz="2200" b="1" dirty="0">
                    <a:solidFill>
                      <a:schemeClr val="bg1"/>
                    </a:solidFill>
                  </a:rPr>
                  <a:t>: </a:t>
                </a:r>
                <a:r>
                  <a:rPr lang="it-IT" sz="2200" b="1" dirty="0" err="1">
                    <a:solidFill>
                      <a:schemeClr val="bg1"/>
                    </a:solidFill>
                  </a:rPr>
                  <a:t>exclusive</a:t>
                </a:r>
                <a:r>
                  <a:rPr lang="it-IT" sz="2200" b="1" dirty="0">
                    <a:solidFill>
                      <a:schemeClr val="bg1"/>
                    </a:solidFill>
                  </a:rPr>
                  <a:t> </a:t>
                </a: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𝝅</m:t>
                    </m:r>
                  </m:oMath>
                </a14:m>
                <a:r>
                  <a:rPr lang="it-IT" sz="2200" b="1" dirty="0">
                    <a:solidFill>
                      <a:schemeClr val="bg1"/>
                    </a:solidFill>
                  </a:rPr>
                  <a:t> </a:t>
                </a:r>
                <a:r>
                  <a:rPr lang="it-IT" sz="2200" b="1" dirty="0" err="1">
                    <a:solidFill>
                      <a:schemeClr val="bg1"/>
                    </a:solidFill>
                  </a:rPr>
                  <a:t>photoproduction</a:t>
                </a:r>
                <a:endParaRPr lang="it-IT" sz="2200" b="1" dirty="0">
                  <a:solidFill>
                    <a:schemeClr val="bg1"/>
                  </a:solidFill>
                </a:endParaRPr>
              </a:p>
            </p:txBody>
          </p:sp>
        </mc:Choice>
        <mc:Fallback xmlns="">
          <p:sp>
            <p:nvSpPr>
              <p:cNvPr id="47" name="CasellaDiTesto 46">
                <a:extLst>
                  <a:ext uri="{FF2B5EF4-FFF2-40B4-BE49-F238E27FC236}">
                    <a16:creationId xmlns:a16="http://schemas.microsoft.com/office/drawing/2014/main" id="{3D6324D6-9613-D838-D7B2-0BD4EFA6D9D8}"/>
                  </a:ext>
                </a:extLst>
              </p:cNvPr>
              <p:cNvSpPr txBox="1">
                <a:spLocks noRot="1" noChangeAspect="1" noMove="1" noResize="1" noEditPoints="1" noAdjustHandles="1" noChangeArrowheads="1" noChangeShapeType="1" noTextEdit="1"/>
              </p:cNvSpPr>
              <p:nvPr/>
            </p:nvSpPr>
            <p:spPr>
              <a:xfrm>
                <a:off x="1485900" y="152132"/>
                <a:ext cx="8005501" cy="430887"/>
              </a:xfrm>
              <a:prstGeom prst="rect">
                <a:avLst/>
              </a:prstGeom>
              <a:blipFill>
                <a:blip r:embed="rId8"/>
                <a:stretch>
                  <a:fillRect t="-11429" b="-25714"/>
                </a:stretch>
              </a:blipFill>
            </p:spPr>
            <p:txBody>
              <a:bodyPr/>
              <a:lstStyle/>
              <a:p>
                <a:r>
                  <a:rPr lang="en-IT">
                    <a:noFill/>
                  </a:rPr>
                  <a:t> </a:t>
                </a:r>
              </a:p>
            </p:txBody>
          </p:sp>
        </mc:Fallback>
      </mc:AlternateContent>
      <p:sp>
        <p:nvSpPr>
          <p:cNvPr id="48" name="Rettangolo 47">
            <a:extLst>
              <a:ext uri="{FF2B5EF4-FFF2-40B4-BE49-F238E27FC236}">
                <a16:creationId xmlns:a16="http://schemas.microsoft.com/office/drawing/2014/main" id="{B4E04F29-090F-9B2C-E39F-552FA9E0C7AA}"/>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49" name="Immagine 48" descr="Immagine che contiene silhouette, mammifero, cavallo, arte&#10;&#10;Descrizione generata automaticamente">
            <a:extLst>
              <a:ext uri="{FF2B5EF4-FFF2-40B4-BE49-F238E27FC236}">
                <a16:creationId xmlns:a16="http://schemas.microsoft.com/office/drawing/2014/main" id="{A25A807E-271E-4517-3FF9-BFB55AE60B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50" name="CasellaDiTesto 49">
            <a:extLst>
              <a:ext uri="{FF2B5EF4-FFF2-40B4-BE49-F238E27FC236}">
                <a16:creationId xmlns:a16="http://schemas.microsoft.com/office/drawing/2014/main" id="{E681B862-B782-CA05-329C-4494DCF8110F}"/>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51" name="CasellaDiTesto 50">
            <a:extLst>
              <a:ext uri="{FF2B5EF4-FFF2-40B4-BE49-F238E27FC236}">
                <a16:creationId xmlns:a16="http://schemas.microsoft.com/office/drawing/2014/main" id="{CFC4F71A-A010-3690-EF0B-61AF7459FDE2}"/>
              </a:ext>
            </a:extLst>
          </p:cNvPr>
          <p:cNvSpPr txBox="1"/>
          <p:nvPr/>
        </p:nvSpPr>
        <p:spPr>
          <a:xfrm>
            <a:off x="115382" y="6555396"/>
            <a:ext cx="2041892" cy="307777"/>
          </a:xfrm>
          <a:prstGeom prst="rect">
            <a:avLst/>
          </a:prstGeom>
          <a:noFill/>
        </p:spPr>
        <p:txBody>
          <a:bodyPr wrap="square" rtlCol="0">
            <a:spAutoFit/>
          </a:bodyPr>
          <a:lstStyle/>
          <a:p>
            <a:r>
              <a:rPr lang="it-IT" sz="1400">
                <a:solidFill>
                  <a:schemeClr val="bg1"/>
                </a:solidFill>
              </a:rPr>
              <a:t>5 - Tommaso Vittorini</a:t>
            </a:r>
          </a:p>
        </p:txBody>
      </p:sp>
    </p:spTree>
    <p:extLst>
      <p:ext uri="{BB962C8B-B14F-4D97-AF65-F5344CB8AC3E}">
        <p14:creationId xmlns:p14="http://schemas.microsoft.com/office/powerpoint/2010/main" val="275580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descr="Image">
            <a:extLst>
              <a:ext uri="{FF2B5EF4-FFF2-40B4-BE49-F238E27FC236}">
                <a16:creationId xmlns:a16="http://schemas.microsoft.com/office/drawing/2014/main" id="{222C8354-3111-22C6-414A-C40C7EAAA37E}"/>
              </a:ext>
            </a:extLst>
          </p:cNvPr>
          <p:cNvPicPr>
            <a:picLocks noChangeAspect="1"/>
          </p:cNvPicPr>
          <p:nvPr/>
        </p:nvPicPr>
        <p:blipFill>
          <a:blip r:embed="rId2"/>
          <a:srcRect l="3489"/>
          <a:stretch>
            <a:fillRect/>
          </a:stretch>
        </p:blipFill>
        <p:spPr>
          <a:xfrm>
            <a:off x="36576" y="2187916"/>
            <a:ext cx="6203154" cy="2661364"/>
          </a:xfrm>
          <a:prstGeom prst="rect">
            <a:avLst/>
          </a:prstGeom>
          <a:ln w="38100">
            <a:solidFill>
              <a:srgbClr val="000000"/>
            </a:solidFill>
            <a:miter lim="400000"/>
          </a:ln>
        </p:spPr>
      </p:pic>
      <p:sp>
        <p:nvSpPr>
          <p:cNvPr id="41" name="Rettangolo 40">
            <a:extLst>
              <a:ext uri="{FF2B5EF4-FFF2-40B4-BE49-F238E27FC236}">
                <a16:creationId xmlns:a16="http://schemas.microsoft.com/office/drawing/2014/main" id="{67B3F928-9944-C3ED-8EB3-707F2E629A11}"/>
              </a:ext>
            </a:extLst>
          </p:cNvPr>
          <p:cNvSpPr/>
          <p:nvPr/>
        </p:nvSpPr>
        <p:spPr>
          <a:xfrm>
            <a:off x="3318725" y="105091"/>
            <a:ext cx="5622556"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D19F803F-90C0-07DB-FB07-6452DDBF688E}"/>
                  </a:ext>
                </a:extLst>
              </p:cNvPr>
              <p:cNvSpPr txBox="1"/>
              <p:nvPr/>
            </p:nvSpPr>
            <p:spPr>
              <a:xfrm>
                <a:off x="3318724" y="141899"/>
                <a:ext cx="5622556" cy="430887"/>
              </a:xfrm>
              <a:prstGeom prst="rect">
                <a:avLst/>
              </a:prstGeom>
              <a:noFill/>
            </p:spPr>
            <p:txBody>
              <a:bodyPr wrap="square" rtlCol="0">
                <a:spAutoFit/>
              </a:bodyPr>
              <a:lstStyle/>
              <a:p>
                <a:pPr algn="ctr"/>
                <a:r>
                  <a:rPr lang="it-IT" sz="2200" b="1" dirty="0" err="1">
                    <a:solidFill>
                      <a:schemeClr val="bg1"/>
                    </a:solidFill>
                  </a:rPr>
                  <a:t>Resolution</a:t>
                </a:r>
                <a:r>
                  <a:rPr lang="it-IT" sz="2200" b="1" dirty="0">
                    <a:solidFill>
                      <a:schemeClr val="bg1"/>
                    </a:solidFill>
                  </a:rPr>
                  <a:t>: </a:t>
                </a:r>
                <a14:m>
                  <m:oMath xmlns:m="http://schemas.openxmlformats.org/officeDocument/2006/math">
                    <m:r>
                      <a:rPr lang="it-IT" sz="2200" b="1" i="1" smtClean="0">
                        <a:solidFill>
                          <a:schemeClr val="bg1"/>
                        </a:solidFill>
                        <a:latin typeface="Cambria Math" panose="02040503050406030204" pitchFamily="18" charset="0"/>
                      </a:rPr>
                      <m:t>𝟐</m:t>
                    </m:r>
                    <m:r>
                      <a:rPr lang="it-IT" sz="2200" b="1" i="1" smtClean="0">
                        <a:solidFill>
                          <a:schemeClr val="bg1"/>
                        </a:solidFill>
                        <a:latin typeface="Cambria Math" panose="02040503050406030204" pitchFamily="18" charset="0"/>
                      </a:rPr>
                      <m:t>𝝅</m:t>
                    </m:r>
                  </m:oMath>
                </a14:m>
                <a:r>
                  <a:rPr lang="it-IT" sz="2200" b="1" dirty="0">
                    <a:solidFill>
                      <a:schemeClr val="bg1"/>
                    </a:solidFill>
                  </a:rPr>
                  <a:t> </a:t>
                </a:r>
                <a:r>
                  <a:rPr lang="it-IT" sz="2200" b="1" dirty="0" err="1">
                    <a:solidFill>
                      <a:schemeClr val="bg1"/>
                    </a:solidFill>
                  </a:rPr>
                  <a:t>photoproduction</a:t>
                </a:r>
                <a:r>
                  <a:rPr lang="it-IT" sz="2200" b="1" dirty="0">
                    <a:solidFill>
                      <a:schemeClr val="bg1"/>
                    </a:solidFill>
                  </a:rPr>
                  <a:t> </a:t>
                </a:r>
                <a:r>
                  <a:rPr lang="it-IT" sz="2200" b="1" dirty="0" err="1">
                    <a:solidFill>
                      <a:schemeClr val="bg1"/>
                    </a:solidFill>
                  </a:rPr>
                  <a:t>closure</a:t>
                </a:r>
                <a:r>
                  <a:rPr lang="it-IT" sz="2200" b="1" dirty="0">
                    <a:solidFill>
                      <a:schemeClr val="bg1"/>
                    </a:solidFill>
                  </a:rPr>
                  <a:t> test</a:t>
                </a:r>
              </a:p>
            </p:txBody>
          </p:sp>
        </mc:Choice>
        <mc:Fallback xmlns="">
          <p:sp>
            <p:nvSpPr>
              <p:cNvPr id="42" name="CasellaDiTesto 41">
                <a:extLst>
                  <a:ext uri="{FF2B5EF4-FFF2-40B4-BE49-F238E27FC236}">
                    <a16:creationId xmlns:a16="http://schemas.microsoft.com/office/drawing/2014/main" id="{D19F803F-90C0-07DB-FB07-6452DDBF688E}"/>
                  </a:ext>
                </a:extLst>
              </p:cNvPr>
              <p:cNvSpPr txBox="1">
                <a:spLocks noRot="1" noChangeAspect="1" noMove="1" noResize="1" noEditPoints="1" noAdjustHandles="1" noChangeArrowheads="1" noChangeShapeType="1" noTextEdit="1"/>
              </p:cNvSpPr>
              <p:nvPr/>
            </p:nvSpPr>
            <p:spPr>
              <a:xfrm>
                <a:off x="3318724" y="141899"/>
                <a:ext cx="5622556" cy="430887"/>
              </a:xfrm>
              <a:prstGeom prst="rect">
                <a:avLst/>
              </a:prstGeom>
              <a:blipFill>
                <a:blip r:embed="rId3"/>
                <a:stretch>
                  <a:fillRect t="-8571" b="-28571"/>
                </a:stretch>
              </a:blipFill>
            </p:spPr>
            <p:txBody>
              <a:bodyPr/>
              <a:lstStyle/>
              <a:p>
                <a:r>
                  <a:rPr lang="en-IT">
                    <a:noFill/>
                  </a:rPr>
                  <a:t> </a:t>
                </a:r>
              </a:p>
            </p:txBody>
          </p:sp>
        </mc:Fallback>
      </mc:AlternateContent>
      <p:sp>
        <p:nvSpPr>
          <p:cNvPr id="45" name="Rettangolo 44">
            <a:extLst>
              <a:ext uri="{FF2B5EF4-FFF2-40B4-BE49-F238E27FC236}">
                <a16:creationId xmlns:a16="http://schemas.microsoft.com/office/drawing/2014/main" id="{E3D2BB2F-6E57-CD6F-F992-9FB32573EED0}"/>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46" name="Immagine 45" descr="Immagine che contiene silhouette, mammifero, cavallo, arte&#10;&#10;Descrizione generata automaticamente">
            <a:extLst>
              <a:ext uri="{FF2B5EF4-FFF2-40B4-BE49-F238E27FC236}">
                <a16:creationId xmlns:a16="http://schemas.microsoft.com/office/drawing/2014/main" id="{E8161296-C31C-79D6-53E5-CA16EA514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47" name="CasellaDiTesto 46">
            <a:extLst>
              <a:ext uri="{FF2B5EF4-FFF2-40B4-BE49-F238E27FC236}">
                <a16:creationId xmlns:a16="http://schemas.microsoft.com/office/drawing/2014/main" id="{94C026E9-2624-21DA-0E12-0AD9E92E9A86}"/>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48" name="CasellaDiTesto 47">
            <a:extLst>
              <a:ext uri="{FF2B5EF4-FFF2-40B4-BE49-F238E27FC236}">
                <a16:creationId xmlns:a16="http://schemas.microsoft.com/office/drawing/2014/main" id="{9A6D1BF6-A88B-4D29-CDEA-1A652A486524}"/>
              </a:ext>
            </a:extLst>
          </p:cNvPr>
          <p:cNvSpPr txBox="1"/>
          <p:nvPr/>
        </p:nvSpPr>
        <p:spPr>
          <a:xfrm>
            <a:off x="115382" y="6555396"/>
            <a:ext cx="2041892" cy="307777"/>
          </a:xfrm>
          <a:prstGeom prst="rect">
            <a:avLst/>
          </a:prstGeom>
          <a:noFill/>
        </p:spPr>
        <p:txBody>
          <a:bodyPr wrap="square" rtlCol="0">
            <a:spAutoFit/>
          </a:bodyPr>
          <a:lstStyle/>
          <a:p>
            <a:r>
              <a:rPr lang="it-IT" sz="1400">
                <a:solidFill>
                  <a:schemeClr val="bg1"/>
                </a:solidFill>
              </a:rPr>
              <a:t>6 - Tommaso Vittorini</a:t>
            </a:r>
          </a:p>
        </p:txBody>
      </p:sp>
      <p:pic>
        <p:nvPicPr>
          <p:cNvPr id="3" name="Image" descr="Image">
            <a:extLst>
              <a:ext uri="{FF2B5EF4-FFF2-40B4-BE49-F238E27FC236}">
                <a16:creationId xmlns:a16="http://schemas.microsoft.com/office/drawing/2014/main" id="{F17F1CAA-4078-FEFF-2D2F-C3BBEAE129C7}"/>
              </a:ext>
            </a:extLst>
          </p:cNvPr>
          <p:cNvPicPr>
            <a:picLocks noChangeAspect="1"/>
          </p:cNvPicPr>
          <p:nvPr/>
        </p:nvPicPr>
        <p:blipFill>
          <a:blip r:embed="rId5"/>
          <a:stretch>
            <a:fillRect/>
          </a:stretch>
        </p:blipFill>
        <p:spPr>
          <a:xfrm>
            <a:off x="6318536" y="2756791"/>
            <a:ext cx="5873464" cy="3672915"/>
          </a:xfrm>
          <a:prstGeom prst="rect">
            <a:avLst/>
          </a:prstGeom>
          <a:ln w="38100">
            <a:solidFill>
              <a:srgbClr val="FF2600"/>
            </a:solidFill>
            <a:miter lim="400000"/>
          </a:ln>
        </p:spPr>
      </p:pic>
      <p:sp>
        <p:nvSpPr>
          <p:cNvPr id="2" name="TextBox 1">
            <a:extLst>
              <a:ext uri="{FF2B5EF4-FFF2-40B4-BE49-F238E27FC236}">
                <a16:creationId xmlns:a16="http://schemas.microsoft.com/office/drawing/2014/main" id="{C8392C28-9AB5-812D-2327-FB497E77150A}"/>
              </a:ext>
            </a:extLst>
          </p:cNvPr>
          <p:cNvSpPr txBox="1"/>
          <p:nvPr/>
        </p:nvSpPr>
        <p:spPr>
          <a:xfrm>
            <a:off x="36576" y="1744550"/>
            <a:ext cx="6203154" cy="369332"/>
          </a:xfrm>
          <a:prstGeom prst="rect">
            <a:avLst/>
          </a:prstGeom>
          <a:noFill/>
        </p:spPr>
        <p:txBody>
          <a:bodyPr wrap="square" rtlCol="0">
            <a:spAutoFit/>
          </a:bodyPr>
          <a:lstStyle/>
          <a:p>
            <a:pPr algn="ctr"/>
            <a:r>
              <a:rPr lang="en-IT" b="1" dirty="0"/>
              <a:t>UNFOLDING GAN (UNF-GAN)</a:t>
            </a:r>
          </a:p>
        </p:txBody>
      </p:sp>
      <p:sp>
        <p:nvSpPr>
          <p:cNvPr id="4" name="TextBox 3">
            <a:extLst>
              <a:ext uri="{FF2B5EF4-FFF2-40B4-BE49-F238E27FC236}">
                <a16:creationId xmlns:a16="http://schemas.microsoft.com/office/drawing/2014/main" id="{64275779-8CAE-A442-6A8A-D10127B365AA}"/>
              </a:ext>
            </a:extLst>
          </p:cNvPr>
          <p:cNvSpPr txBox="1"/>
          <p:nvPr/>
        </p:nvSpPr>
        <p:spPr>
          <a:xfrm>
            <a:off x="6318535" y="2314681"/>
            <a:ext cx="5861271" cy="369332"/>
          </a:xfrm>
          <a:prstGeom prst="rect">
            <a:avLst/>
          </a:prstGeom>
          <a:noFill/>
        </p:spPr>
        <p:txBody>
          <a:bodyPr wrap="square" rtlCol="0">
            <a:spAutoFit/>
          </a:bodyPr>
          <a:lstStyle/>
          <a:p>
            <a:pPr algn="ctr"/>
            <a:r>
              <a:rPr lang="en-IT" b="1" dirty="0"/>
              <a:t>DETECTOR SIMULATION GAN (DS-GAN)</a:t>
            </a:r>
          </a:p>
        </p:txBody>
      </p:sp>
      <p:sp>
        <p:nvSpPr>
          <p:cNvPr id="5" name="CasellaDiTesto 7">
            <a:extLst>
              <a:ext uri="{FF2B5EF4-FFF2-40B4-BE49-F238E27FC236}">
                <a16:creationId xmlns:a16="http://schemas.microsoft.com/office/drawing/2014/main" id="{4CD12726-273A-77F2-FD91-9A67C8BFAF0B}"/>
              </a:ext>
            </a:extLst>
          </p:cNvPr>
          <p:cNvSpPr txBox="1"/>
          <p:nvPr/>
        </p:nvSpPr>
        <p:spPr>
          <a:xfrm>
            <a:off x="0" y="638340"/>
            <a:ext cx="12125326" cy="1200329"/>
          </a:xfrm>
          <a:prstGeom prst="rect">
            <a:avLst/>
          </a:prstGeom>
          <a:noFill/>
        </p:spPr>
        <p:txBody>
          <a:bodyPr wrap="square" rtlCol="0">
            <a:spAutoFit/>
          </a:bodyPr>
          <a:lstStyle/>
          <a:p>
            <a:pPr marL="285750" indent="-285750">
              <a:buFont typeface="Arial" panose="020B0604020202020204" pitchFamily="34" charset="0"/>
              <a:buChar char="•"/>
            </a:pPr>
            <a:r>
              <a:rPr lang="it-IT" dirty="0"/>
              <a:t>CLOSURE TEST: </a:t>
            </a:r>
          </a:p>
          <a:p>
            <a:r>
              <a:rPr lang="it-IT" dirty="0"/>
              <a:t>	</a:t>
            </a:r>
            <a:r>
              <a:rPr lang="it-IT" dirty="0" err="1"/>
              <a:t>Demonstrate</a:t>
            </a:r>
            <a:r>
              <a:rPr lang="it-IT" dirty="0"/>
              <a:t> </a:t>
            </a:r>
            <a:r>
              <a:rPr lang="it-IT" dirty="0" err="1"/>
              <a:t>that</a:t>
            </a:r>
            <a:r>
              <a:rPr lang="it-IT" dirty="0"/>
              <a:t> </a:t>
            </a:r>
            <a:r>
              <a:rPr lang="it-IT" dirty="0" err="1"/>
              <a:t>GANs</a:t>
            </a:r>
            <a:r>
              <a:rPr lang="it-IT" dirty="0"/>
              <a:t> </a:t>
            </a:r>
            <a:r>
              <a:rPr lang="it-IT" dirty="0" err="1"/>
              <a:t>reproduce</a:t>
            </a:r>
            <a:r>
              <a:rPr lang="it-IT" dirty="0"/>
              <a:t> ‘</a:t>
            </a:r>
            <a:r>
              <a:rPr lang="it-IT" dirty="0" err="1"/>
              <a:t>true</a:t>
            </a:r>
            <a:r>
              <a:rPr lang="it-IT" dirty="0"/>
              <a:t>’ multi-d </a:t>
            </a:r>
            <a:r>
              <a:rPr lang="it-IT" dirty="0" err="1"/>
              <a:t>correlations</a:t>
            </a:r>
            <a:r>
              <a:rPr lang="it-IT" dirty="0"/>
              <a:t>, </a:t>
            </a:r>
            <a:r>
              <a:rPr lang="it-IT" dirty="0" err="1"/>
              <a:t>unfolding</a:t>
            </a:r>
            <a:r>
              <a:rPr lang="it-IT" dirty="0"/>
              <a:t> CLAS </a:t>
            </a:r>
            <a:r>
              <a:rPr lang="it-IT" dirty="0" err="1"/>
              <a:t>resolution</a:t>
            </a:r>
            <a:r>
              <a:rPr lang="it-IT" dirty="0"/>
              <a:t> </a:t>
            </a:r>
            <a:r>
              <a:rPr lang="it-IT" dirty="0" err="1"/>
              <a:t>effects</a:t>
            </a:r>
            <a:r>
              <a:rPr lang="it-IT" dirty="0"/>
              <a:t>, </a:t>
            </a:r>
            <a:r>
              <a:rPr lang="it-IT" dirty="0" err="1"/>
              <a:t>comparing</a:t>
            </a:r>
            <a:r>
              <a:rPr lang="it-IT" dirty="0"/>
              <a:t> vertex-	</a:t>
            </a:r>
            <a:r>
              <a:rPr lang="it-IT" dirty="0" err="1"/>
              <a:t>level</a:t>
            </a:r>
            <a:r>
              <a:rPr lang="it-IT" dirty="0"/>
              <a:t> (GEN) events with GAN GEN SYNT events, </a:t>
            </a:r>
            <a:r>
              <a:rPr lang="it-IT" dirty="0" err="1"/>
              <a:t>trained</a:t>
            </a:r>
            <a:r>
              <a:rPr lang="it-IT" dirty="0"/>
              <a:t> </a:t>
            </a:r>
            <a:r>
              <a:rPr lang="it-IT" dirty="0" err="1"/>
              <a:t>at</a:t>
            </a:r>
            <a:r>
              <a:rPr lang="it-IT" dirty="0"/>
              <a:t> detector-</a:t>
            </a:r>
            <a:r>
              <a:rPr lang="it-IT" dirty="0" err="1"/>
              <a:t>level</a:t>
            </a:r>
            <a:r>
              <a:rPr lang="it-IT" dirty="0"/>
              <a:t> and </a:t>
            </a:r>
            <a:r>
              <a:rPr lang="it-IT" dirty="0" err="1"/>
              <a:t>unfolded</a:t>
            </a:r>
            <a:r>
              <a:rPr lang="it-IT" dirty="0"/>
              <a:t> with a (GAN-</a:t>
            </a:r>
            <a:r>
              <a:rPr lang="it-IT" dirty="0" err="1"/>
              <a:t>based</a:t>
            </a:r>
            <a:r>
              <a:rPr lang="it-IT" dirty="0"/>
              <a:t>) detector 	proxy</a:t>
            </a:r>
          </a:p>
        </p:txBody>
      </p:sp>
    </p:spTree>
    <p:extLst>
      <p:ext uri="{BB962C8B-B14F-4D97-AF65-F5344CB8AC3E}">
        <p14:creationId xmlns:p14="http://schemas.microsoft.com/office/powerpoint/2010/main" val="212231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46B8D55A-86C3-1A1C-24C3-F08AC5F59A04}"/>
              </a:ext>
            </a:extLst>
          </p:cNvPr>
          <p:cNvPicPr>
            <a:picLocks noChangeAspect="1"/>
          </p:cNvPicPr>
          <p:nvPr/>
        </p:nvPicPr>
        <p:blipFill>
          <a:blip r:embed="rId2"/>
          <a:stretch>
            <a:fillRect/>
          </a:stretch>
        </p:blipFill>
        <p:spPr>
          <a:xfrm>
            <a:off x="648031" y="1521079"/>
            <a:ext cx="5433922" cy="3398051"/>
          </a:xfrm>
          <a:prstGeom prst="rect">
            <a:avLst/>
          </a:prstGeom>
          <a:ln w="38100">
            <a:solidFill>
              <a:srgbClr val="FF2600"/>
            </a:solidFill>
            <a:miter lim="400000"/>
          </a:ln>
        </p:spPr>
      </p:pic>
      <p:pic>
        <p:nvPicPr>
          <p:cNvPr id="9" name="Image" descr="Image">
            <a:extLst>
              <a:ext uri="{FF2B5EF4-FFF2-40B4-BE49-F238E27FC236}">
                <a16:creationId xmlns:a16="http://schemas.microsoft.com/office/drawing/2014/main" id="{1FFDA767-BB07-D3C6-C557-456CCC06250D}"/>
              </a:ext>
            </a:extLst>
          </p:cNvPr>
          <p:cNvPicPr>
            <a:picLocks noChangeAspect="1"/>
          </p:cNvPicPr>
          <p:nvPr/>
        </p:nvPicPr>
        <p:blipFill>
          <a:blip r:embed="rId3"/>
          <a:stretch>
            <a:fillRect/>
          </a:stretch>
        </p:blipFill>
        <p:spPr>
          <a:xfrm>
            <a:off x="7855505" y="1056753"/>
            <a:ext cx="3217540" cy="2784286"/>
          </a:xfrm>
          <a:prstGeom prst="rect">
            <a:avLst/>
          </a:prstGeom>
          <a:ln w="3175">
            <a:miter lim="400000"/>
          </a:ln>
        </p:spPr>
      </p:pic>
      <p:sp>
        <p:nvSpPr>
          <p:cNvPr id="11" name="PS-MC REC events…">
            <a:extLst>
              <a:ext uri="{FF2B5EF4-FFF2-40B4-BE49-F238E27FC236}">
                <a16:creationId xmlns:a16="http://schemas.microsoft.com/office/drawing/2014/main" id="{E9471272-1381-E972-38B8-FC9DB6150EB5}"/>
              </a:ext>
            </a:extLst>
          </p:cNvPr>
          <p:cNvSpPr txBox="1"/>
          <p:nvPr/>
        </p:nvSpPr>
        <p:spPr>
          <a:xfrm>
            <a:off x="7757788" y="834520"/>
            <a:ext cx="3496556"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p>
            <a:pPr algn="ctr" defTabSz="321457">
              <a:buClr>
                <a:srgbClr val="000000"/>
              </a:buClr>
              <a:defRPr sz="1800" b="0">
                <a:latin typeface="Gill Sans"/>
                <a:ea typeface="Gill Sans"/>
                <a:cs typeface="Gill Sans"/>
                <a:sym typeface="Gill Sans"/>
              </a:defRPr>
            </a:pPr>
            <a:r>
              <a:rPr sz="1400" b="1"/>
              <a:t>MC </a:t>
            </a:r>
            <a:r>
              <a:rPr lang="it-IT" sz="1400" b="1"/>
              <a:t>REC </a:t>
            </a:r>
            <a:r>
              <a:rPr sz="1400" b="1"/>
              <a:t>pseudodata vs. DS-GAN synthetic data</a:t>
            </a:r>
          </a:p>
        </p:txBody>
      </p:sp>
      <p:sp>
        <p:nvSpPr>
          <p:cNvPr id="26" name="CLAS resolution">
            <a:extLst>
              <a:ext uri="{FF2B5EF4-FFF2-40B4-BE49-F238E27FC236}">
                <a16:creationId xmlns:a16="http://schemas.microsoft.com/office/drawing/2014/main" id="{5914AC96-C3B1-B866-FBB8-A34200BE077B}"/>
              </a:ext>
            </a:extLst>
          </p:cNvPr>
          <p:cNvSpPr txBox="1"/>
          <p:nvPr/>
        </p:nvSpPr>
        <p:spPr>
          <a:xfrm>
            <a:off x="7757788" y="3980293"/>
            <a:ext cx="3412974" cy="2578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algn="just" defTabSz="457200">
              <a:spcBef>
                <a:spcPts val="100"/>
              </a:spcBef>
              <a:buClr>
                <a:srgbClr val="000000"/>
              </a:buClr>
              <a:defRPr sz="2400" b="0">
                <a:latin typeface="Gill Sans SemiBold"/>
                <a:ea typeface="Gill Sans SemiBold"/>
                <a:cs typeface="Gill Sans SemiBold"/>
                <a:sym typeface="Gill Sans SemiBold"/>
              </a:defRPr>
            </a:lvl1pPr>
          </a:lstStyle>
          <a:p>
            <a:pPr algn="ctr"/>
            <a:r>
              <a:rPr sz="1400" b="1">
                <a:latin typeface="+mn-lt"/>
              </a:rPr>
              <a:t>CLAS resolution</a:t>
            </a:r>
          </a:p>
        </p:txBody>
      </p:sp>
      <p:sp>
        <p:nvSpPr>
          <p:cNvPr id="30" name="pseudodata">
            <a:extLst>
              <a:ext uri="{FF2B5EF4-FFF2-40B4-BE49-F238E27FC236}">
                <a16:creationId xmlns:a16="http://schemas.microsoft.com/office/drawing/2014/main" id="{E5EA865E-E192-81EC-9507-F48356D16349}"/>
              </a:ext>
            </a:extLst>
          </p:cNvPr>
          <p:cNvSpPr txBox="1"/>
          <p:nvPr/>
        </p:nvSpPr>
        <p:spPr>
          <a:xfrm>
            <a:off x="9465552" y="4893858"/>
            <a:ext cx="812488" cy="2308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defTabSz="457200">
              <a:buClr>
                <a:srgbClr val="000000"/>
              </a:buClr>
              <a:defRPr sz="1800" b="0">
                <a:latin typeface="Gill Sans"/>
                <a:ea typeface="Gill Sans"/>
                <a:cs typeface="Gill Sans"/>
                <a:sym typeface="Gill Sans"/>
              </a:defRPr>
            </a:lvl1pPr>
          </a:lstStyle>
          <a:p>
            <a:r>
              <a:rPr sz="1266"/>
              <a:t>pseudodata</a:t>
            </a:r>
          </a:p>
        </p:txBody>
      </p:sp>
      <p:sp>
        <p:nvSpPr>
          <p:cNvPr id="31" name="synthetic data">
            <a:extLst>
              <a:ext uri="{FF2B5EF4-FFF2-40B4-BE49-F238E27FC236}">
                <a16:creationId xmlns:a16="http://schemas.microsoft.com/office/drawing/2014/main" id="{98B8D374-4802-E7CE-4764-7AEB1A117F9A}"/>
              </a:ext>
            </a:extLst>
          </p:cNvPr>
          <p:cNvSpPr txBox="1"/>
          <p:nvPr/>
        </p:nvSpPr>
        <p:spPr>
          <a:xfrm>
            <a:off x="9298250" y="5780439"/>
            <a:ext cx="963426" cy="23085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defTabSz="457200">
              <a:buClr>
                <a:srgbClr val="000000"/>
              </a:buClr>
              <a:defRPr sz="1800" b="0">
                <a:latin typeface="Gill Sans"/>
                <a:ea typeface="Gill Sans"/>
                <a:cs typeface="Gill Sans"/>
                <a:sym typeface="Gill Sans"/>
              </a:defRPr>
            </a:lvl1pPr>
          </a:lstStyle>
          <a:p>
            <a:r>
              <a:rPr sz="1266"/>
              <a:t>synthetic data</a:t>
            </a:r>
          </a:p>
        </p:txBody>
      </p:sp>
      <p:sp>
        <p:nvSpPr>
          <p:cNvPr id="32" name="CasellaDiTesto 31">
            <a:extLst>
              <a:ext uri="{FF2B5EF4-FFF2-40B4-BE49-F238E27FC236}">
                <a16:creationId xmlns:a16="http://schemas.microsoft.com/office/drawing/2014/main" id="{363E8E0C-1355-4A0A-8591-5AFF1F5A6D6F}"/>
              </a:ext>
            </a:extLst>
          </p:cNvPr>
          <p:cNvSpPr txBox="1"/>
          <p:nvPr/>
        </p:nvSpPr>
        <p:spPr>
          <a:xfrm>
            <a:off x="0" y="5114914"/>
            <a:ext cx="6786547" cy="646331"/>
          </a:xfrm>
          <a:prstGeom prst="rect">
            <a:avLst/>
          </a:prstGeom>
          <a:noFill/>
        </p:spPr>
        <p:txBody>
          <a:bodyPr wrap="square" rtlCol="0">
            <a:spAutoFit/>
          </a:bodyPr>
          <a:lstStyle/>
          <a:p>
            <a:pPr marL="285750" indent="-285750">
              <a:buFont typeface="Arial" panose="020B0604020202020204" pitchFamily="34" charset="0"/>
              <a:buChar char="•"/>
            </a:pPr>
            <a:r>
              <a:rPr lang="it-IT"/>
              <a:t>Uncertainty quantification via </a:t>
            </a:r>
            <a:r>
              <a:rPr lang="it-IT" b="1"/>
              <a:t>pull </a:t>
            </a:r>
            <a:r>
              <a:rPr lang="it-IT"/>
              <a:t>calculation: Bootstrap with 20 indipendently trained GANs</a:t>
            </a:r>
          </a:p>
        </p:txBody>
      </p:sp>
      <p:sp>
        <p:nvSpPr>
          <p:cNvPr id="34" name="CasellaDiTesto 33">
            <a:extLst>
              <a:ext uri="{FF2B5EF4-FFF2-40B4-BE49-F238E27FC236}">
                <a16:creationId xmlns:a16="http://schemas.microsoft.com/office/drawing/2014/main" id="{2D06DB46-7A18-DDBB-4557-A17F945E258E}"/>
              </a:ext>
            </a:extLst>
          </p:cNvPr>
          <p:cNvSpPr txBox="1"/>
          <p:nvPr/>
        </p:nvSpPr>
        <p:spPr>
          <a:xfrm>
            <a:off x="2884601" y="6075913"/>
            <a:ext cx="5416360" cy="400110"/>
          </a:xfrm>
          <a:prstGeom prst="rect">
            <a:avLst/>
          </a:prstGeom>
          <a:noFill/>
        </p:spPr>
        <p:txBody>
          <a:bodyPr wrap="square" rtlCol="0">
            <a:spAutoFit/>
          </a:bodyPr>
          <a:lstStyle/>
          <a:p>
            <a:pPr algn="ctr"/>
            <a:r>
              <a:rPr lang="it-IT" sz="2000">
                <a:solidFill>
                  <a:srgbClr val="FF0000"/>
                </a:solidFill>
              </a:rPr>
              <a:t>DS-GAN learned the CLAS detector effects!</a:t>
            </a:r>
          </a:p>
        </p:txBody>
      </p:sp>
      <p:sp>
        <p:nvSpPr>
          <p:cNvPr id="45" name="Rettangolo 44">
            <a:extLst>
              <a:ext uri="{FF2B5EF4-FFF2-40B4-BE49-F238E27FC236}">
                <a16:creationId xmlns:a16="http://schemas.microsoft.com/office/drawing/2014/main" id="{34554E08-48CB-01E1-A9A8-B1B3A837C99A}"/>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46" name="CasellaDiTesto 45">
            <a:extLst>
              <a:ext uri="{FF2B5EF4-FFF2-40B4-BE49-F238E27FC236}">
                <a16:creationId xmlns:a16="http://schemas.microsoft.com/office/drawing/2014/main" id="{5D88BB84-F0F6-B8A6-7429-6905851179C2}"/>
              </a:ext>
            </a:extLst>
          </p:cNvPr>
          <p:cNvSpPr txBox="1"/>
          <p:nvPr/>
        </p:nvSpPr>
        <p:spPr>
          <a:xfrm>
            <a:off x="3484868" y="152132"/>
            <a:ext cx="5222263" cy="430887"/>
          </a:xfrm>
          <a:prstGeom prst="rect">
            <a:avLst/>
          </a:prstGeom>
          <a:noFill/>
        </p:spPr>
        <p:txBody>
          <a:bodyPr wrap="square" rtlCol="0">
            <a:spAutoFit/>
          </a:bodyPr>
          <a:lstStyle/>
          <a:p>
            <a:pPr algn="ctr"/>
            <a:r>
              <a:rPr lang="it-IT" sz="2200" b="1" dirty="0" err="1">
                <a:solidFill>
                  <a:schemeClr val="bg1"/>
                </a:solidFill>
              </a:rPr>
              <a:t>Resolution</a:t>
            </a:r>
            <a:r>
              <a:rPr lang="it-IT" sz="2200" b="1" dirty="0">
                <a:solidFill>
                  <a:schemeClr val="bg1"/>
                </a:solidFill>
              </a:rPr>
              <a:t>: DS-GAN </a:t>
            </a:r>
            <a:r>
              <a:rPr lang="it-IT" sz="2200" b="1" dirty="0" err="1">
                <a:solidFill>
                  <a:schemeClr val="bg1"/>
                </a:solidFill>
              </a:rPr>
              <a:t>results</a:t>
            </a:r>
            <a:endParaRPr lang="it-IT" sz="2200" b="1" dirty="0">
              <a:solidFill>
                <a:schemeClr val="bg1"/>
              </a:solidFill>
            </a:endParaRPr>
          </a:p>
        </p:txBody>
      </p:sp>
      <p:pic>
        <p:nvPicPr>
          <p:cNvPr id="48" name="Immagine 47" descr="Immagine che contiene testo, schermata, diagramma, linea&#10;&#10;Descrizione generata automaticamente">
            <a:extLst>
              <a:ext uri="{FF2B5EF4-FFF2-40B4-BE49-F238E27FC236}">
                <a16:creationId xmlns:a16="http://schemas.microsoft.com/office/drawing/2014/main" id="{E0367888-E018-84CF-C883-341F17768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112" y="4231794"/>
            <a:ext cx="3558650" cy="1933971"/>
          </a:xfrm>
          <a:prstGeom prst="rect">
            <a:avLst/>
          </a:prstGeom>
        </p:spPr>
      </p:pic>
      <p:sp>
        <p:nvSpPr>
          <p:cNvPr id="49" name="Rettangolo 48">
            <a:extLst>
              <a:ext uri="{FF2B5EF4-FFF2-40B4-BE49-F238E27FC236}">
                <a16:creationId xmlns:a16="http://schemas.microsoft.com/office/drawing/2014/main" id="{18A2C82D-D42C-FD14-F41C-D58CB14985AB}"/>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50" name="Immagine 49" descr="Immagine che contiene silhouette, mammifero, cavallo, arte&#10;&#10;Descrizione generata automaticamente">
            <a:extLst>
              <a:ext uri="{FF2B5EF4-FFF2-40B4-BE49-F238E27FC236}">
                <a16:creationId xmlns:a16="http://schemas.microsoft.com/office/drawing/2014/main" id="{8694779D-BC5D-0B23-E46E-45E8BE2B4E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51" name="CasellaDiTesto 50">
            <a:extLst>
              <a:ext uri="{FF2B5EF4-FFF2-40B4-BE49-F238E27FC236}">
                <a16:creationId xmlns:a16="http://schemas.microsoft.com/office/drawing/2014/main" id="{5EDA64B1-783B-8BA1-78BB-50230726D237}"/>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52" name="CasellaDiTesto 51">
            <a:extLst>
              <a:ext uri="{FF2B5EF4-FFF2-40B4-BE49-F238E27FC236}">
                <a16:creationId xmlns:a16="http://schemas.microsoft.com/office/drawing/2014/main" id="{5DCCD037-ECC1-7514-6C0F-22DBDE4BABA3}"/>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7 - Tommaso Vittorini</a:t>
            </a:r>
          </a:p>
        </p:txBody>
      </p:sp>
      <p:sp>
        <p:nvSpPr>
          <p:cNvPr id="5" name="CasellaDiTesto 7">
            <a:extLst>
              <a:ext uri="{FF2B5EF4-FFF2-40B4-BE49-F238E27FC236}">
                <a16:creationId xmlns:a16="http://schemas.microsoft.com/office/drawing/2014/main" id="{636FBA3F-9288-4EB0-9CBA-0EF9FC048570}"/>
              </a:ext>
            </a:extLst>
          </p:cNvPr>
          <p:cNvSpPr txBox="1"/>
          <p:nvPr/>
        </p:nvSpPr>
        <p:spPr>
          <a:xfrm>
            <a:off x="0" y="724068"/>
            <a:ext cx="6729984" cy="369332"/>
          </a:xfrm>
          <a:prstGeom prst="rect">
            <a:avLst/>
          </a:prstGeom>
          <a:noFill/>
        </p:spPr>
        <p:txBody>
          <a:bodyPr wrap="square" rtlCol="0">
            <a:spAutoFit/>
          </a:bodyPr>
          <a:lstStyle/>
          <a:p>
            <a:pPr marL="285750" indent="-285750">
              <a:buFont typeface="Arial" panose="020B0604020202020204" pitchFamily="34" charset="0"/>
              <a:buChar char="•"/>
            </a:pPr>
            <a:r>
              <a:rPr lang="it-IT" dirty="0"/>
              <a:t>DS-GAN </a:t>
            </a:r>
            <a:r>
              <a:rPr lang="it-IT" dirty="0" err="1"/>
              <a:t>used</a:t>
            </a:r>
            <a:r>
              <a:rPr lang="it-IT" dirty="0"/>
              <a:t> to </a:t>
            </a:r>
            <a:r>
              <a:rPr lang="it-IT" dirty="0" err="1"/>
              <a:t>unfold</a:t>
            </a:r>
            <a:r>
              <a:rPr lang="it-IT" dirty="0"/>
              <a:t> CLAS detector </a:t>
            </a:r>
            <a:r>
              <a:rPr lang="it-IT" dirty="0" err="1"/>
              <a:t>effects</a:t>
            </a:r>
            <a:r>
              <a:rPr lang="it-IT" dirty="0"/>
              <a:t> (</a:t>
            </a:r>
            <a:r>
              <a:rPr lang="it-IT" dirty="0" err="1"/>
              <a:t>within</a:t>
            </a:r>
            <a:r>
              <a:rPr lang="it-IT" dirty="0"/>
              <a:t> </a:t>
            </a:r>
            <a:r>
              <a:rPr lang="it-IT" dirty="0" err="1"/>
              <a:t>acceptance</a:t>
            </a:r>
            <a:r>
              <a:rPr lang="it-IT" dirty="0"/>
              <a:t>)</a:t>
            </a:r>
          </a:p>
        </p:txBody>
      </p:sp>
    </p:spTree>
    <p:extLst>
      <p:ext uri="{BB962C8B-B14F-4D97-AF65-F5344CB8AC3E}">
        <p14:creationId xmlns:p14="http://schemas.microsoft.com/office/powerpoint/2010/main" val="285420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096B5-2A28-BE6C-7A33-B219D6A2E290}"/>
            </a:ext>
          </a:extLst>
        </p:cNvPr>
        <p:cNvGrpSpPr/>
        <p:nvPr/>
      </p:nvGrpSpPr>
      <p:grpSpPr>
        <a:xfrm>
          <a:off x="0" y="0"/>
          <a:ext cx="0" cy="0"/>
          <a:chOff x="0" y="0"/>
          <a:chExt cx="0" cy="0"/>
        </a:xfrm>
      </p:grpSpPr>
      <p:sp>
        <p:nvSpPr>
          <p:cNvPr id="26" name="CLAS resolution">
            <a:extLst>
              <a:ext uri="{FF2B5EF4-FFF2-40B4-BE49-F238E27FC236}">
                <a16:creationId xmlns:a16="http://schemas.microsoft.com/office/drawing/2014/main" id="{57B20B8C-6362-1290-D6B0-C6AD3BCE6E69}"/>
              </a:ext>
            </a:extLst>
          </p:cNvPr>
          <p:cNvSpPr txBox="1"/>
          <p:nvPr/>
        </p:nvSpPr>
        <p:spPr>
          <a:xfrm>
            <a:off x="7757788" y="3980293"/>
            <a:ext cx="3412974" cy="2578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854" tIns="17854" rIns="17854" bIns="17854" anchor="ctr">
            <a:spAutoFit/>
          </a:bodyPr>
          <a:lstStyle>
            <a:lvl1pPr algn="just" defTabSz="457200">
              <a:spcBef>
                <a:spcPts val="100"/>
              </a:spcBef>
              <a:buClr>
                <a:srgbClr val="000000"/>
              </a:buClr>
              <a:defRPr sz="2400" b="0">
                <a:latin typeface="Gill Sans SemiBold"/>
                <a:ea typeface="Gill Sans SemiBold"/>
                <a:cs typeface="Gill Sans SemiBold"/>
                <a:sym typeface="Gill Sans SemiBold"/>
              </a:defRPr>
            </a:lvl1pPr>
          </a:lstStyle>
          <a:p>
            <a:pPr algn="ctr"/>
            <a:r>
              <a:rPr sz="1400" b="1">
                <a:latin typeface="+mn-lt"/>
              </a:rPr>
              <a:t>CLAS resolution</a:t>
            </a:r>
          </a:p>
        </p:txBody>
      </p:sp>
      <p:sp>
        <p:nvSpPr>
          <p:cNvPr id="32" name="CasellaDiTesto 31">
            <a:extLst>
              <a:ext uri="{FF2B5EF4-FFF2-40B4-BE49-F238E27FC236}">
                <a16:creationId xmlns:a16="http://schemas.microsoft.com/office/drawing/2014/main" id="{CA1DE6DB-AA11-6778-C432-28C076B2E493}"/>
              </a:ext>
            </a:extLst>
          </p:cNvPr>
          <p:cNvSpPr txBox="1"/>
          <p:nvPr/>
        </p:nvSpPr>
        <p:spPr>
          <a:xfrm>
            <a:off x="190996" y="4983015"/>
            <a:ext cx="6786547" cy="369332"/>
          </a:xfrm>
          <a:prstGeom prst="rect">
            <a:avLst/>
          </a:prstGeom>
          <a:noFill/>
        </p:spPr>
        <p:txBody>
          <a:bodyPr wrap="square" rtlCol="0">
            <a:spAutoFit/>
          </a:bodyPr>
          <a:lstStyle/>
          <a:p>
            <a:pPr marL="285750" indent="-285750">
              <a:buFont typeface="Arial" panose="020B0604020202020204" pitchFamily="34" charset="0"/>
              <a:buChar char="•"/>
            </a:pPr>
            <a:r>
              <a:rPr lang="it-IT" dirty="0"/>
              <a:t>Compare UNF-GAN GEN SYNT to RE-MC GEN </a:t>
            </a:r>
            <a:r>
              <a:rPr lang="it-IT" dirty="0" err="1"/>
              <a:t>pseudodata</a:t>
            </a:r>
            <a:r>
              <a:rPr lang="it-IT" dirty="0"/>
              <a:t> </a:t>
            </a:r>
          </a:p>
        </p:txBody>
      </p:sp>
      <p:sp>
        <p:nvSpPr>
          <p:cNvPr id="45" name="Rettangolo 44">
            <a:extLst>
              <a:ext uri="{FF2B5EF4-FFF2-40B4-BE49-F238E27FC236}">
                <a16:creationId xmlns:a16="http://schemas.microsoft.com/office/drawing/2014/main" id="{5F2F153D-78EF-1230-F140-BB098805F46F}"/>
              </a:ext>
            </a:extLst>
          </p:cNvPr>
          <p:cNvSpPr/>
          <p:nvPr/>
        </p:nvSpPr>
        <p:spPr>
          <a:xfrm>
            <a:off x="3484869" y="115324"/>
            <a:ext cx="5222263" cy="471407"/>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sp>
        <p:nvSpPr>
          <p:cNvPr id="46" name="CasellaDiTesto 45">
            <a:extLst>
              <a:ext uri="{FF2B5EF4-FFF2-40B4-BE49-F238E27FC236}">
                <a16:creationId xmlns:a16="http://schemas.microsoft.com/office/drawing/2014/main" id="{8DBCB1F6-0356-E16A-B80D-318B5FBD5370}"/>
              </a:ext>
            </a:extLst>
          </p:cNvPr>
          <p:cNvSpPr txBox="1"/>
          <p:nvPr/>
        </p:nvSpPr>
        <p:spPr>
          <a:xfrm>
            <a:off x="3484868" y="152132"/>
            <a:ext cx="5222263" cy="430887"/>
          </a:xfrm>
          <a:prstGeom prst="rect">
            <a:avLst/>
          </a:prstGeom>
          <a:noFill/>
        </p:spPr>
        <p:txBody>
          <a:bodyPr wrap="square" rtlCol="0">
            <a:spAutoFit/>
          </a:bodyPr>
          <a:lstStyle/>
          <a:p>
            <a:pPr algn="ctr"/>
            <a:r>
              <a:rPr lang="it-IT" sz="2200" b="1" dirty="0" err="1">
                <a:solidFill>
                  <a:schemeClr val="bg1"/>
                </a:solidFill>
              </a:rPr>
              <a:t>Resolution</a:t>
            </a:r>
            <a:r>
              <a:rPr lang="it-IT" sz="2200" b="1" dirty="0">
                <a:solidFill>
                  <a:schemeClr val="bg1"/>
                </a:solidFill>
              </a:rPr>
              <a:t>: UNF-GAN </a:t>
            </a:r>
            <a:r>
              <a:rPr lang="it-IT" sz="2200" b="1" dirty="0" err="1">
                <a:solidFill>
                  <a:schemeClr val="bg1"/>
                </a:solidFill>
              </a:rPr>
              <a:t>results</a:t>
            </a:r>
            <a:endParaRPr lang="it-IT" sz="2200" b="1" dirty="0">
              <a:solidFill>
                <a:schemeClr val="bg1"/>
              </a:solidFill>
            </a:endParaRPr>
          </a:p>
        </p:txBody>
      </p:sp>
      <p:sp>
        <p:nvSpPr>
          <p:cNvPr id="49" name="Rettangolo 48">
            <a:extLst>
              <a:ext uri="{FF2B5EF4-FFF2-40B4-BE49-F238E27FC236}">
                <a16:creationId xmlns:a16="http://schemas.microsoft.com/office/drawing/2014/main" id="{7CB9D5FB-F7A1-3D42-AB31-068723951F3F}"/>
              </a:ext>
            </a:extLst>
          </p:cNvPr>
          <p:cNvSpPr/>
          <p:nvPr/>
        </p:nvSpPr>
        <p:spPr>
          <a:xfrm>
            <a:off x="0" y="6537324"/>
            <a:ext cx="12179807" cy="3206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t-IT"/>
          </a:p>
        </p:txBody>
      </p:sp>
      <p:pic>
        <p:nvPicPr>
          <p:cNvPr id="50" name="Immagine 49" descr="Immagine che contiene silhouette, mammifero, cavallo, arte&#10;&#10;Descrizione generata automaticamente">
            <a:extLst>
              <a:ext uri="{FF2B5EF4-FFF2-40B4-BE49-F238E27FC236}">
                <a16:creationId xmlns:a16="http://schemas.microsoft.com/office/drawing/2014/main" id="{3B2857A8-A628-329D-C7E9-42CC933C4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762" y="6550222"/>
            <a:ext cx="905855" cy="307778"/>
          </a:xfrm>
          <a:prstGeom prst="rect">
            <a:avLst/>
          </a:prstGeom>
        </p:spPr>
      </p:pic>
      <p:sp>
        <p:nvSpPr>
          <p:cNvPr id="51" name="CasellaDiTesto 50">
            <a:extLst>
              <a:ext uri="{FF2B5EF4-FFF2-40B4-BE49-F238E27FC236}">
                <a16:creationId xmlns:a16="http://schemas.microsoft.com/office/drawing/2014/main" id="{4E8B6EBF-B188-B7D5-F117-4A127CD693AA}"/>
              </a:ext>
            </a:extLst>
          </p:cNvPr>
          <p:cNvSpPr txBox="1"/>
          <p:nvPr/>
        </p:nvSpPr>
        <p:spPr>
          <a:xfrm>
            <a:off x="5059221" y="6554772"/>
            <a:ext cx="2109319" cy="307777"/>
          </a:xfrm>
          <a:prstGeom prst="rect">
            <a:avLst/>
          </a:prstGeom>
          <a:noFill/>
        </p:spPr>
        <p:txBody>
          <a:bodyPr wrap="square" rtlCol="0">
            <a:spAutoFit/>
          </a:bodyPr>
          <a:lstStyle/>
          <a:p>
            <a:pPr algn="ctr"/>
            <a:r>
              <a:rPr lang="it-IT" sz="1400">
                <a:solidFill>
                  <a:schemeClr val="bg1"/>
                </a:solidFill>
              </a:rPr>
              <a:t>The A(i)DAPT program</a:t>
            </a:r>
          </a:p>
        </p:txBody>
      </p:sp>
      <p:sp>
        <p:nvSpPr>
          <p:cNvPr id="52" name="CasellaDiTesto 51">
            <a:extLst>
              <a:ext uri="{FF2B5EF4-FFF2-40B4-BE49-F238E27FC236}">
                <a16:creationId xmlns:a16="http://schemas.microsoft.com/office/drawing/2014/main" id="{EBBDEC05-2484-F74C-C7E2-EA91ECF69F1C}"/>
              </a:ext>
            </a:extLst>
          </p:cNvPr>
          <p:cNvSpPr txBox="1"/>
          <p:nvPr/>
        </p:nvSpPr>
        <p:spPr>
          <a:xfrm>
            <a:off x="115382" y="6555396"/>
            <a:ext cx="2041892" cy="307777"/>
          </a:xfrm>
          <a:prstGeom prst="rect">
            <a:avLst/>
          </a:prstGeom>
          <a:noFill/>
        </p:spPr>
        <p:txBody>
          <a:bodyPr wrap="square" rtlCol="0">
            <a:spAutoFit/>
          </a:bodyPr>
          <a:lstStyle/>
          <a:p>
            <a:r>
              <a:rPr lang="it-IT" sz="1400" dirty="0">
                <a:solidFill>
                  <a:schemeClr val="bg1"/>
                </a:solidFill>
              </a:rPr>
              <a:t>8 - Tommaso Vittorini</a:t>
            </a:r>
          </a:p>
        </p:txBody>
      </p:sp>
      <p:sp>
        <p:nvSpPr>
          <p:cNvPr id="5" name="CasellaDiTesto 7">
            <a:extLst>
              <a:ext uri="{FF2B5EF4-FFF2-40B4-BE49-F238E27FC236}">
                <a16:creationId xmlns:a16="http://schemas.microsoft.com/office/drawing/2014/main" id="{A0FC5736-2673-716F-E644-6F2A2991BC03}"/>
              </a:ext>
            </a:extLst>
          </p:cNvPr>
          <p:cNvSpPr txBox="1"/>
          <p:nvPr/>
        </p:nvSpPr>
        <p:spPr>
          <a:xfrm>
            <a:off x="0" y="724068"/>
            <a:ext cx="7168540" cy="369332"/>
          </a:xfrm>
          <a:prstGeom prst="rect">
            <a:avLst/>
          </a:prstGeom>
          <a:noFill/>
        </p:spPr>
        <p:txBody>
          <a:bodyPr wrap="square" rtlCol="0">
            <a:spAutoFit/>
          </a:bodyPr>
          <a:lstStyle/>
          <a:p>
            <a:pPr marL="342900" indent="-342900">
              <a:buFont typeface="Arial" panose="020B0604020202020204" pitchFamily="34" charset="0"/>
              <a:buChar char="•"/>
            </a:pPr>
            <a:r>
              <a:rPr lang="it-IT" dirty="0"/>
              <a:t>UNF-GAN </a:t>
            </a:r>
            <a:r>
              <a:rPr lang="it-IT" dirty="0" err="1"/>
              <a:t>trained</a:t>
            </a:r>
            <a:r>
              <a:rPr lang="it-IT" dirty="0"/>
              <a:t> with REC-MC </a:t>
            </a:r>
            <a:r>
              <a:rPr lang="it-IT" dirty="0" err="1"/>
              <a:t>pseudodata</a:t>
            </a:r>
            <a:r>
              <a:rPr lang="it-IT" dirty="0"/>
              <a:t> (</a:t>
            </a:r>
            <a:r>
              <a:rPr lang="it-IT" dirty="0" err="1"/>
              <a:t>experimental</a:t>
            </a:r>
            <a:r>
              <a:rPr lang="it-IT" dirty="0"/>
              <a:t> data proxy)</a:t>
            </a:r>
          </a:p>
        </p:txBody>
      </p:sp>
      <p:pic>
        <p:nvPicPr>
          <p:cNvPr id="3" name="Image" descr="Image">
            <a:extLst>
              <a:ext uri="{FF2B5EF4-FFF2-40B4-BE49-F238E27FC236}">
                <a16:creationId xmlns:a16="http://schemas.microsoft.com/office/drawing/2014/main" id="{A466EC3B-21E4-97CB-EC52-F84F7917753C}"/>
              </a:ext>
            </a:extLst>
          </p:cNvPr>
          <p:cNvPicPr>
            <a:picLocks noChangeAspect="1"/>
          </p:cNvPicPr>
          <p:nvPr/>
        </p:nvPicPr>
        <p:blipFill>
          <a:blip r:embed="rId3"/>
          <a:srcRect l="3489"/>
          <a:stretch>
            <a:fillRect/>
          </a:stretch>
        </p:blipFill>
        <p:spPr>
          <a:xfrm>
            <a:off x="156770" y="1475593"/>
            <a:ext cx="7134299" cy="3060856"/>
          </a:xfrm>
          <a:prstGeom prst="rect">
            <a:avLst/>
          </a:prstGeom>
          <a:ln w="38100">
            <a:solidFill>
              <a:srgbClr val="000000"/>
            </a:solidFill>
            <a:miter lim="400000"/>
          </a:ln>
        </p:spPr>
      </p:pic>
      <mc:AlternateContent xmlns:mc="http://schemas.openxmlformats.org/markup-compatibility/2006" xmlns:a14="http://schemas.microsoft.com/office/drawing/2010/main">
        <mc:Choice Requires="a14">
          <p:sp>
            <p:nvSpPr>
              <p:cNvPr id="4" name="CasellaDiTesto 22">
                <a:extLst>
                  <a:ext uri="{FF2B5EF4-FFF2-40B4-BE49-F238E27FC236}">
                    <a16:creationId xmlns:a16="http://schemas.microsoft.com/office/drawing/2014/main" id="{B7FBF7F8-FE19-861B-3170-4EC45DB83734}"/>
                  </a:ext>
                </a:extLst>
              </p:cNvPr>
              <p:cNvSpPr txBox="1"/>
              <p:nvPr/>
            </p:nvSpPr>
            <p:spPr>
              <a:xfrm>
                <a:off x="556512" y="5634213"/>
                <a:ext cx="6334813" cy="400110"/>
              </a:xfrm>
              <a:prstGeom prst="rect">
                <a:avLst/>
              </a:prstGeom>
              <a:noFill/>
            </p:spPr>
            <p:txBody>
              <a:bodyPr wrap="square" rtlCol="0">
                <a:spAutoFit/>
              </a:bodyPr>
              <a:lstStyle/>
              <a:p>
                <a:pPr algn="ctr"/>
                <a:r>
                  <a:rPr lang="it-IT" sz="2000">
                    <a:solidFill>
                      <a:srgbClr val="FF0000"/>
                    </a:solidFill>
                  </a:rPr>
                  <a:t>Good agreement (</a:t>
                </a:r>
                <a14:m>
                  <m:oMath xmlns:m="http://schemas.openxmlformats.org/officeDocument/2006/math">
                    <m:r>
                      <a:rPr lang="it-IT" sz="2000" b="0" i="1" smtClean="0">
                        <a:solidFill>
                          <a:srgbClr val="FF0000"/>
                        </a:solidFill>
                        <a:latin typeface="Cambria Math" panose="02040503050406030204" pitchFamily="18" charset="0"/>
                      </a:rPr>
                      <m:t>±1</m:t>
                    </m:r>
                    <m:r>
                      <a:rPr lang="it-IT" sz="2000" b="0" i="1" smtClean="0">
                        <a:solidFill>
                          <a:srgbClr val="FF0000"/>
                        </a:solidFill>
                        <a:latin typeface="Cambria Math" panose="02040503050406030204" pitchFamily="18" charset="0"/>
                      </a:rPr>
                      <m:t>𝜎</m:t>
                    </m:r>
                  </m:oMath>
                </a14:m>
                <a:r>
                  <a:rPr lang="it-IT" sz="2000">
                    <a:solidFill>
                      <a:srgbClr val="FF0000"/>
                    </a:solidFill>
                  </a:rPr>
                  <a:t>) for vertex-level training variables!</a:t>
                </a:r>
              </a:p>
            </p:txBody>
          </p:sp>
        </mc:Choice>
        <mc:Fallback xmlns="">
          <p:sp>
            <p:nvSpPr>
              <p:cNvPr id="4" name="CasellaDiTesto 22">
                <a:extLst>
                  <a:ext uri="{FF2B5EF4-FFF2-40B4-BE49-F238E27FC236}">
                    <a16:creationId xmlns:a16="http://schemas.microsoft.com/office/drawing/2014/main" id="{B7FBF7F8-FE19-861B-3170-4EC45DB83734}"/>
                  </a:ext>
                </a:extLst>
              </p:cNvPr>
              <p:cNvSpPr txBox="1">
                <a:spLocks noRot="1" noChangeAspect="1" noMove="1" noResize="1" noEditPoints="1" noAdjustHandles="1" noChangeArrowheads="1" noChangeShapeType="1" noTextEdit="1"/>
              </p:cNvSpPr>
              <p:nvPr/>
            </p:nvSpPr>
            <p:spPr>
              <a:xfrm>
                <a:off x="556512" y="5634213"/>
                <a:ext cx="6334813" cy="400110"/>
              </a:xfrm>
              <a:prstGeom prst="rect">
                <a:avLst/>
              </a:prstGeom>
              <a:blipFill>
                <a:blip r:embed="rId4"/>
                <a:stretch>
                  <a:fillRect t="-6061" b="-24242"/>
                </a:stretch>
              </a:blipFill>
            </p:spPr>
            <p:txBody>
              <a:bodyPr/>
              <a:lstStyle/>
              <a:p>
                <a:r>
                  <a:rPr lang="en-IT">
                    <a:noFill/>
                  </a:rPr>
                  <a:t> </a:t>
                </a:r>
              </a:p>
            </p:txBody>
          </p:sp>
        </mc:Fallback>
      </mc:AlternateContent>
      <p:pic>
        <p:nvPicPr>
          <p:cNvPr id="6" name="Image" descr="Image">
            <a:extLst>
              <a:ext uri="{FF2B5EF4-FFF2-40B4-BE49-F238E27FC236}">
                <a16:creationId xmlns:a16="http://schemas.microsoft.com/office/drawing/2014/main" id="{C43108D6-6407-81D3-D062-81EA3552C4C3}"/>
              </a:ext>
            </a:extLst>
          </p:cNvPr>
          <p:cNvPicPr>
            <a:picLocks noChangeAspect="1"/>
          </p:cNvPicPr>
          <p:nvPr/>
        </p:nvPicPr>
        <p:blipFill>
          <a:blip r:embed="rId5"/>
          <a:stretch>
            <a:fillRect/>
          </a:stretch>
        </p:blipFill>
        <p:spPr>
          <a:xfrm>
            <a:off x="8072154" y="764890"/>
            <a:ext cx="3520275" cy="3037244"/>
          </a:xfrm>
          <a:prstGeom prst="rect">
            <a:avLst/>
          </a:prstGeom>
          <a:ln w="3175">
            <a:miter lim="400000"/>
          </a:ln>
        </p:spPr>
      </p:pic>
      <p:sp>
        <p:nvSpPr>
          <p:cNvPr id="7" name="RE-MC GEN pseudodata vs. UNF-GAN SYN data">
            <a:extLst>
              <a:ext uri="{FF2B5EF4-FFF2-40B4-BE49-F238E27FC236}">
                <a16:creationId xmlns:a16="http://schemas.microsoft.com/office/drawing/2014/main" id="{FF0995C8-F6C7-C093-A27F-63CB16F4A367}"/>
              </a:ext>
            </a:extLst>
          </p:cNvPr>
          <p:cNvSpPr txBox="1"/>
          <p:nvPr/>
        </p:nvSpPr>
        <p:spPr>
          <a:xfrm>
            <a:off x="8104991" y="567342"/>
            <a:ext cx="3527811" cy="26672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393" tIns="25393" rIns="25393" bIns="25393" anchor="ctr">
            <a:spAutoFit/>
          </a:bodyPr>
          <a:lstStyle>
            <a:lvl1pPr defTabSz="457200">
              <a:buClr>
                <a:srgbClr val="000000"/>
              </a:buClr>
              <a:defRPr sz="2100" b="0">
                <a:latin typeface="Gill Sans SemiBold"/>
                <a:ea typeface="Gill Sans SemiBold"/>
                <a:cs typeface="Gill Sans SemiBold"/>
                <a:sym typeface="Gill Sans SemiBold"/>
              </a:defRPr>
            </a:lvl1pPr>
          </a:lstStyle>
          <a:p>
            <a:pPr algn="ctr"/>
            <a:r>
              <a:rPr sz="1400" b="1">
                <a:latin typeface="+mn-lt"/>
              </a:rPr>
              <a:t>RE-MC GEN pseudodata vs. UNF-GAN SYN data</a:t>
            </a:r>
          </a:p>
        </p:txBody>
      </p:sp>
      <p:pic>
        <p:nvPicPr>
          <p:cNvPr id="8" name="Image" descr="Image">
            <a:extLst>
              <a:ext uri="{FF2B5EF4-FFF2-40B4-BE49-F238E27FC236}">
                <a16:creationId xmlns:a16="http://schemas.microsoft.com/office/drawing/2014/main" id="{D454D0F9-76FC-45DA-3CC3-FFAFAB94BE51}"/>
              </a:ext>
            </a:extLst>
          </p:cNvPr>
          <p:cNvPicPr>
            <a:picLocks noChangeAspect="1"/>
          </p:cNvPicPr>
          <p:nvPr/>
        </p:nvPicPr>
        <p:blipFill>
          <a:blip r:embed="rId6"/>
          <a:stretch>
            <a:fillRect/>
          </a:stretch>
        </p:blipFill>
        <p:spPr>
          <a:xfrm>
            <a:off x="8194683" y="3906977"/>
            <a:ext cx="3574825" cy="2657262"/>
          </a:xfrm>
          <a:prstGeom prst="rect">
            <a:avLst/>
          </a:prstGeom>
          <a:ln w="3175">
            <a:miter lim="400000"/>
          </a:ln>
        </p:spPr>
      </p:pic>
      <p:sp>
        <p:nvSpPr>
          <p:cNvPr id="10" name="RE-MC GEN pseudodata vs. UNF-GAN SYN data">
            <a:extLst>
              <a:ext uri="{FF2B5EF4-FFF2-40B4-BE49-F238E27FC236}">
                <a16:creationId xmlns:a16="http://schemas.microsoft.com/office/drawing/2014/main" id="{F7BC2CD9-AE26-A4DC-9BCA-B788CE2C414F}"/>
              </a:ext>
            </a:extLst>
          </p:cNvPr>
          <p:cNvSpPr txBox="1"/>
          <p:nvPr/>
        </p:nvSpPr>
        <p:spPr>
          <a:xfrm>
            <a:off x="8289121" y="3746683"/>
            <a:ext cx="3512586" cy="251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7854" tIns="17854" rIns="17854" bIns="17854" anchor="ctr">
            <a:spAutoFit/>
          </a:bodyPr>
          <a:lstStyle>
            <a:lvl1pPr defTabSz="457200">
              <a:buClr>
                <a:srgbClr val="000000"/>
              </a:buClr>
              <a:defRPr sz="2100" b="0">
                <a:latin typeface="Gill Sans SemiBold"/>
                <a:ea typeface="Gill Sans SemiBold"/>
                <a:cs typeface="Gill Sans SemiBold"/>
                <a:sym typeface="Gill Sans SemiBold"/>
              </a:defRPr>
            </a:lvl1pPr>
          </a:lstStyle>
          <a:p>
            <a:pPr algn="ctr"/>
            <a:r>
              <a:rPr sz="1400" b="1" dirty="0"/>
              <a:t>RE-MC GEN </a:t>
            </a:r>
            <a:r>
              <a:rPr sz="1400" b="1" dirty="0" err="1"/>
              <a:t>pseudodata</a:t>
            </a:r>
            <a:r>
              <a:rPr sz="1400" b="1" dirty="0"/>
              <a:t> vs. UNF-GAN SYN data</a:t>
            </a:r>
          </a:p>
        </p:txBody>
      </p:sp>
    </p:spTree>
    <p:extLst>
      <p:ext uri="{BB962C8B-B14F-4D97-AF65-F5344CB8AC3E}">
        <p14:creationId xmlns:p14="http://schemas.microsoft.com/office/powerpoint/2010/main" val="19211512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8008</TotalTime>
  <Words>1564</Words>
  <Application>Microsoft Macintosh PowerPoint</Application>
  <PresentationFormat>Widescreen</PresentationFormat>
  <Paragraphs>171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Gill Sans</vt:lpstr>
      <vt:lpstr>Wingdings</vt:lpstr>
      <vt:lpstr>Tema di Office</vt:lpstr>
      <vt:lpstr>The A(i)DAPT program AI for Data Analysis and Preservation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A(i)DAPT program AI for Data Analysis and Preservation </dc:title>
  <dc:creator>filippo</dc:creator>
  <cp:lastModifiedBy>TOMMASO VITTORINI</cp:lastModifiedBy>
  <cp:revision>31</cp:revision>
  <dcterms:created xsi:type="dcterms:W3CDTF">2023-10-13T19:32:32Z</dcterms:created>
  <dcterms:modified xsi:type="dcterms:W3CDTF">2025-10-07T07:09:37Z</dcterms:modified>
</cp:coreProperties>
</file>