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4346" r:id="rId1"/>
  </p:sldMasterIdLst>
  <p:notesMasterIdLst>
    <p:notesMasterId r:id="rId53"/>
  </p:notesMasterIdLst>
  <p:handoutMasterIdLst>
    <p:handoutMasterId r:id="rId54"/>
  </p:handoutMasterIdLst>
  <p:sldIdLst>
    <p:sldId id="942" r:id="rId2"/>
    <p:sldId id="1095" r:id="rId3"/>
    <p:sldId id="1057" r:id="rId4"/>
    <p:sldId id="1081" r:id="rId5"/>
    <p:sldId id="257" r:id="rId6"/>
    <p:sldId id="1141" r:id="rId7"/>
    <p:sldId id="1158" r:id="rId8"/>
    <p:sldId id="1140" r:id="rId9"/>
    <p:sldId id="1142" r:id="rId10"/>
    <p:sldId id="1157" r:id="rId11"/>
    <p:sldId id="1144" r:id="rId12"/>
    <p:sldId id="1156" r:id="rId13"/>
    <p:sldId id="1101" r:id="rId14"/>
    <p:sldId id="1076" r:id="rId15"/>
    <p:sldId id="1116" r:id="rId16"/>
    <p:sldId id="1161" r:id="rId17"/>
    <p:sldId id="1118" r:id="rId18"/>
    <p:sldId id="1077" r:id="rId19"/>
    <p:sldId id="1066" r:id="rId20"/>
    <p:sldId id="1120" r:id="rId21"/>
    <p:sldId id="1117" r:id="rId22"/>
    <p:sldId id="1159" r:id="rId23"/>
    <p:sldId id="269" r:id="rId24"/>
    <p:sldId id="1129" r:id="rId25"/>
    <p:sldId id="1132" r:id="rId26"/>
    <p:sldId id="282" r:id="rId27"/>
    <p:sldId id="1100" r:id="rId28"/>
    <p:sldId id="1131" r:id="rId29"/>
    <p:sldId id="1134" r:id="rId30"/>
    <p:sldId id="1115" r:id="rId31"/>
    <p:sldId id="1137" r:id="rId32"/>
    <p:sldId id="1154" r:id="rId33"/>
    <p:sldId id="260" r:id="rId34"/>
    <p:sldId id="943" r:id="rId35"/>
    <p:sldId id="1013" r:id="rId36"/>
    <p:sldId id="287" r:id="rId37"/>
    <p:sldId id="288" r:id="rId38"/>
    <p:sldId id="289" r:id="rId39"/>
    <p:sldId id="1145" r:id="rId40"/>
    <p:sldId id="281" r:id="rId41"/>
    <p:sldId id="290" r:id="rId42"/>
    <p:sldId id="1105" r:id="rId43"/>
    <p:sldId id="296" r:id="rId44"/>
    <p:sldId id="1146" r:id="rId45"/>
    <p:sldId id="1147" r:id="rId46"/>
    <p:sldId id="1148" r:id="rId47"/>
    <p:sldId id="1149" r:id="rId48"/>
    <p:sldId id="1151" r:id="rId49"/>
    <p:sldId id="1152" r:id="rId50"/>
    <p:sldId id="1155" r:id="rId51"/>
    <p:sldId id="1054" r:id="rId5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AEF769"/>
    <a:srgbClr val="142AD7"/>
    <a:srgbClr val="FF0000"/>
    <a:srgbClr val="E700B5"/>
    <a:srgbClr val="F3F3FF"/>
    <a:srgbClr val="93D715"/>
    <a:srgbClr val="8400C6"/>
    <a:srgbClr val="FF85FF"/>
    <a:srgbClr val="FFB24A"/>
    <a:srgbClr val="83FF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47"/>
    <p:restoredTop sz="95920" autoAdjust="0"/>
  </p:normalViewPr>
  <p:slideViewPr>
    <p:cSldViewPr>
      <p:cViewPr>
        <p:scale>
          <a:sx n="92" d="100"/>
          <a:sy n="92" d="100"/>
        </p:scale>
        <p:origin x="352" y="6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033A701-837C-E748-B10C-87C24B428284}" type="doc">
      <dgm:prSet loTypeId="urn:microsoft.com/office/officeart/2005/8/layout/venn1" loCatId="" qsTypeId="urn:microsoft.com/office/officeart/2005/8/quickstyle/simple1" qsCatId="simple" csTypeId="urn:microsoft.com/office/officeart/2005/8/colors/accent1_2" csCatId="accent1" phldr="1"/>
      <dgm:spPr/>
    </dgm:pt>
    <dgm:pt modelId="{7B01732E-7700-4A4F-9B25-F14464C96DF1}">
      <dgm:prSet phldrT="[Text]"/>
      <dgm:spPr/>
      <dgm:t>
        <a:bodyPr/>
        <a:lstStyle/>
        <a:p>
          <a:r>
            <a:rPr lang="en-US" dirty="0"/>
            <a:t>At high energy: </a:t>
          </a:r>
          <a:r>
            <a:rPr lang="en-US" i="1" dirty="0">
              <a:solidFill>
                <a:srgbClr val="FFFF00"/>
              </a:solidFill>
            </a:rPr>
            <a:t>Asymptotic freedom</a:t>
          </a:r>
          <a:endParaRPr lang="en-US" dirty="0"/>
        </a:p>
      </dgm:t>
    </dgm:pt>
    <dgm:pt modelId="{2AC99277-7925-7B42-A645-FE6B36E80758}" type="parTrans" cxnId="{C5A4ADF8-724F-3849-8EB0-8443D1F00C0B}">
      <dgm:prSet/>
      <dgm:spPr/>
      <dgm:t>
        <a:bodyPr/>
        <a:lstStyle/>
        <a:p>
          <a:endParaRPr lang="en-US"/>
        </a:p>
      </dgm:t>
    </dgm:pt>
    <dgm:pt modelId="{A385204C-28AA-B24F-B65C-F26377C3977C}" type="sibTrans" cxnId="{C5A4ADF8-724F-3849-8EB0-8443D1F00C0B}">
      <dgm:prSet/>
      <dgm:spPr/>
      <dgm:t>
        <a:bodyPr/>
        <a:lstStyle/>
        <a:p>
          <a:endParaRPr lang="en-US"/>
        </a:p>
      </dgm:t>
    </dgm:pt>
    <dgm:pt modelId="{94CF2FDB-EC09-6448-A81A-D00AED028CAA}">
      <dgm:prSet phldrT="[Text]"/>
      <dgm:spPr/>
      <dgm:t>
        <a:bodyPr/>
        <a:lstStyle/>
        <a:p>
          <a:r>
            <a:rPr lang="en-US" dirty="0"/>
            <a:t>At low energy: </a:t>
          </a:r>
          <a:r>
            <a:rPr lang="en-US" i="1" dirty="0">
              <a:solidFill>
                <a:srgbClr val="FFFF00"/>
              </a:solidFill>
            </a:rPr>
            <a:t>Confinement</a:t>
          </a:r>
          <a:r>
            <a:rPr lang="en-US" dirty="0"/>
            <a:t> — no free quarks/gluon</a:t>
          </a:r>
        </a:p>
      </dgm:t>
    </dgm:pt>
    <dgm:pt modelId="{9D63CF57-8BD2-F745-B9D5-359F64162864}" type="sibTrans" cxnId="{1942B94F-0397-A345-BDCD-590DA4F6EDA3}">
      <dgm:prSet/>
      <dgm:spPr/>
      <dgm:t>
        <a:bodyPr/>
        <a:lstStyle/>
        <a:p>
          <a:endParaRPr lang="en-US"/>
        </a:p>
      </dgm:t>
    </dgm:pt>
    <dgm:pt modelId="{5985A5B4-079C-C746-81E2-E09AD77E6F06}" type="parTrans" cxnId="{1942B94F-0397-A345-BDCD-590DA4F6EDA3}">
      <dgm:prSet/>
      <dgm:spPr/>
      <dgm:t>
        <a:bodyPr/>
        <a:lstStyle/>
        <a:p>
          <a:endParaRPr lang="en-US"/>
        </a:p>
      </dgm:t>
    </dgm:pt>
    <dgm:pt modelId="{5D3D3CCA-C873-CC45-A8F3-75CBF92FAD73}">
      <dgm:prSet phldrT="[Text]"/>
      <dgm:spPr/>
      <dgm:t>
        <a:bodyPr/>
        <a:lstStyle/>
        <a:p>
          <a:r>
            <a:rPr lang="en-US" dirty="0"/>
            <a:t>Rich vacuum structure </a:t>
          </a:r>
        </a:p>
      </dgm:t>
    </dgm:pt>
    <dgm:pt modelId="{8F96E581-2AAB-4C48-9DCE-405C011DB63F}" type="sibTrans" cxnId="{B81A46CF-47CA-C746-A02E-C25D4156B980}">
      <dgm:prSet/>
      <dgm:spPr/>
      <dgm:t>
        <a:bodyPr/>
        <a:lstStyle/>
        <a:p>
          <a:endParaRPr lang="en-US"/>
        </a:p>
      </dgm:t>
    </dgm:pt>
    <dgm:pt modelId="{55724791-2377-EC40-9002-0D1719A2598B}" type="parTrans" cxnId="{B81A46CF-47CA-C746-A02E-C25D4156B980}">
      <dgm:prSet/>
      <dgm:spPr/>
      <dgm:t>
        <a:bodyPr/>
        <a:lstStyle/>
        <a:p>
          <a:endParaRPr lang="en-US"/>
        </a:p>
      </dgm:t>
    </dgm:pt>
    <dgm:pt modelId="{B084C0C8-3984-724D-ACE2-E08BA43F594F}" type="pres">
      <dgm:prSet presAssocID="{6033A701-837C-E748-B10C-87C24B428284}" presName="compositeShape" presStyleCnt="0">
        <dgm:presLayoutVars>
          <dgm:chMax val="7"/>
          <dgm:dir/>
          <dgm:resizeHandles val="exact"/>
        </dgm:presLayoutVars>
      </dgm:prSet>
      <dgm:spPr/>
    </dgm:pt>
    <dgm:pt modelId="{DDB4007B-EB31-314F-AED0-6F8BB4666B16}" type="pres">
      <dgm:prSet presAssocID="{7B01732E-7700-4A4F-9B25-F14464C96DF1}" presName="circ1" presStyleLbl="vennNode1" presStyleIdx="0" presStyleCnt="3"/>
      <dgm:spPr/>
    </dgm:pt>
    <dgm:pt modelId="{B0F59288-5C1F-9745-88B3-AE05E8EA4F05}" type="pres">
      <dgm:prSet presAssocID="{7B01732E-7700-4A4F-9B25-F14464C96DF1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22DB0ED3-CD75-5448-8AF5-F83FA99B35C8}" type="pres">
      <dgm:prSet presAssocID="{5D3D3CCA-C873-CC45-A8F3-75CBF92FAD73}" presName="circ2" presStyleLbl="vennNode1" presStyleIdx="1" presStyleCnt="3"/>
      <dgm:spPr/>
    </dgm:pt>
    <dgm:pt modelId="{702800AA-FA94-F349-AFF7-DC255012D386}" type="pres">
      <dgm:prSet presAssocID="{5D3D3CCA-C873-CC45-A8F3-75CBF92FAD73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AB7CCA03-1CCB-9D49-89C6-0F1993FD8446}" type="pres">
      <dgm:prSet presAssocID="{94CF2FDB-EC09-6448-A81A-D00AED028CAA}" presName="circ3" presStyleLbl="vennNode1" presStyleIdx="2" presStyleCnt="3"/>
      <dgm:spPr/>
    </dgm:pt>
    <dgm:pt modelId="{155982E7-C7A3-D943-A506-0CFE6B9BF74A}" type="pres">
      <dgm:prSet presAssocID="{94CF2FDB-EC09-6448-A81A-D00AED028CAA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BA88D302-B3C5-024F-A406-A3240C1BFC82}" type="presOf" srcId="{94CF2FDB-EC09-6448-A81A-D00AED028CAA}" destId="{155982E7-C7A3-D943-A506-0CFE6B9BF74A}" srcOrd="1" destOrd="0" presId="urn:microsoft.com/office/officeart/2005/8/layout/venn1"/>
    <dgm:cxn modelId="{40F64A04-6EF5-B648-83E7-3B30117F62C7}" type="presOf" srcId="{6033A701-837C-E748-B10C-87C24B428284}" destId="{B084C0C8-3984-724D-ACE2-E08BA43F594F}" srcOrd="0" destOrd="0" presId="urn:microsoft.com/office/officeart/2005/8/layout/venn1"/>
    <dgm:cxn modelId="{26F0150E-D8CE-FE4C-9A7A-E2DF2F978CB5}" type="presOf" srcId="{7B01732E-7700-4A4F-9B25-F14464C96DF1}" destId="{DDB4007B-EB31-314F-AED0-6F8BB4666B16}" srcOrd="0" destOrd="0" presId="urn:microsoft.com/office/officeart/2005/8/layout/venn1"/>
    <dgm:cxn modelId="{510E9518-022B-D842-AC08-361FE2765E75}" type="presOf" srcId="{5D3D3CCA-C873-CC45-A8F3-75CBF92FAD73}" destId="{22DB0ED3-CD75-5448-8AF5-F83FA99B35C8}" srcOrd="0" destOrd="0" presId="urn:microsoft.com/office/officeart/2005/8/layout/venn1"/>
    <dgm:cxn modelId="{E1379740-7C05-DF45-8373-BAE0CC3BF918}" type="presOf" srcId="{94CF2FDB-EC09-6448-A81A-D00AED028CAA}" destId="{AB7CCA03-1CCB-9D49-89C6-0F1993FD8446}" srcOrd="0" destOrd="0" presId="urn:microsoft.com/office/officeart/2005/8/layout/venn1"/>
    <dgm:cxn modelId="{1942B94F-0397-A345-BDCD-590DA4F6EDA3}" srcId="{6033A701-837C-E748-B10C-87C24B428284}" destId="{94CF2FDB-EC09-6448-A81A-D00AED028CAA}" srcOrd="2" destOrd="0" parTransId="{5985A5B4-079C-C746-81E2-E09AD77E6F06}" sibTransId="{9D63CF57-8BD2-F745-B9D5-359F64162864}"/>
    <dgm:cxn modelId="{B81A46CF-47CA-C746-A02E-C25D4156B980}" srcId="{6033A701-837C-E748-B10C-87C24B428284}" destId="{5D3D3CCA-C873-CC45-A8F3-75CBF92FAD73}" srcOrd="1" destOrd="0" parTransId="{55724791-2377-EC40-9002-0D1719A2598B}" sibTransId="{8F96E581-2AAB-4C48-9DCE-405C011DB63F}"/>
    <dgm:cxn modelId="{6B31B9D0-8112-DC48-8BD7-65B45AE27AEE}" type="presOf" srcId="{5D3D3CCA-C873-CC45-A8F3-75CBF92FAD73}" destId="{702800AA-FA94-F349-AFF7-DC255012D386}" srcOrd="1" destOrd="0" presId="urn:microsoft.com/office/officeart/2005/8/layout/venn1"/>
    <dgm:cxn modelId="{338868F7-54BE-F84C-B669-393432EBCC15}" type="presOf" srcId="{7B01732E-7700-4A4F-9B25-F14464C96DF1}" destId="{B0F59288-5C1F-9745-88B3-AE05E8EA4F05}" srcOrd="1" destOrd="0" presId="urn:microsoft.com/office/officeart/2005/8/layout/venn1"/>
    <dgm:cxn modelId="{C5A4ADF8-724F-3849-8EB0-8443D1F00C0B}" srcId="{6033A701-837C-E748-B10C-87C24B428284}" destId="{7B01732E-7700-4A4F-9B25-F14464C96DF1}" srcOrd="0" destOrd="0" parTransId="{2AC99277-7925-7B42-A645-FE6B36E80758}" sibTransId="{A385204C-28AA-B24F-B65C-F26377C3977C}"/>
    <dgm:cxn modelId="{63730591-108C-CD43-90A4-C40C8BB63C2F}" type="presParOf" srcId="{B084C0C8-3984-724D-ACE2-E08BA43F594F}" destId="{DDB4007B-EB31-314F-AED0-6F8BB4666B16}" srcOrd="0" destOrd="0" presId="urn:microsoft.com/office/officeart/2005/8/layout/venn1"/>
    <dgm:cxn modelId="{D11565A1-A4EE-EB42-AA86-302CDFD52120}" type="presParOf" srcId="{B084C0C8-3984-724D-ACE2-E08BA43F594F}" destId="{B0F59288-5C1F-9745-88B3-AE05E8EA4F05}" srcOrd="1" destOrd="0" presId="urn:microsoft.com/office/officeart/2005/8/layout/venn1"/>
    <dgm:cxn modelId="{A4B4535F-9DA2-F640-9256-6D9E8055F328}" type="presParOf" srcId="{B084C0C8-3984-724D-ACE2-E08BA43F594F}" destId="{22DB0ED3-CD75-5448-8AF5-F83FA99B35C8}" srcOrd="2" destOrd="0" presId="urn:microsoft.com/office/officeart/2005/8/layout/venn1"/>
    <dgm:cxn modelId="{E6736D89-6A3C-604D-ACCF-8F26E06BA664}" type="presParOf" srcId="{B084C0C8-3984-724D-ACE2-E08BA43F594F}" destId="{702800AA-FA94-F349-AFF7-DC255012D386}" srcOrd="3" destOrd="0" presId="urn:microsoft.com/office/officeart/2005/8/layout/venn1"/>
    <dgm:cxn modelId="{DDB1D47D-AADC-B144-98F5-298D378A65B8}" type="presParOf" srcId="{B084C0C8-3984-724D-ACE2-E08BA43F594F}" destId="{AB7CCA03-1CCB-9D49-89C6-0F1993FD8446}" srcOrd="4" destOrd="0" presId="urn:microsoft.com/office/officeart/2005/8/layout/venn1"/>
    <dgm:cxn modelId="{CC7E7A22-31D8-634B-82C9-B89E66BE4601}" type="presParOf" srcId="{B084C0C8-3984-724D-ACE2-E08BA43F594F}" destId="{155982E7-C7A3-D943-A506-0CFE6B9BF74A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DFBFFC9-C660-414D-A081-302E07808255}" type="doc">
      <dgm:prSet loTypeId="urn:microsoft.com/office/officeart/2005/8/layout/arrow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996BA8D-5A41-5C4E-8307-1A7CAED270E2}">
      <dgm:prSet phldrT="[Text]"/>
      <dgm:spPr/>
      <dgm:t>
        <a:bodyPr/>
        <a:lstStyle/>
        <a:p>
          <a:r>
            <a:rPr lang="en-US" dirty="0">
              <a:solidFill>
                <a:srgbClr val="FFFF00"/>
              </a:solidFill>
            </a:rPr>
            <a:t>Statistics</a:t>
          </a:r>
        </a:p>
      </dgm:t>
    </dgm:pt>
    <dgm:pt modelId="{A59E6E60-726C-6E47-B339-0F291848C37E}" type="parTrans" cxnId="{D4937457-33DA-A247-90FA-B309998FC03E}">
      <dgm:prSet/>
      <dgm:spPr/>
      <dgm:t>
        <a:bodyPr/>
        <a:lstStyle/>
        <a:p>
          <a:endParaRPr lang="en-US"/>
        </a:p>
      </dgm:t>
    </dgm:pt>
    <dgm:pt modelId="{345F7339-02B9-2F4E-8336-B40723423593}" type="sibTrans" cxnId="{D4937457-33DA-A247-90FA-B309998FC03E}">
      <dgm:prSet/>
      <dgm:spPr/>
      <dgm:t>
        <a:bodyPr/>
        <a:lstStyle/>
        <a:p>
          <a:endParaRPr lang="en-US"/>
        </a:p>
      </dgm:t>
    </dgm:pt>
    <dgm:pt modelId="{19850586-5D58-2B41-9CAA-1BA7157A0478}">
      <dgm:prSet phldrT="[Text]"/>
      <dgm:spPr/>
      <dgm:t>
        <a:bodyPr/>
        <a:lstStyle/>
        <a:p>
          <a:r>
            <a:rPr lang="en-US" dirty="0">
              <a:solidFill>
                <a:srgbClr val="FFFF00"/>
              </a:solidFill>
            </a:rPr>
            <a:t>Compton form factors extraction</a:t>
          </a:r>
        </a:p>
      </dgm:t>
    </dgm:pt>
    <dgm:pt modelId="{CA5F10BF-1B58-D54D-9B5F-31E13E9BF2BE}" type="parTrans" cxnId="{20325198-EF5D-A14A-BF0A-45D9F18BCB1F}">
      <dgm:prSet/>
      <dgm:spPr/>
      <dgm:t>
        <a:bodyPr/>
        <a:lstStyle/>
        <a:p>
          <a:endParaRPr lang="en-US"/>
        </a:p>
      </dgm:t>
    </dgm:pt>
    <dgm:pt modelId="{F55BF835-7518-3D45-9893-51370F47D649}" type="sibTrans" cxnId="{20325198-EF5D-A14A-BF0A-45D9F18BCB1F}">
      <dgm:prSet/>
      <dgm:spPr/>
      <dgm:t>
        <a:bodyPr/>
        <a:lstStyle/>
        <a:p>
          <a:endParaRPr lang="en-US"/>
        </a:p>
      </dgm:t>
    </dgm:pt>
    <dgm:pt modelId="{56795BED-6AF9-994D-A7AF-3FF916865198}">
      <dgm:prSet/>
      <dgm:spPr/>
      <dgm:t>
        <a:bodyPr/>
        <a:lstStyle/>
        <a:p>
          <a:r>
            <a:rPr lang="en-US" dirty="0">
              <a:solidFill>
                <a:srgbClr val="FFFF00"/>
              </a:solidFill>
            </a:rPr>
            <a:t>Cross section information</a:t>
          </a:r>
        </a:p>
      </dgm:t>
    </dgm:pt>
    <dgm:pt modelId="{80961030-C65F-624F-805A-8FE585961A94}" type="parTrans" cxnId="{02676A7D-B550-5C4C-A1DD-CADBB861C9A9}">
      <dgm:prSet/>
      <dgm:spPr/>
      <dgm:t>
        <a:bodyPr/>
        <a:lstStyle/>
        <a:p>
          <a:endParaRPr lang="en-US"/>
        </a:p>
      </dgm:t>
    </dgm:pt>
    <dgm:pt modelId="{39056ABE-1B9B-A64F-89AF-4DA7798E5A8E}" type="sibTrans" cxnId="{02676A7D-B550-5C4C-A1DD-CADBB861C9A9}">
      <dgm:prSet/>
      <dgm:spPr/>
      <dgm:t>
        <a:bodyPr/>
        <a:lstStyle/>
        <a:p>
          <a:endParaRPr lang="en-US"/>
        </a:p>
      </dgm:t>
    </dgm:pt>
    <dgm:pt modelId="{9C826B30-F7F0-AC49-8FB2-2325C2DD1164}">
      <dgm:prSet/>
      <dgm:spPr/>
      <dgm:t>
        <a:bodyPr/>
        <a:lstStyle/>
        <a:p>
          <a:r>
            <a:rPr lang="en-US" dirty="0">
              <a:solidFill>
                <a:srgbClr val="FFFF00"/>
              </a:solidFill>
            </a:rPr>
            <a:t>Developing ML/AI algorithms </a:t>
          </a:r>
        </a:p>
      </dgm:t>
    </dgm:pt>
    <dgm:pt modelId="{00FD28F4-396A-EC43-A76C-DF3F2080512A}" type="parTrans" cxnId="{EC2ED708-7782-C14A-8509-8953FE5D6F6A}">
      <dgm:prSet/>
      <dgm:spPr/>
      <dgm:t>
        <a:bodyPr/>
        <a:lstStyle/>
        <a:p>
          <a:endParaRPr lang="en-US"/>
        </a:p>
      </dgm:t>
    </dgm:pt>
    <dgm:pt modelId="{F041BC71-B189-B84F-8AA9-97B4713FB507}" type="sibTrans" cxnId="{EC2ED708-7782-C14A-8509-8953FE5D6F6A}">
      <dgm:prSet/>
      <dgm:spPr/>
      <dgm:t>
        <a:bodyPr/>
        <a:lstStyle/>
        <a:p>
          <a:endParaRPr lang="en-US"/>
        </a:p>
      </dgm:t>
    </dgm:pt>
    <dgm:pt modelId="{6B278DC1-1BAD-1742-AE72-B30BCE877580}" type="pres">
      <dgm:prSet presAssocID="{4DFBFFC9-C660-414D-A081-302E07808255}" presName="arrowDiagram" presStyleCnt="0">
        <dgm:presLayoutVars>
          <dgm:chMax val="5"/>
          <dgm:dir/>
          <dgm:resizeHandles val="exact"/>
        </dgm:presLayoutVars>
      </dgm:prSet>
      <dgm:spPr/>
    </dgm:pt>
    <dgm:pt modelId="{57AFB178-E35C-394E-BC94-09DC7660D65A}" type="pres">
      <dgm:prSet presAssocID="{4DFBFFC9-C660-414D-A081-302E07808255}" presName="arrow" presStyleLbl="bgShp" presStyleIdx="0" presStyleCnt="1"/>
      <dgm:spPr/>
    </dgm:pt>
    <dgm:pt modelId="{56EB5F57-28E9-244B-A62D-B82007C10A21}" type="pres">
      <dgm:prSet presAssocID="{4DFBFFC9-C660-414D-A081-302E07808255}" presName="arrowDiagram4" presStyleCnt="0"/>
      <dgm:spPr/>
    </dgm:pt>
    <dgm:pt modelId="{49FC3261-92C5-4D48-9910-EE2D6A8BBDFA}" type="pres">
      <dgm:prSet presAssocID="{F996BA8D-5A41-5C4E-8307-1A7CAED270E2}" presName="bullet4a" presStyleLbl="node1" presStyleIdx="0" presStyleCnt="4"/>
      <dgm:spPr/>
    </dgm:pt>
    <dgm:pt modelId="{ED4A609B-841A-8F44-A901-446037807281}" type="pres">
      <dgm:prSet presAssocID="{F996BA8D-5A41-5C4E-8307-1A7CAED270E2}" presName="textBox4a" presStyleLbl="revTx" presStyleIdx="0" presStyleCnt="4">
        <dgm:presLayoutVars>
          <dgm:bulletEnabled val="1"/>
        </dgm:presLayoutVars>
      </dgm:prSet>
      <dgm:spPr/>
    </dgm:pt>
    <dgm:pt modelId="{2865D20D-FBC8-2E48-AA94-184FA12ACF06}" type="pres">
      <dgm:prSet presAssocID="{9C826B30-F7F0-AC49-8FB2-2325C2DD1164}" presName="bullet4b" presStyleLbl="node1" presStyleIdx="1" presStyleCnt="4"/>
      <dgm:spPr/>
    </dgm:pt>
    <dgm:pt modelId="{21D57E75-8FA5-0047-8FC5-0EE888AE4399}" type="pres">
      <dgm:prSet presAssocID="{9C826B30-F7F0-AC49-8FB2-2325C2DD1164}" presName="textBox4b" presStyleLbl="revTx" presStyleIdx="1" presStyleCnt="4" custLinFactNeighborX="119" custLinFactNeighborY="4217">
        <dgm:presLayoutVars>
          <dgm:bulletEnabled val="1"/>
        </dgm:presLayoutVars>
      </dgm:prSet>
      <dgm:spPr/>
    </dgm:pt>
    <dgm:pt modelId="{1DDA24EA-CF09-ED4C-8FD4-26A2BAB91B30}" type="pres">
      <dgm:prSet presAssocID="{56795BED-6AF9-994D-A7AF-3FF916865198}" presName="bullet4c" presStyleLbl="node1" presStyleIdx="2" presStyleCnt="4"/>
      <dgm:spPr/>
    </dgm:pt>
    <dgm:pt modelId="{3B881B42-ABEB-0A44-A7FC-F0D12ABFD48F}" type="pres">
      <dgm:prSet presAssocID="{56795BED-6AF9-994D-A7AF-3FF916865198}" presName="textBox4c" presStyleLbl="revTx" presStyleIdx="2" presStyleCnt="4">
        <dgm:presLayoutVars>
          <dgm:bulletEnabled val="1"/>
        </dgm:presLayoutVars>
      </dgm:prSet>
      <dgm:spPr/>
    </dgm:pt>
    <dgm:pt modelId="{FC720193-8DC5-0548-A87E-AC1DA3AF1A42}" type="pres">
      <dgm:prSet presAssocID="{19850586-5D58-2B41-9CAA-1BA7157A0478}" presName="bullet4d" presStyleLbl="node1" presStyleIdx="3" presStyleCnt="4"/>
      <dgm:spPr/>
    </dgm:pt>
    <dgm:pt modelId="{13F3CE2F-711C-0A4C-9ECA-CE50D93E7267}" type="pres">
      <dgm:prSet presAssocID="{19850586-5D58-2B41-9CAA-1BA7157A0478}" presName="textBox4d" presStyleLbl="revTx" presStyleIdx="3" presStyleCnt="4">
        <dgm:presLayoutVars>
          <dgm:bulletEnabled val="1"/>
        </dgm:presLayoutVars>
      </dgm:prSet>
      <dgm:spPr/>
    </dgm:pt>
  </dgm:ptLst>
  <dgm:cxnLst>
    <dgm:cxn modelId="{EC2ED708-7782-C14A-8509-8953FE5D6F6A}" srcId="{4DFBFFC9-C660-414D-A081-302E07808255}" destId="{9C826B30-F7F0-AC49-8FB2-2325C2DD1164}" srcOrd="1" destOrd="0" parTransId="{00FD28F4-396A-EC43-A76C-DF3F2080512A}" sibTransId="{F041BC71-B189-B84F-8AA9-97B4713FB507}"/>
    <dgm:cxn modelId="{C4873225-0230-F04E-9196-06C96CE42BBC}" type="presOf" srcId="{56795BED-6AF9-994D-A7AF-3FF916865198}" destId="{3B881B42-ABEB-0A44-A7FC-F0D12ABFD48F}" srcOrd="0" destOrd="0" presId="urn:microsoft.com/office/officeart/2005/8/layout/arrow2"/>
    <dgm:cxn modelId="{41925442-C491-5C43-9DBA-BEE9B92CDAE6}" type="presOf" srcId="{19850586-5D58-2B41-9CAA-1BA7157A0478}" destId="{13F3CE2F-711C-0A4C-9ECA-CE50D93E7267}" srcOrd="0" destOrd="0" presId="urn:microsoft.com/office/officeart/2005/8/layout/arrow2"/>
    <dgm:cxn modelId="{D4937457-33DA-A247-90FA-B309998FC03E}" srcId="{4DFBFFC9-C660-414D-A081-302E07808255}" destId="{F996BA8D-5A41-5C4E-8307-1A7CAED270E2}" srcOrd="0" destOrd="0" parTransId="{A59E6E60-726C-6E47-B339-0F291848C37E}" sibTransId="{345F7339-02B9-2F4E-8336-B40723423593}"/>
    <dgm:cxn modelId="{02676A7D-B550-5C4C-A1DD-CADBB861C9A9}" srcId="{4DFBFFC9-C660-414D-A081-302E07808255}" destId="{56795BED-6AF9-994D-A7AF-3FF916865198}" srcOrd="2" destOrd="0" parTransId="{80961030-C65F-624F-805A-8FE585961A94}" sibTransId="{39056ABE-1B9B-A64F-89AF-4DA7798E5A8E}"/>
    <dgm:cxn modelId="{20325198-EF5D-A14A-BF0A-45D9F18BCB1F}" srcId="{4DFBFFC9-C660-414D-A081-302E07808255}" destId="{19850586-5D58-2B41-9CAA-1BA7157A0478}" srcOrd="3" destOrd="0" parTransId="{CA5F10BF-1B58-D54D-9B5F-31E13E9BF2BE}" sibTransId="{F55BF835-7518-3D45-9893-51370F47D649}"/>
    <dgm:cxn modelId="{BB7B56B0-4128-F748-82A5-D71335A990F8}" type="presOf" srcId="{4DFBFFC9-C660-414D-A081-302E07808255}" destId="{6B278DC1-1BAD-1742-AE72-B30BCE877580}" srcOrd="0" destOrd="0" presId="urn:microsoft.com/office/officeart/2005/8/layout/arrow2"/>
    <dgm:cxn modelId="{0B3AEDC5-E35B-3143-9218-5D820A58CE94}" type="presOf" srcId="{F996BA8D-5A41-5C4E-8307-1A7CAED270E2}" destId="{ED4A609B-841A-8F44-A901-446037807281}" srcOrd="0" destOrd="0" presId="urn:microsoft.com/office/officeart/2005/8/layout/arrow2"/>
    <dgm:cxn modelId="{D0E3A6ED-100E-2944-966B-341276CACCBD}" type="presOf" srcId="{9C826B30-F7F0-AC49-8FB2-2325C2DD1164}" destId="{21D57E75-8FA5-0047-8FC5-0EE888AE4399}" srcOrd="0" destOrd="0" presId="urn:microsoft.com/office/officeart/2005/8/layout/arrow2"/>
    <dgm:cxn modelId="{C3AB58E1-F626-0345-B8F3-3A106BB60CA8}" type="presParOf" srcId="{6B278DC1-1BAD-1742-AE72-B30BCE877580}" destId="{57AFB178-E35C-394E-BC94-09DC7660D65A}" srcOrd="0" destOrd="0" presId="urn:microsoft.com/office/officeart/2005/8/layout/arrow2"/>
    <dgm:cxn modelId="{E7C17727-E432-F746-93A1-6A0BA3F00A8D}" type="presParOf" srcId="{6B278DC1-1BAD-1742-AE72-B30BCE877580}" destId="{56EB5F57-28E9-244B-A62D-B82007C10A21}" srcOrd="1" destOrd="0" presId="urn:microsoft.com/office/officeart/2005/8/layout/arrow2"/>
    <dgm:cxn modelId="{960ED219-EF54-9A47-BD21-9CB356AE640B}" type="presParOf" srcId="{56EB5F57-28E9-244B-A62D-B82007C10A21}" destId="{49FC3261-92C5-4D48-9910-EE2D6A8BBDFA}" srcOrd="0" destOrd="0" presId="urn:microsoft.com/office/officeart/2005/8/layout/arrow2"/>
    <dgm:cxn modelId="{F0604A57-4F3A-854F-8C68-7EF4E8CCF490}" type="presParOf" srcId="{56EB5F57-28E9-244B-A62D-B82007C10A21}" destId="{ED4A609B-841A-8F44-A901-446037807281}" srcOrd="1" destOrd="0" presId="urn:microsoft.com/office/officeart/2005/8/layout/arrow2"/>
    <dgm:cxn modelId="{080BC331-1874-8248-A438-BEDBB5080042}" type="presParOf" srcId="{56EB5F57-28E9-244B-A62D-B82007C10A21}" destId="{2865D20D-FBC8-2E48-AA94-184FA12ACF06}" srcOrd="2" destOrd="0" presId="urn:microsoft.com/office/officeart/2005/8/layout/arrow2"/>
    <dgm:cxn modelId="{A0630845-CF28-6241-82C5-2BD21328B6B2}" type="presParOf" srcId="{56EB5F57-28E9-244B-A62D-B82007C10A21}" destId="{21D57E75-8FA5-0047-8FC5-0EE888AE4399}" srcOrd="3" destOrd="0" presId="urn:microsoft.com/office/officeart/2005/8/layout/arrow2"/>
    <dgm:cxn modelId="{3C9A2581-0A5D-FD47-9D03-521EF2DF73E9}" type="presParOf" srcId="{56EB5F57-28E9-244B-A62D-B82007C10A21}" destId="{1DDA24EA-CF09-ED4C-8FD4-26A2BAB91B30}" srcOrd="4" destOrd="0" presId="urn:microsoft.com/office/officeart/2005/8/layout/arrow2"/>
    <dgm:cxn modelId="{1F5AF4CD-656E-7045-8174-73692FD23F86}" type="presParOf" srcId="{56EB5F57-28E9-244B-A62D-B82007C10A21}" destId="{3B881B42-ABEB-0A44-A7FC-F0D12ABFD48F}" srcOrd="5" destOrd="0" presId="urn:microsoft.com/office/officeart/2005/8/layout/arrow2"/>
    <dgm:cxn modelId="{CC125300-610F-2142-A25C-CF056054B3CD}" type="presParOf" srcId="{56EB5F57-28E9-244B-A62D-B82007C10A21}" destId="{FC720193-8DC5-0548-A87E-AC1DA3AF1A42}" srcOrd="6" destOrd="0" presId="urn:microsoft.com/office/officeart/2005/8/layout/arrow2"/>
    <dgm:cxn modelId="{E51C8DCA-2E3D-EF4B-A2A4-247D4266A5E5}" type="presParOf" srcId="{56EB5F57-28E9-244B-A62D-B82007C10A21}" destId="{13F3CE2F-711C-0A4C-9ECA-CE50D93E7267}" srcOrd="7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DFBFFC9-C660-414D-A081-302E07808255}" type="doc">
      <dgm:prSet loTypeId="urn:microsoft.com/office/officeart/2005/8/layout/arrow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996BA8D-5A41-5C4E-8307-1A7CAED270E2}">
      <dgm:prSet phldrT="[Text]"/>
      <dgm:spPr/>
      <dgm:t>
        <a:bodyPr/>
        <a:lstStyle/>
        <a:p>
          <a:r>
            <a:rPr lang="en-US" dirty="0">
              <a:solidFill>
                <a:srgbClr val="FFFF00"/>
              </a:solidFill>
            </a:rPr>
            <a:t>Statistics</a:t>
          </a:r>
        </a:p>
      </dgm:t>
    </dgm:pt>
    <dgm:pt modelId="{A59E6E60-726C-6E47-B339-0F291848C37E}" type="parTrans" cxnId="{D4937457-33DA-A247-90FA-B309998FC03E}">
      <dgm:prSet/>
      <dgm:spPr/>
      <dgm:t>
        <a:bodyPr/>
        <a:lstStyle/>
        <a:p>
          <a:endParaRPr lang="en-US"/>
        </a:p>
      </dgm:t>
    </dgm:pt>
    <dgm:pt modelId="{345F7339-02B9-2F4E-8336-B40723423593}" type="sibTrans" cxnId="{D4937457-33DA-A247-90FA-B309998FC03E}">
      <dgm:prSet/>
      <dgm:spPr/>
      <dgm:t>
        <a:bodyPr/>
        <a:lstStyle/>
        <a:p>
          <a:endParaRPr lang="en-US"/>
        </a:p>
      </dgm:t>
    </dgm:pt>
    <dgm:pt modelId="{19850586-5D58-2B41-9CAA-1BA7157A0478}">
      <dgm:prSet phldrT="[Text]"/>
      <dgm:spPr/>
      <dgm:t>
        <a:bodyPr/>
        <a:lstStyle/>
        <a:p>
          <a:r>
            <a:rPr lang="en-US" dirty="0">
              <a:solidFill>
                <a:srgbClr val="FFFF00"/>
              </a:solidFill>
            </a:rPr>
            <a:t>Compton form factors extraction</a:t>
          </a:r>
        </a:p>
      </dgm:t>
    </dgm:pt>
    <dgm:pt modelId="{CA5F10BF-1B58-D54D-9B5F-31E13E9BF2BE}" type="parTrans" cxnId="{20325198-EF5D-A14A-BF0A-45D9F18BCB1F}">
      <dgm:prSet/>
      <dgm:spPr/>
      <dgm:t>
        <a:bodyPr/>
        <a:lstStyle/>
        <a:p>
          <a:endParaRPr lang="en-US"/>
        </a:p>
      </dgm:t>
    </dgm:pt>
    <dgm:pt modelId="{F55BF835-7518-3D45-9893-51370F47D649}" type="sibTrans" cxnId="{20325198-EF5D-A14A-BF0A-45D9F18BCB1F}">
      <dgm:prSet/>
      <dgm:spPr/>
      <dgm:t>
        <a:bodyPr/>
        <a:lstStyle/>
        <a:p>
          <a:endParaRPr lang="en-US"/>
        </a:p>
      </dgm:t>
    </dgm:pt>
    <dgm:pt modelId="{56795BED-6AF9-994D-A7AF-3FF916865198}">
      <dgm:prSet/>
      <dgm:spPr/>
      <dgm:t>
        <a:bodyPr/>
        <a:lstStyle/>
        <a:p>
          <a:r>
            <a:rPr lang="en-US" dirty="0">
              <a:solidFill>
                <a:srgbClr val="FFFF00"/>
              </a:solidFill>
            </a:rPr>
            <a:t>Cross section information</a:t>
          </a:r>
        </a:p>
      </dgm:t>
    </dgm:pt>
    <dgm:pt modelId="{80961030-C65F-624F-805A-8FE585961A94}" type="parTrans" cxnId="{02676A7D-B550-5C4C-A1DD-CADBB861C9A9}">
      <dgm:prSet/>
      <dgm:spPr/>
      <dgm:t>
        <a:bodyPr/>
        <a:lstStyle/>
        <a:p>
          <a:endParaRPr lang="en-US"/>
        </a:p>
      </dgm:t>
    </dgm:pt>
    <dgm:pt modelId="{39056ABE-1B9B-A64F-89AF-4DA7798E5A8E}" type="sibTrans" cxnId="{02676A7D-B550-5C4C-A1DD-CADBB861C9A9}">
      <dgm:prSet/>
      <dgm:spPr/>
      <dgm:t>
        <a:bodyPr/>
        <a:lstStyle/>
        <a:p>
          <a:endParaRPr lang="en-US"/>
        </a:p>
      </dgm:t>
    </dgm:pt>
    <dgm:pt modelId="{9C826B30-F7F0-AC49-8FB2-2325C2DD1164}">
      <dgm:prSet/>
      <dgm:spPr/>
      <dgm:t>
        <a:bodyPr/>
        <a:lstStyle/>
        <a:p>
          <a:r>
            <a:rPr lang="en-US" dirty="0">
              <a:solidFill>
                <a:srgbClr val="FFFF00"/>
              </a:solidFill>
            </a:rPr>
            <a:t>Developing ML/AI algorithms </a:t>
          </a:r>
        </a:p>
      </dgm:t>
    </dgm:pt>
    <dgm:pt modelId="{00FD28F4-396A-EC43-A76C-DF3F2080512A}" type="parTrans" cxnId="{EC2ED708-7782-C14A-8509-8953FE5D6F6A}">
      <dgm:prSet/>
      <dgm:spPr/>
      <dgm:t>
        <a:bodyPr/>
        <a:lstStyle/>
        <a:p>
          <a:endParaRPr lang="en-US"/>
        </a:p>
      </dgm:t>
    </dgm:pt>
    <dgm:pt modelId="{F041BC71-B189-B84F-8AA9-97B4713FB507}" type="sibTrans" cxnId="{EC2ED708-7782-C14A-8509-8953FE5D6F6A}">
      <dgm:prSet/>
      <dgm:spPr/>
      <dgm:t>
        <a:bodyPr/>
        <a:lstStyle/>
        <a:p>
          <a:endParaRPr lang="en-US"/>
        </a:p>
      </dgm:t>
    </dgm:pt>
    <dgm:pt modelId="{6B278DC1-1BAD-1742-AE72-B30BCE877580}" type="pres">
      <dgm:prSet presAssocID="{4DFBFFC9-C660-414D-A081-302E07808255}" presName="arrowDiagram" presStyleCnt="0">
        <dgm:presLayoutVars>
          <dgm:chMax val="5"/>
          <dgm:dir/>
          <dgm:resizeHandles val="exact"/>
        </dgm:presLayoutVars>
      </dgm:prSet>
      <dgm:spPr/>
    </dgm:pt>
    <dgm:pt modelId="{57AFB178-E35C-394E-BC94-09DC7660D65A}" type="pres">
      <dgm:prSet presAssocID="{4DFBFFC9-C660-414D-A081-302E07808255}" presName="arrow" presStyleLbl="bgShp" presStyleIdx="0" presStyleCnt="1"/>
      <dgm:spPr/>
    </dgm:pt>
    <dgm:pt modelId="{56EB5F57-28E9-244B-A62D-B82007C10A21}" type="pres">
      <dgm:prSet presAssocID="{4DFBFFC9-C660-414D-A081-302E07808255}" presName="arrowDiagram4" presStyleCnt="0"/>
      <dgm:spPr/>
    </dgm:pt>
    <dgm:pt modelId="{49FC3261-92C5-4D48-9910-EE2D6A8BBDFA}" type="pres">
      <dgm:prSet presAssocID="{F996BA8D-5A41-5C4E-8307-1A7CAED270E2}" presName="bullet4a" presStyleLbl="node1" presStyleIdx="0" presStyleCnt="4"/>
      <dgm:spPr/>
    </dgm:pt>
    <dgm:pt modelId="{ED4A609B-841A-8F44-A901-446037807281}" type="pres">
      <dgm:prSet presAssocID="{F996BA8D-5A41-5C4E-8307-1A7CAED270E2}" presName="textBox4a" presStyleLbl="revTx" presStyleIdx="0" presStyleCnt="4">
        <dgm:presLayoutVars>
          <dgm:bulletEnabled val="1"/>
        </dgm:presLayoutVars>
      </dgm:prSet>
      <dgm:spPr/>
    </dgm:pt>
    <dgm:pt modelId="{2865D20D-FBC8-2E48-AA94-184FA12ACF06}" type="pres">
      <dgm:prSet presAssocID="{9C826B30-F7F0-AC49-8FB2-2325C2DD1164}" presName="bullet4b" presStyleLbl="node1" presStyleIdx="1" presStyleCnt="4"/>
      <dgm:spPr/>
    </dgm:pt>
    <dgm:pt modelId="{21D57E75-8FA5-0047-8FC5-0EE888AE4399}" type="pres">
      <dgm:prSet presAssocID="{9C826B30-F7F0-AC49-8FB2-2325C2DD1164}" presName="textBox4b" presStyleLbl="revTx" presStyleIdx="1" presStyleCnt="4" custLinFactNeighborX="119" custLinFactNeighborY="4217">
        <dgm:presLayoutVars>
          <dgm:bulletEnabled val="1"/>
        </dgm:presLayoutVars>
      </dgm:prSet>
      <dgm:spPr/>
    </dgm:pt>
    <dgm:pt modelId="{1DDA24EA-CF09-ED4C-8FD4-26A2BAB91B30}" type="pres">
      <dgm:prSet presAssocID="{56795BED-6AF9-994D-A7AF-3FF916865198}" presName="bullet4c" presStyleLbl="node1" presStyleIdx="2" presStyleCnt="4"/>
      <dgm:spPr/>
    </dgm:pt>
    <dgm:pt modelId="{3B881B42-ABEB-0A44-A7FC-F0D12ABFD48F}" type="pres">
      <dgm:prSet presAssocID="{56795BED-6AF9-994D-A7AF-3FF916865198}" presName="textBox4c" presStyleLbl="revTx" presStyleIdx="2" presStyleCnt="4">
        <dgm:presLayoutVars>
          <dgm:bulletEnabled val="1"/>
        </dgm:presLayoutVars>
      </dgm:prSet>
      <dgm:spPr/>
    </dgm:pt>
    <dgm:pt modelId="{FC720193-8DC5-0548-A87E-AC1DA3AF1A42}" type="pres">
      <dgm:prSet presAssocID="{19850586-5D58-2B41-9CAA-1BA7157A0478}" presName="bullet4d" presStyleLbl="node1" presStyleIdx="3" presStyleCnt="4"/>
      <dgm:spPr/>
    </dgm:pt>
    <dgm:pt modelId="{13F3CE2F-711C-0A4C-9ECA-CE50D93E7267}" type="pres">
      <dgm:prSet presAssocID="{19850586-5D58-2B41-9CAA-1BA7157A0478}" presName="textBox4d" presStyleLbl="revTx" presStyleIdx="3" presStyleCnt="4">
        <dgm:presLayoutVars>
          <dgm:bulletEnabled val="1"/>
        </dgm:presLayoutVars>
      </dgm:prSet>
      <dgm:spPr/>
    </dgm:pt>
  </dgm:ptLst>
  <dgm:cxnLst>
    <dgm:cxn modelId="{EC2ED708-7782-C14A-8509-8953FE5D6F6A}" srcId="{4DFBFFC9-C660-414D-A081-302E07808255}" destId="{9C826B30-F7F0-AC49-8FB2-2325C2DD1164}" srcOrd="1" destOrd="0" parTransId="{00FD28F4-396A-EC43-A76C-DF3F2080512A}" sibTransId="{F041BC71-B189-B84F-8AA9-97B4713FB507}"/>
    <dgm:cxn modelId="{C4873225-0230-F04E-9196-06C96CE42BBC}" type="presOf" srcId="{56795BED-6AF9-994D-A7AF-3FF916865198}" destId="{3B881B42-ABEB-0A44-A7FC-F0D12ABFD48F}" srcOrd="0" destOrd="0" presId="urn:microsoft.com/office/officeart/2005/8/layout/arrow2"/>
    <dgm:cxn modelId="{41925442-C491-5C43-9DBA-BEE9B92CDAE6}" type="presOf" srcId="{19850586-5D58-2B41-9CAA-1BA7157A0478}" destId="{13F3CE2F-711C-0A4C-9ECA-CE50D93E7267}" srcOrd="0" destOrd="0" presId="urn:microsoft.com/office/officeart/2005/8/layout/arrow2"/>
    <dgm:cxn modelId="{D4937457-33DA-A247-90FA-B309998FC03E}" srcId="{4DFBFFC9-C660-414D-A081-302E07808255}" destId="{F996BA8D-5A41-5C4E-8307-1A7CAED270E2}" srcOrd="0" destOrd="0" parTransId="{A59E6E60-726C-6E47-B339-0F291848C37E}" sibTransId="{345F7339-02B9-2F4E-8336-B40723423593}"/>
    <dgm:cxn modelId="{02676A7D-B550-5C4C-A1DD-CADBB861C9A9}" srcId="{4DFBFFC9-C660-414D-A081-302E07808255}" destId="{56795BED-6AF9-994D-A7AF-3FF916865198}" srcOrd="2" destOrd="0" parTransId="{80961030-C65F-624F-805A-8FE585961A94}" sibTransId="{39056ABE-1B9B-A64F-89AF-4DA7798E5A8E}"/>
    <dgm:cxn modelId="{20325198-EF5D-A14A-BF0A-45D9F18BCB1F}" srcId="{4DFBFFC9-C660-414D-A081-302E07808255}" destId="{19850586-5D58-2B41-9CAA-1BA7157A0478}" srcOrd="3" destOrd="0" parTransId="{CA5F10BF-1B58-D54D-9B5F-31E13E9BF2BE}" sibTransId="{F55BF835-7518-3D45-9893-51370F47D649}"/>
    <dgm:cxn modelId="{BB7B56B0-4128-F748-82A5-D71335A990F8}" type="presOf" srcId="{4DFBFFC9-C660-414D-A081-302E07808255}" destId="{6B278DC1-1BAD-1742-AE72-B30BCE877580}" srcOrd="0" destOrd="0" presId="urn:microsoft.com/office/officeart/2005/8/layout/arrow2"/>
    <dgm:cxn modelId="{0B3AEDC5-E35B-3143-9218-5D820A58CE94}" type="presOf" srcId="{F996BA8D-5A41-5C4E-8307-1A7CAED270E2}" destId="{ED4A609B-841A-8F44-A901-446037807281}" srcOrd="0" destOrd="0" presId="urn:microsoft.com/office/officeart/2005/8/layout/arrow2"/>
    <dgm:cxn modelId="{D0E3A6ED-100E-2944-966B-341276CACCBD}" type="presOf" srcId="{9C826B30-F7F0-AC49-8FB2-2325C2DD1164}" destId="{21D57E75-8FA5-0047-8FC5-0EE888AE4399}" srcOrd="0" destOrd="0" presId="urn:microsoft.com/office/officeart/2005/8/layout/arrow2"/>
    <dgm:cxn modelId="{C3AB58E1-F626-0345-B8F3-3A106BB60CA8}" type="presParOf" srcId="{6B278DC1-1BAD-1742-AE72-B30BCE877580}" destId="{57AFB178-E35C-394E-BC94-09DC7660D65A}" srcOrd="0" destOrd="0" presId="urn:microsoft.com/office/officeart/2005/8/layout/arrow2"/>
    <dgm:cxn modelId="{E7C17727-E432-F746-93A1-6A0BA3F00A8D}" type="presParOf" srcId="{6B278DC1-1BAD-1742-AE72-B30BCE877580}" destId="{56EB5F57-28E9-244B-A62D-B82007C10A21}" srcOrd="1" destOrd="0" presId="urn:microsoft.com/office/officeart/2005/8/layout/arrow2"/>
    <dgm:cxn modelId="{960ED219-EF54-9A47-BD21-9CB356AE640B}" type="presParOf" srcId="{56EB5F57-28E9-244B-A62D-B82007C10A21}" destId="{49FC3261-92C5-4D48-9910-EE2D6A8BBDFA}" srcOrd="0" destOrd="0" presId="urn:microsoft.com/office/officeart/2005/8/layout/arrow2"/>
    <dgm:cxn modelId="{F0604A57-4F3A-854F-8C68-7EF4E8CCF490}" type="presParOf" srcId="{56EB5F57-28E9-244B-A62D-B82007C10A21}" destId="{ED4A609B-841A-8F44-A901-446037807281}" srcOrd="1" destOrd="0" presId="urn:microsoft.com/office/officeart/2005/8/layout/arrow2"/>
    <dgm:cxn modelId="{080BC331-1874-8248-A438-BEDBB5080042}" type="presParOf" srcId="{56EB5F57-28E9-244B-A62D-B82007C10A21}" destId="{2865D20D-FBC8-2E48-AA94-184FA12ACF06}" srcOrd="2" destOrd="0" presId="urn:microsoft.com/office/officeart/2005/8/layout/arrow2"/>
    <dgm:cxn modelId="{A0630845-CF28-6241-82C5-2BD21328B6B2}" type="presParOf" srcId="{56EB5F57-28E9-244B-A62D-B82007C10A21}" destId="{21D57E75-8FA5-0047-8FC5-0EE888AE4399}" srcOrd="3" destOrd="0" presId="urn:microsoft.com/office/officeart/2005/8/layout/arrow2"/>
    <dgm:cxn modelId="{3C9A2581-0A5D-FD47-9D03-521EF2DF73E9}" type="presParOf" srcId="{56EB5F57-28E9-244B-A62D-B82007C10A21}" destId="{1DDA24EA-CF09-ED4C-8FD4-26A2BAB91B30}" srcOrd="4" destOrd="0" presId="urn:microsoft.com/office/officeart/2005/8/layout/arrow2"/>
    <dgm:cxn modelId="{1F5AF4CD-656E-7045-8174-73692FD23F86}" type="presParOf" srcId="{56EB5F57-28E9-244B-A62D-B82007C10A21}" destId="{3B881B42-ABEB-0A44-A7FC-F0D12ABFD48F}" srcOrd="5" destOrd="0" presId="urn:microsoft.com/office/officeart/2005/8/layout/arrow2"/>
    <dgm:cxn modelId="{CC125300-610F-2142-A25C-CF056054B3CD}" type="presParOf" srcId="{56EB5F57-28E9-244B-A62D-B82007C10A21}" destId="{FC720193-8DC5-0548-A87E-AC1DA3AF1A42}" srcOrd="6" destOrd="0" presId="urn:microsoft.com/office/officeart/2005/8/layout/arrow2"/>
    <dgm:cxn modelId="{E51C8DCA-2E3D-EF4B-A2A4-247D4266A5E5}" type="presParOf" srcId="{56EB5F57-28E9-244B-A62D-B82007C10A21}" destId="{13F3CE2F-711C-0A4C-9ECA-CE50D93E7267}" srcOrd="7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B4007B-EB31-314F-AED0-6F8BB4666B16}">
      <dsp:nvSpPr>
        <dsp:cNvPr id="0" name=""/>
        <dsp:cNvSpPr/>
      </dsp:nvSpPr>
      <dsp:spPr>
        <a:xfrm>
          <a:off x="2438399" y="67733"/>
          <a:ext cx="3251200" cy="325120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At high energy: </a:t>
          </a:r>
          <a:r>
            <a:rPr lang="en-US" sz="2600" i="1" kern="1200" dirty="0">
              <a:solidFill>
                <a:srgbClr val="FFFF00"/>
              </a:solidFill>
            </a:rPr>
            <a:t>Asymptotic freedom</a:t>
          </a:r>
          <a:endParaRPr lang="en-US" sz="2600" kern="1200" dirty="0"/>
        </a:p>
      </dsp:txBody>
      <dsp:txXfrm>
        <a:off x="2871893" y="636693"/>
        <a:ext cx="2384213" cy="1463040"/>
      </dsp:txXfrm>
    </dsp:sp>
    <dsp:sp modelId="{22DB0ED3-CD75-5448-8AF5-F83FA99B35C8}">
      <dsp:nvSpPr>
        <dsp:cNvPr id="0" name=""/>
        <dsp:cNvSpPr/>
      </dsp:nvSpPr>
      <dsp:spPr>
        <a:xfrm>
          <a:off x="3611541" y="2099733"/>
          <a:ext cx="3251200" cy="325120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Rich vacuum structure </a:t>
          </a:r>
        </a:p>
      </dsp:txBody>
      <dsp:txXfrm>
        <a:off x="4605866" y="2939626"/>
        <a:ext cx="1950720" cy="1788160"/>
      </dsp:txXfrm>
    </dsp:sp>
    <dsp:sp modelId="{AB7CCA03-1CCB-9D49-89C6-0F1993FD8446}">
      <dsp:nvSpPr>
        <dsp:cNvPr id="0" name=""/>
        <dsp:cNvSpPr/>
      </dsp:nvSpPr>
      <dsp:spPr>
        <a:xfrm>
          <a:off x="1265258" y="2099733"/>
          <a:ext cx="3251200" cy="325120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At low energy: </a:t>
          </a:r>
          <a:r>
            <a:rPr lang="en-US" sz="2600" i="1" kern="1200" dirty="0">
              <a:solidFill>
                <a:srgbClr val="FFFF00"/>
              </a:solidFill>
            </a:rPr>
            <a:t>Confinement</a:t>
          </a:r>
          <a:r>
            <a:rPr lang="en-US" sz="2600" kern="1200" dirty="0"/>
            <a:t> — no free quarks/gluon</a:t>
          </a:r>
        </a:p>
      </dsp:txBody>
      <dsp:txXfrm>
        <a:off x="1571413" y="2939626"/>
        <a:ext cx="1950720" cy="17881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AFB178-E35C-394E-BC94-09DC7660D65A}">
      <dsp:nvSpPr>
        <dsp:cNvPr id="0" name=""/>
        <dsp:cNvSpPr/>
      </dsp:nvSpPr>
      <dsp:spPr>
        <a:xfrm>
          <a:off x="0" y="460904"/>
          <a:ext cx="8128000" cy="5079999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FC3261-92C5-4D48-9910-EE2D6A8BBDFA}">
      <dsp:nvSpPr>
        <dsp:cNvPr id="0" name=""/>
        <dsp:cNvSpPr/>
      </dsp:nvSpPr>
      <dsp:spPr>
        <a:xfrm>
          <a:off x="800608" y="4238392"/>
          <a:ext cx="186944" cy="18694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4A609B-841A-8F44-A901-446037807281}">
      <dsp:nvSpPr>
        <dsp:cNvPr id="0" name=""/>
        <dsp:cNvSpPr/>
      </dsp:nvSpPr>
      <dsp:spPr>
        <a:xfrm>
          <a:off x="894080" y="4331864"/>
          <a:ext cx="1389888" cy="12090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58" tIns="0" rIns="0" bIns="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rgbClr val="FFFF00"/>
              </a:solidFill>
            </a:rPr>
            <a:t>Statistics</a:t>
          </a:r>
        </a:p>
      </dsp:txBody>
      <dsp:txXfrm>
        <a:off x="894080" y="4331864"/>
        <a:ext cx="1389888" cy="1209040"/>
      </dsp:txXfrm>
    </dsp:sp>
    <dsp:sp modelId="{2865D20D-FBC8-2E48-AA94-184FA12ACF06}">
      <dsp:nvSpPr>
        <dsp:cNvPr id="0" name=""/>
        <dsp:cNvSpPr/>
      </dsp:nvSpPr>
      <dsp:spPr>
        <a:xfrm>
          <a:off x="2121408" y="3056784"/>
          <a:ext cx="325120" cy="32512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D57E75-8FA5-0047-8FC5-0EE888AE4399}">
      <dsp:nvSpPr>
        <dsp:cNvPr id="0" name=""/>
        <dsp:cNvSpPr/>
      </dsp:nvSpPr>
      <dsp:spPr>
        <a:xfrm>
          <a:off x="2285999" y="3317244"/>
          <a:ext cx="1706880" cy="23215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2274" tIns="0" rIns="0" bIns="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rgbClr val="FFFF00"/>
              </a:solidFill>
            </a:rPr>
            <a:t>Developing ML/AI algorithms </a:t>
          </a:r>
        </a:p>
      </dsp:txBody>
      <dsp:txXfrm>
        <a:off x="2285999" y="3317244"/>
        <a:ext cx="1706880" cy="2321559"/>
      </dsp:txXfrm>
    </dsp:sp>
    <dsp:sp modelId="{1DDA24EA-CF09-ED4C-8FD4-26A2BAB91B30}">
      <dsp:nvSpPr>
        <dsp:cNvPr id="0" name=""/>
        <dsp:cNvSpPr/>
      </dsp:nvSpPr>
      <dsp:spPr>
        <a:xfrm>
          <a:off x="3807968" y="2186072"/>
          <a:ext cx="430784" cy="430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881B42-ABEB-0A44-A7FC-F0D12ABFD48F}">
      <dsp:nvSpPr>
        <dsp:cNvPr id="0" name=""/>
        <dsp:cNvSpPr/>
      </dsp:nvSpPr>
      <dsp:spPr>
        <a:xfrm>
          <a:off x="4023360" y="2401464"/>
          <a:ext cx="1706880" cy="3139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264" tIns="0" rIns="0" bIns="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rgbClr val="FFFF00"/>
              </a:solidFill>
            </a:rPr>
            <a:t>Cross section information</a:t>
          </a:r>
        </a:p>
      </dsp:txBody>
      <dsp:txXfrm>
        <a:off x="4023360" y="2401464"/>
        <a:ext cx="1706880" cy="3139440"/>
      </dsp:txXfrm>
    </dsp:sp>
    <dsp:sp modelId="{FC720193-8DC5-0548-A87E-AC1DA3AF1A42}">
      <dsp:nvSpPr>
        <dsp:cNvPr id="0" name=""/>
        <dsp:cNvSpPr/>
      </dsp:nvSpPr>
      <dsp:spPr>
        <a:xfrm>
          <a:off x="5644896" y="1610000"/>
          <a:ext cx="577088" cy="57708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F3CE2F-711C-0A4C-9ECA-CE50D93E7267}">
      <dsp:nvSpPr>
        <dsp:cNvPr id="0" name=""/>
        <dsp:cNvSpPr/>
      </dsp:nvSpPr>
      <dsp:spPr>
        <a:xfrm>
          <a:off x="5933440" y="1898544"/>
          <a:ext cx="1706880" cy="36423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5787" tIns="0" rIns="0" bIns="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rgbClr val="FFFF00"/>
              </a:solidFill>
            </a:rPr>
            <a:t>Compton form factors extraction</a:t>
          </a:r>
        </a:p>
      </dsp:txBody>
      <dsp:txXfrm>
        <a:off x="5933440" y="1898544"/>
        <a:ext cx="1706880" cy="36423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AFB178-E35C-394E-BC94-09DC7660D65A}">
      <dsp:nvSpPr>
        <dsp:cNvPr id="0" name=""/>
        <dsp:cNvSpPr/>
      </dsp:nvSpPr>
      <dsp:spPr>
        <a:xfrm>
          <a:off x="0" y="460904"/>
          <a:ext cx="8128000" cy="5079999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FC3261-92C5-4D48-9910-EE2D6A8BBDFA}">
      <dsp:nvSpPr>
        <dsp:cNvPr id="0" name=""/>
        <dsp:cNvSpPr/>
      </dsp:nvSpPr>
      <dsp:spPr>
        <a:xfrm>
          <a:off x="800608" y="4238392"/>
          <a:ext cx="186944" cy="18694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4A609B-841A-8F44-A901-446037807281}">
      <dsp:nvSpPr>
        <dsp:cNvPr id="0" name=""/>
        <dsp:cNvSpPr/>
      </dsp:nvSpPr>
      <dsp:spPr>
        <a:xfrm>
          <a:off x="894080" y="4331864"/>
          <a:ext cx="1389888" cy="12090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58" tIns="0" rIns="0" bIns="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rgbClr val="FFFF00"/>
              </a:solidFill>
            </a:rPr>
            <a:t>Statistics</a:t>
          </a:r>
        </a:p>
      </dsp:txBody>
      <dsp:txXfrm>
        <a:off x="894080" y="4331864"/>
        <a:ext cx="1389888" cy="1209040"/>
      </dsp:txXfrm>
    </dsp:sp>
    <dsp:sp modelId="{2865D20D-FBC8-2E48-AA94-184FA12ACF06}">
      <dsp:nvSpPr>
        <dsp:cNvPr id="0" name=""/>
        <dsp:cNvSpPr/>
      </dsp:nvSpPr>
      <dsp:spPr>
        <a:xfrm>
          <a:off x="2121408" y="3056784"/>
          <a:ext cx="325120" cy="32512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D57E75-8FA5-0047-8FC5-0EE888AE4399}">
      <dsp:nvSpPr>
        <dsp:cNvPr id="0" name=""/>
        <dsp:cNvSpPr/>
      </dsp:nvSpPr>
      <dsp:spPr>
        <a:xfrm>
          <a:off x="2285999" y="3317244"/>
          <a:ext cx="1706880" cy="23215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2274" tIns="0" rIns="0" bIns="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rgbClr val="FFFF00"/>
              </a:solidFill>
            </a:rPr>
            <a:t>Developing ML/AI algorithms </a:t>
          </a:r>
        </a:p>
      </dsp:txBody>
      <dsp:txXfrm>
        <a:off x="2285999" y="3317244"/>
        <a:ext cx="1706880" cy="2321559"/>
      </dsp:txXfrm>
    </dsp:sp>
    <dsp:sp modelId="{1DDA24EA-CF09-ED4C-8FD4-26A2BAB91B30}">
      <dsp:nvSpPr>
        <dsp:cNvPr id="0" name=""/>
        <dsp:cNvSpPr/>
      </dsp:nvSpPr>
      <dsp:spPr>
        <a:xfrm>
          <a:off x="3807968" y="2186072"/>
          <a:ext cx="430784" cy="430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881B42-ABEB-0A44-A7FC-F0D12ABFD48F}">
      <dsp:nvSpPr>
        <dsp:cNvPr id="0" name=""/>
        <dsp:cNvSpPr/>
      </dsp:nvSpPr>
      <dsp:spPr>
        <a:xfrm>
          <a:off x="4023360" y="2401464"/>
          <a:ext cx="1706880" cy="3139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264" tIns="0" rIns="0" bIns="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rgbClr val="FFFF00"/>
              </a:solidFill>
            </a:rPr>
            <a:t>Cross section information</a:t>
          </a:r>
        </a:p>
      </dsp:txBody>
      <dsp:txXfrm>
        <a:off x="4023360" y="2401464"/>
        <a:ext cx="1706880" cy="3139440"/>
      </dsp:txXfrm>
    </dsp:sp>
    <dsp:sp modelId="{FC720193-8DC5-0548-A87E-AC1DA3AF1A42}">
      <dsp:nvSpPr>
        <dsp:cNvPr id="0" name=""/>
        <dsp:cNvSpPr/>
      </dsp:nvSpPr>
      <dsp:spPr>
        <a:xfrm>
          <a:off x="5644896" y="1610000"/>
          <a:ext cx="577088" cy="57708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F3CE2F-711C-0A4C-9ECA-CE50D93E7267}">
      <dsp:nvSpPr>
        <dsp:cNvPr id="0" name=""/>
        <dsp:cNvSpPr/>
      </dsp:nvSpPr>
      <dsp:spPr>
        <a:xfrm>
          <a:off x="5933440" y="1898544"/>
          <a:ext cx="1706880" cy="36423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5787" tIns="0" rIns="0" bIns="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rgbClr val="FFFF00"/>
              </a:solidFill>
            </a:rPr>
            <a:t>Compton form factors extraction</a:t>
          </a:r>
        </a:p>
      </dsp:txBody>
      <dsp:txXfrm>
        <a:off x="5933440" y="1898544"/>
        <a:ext cx="1706880" cy="36423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image" Target="../media/image26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image" Target="../media/image26.emf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F536D0-1A1C-E24C-B4AB-6403D515D0E6}" type="datetimeFigureOut">
              <a:rPr lang="en-US" smtClean="0"/>
              <a:t>10/6/25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A3824D-9EF9-BE4F-86CD-5F1143B0B6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7202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348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48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D445B462-D852-714B-8FBD-1582354BBD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01902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EIC have templates for that</a:t>
            </a:r>
          </a:p>
          <a:p>
            <a:r>
              <a:rPr lang="en-US" dirty="0"/>
              <a:t>UQ pointing at where to measure at EIC</a:t>
            </a:r>
          </a:p>
          <a:p>
            <a:r>
              <a:rPr lang="en-US" dirty="0"/>
              <a:t>Digital twins and lattice</a:t>
            </a:r>
          </a:p>
          <a:p>
            <a:r>
              <a:rPr lang="en-US" dirty="0"/>
              <a:t>Example: molecular dynamics, diffusion model, build the whole dynamics in ns, surrogate of very costly project. </a:t>
            </a:r>
            <a:r>
              <a:rPr lang="en-US" dirty="0" err="1"/>
              <a:t>GiaWei</a:t>
            </a:r>
            <a:r>
              <a:rPr lang="en-US" dirty="0"/>
              <a:t>: accuracy issue? For both stages: lattice configurations and correlators </a:t>
            </a:r>
          </a:p>
          <a:p>
            <a:r>
              <a:rPr lang="en-US" dirty="0"/>
              <a:t>Prasanna: when to use surrogate models, build cheaper yet accurate</a:t>
            </a:r>
          </a:p>
          <a:p>
            <a:r>
              <a:rPr lang="en-US" dirty="0"/>
              <a:t>Self-learning MC and non-abelian theory, like surrogate model</a:t>
            </a:r>
          </a:p>
          <a:p>
            <a:r>
              <a:rPr lang="en-US" dirty="0"/>
              <a:t>Kyle Cranmer P. Shanahan et al.,  Nature review paper, </a:t>
            </a:r>
          </a:p>
          <a:p>
            <a:r>
              <a:rPr lang="en-US" dirty="0"/>
              <a:t>Pseudo data + data based </a:t>
            </a:r>
            <a:r>
              <a:rPr lang="en-US" dirty="0" err="1"/>
              <a:t>anaysis</a:t>
            </a:r>
            <a:endParaRPr lang="en-US" dirty="0"/>
          </a:p>
          <a:p>
            <a:r>
              <a:rPr lang="en-US" dirty="0"/>
              <a:t>Put in lattice component on digital twins at the observable level not gauge configurations, End-to-End: big survey of all GPD calculations from parameters to observables</a:t>
            </a:r>
          </a:p>
          <a:p>
            <a:r>
              <a:rPr lang="en-US" dirty="0"/>
              <a:t>Ensemble based analysis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45B462-D852-714B-8FBD-1582354BBD95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4468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 the LHS is the Feynman diagram for the DVCS scattering process. The virtual photon q (along z in previous page) scatters off a quark coming out of the proton. The quark probability/QCD matrix element for finding a quark with given momentum and spin is represented by the “blob”. </a:t>
            </a:r>
          </a:p>
          <a:p>
            <a:r>
              <a:rPr lang="en-US" dirty="0"/>
              <a:t>On the RHS we integrate over the quark (loop) momentum, which by Fourier transformation corresponds to taking the two photon-quark scattering vertices at the same point in the conjugate space coordinate. This is represents the QCD matrix element for a local operator. It measures a moment in the momentum fraction x. Particularly interesting are the second moments, x \times GPD, because they coincide with the </a:t>
            </a:r>
            <a:r>
              <a:rPr lang="en-US" dirty="0" err="1"/>
              <a:t>Eneregy</a:t>
            </a:r>
            <a:r>
              <a:rPr lang="en-US" dirty="0"/>
              <a:t> Momentum tensor (EMT) form factors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45B462-D852-714B-8FBD-1582354BBD95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6741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B3B45-B22A-4290-8F6B-FE13FDD1061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7080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interpretability directly enable discovery of la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45B462-D852-714B-8FBD-1582354BBD95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1080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144ae44787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144ae44787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10824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144ae44787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144ae44787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13868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3144ae44787_0_2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3144ae44787_0_2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Define Bayesian Likelihood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248113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45B462-D852-714B-8FBD-1582354BBD95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6893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3144ae44787_0_7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3144ae44787_0_7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04741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red dots on the RHS represent values from the analysis on the LHS in a similar kinematics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45B462-D852-714B-8FBD-1582354BBD95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0741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45B462-D852-714B-8FBD-1582354BBD95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3716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45B462-D852-714B-8FBD-1582354BBD95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5419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3144ae44787_0_3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3144ae44787_0_3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72571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3144ae44787_0_3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3144ae44787_0_3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419498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3144ae44787_0_3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3144ae44787_0_3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446525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B3B45-B22A-4290-8F6B-FE13FDD1061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5519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3144ae44787_0_4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3144ae44787_0_4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30349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31508032488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" name="Google Shape;483;g31508032488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45885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UQ is a necessary and currently incomplete step in forming the 3D structure of the proton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45B462-D852-714B-8FBD-1582354BBD95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7496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ay tracing, a technique that visualizes the properties of the black hole based on data collected with the radio telescope array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45B462-D852-714B-8FBD-1582354BBD95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2025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45B462-D852-714B-8FBD-1582354BBD95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26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that </a:t>
            </a:r>
            <a:r>
              <a:rPr lang="en-US" dirty="0">
                <a:solidFill>
                  <a:srgbClr val="FFFF00"/>
                </a:solidFill>
              </a:rPr>
              <a:t>break chiral symmetry</a:t>
            </a:r>
            <a:r>
              <a:rPr lang="en-US" dirty="0"/>
              <a:t>, </a:t>
            </a:r>
            <a:r>
              <a:rPr lang="en-US" dirty="0">
                <a:solidFill>
                  <a:srgbClr val="FFFF00"/>
                </a:solidFill>
              </a:rPr>
              <a:t>confine color</a:t>
            </a:r>
            <a:r>
              <a:rPr lang="en-US" dirty="0"/>
              <a:t>, and and </a:t>
            </a:r>
            <a:r>
              <a:rPr lang="en-US" dirty="0">
                <a:solidFill>
                  <a:srgbClr val="FFFF00"/>
                </a:solidFill>
              </a:rPr>
              <a:t>generate most of the mass of visible matter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45B462-D852-714B-8FBD-1582354BBD95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0825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sz="1200" dirty="0"/>
                  <a:t>we only know it’s larger than a typical hadronic scale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m:rPr>
                            <m:sty m:val="p"/>
                          </m:rPr>
                          <a:rPr lang="el-G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𝑄𝐶𝐷</m:t>
                        </m:r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   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sz="1200" dirty="0"/>
                  <a:t>we only know it’s larger than a typical hadronic scale</a:t>
                </a:r>
                <a:r>
                  <a:rPr lang="en-US" sz="1200" i="0">
                    <a:latin typeface="Cambria Math" panose="02040503050406030204" pitchFamily="18" charset="0"/>
                  </a:rPr>
                  <a:t>〖  </a:t>
                </a:r>
                <a:r>
                  <a:rPr lang="el-GR" sz="1200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Λ</a:t>
                </a:r>
                <a:r>
                  <a:rPr lang="en-US" sz="1200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〗_(</a:t>
                </a:r>
                <a:r>
                  <a:rPr lang="en-US" sz="1200" i="0">
                    <a:latin typeface="Cambria Math" panose="02040503050406030204" pitchFamily="18" charset="0"/>
                  </a:rPr>
                  <a:t>𝑄𝐶𝐷   )</a:t>
                </a:r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45B462-D852-714B-8FBD-1582354BBD95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7302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We want to merge ML and physics to use machines to generate interpretable understandable models which humans can understand, while solving inverse problems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45B462-D852-714B-8FBD-1582354BBD95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2599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srgbClr val="FFFF00"/>
                </a:solidFill>
              </a:rPr>
              <a:t>Not just advanced computational tools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45B462-D852-714B-8FBD-1582354BBD95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9094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 the LHS is the Feynman diagram for the DVCS scattering process. The virtual photon q (along z in previous page) scatters off a quark coming out of the proton. The quark probability/QCD matrix element for finding a quark with given momentum and spin is represented by the “blob”. </a:t>
            </a:r>
          </a:p>
          <a:p>
            <a:r>
              <a:rPr lang="en-US" dirty="0"/>
              <a:t>On the RHS we integrate over the quark (loop) momentum, which by Fourier transformation corresponds to taking the two photon-quark scattering vertices at the same point in the conjugate space coordinate. This is represents the QCD matrix element for a local operator. It measures a moment in the momentum fraction x. Particularly interesting are the second moments, x \times GPD, because they coincide with the </a:t>
            </a:r>
            <a:r>
              <a:rPr lang="en-US" dirty="0" err="1"/>
              <a:t>Eneregy</a:t>
            </a:r>
            <a:r>
              <a:rPr lang="en-US" dirty="0"/>
              <a:t> Momentum tensor (EMT) form factors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45B462-D852-714B-8FBD-1582354BBD95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377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DADA94F-E595-F148-8A31-B304AC254FED}" type="datetime1">
              <a:rPr lang="en-US" smtClean="0"/>
              <a:t>10/6/25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D95B4-BD14-6D49-ACBD-C20E3E4C0B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465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802D646-0444-1240-B810-482E90E90A99}" type="datetime1">
              <a:rPr lang="en-US" smtClean="0"/>
              <a:t>10/6/25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7E79E6-CCA3-1D43-B60A-245EE9C2F62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282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6CF2F13-98B0-9041-889E-498B3456C7DE}" type="datetime1">
              <a:rPr lang="en-US" smtClean="0"/>
              <a:t>10/6/25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258590-7E71-F944-B966-AE07B1FDD92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9984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8035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0B8FC6-5B21-6A4D-AAEB-4EA4623E738D}" type="datetime1">
              <a:rPr lang="en-US" smtClean="0"/>
              <a:t>10/6/25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D2C064-2997-E248-BA91-29658AFAD0D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045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DA260F8-5AAE-6D40-A61B-E4769B166098}" type="datetime1">
              <a:rPr lang="en-US" smtClean="0"/>
              <a:t>10/6/25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83FBD6-7F69-E34C-86D4-D0BE6D1C70A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738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66EAD6-AC91-6A49-82CC-1990C5A3C36D}" type="datetime1">
              <a:rPr lang="en-US" smtClean="0"/>
              <a:t>10/6/25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3FEBBA-5034-1E49-BE19-F858B95A297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352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94C9BE1-90F0-574F-AF24-3D0837E1CF3F}" type="datetime1">
              <a:rPr lang="en-US" smtClean="0"/>
              <a:t>10/6/25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06546D-ACD8-FF49-A6F7-F09E7EE911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687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203C9A-4366-7046-9215-395DCBA05DC1}" type="datetime1">
              <a:rPr lang="en-US" smtClean="0"/>
              <a:t>10/6/25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1DF2F1-A517-B04A-BFAB-1873C53F863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015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10/6/25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050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D6D463-05A4-AA4C-92DA-B698799EF2A6}" type="datetime1">
              <a:rPr lang="en-US" smtClean="0"/>
              <a:t>10/6/25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6E3673-FC72-D548-A49A-B2D505CAC20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315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8BAD9A-9981-F94D-93D6-D629B1A6432D}" type="datetime1">
              <a:rPr lang="en-US" smtClean="0"/>
              <a:t>10/6/25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B24575-1ECD-A64C-B627-3EC5551A381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148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8100DA0-549C-8946-B4E7-EA5D4968111A}" type="datetime1">
              <a:rPr lang="en-US" smtClean="0"/>
              <a:t>10/6/25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9B18804-3BDE-E845-8EA7-A36EB0401EC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64173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47" r:id="rId1"/>
    <p:sldLayoutId id="2147484348" r:id="rId2"/>
    <p:sldLayoutId id="2147484349" r:id="rId3"/>
    <p:sldLayoutId id="2147484350" r:id="rId4"/>
    <p:sldLayoutId id="2147484351" r:id="rId5"/>
    <p:sldLayoutId id="2147484352" r:id="rId6"/>
    <p:sldLayoutId id="2147484353" r:id="rId7"/>
    <p:sldLayoutId id="2147484354" r:id="rId8"/>
    <p:sldLayoutId id="2147484355" r:id="rId9"/>
    <p:sldLayoutId id="2147484356" r:id="rId10"/>
    <p:sldLayoutId id="2147484357" r:id="rId11"/>
    <p:sldLayoutId id="2147484358" r:id="rId12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7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6.e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28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13" Type="http://schemas.openxmlformats.org/officeDocument/2006/relationships/image" Target="../media/image30.emf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7.emf"/><Relationship Id="rId12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29.emf"/><Relationship Id="rId5" Type="http://schemas.openxmlformats.org/officeDocument/2006/relationships/image" Target="../media/image26.emf"/><Relationship Id="rId10" Type="http://schemas.openxmlformats.org/officeDocument/2006/relationships/oleObject" Target="../embeddings/oleObject7.bin"/><Relationship Id="rId4" Type="http://schemas.openxmlformats.org/officeDocument/2006/relationships/oleObject" Target="../embeddings/oleObject4.bin"/><Relationship Id="rId9" Type="http://schemas.openxmlformats.org/officeDocument/2006/relationships/image" Target="../media/image28.emf"/><Relationship Id="rId1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arxiv.org/abs/2004.08890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4" Type="http://schemas.openxmlformats.org/officeDocument/2006/relationships/hyperlink" Target="https://arxiv.org/abs/2004.08890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tiff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55.png"/><Relationship Id="rId7" Type="http://schemas.openxmlformats.org/officeDocument/2006/relationships/image" Target="../media/image6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tiff"/><Relationship Id="rId5" Type="http://schemas.openxmlformats.org/officeDocument/2006/relationships/hyperlink" Target="https://arxiv.org/abs/2405.05826" TargetMode="External"/><Relationship Id="rId4" Type="http://schemas.openxmlformats.org/officeDocument/2006/relationships/hyperlink" Target="https://arxiv.org/abs/2007.00029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tiff"/><Relationship Id="rId4" Type="http://schemas.openxmlformats.org/officeDocument/2006/relationships/image" Target="../media/image71.tif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9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n abstract design with lines and financial symbols">
            <a:extLst>
              <a:ext uri="{FF2B5EF4-FFF2-40B4-BE49-F238E27FC236}">
                <a16:creationId xmlns:a16="http://schemas.microsoft.com/office/drawing/2014/main" id="{B8C3A067-EAF9-5B65-3998-B58C3C1853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</a:blip>
          <a:srcRect l="7741" r="10319"/>
          <a:stretch/>
        </p:blipFill>
        <p:spPr>
          <a:xfrm>
            <a:off x="0" y="157184"/>
            <a:ext cx="8450297" cy="6857990"/>
          </a:xfrm>
          <a:prstGeom prst="rect">
            <a:avLst/>
          </a:prstGeom>
        </p:spPr>
      </p:pic>
      <p:pic>
        <p:nvPicPr>
          <p:cNvPr id="9" name="Picture 8" descr="quark-structure-of-silicon-atom-nucleus-arscimed.jpg">
            <a:extLst>
              <a:ext uri="{FF2B5EF4-FFF2-40B4-BE49-F238E27FC236}">
                <a16:creationId xmlns:a16="http://schemas.microsoft.com/office/drawing/2014/main" id="{B034C044-1DF4-8E42-A244-88957BEB35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0" r="1306"/>
          <a:stretch/>
        </p:blipFill>
        <p:spPr>
          <a:xfrm>
            <a:off x="6303153" y="0"/>
            <a:ext cx="5962785" cy="685800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gradFill>
            <a:gsLst>
              <a:gs pos="0">
                <a:schemeClr val="accent1">
                  <a:tint val="66000"/>
                  <a:satMod val="160000"/>
                  <a:alpha val="67000"/>
                </a:schemeClr>
              </a:gs>
              <a:gs pos="52000">
                <a:schemeClr val="accent1">
                  <a:tint val="44500"/>
                  <a:satMod val="160000"/>
                  <a:lumMod val="79000"/>
                  <a:alpha val="53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</a:gradFill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535BE1-B9F2-F447-A725-DEDF89D6B597}"/>
              </a:ext>
            </a:extLst>
          </p:cNvPr>
          <p:cNvSpPr txBox="1"/>
          <p:nvPr/>
        </p:nvSpPr>
        <p:spPr>
          <a:xfrm>
            <a:off x="549040" y="157184"/>
            <a:ext cx="6232760" cy="456713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/>
          <a:p>
            <a:pPr marL="51435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latin typeface="+mj-lt"/>
              </a:rPr>
              <a:t>What physical information is in deeply virtual exclusive experiments and how do we take a snapshot of the proton?</a:t>
            </a:r>
            <a:br>
              <a:rPr lang="en-US" sz="4400" b="1" dirty="0">
                <a:latin typeface="+mj-lt"/>
              </a:rPr>
            </a:br>
            <a:endParaRPr lang="en-US" sz="4400" b="1" dirty="0">
              <a:latin typeface="+mj-lt"/>
            </a:endParaRPr>
          </a:p>
          <a:p>
            <a:pPr marL="51435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Simonetta Liuti</a:t>
            </a:r>
          </a:p>
          <a:p>
            <a:pPr marL="51435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C987F3-36E3-7F44-8D23-32B863EB2F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702" y="5677191"/>
            <a:ext cx="1074683" cy="10746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A3FCD1-0BFE-A448-9F38-82401489E4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2215" y="5721315"/>
            <a:ext cx="919706" cy="9133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778B7D-B8D9-7441-9E32-2465709E35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16415" y="5455667"/>
            <a:ext cx="1812551" cy="1427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2402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47B653-A16D-2347-B68C-23424C423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10/7/25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4216B0-E31E-534D-A142-FF00B2F64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1A6E77-C941-6A46-8C15-CC77FEA55CA3}"/>
              </a:ext>
            </a:extLst>
          </p:cNvPr>
          <p:cNvSpPr/>
          <p:nvPr/>
        </p:nvSpPr>
        <p:spPr>
          <a:xfrm>
            <a:off x="1371600" y="1219200"/>
            <a:ext cx="95250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Wingdings" pitchFamily="2" charset="2"/>
              <a:buChar char="Ø"/>
            </a:pPr>
            <a:endParaRPr lang="en-US" sz="2400" dirty="0"/>
          </a:p>
          <a:p>
            <a:pPr marL="800100" lvl="1" indent="-342900">
              <a:buFont typeface="Wingdings" pitchFamily="2" charset="2"/>
              <a:buChar char="Ø"/>
            </a:pPr>
            <a:r>
              <a:rPr lang="en-US" sz="2400" dirty="0"/>
              <a:t>We cannot predict where the demarcation between high and low and low energy happens (value of the factorization scale) </a:t>
            </a:r>
            <a:endParaRPr lang="en-US" sz="2400" baseline="-25000" dirty="0">
              <a:solidFill>
                <a:srgbClr val="FFC000"/>
              </a:solidFill>
            </a:endParaRPr>
          </a:p>
          <a:p>
            <a:pPr marL="800100" lvl="1" indent="-342900">
              <a:buFont typeface="Wingdings" pitchFamily="2" charset="2"/>
              <a:buChar char="Ø"/>
            </a:pPr>
            <a:endParaRPr lang="en-US" sz="2400" baseline="-25000" dirty="0">
              <a:solidFill>
                <a:srgbClr val="FFC000"/>
              </a:solidFill>
            </a:endParaRPr>
          </a:p>
          <a:p>
            <a:pPr marL="800100" lvl="1" indent="-342900">
              <a:buFont typeface="Wingdings" pitchFamily="2" charset="2"/>
              <a:buChar char="Ø"/>
            </a:pPr>
            <a:endParaRPr lang="en-US" sz="2400" baseline="-25000" dirty="0">
              <a:solidFill>
                <a:srgbClr val="FFC000"/>
              </a:solidFill>
            </a:endParaRPr>
          </a:p>
          <a:p>
            <a:pPr marL="800100" lvl="1" indent="-342900">
              <a:buFont typeface="Wingdings" pitchFamily="2" charset="2"/>
              <a:buChar char="Ø"/>
            </a:pPr>
            <a:endParaRPr lang="en-US" sz="2400" baseline="-25000" dirty="0">
              <a:solidFill>
                <a:srgbClr val="FFC000"/>
              </a:solidFill>
            </a:endParaRPr>
          </a:p>
          <a:p>
            <a:pPr marL="800100" lvl="1" indent="-342900">
              <a:buFont typeface="Wingdings" pitchFamily="2" charset="2"/>
              <a:buChar char="Ø"/>
            </a:pPr>
            <a:r>
              <a:rPr lang="en-US" sz="2400" dirty="0"/>
              <a:t>There are many largely unknown layers that </a:t>
            </a:r>
            <a:r>
              <a:rPr lang="en-US" sz="2400" b="1" dirty="0">
                <a:solidFill>
                  <a:srgbClr val="FFC000"/>
                </a:solidFill>
              </a:rPr>
              <a:t>separate the observable from the dynamical and topological properties of the underlying QCD vacuum  </a:t>
            </a:r>
          </a:p>
          <a:p>
            <a:pPr marL="800100" lvl="1" indent="-342900">
              <a:buFont typeface="Wingdings" pitchFamily="2" charset="2"/>
              <a:buChar char="Ø"/>
            </a:pPr>
            <a:endParaRPr lang="en-US" sz="2400" b="1" dirty="0">
              <a:solidFill>
                <a:srgbClr val="FFC000"/>
              </a:solidFill>
            </a:endParaRPr>
          </a:p>
          <a:p>
            <a:pPr marL="800100" lvl="1" indent="-342900">
              <a:buFont typeface="Wingdings" pitchFamily="2" charset="2"/>
              <a:buChar char="Ø"/>
            </a:pPr>
            <a:endParaRPr lang="en-US" sz="2400" b="1" dirty="0">
              <a:solidFill>
                <a:srgbClr val="FFC000"/>
              </a:solidFill>
            </a:endParaRPr>
          </a:p>
          <a:p>
            <a:pPr marL="800100" lvl="1" indent="-342900">
              <a:buFont typeface="Wingdings" pitchFamily="2" charset="2"/>
              <a:buChar char="Ø"/>
            </a:pPr>
            <a:r>
              <a:rPr lang="en-US" sz="2400" dirty="0"/>
              <a:t>Lattice QCD provides only partial answers to these questions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88921E7-6A38-F34F-B4EE-14259C722035}"/>
              </a:ext>
            </a:extLst>
          </p:cNvPr>
          <p:cNvSpPr/>
          <p:nvPr/>
        </p:nvSpPr>
        <p:spPr>
          <a:xfrm>
            <a:off x="457200" y="300335"/>
            <a:ext cx="11734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400" b="1" u="sng" dirty="0">
                <a:solidFill>
                  <a:srgbClr val="FFFF00"/>
                </a:solidFill>
              </a:rPr>
              <a:t>But</a:t>
            </a:r>
            <a:r>
              <a:rPr lang="en-US" sz="2400" dirty="0">
                <a:solidFill>
                  <a:srgbClr val="FFFF00"/>
                </a:solidFill>
              </a:rPr>
              <a:t>…..even in a framework where factorization occurs at a given value of a hard scale </a:t>
            </a:r>
          </a:p>
        </p:txBody>
      </p:sp>
    </p:spTree>
    <p:extLst>
      <p:ext uri="{BB962C8B-B14F-4D97-AF65-F5344CB8AC3E}">
        <p14:creationId xmlns:p14="http://schemas.microsoft.com/office/powerpoint/2010/main" val="37998994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ACA5C3A5-562C-664F-9BCB-5CB5DFF8B695}"/>
              </a:ext>
            </a:extLst>
          </p:cNvPr>
          <p:cNvSpPr/>
          <p:nvPr/>
        </p:nvSpPr>
        <p:spPr>
          <a:xfrm>
            <a:off x="4636926" y="1591363"/>
            <a:ext cx="1823959" cy="1694423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EF466771-19BA-294A-9231-92DD5B53B59D}"/>
              </a:ext>
            </a:extLst>
          </p:cNvPr>
          <p:cNvSpPr/>
          <p:nvPr/>
        </p:nvSpPr>
        <p:spPr>
          <a:xfrm rot="10800000">
            <a:off x="7076300" y="2043490"/>
            <a:ext cx="255649" cy="525679"/>
          </a:xfrm>
          <a:custGeom>
            <a:avLst/>
            <a:gdLst>
              <a:gd name="connsiteX0" fmla="*/ 0 w 213527"/>
              <a:gd name="connsiteY0" fmla="*/ 91526 h 457630"/>
              <a:gd name="connsiteX1" fmla="*/ 106764 w 213527"/>
              <a:gd name="connsiteY1" fmla="*/ 91526 h 457630"/>
              <a:gd name="connsiteX2" fmla="*/ 106764 w 213527"/>
              <a:gd name="connsiteY2" fmla="*/ 0 h 457630"/>
              <a:gd name="connsiteX3" fmla="*/ 213527 w 213527"/>
              <a:gd name="connsiteY3" fmla="*/ 228815 h 457630"/>
              <a:gd name="connsiteX4" fmla="*/ 106764 w 213527"/>
              <a:gd name="connsiteY4" fmla="*/ 457630 h 457630"/>
              <a:gd name="connsiteX5" fmla="*/ 106764 w 213527"/>
              <a:gd name="connsiteY5" fmla="*/ 366104 h 457630"/>
              <a:gd name="connsiteX6" fmla="*/ 0 w 213527"/>
              <a:gd name="connsiteY6" fmla="*/ 366104 h 457630"/>
              <a:gd name="connsiteX7" fmla="*/ 0 w 213527"/>
              <a:gd name="connsiteY7" fmla="*/ 91526 h 457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3527" h="457630">
                <a:moveTo>
                  <a:pt x="213526" y="366104"/>
                </a:moveTo>
                <a:lnTo>
                  <a:pt x="106763" y="366104"/>
                </a:lnTo>
                <a:lnTo>
                  <a:pt x="106763" y="457630"/>
                </a:lnTo>
                <a:lnTo>
                  <a:pt x="1" y="228815"/>
                </a:lnTo>
                <a:lnTo>
                  <a:pt x="106763" y="0"/>
                </a:lnTo>
                <a:lnTo>
                  <a:pt x="106763" y="91526"/>
                </a:lnTo>
                <a:lnTo>
                  <a:pt x="213526" y="91526"/>
                </a:lnTo>
                <a:lnTo>
                  <a:pt x="213526" y="366104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058" tIns="91526" rIns="1" bIns="91526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200" kern="12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430CEA7-A802-3443-8EF5-78A74F07FFBA}"/>
              </a:ext>
            </a:extLst>
          </p:cNvPr>
          <p:cNvSpPr txBox="1"/>
          <p:nvPr/>
        </p:nvSpPr>
        <p:spPr>
          <a:xfrm>
            <a:off x="148671" y="3805535"/>
            <a:ext cx="10696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Inverse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98AFE938-9252-EA4B-A786-6402CA63000E}"/>
              </a:ext>
            </a:extLst>
          </p:cNvPr>
          <p:cNvSpPr/>
          <p:nvPr/>
        </p:nvSpPr>
        <p:spPr>
          <a:xfrm>
            <a:off x="1540749" y="1212470"/>
            <a:ext cx="2280214" cy="2187721"/>
          </a:xfrm>
          <a:prstGeom prst="roundRect">
            <a:avLst>
              <a:gd name="adj" fmla="val 10000"/>
            </a:avLst>
          </a:prstGeom>
          <a:blipFill rotWithShape="1">
            <a:blip r:embed="rId3"/>
            <a:srcRect/>
            <a:stretch>
              <a:fillRect l="-7000" r="-7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2738398E-19CF-0443-9621-D1BA0577954C}"/>
              </a:ext>
            </a:extLst>
          </p:cNvPr>
          <p:cNvSpPr/>
          <p:nvPr/>
        </p:nvSpPr>
        <p:spPr>
          <a:xfrm>
            <a:off x="8087641" y="1591363"/>
            <a:ext cx="1716899" cy="1599256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CF60661C-374A-B341-82F4-B7A3AB713018}"/>
              </a:ext>
            </a:extLst>
          </p:cNvPr>
          <p:cNvSpPr/>
          <p:nvPr/>
        </p:nvSpPr>
        <p:spPr>
          <a:xfrm>
            <a:off x="1977573" y="3192780"/>
            <a:ext cx="2280214" cy="2187721"/>
          </a:xfrm>
          <a:custGeom>
            <a:avLst/>
            <a:gdLst>
              <a:gd name="connsiteX0" fmla="*/ 0 w 1904523"/>
              <a:gd name="connsiteY0" fmla="*/ 190452 h 1904523"/>
              <a:gd name="connsiteX1" fmla="*/ 190452 w 1904523"/>
              <a:gd name="connsiteY1" fmla="*/ 0 h 1904523"/>
              <a:gd name="connsiteX2" fmla="*/ 1714071 w 1904523"/>
              <a:gd name="connsiteY2" fmla="*/ 0 h 1904523"/>
              <a:gd name="connsiteX3" fmla="*/ 1904523 w 1904523"/>
              <a:gd name="connsiteY3" fmla="*/ 190452 h 1904523"/>
              <a:gd name="connsiteX4" fmla="*/ 1904523 w 1904523"/>
              <a:gd name="connsiteY4" fmla="*/ 1714071 h 1904523"/>
              <a:gd name="connsiteX5" fmla="*/ 1714071 w 1904523"/>
              <a:gd name="connsiteY5" fmla="*/ 1904523 h 1904523"/>
              <a:gd name="connsiteX6" fmla="*/ 190452 w 1904523"/>
              <a:gd name="connsiteY6" fmla="*/ 1904523 h 1904523"/>
              <a:gd name="connsiteX7" fmla="*/ 0 w 1904523"/>
              <a:gd name="connsiteY7" fmla="*/ 1714071 h 1904523"/>
              <a:gd name="connsiteX8" fmla="*/ 0 w 1904523"/>
              <a:gd name="connsiteY8" fmla="*/ 190452 h 1904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04523" h="1904523">
                <a:moveTo>
                  <a:pt x="0" y="190452"/>
                </a:moveTo>
                <a:cubicBezTo>
                  <a:pt x="0" y="85268"/>
                  <a:pt x="85268" y="0"/>
                  <a:pt x="190452" y="0"/>
                </a:cubicBezTo>
                <a:lnTo>
                  <a:pt x="1714071" y="0"/>
                </a:lnTo>
                <a:cubicBezTo>
                  <a:pt x="1819255" y="0"/>
                  <a:pt x="1904523" y="85268"/>
                  <a:pt x="1904523" y="190452"/>
                </a:cubicBezTo>
                <a:lnTo>
                  <a:pt x="1904523" y="1714071"/>
                </a:lnTo>
                <a:cubicBezTo>
                  <a:pt x="1904523" y="1819255"/>
                  <a:pt x="1819255" y="1904523"/>
                  <a:pt x="1714071" y="1904523"/>
                </a:cubicBezTo>
                <a:lnTo>
                  <a:pt x="190452" y="1904523"/>
                </a:lnTo>
                <a:cubicBezTo>
                  <a:pt x="85268" y="1904523"/>
                  <a:pt x="0" y="1819255"/>
                  <a:pt x="0" y="1714071"/>
                </a:cubicBezTo>
                <a:lnTo>
                  <a:pt x="0" y="190452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2932" tIns="112932" rIns="112932" bIns="112932" numCol="1" spcCol="1270" anchor="t" anchorCtr="0">
            <a:noAutofit/>
          </a:bodyPr>
          <a:lstStyle/>
          <a:p>
            <a:pPr marL="0" lvl="0" indent="0" algn="l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500" kern="1200" dirty="0"/>
              <a:t>QCD</a:t>
            </a:r>
          </a:p>
          <a:p>
            <a:pPr marL="114300" lvl="1" indent="-114300" algn="l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200" kern="1200" dirty="0"/>
              <a:t>quark field</a:t>
            </a:r>
          </a:p>
          <a:p>
            <a:pPr marL="114300" lvl="1" indent="-114300" algn="l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200" kern="1200" dirty="0"/>
              <a:t>gluon field</a:t>
            </a:r>
          </a:p>
          <a:p>
            <a:pPr marL="114300" lvl="1" indent="-114300" algn="l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200" kern="1200" dirty="0"/>
              <a:t>correlation functions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283209-E4A3-C844-AA04-2C3677262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10/6/25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84E74A-721C-8E4A-803D-53F7864CF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6E56A18-058F-734F-AB04-7BFEE2F06C57}"/>
              </a:ext>
            </a:extLst>
          </p:cNvPr>
          <p:cNvSpPr txBox="1"/>
          <p:nvPr/>
        </p:nvSpPr>
        <p:spPr>
          <a:xfrm>
            <a:off x="2430087" y="244604"/>
            <a:ext cx="71081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And all of this is done in reverse! </a:t>
            </a:r>
            <a:r>
              <a:rPr lang="en-US" sz="2400" u="sng" dirty="0">
                <a:latin typeface="+mj-lt"/>
              </a:rPr>
              <a:t>Inverse Problem in QCD</a:t>
            </a:r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E09813CE-16ED-4641-AD66-716E9F1BF2D2}"/>
              </a:ext>
            </a:extLst>
          </p:cNvPr>
          <p:cNvSpPr/>
          <p:nvPr/>
        </p:nvSpPr>
        <p:spPr>
          <a:xfrm rot="10800000">
            <a:off x="3947142" y="1897821"/>
            <a:ext cx="255649" cy="525679"/>
          </a:xfrm>
          <a:custGeom>
            <a:avLst/>
            <a:gdLst>
              <a:gd name="connsiteX0" fmla="*/ 0 w 213527"/>
              <a:gd name="connsiteY0" fmla="*/ 91526 h 457630"/>
              <a:gd name="connsiteX1" fmla="*/ 106764 w 213527"/>
              <a:gd name="connsiteY1" fmla="*/ 91526 h 457630"/>
              <a:gd name="connsiteX2" fmla="*/ 106764 w 213527"/>
              <a:gd name="connsiteY2" fmla="*/ 0 h 457630"/>
              <a:gd name="connsiteX3" fmla="*/ 213527 w 213527"/>
              <a:gd name="connsiteY3" fmla="*/ 228815 h 457630"/>
              <a:gd name="connsiteX4" fmla="*/ 106764 w 213527"/>
              <a:gd name="connsiteY4" fmla="*/ 457630 h 457630"/>
              <a:gd name="connsiteX5" fmla="*/ 106764 w 213527"/>
              <a:gd name="connsiteY5" fmla="*/ 366104 h 457630"/>
              <a:gd name="connsiteX6" fmla="*/ 0 w 213527"/>
              <a:gd name="connsiteY6" fmla="*/ 366104 h 457630"/>
              <a:gd name="connsiteX7" fmla="*/ 0 w 213527"/>
              <a:gd name="connsiteY7" fmla="*/ 91526 h 457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3527" h="457630">
                <a:moveTo>
                  <a:pt x="213526" y="366104"/>
                </a:moveTo>
                <a:lnTo>
                  <a:pt x="106763" y="366104"/>
                </a:lnTo>
                <a:lnTo>
                  <a:pt x="106763" y="457630"/>
                </a:lnTo>
                <a:lnTo>
                  <a:pt x="1" y="228815"/>
                </a:lnTo>
                <a:lnTo>
                  <a:pt x="106763" y="0"/>
                </a:lnTo>
                <a:lnTo>
                  <a:pt x="106763" y="91526"/>
                </a:lnTo>
                <a:lnTo>
                  <a:pt x="213526" y="91526"/>
                </a:lnTo>
                <a:lnTo>
                  <a:pt x="213526" y="366104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058" tIns="91526" rIns="1" bIns="91526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200" kern="120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34C8585-A118-644E-9F32-2BE8DFEBDB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5592" y="1157622"/>
            <a:ext cx="2215474" cy="2128164"/>
          </a:xfrm>
          <a:prstGeom prst="rect">
            <a:avLst/>
          </a:prstGeom>
        </p:spPr>
      </p:pic>
      <p:sp>
        <p:nvSpPr>
          <p:cNvPr id="24" name="Freeform 23">
            <a:extLst>
              <a:ext uri="{FF2B5EF4-FFF2-40B4-BE49-F238E27FC236}">
                <a16:creationId xmlns:a16="http://schemas.microsoft.com/office/drawing/2014/main" id="{59B21EDE-48F1-7C40-8BE8-030FFF1D6376}"/>
              </a:ext>
            </a:extLst>
          </p:cNvPr>
          <p:cNvSpPr/>
          <p:nvPr/>
        </p:nvSpPr>
        <p:spPr>
          <a:xfrm>
            <a:off x="5370501" y="3192780"/>
            <a:ext cx="2280214" cy="2187721"/>
          </a:xfrm>
          <a:custGeom>
            <a:avLst/>
            <a:gdLst>
              <a:gd name="connsiteX0" fmla="*/ 0 w 1904523"/>
              <a:gd name="connsiteY0" fmla="*/ 190452 h 1904523"/>
              <a:gd name="connsiteX1" fmla="*/ 190452 w 1904523"/>
              <a:gd name="connsiteY1" fmla="*/ 0 h 1904523"/>
              <a:gd name="connsiteX2" fmla="*/ 1714071 w 1904523"/>
              <a:gd name="connsiteY2" fmla="*/ 0 h 1904523"/>
              <a:gd name="connsiteX3" fmla="*/ 1904523 w 1904523"/>
              <a:gd name="connsiteY3" fmla="*/ 190452 h 1904523"/>
              <a:gd name="connsiteX4" fmla="*/ 1904523 w 1904523"/>
              <a:gd name="connsiteY4" fmla="*/ 1714071 h 1904523"/>
              <a:gd name="connsiteX5" fmla="*/ 1714071 w 1904523"/>
              <a:gd name="connsiteY5" fmla="*/ 1904523 h 1904523"/>
              <a:gd name="connsiteX6" fmla="*/ 190452 w 1904523"/>
              <a:gd name="connsiteY6" fmla="*/ 1904523 h 1904523"/>
              <a:gd name="connsiteX7" fmla="*/ 0 w 1904523"/>
              <a:gd name="connsiteY7" fmla="*/ 1714071 h 1904523"/>
              <a:gd name="connsiteX8" fmla="*/ 0 w 1904523"/>
              <a:gd name="connsiteY8" fmla="*/ 190452 h 1904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04523" h="1904523">
                <a:moveTo>
                  <a:pt x="0" y="190452"/>
                </a:moveTo>
                <a:cubicBezTo>
                  <a:pt x="0" y="85268"/>
                  <a:pt x="85268" y="0"/>
                  <a:pt x="190452" y="0"/>
                </a:cubicBezTo>
                <a:lnTo>
                  <a:pt x="1714071" y="0"/>
                </a:lnTo>
                <a:cubicBezTo>
                  <a:pt x="1819255" y="0"/>
                  <a:pt x="1904523" y="85268"/>
                  <a:pt x="1904523" y="190452"/>
                </a:cubicBezTo>
                <a:lnTo>
                  <a:pt x="1904523" y="1714071"/>
                </a:lnTo>
                <a:cubicBezTo>
                  <a:pt x="1904523" y="1819255"/>
                  <a:pt x="1819255" y="1904523"/>
                  <a:pt x="1714071" y="1904523"/>
                </a:cubicBezTo>
                <a:lnTo>
                  <a:pt x="190452" y="1904523"/>
                </a:lnTo>
                <a:cubicBezTo>
                  <a:pt x="85268" y="1904523"/>
                  <a:pt x="0" y="1819255"/>
                  <a:pt x="0" y="1714071"/>
                </a:cubicBezTo>
                <a:lnTo>
                  <a:pt x="0" y="190452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2932" tIns="112932" rIns="112932" bIns="112932" numCol="1" spcCol="1270" anchor="t" anchorCtr="0">
            <a:noAutofit/>
          </a:bodyPr>
          <a:lstStyle/>
          <a:p>
            <a:pPr marL="0" lvl="0" indent="0" algn="l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500" kern="1200" dirty="0"/>
              <a:t>Observables</a:t>
            </a:r>
          </a:p>
          <a:p>
            <a:pPr marL="114300" lvl="1" indent="-114300" algn="l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200" kern="1200" dirty="0"/>
              <a:t>Form Factors</a:t>
            </a:r>
          </a:p>
          <a:p>
            <a:pPr marL="114300" lvl="1" indent="-114300" algn="l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200" kern="1200" dirty="0"/>
              <a:t>Structure Functions</a:t>
            </a:r>
          </a:p>
          <a:p>
            <a:pPr marL="114300" lvl="1" indent="-114300" algn="l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200" kern="1200" dirty="0"/>
              <a:t>Compton Form Factors</a:t>
            </a:r>
          </a:p>
          <a:p>
            <a:pPr marL="114300" lvl="1" indent="-114300" algn="l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200" kern="1200" dirty="0"/>
              <a:t>Fragmentation functions</a:t>
            </a:r>
          </a:p>
          <a:p>
            <a:pPr marL="114300" lvl="1" indent="-114300" algn="l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200" kern="1200" dirty="0"/>
              <a:t>…</a:t>
            </a:r>
          </a:p>
          <a:p>
            <a:pPr marL="114300" lvl="1" indent="-114300" algn="l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en-US" sz="1200" kern="1200" dirty="0"/>
          </a:p>
        </p:txBody>
      </p:sp>
      <p:sp>
        <p:nvSpPr>
          <p:cNvPr id="33" name="Curved Left Arrow 32">
            <a:extLst>
              <a:ext uri="{FF2B5EF4-FFF2-40B4-BE49-F238E27FC236}">
                <a16:creationId xmlns:a16="http://schemas.microsoft.com/office/drawing/2014/main" id="{1FDC5D6B-548D-604D-B200-12C7FF0AE991}"/>
              </a:ext>
            </a:extLst>
          </p:cNvPr>
          <p:cNvSpPr/>
          <p:nvPr/>
        </p:nvSpPr>
        <p:spPr>
          <a:xfrm rot="5400000">
            <a:off x="5615939" y="2896595"/>
            <a:ext cx="731519" cy="632460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AD812F-0948-3245-9AB1-8E9477B9DE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7363" y="1222614"/>
            <a:ext cx="1961402" cy="2053986"/>
          </a:xfrm>
          <a:prstGeom prst="rect">
            <a:avLst/>
          </a:prstGeom>
        </p:spPr>
      </p:pic>
      <p:sp>
        <p:nvSpPr>
          <p:cNvPr id="27" name="Freeform 26">
            <a:extLst>
              <a:ext uri="{FF2B5EF4-FFF2-40B4-BE49-F238E27FC236}">
                <a16:creationId xmlns:a16="http://schemas.microsoft.com/office/drawing/2014/main" id="{6BF949ED-CB9D-D24C-AE87-BC1AFD36F647}"/>
              </a:ext>
            </a:extLst>
          </p:cNvPr>
          <p:cNvSpPr/>
          <p:nvPr/>
        </p:nvSpPr>
        <p:spPr>
          <a:xfrm>
            <a:off x="8384289" y="3190619"/>
            <a:ext cx="2280214" cy="2187721"/>
          </a:xfrm>
          <a:custGeom>
            <a:avLst/>
            <a:gdLst>
              <a:gd name="connsiteX0" fmla="*/ 0 w 1904523"/>
              <a:gd name="connsiteY0" fmla="*/ 190452 h 1904523"/>
              <a:gd name="connsiteX1" fmla="*/ 190452 w 1904523"/>
              <a:gd name="connsiteY1" fmla="*/ 0 h 1904523"/>
              <a:gd name="connsiteX2" fmla="*/ 1714071 w 1904523"/>
              <a:gd name="connsiteY2" fmla="*/ 0 h 1904523"/>
              <a:gd name="connsiteX3" fmla="*/ 1904523 w 1904523"/>
              <a:gd name="connsiteY3" fmla="*/ 190452 h 1904523"/>
              <a:gd name="connsiteX4" fmla="*/ 1904523 w 1904523"/>
              <a:gd name="connsiteY4" fmla="*/ 1714071 h 1904523"/>
              <a:gd name="connsiteX5" fmla="*/ 1714071 w 1904523"/>
              <a:gd name="connsiteY5" fmla="*/ 1904523 h 1904523"/>
              <a:gd name="connsiteX6" fmla="*/ 190452 w 1904523"/>
              <a:gd name="connsiteY6" fmla="*/ 1904523 h 1904523"/>
              <a:gd name="connsiteX7" fmla="*/ 0 w 1904523"/>
              <a:gd name="connsiteY7" fmla="*/ 1714071 h 1904523"/>
              <a:gd name="connsiteX8" fmla="*/ 0 w 1904523"/>
              <a:gd name="connsiteY8" fmla="*/ 190452 h 1904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04523" h="1904523">
                <a:moveTo>
                  <a:pt x="0" y="190452"/>
                </a:moveTo>
                <a:cubicBezTo>
                  <a:pt x="0" y="85268"/>
                  <a:pt x="85268" y="0"/>
                  <a:pt x="190452" y="0"/>
                </a:cubicBezTo>
                <a:lnTo>
                  <a:pt x="1714071" y="0"/>
                </a:lnTo>
                <a:cubicBezTo>
                  <a:pt x="1819255" y="0"/>
                  <a:pt x="1904523" y="85268"/>
                  <a:pt x="1904523" y="190452"/>
                </a:cubicBezTo>
                <a:lnTo>
                  <a:pt x="1904523" y="1714071"/>
                </a:lnTo>
                <a:cubicBezTo>
                  <a:pt x="1904523" y="1819255"/>
                  <a:pt x="1819255" y="1904523"/>
                  <a:pt x="1714071" y="1904523"/>
                </a:cubicBezTo>
                <a:lnTo>
                  <a:pt x="190452" y="1904523"/>
                </a:lnTo>
                <a:cubicBezTo>
                  <a:pt x="85268" y="1904523"/>
                  <a:pt x="0" y="1819255"/>
                  <a:pt x="0" y="1714071"/>
                </a:cubicBezTo>
                <a:lnTo>
                  <a:pt x="0" y="190452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2932" tIns="112932" rIns="112932" bIns="112932" numCol="1" spcCol="1270" anchor="t" anchorCtr="0">
            <a:noAutofit/>
          </a:bodyPr>
          <a:lstStyle/>
          <a:p>
            <a:pPr marL="0" lvl="0" indent="0" algn="l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500" kern="1200" dirty="0"/>
              <a:t>Data/Measurements</a:t>
            </a:r>
          </a:p>
          <a:p>
            <a:pPr marL="114300" lvl="1" indent="-114300" algn="l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en-US" sz="1200" kern="1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FC187FF-742F-684B-8F8F-3E0837222906}"/>
              </a:ext>
            </a:extLst>
          </p:cNvPr>
          <p:cNvSpPr txBox="1"/>
          <p:nvPr/>
        </p:nvSpPr>
        <p:spPr>
          <a:xfrm>
            <a:off x="148671" y="2043490"/>
            <a:ext cx="12057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Forward</a:t>
            </a:r>
          </a:p>
        </p:txBody>
      </p:sp>
    </p:spTree>
    <p:extLst>
      <p:ext uri="{BB962C8B-B14F-4D97-AF65-F5344CB8AC3E}">
        <p14:creationId xmlns:p14="http://schemas.microsoft.com/office/powerpoint/2010/main" val="6711037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F672EB-A927-324C-8800-D97F1E586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10/6/25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9898B4-21D9-0D4E-8FA0-A5DD4DCE6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49CD3DF-518B-1E41-B298-ADD7F1EB93CB}"/>
              </a:ext>
            </a:extLst>
          </p:cNvPr>
          <p:cNvSpPr/>
          <p:nvPr/>
        </p:nvSpPr>
        <p:spPr>
          <a:xfrm>
            <a:off x="6833976" y="495300"/>
            <a:ext cx="2819400" cy="27432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    undecidable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AA344FA-7DE7-D240-A637-88AB4F042F0D}"/>
              </a:ext>
            </a:extLst>
          </p:cNvPr>
          <p:cNvSpPr/>
          <p:nvPr/>
        </p:nvSpPr>
        <p:spPr>
          <a:xfrm>
            <a:off x="3733800" y="800100"/>
            <a:ext cx="3810000" cy="3657600"/>
          </a:xfrm>
          <a:prstGeom prst="ellipse">
            <a:avLst/>
          </a:prstGeom>
          <a:blipFill>
            <a:blip r:embed="rId2"/>
            <a:tile tx="0" ty="0" sx="100000" sy="100000" flip="none" algn="tl"/>
          </a:blip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NP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D881FCD-C3A6-C940-9EB3-5302A7E210D5}"/>
              </a:ext>
            </a:extLst>
          </p:cNvPr>
          <p:cNvSpPr/>
          <p:nvPr/>
        </p:nvSpPr>
        <p:spPr>
          <a:xfrm>
            <a:off x="4191000" y="1219200"/>
            <a:ext cx="2819400" cy="2743200"/>
          </a:xfrm>
          <a:prstGeom prst="ellipse">
            <a:avLst/>
          </a:prstGeom>
          <a:blipFill>
            <a:blip r:embed="rId2"/>
            <a:tile tx="0" ty="0" sx="100000" sy="100000" flip="none" algn="tl"/>
          </a:blipFill>
          <a:ln w="28575">
            <a:solidFill>
              <a:srgbClr val="142A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C2CC433-897B-E644-88A0-3A9BB233F5C9}"/>
              </a:ext>
            </a:extLst>
          </p:cNvPr>
          <p:cNvSpPr/>
          <p:nvPr/>
        </p:nvSpPr>
        <p:spPr>
          <a:xfrm>
            <a:off x="4858623" y="1866900"/>
            <a:ext cx="1524000" cy="1447800"/>
          </a:xfrm>
          <a:prstGeom prst="ellipse">
            <a:avLst/>
          </a:prstGeom>
          <a:blipFill>
            <a:blip r:embed="rId2"/>
            <a:tile tx="0" ty="0" sx="100000" sy="100000" flip="none" algn="tl"/>
          </a:blipFill>
          <a:ln w="28575">
            <a:solidFill>
              <a:srgbClr val="142A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8049B3-B73E-8540-BAFE-D5C88DF6BF37}"/>
              </a:ext>
            </a:extLst>
          </p:cNvPr>
          <p:cNvSpPr txBox="1"/>
          <p:nvPr/>
        </p:nvSpPr>
        <p:spPr>
          <a:xfrm>
            <a:off x="5697878" y="3949184"/>
            <a:ext cx="947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NP-hard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060F0E-DDDD-1444-9C82-3076B2CB128F}"/>
              </a:ext>
            </a:extLst>
          </p:cNvPr>
          <p:cNvSpPr txBox="1"/>
          <p:nvPr/>
        </p:nvSpPr>
        <p:spPr>
          <a:xfrm flipH="1">
            <a:off x="831295" y="2758137"/>
            <a:ext cx="1905000" cy="147732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NP-complete = based on slow algorithms, exponential or slower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46B25D-5360-DC4E-B0CE-B1E1F0671AD4}"/>
              </a:ext>
            </a:extLst>
          </p:cNvPr>
          <p:cNvSpPr txBox="1"/>
          <p:nvPr/>
        </p:nvSpPr>
        <p:spPr>
          <a:xfrm>
            <a:off x="4698201" y="3269218"/>
            <a:ext cx="139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NP-complete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8E0BD6-71E8-5B4F-8C8D-871EE4DBED71}"/>
              </a:ext>
            </a:extLst>
          </p:cNvPr>
          <p:cNvSpPr txBox="1"/>
          <p:nvPr/>
        </p:nvSpPr>
        <p:spPr>
          <a:xfrm>
            <a:off x="5487912" y="2362200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79DEB6F-3FD7-494D-9B2E-A571A2CA3B24}"/>
              </a:ext>
            </a:extLst>
          </p:cNvPr>
          <p:cNvSpPr txBox="1"/>
          <p:nvPr/>
        </p:nvSpPr>
        <p:spPr>
          <a:xfrm flipH="1">
            <a:off x="3048000" y="1066800"/>
            <a:ext cx="2236018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42AD7"/>
                </a:solidFill>
              </a:rPr>
              <a:t>Example: sorting data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BD6DF8-04A3-9742-A042-E278D46AC263}"/>
              </a:ext>
            </a:extLst>
          </p:cNvPr>
          <p:cNvSpPr txBox="1"/>
          <p:nvPr/>
        </p:nvSpPr>
        <p:spPr>
          <a:xfrm flipH="1">
            <a:off x="838200" y="4552459"/>
            <a:ext cx="190500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NP-hard = the hardest problems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519ADD7-4AB4-3E41-B48D-AD47C68CE804}"/>
              </a:ext>
            </a:extLst>
          </p:cNvPr>
          <p:cNvCxnSpPr>
            <a:cxnSpLocks/>
          </p:cNvCxnSpPr>
          <p:nvPr/>
        </p:nvCxnSpPr>
        <p:spPr>
          <a:xfrm flipV="1">
            <a:off x="2762742" y="3314700"/>
            <a:ext cx="1935459" cy="255548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BFDC5A6E-A164-2F4B-AD51-46A1111C5392}"/>
              </a:ext>
            </a:extLst>
          </p:cNvPr>
          <p:cNvSpPr txBox="1"/>
          <p:nvPr/>
        </p:nvSpPr>
        <p:spPr>
          <a:xfrm flipH="1">
            <a:off x="838200" y="566182"/>
            <a:ext cx="1905000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P=based on fast polynomial algorithm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B03D497-6503-4B45-8107-5007F0F68B63}"/>
              </a:ext>
            </a:extLst>
          </p:cNvPr>
          <p:cNvCxnSpPr/>
          <p:nvPr/>
        </p:nvCxnSpPr>
        <p:spPr>
          <a:xfrm>
            <a:off x="2743200" y="1371600"/>
            <a:ext cx="2438615" cy="1066800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AEB1611-4F65-8047-B852-D449B3E850E0}"/>
              </a:ext>
            </a:extLst>
          </p:cNvPr>
          <p:cNvCxnSpPr>
            <a:cxnSpLocks/>
            <a:stCxn id="16" idx="1"/>
          </p:cNvCxnSpPr>
          <p:nvPr/>
        </p:nvCxnSpPr>
        <p:spPr>
          <a:xfrm flipV="1">
            <a:off x="2743200" y="3810001"/>
            <a:ext cx="2769303" cy="1065624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8CFD78BE-F540-0141-8EFC-48B659DB8495}"/>
              </a:ext>
            </a:extLst>
          </p:cNvPr>
          <p:cNvSpPr txBox="1"/>
          <p:nvPr/>
        </p:nvSpPr>
        <p:spPr>
          <a:xfrm flipH="1">
            <a:off x="3009891" y="4724400"/>
            <a:ext cx="3771909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42AD7"/>
                </a:solidFill>
              </a:rPr>
              <a:t>Example: Traveling Salesman Problem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7A57E38-EE7D-C24D-8DD8-FA5170633183}"/>
              </a:ext>
            </a:extLst>
          </p:cNvPr>
          <p:cNvSpPr txBox="1"/>
          <p:nvPr/>
        </p:nvSpPr>
        <p:spPr>
          <a:xfrm>
            <a:off x="25395" y="125698"/>
            <a:ext cx="10746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 find a solution need to address tension between computation </a:t>
            </a:r>
            <a:r>
              <a:rPr lang="en-US" b="1" dirty="0">
                <a:solidFill>
                  <a:srgbClr val="FFFF00"/>
                </a:solidFill>
              </a:rPr>
              <a:t>complexity</a:t>
            </a:r>
            <a:r>
              <a:rPr lang="en-US" dirty="0"/>
              <a:t> and physical existence of a solution </a:t>
            </a:r>
          </a:p>
        </p:txBody>
      </p:sp>
      <p:sp>
        <p:nvSpPr>
          <p:cNvPr id="30" name="Right Arrow 29">
            <a:extLst>
              <a:ext uri="{FF2B5EF4-FFF2-40B4-BE49-F238E27FC236}">
                <a16:creationId xmlns:a16="http://schemas.microsoft.com/office/drawing/2014/main" id="{30AC02C3-B885-064C-85AF-545FE1BA521E}"/>
              </a:ext>
            </a:extLst>
          </p:cNvPr>
          <p:cNvSpPr/>
          <p:nvPr/>
        </p:nvSpPr>
        <p:spPr>
          <a:xfrm rot="11555738">
            <a:off x="6864102" y="3455708"/>
            <a:ext cx="1923389" cy="1052593"/>
          </a:xfrm>
          <a:prstGeom prst="rightArrow">
            <a:avLst>
              <a:gd name="adj1" fmla="val 50000"/>
              <a:gd name="adj2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1364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A4126B62-3CBD-A147-A474-337B718B5642}"/>
              </a:ext>
            </a:extLst>
          </p:cNvPr>
          <p:cNvSpPr/>
          <p:nvPr/>
        </p:nvSpPr>
        <p:spPr>
          <a:xfrm>
            <a:off x="6438900" y="2418212"/>
            <a:ext cx="3276600" cy="1910909"/>
          </a:xfrm>
          <a:prstGeom prst="ellipse">
            <a:avLst/>
          </a:prstGeom>
          <a:gradFill flip="none" rotWithShape="1">
            <a:gsLst>
              <a:gs pos="0">
                <a:srgbClr val="E700B5">
                  <a:shade val="30000"/>
                  <a:satMod val="115000"/>
                </a:srgbClr>
              </a:gs>
              <a:gs pos="71000">
                <a:srgbClr val="AEF769"/>
              </a:gs>
              <a:gs pos="100000">
                <a:srgbClr val="E700B5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0A800AA-A82A-524F-B099-B74B9D4D4F9A}"/>
              </a:ext>
            </a:extLst>
          </p:cNvPr>
          <p:cNvSpPr/>
          <p:nvPr/>
        </p:nvSpPr>
        <p:spPr>
          <a:xfrm>
            <a:off x="1828800" y="2487661"/>
            <a:ext cx="3276600" cy="1910909"/>
          </a:xfrm>
          <a:prstGeom prst="ellipse">
            <a:avLst/>
          </a:prstGeom>
          <a:gradFill>
            <a:gsLst>
              <a:gs pos="0">
                <a:schemeClr val="accent6"/>
              </a:gs>
              <a:gs pos="32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C3AC85-FCE8-B743-A87A-74D8BEC867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2000" y="7559675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16A94A18-66C2-A54B-A167-329473CCEBB7}" type="datetime1">
              <a:rPr lang="en-US" smtClean="0"/>
              <a:pPr defTabSz="914400">
                <a:spcAft>
                  <a:spcPts val="600"/>
                </a:spcAft>
                <a:defRPr/>
              </a:pPr>
              <a:t>10/7/25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E1A66E4-1376-A543-AF16-8E326F692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4400" y="7559675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8650D0AE-FB45-374D-A9AF-DF9429BBE748}" type="slidenum">
              <a:rPr lang="en-US" smtClean="0"/>
              <a:pPr defTabSz="914400">
                <a:spcAft>
                  <a:spcPts val="600"/>
                </a:spcAft>
                <a:defRPr/>
              </a:pPr>
              <a:t>13</a:t>
            </a:fld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1642CEB-A125-8546-8F9A-DA5B363B836E}"/>
              </a:ext>
            </a:extLst>
          </p:cNvPr>
          <p:cNvSpPr/>
          <p:nvPr/>
        </p:nvSpPr>
        <p:spPr>
          <a:xfrm>
            <a:off x="2980765" y="2476150"/>
            <a:ext cx="3572435" cy="1910909"/>
          </a:xfrm>
          <a:prstGeom prst="ellipse">
            <a:avLst/>
          </a:prstGeom>
          <a:gradFill>
            <a:gsLst>
              <a:gs pos="0">
                <a:schemeClr val="accent6"/>
              </a:gs>
              <a:gs pos="49000">
                <a:schemeClr val="accent1">
                  <a:lumMod val="45000"/>
                  <a:lumOff val="55000"/>
                  <a:alpha val="64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68B7C4C-F65C-144D-BB3C-392E6FAD2CAF}"/>
              </a:ext>
            </a:extLst>
          </p:cNvPr>
          <p:cNvSpPr txBox="1"/>
          <p:nvPr/>
        </p:nvSpPr>
        <p:spPr>
          <a:xfrm>
            <a:off x="2209800" y="3135394"/>
            <a:ext cx="2846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51460">
              <a:spcAft>
                <a:spcPts val="600"/>
              </a:spcAft>
            </a:pPr>
            <a:r>
              <a:rPr lang="en-US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Physics →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b="1" kern="12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latin typeface="+mn-lt"/>
                <a:ea typeface="+mn-ea"/>
                <a:cs typeface="+mn-cs"/>
              </a:rPr>
              <a:t>“why ?”</a:t>
            </a:r>
            <a:endParaRPr lang="en-US" sz="2400" dirty="0">
              <a:solidFill>
                <a:srgbClr val="FFC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5E13FB9-E958-804B-961D-EFA67D0B1BFD}"/>
              </a:ext>
            </a:extLst>
          </p:cNvPr>
          <p:cNvSpPr txBox="1"/>
          <p:nvPr/>
        </p:nvSpPr>
        <p:spPr>
          <a:xfrm>
            <a:off x="6506342" y="3053330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51460">
              <a:spcAft>
                <a:spcPts val="600"/>
              </a:spcAft>
            </a:pPr>
            <a:r>
              <a:rPr lang="en-US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Standard ML→ </a:t>
            </a:r>
            <a:r>
              <a:rPr lang="en-US" sz="2400" b="1" kern="12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142AD7"/>
                </a:solidFill>
                <a:latin typeface="+mn-lt"/>
                <a:ea typeface="+mn-ea"/>
                <a:cs typeface="+mn-cs"/>
              </a:rPr>
              <a:t>“what</a:t>
            </a:r>
            <a:r>
              <a:rPr lang="en-US" sz="2400" b="1" kern="1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142AD7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?”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D863D25-CAEF-754D-8DC5-610A847B91F8}"/>
              </a:ext>
            </a:extLst>
          </p:cNvPr>
          <p:cNvSpPr/>
          <p:nvPr/>
        </p:nvSpPr>
        <p:spPr>
          <a:xfrm>
            <a:off x="5342965" y="2418212"/>
            <a:ext cx="3962400" cy="1910909"/>
          </a:xfrm>
          <a:prstGeom prst="ellipse">
            <a:avLst/>
          </a:prstGeom>
          <a:gradFill flip="none" rotWithShape="1">
            <a:gsLst>
              <a:gs pos="0">
                <a:srgbClr val="E700B5">
                  <a:shade val="30000"/>
                  <a:satMod val="115000"/>
                  <a:alpha val="63000"/>
                </a:srgbClr>
              </a:gs>
              <a:gs pos="88000">
                <a:srgbClr val="AEF769"/>
              </a:gs>
              <a:gs pos="100000">
                <a:srgbClr val="E700B5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1314191-648A-CF4E-9ADB-80F821BDB77C}"/>
              </a:ext>
            </a:extLst>
          </p:cNvPr>
          <p:cNvSpPr/>
          <p:nvPr/>
        </p:nvSpPr>
        <p:spPr>
          <a:xfrm>
            <a:off x="4049174" y="734953"/>
            <a:ext cx="4028026" cy="7232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(not just evaluating matrix elements)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sz="20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FCD287D-3B62-D049-8387-7AC5A9C2B1C1}"/>
              </a:ext>
            </a:extLst>
          </p:cNvPr>
          <p:cNvSpPr/>
          <p:nvPr/>
        </p:nvSpPr>
        <p:spPr>
          <a:xfrm>
            <a:off x="2590800" y="3563573"/>
            <a:ext cx="4056529" cy="61247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lvl="1" defTabSz="914400">
              <a:lnSpc>
                <a:spcPct val="90000"/>
              </a:lnSpc>
              <a:spcAft>
                <a:spcPts val="600"/>
              </a:spcAft>
            </a:pPr>
            <a:r>
              <a:rPr lang="en-US" sz="1600" b="1" dirty="0">
                <a:solidFill>
                  <a:schemeClr val="bg1"/>
                </a:solidFill>
              </a:rPr>
              <a:t>Symbolic Regression</a:t>
            </a:r>
            <a:r>
              <a:rPr lang="en-US" sz="1600" dirty="0">
                <a:solidFill>
                  <a:schemeClr val="bg1"/>
                </a:solidFill>
              </a:rPr>
              <a:t> algorithm for </a:t>
            </a:r>
          </a:p>
          <a:p>
            <a:pPr lvl="1" defTabSz="914400">
              <a:lnSpc>
                <a:spcPct val="90000"/>
              </a:lnSpc>
              <a:spcAft>
                <a:spcPts val="600"/>
              </a:spcAft>
            </a:pPr>
            <a:r>
              <a:rPr lang="en-US" sz="1600" dirty="0">
                <a:solidFill>
                  <a:schemeClr val="bg1"/>
                </a:solidFill>
              </a:rPr>
              <a:t>data modeling with analytic expressions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D4D3714-A37F-0445-B219-5FB77D2159AE}"/>
              </a:ext>
            </a:extLst>
          </p:cNvPr>
          <p:cNvSpPr/>
          <p:nvPr/>
        </p:nvSpPr>
        <p:spPr>
          <a:xfrm>
            <a:off x="3106720" y="3053330"/>
            <a:ext cx="3320524" cy="3139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lvl="1" defTabSz="914400">
              <a:lnSpc>
                <a:spcPct val="90000"/>
              </a:lnSpc>
              <a:spcAft>
                <a:spcPts val="600"/>
              </a:spcAft>
            </a:pPr>
            <a:r>
              <a:rPr lang="en-US" sz="1600" dirty="0">
                <a:solidFill>
                  <a:schemeClr val="bg1"/>
                </a:solidFill>
              </a:rPr>
              <a:t>Analysis of </a:t>
            </a:r>
            <a:r>
              <a:rPr lang="en-US" sz="1600" b="1" dirty="0">
                <a:solidFill>
                  <a:schemeClr val="bg1"/>
                </a:solidFill>
              </a:rPr>
              <a:t>C-VAIM</a:t>
            </a:r>
            <a:r>
              <a:rPr lang="en-US" sz="1600" dirty="0">
                <a:solidFill>
                  <a:srgbClr val="AEF769"/>
                </a:solidFill>
              </a:rPr>
              <a:t> </a:t>
            </a:r>
            <a:r>
              <a:rPr lang="en-US" sz="1600" dirty="0">
                <a:solidFill>
                  <a:schemeClr val="bg1"/>
                </a:solidFill>
              </a:rPr>
              <a:t>latent space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B8F355-AA82-AD4F-9563-359CB6165259}"/>
              </a:ext>
            </a:extLst>
          </p:cNvPr>
          <p:cNvSpPr/>
          <p:nvPr/>
        </p:nvSpPr>
        <p:spPr>
          <a:xfrm>
            <a:off x="6826864" y="3010528"/>
            <a:ext cx="2384371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Explainable AI methods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8E1390F-D360-D64E-B00C-B7D5A35D6612}"/>
              </a:ext>
            </a:extLst>
          </p:cNvPr>
          <p:cNvSpPr/>
          <p:nvPr/>
        </p:nvSpPr>
        <p:spPr>
          <a:xfrm>
            <a:off x="6778851" y="3599217"/>
            <a:ext cx="2731582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Interpretable/Intelligible AI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900652-85BD-F045-94F7-1D00EC9F50A7}"/>
              </a:ext>
            </a:extLst>
          </p:cNvPr>
          <p:cNvSpPr txBox="1"/>
          <p:nvPr/>
        </p:nvSpPr>
        <p:spPr>
          <a:xfrm>
            <a:off x="4353382" y="5450363"/>
            <a:ext cx="38536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Finding  a common language!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5E3A196-03BE-F042-863B-2FF67EF6FFB3}"/>
              </a:ext>
            </a:extLst>
          </p:cNvPr>
          <p:cNvSpPr/>
          <p:nvPr/>
        </p:nvSpPr>
        <p:spPr>
          <a:xfrm>
            <a:off x="3048000" y="273288"/>
            <a:ext cx="64801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Interpretability: directly enabling discovery of laws</a:t>
            </a:r>
          </a:p>
        </p:txBody>
      </p:sp>
    </p:spTree>
    <p:extLst>
      <p:ext uri="{BB962C8B-B14F-4D97-AF65-F5344CB8AC3E}">
        <p14:creationId xmlns:p14="http://schemas.microsoft.com/office/powerpoint/2010/main" val="2142079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1" grpId="0" animBg="1"/>
      <p:bldP spid="11" grpId="1" animBg="1"/>
      <p:bldP spid="21" grpId="0" animBg="1"/>
      <p:bldP spid="23" grpId="0"/>
      <p:bldP spid="23" grpId="1"/>
      <p:bldP spid="24" grpId="0"/>
      <p:bldP spid="24" grpId="1"/>
      <p:bldP spid="14" grpId="0" animBg="1"/>
      <p:bldP spid="6" grpId="0" animBg="1"/>
      <p:bldP spid="7" grpId="0" animBg="1"/>
      <p:bldP spid="8" grpId="0" animBg="1"/>
      <p:bldP spid="9" grpId="0" animBg="1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7254875"/>
            <a:ext cx="2743200" cy="365125"/>
          </a:xfrm>
        </p:spPr>
        <p:txBody>
          <a:bodyPr/>
          <a:lstStyle/>
          <a:p>
            <a:pPr>
              <a:defRPr/>
            </a:pPr>
            <a:fld id="{8DA260F8-5AAE-6D40-A61B-E4769B166098}" type="datetime1">
              <a:rPr lang="en-US" smtClean="0"/>
              <a:t>10/6/25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7254875"/>
            <a:ext cx="2743200" cy="365125"/>
          </a:xfrm>
        </p:spPr>
        <p:txBody>
          <a:bodyPr/>
          <a:lstStyle/>
          <a:p>
            <a:pPr>
              <a:defRPr/>
            </a:pPr>
            <a:fld id="{2483FBD6-7F69-E34C-86D4-D0BE6D1C70AC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9309508"/>
              </p:ext>
            </p:extLst>
          </p:nvPr>
        </p:nvGraphicFramePr>
        <p:xfrm>
          <a:off x="12439650" y="5997574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39" name="Equation" r:id="rId4" imgW="114300" imgH="165100" progId="Equation.3">
                  <p:embed/>
                </p:oleObj>
              </mc:Choice>
              <mc:Fallback>
                <p:oleObj name="Equation" r:id="rId4" imgW="114300" imgH="165100" progId="Equation.3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439650" y="5997574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9580521"/>
              </p:ext>
            </p:extLst>
          </p:nvPr>
        </p:nvGraphicFramePr>
        <p:xfrm>
          <a:off x="12534900" y="552573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40" name="Equation" r:id="rId6" imgW="114300" imgH="165100" progId="Equation.3">
                  <p:embed/>
                </p:oleObj>
              </mc:Choice>
              <mc:Fallback>
                <p:oleObj name="Equation" r:id="rId6" imgW="114300" imgH="165100" progId="Equation.3">
                  <p:embed/>
                  <p:pic>
                    <p:nvPicPr>
                      <p:cNvPr id="28" name="Object 27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2534900" y="552573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2517051"/>
              </p:ext>
            </p:extLst>
          </p:nvPr>
        </p:nvGraphicFramePr>
        <p:xfrm>
          <a:off x="12534900" y="552573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41" name="Equation" r:id="rId8" imgW="114300" imgH="165100" progId="Equation.3">
                  <p:embed/>
                </p:oleObj>
              </mc:Choice>
              <mc:Fallback>
                <p:oleObj name="Equation" r:id="rId8" imgW="114300" imgH="165100" progId="Equation.3">
                  <p:embed/>
                  <p:pic>
                    <p:nvPicPr>
                      <p:cNvPr id="29" name="Object 28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2534900" y="552573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93E29E4A-2FE4-5147-8D5C-B74867B67C8F}"/>
              </a:ext>
            </a:extLst>
          </p:cNvPr>
          <p:cNvSpPr txBox="1"/>
          <p:nvPr/>
        </p:nvSpPr>
        <p:spPr>
          <a:xfrm>
            <a:off x="1066800" y="2133600"/>
            <a:ext cx="103978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Our Physics Case: Extracting information from deeply virtual exclusive scattering</a:t>
            </a:r>
          </a:p>
        </p:txBody>
      </p:sp>
    </p:spTree>
    <p:extLst>
      <p:ext uri="{BB962C8B-B14F-4D97-AF65-F5344CB8AC3E}">
        <p14:creationId xmlns:p14="http://schemas.microsoft.com/office/powerpoint/2010/main" val="23899953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alpha val="5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387795" y="8153778"/>
            <a:ext cx="2743200" cy="365125"/>
          </a:xfrm>
        </p:spPr>
        <p:txBody>
          <a:bodyPr/>
          <a:lstStyle/>
          <a:p>
            <a:pPr>
              <a:defRPr/>
            </a:pPr>
            <a:fld id="{8DA260F8-5AAE-6D40-A61B-E4769B166098}" type="datetime1">
              <a:rPr lang="en-US" smtClean="0"/>
              <a:t>10/6/25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446795" y="8153778"/>
            <a:ext cx="2743200" cy="365125"/>
          </a:xfrm>
        </p:spPr>
        <p:txBody>
          <a:bodyPr/>
          <a:lstStyle/>
          <a:p>
            <a:pPr>
              <a:defRPr/>
            </a:pPr>
            <a:fld id="{2483FBD6-7F69-E34C-86D4-D0BE6D1C70AC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15275845" y="6896477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16" name="Equation" r:id="rId4" imgW="114300" imgH="165100" progId="Equation.3">
                  <p:embed/>
                </p:oleObj>
              </mc:Choice>
              <mc:Fallback>
                <p:oleObj name="Equation" r:id="rId4" imgW="114300" imgH="165100" progId="Equation.3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275845" y="6896477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/>
          <p:cNvGraphicFramePr>
            <a:graphicFrameLocks noChangeAspect="1"/>
          </p:cNvGraphicFramePr>
          <p:nvPr/>
        </p:nvGraphicFramePr>
        <p:xfrm>
          <a:off x="15371095" y="6424633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17" name="Equation" r:id="rId6" imgW="114300" imgH="165100" progId="Equation.3">
                  <p:embed/>
                </p:oleObj>
              </mc:Choice>
              <mc:Fallback>
                <p:oleObj name="Equation" r:id="rId6" imgW="114300" imgH="165100" progId="Equation.3">
                  <p:embed/>
                  <p:pic>
                    <p:nvPicPr>
                      <p:cNvPr id="28" name="Object 27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371095" y="6424633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/>
          <p:cNvGraphicFramePr>
            <a:graphicFrameLocks noChangeAspect="1"/>
          </p:cNvGraphicFramePr>
          <p:nvPr/>
        </p:nvGraphicFramePr>
        <p:xfrm>
          <a:off x="15371095" y="6424633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18" name="Equation" r:id="rId8" imgW="114300" imgH="165100" progId="Equation.3">
                  <p:embed/>
                </p:oleObj>
              </mc:Choice>
              <mc:Fallback>
                <p:oleObj name="Equation" r:id="rId8" imgW="114300" imgH="165100" progId="Equation.3">
                  <p:embed/>
                  <p:pic>
                    <p:nvPicPr>
                      <p:cNvPr id="29" name="Object 28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371095" y="6424633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" name="TextBox 57">
            <a:extLst>
              <a:ext uri="{FF2B5EF4-FFF2-40B4-BE49-F238E27FC236}">
                <a16:creationId xmlns:a16="http://schemas.microsoft.com/office/drawing/2014/main" id="{9A2488CB-7699-BC47-8AF5-AEC4340C5AEB}"/>
              </a:ext>
            </a:extLst>
          </p:cNvPr>
          <p:cNvSpPr txBox="1"/>
          <p:nvPr/>
        </p:nvSpPr>
        <p:spPr>
          <a:xfrm>
            <a:off x="609600" y="244045"/>
            <a:ext cx="97443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142AD7"/>
                </a:solidFill>
                <a:latin typeface="+mj-lt"/>
              </a:rPr>
              <a:t>In a QCD factorized scenario: </a:t>
            </a:r>
          </a:p>
          <a:p>
            <a:r>
              <a:rPr lang="en-US" sz="2400" dirty="0">
                <a:solidFill>
                  <a:srgbClr val="142AD7"/>
                </a:solidFill>
                <a:latin typeface="+mj-lt"/>
              </a:rPr>
              <a:t>quark and gluon spatial configurations from deeply virtual exclusive scattering</a:t>
            </a:r>
          </a:p>
        </p:txBody>
      </p:sp>
      <p:sp>
        <p:nvSpPr>
          <p:cNvPr id="62" name="Freeform 25">
            <a:extLst>
              <a:ext uri="{FF2B5EF4-FFF2-40B4-BE49-F238E27FC236}">
                <a16:creationId xmlns:a16="http://schemas.microsoft.com/office/drawing/2014/main" id="{5F595995-B742-C646-A259-6E593C619C69}"/>
              </a:ext>
            </a:extLst>
          </p:cNvPr>
          <p:cNvSpPr>
            <a:spLocks/>
          </p:cNvSpPr>
          <p:nvPr/>
        </p:nvSpPr>
        <p:spPr bwMode="auto">
          <a:xfrm>
            <a:off x="2423467" y="2184124"/>
            <a:ext cx="723900" cy="1066800"/>
          </a:xfrm>
          <a:custGeom>
            <a:avLst/>
            <a:gdLst>
              <a:gd name="T0" fmla="*/ 72 w 456"/>
              <a:gd name="T1" fmla="*/ 0 h 672"/>
              <a:gd name="T2" fmla="*/ 24 w 456"/>
              <a:gd name="T3" fmla="*/ 144 h 672"/>
              <a:gd name="T4" fmla="*/ 216 w 456"/>
              <a:gd name="T5" fmla="*/ 144 h 672"/>
              <a:gd name="T6" fmla="*/ 72 w 456"/>
              <a:gd name="T7" fmla="*/ 288 h 672"/>
              <a:gd name="T8" fmla="*/ 264 w 456"/>
              <a:gd name="T9" fmla="*/ 288 h 672"/>
              <a:gd name="T10" fmla="*/ 120 w 456"/>
              <a:gd name="T11" fmla="*/ 432 h 672"/>
              <a:gd name="T12" fmla="*/ 360 w 456"/>
              <a:gd name="T13" fmla="*/ 432 h 672"/>
              <a:gd name="T14" fmla="*/ 360 w 456"/>
              <a:gd name="T15" fmla="*/ 480 h 672"/>
              <a:gd name="T16" fmla="*/ 168 w 456"/>
              <a:gd name="T17" fmla="*/ 624 h 672"/>
              <a:gd name="T18" fmla="*/ 456 w 456"/>
              <a:gd name="T19" fmla="*/ 672 h 6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6" h="672">
                <a:moveTo>
                  <a:pt x="72" y="0"/>
                </a:moveTo>
                <a:cubicBezTo>
                  <a:pt x="36" y="60"/>
                  <a:pt x="0" y="120"/>
                  <a:pt x="24" y="144"/>
                </a:cubicBezTo>
                <a:cubicBezTo>
                  <a:pt x="48" y="168"/>
                  <a:pt x="208" y="120"/>
                  <a:pt x="216" y="144"/>
                </a:cubicBezTo>
                <a:cubicBezTo>
                  <a:pt x="224" y="168"/>
                  <a:pt x="64" y="264"/>
                  <a:pt x="72" y="288"/>
                </a:cubicBezTo>
                <a:cubicBezTo>
                  <a:pt x="80" y="312"/>
                  <a:pt x="256" y="264"/>
                  <a:pt x="264" y="288"/>
                </a:cubicBezTo>
                <a:cubicBezTo>
                  <a:pt x="272" y="312"/>
                  <a:pt x="104" y="408"/>
                  <a:pt x="120" y="432"/>
                </a:cubicBezTo>
                <a:cubicBezTo>
                  <a:pt x="136" y="456"/>
                  <a:pt x="320" y="424"/>
                  <a:pt x="360" y="432"/>
                </a:cubicBezTo>
                <a:cubicBezTo>
                  <a:pt x="400" y="440"/>
                  <a:pt x="392" y="448"/>
                  <a:pt x="360" y="480"/>
                </a:cubicBezTo>
                <a:cubicBezTo>
                  <a:pt x="328" y="512"/>
                  <a:pt x="152" y="592"/>
                  <a:pt x="168" y="624"/>
                </a:cubicBezTo>
                <a:cubicBezTo>
                  <a:pt x="184" y="656"/>
                  <a:pt x="408" y="664"/>
                  <a:pt x="456" y="672"/>
                </a:cubicBezTo>
              </a:path>
            </a:pathLst>
          </a:custGeom>
          <a:noFill/>
          <a:ln w="38100" cmpd="sng">
            <a:solidFill>
              <a:srgbClr val="FF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800080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" name="Freeform 26">
            <a:extLst>
              <a:ext uri="{FF2B5EF4-FFF2-40B4-BE49-F238E27FC236}">
                <a16:creationId xmlns:a16="http://schemas.microsoft.com/office/drawing/2014/main" id="{1B21C9CF-878A-9549-AC6C-98FA6AFCA06B}"/>
              </a:ext>
            </a:extLst>
          </p:cNvPr>
          <p:cNvSpPr>
            <a:spLocks/>
          </p:cNvSpPr>
          <p:nvPr/>
        </p:nvSpPr>
        <p:spPr bwMode="auto">
          <a:xfrm flipH="1">
            <a:off x="3909367" y="2184124"/>
            <a:ext cx="723900" cy="1066800"/>
          </a:xfrm>
          <a:custGeom>
            <a:avLst/>
            <a:gdLst>
              <a:gd name="T0" fmla="*/ 72 w 456"/>
              <a:gd name="T1" fmla="*/ 0 h 672"/>
              <a:gd name="T2" fmla="*/ 24 w 456"/>
              <a:gd name="T3" fmla="*/ 144 h 672"/>
              <a:gd name="T4" fmla="*/ 216 w 456"/>
              <a:gd name="T5" fmla="*/ 144 h 672"/>
              <a:gd name="T6" fmla="*/ 72 w 456"/>
              <a:gd name="T7" fmla="*/ 288 h 672"/>
              <a:gd name="T8" fmla="*/ 264 w 456"/>
              <a:gd name="T9" fmla="*/ 288 h 672"/>
              <a:gd name="T10" fmla="*/ 120 w 456"/>
              <a:gd name="T11" fmla="*/ 432 h 672"/>
              <a:gd name="T12" fmla="*/ 360 w 456"/>
              <a:gd name="T13" fmla="*/ 432 h 672"/>
              <a:gd name="T14" fmla="*/ 360 w 456"/>
              <a:gd name="T15" fmla="*/ 480 h 672"/>
              <a:gd name="T16" fmla="*/ 168 w 456"/>
              <a:gd name="T17" fmla="*/ 624 h 672"/>
              <a:gd name="T18" fmla="*/ 456 w 456"/>
              <a:gd name="T19" fmla="*/ 672 h 6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6" h="672">
                <a:moveTo>
                  <a:pt x="72" y="0"/>
                </a:moveTo>
                <a:cubicBezTo>
                  <a:pt x="36" y="60"/>
                  <a:pt x="0" y="120"/>
                  <a:pt x="24" y="144"/>
                </a:cubicBezTo>
                <a:cubicBezTo>
                  <a:pt x="48" y="168"/>
                  <a:pt x="208" y="120"/>
                  <a:pt x="216" y="144"/>
                </a:cubicBezTo>
                <a:cubicBezTo>
                  <a:pt x="224" y="168"/>
                  <a:pt x="64" y="264"/>
                  <a:pt x="72" y="288"/>
                </a:cubicBezTo>
                <a:cubicBezTo>
                  <a:pt x="80" y="312"/>
                  <a:pt x="256" y="264"/>
                  <a:pt x="264" y="288"/>
                </a:cubicBezTo>
                <a:cubicBezTo>
                  <a:pt x="272" y="312"/>
                  <a:pt x="104" y="408"/>
                  <a:pt x="120" y="432"/>
                </a:cubicBezTo>
                <a:cubicBezTo>
                  <a:pt x="136" y="456"/>
                  <a:pt x="320" y="424"/>
                  <a:pt x="360" y="432"/>
                </a:cubicBezTo>
                <a:cubicBezTo>
                  <a:pt x="400" y="440"/>
                  <a:pt x="392" y="448"/>
                  <a:pt x="360" y="480"/>
                </a:cubicBezTo>
                <a:cubicBezTo>
                  <a:pt x="328" y="512"/>
                  <a:pt x="152" y="592"/>
                  <a:pt x="168" y="624"/>
                </a:cubicBezTo>
                <a:cubicBezTo>
                  <a:pt x="184" y="656"/>
                  <a:pt x="408" y="664"/>
                  <a:pt x="456" y="672"/>
                </a:cubicBezTo>
              </a:path>
            </a:pathLst>
          </a:custGeom>
          <a:noFill/>
          <a:ln w="38100" cmpd="sng">
            <a:solidFill>
              <a:srgbClr val="FF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800080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" name="Line 51">
            <a:extLst>
              <a:ext uri="{FF2B5EF4-FFF2-40B4-BE49-F238E27FC236}">
                <a16:creationId xmlns:a16="http://schemas.microsoft.com/office/drawing/2014/main" id="{F1B673BD-DB1D-094E-96F7-23B44DD8BD4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061764" y="3860524"/>
            <a:ext cx="1371600" cy="609600"/>
          </a:xfrm>
          <a:prstGeom prst="line">
            <a:avLst/>
          </a:prstGeom>
          <a:noFill/>
          <a:ln w="79375" cmpd="tri">
            <a:solidFill>
              <a:srgbClr val="93A2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" name="Line 52">
            <a:extLst>
              <a:ext uri="{FF2B5EF4-FFF2-40B4-BE49-F238E27FC236}">
                <a16:creationId xmlns:a16="http://schemas.microsoft.com/office/drawing/2014/main" id="{95D1D145-E8D8-EA4B-BDC7-CEE3696B1BBF}"/>
              </a:ext>
            </a:extLst>
          </p:cNvPr>
          <p:cNvSpPr>
            <a:spLocks noChangeShapeType="1"/>
          </p:cNvSpPr>
          <p:nvPr/>
        </p:nvSpPr>
        <p:spPr bwMode="auto">
          <a:xfrm rot="14522146" flipH="1">
            <a:off x="4709464" y="4127224"/>
            <a:ext cx="228600" cy="152400"/>
          </a:xfrm>
          <a:prstGeom prst="line">
            <a:avLst/>
          </a:prstGeom>
          <a:noFill/>
          <a:ln w="76200">
            <a:solidFill>
              <a:srgbClr val="93A2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" name="Line 54">
            <a:extLst>
              <a:ext uri="{FF2B5EF4-FFF2-40B4-BE49-F238E27FC236}">
                <a16:creationId xmlns:a16="http://schemas.microsoft.com/office/drawing/2014/main" id="{15B3F8DF-52B1-D54F-940B-B5C52891D5F5}"/>
              </a:ext>
            </a:extLst>
          </p:cNvPr>
          <p:cNvSpPr>
            <a:spLocks noChangeShapeType="1"/>
          </p:cNvSpPr>
          <p:nvPr/>
        </p:nvSpPr>
        <p:spPr bwMode="auto">
          <a:xfrm>
            <a:off x="3147364" y="3250924"/>
            <a:ext cx="762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" name="Line 55">
            <a:extLst>
              <a:ext uri="{FF2B5EF4-FFF2-40B4-BE49-F238E27FC236}">
                <a16:creationId xmlns:a16="http://schemas.microsoft.com/office/drawing/2014/main" id="{893A0AF0-3AC0-4A4A-972D-3BA20B1DC875}"/>
              </a:ext>
            </a:extLst>
          </p:cNvPr>
          <p:cNvSpPr>
            <a:spLocks noChangeShapeType="1"/>
          </p:cNvSpPr>
          <p:nvPr/>
        </p:nvSpPr>
        <p:spPr bwMode="auto">
          <a:xfrm>
            <a:off x="3909364" y="3250924"/>
            <a:ext cx="457200" cy="609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" name="Line 56">
            <a:extLst>
              <a:ext uri="{FF2B5EF4-FFF2-40B4-BE49-F238E27FC236}">
                <a16:creationId xmlns:a16="http://schemas.microsoft.com/office/drawing/2014/main" id="{F53DC90D-2E55-E74B-A063-10ED9E160C6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690164" y="3250924"/>
            <a:ext cx="457200" cy="609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" name="Oval 57">
            <a:extLst>
              <a:ext uri="{FF2B5EF4-FFF2-40B4-BE49-F238E27FC236}">
                <a16:creationId xmlns:a16="http://schemas.microsoft.com/office/drawing/2014/main" id="{69287872-BEC3-584B-9A19-B4F08E72E6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964" y="3708124"/>
            <a:ext cx="1752600" cy="381000"/>
          </a:xfrm>
          <a:prstGeom prst="ellipse">
            <a:avLst/>
          </a:prstGeom>
          <a:solidFill>
            <a:srgbClr val="8C9CAD"/>
          </a:solidFill>
          <a:ln w="9525">
            <a:solidFill>
              <a:srgbClr val="93A299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r>
              <a:rPr lang="en-US" sz="2400" b="1" dirty="0">
                <a:solidFill>
                  <a:srgbClr val="C00000"/>
                </a:solidFill>
              </a:rPr>
              <a:t>    GPD</a:t>
            </a:r>
          </a:p>
        </p:txBody>
      </p:sp>
      <p:sp>
        <p:nvSpPr>
          <p:cNvPr id="72" name="Line 58">
            <a:extLst>
              <a:ext uri="{FF2B5EF4-FFF2-40B4-BE49-F238E27FC236}">
                <a16:creationId xmlns:a16="http://schemas.microsoft.com/office/drawing/2014/main" id="{1524E37F-D556-5C42-8816-E03915183BA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47164" y="3936724"/>
            <a:ext cx="1371600" cy="609600"/>
          </a:xfrm>
          <a:prstGeom prst="line">
            <a:avLst/>
          </a:prstGeom>
          <a:noFill/>
          <a:ln w="79375" cmpd="tri">
            <a:solidFill>
              <a:srgbClr val="93A2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" name="Line 59">
            <a:extLst>
              <a:ext uri="{FF2B5EF4-FFF2-40B4-BE49-F238E27FC236}">
                <a16:creationId xmlns:a16="http://schemas.microsoft.com/office/drawing/2014/main" id="{002A92DA-D94F-1F4C-A78D-04449E3C834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080564" y="4179968"/>
            <a:ext cx="228600" cy="152400"/>
          </a:xfrm>
          <a:prstGeom prst="line">
            <a:avLst/>
          </a:prstGeom>
          <a:noFill/>
          <a:ln w="76200">
            <a:solidFill>
              <a:srgbClr val="93A2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75" name="Object 8">
            <a:extLst>
              <a:ext uri="{FF2B5EF4-FFF2-40B4-BE49-F238E27FC236}">
                <a16:creationId xmlns:a16="http://schemas.microsoft.com/office/drawing/2014/main" id="{59AAC7F7-1CBF-FF49-9200-59F0FD5EDF2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342752" y="3657324"/>
          <a:ext cx="457200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19" name="Equation" r:id="rId10" imgW="114300" imgH="165100" progId="Equation.DSMT4">
                  <p:embed/>
                </p:oleObj>
              </mc:Choice>
              <mc:Fallback>
                <p:oleObj name="Equation" r:id="rId10" imgW="114300" imgH="165100" progId="Equation.DSMT4">
                  <p:embed/>
                  <p:pic>
                    <p:nvPicPr>
                      <p:cNvPr id="75" name="Object 8">
                        <a:extLst>
                          <a:ext uri="{FF2B5EF4-FFF2-40B4-BE49-F238E27FC236}">
                            <a16:creationId xmlns:a16="http://schemas.microsoft.com/office/drawing/2014/main" id="{59AAC7F7-1CBF-FF49-9200-59F0FD5EDF2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2752" y="3657324"/>
                        <a:ext cx="457200" cy="660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6" name="Object 75">
            <a:extLst>
              <a:ext uri="{FF2B5EF4-FFF2-40B4-BE49-F238E27FC236}">
                <a16:creationId xmlns:a16="http://schemas.microsoft.com/office/drawing/2014/main" id="{988E7E70-9C01-1A48-B17E-9E63E313431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714104" y="3625578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20" name="Equation" r:id="rId12" imgW="114300" imgH="165100" progId="Equation.3">
                  <p:embed/>
                </p:oleObj>
              </mc:Choice>
              <mc:Fallback>
                <p:oleObj name="Equation" r:id="rId12" imgW="114300" imgH="165100" progId="Equation.3">
                  <p:embed/>
                  <p:pic>
                    <p:nvPicPr>
                      <p:cNvPr id="76" name="Object 75">
                        <a:extLst>
                          <a:ext uri="{FF2B5EF4-FFF2-40B4-BE49-F238E27FC236}">
                            <a16:creationId xmlns:a16="http://schemas.microsoft.com/office/drawing/2014/main" id="{988E7E70-9C01-1A48-B17E-9E63E313431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714104" y="3625578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F8797ADF-89D0-8F44-8105-0446466929BB}"/>
              </a:ext>
            </a:extLst>
          </p:cNvPr>
          <p:cNvCxnSpPr>
            <a:cxnSpLocks/>
          </p:cNvCxnSpPr>
          <p:nvPr/>
        </p:nvCxnSpPr>
        <p:spPr>
          <a:xfrm>
            <a:off x="1403371" y="2184124"/>
            <a:ext cx="1134290" cy="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A7330E13-B151-C244-93F0-1C261AED9315}"/>
              </a:ext>
            </a:extLst>
          </p:cNvPr>
          <p:cNvCxnSpPr>
            <a:cxnSpLocks/>
          </p:cNvCxnSpPr>
          <p:nvPr/>
        </p:nvCxnSpPr>
        <p:spPr>
          <a:xfrm flipV="1">
            <a:off x="2464412" y="1775844"/>
            <a:ext cx="1191575" cy="40828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Lightning Bolt 86">
            <a:extLst>
              <a:ext uri="{FF2B5EF4-FFF2-40B4-BE49-F238E27FC236}">
                <a16:creationId xmlns:a16="http://schemas.microsoft.com/office/drawing/2014/main" id="{D1B7326F-5B86-3D45-A936-EB1E41A145B0}"/>
              </a:ext>
            </a:extLst>
          </p:cNvPr>
          <p:cNvSpPr/>
          <p:nvPr/>
        </p:nvSpPr>
        <p:spPr>
          <a:xfrm rot="15713540">
            <a:off x="4235739" y="1993552"/>
            <a:ext cx="701896" cy="502729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567579-77BC-3C4A-8A2D-A788A13BE4D2}"/>
              </a:ext>
            </a:extLst>
          </p:cNvPr>
          <p:cNvSpPr txBox="1"/>
          <p:nvPr/>
        </p:nvSpPr>
        <p:spPr>
          <a:xfrm>
            <a:off x="6278357" y="2478510"/>
            <a:ext cx="2713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At least one photon is hard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030565AD-3DDC-6346-A86C-91926E8AE09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63425" y="3383181"/>
            <a:ext cx="5735140" cy="78077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4BB8588-46CE-B341-80E2-6132F1D051FB}"/>
              </a:ext>
            </a:extLst>
          </p:cNvPr>
          <p:cNvSpPr/>
          <p:nvPr/>
        </p:nvSpPr>
        <p:spPr>
          <a:xfrm>
            <a:off x="9965409" y="3505200"/>
            <a:ext cx="2033155" cy="56853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E278CA-38A1-0946-B2D7-E75A04CE74F0}"/>
              </a:ext>
            </a:extLst>
          </p:cNvPr>
          <p:cNvSpPr txBox="1"/>
          <p:nvPr/>
        </p:nvSpPr>
        <p:spPr>
          <a:xfrm>
            <a:off x="8603836" y="4167967"/>
            <a:ext cx="1148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000080"/>
                </a:highlight>
              </a:rPr>
              <a:t>e</a:t>
            </a:r>
            <a:r>
              <a:rPr lang="en-US" dirty="0">
                <a:highlight>
                  <a:srgbClr val="000080"/>
                </a:highlight>
                <a:latin typeface="Symbol" pitchFamily="2" charset="2"/>
              </a:rPr>
              <a:t> g* </a:t>
            </a:r>
            <a:r>
              <a:rPr lang="en-US" dirty="0">
                <a:highlight>
                  <a:srgbClr val="000080"/>
                </a:highlight>
              </a:rPr>
              <a:t>-&gt;  e’</a:t>
            </a:r>
            <a:r>
              <a:rPr lang="en-US" dirty="0">
                <a:highlight>
                  <a:srgbClr val="000080"/>
                </a:highlight>
                <a:latin typeface="Symbol" pitchFamily="2" charset="2"/>
              </a:rPr>
              <a:t>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C3A1392-3FCA-7140-BC57-92CDE61875BE}"/>
              </a:ext>
            </a:extLst>
          </p:cNvPr>
          <p:cNvSpPr txBox="1"/>
          <p:nvPr/>
        </p:nvSpPr>
        <p:spPr>
          <a:xfrm>
            <a:off x="10348297" y="4132341"/>
            <a:ext cx="1301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000080"/>
                </a:highlight>
                <a:latin typeface="Symbol" pitchFamily="2" charset="2"/>
              </a:rPr>
              <a:t>g* </a:t>
            </a:r>
            <a:r>
              <a:rPr lang="en-US" dirty="0">
                <a:highlight>
                  <a:srgbClr val="000080"/>
                </a:highlight>
              </a:rPr>
              <a:t>p -&gt; </a:t>
            </a:r>
            <a:r>
              <a:rPr lang="en-US" dirty="0">
                <a:highlight>
                  <a:srgbClr val="000080"/>
                </a:highlight>
                <a:latin typeface="Symbol" pitchFamily="2" charset="2"/>
              </a:rPr>
              <a:t>g</a:t>
            </a:r>
            <a:r>
              <a:rPr lang="en-US" dirty="0">
                <a:highlight>
                  <a:srgbClr val="000080"/>
                </a:highlight>
              </a:rPr>
              <a:t>’ p’</a:t>
            </a:r>
            <a:r>
              <a:rPr lang="en-US" dirty="0">
                <a:highlight>
                  <a:srgbClr val="000080"/>
                </a:highlight>
                <a:latin typeface="Symbol" pitchFamily="2" charset="2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4ADC89-9346-484E-988D-31D0A2EE00F9}"/>
              </a:ext>
            </a:extLst>
          </p:cNvPr>
          <p:cNvSpPr txBox="1"/>
          <p:nvPr/>
        </p:nvSpPr>
        <p:spPr>
          <a:xfrm>
            <a:off x="10046473" y="2992430"/>
            <a:ext cx="20601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helicity amplitude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56D6618-D557-3448-A419-790D7D6E7FD6}"/>
              </a:ext>
            </a:extLst>
          </p:cNvPr>
          <p:cNvCxnSpPr>
            <a:cxnSpLocks/>
          </p:cNvCxnSpPr>
          <p:nvPr/>
        </p:nvCxnSpPr>
        <p:spPr>
          <a:xfrm rot="3890478" flipV="1">
            <a:off x="4547933" y="4565818"/>
            <a:ext cx="683475" cy="567433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FE069A17-403A-414D-869A-F8C1926E98C5}"/>
              </a:ext>
            </a:extLst>
          </p:cNvPr>
          <p:cNvSpPr/>
          <p:nvPr/>
        </p:nvSpPr>
        <p:spPr>
          <a:xfrm rot="3890478">
            <a:off x="4658689" y="4664154"/>
            <a:ext cx="381000" cy="381000"/>
          </a:xfrm>
          <a:prstGeom prst="ellipse">
            <a:avLst/>
          </a:prstGeom>
          <a:gradFill>
            <a:gsLst>
              <a:gs pos="0">
                <a:schemeClr val="bg2">
                  <a:tint val="96000"/>
                  <a:shade val="100000"/>
                  <a:hueMod val="270000"/>
                  <a:satMod val="200000"/>
                  <a:lumMod val="128000"/>
                </a:schemeClr>
              </a:gs>
              <a:gs pos="55000">
                <a:schemeClr val="bg2">
                  <a:shade val="100000"/>
                  <a:hueMod val="100000"/>
                  <a:satMod val="110000"/>
                  <a:lumMod val="130000"/>
                </a:schemeClr>
              </a:gs>
              <a:gs pos="100000">
                <a:schemeClr val="bg2">
                  <a:shade val="78000"/>
                  <a:hueMod val="44000"/>
                  <a:satMod val="200000"/>
                  <a:lumMod val="69000"/>
                </a:schemeClr>
              </a:gs>
            </a:gsLst>
            <a:lin ang="252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188BC170-2EDE-F146-A276-3D5511CCE2AD}"/>
              </a:ext>
            </a:extLst>
          </p:cNvPr>
          <p:cNvCxnSpPr>
            <a:cxnSpLocks/>
          </p:cNvCxnSpPr>
          <p:nvPr/>
        </p:nvCxnSpPr>
        <p:spPr>
          <a:xfrm flipV="1">
            <a:off x="1754925" y="4763530"/>
            <a:ext cx="859039" cy="41807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l 49">
            <a:extLst>
              <a:ext uri="{FF2B5EF4-FFF2-40B4-BE49-F238E27FC236}">
                <a16:creationId xmlns:a16="http://schemas.microsoft.com/office/drawing/2014/main" id="{211766CD-3BF1-8540-A5CA-6F364FAE528A}"/>
              </a:ext>
            </a:extLst>
          </p:cNvPr>
          <p:cNvSpPr/>
          <p:nvPr/>
        </p:nvSpPr>
        <p:spPr>
          <a:xfrm>
            <a:off x="1970516" y="4793831"/>
            <a:ext cx="381000" cy="381000"/>
          </a:xfrm>
          <a:prstGeom prst="ellipse">
            <a:avLst/>
          </a:prstGeom>
          <a:gradFill>
            <a:gsLst>
              <a:gs pos="0">
                <a:schemeClr val="bg2">
                  <a:tint val="96000"/>
                  <a:shade val="100000"/>
                  <a:hueMod val="270000"/>
                  <a:satMod val="200000"/>
                  <a:lumMod val="128000"/>
                </a:schemeClr>
              </a:gs>
              <a:gs pos="55000">
                <a:schemeClr val="bg2">
                  <a:shade val="100000"/>
                  <a:hueMod val="100000"/>
                  <a:satMod val="110000"/>
                  <a:lumMod val="130000"/>
                </a:schemeClr>
              </a:gs>
              <a:gs pos="100000">
                <a:schemeClr val="bg2">
                  <a:shade val="78000"/>
                  <a:hueMod val="44000"/>
                  <a:satMod val="200000"/>
                  <a:lumMod val="69000"/>
                </a:schemeClr>
              </a:gs>
            </a:gsLst>
            <a:lin ang="252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2E65F-16AD-1B48-BBA7-DA4028ABFAE0}"/>
              </a:ext>
            </a:extLst>
          </p:cNvPr>
          <p:cNvSpPr txBox="1"/>
          <p:nvPr/>
        </p:nvSpPr>
        <p:spPr>
          <a:xfrm>
            <a:off x="5334000" y="4857690"/>
            <a:ext cx="821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+mj-lt"/>
              </a:rPr>
              <a:t>p’, </a:t>
            </a:r>
            <a:r>
              <a:rPr lang="en-US" sz="2400" dirty="0">
                <a:solidFill>
                  <a:schemeClr val="bg1"/>
                </a:solidFill>
                <a:latin typeface="Symbol" pitchFamily="2" charset="2"/>
              </a:rPr>
              <a:t>L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’</a:t>
            </a:r>
            <a:endParaRPr lang="en-US" sz="2400" dirty="0">
              <a:solidFill>
                <a:schemeClr val="bg1"/>
              </a:solidFill>
              <a:latin typeface="Symbol" pitchFamily="2" charset="2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8D92224-9AE9-4949-9735-97095FA1B34A}"/>
              </a:ext>
            </a:extLst>
          </p:cNvPr>
          <p:cNvSpPr txBox="1"/>
          <p:nvPr/>
        </p:nvSpPr>
        <p:spPr>
          <a:xfrm>
            <a:off x="4510210" y="2876490"/>
            <a:ext cx="8999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+mj-lt"/>
              </a:rPr>
              <a:t>q’, </a:t>
            </a:r>
            <a:r>
              <a:rPr lang="en-US" sz="2400" dirty="0">
                <a:solidFill>
                  <a:schemeClr val="bg1"/>
                </a:solidFill>
                <a:latin typeface="Symbol" pitchFamily="2" charset="2"/>
              </a:rPr>
              <a:t>L</a:t>
            </a:r>
            <a:r>
              <a:rPr lang="en-US" sz="2400" baseline="-25000" dirty="0">
                <a:solidFill>
                  <a:schemeClr val="bg1"/>
                </a:solidFill>
                <a:latin typeface="Symbol" pitchFamily="2" charset="2"/>
              </a:rPr>
              <a:t>g’</a:t>
            </a:r>
            <a:endParaRPr lang="en-US" sz="2400" dirty="0">
              <a:solidFill>
                <a:schemeClr val="bg1"/>
              </a:solidFill>
              <a:latin typeface="Symbol" pitchFamily="2" charset="2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35AA3FD-D55D-8E42-A0DD-19F48B252B54}"/>
              </a:ext>
            </a:extLst>
          </p:cNvPr>
          <p:cNvSpPr txBox="1"/>
          <p:nvPr/>
        </p:nvSpPr>
        <p:spPr>
          <a:xfrm>
            <a:off x="1066800" y="4857690"/>
            <a:ext cx="7008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+mj-lt"/>
              </a:rPr>
              <a:t>p, </a:t>
            </a:r>
            <a:r>
              <a:rPr lang="en-US" sz="2400" dirty="0">
                <a:solidFill>
                  <a:schemeClr val="bg1"/>
                </a:solidFill>
                <a:latin typeface="Symbol" pitchFamily="2" charset="2"/>
              </a:rPr>
              <a:t>L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DF72251-2D82-C94C-9302-D7E569EAEC11}"/>
              </a:ext>
            </a:extLst>
          </p:cNvPr>
          <p:cNvSpPr txBox="1"/>
          <p:nvPr/>
        </p:nvSpPr>
        <p:spPr>
          <a:xfrm>
            <a:off x="1752600" y="2822508"/>
            <a:ext cx="8883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+mj-lt"/>
              </a:rPr>
              <a:t>q, </a:t>
            </a:r>
            <a:r>
              <a:rPr lang="en-US" sz="2400" dirty="0">
                <a:solidFill>
                  <a:schemeClr val="bg1"/>
                </a:solidFill>
                <a:latin typeface="Symbol" pitchFamily="2" charset="2"/>
              </a:rPr>
              <a:t>L</a:t>
            </a:r>
            <a:r>
              <a:rPr lang="en-US" sz="2400" baseline="-25000" dirty="0">
                <a:solidFill>
                  <a:schemeClr val="bg1"/>
                </a:solidFill>
                <a:latin typeface="Symbol" pitchFamily="2" charset="2"/>
              </a:rPr>
              <a:t>g*</a:t>
            </a:r>
            <a:endParaRPr lang="en-US" sz="2400" dirty="0">
              <a:solidFill>
                <a:schemeClr val="bg1"/>
              </a:solidFill>
              <a:latin typeface="Symbol" pitchFamily="2" charset="2"/>
            </a:endParaRPr>
          </a:p>
        </p:txBody>
      </p:sp>
      <p:sp>
        <p:nvSpPr>
          <p:cNvPr id="74" name="Oval 60">
            <a:extLst>
              <a:ext uri="{FF2B5EF4-FFF2-40B4-BE49-F238E27FC236}">
                <a16:creationId xmlns:a16="http://schemas.microsoft.com/office/drawing/2014/main" id="{821F456C-B392-C546-958E-C489E73463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7764" y="3022324"/>
            <a:ext cx="1981200" cy="1524000"/>
          </a:xfrm>
          <a:prstGeom prst="ellipse">
            <a:avLst/>
          </a:prstGeom>
          <a:solidFill>
            <a:schemeClr val="tx2">
              <a:alpha val="55000"/>
            </a:schemeClr>
          </a:solidFill>
          <a:ln w="57150" cmpd="sng">
            <a:solidFill>
              <a:schemeClr val="tx2">
                <a:lumMod val="75000"/>
                <a:alpha val="81000"/>
              </a:schemeClr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800080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C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A9A094-16D4-5443-B53D-C0CF737D4A51}"/>
              </a:ext>
            </a:extLst>
          </p:cNvPr>
          <p:cNvSpPr txBox="1"/>
          <p:nvPr/>
        </p:nvSpPr>
        <p:spPr>
          <a:xfrm>
            <a:off x="1219200" y="1752600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E89FBF-A8B6-6D45-B2A2-EAD1C29FC930}"/>
              </a:ext>
            </a:extLst>
          </p:cNvPr>
          <p:cNvSpPr txBox="1"/>
          <p:nvPr/>
        </p:nvSpPr>
        <p:spPr>
          <a:xfrm>
            <a:off x="1557754" y="5638800"/>
            <a:ext cx="40781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Deeply virtual Compton scattering (DVCS)</a:t>
            </a:r>
          </a:p>
          <a:p>
            <a:r>
              <a:rPr lang="en-US" dirty="0">
                <a:solidFill>
                  <a:srgbClr val="002060"/>
                </a:solidFill>
              </a:rPr>
              <a:t>Generalized Parton Distribution (GPDs)</a:t>
            </a:r>
          </a:p>
        </p:txBody>
      </p:sp>
    </p:spTree>
    <p:extLst>
      <p:ext uri="{BB962C8B-B14F-4D97-AF65-F5344CB8AC3E}">
        <p14:creationId xmlns:p14="http://schemas.microsoft.com/office/powerpoint/2010/main" val="22121301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xplosion 2 14">
            <a:extLst>
              <a:ext uri="{FF2B5EF4-FFF2-40B4-BE49-F238E27FC236}">
                <a16:creationId xmlns:a16="http://schemas.microsoft.com/office/drawing/2014/main" id="{75D64C94-51EF-034E-A9DF-B49210C7CA30}"/>
              </a:ext>
            </a:extLst>
          </p:cNvPr>
          <p:cNvSpPr/>
          <p:nvPr/>
        </p:nvSpPr>
        <p:spPr>
          <a:xfrm>
            <a:off x="8558213" y="4333951"/>
            <a:ext cx="3633787" cy="2628897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86D712-68B2-844F-B13D-7FD5C275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10/7/25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4A78BC5-68F0-A845-8115-A64B3644B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49EDDC-3A88-3C44-ADF9-5EB850A53E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637709"/>
            <a:ext cx="7924800" cy="33485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A14347-0ECF-2D4A-9377-5265DAFFB4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6300" y="3910016"/>
            <a:ext cx="6642100" cy="15999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4028B2-5595-7644-B22A-284C586B49A5}"/>
              </a:ext>
            </a:extLst>
          </p:cNvPr>
          <p:cNvSpPr txBox="1"/>
          <p:nvPr/>
        </p:nvSpPr>
        <p:spPr>
          <a:xfrm>
            <a:off x="10287000" y="2364839"/>
            <a:ext cx="1564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long. polarized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21CDCC-7909-E648-A489-A9E99E65BC92}"/>
              </a:ext>
            </a:extLst>
          </p:cNvPr>
          <p:cNvSpPr txBox="1"/>
          <p:nvPr/>
        </p:nvSpPr>
        <p:spPr>
          <a:xfrm>
            <a:off x="10287000" y="3251063"/>
            <a:ext cx="1715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transv</a:t>
            </a:r>
            <a:r>
              <a:rPr lang="en-US" dirty="0"/>
              <a:t>. polarized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090BDA-9417-9C4D-932E-768665E6A558}"/>
              </a:ext>
            </a:extLst>
          </p:cNvPr>
          <p:cNvSpPr txBox="1"/>
          <p:nvPr/>
        </p:nvSpPr>
        <p:spPr>
          <a:xfrm>
            <a:off x="10287000" y="1572301"/>
            <a:ext cx="1291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unpolarized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91E103A-8044-4A42-AFB2-1E580226370B}"/>
              </a:ext>
            </a:extLst>
          </p:cNvPr>
          <p:cNvSpPr/>
          <p:nvPr/>
        </p:nvSpPr>
        <p:spPr>
          <a:xfrm>
            <a:off x="3810000" y="2157417"/>
            <a:ext cx="6248400" cy="848238"/>
          </a:xfrm>
          <a:prstGeom prst="roundRect">
            <a:avLst/>
          </a:prstGeom>
          <a:noFill/>
          <a:ln w="28575">
            <a:solidFill>
              <a:srgbClr val="142A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B4C30AD-4BBA-0549-AC60-3D5BA50A08F7}"/>
              </a:ext>
            </a:extLst>
          </p:cNvPr>
          <p:cNvSpPr/>
          <p:nvPr/>
        </p:nvSpPr>
        <p:spPr>
          <a:xfrm>
            <a:off x="3416300" y="3030027"/>
            <a:ext cx="6642100" cy="2411363"/>
          </a:xfrm>
          <a:prstGeom prst="round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2E2F71B-1526-7A43-BB3C-4A4F75DAD7AD}"/>
              </a:ext>
            </a:extLst>
          </p:cNvPr>
          <p:cNvSpPr/>
          <p:nvPr/>
        </p:nvSpPr>
        <p:spPr>
          <a:xfrm>
            <a:off x="3810000" y="1253053"/>
            <a:ext cx="6248400" cy="916031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6725DD0-488B-B541-B071-13B2CF6CC415}"/>
              </a:ext>
            </a:extLst>
          </p:cNvPr>
          <p:cNvSpPr/>
          <p:nvPr/>
        </p:nvSpPr>
        <p:spPr>
          <a:xfrm>
            <a:off x="76200" y="5406682"/>
            <a:ext cx="6629400" cy="827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B. </a:t>
            </a:r>
            <a:r>
              <a:rPr lang="en-US" sz="1400" dirty="0" err="1"/>
              <a:t>Kriesten</a:t>
            </a:r>
            <a:r>
              <a:rPr lang="en-US" sz="1400" dirty="0"/>
              <a:t> et al, </a:t>
            </a:r>
            <a:r>
              <a:rPr lang="en-US" sz="1400" i="1" dirty="0" err="1"/>
              <a:t>Phys.Rev</a:t>
            </a:r>
            <a:r>
              <a:rPr lang="en-US" sz="1400" i="1" dirty="0"/>
              <a:t>. D </a:t>
            </a:r>
            <a:r>
              <a:rPr lang="en-US" sz="1400" dirty="0"/>
              <a:t>101 (2020)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B. </a:t>
            </a:r>
            <a:r>
              <a:rPr lang="en-US" sz="1400" dirty="0" err="1"/>
              <a:t>Kriesten</a:t>
            </a:r>
            <a:r>
              <a:rPr lang="en-US" sz="1400" dirty="0"/>
              <a:t> and SL, </a:t>
            </a:r>
            <a:r>
              <a:rPr lang="en-US" sz="1400" i="1" dirty="0" err="1"/>
              <a:t>Phys.Rev</a:t>
            </a:r>
            <a:r>
              <a:rPr lang="en-US" sz="1400" i="1" dirty="0"/>
              <a:t>. D105 (2022), </a:t>
            </a:r>
            <a:r>
              <a:rPr lang="en-US" sz="1400" dirty="0" err="1"/>
              <a:t>arXiv</a:t>
            </a:r>
            <a:r>
              <a:rPr lang="en-US" sz="1400" dirty="0"/>
              <a:t> </a:t>
            </a:r>
            <a:r>
              <a:rPr lang="en-US" sz="14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2004.08890</a:t>
            </a:r>
            <a:endParaRPr lang="en-US" sz="1400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B. </a:t>
            </a:r>
            <a:r>
              <a:rPr lang="en-US" sz="1400" dirty="0" err="1"/>
              <a:t>Kriesten</a:t>
            </a:r>
            <a:r>
              <a:rPr lang="en-US" sz="1400" dirty="0"/>
              <a:t> and SL, Phys. Lett. B829 (2022), arXiv:2011.04484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718ECE-77F8-114D-AE4F-59027243444D}"/>
              </a:ext>
            </a:extLst>
          </p:cNvPr>
          <p:cNvSpPr txBox="1"/>
          <p:nvPr/>
        </p:nvSpPr>
        <p:spPr>
          <a:xfrm>
            <a:off x="2971800" y="81155"/>
            <a:ext cx="6051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92D050"/>
                </a:solidFill>
                <a:latin typeface="+mj-lt"/>
              </a:rPr>
              <a:t>From Helicity Amplitudes to DVCS Cross Section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099223-FACD-A24C-8F53-0189E705D479}"/>
              </a:ext>
            </a:extLst>
          </p:cNvPr>
          <p:cNvSpPr txBox="1"/>
          <p:nvPr/>
        </p:nvSpPr>
        <p:spPr>
          <a:xfrm rot="19966266">
            <a:off x="9068084" y="5510731"/>
            <a:ext cx="24593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First inverse problem!</a:t>
            </a:r>
          </a:p>
        </p:txBody>
      </p:sp>
    </p:spTree>
    <p:extLst>
      <p:ext uri="{BB962C8B-B14F-4D97-AF65-F5344CB8AC3E}">
        <p14:creationId xmlns:p14="http://schemas.microsoft.com/office/powerpoint/2010/main" val="5473369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ED013E-AB99-2B4C-83D4-EBB4BF671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10/6/25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68BA72-3AFE-044B-9C6F-4C6C59F95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19" name="Explosion 2 18">
            <a:extLst>
              <a:ext uri="{FF2B5EF4-FFF2-40B4-BE49-F238E27FC236}">
                <a16:creationId xmlns:a16="http://schemas.microsoft.com/office/drawing/2014/main" id="{49271F29-B066-1543-93FE-22ACCB4F310B}"/>
              </a:ext>
            </a:extLst>
          </p:cNvPr>
          <p:cNvSpPr/>
          <p:nvPr/>
        </p:nvSpPr>
        <p:spPr>
          <a:xfrm rot="20599289">
            <a:off x="6197269" y="3330163"/>
            <a:ext cx="5956760" cy="1585597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7D4FF4D-F12D-4B46-A171-D81502AC218C}"/>
              </a:ext>
            </a:extLst>
          </p:cNvPr>
          <p:cNvSpPr txBox="1"/>
          <p:nvPr/>
        </p:nvSpPr>
        <p:spPr>
          <a:xfrm rot="20188290">
            <a:off x="7389564" y="3949280"/>
            <a:ext cx="32864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Second Inverse Problem!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C90F05-40D0-D848-9DED-855793BF56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1372133"/>
            <a:ext cx="6438900" cy="11684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991AF69-7C13-0646-B924-6B55ED08E34F}"/>
              </a:ext>
            </a:extLst>
          </p:cNvPr>
          <p:cNvSpPr txBox="1"/>
          <p:nvPr/>
        </p:nvSpPr>
        <p:spPr>
          <a:xfrm>
            <a:off x="4892924" y="3200880"/>
            <a:ext cx="2704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Assume known from PQCD</a:t>
            </a:r>
          </a:p>
        </p:txBody>
      </p:sp>
      <p:sp>
        <p:nvSpPr>
          <p:cNvPr id="21" name="Left Brace 20">
            <a:extLst>
              <a:ext uri="{FF2B5EF4-FFF2-40B4-BE49-F238E27FC236}">
                <a16:creationId xmlns:a16="http://schemas.microsoft.com/office/drawing/2014/main" id="{505DCEC7-DA72-D245-8C3C-10ADA8EE2C90}"/>
              </a:ext>
            </a:extLst>
          </p:cNvPr>
          <p:cNvSpPr/>
          <p:nvPr/>
        </p:nvSpPr>
        <p:spPr>
          <a:xfrm rot="16200000">
            <a:off x="5697332" y="1849653"/>
            <a:ext cx="457200" cy="2000902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D930632-DB01-944D-9D48-9A719D844BF3}"/>
              </a:ext>
            </a:extLst>
          </p:cNvPr>
          <p:cNvSpPr/>
          <p:nvPr/>
        </p:nvSpPr>
        <p:spPr>
          <a:xfrm>
            <a:off x="2362200" y="334631"/>
            <a:ext cx="712746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u="sng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Assuming a QCD </a:t>
            </a:r>
            <a:r>
              <a:rPr lang="en-US" sz="2400" b="1" u="sng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factorized scenario </a:t>
            </a:r>
            <a:r>
              <a:rPr lang="en-US" sz="2400" b="1" u="sng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sym typeface="Wingdings" pitchFamily="2" charset="2"/>
              </a:rPr>
              <a:t> CFFs  GPDs</a:t>
            </a:r>
            <a:endParaRPr lang="en-US" sz="2400" dirty="0"/>
          </a:p>
          <a:p>
            <a:pPr algn="ctr"/>
            <a:endParaRPr lang="en-US" sz="2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218993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6F42A-F963-4B2F-A2F9-DA672C969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228600"/>
            <a:ext cx="12192000" cy="1576446"/>
          </a:xfrm>
        </p:spPr>
        <p:txBody>
          <a:bodyPr anchor="ctr">
            <a:norm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3D Coordinate Space Representation requires a Fourier transform of a GPD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AD65FF-82B8-44EC-8299-14D40BF5E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384" y="1144684"/>
            <a:ext cx="11622416" cy="1141316"/>
          </a:xfrm>
        </p:spPr>
        <p:txBody>
          <a:bodyPr>
            <a:normAutofit/>
          </a:bodyPr>
          <a:lstStyle/>
          <a:p>
            <a:pPr marL="0" indent="0" defTabSz="629564">
              <a:spcBef>
                <a:spcPts val="689"/>
              </a:spcBef>
              <a:buNone/>
            </a:pPr>
            <a:r>
              <a:rPr lang="en-US" sz="1928" dirty="0"/>
              <a:t>Observables from DVES matrix elements</a:t>
            </a:r>
            <a:r>
              <a:rPr lang="en-US" sz="1928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can be </a:t>
            </a:r>
            <a:r>
              <a:rPr lang="en-US" sz="1928" kern="1200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Fourier transformed </a:t>
            </a:r>
            <a:r>
              <a:rPr lang="en-US" sz="1928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 momentum space into coordinate space, providing insight into the </a:t>
            </a:r>
            <a:r>
              <a:rPr lang="en-US" sz="1928" dirty="0"/>
              <a:t>spatial</a:t>
            </a:r>
            <a:r>
              <a:rPr lang="en-US" sz="1928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distributions of  quarks and gluons inside the proton</a:t>
            </a:r>
            <a:r>
              <a:rPr lang="en-US" sz="1928" dirty="0"/>
              <a:t>, besides matter and charge distributions.</a:t>
            </a:r>
            <a:endParaRPr lang="en-US" sz="1928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57391" indent="-157391" defTabSz="629564">
              <a:spcBef>
                <a:spcPts val="689"/>
              </a:spcBef>
            </a:pPr>
            <a:endParaRPr lang="en-US" sz="1928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57391" indent="-157391" defTabSz="629564">
              <a:spcBef>
                <a:spcPts val="689"/>
              </a:spcBef>
            </a:pPr>
            <a:endParaRPr lang="en-US" sz="1928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57391" indent="-157391" defTabSz="629564">
              <a:spcBef>
                <a:spcPts val="689"/>
              </a:spcBef>
            </a:pPr>
            <a:endParaRPr lang="en-US" sz="1928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DFA687-0CBE-4251-B1B2-FE316C169F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0069" y="2723895"/>
            <a:ext cx="4856331" cy="8609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A75100F-16DE-CB45-A98C-811D7687B08E}"/>
              </a:ext>
            </a:extLst>
          </p:cNvPr>
          <p:cNvSpPr/>
          <p:nvPr/>
        </p:nvSpPr>
        <p:spPr>
          <a:xfrm>
            <a:off x="4456514" y="2723895"/>
            <a:ext cx="1295400" cy="860999"/>
          </a:xfrm>
          <a:prstGeom prst="rect">
            <a:avLst/>
          </a:prstGeom>
          <a:noFill/>
          <a:ln>
            <a:solidFill>
              <a:srgbClr val="93D7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A1E168-C746-604B-9780-4A4E4B2C9EEB}"/>
              </a:ext>
            </a:extLst>
          </p:cNvPr>
          <p:cNvSpPr txBox="1"/>
          <p:nvPr/>
        </p:nvSpPr>
        <p:spPr>
          <a:xfrm>
            <a:off x="7364287" y="3962400"/>
            <a:ext cx="6367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GPD</a:t>
            </a:r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C0B3C74A-31A3-A949-9773-0BBB10BAA057}"/>
              </a:ext>
            </a:extLst>
          </p:cNvPr>
          <p:cNvSpPr/>
          <p:nvPr/>
        </p:nvSpPr>
        <p:spPr>
          <a:xfrm rot="16200000">
            <a:off x="4963396" y="1783214"/>
            <a:ext cx="323910" cy="1370564"/>
          </a:xfrm>
          <a:prstGeom prst="rightBrace">
            <a:avLst/>
          </a:prstGeom>
          <a:ln>
            <a:solidFill>
              <a:srgbClr val="AEF7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Brace 17">
            <a:extLst>
              <a:ext uri="{FF2B5EF4-FFF2-40B4-BE49-F238E27FC236}">
                <a16:creationId xmlns:a16="http://schemas.microsoft.com/office/drawing/2014/main" id="{495D0D2E-001F-5E44-9AEC-28B6A1B62235}"/>
              </a:ext>
            </a:extLst>
          </p:cNvPr>
          <p:cNvSpPr/>
          <p:nvPr/>
        </p:nvSpPr>
        <p:spPr>
          <a:xfrm rot="5400000">
            <a:off x="7458563" y="3134273"/>
            <a:ext cx="323910" cy="1370564"/>
          </a:xfrm>
          <a:prstGeom prst="rightBrace">
            <a:avLst/>
          </a:prstGeom>
          <a:ln>
            <a:solidFill>
              <a:srgbClr val="AEF7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CF705B-85E2-B24E-A8CF-EA74512DDB8F}"/>
              </a:ext>
            </a:extLst>
          </p:cNvPr>
          <p:cNvSpPr txBox="1"/>
          <p:nvPr/>
        </p:nvSpPr>
        <p:spPr>
          <a:xfrm>
            <a:off x="3372672" y="1981200"/>
            <a:ext cx="35480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Wigner phase space distribution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71AB8D8-1ACC-314B-9FFE-30AEBAB2289B}"/>
              </a:ext>
            </a:extLst>
          </p:cNvPr>
          <p:cNvSpPr/>
          <p:nvPr/>
        </p:nvSpPr>
        <p:spPr>
          <a:xfrm>
            <a:off x="6971114" y="2723895"/>
            <a:ext cx="1295400" cy="8609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417DF4B-6BF3-B848-B860-5D4E050506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384" y="4087358"/>
            <a:ext cx="5041900" cy="254973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84D9C41-3F57-DE4D-823B-50E5FFF7D372}"/>
              </a:ext>
            </a:extLst>
          </p:cNvPr>
          <p:cNvSpPr/>
          <p:nvPr/>
        </p:nvSpPr>
        <p:spPr>
          <a:xfrm>
            <a:off x="5707717" y="6064406"/>
            <a:ext cx="51961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web.pa.msu.edu</a:t>
            </a:r>
            <a:r>
              <a:rPr lang="en-US" dirty="0"/>
              <a:t>/people/</a:t>
            </a:r>
            <a:r>
              <a:rPr lang="en-US" dirty="0" err="1"/>
              <a:t>hwlin</a:t>
            </a:r>
            <a:r>
              <a:rPr lang="en-US" dirty="0"/>
              <a:t>/</a:t>
            </a:r>
            <a:r>
              <a:rPr lang="en-US" dirty="0" err="1"/>
              <a:t>research.html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671052-874B-1E45-9B38-7FDF71821181}"/>
              </a:ext>
            </a:extLst>
          </p:cNvPr>
          <p:cNvSpPr txBox="1"/>
          <p:nvPr/>
        </p:nvSpPr>
        <p:spPr>
          <a:xfrm>
            <a:off x="5730694" y="5695074"/>
            <a:ext cx="987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H-W Lin,</a:t>
            </a:r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9C9F2917-A820-E14A-8041-454E1A58E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607264-CA5D-3144-85D6-C5FC4EDABD61}" type="datetime1">
              <a:rPr lang="en-US" smtClean="0"/>
              <a:t>10/6/25</a:t>
            </a:fld>
            <a:endParaRPr lang="en-US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826C1A4E-FA7C-754F-8BF2-48E7934F5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46483" y="7770509"/>
            <a:ext cx="4114800" cy="365125"/>
          </a:xfr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0D542EA4-B8A7-F94A-80AB-463ACFCCB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D2C064-2997-E248-BA91-29658AFAD0D5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2167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6F7B13FF-A0E3-0A43-AF99-F6CFF1D71C8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95649898"/>
              </p:ext>
            </p:extLst>
          </p:nvPr>
        </p:nvGraphicFramePr>
        <p:xfrm>
          <a:off x="482600" y="475191"/>
          <a:ext cx="8128000" cy="60018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Left Brace 4">
            <a:extLst>
              <a:ext uri="{FF2B5EF4-FFF2-40B4-BE49-F238E27FC236}">
                <a16:creationId xmlns:a16="http://schemas.microsoft.com/office/drawing/2014/main" id="{43837439-1B81-3F43-81B7-6DAB74D7561E}"/>
              </a:ext>
            </a:extLst>
          </p:cNvPr>
          <p:cNvSpPr/>
          <p:nvPr/>
        </p:nvSpPr>
        <p:spPr>
          <a:xfrm rot="16200000">
            <a:off x="9105900" y="3467100"/>
            <a:ext cx="685800" cy="5029199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8A6233-B40C-9848-855D-2B57997D98A0}"/>
              </a:ext>
            </a:extLst>
          </p:cNvPr>
          <p:cNvSpPr txBox="1"/>
          <p:nvPr/>
        </p:nvSpPr>
        <p:spPr>
          <a:xfrm>
            <a:off x="1516706" y="6338011"/>
            <a:ext cx="48840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1</a:t>
            </a:r>
            <a:r>
              <a:rPr lang="en-US" sz="2400" b="1" baseline="30000" dirty="0"/>
              <a:t>st</a:t>
            </a:r>
            <a:r>
              <a:rPr lang="en-US" sz="2400" b="1" dirty="0"/>
              <a:t> set of inverse problem techniques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6444ED-9E71-3E42-BECD-AC735422C03B}"/>
              </a:ext>
            </a:extLst>
          </p:cNvPr>
          <p:cNvSpPr/>
          <p:nvPr/>
        </p:nvSpPr>
        <p:spPr>
          <a:xfrm>
            <a:off x="6781939" y="4788655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2000" b="1" u="sng" dirty="0">
                <a:solidFill>
                  <a:srgbClr val="FFFF00"/>
                </a:solidFill>
              </a:rPr>
              <a:t>Does QCD Factorization work at the scale of data?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E45BEE-F2D7-674C-94E5-BAF6D4073076}"/>
              </a:ext>
            </a:extLst>
          </p:cNvPr>
          <p:cNvSpPr/>
          <p:nvPr/>
        </p:nvSpPr>
        <p:spPr>
          <a:xfrm>
            <a:off x="7765473" y="4174590"/>
            <a:ext cx="3639394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lvl="0"/>
            <a:r>
              <a:rPr lang="en-US" sz="2400" dirty="0">
                <a:solidFill>
                  <a:srgbClr val="142AD7"/>
                </a:solidFill>
              </a:rPr>
              <a:t>More theoretical questions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71F28B-5A48-564E-AAE7-AD579FA55782}"/>
              </a:ext>
            </a:extLst>
          </p:cNvPr>
          <p:cNvSpPr txBox="1"/>
          <p:nvPr/>
        </p:nvSpPr>
        <p:spPr>
          <a:xfrm>
            <a:off x="7772400" y="6298799"/>
            <a:ext cx="3221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2</a:t>
            </a:r>
            <a:r>
              <a:rPr lang="en-US" sz="2400" b="1" baseline="30000" dirty="0"/>
              <a:t>nd</a:t>
            </a:r>
            <a:r>
              <a:rPr lang="en-US" sz="2400" b="1" dirty="0"/>
              <a:t> inverse problem set </a:t>
            </a:r>
          </a:p>
        </p:txBody>
      </p:sp>
      <p:sp>
        <p:nvSpPr>
          <p:cNvPr id="11" name="Left Brace 10">
            <a:extLst>
              <a:ext uri="{FF2B5EF4-FFF2-40B4-BE49-F238E27FC236}">
                <a16:creationId xmlns:a16="http://schemas.microsoft.com/office/drawing/2014/main" id="{5F22BD6A-442E-6743-A0FE-3C78BF4DA15C}"/>
              </a:ext>
            </a:extLst>
          </p:cNvPr>
          <p:cNvSpPr/>
          <p:nvPr/>
        </p:nvSpPr>
        <p:spPr>
          <a:xfrm rot="16200000">
            <a:off x="3619500" y="3462635"/>
            <a:ext cx="685800" cy="5029199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Right Arrow 1">
            <a:extLst>
              <a:ext uri="{FF2B5EF4-FFF2-40B4-BE49-F238E27FC236}">
                <a16:creationId xmlns:a16="http://schemas.microsoft.com/office/drawing/2014/main" id="{E98E50B2-8FD9-9548-A878-453A88F93C9A}"/>
              </a:ext>
            </a:extLst>
          </p:cNvPr>
          <p:cNvSpPr/>
          <p:nvPr/>
        </p:nvSpPr>
        <p:spPr>
          <a:xfrm>
            <a:off x="5715000" y="4648199"/>
            <a:ext cx="1066800" cy="685801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4709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8">
            <a:extLst>
              <a:ext uri="{FF2B5EF4-FFF2-40B4-BE49-F238E27FC236}">
                <a16:creationId xmlns:a16="http://schemas.microsoft.com/office/drawing/2014/main" id="{D038248A-211C-4EEC-8401-C761B929FB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10">
            <a:extLst>
              <a:ext uri="{FF2B5EF4-FFF2-40B4-BE49-F238E27FC236}">
                <a16:creationId xmlns:a16="http://schemas.microsoft.com/office/drawing/2014/main" id="{C30A849F-66D9-40C8-BEC8-35AFF8F456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4542298-A2B1-480F-A11C-A40EDD19B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289890" y="0"/>
            <a:ext cx="3902110" cy="2382977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74AEB45E-B965-46A0-8557-C646B5011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21A22C7-11AD-44B0-9BF7-6E3A458215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7049D82-B7F3-4192-8337-4BDB16955E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24A7FAD9-577C-4D2E-A3B5-C6D0A39D47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40CDA802-AD0F-A24B-855F-7B1A4A293AC5}"/>
              </a:ext>
            </a:extLst>
          </p:cNvPr>
          <p:cNvSpPr/>
          <p:nvPr/>
        </p:nvSpPr>
        <p:spPr>
          <a:xfrm>
            <a:off x="1384674" y="2324613"/>
            <a:ext cx="9833548" cy="26939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tx2"/>
                </a:solidFill>
              </a:rPr>
              <a:t>“The EIC will be a particle accelerator that collides electrons with protons and nuclei </a:t>
            </a:r>
            <a:r>
              <a:rPr lang="en-US" sz="2000" u="sng" dirty="0">
                <a:solidFill>
                  <a:srgbClr val="FFFF00"/>
                </a:solidFill>
              </a:rPr>
              <a:t>to produce snapshots of those particles’ internal structure—like a CT scanner for atoms.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tx2"/>
                </a:solidFill>
              </a:rPr>
              <a:t>The electron beam will reveal the arrangement of the quarks and gluons that make up the protons and neutrons of nuclei.”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BE5737-6362-3042-81AA-A11DBECF78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04672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16A94A18-66C2-A54B-A167-329473CCEBB7}" type="datetime1">
              <a:rPr lang="en-US" smtClean="0"/>
              <a:pPr defTabSz="914400">
                <a:spcAft>
                  <a:spcPts val="600"/>
                </a:spcAft>
                <a:defRPr/>
              </a:pPr>
              <a:t>10/6/25</a:t>
            </a:fld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A5C9C35-2375-49EB-B99C-17C87D42FE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 flipH="1">
            <a:off x="0" y="4682671"/>
            <a:ext cx="2898948" cy="2175328"/>
            <a:chOff x="-305" y="-1"/>
            <a:chExt cx="3832880" cy="2876136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BE7B8C5-3FC9-47E9-B555-AFCB849A4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15B6EFE-6DC2-4A72-AC12-BCCC3638A6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E8C1B65-6799-4DD1-B262-01901DA126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3829674-8FAF-4E90-9FB7-C6CE17839B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018AE1-4E5C-1740-A7AE-019DED290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8650D0AE-FB45-374D-A9AF-DF9429BBE748}" type="slidenum">
              <a:rPr lang="en-US" smtClean="0"/>
              <a:pPr defTabSz="914400">
                <a:spcAft>
                  <a:spcPts val="600"/>
                </a:spcAft>
                <a:defRPr/>
              </a:pPr>
              <a:t>2</a:t>
            </a:fld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FA919B4-B7B3-984D-BE82-726E2E94E343}"/>
              </a:ext>
            </a:extLst>
          </p:cNvPr>
          <p:cNvSpPr/>
          <p:nvPr/>
        </p:nvSpPr>
        <p:spPr>
          <a:xfrm>
            <a:off x="1449705" y="3745299"/>
            <a:ext cx="25782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www.bnl.gov</a:t>
            </a:r>
            <a:r>
              <a:rPr lang="en-US" dirty="0"/>
              <a:t>/</a:t>
            </a:r>
            <a:r>
              <a:rPr lang="en-US" dirty="0" err="1"/>
              <a:t>eic</a:t>
            </a:r>
            <a:r>
              <a:rPr lang="en-US" dirty="0"/>
              <a:t>/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489317F-B358-4447-858F-33C5BBE731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4890" y="4300447"/>
            <a:ext cx="3810000" cy="2146300"/>
          </a:xfrm>
          <a:prstGeom prst="rect">
            <a:avLst/>
          </a:prstGeom>
          <a:solidFill>
            <a:schemeClr val="bg1">
              <a:lumMod val="65000"/>
              <a:lumOff val="35000"/>
              <a:alpha val="40000"/>
            </a:schemeClr>
          </a:solidFill>
          <a:effectLst>
            <a:softEdge rad="342900"/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C3CCA09-9873-B84A-8426-867625245F84}"/>
              </a:ext>
            </a:extLst>
          </p:cNvPr>
          <p:cNvSpPr/>
          <p:nvPr/>
        </p:nvSpPr>
        <p:spPr>
          <a:xfrm>
            <a:off x="1443085" y="660163"/>
            <a:ext cx="8991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The </a:t>
            </a:r>
            <a:r>
              <a:rPr lang="en-US" sz="2000" b="1" dirty="0"/>
              <a:t>Electron-Ion Collider (EIC)</a:t>
            </a:r>
            <a:r>
              <a:rPr lang="en-US" sz="2000" dirty="0"/>
              <a:t> is a </a:t>
            </a:r>
            <a:r>
              <a:rPr lang="en-US" sz="2000" dirty="0">
                <a:solidFill>
                  <a:srgbClr val="FFFF00"/>
                </a:solidFill>
              </a:rPr>
              <a:t>next-generation particle accelerator </a:t>
            </a:r>
            <a:r>
              <a:rPr lang="en-US" sz="2000" dirty="0"/>
              <a:t>planned to be built at Brookhaven National Laboratory in the U.S., with construction expected to start in the mid-2020s and first collisions later in the decade.</a:t>
            </a:r>
          </a:p>
        </p:txBody>
      </p:sp>
    </p:spTree>
    <p:extLst>
      <p:ext uri="{BB962C8B-B14F-4D97-AF65-F5344CB8AC3E}">
        <p14:creationId xmlns:p14="http://schemas.microsoft.com/office/powerpoint/2010/main" val="7151204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3C53F2-D6E6-C04E-8223-EDDA36E75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10/6/25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F1951A-4216-3848-A81D-E8FD8622C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405E4A-668B-6B4B-AF7E-FD5B4231931D}"/>
              </a:ext>
            </a:extLst>
          </p:cNvPr>
          <p:cNvSpPr txBox="1"/>
          <p:nvPr/>
        </p:nvSpPr>
        <p:spPr>
          <a:xfrm>
            <a:off x="409870" y="1752600"/>
            <a:ext cx="109315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Introducing Maximum Likelihood Analysis of deeply virtual exclusive scattering data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E5B9CB-BDDC-3444-BE72-2E000CF16AFA}"/>
              </a:ext>
            </a:extLst>
          </p:cNvPr>
          <p:cNvSpPr/>
          <p:nvPr/>
        </p:nvSpPr>
        <p:spPr>
          <a:xfrm>
            <a:off x="6683446" y="2667000"/>
            <a:ext cx="39489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-apple-system"/>
              </a:rPr>
              <a:t>Douglas  Adams et al., arXiv:2410.23469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7A0851-7A64-EF4C-B462-8A721C4F63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0200" y="3212069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2084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xplosion 2 14">
            <a:extLst>
              <a:ext uri="{FF2B5EF4-FFF2-40B4-BE49-F238E27FC236}">
                <a16:creationId xmlns:a16="http://schemas.microsoft.com/office/drawing/2014/main" id="{75D64C94-51EF-034E-A9DF-B49210C7CA30}"/>
              </a:ext>
            </a:extLst>
          </p:cNvPr>
          <p:cNvSpPr/>
          <p:nvPr/>
        </p:nvSpPr>
        <p:spPr>
          <a:xfrm>
            <a:off x="8558213" y="4333951"/>
            <a:ext cx="3633787" cy="2628897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86D712-68B2-844F-B13D-7FD5C275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10/6/25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4A78BC5-68F0-A845-8115-A64B3644B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49EDDC-3A88-3C44-ADF9-5EB850A53E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637709"/>
            <a:ext cx="7924800" cy="33485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A14347-0ECF-2D4A-9377-5265DAFFB4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6300" y="3910016"/>
            <a:ext cx="6642100" cy="15999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4028B2-5595-7644-B22A-284C586B49A5}"/>
              </a:ext>
            </a:extLst>
          </p:cNvPr>
          <p:cNvSpPr txBox="1"/>
          <p:nvPr/>
        </p:nvSpPr>
        <p:spPr>
          <a:xfrm>
            <a:off x="10287000" y="2364839"/>
            <a:ext cx="1564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long. polarized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21CDCC-7909-E648-A489-A9E99E65BC92}"/>
              </a:ext>
            </a:extLst>
          </p:cNvPr>
          <p:cNvSpPr txBox="1"/>
          <p:nvPr/>
        </p:nvSpPr>
        <p:spPr>
          <a:xfrm>
            <a:off x="10287000" y="3251063"/>
            <a:ext cx="1715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transv</a:t>
            </a:r>
            <a:r>
              <a:rPr lang="en-US" dirty="0"/>
              <a:t>. polarized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090BDA-9417-9C4D-932E-768665E6A558}"/>
              </a:ext>
            </a:extLst>
          </p:cNvPr>
          <p:cNvSpPr txBox="1"/>
          <p:nvPr/>
        </p:nvSpPr>
        <p:spPr>
          <a:xfrm>
            <a:off x="10287000" y="1572301"/>
            <a:ext cx="1291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unpolarized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91E103A-8044-4A42-AFB2-1E580226370B}"/>
              </a:ext>
            </a:extLst>
          </p:cNvPr>
          <p:cNvSpPr/>
          <p:nvPr/>
        </p:nvSpPr>
        <p:spPr>
          <a:xfrm>
            <a:off x="3810000" y="2157417"/>
            <a:ext cx="6248400" cy="848238"/>
          </a:xfrm>
          <a:prstGeom prst="roundRect">
            <a:avLst/>
          </a:prstGeom>
          <a:noFill/>
          <a:ln w="28575">
            <a:solidFill>
              <a:srgbClr val="142A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B4C30AD-4BBA-0549-AC60-3D5BA50A08F7}"/>
              </a:ext>
            </a:extLst>
          </p:cNvPr>
          <p:cNvSpPr/>
          <p:nvPr/>
        </p:nvSpPr>
        <p:spPr>
          <a:xfrm>
            <a:off x="3416300" y="3030027"/>
            <a:ext cx="6642100" cy="2411363"/>
          </a:xfrm>
          <a:prstGeom prst="round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2E2F71B-1526-7A43-BB3C-4A4F75DAD7AD}"/>
              </a:ext>
            </a:extLst>
          </p:cNvPr>
          <p:cNvSpPr/>
          <p:nvPr/>
        </p:nvSpPr>
        <p:spPr>
          <a:xfrm>
            <a:off x="3810000" y="1253053"/>
            <a:ext cx="6248400" cy="916031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6725DD0-488B-B541-B071-13B2CF6CC415}"/>
              </a:ext>
            </a:extLst>
          </p:cNvPr>
          <p:cNvSpPr/>
          <p:nvPr/>
        </p:nvSpPr>
        <p:spPr>
          <a:xfrm>
            <a:off x="76200" y="5406682"/>
            <a:ext cx="6629400" cy="827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B. </a:t>
            </a:r>
            <a:r>
              <a:rPr lang="en-US" sz="1400" dirty="0" err="1"/>
              <a:t>Kriesten</a:t>
            </a:r>
            <a:r>
              <a:rPr lang="en-US" sz="1400" dirty="0"/>
              <a:t> et al, </a:t>
            </a:r>
            <a:r>
              <a:rPr lang="en-US" sz="1400" i="1" dirty="0" err="1"/>
              <a:t>Phys.Rev</a:t>
            </a:r>
            <a:r>
              <a:rPr lang="en-US" sz="1400" i="1" dirty="0"/>
              <a:t>. D </a:t>
            </a:r>
            <a:r>
              <a:rPr lang="en-US" sz="1400" dirty="0"/>
              <a:t>101 (2020)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B. </a:t>
            </a:r>
            <a:r>
              <a:rPr lang="en-US" sz="1400" dirty="0" err="1"/>
              <a:t>Kriesten</a:t>
            </a:r>
            <a:r>
              <a:rPr lang="en-US" sz="1400" dirty="0"/>
              <a:t> and SL, </a:t>
            </a:r>
            <a:r>
              <a:rPr lang="en-US" sz="1400" i="1" dirty="0" err="1"/>
              <a:t>Phys.Rev</a:t>
            </a:r>
            <a:r>
              <a:rPr lang="en-US" sz="1400" i="1" dirty="0"/>
              <a:t>. D105 (2022), </a:t>
            </a:r>
            <a:r>
              <a:rPr lang="en-US" sz="1400" dirty="0" err="1"/>
              <a:t>arXiv</a:t>
            </a:r>
            <a:r>
              <a:rPr lang="en-US" sz="1400" dirty="0"/>
              <a:t> </a:t>
            </a:r>
            <a:r>
              <a:rPr lang="en-US" sz="14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2004.08890</a:t>
            </a:r>
            <a:endParaRPr lang="en-US" sz="1400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B. </a:t>
            </a:r>
            <a:r>
              <a:rPr lang="en-US" sz="1400" dirty="0" err="1"/>
              <a:t>Kriesten</a:t>
            </a:r>
            <a:r>
              <a:rPr lang="en-US" sz="1400" dirty="0"/>
              <a:t> and SL, Phys. Lett. B829 (2022), arXiv:2011.04484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718ECE-77F8-114D-AE4F-59027243444D}"/>
              </a:ext>
            </a:extLst>
          </p:cNvPr>
          <p:cNvSpPr txBox="1"/>
          <p:nvPr/>
        </p:nvSpPr>
        <p:spPr>
          <a:xfrm>
            <a:off x="2971800" y="81155"/>
            <a:ext cx="6051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92D050"/>
                </a:solidFill>
                <a:latin typeface="+mj-lt"/>
              </a:rPr>
              <a:t>From Helicity Amplitudes to DVCS Cross Section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099223-FACD-A24C-8F53-0189E705D479}"/>
              </a:ext>
            </a:extLst>
          </p:cNvPr>
          <p:cNvSpPr txBox="1"/>
          <p:nvPr/>
        </p:nvSpPr>
        <p:spPr>
          <a:xfrm rot="19966266">
            <a:off x="9068084" y="5510731"/>
            <a:ext cx="24593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First inverse problem!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83F221E-FBDD-F94B-946D-C2AE123350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FEB616A-FD86-7E4E-938F-9172E3EED3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8841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6"/>
          <p:cNvSpPr txBox="1">
            <a:spLocks noGrp="1"/>
          </p:cNvSpPr>
          <p:nvPr>
            <p:ph type="title"/>
          </p:nvPr>
        </p:nvSpPr>
        <p:spPr>
          <a:xfrm>
            <a:off x="638881" y="457200"/>
            <a:ext cx="10909640" cy="1368614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 sz="2800" dirty="0"/>
              <a:t>Performing CURVE FIT with “standard methods” results in degeneracy</a:t>
            </a:r>
          </a:p>
        </p:txBody>
      </p:sp>
      <p:pic>
        <p:nvPicPr>
          <p:cNvPr id="153" name="Google Shape;153;p26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320040" y="2532889"/>
            <a:ext cx="6080760" cy="3519745"/>
          </a:xfrm>
          <a:prstGeom prst="rect">
            <a:avLst/>
          </a:prstGeom>
          <a:noFill/>
        </p:spPr>
      </p:pic>
      <p:pic>
        <p:nvPicPr>
          <p:cNvPr id="156" name="Google Shape;156;p26"/>
          <p:cNvPicPr preferRelativeResize="0"/>
          <p:nvPr/>
        </p:nvPicPr>
        <p:blipFill rotWithShape="1">
          <a:blip r:embed="rId3"/>
          <a:srcRect l="12842" t="12537" r="75063" b="75980"/>
          <a:stretch/>
        </p:blipFill>
        <p:spPr>
          <a:xfrm>
            <a:off x="5954091" y="4715110"/>
            <a:ext cx="2639686" cy="1337524"/>
          </a:xfrm>
          <a:prstGeom prst="rect">
            <a:avLst/>
          </a:prstGeom>
          <a:noFill/>
        </p:spPr>
      </p:pic>
      <p:sp>
        <p:nvSpPr>
          <p:cNvPr id="155" name="Google Shape;155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defTabSz="914400">
              <a:spcAft>
                <a:spcPts val="600"/>
              </a:spcAft>
            </a:pPr>
            <a:fld id="{00000000-1234-1234-1234-123412341234}" type="slidenum">
              <a:rPr lang="en-US"/>
              <a:pPr defTabSz="914400">
                <a:spcAft>
                  <a:spcPts val="600"/>
                </a:spcAft>
              </a:pPr>
              <a:t>22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FF69E0A-82CD-834A-B94C-257070BB58CB}"/>
              </a:ext>
            </a:extLst>
          </p:cNvPr>
          <p:cNvSpPr/>
          <p:nvPr/>
        </p:nvSpPr>
        <p:spPr>
          <a:xfrm>
            <a:off x="6565273" y="2654503"/>
            <a:ext cx="5459206" cy="830997"/>
          </a:xfrm>
          <a:prstGeom prst="rect">
            <a:avLst/>
          </a:prstGeom>
          <a:ln>
            <a:solidFill>
              <a:srgbClr val="AEF769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3F3FF"/>
                </a:solidFill>
                <a:latin typeface="+mj-lt"/>
              </a:rPr>
              <a:t>The extracted CFFs are significantly sensitive to the way the fit is done!</a:t>
            </a:r>
            <a:endParaRPr lang="en-US" sz="2400" dirty="0">
              <a:solidFill>
                <a:srgbClr val="F3F3FF"/>
              </a:solidFill>
              <a:effectLst/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5109EA-E2B6-064C-A37A-6D4C1EDAEB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889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0" name="Rectangle 169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Google Shape;154;p26"/>
          <p:cNvSpPr txBox="1">
            <a:spLocks noGrp="1"/>
          </p:cNvSpPr>
          <p:nvPr>
            <p:ph type="title"/>
          </p:nvPr>
        </p:nvSpPr>
        <p:spPr>
          <a:xfrm>
            <a:off x="638881" y="457200"/>
            <a:ext cx="10909640" cy="1368614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 sz="2800" dirty="0"/>
              <a:t>Performing CURVE FIT with “standard methods” results in degeneracy</a:t>
            </a:r>
          </a:p>
        </p:txBody>
      </p:sp>
      <p:sp>
        <p:nvSpPr>
          <p:cNvPr id="172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3" name="Google Shape;153;p26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320040" y="2532889"/>
            <a:ext cx="6080760" cy="3519745"/>
          </a:xfrm>
          <a:prstGeom prst="rect">
            <a:avLst/>
          </a:prstGeom>
          <a:noFill/>
        </p:spPr>
      </p:pic>
      <p:pic>
        <p:nvPicPr>
          <p:cNvPr id="156" name="Google Shape;156;p26"/>
          <p:cNvPicPr preferRelativeResize="0"/>
          <p:nvPr/>
        </p:nvPicPr>
        <p:blipFill rotWithShape="1">
          <a:blip r:embed="rId3"/>
          <a:srcRect l="12842" t="12537" r="75063" b="75980"/>
          <a:stretch/>
        </p:blipFill>
        <p:spPr>
          <a:xfrm>
            <a:off x="5954091" y="4715110"/>
            <a:ext cx="2639686" cy="1337524"/>
          </a:xfrm>
          <a:prstGeom prst="rect">
            <a:avLst/>
          </a:prstGeom>
          <a:noFill/>
        </p:spPr>
      </p:pic>
      <p:sp>
        <p:nvSpPr>
          <p:cNvPr id="155" name="Google Shape;155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defTabSz="914400">
              <a:spcAft>
                <a:spcPts val="600"/>
              </a:spcAft>
            </a:pPr>
            <a:fld id="{00000000-1234-1234-1234-123412341234}" type="slidenum">
              <a:rPr lang="en-US"/>
              <a:pPr defTabSz="914400">
                <a:spcAft>
                  <a:spcPts val="600"/>
                </a:spcAft>
              </a:pPr>
              <a:t>23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FF69E0A-82CD-834A-B94C-257070BB58CB}"/>
              </a:ext>
            </a:extLst>
          </p:cNvPr>
          <p:cNvSpPr/>
          <p:nvPr/>
        </p:nvSpPr>
        <p:spPr>
          <a:xfrm>
            <a:off x="6565273" y="2654503"/>
            <a:ext cx="5459206" cy="830997"/>
          </a:xfrm>
          <a:prstGeom prst="rect">
            <a:avLst/>
          </a:prstGeom>
          <a:ln>
            <a:solidFill>
              <a:srgbClr val="AEF769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3F3FF"/>
                </a:solidFill>
                <a:latin typeface="+mj-lt"/>
              </a:rPr>
              <a:t>The extracted CFFs are significantly sensitive to the way the fit is done!</a:t>
            </a:r>
            <a:endParaRPr lang="en-US" sz="2400" dirty="0">
              <a:solidFill>
                <a:srgbClr val="F3F3FF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32623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397C04-B397-9545-A4A8-71968205A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10/6/25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6EF959-7988-7344-9FC8-811E2440C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C20A4C-4991-884F-AA94-564E039F838F}"/>
              </a:ext>
            </a:extLst>
          </p:cNvPr>
          <p:cNvSpPr txBox="1"/>
          <p:nvPr/>
        </p:nvSpPr>
        <p:spPr>
          <a:xfrm>
            <a:off x="717584" y="668950"/>
            <a:ext cx="10439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Working Framework: Bayesian statistical inference</a:t>
            </a:r>
          </a:p>
          <a:p>
            <a:endParaRPr lang="en-US" sz="2400" dirty="0">
              <a:latin typeface="+mj-lt"/>
            </a:endParaRPr>
          </a:p>
          <a:p>
            <a:endParaRPr lang="en-US" sz="2400" dirty="0">
              <a:latin typeface="+mj-lt"/>
            </a:endParaRPr>
          </a:p>
          <a:p>
            <a:pPr marL="342900" indent="-342900">
              <a:buFont typeface="Wingdings" pitchFamily="2" charset="2"/>
              <a:buChar char="Ø"/>
            </a:pPr>
            <a:endParaRPr lang="en-US" sz="2400" dirty="0">
              <a:latin typeface="+mj-lt"/>
            </a:endParaRPr>
          </a:p>
          <a:p>
            <a:pPr marL="342900" indent="-342900">
              <a:buFont typeface="Wingdings" pitchFamily="2" charset="2"/>
              <a:buChar char="Ø"/>
            </a:pPr>
            <a:endParaRPr lang="en-US" sz="2400" dirty="0">
              <a:latin typeface="+mj-lt"/>
            </a:endParaRPr>
          </a:p>
          <a:p>
            <a:endParaRPr lang="en-US" sz="2400" dirty="0">
              <a:latin typeface="+mj-lt"/>
            </a:endParaRPr>
          </a:p>
          <a:p>
            <a:pPr marL="342900" indent="-342900">
              <a:buFont typeface="Wingdings" pitchFamily="2" charset="2"/>
              <a:buChar char="Ø"/>
            </a:pPr>
            <a:endParaRPr lang="en-US" sz="2400" dirty="0">
              <a:latin typeface="+mj-lt"/>
            </a:endParaRPr>
          </a:p>
          <a:p>
            <a:pPr marL="342900" indent="-342900">
              <a:buFont typeface="Wingdings" pitchFamily="2" charset="2"/>
              <a:buChar char="Ø"/>
            </a:pPr>
            <a:endParaRPr lang="en-US" sz="2400" dirty="0">
              <a:latin typeface="+mj-lt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B417FC3-0BF4-6747-87CD-0656698F2BF5}"/>
              </a:ext>
            </a:extLst>
          </p:cNvPr>
          <p:cNvCxnSpPr>
            <a:cxnSpLocks/>
          </p:cNvCxnSpPr>
          <p:nvPr/>
        </p:nvCxnSpPr>
        <p:spPr>
          <a:xfrm>
            <a:off x="838200" y="1066800"/>
            <a:ext cx="617220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53E1B93C-DF0E-2C45-9F13-115D89F249DE}"/>
              </a:ext>
            </a:extLst>
          </p:cNvPr>
          <p:cNvSpPr/>
          <p:nvPr/>
        </p:nvSpPr>
        <p:spPr>
          <a:xfrm>
            <a:off x="312538" y="4749331"/>
            <a:ext cx="966489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Evaluated Likelihood with </a:t>
            </a:r>
            <a:r>
              <a:rPr lang="en-US" sz="2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MCMC/Metropolis Hasting Algorithm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8EC2FE2-53A7-E849-ACA3-B66EDC8CE8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302097"/>
            <a:ext cx="6853237" cy="93035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43C9E03-B3AF-8049-AA7A-235EFA4F5D82}"/>
              </a:ext>
            </a:extLst>
          </p:cNvPr>
          <p:cNvSpPr txBox="1"/>
          <p:nvPr/>
        </p:nvSpPr>
        <p:spPr>
          <a:xfrm>
            <a:off x="7922161" y="2582608"/>
            <a:ext cx="2044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Uninformative prior</a:t>
            </a:r>
          </a:p>
        </p:txBody>
      </p:sp>
    </p:spTree>
    <p:extLst>
      <p:ext uri="{BB962C8B-B14F-4D97-AF65-F5344CB8AC3E}">
        <p14:creationId xmlns:p14="http://schemas.microsoft.com/office/powerpoint/2010/main" val="24953765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532C51-8F61-C946-A89D-B02672F23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25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671261-D926-2E4E-8900-044328209A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520263"/>
            <a:ext cx="7368474" cy="38649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FD031F-821A-534F-870E-6A3949706D22}"/>
              </a:ext>
            </a:extLst>
          </p:cNvPr>
          <p:cNvSpPr txBox="1"/>
          <p:nvPr/>
        </p:nvSpPr>
        <p:spPr>
          <a:xfrm>
            <a:off x="1066800" y="639228"/>
            <a:ext cx="648190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Deeply Virtual Compton Scattering Results</a:t>
            </a:r>
          </a:p>
          <a:p>
            <a:endParaRPr lang="en-US" sz="2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339FF6-15EF-3340-B7C3-D1038BD2A1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057254" y="2846978"/>
            <a:ext cx="744546" cy="5718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6D33F5-C21A-0F40-A845-D1D77E4AEC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4795" y="5389949"/>
            <a:ext cx="744547" cy="6042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3FE5AF-A048-934C-B563-B6141711EA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063537" y="3654337"/>
            <a:ext cx="769104" cy="6090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5CE79E-19A4-894F-8177-11BE8AE6C7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6200" y="5403759"/>
            <a:ext cx="769104" cy="6090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300AFF1-AF24-264F-8D59-5E4A740C48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5422321"/>
            <a:ext cx="744546" cy="571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2259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5" name="Rectangle 344">
            <a:extLst>
              <a:ext uri="{FF2B5EF4-FFF2-40B4-BE49-F238E27FC236}">
                <a16:creationId xmlns:a16="http://schemas.microsoft.com/office/drawing/2014/main" id="{69D47016-023F-44BD-981C-50E7A10A66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7" name="Google Shape;337;p39"/>
          <p:cNvSpPr txBox="1">
            <a:spLocks noGrp="1"/>
          </p:cNvSpPr>
          <p:nvPr>
            <p:ph type="title"/>
          </p:nvPr>
        </p:nvSpPr>
        <p:spPr>
          <a:xfrm>
            <a:off x="630936" y="457200"/>
            <a:ext cx="4343400" cy="1929384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>
              <a:spcBef>
                <a:spcPct val="0"/>
              </a:spcBef>
            </a:pPr>
            <a:r>
              <a:rPr lang="en-US" sz="4800" dirty="0"/>
              <a:t>Covariance of CFF Results</a:t>
            </a:r>
          </a:p>
        </p:txBody>
      </p:sp>
      <p:sp>
        <p:nvSpPr>
          <p:cNvPr id="347" name="sketchy line">
            <a:extLst>
              <a:ext uri="{FF2B5EF4-FFF2-40B4-BE49-F238E27FC236}">
                <a16:creationId xmlns:a16="http://schemas.microsoft.com/office/drawing/2014/main" id="{6D8B37B0-0682-433E-BC8D-498C04ABD9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471415" y="1412748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8" name="Google Shape;338;p39"/>
          <p:cNvSpPr/>
          <p:nvPr/>
        </p:nvSpPr>
        <p:spPr>
          <a:xfrm>
            <a:off x="5541263" y="457200"/>
            <a:ext cx="6007608" cy="1929384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342900" indent="-3429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Here the maximum likelihood is achieved allowing 3 CFFs to vary. </a:t>
            </a:r>
          </a:p>
          <a:p>
            <a:pPr marL="342900" indent="-3429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Only 23 combinations of 2 angles are used. </a:t>
            </a:r>
          </a:p>
        </p:txBody>
      </p:sp>
      <p:pic>
        <p:nvPicPr>
          <p:cNvPr id="340" name="Google Shape;340;p39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434481" y="2386584"/>
            <a:ext cx="3678936" cy="3678936"/>
          </a:xfrm>
          <a:prstGeom prst="rect">
            <a:avLst/>
          </a:prstGeom>
          <a:noFill/>
        </p:spPr>
      </p:pic>
      <p:pic>
        <p:nvPicPr>
          <p:cNvPr id="336" name="Google Shape;336;p39"/>
          <p:cNvPicPr preferRelativeResize="0"/>
          <p:nvPr/>
        </p:nvPicPr>
        <p:blipFill rotWithShape="1">
          <a:blip r:embed="rId4"/>
          <a:srcRect l="26754" r="20360" b="12010"/>
          <a:stretch/>
        </p:blipFill>
        <p:spPr>
          <a:xfrm>
            <a:off x="7219585" y="2569464"/>
            <a:ext cx="3537934" cy="3678936"/>
          </a:xfrm>
          <a:prstGeom prst="rect">
            <a:avLst/>
          </a:prstGeom>
          <a:noFill/>
        </p:spPr>
      </p:pic>
      <p:sp>
        <p:nvSpPr>
          <p:cNvPr id="339" name="Google Shape;339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defTabSz="914400">
              <a:spcAft>
                <a:spcPts val="600"/>
              </a:spcAft>
            </a:pPr>
            <a:fld id="{00000000-1234-1234-1234-123412341234}" type="slidenum">
              <a:rPr lang="en-US"/>
              <a:pPr defTabSz="914400">
                <a:spcAft>
                  <a:spcPts val="600"/>
                </a:spcAft>
              </a:pPr>
              <a:t>26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0262ED-6EF0-5647-9428-131D418EBB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00" y="6065520"/>
            <a:ext cx="744547" cy="6042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81AB04D-0FBA-0842-A5AE-32811D7EED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681577" y="4773168"/>
            <a:ext cx="769104" cy="6090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0E6723B-7F2A-7D4A-B424-6906E63791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675677" y="3837578"/>
            <a:ext cx="744546" cy="5718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AD8936-B8EF-1E45-A054-F523A2BC77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57837" y="6097892"/>
            <a:ext cx="744546" cy="571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201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3F227-1CC7-ED4A-A3CB-4D824C9D9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27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805932-5B89-564E-B8C4-B5850AB27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189" y="533400"/>
            <a:ext cx="3968750" cy="29782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2B7C752-EC00-4948-9322-C72592279C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4200" y="488398"/>
            <a:ext cx="4095750" cy="30035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2C3F99-7A84-A64A-84EB-A2208044FC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8125" y="3600693"/>
            <a:ext cx="4095750" cy="296803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1332E66-B529-6746-B27C-4E5C870817E6}"/>
              </a:ext>
            </a:extLst>
          </p:cNvPr>
          <p:cNvSpPr txBox="1"/>
          <p:nvPr/>
        </p:nvSpPr>
        <p:spPr>
          <a:xfrm>
            <a:off x="6203539" y="685800"/>
            <a:ext cx="4106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Lucida Calligraphy" panose="03010101010101010101" pitchFamily="66" charset="77"/>
              </a:rPr>
              <a:t>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1BECC06-18E0-0540-95FA-B8C22E18DBE2}"/>
              </a:ext>
            </a:extLst>
          </p:cNvPr>
          <p:cNvSpPr txBox="1"/>
          <p:nvPr/>
        </p:nvSpPr>
        <p:spPr>
          <a:xfrm>
            <a:off x="3079339" y="3886200"/>
            <a:ext cx="5020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Lucida Calligraphy" panose="03010101010101010101" pitchFamily="66" charset="77"/>
              </a:rPr>
              <a:t>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A41786-53A3-A84C-92EA-A812BA1A7D85}"/>
              </a:ext>
            </a:extLst>
          </p:cNvPr>
          <p:cNvSpPr txBox="1"/>
          <p:nvPr/>
        </p:nvSpPr>
        <p:spPr>
          <a:xfrm>
            <a:off x="304800" y="685800"/>
            <a:ext cx="5020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Lucida Calligraphy" panose="03010101010101010101" pitchFamily="66" charset="77"/>
              </a:rPr>
              <a:t>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87DF16-57E8-9542-ADAA-31C530CCE9E0}"/>
              </a:ext>
            </a:extLst>
          </p:cNvPr>
          <p:cNvSpPr txBox="1"/>
          <p:nvPr/>
        </p:nvSpPr>
        <p:spPr>
          <a:xfrm>
            <a:off x="3200400" y="3581400"/>
            <a:ext cx="4122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Lucida Calligraphy" panose="03010101010101010101" pitchFamily="66" charset="77"/>
              </a:rPr>
              <a:t>~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6E816A-BF3A-4B47-AF10-6AF61F645F1E}"/>
              </a:ext>
            </a:extLst>
          </p:cNvPr>
          <p:cNvSpPr txBox="1"/>
          <p:nvPr/>
        </p:nvSpPr>
        <p:spPr>
          <a:xfrm>
            <a:off x="2133600" y="41130"/>
            <a:ext cx="81358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First fully quantitative/statistically sound extraction of CFFs from experiment</a:t>
            </a:r>
          </a:p>
        </p:txBody>
      </p:sp>
    </p:spTree>
    <p:extLst>
      <p:ext uri="{BB962C8B-B14F-4D97-AF65-F5344CB8AC3E}">
        <p14:creationId xmlns:p14="http://schemas.microsoft.com/office/powerpoint/2010/main" val="19503875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8AAFE5-B1DE-1140-9193-C3B713F36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207093"/>
            <a:ext cx="10905066" cy="4443812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0993C7-4A19-3F42-AC3A-91044886F3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16A94A18-66C2-A54B-A167-329473CCEBB7}" type="datetime1">
              <a:rPr lang="en-US" smtClean="0"/>
              <a:pPr>
                <a:spcAft>
                  <a:spcPts val="600"/>
                </a:spcAft>
                <a:defRPr/>
              </a:pPr>
              <a:t>10/6/25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25E6F8-49CA-A840-BCDE-91CAD6D57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8650D0AE-FB45-374D-A9AF-DF9429BBE748}" type="slidenum">
              <a:rPr lang="en-US" smtClean="0"/>
              <a:pPr>
                <a:spcAft>
                  <a:spcPts val="600"/>
                </a:spcAft>
                <a:defRPr/>
              </a:pPr>
              <a:t>28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A2EAAD-5161-FD49-BFFF-7C5E6E44CDF7}"/>
              </a:ext>
            </a:extLst>
          </p:cNvPr>
          <p:cNvSpPr txBox="1"/>
          <p:nvPr/>
        </p:nvSpPr>
        <p:spPr>
          <a:xfrm>
            <a:off x="381000" y="338675"/>
            <a:ext cx="11471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Accurate description of phase dependence of cross section is crucial: formalism of BKM, Braun et al. leads to degeneracy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B1BFF9-70E5-9D46-A0DA-B2FDEE4394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5715000"/>
            <a:ext cx="744547" cy="6042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98F58A-A662-B64A-A936-F2B45440C7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7854" y="5747372"/>
            <a:ext cx="744546" cy="5718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C906585-EE31-1C40-AEC8-78FD245826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-3841" y="4374714"/>
            <a:ext cx="769104" cy="6090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FCB344F-E873-6F42-91F8-16A86E5643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-9741" y="3439124"/>
            <a:ext cx="744546" cy="571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1204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252D45-B08D-FE4F-80DD-6B0F169FE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1295400"/>
            <a:ext cx="6418560" cy="4765781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FE01D0-8F20-4C46-962D-AA4AB3E5A0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16A94A18-66C2-A54B-A167-329473CCEBB7}" type="datetime1">
              <a:rPr lang="en-US" smtClean="0"/>
              <a:pPr>
                <a:spcAft>
                  <a:spcPts val="600"/>
                </a:spcAft>
                <a:defRPr/>
              </a:pPr>
              <a:t>10/6/25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90CADC-D1FD-F040-81FF-A4BAE918E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8650D0AE-FB45-374D-A9AF-DF9429BBE748}" type="slidenum">
              <a:rPr lang="en-US" smtClean="0"/>
              <a:pPr>
                <a:spcAft>
                  <a:spcPts val="600"/>
                </a:spcAft>
                <a:defRPr/>
              </a:pPr>
              <a:t>29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4E9FC9-4C28-4548-8DFF-D76702721934}"/>
              </a:ext>
            </a:extLst>
          </p:cNvPr>
          <p:cNvSpPr txBox="1"/>
          <p:nvPr/>
        </p:nvSpPr>
        <p:spPr>
          <a:xfrm>
            <a:off x="1295400" y="457200"/>
            <a:ext cx="7065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Understanding the origin of degeneracy of BKM results</a:t>
            </a:r>
          </a:p>
        </p:txBody>
      </p:sp>
    </p:spTree>
    <p:extLst>
      <p:ext uri="{BB962C8B-B14F-4D97-AF65-F5344CB8AC3E}">
        <p14:creationId xmlns:p14="http://schemas.microsoft.com/office/powerpoint/2010/main" val="16916485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DF52190-0560-F3FD-27B0-F21B77123C2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577" r="35048"/>
          <a:stretch>
            <a:fillRect/>
          </a:stretch>
        </p:blipFill>
        <p:spPr>
          <a:xfrm>
            <a:off x="-13937" y="-76202"/>
            <a:ext cx="5410197" cy="6858002"/>
          </a:xfrm>
          <a:prstGeom prst="rect">
            <a:avLst/>
          </a:prstGeom>
        </p:spPr>
      </p:pic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197" y="-1"/>
            <a:ext cx="678180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966503-4E66-F043-8588-DF564BE2AE21}"/>
              </a:ext>
            </a:extLst>
          </p:cNvPr>
          <p:cNvSpPr txBox="1"/>
          <p:nvPr/>
        </p:nvSpPr>
        <p:spPr>
          <a:xfrm>
            <a:off x="71050" y="-134037"/>
            <a:ext cx="5709772" cy="34968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dirty="0"/>
              <a:t>Many prominent examples of the </a:t>
            </a:r>
            <a:r>
              <a:rPr lang="en-US" sz="2000" dirty="0">
                <a:solidFill>
                  <a:srgbClr val="FFFF00"/>
                </a:solidFill>
              </a:rPr>
              <a:t>importance of imaging</a:t>
            </a:r>
            <a:r>
              <a:rPr lang="en-US" sz="2000" dirty="0"/>
              <a:t> One more example: Event Horizon Telescope (EHT) imaging an object </a:t>
            </a:r>
            <a:r>
              <a:rPr lang="en-US" sz="2000" dirty="0">
                <a:solidFill>
                  <a:srgbClr val="FFFF00"/>
                </a:solidFill>
              </a:rPr>
              <a:t>55 M light-years=5 x 10</a:t>
            </a:r>
            <a:r>
              <a:rPr lang="en-US" sz="2000" baseline="30000" dirty="0">
                <a:solidFill>
                  <a:srgbClr val="FFFF00"/>
                </a:solidFill>
              </a:rPr>
              <a:t>23 </a:t>
            </a:r>
            <a:r>
              <a:rPr lang="en-US" sz="2000" dirty="0">
                <a:solidFill>
                  <a:srgbClr val="FFFF00"/>
                </a:solidFill>
              </a:rPr>
              <a:t>m</a:t>
            </a:r>
            <a:r>
              <a:rPr lang="en-US" sz="2000" dirty="0"/>
              <a:t> away</a:t>
            </a:r>
          </a:p>
          <a:p>
            <a:pPr indent="-22860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1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23FB8E-DB12-5E43-A0A4-193199F6BA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8952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16A94A18-66C2-A54B-A167-329473CCEBB7}" type="datetime1">
              <a:rPr lang="en-US">
                <a:solidFill>
                  <a:srgbClr val="FFFFFF"/>
                </a:solidFill>
                <a:latin typeface="Calibri" panose="020F0502020204030204"/>
              </a:rPr>
              <a:pPr defTabSz="914400">
                <a:spcAft>
                  <a:spcPts val="600"/>
                </a:spcAft>
                <a:defRPr/>
              </a:pPr>
              <a:t>10/6/25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2AF983-B8C2-1C46-8F17-1BFCA026C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2520" y="6356350"/>
            <a:ext cx="3200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8650D0AE-FB45-374D-A9AF-DF9429BBE748}" type="slidenum">
              <a:rPr lang="en-US">
                <a:solidFill>
                  <a:schemeClr val="tx1"/>
                </a:solidFill>
                <a:latin typeface="Calibri" panose="020F0502020204030204"/>
              </a:rPr>
              <a:pPr defTabSz="914400">
                <a:spcAft>
                  <a:spcPts val="600"/>
                </a:spcAft>
                <a:defRPr/>
              </a:pPr>
              <a:t>3</a:t>
            </a:fld>
            <a:endParaRPr lang="en-US">
              <a:solidFill>
                <a:schemeClr val="tx1"/>
              </a:solidFill>
              <a:latin typeface="Calibri" panose="020F0502020204030204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D9C99D75-964E-D443-8D41-ABF372956016}"/>
              </a:ext>
            </a:extLst>
          </p:cNvPr>
          <p:cNvSpPr/>
          <p:nvPr/>
        </p:nvSpPr>
        <p:spPr>
          <a:xfrm>
            <a:off x="7010402" y="609600"/>
            <a:ext cx="4267198" cy="24058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lnSpcReduction="10000"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1" u="sng" dirty="0">
              <a:solidFill>
                <a:schemeClr val="tx1"/>
              </a:solidFill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tx1"/>
                </a:solidFill>
              </a:rPr>
              <a:t>But what is the science that goes into imaging the proton, observing its spatial structure at </a:t>
            </a:r>
            <a:r>
              <a:rPr lang="en-US" sz="2000" dirty="0">
                <a:solidFill>
                  <a:srgbClr val="FFFF00"/>
                </a:solidFill>
              </a:rPr>
              <a:t>10</a:t>
            </a:r>
            <a:r>
              <a:rPr lang="en-US" sz="2000" baseline="30000" dirty="0">
                <a:solidFill>
                  <a:srgbClr val="FFFF00"/>
                </a:solidFill>
              </a:rPr>
              <a:t>-15 </a:t>
            </a:r>
            <a:r>
              <a:rPr lang="en-US" sz="2000" dirty="0">
                <a:solidFill>
                  <a:srgbClr val="FFFF00"/>
                </a:solidFill>
              </a:rPr>
              <a:t> m</a:t>
            </a:r>
            <a:r>
              <a:rPr lang="en-US" sz="2000" dirty="0">
                <a:solidFill>
                  <a:schemeClr val="tx1"/>
                </a:solidFill>
              </a:rPr>
              <a:t>?   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tx1"/>
                </a:solidFill>
              </a:rPr>
              <a:t>(and with this the question of understanding the origin of spin)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aseline="30000" dirty="0">
              <a:solidFill>
                <a:schemeClr val="tx1"/>
              </a:solidFill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aseline="30000" dirty="0">
              <a:solidFill>
                <a:schemeClr val="tx1"/>
              </a:solidFill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B0EBB8B-A688-DB44-912E-A7461A3987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6667" y="4558816"/>
            <a:ext cx="2385282" cy="146098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63099FB-B936-204A-A953-2AD47D5B7CBB}"/>
              </a:ext>
            </a:extLst>
          </p:cNvPr>
          <p:cNvSpPr/>
          <p:nvPr/>
        </p:nvSpPr>
        <p:spPr>
          <a:xfrm>
            <a:off x="6482893" y="4127901"/>
            <a:ext cx="19432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SgsA</a:t>
            </a:r>
            <a:r>
              <a:rPr lang="en-US" dirty="0"/>
              <a:t>* (2023)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86BE3D6-CD25-E243-9705-BFE7CC3E6C23}"/>
              </a:ext>
            </a:extLst>
          </p:cNvPr>
          <p:cNvSpPr/>
          <p:nvPr/>
        </p:nvSpPr>
        <p:spPr>
          <a:xfrm>
            <a:off x="9067800" y="4135779"/>
            <a:ext cx="36738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M87* (first image, no ML, 2017)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EB7897C-CA1D-ED4C-8FAC-B5B0F81077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6884" y="4657316"/>
            <a:ext cx="1350716" cy="10873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06E62E-32DB-F942-982B-D2FA2A3582D9}"/>
              </a:ext>
            </a:extLst>
          </p:cNvPr>
          <p:cNvSpPr txBox="1"/>
          <p:nvPr/>
        </p:nvSpPr>
        <p:spPr>
          <a:xfrm>
            <a:off x="1737379" y="-1"/>
            <a:ext cx="1755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rgbClr val="AEF769"/>
                </a:solidFill>
              </a:rPr>
              <a:t>Very large scales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ACAC428-80E6-AE40-98B8-3315AF9AB09A}"/>
              </a:ext>
            </a:extLst>
          </p:cNvPr>
          <p:cNvSpPr txBox="1"/>
          <p:nvPr/>
        </p:nvSpPr>
        <p:spPr>
          <a:xfrm>
            <a:off x="8226014" y="838200"/>
            <a:ext cx="1789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rgbClr val="AEF769"/>
                </a:solidFill>
              </a:rPr>
              <a:t>Very small scales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16AC0C2-1281-A34C-BFF2-F83C38CDDC87}"/>
              </a:ext>
            </a:extLst>
          </p:cNvPr>
          <p:cNvCxnSpPr>
            <a:cxnSpLocks/>
          </p:cNvCxnSpPr>
          <p:nvPr/>
        </p:nvCxnSpPr>
        <p:spPr>
          <a:xfrm>
            <a:off x="5410196" y="2253418"/>
            <a:ext cx="2259112" cy="158916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12139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B05596-800B-F544-A155-0D3F838A5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10/6/25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71F4A3-FEC1-5144-B9E1-02BA7F624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063D06-3798-9040-94DC-AB2339DE48B1}"/>
              </a:ext>
            </a:extLst>
          </p:cNvPr>
          <p:cNvSpPr txBox="1"/>
          <p:nvPr/>
        </p:nvSpPr>
        <p:spPr>
          <a:xfrm>
            <a:off x="1676400" y="4618580"/>
            <a:ext cx="54003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/>
              <a:t> LL type data:</a:t>
            </a:r>
            <a:r>
              <a:rPr lang="en-US" sz="2000" dirty="0"/>
              <a:t> </a:t>
            </a:r>
            <a:r>
              <a:rPr lang="en-US" sz="2000" dirty="0" err="1">
                <a:solidFill>
                  <a:srgbClr val="FFFF00"/>
                </a:solidFill>
              </a:rPr>
              <a:t>E.Seder</a:t>
            </a:r>
            <a:r>
              <a:rPr lang="en-US" sz="2000" dirty="0">
                <a:solidFill>
                  <a:srgbClr val="FFFF00"/>
                </a:solidFill>
              </a:rPr>
              <a:t>  et al. [CLAS], PRL114 (2015)</a:t>
            </a:r>
          </a:p>
          <a:p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3CD76AE-DD45-354A-A756-FCBB069CBD93}"/>
              </a:ext>
            </a:extLst>
          </p:cNvPr>
          <p:cNvSpPr/>
          <p:nvPr/>
        </p:nvSpPr>
        <p:spPr>
          <a:xfrm>
            <a:off x="304800" y="391178"/>
            <a:ext cx="102108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What’s next? To reduce the error our analysis points at use of other observable keeping kinematics the same, before expanding phase space</a:t>
            </a:r>
          </a:p>
          <a:p>
            <a:endParaRPr lang="en-US" sz="2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E700B5"/>
                </a:solidFill>
              </a:rPr>
              <a:t>(Polarization is a crucial handle)</a:t>
            </a:r>
            <a:endParaRPr lang="en-US" sz="2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E700B5"/>
              </a:solidFill>
              <a:effectLst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CAE98B3-5C24-3648-8818-D2694FF0B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2514600"/>
            <a:ext cx="9740900" cy="952500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842A582F-4978-8246-B438-7169690D9B57}"/>
              </a:ext>
            </a:extLst>
          </p:cNvPr>
          <p:cNvSpPr/>
          <p:nvPr/>
        </p:nvSpPr>
        <p:spPr>
          <a:xfrm>
            <a:off x="7467600" y="2545513"/>
            <a:ext cx="838200" cy="8079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2D47B01-0EF5-C64B-ACBF-2017491867AD}"/>
              </a:ext>
            </a:extLst>
          </p:cNvPr>
          <p:cNvSpPr/>
          <p:nvPr/>
        </p:nvSpPr>
        <p:spPr>
          <a:xfrm>
            <a:off x="9906000" y="2545513"/>
            <a:ext cx="1054100" cy="8079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C1F7171-F8D0-7643-AE5D-7E2F4EF59900}"/>
              </a:ext>
            </a:extLst>
          </p:cNvPr>
          <p:cNvSpPr/>
          <p:nvPr/>
        </p:nvSpPr>
        <p:spPr>
          <a:xfrm>
            <a:off x="3886200" y="2545513"/>
            <a:ext cx="1143002" cy="8079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5506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6DEBDC-71CA-DE4F-B914-4D0FE2FFBC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2758" y="657655"/>
            <a:ext cx="5384337" cy="5549515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1991E1-B1D8-4D4D-B0A8-18EBE665A6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2400" y="6388482"/>
            <a:ext cx="2743200" cy="365125"/>
          </a:xfrm>
        </p:spPr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10/6/25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7F4C8C-F747-014F-97FE-B7842B67B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39E0E3-93D5-5249-B572-68AE18184A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1200" y="2438400"/>
            <a:ext cx="3872298" cy="17232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415649-F2B9-4D4D-9294-61A10FFC8328}"/>
              </a:ext>
            </a:extLst>
          </p:cNvPr>
          <p:cNvSpPr txBox="1"/>
          <p:nvPr/>
        </p:nvSpPr>
        <p:spPr>
          <a:xfrm>
            <a:off x="324878" y="217363"/>
            <a:ext cx="8231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Study role of </a:t>
            </a:r>
            <a:r>
              <a:rPr lang="en-US" dirty="0">
                <a:solidFill>
                  <a:srgbClr val="FFFF00"/>
                </a:solidFill>
                <a:latin typeface="+mj-lt"/>
              </a:rPr>
              <a:t>QCD factorization </a:t>
            </a:r>
            <a:r>
              <a:rPr lang="en-US" dirty="0">
                <a:latin typeface="+mj-lt"/>
              </a:rPr>
              <a:t>in </a:t>
            </a:r>
            <a:r>
              <a:rPr lang="en-US" dirty="0">
                <a:latin typeface="Symbol" pitchFamily="2" charset="2"/>
              </a:rPr>
              <a:t>p</a:t>
            </a:r>
            <a:r>
              <a:rPr lang="en-US" baseline="30000" dirty="0">
                <a:latin typeface="Symbol" pitchFamily="2" charset="2"/>
              </a:rPr>
              <a:t>0 </a:t>
            </a:r>
            <a:r>
              <a:rPr lang="en-US" dirty="0">
                <a:latin typeface="+mj-lt"/>
              </a:rPr>
              <a:t> electroproduction a window on </a:t>
            </a:r>
            <a:r>
              <a:rPr lang="en-US" dirty="0" err="1">
                <a:latin typeface="+mj-lt"/>
              </a:rPr>
              <a:t>transversity</a:t>
            </a:r>
            <a:r>
              <a:rPr lang="en-US" dirty="0">
                <a:latin typeface="+mj-lt"/>
              </a:rPr>
              <a:t> GPDs</a:t>
            </a:r>
            <a:r>
              <a:rPr lang="en-US" baseline="30000" dirty="0">
                <a:latin typeface="Symbol" pitchFamily="2" charset="2"/>
              </a:rPr>
              <a:t> </a:t>
            </a:r>
            <a:endParaRPr lang="en-US" dirty="0">
              <a:latin typeface="Symbol" pitchFamily="2" charset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EC2172B-AAFD-224C-8CEC-5D838C3A7431}"/>
                  </a:ext>
                </a:extLst>
              </p:cNvPr>
              <p:cNvSpPr txBox="1"/>
              <p:nvPr/>
            </p:nvSpPr>
            <p:spPr>
              <a:xfrm>
                <a:off x="1524000" y="6248400"/>
                <a:ext cx="85260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𝑅𝑒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 +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EC2172B-AAFD-224C-8CEC-5D838C3A74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6248400"/>
                <a:ext cx="852606" cy="276999"/>
              </a:xfrm>
              <a:prstGeom prst="rect">
                <a:avLst/>
              </a:prstGeom>
              <a:blipFill>
                <a:blip r:embed="rId4"/>
                <a:stretch>
                  <a:fillRect l="-10448" t="-18182" r="-1493" b="-36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71B7677-6AA3-634E-B04E-00B42C999DCF}"/>
                  </a:ext>
                </a:extLst>
              </p:cNvPr>
              <p:cNvSpPr txBox="1"/>
              <p:nvPr/>
            </p:nvSpPr>
            <p:spPr>
              <a:xfrm rot="16200000">
                <a:off x="832445" y="1756330"/>
                <a:ext cx="80131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𝑅𝑒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 −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71B7677-6AA3-634E-B04E-00B42C999D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832445" y="1756330"/>
                <a:ext cx="801310" cy="276999"/>
              </a:xfrm>
              <a:prstGeom prst="rect">
                <a:avLst/>
              </a:prstGeom>
              <a:blipFill>
                <a:blip r:embed="rId5"/>
                <a:stretch>
                  <a:fillRect l="-8696" r="-34783" b="-46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B9E8E5B-6388-5E41-BB3B-6AD15AB23DB0}"/>
                  </a:ext>
                </a:extLst>
              </p:cNvPr>
              <p:cNvSpPr txBox="1"/>
              <p:nvPr/>
            </p:nvSpPr>
            <p:spPr>
              <a:xfrm rot="16200000" flipH="1">
                <a:off x="680510" y="4261910"/>
                <a:ext cx="952781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𝐼𝑚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 −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B9E8E5B-6388-5E41-BB3B-6AD15AB23D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 flipH="1">
                <a:off x="680510" y="4261910"/>
                <a:ext cx="952781" cy="276999"/>
              </a:xfrm>
              <a:prstGeom prst="rect">
                <a:avLst/>
              </a:prstGeom>
              <a:blipFill>
                <a:blip r:embed="rId6"/>
                <a:stretch>
                  <a:fillRect l="-13043" r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23FCE2A-CEDC-294B-A4C1-C818ADCDD88D}"/>
                  </a:ext>
                </a:extLst>
              </p:cNvPr>
              <p:cNvSpPr txBox="1"/>
              <p:nvPr/>
            </p:nvSpPr>
            <p:spPr>
              <a:xfrm flipH="1">
                <a:off x="4076419" y="6276201"/>
                <a:ext cx="952781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𝐼𝑚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 + 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23FCE2A-CEDC-294B-A4C1-C818ADCDD8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4076419" y="6276201"/>
                <a:ext cx="952781" cy="276999"/>
              </a:xfrm>
              <a:prstGeom prst="rect">
                <a:avLst/>
              </a:prstGeom>
              <a:blipFill>
                <a:blip r:embed="rId7"/>
                <a:stretch>
                  <a:fillRect l="-6579" t="-8696" r="-1316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id="{2732548A-683F-D245-A593-C704AB88E58B}"/>
              </a:ext>
            </a:extLst>
          </p:cNvPr>
          <p:cNvSpPr/>
          <p:nvPr/>
        </p:nvSpPr>
        <p:spPr>
          <a:xfrm>
            <a:off x="4294531" y="4038600"/>
            <a:ext cx="582269" cy="609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A1C1182-C751-AF43-8632-07C020F03BF5}"/>
              </a:ext>
            </a:extLst>
          </p:cNvPr>
          <p:cNvSpPr/>
          <p:nvPr/>
        </p:nvSpPr>
        <p:spPr>
          <a:xfrm>
            <a:off x="1779931" y="1524000"/>
            <a:ext cx="582269" cy="609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06A2FB5-141D-4443-B2C4-E8AD3D9B93F9}"/>
              </a:ext>
            </a:extLst>
          </p:cNvPr>
          <p:cNvSpPr/>
          <p:nvPr/>
        </p:nvSpPr>
        <p:spPr>
          <a:xfrm>
            <a:off x="8534400" y="2895600"/>
            <a:ext cx="457200" cy="4194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5437B74-23EC-9C41-9AF0-6C66DCF764CA}"/>
              </a:ext>
            </a:extLst>
          </p:cNvPr>
          <p:cNvSpPr/>
          <p:nvPr/>
        </p:nvSpPr>
        <p:spPr>
          <a:xfrm>
            <a:off x="8763000" y="2438400"/>
            <a:ext cx="1524000" cy="4194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863DB2D-74BD-574A-B3A3-DD2EE889BC9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031" t="32965" r="28707" b="2871"/>
          <a:stretch/>
        </p:blipFill>
        <p:spPr>
          <a:xfrm>
            <a:off x="8763000" y="259810"/>
            <a:ext cx="1219200" cy="150148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151B7C7-A8FD-9043-81BA-7C538AE511A9}"/>
              </a:ext>
            </a:extLst>
          </p:cNvPr>
          <p:cNvSpPr/>
          <p:nvPr/>
        </p:nvSpPr>
        <p:spPr>
          <a:xfrm>
            <a:off x="6936146" y="5828661"/>
            <a:ext cx="32178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using Hall A data, Dlamini et al.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FAE46A-4379-DF41-9A29-5BE91805A800}"/>
              </a:ext>
            </a:extLst>
          </p:cNvPr>
          <p:cNvSpPr txBox="1"/>
          <p:nvPr/>
        </p:nvSpPr>
        <p:spPr>
          <a:xfrm>
            <a:off x="8686800" y="1840468"/>
            <a:ext cx="16759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>
                <a:solidFill>
                  <a:srgbClr val="FFFF00"/>
                </a:solidFill>
              </a:rPr>
              <a:t>Saraswati</a:t>
            </a:r>
            <a:r>
              <a:rPr lang="en-US" sz="1600" b="1" dirty="0">
                <a:solidFill>
                  <a:srgbClr val="FFFF00"/>
                </a:solidFill>
              </a:rPr>
              <a:t> Pandey</a:t>
            </a:r>
          </a:p>
        </p:txBody>
      </p:sp>
    </p:spTree>
    <p:extLst>
      <p:ext uri="{BB962C8B-B14F-4D97-AF65-F5344CB8AC3E}">
        <p14:creationId xmlns:p14="http://schemas.microsoft.com/office/powerpoint/2010/main" val="32100389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6F7B13FF-A0E3-0A43-AF99-F6CFF1D71C80}"/>
              </a:ext>
            </a:extLst>
          </p:cNvPr>
          <p:cNvGraphicFramePr/>
          <p:nvPr/>
        </p:nvGraphicFramePr>
        <p:xfrm>
          <a:off x="457200" y="457200"/>
          <a:ext cx="8128000" cy="60018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098A6233-B40C-9848-855D-2B57997D98A0}"/>
              </a:ext>
            </a:extLst>
          </p:cNvPr>
          <p:cNvSpPr txBox="1"/>
          <p:nvPr/>
        </p:nvSpPr>
        <p:spPr>
          <a:xfrm>
            <a:off x="1516706" y="6338011"/>
            <a:ext cx="48840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1</a:t>
            </a:r>
            <a:r>
              <a:rPr lang="en-US" sz="2400" b="1" baseline="30000" dirty="0"/>
              <a:t>st</a:t>
            </a:r>
            <a:r>
              <a:rPr lang="en-US" sz="2400" b="1" dirty="0"/>
              <a:t> set of inverse problem techniques</a:t>
            </a:r>
          </a:p>
        </p:txBody>
      </p:sp>
      <p:sp>
        <p:nvSpPr>
          <p:cNvPr id="11" name="Left Brace 10">
            <a:extLst>
              <a:ext uri="{FF2B5EF4-FFF2-40B4-BE49-F238E27FC236}">
                <a16:creationId xmlns:a16="http://schemas.microsoft.com/office/drawing/2014/main" id="{5F22BD6A-442E-6743-A0FE-3C78BF4DA15C}"/>
              </a:ext>
            </a:extLst>
          </p:cNvPr>
          <p:cNvSpPr/>
          <p:nvPr/>
        </p:nvSpPr>
        <p:spPr>
          <a:xfrm rot="16200000">
            <a:off x="3619500" y="3462635"/>
            <a:ext cx="685800" cy="5029199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3" name="Down Arrow 2">
            <a:extLst>
              <a:ext uri="{FF2B5EF4-FFF2-40B4-BE49-F238E27FC236}">
                <a16:creationId xmlns:a16="http://schemas.microsoft.com/office/drawing/2014/main" id="{B3587C30-56FF-FA4E-833F-83199E754DA0}"/>
              </a:ext>
            </a:extLst>
          </p:cNvPr>
          <p:cNvSpPr/>
          <p:nvPr/>
        </p:nvSpPr>
        <p:spPr>
          <a:xfrm>
            <a:off x="2141386" y="2211978"/>
            <a:ext cx="762000" cy="990600"/>
          </a:xfrm>
          <a:prstGeom prst="downArrow">
            <a:avLst/>
          </a:prstGeom>
          <a:solidFill>
            <a:srgbClr val="AEF76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6191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 dirty="0"/>
              <a:t>2. Inverse Problem Techniques: VAIM, C-VAIM, MCMC</a:t>
            </a:r>
            <a:endParaRPr dirty="0"/>
          </a:p>
        </p:txBody>
      </p:sp>
      <p:sp>
        <p:nvSpPr>
          <p:cNvPr id="83" name="Google Shape;83;p1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buNone/>
            </a:pPr>
            <a:r>
              <a:rPr lang="en" dirty="0"/>
              <a:t>Approaches to find parameters statistically in an underdetermined system</a:t>
            </a:r>
            <a:endParaRPr dirty="0"/>
          </a:p>
          <a:p>
            <a:pPr>
              <a:spcBef>
                <a:spcPts val="1600"/>
              </a:spcBef>
            </a:pPr>
            <a:r>
              <a:rPr lang="en" dirty="0"/>
              <a:t>Can quantify parameter uncertainty when more parameters than data </a:t>
            </a:r>
            <a:br>
              <a:rPr lang="en" dirty="0"/>
            </a:br>
            <a:endParaRPr dirty="0"/>
          </a:p>
          <a:p>
            <a:r>
              <a:rPr lang="en" dirty="0"/>
              <a:t>Techniques highly dependent on </a:t>
            </a:r>
            <a:r>
              <a:rPr lang="en" u="sng" dirty="0">
                <a:solidFill>
                  <a:srgbClr val="FFFF00"/>
                </a:solidFill>
              </a:rPr>
              <a:t>bounded parameter priors </a:t>
            </a:r>
            <a:br>
              <a:rPr lang="en" dirty="0"/>
            </a:br>
            <a:endParaRPr dirty="0"/>
          </a:p>
          <a:p>
            <a:r>
              <a:rPr lang="en" dirty="0"/>
              <a:t>These methods give us an initial way to perceive: </a:t>
            </a:r>
          </a:p>
          <a:p>
            <a:endParaRPr dirty="0"/>
          </a:p>
          <a:p>
            <a:pPr marL="1310197" lvl="1" indent="-514350">
              <a:buFont typeface="+mj-lt"/>
              <a:buAutoNum type="arabicPeriod"/>
            </a:pPr>
            <a:r>
              <a:rPr lang="en" sz="2800" dirty="0">
                <a:solidFill>
                  <a:srgbClr val="FFFF00"/>
                </a:solidFill>
              </a:rPr>
              <a:t>→</a:t>
            </a:r>
            <a:r>
              <a:rPr lang="en" sz="2800" dirty="0"/>
              <a:t> </a:t>
            </a:r>
            <a:r>
              <a:rPr lang="en" sz="2800" dirty="0">
                <a:solidFill>
                  <a:srgbClr val="FFFF00"/>
                </a:solidFill>
              </a:rPr>
              <a:t>the correlation between parameters on a complicated model</a:t>
            </a:r>
          </a:p>
          <a:p>
            <a:pPr marL="1310197" lvl="1" indent="-514350">
              <a:buFont typeface="+mj-lt"/>
              <a:buAutoNum type="arabicPeriod"/>
            </a:pPr>
            <a:endParaRPr sz="2800" dirty="0"/>
          </a:p>
          <a:p>
            <a:pPr marL="1253047" lvl="1" indent="-457200">
              <a:buFont typeface="+mj-lt"/>
              <a:buAutoNum type="arabicPeriod"/>
            </a:pPr>
            <a:r>
              <a:rPr lang="en" sz="2800" dirty="0">
                <a:solidFill>
                  <a:srgbClr val="FFFF00"/>
                </a:solidFill>
              </a:rPr>
              <a:t>→</a:t>
            </a:r>
            <a:r>
              <a:rPr lang="en" sz="2800" dirty="0"/>
              <a:t> </a:t>
            </a:r>
            <a:r>
              <a:rPr lang="en" sz="2800" dirty="0">
                <a:solidFill>
                  <a:srgbClr val="FFFF00"/>
                </a:solidFill>
              </a:rPr>
              <a:t>what information is missing (latent space) </a:t>
            </a:r>
            <a:endParaRPr sz="2800" dirty="0">
              <a:solidFill>
                <a:srgbClr val="FFFF00"/>
              </a:solidFill>
            </a:endParaRPr>
          </a:p>
        </p:txBody>
      </p:sp>
      <p:sp>
        <p:nvSpPr>
          <p:cNvPr id="84" name="Google Shape;84;p1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n"/>
              <a:pPr/>
              <a:t>33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6779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CC3222-9E9E-DC44-AB05-3ADD2987AD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04800" y="6264275"/>
            <a:ext cx="2743200" cy="365125"/>
          </a:xfrm>
        </p:spPr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10/6/25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1BB532-622F-7849-8DEB-161015D03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39200" y="6188075"/>
            <a:ext cx="2743200" cy="365125"/>
          </a:xfrm>
        </p:spPr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A6F71B-EB7F-AB4A-9B3C-D29617D8A5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1" y="1295400"/>
            <a:ext cx="6095999" cy="2742003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0D3B038-8526-8F45-BBF7-221B44596A3F}"/>
              </a:ext>
            </a:extLst>
          </p:cNvPr>
          <p:cNvSpPr txBox="1"/>
          <p:nvPr/>
        </p:nvSpPr>
        <p:spPr>
          <a:xfrm>
            <a:off x="762000" y="1351339"/>
            <a:ext cx="5870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t=0.34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328D8F4-4C05-F44A-8083-99586969F3A4}"/>
              </a:ext>
            </a:extLst>
          </p:cNvPr>
          <p:cNvCxnSpPr>
            <a:cxnSpLocks/>
          </p:cNvCxnSpPr>
          <p:nvPr/>
        </p:nvCxnSpPr>
        <p:spPr>
          <a:xfrm>
            <a:off x="8877301" y="1370403"/>
            <a:ext cx="0" cy="252799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98F37B3F-253D-0549-A3F2-9300BC8CCCEE}"/>
              </a:ext>
            </a:extLst>
          </p:cNvPr>
          <p:cNvSpPr txBox="1"/>
          <p:nvPr/>
        </p:nvSpPr>
        <p:spPr>
          <a:xfrm>
            <a:off x="9355663" y="1353469"/>
            <a:ext cx="405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Ht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11820D2-C6E3-8345-8DE6-B8B9A0694074}"/>
              </a:ext>
            </a:extLst>
          </p:cNvPr>
          <p:cNvSpPr txBox="1"/>
          <p:nvPr/>
        </p:nvSpPr>
        <p:spPr>
          <a:xfrm>
            <a:off x="10871190" y="1324836"/>
            <a:ext cx="371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Et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7851DE7-FC1C-4E4C-80E8-A56A8BC626D6}"/>
              </a:ext>
            </a:extLst>
          </p:cNvPr>
          <p:cNvSpPr txBox="1"/>
          <p:nvPr/>
        </p:nvSpPr>
        <p:spPr>
          <a:xfrm>
            <a:off x="6412598" y="1686871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0D5B2B6-3FA5-474D-AAD4-0437A9734C85}"/>
              </a:ext>
            </a:extLst>
          </p:cNvPr>
          <p:cNvSpPr txBox="1"/>
          <p:nvPr/>
        </p:nvSpPr>
        <p:spPr>
          <a:xfrm>
            <a:off x="7883518" y="1534902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249429C-CDE0-D84D-8FB3-FB5A52ECBE15}"/>
              </a:ext>
            </a:extLst>
          </p:cNvPr>
          <p:cNvSpPr txBox="1"/>
          <p:nvPr/>
        </p:nvSpPr>
        <p:spPr>
          <a:xfrm>
            <a:off x="5911617" y="4267200"/>
            <a:ext cx="7194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KMNN, </a:t>
            </a:r>
            <a:r>
              <a:rPr lang="en-US" sz="1600" dirty="0">
                <a:solidFill>
                  <a:srgbClr val="F3F3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https://arxiv.org/abs/2007.00029</a:t>
            </a:r>
            <a:endParaRPr lang="en-US" sz="1600" dirty="0">
              <a:solidFill>
                <a:srgbClr val="F3F3FF"/>
              </a:solidFill>
            </a:endParaRPr>
          </a:p>
          <a:p>
            <a:endParaRPr lang="en-US" sz="1600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2C759BC-9F51-6343-B4FC-C2D724A8D1FE}"/>
              </a:ext>
            </a:extLst>
          </p:cNvPr>
          <p:cNvSpPr txBox="1"/>
          <p:nvPr/>
        </p:nvSpPr>
        <p:spPr>
          <a:xfrm>
            <a:off x="10102792" y="3657600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(2023)</a:t>
            </a:r>
          </a:p>
        </p:txBody>
      </p:sp>
      <p:sp>
        <p:nvSpPr>
          <p:cNvPr id="56" name="Left-Right Arrow 55">
            <a:extLst>
              <a:ext uri="{FF2B5EF4-FFF2-40B4-BE49-F238E27FC236}">
                <a16:creationId xmlns:a16="http://schemas.microsoft.com/office/drawing/2014/main" id="{75EE5B53-691C-4644-9D02-436BBEA0FDB9}"/>
              </a:ext>
            </a:extLst>
          </p:cNvPr>
          <p:cNvSpPr/>
          <p:nvPr/>
        </p:nvSpPr>
        <p:spPr>
          <a:xfrm>
            <a:off x="4365390" y="2145220"/>
            <a:ext cx="1064175" cy="660879"/>
          </a:xfrm>
          <a:prstGeom prst="left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953916D-3115-9A43-A56B-A27EEAA9721D}"/>
              </a:ext>
            </a:extLst>
          </p:cNvPr>
          <p:cNvSpPr/>
          <p:nvPr/>
        </p:nvSpPr>
        <p:spPr>
          <a:xfrm>
            <a:off x="6434006" y="333165"/>
            <a:ext cx="3623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-apple-system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2405.05826</a:t>
            </a:r>
            <a:r>
              <a:rPr lang="en-US" dirty="0">
                <a:solidFill>
                  <a:srgbClr val="FFFF00"/>
                </a:solidFill>
                <a:latin typeface="-apple-system"/>
              </a:rPr>
              <a:t> (published in EPJC 2025)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67CB38-EFDA-E749-9739-D538E3DD98D0}"/>
              </a:ext>
            </a:extLst>
          </p:cNvPr>
          <p:cNvSpPr txBox="1"/>
          <p:nvPr/>
        </p:nvSpPr>
        <p:spPr>
          <a:xfrm>
            <a:off x="5867400" y="304800"/>
            <a:ext cx="715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arXiv</a:t>
            </a:r>
            <a:r>
              <a:rPr lang="en-US" dirty="0">
                <a:solidFill>
                  <a:srgbClr val="FFFF00"/>
                </a:solidFill>
              </a:rPr>
              <a:t>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2B8742-7270-C541-B69E-4FA57C1603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908" y="1489838"/>
            <a:ext cx="3467383" cy="202708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7052D4F-8951-EC4A-940A-5755660977AD}"/>
              </a:ext>
            </a:extLst>
          </p:cNvPr>
          <p:cNvSpPr/>
          <p:nvPr/>
        </p:nvSpPr>
        <p:spPr>
          <a:xfrm>
            <a:off x="1573739" y="65522"/>
            <a:ext cx="90445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A variational autoencoder inverse mapper solution to Compton form factor extraction from deeply virtual exclusive reaction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F5871B-EA5E-9046-983D-4F57D496797D}"/>
              </a:ext>
            </a:extLst>
          </p:cNvPr>
          <p:cNvSpPr txBox="1"/>
          <p:nvPr/>
        </p:nvSpPr>
        <p:spPr>
          <a:xfrm>
            <a:off x="507728" y="34426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19" name="Google Shape;97;p19">
            <a:extLst>
              <a:ext uri="{FF2B5EF4-FFF2-40B4-BE49-F238E27FC236}">
                <a16:creationId xmlns:a16="http://schemas.microsoft.com/office/drawing/2014/main" id="{D5C91A2B-3660-D341-BC6C-566700EAA234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04800" y="3810000"/>
            <a:ext cx="4419601" cy="25987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05493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6BA54B-0F90-2E49-AE79-373378981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10/6/25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0BCE12-9370-754B-932F-29F78464B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EB53FD-7079-A841-96BA-9F2D7E51F7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079500"/>
            <a:ext cx="8648301" cy="37973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B93FFC0-5EF9-7E41-82A2-CDB85BC7C839}"/>
              </a:ext>
            </a:extLst>
          </p:cNvPr>
          <p:cNvSpPr/>
          <p:nvPr/>
        </p:nvSpPr>
        <p:spPr>
          <a:xfrm>
            <a:off x="6858000" y="2819400"/>
            <a:ext cx="1828800" cy="1752600"/>
          </a:xfrm>
          <a:prstGeom prst="rect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1B5718-A3C9-7F41-806F-2F594DDD4672}"/>
              </a:ext>
            </a:extLst>
          </p:cNvPr>
          <p:cNvSpPr/>
          <p:nvPr/>
        </p:nvSpPr>
        <p:spPr>
          <a:xfrm>
            <a:off x="2743200" y="2819400"/>
            <a:ext cx="1828800" cy="1752600"/>
          </a:xfrm>
          <a:prstGeom prst="rect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B1D59D-C90D-9A42-9030-34A53AE250E5}"/>
              </a:ext>
            </a:extLst>
          </p:cNvPr>
          <p:cNvSpPr txBox="1"/>
          <p:nvPr/>
        </p:nvSpPr>
        <p:spPr>
          <a:xfrm>
            <a:off x="2872552" y="4495800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sign!!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CBE18A5-882E-D740-BDB2-9414C703E10A}"/>
              </a:ext>
            </a:extLst>
          </p:cNvPr>
          <p:cNvSpPr/>
          <p:nvPr/>
        </p:nvSpPr>
        <p:spPr>
          <a:xfrm>
            <a:off x="2743200" y="1143000"/>
            <a:ext cx="1828800" cy="1752600"/>
          </a:xfrm>
          <a:prstGeom prst="rect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F1BC25-E233-9346-8E2C-865321D8B02C}"/>
              </a:ext>
            </a:extLst>
          </p:cNvPr>
          <p:cNvSpPr txBox="1"/>
          <p:nvPr/>
        </p:nvSpPr>
        <p:spPr>
          <a:xfrm>
            <a:off x="6705600" y="4572000"/>
            <a:ext cx="221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periodicity/oscillation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0B8C0A6-19BE-E945-ADE1-2B4F1B531E07}"/>
              </a:ext>
            </a:extLst>
          </p:cNvPr>
          <p:cNvSpPr/>
          <p:nvPr/>
        </p:nvSpPr>
        <p:spPr>
          <a:xfrm>
            <a:off x="7086600" y="3156982"/>
            <a:ext cx="1219200" cy="1034018"/>
          </a:xfrm>
          <a:prstGeom prst="ellipse">
            <a:avLst/>
          </a:prstGeom>
          <a:noFill/>
          <a:ln w="57150">
            <a:solidFill>
              <a:srgbClr val="142A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49B68A6-216E-704D-93F0-35030ABF2BC0}"/>
              </a:ext>
            </a:extLst>
          </p:cNvPr>
          <p:cNvSpPr txBox="1"/>
          <p:nvPr/>
        </p:nvSpPr>
        <p:spPr>
          <a:xfrm>
            <a:off x="152400" y="146685"/>
            <a:ext cx="49685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+mj-lt"/>
              </a:rPr>
              <a:t>CFFs Analysis of Latent Space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E7EB29E-5B6C-9947-A2BF-F95CBB02F63D}"/>
              </a:ext>
            </a:extLst>
          </p:cNvPr>
          <p:cNvSpPr txBox="1"/>
          <p:nvPr/>
        </p:nvSpPr>
        <p:spPr>
          <a:xfrm>
            <a:off x="9458889" y="528935"/>
            <a:ext cx="4343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Et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493FEC7-F47F-164F-825D-5A53FE5690A6}"/>
              </a:ext>
            </a:extLst>
          </p:cNvPr>
          <p:cNvSpPr txBox="1"/>
          <p:nvPr/>
        </p:nvSpPr>
        <p:spPr>
          <a:xfrm>
            <a:off x="3255174" y="584577"/>
            <a:ext cx="377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H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22AC97E-F983-294C-BDD9-1208438EC012}"/>
              </a:ext>
            </a:extLst>
          </p:cNvPr>
          <p:cNvSpPr txBox="1"/>
          <p:nvPr/>
        </p:nvSpPr>
        <p:spPr>
          <a:xfrm>
            <a:off x="5257800" y="605135"/>
            <a:ext cx="335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E41F167-4A97-6641-9EF3-FF4E176E02EE}"/>
              </a:ext>
            </a:extLst>
          </p:cNvPr>
          <p:cNvSpPr txBox="1"/>
          <p:nvPr/>
        </p:nvSpPr>
        <p:spPr>
          <a:xfrm>
            <a:off x="7438172" y="528935"/>
            <a:ext cx="4796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FFFF00"/>
                </a:solidFill>
              </a:rPr>
              <a:t>Ht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176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4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 dirty="0"/>
              <a:t>3. Symbolic Regression for Parton Research</a:t>
            </a:r>
            <a:endParaRPr dirty="0"/>
          </a:p>
        </p:txBody>
      </p:sp>
      <p:sp>
        <p:nvSpPr>
          <p:cNvPr id="379" name="Google Shape;379;p44"/>
          <p:cNvSpPr txBox="1">
            <a:spLocks noGrp="1"/>
          </p:cNvSpPr>
          <p:nvPr>
            <p:ph type="body" idx="1"/>
          </p:nvPr>
        </p:nvSpPr>
        <p:spPr>
          <a:xfrm>
            <a:off x="533400" y="1600200"/>
            <a:ext cx="11360800" cy="5321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>
              <a:buAutoNum type="arabicParenR"/>
            </a:pPr>
            <a:r>
              <a:rPr lang="en" dirty="0"/>
              <a:t>What is symbolic regression and why do we care?</a:t>
            </a:r>
            <a:endParaRPr dirty="0"/>
          </a:p>
          <a:p>
            <a:pPr lvl="1">
              <a:buAutoNum type="alphaLcParenR"/>
            </a:pPr>
            <a:r>
              <a:rPr lang="en" dirty="0"/>
              <a:t>Spoiler: because then humans can read the answer </a:t>
            </a:r>
            <a:br>
              <a:rPr lang="en" dirty="0"/>
            </a:br>
            <a:endParaRPr dirty="0"/>
          </a:p>
          <a:p>
            <a:pPr>
              <a:buAutoNum type="arabicParenR"/>
            </a:pPr>
            <a:r>
              <a:rPr lang="en" dirty="0"/>
              <a:t>What are the existing tools out there?</a:t>
            </a:r>
            <a:endParaRPr dirty="0"/>
          </a:p>
          <a:p>
            <a:pPr lvl="1">
              <a:buAutoNum type="alphaLcParenR"/>
            </a:pPr>
            <a:r>
              <a:rPr lang="en" dirty="0"/>
              <a:t>Eureka</a:t>
            </a:r>
            <a:endParaRPr dirty="0"/>
          </a:p>
          <a:p>
            <a:pPr lvl="1">
              <a:buAutoNum type="alphaLcParenR"/>
            </a:pPr>
            <a:r>
              <a:rPr lang="en" dirty="0" err="1"/>
              <a:t>Gplearn</a:t>
            </a:r>
            <a:endParaRPr dirty="0"/>
          </a:p>
          <a:p>
            <a:pPr lvl="1">
              <a:buAutoNum type="alphaLcParenR"/>
            </a:pPr>
            <a:r>
              <a:rPr lang="en" dirty="0"/>
              <a:t>AI Feynman</a:t>
            </a:r>
            <a:endParaRPr dirty="0"/>
          </a:p>
          <a:p>
            <a:pPr lvl="1">
              <a:buAutoNum type="alphaLcParenR"/>
            </a:pPr>
            <a:r>
              <a:rPr lang="en" dirty="0" err="1"/>
              <a:t>PySr</a:t>
            </a:r>
            <a:endParaRPr dirty="0"/>
          </a:p>
          <a:p>
            <a:pPr lvl="1">
              <a:buAutoNum type="alphaLcParenR"/>
            </a:pPr>
            <a:r>
              <a:rPr lang="en" dirty="0"/>
              <a:t>RL-SR</a:t>
            </a:r>
            <a:endParaRPr dirty="0"/>
          </a:p>
          <a:p>
            <a:pPr lvl="1">
              <a:buAutoNum type="alphaLcParenR"/>
            </a:pPr>
            <a:r>
              <a:rPr lang="en" dirty="0"/>
              <a:t>*Meijer-G-Function (very preliminary)</a:t>
            </a:r>
            <a:br>
              <a:rPr lang="en" dirty="0"/>
            </a:br>
            <a:endParaRPr dirty="0"/>
          </a:p>
        </p:txBody>
      </p:sp>
      <p:sp>
        <p:nvSpPr>
          <p:cNvPr id="380" name="Google Shape;380;p4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n"/>
              <a:pPr/>
              <a:t>36</a:t>
            </a:fld>
            <a:endParaRPr/>
          </a:p>
        </p:txBody>
      </p:sp>
      <p:sp>
        <p:nvSpPr>
          <p:cNvPr id="5" name="Google Shape;441;p48">
            <a:extLst>
              <a:ext uri="{FF2B5EF4-FFF2-40B4-BE49-F238E27FC236}">
                <a16:creationId xmlns:a16="http://schemas.microsoft.com/office/drawing/2014/main" id="{F9012E42-972C-A444-B59B-BD9F69632CF9}"/>
              </a:ext>
            </a:extLst>
          </p:cNvPr>
          <p:cNvSpPr/>
          <p:nvPr/>
        </p:nvSpPr>
        <p:spPr>
          <a:xfrm>
            <a:off x="8109724" y="4976112"/>
            <a:ext cx="3918487" cy="12372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2400" dirty="0">
                <a:solidFill>
                  <a:srgbClr val="FFFF00"/>
                </a:solidFill>
              </a:rPr>
              <a:t>Graduate Students:</a:t>
            </a:r>
            <a:endParaRPr sz="2400" dirty="0">
              <a:solidFill>
                <a:srgbClr val="FFFF00"/>
              </a:solidFill>
            </a:endParaRPr>
          </a:p>
          <a:p>
            <a:r>
              <a:rPr lang="en" sz="2400" dirty="0">
                <a:solidFill>
                  <a:srgbClr val="FFFF00"/>
                </a:solidFill>
              </a:rPr>
              <a:t>Andrew Dotson (NMSU) Anusha </a:t>
            </a:r>
            <a:r>
              <a:rPr lang="en" sz="2400" dirty="0" err="1">
                <a:solidFill>
                  <a:srgbClr val="FFFF00"/>
                </a:solidFill>
              </a:rPr>
              <a:t>SingiReddy</a:t>
            </a:r>
            <a:r>
              <a:rPr lang="en" sz="2400" dirty="0">
                <a:solidFill>
                  <a:srgbClr val="FFFF00"/>
                </a:solidFill>
              </a:rPr>
              <a:t> (ODU)</a:t>
            </a:r>
          </a:p>
          <a:p>
            <a:r>
              <a:rPr lang="en" sz="2400" dirty="0" err="1">
                <a:solidFill>
                  <a:srgbClr val="FFFF00"/>
                </a:solidFill>
              </a:rPr>
              <a:t>Zaki</a:t>
            </a:r>
            <a:r>
              <a:rPr lang="en" sz="2400" dirty="0">
                <a:solidFill>
                  <a:srgbClr val="FFFF00"/>
                </a:solidFill>
              </a:rPr>
              <a:t> </a:t>
            </a:r>
            <a:r>
              <a:rPr lang="en" sz="2400" dirty="0" err="1">
                <a:solidFill>
                  <a:srgbClr val="FFFF00"/>
                </a:solidFill>
              </a:rPr>
              <a:t>Panjsheeri</a:t>
            </a:r>
            <a:r>
              <a:rPr lang="en" sz="2400" dirty="0">
                <a:solidFill>
                  <a:srgbClr val="FFFF00"/>
                </a:solidFill>
              </a:rPr>
              <a:t> (UVA)</a:t>
            </a:r>
            <a:endParaRPr sz="2400" dirty="0">
              <a:solidFill>
                <a:srgbClr val="FFFF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566FEF-CEE6-B447-A8E2-4BA621F4DB23}"/>
              </a:ext>
            </a:extLst>
          </p:cNvPr>
          <p:cNvSpPr txBox="1"/>
          <p:nvPr/>
        </p:nvSpPr>
        <p:spPr>
          <a:xfrm>
            <a:off x="163789" y="6075065"/>
            <a:ext cx="3224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 courtesy of Douglas Adams</a:t>
            </a:r>
          </a:p>
        </p:txBody>
      </p:sp>
    </p:spTree>
    <p:extLst>
      <p:ext uri="{BB962C8B-B14F-4D97-AF65-F5344CB8AC3E}">
        <p14:creationId xmlns:p14="http://schemas.microsoft.com/office/powerpoint/2010/main" val="15955062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4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86004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 dirty="0">
                <a:solidFill>
                  <a:schemeClr val="bg1"/>
                </a:solidFill>
              </a:rPr>
              <a:t>Symbolic regression (SR) in a nut</a:t>
            </a:r>
            <a:r>
              <a:rPr lang="en-US" dirty="0" err="1">
                <a:solidFill>
                  <a:schemeClr val="bg1"/>
                </a:solidFill>
              </a:rPr>
              <a:t>sh</a:t>
            </a:r>
            <a:r>
              <a:rPr lang="en" dirty="0">
                <a:solidFill>
                  <a:schemeClr val="bg1"/>
                </a:solidFill>
              </a:rPr>
              <a:t>ell: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386" name="Google Shape;386;p45"/>
          <p:cNvSpPr/>
          <p:nvPr/>
        </p:nvSpPr>
        <p:spPr>
          <a:xfrm>
            <a:off x="8517972" y="2572951"/>
            <a:ext cx="3156000" cy="196360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bg1"/>
              </a:solidFill>
            </a:endParaRPr>
          </a:p>
        </p:txBody>
      </p:sp>
      <p:pic>
        <p:nvPicPr>
          <p:cNvPr id="387" name="Google Shape;387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08118" y="3064661"/>
            <a:ext cx="1884433" cy="1395139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45"/>
          <p:cNvSpPr/>
          <p:nvPr/>
        </p:nvSpPr>
        <p:spPr>
          <a:xfrm>
            <a:off x="9929733" y="5616600"/>
            <a:ext cx="1403600" cy="1054400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400">
                <a:solidFill>
                  <a:schemeClr val="bg1"/>
                </a:solidFill>
              </a:rPr>
              <a:t>Done</a:t>
            </a:r>
            <a:endParaRPr sz="2400">
              <a:solidFill>
                <a:schemeClr val="bg1"/>
              </a:solidFill>
            </a:endParaRPr>
          </a:p>
        </p:txBody>
      </p:sp>
      <p:sp>
        <p:nvSpPr>
          <p:cNvPr id="389" name="Google Shape;389;p45"/>
          <p:cNvSpPr/>
          <p:nvPr/>
        </p:nvSpPr>
        <p:spPr>
          <a:xfrm>
            <a:off x="558600" y="3685600"/>
            <a:ext cx="2388000" cy="196360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bg1"/>
              </a:solidFill>
            </a:endParaRPr>
          </a:p>
        </p:txBody>
      </p:sp>
      <p:sp>
        <p:nvSpPr>
          <p:cNvPr id="390" name="Google Shape;390;p45"/>
          <p:cNvSpPr/>
          <p:nvPr/>
        </p:nvSpPr>
        <p:spPr>
          <a:xfrm>
            <a:off x="668551" y="3896600"/>
            <a:ext cx="2168400" cy="4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000" dirty="0">
                <a:solidFill>
                  <a:schemeClr val="bg1"/>
                </a:solidFill>
              </a:rPr>
              <a:t>Attempt an Expression</a:t>
            </a:r>
            <a:endParaRPr sz="2000" dirty="0">
              <a:solidFill>
                <a:schemeClr val="bg1"/>
              </a:solidFill>
            </a:endParaRPr>
          </a:p>
        </p:txBody>
      </p:sp>
      <p:sp>
        <p:nvSpPr>
          <p:cNvPr id="391" name="Google Shape;391;p45"/>
          <p:cNvSpPr/>
          <p:nvPr/>
        </p:nvSpPr>
        <p:spPr>
          <a:xfrm>
            <a:off x="558617" y="1460333"/>
            <a:ext cx="2388000" cy="202880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bg1"/>
              </a:solidFill>
            </a:endParaRPr>
          </a:p>
        </p:txBody>
      </p:sp>
      <p:sp>
        <p:nvSpPr>
          <p:cNvPr id="392" name="Google Shape;392;p45"/>
          <p:cNvSpPr/>
          <p:nvPr/>
        </p:nvSpPr>
        <p:spPr>
          <a:xfrm>
            <a:off x="4186221" y="1467567"/>
            <a:ext cx="3067600" cy="417440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bg1"/>
              </a:solidFill>
            </a:endParaRPr>
          </a:p>
        </p:txBody>
      </p:sp>
      <p:sp>
        <p:nvSpPr>
          <p:cNvPr id="393" name="Google Shape;393;p45"/>
          <p:cNvSpPr/>
          <p:nvPr/>
        </p:nvSpPr>
        <p:spPr>
          <a:xfrm>
            <a:off x="4288716" y="1520200"/>
            <a:ext cx="28600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000" dirty="0">
                <a:solidFill>
                  <a:schemeClr val="bg1"/>
                </a:solidFill>
              </a:rPr>
              <a:t>Goodness</a:t>
            </a:r>
            <a:endParaRPr sz="2000" dirty="0">
              <a:solidFill>
                <a:schemeClr val="bg1"/>
              </a:solidFill>
            </a:endParaRPr>
          </a:p>
        </p:txBody>
      </p:sp>
      <p:sp>
        <p:nvSpPr>
          <p:cNvPr id="394" name="Google Shape;394;p45"/>
          <p:cNvSpPr/>
          <p:nvPr/>
        </p:nvSpPr>
        <p:spPr>
          <a:xfrm>
            <a:off x="522551" y="1660800"/>
            <a:ext cx="2168400" cy="4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000" dirty="0">
                <a:solidFill>
                  <a:schemeClr val="bg1"/>
                </a:solidFill>
              </a:rPr>
              <a:t>Data Table</a:t>
            </a:r>
            <a:br>
              <a:rPr lang="en" sz="2000" dirty="0">
                <a:solidFill>
                  <a:schemeClr val="bg1"/>
                </a:solidFill>
              </a:rPr>
            </a:br>
            <a:endParaRPr sz="2000" dirty="0">
              <a:solidFill>
                <a:schemeClr val="bg1"/>
              </a:solidFill>
            </a:endParaRPr>
          </a:p>
        </p:txBody>
      </p:sp>
      <p:sp>
        <p:nvSpPr>
          <p:cNvPr id="395" name="Google Shape;395;p45"/>
          <p:cNvSpPr/>
          <p:nvPr/>
        </p:nvSpPr>
        <p:spPr>
          <a:xfrm>
            <a:off x="4288733" y="2095200"/>
            <a:ext cx="2860000" cy="1333600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000" dirty="0">
              <a:solidFill>
                <a:schemeClr val="bg1"/>
              </a:solidFill>
            </a:endParaRPr>
          </a:p>
          <a:p>
            <a:pPr algn="ctr"/>
            <a:r>
              <a:rPr lang="en" sz="2000" dirty="0">
                <a:solidFill>
                  <a:schemeClr val="bg1"/>
                </a:solidFill>
              </a:rPr>
              <a:t>Fitness Metric</a:t>
            </a:r>
            <a:br>
              <a:rPr lang="en" sz="2000" dirty="0">
                <a:solidFill>
                  <a:schemeClr val="bg1"/>
                </a:solidFill>
              </a:rPr>
            </a:br>
            <a:endParaRPr sz="2000" dirty="0">
              <a:solidFill>
                <a:schemeClr val="bg1"/>
              </a:solidFill>
            </a:endParaRPr>
          </a:p>
          <a:p>
            <a:pPr algn="ctr"/>
            <a:r>
              <a:rPr lang="en" sz="2000" dirty="0">
                <a:solidFill>
                  <a:schemeClr val="bg1"/>
                </a:solidFill>
              </a:rPr>
              <a:t>e.g. squared error</a:t>
            </a:r>
            <a:endParaRPr sz="2000" dirty="0">
              <a:solidFill>
                <a:schemeClr val="bg1"/>
              </a:solidFill>
            </a:endParaRPr>
          </a:p>
          <a:p>
            <a:pPr algn="ctr"/>
            <a:endParaRPr sz="2000" dirty="0">
              <a:solidFill>
                <a:schemeClr val="bg1"/>
              </a:solidFill>
            </a:endParaRPr>
          </a:p>
          <a:p>
            <a:pPr algn="ctr"/>
            <a:endParaRPr sz="2400" dirty="0">
              <a:solidFill>
                <a:schemeClr val="bg1"/>
              </a:solidFill>
            </a:endParaRPr>
          </a:p>
        </p:txBody>
      </p:sp>
      <p:sp>
        <p:nvSpPr>
          <p:cNvPr id="396" name="Google Shape;396;p45"/>
          <p:cNvSpPr/>
          <p:nvPr/>
        </p:nvSpPr>
        <p:spPr>
          <a:xfrm>
            <a:off x="4296167" y="3685600"/>
            <a:ext cx="2860000" cy="1815200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000" dirty="0">
                <a:solidFill>
                  <a:schemeClr val="bg1"/>
                </a:solidFill>
              </a:rPr>
              <a:t>Form Metric</a:t>
            </a:r>
            <a:endParaRPr sz="2000" dirty="0">
              <a:solidFill>
                <a:schemeClr val="bg1"/>
              </a:solidFill>
            </a:endParaRPr>
          </a:p>
          <a:p>
            <a:pPr algn="ctr"/>
            <a:endParaRPr sz="2000" dirty="0">
              <a:solidFill>
                <a:schemeClr val="bg1"/>
              </a:solidFill>
            </a:endParaRPr>
          </a:p>
          <a:p>
            <a:pPr algn="ctr"/>
            <a:r>
              <a:rPr lang="en" sz="2000" dirty="0">
                <a:solidFill>
                  <a:schemeClr val="bg1"/>
                </a:solidFill>
              </a:rPr>
              <a:t>e.g. #terms</a:t>
            </a:r>
            <a:endParaRPr sz="2000" dirty="0">
              <a:solidFill>
                <a:schemeClr val="bg1"/>
              </a:solidFill>
            </a:endParaRPr>
          </a:p>
          <a:p>
            <a:pPr algn="ctr"/>
            <a:endParaRPr sz="2400" dirty="0">
              <a:solidFill>
                <a:schemeClr val="bg1"/>
              </a:solidFill>
            </a:endParaRPr>
          </a:p>
        </p:txBody>
      </p:sp>
      <p:sp>
        <p:nvSpPr>
          <p:cNvPr id="397" name="Google Shape;397;p45"/>
          <p:cNvSpPr/>
          <p:nvPr/>
        </p:nvSpPr>
        <p:spPr>
          <a:xfrm>
            <a:off x="7037917" y="5650800"/>
            <a:ext cx="1403600" cy="1207200"/>
          </a:xfrm>
          <a:prstGeom prst="ellipse">
            <a:avLst/>
          </a:prstGeom>
          <a:solidFill>
            <a:srgbClr val="C9DAF8"/>
          </a:solidFill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000" dirty="0">
                <a:solidFill>
                  <a:schemeClr val="bg1"/>
                </a:solidFill>
              </a:rPr>
              <a:t>Good?</a:t>
            </a:r>
            <a:endParaRPr sz="2000" dirty="0">
              <a:solidFill>
                <a:schemeClr val="bg1"/>
              </a:solidFill>
            </a:endParaRPr>
          </a:p>
        </p:txBody>
      </p:sp>
      <p:sp>
        <p:nvSpPr>
          <p:cNvPr id="398" name="Google Shape;398;p45"/>
          <p:cNvSpPr/>
          <p:nvPr/>
        </p:nvSpPr>
        <p:spPr>
          <a:xfrm>
            <a:off x="8441517" y="5973400"/>
            <a:ext cx="1611600" cy="562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bg1"/>
              </a:solidFill>
            </a:endParaRPr>
          </a:p>
        </p:txBody>
      </p:sp>
      <p:sp>
        <p:nvSpPr>
          <p:cNvPr id="399" name="Google Shape;399;p45"/>
          <p:cNvSpPr/>
          <p:nvPr/>
        </p:nvSpPr>
        <p:spPr>
          <a:xfrm rot="8100000">
            <a:off x="8037813" y="5009142"/>
            <a:ext cx="1786435" cy="56172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bg1"/>
              </a:solidFill>
            </a:endParaRPr>
          </a:p>
        </p:txBody>
      </p:sp>
      <p:sp>
        <p:nvSpPr>
          <p:cNvPr id="400" name="Google Shape;400;p45"/>
          <p:cNvSpPr/>
          <p:nvPr/>
        </p:nvSpPr>
        <p:spPr>
          <a:xfrm>
            <a:off x="8610017" y="5727200"/>
            <a:ext cx="1151200" cy="1054400"/>
          </a:xfrm>
          <a:prstGeom prst="diamond">
            <a:avLst/>
          </a:prstGeom>
          <a:solidFill>
            <a:srgbClr val="F9CB9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algn="ctr"/>
            <a:r>
              <a:rPr lang="en" sz="2000">
                <a:solidFill>
                  <a:schemeClr val="bg1"/>
                </a:solidFill>
              </a:rPr>
              <a:t>Yes</a:t>
            </a:r>
            <a:endParaRPr sz="2000">
              <a:solidFill>
                <a:schemeClr val="bg1"/>
              </a:solidFill>
            </a:endParaRPr>
          </a:p>
        </p:txBody>
      </p:sp>
      <p:sp>
        <p:nvSpPr>
          <p:cNvPr id="401" name="Google Shape;401;p45"/>
          <p:cNvSpPr/>
          <p:nvPr/>
        </p:nvSpPr>
        <p:spPr>
          <a:xfrm flipH="1">
            <a:off x="1517535" y="5264000"/>
            <a:ext cx="5520400" cy="1132400"/>
          </a:xfrm>
          <a:prstGeom prst="bentUpArrow">
            <a:avLst>
              <a:gd name="adj1" fmla="val 25000"/>
              <a:gd name="adj2" fmla="val 24037"/>
              <a:gd name="adj3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bg1"/>
              </a:solidFill>
            </a:endParaRPr>
          </a:p>
        </p:txBody>
      </p:sp>
      <p:pic>
        <p:nvPicPr>
          <p:cNvPr id="402" name="Google Shape;402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90837" y="2095200"/>
            <a:ext cx="1151200" cy="2919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46817" y="1874367"/>
            <a:ext cx="1611600" cy="1429147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45"/>
          <p:cNvSpPr/>
          <p:nvPr/>
        </p:nvSpPr>
        <p:spPr>
          <a:xfrm>
            <a:off x="8651700" y="2634084"/>
            <a:ext cx="2912000" cy="4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000" dirty="0">
                <a:solidFill>
                  <a:schemeClr val="bg1"/>
                </a:solidFill>
              </a:rPr>
              <a:t>Symbolic Modification</a:t>
            </a:r>
            <a:endParaRPr sz="2000" dirty="0">
              <a:solidFill>
                <a:schemeClr val="bg1"/>
              </a:solidFill>
            </a:endParaRPr>
          </a:p>
        </p:txBody>
      </p:sp>
      <p:sp>
        <p:nvSpPr>
          <p:cNvPr id="405" name="Google Shape;405;p45"/>
          <p:cNvSpPr/>
          <p:nvPr/>
        </p:nvSpPr>
        <p:spPr>
          <a:xfrm>
            <a:off x="7310300" y="3273751"/>
            <a:ext cx="1151200" cy="562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bg1"/>
              </a:solidFill>
            </a:endParaRPr>
          </a:p>
        </p:txBody>
      </p:sp>
      <p:sp>
        <p:nvSpPr>
          <p:cNvPr id="406" name="Google Shape;406;p45"/>
          <p:cNvSpPr/>
          <p:nvPr/>
        </p:nvSpPr>
        <p:spPr>
          <a:xfrm>
            <a:off x="8655933" y="3074751"/>
            <a:ext cx="1290800" cy="960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000" dirty="0">
                <a:solidFill>
                  <a:schemeClr val="bg1"/>
                </a:solidFill>
              </a:rPr>
              <a:t>e.g. mutation</a:t>
            </a:r>
            <a:endParaRPr sz="2000" dirty="0">
              <a:solidFill>
                <a:schemeClr val="bg1"/>
              </a:solidFill>
            </a:endParaRPr>
          </a:p>
        </p:txBody>
      </p:sp>
      <p:pic>
        <p:nvPicPr>
          <p:cNvPr id="407" name="Google Shape;407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0167" y="4609985"/>
            <a:ext cx="2079600" cy="440287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45"/>
          <p:cNvSpPr/>
          <p:nvPr/>
        </p:nvSpPr>
        <p:spPr>
          <a:xfrm>
            <a:off x="5710684" y="5727200"/>
            <a:ext cx="1151200" cy="1054400"/>
          </a:xfrm>
          <a:prstGeom prst="diamond">
            <a:avLst/>
          </a:prstGeom>
          <a:solidFill>
            <a:srgbClr val="F9CB9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000">
                <a:solidFill>
                  <a:schemeClr val="bg1"/>
                </a:solidFill>
              </a:rPr>
              <a:t>No</a:t>
            </a:r>
            <a:endParaRPr sz="2000">
              <a:solidFill>
                <a:schemeClr val="bg1"/>
              </a:solidFill>
            </a:endParaRPr>
          </a:p>
        </p:txBody>
      </p:sp>
      <p:sp>
        <p:nvSpPr>
          <p:cNvPr id="409" name="Google Shape;409;p4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n">
                <a:solidFill>
                  <a:schemeClr val="bg1"/>
                </a:solidFill>
              </a:rPr>
              <a:pPr/>
              <a:t>37</a:t>
            </a:fld>
            <a:endParaRPr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7A02971-955C-E540-B65E-74EEA0874C9D}"/>
              </a:ext>
            </a:extLst>
          </p:cNvPr>
          <p:cNvSpPr txBox="1"/>
          <p:nvPr/>
        </p:nvSpPr>
        <p:spPr>
          <a:xfrm>
            <a:off x="181851" y="6444006"/>
            <a:ext cx="3224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Slide courtesy of Douglas Adams</a:t>
            </a:r>
          </a:p>
        </p:txBody>
      </p:sp>
    </p:spTree>
    <p:extLst>
      <p:ext uri="{BB962C8B-B14F-4D97-AF65-F5344CB8AC3E}">
        <p14:creationId xmlns:p14="http://schemas.microsoft.com/office/powerpoint/2010/main" val="17241606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4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>
                <a:solidFill>
                  <a:schemeClr val="bg1"/>
                </a:solidFill>
              </a:rPr>
              <a:t>Why bother with SR when we have neural networks?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415" name="Google Shape;415;p4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106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spcAft>
                <a:spcPts val="1600"/>
              </a:spcAft>
              <a:buNone/>
            </a:pPr>
            <a:r>
              <a:rPr lang="en">
                <a:solidFill>
                  <a:schemeClr val="bg1"/>
                </a:solidFill>
              </a:rPr>
              <a:t>Which is easier to read? ( a.k.a  interpretability of AI )</a:t>
            </a:r>
            <a:endParaRPr>
              <a:solidFill>
                <a:schemeClr val="bg1"/>
              </a:solidFill>
            </a:endParaRPr>
          </a:p>
        </p:txBody>
      </p:sp>
      <p:pic>
        <p:nvPicPr>
          <p:cNvPr id="416" name="Google Shape;416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1867" y="3369897"/>
            <a:ext cx="4732267" cy="1001900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46"/>
          <p:cNvSpPr/>
          <p:nvPr/>
        </p:nvSpPr>
        <p:spPr>
          <a:xfrm>
            <a:off x="8430467" y="2781100"/>
            <a:ext cx="2388000" cy="202880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bg1"/>
              </a:solidFill>
            </a:endParaRPr>
          </a:p>
        </p:txBody>
      </p:sp>
      <p:pic>
        <p:nvPicPr>
          <p:cNvPr id="418" name="Google Shape;418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85200" y="3383833"/>
            <a:ext cx="1611600" cy="906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726936" y="4303834"/>
            <a:ext cx="1795033" cy="440881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46"/>
          <p:cNvSpPr/>
          <p:nvPr/>
        </p:nvSpPr>
        <p:spPr>
          <a:xfrm>
            <a:off x="8540403" y="2833733"/>
            <a:ext cx="21680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SzPts val="1100"/>
            </a:pPr>
            <a:r>
              <a:rPr lang="en" sz="2000" dirty="0">
                <a:solidFill>
                  <a:schemeClr val="bg1"/>
                </a:solidFill>
              </a:rPr>
              <a:t>Black Box Regression</a:t>
            </a:r>
            <a:endParaRPr sz="2000" dirty="0">
              <a:solidFill>
                <a:schemeClr val="bg1"/>
              </a:solidFill>
            </a:endParaRPr>
          </a:p>
        </p:txBody>
      </p:sp>
      <p:sp>
        <p:nvSpPr>
          <p:cNvPr id="421" name="Google Shape;421;p46"/>
          <p:cNvSpPr/>
          <p:nvPr/>
        </p:nvSpPr>
        <p:spPr>
          <a:xfrm>
            <a:off x="1373533" y="2781100"/>
            <a:ext cx="4603600" cy="202880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bg1"/>
              </a:solidFill>
            </a:endParaRPr>
          </a:p>
        </p:txBody>
      </p:sp>
      <p:sp>
        <p:nvSpPr>
          <p:cNvPr id="422" name="Google Shape;422;p46"/>
          <p:cNvSpPr/>
          <p:nvPr/>
        </p:nvSpPr>
        <p:spPr>
          <a:xfrm>
            <a:off x="6804800" y="3485100"/>
            <a:ext cx="798000" cy="620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400">
                <a:solidFill>
                  <a:schemeClr val="bg1"/>
                </a:solidFill>
              </a:rPr>
              <a:t>vs</a:t>
            </a:r>
            <a:endParaRPr sz="2400">
              <a:solidFill>
                <a:schemeClr val="bg1"/>
              </a:solidFill>
            </a:endParaRPr>
          </a:p>
        </p:txBody>
      </p:sp>
      <p:sp>
        <p:nvSpPr>
          <p:cNvPr id="423" name="Google Shape;423;p4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n">
                <a:solidFill>
                  <a:schemeClr val="bg1"/>
                </a:solidFill>
              </a:rPr>
              <a:pPr/>
              <a:t>38</a:t>
            </a:fld>
            <a:endParaRPr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782B4F-BA42-5E48-A82F-DB8015C58969}"/>
              </a:ext>
            </a:extLst>
          </p:cNvPr>
          <p:cNvSpPr txBox="1"/>
          <p:nvPr/>
        </p:nvSpPr>
        <p:spPr>
          <a:xfrm>
            <a:off x="7618634" y="6032957"/>
            <a:ext cx="3224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Slide courtesy of Douglas Adams</a:t>
            </a:r>
          </a:p>
        </p:txBody>
      </p:sp>
    </p:spTree>
    <p:extLst>
      <p:ext uri="{BB962C8B-B14F-4D97-AF65-F5344CB8AC3E}">
        <p14:creationId xmlns:p14="http://schemas.microsoft.com/office/powerpoint/2010/main" val="32840217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71078-7666-904E-9E53-CA101B6C3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0B8FC6-5B21-6A4D-AAEB-4EA4623E738D}" type="datetime1">
              <a:rPr lang="en-US" smtClean="0"/>
              <a:t>10/6/25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C14445-CF8F-0A45-8757-1E7A1426B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D2C064-2997-E248-BA91-29658AFAD0D5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280E70-9F84-1845-B5ED-6C52B1B804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7354" y="1981200"/>
            <a:ext cx="5956300" cy="3886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2F0DDB-114E-484C-BA22-C475CA5B0EE9}"/>
              </a:ext>
            </a:extLst>
          </p:cNvPr>
          <p:cNvSpPr txBox="1"/>
          <p:nvPr/>
        </p:nvSpPr>
        <p:spPr>
          <a:xfrm>
            <a:off x="609600" y="304800"/>
            <a:ext cx="776539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Lattice QCD can predict the x dependence of GPDs for various t:</a:t>
            </a:r>
          </a:p>
          <a:p>
            <a:endParaRPr lang="en-US" sz="2000" dirty="0">
              <a:solidFill>
                <a:srgbClr val="FFFF00"/>
              </a:solidFill>
            </a:endParaRPr>
          </a:p>
          <a:p>
            <a:pPr marL="342900" indent="-342900">
              <a:buAutoNum type="arabicParenR"/>
            </a:pPr>
            <a:r>
              <a:rPr lang="en-US" sz="2000" dirty="0"/>
              <a:t>Can SR help us find an interpretation of the numerical x dependence?</a:t>
            </a:r>
          </a:p>
          <a:p>
            <a:pPr marL="342900" indent="-342900">
              <a:buAutoNum type="arabicParenR"/>
            </a:pPr>
            <a:r>
              <a:rPr lang="en-US" sz="2000" dirty="0"/>
              <a:t>Do the x and t  dependences factorize?</a:t>
            </a:r>
          </a:p>
          <a:p>
            <a:pPr marL="342900" indent="-342900">
              <a:buAutoNum type="arabicParenR"/>
            </a:pPr>
            <a:endParaRPr lang="en-US" sz="2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CDDF19-AA51-EA45-A640-049560E6C7F3}"/>
              </a:ext>
            </a:extLst>
          </p:cNvPr>
          <p:cNvSpPr/>
          <p:nvPr/>
        </p:nvSpPr>
        <p:spPr>
          <a:xfrm>
            <a:off x="6096000" y="5957986"/>
            <a:ext cx="34556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H.-W. Lin, Phys. Rev. Lett. 127, 182001 (2021)</a:t>
            </a:r>
          </a:p>
        </p:txBody>
      </p:sp>
    </p:spTree>
    <p:extLst>
      <p:ext uri="{BB962C8B-B14F-4D97-AF65-F5344CB8AC3E}">
        <p14:creationId xmlns:p14="http://schemas.microsoft.com/office/powerpoint/2010/main" val="23517022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DE55E38-DFEC-3A40-AD55-815EF01478B2}"/>
              </a:ext>
            </a:extLst>
          </p:cNvPr>
          <p:cNvSpPr txBox="1"/>
          <p:nvPr/>
        </p:nvSpPr>
        <p:spPr>
          <a:xfrm>
            <a:off x="665958" y="297831"/>
            <a:ext cx="9829800" cy="13258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u="sng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The EXCLAIM collaboration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59FDCD-FED7-D145-A4A0-5B161FDC1670}"/>
              </a:ext>
            </a:extLst>
          </p:cNvPr>
          <p:cNvSpPr txBox="1"/>
          <p:nvPr/>
        </p:nvSpPr>
        <p:spPr>
          <a:xfrm>
            <a:off x="609996" y="2351630"/>
            <a:ext cx="5333603" cy="38967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b="1" u="sng" dirty="0">
                <a:solidFill>
                  <a:schemeClr val="tx2"/>
                </a:solidFill>
              </a:rPr>
              <a:t>PIs</a:t>
            </a:r>
            <a:r>
              <a:rPr lang="en-US" b="1" dirty="0">
                <a:solidFill>
                  <a:schemeClr val="tx2"/>
                </a:solidFill>
              </a:rPr>
              <a:t>: 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b="1" dirty="0">
                <a:solidFill>
                  <a:srgbClr val="FFFF00"/>
                </a:solidFill>
              </a:rPr>
              <a:t>CS Methods</a:t>
            </a:r>
            <a:r>
              <a:rPr lang="en-US" b="1" dirty="0">
                <a:solidFill>
                  <a:schemeClr val="tx2"/>
                </a:solidFill>
              </a:rPr>
              <a:t>: Prasanna Balachandran, Gia-Wei </a:t>
            </a:r>
            <a:r>
              <a:rPr lang="en-US" b="1" dirty="0" err="1">
                <a:solidFill>
                  <a:schemeClr val="tx2"/>
                </a:solidFill>
              </a:rPr>
              <a:t>Chern</a:t>
            </a:r>
            <a:r>
              <a:rPr lang="en-US" b="1" dirty="0">
                <a:solidFill>
                  <a:schemeClr val="tx2"/>
                </a:solidFill>
              </a:rPr>
              <a:t>, </a:t>
            </a:r>
            <a:r>
              <a:rPr lang="en-US" b="1" dirty="0" err="1">
                <a:solidFill>
                  <a:schemeClr val="tx2"/>
                </a:solidFill>
              </a:rPr>
              <a:t>Yaohang</a:t>
            </a:r>
            <a:r>
              <a:rPr lang="en-US" b="1" dirty="0">
                <a:solidFill>
                  <a:schemeClr val="tx2"/>
                </a:solidFill>
              </a:rPr>
              <a:t> Li 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b="1" dirty="0">
                <a:solidFill>
                  <a:srgbClr val="FFFF00"/>
                </a:solidFill>
              </a:rPr>
              <a:t>Lattice QCD</a:t>
            </a:r>
            <a:r>
              <a:rPr lang="en-US" b="1" dirty="0">
                <a:solidFill>
                  <a:schemeClr val="tx2"/>
                </a:solidFill>
              </a:rPr>
              <a:t>: Michael Engelhardt, Huey-Wen Lin 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b="1" dirty="0">
                <a:solidFill>
                  <a:srgbClr val="FFFF00"/>
                </a:solidFill>
              </a:rPr>
              <a:t>Phenomenology</a:t>
            </a:r>
            <a:r>
              <a:rPr lang="en-US" b="1" dirty="0">
                <a:solidFill>
                  <a:schemeClr val="tx2"/>
                </a:solidFill>
              </a:rPr>
              <a:t>: Gary Goldstein, SL, Matt Sievert, (Dennis </a:t>
            </a:r>
            <a:r>
              <a:rPr lang="en-US" b="1" dirty="0" err="1">
                <a:solidFill>
                  <a:schemeClr val="tx2"/>
                </a:solidFill>
              </a:rPr>
              <a:t>Sivers</a:t>
            </a:r>
            <a:r>
              <a:rPr lang="en-US" b="1" dirty="0">
                <a:solidFill>
                  <a:schemeClr val="tx2"/>
                </a:solidFill>
              </a:rPr>
              <a:t>)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b="1" dirty="0">
                <a:solidFill>
                  <a:srgbClr val="FFFF00"/>
                </a:solidFill>
              </a:rPr>
              <a:t>Experiment</a:t>
            </a:r>
            <a:r>
              <a:rPr lang="en-US" b="1" dirty="0">
                <a:solidFill>
                  <a:schemeClr val="tx2"/>
                </a:solidFill>
              </a:rPr>
              <a:t>: Marie Boer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b="1" u="sng" dirty="0">
              <a:solidFill>
                <a:schemeClr val="tx2"/>
              </a:soli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b="1" u="sng" dirty="0">
                <a:solidFill>
                  <a:schemeClr val="tx2"/>
                </a:solidFill>
              </a:rPr>
              <a:t>Currently Funded Postdocs</a:t>
            </a:r>
            <a:r>
              <a:rPr lang="en-US" b="1" dirty="0">
                <a:solidFill>
                  <a:schemeClr val="tx2"/>
                </a:solidFill>
              </a:rPr>
              <a:t>: Douglas Adams, Liam Hockley,  </a:t>
            </a:r>
            <a:r>
              <a:rPr lang="en-US" b="1" dirty="0" err="1">
                <a:solidFill>
                  <a:schemeClr val="tx2"/>
                </a:solidFill>
              </a:rPr>
              <a:t>Saraswati</a:t>
            </a:r>
            <a:r>
              <a:rPr lang="en-US" b="1" dirty="0">
                <a:solidFill>
                  <a:schemeClr val="tx2"/>
                </a:solidFill>
              </a:rPr>
              <a:t> Pandey, Kemal </a:t>
            </a:r>
            <a:r>
              <a:rPr lang="en-US" b="1" dirty="0" err="1">
                <a:solidFill>
                  <a:schemeClr val="tx2"/>
                </a:solidFill>
              </a:rPr>
              <a:t>Tezgin</a:t>
            </a:r>
            <a:r>
              <a:rPr lang="en-US" b="1" dirty="0">
                <a:solidFill>
                  <a:schemeClr val="tx2"/>
                </a:solidFill>
              </a:rPr>
              <a:t> 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b="1" dirty="0">
              <a:solidFill>
                <a:schemeClr val="tx2"/>
              </a:soli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b="1" u="sng" dirty="0">
                <a:solidFill>
                  <a:schemeClr val="tx2"/>
                </a:solidFill>
              </a:rPr>
              <a:t>Graduate Students</a:t>
            </a:r>
            <a:r>
              <a:rPr lang="en-US" b="1" dirty="0">
                <a:solidFill>
                  <a:schemeClr val="tx2"/>
                </a:solidFill>
              </a:rPr>
              <a:t>: Andrew Dotson, Jang (Jason) Ho, Adil Khawaja, </a:t>
            </a:r>
            <a:r>
              <a:rPr lang="en-US" b="1" dirty="0" err="1">
                <a:solidFill>
                  <a:schemeClr val="tx2"/>
                </a:solidFill>
              </a:rPr>
              <a:t>Zaki</a:t>
            </a:r>
            <a:r>
              <a:rPr lang="en-US" b="1" dirty="0">
                <a:solidFill>
                  <a:schemeClr val="tx2"/>
                </a:solidFill>
              </a:rPr>
              <a:t> </a:t>
            </a:r>
            <a:r>
              <a:rPr lang="en-US" b="1" dirty="0" err="1">
                <a:solidFill>
                  <a:schemeClr val="tx2"/>
                </a:solidFill>
              </a:rPr>
              <a:t>Panjsheeri</a:t>
            </a:r>
            <a:r>
              <a:rPr lang="en-US" b="1" dirty="0">
                <a:solidFill>
                  <a:schemeClr val="tx2"/>
                </a:solidFill>
              </a:rPr>
              <a:t>, Brannon </a:t>
            </a:r>
            <a:r>
              <a:rPr lang="en-US" b="1" dirty="0" err="1">
                <a:solidFill>
                  <a:schemeClr val="tx2"/>
                </a:solidFill>
              </a:rPr>
              <a:t>Semp</a:t>
            </a:r>
            <a:r>
              <a:rPr lang="en-US" b="1" dirty="0">
                <a:solidFill>
                  <a:schemeClr val="tx2"/>
                </a:solidFill>
              </a:rPr>
              <a:t>, </a:t>
            </a:r>
            <a:r>
              <a:rPr lang="en-US" b="1" dirty="0" err="1">
                <a:solidFill>
                  <a:schemeClr val="tx2"/>
                </a:solidFill>
              </a:rPr>
              <a:t>Jitao</a:t>
            </a:r>
            <a:r>
              <a:rPr lang="en-US" b="1" dirty="0">
                <a:solidFill>
                  <a:schemeClr val="tx2"/>
                </a:solidFill>
              </a:rPr>
              <a:t> Xu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b="1" dirty="0">
              <a:solidFill>
                <a:schemeClr val="tx2"/>
              </a:soli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b="1" dirty="0">
                <a:solidFill>
                  <a:schemeClr val="tx2"/>
                </a:solidFill>
              </a:rPr>
              <a:t>Undergraduates: Will Faircloth, Lionel Strauss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527244-B16B-614A-9F4F-ABC44E42AA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04672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16A94A18-66C2-A54B-A167-329473CCEBB7}" type="datetime1">
              <a:rPr lang="en-US" smtClean="0"/>
              <a:pPr defTabSz="914400">
                <a:spcAft>
                  <a:spcPts val="600"/>
                </a:spcAft>
                <a:defRPr/>
              </a:pPr>
              <a:t>10/6/25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019E7A0-32E8-F84D-A02C-6F59DCFB39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378" y="2860877"/>
            <a:ext cx="4954693" cy="317100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037070-B836-BE41-BB8F-4624FE00C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8650D0AE-FB45-374D-A9AF-DF9429BBE748}" type="slidenum">
              <a:rPr lang="en-US" smtClean="0"/>
              <a:pPr defTabSz="914400">
                <a:spcAft>
                  <a:spcPts val="600"/>
                </a:spcAft>
                <a:defRPr/>
              </a:pPr>
              <a:t>4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D8794F6-B330-7949-A0E4-F610EC81C78C}"/>
              </a:ext>
            </a:extLst>
          </p:cNvPr>
          <p:cNvSpPr/>
          <p:nvPr/>
        </p:nvSpPr>
        <p:spPr>
          <a:xfrm>
            <a:off x="3124200" y="1696790"/>
            <a:ext cx="45377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https://</a:t>
            </a:r>
            <a:r>
              <a:rPr lang="en-US" dirty="0" err="1">
                <a:solidFill>
                  <a:srgbClr val="FFFF00"/>
                </a:solidFill>
              </a:rPr>
              <a:t>exclaimcollab.github.io</a:t>
            </a:r>
            <a:r>
              <a:rPr lang="en-US" dirty="0">
                <a:solidFill>
                  <a:srgbClr val="FFFF00"/>
                </a:solidFill>
              </a:rPr>
              <a:t>/</a:t>
            </a:r>
            <a:r>
              <a:rPr lang="en-US" dirty="0" err="1">
                <a:solidFill>
                  <a:srgbClr val="FFFF00"/>
                </a:solidFill>
              </a:rPr>
              <a:t>web.github.io</a:t>
            </a:r>
            <a:r>
              <a:rPr lang="en-US" dirty="0">
                <a:solidFill>
                  <a:srgbClr val="FFFF00"/>
                </a:solidFill>
              </a:rPr>
              <a:t>/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C5CD453-7910-514E-9B70-E08F3B19F4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001" y="967740"/>
            <a:ext cx="1042264" cy="10422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6FECE94-04C7-0F42-8FB0-5A051677D2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6400" y="826120"/>
            <a:ext cx="1812551" cy="14275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DB3D70B-9ECB-B74D-A59D-FB23CAA786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34698" y="718831"/>
            <a:ext cx="919706" cy="91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4049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6F42A-F963-4B2F-A2F9-DA672C969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99954"/>
            <a:ext cx="9718111" cy="1576446"/>
          </a:xfrm>
        </p:spPr>
        <p:txBody>
          <a:bodyPr anchor="ctr">
            <a:normAutofit fontScale="90000"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Does x and t dependence of GPDs factorize? Why is it important to check x and t factorization? </a:t>
            </a:r>
            <a:br>
              <a:rPr lang="en-US" sz="2400" dirty="0">
                <a:solidFill>
                  <a:srgbClr val="FFFF00"/>
                </a:solidFill>
              </a:rPr>
            </a:br>
            <a:br>
              <a:rPr lang="en-US" sz="2400" dirty="0">
                <a:solidFill>
                  <a:srgbClr val="FFFF00"/>
                </a:solidFill>
              </a:rPr>
            </a:br>
            <a:br>
              <a:rPr lang="en-US" sz="2400" dirty="0">
                <a:solidFill>
                  <a:srgbClr val="FFFF00"/>
                </a:solidFill>
              </a:rPr>
            </a:b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DFA687-0CBE-4251-B1B2-FE316C169F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555" y="2876295"/>
            <a:ext cx="4856331" cy="8609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18EB2BA-6CC9-4D56-A214-C77167C9AB65}"/>
              </a:ext>
            </a:extLst>
          </p:cNvPr>
          <p:cNvSpPr txBox="1"/>
          <p:nvPr/>
        </p:nvSpPr>
        <p:spPr>
          <a:xfrm>
            <a:off x="7819028" y="6252046"/>
            <a:ext cx="39157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14782">
              <a:spcAft>
                <a:spcPts val="486"/>
              </a:spcAft>
            </a:pPr>
            <a:r>
              <a:rPr lang="en-US" sz="2000" b="0" i="0" dirty="0">
                <a:solidFill>
                  <a:srgbClr val="FFFF00"/>
                </a:solidFill>
                <a:effectLst/>
                <a:latin typeface="-apple-system"/>
              </a:rPr>
              <a:t>Z. </a:t>
            </a:r>
            <a:r>
              <a:rPr lang="en-US" sz="2000" b="0" i="0" dirty="0" err="1">
                <a:solidFill>
                  <a:srgbClr val="FFFF00"/>
                </a:solidFill>
                <a:effectLst/>
                <a:latin typeface="-apple-system"/>
              </a:rPr>
              <a:t>Panjsheeri</a:t>
            </a:r>
            <a:endParaRPr lang="en-US" sz="2000" b="0" i="0" dirty="0">
              <a:solidFill>
                <a:srgbClr val="FFFF00"/>
              </a:solidFill>
              <a:effectLst/>
              <a:latin typeface="-apple-system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A75100F-16DE-CB45-A98C-811D7687B08E}"/>
              </a:ext>
            </a:extLst>
          </p:cNvPr>
          <p:cNvSpPr/>
          <p:nvPr/>
        </p:nvSpPr>
        <p:spPr>
          <a:xfrm>
            <a:off x="1143000" y="2876295"/>
            <a:ext cx="1295400" cy="860999"/>
          </a:xfrm>
          <a:prstGeom prst="rect">
            <a:avLst/>
          </a:prstGeom>
          <a:noFill/>
          <a:ln>
            <a:solidFill>
              <a:srgbClr val="93D7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A1E168-C746-604B-9780-4A4E4B2C9EEB}"/>
              </a:ext>
            </a:extLst>
          </p:cNvPr>
          <p:cNvSpPr txBox="1"/>
          <p:nvPr/>
        </p:nvSpPr>
        <p:spPr>
          <a:xfrm>
            <a:off x="3927693" y="4316390"/>
            <a:ext cx="6367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GPD</a:t>
            </a:r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C0B3C74A-31A3-A949-9773-0BBB10BAA057}"/>
              </a:ext>
            </a:extLst>
          </p:cNvPr>
          <p:cNvSpPr/>
          <p:nvPr/>
        </p:nvSpPr>
        <p:spPr>
          <a:xfrm rot="16200000">
            <a:off x="1649882" y="1935614"/>
            <a:ext cx="323910" cy="1370564"/>
          </a:xfrm>
          <a:prstGeom prst="rightBrace">
            <a:avLst/>
          </a:prstGeom>
          <a:ln>
            <a:solidFill>
              <a:srgbClr val="AEF7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Brace 17">
            <a:extLst>
              <a:ext uri="{FF2B5EF4-FFF2-40B4-BE49-F238E27FC236}">
                <a16:creationId xmlns:a16="http://schemas.microsoft.com/office/drawing/2014/main" id="{495D0D2E-001F-5E44-9AEC-28B6A1B62235}"/>
              </a:ext>
            </a:extLst>
          </p:cNvPr>
          <p:cNvSpPr/>
          <p:nvPr/>
        </p:nvSpPr>
        <p:spPr>
          <a:xfrm rot="5400000">
            <a:off x="4105763" y="3412063"/>
            <a:ext cx="323910" cy="1370564"/>
          </a:xfrm>
          <a:prstGeom prst="rightBrace">
            <a:avLst/>
          </a:prstGeom>
          <a:ln>
            <a:solidFill>
              <a:srgbClr val="AEF7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71AB8D8-1ACC-314B-9FFE-30AEBAB2289B}"/>
              </a:ext>
            </a:extLst>
          </p:cNvPr>
          <p:cNvSpPr/>
          <p:nvPr/>
        </p:nvSpPr>
        <p:spPr>
          <a:xfrm>
            <a:off x="3657600" y="2876295"/>
            <a:ext cx="1295400" cy="8609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50759A-418F-5A41-B9DC-C39272A909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5702" y="1359775"/>
            <a:ext cx="2533066" cy="28874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6B7F35-44F0-3849-8B22-2ECAE924E6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5621" y="3140262"/>
            <a:ext cx="2533067" cy="299265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9837803-45AD-2B47-81D8-8D445B949E42}"/>
              </a:ext>
            </a:extLst>
          </p:cNvPr>
          <p:cNvSpPr txBox="1"/>
          <p:nvPr/>
        </p:nvSpPr>
        <p:spPr>
          <a:xfrm>
            <a:off x="11123920" y="2762635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d-quark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11F503A-11DF-0543-8C31-D0B0A584B156}"/>
              </a:ext>
            </a:extLst>
          </p:cNvPr>
          <p:cNvSpPr txBox="1"/>
          <p:nvPr/>
        </p:nvSpPr>
        <p:spPr>
          <a:xfrm>
            <a:off x="9978768" y="1359775"/>
            <a:ext cx="71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gluon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5F2B70-1EB0-134F-A392-336973EFFF1B}"/>
              </a:ext>
            </a:extLst>
          </p:cNvPr>
          <p:cNvSpPr txBox="1"/>
          <p:nvPr/>
        </p:nvSpPr>
        <p:spPr>
          <a:xfrm>
            <a:off x="3881145" y="2308867"/>
            <a:ext cx="848309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 = -</a:t>
            </a:r>
            <a:r>
              <a:rPr lang="en-US" dirty="0">
                <a:solidFill>
                  <a:schemeClr val="bg1"/>
                </a:solidFill>
                <a:latin typeface="Symbol" pitchFamily="2" charset="2"/>
              </a:rPr>
              <a:t>D</a:t>
            </a:r>
            <a:r>
              <a:rPr lang="en-US" baseline="-25000" dirty="0">
                <a:solidFill>
                  <a:schemeClr val="bg1"/>
                </a:solidFill>
              </a:rPr>
              <a:t>T</a:t>
            </a:r>
            <a:r>
              <a:rPr lang="en-US" baseline="30000" dirty="0">
                <a:solidFill>
                  <a:schemeClr val="bg1"/>
                </a:solidFill>
              </a:rPr>
              <a:t>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2F51D8D-BCD8-F54B-BC21-E71C2F3DEAEA}"/>
              </a:ext>
            </a:extLst>
          </p:cNvPr>
          <p:cNvSpPr/>
          <p:nvPr/>
        </p:nvSpPr>
        <p:spPr>
          <a:xfrm>
            <a:off x="457200" y="2035453"/>
            <a:ext cx="28573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3D Coordinate Space picture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F6882C1-A88C-F743-9886-81FB9E71D59C}"/>
              </a:ext>
            </a:extLst>
          </p:cNvPr>
          <p:cNvSpPr txBox="1"/>
          <p:nvPr/>
        </p:nvSpPr>
        <p:spPr>
          <a:xfrm>
            <a:off x="254330" y="4974811"/>
            <a:ext cx="769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If x and t dependences factorize, the radius of the partonic distributions is constant throughout the proton volume!</a:t>
            </a:r>
          </a:p>
        </p:txBody>
      </p:sp>
    </p:spTree>
    <p:extLst>
      <p:ext uri="{BB962C8B-B14F-4D97-AF65-F5344CB8AC3E}">
        <p14:creationId xmlns:p14="http://schemas.microsoft.com/office/powerpoint/2010/main" val="2671909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4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/>
              <a:t>Using a pareto front to choose amongst forms</a:t>
            </a:r>
            <a:endParaRPr/>
          </a:p>
        </p:txBody>
      </p:sp>
      <p:pic>
        <p:nvPicPr>
          <p:cNvPr id="429" name="Google Shape;429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36667" y="1497100"/>
            <a:ext cx="7918653" cy="5094632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47"/>
          <p:cNvSpPr/>
          <p:nvPr/>
        </p:nvSpPr>
        <p:spPr>
          <a:xfrm>
            <a:off x="2287800" y="5188100"/>
            <a:ext cx="946000" cy="432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/>
          </a:p>
        </p:txBody>
      </p:sp>
      <p:sp>
        <p:nvSpPr>
          <p:cNvPr id="431" name="Google Shape;431;p47"/>
          <p:cNvSpPr/>
          <p:nvPr/>
        </p:nvSpPr>
        <p:spPr>
          <a:xfrm>
            <a:off x="23391" y="4109178"/>
            <a:ext cx="2287600" cy="15312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2400" dirty="0"/>
              <a:t>define a “metric” which balances fit vs. form to choose a best</a:t>
            </a:r>
            <a:endParaRPr sz="2400" dirty="0"/>
          </a:p>
        </p:txBody>
      </p:sp>
      <p:sp>
        <p:nvSpPr>
          <p:cNvPr id="432" name="Google Shape;432;p4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n"/>
              <a:pPr/>
              <a:t>41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40618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231273-BE90-D24A-90C3-1573FE7A7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10/6/25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670D86-2E4B-6348-8E09-4CB6D49DB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1EEE8D-1AB1-884C-B3E2-9851EF502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6038" y="359678"/>
            <a:ext cx="6559923" cy="61386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41E737-AC97-4E4B-B3FD-209CEE0D5E7E}"/>
              </a:ext>
            </a:extLst>
          </p:cNvPr>
          <p:cNvSpPr txBox="1"/>
          <p:nvPr/>
        </p:nvSpPr>
        <p:spPr>
          <a:xfrm>
            <a:off x="457200" y="838200"/>
            <a:ext cx="20680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PySR</a:t>
            </a:r>
            <a:r>
              <a:rPr lang="en-US" sz="2000" dirty="0"/>
              <a:t> convergence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307D5C-A77D-9C40-A0C6-C29732FB9064}"/>
              </a:ext>
            </a:extLst>
          </p:cNvPr>
          <p:cNvSpPr txBox="1"/>
          <p:nvPr/>
        </p:nvSpPr>
        <p:spPr>
          <a:xfrm>
            <a:off x="564157" y="1295400"/>
            <a:ext cx="1645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Andrew Dotson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86C10C-4B66-8E44-9791-00E2A3D892C0}"/>
              </a:ext>
            </a:extLst>
          </p:cNvPr>
          <p:cNvSpPr txBox="1"/>
          <p:nvPr/>
        </p:nvSpPr>
        <p:spPr>
          <a:xfrm>
            <a:off x="304800" y="0"/>
            <a:ext cx="6351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“Convergence” criterion using Taylor expansion around points in x</a:t>
            </a:r>
          </a:p>
        </p:txBody>
      </p:sp>
    </p:spTree>
    <p:extLst>
      <p:ext uri="{BB962C8B-B14F-4D97-AF65-F5344CB8AC3E}">
        <p14:creationId xmlns:p14="http://schemas.microsoft.com/office/powerpoint/2010/main" val="25442811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53"/>
          <p:cNvSpPr txBox="1"/>
          <p:nvPr/>
        </p:nvSpPr>
        <p:spPr>
          <a:xfrm>
            <a:off x="309367" y="1677067"/>
            <a:ext cx="2523600" cy="2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 dirty="0"/>
              <a:t>Extrapolation</a:t>
            </a:r>
            <a:endParaRPr sz="2400" dirty="0"/>
          </a:p>
        </p:txBody>
      </p:sp>
      <p:sp>
        <p:nvSpPr>
          <p:cNvPr id="486" name="Google Shape;486;p5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/>
              <a:t>Novel SR Convergence Clustering </a:t>
            </a:r>
            <a:endParaRPr/>
          </a:p>
        </p:txBody>
      </p:sp>
      <p:sp>
        <p:nvSpPr>
          <p:cNvPr id="487" name="Google Shape;487;p5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n"/>
              <a:pPr/>
              <a:t>43</a:t>
            </a:fld>
            <a:endParaRPr/>
          </a:p>
        </p:txBody>
      </p:sp>
      <p:pic>
        <p:nvPicPr>
          <p:cNvPr id="488" name="Google Shape;488;p53"/>
          <p:cNvPicPr preferRelativeResize="0"/>
          <p:nvPr/>
        </p:nvPicPr>
        <p:blipFill rotWithShape="1">
          <a:blip r:embed="rId3">
            <a:alphaModFix/>
          </a:blip>
          <a:srcRect t="9082"/>
          <a:stretch/>
        </p:blipFill>
        <p:spPr>
          <a:xfrm>
            <a:off x="2519500" y="1476300"/>
            <a:ext cx="9672499" cy="474133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89" name="Google Shape;489;p53"/>
          <p:cNvCxnSpPr/>
          <p:nvPr/>
        </p:nvCxnSpPr>
        <p:spPr>
          <a:xfrm>
            <a:off x="2295767" y="2035267"/>
            <a:ext cx="1498000" cy="32800"/>
          </a:xfrm>
          <a:prstGeom prst="straightConnector1">
            <a:avLst/>
          </a:prstGeom>
          <a:noFill/>
          <a:ln w="28575" cap="flat" cmpd="sng">
            <a:solidFill>
              <a:srgbClr val="AEF769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90" name="Google Shape;490;p53"/>
          <p:cNvSpPr txBox="1"/>
          <p:nvPr/>
        </p:nvSpPr>
        <p:spPr>
          <a:xfrm>
            <a:off x="5487067" y="1807300"/>
            <a:ext cx="1888800" cy="18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>
                <a:solidFill>
                  <a:schemeClr val="dk2"/>
                </a:solidFill>
              </a:rPr>
              <a:t>Lattice Region</a:t>
            </a:r>
            <a:endParaRPr sz="24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1911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F6A28A-486C-874D-800C-F9DC0769B3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6093" y="457200"/>
            <a:ext cx="7499813" cy="59436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540A43-C7F2-954D-AADE-9D15C5A487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91600" y="6455664"/>
            <a:ext cx="2743200" cy="365125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  <a:defRPr/>
            </a:pPr>
            <a:fld id="{16A94A18-66C2-A54B-A167-329473CCEBB7}" type="datetime1">
              <a:rPr lang="en-US" sz="1100">
                <a:solidFill>
                  <a:srgbClr val="FFFFFF"/>
                </a:solidFill>
              </a:rPr>
              <a:pPr algn="r">
                <a:spcAft>
                  <a:spcPts val="600"/>
                </a:spcAft>
                <a:defRPr/>
              </a:pPr>
              <a:t>10/6/25</a:t>
            </a:fld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081825-F218-084E-8E21-808F01603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8650D0AE-FB45-374D-A9AF-DF9429BBE748}" type="slidenum">
              <a:rPr lang="en-US" sz="1100">
                <a:solidFill>
                  <a:srgbClr val="FFFFFF"/>
                </a:solidFill>
              </a:rPr>
              <a:pPr>
                <a:spcAft>
                  <a:spcPts val="600"/>
                </a:spcAft>
                <a:defRPr/>
              </a:pPr>
              <a:t>44</a:t>
            </a:fld>
            <a:endParaRPr lang="en-US" sz="11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0480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DE9708-D65E-DA48-B73A-68DC39E0F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10/6/25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B49E5DF-0BF1-4A45-B071-5CEC3A24E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DCD0CA-646E-3C48-AF4D-9DCEA638D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497" y="1447800"/>
            <a:ext cx="3860141" cy="29452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D5396D-B17B-204F-993D-522B696FD3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1461919"/>
            <a:ext cx="3860141" cy="29311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3A067BB-ACD2-FE4D-9088-113B26DAFB60}"/>
              </a:ext>
            </a:extLst>
          </p:cNvPr>
          <p:cNvSpPr txBox="1"/>
          <p:nvPr/>
        </p:nvSpPr>
        <p:spPr>
          <a:xfrm>
            <a:off x="3124200" y="457200"/>
            <a:ext cx="6108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Comparison with lattice QCD Moments: testing </a:t>
            </a:r>
            <a:r>
              <a:rPr lang="en-US" dirty="0" err="1"/>
              <a:t>x,t</a:t>
            </a:r>
            <a:r>
              <a:rPr lang="en-US" dirty="0"/>
              <a:t> factorization</a:t>
            </a:r>
          </a:p>
        </p:txBody>
      </p:sp>
    </p:spTree>
    <p:extLst>
      <p:ext uri="{BB962C8B-B14F-4D97-AF65-F5344CB8AC3E}">
        <p14:creationId xmlns:p14="http://schemas.microsoft.com/office/powerpoint/2010/main" val="35140654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9244EE-9CB7-4545-91EE-85F33D3DC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10/6/25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4C68F5-AF80-0549-B101-AD46D9F2E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CE5AE9-8FFA-454C-BB33-C95151AA72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14418"/>
            <a:ext cx="4330700" cy="32291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1A8DDE-E4D5-B84C-9946-2AFDE5425E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1846587"/>
            <a:ext cx="4330700" cy="32009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4A67FE-49F4-594A-BA7E-BF4B5590F5D8}"/>
              </a:ext>
            </a:extLst>
          </p:cNvPr>
          <p:cNvSpPr txBox="1"/>
          <p:nvPr/>
        </p:nvSpPr>
        <p:spPr>
          <a:xfrm>
            <a:off x="6662612" y="1302926"/>
            <a:ext cx="4129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rms Radius of partonic configurations vs 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1A01E6-C549-8542-B4B1-82C50BA19824}"/>
              </a:ext>
            </a:extLst>
          </p:cNvPr>
          <p:cNvSpPr txBox="1"/>
          <p:nvPr/>
        </p:nvSpPr>
        <p:spPr>
          <a:xfrm>
            <a:off x="1905000" y="1302926"/>
            <a:ext cx="1785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Density at fixed x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791D04-689E-5442-A34A-502EAC4F63EE}"/>
              </a:ext>
            </a:extLst>
          </p:cNvPr>
          <p:cNvSpPr txBox="1"/>
          <p:nvPr/>
        </p:nvSpPr>
        <p:spPr>
          <a:xfrm>
            <a:off x="4640087" y="381000"/>
            <a:ext cx="1836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Fourier transform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E736A3-F948-2045-8F5F-B2F786DA3235}"/>
              </a:ext>
            </a:extLst>
          </p:cNvPr>
          <p:cNvSpPr txBox="1"/>
          <p:nvPr/>
        </p:nvSpPr>
        <p:spPr>
          <a:xfrm>
            <a:off x="10612548" y="4659868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9131655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63E8B8-7244-9341-8008-EEFD7148A7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512667"/>
            <a:ext cx="2743200" cy="365125"/>
          </a:xfrm>
        </p:spPr>
        <p:txBody>
          <a:bodyPr/>
          <a:lstStyle/>
          <a:p>
            <a:pPr>
              <a:defRPr/>
            </a:pPr>
            <a:fld id="{16A94A18-66C2-A54B-A167-329473CCEBB7}" type="datetime1">
              <a:rPr lang="en-US" smtClean="0">
                <a:solidFill>
                  <a:schemeClr val="tx1"/>
                </a:solidFill>
              </a:rPr>
              <a:t>10/6/25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4E7450-0121-9B47-A2AA-A6D741E11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6800" y="6512667"/>
            <a:ext cx="2743200" cy="365125"/>
          </a:xfrm>
        </p:spPr>
        <p:txBody>
          <a:bodyPr/>
          <a:lstStyle/>
          <a:p>
            <a:pPr>
              <a:defRPr/>
            </a:pPr>
            <a:fld id="{8650D0AE-FB45-374D-A9AF-DF9429BBE748}" type="slidenum">
              <a:rPr lang="en-US" smtClean="0">
                <a:solidFill>
                  <a:schemeClr val="tx1"/>
                </a:solidFill>
              </a:rPr>
              <a:pPr>
                <a:defRPr/>
              </a:pPr>
              <a:t>47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Google Shape;378;p44">
            <a:extLst>
              <a:ext uri="{FF2B5EF4-FFF2-40B4-BE49-F238E27FC236}">
                <a16:creationId xmlns:a16="http://schemas.microsoft.com/office/drawing/2014/main" id="{726BC0DD-E33F-774D-83D5-A74000C33671}"/>
              </a:ext>
            </a:extLst>
          </p:cNvPr>
          <p:cNvSpPr txBox="1">
            <a:spLocks/>
          </p:cNvSpPr>
          <p:nvPr/>
        </p:nvSpPr>
        <p:spPr>
          <a:xfrm>
            <a:off x="491800" y="31323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0" dirty="0"/>
              <a:t>4. NNGPD and End to End problem</a:t>
            </a:r>
          </a:p>
          <a:p>
            <a:r>
              <a:rPr lang="en-US" sz="6700" dirty="0"/>
              <a:t> </a:t>
            </a:r>
            <a:endParaRPr lang="en-US" sz="6700" dirty="0">
              <a:solidFill>
                <a:srgbClr val="FFFF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7A07037-AC5C-944C-A754-78E2B4AE54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600" y="1913630"/>
            <a:ext cx="4860775" cy="88203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DB0AF0D-C5DA-2E4D-BE96-BB95BF6CBA07}"/>
              </a:ext>
            </a:extLst>
          </p:cNvPr>
          <p:cNvSpPr/>
          <p:nvPr/>
        </p:nvSpPr>
        <p:spPr>
          <a:xfrm flipH="1">
            <a:off x="4267200" y="4707513"/>
            <a:ext cx="2720968" cy="61646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BF30E4-B430-E946-A523-3F58630DC0F7}"/>
              </a:ext>
            </a:extLst>
          </p:cNvPr>
          <p:cNvSpPr txBox="1"/>
          <p:nvPr/>
        </p:nvSpPr>
        <p:spPr>
          <a:xfrm>
            <a:off x="5190841" y="4754136"/>
            <a:ext cx="9813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GPD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E4AFA74-B846-364A-877F-BC031E2AF4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681" y="1949854"/>
            <a:ext cx="3499262" cy="94574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3449F7E-D27B-DC49-A4B7-0F3E01EAE188}"/>
              </a:ext>
            </a:extLst>
          </p:cNvPr>
          <p:cNvSpPr txBox="1"/>
          <p:nvPr/>
        </p:nvSpPr>
        <p:spPr>
          <a:xfrm>
            <a:off x="7406449" y="2971856"/>
            <a:ext cx="2560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experimental observable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65D2F1-28F3-FE44-8C15-BD297BDD07B1}"/>
              </a:ext>
            </a:extLst>
          </p:cNvPr>
          <p:cNvSpPr txBox="1"/>
          <p:nvPr/>
        </p:nvSpPr>
        <p:spPr>
          <a:xfrm>
            <a:off x="304800" y="2971856"/>
            <a:ext cx="4429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angular momentum, calculable in lattice QCD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E6AAC94-A948-FF43-A528-DA8D1B1E56F9}"/>
              </a:ext>
            </a:extLst>
          </p:cNvPr>
          <p:cNvCxnSpPr>
            <a:cxnSpLocks/>
          </p:cNvCxnSpPr>
          <p:nvPr/>
        </p:nvCxnSpPr>
        <p:spPr>
          <a:xfrm flipV="1">
            <a:off x="6553200" y="3341188"/>
            <a:ext cx="1295400" cy="1094086"/>
          </a:xfrm>
          <a:prstGeom prst="straightConnector1">
            <a:avLst/>
          </a:prstGeom>
          <a:ln w="57150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53EFFA8-24E0-4947-8215-7C1E849EB8C2}"/>
              </a:ext>
            </a:extLst>
          </p:cNvPr>
          <p:cNvCxnSpPr>
            <a:cxnSpLocks/>
          </p:cNvCxnSpPr>
          <p:nvPr/>
        </p:nvCxnSpPr>
        <p:spPr>
          <a:xfrm>
            <a:off x="4734411" y="2354647"/>
            <a:ext cx="1686411" cy="0"/>
          </a:xfrm>
          <a:prstGeom prst="straightConnector1">
            <a:avLst/>
          </a:prstGeom>
          <a:ln w="57150">
            <a:solidFill>
              <a:srgbClr val="AEF76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DA91398-6CF0-2346-AB62-44C5BEF330FC}"/>
              </a:ext>
            </a:extLst>
          </p:cNvPr>
          <p:cNvCxnSpPr/>
          <p:nvPr/>
        </p:nvCxnSpPr>
        <p:spPr>
          <a:xfrm>
            <a:off x="3352800" y="3341188"/>
            <a:ext cx="1381611" cy="1128311"/>
          </a:xfrm>
          <a:prstGeom prst="straightConnector1">
            <a:avLst/>
          </a:prstGeom>
          <a:ln w="57150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C2FA53DB-2C60-774F-9F73-F193AFCDE229}"/>
              </a:ext>
            </a:extLst>
          </p:cNvPr>
          <p:cNvSpPr txBox="1"/>
          <p:nvPr/>
        </p:nvSpPr>
        <p:spPr>
          <a:xfrm>
            <a:off x="7406449" y="5461985"/>
            <a:ext cx="47855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Is information on angular momentum directly  extractable from data?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DB0475-D73B-5B48-825C-CCB086292AB9}"/>
              </a:ext>
            </a:extLst>
          </p:cNvPr>
          <p:cNvSpPr/>
          <p:nvPr/>
        </p:nvSpPr>
        <p:spPr>
          <a:xfrm>
            <a:off x="1111719" y="913180"/>
            <a:ext cx="29792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</a:rPr>
              <a:t>Gia-Wei </a:t>
            </a:r>
            <a:r>
              <a:rPr lang="en-US" sz="2000" b="1" dirty="0" err="1">
                <a:solidFill>
                  <a:srgbClr val="FFFF00"/>
                </a:solidFill>
              </a:rPr>
              <a:t>Chern</a:t>
            </a:r>
            <a:r>
              <a:rPr lang="en-US" sz="2000" b="1" dirty="0">
                <a:solidFill>
                  <a:srgbClr val="FFFF00"/>
                </a:solidFill>
              </a:rPr>
              <a:t>, </a:t>
            </a:r>
            <a:r>
              <a:rPr lang="en-US" sz="2000" b="1" dirty="0" err="1">
                <a:solidFill>
                  <a:srgbClr val="FFFF00"/>
                </a:solidFill>
              </a:rPr>
              <a:t>Yaohang</a:t>
            </a:r>
            <a:r>
              <a:rPr lang="en-US" sz="2000" b="1" dirty="0">
                <a:solidFill>
                  <a:srgbClr val="FFFF00"/>
                </a:solidFill>
              </a:rPr>
              <a:t> Li</a:t>
            </a:r>
          </a:p>
        </p:txBody>
      </p:sp>
    </p:spTree>
    <p:extLst>
      <p:ext uri="{BB962C8B-B14F-4D97-AF65-F5344CB8AC3E}">
        <p14:creationId xmlns:p14="http://schemas.microsoft.com/office/powerpoint/2010/main" val="20339953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0BC872-CCA2-004D-B254-4A71ED5A5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10/6/25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EA8A71-CA53-EE43-873C-E79CF9CC8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2A7DC1-4F1A-7F49-8398-2842C1C442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531" y="2133600"/>
            <a:ext cx="4009900" cy="17537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FCD92B7-DCFF-164E-8262-795C08762AEF}"/>
              </a:ext>
            </a:extLst>
          </p:cNvPr>
          <p:cNvSpPr txBox="1"/>
          <p:nvPr/>
        </p:nvSpPr>
        <p:spPr>
          <a:xfrm>
            <a:off x="685800" y="1243568"/>
            <a:ext cx="9998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Standard feed forward neural network for the extraction of GPDs from data, lattice QCD and symmetries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A23209-DA67-9D4C-86A7-5D2BEBE3A4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2771015"/>
            <a:ext cx="4382984" cy="22326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A570F9-D099-BC47-BAA3-75853E9F9AA0}"/>
              </a:ext>
            </a:extLst>
          </p:cNvPr>
          <p:cNvSpPr txBox="1"/>
          <p:nvPr/>
        </p:nvSpPr>
        <p:spPr>
          <a:xfrm>
            <a:off x="8610600" y="2286000"/>
            <a:ext cx="78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</a:t>
            </a:r>
            <a:r>
              <a:rPr lang="en-US" baseline="30000" dirty="0"/>
              <a:t>2  </a:t>
            </a:r>
            <a:r>
              <a:rPr lang="en-US" dirty="0">
                <a:latin typeface="Symbol" pitchFamily="2" charset="2"/>
              </a:rPr>
              <a:t>x, </a:t>
            </a:r>
            <a:r>
              <a:rPr lang="en-US" dirty="0">
                <a:latin typeface="Helvetica" pitchFamily="2" charset="0"/>
              </a:rPr>
              <a:t>t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00505B-E66C-A84F-9D10-93A5AACCD809}"/>
              </a:ext>
            </a:extLst>
          </p:cNvPr>
          <p:cNvSpPr txBox="1"/>
          <p:nvPr/>
        </p:nvSpPr>
        <p:spPr>
          <a:xfrm>
            <a:off x="6896121" y="5126008"/>
            <a:ext cx="3924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Preliminary results from Jason Ho (UVA)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D7D23C-2608-E943-B234-514D8C514034}"/>
              </a:ext>
            </a:extLst>
          </p:cNvPr>
          <p:cNvSpPr txBox="1"/>
          <p:nvPr/>
        </p:nvSpPr>
        <p:spPr>
          <a:xfrm>
            <a:off x="5105400" y="304800"/>
            <a:ext cx="14382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NNGPD</a:t>
            </a:r>
          </a:p>
        </p:txBody>
      </p:sp>
    </p:spTree>
    <p:extLst>
      <p:ext uri="{BB962C8B-B14F-4D97-AF65-F5344CB8AC3E}">
        <p14:creationId xmlns:p14="http://schemas.microsoft.com/office/powerpoint/2010/main" val="187941118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4ECA5C-5413-3540-9222-5F429C2E7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10/7/25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222462-626B-C54A-B175-1C152D427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E8161A-E245-6E42-84A3-8E057CACCE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465060"/>
            <a:ext cx="4574931" cy="8001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838E66-6E80-A345-B659-03F8EB09CD11}"/>
              </a:ext>
            </a:extLst>
          </p:cNvPr>
          <p:cNvSpPr txBox="1"/>
          <p:nvPr/>
        </p:nvSpPr>
        <p:spPr>
          <a:xfrm>
            <a:off x="4419600" y="101025"/>
            <a:ext cx="34440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+mj-lt"/>
              </a:rPr>
              <a:t>Diffusion model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B92A46-A282-9C40-B5D0-418A0DA5AAAB}"/>
              </a:ext>
            </a:extLst>
          </p:cNvPr>
          <p:cNvSpPr txBox="1"/>
          <p:nvPr/>
        </p:nvSpPr>
        <p:spPr>
          <a:xfrm>
            <a:off x="1295400" y="220980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38738B8-D0D3-5645-859D-708ED07CBB85}"/>
              </a:ext>
            </a:extLst>
          </p:cNvPr>
          <p:cNvSpPr/>
          <p:nvPr/>
        </p:nvSpPr>
        <p:spPr>
          <a:xfrm>
            <a:off x="235166" y="2456826"/>
            <a:ext cx="62731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Standard </a:t>
            </a:r>
            <a:r>
              <a:rPr lang="en-US" dirty="0">
                <a:latin typeface="Aptos"/>
              </a:rPr>
              <a:t>noise-prediction loss without any additional prior term: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8A8CCDA-352E-CF43-8D08-D98AA8CEDEC4}"/>
              </a:ext>
            </a:extLst>
          </p:cNvPr>
          <p:cNvSpPr/>
          <p:nvPr/>
        </p:nvSpPr>
        <p:spPr>
          <a:xfrm>
            <a:off x="323730" y="2883644"/>
            <a:ext cx="6096000" cy="3693319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ptos"/>
              </a:rPr>
              <a:t>x</a:t>
            </a:r>
            <a:r>
              <a:rPr lang="en-US" baseline="-25000" dirty="0">
                <a:solidFill>
                  <a:srgbClr val="000000"/>
                </a:solidFill>
                <a:latin typeface="Aptos"/>
              </a:rPr>
              <a:t>0</a:t>
            </a:r>
            <a:r>
              <a:rPr lang="en-US" dirty="0">
                <a:solidFill>
                  <a:srgbClr val="000000"/>
                </a:solidFill>
                <a:latin typeface="Aptos"/>
              </a:rPr>
              <a:t>​: the true MM2 value (target)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ptos"/>
              </a:rPr>
              <a:t>t: the diffusion time step, randomly sampled from {1,…,T} each iteration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Symbol" pitchFamily="2" charset="2"/>
              </a:rPr>
              <a:t> e</a:t>
            </a:r>
            <a:r>
              <a:rPr lang="el-GR" dirty="0">
                <a:solidFill>
                  <a:srgbClr val="000000"/>
                </a:solidFill>
                <a:latin typeface="Aptos"/>
              </a:rPr>
              <a:t>: </a:t>
            </a:r>
            <a:r>
              <a:rPr lang="en-US" dirty="0">
                <a:solidFill>
                  <a:srgbClr val="000000"/>
                </a:solidFill>
                <a:latin typeface="Aptos"/>
              </a:rPr>
              <a:t>Gaussian noise sampled from N(0,I), which is directly linked to the target x</a:t>
            </a:r>
            <a:r>
              <a:rPr lang="en-US" baseline="-25000" dirty="0">
                <a:solidFill>
                  <a:srgbClr val="000000"/>
                </a:solidFill>
                <a:latin typeface="Aptos"/>
              </a:rPr>
              <a:t>0</a:t>
            </a:r>
            <a:r>
              <a:rPr lang="en-US" dirty="0">
                <a:solidFill>
                  <a:srgbClr val="000000"/>
                </a:solidFill>
                <a:latin typeface="Aptos"/>
              </a:rPr>
              <a:t>​ because it is the exact noise we added to x</a:t>
            </a:r>
            <a:r>
              <a:rPr lang="en-US" baseline="-25000" dirty="0">
                <a:solidFill>
                  <a:srgbClr val="000000"/>
                </a:solidFill>
                <a:latin typeface="Aptos"/>
              </a:rPr>
              <a:t>0</a:t>
            </a:r>
            <a:r>
              <a:rPr lang="en-US" dirty="0">
                <a:solidFill>
                  <a:srgbClr val="000000"/>
                </a:solidFill>
                <a:latin typeface="Aptos"/>
              </a:rPr>
              <a:t>​ in the forward process to obtain </a:t>
            </a:r>
            <a:r>
              <a:rPr lang="en-US" dirty="0" err="1">
                <a:solidFill>
                  <a:srgbClr val="000000"/>
                </a:solidFill>
                <a:latin typeface="Aptos"/>
              </a:rPr>
              <a:t>x</a:t>
            </a:r>
            <a:r>
              <a:rPr lang="en-US" baseline="-25000" dirty="0" err="1">
                <a:solidFill>
                  <a:srgbClr val="000000"/>
                </a:solidFill>
                <a:latin typeface="Aptos"/>
              </a:rPr>
              <a:t>t</a:t>
            </a:r>
            <a:r>
              <a:rPr lang="en-US" b="1" dirty="0">
                <a:solidFill>
                  <a:srgbClr val="000000"/>
                </a:solidFill>
                <a:latin typeface="Aptos"/>
              </a:rPr>
              <a:t>​</a:t>
            </a:r>
            <a:endParaRPr lang="en-US" dirty="0">
              <a:solidFill>
                <a:srgbClr val="000000"/>
              </a:solidFill>
              <a:latin typeface="Aptos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000000"/>
                </a:solidFill>
                <a:latin typeface="Aptos"/>
              </a:rPr>
              <a:t>x</a:t>
            </a:r>
            <a:r>
              <a:rPr lang="en-US" baseline="-25000" dirty="0" err="1">
                <a:solidFill>
                  <a:srgbClr val="000000"/>
                </a:solidFill>
                <a:latin typeface="Aptos"/>
              </a:rPr>
              <a:t>t</a:t>
            </a:r>
            <a:r>
              <a:rPr lang="en-US" dirty="0">
                <a:solidFill>
                  <a:srgbClr val="000000"/>
                </a:solidFill>
                <a:latin typeface="Aptos"/>
              </a:rPr>
              <a:t>​: the noisy MM2 obtained from the forward process</a:t>
            </a:r>
          </a:p>
          <a:p>
            <a:pPr fontAlgn="base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  <a:latin typeface="Aptos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  <a:latin typeface="Symbol" pitchFamily="2" charset="2"/>
              </a:rPr>
              <a:t>e </a:t>
            </a:r>
            <a:r>
              <a:rPr lang="en-US" dirty="0">
                <a:solidFill>
                  <a:schemeClr val="bg1"/>
                </a:solidFill>
              </a:rPr>
              <a:t>noise predicted by the neural network, conditioned on the CFF values (</a:t>
            </a:r>
            <a:r>
              <a:rPr lang="en-US" dirty="0" err="1">
                <a:solidFill>
                  <a:schemeClr val="bg1"/>
                </a:solidFill>
              </a:rPr>
              <a:t>ReCFF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ImCFF</a:t>
            </a:r>
            <a:r>
              <a:rPr lang="en-US" dirty="0">
                <a:solidFill>
                  <a:schemeClr val="bg1"/>
                </a:solidFill>
              </a:rPr>
              <a:t>)</a:t>
            </a:r>
            <a:endParaRPr lang="en-US" dirty="0">
              <a:solidFill>
                <a:schemeClr val="bg1"/>
              </a:solidFill>
              <a:latin typeface="Aptos"/>
            </a:endParaRPr>
          </a:p>
          <a:p>
            <a:pPr fontAlgn="base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Aptos"/>
            </a:endParaRPr>
          </a:p>
          <a:p>
            <a:pPr fontAlgn="base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Aptos"/>
            </a:endParaRPr>
          </a:p>
          <a:p>
            <a:pPr fontAlgn="base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Aptos"/>
            </a:endParaRP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7208A61F-8AA8-0447-95D8-AC56ED87E1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                  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/>
              </a:rPr>
              <a:t>: 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760E90F-35E2-224E-AA4D-EFC0962DBF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7092" y="1272606"/>
            <a:ext cx="4517665" cy="341288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9FD0A6D-1332-4F4E-A134-0068CADF5E82}"/>
              </a:ext>
            </a:extLst>
          </p:cNvPr>
          <p:cNvSpPr txBox="1"/>
          <p:nvPr/>
        </p:nvSpPr>
        <p:spPr>
          <a:xfrm>
            <a:off x="9403195" y="4755330"/>
            <a:ext cx="579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true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0444577-EFB6-C948-911B-142908850B60}"/>
              </a:ext>
            </a:extLst>
          </p:cNvPr>
          <p:cNvSpPr txBox="1"/>
          <p:nvPr/>
        </p:nvSpPr>
        <p:spPr>
          <a:xfrm rot="16200000">
            <a:off x="6956887" y="2960828"/>
            <a:ext cx="1083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predicted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076163-9A72-7243-86E7-E33365471896}"/>
              </a:ext>
            </a:extLst>
          </p:cNvPr>
          <p:cNvSpPr txBox="1"/>
          <p:nvPr/>
        </p:nvSpPr>
        <p:spPr>
          <a:xfrm>
            <a:off x="8374067" y="5371174"/>
            <a:ext cx="3294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preliminary results from </a:t>
            </a:r>
            <a:r>
              <a:rPr lang="en-US" b="1" dirty="0" err="1">
                <a:solidFill>
                  <a:srgbClr val="FFFF00"/>
                </a:solidFill>
              </a:rPr>
              <a:t>Jitao</a:t>
            </a:r>
            <a:r>
              <a:rPr lang="en-US" b="1" dirty="0">
                <a:solidFill>
                  <a:srgbClr val="FFFF00"/>
                </a:solidFill>
              </a:rPr>
              <a:t> Xu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277A489-B198-5145-BE4A-A7251AB6977B}"/>
              </a:ext>
            </a:extLst>
          </p:cNvPr>
          <p:cNvSpPr/>
          <p:nvPr/>
        </p:nvSpPr>
        <p:spPr>
          <a:xfrm>
            <a:off x="4572000" y="736875"/>
            <a:ext cx="13181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>
                <a:solidFill>
                  <a:srgbClr val="FFFF00"/>
                </a:solidFill>
              </a:rPr>
              <a:t>Yaohang</a:t>
            </a:r>
            <a:r>
              <a:rPr lang="en-US" sz="2000" b="1" dirty="0">
                <a:solidFill>
                  <a:srgbClr val="FFFF00"/>
                </a:solidFill>
              </a:rPr>
              <a:t> Li</a:t>
            </a:r>
          </a:p>
        </p:txBody>
      </p:sp>
    </p:spTree>
    <p:extLst>
      <p:ext uri="{BB962C8B-B14F-4D97-AF65-F5344CB8AC3E}">
        <p14:creationId xmlns:p14="http://schemas.microsoft.com/office/powerpoint/2010/main" val="11735362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36A1C4-CC9B-6A4E-83DB-5B808CAA88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4403" y="854485"/>
            <a:ext cx="1219200" cy="1219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648856-0608-4247-A41A-E1582A540F64}"/>
              </a:ext>
            </a:extLst>
          </p:cNvPr>
          <p:cNvSpPr txBox="1"/>
          <p:nvPr/>
        </p:nvSpPr>
        <p:spPr>
          <a:xfrm>
            <a:off x="5550592" y="2358002"/>
            <a:ext cx="20011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Saraswati</a:t>
            </a:r>
            <a:r>
              <a:rPr lang="en-US" sz="2000" dirty="0"/>
              <a:t> Pandey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85CE60-D111-1342-9C3E-9C02061AC4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31" t="32965" r="28707" b="2871"/>
          <a:stretch/>
        </p:blipFill>
        <p:spPr>
          <a:xfrm>
            <a:off x="5723321" y="771247"/>
            <a:ext cx="1219200" cy="15014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3BEBA3-3F1D-3846-9FF5-9A5503B40BF7}"/>
              </a:ext>
            </a:extLst>
          </p:cNvPr>
          <p:cNvSpPr txBox="1"/>
          <p:nvPr/>
        </p:nvSpPr>
        <p:spPr>
          <a:xfrm>
            <a:off x="5399447" y="5329962"/>
            <a:ext cx="15217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Adil Khawaja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E77E73-9AA3-404C-8732-A97FAFA41FC2}"/>
              </a:ext>
            </a:extLst>
          </p:cNvPr>
          <p:cNvSpPr txBox="1"/>
          <p:nvPr/>
        </p:nvSpPr>
        <p:spPr>
          <a:xfrm>
            <a:off x="3133916" y="2135998"/>
            <a:ext cx="20810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Douglas Q. Adams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83B842-E7BC-4D4A-A991-0E0002B0CE42}"/>
              </a:ext>
            </a:extLst>
          </p:cNvPr>
          <p:cNvSpPr txBox="1"/>
          <p:nvPr/>
        </p:nvSpPr>
        <p:spPr>
          <a:xfrm>
            <a:off x="838200" y="5296586"/>
            <a:ext cx="18453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Jang (Jason) Ho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A7845D9-05BD-FC4D-9613-94E4D74CAF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210" r="82539" b="31203"/>
          <a:stretch/>
        </p:blipFill>
        <p:spPr>
          <a:xfrm>
            <a:off x="5437547" y="2815362"/>
            <a:ext cx="1504974" cy="2514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535DC26-7610-5047-9CC2-6107D262F6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358" t="28725" r="60800" b="46997"/>
          <a:stretch/>
        </p:blipFill>
        <p:spPr>
          <a:xfrm>
            <a:off x="3292684" y="2778272"/>
            <a:ext cx="997084" cy="22642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C3CD0F6-5F06-EF41-B77D-5A532F8C0A1A}"/>
              </a:ext>
            </a:extLst>
          </p:cNvPr>
          <p:cNvSpPr txBox="1"/>
          <p:nvPr/>
        </p:nvSpPr>
        <p:spPr>
          <a:xfrm>
            <a:off x="8652129" y="164068"/>
            <a:ext cx="163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ODU sub-group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9D9E13-B07A-AB43-8CBE-30E4087192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0743" y="1560323"/>
            <a:ext cx="1743635" cy="231576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BE5B6D4-5E2C-9D41-B500-8B75591515CC}"/>
              </a:ext>
            </a:extLst>
          </p:cNvPr>
          <p:cNvSpPr txBox="1"/>
          <p:nvPr/>
        </p:nvSpPr>
        <p:spPr>
          <a:xfrm>
            <a:off x="152400" y="179405"/>
            <a:ext cx="3888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UVA grad students/postdocs sub-group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5217FD-771F-A04F-BE4A-7AC037DB4747}"/>
              </a:ext>
            </a:extLst>
          </p:cNvPr>
          <p:cNvSpPr txBox="1"/>
          <p:nvPr/>
        </p:nvSpPr>
        <p:spPr>
          <a:xfrm>
            <a:off x="9067800" y="4114800"/>
            <a:ext cx="908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Jitao</a:t>
            </a:r>
            <a:r>
              <a:rPr lang="en-US" dirty="0"/>
              <a:t> Xu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6A8A02-4B0B-C749-AEFE-CBF4555EF6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3682" y="3872101"/>
            <a:ext cx="1120580" cy="117038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F968A13-B742-964F-A4B8-DBC7F774CF31}"/>
              </a:ext>
            </a:extLst>
          </p:cNvPr>
          <p:cNvSpPr txBox="1"/>
          <p:nvPr/>
        </p:nvSpPr>
        <p:spPr>
          <a:xfrm>
            <a:off x="3133916" y="5096531"/>
            <a:ext cx="17488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Zaki</a:t>
            </a:r>
            <a:r>
              <a:rPr lang="en-US" sz="2000" dirty="0"/>
              <a:t> </a:t>
            </a:r>
            <a:r>
              <a:rPr lang="en-US" sz="2000" dirty="0" err="1"/>
              <a:t>Panjsheeri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9427153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1A9B81-1E86-CF49-BFAA-37E4A43B5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10/6/25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437758-78BB-0049-97C2-B6A81CF05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6976B5-7250-C648-8239-AC0B4C8C5313}"/>
              </a:ext>
            </a:extLst>
          </p:cNvPr>
          <p:cNvSpPr/>
          <p:nvPr/>
        </p:nvSpPr>
        <p:spPr>
          <a:xfrm>
            <a:off x="3581400" y="1399060"/>
            <a:ext cx="14804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eic.ai</a:t>
            </a:r>
            <a:r>
              <a:rPr lang="en-US" dirty="0"/>
              <a:t>/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97E790-0630-1F48-B518-451AE47812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2981" y="1905000"/>
            <a:ext cx="6154774" cy="37807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17A466-3870-5144-9CE0-2B0BFE24FD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125265"/>
            <a:ext cx="3103296" cy="1764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27491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16E806-6A5E-9149-9F13-AC181E926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10/6/25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15A421-6B12-8F4C-A95F-62DF1E8B4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B986DD-FF61-EC4E-8DA7-11DB23F6D1C1}"/>
              </a:ext>
            </a:extLst>
          </p:cNvPr>
          <p:cNvSpPr txBox="1"/>
          <p:nvPr/>
        </p:nvSpPr>
        <p:spPr>
          <a:xfrm>
            <a:off x="24863" y="612844"/>
            <a:ext cx="12182959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/>
          </a:p>
          <a:p>
            <a:pPr marL="457200" indent="-457200">
              <a:buFont typeface="+mj-lt"/>
              <a:buAutoNum type="arabicPeriod"/>
            </a:pPr>
            <a:endParaRPr lang="en-US" sz="2000" dirty="0"/>
          </a:p>
          <a:p>
            <a:pPr marL="457200" indent="-457200">
              <a:buFont typeface="+mj-lt"/>
              <a:buAutoNum type="arabicPeriod"/>
            </a:pPr>
            <a:r>
              <a:rPr lang="en-US" sz="2000" b="1" dirty="0">
                <a:solidFill>
                  <a:srgbClr val="FFFF00"/>
                </a:solidFill>
              </a:rPr>
              <a:t>Extracting QCD-based information from data </a:t>
            </a:r>
          </a:p>
          <a:p>
            <a:pPr marL="457200" indent="-457200">
              <a:buFont typeface="+mj-lt"/>
              <a:buAutoNum type="arabicPeriod"/>
            </a:pPr>
            <a:endParaRPr lang="en-US" sz="2000" b="1" dirty="0">
              <a:solidFill>
                <a:srgbClr val="FFFF00"/>
              </a:solidFill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relies on our ability to understand the </a:t>
            </a:r>
            <a:r>
              <a:rPr lang="en-US" sz="2000" b="1" dirty="0">
                <a:solidFill>
                  <a:srgbClr val="FFFF00"/>
                </a:solidFill>
              </a:rPr>
              <a:t>cross section </a:t>
            </a:r>
            <a:r>
              <a:rPr lang="en-US" sz="2000" dirty="0"/>
              <a:t>for </a:t>
            </a:r>
            <a:r>
              <a:rPr lang="en-US" sz="2000" b="1" dirty="0">
                <a:solidFill>
                  <a:srgbClr val="FFFF00"/>
                </a:solidFill>
              </a:rPr>
              <a:t>all the various DVES processes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requires solving </a:t>
            </a:r>
            <a:r>
              <a:rPr lang="en-US" sz="2000" b="1" dirty="0">
                <a:solidFill>
                  <a:srgbClr val="FFFF00"/>
                </a:solidFill>
              </a:rPr>
              <a:t>multiple inverse problems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/>
          </a:p>
          <a:p>
            <a:pPr marL="457200" indent="-457200">
              <a:buFont typeface="+mj-lt"/>
              <a:buAutoNum type="arabicPeriod"/>
            </a:pPr>
            <a:endParaRPr lang="en-US" sz="2000" dirty="0"/>
          </a:p>
          <a:p>
            <a:pPr marL="457200" indent="-457200">
              <a:buFont typeface="+mj-lt"/>
              <a:buAutoNum type="arabicPeriod"/>
            </a:pPr>
            <a:r>
              <a:rPr lang="en-US" sz="2000" b="1" dirty="0">
                <a:solidFill>
                  <a:srgbClr val="FFFF00"/>
                </a:solidFill>
              </a:rPr>
              <a:t>Key example: spatial structure of the proton </a:t>
            </a:r>
            <a:r>
              <a:rPr lang="en-US" sz="2000" dirty="0"/>
              <a:t>(and all of its mechanical properties including angular momentum)</a:t>
            </a:r>
          </a:p>
          <a:p>
            <a:pPr marL="1371600" lvl="2" indent="-457200">
              <a:buFont typeface="Wingdings" pitchFamily="2" charset="2"/>
              <a:buChar char="Ø"/>
            </a:pPr>
            <a:r>
              <a:rPr lang="en-US" sz="2000" u="sng" dirty="0"/>
              <a:t>We have defined a path to extract the </a:t>
            </a:r>
            <a:r>
              <a:rPr lang="en-US" sz="2000" b="1" u="sng" dirty="0">
                <a:solidFill>
                  <a:srgbClr val="FFFF00"/>
                </a:solidFill>
              </a:rPr>
              <a:t>observables</a:t>
            </a:r>
            <a:r>
              <a:rPr lang="en-US" sz="2000" u="sng" dirty="0"/>
              <a:t> from experiment that allows us to fully take into      account </a:t>
            </a:r>
            <a:r>
              <a:rPr lang="en-US" sz="2000" u="sng" dirty="0">
                <a:solidFill>
                  <a:srgbClr val="FFFF00"/>
                </a:solidFill>
              </a:rPr>
              <a:t>UNCERTAINTY QUANTIFICATION (UQ) </a:t>
            </a:r>
            <a:r>
              <a:rPr lang="en-US" sz="2000" u="sng" dirty="0"/>
              <a:t>from </a:t>
            </a:r>
            <a:r>
              <a:rPr lang="en-US" sz="2000" u="sng" dirty="0">
                <a:solidFill>
                  <a:srgbClr val="FFFF00"/>
                </a:solidFill>
              </a:rPr>
              <a:t>data</a:t>
            </a:r>
            <a:r>
              <a:rPr lang="en-US" sz="2000" u="sng" dirty="0"/>
              <a:t> using likelihood analysis and MCMC</a:t>
            </a:r>
          </a:p>
          <a:p>
            <a:pPr marL="1371600" lvl="2" indent="-457200">
              <a:buFont typeface="Wingdings" pitchFamily="2" charset="2"/>
              <a:buChar char="Ø"/>
            </a:pPr>
            <a:r>
              <a:rPr lang="en-US" sz="2000" dirty="0"/>
              <a:t>We have detected inconsistencies leading to degeneracy in approximated formalism of deeply virtual exclusive processes</a:t>
            </a:r>
          </a:p>
          <a:p>
            <a:pPr marL="1371600" lvl="2" indent="-457200">
              <a:buFont typeface="Wingdings" pitchFamily="2" charset="2"/>
              <a:buChar char="Ø"/>
            </a:pPr>
            <a:r>
              <a:rPr lang="en-US" sz="2000" dirty="0"/>
              <a:t>On one side: our path to </a:t>
            </a:r>
            <a:r>
              <a:rPr lang="en-US" sz="2000" b="1" dirty="0" err="1">
                <a:solidFill>
                  <a:srgbClr val="FFFF00"/>
                </a:solidFill>
              </a:rPr>
              <a:t>AI&amp;theoretical</a:t>
            </a:r>
            <a:r>
              <a:rPr lang="en-US" sz="2000" b="1" dirty="0">
                <a:solidFill>
                  <a:srgbClr val="FFFF00"/>
                </a:solidFill>
              </a:rPr>
              <a:t> physics </a:t>
            </a:r>
            <a:r>
              <a:rPr lang="en-US" sz="2000" dirty="0"/>
              <a:t>brings </a:t>
            </a:r>
            <a:r>
              <a:rPr lang="en-US" sz="2000" b="1" dirty="0">
                <a:solidFill>
                  <a:srgbClr val="FFFF00"/>
                </a:solidFill>
              </a:rPr>
              <a:t>interpretability</a:t>
            </a:r>
            <a:r>
              <a:rPr lang="en-US" sz="2000" dirty="0"/>
              <a:t> features in the computation and benchmarking of AI tools</a:t>
            </a:r>
          </a:p>
          <a:p>
            <a:pPr marL="1371600" lvl="2" indent="-457200">
              <a:buFont typeface="Wingdings" pitchFamily="2" charset="2"/>
              <a:buChar char="Ø"/>
            </a:pPr>
            <a:r>
              <a:rPr lang="en-US" sz="2000" b="1" dirty="0">
                <a:solidFill>
                  <a:srgbClr val="FFFF00"/>
                </a:solidFill>
              </a:rPr>
              <a:t>On the other: diffusion models provide a reliable method to extract angular momentum  from data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/>
          </a:p>
          <a:p>
            <a:pPr marL="457200" indent="-457200">
              <a:buFont typeface="+mj-lt"/>
              <a:buAutoNum type="arabicPeriod"/>
            </a:pPr>
            <a:endParaRPr lang="en-US" sz="2000" dirty="0"/>
          </a:p>
          <a:p>
            <a:pPr marL="457200" indent="-457200">
              <a:buFont typeface="+mj-lt"/>
              <a:buAutoNum type="arabicPeriod"/>
            </a:pPr>
            <a:endParaRPr lang="en-US" sz="2000" dirty="0"/>
          </a:p>
          <a:p>
            <a:pPr marL="457200" indent="-457200">
              <a:buFont typeface="+mj-lt"/>
              <a:buAutoNum type="arabicPeriod"/>
            </a:pPr>
            <a:endParaRPr lang="en-US" sz="2000" dirty="0">
              <a:solidFill>
                <a:srgbClr val="FFFF00"/>
              </a:solidFill>
            </a:endParaRPr>
          </a:p>
          <a:p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7F69F8-0FA3-2047-B656-16C075C62265}"/>
              </a:ext>
            </a:extLst>
          </p:cNvPr>
          <p:cNvSpPr txBox="1"/>
          <p:nvPr/>
        </p:nvSpPr>
        <p:spPr>
          <a:xfrm>
            <a:off x="4572000" y="120134"/>
            <a:ext cx="16690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Conclusions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E03E25-976F-2942-8669-67E1EDB91619}"/>
              </a:ext>
            </a:extLst>
          </p:cNvPr>
          <p:cNvSpPr/>
          <p:nvPr/>
        </p:nvSpPr>
        <p:spPr>
          <a:xfrm>
            <a:off x="1135130" y="473590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spcBef>
                <a:spcPts val="1200"/>
              </a:spcBef>
              <a:spcAft>
                <a:spcPts val="12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903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32AEEBC8-9D30-42EF-95F2-386C2653FB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sketch line">
            <a:extLst>
              <a:ext uri="{FF2B5EF4-FFF2-40B4-BE49-F238E27FC236}">
                <a16:creationId xmlns:a16="http://schemas.microsoft.com/office/drawing/2014/main" id="{2E92FA66-67D7-4CB4-94D3-E643A9AD4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66159" y="1225296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6B7B3D9-FCF1-EE4F-A227-B2A6A31E3444}"/>
              </a:ext>
            </a:extLst>
          </p:cNvPr>
          <p:cNvSpPr/>
          <p:nvPr/>
        </p:nvSpPr>
        <p:spPr>
          <a:xfrm>
            <a:off x="4654295" y="502920"/>
            <a:ext cx="6894576" cy="1463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FFFF00"/>
                </a:solidFill>
              </a:rPr>
              <a:t>Quantum Chromodynamics</a:t>
            </a:r>
            <a:r>
              <a:rPr lang="en-US" sz="2200" dirty="0"/>
              <a:t>: The Theory of the Strong Interaction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SU(3) non-Abelian gauge theory of quarks and gluons interacting through the color force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F24651-3862-FE42-BA4B-F181C22498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16A94A18-66C2-A54B-A167-329473CCEBB7}" type="datetime1">
              <a:rPr lang="en-US" smtClean="0"/>
              <a:pPr defTabSz="914400">
                <a:spcAft>
                  <a:spcPts val="600"/>
                </a:spcAft>
                <a:defRPr/>
              </a:pPr>
              <a:t>10/6/25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BA204E0-85B6-2344-888F-DF56E1761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8650D0AE-FB45-374D-A9AF-DF9429BBE748}" type="slidenum">
              <a:rPr lang="en-US" smtClean="0"/>
              <a:pPr defTabSz="914400">
                <a:spcAft>
                  <a:spcPts val="600"/>
                </a:spcAft>
                <a:defRPr/>
              </a:pPr>
              <a:t>6</a:t>
            </a:fld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40E1A21-FA61-114A-97F5-D9C573F34EDE}"/>
              </a:ext>
            </a:extLst>
          </p:cNvPr>
          <p:cNvSpPr txBox="1"/>
          <p:nvPr/>
        </p:nvSpPr>
        <p:spPr>
          <a:xfrm>
            <a:off x="8458200" y="5105400"/>
            <a:ext cx="1332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quark  fields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9A46F41-6725-6A43-B0E2-D68EC185A594}"/>
              </a:ext>
            </a:extLst>
          </p:cNvPr>
          <p:cNvSpPr txBox="1"/>
          <p:nvPr/>
        </p:nvSpPr>
        <p:spPr>
          <a:xfrm>
            <a:off x="2971800" y="5105400"/>
            <a:ext cx="2862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(self-interacting) gluon fields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144AEB23-1230-9D4C-B530-7244C57717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8165" y="3429000"/>
            <a:ext cx="9235670" cy="131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1081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413BEF-022F-CA4C-8237-8CBDA94CD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10/7/25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2B0005-64DD-A14E-8A3E-03180D3E4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3D39CB6-6913-974C-8A08-BB3D3EAB56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61709631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D84CB8F5-8449-3342-80A9-45184EBF5F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92665" y="1143000"/>
            <a:ext cx="2284490" cy="162712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3048CE6-F357-0041-A8A4-D2AC7911C181}"/>
              </a:ext>
            </a:extLst>
          </p:cNvPr>
          <p:cNvSpPr txBox="1"/>
          <p:nvPr/>
        </p:nvSpPr>
        <p:spPr>
          <a:xfrm>
            <a:off x="2013632" y="2770129"/>
            <a:ext cx="30493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Energy scale → 1/(Distance)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8B22AEC-5BAA-614E-83F0-12F1E055EE2B}"/>
              </a:ext>
            </a:extLst>
          </p:cNvPr>
          <p:cNvSpPr txBox="1"/>
          <p:nvPr/>
        </p:nvSpPr>
        <p:spPr>
          <a:xfrm rot="16200000">
            <a:off x="538299" y="1366702"/>
            <a:ext cx="25839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Strength of interaction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02CD502-0AD7-1A40-960C-39261B865956}"/>
              </a:ext>
            </a:extLst>
          </p:cNvPr>
          <p:cNvSpPr/>
          <p:nvPr/>
        </p:nvSpPr>
        <p:spPr>
          <a:xfrm>
            <a:off x="3522083" y="1869630"/>
            <a:ext cx="12783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srgbClr val="FF0000"/>
                </a:solidFill>
              </a:rPr>
              <a:t>Asymptotic freedom</a:t>
            </a:r>
            <a:r>
              <a:rPr lang="en-US" sz="1200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D2A91E3-5994-A944-B8C2-AE1D93E26B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200" y="4109977"/>
            <a:ext cx="2660537" cy="160502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8CD3375-ED74-E64C-B087-82B157A57C8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62675" y="1777299"/>
            <a:ext cx="2472125" cy="184951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BB22B80-8BC5-AB4B-B8BB-BBB5D695B46A}"/>
              </a:ext>
            </a:extLst>
          </p:cNvPr>
          <p:cNvSpPr txBox="1"/>
          <p:nvPr/>
        </p:nvSpPr>
        <p:spPr>
          <a:xfrm>
            <a:off x="9221336" y="3626815"/>
            <a:ext cx="25548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D. </a:t>
            </a:r>
            <a:r>
              <a:rPr lang="en-US" sz="1600" dirty="0" err="1">
                <a:solidFill>
                  <a:srgbClr val="FFFF00"/>
                </a:solidFill>
              </a:rPr>
              <a:t>Leinweber’s</a:t>
            </a:r>
            <a:r>
              <a:rPr lang="en-US" sz="1600" dirty="0">
                <a:solidFill>
                  <a:srgbClr val="FFFF00"/>
                </a:solidFill>
              </a:rPr>
              <a:t> visualizations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3E4D1D8-F55B-2E48-AE27-43684F15A74F}"/>
              </a:ext>
            </a:extLst>
          </p:cNvPr>
          <p:cNvSpPr txBox="1"/>
          <p:nvPr/>
        </p:nvSpPr>
        <p:spPr>
          <a:xfrm>
            <a:off x="8839200" y="4225640"/>
            <a:ext cx="32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gluon and quark fluctuations/ condensates described in terms of instantons and/or color vortices</a:t>
            </a:r>
          </a:p>
        </p:txBody>
      </p:sp>
    </p:spTree>
    <p:extLst>
      <p:ext uri="{BB962C8B-B14F-4D97-AF65-F5344CB8AC3E}">
        <p14:creationId xmlns:p14="http://schemas.microsoft.com/office/powerpoint/2010/main" val="6899952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0901B0-9323-E344-8A20-3C070FE2B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10/6/25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0FFB73-D5C9-5342-95ED-EDD15898F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3BAA0A2-8540-CE42-8CEA-811972DCE6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4343400"/>
            <a:ext cx="4800600" cy="7112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80DA07A-51D8-E54E-982A-3A7C364D7D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0444" y="821809"/>
            <a:ext cx="4132011" cy="253471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B0C0B79-3900-B94E-983E-E2CBB574D1AC}"/>
              </a:ext>
            </a:extLst>
          </p:cNvPr>
          <p:cNvSpPr/>
          <p:nvPr/>
        </p:nvSpPr>
        <p:spPr>
          <a:xfrm>
            <a:off x="4230332" y="0"/>
            <a:ext cx="320498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Factorization</a:t>
            </a:r>
          </a:p>
        </p:txBody>
      </p:sp>
      <p:cxnSp>
        <p:nvCxnSpPr>
          <p:cNvPr id="20" name="Curved Connector 19">
            <a:extLst>
              <a:ext uri="{FF2B5EF4-FFF2-40B4-BE49-F238E27FC236}">
                <a16:creationId xmlns:a16="http://schemas.microsoft.com/office/drawing/2014/main" id="{FD125570-F60B-0D4B-9576-5EE917200B1E}"/>
              </a:ext>
            </a:extLst>
          </p:cNvPr>
          <p:cNvCxnSpPr>
            <a:cxnSpLocks/>
          </p:cNvCxnSpPr>
          <p:nvPr/>
        </p:nvCxnSpPr>
        <p:spPr>
          <a:xfrm rot="16200000" flipV="1">
            <a:off x="4965039" y="3060039"/>
            <a:ext cx="2261922" cy="304800"/>
          </a:xfrm>
          <a:prstGeom prst="curvedConnector3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urved Connector 20">
            <a:extLst>
              <a:ext uri="{FF2B5EF4-FFF2-40B4-BE49-F238E27FC236}">
                <a16:creationId xmlns:a16="http://schemas.microsoft.com/office/drawing/2014/main" id="{3AA7759E-B2E7-5E43-BEA8-08EFF508796D}"/>
              </a:ext>
            </a:extLst>
          </p:cNvPr>
          <p:cNvCxnSpPr>
            <a:cxnSpLocks/>
          </p:cNvCxnSpPr>
          <p:nvPr/>
        </p:nvCxnSpPr>
        <p:spPr>
          <a:xfrm rot="16200000" flipV="1">
            <a:off x="6092685" y="2739884"/>
            <a:ext cx="2534712" cy="672320"/>
          </a:xfrm>
          <a:prstGeom prst="curvedConnector3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urved Connector 21">
            <a:extLst>
              <a:ext uri="{FF2B5EF4-FFF2-40B4-BE49-F238E27FC236}">
                <a16:creationId xmlns:a16="http://schemas.microsoft.com/office/drawing/2014/main" id="{0EAE9CFA-C88A-AD49-9F88-716FF0D44458}"/>
              </a:ext>
            </a:extLst>
          </p:cNvPr>
          <p:cNvCxnSpPr/>
          <p:nvPr/>
        </p:nvCxnSpPr>
        <p:spPr>
          <a:xfrm rot="5400000" flipH="1" flipV="1">
            <a:off x="4395467" y="3467100"/>
            <a:ext cx="1371600" cy="381000"/>
          </a:xfrm>
          <a:prstGeom prst="curvedConnector3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73FDC7EF-DA9A-B142-8091-6BDECAECF596}"/>
              </a:ext>
            </a:extLst>
          </p:cNvPr>
          <p:cNvSpPr txBox="1"/>
          <p:nvPr/>
        </p:nvSpPr>
        <p:spPr>
          <a:xfrm>
            <a:off x="2102953" y="3608077"/>
            <a:ext cx="2787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Parton distribution function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ACE938E-6700-524C-B0D9-0D3A408FC658}"/>
              </a:ext>
            </a:extLst>
          </p:cNvPr>
          <p:cNvSpPr txBox="1"/>
          <p:nvPr/>
        </p:nvSpPr>
        <p:spPr>
          <a:xfrm>
            <a:off x="7696202" y="3611418"/>
            <a:ext cx="2399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Fragmentation function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0E1CE35-80B3-2049-AB45-FA27898C95CE}"/>
              </a:ext>
            </a:extLst>
          </p:cNvPr>
          <p:cNvSpPr txBox="1"/>
          <p:nvPr/>
        </p:nvSpPr>
        <p:spPr>
          <a:xfrm>
            <a:off x="5154382" y="5137180"/>
            <a:ext cx="2378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Hard scattering process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533709D0-300F-DE42-AE5B-3ED00D5ABD96}"/>
              </a:ext>
            </a:extLst>
          </p:cNvPr>
          <p:cNvSpPr/>
          <p:nvPr/>
        </p:nvSpPr>
        <p:spPr>
          <a:xfrm>
            <a:off x="5600700" y="4371452"/>
            <a:ext cx="1485900" cy="581548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01938810-8550-1344-8E75-6B2F29CB2352}"/>
              </a:ext>
            </a:extLst>
          </p:cNvPr>
          <p:cNvSpPr/>
          <p:nvPr/>
        </p:nvSpPr>
        <p:spPr>
          <a:xfrm>
            <a:off x="4920559" y="1740932"/>
            <a:ext cx="1929274" cy="474557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709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CD729D-6A7F-594A-B4D3-19A0E54F7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10/7/25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DBD487-3178-9049-A82D-9748A351C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A26C0DA-A91E-9448-BF67-C39E43030B96}"/>
              </a:ext>
            </a:extLst>
          </p:cNvPr>
          <p:cNvSpPr/>
          <p:nvPr/>
        </p:nvSpPr>
        <p:spPr>
          <a:xfrm>
            <a:off x="1638300" y="1976021"/>
            <a:ext cx="89154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endParaRPr lang="en-US" sz="2400" dirty="0"/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2400" dirty="0"/>
              <a:t> understand the </a:t>
            </a:r>
            <a:r>
              <a:rPr lang="en-US" sz="2400" b="1" i="1" u="sng" dirty="0">
                <a:solidFill>
                  <a:srgbClr val="FFFF00"/>
                </a:solidFill>
              </a:rPr>
              <a:t>factorization properties </a:t>
            </a:r>
            <a:r>
              <a:rPr lang="en-US" sz="2400" dirty="0"/>
              <a:t>of the theory</a:t>
            </a:r>
          </a:p>
          <a:p>
            <a:pPr marL="742950" lvl="1" indent="-285750">
              <a:buFont typeface="Wingdings" pitchFamily="2" charset="2"/>
              <a:buChar char="Ø"/>
            </a:pPr>
            <a:endParaRPr lang="en-US" sz="2400" dirty="0"/>
          </a:p>
          <a:p>
            <a:pPr marL="742950" lvl="1" indent="-285750">
              <a:buFont typeface="Wingdings" pitchFamily="2" charset="2"/>
              <a:buChar char="Ø"/>
            </a:pPr>
            <a:endParaRPr lang="en-US" sz="2400" dirty="0"/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2400" dirty="0"/>
              <a:t>solve QCD in the non perturbative regime</a:t>
            </a:r>
          </a:p>
          <a:p>
            <a:pPr marL="742950" lvl="1" indent="-285750">
              <a:buFont typeface="Wingdings" pitchFamily="2" charset="2"/>
              <a:buChar char="Ø"/>
            </a:pPr>
            <a:endParaRPr lang="en-US" sz="2400" dirty="0"/>
          </a:p>
          <a:p>
            <a:pPr lvl="1"/>
            <a:r>
              <a:rPr lang="en-US" sz="2400" dirty="0"/>
              <a:t> 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2400" dirty="0"/>
              <a:t>understand the non perturbative-perturbative connection</a:t>
            </a:r>
          </a:p>
          <a:p>
            <a:pPr marL="742950" lvl="1" indent="-285750">
              <a:buFont typeface="Wingdings" pitchFamily="2" charset="2"/>
              <a:buChar char="Ø"/>
            </a:pPr>
            <a:endParaRPr lang="en-US" sz="2400" dirty="0"/>
          </a:p>
          <a:p>
            <a:pPr marL="742950" lvl="1" indent="-285750">
              <a:buFont typeface="Wingdings" pitchFamily="2" charset="2"/>
              <a:buChar char="Ø"/>
            </a:pPr>
            <a:endParaRPr lang="en-US" sz="2400" dirty="0"/>
          </a:p>
          <a:p>
            <a:pPr marL="742950" lvl="1" indent="-285750">
              <a:buFont typeface="Wingdings" pitchFamily="2" charset="2"/>
              <a:buChar char="Ø"/>
            </a:pPr>
            <a:endParaRPr lang="en-US" sz="2400" dirty="0"/>
          </a:p>
          <a:p>
            <a:pPr marL="1200150" lvl="2" indent="-285750">
              <a:buFont typeface="Wingdings" pitchFamily="2" charset="2"/>
              <a:buChar char="Ø"/>
            </a:pPr>
            <a:endParaRPr lang="en-US" sz="2400" dirty="0"/>
          </a:p>
          <a:p>
            <a:pPr marL="285750" indent="-285750">
              <a:buFont typeface="Wingdings" pitchFamily="2" charset="2"/>
              <a:buChar char="Ø"/>
            </a:pPr>
            <a:endParaRPr lang="en-US" sz="2400" dirty="0"/>
          </a:p>
          <a:p>
            <a:pPr marL="285750" indent="-285750">
              <a:buFont typeface="Wingdings" pitchFamily="2" charset="2"/>
              <a:buChar char="Ø"/>
            </a:pPr>
            <a:endParaRPr lang="en-US" sz="2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73AAF5-2E6B-B043-9E24-0CB672DE7E95}"/>
              </a:ext>
            </a:extLst>
          </p:cNvPr>
          <p:cNvSpPr/>
          <p:nvPr/>
        </p:nvSpPr>
        <p:spPr>
          <a:xfrm>
            <a:off x="1066800" y="501650"/>
            <a:ext cx="10134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To predict hadron properties from first principles/</a:t>
            </a:r>
            <a:r>
              <a:rPr lang="en-US" sz="2800" u="sng" dirty="0">
                <a:solidFill>
                  <a:srgbClr val="FFFF00"/>
                </a:solidFill>
              </a:rPr>
              <a:t>from </a:t>
            </a:r>
            <a:r>
              <a:rPr lang="en-US" sz="2800" u="sng" dirty="0" err="1">
                <a:solidFill>
                  <a:srgbClr val="FFFF00"/>
                </a:solidFill>
              </a:rPr>
              <a:t>Lagrangian</a:t>
            </a:r>
            <a:r>
              <a:rPr lang="en-US" sz="2800" u="sng" dirty="0">
                <a:solidFill>
                  <a:srgbClr val="FFFF00"/>
                </a:solidFill>
              </a:rPr>
              <a:t> 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6235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2114</TotalTime>
  <Words>2428</Words>
  <Application>Microsoft Macintosh PowerPoint</Application>
  <PresentationFormat>Widescreen</PresentationFormat>
  <Paragraphs>458</Paragraphs>
  <Slides>51</Slides>
  <Notes>26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64" baseType="lpstr">
      <vt:lpstr>-apple-system</vt:lpstr>
      <vt:lpstr>Aptos</vt:lpstr>
      <vt:lpstr>Arial</vt:lpstr>
      <vt:lpstr>Calibri</vt:lpstr>
      <vt:lpstr>Calibri Light</vt:lpstr>
      <vt:lpstr>Cambria Math</vt:lpstr>
      <vt:lpstr>Century</vt:lpstr>
      <vt:lpstr>Helvetica</vt:lpstr>
      <vt:lpstr>Lucida Calligraphy</vt:lpstr>
      <vt:lpstr>Symbol</vt:lpstr>
      <vt:lpstr>Wingdings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3D Coordinate Space Representation requires a Fourier transform of a GPD </vt:lpstr>
      <vt:lpstr>PowerPoint Presentation</vt:lpstr>
      <vt:lpstr>PowerPoint Presentation</vt:lpstr>
      <vt:lpstr>PowerPoint Presentation</vt:lpstr>
      <vt:lpstr>Performing CURVE FIT with “standard methods” results in degeneracy</vt:lpstr>
      <vt:lpstr>Performing CURVE FIT with “standard methods” results in degeneracy</vt:lpstr>
      <vt:lpstr>PowerPoint Presentation</vt:lpstr>
      <vt:lpstr>PowerPoint Presentation</vt:lpstr>
      <vt:lpstr>Covariance of CFF Results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Inverse Problem Techniques: VAIM, C-VAIM, MCMC</vt:lpstr>
      <vt:lpstr>PowerPoint Presentation</vt:lpstr>
      <vt:lpstr>PowerPoint Presentation</vt:lpstr>
      <vt:lpstr>3. Symbolic Regression for Parton Research</vt:lpstr>
      <vt:lpstr>Symbolic regression (SR) in a nutshell:</vt:lpstr>
      <vt:lpstr>Why bother with SR when we have neural networks?</vt:lpstr>
      <vt:lpstr>PowerPoint Presentation</vt:lpstr>
      <vt:lpstr>Does x and t dependence of GPDs factorize? Why is it important to check x and t factorization?    </vt:lpstr>
      <vt:lpstr>Using a pareto front to choose amongst forms</vt:lpstr>
      <vt:lpstr>PowerPoint Presentation</vt:lpstr>
      <vt:lpstr>Novel SR Convergence Clustering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simonetta liuti</dc:creator>
  <cp:lastModifiedBy>simonetta liuti</cp:lastModifiedBy>
  <cp:revision>81</cp:revision>
  <dcterms:created xsi:type="dcterms:W3CDTF">2025-08-13T03:30:59Z</dcterms:created>
  <dcterms:modified xsi:type="dcterms:W3CDTF">2025-10-07T08:49:04Z</dcterms:modified>
</cp:coreProperties>
</file>