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>
      <p:cViewPr varScale="1">
        <p:scale>
          <a:sx n="78" d="100"/>
          <a:sy n="78" d="100"/>
        </p:scale>
        <p:origin x="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0DB55-5D5B-466E-AF23-E52E6CD4AC3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86C82-AE7B-4389-9328-4B8CA6F0FD8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7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2C952-0137-45BB-9851-A3654EC2D0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2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6934E2-8F2C-6F44-5B89-10BE2DCD0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EFEAD2C-627A-B59E-CB52-4700FA2F7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D64BBA-7C2F-6F6B-DE07-E5EA775C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CE0E-1328-457D-AD8D-18883E982FE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74D01C-A451-E8A4-42CB-B1CE91142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330151-F31F-CA98-B7EF-C617927F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2BC6-4A88-4066-9EEF-65B5A539223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00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68ABE1-2E76-8F4D-9A59-A29718D16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C87A3F4-F5FB-B07B-24E0-E3E9625CF5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3B5467-D761-98ED-88C6-5A322AB92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CE0E-1328-457D-AD8D-18883E982FE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CA2A41-7757-F98D-F8A6-DABF2545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9FF2AE-3E80-B6EA-08F4-DDC46FFA5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2BC6-4A88-4066-9EEF-65B5A539223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41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5182C0C-925A-1CA4-CDCF-AFD11B8C1A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AEAB89A-F320-E50D-2248-3E576DA391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80E0856-95A9-5B27-7CA2-9BF46F938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CE0E-1328-457D-AD8D-18883E982FE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979B35-EB38-131D-3703-2A5107F0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3E1A01-03FD-99D1-4545-5FB26B8F1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2BC6-4A88-4066-9EEF-65B5A539223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5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6B05D8-0622-DBAB-DF01-9E1C359E2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C8799D-DF2F-605E-689E-64FB52029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7ED0DF-782C-008D-5E26-3875807D1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CE0E-1328-457D-AD8D-18883E982FE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F0BF64-6BAA-8A3C-FCB2-3003BE3C1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55ED1F-B5B8-F0D3-11D2-64D1EF969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2BC6-4A88-4066-9EEF-65B5A539223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4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60FD90-587D-64AC-8569-D563B4DE2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59E7293-5DB5-1CF7-8B1C-1F972206F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4814DF-A605-C29E-0583-6129F6BDE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CE0E-1328-457D-AD8D-18883E982FE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108AF3-6746-FD92-0F0D-DFB339E63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D0E91B7-B696-B592-C8B7-89C11AE4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2BC6-4A88-4066-9EEF-65B5A539223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8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08E27D-23C1-1DA5-8C99-8F935279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F5C5CF-CBD2-4A8D-F57D-EE4B08D4C8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7BCD281-DF8D-68FC-EC3E-EAF3F1B6D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6BA4FDF-1A8E-055E-4670-678DB1562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CE0E-1328-457D-AD8D-18883E982FE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A3E7899-7ACC-E287-9798-D60758119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3CC5EED-0ABC-DE8B-BAF7-E4FEB0F22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2BC6-4A88-4066-9EEF-65B5A539223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7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6A6B97-A160-2826-7107-F53B80995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9F6660D-076D-02B7-0A56-7DF89AF44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487AD9B-FB69-29B2-FAD9-50E6A9539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0A77907-279F-AEB5-A3F2-C4F3429E1E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92AF2B9-1B49-4272-CFC3-CD4E0BFDFE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C6B3890-5A8C-AE1F-73C3-66E88DFA3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CE0E-1328-457D-AD8D-18883E982FE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3E944CD-8CC0-67F4-8BA5-DFDBEC443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E1C318D-1146-323B-8FBA-70429E47F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2BC6-4A88-4066-9EEF-65B5A539223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3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C699A1-917D-808F-1E6D-268E3FA30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4093B93-8CDE-01D2-1D29-A5FE9C32E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CE0E-1328-457D-AD8D-18883E982FE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FF7D704-FAFC-23EE-B470-CE87B6899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B371C2D-53CA-E617-4FEE-BF2010984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2BC6-4A88-4066-9EEF-65B5A539223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69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F2FB827-AE43-E429-89A0-DA7424851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CE0E-1328-457D-AD8D-18883E982FE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BA0270A-E3D0-2977-B881-58A1103CE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CCC5334-B8DF-EDB7-B8AB-0E87721B1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2BC6-4A88-4066-9EEF-65B5A539223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02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A78AC8-C79D-E342-0419-111F55546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593917-6D57-3576-5143-B70209E5C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21F7D64-2689-8860-2084-09CDC6722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F8888AE-F6E9-B7CD-946F-C1CD0A4A2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CE0E-1328-457D-AD8D-18883E982FE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F889330-06F1-8760-FE81-2AAC0DCF0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1E5AF82-1C0D-34E5-A185-4F01D30A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2BC6-4A88-4066-9EEF-65B5A539223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2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973C8D-357F-5CCB-AED8-342770FED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6F7EB3E-5BE6-ACFE-0DDD-D7628C816B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BBC03A7-FF3B-8886-3D6C-B6D19C74F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09AED95-F446-8AAA-57C9-AE51E2ADD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CE0E-1328-457D-AD8D-18883E982FE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10BD054-E11D-23D5-7817-8A391F1D5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7FAAB16-851D-D79D-61D5-AF1AF00E1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2BC6-4A88-4066-9EEF-65B5A539223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20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76A4AA9-2988-355E-892D-694025EE4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297A69E-9EE3-09E7-66D1-B686C9851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40BA39-E63D-0677-0C03-3A899CAD7C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77CE0E-1328-457D-AD8D-18883E982FE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BEA320-CFB4-9C81-C942-84230CD36D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E2BEC3-D670-804A-F8B6-6082101F5B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942BC6-4A88-4066-9EEF-65B5A539223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0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19EAD4C-7D44-DDC6-2E03-DA51773E9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0" y="909000"/>
            <a:ext cx="10612811" cy="720000"/>
          </a:xfrm>
          <a:prstGeom prst="rect">
            <a:avLst/>
          </a:prstGeom>
        </p:spPr>
      </p:pic>
      <p:pic>
        <p:nvPicPr>
          <p:cNvPr id="3" name="Immagine 2" descr="Immagine che contiene Elementi grafici, schermata, nero, design">
            <a:extLst>
              <a:ext uri="{FF2B5EF4-FFF2-40B4-BE49-F238E27FC236}">
                <a16:creationId xmlns:a16="http://schemas.microsoft.com/office/drawing/2014/main" id="{2A303B49-3A94-935A-98FE-114E96773E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79"/>
          <a:stretch/>
        </p:blipFill>
        <p:spPr>
          <a:xfrm>
            <a:off x="4922405" y="0"/>
            <a:ext cx="2160000" cy="95184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36BD84D-612F-3A34-876A-88CD40BBA8B1}"/>
              </a:ext>
            </a:extLst>
          </p:cNvPr>
          <p:cNvSpPr txBox="1"/>
          <p:nvPr/>
        </p:nvSpPr>
        <p:spPr>
          <a:xfrm>
            <a:off x="371007" y="1629000"/>
            <a:ext cx="11820993" cy="5025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Momento importante di </a:t>
            </a:r>
            <a:r>
              <a:rPr lang="it-IT" sz="2400" b="1" dirty="0"/>
              <a:t>incontro e confronto </a:t>
            </a:r>
            <a:r>
              <a:rPr lang="it-IT" sz="2400" dirty="0"/>
              <a:t>della comunità acceleratori (e non solo)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Possibilità di </a:t>
            </a:r>
            <a:r>
              <a:rPr lang="it-IT" sz="2400" b="1" dirty="0"/>
              <a:t>approfondimento di tematiche in un LN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b="1" dirty="0"/>
              <a:t>Visione del Management </a:t>
            </a:r>
            <a:r>
              <a:rPr lang="it-IT" sz="2400" dirty="0"/>
              <a:t>(grazie Diego per il costante confronto e sostegno!)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Visione/confronto </a:t>
            </a:r>
            <a:r>
              <a:rPr lang="it-IT" sz="2400" b="1" dirty="0"/>
              <a:t>Commissioni Scientifiche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b="1" dirty="0"/>
              <a:t>Risultati </a:t>
            </a:r>
            <a:r>
              <a:rPr lang="it-IT" sz="2400" dirty="0"/>
              <a:t>scientifici (presentati dai </a:t>
            </a:r>
            <a:r>
              <a:rPr lang="it-IT" sz="2400" b="1" dirty="0"/>
              <a:t>giovani</a:t>
            </a:r>
            <a:r>
              <a:rPr lang="it-IT" sz="2400" dirty="0"/>
              <a:t>!)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b="1" dirty="0"/>
              <a:t>Sinergie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Prospettive di </a:t>
            </a:r>
            <a:r>
              <a:rPr lang="it-IT" sz="2400" b="1" dirty="0"/>
              <a:t>finanziamento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b="1" dirty="0"/>
              <a:t>Reti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b="1" dirty="0"/>
              <a:t>Formazione </a:t>
            </a:r>
            <a:r>
              <a:rPr lang="it-IT" sz="2400" b="1"/>
              <a:t>ed Università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9029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aria aperta, persona, vestiti, albero&#10;&#10;Il contenuto generato dall'IA potrebbe non essere corretto.">
            <a:extLst>
              <a:ext uri="{FF2B5EF4-FFF2-40B4-BE49-F238E27FC236}">
                <a16:creationId xmlns:a16="http://schemas.microsoft.com/office/drawing/2014/main" id="{29F28A04-161F-A7BE-F190-BB6FA969A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6406"/>
            <a:ext cx="12192000" cy="421656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8ACDC41-FA70-B56B-F7BD-62DEB5510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0" y="909000"/>
            <a:ext cx="10612811" cy="720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A8A69DF-9E9A-0642-16FB-B8C54FD77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298" y="1629000"/>
            <a:ext cx="5052214" cy="874422"/>
          </a:xfrm>
          <a:prstGeom prst="rect">
            <a:avLst/>
          </a:prstGeom>
        </p:spPr>
      </p:pic>
      <p:pic>
        <p:nvPicPr>
          <p:cNvPr id="7" name="Immagine 6" descr="Immagine che contiene Elementi grafici, schermata, nero, design">
            <a:extLst>
              <a:ext uri="{FF2B5EF4-FFF2-40B4-BE49-F238E27FC236}">
                <a16:creationId xmlns:a16="http://schemas.microsoft.com/office/drawing/2014/main" id="{5D2F7721-6FCD-FB34-2734-A78D20DAD1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79"/>
          <a:stretch/>
        </p:blipFill>
        <p:spPr>
          <a:xfrm>
            <a:off x="4922405" y="0"/>
            <a:ext cx="2160000" cy="95184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E943B7C-C7E0-9A0F-4038-E11F62DE52ED}"/>
              </a:ext>
            </a:extLst>
          </p:cNvPr>
          <p:cNvSpPr txBox="1"/>
          <p:nvPr/>
        </p:nvSpPr>
        <p:spPr>
          <a:xfrm>
            <a:off x="2856000" y="3069000"/>
            <a:ext cx="6020366" cy="55399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3000" b="1" dirty="0"/>
              <a:t>GRAZIE PER LA PARTECIPAZIONE!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29666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510799-5264-EFC1-0BA7-7BB14C3FED7A}"/>
              </a:ext>
            </a:extLst>
          </p:cNvPr>
          <p:cNvSpPr txBox="1"/>
          <p:nvPr/>
        </p:nvSpPr>
        <p:spPr>
          <a:xfrm>
            <a:off x="125329" y="1726537"/>
            <a:ext cx="11941342" cy="5337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ERICE INTERNATIONAL SCHOOL OF PARTICLE ACCELERATORS  </a:t>
            </a:r>
            <a:br>
              <a:rPr lang="en-US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«KJELL JOHNSEN, GUSTAV VOSS AND EDMUND WILSON» 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School directors: Lucio Rossi, Thomas Taylor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Place : ERICE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Title of the 5</a:t>
            </a:r>
            <a:r>
              <a:rPr lang="en-US" sz="2800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</a:t>
            </a: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Course</a:t>
            </a:r>
            <a:r>
              <a:rPr lang="en-US" sz="3600" i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i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Higgs factories for the post-</a:t>
            </a:r>
            <a:r>
              <a:rPr lang="en-US" sz="3600" b="1" i="1" kern="100" dirty="0" err="1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HiLumi</a:t>
            </a:r>
            <a:r>
              <a:rPr lang="en-US" sz="3600" b="1" i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era</a:t>
            </a:r>
            <a:endParaRPr lang="en-US" sz="3600" i="1" kern="100" dirty="0">
              <a:solidFill>
                <a:srgbClr val="C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Dates :</a:t>
            </a:r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26 Nov- 1 Dec 2025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Course Directors : Massimo Ferrario, INFN-LNF, Lucio Rossi, Università di Milan and INFN-MI-LASA, </a:t>
            </a:r>
            <a:b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F. Zimmermann, CERN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Scientific Secretary: Stefano Sorti, University of Milano and INFN-MI-LASA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blue and black logo&#10;&#10;AI-generated content may be incorrect.">
            <a:extLst>
              <a:ext uri="{FF2B5EF4-FFF2-40B4-BE49-F238E27FC236}">
                <a16:creationId xmlns:a16="http://schemas.microsoft.com/office/drawing/2014/main" id="{15F3873B-ECFB-1472-B46D-2AEA8677C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081" y="210554"/>
            <a:ext cx="3172261" cy="14341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078113-E9D5-334E-55BC-931F59F21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56" y="126398"/>
            <a:ext cx="1613233" cy="15183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2CFA33-93EE-1792-577A-3C9F5A3E82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1038" b="12186"/>
          <a:stretch/>
        </p:blipFill>
        <p:spPr>
          <a:xfrm>
            <a:off x="3560344" y="126398"/>
            <a:ext cx="4410576" cy="164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54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9E293DE-86F9-7CDD-C9BF-75B27DE87BE8}"/>
              </a:ext>
            </a:extLst>
          </p:cNvPr>
          <p:cNvSpPr txBox="1"/>
          <p:nvPr/>
        </p:nvSpPr>
        <p:spPr>
          <a:xfrm>
            <a:off x="730624" y="580917"/>
            <a:ext cx="10448364" cy="5684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Join the INFN Accelerator School – Shaping the Future of Particle Physics!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Particle physics is at an exciting crossroads! As the 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Large Hadron Collider (LHC)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nears the end of its standard configuration run, it is preparing to transition into the 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High-Luminosity LHC (</a:t>
            </a:r>
            <a:r>
              <a:rPr lang="en-US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HiLumi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LHC)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boosting its luminosity tenfold in the quest for new physics beyond the Standard Model.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 the same time, the global particle physics community is engaged in 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defining the future of accelerators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with the 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Update of the European Strategy for Particle Physics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taking place throughout 2025 and into spring 2026. The big question: 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comes after the </a:t>
            </a:r>
            <a:r>
              <a:rPr lang="en-US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HiLumi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LHC?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Several groundbreaking options are on the table:</a:t>
            </a:r>
            <a:b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🔹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next-generation circular hadron collider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with cutting-edge 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high-temperature superconductor (HTS) magnets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 Either following the FCC-ee Higgs/electroweak/top factory, as envisaged by present CERN plan, or as direct bold step into the future.</a:t>
            </a:r>
            <a:b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🔹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linear lepton collider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leveraging 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plasma acceleration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for a revolutionary compact design?</a:t>
            </a:r>
            <a:b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🔹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The resurgence of the 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Muon Collider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re-emerging as a bold alternative?</a:t>
            </a:r>
          </a:p>
          <a:p>
            <a:pPr>
              <a:buNone/>
            </a:pP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so many competing concepts, how can we compare their </a:t>
            </a:r>
            <a:r>
              <a:rPr lang="en-US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beam dynamics, technological challenges, and scientific potential</a:t>
            </a: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 How do </a:t>
            </a:r>
            <a:r>
              <a:rPr lang="en-US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cost, feasibility, and physics priorities</a:t>
            </a: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shape the decision-making process?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982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9B2A54-DCC4-6AE2-6295-69768C453DDB}"/>
              </a:ext>
            </a:extLst>
          </p:cNvPr>
          <p:cNvSpPr txBox="1"/>
          <p:nvPr/>
        </p:nvSpPr>
        <p:spPr>
          <a:xfrm>
            <a:off x="609601" y="515999"/>
            <a:ext cx="10560423" cy="4630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💡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Accelerator School is your opportunity to explore these questions firsthand!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Designed for 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students, young researchers, and even experienced scientists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the school offers a 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comprehensive, comparative perspective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on the next frontier of accelerator physics.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📌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to Expect?</a:t>
            </a:r>
            <a:b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✅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Top-tier lecturers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leading scientists, chief technologists, and project directors</a:t>
            </a:r>
            <a:b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✅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deep dive into all major accelerator proposals,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with decision-makers</a:t>
            </a:r>
            <a:b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✅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Fact-based insights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help you form your own informed opinion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🚀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Don't miss this chance to be at the heart of the debate on the 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future of high-energy physics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5EF877-D3DD-F9D0-F820-031F37DF2975}"/>
              </a:ext>
            </a:extLst>
          </p:cNvPr>
          <p:cNvSpPr txBox="1"/>
          <p:nvPr/>
        </p:nvSpPr>
        <p:spPr>
          <a:xfrm>
            <a:off x="609601" y="5438236"/>
            <a:ext cx="10753165" cy="10738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Student fee: 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1000 Euro</a:t>
            </a:r>
            <a:r>
              <a:rPr lang="en-US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It 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ncludes registration, full board and transportation from Palermo and Trapani airports top Erice and back. 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slot we are alone, and 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students can be in single room!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favors also the “senior” students.</a:t>
            </a:r>
          </a:p>
        </p:txBody>
      </p:sp>
    </p:spTree>
    <p:extLst>
      <p:ext uri="{BB962C8B-B14F-4D97-AF65-F5344CB8AC3E}">
        <p14:creationId xmlns:p14="http://schemas.microsoft.com/office/powerpoint/2010/main" val="2731713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AD2C85-EAAA-4C63-1CEA-687F20B82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123" y="0"/>
            <a:ext cx="786375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ECC1F9-4AEF-98E1-6304-EDA54B735484}"/>
              </a:ext>
            </a:extLst>
          </p:cNvPr>
          <p:cNvSpPr txBox="1"/>
          <p:nvPr/>
        </p:nvSpPr>
        <p:spPr>
          <a:xfrm rot="20382109">
            <a:off x="421341" y="1125071"/>
            <a:ext cx="3295069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/>
              <a:t>Preliminary!!!!</a:t>
            </a:r>
          </a:p>
        </p:txBody>
      </p:sp>
    </p:spTree>
    <p:extLst>
      <p:ext uri="{BB962C8B-B14F-4D97-AF65-F5344CB8AC3E}">
        <p14:creationId xmlns:p14="http://schemas.microsoft.com/office/powerpoint/2010/main" val="3686442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764D0-8CA0-4B06-4E57-EF60573BF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076" y="0"/>
            <a:ext cx="647984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D5EAEF-F504-3FAB-A5B7-67CAFF9C5FCF}"/>
              </a:ext>
            </a:extLst>
          </p:cNvPr>
          <p:cNvSpPr txBox="1"/>
          <p:nvPr/>
        </p:nvSpPr>
        <p:spPr>
          <a:xfrm rot="20382109">
            <a:off x="251012" y="1411942"/>
            <a:ext cx="3295069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/>
              <a:t>Preliminary!!!!</a:t>
            </a:r>
          </a:p>
        </p:txBody>
      </p:sp>
    </p:spTree>
    <p:extLst>
      <p:ext uri="{BB962C8B-B14F-4D97-AF65-F5344CB8AC3E}">
        <p14:creationId xmlns:p14="http://schemas.microsoft.com/office/powerpoint/2010/main" val="21408318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529</Words>
  <Application>Microsoft Office PowerPoint</Application>
  <PresentationFormat>Widescreen</PresentationFormat>
  <Paragraphs>31</Paragraphs>
  <Slides>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Segoe UI Emoji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Alesini</dc:creator>
  <cp:lastModifiedBy>David Alesini</cp:lastModifiedBy>
  <cp:revision>7</cp:revision>
  <dcterms:created xsi:type="dcterms:W3CDTF">2025-04-04T08:30:13Z</dcterms:created>
  <dcterms:modified xsi:type="dcterms:W3CDTF">2025-04-04T10:00:55Z</dcterms:modified>
</cp:coreProperties>
</file>